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643-93EA-ADDD-0BDC-313B02ED1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2ECD-672C-1BE8-04A2-73678785B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22F-A463-FF8F-B2B7-2CA32DC6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6222-F4CF-BDE0-C76C-E129A60B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3F29-C59E-EE9B-7FE7-33D05221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EAA6-9599-2A07-B70E-D46BE7F5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7B69-66A5-407A-C3C7-05ACEF34D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056A-4B94-04CD-4E45-ABEE3CB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51B9-E67C-39B4-10C8-D75D200B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BE8C-603D-3246-6794-8B64513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E42DB-5B2C-D5E2-70ED-464C6D3F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89608-801B-F559-44C5-D1204736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7685-DE6E-9ADF-F43C-1E0C20EF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562F-D026-9BB4-3755-79FFD875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4081-686B-323B-0DA4-805F7AE9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EBA1-295C-2C20-8C07-C3BCB311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8ECC-9C07-CAA3-27C4-DCE21C1A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FBCA-1ACF-A309-F770-DA6B79FA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F1E3-B529-1AD3-A5B8-DBC86B9C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FC35-AA7E-A75D-D5C1-6C5B3484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14AA-F7F3-3F20-F091-B25E7ED3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07E33-67FC-F1C8-A57F-DAE045D4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9166-739D-80E9-EA10-5E05557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3907-CB46-177D-6DF3-15263617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0618-0E5E-16BC-EDEC-27BF879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B0E0-F2AE-BC71-A248-13FEA42B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5DD-68D3-D701-E300-B35DB451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800D2-ECC7-CC71-7531-745AE196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DC8EC-2E7D-213B-75C3-1ECB05D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19BB-7E8A-E6B4-0E84-F3F2C868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7B45-7B69-A9BF-4F50-E1A7C464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3564-7C5A-297B-3041-3FC19EA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2C7F-6293-7620-B27D-0ED5291C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337DA-6AD1-A131-E9E0-AF76D3CF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BD068-252C-C513-67A0-0E4906D7C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54350-4936-90E4-3D13-5B015A015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9AD6B-2F43-8244-7125-24E4A2E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E5B4E-BBAF-5FDB-6385-0B3DF50C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720B2-78AA-5A4C-BF0F-9567F4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E8ED-BE0A-C350-5AA3-1D07E2D7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44A10-182C-CF76-FA8E-6538E381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4FCD1-E8D5-81F3-4291-6C9E974D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041C6-E8E9-FDDC-FBCA-C638636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D944C-7785-B04B-4CCF-DCACB5EC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229E0-1D3D-BC01-951E-215584F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D63D-5950-925E-8A38-510148DB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2718-5776-E1E7-E7F8-B7694C58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769A-96AA-B349-B7A7-B46D6C57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3C3DC-94E9-5E9B-A5C5-D3852C8A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D9BB7-2D72-AA03-73EC-44EE8657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6D0E-009B-B18F-5B30-77AE1F3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C02DF-8490-6D1A-5A59-72C05679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2F-CBBA-8343-2167-2B53A2C1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BCC3C-0164-6B26-A96C-4D87D0A8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D504-3E69-9370-BA90-A1896F660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453E-B125-4316-1312-34E453D7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C7FE-2AE2-8FCA-0241-36BBC394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C5E1-4662-13FA-547D-169123D6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EA24E-1525-D840-73AF-048EF4B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4BCD4-4507-A793-E41D-B0DD768F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30E7-1D20-1CF8-6E63-22F6E46C6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AA96-399E-4699-859B-5724C9CB60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62CB-5577-89E6-8EBB-5546193F5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822A-AA9F-3D75-1D00-1DCB5A14B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F29D-31A0-4BA8-B71E-89E1350C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9224-577C-7F93-9977-E831A98F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639"/>
            <a:ext cx="9144000" cy="1778817"/>
          </a:xfrm>
        </p:spPr>
        <p:txBody>
          <a:bodyPr/>
          <a:lstStyle/>
          <a:p>
            <a:r>
              <a:rPr lang="en-US" dirty="0"/>
              <a:t>CS478 Computational Geometry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E402-8A8A-9CCB-A486-1260DEF4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41" y="3025551"/>
            <a:ext cx="9144000" cy="2247208"/>
          </a:xfrm>
        </p:spPr>
        <p:txBody>
          <a:bodyPr/>
          <a:lstStyle/>
          <a:p>
            <a:r>
              <a:rPr lang="en-US" dirty="0"/>
              <a:t>Implementing Three Voronoi Diagram Computation Algorithms and Comparing Their Performance</a:t>
            </a:r>
          </a:p>
          <a:p>
            <a:endParaRPr lang="en-US" dirty="0"/>
          </a:p>
          <a:p>
            <a:r>
              <a:rPr lang="en-US" dirty="0"/>
              <a:t>Alp Tuğrul Ağçalı</a:t>
            </a:r>
            <a:br>
              <a:rPr lang="en-US" dirty="0"/>
            </a:b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Öztürk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3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3697-0657-5A6C-F12C-256949A8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Fortune's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3CC1-46E6-FFC5-DA09-D408778C05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algorithm uses two different lines. One of them is called sweep line and the other is called beach line.</a:t>
            </a:r>
          </a:p>
          <a:p>
            <a:r>
              <a:rPr lang="en-US" sz="2400" dirty="0"/>
              <a:t>The beach line consists of a set of parabolic arcs. Each point on this arc is equidistant from the sweep line and the Voronoi site. The intersection points of the two arcs form the Voronoi edge.</a:t>
            </a:r>
          </a:p>
          <a:p>
            <a:r>
              <a:rPr lang="en-US" sz="2400" dirty="0"/>
              <a:t>Sweep line comes to each event in turn and computes that event.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E87CD-50BD-EB3D-61C2-06823DB005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47837"/>
            <a:ext cx="5181600" cy="3906913"/>
          </a:xfrm>
        </p:spPr>
      </p:pic>
    </p:spTree>
    <p:extLst>
      <p:ext uri="{BB962C8B-B14F-4D97-AF65-F5344CB8AC3E}">
        <p14:creationId xmlns:p14="http://schemas.microsoft.com/office/powerpoint/2010/main" val="309201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1D65-DCE3-FC7B-081B-47A35E1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Fortune’s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2C8B-7DE2-5AD6-9FBC-44D03DF3A2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Site Events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sz="2300" dirty="0"/>
              <a:t>Site events are called handling Voronoi sites </a:t>
            </a:r>
          </a:p>
          <a:p>
            <a:pPr>
              <a:buFontTx/>
              <a:buChar char="-"/>
            </a:pPr>
            <a:r>
              <a:rPr lang="en-US" sz="2300" dirty="0"/>
              <a:t>When the </a:t>
            </a:r>
            <a:r>
              <a:rPr lang="en-US" sz="2300" dirty="0" err="1"/>
              <a:t>Sweepline</a:t>
            </a:r>
            <a:r>
              <a:rPr lang="en-US" sz="2300" dirty="0"/>
              <a:t> sees a site, it creates a parabolic arc that belongs to it.</a:t>
            </a:r>
          </a:p>
          <a:p>
            <a:pPr>
              <a:buFontTx/>
              <a:buChar char="-"/>
            </a:pPr>
            <a:r>
              <a:rPr lang="en-US" sz="2300" dirty="0"/>
              <a:t>After the new parabolic arc is formed, it is checked to see if there is a circle event ahead.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016D02-60CD-8418-F62D-C6B657F26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4855"/>
            <a:ext cx="5181600" cy="3832878"/>
          </a:xfrm>
        </p:spPr>
      </p:pic>
    </p:spTree>
    <p:extLst>
      <p:ext uri="{BB962C8B-B14F-4D97-AF65-F5344CB8AC3E}">
        <p14:creationId xmlns:p14="http://schemas.microsoft.com/office/powerpoint/2010/main" val="24096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0CE0-C891-FF9B-9ABB-B399BC61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Fortune’s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841B-7166-5FCF-7DBD-044695377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Circle Event</a:t>
            </a:r>
          </a:p>
          <a:p>
            <a:pPr>
              <a:buFontTx/>
              <a:buChar char="-"/>
            </a:pPr>
            <a:r>
              <a:rPr lang="en-US" sz="2300" dirty="0"/>
              <a:t>The circle event is called the center of the circumcircle of the site of the three arcs.</a:t>
            </a:r>
          </a:p>
          <a:p>
            <a:pPr>
              <a:buFontTx/>
              <a:buChar char="-"/>
            </a:pPr>
            <a:r>
              <a:rPr lang="en-US" sz="2300" dirty="0"/>
              <a:t>Each circle event is a potential Voronoi vertex.</a:t>
            </a:r>
          </a:p>
          <a:p>
            <a:pPr>
              <a:buFontTx/>
              <a:buChar char="-"/>
            </a:pPr>
            <a:r>
              <a:rPr lang="en-US" sz="2300" dirty="0"/>
              <a:t>If there is another site within the circumcircle, the center of the circumcircle is not a vertex. New circle events are found with the arc or arcs that occur with this new point.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7EC4D-DC85-73BA-F430-B9158AD61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61370"/>
            <a:ext cx="5181600" cy="217328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72E9F-CCD7-7EF0-84FE-9FEA8F68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19595"/>
            <a:ext cx="5181600" cy="21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66E1-E743-C71C-345B-5583CAD8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Fortune’s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3CDA69-6CB9-8387-88D7-3C95D38DEC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0005"/>
            <a:ext cx="5181600" cy="392257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344C75-0E0B-4618-0DBF-623AD3682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4575"/>
            <a:ext cx="5181600" cy="3873437"/>
          </a:xfrm>
        </p:spPr>
      </p:pic>
    </p:spTree>
    <p:extLst>
      <p:ext uri="{BB962C8B-B14F-4D97-AF65-F5344CB8AC3E}">
        <p14:creationId xmlns:p14="http://schemas.microsoft.com/office/powerpoint/2010/main" val="337987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Flipping</a:t>
            </a:r>
            <a:r>
              <a:rPr lang="tr-TR" dirty="0"/>
              <a:t>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tr-TR" dirty="0" err="1"/>
              <a:t>Flipping</a:t>
            </a:r>
            <a:r>
              <a:rPr lang="tr-TR" dirty="0"/>
              <a:t> A</a:t>
            </a:r>
            <a:r>
              <a:rPr lang="en-US" dirty="0" err="1"/>
              <a:t>lgorithm</a:t>
            </a:r>
            <a:r>
              <a:rPr lang="en-US" dirty="0"/>
              <a:t> is an algorithm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generates</a:t>
            </a:r>
            <a:r>
              <a:rPr lang="tr-TR" dirty="0"/>
              <a:t> a</a:t>
            </a:r>
            <a:r>
              <a:rPr lang="en-US" dirty="0"/>
              <a:t> Voronoi diagram from a set of points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converting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B60D-CE06-4259-BF59-107E6252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94" y="3122002"/>
            <a:ext cx="3958389" cy="3370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2FE10A-9459-49EA-9CD4-F6E3B1B3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85" y="3147877"/>
            <a:ext cx="3862795" cy="33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6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Flipping</a:t>
            </a:r>
            <a:r>
              <a:rPr lang="tr-TR" dirty="0"/>
              <a:t>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8434137" cy="4351338"/>
          </a:xfrm>
        </p:spPr>
        <p:txBody>
          <a:bodyPr/>
          <a:lstStyle/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converts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flipping</a:t>
            </a:r>
            <a:r>
              <a:rPr lang="tr-TR" dirty="0"/>
              <a:t> </a:t>
            </a:r>
            <a:r>
              <a:rPr lang="tr-TR" dirty="0" err="1"/>
              <a:t>non-locally-Delaunay</a:t>
            </a:r>
            <a:r>
              <a:rPr lang="tr-TR" dirty="0"/>
              <a:t> </a:t>
            </a:r>
            <a:r>
              <a:rPr lang="tr-TR" dirty="0" err="1"/>
              <a:t>edges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edges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7866E-0F56-4FEE-8402-4C90A914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819525"/>
            <a:ext cx="3862137" cy="3503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91A88-FD7A-48E2-8598-945AFF58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625004"/>
            <a:ext cx="3637547" cy="5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Flipping</a:t>
            </a:r>
            <a:r>
              <a:rPr lang="tr-TR" dirty="0"/>
              <a:t>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792326" cy="4351338"/>
          </a:xfrm>
        </p:spPr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flippings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done,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a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Voronoi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88553-CEE3-4A0B-84EF-814A6CF6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62" y="2698046"/>
            <a:ext cx="7398876" cy="35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2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7180AE-8151-E699-833C-A342DE05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51D2365-0ABA-EB1F-64E4-08FF4E312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1886"/>
            <a:ext cx="9144000" cy="19537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https://www.researchgate.net/figure/Voronoi-diagram-in-a-plane_fig1_325582898</a:t>
            </a:r>
          </a:p>
          <a:p>
            <a:pPr algn="l"/>
            <a:r>
              <a:rPr lang="en-US" dirty="0"/>
              <a:t>2.http://www.eecs.tufts.edu/~vporok01/c163/</a:t>
            </a:r>
            <a:endParaRPr lang="tr-TR" dirty="0"/>
          </a:p>
          <a:p>
            <a:pPr algn="l"/>
            <a:r>
              <a:rPr lang="tr-TR" dirty="0"/>
              <a:t>3. Course </a:t>
            </a:r>
            <a:r>
              <a:rPr lang="tr-TR" dirty="0" err="1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479D-FA5F-1AE6-06B6-62BD4378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Voronoi Diagram </a:t>
            </a:r>
          </a:p>
        </p:txBody>
      </p:sp>
      <p:pic>
        <p:nvPicPr>
          <p:cNvPr id="14" name="Content Placeholder 13" descr="A picture containing diagram, line, circle, origami&#10;&#10;Description automatically generated">
            <a:extLst>
              <a:ext uri="{FF2B5EF4-FFF2-40B4-BE49-F238E27FC236}">
                <a16:creationId xmlns:a16="http://schemas.microsoft.com/office/drawing/2014/main" id="{7350DAC1-B93C-58FA-D6D2-376FB0F2C3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585" y="1843915"/>
            <a:ext cx="5181600" cy="3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91FF0BC-8E52-E198-F687-3C40A85E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17" y="1550729"/>
            <a:ext cx="5181600" cy="4351338"/>
          </a:xfrm>
        </p:spPr>
        <p:txBody>
          <a:bodyPr/>
          <a:lstStyle/>
          <a:p>
            <a:r>
              <a:rPr lang="en-US" dirty="0"/>
              <a:t>By definition, the Voronoi diagram is the division of a plane into n segments for a given n points. These n points are called Voronoi sites.</a:t>
            </a:r>
          </a:p>
          <a:p>
            <a:r>
              <a:rPr lang="en-US" dirty="0"/>
              <a:t>Regions formed after the partition represent the points which are closer to the site which belongs to this region than other sites.</a:t>
            </a:r>
          </a:p>
        </p:txBody>
      </p:sp>
    </p:spTree>
    <p:extLst>
      <p:ext uri="{BB962C8B-B14F-4D97-AF65-F5344CB8AC3E}">
        <p14:creationId xmlns:p14="http://schemas.microsoft.com/office/powerpoint/2010/main" val="5755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77FD408-8DC7-72DF-72CF-AF86156AF1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Voronoi Diagram </a:t>
            </a:r>
            <a:endParaRPr lang="en-US" dirty="0"/>
          </a:p>
        </p:txBody>
      </p:sp>
      <p:pic>
        <p:nvPicPr>
          <p:cNvPr id="9" name="Content Placeholder 13" descr="A picture containing diagram, line, circle, origami&#10;&#10;Description automatically generated">
            <a:extLst>
              <a:ext uri="{FF2B5EF4-FFF2-40B4-BE49-F238E27FC236}">
                <a16:creationId xmlns:a16="http://schemas.microsoft.com/office/drawing/2014/main" id="{CACFB7D3-9932-55C1-B1F3-0B4B3397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585" y="1843915"/>
            <a:ext cx="5181600" cy="3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B8CC88ED-BABC-10D2-41F8-578D7C5D7DA2}"/>
              </a:ext>
            </a:extLst>
          </p:cNvPr>
          <p:cNvSpPr txBox="1">
            <a:spLocks/>
          </p:cNvSpPr>
          <p:nvPr/>
        </p:nvSpPr>
        <p:spPr>
          <a:xfrm>
            <a:off x="629817" y="1550729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According to this definition, the edge in the middle of the two sites is of equal length to both sites.</a:t>
            </a:r>
          </a:p>
          <a:p>
            <a:r>
              <a:rPr lang="en-US" dirty="0"/>
              <a:t>In addition, the Voronoi vertices are the center of the circumcircle of the sites of the three surrounding regions.</a:t>
            </a:r>
          </a:p>
        </p:txBody>
      </p:sp>
    </p:spTree>
    <p:extLst>
      <p:ext uri="{BB962C8B-B14F-4D97-AF65-F5344CB8AC3E}">
        <p14:creationId xmlns:p14="http://schemas.microsoft.com/office/powerpoint/2010/main" val="264306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179-D99E-C757-05F0-E2B7A6FB1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Implementing Three Voronoi Diagram Computation Algorithms and Comparing Their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43788-1C6E-1AAD-E374-968CF4AA9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Randomized Incremental Algorithm</a:t>
            </a:r>
          </a:p>
          <a:p>
            <a:pPr marL="457200" indent="-457200">
              <a:buAutoNum type="arabicPeriod"/>
            </a:pPr>
            <a:r>
              <a:rPr lang="en-US" dirty="0"/>
              <a:t>Fortune's Algorithm</a:t>
            </a:r>
          </a:p>
          <a:p>
            <a:pPr marL="457200" indent="-457200">
              <a:buAutoNum type="arabicPeriod"/>
            </a:pPr>
            <a:r>
              <a:rPr lang="en-US" dirty="0"/>
              <a:t>The Flipping Algorithm</a:t>
            </a:r>
          </a:p>
        </p:txBody>
      </p:sp>
    </p:spTree>
    <p:extLst>
      <p:ext uri="{BB962C8B-B14F-4D97-AF65-F5344CB8AC3E}">
        <p14:creationId xmlns:p14="http://schemas.microsoft.com/office/powerpoint/2010/main" val="16388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Incremental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Randomized</a:t>
            </a:r>
            <a:r>
              <a:rPr lang="tr-TR" dirty="0"/>
              <a:t> </a:t>
            </a:r>
            <a:r>
              <a:rPr lang="tr-TR" dirty="0" err="1"/>
              <a:t>Incremental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lgorithm</a:t>
            </a:r>
            <a:r>
              <a:rPr lang="en-US" dirty="0"/>
              <a:t> is an algorithm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generates</a:t>
            </a:r>
            <a:r>
              <a:rPr lang="tr-TR" dirty="0"/>
              <a:t> a</a:t>
            </a:r>
            <a:r>
              <a:rPr lang="en-US" dirty="0"/>
              <a:t> Voronoi diagram from a set of points, theoretically using O(n log n) time and O(n) spaces.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BD541-0CA1-4EB5-AE96-0713ED77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33" y="3157545"/>
            <a:ext cx="5554533" cy="30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Incremental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518" cy="4351338"/>
          </a:xfrm>
        </p:spPr>
        <p:txBody>
          <a:bodyPr/>
          <a:lstStyle/>
          <a:p>
            <a:r>
              <a:rPr lang="tr-TR" dirty="0"/>
              <a:t>RIA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form a </a:t>
            </a:r>
            <a:r>
              <a:rPr lang="tr-TR" dirty="0" err="1"/>
              <a:t>triangle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encapsulates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700CA-785E-43FB-96B8-F62CE7EF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36" y="3181820"/>
            <a:ext cx="4678645" cy="31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Incremental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Then</a:t>
            </a:r>
            <a:r>
              <a:rPr lang="tr-TR" dirty="0"/>
              <a:t> it </a:t>
            </a:r>
            <a:r>
              <a:rPr lang="tr-TR" dirty="0" err="1"/>
              <a:t>adds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connecting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triangle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corrects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 </a:t>
            </a:r>
            <a:r>
              <a:rPr lang="tr-TR" dirty="0" err="1"/>
              <a:t>edges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property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473E5-DAC8-4436-96FD-8F23AFF3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47" y="3072327"/>
            <a:ext cx="7017706" cy="36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1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15-79BC-5401-79D0-EDE86170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Incremental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AA65-FB82-3FF6-42C2-6A71B92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8563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Delaunay</a:t>
            </a:r>
            <a:r>
              <a:rPr lang="tr-TR" dirty="0"/>
              <a:t> </a:t>
            </a:r>
            <a:r>
              <a:rPr lang="tr-TR" dirty="0" err="1"/>
              <a:t>Triangulation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original</a:t>
            </a:r>
            <a:r>
              <a:rPr lang="tr-TR" dirty="0"/>
              <a:t> set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dual</a:t>
            </a:r>
            <a:r>
              <a:rPr lang="tr-TR" dirty="0"/>
              <a:t> </a:t>
            </a:r>
            <a:r>
              <a:rPr lang="tr-TR" dirty="0" err="1"/>
              <a:t>Voronoi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D2509-5157-4790-8815-F411B34F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02" y="2751486"/>
            <a:ext cx="4771446" cy="38141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E51080-9733-40C4-91D4-1841E86C9413}"/>
              </a:ext>
            </a:extLst>
          </p:cNvPr>
          <p:cNvSpPr/>
          <p:nvPr/>
        </p:nvSpPr>
        <p:spPr>
          <a:xfrm>
            <a:off x="3437966" y="2922494"/>
            <a:ext cx="242047" cy="197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5566D1-6009-49DE-8CCB-E893B37D928F}"/>
              </a:ext>
            </a:extLst>
          </p:cNvPr>
          <p:cNvSpPr/>
          <p:nvPr/>
        </p:nvSpPr>
        <p:spPr>
          <a:xfrm>
            <a:off x="1600201" y="5827062"/>
            <a:ext cx="242047" cy="197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781945-D9E9-40FE-9F7A-3E9978A261CC}"/>
              </a:ext>
            </a:extLst>
          </p:cNvPr>
          <p:cNvSpPr/>
          <p:nvPr/>
        </p:nvSpPr>
        <p:spPr>
          <a:xfrm>
            <a:off x="5096438" y="6015320"/>
            <a:ext cx="242047" cy="197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8D384-5A7E-4E2E-84F3-FD0BE8F90131}"/>
              </a:ext>
            </a:extLst>
          </p:cNvPr>
          <p:cNvSpPr txBox="1">
            <a:spLocks/>
          </p:cNvSpPr>
          <p:nvPr/>
        </p:nvSpPr>
        <p:spPr>
          <a:xfrm>
            <a:off x="6256254" y="3254187"/>
            <a:ext cx="5097546" cy="331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Circled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encapsulate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removed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Voronoi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2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6D3-D704-62FE-6C3C-105FC740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Fortune's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C48A-113F-6D20-225A-3768AD35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Fortune's algorithm is an algorithm used to obtain a Voronoi diagram from a set of points, theoretically using O(n log n) time and O(n) spaces.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A69EE-CB69-8862-1CE0-AB48EB8C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3331029"/>
            <a:ext cx="7792537" cy="2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620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CS478 Computational Geometry Term Project</vt:lpstr>
      <vt:lpstr>Voronoi Diagram </vt:lpstr>
      <vt:lpstr>PowerPoint Presentation</vt:lpstr>
      <vt:lpstr>Implementing Three Voronoi Diagram Computation Algorithms and Comparing Their Performance </vt:lpstr>
      <vt:lpstr>Randomized Incremental Algorithm </vt:lpstr>
      <vt:lpstr>Randomized Incremental Algorithm </vt:lpstr>
      <vt:lpstr>Randomized Incremental Algorithm </vt:lpstr>
      <vt:lpstr>Randomized Incremental Algorithm </vt:lpstr>
      <vt:lpstr>Fortune's Algorithm </vt:lpstr>
      <vt:lpstr>Fortune's Algorithm</vt:lpstr>
      <vt:lpstr>Fortune’s algorithm</vt:lpstr>
      <vt:lpstr>Fortune’s Algorithm</vt:lpstr>
      <vt:lpstr>Fortune’s Algorithm</vt:lpstr>
      <vt:lpstr>Flipping Algorithm </vt:lpstr>
      <vt:lpstr>Flipping Algorithm </vt:lpstr>
      <vt:lpstr>Flipping Algorithm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CS478 Computational Geometry Term Project</dc:title>
  <dc:creator>4368</dc:creator>
  <cp:lastModifiedBy>Burak Öztürk</cp:lastModifiedBy>
  <cp:revision>42</cp:revision>
  <dcterms:created xsi:type="dcterms:W3CDTF">2023-05-26T02:08:33Z</dcterms:created>
  <dcterms:modified xsi:type="dcterms:W3CDTF">2023-06-05T15:04:27Z</dcterms:modified>
</cp:coreProperties>
</file>