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9" r:id="rId3"/>
    <p:sldId id="330" r:id="rId4"/>
    <p:sldId id="332" r:id="rId5"/>
    <p:sldId id="331" r:id="rId6"/>
    <p:sldId id="333" r:id="rId7"/>
    <p:sldId id="334" r:id="rId8"/>
    <p:sldId id="335" r:id="rId9"/>
    <p:sldId id="339" r:id="rId10"/>
    <p:sldId id="336" r:id="rId11"/>
    <p:sldId id="340" r:id="rId12"/>
    <p:sldId id="341" r:id="rId13"/>
    <p:sldId id="342" r:id="rId14"/>
    <p:sldId id="343" r:id="rId15"/>
    <p:sldId id="344" r:id="rId16"/>
    <p:sldId id="345" r:id="rId17"/>
    <p:sldId id="355" r:id="rId18"/>
    <p:sldId id="356" r:id="rId19"/>
    <p:sldId id="372" r:id="rId20"/>
    <p:sldId id="364" r:id="rId21"/>
    <p:sldId id="337" r:id="rId22"/>
    <p:sldId id="357" r:id="rId23"/>
    <p:sldId id="358" r:id="rId24"/>
    <p:sldId id="359" r:id="rId25"/>
    <p:sldId id="360" r:id="rId26"/>
    <p:sldId id="366" r:id="rId27"/>
    <p:sldId id="367" r:id="rId28"/>
    <p:sldId id="368" r:id="rId29"/>
    <p:sldId id="369" r:id="rId30"/>
    <p:sldId id="370" r:id="rId31"/>
    <p:sldId id="338" r:id="rId32"/>
    <p:sldId id="361" r:id="rId33"/>
    <p:sldId id="362" r:id="rId34"/>
    <p:sldId id="365" r:id="rId35"/>
    <p:sldId id="363" r:id="rId36"/>
    <p:sldId id="346" r:id="rId37"/>
    <p:sldId id="347" r:id="rId38"/>
    <p:sldId id="348" r:id="rId39"/>
    <p:sldId id="349" r:id="rId40"/>
    <p:sldId id="350" r:id="rId41"/>
    <p:sldId id="353" r:id="rId42"/>
    <p:sldId id="351" r:id="rId43"/>
    <p:sldId id="352" r:id="rId44"/>
    <p:sldId id="354" r:id="rId45"/>
    <p:sldId id="371" r:id="rId46"/>
  </p:sldIdLst>
  <p:sldSz cx="6858000" cy="5143500"/>
  <p:notesSz cx="7102475" cy="1121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" initials="A" lastIdx="1" clrIdx="0">
    <p:extLst>
      <p:ext uri="{19B8F6BF-5375-455C-9EA6-DF929625EA0E}">
        <p15:presenceInfo xmlns:p15="http://schemas.microsoft.com/office/powerpoint/2012/main" userId="285a42fce801ab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39535F-9996-43B5-9DEC-D57096B5976E}">
  <a:tblStyle styleId="{9B39535F-9996-43B5-9DEC-D57096B59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481" autoAdjust="0"/>
  </p:normalViewPr>
  <p:slideViewPr>
    <p:cSldViewPr snapToGrid="0">
      <p:cViewPr varScale="1">
        <p:scale>
          <a:sx n="107" d="100"/>
          <a:sy n="107" d="100"/>
        </p:scale>
        <p:origin x="25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10:42:43.705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62812"/>
          </a:xfrm>
          <a:prstGeom prst="rect">
            <a:avLst/>
          </a:prstGeom>
        </p:spPr>
        <p:txBody>
          <a:bodyPr vert="horz" lIns="104681" tIns="52340" rIns="104681" bIns="52340" rtlCol="0"/>
          <a:lstStyle>
            <a:lvl1pPr algn="l">
              <a:defRPr sz="14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62812"/>
          </a:xfrm>
          <a:prstGeom prst="rect">
            <a:avLst/>
          </a:prstGeom>
        </p:spPr>
        <p:txBody>
          <a:bodyPr vert="horz" lIns="104681" tIns="52340" rIns="104681" bIns="52340" rtlCol="0"/>
          <a:lstStyle>
            <a:lvl1pPr algn="r">
              <a:defRPr sz="14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654465"/>
            <a:ext cx="3077739" cy="562811"/>
          </a:xfrm>
          <a:prstGeom prst="rect">
            <a:avLst/>
          </a:prstGeom>
        </p:spPr>
        <p:txBody>
          <a:bodyPr vert="horz" lIns="104681" tIns="52340" rIns="104681" bIns="52340" rtlCol="0" anchor="b"/>
          <a:lstStyle>
            <a:lvl1pPr algn="l">
              <a:defRPr sz="1400"/>
            </a:lvl1pPr>
          </a:lstStyle>
          <a:p>
            <a:r>
              <a:rPr lang="en-PH"/>
              <a:t>ITC112-Computer Programming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10654465"/>
            <a:ext cx="3077739" cy="562811"/>
          </a:xfrm>
          <a:prstGeom prst="rect">
            <a:avLst/>
          </a:prstGeom>
        </p:spPr>
        <p:txBody>
          <a:bodyPr vert="horz" lIns="104681" tIns="52340" rIns="104681" bIns="52340" rtlCol="0" anchor="b"/>
          <a:lstStyle>
            <a:lvl1pPr algn="r">
              <a:defRPr sz="1400"/>
            </a:lvl1pPr>
          </a:lstStyle>
          <a:p>
            <a:fld id="{6F0BBE13-2CB6-4A80-A931-BF2A2764D3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80201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747713" y="841375"/>
            <a:ext cx="5608637" cy="4206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5328205"/>
            <a:ext cx="5681980" cy="50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663" tIns="104663" rIns="104663" bIns="104663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139068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69FADF5-939A-48A3-917E-B768FD3EC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4D8F53-261D-48B7-B0A5-4A01028E84C0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548227F-1AB6-4CDF-9E38-899CF550BF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6188733-553D-4E04-9243-1FC4D6708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17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32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18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0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19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942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20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78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رابطه سه تایی شامل 3 نوع موجودیت است. مثال: </a:t>
            </a:r>
            <a:r>
              <a:rPr lang="en-US" dirty="0" err="1"/>
              <a:t>Works_in</a:t>
            </a:r>
            <a:r>
              <a:rPr lang="en-US" dirty="0"/>
              <a:t>: </a:t>
            </a:r>
            <a:r>
              <a:rPr lang="fa-IR" dirty="0"/>
              <a:t>رابطه‌ای است که نشان می‌دهد، هر کارمند (کارمند)، چه کسی در کدام بخش (بخش) کار می‌کرده و بخش در کجا واقع شده است (مکان)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8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رابطه </a:t>
            </a:r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fa-IR" dirty="0"/>
              <a:t>شامل </a:t>
            </a:r>
            <a:r>
              <a:rPr lang="en-US" dirty="0"/>
              <a:t>N </a:t>
            </a:r>
            <a:r>
              <a:rPr lang="fa-IR" dirty="0"/>
              <a:t>نوع موجودیت است.</a:t>
            </a:r>
          </a:p>
          <a:p>
            <a:pPr algn="r" rtl="1"/>
            <a:r>
              <a:rPr lang="fa-IR" dirty="0"/>
              <a:t>مثال: مطالعات: یک رابطه 4 ساله است که نشان می دهد یک "دانشجو" یک "موضوع" را با "معلم" و با کمک "مواد_مطالعه" مطالعه می 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87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31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25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32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88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33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051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37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نمودار موجودیت-رابطه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(ER)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ابزار کلیدی در مدل‌سازی پایگاه داده است که موجودیت‌ها، ویژگی‌های آن‌ها و روابط بین آن‌ها را در یک سیستم نشان می‌دهد. با گذشت زمان، روش‌ها یا سبک‌های مختلفی برای نمودارهای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توسعه یافته‌اند که هر کدام نشانه‌ها و حوزه‌های تمرکزی خاصی دارند. سه روش اصلی شامل موارد زیر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پای کلاغ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(Crow's Foot Model)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نشانه پای کلاغ به دلیل سادگی و خوانایی‌اش در طراحی پایگاه داده به طور گسترده استفاده می‌شود. این روش نوعی از نمودار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 که توسط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گوردون اورست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معرفی شد و بعدها به محبوبیت رسید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کلیدی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مستطیل‌هایی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بین موجودیت‌ها با خطوطی نشان داده می‌شوند که در انتهای آن‌ها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نشانه پای کلاغ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برای نشان دادن چندگانگی قرار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 یک به یک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 ساده با یک خط تیره در هر دو انتها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 یک به چند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خطی با پای کلاغ در یک انتها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 چند به چند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خطی با پای کلاغ در هر دو انتها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ممکن است داخل مستطیل موجودیت یا در نزدیکی آن نوشته 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پای کلاغ برای توسعه‌دهندگان و ذینفعان به دلیل شهودی بودن آن بسیار مناسب است و برای نشان دادن روابط عددی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(cardinality)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عالی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۲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(Chen Model) -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دکتر پیتر چن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 توسط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دکتر پیتر چن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در سال 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۱۹۷۶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پیشنهاد شد و به عنوان مدل اصلی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شناخته می‌شود. این مدل رویکردی رسمی‌تر برای نمودارهای موجودیت-رابطه ارائه می‌دهد و بر تعریف دقیق تمرکز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کلیدی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مستطیل‌هایی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 که نام موجودیت درون آن‌ها قرار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بیضی‌هایی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 که به مستطیل موجودیت متصل هستند. ویژگی‌ها می‌توانند تک‌مقداری، چندمقداری (بیضی‌های دوبل) یا مشتق‌شده (بیضی‌های خط‌چین) باشند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بین موجودیت‌ها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لوزی‌هایی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 که نام رابطه درون آن‌ها قرار دارد و به موجودیت‌های مرتبط متصل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عددیت و مشارکت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با استفاده از اعداد یا اصطلاحات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مانند "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"N"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"M")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نزدیک به اتصال بین لوزی رابطه و موجودیت‌ها نشان داده می‌شود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 دقیق‌تر و توصیفی‌تر است، اما برای سیستم‌های بزرگ ممکن است کمی شلوغ به نظر برسد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5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۳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زبان مدلسازی یکپارچه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(UML)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زبان مدلسازی عمومی است که به طور خاص برای پایگاه داده‌ها طراحی نشده است، اما به طور گسترده در توسعه نرم‌افزار و همچنین برای مدل‌سازی پایگاه داده استفاده می‌شود. این زبان مجموعه گسترده‌ای از انواع نمودارها را ارائه می‌دهد و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نمودارهای کلاس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در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اغلب به عنوان نمودار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استفاده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کلیدی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(یا کلاس‌ها)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مستطیل‌هایی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با سه بخش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بخش بالایی نام موجودیت را در بر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بخش میانی شامل ویژگی‌های موجودیت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بخش پایینی شامل متدها می‌شود، هرچند متدها در مدل‌سازی خالص پایگاه داده چندان اهمیت ندارند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(ارتباطات) بین موجودیت‌ها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خطوط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روش‌های مختلفی برای نشان دادن عددیت ارائه می‌دهد (مثلاً "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۰..۱"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"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..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ar-SA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")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که نشان‌دهنده تعداد نمونه‌های ممکن از یک موجودیت در رابطه با دیگری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عددیت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روی خط بین موجودیت‌ها نوشته می‌شود و تعداد نمونه‌های ممکن را نشان می‌دهد (مانند یک به یک، یک به چند)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وراثت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(تعمیم) و سایر مفاهیم شی‌گرا مانند ترکیب و تجمیع با استفاده از فلش‌ها و نشانه‌های خاص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انعطاف‌پذیرتر و جامع‌تر است و اغلب در سیستم‌های نرم‌افزاری پیچیده که پایگاه داده‌ها را با سایر لایه‌های کاربردی ترکیب می‌کنند، ترجیح داده می‌شود. این زبان یک انتخاب رایج برای طراحی پایگاه داده شی‌گرا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مقایسه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پای کلاغ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برای مدل‌سازی پایگاه داده‌های رابطه‌ای به دلیل سادگی و خوانایی بهترین گزینه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بیانگرتر و رسمی‌تر است و برای تجزیه و تحلیل‌های نظری و مقاصد آکادمیک مناسب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بسیار انعطاف‌پذیر و جامع است و اغلب برای مدل‌سازی کامل سیستم (شامل پایگاه داده‌ها) در مهندسی نرم‌افزار استفاده می‌شود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یک از این روش‌ها نقاط قوت متفاوتی را بسته به نیاز پروژه ارائه می‌دهند و برای زمینه‌های مختلف در طراحی سیستم یا پایگاه داده مفید هستند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793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35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008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4AD015-9950-415A-898D-D2A8AA045307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703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1A873C0-2211-4D91-AE14-23A7AB1CB461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40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967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41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306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42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875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43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27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21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45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08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2492C06-75FD-495D-BE76-B4B2502D4F05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9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481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37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FA0F39A-B542-40F2-9BD0-A8CB8E750A27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11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8" tIns="44872" rIns="91348" bIns="44872" anchor="b"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1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/>
        </p:spPr>
      </p:sp>
      <p:sp>
        <p:nvSpPr>
          <p:cNvPr id="5018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8" tIns="44872" rIns="91348" bIns="44872"/>
          <a:lstStyle/>
          <a:p>
            <a:r>
              <a:rPr lang="fa-IR" altLang="en-US" dirty="0"/>
              <a:t>کلاس ها/انواع ویژگی ها:</a:t>
            </a:r>
          </a:p>
          <a:p>
            <a:r>
              <a:rPr lang="fa-IR" altLang="en-US" dirty="0"/>
              <a:t>صفت ساده</a:t>
            </a:r>
          </a:p>
          <a:p>
            <a:r>
              <a:rPr lang="fa-IR" altLang="en-US" dirty="0"/>
              <a:t>ویژگی مرکب</a:t>
            </a:r>
          </a:p>
          <a:p>
            <a:r>
              <a:rPr lang="fa-IR" altLang="en-US" dirty="0"/>
              <a:t>صفات مشتق شده</a:t>
            </a:r>
          </a:p>
          <a:p>
            <a:r>
              <a:rPr lang="fa-IR" altLang="en-US" dirty="0"/>
              <a:t>ویژگی تک مقداری</a:t>
            </a:r>
          </a:p>
          <a:p>
            <a:r>
              <a:rPr lang="fa-IR" altLang="en-US" dirty="0"/>
              <a:t>ویژگی چند مقداری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07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5987169-7B23-45B6-8F35-DE60D6E65AB7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12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22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14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5021C87-2721-49D9-A4A9-147E8DC72B82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13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2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76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825A57-9E0F-4A1E-8CEE-7E05F8E51976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63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74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FB8B30-81E9-4E27-B274-2AFAEB19295D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15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83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604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16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91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083" y="4294585"/>
            <a:ext cx="283282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sz="12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1200" b="1" dirty="0">
                <a:solidFill>
                  <a:srgbClr val="002060"/>
                </a:solidFill>
              </a:rPr>
              <a:t> Ed</a:t>
            </a:r>
            <a:r>
              <a:rPr lang="en-US" altLang="en-US" sz="1200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9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900" b="1" dirty="0">
                <a:solidFill>
                  <a:srgbClr val="002060"/>
                </a:solidFill>
              </a:rPr>
            </a:br>
            <a:r>
              <a:rPr lang="en-US" altLang="en-US" sz="900" b="1" dirty="0">
                <a:solidFill>
                  <a:srgbClr val="002060"/>
                </a:solidFill>
              </a:rPr>
              <a:t>See </a:t>
            </a:r>
            <a:r>
              <a:rPr lang="en-US" altLang="en-US" sz="9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9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1714500"/>
            <a:ext cx="5829300" cy="85725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47047" y="4663679"/>
            <a:ext cx="142875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0394" y="0"/>
            <a:ext cx="998452" cy="127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14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9688" y="88106"/>
            <a:ext cx="1514475" cy="4410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263" y="88106"/>
            <a:ext cx="4429125" cy="4410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07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19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60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" y="38"/>
            <a:ext cx="5318857" cy="651714"/>
            <a:chOff x="-4" y="38"/>
            <a:chExt cx="7091809" cy="651714"/>
          </a:xfrm>
        </p:grpSpPr>
        <p:sp>
          <p:nvSpPr>
            <p:cNvPr id="63" name="Shape 63"/>
            <p:cNvSpPr/>
            <p:nvPr/>
          </p:nvSpPr>
          <p:spPr>
            <a:xfrm>
              <a:off x="6312105" y="38"/>
              <a:ext cx="779700" cy="97221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39"/>
              <a:ext cx="6756168" cy="651713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84377"/>
              <a:ext cx="7072430" cy="4664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91014"/>
            <a:ext cx="4119300" cy="43921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1183" y="658388"/>
            <a:ext cx="6613628" cy="410344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85750">
              <a:spcBef>
                <a:spcPts val="450"/>
              </a:spcBef>
              <a:spcAft>
                <a:spcPts val="0"/>
              </a:spcAft>
              <a:buSzPts val="2400"/>
              <a:buChar char="▰"/>
              <a:defRPr sz="2625"/>
            </a:lvl1pPr>
            <a:lvl2pPr marL="685800" lvl="1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2pPr>
            <a:lvl3pPr marL="1028700" lvl="2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3pPr>
            <a:lvl4pPr marL="1371600" lvl="3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4pPr>
            <a:lvl5pPr marL="1714500" lvl="4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5pPr>
            <a:lvl6pPr marL="2057400" lvl="5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6pPr>
            <a:lvl7pPr marL="2400300" lvl="6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7pPr>
            <a:lvl8pPr marL="2743200" lvl="7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8pPr>
            <a:lvl9pPr marL="3086100" lvl="8" indent="-285750">
              <a:spcBef>
                <a:spcPts val="750"/>
              </a:spcBef>
              <a:spcAft>
                <a:spcPts val="75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02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Differenc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" y="38"/>
            <a:ext cx="5318857" cy="651714"/>
            <a:chOff x="-4" y="38"/>
            <a:chExt cx="7091809" cy="651714"/>
          </a:xfrm>
        </p:grpSpPr>
        <p:sp>
          <p:nvSpPr>
            <p:cNvPr id="63" name="Shape 63"/>
            <p:cNvSpPr/>
            <p:nvPr/>
          </p:nvSpPr>
          <p:spPr>
            <a:xfrm>
              <a:off x="6312105" y="38"/>
              <a:ext cx="779700" cy="97221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39"/>
              <a:ext cx="6756168" cy="651713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84377"/>
              <a:ext cx="7072430" cy="4664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938576" y="4791014"/>
            <a:ext cx="923678" cy="352504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91014"/>
            <a:ext cx="4119300" cy="43921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850730" y="4869797"/>
            <a:ext cx="1016000" cy="192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7E7828D1-5C6A-458E-A9CA-F98F600D17BC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23" name="Shape 239"/>
          <p:cNvGrpSpPr/>
          <p:nvPr/>
        </p:nvGrpSpPr>
        <p:grpSpPr>
          <a:xfrm>
            <a:off x="147270" y="131277"/>
            <a:ext cx="277129" cy="369505"/>
            <a:chOff x="2594050" y="1631825"/>
            <a:chExt cx="439625" cy="439625"/>
          </a:xfrm>
        </p:grpSpPr>
        <p:sp>
          <p:nvSpPr>
            <p:cNvPr id="24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200923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83" y="820341"/>
            <a:ext cx="6416879" cy="3966679"/>
          </a:xfrm>
        </p:spPr>
        <p:txBody>
          <a:bodyPr/>
          <a:lstStyle>
            <a:lvl1pPr marL="257175" indent="-257175">
              <a:buSzPct val="110000"/>
              <a:buFont typeface="Wingdings" panose="05000000000000000000" pitchFamily="2" charset="2"/>
              <a:buChar char="§"/>
              <a:defRPr sz="1500">
                <a:cs typeface="B Nazanin" panose="00000400000000000000" pitchFamily="2" charset="-78"/>
              </a:defRPr>
            </a:lvl1pPr>
            <a:lvl2pPr marL="557213" indent="-214313">
              <a:buSzPct val="110000"/>
              <a:buFont typeface="Arial" panose="020B0604020202020204" pitchFamily="34" charset="0"/>
              <a:buChar char="•"/>
              <a:defRPr sz="1500">
                <a:cs typeface="B Nazanin" panose="00000400000000000000" pitchFamily="2" charset="-78"/>
              </a:defRPr>
            </a:lvl2pPr>
            <a:lvl3pPr marL="814388" indent="-171450">
              <a:buFont typeface="Wingdings" panose="05000000000000000000" pitchFamily="2" charset="2"/>
              <a:buChar char="§"/>
              <a:defRPr sz="1500">
                <a:cs typeface="B Nazanin" panose="00000400000000000000" pitchFamily="2" charset="-78"/>
              </a:defRPr>
            </a:lvl3pPr>
            <a:lvl4pPr marL="1071563" indent="-171450">
              <a:buFont typeface="Arial" panose="020B0604020202020204" pitchFamily="34" charset="0"/>
              <a:buChar char="•"/>
              <a:defRPr sz="1500">
                <a:cs typeface="B Nazanin" panose="00000400000000000000" pitchFamily="2" charset="-78"/>
              </a:defRPr>
            </a:lvl4pPr>
            <a:lvl5pPr marL="1328738" indent="-171450">
              <a:buFont typeface="Wingdings" panose="05000000000000000000" pitchFamily="2" charset="2"/>
              <a:buChar char="§"/>
              <a:defRPr sz="15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46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4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791" y="820342"/>
            <a:ext cx="2815828" cy="3677840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0919" y="820342"/>
            <a:ext cx="2815829" cy="3677840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7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9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3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27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8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rotWithShape="1">
          <a:gsLst>
            <a:gs pos="0">
              <a:schemeClr val="bg1">
                <a:tint val="40000"/>
                <a:satMod val="350000"/>
                <a:alpha val="26000"/>
              </a:schemeClr>
            </a:gs>
            <a:gs pos="40000">
              <a:schemeClr val="bg1">
                <a:tint val="45000"/>
                <a:shade val="99000"/>
                <a:satMod val="350000"/>
                <a:alpha val="0"/>
              </a:schemeClr>
            </a:gs>
            <a:gs pos="100000">
              <a:schemeClr val="bg1">
                <a:shade val="20000"/>
                <a:satMod val="255000"/>
                <a:alpha val="38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5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7653" y="820341"/>
            <a:ext cx="6450088" cy="398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221" y="4983302"/>
            <a:ext cx="609462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75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76979" y="4960144"/>
            <a:ext cx="301685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75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75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88106"/>
            <a:ext cx="605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4960144"/>
            <a:ext cx="105830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750" b="1" dirty="0">
                <a:solidFill>
                  <a:srgbClr val="002060"/>
                </a:solidFill>
              </a:rPr>
              <a:t>Dr. A. Taghinezhad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6687741" y="4083844"/>
            <a:ext cx="170259" cy="35719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10288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6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1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B Nazanin" panose="00000400000000000000" pitchFamily="2" charset="-7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1pPr>
      <a:lvl2pPr marL="557213" indent="-214313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2pPr>
      <a:lvl3pPr marL="814388" indent="-17145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3pPr>
      <a:lvl4pPr marL="1071563" indent="-1714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4pPr>
      <a:lvl5pPr marL="13287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5pPr>
      <a:lvl6pPr marL="16716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0145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3574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27003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9E334A58-CDBA-4E17-B09C-2E2D3DFB63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4350" y="676543"/>
            <a:ext cx="5829300" cy="1102519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Entity Relationship Diagram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FE11991-F1BF-4756-AB01-D6B1A450D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649" y="2859535"/>
            <a:ext cx="3429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dirty="0">
                <a:latin typeface="Comic Sans MS" panose="030F0702030302020204" pitchFamily="66" charset="0"/>
              </a:rPr>
              <a:t>Dr. Taghinezhad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dirty="0">
                <a:latin typeface="Comic Sans MS" panose="030F0702030302020204" pitchFamily="66" charset="0"/>
              </a:rPr>
              <a:t>University of Tabriz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Attributes </a:t>
            </a:r>
            <a:r>
              <a:rPr lang="en-PH" i="1" dirty="0"/>
              <a:t>(</a:t>
            </a:r>
            <a:r>
              <a:rPr lang="en-PH" i="1" dirty="0" err="1"/>
              <a:t>cont</a:t>
            </a:r>
            <a:r>
              <a:rPr lang="en-PH" i="1" dirty="0"/>
              <a:t>…)</a:t>
            </a:r>
            <a:endParaRPr lang="en-PH" dirty="0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9E1EA717-16C6-45D6-AF7C-BCEA2180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63330"/>
              </p:ext>
            </p:extLst>
          </p:nvPr>
        </p:nvGraphicFramePr>
        <p:xfrm>
          <a:off x="2868546" y="1866079"/>
          <a:ext cx="3312445" cy="2378714"/>
        </p:xfrm>
        <a:graphic>
          <a:graphicData uri="http://schemas.openxmlformats.org/drawingml/2006/table">
            <a:tbl>
              <a:tblPr/>
              <a:tblGrid>
                <a:gridCol w="109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Student ID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Last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First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2144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Arnold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Betty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3122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Taylor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3843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Simmons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Lisa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9844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Macy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Bill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2837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Leath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Heather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2293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Wrench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2400300" y="2471737"/>
            <a:ext cx="395653" cy="16617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3" name="Rectangle 2"/>
          <p:cNvSpPr/>
          <p:nvPr/>
        </p:nvSpPr>
        <p:spPr>
          <a:xfrm>
            <a:off x="1210652" y="3174499"/>
            <a:ext cx="1127232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1350" b="1" dirty="0"/>
              <a:t>6 instances</a:t>
            </a:r>
          </a:p>
        </p:txBody>
      </p:sp>
      <p:sp>
        <p:nvSpPr>
          <p:cNvPr id="8" name="AutoShape 41"/>
          <p:cNvSpPr>
            <a:spLocks/>
          </p:cNvSpPr>
          <p:nvPr/>
        </p:nvSpPr>
        <p:spPr bwMode="auto">
          <a:xfrm>
            <a:off x="193431" y="1688677"/>
            <a:ext cx="1714500" cy="354806"/>
          </a:xfrm>
          <a:prstGeom prst="borderCallout2">
            <a:avLst>
              <a:gd name="adj1" fmla="val 24162"/>
              <a:gd name="adj2" fmla="val 103333"/>
              <a:gd name="adj3" fmla="val -13009"/>
              <a:gd name="adj4" fmla="val 128306"/>
              <a:gd name="adj5" fmla="val 17787"/>
              <a:gd name="adj6" fmla="val 155139"/>
            </a:avLst>
          </a:prstGeom>
          <a:solidFill>
            <a:srgbClr val="FEF0A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Entity: student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4357151" y="-20317"/>
            <a:ext cx="438491" cy="317402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10" name="Rectangle 9"/>
          <p:cNvSpPr/>
          <p:nvPr/>
        </p:nvSpPr>
        <p:spPr>
          <a:xfrm>
            <a:off x="3326961" y="1051156"/>
            <a:ext cx="2569934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1350" b="1" dirty="0"/>
              <a:t>3 attributes / columns / fields</a:t>
            </a:r>
          </a:p>
        </p:txBody>
      </p:sp>
    </p:spTree>
    <p:extLst>
      <p:ext uri="{BB962C8B-B14F-4D97-AF65-F5344CB8AC3E}">
        <p14:creationId xmlns:p14="http://schemas.microsoft.com/office/powerpoint/2010/main" val="401204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0900" tIns="25004" rIns="50900" bIns="25004" anchor="ctr" anchorCtr="0"/>
          <a:lstStyle/>
          <a:p>
            <a:pPr eaLnBrk="1" hangingPunct="1"/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altLang="en-US" sz="2100" dirty="0">
              <a:latin typeface="Tahoma" panose="020B0604030504040204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r>
              <a:rPr lang="en-US" altLang="en-US" sz="2700" dirty="0">
                <a:latin typeface="Tahoma" panose="020B0604030504040204" pitchFamily="34" charset="0"/>
              </a:rPr>
              <a:t>Classes/Types of attributes:</a:t>
            </a:r>
            <a:endParaRPr lang="en-US" altLang="en-US" sz="2400" dirty="0"/>
          </a:p>
          <a:p>
            <a:pPr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400" dirty="0"/>
              <a:t>Simple attribute</a:t>
            </a:r>
          </a:p>
          <a:p>
            <a:pPr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400" dirty="0"/>
              <a:t>Composite attribute</a:t>
            </a:r>
          </a:p>
          <a:p>
            <a:pPr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400" dirty="0"/>
              <a:t>Derived attributes</a:t>
            </a:r>
          </a:p>
          <a:p>
            <a:pPr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400" dirty="0"/>
              <a:t>Single-valued attribute</a:t>
            </a:r>
          </a:p>
          <a:p>
            <a:pPr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400" dirty="0"/>
              <a:t>Multi-valued attribute</a:t>
            </a:r>
          </a:p>
        </p:txBody>
      </p:sp>
    </p:spTree>
    <p:extLst>
      <p:ext uri="{BB962C8B-B14F-4D97-AF65-F5344CB8AC3E}">
        <p14:creationId xmlns:p14="http://schemas.microsoft.com/office/powerpoint/2010/main" val="388291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>
            <a:extLst>
              <a:ext uri="{FF2B5EF4-FFF2-40B4-BE49-F238E27FC236}">
                <a16:creationId xmlns:a16="http://schemas.microsoft.com/office/drawing/2014/main" id="{5D3936F9-E5BB-4EF1-9CBB-A08A1F31C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en-PH" dirty="0"/>
              <a:t>Attributes </a:t>
            </a:r>
            <a:r>
              <a:rPr lang="en-PH" i="1" dirty="0"/>
              <a:t>(</a:t>
            </a:r>
            <a:r>
              <a:rPr lang="en-PH" i="1" dirty="0" err="1"/>
              <a:t>cont</a:t>
            </a:r>
            <a:r>
              <a:rPr lang="en-PH" i="1" dirty="0"/>
              <a:t>…)</a:t>
            </a:r>
            <a:endParaRPr lang="en-US" sz="2025" dirty="0">
              <a:solidFill>
                <a:schemeClr val="folHlink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algn="just" eaLnBrk="1" hangingPunct="1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simple attribute</a:t>
            </a:r>
            <a:r>
              <a:rPr lang="en-US" altLang="en-US" sz="2400" dirty="0"/>
              <a:t> cannot be subdivided.</a:t>
            </a:r>
          </a:p>
          <a:p>
            <a:pPr lvl="1" algn="just" eaLnBrk="1" hangingPunct="1"/>
            <a:r>
              <a:rPr lang="en-US" altLang="en-US" sz="2100" dirty="0"/>
              <a:t>Examples: Age, Gender, and Marital status</a:t>
            </a:r>
          </a:p>
          <a:p>
            <a:pPr algn="just" eaLnBrk="1" hangingPunct="1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composite attribute</a:t>
            </a:r>
            <a:r>
              <a:rPr lang="en-US" altLang="en-US" sz="2400" dirty="0"/>
              <a:t> can be further subdivided to yield additional attributes.</a:t>
            </a:r>
          </a:p>
          <a:p>
            <a:pPr lvl="1" algn="just" eaLnBrk="1" hangingPunct="1"/>
            <a:r>
              <a:rPr lang="en-US" altLang="en-US" sz="2100" dirty="0"/>
              <a:t>Examples:</a:t>
            </a:r>
          </a:p>
          <a:p>
            <a:pPr lvl="2" algn="just" eaLnBrk="1" hangingPunct="1"/>
            <a:r>
              <a:rPr lang="en-US" altLang="en-US" sz="1500" dirty="0"/>
              <a:t>ADDRESS  --</a:t>
            </a:r>
            <a:r>
              <a:rPr lang="en-US" altLang="en-US" sz="1500" dirty="0">
                <a:sym typeface="Wingdings" panose="05000000000000000000" pitchFamily="2" charset="2"/>
              </a:rPr>
              <a:t></a:t>
            </a:r>
            <a:r>
              <a:rPr lang="en-US" altLang="en-US" sz="1500" dirty="0"/>
              <a:t> Street, City, State, Zip</a:t>
            </a:r>
          </a:p>
          <a:p>
            <a:pPr lvl="2" algn="just" eaLnBrk="1" hangingPunct="1"/>
            <a:r>
              <a:rPr lang="en-US" altLang="en-US" sz="1500" dirty="0"/>
              <a:t>PHONE NUMBER --</a:t>
            </a:r>
            <a:r>
              <a:rPr lang="en-US" altLang="en-US" sz="1500" dirty="0">
                <a:sym typeface="Wingdings" panose="05000000000000000000" pitchFamily="2" charset="2"/>
              </a:rPr>
              <a:t></a:t>
            </a:r>
            <a:r>
              <a:rPr lang="en-US" altLang="en-US" sz="1500" dirty="0"/>
              <a:t>  Area code, Exchange number</a:t>
            </a:r>
          </a:p>
        </p:txBody>
      </p:sp>
    </p:spTree>
    <p:extLst>
      <p:ext uri="{BB962C8B-B14F-4D97-AF65-F5344CB8AC3E}">
        <p14:creationId xmlns:p14="http://schemas.microsoft.com/office/powerpoint/2010/main" val="255836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>
            <a:extLst>
              <a:ext uri="{FF2B5EF4-FFF2-40B4-BE49-F238E27FC236}">
                <a16:creationId xmlns:a16="http://schemas.microsoft.com/office/drawing/2014/main" id="{320AC4C4-E3FB-4E42-ADBC-0AD170952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sz="2025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just"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Derived Attribute</a:t>
            </a:r>
          </a:p>
          <a:p>
            <a:pPr algn="just" eaLnBrk="1" hangingPunct="1"/>
            <a:r>
              <a:rPr lang="en-US" altLang="en-US" sz="2400" dirty="0"/>
              <a:t>is not physically stored within the database</a:t>
            </a:r>
          </a:p>
          <a:p>
            <a:pPr algn="just" eaLnBrk="1" hangingPunct="1"/>
            <a:r>
              <a:rPr lang="en-US" altLang="en-US" sz="2400" dirty="0"/>
              <a:t>instead, it is derived by using an algorithm.</a:t>
            </a:r>
          </a:p>
          <a:p>
            <a:pPr lvl="1" algn="just" eaLnBrk="1" hangingPunct="1"/>
            <a:r>
              <a:rPr lang="en-US" altLang="en-US" sz="2800" dirty="0"/>
              <a:t>Example 1: Late Charge of 2%</a:t>
            </a:r>
          </a:p>
          <a:p>
            <a:pPr lvl="2" algn="just" eaLnBrk="1" hangingPunct="1"/>
            <a:r>
              <a:rPr lang="en-US" altLang="en-US" sz="1800" dirty="0"/>
              <a:t>MS Access: </a:t>
            </a:r>
            <a:r>
              <a:rPr lang="en-US" altLang="en-US" sz="1800" dirty="0" err="1"/>
              <a:t>InvoiceAmt</a:t>
            </a:r>
            <a:r>
              <a:rPr lang="en-US" altLang="en-US" sz="1800" dirty="0"/>
              <a:t> * 0.02</a:t>
            </a:r>
          </a:p>
          <a:p>
            <a:pPr lvl="1" algn="just" eaLnBrk="1" hangingPunct="1"/>
            <a:r>
              <a:rPr lang="en-US" altLang="en-US" sz="2800" dirty="0"/>
              <a:t>Example 2: AGE can be derived from the date of birth and the current date.</a:t>
            </a:r>
          </a:p>
          <a:p>
            <a:pPr lvl="2" algn="just" eaLnBrk="1" hangingPunct="1"/>
            <a:r>
              <a:rPr lang="en-US" altLang="en-US" sz="1800" dirty="0"/>
              <a:t>MS Access: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(Date() – </a:t>
            </a:r>
            <a:r>
              <a:rPr lang="en-US" altLang="en-US" sz="1800" dirty="0" err="1"/>
              <a:t>Emp_Dob</a:t>
            </a:r>
            <a:r>
              <a:rPr lang="en-US" altLang="en-US" sz="1800" dirty="0"/>
              <a:t>)/365)</a:t>
            </a:r>
            <a:endParaRPr lang="en-US" altLang="ko-KR" sz="1800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24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>
            <a:extLst>
              <a:ext uri="{FF2B5EF4-FFF2-40B4-BE49-F238E27FC236}">
                <a16:creationId xmlns:a16="http://schemas.microsoft.com/office/drawing/2014/main" id="{EED7F868-8F9D-4B7B-B773-9B2D4BCC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altLang="en-US" sz="2025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just"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Single-valued Attribute</a:t>
            </a:r>
          </a:p>
          <a:p>
            <a:pPr algn="just" eaLnBrk="1" hangingPunct="1"/>
            <a:r>
              <a:rPr lang="en-US" altLang="en-US" sz="2400" dirty="0"/>
              <a:t>can have only a single value.</a:t>
            </a:r>
          </a:p>
          <a:p>
            <a:pPr lvl="1" algn="just" eaLnBrk="1" hangingPunct="1"/>
            <a:r>
              <a:rPr lang="en-US" altLang="en-US" sz="3200" dirty="0"/>
              <a:t>Examples:</a:t>
            </a:r>
            <a:r>
              <a:rPr lang="en-US" altLang="en-US" sz="3600" dirty="0"/>
              <a:t> </a:t>
            </a:r>
          </a:p>
          <a:p>
            <a:pPr lvl="2" algn="just" eaLnBrk="1" hangingPunct="1"/>
            <a:r>
              <a:rPr lang="en-US" altLang="en-US" sz="3200" dirty="0"/>
              <a:t>A person can have only one social security number.</a:t>
            </a:r>
          </a:p>
          <a:p>
            <a:pPr lvl="2" algn="just" eaLnBrk="1" hangingPunct="1"/>
            <a:r>
              <a:rPr lang="en-US" altLang="en-US" sz="3200" dirty="0"/>
              <a:t>A manufactured part can have only one serial number.</a:t>
            </a:r>
          </a:p>
        </p:txBody>
      </p:sp>
    </p:spTree>
    <p:extLst>
      <p:ext uri="{BB962C8B-B14F-4D97-AF65-F5344CB8AC3E}">
        <p14:creationId xmlns:p14="http://schemas.microsoft.com/office/powerpoint/2010/main" val="284840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>
            <a:extLst>
              <a:ext uri="{FF2B5EF4-FFF2-40B4-BE49-F238E27FC236}">
                <a16:creationId xmlns:a16="http://schemas.microsoft.com/office/drawing/2014/main" id="{9D6CA857-0D75-4ACB-B880-29D803511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altLang="en-US" sz="2025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Multi-value Attribute</a:t>
            </a:r>
          </a:p>
          <a:p>
            <a:pPr eaLnBrk="1" hangingPunct="1"/>
            <a:r>
              <a:rPr lang="en-US" altLang="en-US" dirty="0"/>
              <a:t>can have many values.</a:t>
            </a:r>
          </a:p>
          <a:p>
            <a:pPr lvl="1" eaLnBrk="1" hangingPunct="1"/>
            <a:r>
              <a:rPr lang="en-US" altLang="en-US" sz="2100" dirty="0"/>
              <a:t>Examples:</a:t>
            </a:r>
          </a:p>
          <a:p>
            <a:pPr lvl="2" eaLnBrk="1" hangingPunct="1"/>
            <a:r>
              <a:rPr lang="en-US" altLang="en-US" sz="2400" dirty="0"/>
              <a:t>A person may have several college degrees.</a:t>
            </a:r>
          </a:p>
          <a:p>
            <a:pPr lvl="2" eaLnBrk="1" hangingPunct="1"/>
            <a:r>
              <a:rPr lang="en-US" altLang="en-US" sz="2400" dirty="0"/>
              <a:t>A household may have several phones with different numbers</a:t>
            </a:r>
          </a:p>
          <a:p>
            <a:pPr lvl="2" eaLnBrk="1" hangingPunct="1"/>
            <a:r>
              <a:rPr lang="en-US" altLang="en-US" sz="2400" dirty="0"/>
              <a:t>A car color</a:t>
            </a:r>
            <a:endParaRPr lang="en-US" altLang="en-US" sz="2400" b="1" dirty="0">
              <a:solidFill>
                <a:srgbClr val="00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2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Entity</a:t>
            </a:r>
            <a:r>
              <a:rPr lang="en-US" altLang="en-US" sz="2000" dirty="0"/>
              <a:t>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Student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Attributes</a:t>
            </a:r>
            <a:r>
              <a:rPr lang="en-US" altLang="en-US" sz="2000" dirty="0"/>
              <a:t>: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ID#: “123-45-6789” (single-valued)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Cell Phone: “(063)917-456-7227, (063)915-567-8255” (multi-valued)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Name: “Peter </a:t>
            </a:r>
            <a:r>
              <a:rPr lang="en-US" altLang="en-US" sz="2400" dirty="0" err="1"/>
              <a:t>dela</a:t>
            </a:r>
            <a:r>
              <a:rPr lang="en-US" altLang="en-US" sz="2400" dirty="0"/>
              <a:t> Paz” (composite)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Address: “14 JP Rizal St., </a:t>
            </a:r>
            <a:r>
              <a:rPr lang="en-US" altLang="en-US" sz="2400" dirty="0" err="1"/>
              <a:t>Masipit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Calapan</a:t>
            </a:r>
            <a:r>
              <a:rPr lang="en-US" altLang="en-US" sz="2400" dirty="0"/>
              <a:t> City” (composite)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Gender: “Female” (simple)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Age: 24 (derived</a:t>
            </a:r>
            <a:r>
              <a:rPr lang="en-US" altLang="en-US" sz="1800" dirty="0"/>
              <a:t>)</a:t>
            </a:r>
            <a:endParaRPr lang="en-US" altLang="en-US" sz="1650" dirty="0"/>
          </a:p>
        </p:txBody>
      </p:sp>
    </p:spTree>
    <p:extLst>
      <p:ext uri="{BB962C8B-B14F-4D97-AF65-F5344CB8AC3E}">
        <p14:creationId xmlns:p14="http://schemas.microsoft.com/office/powerpoint/2010/main" val="280933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Null Values</a:t>
            </a:r>
          </a:p>
          <a:p>
            <a:pPr algn="just">
              <a:lnSpc>
                <a:spcPct val="80000"/>
              </a:lnSpc>
            </a:pPr>
            <a:r>
              <a:rPr lang="en-PH" sz="2800" dirty="0"/>
              <a:t>Some attribute values could be optional or maybe they are not crucial to have. </a:t>
            </a:r>
            <a:endParaRPr lang="fa-IR" sz="2800" dirty="0"/>
          </a:p>
          <a:p>
            <a:pPr algn="just">
              <a:lnSpc>
                <a:spcPct val="80000"/>
              </a:lnSpc>
            </a:pPr>
            <a:r>
              <a:rPr lang="en-PH" sz="2800" dirty="0"/>
              <a:t>For example, if you have an attribute Hobbies. It is OK for the value of this attribute to be missing. In this case, we call it “NULL” value. </a:t>
            </a:r>
            <a:endParaRPr lang="fa-IR" sz="2800" dirty="0"/>
          </a:p>
          <a:p>
            <a:pPr algn="just">
              <a:lnSpc>
                <a:spcPct val="80000"/>
              </a:lnSpc>
            </a:pPr>
            <a:r>
              <a:rPr lang="en-PH" sz="2800" dirty="0"/>
              <a:t>Key Attributes cannot be NULL because they uniquely identify an entity, so they have to have a value.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375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Key Attribute</a:t>
            </a:r>
          </a:p>
          <a:p>
            <a:pPr algn="just">
              <a:lnSpc>
                <a:spcPct val="80000"/>
              </a:lnSpc>
            </a:pPr>
            <a:r>
              <a:rPr lang="en-PH" dirty="0"/>
              <a:t>Keys should be Minimal. A key is minimal if it cannot be broken into smaller parts that work as a key. </a:t>
            </a:r>
          </a:p>
          <a:p>
            <a:pPr lvl="1" algn="just">
              <a:lnSpc>
                <a:spcPct val="80000"/>
              </a:lnSpc>
            </a:pPr>
            <a:r>
              <a:rPr lang="en-PH" sz="1800" dirty="0"/>
              <a:t>For example: – </a:t>
            </a:r>
            <a:r>
              <a:rPr lang="en-PH" sz="1800" dirty="0" err="1"/>
              <a:t>SectionID</a:t>
            </a:r>
            <a:r>
              <a:rPr lang="en-PH" sz="1800" dirty="0"/>
              <a:t>, </a:t>
            </a:r>
            <a:r>
              <a:rPr lang="en-PH" sz="1800" dirty="0" err="1"/>
              <a:t>courseID</a:t>
            </a:r>
            <a:r>
              <a:rPr lang="en-PH" sz="1800" dirty="0"/>
              <a:t>, Semester, Year – Is it Minimal? – Yes, because none of its smaller parts can work by itself as a key.</a:t>
            </a:r>
          </a:p>
          <a:p>
            <a:pPr lvl="1" algn="just">
              <a:lnSpc>
                <a:spcPct val="80000"/>
              </a:lnSpc>
            </a:pPr>
            <a:r>
              <a:rPr lang="en-PH" sz="1800" dirty="0"/>
              <a:t> “</a:t>
            </a:r>
            <a:r>
              <a:rPr lang="en-PH" sz="1800" dirty="0" err="1"/>
              <a:t>studentID</a:t>
            </a:r>
            <a:r>
              <a:rPr lang="en-PH" sz="1800" dirty="0"/>
              <a:t> + </a:t>
            </a:r>
            <a:r>
              <a:rPr lang="en-PH" sz="1800" dirty="0" err="1"/>
              <a:t>studentAge</a:t>
            </a:r>
            <a:r>
              <a:rPr lang="en-PH" sz="1800" dirty="0"/>
              <a:t>”, is it minimal key of Student? – No, because “</a:t>
            </a:r>
            <a:r>
              <a:rPr lang="en-PH" sz="1800" dirty="0" err="1"/>
              <a:t>studentID</a:t>
            </a:r>
            <a:r>
              <a:rPr lang="en-PH" sz="1800" dirty="0"/>
              <a:t>” by itself works as a key</a:t>
            </a:r>
            <a:r>
              <a:rPr lang="en-US" sz="1600" dirty="0">
                <a:solidFill>
                  <a:schemeClr val="hlink"/>
                </a:solidFill>
              </a:rPr>
              <a:t>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46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hlink"/>
                </a:solidFill>
              </a:rPr>
              <a:t>Primary Key (PK)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Is an attribute (or field) that uniquely identifies every record in a certain table.</a:t>
            </a:r>
          </a:p>
          <a:p>
            <a:pPr marL="57150" indent="0" algn="just">
              <a:lnSpc>
                <a:spcPct val="80000"/>
              </a:lnSpc>
              <a:buNone/>
            </a:pPr>
            <a:endParaRPr lang="en-US" altLang="en-US" sz="600" b="1" dirty="0"/>
          </a:p>
          <a:p>
            <a:pPr marL="57150" indent="0" algn="just">
              <a:lnSpc>
                <a:spcPct val="80000"/>
              </a:lnSpc>
              <a:buNone/>
            </a:pPr>
            <a:r>
              <a:rPr lang="en-US" altLang="en-US" sz="1800" b="1" dirty="0"/>
              <a:t>Primary key Rules</a:t>
            </a:r>
          </a:p>
          <a:p>
            <a:pPr marL="442913" indent="-385763" algn="just">
              <a:lnSpc>
                <a:spcPct val="80000"/>
              </a:lnSpc>
              <a:buAutoNum type="arabicPeriod"/>
            </a:pPr>
            <a:r>
              <a:rPr lang="en-US" altLang="en-US" sz="1800" dirty="0"/>
              <a:t>Unique</a:t>
            </a:r>
          </a:p>
          <a:p>
            <a:pPr marL="442913" indent="-385763" algn="just">
              <a:lnSpc>
                <a:spcPct val="80000"/>
              </a:lnSpc>
              <a:buAutoNum type="arabicPeriod"/>
            </a:pPr>
            <a:r>
              <a:rPr lang="en-US" altLang="en-US" sz="1800" dirty="0"/>
              <a:t>Never Changing</a:t>
            </a:r>
          </a:p>
          <a:p>
            <a:pPr marL="442913" indent="-385763" algn="just">
              <a:lnSpc>
                <a:spcPct val="80000"/>
              </a:lnSpc>
              <a:buAutoNum type="arabicPeriod"/>
            </a:pPr>
            <a:r>
              <a:rPr lang="en-US" altLang="en-US" sz="1800" dirty="0"/>
              <a:t>Never Null</a:t>
            </a:r>
          </a:p>
          <a:p>
            <a:pPr marL="57150" indent="0">
              <a:lnSpc>
                <a:spcPct val="80000"/>
              </a:lnSpc>
              <a:buNone/>
            </a:pPr>
            <a:endParaRPr lang="en-US" altLang="en-US" sz="900" b="1" dirty="0">
              <a:solidFill>
                <a:schemeClr val="hlink"/>
              </a:solidFill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hlink"/>
                </a:solidFill>
              </a:rPr>
              <a:t>Foreign Key (FK)</a:t>
            </a:r>
          </a:p>
          <a:p>
            <a:pPr algn="just">
              <a:lnSpc>
                <a:spcPct val="80000"/>
              </a:lnSpc>
            </a:pPr>
            <a:r>
              <a:rPr lang="en-US" altLang="en-US" sz="1800" dirty="0"/>
              <a:t>Is the same as a primary key, but just located in a foreign place (other table). But FKs don’t have to be unique.</a:t>
            </a:r>
          </a:p>
        </p:txBody>
      </p:sp>
    </p:spTree>
    <p:extLst>
      <p:ext uri="{BB962C8B-B14F-4D97-AF65-F5344CB8AC3E}">
        <p14:creationId xmlns:p14="http://schemas.microsoft.com/office/powerpoint/2010/main" val="114365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101183" y="1214437"/>
            <a:ext cx="6613628" cy="2999873"/>
          </a:xfrm>
        </p:spPr>
        <p:txBody>
          <a:bodyPr anchor="t"/>
          <a:lstStyle/>
          <a:p>
            <a:pPr marL="57150" indent="0" algn="just">
              <a:buNone/>
            </a:pPr>
            <a:r>
              <a:rPr lang="en-US" sz="2100" dirty="0"/>
              <a:t>At the end of this lesson, you will be able to:</a:t>
            </a:r>
          </a:p>
          <a:p>
            <a:pPr lvl="0" algn="just"/>
            <a:r>
              <a:rPr lang="en-PH" sz="2100" dirty="0"/>
              <a:t>Analyze and model relationship based on a set of information requirements.</a:t>
            </a:r>
          </a:p>
          <a:p>
            <a:pPr lvl="0" algn="just"/>
            <a:r>
              <a:rPr lang="en-PH" sz="2100" dirty="0"/>
              <a:t>Develop an ERD model based on required type of model (Chen or Crow’s Foot).</a:t>
            </a:r>
          </a:p>
          <a:p>
            <a:pPr algn="just"/>
            <a:r>
              <a:rPr lang="en-PH" sz="2100" dirty="0"/>
              <a:t>Create an ERD model using a specific data modelling tool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61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858" y="1128365"/>
            <a:ext cx="6613628" cy="3077582"/>
          </a:xfrm>
        </p:spPr>
        <p:txBody>
          <a:bodyPr/>
          <a:lstStyle/>
          <a:p>
            <a:pPr marL="57150" indent="0" algn="just">
              <a:lnSpc>
                <a:spcPct val="80000"/>
              </a:lnSpc>
              <a:buNone/>
            </a:pPr>
            <a:r>
              <a:rPr lang="en-PH" sz="1800" b="1" dirty="0"/>
              <a:t>Write the corresponding key of the following given entities.</a:t>
            </a:r>
            <a:endParaRPr lang="en-US" altLang="en-US" b="1" dirty="0">
              <a:solidFill>
                <a:schemeClr val="hlink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" y="2329770"/>
            <a:ext cx="6761502" cy="16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5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/>
              <a:t>How to find relationships?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sz="2700" dirty="0"/>
              <a:t>Relationship: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Relationships are associations between entities.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Typically, a relationship is indicated by a verb connecting two or more entities.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b="1" dirty="0"/>
              <a:t>Employee</a:t>
            </a:r>
            <a:r>
              <a:rPr lang="en-US" altLang="en-US" sz="2100" dirty="0"/>
              <a:t> </a:t>
            </a:r>
            <a:r>
              <a:rPr lang="en-US" altLang="en-US" sz="2100" dirty="0">
                <a:solidFill>
                  <a:srgbClr val="FF0000"/>
                </a:solidFill>
              </a:rPr>
              <a:t>is assigned </a:t>
            </a:r>
            <a:r>
              <a:rPr lang="en-US" altLang="en-US" sz="2100" dirty="0"/>
              <a:t>to </a:t>
            </a:r>
            <a:r>
              <a:rPr lang="en-US" altLang="en-US" sz="2100" b="1" dirty="0"/>
              <a:t>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Relationships should be classified in terms of cardinality.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One-to-one, one-to-many, many-to-many</a:t>
            </a:r>
          </a:p>
        </p:txBody>
      </p:sp>
    </p:spTree>
    <p:extLst>
      <p:ext uri="{BB962C8B-B14F-4D97-AF65-F5344CB8AC3E}">
        <p14:creationId xmlns:p14="http://schemas.microsoft.com/office/powerpoint/2010/main" val="94190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1650" dirty="0"/>
              <a:t>Relationships </a:t>
            </a:r>
            <a:r>
              <a:rPr lang="en-PH" sz="1650" i="1" dirty="0"/>
              <a:t>(</a:t>
            </a:r>
            <a:r>
              <a:rPr lang="en-PH" sz="1650" i="1" dirty="0" err="1"/>
              <a:t>cont</a:t>
            </a:r>
            <a:r>
              <a:rPr lang="en-PH" sz="1650" i="1" dirty="0"/>
              <a:t>…)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dirty="0"/>
              <a:t>Degree of Relationship:</a:t>
            </a:r>
          </a:p>
          <a:p>
            <a:r>
              <a:rPr lang="en-PH" dirty="0"/>
              <a:t>The number of participating entities in a relationship defines the degree of the relationship. </a:t>
            </a:r>
            <a:endParaRPr lang="en-PH" sz="1800" dirty="0"/>
          </a:p>
          <a:p>
            <a:pPr lvl="1"/>
            <a:r>
              <a:rPr lang="en-PH" sz="2400" dirty="0"/>
              <a:t>Binary = degree 2 </a:t>
            </a:r>
          </a:p>
          <a:p>
            <a:pPr lvl="1"/>
            <a:r>
              <a:rPr lang="en-PH" sz="2400" dirty="0"/>
              <a:t>Ternary = degree 3 </a:t>
            </a:r>
          </a:p>
          <a:p>
            <a:pPr lvl="1"/>
            <a:r>
              <a:rPr lang="en-PH" sz="2400" dirty="0"/>
              <a:t>n-</a:t>
            </a:r>
            <a:r>
              <a:rPr lang="en-PH" sz="2400" dirty="0" err="1"/>
              <a:t>ary</a:t>
            </a:r>
            <a:r>
              <a:rPr lang="en-PH" sz="2400" dirty="0"/>
              <a:t> = degree n</a:t>
            </a:r>
            <a:endParaRPr lang="en-US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0933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1650" dirty="0"/>
              <a:t>Relationships </a:t>
            </a:r>
            <a:r>
              <a:rPr lang="en-PH" sz="1650" i="1" dirty="0"/>
              <a:t>(</a:t>
            </a:r>
            <a:r>
              <a:rPr lang="en-PH" sz="1650" i="1" dirty="0" err="1"/>
              <a:t>cont</a:t>
            </a:r>
            <a:r>
              <a:rPr lang="en-PH" sz="1650" i="1" dirty="0"/>
              <a:t>…)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b="1" dirty="0"/>
              <a:t>Binary Relationship</a:t>
            </a:r>
            <a:r>
              <a:rPr lang="en-PH" dirty="0"/>
              <a:t> includes two entity types. </a:t>
            </a:r>
          </a:p>
          <a:p>
            <a:pPr marL="57150" indent="0" algn="just">
              <a:buNone/>
            </a:pPr>
            <a:r>
              <a:rPr lang="en-PH" dirty="0"/>
              <a:t>Example: Student “takes” Class. Its notation in ER Diagram is as follows.</a:t>
            </a:r>
            <a:endParaRPr lang="en-US" altLang="en-US" sz="3750" dirty="0"/>
          </a:p>
        </p:txBody>
      </p:sp>
      <p:grpSp>
        <p:nvGrpSpPr>
          <p:cNvPr id="3" name="Group 2"/>
          <p:cNvGrpSpPr/>
          <p:nvPr/>
        </p:nvGrpSpPr>
        <p:grpSpPr>
          <a:xfrm>
            <a:off x="462726" y="3073813"/>
            <a:ext cx="5932547" cy="1105357"/>
            <a:chOff x="588964" y="2512037"/>
            <a:chExt cx="7910063" cy="1473809"/>
          </a:xfrm>
        </p:grpSpPr>
        <p:pic>
          <p:nvPicPr>
            <p:cNvPr id="7" name="Picture 6" descr="C:\Users\aspire\Desktop\FirstSem2020\groups\r2.JP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" t="14286" r="2672" b="26316"/>
            <a:stretch/>
          </p:blipFill>
          <p:spPr bwMode="auto">
            <a:xfrm>
              <a:off x="588964" y="2512037"/>
              <a:ext cx="7910063" cy="147380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564923" y="3130062"/>
              <a:ext cx="154744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500" dirty="0"/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86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1650" dirty="0"/>
              <a:t>Relationships </a:t>
            </a:r>
            <a:r>
              <a:rPr lang="en-PH" sz="1650" i="1" dirty="0"/>
              <a:t>(</a:t>
            </a:r>
            <a:r>
              <a:rPr lang="en-PH" sz="1650" i="1" dirty="0" err="1"/>
              <a:t>cont</a:t>
            </a:r>
            <a:r>
              <a:rPr lang="en-PH" sz="1650" i="1" dirty="0"/>
              <a:t>…)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sz="1800" b="1" dirty="0"/>
              <a:t>Ternary relationship</a:t>
            </a:r>
            <a:r>
              <a:rPr lang="en-PH" sz="1800" dirty="0"/>
              <a:t> includes 3 entity types. Example: </a:t>
            </a:r>
            <a:r>
              <a:rPr lang="en-PH" sz="1800" dirty="0" err="1"/>
              <a:t>Works_in</a:t>
            </a:r>
            <a:r>
              <a:rPr lang="en-PH" sz="1800" dirty="0"/>
              <a:t>: is a relationship that shows, each employee (Employee), Who worked in which department(Department) and where the department is located (Location)</a:t>
            </a:r>
            <a:endParaRPr lang="en-US" altLang="en-US" sz="3600" dirty="0"/>
          </a:p>
        </p:txBody>
      </p:sp>
      <p:pic>
        <p:nvPicPr>
          <p:cNvPr id="8" name="Picture 7" descr="C:\Users\aspire\Desktop\FirstSem2020\groups\r3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20523" r="4617" b="5596"/>
          <a:stretch/>
        </p:blipFill>
        <p:spPr bwMode="auto">
          <a:xfrm>
            <a:off x="241827" y="2393576"/>
            <a:ext cx="6161874" cy="23682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037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1650" dirty="0"/>
              <a:t>Relationships </a:t>
            </a:r>
            <a:r>
              <a:rPr lang="en-PH" sz="1650" i="1" dirty="0"/>
              <a:t>(</a:t>
            </a:r>
            <a:r>
              <a:rPr lang="en-PH" sz="1650" i="1" dirty="0" err="1"/>
              <a:t>cont</a:t>
            </a:r>
            <a:r>
              <a:rPr lang="en-PH" sz="1650" i="1" dirty="0"/>
              <a:t>…)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sz="1800" b="1" dirty="0"/>
              <a:t>N-</a:t>
            </a:r>
            <a:r>
              <a:rPr lang="en-PH" sz="1800" b="1" dirty="0" err="1"/>
              <a:t>ary</a:t>
            </a:r>
            <a:r>
              <a:rPr lang="en-PH" sz="1800" b="1" dirty="0"/>
              <a:t> Relationship</a:t>
            </a:r>
            <a:r>
              <a:rPr lang="en-PH" sz="1800" dirty="0"/>
              <a:t> includes N entity types. </a:t>
            </a:r>
          </a:p>
          <a:p>
            <a:pPr marL="57150" indent="0" algn="just">
              <a:buNone/>
            </a:pPr>
            <a:r>
              <a:rPr lang="en-PH" sz="1800" dirty="0"/>
              <a:t>Example: studies: is a 4-ary relationship that shows that a “student” studies a “subject” with a “teacher” and the help of “</a:t>
            </a:r>
            <a:r>
              <a:rPr lang="en-PH" sz="1800" dirty="0" err="1"/>
              <a:t>study_material</a:t>
            </a:r>
            <a:r>
              <a:rPr lang="en-PH" sz="1800" dirty="0"/>
              <a:t>”</a:t>
            </a:r>
            <a:endParaRPr lang="en-US" altLang="en-US" sz="3300" dirty="0"/>
          </a:p>
        </p:txBody>
      </p:sp>
      <p:pic>
        <p:nvPicPr>
          <p:cNvPr id="7" name="Picture 6" descr="C:\Users\aspire\Desktop\FirstSem2020\groups\r4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r="2708"/>
          <a:stretch/>
        </p:blipFill>
        <p:spPr bwMode="auto">
          <a:xfrm>
            <a:off x="416451" y="2268072"/>
            <a:ext cx="5948489" cy="2684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553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1650" dirty="0"/>
              <a:t>Relationships </a:t>
            </a:r>
            <a:r>
              <a:rPr lang="en-PH" sz="1650" i="1" dirty="0"/>
              <a:t>(</a:t>
            </a:r>
            <a:r>
              <a:rPr lang="en-PH" sz="1650" i="1" dirty="0" err="1"/>
              <a:t>cont</a:t>
            </a:r>
            <a:r>
              <a:rPr lang="en-PH" sz="1650" i="1" dirty="0"/>
              <a:t>…)</a:t>
            </a:r>
          </a:p>
        </p:txBody>
      </p:sp>
      <p:pic>
        <p:nvPicPr>
          <p:cNvPr id="8" name="Picture 4" descr="Fig03-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13613" r="15864" b="3707"/>
          <a:stretch/>
        </p:blipFill>
        <p:spPr bwMode="auto">
          <a:xfrm>
            <a:off x="1297632" y="833880"/>
            <a:ext cx="4735615" cy="293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0100" y="3766661"/>
            <a:ext cx="53896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dirty="0"/>
              <a:t>The 1:1 Relationship Between PROFESSOR and DEPARTMENT</a:t>
            </a:r>
          </a:p>
        </p:txBody>
      </p:sp>
    </p:spTree>
    <p:extLst>
      <p:ext uri="{BB962C8B-B14F-4D97-AF65-F5344CB8AC3E}">
        <p14:creationId xmlns:p14="http://schemas.microsoft.com/office/powerpoint/2010/main" val="192858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1650" dirty="0"/>
              <a:t>Relationships </a:t>
            </a:r>
            <a:r>
              <a:rPr lang="en-PH" sz="1650" i="1" dirty="0"/>
              <a:t>(</a:t>
            </a:r>
            <a:r>
              <a:rPr lang="en-PH" sz="1650" i="1" dirty="0" err="1"/>
              <a:t>cont</a:t>
            </a:r>
            <a:r>
              <a:rPr lang="en-PH" sz="1650" i="1" dirty="0"/>
              <a:t>…)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0099" y="2863093"/>
            <a:ext cx="538968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1050" dirty="0"/>
              <a:t>The M:N Relationship Between STUDENT and CLASS </a:t>
            </a:r>
          </a:p>
        </p:txBody>
      </p:sp>
      <p:pic>
        <p:nvPicPr>
          <p:cNvPr id="6" name="Picture 4" descr="Fig03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>
            <a:fillRect/>
          </a:stretch>
        </p:blipFill>
        <p:spPr bwMode="auto">
          <a:xfrm>
            <a:off x="1173773" y="1120928"/>
            <a:ext cx="4642339" cy="175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368201" y="3163340"/>
            <a:ext cx="4580792" cy="1131434"/>
            <a:chOff x="864" y="2352"/>
            <a:chExt cx="4128" cy="1233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64" y="2352"/>
              <a:ext cx="1632" cy="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50" dirty="0"/>
                <a:t>Ali</a:t>
              </a:r>
              <a:br>
                <a:rPr lang="en-US" altLang="en-US" sz="1050" dirty="0"/>
              </a:br>
              <a:br>
                <a:rPr lang="en-US" altLang="en-US" sz="1050" dirty="0"/>
              </a:br>
              <a:br>
                <a:rPr lang="en-US" altLang="en-US" sz="1050" dirty="0"/>
              </a:br>
              <a:r>
                <a:rPr lang="en-US" altLang="en-US" sz="1050" dirty="0"/>
                <a:t>John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072" y="2352"/>
              <a:ext cx="1920" cy="1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900" dirty="0"/>
                <a:t>Object Oriented Programming(ITE212)</a:t>
              </a:r>
            </a:p>
            <a:p>
              <a:pPr>
                <a:spcBef>
                  <a:spcPct val="50000"/>
                </a:spcBef>
              </a:pPr>
              <a:endParaRPr lang="en-US" altLang="en-US" sz="900" dirty="0"/>
            </a:p>
            <a:p>
              <a:pPr>
                <a:spcBef>
                  <a:spcPct val="50000"/>
                </a:spcBef>
              </a:pPr>
              <a:r>
                <a:rPr lang="en-US" altLang="en-US" sz="900" dirty="0"/>
                <a:t>Data Structure (ITC211)</a:t>
              </a:r>
              <a:br>
                <a:rPr lang="en-US" altLang="en-US" sz="900" dirty="0"/>
              </a:br>
              <a:endParaRPr lang="en-US" altLang="en-US" sz="900" dirty="0"/>
            </a:p>
            <a:p>
              <a:pPr>
                <a:spcBef>
                  <a:spcPct val="50000"/>
                </a:spcBef>
              </a:pPr>
              <a:r>
                <a:rPr lang="en-US" altLang="en-US" sz="900" dirty="0"/>
                <a:t>Information Management(ITC212)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488" y="2496"/>
              <a:ext cx="1488" cy="0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584" y="2928"/>
              <a:ext cx="1536" cy="48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36" y="2544"/>
              <a:ext cx="1488" cy="336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584" y="3024"/>
              <a:ext cx="1488" cy="288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1584" y="2496"/>
              <a:ext cx="1488" cy="432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488" y="2544"/>
              <a:ext cx="1632" cy="720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</p:grpSp>
    </p:spTree>
    <p:extLst>
      <p:ext uri="{BB962C8B-B14F-4D97-AF65-F5344CB8AC3E}">
        <p14:creationId xmlns:p14="http://schemas.microsoft.com/office/powerpoint/2010/main" val="4284193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Fig03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" b="-2"/>
          <a:stretch>
            <a:fillRect/>
          </a:stretch>
        </p:blipFill>
        <p:spPr bwMode="auto">
          <a:xfrm>
            <a:off x="334108" y="1278466"/>
            <a:ext cx="6116534" cy="347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700337" y="978384"/>
            <a:ext cx="382355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dirty="0"/>
              <a:t>The tables have </a:t>
            </a:r>
            <a:r>
              <a:rPr lang="en-US" altLang="en-US" sz="1350" b="1" dirty="0">
                <a:solidFill>
                  <a:srgbClr val="FF5050"/>
                </a:solidFill>
              </a:rPr>
              <a:t>many redundancies!!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143125" y="1371600"/>
            <a:ext cx="1114425" cy="21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88" b="1"/>
              <a:t>+ CLASS_CODE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757362" y="1628517"/>
            <a:ext cx="1114425" cy="196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75" b="1" dirty="0"/>
              <a:t>CLASS_CODE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314575" y="2914650"/>
            <a:ext cx="1114425" cy="21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88" b="1"/>
              <a:t>+ STU_NUM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1500" dirty="0"/>
              <a:t>Relationships </a:t>
            </a:r>
            <a:r>
              <a:rPr lang="en-PH" sz="1500" i="1" dirty="0"/>
              <a:t>(</a:t>
            </a:r>
            <a:r>
              <a:rPr lang="en-PH" sz="1500" i="1" dirty="0" err="1"/>
              <a:t>cont</a:t>
            </a:r>
            <a:r>
              <a:rPr lang="en-PH" sz="1500" i="1" dirty="0"/>
              <a:t>…)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42580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Fig03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/>
          <a:stretch>
            <a:fillRect/>
          </a:stretch>
        </p:blipFill>
        <p:spPr bwMode="auto">
          <a:xfrm>
            <a:off x="88567" y="762000"/>
            <a:ext cx="6509522" cy="34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79645" y="4548408"/>
            <a:ext cx="452364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1350" dirty="0"/>
              <a:t>Changing the M:N relationship to TWO 1:M 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1500" dirty="0"/>
              <a:t>Relationships </a:t>
            </a:r>
            <a:r>
              <a:rPr lang="en-PH" sz="1500" i="1" dirty="0"/>
              <a:t>(</a:t>
            </a:r>
            <a:r>
              <a:rPr lang="en-PH" sz="1500" i="1" dirty="0" err="1"/>
              <a:t>cont</a:t>
            </a:r>
            <a:r>
              <a:rPr lang="en-PH" sz="1500" i="1" dirty="0"/>
              <a:t>…)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403921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ERD?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325" dirty="0"/>
              <a:t>ERD is a data modeling technique used in software engineering to produce a conceptual data model of an information system. </a:t>
            </a:r>
          </a:p>
          <a:p>
            <a:pPr algn="just"/>
            <a:r>
              <a:rPr lang="en-US" altLang="en-US" sz="2325" dirty="0"/>
              <a:t>So, ERDs illustrate the logical structure of databases.</a:t>
            </a:r>
          </a:p>
          <a:p>
            <a:pPr algn="just"/>
            <a:r>
              <a:rPr lang="en-PH" sz="2325" dirty="0"/>
              <a:t>Way to document the entities in a database, along with the attributes.</a:t>
            </a:r>
          </a:p>
        </p:txBody>
      </p:sp>
    </p:spTree>
    <p:extLst>
      <p:ext uri="{BB962C8B-B14F-4D97-AF65-F5344CB8AC3E}">
        <p14:creationId xmlns:p14="http://schemas.microsoft.com/office/powerpoint/2010/main" val="1619960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1500" dirty="0"/>
              <a:t>Relationships </a:t>
            </a:r>
            <a:r>
              <a:rPr lang="en-PH" sz="1500" i="1" dirty="0"/>
              <a:t>(</a:t>
            </a:r>
            <a:r>
              <a:rPr lang="en-PH" sz="1500" i="1" dirty="0" err="1"/>
              <a:t>cont</a:t>
            </a:r>
            <a:r>
              <a:rPr lang="en-PH" sz="1500" i="1" dirty="0"/>
              <a:t>…)</a:t>
            </a:r>
            <a:endParaRPr lang="en-PH" sz="15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" y="1121243"/>
            <a:ext cx="5825953" cy="4034197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9112" y="867327"/>
            <a:ext cx="510731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050" dirty="0"/>
              <a:t>Converting the M:N relationship into TWO 1:M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273105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How to find cardinalities?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lnSpc>
                <a:spcPct val="90000"/>
              </a:lnSpc>
              <a:buNone/>
            </a:pPr>
            <a:r>
              <a:rPr lang="en-US" altLang="en-US" sz="2100" dirty="0"/>
              <a:t>Cardinality: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cardinality is the number of occurrences in one entity which are associated to the number of occurrences in another.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There are three basic cardinalities (degrees of relationship).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one-to-one (1:1), one-to-many (1:M), and many-to-many (M:N)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8906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50" dirty="0">
                <a:latin typeface="Tahoma" panose="020B0604030504040204" pitchFamily="34" charset="0"/>
              </a:rPr>
              <a:t>Cardinalities </a:t>
            </a:r>
            <a:r>
              <a:rPr lang="en-US" altLang="en-US" sz="1650" i="1" dirty="0">
                <a:latin typeface="Tahoma" panose="020B0604030504040204" pitchFamily="34" charset="0"/>
              </a:rPr>
              <a:t>(</a:t>
            </a:r>
            <a:r>
              <a:rPr lang="en-US" altLang="en-US" sz="1650" i="1" dirty="0" err="1">
                <a:latin typeface="Tahoma" panose="020B0604030504040204" pitchFamily="34" charset="0"/>
              </a:rPr>
              <a:t>cont</a:t>
            </a:r>
            <a:r>
              <a:rPr lang="en-US" altLang="en-US" sz="1650" i="1" dirty="0">
                <a:latin typeface="Tahoma" panose="020B0604030504040204" pitchFamily="34" charset="0"/>
              </a:rPr>
              <a:t>…)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PH" sz="1800" b="1" dirty="0"/>
              <a:t>One-to-one (1:1).</a:t>
            </a:r>
            <a:r>
              <a:rPr lang="en-PH" sz="1800" dirty="0"/>
              <a:t> One entity from entity set X can be associated with at most one entity of entity set Y and vice versa.  </a:t>
            </a:r>
          </a:p>
          <a:p>
            <a:pPr algn="just"/>
            <a:r>
              <a:rPr lang="en-PH" sz="1800" dirty="0"/>
              <a:t>For example, One department is managed by only One employee. One employee can manage only One department.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"/>
          <a:stretch/>
        </p:blipFill>
        <p:spPr>
          <a:xfrm>
            <a:off x="406030" y="2744299"/>
            <a:ext cx="6211423" cy="12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5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50" dirty="0">
                <a:latin typeface="Tahoma" panose="020B0604030504040204" pitchFamily="34" charset="0"/>
              </a:rPr>
              <a:t>Cardinalities </a:t>
            </a:r>
            <a:r>
              <a:rPr lang="en-US" altLang="en-US" sz="1650" i="1" dirty="0">
                <a:latin typeface="Tahoma" panose="020B0604030504040204" pitchFamily="34" charset="0"/>
              </a:rPr>
              <a:t>(</a:t>
            </a:r>
            <a:r>
              <a:rPr lang="en-US" altLang="en-US" sz="1650" i="1" dirty="0" err="1">
                <a:latin typeface="Tahoma" panose="020B0604030504040204" pitchFamily="34" charset="0"/>
              </a:rPr>
              <a:t>cont</a:t>
            </a:r>
            <a:r>
              <a:rPr lang="en-US" altLang="en-US" sz="1650" i="1" dirty="0">
                <a:latin typeface="Tahoma" panose="020B0604030504040204" pitchFamily="34" charset="0"/>
              </a:rPr>
              <a:t>…)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PH" sz="1800" b="1" dirty="0"/>
              <a:t>One-to-many (1:N).</a:t>
            </a:r>
            <a:r>
              <a:rPr lang="en-PH" sz="1800" dirty="0"/>
              <a:t> One entity from entity set X can be associated with more than one entities of entity set Y but from entity set Y one entity can be associated with at most one entity. For example, One teacher can teach Many classes. One class is only taught by only One teacher.</a:t>
            </a:r>
            <a:endParaRPr lang="en-PH" sz="15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" t="18347" b="24751"/>
          <a:stretch/>
        </p:blipFill>
        <p:spPr>
          <a:xfrm>
            <a:off x="215170" y="2876184"/>
            <a:ext cx="6385655" cy="10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50" dirty="0">
                <a:latin typeface="Tahoma" panose="020B0604030504040204" pitchFamily="34" charset="0"/>
              </a:rPr>
              <a:t>Cardinalities </a:t>
            </a:r>
            <a:r>
              <a:rPr lang="en-US" altLang="en-US" sz="1650" i="1" dirty="0">
                <a:latin typeface="Tahoma" panose="020B0604030504040204" pitchFamily="34" charset="0"/>
              </a:rPr>
              <a:t>(</a:t>
            </a:r>
            <a:r>
              <a:rPr lang="en-US" altLang="en-US" sz="1650" i="1" dirty="0" err="1">
                <a:latin typeface="Tahoma" panose="020B0604030504040204" pitchFamily="34" charset="0"/>
              </a:rPr>
              <a:t>cont</a:t>
            </a:r>
            <a:r>
              <a:rPr lang="en-US" altLang="en-US" sz="1650" i="1" dirty="0">
                <a:latin typeface="Tahoma" panose="020B0604030504040204" pitchFamily="34" charset="0"/>
              </a:rPr>
              <a:t>…)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pic>
        <p:nvPicPr>
          <p:cNvPr id="7" name="Picture 4" descr="Fig03-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r="3876" b="52"/>
          <a:stretch/>
        </p:blipFill>
        <p:spPr bwMode="auto">
          <a:xfrm>
            <a:off x="250273" y="615418"/>
            <a:ext cx="6357453" cy="331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01263" y="3932242"/>
            <a:ext cx="432581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050" dirty="0"/>
              <a:t>The Implemented 1:M relationship between PAINTER and PAINTING </a:t>
            </a:r>
          </a:p>
        </p:txBody>
      </p:sp>
    </p:spTree>
    <p:extLst>
      <p:ext uri="{BB962C8B-B14F-4D97-AF65-F5344CB8AC3E}">
        <p14:creationId xmlns:p14="http://schemas.microsoft.com/office/powerpoint/2010/main" val="2894003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50" dirty="0">
                <a:latin typeface="Tahoma" panose="020B0604030504040204" pitchFamily="34" charset="0"/>
              </a:rPr>
              <a:t>Cardinalities </a:t>
            </a:r>
            <a:r>
              <a:rPr lang="en-US" altLang="en-US" sz="1650" i="1" dirty="0">
                <a:latin typeface="Tahoma" panose="020B0604030504040204" pitchFamily="34" charset="0"/>
              </a:rPr>
              <a:t>(</a:t>
            </a:r>
            <a:r>
              <a:rPr lang="en-US" altLang="en-US" sz="1650" i="1" dirty="0" err="1">
                <a:latin typeface="Tahoma" panose="020B0604030504040204" pitchFamily="34" charset="0"/>
              </a:rPr>
              <a:t>cont</a:t>
            </a:r>
            <a:r>
              <a:rPr lang="en-US" altLang="en-US" sz="1650" i="1" dirty="0">
                <a:latin typeface="Tahoma" panose="020B0604030504040204" pitchFamily="34" charset="0"/>
              </a:rPr>
              <a:t>…)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PH" sz="1800" b="1" dirty="0"/>
              <a:t>Many-to-many.</a:t>
            </a:r>
            <a:r>
              <a:rPr lang="en-PH" sz="1800" dirty="0"/>
              <a:t> One entity from X can be associated with more than one entity from Y and vice versa. </a:t>
            </a:r>
          </a:p>
          <a:p>
            <a:pPr algn="just"/>
            <a:r>
              <a:rPr lang="en-PH" sz="1800" dirty="0"/>
              <a:t>For example, One teacher can teach Many classes. One class can be taught by Many teachers</a:t>
            </a:r>
            <a:endParaRPr lang="en-PH" sz="135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23700" r="3520" b="25419"/>
          <a:stretch/>
        </p:blipFill>
        <p:spPr bwMode="auto">
          <a:xfrm>
            <a:off x="211327" y="2816431"/>
            <a:ext cx="6393341" cy="9589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674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FFF8-C4FC-4584-B836-3A8EB35E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Cardinalities </a:t>
            </a:r>
            <a:r>
              <a:rPr lang="en-US" i="1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cont</a:t>
            </a:r>
            <a:r>
              <a:rPr lang="en-US" i="1" dirty="0">
                <a:latin typeface="+mn-lt"/>
              </a:rPr>
              <a:t>…)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1D4D-DA15-4590-9D48-060728A28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  <a:defRPr/>
            </a:pPr>
            <a:r>
              <a:rPr lang="en-US" b="1" dirty="0"/>
              <a:t>Crow’s Foot Notation</a:t>
            </a:r>
          </a:p>
          <a:p>
            <a:pPr algn="just">
              <a:defRPr/>
            </a:pPr>
            <a:r>
              <a:rPr lang="en-US" dirty="0"/>
              <a:t>Known as IE notation (most popular)</a:t>
            </a:r>
          </a:p>
          <a:p>
            <a:pPr algn="just">
              <a:defRPr/>
            </a:pPr>
            <a:r>
              <a:rPr lang="en-US" dirty="0"/>
              <a:t>Entity:</a:t>
            </a:r>
          </a:p>
          <a:p>
            <a:pPr lvl="1" algn="just">
              <a:defRPr/>
            </a:pPr>
            <a:r>
              <a:rPr lang="en-US" sz="2100" dirty="0"/>
              <a:t>Represented by a rectangle, with its name on the top. The name is singular (entity) rather than plural (entities).</a:t>
            </a:r>
          </a:p>
        </p:txBody>
      </p:sp>
      <p:pic>
        <p:nvPicPr>
          <p:cNvPr id="31749" name="Picture 2" descr="Entities in crow’s foot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68" y="3129941"/>
            <a:ext cx="1628775" cy="123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45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6D0-7EEF-4ECD-A0EA-61243D8C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Cardinalities </a:t>
            </a:r>
            <a:r>
              <a:rPr lang="en-US" i="1" dirty="0"/>
              <a:t>(</a:t>
            </a:r>
            <a:r>
              <a:rPr lang="en-US" i="1" dirty="0" err="1"/>
              <a:t>cont</a:t>
            </a:r>
            <a:r>
              <a:rPr lang="en-US" i="1" dirty="0"/>
              <a:t>…)</a:t>
            </a:r>
            <a:endParaRPr lang="en-US" dirty="0">
              <a:latin typeface="+mn-lt"/>
            </a:endParaRP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Identifiers are represented by </a:t>
            </a:r>
            <a:r>
              <a:rPr lang="en-US" altLang="en-US" dirty="0">
                <a:solidFill>
                  <a:srgbClr val="3333FF"/>
                </a:solidFill>
              </a:rPr>
              <a:t>underlying</a:t>
            </a:r>
            <a:r>
              <a:rPr lang="en-US" altLang="en-US" dirty="0"/>
              <a:t> the name of the attribute(s)</a:t>
            </a:r>
          </a:p>
          <a:p>
            <a:endParaRPr lang="en-US" altLang="en-US" dirty="0"/>
          </a:p>
        </p:txBody>
      </p:sp>
      <p:pic>
        <p:nvPicPr>
          <p:cNvPr id="32773" name="Picture 4" descr="Attributes in crow’s foot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86" y="2393576"/>
            <a:ext cx="3974427" cy="22299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4725B-0336-4411-9ACD-6B238A7AFDD7}"/>
              </a:ext>
            </a:extLst>
          </p:cNvPr>
          <p:cNvCxnSpPr/>
          <p:nvPr/>
        </p:nvCxnSpPr>
        <p:spPr bwMode="auto">
          <a:xfrm>
            <a:off x="2228850" y="3000375"/>
            <a:ext cx="85725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2143125" y="2786063"/>
            <a:ext cx="119658" cy="14912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125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Cardinalities </a:t>
            </a:r>
            <a:r>
              <a:rPr lang="en-US" i="1" dirty="0"/>
              <a:t>(</a:t>
            </a:r>
            <a:r>
              <a:rPr lang="en-US" i="1" dirty="0" err="1"/>
              <a:t>cont</a:t>
            </a:r>
            <a:r>
              <a:rPr lang="en-US" i="1" dirty="0"/>
              <a:t>…)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spcBef>
                <a:spcPct val="0"/>
              </a:spcBef>
              <a:buNone/>
            </a:pPr>
            <a:r>
              <a:rPr lang="en-US" altLang="en-US" dirty="0">
                <a:latin typeface="Arial" panose="020B0604020202020204" pitchFamily="34" charset="0"/>
              </a:rPr>
              <a:t>Basic Cardinality Type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1-to-1 relationship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1-to-M relationship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M-to-N relationship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2670870" y="2477989"/>
            <a:ext cx="5143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2035969" y="2044006"/>
          <a:ext cx="2014538" cy="24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Microsoft Drawing" r:id="rId4" imgW="2692400" imgH="330200" progId="MSDraw">
                  <p:embed/>
                </p:oleObj>
              </mc:Choice>
              <mc:Fallback>
                <p:oleObj name="Microsoft Drawing" r:id="rId4" imgW="2692400" imgH="330200" progId="MSDraw">
                  <p:embed/>
                  <p:pic>
                    <p:nvPicPr>
                      <p:cNvPr id="337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969" y="2044006"/>
                        <a:ext cx="2014538" cy="24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/>
          <p:cNvGraphicFramePr>
            <a:graphicFrameLocks noChangeAspect="1"/>
          </p:cNvGraphicFramePr>
          <p:nvPr/>
        </p:nvGraphicFramePr>
        <p:xfrm>
          <a:off x="2006501" y="2703909"/>
          <a:ext cx="2057400" cy="25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6" imgW="2692400" imgH="330200" progId="MSDraw">
                  <p:embed/>
                </p:oleObj>
              </mc:Choice>
              <mc:Fallback>
                <p:oleObj r:id="rId6" imgW="2692400" imgH="330200" progId="MSDraw">
                  <p:embed/>
                  <p:pic>
                    <p:nvPicPr>
                      <p:cNvPr id="337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501" y="2703909"/>
                        <a:ext cx="2057400" cy="254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8"/>
          <p:cNvGraphicFramePr>
            <a:graphicFrameLocks noChangeAspect="1"/>
          </p:cNvGraphicFramePr>
          <p:nvPr/>
        </p:nvGraphicFramePr>
        <p:xfrm>
          <a:off x="2057400" y="3509367"/>
          <a:ext cx="1971675" cy="24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8" imgW="2692400" imgH="330200" progId="MSDraw">
                  <p:embed/>
                </p:oleObj>
              </mc:Choice>
              <mc:Fallback>
                <p:oleObj r:id="rId8" imgW="2692400" imgH="330200" progId="MSDraw">
                  <p:embed/>
                  <p:pic>
                    <p:nvPicPr>
                      <p:cNvPr id="337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9367"/>
                        <a:ext cx="1971675" cy="243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3035201" y="2435126"/>
            <a:ext cx="5143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3043238" y="2443162"/>
            <a:ext cx="5143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84818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Cardinalities </a:t>
            </a:r>
            <a:r>
              <a:rPr lang="en-US" i="1" dirty="0"/>
              <a:t>(</a:t>
            </a:r>
            <a:r>
              <a:rPr lang="en-US" i="1" dirty="0" err="1"/>
              <a:t>cont</a:t>
            </a:r>
            <a:r>
              <a:rPr lang="en-US" i="1" dirty="0"/>
              <a:t>…)</a:t>
            </a:r>
            <a:endParaRPr lang="en-US" altLang="en-US" dirty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1" y="859648"/>
            <a:ext cx="5742647" cy="41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17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ERD </a:t>
            </a:r>
            <a:r>
              <a:rPr lang="en-PH" i="1" dirty="0"/>
              <a:t> (</a:t>
            </a:r>
            <a:r>
              <a:rPr lang="en-PH" i="1" dirty="0" err="1"/>
              <a:t>cont</a:t>
            </a:r>
            <a:r>
              <a:rPr lang="en-PH" i="1" dirty="0"/>
              <a:t>…)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sz="2700" dirty="0"/>
              <a:t>Three major methods/styles of ER</a:t>
            </a:r>
          </a:p>
          <a:p>
            <a:pPr algn="just"/>
            <a:r>
              <a:rPr lang="en-PH" sz="2700" dirty="0"/>
              <a:t>Crow’s Foot Model</a:t>
            </a:r>
          </a:p>
          <a:p>
            <a:pPr algn="just"/>
            <a:r>
              <a:rPr lang="en-PH" sz="2700" dirty="0"/>
              <a:t>Chen model (Dr. Peter Chen) </a:t>
            </a:r>
          </a:p>
          <a:p>
            <a:pPr algn="just"/>
            <a:r>
              <a:rPr lang="en-PH" sz="2700" dirty="0"/>
              <a:t>Unified Modelling Language (UML).</a:t>
            </a:r>
          </a:p>
        </p:txBody>
      </p:sp>
    </p:spTree>
    <p:extLst>
      <p:ext uri="{BB962C8B-B14F-4D97-AF65-F5344CB8AC3E}">
        <p14:creationId xmlns:p14="http://schemas.microsoft.com/office/powerpoint/2010/main" val="3137976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Cardinalities </a:t>
            </a:r>
            <a:r>
              <a:rPr lang="en-US" i="1" dirty="0"/>
              <a:t>(</a:t>
            </a:r>
            <a:r>
              <a:rPr lang="en-US" i="1" dirty="0" err="1"/>
              <a:t>cont</a:t>
            </a:r>
            <a:r>
              <a:rPr lang="en-US" i="1" dirty="0"/>
              <a:t>…)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PH" sz="1800" dirty="0"/>
              <a:t>Example Model</a:t>
            </a:r>
          </a:p>
        </p:txBody>
      </p:sp>
      <p:pic>
        <p:nvPicPr>
          <p:cNvPr id="36868" name="Picture 6" descr="Entity Relationship No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t="9785" r="4425" b="8869"/>
          <a:stretch/>
        </p:blipFill>
        <p:spPr bwMode="auto">
          <a:xfrm>
            <a:off x="454756" y="1093694"/>
            <a:ext cx="5948487" cy="35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74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Cardinalities </a:t>
            </a:r>
            <a:r>
              <a:rPr lang="en-US" i="1" dirty="0"/>
              <a:t>(</a:t>
            </a:r>
            <a:r>
              <a:rPr lang="en-US" i="1" dirty="0" err="1"/>
              <a:t>cont</a:t>
            </a:r>
            <a:r>
              <a:rPr lang="en-US" i="1" dirty="0"/>
              <a:t>…)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PH" b="1" dirty="0"/>
              <a:t>Chen Model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7793" r="11843" b="55107"/>
          <a:stretch/>
        </p:blipFill>
        <p:spPr>
          <a:xfrm>
            <a:off x="753034" y="1416424"/>
            <a:ext cx="5396753" cy="34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6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Cardinalities </a:t>
            </a:r>
            <a:r>
              <a:rPr lang="en-US" i="1" dirty="0"/>
              <a:t>(</a:t>
            </a:r>
            <a:r>
              <a:rPr lang="en-US" i="1" dirty="0" err="1"/>
              <a:t>cont</a:t>
            </a:r>
            <a:r>
              <a:rPr lang="en-US" i="1" dirty="0"/>
              <a:t>…)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PH" b="1" dirty="0"/>
              <a:t>Chen Model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8069" t="45377"/>
          <a:stretch/>
        </p:blipFill>
        <p:spPr>
          <a:xfrm>
            <a:off x="820601" y="1363756"/>
            <a:ext cx="5391940" cy="35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1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Cardinalities </a:t>
            </a:r>
            <a:r>
              <a:rPr lang="en-US" i="1" dirty="0"/>
              <a:t>(</a:t>
            </a:r>
            <a:r>
              <a:rPr lang="en-US" i="1" dirty="0" err="1"/>
              <a:t>cont</a:t>
            </a:r>
            <a:r>
              <a:rPr lang="en-US" i="1" dirty="0"/>
              <a:t>…)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PH" b="1" dirty="0"/>
              <a:t>Chen Model</a:t>
            </a:r>
          </a:p>
        </p:txBody>
      </p:sp>
      <p:pic>
        <p:nvPicPr>
          <p:cNvPr id="5" name="Picture 4" descr="C:\Users\aspire\Desktop\FirstSem2020\groups\erd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55" r="4732" b="5900"/>
          <a:stretch/>
        </p:blipFill>
        <p:spPr bwMode="auto">
          <a:xfrm>
            <a:off x="101182" y="1353671"/>
            <a:ext cx="6272723" cy="34081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0132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Cardinalities </a:t>
            </a:r>
            <a:r>
              <a:rPr lang="en-US" i="1" dirty="0"/>
              <a:t>(</a:t>
            </a:r>
            <a:r>
              <a:rPr lang="en-US" i="1" dirty="0" err="1"/>
              <a:t>cont</a:t>
            </a:r>
            <a:r>
              <a:rPr lang="en-US" i="1" dirty="0"/>
              <a:t>…)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PH" b="1" dirty="0"/>
              <a:t>Chen Model</a:t>
            </a:r>
          </a:p>
        </p:txBody>
      </p:sp>
      <p:pic>
        <p:nvPicPr>
          <p:cNvPr id="3891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2" y="1568824"/>
            <a:ext cx="6259735" cy="30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47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Cardinalities </a:t>
            </a:r>
            <a:r>
              <a:rPr lang="en-US" i="1" dirty="0"/>
              <a:t>(</a:t>
            </a:r>
            <a:r>
              <a:rPr lang="en-US" i="1" dirty="0" err="1"/>
              <a:t>cont</a:t>
            </a:r>
            <a:r>
              <a:rPr lang="en-US" i="1" dirty="0"/>
              <a:t>…)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84" y="1136728"/>
            <a:ext cx="2756317" cy="3077582"/>
          </a:xfrm>
        </p:spPr>
        <p:txBody>
          <a:bodyPr/>
          <a:lstStyle/>
          <a:p>
            <a:pPr marL="57150" indent="0" algn="just">
              <a:buNone/>
            </a:pPr>
            <a:r>
              <a:rPr lang="en-PH" sz="2400" dirty="0"/>
              <a:t>An ER diagram for a University database schema using min-max notation</a:t>
            </a:r>
            <a:endParaRPr lang="en-PH" sz="2400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r="1332"/>
          <a:stretch/>
        </p:blipFill>
        <p:spPr bwMode="auto">
          <a:xfrm>
            <a:off x="2780348" y="929190"/>
            <a:ext cx="3899315" cy="3831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147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ERD </a:t>
            </a:r>
            <a:r>
              <a:rPr lang="en-PH" i="1" dirty="0"/>
              <a:t> (</a:t>
            </a:r>
            <a:r>
              <a:rPr lang="en-PH" i="1" dirty="0" err="1"/>
              <a:t>cont</a:t>
            </a:r>
            <a:r>
              <a:rPr lang="en-PH" i="1" dirty="0"/>
              <a:t>…)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sz="2700" dirty="0"/>
              <a:t>Notation uses three main constructs</a:t>
            </a:r>
          </a:p>
          <a:p>
            <a:pPr algn="just"/>
            <a:r>
              <a:rPr lang="en-PH" sz="2700" dirty="0"/>
              <a:t>Entity </a:t>
            </a:r>
            <a:r>
              <a:rPr lang="en-PH" sz="2700" dirty="0">
                <a:sym typeface="Wingdings" panose="05000000000000000000" pitchFamily="2" charset="2"/>
              </a:rPr>
              <a:t> table</a:t>
            </a:r>
          </a:p>
          <a:p>
            <a:pPr algn="just"/>
            <a:r>
              <a:rPr lang="en-PH" sz="2700" dirty="0">
                <a:sym typeface="Wingdings" panose="05000000000000000000" pitchFamily="2" charset="2"/>
              </a:rPr>
              <a:t>Attribute  column</a:t>
            </a:r>
          </a:p>
          <a:p>
            <a:pPr algn="just"/>
            <a:r>
              <a:rPr lang="en-PH" sz="2700" dirty="0">
                <a:sym typeface="Wingdings" panose="05000000000000000000" pitchFamily="2" charset="2"/>
              </a:rPr>
              <a:t>Relationship  line</a:t>
            </a:r>
            <a:endParaRPr lang="en-PH" sz="2700" dirty="0"/>
          </a:p>
        </p:txBody>
      </p:sp>
    </p:spTree>
    <p:extLst>
      <p:ext uri="{BB962C8B-B14F-4D97-AF65-F5344CB8AC3E}">
        <p14:creationId xmlns:p14="http://schemas.microsoft.com/office/powerpoint/2010/main" val="55124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find entities?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dirty="0"/>
              <a:t>Entity: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"...</a:t>
            </a:r>
            <a:r>
              <a:rPr lang="en-US" altLang="en-US" sz="2000" dirty="0">
                <a:solidFill>
                  <a:srgbClr val="0070C0"/>
                </a:solidFill>
              </a:rPr>
              <a:t>anything</a:t>
            </a:r>
            <a:r>
              <a:rPr lang="en-US" altLang="en-US" sz="2000" dirty="0"/>
              <a:t> (people, places, objects, events, etc.) </a:t>
            </a:r>
            <a:r>
              <a:rPr lang="en-US" altLang="en-US" sz="2000" dirty="0">
                <a:solidFill>
                  <a:srgbClr val="0070C0"/>
                </a:solidFill>
              </a:rPr>
              <a:t>about which we store information </a:t>
            </a:r>
            <a:r>
              <a:rPr lang="en-US" altLang="en-US" sz="2000" dirty="0"/>
              <a:t>(e.g. supplier, machine tool, employee, utility pole, airline seat, etc.).”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Tangible: customer, product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Intangible: order, accounting receivable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Look for singular nouns (beginner)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BUT </a:t>
            </a:r>
            <a:r>
              <a:rPr lang="en-US" altLang="en-US" sz="2000" u="sng" dirty="0"/>
              <a:t>a proper noun is not a good candidate</a:t>
            </a:r>
            <a:r>
              <a:rPr lang="en-US" altLang="en-US" sz="2000" dirty="0"/>
              <a:t>….</a:t>
            </a:r>
          </a:p>
          <a:p>
            <a:pPr lvl="1" algn="just" eaLnBrk="1" hangingPunct="1">
              <a:lnSpc>
                <a:spcPct val="90000"/>
              </a:lnSpc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193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Entities </a:t>
            </a:r>
            <a:r>
              <a:rPr lang="en-PH" i="1" dirty="0"/>
              <a:t>(</a:t>
            </a:r>
            <a:r>
              <a:rPr lang="en-PH" i="1" dirty="0" err="1"/>
              <a:t>cont</a:t>
            </a:r>
            <a:r>
              <a:rPr lang="en-PH" i="1" dirty="0"/>
              <a:t>…)</a:t>
            </a:r>
            <a:endParaRPr lang="en-P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dirty="0"/>
              <a:t>Entity Instance: </a:t>
            </a:r>
            <a:r>
              <a:rPr lang="en-US" altLang="en-US" dirty="0"/>
              <a:t>a single occurrence of an entity.</a:t>
            </a:r>
            <a:endParaRPr lang="en-PH" dirty="0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9E1EA717-16C6-45D6-AF7C-BCEA2180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70710"/>
              </p:ext>
            </p:extLst>
          </p:nvPr>
        </p:nvGraphicFramePr>
        <p:xfrm>
          <a:off x="2868546" y="1866079"/>
          <a:ext cx="3312445" cy="2378714"/>
        </p:xfrm>
        <a:graphic>
          <a:graphicData uri="http://schemas.openxmlformats.org/drawingml/2006/table">
            <a:tbl>
              <a:tblPr/>
              <a:tblGrid>
                <a:gridCol w="109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Student ID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Last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First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2144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Arnold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Betty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3122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Taylor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3843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Simmons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Lisa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9844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Macy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Bill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2837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Leath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Heather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2293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Wrench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2400300" y="2471737"/>
            <a:ext cx="395653" cy="16617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3" name="Rectangle 2"/>
          <p:cNvSpPr/>
          <p:nvPr/>
        </p:nvSpPr>
        <p:spPr>
          <a:xfrm>
            <a:off x="1210652" y="3174499"/>
            <a:ext cx="1127232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1350" b="1" dirty="0"/>
              <a:t>6 instances</a:t>
            </a:r>
          </a:p>
        </p:txBody>
      </p:sp>
      <p:sp>
        <p:nvSpPr>
          <p:cNvPr id="8" name="AutoShape 41"/>
          <p:cNvSpPr>
            <a:spLocks/>
          </p:cNvSpPr>
          <p:nvPr/>
        </p:nvSpPr>
        <p:spPr bwMode="auto">
          <a:xfrm>
            <a:off x="193431" y="1688677"/>
            <a:ext cx="1714500" cy="354806"/>
          </a:xfrm>
          <a:prstGeom prst="borderCallout2">
            <a:avLst>
              <a:gd name="adj1" fmla="val 24162"/>
              <a:gd name="adj2" fmla="val 103333"/>
              <a:gd name="adj3" fmla="val -13009"/>
              <a:gd name="adj4" fmla="val 128306"/>
              <a:gd name="adj5" fmla="val 17787"/>
              <a:gd name="adj6" fmla="val 155139"/>
            </a:avLst>
          </a:prstGeom>
          <a:solidFill>
            <a:srgbClr val="FEF0A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Entity: student</a:t>
            </a:r>
          </a:p>
        </p:txBody>
      </p:sp>
    </p:spTree>
    <p:extLst>
      <p:ext uri="{BB962C8B-B14F-4D97-AF65-F5344CB8AC3E}">
        <p14:creationId xmlns:p14="http://schemas.microsoft.com/office/powerpoint/2010/main" val="346433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find attributes?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>
              <a:buNone/>
            </a:pPr>
            <a:r>
              <a:rPr lang="en-PH" dirty="0"/>
              <a:t>Attribute: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Attributes are </a:t>
            </a:r>
            <a:r>
              <a:rPr lang="en-US" altLang="en-US" sz="2000" b="1" dirty="0"/>
              <a:t>data</a:t>
            </a:r>
            <a:r>
              <a:rPr lang="en-US" altLang="en-US" sz="2000" dirty="0"/>
              <a:t> objects that either </a:t>
            </a:r>
            <a:r>
              <a:rPr lang="en-US" altLang="en-US" sz="2000" b="1" dirty="0"/>
              <a:t>identify</a:t>
            </a:r>
            <a:r>
              <a:rPr lang="en-US" altLang="en-US" sz="2000" dirty="0"/>
              <a:t> or </a:t>
            </a:r>
            <a:r>
              <a:rPr lang="en-US" altLang="en-US" sz="2000" b="1" dirty="0"/>
              <a:t>describe</a:t>
            </a:r>
            <a:r>
              <a:rPr lang="en-US" altLang="en-US" sz="2000" dirty="0"/>
              <a:t> </a:t>
            </a:r>
            <a:r>
              <a:rPr lang="en-US" altLang="en-US" sz="2000" b="1" dirty="0"/>
              <a:t>entities</a:t>
            </a:r>
            <a:r>
              <a:rPr lang="en-US" altLang="en-US" sz="2000" dirty="0"/>
              <a:t> (property of an entity).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In other words, it is a descriptor whose values are associated with individual entities of a specific entity type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/>
              <a:t>The process for identifying attributes is similar except now you want to look for and extract those names that appear to be descriptive noun phrases.</a:t>
            </a:r>
          </a:p>
        </p:txBody>
      </p:sp>
    </p:spTree>
    <p:extLst>
      <p:ext uri="{BB962C8B-B14F-4D97-AF65-F5344CB8AC3E}">
        <p14:creationId xmlns:p14="http://schemas.microsoft.com/office/powerpoint/2010/main" val="80420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/>
            <a:r>
              <a:rPr lang="en-PH" sz="2100" dirty="0"/>
              <a:t>Attributes </a:t>
            </a:r>
            <a:r>
              <a:rPr lang="en-PH" sz="2100" i="1" dirty="0"/>
              <a:t>(</a:t>
            </a:r>
            <a:r>
              <a:rPr lang="en-PH" sz="2100" i="1" dirty="0" err="1"/>
              <a:t>cont</a:t>
            </a:r>
            <a:r>
              <a:rPr lang="en-PH" sz="2100" i="1" dirty="0"/>
              <a:t>…)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r>
              <a:rPr lang="en-US" altLang="en-US" sz="2400" i="1" dirty="0">
                <a:solidFill>
                  <a:schemeClr val="hlink"/>
                </a:solidFill>
              </a:rPr>
              <a:t>“Describe detail information about </a:t>
            </a:r>
            <a:r>
              <a:rPr lang="en-US" altLang="en-US" sz="2400" i="1" dirty="0">
                <a:solidFill>
                  <a:srgbClr val="FF0000"/>
                </a:solidFill>
              </a:rPr>
              <a:t>an entity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chemeClr val="hlink"/>
                </a:solidFill>
              </a:rPr>
              <a:t>”</a:t>
            </a:r>
          </a:p>
          <a:p>
            <a:pPr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400" dirty="0">
                <a:solidFill>
                  <a:srgbClr val="CC0000"/>
                </a:solidFill>
              </a:rPr>
              <a:t>Entity</a:t>
            </a:r>
            <a:r>
              <a:rPr lang="en-US" altLang="en-US" sz="2400" dirty="0"/>
              <a:t>: Student</a:t>
            </a:r>
          </a:p>
          <a:p>
            <a:pPr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400" dirty="0">
                <a:solidFill>
                  <a:srgbClr val="CC0000"/>
                </a:solidFill>
              </a:rPr>
              <a:t>Attributes</a:t>
            </a:r>
            <a:r>
              <a:rPr lang="en-US" altLang="en-US" sz="2400" dirty="0"/>
              <a:t>: </a:t>
            </a:r>
          </a:p>
          <a:p>
            <a:pPr lv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800" dirty="0" err="1"/>
              <a:t>Student_ID</a:t>
            </a:r>
            <a:endParaRPr lang="en-US" altLang="en-US" sz="2800" dirty="0"/>
          </a:p>
          <a:p>
            <a:pPr lv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800" dirty="0" err="1"/>
              <a:t>LastName</a:t>
            </a:r>
            <a:endParaRPr lang="en-US" altLang="en-US" sz="2800" dirty="0"/>
          </a:p>
          <a:p>
            <a:pPr lv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800" dirty="0" err="1"/>
              <a:t>FirstName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676688"/>
      </p:ext>
    </p:extLst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4110</TotalTime>
  <Words>2452</Words>
  <Application>Microsoft Office PowerPoint</Application>
  <PresentationFormat>Custom</PresentationFormat>
  <Paragraphs>321</Paragraphs>
  <Slides>45</Slides>
  <Notes>27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</vt:lpstr>
      <vt:lpstr>Arvo</vt:lpstr>
      <vt:lpstr>Calibri</vt:lpstr>
      <vt:lpstr>Comic Sans MS</vt:lpstr>
      <vt:lpstr>Courier New</vt:lpstr>
      <vt:lpstr>Helvetica</vt:lpstr>
      <vt:lpstr>Monotype Sorts</vt:lpstr>
      <vt:lpstr>Symbol</vt:lpstr>
      <vt:lpstr>Tahoma</vt:lpstr>
      <vt:lpstr>Times New Roman</vt:lpstr>
      <vt:lpstr>Webdings</vt:lpstr>
      <vt:lpstr>Wingdings</vt:lpstr>
      <vt:lpstr>3_db-5-grey</vt:lpstr>
      <vt:lpstr>Microsoft Drawing</vt:lpstr>
      <vt:lpstr>MSDraw</vt:lpstr>
      <vt:lpstr>Entity Relationship Diagram</vt:lpstr>
      <vt:lpstr>Learning Outcomes</vt:lpstr>
      <vt:lpstr>What is ERD?</vt:lpstr>
      <vt:lpstr>ERD  (cont…)</vt:lpstr>
      <vt:lpstr>ERD  (cont…)</vt:lpstr>
      <vt:lpstr>How to find entities?</vt:lpstr>
      <vt:lpstr>Entities (cont…)</vt:lpstr>
      <vt:lpstr>How to find attributes?</vt:lpstr>
      <vt:lpstr>Attributes (cont…)</vt:lpstr>
      <vt:lpstr>Attributes (cont…)</vt:lpstr>
      <vt:lpstr>Attributes (cont…)</vt:lpstr>
      <vt:lpstr>Attributes (cont…)</vt:lpstr>
      <vt:lpstr>Attributes (cont…)</vt:lpstr>
      <vt:lpstr>Attributes (cont…)</vt:lpstr>
      <vt:lpstr>Attributes (cont…)</vt:lpstr>
      <vt:lpstr>Attributes (cont…)</vt:lpstr>
      <vt:lpstr>Attributes (cont…)</vt:lpstr>
      <vt:lpstr>Attributes (cont…)</vt:lpstr>
      <vt:lpstr>Attributes (cont…)</vt:lpstr>
      <vt:lpstr>Attributes (cont…)</vt:lpstr>
      <vt:lpstr>How to find relationships?</vt:lpstr>
      <vt:lpstr>Relationships (cont…)</vt:lpstr>
      <vt:lpstr>Relationships (cont…)</vt:lpstr>
      <vt:lpstr>Relationships (cont…)</vt:lpstr>
      <vt:lpstr>Relationships (cont…)</vt:lpstr>
      <vt:lpstr>Relationships (cont…)</vt:lpstr>
      <vt:lpstr>Relationships (cont…)</vt:lpstr>
      <vt:lpstr>Relationships (cont…)</vt:lpstr>
      <vt:lpstr>Relationships (cont…)</vt:lpstr>
      <vt:lpstr>Relationships (cont…)</vt:lpstr>
      <vt:lpstr>How to find cardinalities?</vt:lpstr>
      <vt:lpstr>Cardinalities (cont…)</vt:lpstr>
      <vt:lpstr>Cardinalities (cont…)</vt:lpstr>
      <vt:lpstr>Cardinalities (cont…)</vt:lpstr>
      <vt:lpstr>Cardinalities (cont…)</vt:lpstr>
      <vt:lpstr>Cardinalities (cont…)</vt:lpstr>
      <vt:lpstr>Cardinalities (cont…)</vt:lpstr>
      <vt:lpstr>Cardinalities (cont…)</vt:lpstr>
      <vt:lpstr>Cardinalities (cont…)</vt:lpstr>
      <vt:lpstr>Cardinalities (cont…)</vt:lpstr>
      <vt:lpstr>Cardinalities (cont…)</vt:lpstr>
      <vt:lpstr>Cardinalities (cont…)</vt:lpstr>
      <vt:lpstr>Cardinalities (cont…)</vt:lpstr>
      <vt:lpstr>Cardinalities (cont…)</vt:lpstr>
      <vt:lpstr>Cardinalities (cont…)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FOUNDATION</dc:title>
  <dc:creator>wayneRomesaint</dc:creator>
  <cp:lastModifiedBy>Ahmad</cp:lastModifiedBy>
  <cp:revision>349</cp:revision>
  <cp:lastPrinted>2019-01-15T10:38:13Z</cp:lastPrinted>
  <dcterms:modified xsi:type="dcterms:W3CDTF">2024-10-08T07:32:12Z</dcterms:modified>
</cp:coreProperties>
</file>