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458" r:id="rId2"/>
    <p:sldId id="335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5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56" r:id="rId31"/>
    <p:sldId id="454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9" r:id="rId40"/>
    <p:sldId id="460" r:id="rId41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7F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084" autoAdjust="0"/>
    <p:restoredTop sz="90148" autoAdjust="0"/>
  </p:normalViewPr>
  <p:slideViewPr>
    <p:cSldViewPr snapToGrid="0">
      <p:cViewPr varScale="1">
        <p:scale>
          <a:sx n="108" d="100"/>
          <a:sy n="108" d="100"/>
        </p:scale>
        <p:origin x="2328" y="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irbyte.com/data-engineering-resources/database-schema-design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Logical_schema" TargetMode="External"/><Relationship Id="rId4" Type="http://schemas.openxmlformats.org/officeDocument/2006/relationships/hyperlink" Target="https://www.geeksforgeeks.org/database-design-fundamentals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uomustansiriyah.edu.iq/media/lectures/6/6_2020_03_22!12_09_32_PM.pdf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quizlet.com/888994882/dbms-110-midterm-flash-cards/" TargetMode="External"/><Relationship Id="rId4" Type="http://schemas.openxmlformats.org/officeDocument/2006/relationships/hyperlink" Target="https://www.db-book.com/Previous-editions/db4/slide-dir/ch1.pdf" TargetMode="Externa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2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Data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At the heart of any data model lies the data itself. Think of it as the raw material—the bits and bytes—that we want to organize, store, and manipulate.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Data can be anything: numbers, text, images, sensor readings, customer names, or even more complex structures like graphs or hierarchies.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Data Relationships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Data doesn’t exist in isolation; it’s interconnected. Understanding these relationships is crucial.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Relationships define how different pieces of data relate to one another. For example: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In a relational database, tables are related through keys (primary keys and foreign keys).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In a graph database, nodes are connected by edges.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In an object-oriented model, objects collaborate through associations.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Data Semantics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Semantics refer to the meaning behind the data. It’s not just about the syntax (how data is represented), but also about what it represents.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For instance: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If we have a field called “temperature,” its semantics might indicate whether it’s in Celsius or Fahrenheit.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A semantic understanding of data helps us interpret it correctly.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Data Constraints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Constraints are rules that govern how data behaves within a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Examples of constraints: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Domain Constraints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These limit the valid values for a field. For instance, an age field cannot be negative.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Key Constraints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Ensuring uniqueness (e.g., primary keys).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Referential Integrity Constraints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Enforcing relationships (foreign keys).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Business Rules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Constraints specific to the domain (e.g., a product’s price must be positive).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The physical schema deals with how data is stored on the actual storage devices (like hard drives or SSDs).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It includes details such as file organization, indexing methods, storage allocation, and access paths.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Changes at this level should not impact the logical schema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Examples of changes at the physical level include: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Upgrading storage hardware (e.g., replacing hard disks with faster SSDs).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Reorganizing data files for better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Adjusting indexing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FFFFF"/>
                </a:solidFill>
                <a:effectLst/>
                <a:latin typeface="SegoeUIVariable"/>
              </a:rPr>
              <a:t>magine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 you’re running a popular e-commerce website. You decide to upgrade your database server hardware to improve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With physical data independence, you can seamlessly make this change without rewriting your application code. The logical schema remains unchanged.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FFFFFF"/>
              </a:solidFill>
              <a:effectLst/>
              <a:latin typeface="SegoeUIVariable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Examples of Procedural DMLs:</a:t>
            </a:r>
            <a:endParaRPr lang="en-US" b="0" i="0" dirty="0">
              <a:solidFill>
                <a:srgbClr val="FFFFFF"/>
              </a:solidFill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COBOL: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 An older language primarily used for business applications.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FORTRAN: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 A scientific and engineering programming language.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PL/SQL: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 A procedural extension of SQL used in Oracle databases.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Simple PL/SQL:</a:t>
            </a:r>
          </a:p>
          <a:p>
            <a:r>
              <a:rPr lang="en-US" dirty="0"/>
              <a:t>DECLARE </a:t>
            </a:r>
            <a:r>
              <a:rPr lang="en-US" dirty="0" err="1"/>
              <a:t>v_total_sales</a:t>
            </a:r>
            <a:r>
              <a:rPr lang="en-US" dirty="0"/>
              <a:t> NUMBER; </a:t>
            </a:r>
          </a:p>
          <a:p>
            <a:r>
              <a:rPr lang="en-US" dirty="0"/>
              <a:t>BEGIN SELECT SUM(</a:t>
            </a:r>
            <a:r>
              <a:rPr lang="en-US" dirty="0" err="1"/>
              <a:t>sales_amount</a:t>
            </a:r>
            <a:r>
              <a:rPr lang="en-US" dirty="0"/>
              <a:t>) INTO </a:t>
            </a:r>
            <a:r>
              <a:rPr lang="en-US" dirty="0" err="1"/>
              <a:t>v_total_sales</a:t>
            </a:r>
            <a:r>
              <a:rPr lang="en-US" dirty="0"/>
              <a:t> FROM </a:t>
            </a:r>
            <a:r>
              <a:rPr lang="en-US" dirty="0" err="1"/>
              <a:t>sales_data</a:t>
            </a:r>
            <a:r>
              <a:rPr lang="en-US" dirty="0"/>
              <a:t>; DBMS_OUTPUT.PUT_LINE('Total sales: ' || </a:t>
            </a:r>
            <a:r>
              <a:rPr lang="en-US" dirty="0" err="1"/>
              <a:t>v_total_sales</a:t>
            </a:r>
            <a:r>
              <a:rPr lang="en-US" dirty="0"/>
              <a:t>); END;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Logical Design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logical design phase focuses on defining the high-level structure of your database. It’s like creating a blueprint before constructing a building. Here, we decide on the </a:t>
            </a:r>
            <a:r>
              <a:rPr lang="en-US" b="1" dirty="0"/>
              <a:t>schema</a:t>
            </a:r>
            <a:r>
              <a:rPr lang="en-US" dirty="0"/>
              <a:t>—that is, the collection of relation schemas.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Relation schemas</a:t>
            </a:r>
            <a:r>
              <a:rPr lang="en-US" dirty="0"/>
              <a:t> correspond to tables in your database. Each schema represents an entity or concept. For example: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In a customer management system, you might have tables like: 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dirty="0"/>
              <a:t>customers (with attributes like ID, name, and address)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dirty="0"/>
              <a:t>orders (with attributes like order ID, customer ID, and date)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dirty="0">
                <a:hlinkClick r:id="rId3"/>
              </a:rPr>
              <a:t>products (with attributes like product ID, name, and price)</a:t>
            </a:r>
            <a:r>
              <a:rPr lang="en-US" baseline="30000" dirty="0">
                <a:hlinkClick r:id="rId3"/>
              </a:rPr>
              <a:t>1</a:t>
            </a:r>
            <a:r>
              <a:rPr lang="en-US" baseline="30000" dirty="0">
                <a:hlinkClick r:id="rId4"/>
              </a:rPr>
              <a:t>2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logical design also involves defining relationships between these tables (e.g., one-to-many, many-to-many).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Business Decision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step is about understanding the business requirements. What data do we need to store? What attributes are essential for our application?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instance, in an online bookstore system, we’d record information like book titles, authors, publication years, and member details (such as email addresses). These decisions align with the business context.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Computer Science Decision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Now we get into the nitty-gritty of designing the actual database schema. We consider how to distribute attributes among relation schemas.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example, if we have a Book table and an Author table, we decide which attributes belong to each: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Book: ISBN (primary key), title, publication year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Author: </a:t>
            </a:r>
            <a:r>
              <a:rPr lang="en-US" dirty="0" err="1"/>
              <a:t>AuthorID</a:t>
            </a:r>
            <a:r>
              <a:rPr lang="en-US" dirty="0"/>
              <a:t> (primary key), name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We also establish relationships (e.g., a book can have multiple authors, so we might create a junction table called </a:t>
            </a:r>
            <a:r>
              <a:rPr lang="en-US" dirty="0" err="1"/>
              <a:t>BookAuthor</a:t>
            </a:r>
            <a:r>
              <a:rPr lang="en-US" dirty="0"/>
              <a:t> to link them).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Physical Design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physical design deals with implementation details. How will the database be stored on disk? What indexing strategies will we use?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step involves considerations like partitioning, indexing, and optimizing for performance. </a:t>
            </a:r>
            <a:r>
              <a:rPr lang="en-US" dirty="0">
                <a:hlinkClick r:id="rId3"/>
              </a:rPr>
              <a:t>It’s where we decide on the actual storage layout</a:t>
            </a:r>
            <a:r>
              <a:rPr lang="en-US" baseline="30000" dirty="0">
                <a:hlinkClick r:id="rId5"/>
              </a:rPr>
              <a:t>3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4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r>
              <a:rPr lang="fa-IR" dirty="0"/>
              <a:t>به زبان ساده، این موارد در مدیریت پایگاه‌های داده نقش‌های مختلفی دارند: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تعریف طرح (</a:t>
            </a:r>
            <a:r>
              <a:rPr lang="en-US" b="1" dirty="0"/>
              <a:t>Schema definition)</a:t>
            </a:r>
            <a:r>
              <a:rPr lang="en-US" dirty="0"/>
              <a:t>: </a:t>
            </a:r>
            <a:r>
              <a:rPr lang="fa-IR" dirty="0"/>
              <a:t>در این مرحله، مدیر پایگاه داده (</a:t>
            </a:r>
            <a:r>
              <a:rPr lang="en-US" dirty="0"/>
              <a:t>DBA) </a:t>
            </a:r>
            <a:r>
              <a:rPr lang="fa-IR" dirty="0"/>
              <a:t>ساختار اولیه پایگاه داده را با اجرای مجموعه‌ای از دستورات تعریف داده‌ها (</a:t>
            </a:r>
            <a:r>
              <a:rPr lang="en-US" dirty="0"/>
              <a:t>DDL) </a:t>
            </a:r>
            <a:r>
              <a:rPr lang="fa-IR" dirty="0"/>
              <a:t>ایجاد می‌کند. </a:t>
            </a:r>
            <a:r>
              <a:rPr lang="fa-IR" dirty="0">
                <a:hlinkClick r:id="rId3"/>
              </a:rPr>
              <a:t>این شامل تعریف جداول، فیلدها، کلیدها و روابط است</a:t>
            </a:r>
            <a:r>
              <a:rPr lang="fa-IR" baseline="30000" dirty="0">
                <a:hlinkClick r:id="rId3"/>
              </a:rPr>
              <a:t>1</a:t>
            </a:r>
            <a:r>
              <a:rPr lang="fa-IR" dirty="0"/>
              <a:t>.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تعریف ساختار ذخیره‌سازی و روش دسترسی (</a:t>
            </a:r>
            <a:r>
              <a:rPr lang="en-US" b="1" dirty="0"/>
              <a:t>Storage structure and access-method definition)</a:t>
            </a:r>
            <a:r>
              <a:rPr lang="en-US" dirty="0"/>
              <a:t>: </a:t>
            </a:r>
            <a:r>
              <a:rPr lang="fa-IR" dirty="0"/>
              <a:t>در این مرحله، </a:t>
            </a:r>
            <a:r>
              <a:rPr lang="en-US" dirty="0"/>
              <a:t>DBA </a:t>
            </a:r>
            <a:r>
              <a:rPr lang="fa-IR" dirty="0"/>
              <a:t>ساختار ذخیره‌سازی داده‌ها را تعیین می‌کند. </a:t>
            </a:r>
            <a:r>
              <a:rPr lang="fa-IR" dirty="0">
                <a:hlinkClick r:id="rId3"/>
              </a:rPr>
              <a:t>همچنین، روش‌های دسترسی به داده‌ها (مثل نحوه جستجو در جداول) نیز تعریف می‌شود</a:t>
            </a:r>
            <a:r>
              <a:rPr lang="fa-IR" baseline="30000" dirty="0">
                <a:hlinkClick r:id="rId3"/>
              </a:rPr>
              <a:t>1</a:t>
            </a:r>
            <a:r>
              <a:rPr lang="fa-IR" dirty="0"/>
              <a:t>.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تغییر طرح و سازماندهی فیزیکی (</a:t>
            </a:r>
            <a:r>
              <a:rPr lang="en-US" b="1" dirty="0"/>
              <a:t>Schema and physical-organization modification)</a:t>
            </a:r>
            <a:r>
              <a:rPr lang="en-US" dirty="0"/>
              <a:t>: </a:t>
            </a:r>
            <a:r>
              <a:rPr lang="fa-IR" dirty="0"/>
              <a:t>در طول زمان، نیاز به تغییرات در طرح پایگاه داده و سازماندهی فیزیکی داده‌ها ممکن است پیش بیاید. </a:t>
            </a:r>
            <a:r>
              <a:rPr lang="fa-IR" dirty="0">
                <a:hlinkClick r:id="rId3"/>
              </a:rPr>
              <a:t>به عنوان مثال، افزودن یک فیلد جدید به جدول یا بهبود ساختار ذخیره‌سازی</a:t>
            </a:r>
            <a:r>
              <a:rPr lang="fa-IR" baseline="30000" dirty="0">
                <a:hlinkClick r:id="rId3"/>
              </a:rPr>
              <a:t>1</a:t>
            </a:r>
            <a:r>
              <a:rPr lang="fa-IR" dirty="0"/>
              <a:t>.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اعطای مجوز برای دسترسی به داده‌ها (</a:t>
            </a:r>
            <a:r>
              <a:rPr lang="en-US" b="1" dirty="0"/>
              <a:t>Granting of authorization for data access)</a:t>
            </a:r>
            <a:r>
              <a:rPr lang="en-US" dirty="0"/>
              <a:t>: DBA </a:t>
            </a:r>
            <a:r>
              <a:rPr lang="fa-IR" dirty="0"/>
              <a:t>مسئول تعیین مجوزها برای کاربران پایگاه داده است. </a:t>
            </a:r>
            <a:r>
              <a:rPr lang="fa-IR" dirty="0">
                <a:solidFill>
                  <a:srgbClr val="002060"/>
                </a:solidFill>
                <a:hlinkClick r:id="rId3"/>
              </a:rPr>
              <a:t>این شامل مجوزهای خواندن، نوشتن و اجرای دستورات 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SQL </a:t>
            </a:r>
            <a:r>
              <a:rPr lang="fa-IR" dirty="0">
                <a:solidFill>
                  <a:srgbClr val="002060"/>
                </a:solidFill>
                <a:hlinkClick r:id="rId3"/>
              </a:rPr>
              <a:t>بر روی داده‌ها می‌شود</a:t>
            </a:r>
            <a:r>
              <a:rPr lang="fa-IR" baseline="30000" dirty="0">
                <a:solidFill>
                  <a:srgbClr val="002060"/>
                </a:solidFill>
                <a:hlinkClick r:id="rId4"/>
              </a:rPr>
              <a:t>2</a:t>
            </a:r>
            <a:r>
              <a:rPr lang="fa-IR" dirty="0">
                <a:solidFill>
                  <a:srgbClr val="002060"/>
                </a:solidFill>
              </a:rPr>
              <a:t>.</a:t>
            </a:r>
          </a:p>
          <a:p>
            <a:pPr algn="r" rtl="1">
              <a:buFont typeface="+mj-lt"/>
              <a:buAutoNum type="arabicPeriod"/>
            </a:pPr>
            <a:r>
              <a:rPr lang="fa-IR" b="1" dirty="0">
                <a:solidFill>
                  <a:srgbClr val="002060"/>
                </a:solidFill>
                <a:hlinkClick r:id="rId3"/>
              </a:rPr>
              <a:t>نگهداری معمول (</a:t>
            </a:r>
            <a:r>
              <a:rPr lang="en-US" b="1" dirty="0">
                <a:solidFill>
                  <a:srgbClr val="002060"/>
                </a:solidFill>
                <a:hlinkClick r:id="rId3"/>
              </a:rPr>
              <a:t>Routine maintenance)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: </a:t>
            </a:r>
            <a:r>
              <a:rPr lang="fa-IR" dirty="0">
                <a:solidFill>
                  <a:srgbClr val="002060"/>
                </a:solidFill>
                <a:hlinkClick r:id="rId3"/>
              </a:rPr>
              <a:t>این شامل فعالیت‌هایی مانند به‌روزرسانی نرم‌افزار پایگاه داده، بهینه‌سازی کوئری‌ها، و رفع مشکلات عمومی است</a:t>
            </a:r>
            <a:r>
              <a:rPr lang="fa-IR" baseline="30000" dirty="0">
                <a:solidFill>
                  <a:srgbClr val="002060"/>
                </a:solidFill>
                <a:hlinkClick r:id="rId5"/>
              </a:rPr>
              <a:t>3</a:t>
            </a:r>
            <a:r>
              <a:rPr lang="fa-IR" dirty="0">
                <a:solidFill>
                  <a:srgbClr val="002060"/>
                </a:solidFill>
              </a:rPr>
              <a:t>.</a:t>
            </a:r>
          </a:p>
          <a:p>
            <a:pPr algn="r" rtl="1">
              <a:buFont typeface="+mj-lt"/>
              <a:buAutoNum type="arabicPeriod"/>
            </a:pPr>
            <a:r>
              <a:rPr lang="fa-IR" b="1" dirty="0">
                <a:solidFill>
                  <a:srgbClr val="002060"/>
                </a:solidFill>
                <a:hlinkClick r:id="rId3"/>
              </a:rPr>
              <a:t>پشتیبان‌گیری دوره‌ای از پایگاه داده (</a:t>
            </a:r>
            <a:r>
              <a:rPr lang="en-US" b="1" dirty="0">
                <a:solidFill>
                  <a:srgbClr val="002060"/>
                </a:solidFill>
                <a:hlinkClick r:id="rId3"/>
              </a:rPr>
              <a:t>Periodically backing up the database)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: </a:t>
            </a:r>
            <a:r>
              <a:rPr lang="fa-IR" dirty="0">
                <a:solidFill>
                  <a:srgbClr val="002060"/>
                </a:solidFill>
                <a:hlinkClick r:id="rId3"/>
              </a:rPr>
              <a:t>ایجاد نسخه‌های پشتیبان از داده‌ها به منظور جلوگیری از از دست رفتن اطلاعات در صورت خرابی یا حادثه</a:t>
            </a:r>
            <a:r>
              <a:rPr lang="fa-IR" baseline="30000" dirty="0">
                <a:solidFill>
                  <a:srgbClr val="002060"/>
                </a:solidFill>
                <a:hlinkClick r:id="rId5"/>
              </a:rPr>
              <a:t>3</a:t>
            </a:r>
            <a:r>
              <a:rPr lang="fa-IR" dirty="0">
                <a:solidFill>
                  <a:srgbClr val="002060"/>
                </a:solidFill>
              </a:rPr>
              <a:t>.</a:t>
            </a:r>
          </a:p>
          <a:p>
            <a:pPr algn="r" rtl="1">
              <a:buFont typeface="+mj-lt"/>
              <a:buAutoNum type="arabicPeriod"/>
            </a:pPr>
            <a:r>
              <a:rPr lang="fa-IR" b="1" dirty="0">
                <a:solidFill>
                  <a:srgbClr val="002060"/>
                </a:solidFill>
              </a:rPr>
              <a:t>اطمینان از وجود فضای دیسک کافی برای عملیات عادی و </a:t>
            </a:r>
            <a:r>
              <a:rPr lang="fa-IR" b="1" dirty="0"/>
              <a:t>ارتقاء فضای دیسک به میزان لازم (</a:t>
            </a:r>
            <a:r>
              <a:rPr lang="en-US" b="1" dirty="0"/>
              <a:t>Ensuring enough free disk space and upgrading disk space)</a:t>
            </a:r>
            <a:r>
              <a:rPr lang="en-US" dirty="0"/>
              <a:t>: DBA </a:t>
            </a:r>
            <a:r>
              <a:rPr lang="fa-IR" dirty="0"/>
              <a:t>مسئول نظارت بر فضای دیسک مورد نیاز برای پایگاه داده است. </a:t>
            </a:r>
            <a:r>
              <a:rPr lang="fa-IR" dirty="0">
                <a:hlinkClick r:id="rId3"/>
              </a:rPr>
              <a:t>اگر فضای دیسک کم شود، باید فضا را ارتقاء داد</a:t>
            </a:r>
            <a:r>
              <a:rPr lang="fa-IR" baseline="30000" dirty="0">
                <a:hlinkClick r:id="rId5"/>
              </a:rPr>
              <a:t>3</a:t>
            </a:r>
            <a:r>
              <a:rPr lang="fa-IR" dirty="0"/>
              <a:t>.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نظارت بر کارهای در حال اجرا در پایگاه داده (</a:t>
            </a:r>
            <a:r>
              <a:rPr lang="en-US" b="1" dirty="0"/>
              <a:t>Monitoring jobs running on the database)</a:t>
            </a:r>
            <a:r>
              <a:rPr lang="en-US" dirty="0"/>
              <a:t>: DBA </a:t>
            </a:r>
            <a:r>
              <a:rPr lang="fa-IR" dirty="0"/>
              <a:t>باید کارهای در حال اجرا در پایگاه داده را نظار</a:t>
            </a:r>
          </a:p>
          <a:p>
            <a:pPr algn="r" rtl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38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6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a0taghinezhad@gmail.com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-26671" y="6178558"/>
            <a:ext cx="9144001" cy="6794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indent="0"/>
            <a:r>
              <a:rPr lang="en-US" sz="1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Website: </a:t>
            </a:r>
            <a:r>
              <a:rPr lang="en-US" sz="1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ataghinezhad</a:t>
            </a:r>
            <a:r>
              <a:rPr lang="en-US" sz="1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.github.io, Email:a0taghinezhad@gmail.com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5240"/>
            <a:ext cx="5475317" cy="6157952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35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-1" y="3941143"/>
            <a:ext cx="5040631" cy="2195473"/>
          </a:xfrm>
          <a:solidFill>
            <a:schemeClr val="accent6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pPr marL="0" indent="0"/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A. </a:t>
            </a:r>
            <a:r>
              <a:rPr lang="en-US" sz="24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Taghinezhad</a:t>
            </a:r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, Ph.D.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526792"/>
            <a:ext cx="5173884" cy="3345122"/>
          </a:xfrm>
        </p:spPr>
        <p:txBody>
          <a:bodyPr anchor="ctr">
            <a:normAutofit/>
          </a:bodyPr>
          <a:lstStyle>
            <a:lvl1pPr algn="ctr">
              <a:defRPr sz="3600" b="1" cap="none" spc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5CD0CE-D72A-4B82-BE8F-AF060BA4D5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16772" y="744634"/>
            <a:ext cx="3751029" cy="47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3311" y="6613525"/>
            <a:ext cx="11801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Dr. Taghinezhad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9207D3-2731-462B-8CC6-46B4151E91B3}"/>
              </a:ext>
            </a:extLst>
          </p:cNvPr>
          <p:cNvSpPr txBox="1"/>
          <p:nvPr userDrawn="1"/>
        </p:nvSpPr>
        <p:spPr>
          <a:xfrm>
            <a:off x="468351" y="4799485"/>
            <a:ext cx="772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7FCFF"/>
                </a:solidFill>
              </a:rPr>
              <a:t>https://ataghinezhad.github.io/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62" r:id="rId10"/>
    <p:sldLayoutId id="2147483758" r:id="rId11"/>
    <p:sldLayoutId id="2147483759" r:id="rId12"/>
    <p:sldLayoutId id="214748376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E40B6D6-AFB2-4B86-83D1-2A6049B59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96237"/>
            <a:ext cx="5040631" cy="21954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By Dr. Taghinezhad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7A8AAA-0026-416D-89B5-579E6E921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Database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EA65FE41-8725-E18E-3EF9-C413EE19B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1811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Consolas" panose="020B0609020204030204" pitchFamily="49" charset="0"/>
                <a:cs typeface="Tahoma" panose="020B0604030504040204" pitchFamily="34" charset="0"/>
              </a:rPr>
              <a:t>Scan for More Information: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FFBC51-E876-C40B-C723-0BE3DF56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24" y="4393719"/>
            <a:ext cx="1605516" cy="160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نمایش داده </a:t>
            </a:r>
            <a:r>
              <a:rPr lang="en-US" dirty="0">
                <a:cs typeface="B Nazanin" panose="00000400000000000000" pitchFamily="2" charset="-78"/>
              </a:rPr>
              <a:t>View of Data)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B01A4F-9268-7A64-B99C-8C193CF5EB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30" y="1011096"/>
            <a:ext cx="8706540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سیستم پایگاه داده مجموعه‌ای از داده‌های مرتبط به هم و مجموعه‌ای از برنامه‌ها است که به کاربران اجازه می‌دهد تا به این داده‌ها دسترسی پیدا کرده و آن‌ها را تغییر دهند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هدف اصلی از سیستم پایگاه داده ارائه یک 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نمای انتزاعی از داده‌ها به کاربران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است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مدل‌های داده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 models)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742950" lvl="2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مجموعه‌ای از ابزارهای مفهومی برای توصیف داده‌ها، روابط داده‌ها، معناشناسی داده‌ها و محدودیت‌های سازگاری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انتزاع داده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 abstraction)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742950" lvl="2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پنهان کردن پیچیدگی ساختارهای داده برای نمایش داده‌ها در پایگاه داده از کاربران از طریق چندین سط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ح.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مدل‌های داده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97A771-8ADB-D656-C78B-B738949AE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0969" y="573188"/>
            <a:ext cx="8262062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مجموعه‌ای از ابزارها برای توصیف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داده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روابط داده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معناشناسی داده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محدودیت‌های داده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 رابطه‌ای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(Relational model) </a:t>
            </a: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 داده موجودیت-رابطه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(Entity-Relationship data model)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عمدتاً برای طراحی پایگاه داده</a:t>
            </a: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مدل‌های داده مبتنی بر شیء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(Object-based data models) 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شیء-گرا و شیء-رابطه‌ای</a:t>
            </a: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 داده نیمه‌ساخت‌یافته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(Semi-structured data model) (XML) </a:t>
            </a: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سایر مدل‌های قدیمی‌تر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 شبکه‌ای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(Network model) 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 سلسله‌مراتبی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(Hierarchical model)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مدل رابطه‌ای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842C86-49CE-8998-D67E-AB8A54F0E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7477" y="891462"/>
            <a:ext cx="4822153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تمام داده‌ها در جداول مختلف ذخیره می‌شوند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مثال داده‌های جدولی در مدل رابطه‌ای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یک نمونه پایگاه داده رابطه‌ای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0729" y="727075"/>
            <a:ext cx="3532441" cy="59277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سطوح انتزاع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720646-2660-3F11-35A1-6DE11E2B63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46371" y="1233202"/>
            <a:ext cx="9190371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سطح فیزیکی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(Physical level)</a:t>
            </a:r>
            <a:r>
              <a:rPr kumimoji="0" lang="fa-IR" altLang="en-US" sz="2400" b="1" dirty="0"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توصیف می‌کند که یک رکورد (به عنوان مثال، استاد) چگونه ذخیره می‌شود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just" rtl="1">
              <a:spcBef>
                <a:spcPct val="0"/>
              </a:spcBef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سطح منطقی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(Logical level)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داده‌های ذخیره‌شده در پایگاه داده و روابط میان داده‌ها را توصیف می‌کند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instructor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record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B Nazanin" panose="00000400000000000000" pitchFamily="2" charset="-78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 : string;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		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 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	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 : string;	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     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B Nazanin" panose="00000400000000000000" pitchFamily="2" charset="-78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          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dept_name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: string;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B Nazanin" panose="00000400000000000000" pitchFamily="2" charset="-78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   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salary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: integer;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B Nazanin" panose="00000400000000000000" pitchFamily="2" charset="-78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B Nazanin" panose="00000400000000000000" pitchFamily="2" charset="-78"/>
              </a:rPr>
              <a:t> </a:t>
            </a:r>
            <a:endParaRPr kumimoji="0" lang="fa-IR" altLang="en-US" sz="2400" dirty="0">
              <a:cs typeface="B Nazanin" panose="00000400000000000000" pitchFamily="2" charset="-78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B Nazanin" panose="00000400000000000000" pitchFamily="2" charset="-78"/>
              </a:rPr>
              <a:t>   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سطح نما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(View level)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برنامه‌های کاربردی جزئیات انواع داده را پنهان می‌کنند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نماها همچنین می‌توانند اطلاعات (مانند حقوق کارمند) را برای اهداف امنیتی پنهان کنند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نمای داده </a:t>
            </a:r>
            <a:r>
              <a:rPr lang="en-US" dirty="0">
                <a:cs typeface="B Nazanin" panose="00000400000000000000" pitchFamily="2" charset="-78"/>
              </a:rPr>
              <a:t>View of Data)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3085722" y="1322236"/>
            <a:ext cx="57598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rtl="1">
              <a:spcBef>
                <a:spcPct val="50000"/>
              </a:spcBef>
            </a:pPr>
            <a:r>
              <a:rPr lang="fa-IR" sz="3200" dirty="0">
                <a:cs typeface="B Nazanin" panose="00000400000000000000" pitchFamily="50" charset="-78"/>
              </a:rPr>
              <a:t>یک معماری برای یک سیستم پایگاه داده</a:t>
            </a:r>
            <a:endParaRPr lang="en-US" altLang="en-US" sz="2800" dirty="0">
              <a:cs typeface="B Nazanin" panose="00000400000000000000" pitchFamily="50" charset="-78"/>
            </a:endParaRP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09" y="2502172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نمونه‌ها و طرح‌ها </a:t>
            </a:r>
            <a:r>
              <a:rPr lang="en-US" dirty="0">
                <a:cs typeface="B Nazanin" panose="00000400000000000000" pitchFamily="2" charset="-78"/>
              </a:rPr>
              <a:t>Instances and Schemas)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F2128E-1229-0ED6-5FFE-C65474E144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9900" y="1385809"/>
            <a:ext cx="837565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شبیه به انواع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(types)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 متغیرها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(variables)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در زبان‌های برنامه‌نویسی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طرح‌ منطقی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(Logical Schema)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ساختار منطقی کلی پایگاه داده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مثال: پایگاه داده شامل اطلاعاتی در مورد مجموعه‌ای از مشتریان و حساب‌ها در یک بانک و رابطه بین آن‌ها است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742950" lvl="2" indent="0" algn="r" rtl="1"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مشابه اطلاعات نوع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(type information)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متغیر در یک برنامه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طرح‌ فیزیکی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(Physical schema)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ساختار فیزیکی کلی پایگاه داده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نمونه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(Instance)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محتوای واقعی پایگاه داده در یک نقطه زمانی خاص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2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مشابه با مقدار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(value)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متغیر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استقلال فیزیکی داده </a:t>
            </a:r>
            <a:r>
              <a:rPr lang="en-US" dirty="0">
                <a:cs typeface="B Nazanin" panose="00000400000000000000" pitchFamily="2" charset="-78"/>
              </a:rPr>
              <a:t>Physical Data Independence)</a:t>
            </a:r>
            <a:r>
              <a:rPr lang="fa-IR" dirty="0">
                <a:cs typeface="+mn-cs"/>
              </a:rPr>
              <a:t>)</a:t>
            </a:r>
            <a:endParaRPr lang="en-US" dirty="0"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990646-1F07-FB3B-2C01-18C33E654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566952"/>
            <a:ext cx="80772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Tx/>
              <a:tabLst/>
            </a:pPr>
            <a:r>
              <a:rPr kumimoji="0" lang="ar-SA" alt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استقلال </a:t>
            </a:r>
            <a:r>
              <a:rPr kumimoji="0" lang="fa-IR" alt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فیزیکی</a:t>
            </a:r>
            <a:r>
              <a:rPr kumimoji="0" lang="fa-IR" altLang="en-US" sz="3200" b="1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داده</a:t>
            </a:r>
            <a:r>
              <a:rPr kumimoji="0" lang="fa-IR" alt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توانایی اصلاح طرح‌ فیزیکی بدون تغییر طرح‌ منطقی</a:t>
            </a:r>
            <a:r>
              <a:rPr kumimoji="0" lang="fa-IR" altLang="en-US" sz="32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برنامه‌های کاربردی به طرح‌ منطقی وابسته هستند</a:t>
            </a:r>
            <a:r>
              <a:rPr kumimoji="0" lang="fa-IR" altLang="en-US" sz="28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857250" lvl="1" indent="-4572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 طور کلی، واسط‌های بین سطوح و مولفه‌های مختلف باید به خوبی تعریف شوند تا تغییرات در برخی قسمت‌ها به طور جدی بر دیگر قسمت‌ها تأثیر نگذارد</a:t>
            </a:r>
            <a:r>
              <a:rPr kumimoji="0" lang="fa-IR" altLang="en-US" sz="28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زبان تعریف داده </a:t>
            </a:r>
            <a:r>
              <a:rPr lang="en-US" dirty="0">
                <a:cs typeface="B Nazanin" panose="00000400000000000000" pitchFamily="2" charset="-78"/>
              </a:rPr>
              <a:t>Data Definition Language - DDL)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474941-0A5D-7E31-CE1E-E40A1740D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3954" y="573187"/>
            <a:ext cx="8530046" cy="605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نماد مشخصات برای تعریف 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شمای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پایگاه داده</a:t>
            </a:r>
            <a:r>
              <a:rPr kumimoji="0" lang="en-US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مثال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lvl="1">
              <a:buFont typeface="Monotype Sorts" charset="2"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en-US" altLang="en-US" sz="1800" dirty="0"/>
              <a:t>	</a:t>
            </a:r>
            <a:r>
              <a:rPr lang="en-US" altLang="en-US" sz="1800" b="1" dirty="0"/>
              <a:t>create table</a:t>
            </a:r>
            <a:r>
              <a:rPr lang="en-US" altLang="en-US" sz="1800" dirty="0"/>
              <a:t> 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 (</a:t>
            </a:r>
            <a:br>
              <a:rPr lang="en-US" altLang="en-US" sz="1800" dirty="0"/>
            </a:br>
            <a:r>
              <a:rPr lang="en-US" altLang="en-US" sz="1800" dirty="0"/>
              <a:t>                             </a:t>
            </a:r>
            <a:r>
              <a:rPr lang="en-US" altLang="en-US" sz="1800" i="1" dirty="0"/>
              <a:t>ID</a:t>
            </a:r>
            <a:r>
              <a:rPr lang="en-US" altLang="en-US" sz="1800" dirty="0"/>
              <a:t>                </a:t>
            </a:r>
            <a:r>
              <a:rPr lang="en-US" altLang="en-US" sz="1800" b="1" dirty="0"/>
              <a:t>char</a:t>
            </a:r>
            <a:r>
              <a:rPr lang="en-US" altLang="en-US" sz="1800" dirty="0"/>
              <a:t>(5),</a:t>
            </a:r>
            <a:br>
              <a:rPr lang="en-US" altLang="en-US" sz="1800" dirty="0"/>
            </a:br>
            <a:r>
              <a:rPr lang="en-US" altLang="en-US" sz="1800" dirty="0"/>
              <a:t>                             </a:t>
            </a:r>
            <a:r>
              <a:rPr lang="en-US" altLang="en-US" sz="1800" i="1" dirty="0"/>
              <a:t>name         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</a:t>
            </a:r>
            <a:r>
              <a:rPr lang="en-US" altLang="en-US" sz="1800" b="1" dirty="0"/>
              <a:t>,</a:t>
            </a:r>
            <a:br>
              <a:rPr lang="en-US" altLang="en-US" sz="1800" b="1" i="1" dirty="0"/>
            </a:br>
            <a:r>
              <a:rPr lang="en-US" altLang="en-US" sz="1800" b="1" i="1" dirty="0"/>
              <a:t>                             </a:t>
            </a:r>
            <a:r>
              <a:rPr lang="en-US" altLang="en-US" sz="1800" i="1" dirty="0" err="1"/>
              <a:t>dept_name</a:t>
            </a:r>
            <a:r>
              <a:rPr lang="en-US" altLang="en-US" sz="1800" i="1" dirty="0"/>
              <a:t>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(20),</a:t>
            </a:r>
            <a:br>
              <a:rPr lang="en-US" altLang="en-US" sz="1800" dirty="0"/>
            </a:br>
            <a:r>
              <a:rPr lang="en-US" altLang="en-US" sz="1800" dirty="0"/>
              <a:t>                             </a:t>
            </a:r>
            <a:r>
              <a:rPr lang="en-US" altLang="en-US" sz="1800" i="1" dirty="0"/>
              <a:t>salary</a:t>
            </a:r>
            <a:r>
              <a:rPr lang="en-US" altLang="en-US" sz="1800" dirty="0"/>
              <a:t>           </a:t>
            </a:r>
            <a:r>
              <a:rPr lang="en-US" altLang="en-US" sz="1800" b="1" dirty="0"/>
              <a:t>numeric</a:t>
            </a:r>
            <a:r>
              <a:rPr lang="en-US" altLang="en-US" sz="1800" dirty="0"/>
              <a:t>(8,2)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/>
              <a:t>				)</a:t>
            </a:r>
          </a:p>
          <a:p>
            <a:pPr lvl="1">
              <a:buFont typeface="Monotype Sorts" charset="2"/>
              <a:buNone/>
            </a:pPr>
            <a:endParaRPr lang="en-US" altLang="en-US" sz="1800" dirty="0"/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کامپایلر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DDL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مجموعه‌ای از الگوهای جدول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(table templates)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تولید می‌کند که در یک دیکشنری داده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 dictionary)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ذخیره می‌شوند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دیکشنری داده حاوی فراداده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(metadata)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است (یعنی داده‌ها در مورد داده‌ها)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طرح‌ پایگاه داده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محدودیت‌های یکپارچگی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(Integrity constraints)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00100" lvl="2" indent="0" algn="r" rtl="1"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کلید اصلی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(Primary key) (ID </a:t>
            </a:r>
            <a:r>
              <a:rPr kumimoji="0" lang="en-US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)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 طور منحصربه‌فرد اساتید را شناسایی می‌کند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احراز هویت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(Authorization)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00100" lvl="2" indent="0" algn="r" rtl="1"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چه کسی می‌تواند به چه چیزی دسترسی داشته باشد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02886" y="204340"/>
            <a:ext cx="8714920" cy="7722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زبان دستکاری داده </a:t>
            </a:r>
            <a:r>
              <a:rPr lang="en-US" dirty="0">
                <a:cs typeface="B Nazanin" panose="00000400000000000000" pitchFamily="2" charset="-78"/>
              </a:rPr>
              <a:t>Data Manipulation Language - DML)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37D969-3276-A81A-559A-792484EA3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2886" y="844961"/>
            <a:ext cx="833822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زبانی برای دسترسی و به‌روزرسانی داده‌هایی که توسط مدل داده مناسب سازماندهی شده‌اند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rgbClr val="FF9933"/>
              </a:buClr>
              <a:buSzTx/>
              <a:buFont typeface="Courier New" panose="02070309020205020404" pitchFamily="49" charset="0"/>
              <a:buChar char="o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DML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 عنوان زبان پرس و جو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(query language)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نیز شناخته می‌شود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lvl="1" indent="-342900" algn="r" rtl="1">
              <a:spcBef>
                <a:spcPct val="0"/>
              </a:spcBef>
              <a:buClr>
                <a:srgbClr val="FF9933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indent="0" algn="r" rtl="1">
              <a:spcBef>
                <a:spcPct val="0"/>
              </a:spcBef>
              <a:buClrTx/>
              <a:buSzTx/>
              <a:buNone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اساساً دو نوع زبان دستکاری داده وجود دارد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 </a:t>
            </a: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رویه‌ای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(Procedural DML)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از کاربر می‌خواهد مشخص کند که چه داده‌هایی مورد نیاز است و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چگونه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آن داده‌ها را بدست آورد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 </a:t>
            </a: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اعلانی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(Declarative DML)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از کاربر می‌خواهد مشخص کند که چه داده‌هایی مورد نیاز است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بدون تعیین چگونگی بدست آوردن آن داده‌ها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DML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های اعلانی معمولاً یادگیری و استفاده آسان‌تری نسبت به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های رویه‌ای دارند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DML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های اعلانی به عنوان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های غیررویه‌ای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(non-procedural DMLs)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نیز شناخته می‌شوند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بخشی از یک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که شامل بازیابی اطلاعات است، زبان پرس و جو نامیده می‌شود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زبان پرس و جو </a:t>
            </a:r>
            <a:r>
              <a:rPr lang="en-US" dirty="0">
                <a:cs typeface="B Nazanin" panose="00000400000000000000" pitchFamily="2" charset="-78"/>
              </a:rPr>
              <a:t>SQL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162974-2825-0EF2-BFDC-254898F5AD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11210" y="679574"/>
            <a:ext cx="9144000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زبان پرس و جو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SQL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غیررویه‌ای است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پرس و جو چندین جدول (احتمالاً فقط یکی) را به عنوان ورودی می‌گیرد و همیشه یک جدول واحد را برمی‌گرداند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مثال برای پیدا کردن همه اساتید در دپارتمان علوم کامپیوتر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>
              <a:buNone/>
              <a:tabLst>
                <a:tab pos="983456" algn="l"/>
              </a:tabLst>
            </a:pPr>
            <a:r>
              <a:rPr lang="en-US" altLang="en-US" sz="2000" b="1" dirty="0"/>
              <a:t>		select </a:t>
            </a:r>
            <a:r>
              <a:rPr lang="en-US" altLang="en-US" sz="2000" i="1" dirty="0"/>
              <a:t>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where 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> =</a:t>
            </a:r>
            <a:r>
              <a:rPr lang="en-US" altLang="en-US" sz="2000" dirty="0"/>
              <a:t> </a:t>
            </a:r>
            <a:r>
              <a:rPr lang="en-US" altLang="ja-JP" sz="2000" dirty="0"/>
              <a:t>'Comp. Sci.‘</a:t>
            </a:r>
            <a:endParaRPr lang="fa-IR" altLang="ja-JP" sz="2000" dirty="0"/>
          </a:p>
          <a:p>
            <a:pPr>
              <a:buNone/>
              <a:tabLst>
                <a:tab pos="983456" algn="l"/>
              </a:tabLst>
            </a:pPr>
            <a:endParaRPr lang="en-US" altLang="en-US" sz="2000" dirty="0"/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SQL 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معادل یک ماشین تورینگ نیست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اینکه بتوان توابع پیچیده را محاسبه کرد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، SQL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معمولاً در یک زبان سطح بالاتر تعبیه می‌شود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برنامه‌های کاربردی عموماً از طریق یکی از موارد زیر به پایگاه‌های داده دسترسی پیدا می‌کنند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rgbClr val="FF9933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افزونه‌های زبان برای اجازه دادن به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SQL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تعبیه‌شده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(embedded SQL)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lvl="1" indent="-342900" algn="r" rtl="1">
              <a:spcBef>
                <a:spcPct val="0"/>
              </a:spcBef>
              <a:buClr>
                <a:srgbClr val="FF9933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rgbClr val="FF9933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واسط برنامه کاربردی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(Application program interface)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مانند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ODBC/JDBC)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که به پرس و جوهای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SQL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اجازه می‌دهد به پایگاه داده ارسال شوند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دسترسی به پایگاه داده از برنامه کاربردی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A95197-D96A-C2A2-96D8-BDA9696E7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1592" y="956539"/>
            <a:ext cx="866683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زبان‌های پرس و جو غیررویه‌ای مانند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SQL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 اندازه یک ماشین تورینگ جهانی قدرتمند نیستند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SQL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از اعمالی مانند ورودی از کاربران، خروجی به نمایشگرها، یا ارتباط از طریق شبکه پشتیبانی نمی‌کند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چنین محاسبات و اعمالی باید در یک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زبان میزبان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(host language)،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مانند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C/C++،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Java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یا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Python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،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با پرس و جوهای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SQL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تعبیه‌شده که به داده‌ها در پایگاه داده دسترسی پیدا می‌کنند، نوشته شوند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برنامه‌های کاربردی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(Application programs)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برنامه‌هایی هستند که برای تعامل با پایگاه داده به این شیوه استفاده می‌شوند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835153" y="-71909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طراحی پایگاه داده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81643" y="727075"/>
            <a:ext cx="8830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rtl="1">
              <a:buFont typeface="Monotype Sorts" charset="2"/>
              <a:buNone/>
            </a:pPr>
            <a:r>
              <a:rPr lang="fa-IR" sz="2400" dirty="0">
                <a:cs typeface="B Nazanin" panose="00000400000000000000" pitchFamily="50" charset="-78"/>
              </a:rPr>
              <a:t>فرآیند طراحی ساختار کلی پایگاه داده:</a:t>
            </a:r>
            <a:endParaRPr lang="en-US" altLang="en-US" sz="2400" dirty="0">
              <a:cs typeface="B Nazanin" panose="00000400000000000000" pitchFamily="50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7E73D9-FFE9-A0A0-BBB2-2DAF33689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643" y="957907"/>
            <a:ext cx="883071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طراحی منطقی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(Logical Design)</a:t>
            </a:r>
            <a:r>
              <a:rPr kumimoji="0" lang="fa-IR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تصمیم‌گیری در مورد طرح‌واره پایگاه داده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طراحی پایگاه داده مستلزم یافتن مجموعه‌ای "خوب" از طرح‌‌های رابطه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(relation schemas)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است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R="0" lvl="1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تصمیم کسب و کار: چه صفاتی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(attributes)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باید در پایگاه داده ثبت کنیم؟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marR="0" lvl="1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تصمیم علوم کامپیوتر: چه طرح‌واره‌های رابطه‌ای باید داشته باشیم و چگونه صفات باید بین طرح‌واره‌های مختلف رابطه توزیع شوند؟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endParaRPr kumimoji="0" lang="fa-I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R="0" lvl="1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طراحی فیزیکی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(Physical Design)</a:t>
            </a:r>
            <a:r>
              <a:rPr kumimoji="0" lang="fa-IR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تصمیم‌گیری در مورد چیدمان فیزیکی پایگاه داده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موتور پایگاه داده </a:t>
            </a:r>
            <a:r>
              <a:rPr lang="en-US" dirty="0">
                <a:cs typeface="B Nazanin" panose="00000400000000000000" pitchFamily="2" charset="-78"/>
              </a:rPr>
              <a:t>Database Engine)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B255B-41E2-A9AF-E00C-84288C6C31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1187929"/>
            <a:ext cx="837565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سیستم پایگاه داده به ماژول‌هایی تقسیم می‌شود که هر یک از مسئولیت‌های سیستم کلی را مدیریت می‌کنند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مولفه‌های عملیاتی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(functional components)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سیستم پایگاه داده را می‌توان به موارد زیر تقسیم کرد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مدیر ذخیره‌سازی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(The storage manager) 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مولفه پردازشگر پرس و جو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(The query processor component) 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مولفه مدیریت تراکنش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(The transaction management component)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مدیر ذخیره‌سازی </a:t>
            </a:r>
            <a:r>
              <a:rPr lang="en-US" dirty="0">
                <a:cs typeface="B Nazanin" panose="00000400000000000000" pitchFamily="2" charset="-78"/>
              </a:rPr>
              <a:t>Storage Manager)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2E543C-CC65-C72F-4881-9F33C6D39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498" y="811444"/>
            <a:ext cx="8823257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ماژول برنامه‌ای است که واسطی بین داده‌های سطح پایین ذخیره شده در پایگاه داده و برنامه‌های کاربردی و پرس و جوهای ارسال شده به سیستم فراهم می‌کند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مدیر ذخیره‌سازی مسئول وظایف زیر است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تعامل با مدیر فایل سیستم عامل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(OS file manager)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ذخیره‌سازی، بازیابی و به‌روزرسانی کارآمد داده‌ها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400050" lvl="1" indent="0" algn="r" rtl="1">
              <a:spcBef>
                <a:spcPct val="0"/>
              </a:spcBef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مولفه‌های مدیر ذخیره‌سازی شامل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مدیر احراز هویت و یکپارچگی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(Authorization and integrity manager) 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مدیر تراکنش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(Transaction manager) 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مدیر فایل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(File manager) 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مدیر بافر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(Buffer manager)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sz="3600" dirty="0">
                <a:cs typeface="B Nazanin" panose="00000400000000000000" pitchFamily="2" charset="-78"/>
              </a:rPr>
              <a:t>مدیر ذخیره‌سازی (ادامه)</a:t>
            </a:r>
            <a:endParaRPr lang="en-US" altLang="en-US" sz="36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148080-0AF3-80E7-7E4A-D94D6F05D3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1991" y="953105"/>
            <a:ext cx="851430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مدیر ذخیره‌سازی چندین ساختار داده را به عنوان بخشی از پیاده‌سازی سیستم فیزیکی پیاده‌سازی می‌کند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فایل‌های داده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 files)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خود پایگاه داده را ذخیره می‌کنند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دیکشنری داده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 dictionary)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فراداده در مورد ساختار پایگاه داده، به ویژه طرح‌واره پایگاه داده، را ذخیره می‌کند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شاخص‌ها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(Indices)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می‌توانند دسترسی سریع به اقلام داده را فراهم کنند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2" indent="-342900" algn="r" rtl="1">
              <a:spcBef>
                <a:spcPct val="0"/>
              </a:spcBef>
              <a:buClr>
                <a:srgbClr val="00B050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شاخص پایگاه داده به آن اقلام داده‌ای اشاره می‌کند که یک مقدار خاص را نگه می‌دارند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پردازشگر پرس و جو </a:t>
            </a:r>
            <a:r>
              <a:rPr lang="en-US" dirty="0">
                <a:cs typeface="B Nazanin" panose="00000400000000000000" pitchFamily="2" charset="-78"/>
              </a:rPr>
              <a:t>Query Processor)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35686-D57B-307F-CE4A-BA4DD22533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3403" y="727075"/>
            <a:ext cx="8462147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مولفه‌های پردازشگر پرس و جو شامل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R="0" lvl="1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مفسر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DDL (DDL interpreter)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دستورات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DDL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تفسیر کرده و تعاریف را در دیکشنری داده ثبت می‌کند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R="0" lvl="1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کامپایلر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 (DML compiler)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دستورات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در یک زبان پرس و جو به یک طرح ارزیابی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(evaluation plan)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ترجمه می‌کند که شامل دستورالعمل‌های سطح پایینی است که موتور ارزیابی پرس و جو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(query evaluation engine)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می‌فهمد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1257300" lvl="3" indent="0" algn="r" rtl="1">
              <a:spcBef>
                <a:spcPct val="0"/>
              </a:spcBef>
              <a:buClr>
                <a:srgbClr val="00B050"/>
              </a:buClr>
              <a:buFontTx/>
              <a:buChar char="•"/>
            </a:pP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کامپایلر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بهینه‌سازی پرس و جو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(query optimization)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انجام می‌دهد؛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یعنی کم‌هزینه‌ترین طرح ارزیابی را از بین گزینه‌های مختلف انتخاب می‌کند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R="0" lvl="1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موتور ارزیابی پرس و جو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(Query evaluation engine)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دستورالعمل‌های سطح پایین تولید شده توسط کامپایلر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اجرا می‌کند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پردازش پرس و جو </a:t>
            </a:r>
            <a:r>
              <a:rPr lang="en-US" dirty="0">
                <a:cs typeface="B Nazanin" panose="00000400000000000000" pitchFamily="2" charset="-78"/>
              </a:rPr>
              <a:t>Query Processing)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2" y="2407973"/>
            <a:ext cx="7134118" cy="428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FE81CA-DE27-BA1F-508E-53C8452502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15483" y="897743"/>
            <a:ext cx="5630067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تجزیه و ترجمه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(Parsing and translation) </a:t>
            </a:r>
          </a:p>
          <a:p>
            <a:pPr marL="514350" marR="0" lvl="0" indent="-51435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بهینه‌سازی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(Optimization) </a:t>
            </a:r>
          </a:p>
          <a:p>
            <a:pPr marL="514350" marR="0" lvl="0" indent="-51435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ارزیابی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(Evaluation) </a:t>
            </a:r>
          </a:p>
        </p:txBody>
      </p:sp>
    </p:spTree>
  </p:cSld>
  <p:clrMapOvr>
    <a:masterClrMapping/>
  </p:clrMapOvr>
  <p:transition advTm="152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مدیریت تراکنش </a:t>
            </a:r>
            <a:r>
              <a:rPr lang="en-US" dirty="0">
                <a:cs typeface="B Nazanin" panose="00000400000000000000" pitchFamily="2" charset="-78"/>
              </a:rPr>
              <a:t>Transaction Management)</a:t>
            </a:r>
            <a:r>
              <a:rPr lang="fa-IR" dirty="0">
                <a:cs typeface="+mn-cs"/>
              </a:rPr>
              <a:t>)</a:t>
            </a:r>
            <a:endParaRPr lang="en-US" altLang="en-US" dirty="0">
              <a:effectLst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2AF884-F355-6091-855C-0AA394921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641" y="797511"/>
            <a:ext cx="859071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تراکنش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(transaction)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مجموعه‌ای از عملیات است که یک تابع منطقی واحد را در یک برنامه پایگاه داده انجام می‌دهد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مولفه مدیریت تراکنش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اطمینان حاصل می‌کند که پایگاه داده علی‌رغم خرابی‌های سیستم (مانند قطع برق و خرابی‌های سیستم عامل) و خرابی‌های تراکنش، در یک حالت سازگار (صحیح) باقی می‌ماند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مدیر کنترل همروندی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(Concurrency-control manager)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تعامل بین تراکنش‌های همزمان را کنترل می‌کند تا از سازگاری پایگاه داده اطمینان حاصل شود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معماری پایگاه داده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ED0160-F64A-9E12-4AA8-84BE5F0AA9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351" y="1071440"/>
            <a:ext cx="807719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پایگاه‌های داده متمرکز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(Centralized databases)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تا چند هسته، حافظه مشترک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مشتری-سرویس‌دهنده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(Client-server)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دستگاه سرویس‌دهنده کار را به نمایندگی از چندین دستگاه مشتری اجرا می‌کند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پایگاه‌های داده موازی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(Parallel databases)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حافظه مشترک چند هسته‌ای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دیسک مشترک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(Shared disk)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بدون اشتراک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(Shared nothing)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پایگاه‌های داده توزیع شده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(Distributed databases)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توزیع جغرافیایی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عدم یکنواختی طرح‌واره/داده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(Schema/data heterogeneity)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6265-443A-0798-6BDD-16FF90A5E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05" y="1093788"/>
            <a:ext cx="7799258" cy="5206804"/>
          </a:xfrm>
        </p:spPr>
        <p:txBody>
          <a:bodyPr/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کاربردهای سیستم پایگاه داده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هدف از سیستم‌های پایگاه داده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 نمایش داده</a:t>
            </a:r>
            <a:r>
              <a:rPr lang="en-US" sz="2800" dirty="0"/>
              <a:t>(View of Data)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زبان‌های پایگاه داده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 طراحی پایگاه داده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موتور پایگاه داده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معماری پایگاه داده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 کاربران و مدیران پایگاه داده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تاریخچه سیستم‌های پایگاه داده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endParaRPr lang="en-US" sz="20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683" y="1177412"/>
            <a:ext cx="2918317" cy="762139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معماری پایگاه داده (متمرکز/حافظه مشترک)</a:t>
            </a:r>
            <a:endParaRPr lang="en-IN" dirty="0">
              <a:cs typeface="B Nazanin" panose="00000400000000000000" pitchFamily="2" charset="-7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303830" y="727213"/>
            <a:ext cx="5754250" cy="58858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6B8D97-6AC9-42AF-B404-F98B7B586BC9}"/>
              </a:ext>
            </a:extLst>
          </p:cNvPr>
          <p:cNvSpPr txBox="1"/>
          <p:nvPr/>
        </p:nvSpPr>
        <p:spPr>
          <a:xfrm>
            <a:off x="1883229" y="421795"/>
            <a:ext cx="365760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 Interface</a:t>
            </a:r>
          </a:p>
        </p:txBody>
      </p:sp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برنامه‌های کاربردی پایگاه داده </a:t>
            </a:r>
            <a:r>
              <a:rPr lang="en-US" dirty="0">
                <a:cs typeface="B Nazanin" panose="00000400000000000000" pitchFamily="2" charset="-78"/>
              </a:rPr>
              <a:t>Database Applications)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396" y="969047"/>
            <a:ext cx="875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برنامه‌های کاربردی پایگاه داده معمولاً به دو یا سه قسمت تقسیم می‌شوند:</a:t>
            </a:r>
            <a:endParaRPr lang="en-US" altLang="en-US" sz="2800" dirty="0">
              <a:cs typeface="B Nazanin" panose="00000400000000000000" pitchFamily="2" charset="-7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E2C417-E1C2-32E0-B899-5EC6306D4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904" y="1624241"/>
            <a:ext cx="8419646" cy="511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معماری دو لایه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(Two-tier architecture)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برنامه در دستگاه مشتری قرار دارد، جایی که عملکرد سیستم پایگاه داده را در دستگاه سرویس‌دهنده فراخوانی می‌کند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معماری سه لایه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(Three-tier architecture)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دستگاه مشتری به عنوان یک جبهه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(front end)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عمل می‌کند و حاوی هیچ فراخوانی مستقیم پایگاه داده نیست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مشتری با یک سرور برنامه کاربردی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(application server)،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معمولاً از طریق یک واسط فرم‌ها، ارتباط برقرار می‌کند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سرور برنامه کاربردی به نوبه خود برای دسترسی به داده‌ها با یک سیستم پایگاه داده ارتباط برقرار می‌کند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معماری‌های دو لایه و سه لایه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1765" y="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کاربران پایگاه داده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903514" y="727075"/>
            <a:ext cx="7633702" cy="58893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مدیر پایگاه داده </a:t>
            </a:r>
            <a:r>
              <a:rPr lang="en-US" dirty="0">
                <a:cs typeface="B Nazanin" panose="00000400000000000000" pitchFamily="2" charset="-78"/>
              </a:rPr>
              <a:t>Database Administrator - DBA)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63A138F-0698-BB98-142C-F059072D99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2934" y="809386"/>
            <a:ext cx="8542616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r" rtl="1">
              <a:spcBef>
                <a:spcPct val="0"/>
              </a:spcBef>
              <a:buClrTx/>
              <a:buSzTx/>
              <a:buNone/>
            </a:pPr>
            <a:r>
              <a:rPr lang="fa-IR" sz="2000" dirty="0">
                <a:cs typeface="B Nazanin" panose="00000400000000000000" pitchFamily="2" charset="-78"/>
              </a:rPr>
              <a:t>شخصی که کنترل مرکزی بر سیستم دارد، </a:t>
            </a:r>
            <a:r>
              <a:rPr lang="fa-IR" sz="2000" dirty="0">
                <a:solidFill>
                  <a:srgbClr val="002060"/>
                </a:solidFill>
                <a:cs typeface="B Nazanin" panose="00000400000000000000" pitchFamily="2" charset="-78"/>
              </a:rPr>
              <a:t>مدیر پایگاه داده </a:t>
            </a:r>
            <a:r>
              <a:rPr lang="en-US" sz="2000" dirty="0">
                <a:cs typeface="B Nazanin" panose="00000400000000000000" pitchFamily="2" charset="-78"/>
              </a:rPr>
              <a:t>(DBA) </a:t>
            </a:r>
            <a:r>
              <a:rPr lang="fa-IR" sz="2000" dirty="0">
                <a:cs typeface="B Nazanin" panose="00000400000000000000" pitchFamily="2" charset="-78"/>
              </a:rPr>
              <a:t>نامیده می‌شود.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وظایف یک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DBA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شامل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تعریف طرح‌</a:t>
            </a:r>
            <a:r>
              <a:rPr kumimoji="0" lang="fa-IR" altLang="en-US" sz="2000" b="1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fa-I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تعریف ساختار ذخیره‌سازی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 روش دسترسی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اصلاح طرح‌ و سازمان فیزیکی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اعطای مجوز دسترسی به داده‌ها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نگهداری روتین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lvl="1" algn="r" rt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1257300" marR="0" lvl="2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پشتیبان‌گیری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دوره‌ای از پایگاه داده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1257300" marR="0" lvl="2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1257300" marR="0" lvl="2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اطمینان از در دسترس بودن فضای کافی دیسک آزاد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عملیات عادی و ارتقاء فضای دیسک در صورت نیاز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1257300" marR="0" lvl="2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1257300" marR="0" lvl="2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نظارت بر کارهایی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که در پایگاه داده در حال اجرا هستند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تاریخچه سیستم‌های پایگاه داده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DA2D-AF29-5A99-C0B3-BBC7964A8F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8450" y="727075"/>
            <a:ext cx="8720095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دهه </a:t>
            </a:r>
            <a:r>
              <a:rPr kumimoji="0" lang="fa-I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۱۹۵۰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و اوایل دهه </a:t>
            </a:r>
            <a:r>
              <a:rPr kumimoji="0" lang="fa-I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۱۹۶۰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پردازش داده با استفاده از نوارهای مغناطیسی برای ذخیره‌سازی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2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Arial" panose="020B0604020202020204" pitchFamily="34" charset="0"/>
              <a:buChar char="•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نوارها فقط دسترسی ترتیبی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(sequential access)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فراهم می‌کردند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کارت‌های سوراخ‌دار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(Punched cards)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ورودی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lvl="1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اواخر دهه </a:t>
            </a:r>
            <a:r>
              <a:rPr kumimoji="0" lang="fa-I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۱۹۶۰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و دهه </a:t>
            </a:r>
            <a:r>
              <a:rPr kumimoji="0" lang="fa-I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۱۹۷۰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دیسک‌های سخت اجازه دسترسی مستقیم به داده‌ها را دادند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مدل‌های داده شبکه‌ای و سلسله‌مراتبی به طور گسترده‌ای مورد استفاده قرار گرفتند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تد کاد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(Ted Codd)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 داده رابطه‌ای را تعریف کرد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2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Arial" panose="020B0604020202020204" pitchFamily="34" charset="0"/>
              <a:buChar char="•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این کار برنده جایزه تورینگ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ACM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شد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2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IBM Research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نمونه اولیه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System R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آغاز کرد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2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UC Berkeley (Michael Stonebraker)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نمونه اولیه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Ingres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آغاز کرد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2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Oracle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اولین پایگاه داده رابطه‌ای تجاری را منتشر کرد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پردازش تراکنش با عملکرد بالا (برای آن دوران)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تاریخچه سیستم‌های پایگاه داده (ادامه)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222AA1-6342-D823-8B9F-5E6C5A64AF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984" y="746983"/>
            <a:ext cx="787095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دهه 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۱۹۸۰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نمونه‌های اولیه رابطه‌ای تحقیقاتی به سیستم‌های تجاری تکامل یافتند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742950" lvl="2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SQL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 استاندارد صنعتی تبدیل شد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سیستم‌های پایگاه داده موازی و توزیع‌شده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00100" lvl="2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Wisconsin، IBM، Teradata.</a:t>
            </a: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سیستم‌های پایگاه داده شیء-گرا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دهه 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۱۹۹۰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برنامه‌های کاربردی بزرگ پشتیبانی از تصمیم‌گیری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(decision support)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 داده‌کاوی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(data-mining)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انبارهای داده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 warehouses)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بزرگ چند ترابایتی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ظهور تجارت وب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تاریخچه سیستم‌های پایگاه داده (ادامه)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9D5F04-02BF-7449-A453-D9EBA65F5E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5481" y="739502"/>
            <a:ext cx="7828907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دهه 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۲۰۰۰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سیستم‌های ذخیره‌سازی داده‌های بزرگ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(Big data storage systems)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00100" lvl="2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Google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BigTable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، Yahoo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PNuts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، Amazon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 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742950" lvl="2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سیستم‌های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"NoSQL"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تجزیه و تحلیل داده‌های بزرگ: فراتر از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SQL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00100" lvl="2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Map reduce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 موارد مشابه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دهه 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۲۰۱۰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SQL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بارگذاری مجدد شد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(SQL reloaded)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457200" marR="0" lvl="1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Tx/>
              <a:buChar char="•"/>
              <a:tabLst/>
            </a:pP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جبهه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SQL (SQL front end)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 سیستم‌های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Map Reduce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400050" lvl="1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سیستم‌های پایگاه داده موازی گسترده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(Massively parallel database systems)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 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400050" lvl="1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پایگاه‌های داده درون حافظه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(main-memory databases)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چند هسته‌ای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2C8F83-8641-4055-B04E-6791A605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15" y="117474"/>
            <a:ext cx="8421135" cy="648223"/>
          </a:xfrm>
        </p:spPr>
        <p:txBody>
          <a:bodyPr/>
          <a:lstStyle/>
          <a:p>
            <a:pPr rtl="1"/>
            <a:r>
              <a:rPr lang="fa-IR" sz="3200" dirty="0">
                <a:cs typeface="B Nazanin" panose="00000400000000000000" pitchFamily="2" charset="-78"/>
              </a:rPr>
              <a:t>تمرینات عملی </a:t>
            </a:r>
            <a:r>
              <a:rPr lang="en-US" sz="3200" dirty="0">
                <a:cs typeface="B Nazanin" panose="00000400000000000000" pitchFamily="2" charset="-78"/>
              </a:rPr>
              <a:t>Practice Exercises)</a:t>
            </a:r>
            <a:r>
              <a:rPr lang="fa-IR" sz="3200" dirty="0">
                <a:cs typeface="+mn-cs"/>
              </a:rPr>
              <a:t>)</a:t>
            </a:r>
            <a:endParaRPr lang="en-US" sz="3200" dirty="0"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5CB1E5-49A5-10CE-E3EB-4ECA346802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4021" y="540760"/>
            <a:ext cx="8095564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۱.۱</a:t>
            </a:r>
            <a:r>
              <a:rPr kumimoji="0" lang="fa-IR" altLang="en-US" sz="1800" dirty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این فصل چندین مزیت عمده سیستم پایگاه داده را توصیف کرده است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دو مورد از معایب آن چیست؟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۱.۲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پنج روش را فهرست کنید که در آن‌ها سیستم اعلام نوع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(type declaration system)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زبان مانند جاوا یا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C++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با زبان تعریف داده‌ای که در پایگاه داده استفاده می‌شود، تفاوت دارد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۱.۳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شش مرحله اصلی را که برای راه‌اندازی یک پایگاه داده برای یک بنگاه خاص انجام می‌دهید، فهرست کنید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۱.۴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فرض کنید می‌خواهید یک سایت ویدیویی شبیه به یوتیوب بسازید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marL="0" indent="0" algn="r" rtl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	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هر یک از نکات ذکر شده در بخش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۱.۲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را به عنوان معایب نگهداری داده‌ها در یک سیستم پردازش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	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فایل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(file-processing system)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در نظر بگیرید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marL="0" indent="0" algn="r" rtl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	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در مورد ارتباط هر یک از این نکات با ذخیره‌سازی داده‌های ویدیویی واقعی، و با فراداده‌ها در مورد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	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ویدیو، مانند عنوان، کاربری که آن را بارگذاری کرده است، برچسب‌ها، و کاربرانی که آن را مشاهده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	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کرده‌اند، بحث کنید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۱.۵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پرس و جوهای کلمه‌کلیدی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(Keyword queries)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که در جستجوی وب استفاده می‌شوند، کاملاً با پرس و جوهای پایگاه داده متفاوت هستند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تفاوت‌های کلیدی بین این دو را، از نظر نحوه مشخص شدن پرس و جوها و از نظر نتیجه یک پرس و جو، فهرست کنید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696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altLang="en-US" dirty="0">
                <a:effectLst/>
                <a:cs typeface="B Nazanin" panose="00000400000000000000" pitchFamily="50" charset="-78"/>
              </a:rPr>
              <a:t>سیستم‌های پایگاه‌داده</a:t>
            </a:r>
            <a:endParaRPr lang="en-US" altLang="en-US" sz="3200" dirty="0">
              <a:effectLst/>
              <a:cs typeface="B Nazanin" panose="00000400000000000000" pitchFamily="50" charset="-78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D3678EAA-83EA-0D52-6FBC-C83CF9893F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350" y="949510"/>
            <a:ext cx="8077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 DBMS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شامل اطلاعات مربوط به یک 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کمپانی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 خاص است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مجموعه‌ای از داده‌های مرتبط به هم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مجموعه‌ای از برنامه‌ها برای دسترسی به داده‌ها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محیطی که هم مناسب و هم کارآمد برای استفاده باشد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سیستم‌های پایگاه داده برای مدیریت مجموعه‌هایی از داده‌ها استفاده می‌شوند که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بسیار ارزشمند هستند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نسبتاً بزرگ هستند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توسط چندین کاربر و برنامه، اغلب به طور همزمان، دسترسی می‌شوند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یک سیستم پایگاه داده مدرن یک سیستم نرم‌افزاری پیچیده است که وظیفه آن مدیریت یک مجموعه بزرگ و پیچیده از داده‌ها است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پایگاه‌های داده تمام جنبه‌های زندگی ما را تحت تأثیر قرار می‌دهند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2C8F83-8641-4055-B04E-6791A605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925B8431-3258-53BA-E6E4-0E00A29003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1295" y="958943"/>
            <a:ext cx="8741410" cy="523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۱.۶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چهار برنامه کاربردی که استفاده کرده‌اید و به احتمال زیاد از یک سیستم پایگاه داده برای ذخیره داده‌های ماندگار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(persistent data)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استفاده کرده‌اند، فهرست کنید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۱.۷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چهار تفاوت مهم بین یک سیستم پردازش فایل و یک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DBMS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فهرست کنید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۱.۸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مفهوم استقلال داده فیزیکی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(physical data independence)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 اهمیت آن در سیستم‌های پایگاه داده را توضیح دهید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۱.۹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پنج مسئولیت عمده یک سیستم مدیریت پایگاه داده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(database-management system)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فهرست کنید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هر مسئولیت، مشکلاتی را که در صورت عدم انجام آن مسئولیت ایجاد می‌شود، توضیح دهید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۱.۱۰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حداقل دو دلیل را فهرست کنید که چرا سیستم‌های پایگاه داده از دستکاری داده‌ها با استفاده از یک زبان پرس و جو اعلانی مانند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SQL،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 جای 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  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فقط ارائه یک کتابخانه از توابع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C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یا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C++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انجام دستکاری داده‌ها، پشتیبانی می‌کنند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۱.۱۱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فرض کنید دو دانشجو در تلاش برای ثبت‌نام در یک درسی هستند که تنها یک صندلی خالی دارد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marL="0" indent="0" algn="r" rtl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kumimoji="0" lang="fa-IR" altLang="en-US" sz="1400" dirty="0">
                <a:latin typeface="Arial" panose="020B0604020202020204" pitchFamily="34" charset="0"/>
                <a:cs typeface="B Nazanin" panose="00000400000000000000" pitchFamily="2" charset="-78"/>
              </a:rPr>
              <a:t>                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کدام مولفه از یک سیستم پایگاه داده مانع از این می‌شود که به هر دو دانشجو آن صندلی آخر داده شود؟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۱.۱۲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تفاوت بین معماری‌های برنامه دو لایه و سه لایه را توضیح دهید. کدام یک برای برنامه‌های کاربردی وب مناسب‌تر است؟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چرا؟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۱.۱۳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دو ویژگی توسعه یافته در دهه 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۲۰۰۰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را فهرست کنید که به سیستم‌های پایگاه داده کمک می‌کنند تا حجم کاری تجزیه و تحلیل داده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(data-analytics workloads)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مدیریت کنند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۱.۱۴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توضیح دهید که چرا سیستم‌های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NoSQL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در دهه 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۲۰۰۰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ظهور کردند و به طور خلاصه ویژگی‌های آن‌ها را با سیستم‌های پایگاه داده سنتی مقایسه کنید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۱.۱۵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حداقل سه جدولی را توصیف کنید که ممکن است برای ذخیره اطلاعات در یک سیستم شبکه‌های اجتماعی مانند فیس‌بوک استفاده شود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38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نمونه‌های کاربرد پایگاه داده</a:t>
            </a:r>
            <a:endParaRPr lang="en-US" sz="2800" dirty="0">
              <a:effectLst/>
              <a:ea typeface="ＭＳ Ｐゴシック" pitchFamily="34" charset="-128"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F7B69-902F-807C-059D-08B41919E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350" y="714447"/>
            <a:ext cx="757713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اطلاعات سازمانی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فروش: مشتریان، محصولات، خریدها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حسابداری: پرداخت‌ها، دریافت‌ها، دارایی‌ها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منابع انسانی: اطلاعات در مورد کارمندان، حقوق، مالیات بر حقوق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تولید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: مدیریت تولید، موجودی، سفارشات، زنجیره تأمین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 </a:t>
            </a: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بانکداری و امور مالی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اطلاعات مشتری، حساب‌ها، وام‌ها و تراکنش‌های بانکی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تراکنش‌های کارت اعتباری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امور مالی: خرید و فروش ابزارهای مالی (مانند سهام و اوراق قرضه)؛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ذخیره داده‌های بازار در زمان واقعی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دانشگاه‌ها</a:t>
            </a:r>
            <a:r>
              <a:rPr kumimoji="0" lang="fa-IR" altLang="en-US" sz="2400" b="1" dirty="0">
                <a:latin typeface="Arial" panose="020B0604020202020204" pitchFamily="34" charset="0"/>
                <a:cs typeface="B Nazanin" panose="00000400000000000000" pitchFamily="50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ثبت‌نام، نمرات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نمونه‌های کاربرد پایگاه داده (ادامه)</a:t>
            </a:r>
            <a:endParaRPr lang="en-US" sz="2800" dirty="0">
              <a:effectLst/>
              <a:ea typeface="ＭＳ Ｐゴシック" pitchFamily="34" charset="-128"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95DFE6-EB80-537E-9861-B7E0FF899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2681" y="950265"/>
            <a:ext cx="756233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خطوط هوایی</a:t>
            </a:r>
            <a:r>
              <a:rPr kumimoji="0" lang="fa-IR" altLang="en-US" sz="2400" b="1" dirty="0"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رزرو، برنامه‌ها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fa-IR" altLang="en-US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مخابرات</a:t>
            </a:r>
            <a:r>
              <a:rPr kumimoji="0" lang="fa-IR" altLang="en-US" sz="2400" b="1" dirty="0"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سوابق تماس‌ها، پیامک‌ها و مصرف داده، تولید صورت‌حساب‌های ماهانه، حفظ موجودی کارت‌های اعتباری پیش‌پرداخت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خدمات مبتنی بر وب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خرده‌فروشان آنلاین: پیگیری سفارش، توصیه‌های شخصی‌سازی شده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تبلیغات آنلاین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lang="fa-IR" sz="2400" b="1" dirty="0">
                <a:cs typeface="B Nazanin" panose="00000400000000000000" pitchFamily="2" charset="-78"/>
              </a:rPr>
              <a:t>پایگاه‌های داده اسناد </a:t>
            </a:r>
            <a:r>
              <a:rPr lang="en-US" sz="2400" b="1" dirty="0">
                <a:cs typeface="B Nazanin" panose="00000400000000000000" pitchFamily="2" charset="-78"/>
              </a:rPr>
              <a:t>Document databases)</a:t>
            </a:r>
            <a:r>
              <a:rPr lang="fa-IR" sz="2400" b="1" dirty="0">
                <a:cs typeface="+mn-cs"/>
              </a:rPr>
              <a:t>)</a:t>
            </a:r>
          </a:p>
          <a:p>
            <a:pPr marL="0" lvl="0" indent="0" algn="r" rtl="1">
              <a:spcBef>
                <a:spcPct val="0"/>
              </a:spcBef>
              <a:buClrTx/>
              <a:buSzTx/>
              <a:buFontTx/>
              <a:buChar char="•"/>
            </a:pPr>
            <a:endParaRPr lang="fa-IR" sz="2400" dirty="0">
              <a:cs typeface="+mn-cs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lang="fa-IR" sz="2400" b="1" dirty="0">
                <a:cs typeface="B Nazanin" panose="00000400000000000000" pitchFamily="2" charset="-78"/>
              </a:rPr>
              <a:t>سیستم‌های ناوبری:</a:t>
            </a:r>
            <a:r>
              <a:rPr lang="fa-IR" sz="2400" dirty="0">
                <a:cs typeface="B Nazanin" panose="00000400000000000000" pitchFamily="2" charset="-78"/>
              </a:rPr>
              <a:t> برای نگهداری مکان‌های مختلف مورد علاقه همراه با مسیرهای دقیق جاده‌ها، سیستم‌های قطار، اتوبوس‌ها و غیره.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هدف از سیستم‌های پایگاه داده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در روزهای اولیه، برنامه‌های پایگاه داده مستقیماً بر روی سیستم‌های فایل ساخته می‌شدند، که منجر به موارد زیر می‌شد:</a:t>
            </a:r>
          </a:p>
          <a:p>
            <a:pPr algn="r" rtl="1"/>
            <a:endParaRPr kumimoji="1" lang="en-US" altLang="en-US" sz="2400" dirty="0">
              <a:latin typeface="+mn-lt"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8DAED-13DC-93CF-77EE-CE0E8A08BB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2197" y="2096379"/>
            <a:ext cx="807719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تکرار و عدم سازگاری داده‌ها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داده‌ها در چندین قالب فایل ذخیره می‌شوند که منجر به تکثیر اطلاعات در فایل‌های مختلف می‌شود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دشواری در دسترسی به داده‌ها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نیاز به نوشتن یک برنامه جدید برای انجام هر کار جدید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انزوای داده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 isolation)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فایل‌ها و فرمت‌های متعدد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مشکلات یکپارچگی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(Integrity problems)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محدودیت‌های یکپارچگی (مانند موجودی حساب &gt; 0) به جای اینکه صراحتاً بیان شوند، "مدفون" در کد برنامه می‌شوند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افزودن محدودیت‌های جدید یا تغییر محدودیت‌های موجود سخت است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-36311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هدف از سیستم‌های پایگاه داده (ادامه)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DF97-A992-84D9-1B46-BA009558E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350" y="699406"/>
            <a:ext cx="7930764" cy="545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اتمی بودن به‌روزرسانی‌ها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(Atomicity of updates)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ممکن است خطاها پایگاه داده را در یک حالت ناسازگار با به‌روزرسانی‌های جزئی انجام شده باقی بگذارند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مثال: انتقال وجه از یک حساب به حساب دیگر باید یا به طور کامل انجام شود یا اصلاً اتفاق نیفتد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دسترسی همزمان توسط چندین کاربر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دسترسی همزمان برای عملکرد مورد نیاز است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دسترسی‌های همزمان کنترل نشده می‌تواند منجر به عدم سازگاری شود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742950" lvl="2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مثال: دو نفر به طور همزمان یک موجودی (مثلاً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۱۰۰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) را می‌خوانند و آن را با برداشت پول (مثلاً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۵۰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برای هر کدام) به‌روزرسانی می‌کنند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مشکلات امنیتی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سخت است که به کاربر اجازه دسترسی به برخی از داده‌ها، و نه همه آن‌ها، داده شود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ct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سیستم‌های پایگاه داده راه‌حل‌هایی برای همه مشکلات فوق ارائه می‌دهند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مثال پایگاه داده دانشگاه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A2098F-528A-CF5A-74C3-E064DB0D4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9686" y="939648"/>
            <a:ext cx="7517714" cy="511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در این متن ما از یک پایگاه داده دانشگاهی برای توضیح همه مفاهیم استفاده خواهیم کرد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داده‌ها شامل اطلاعات در مورد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دانشجویان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اساتید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کلاس‌ها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نمونه‌های برنامه کاربردی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افزودن دانشجویان، اساتید و دوره‌های جدید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ثبت‌نام دانشجویان در دوره‌ها و تولید فهرست کلاس‌ها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اختصاص نمرات به دانشجویان، محاسبه میانگین نمرات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(GPA)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 تولید کارنامه‌ها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98166</TotalTime>
  <Words>4704</Words>
  <Application>Microsoft Office PowerPoint</Application>
  <PresentationFormat>On-screen Show (4:3)</PresentationFormat>
  <Paragraphs>478</Paragraphs>
  <Slides>40</Slides>
  <Notes>36</Notes>
  <HiddenSlides>1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  <vt:variant>
        <vt:lpstr>Custom Shows</vt:lpstr>
      </vt:variant>
      <vt:variant>
        <vt:i4>1</vt:i4>
      </vt:variant>
    </vt:vector>
  </HeadingPairs>
  <TitlesOfParts>
    <vt:vector size="55" baseType="lpstr">
      <vt:lpstr>Arial Unicode MS</vt:lpstr>
      <vt:lpstr>ＭＳ Ｐゴシック</vt:lpstr>
      <vt:lpstr>Arial</vt:lpstr>
      <vt:lpstr>B Nazanin</vt:lpstr>
      <vt:lpstr>Comic Sans MS</vt:lpstr>
      <vt:lpstr>Consolas</vt:lpstr>
      <vt:lpstr>Courier New</vt:lpstr>
      <vt:lpstr>Helvetica</vt:lpstr>
      <vt:lpstr>Monotype Sorts</vt:lpstr>
      <vt:lpstr>SegoeUIVariable</vt:lpstr>
      <vt:lpstr>Times New Roman</vt:lpstr>
      <vt:lpstr>Webdings</vt:lpstr>
      <vt:lpstr>Wingdings</vt:lpstr>
      <vt:lpstr>2_db-5-grey</vt:lpstr>
      <vt:lpstr>Database</vt:lpstr>
      <vt:lpstr>Chapter 1: Introduction</vt:lpstr>
      <vt:lpstr>Outline</vt:lpstr>
      <vt:lpstr>سیستم‌های پایگاه‌داده</vt:lpstr>
      <vt:lpstr>نمونه‌های کاربرد پایگاه داده</vt:lpstr>
      <vt:lpstr>نمونه‌های کاربرد پایگاه داده (ادامه)</vt:lpstr>
      <vt:lpstr>هدف از سیستم‌های پایگاه داده</vt:lpstr>
      <vt:lpstr>هدف از سیستم‌های پایگاه داده (ادامه)</vt:lpstr>
      <vt:lpstr>مثال پایگاه داده دانشگاه</vt:lpstr>
      <vt:lpstr>نمایش داده View of Data))</vt:lpstr>
      <vt:lpstr>مدل‌های داده</vt:lpstr>
      <vt:lpstr>مدل رابطه‌ای</vt:lpstr>
      <vt:lpstr>یک نمونه پایگاه داده رابطه‌ای</vt:lpstr>
      <vt:lpstr>سطوح انتزاع</vt:lpstr>
      <vt:lpstr>نمای داده View of Data))</vt:lpstr>
      <vt:lpstr>نمونه‌ها و طرح‌ها Instances and Schemas))</vt:lpstr>
      <vt:lpstr>استقلال فیزیکی داده Physical Data Independence))</vt:lpstr>
      <vt:lpstr>زبان تعریف داده Data Definition Language - DDL))</vt:lpstr>
      <vt:lpstr>زبان دستکاری داده Data Manipulation Language - DML))</vt:lpstr>
      <vt:lpstr>زبان پرس و جو SQL</vt:lpstr>
      <vt:lpstr>دسترسی به پایگاه داده از برنامه کاربردی</vt:lpstr>
      <vt:lpstr>طراحی پایگاه داده</vt:lpstr>
      <vt:lpstr>موتور پایگاه داده Database Engine))</vt:lpstr>
      <vt:lpstr>مدیر ذخیره‌سازی Storage Manager))</vt:lpstr>
      <vt:lpstr>مدیر ذخیره‌سازی (ادامه)</vt:lpstr>
      <vt:lpstr>پردازشگر پرس و جو Query Processor))</vt:lpstr>
      <vt:lpstr>پردازش پرس و جو Query Processing))</vt:lpstr>
      <vt:lpstr>مدیریت تراکنش Transaction Management))</vt:lpstr>
      <vt:lpstr>معماری پایگاه داده</vt:lpstr>
      <vt:lpstr>معماری پایگاه داده (متمرکز/حافظه مشترک)</vt:lpstr>
      <vt:lpstr>برنامه‌های کاربردی پایگاه داده Database Applications))</vt:lpstr>
      <vt:lpstr>معماری‌های دو لایه و سه لایه</vt:lpstr>
      <vt:lpstr>کاربران پایگاه داده</vt:lpstr>
      <vt:lpstr>مدیر پایگاه داده Database Administrator - DBA))</vt:lpstr>
      <vt:lpstr>تاریخچه سیستم‌های پایگاه داده</vt:lpstr>
      <vt:lpstr>تاریخچه سیستم‌های پایگاه داده (ادامه)</vt:lpstr>
      <vt:lpstr>تاریخچه سیستم‌های پایگاه داده (ادامه)</vt:lpstr>
      <vt:lpstr>End of Chapter 1</vt:lpstr>
      <vt:lpstr>تمرینات عملی Practice Exercises))</vt:lpstr>
      <vt:lpstr>Exercises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Ahmad Taghinezhad</cp:lastModifiedBy>
  <cp:revision>490</cp:revision>
  <cp:lastPrinted>1999-06-28T19:27:31Z</cp:lastPrinted>
  <dcterms:created xsi:type="dcterms:W3CDTF">2009-12-21T15:40:22Z</dcterms:created>
  <dcterms:modified xsi:type="dcterms:W3CDTF">2025-10-13T07:52:06Z</dcterms:modified>
</cp:coreProperties>
</file>