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2"/>
  </p:notesMasterIdLst>
  <p:handoutMasterIdLst>
    <p:handoutMasterId r:id="rId113"/>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474" r:id="rId65"/>
    <p:sldId id="475" r:id="rId66"/>
    <p:sldId id="281" r:id="rId67"/>
    <p:sldId id="476" r:id="rId68"/>
    <p:sldId id="446" r:id="rId69"/>
    <p:sldId id="287" r:id="rId70"/>
    <p:sldId id="288" r:id="rId71"/>
    <p:sldId id="289" r:id="rId72"/>
    <p:sldId id="424" r:id="rId73"/>
    <p:sldId id="290" r:id="rId74"/>
    <p:sldId id="291" r:id="rId75"/>
    <p:sldId id="348" r:id="rId76"/>
    <p:sldId id="393" r:id="rId77"/>
    <p:sldId id="394" r:id="rId78"/>
    <p:sldId id="408" r:id="rId79"/>
    <p:sldId id="409" r:id="rId80"/>
    <p:sldId id="395" r:id="rId81"/>
    <p:sldId id="396" r:id="rId82"/>
    <p:sldId id="410" r:id="rId83"/>
    <p:sldId id="438" r:id="rId84"/>
    <p:sldId id="398" r:id="rId85"/>
    <p:sldId id="412" r:id="rId86"/>
    <p:sldId id="447" r:id="rId87"/>
    <p:sldId id="413" r:id="rId88"/>
    <p:sldId id="414" r:id="rId89"/>
    <p:sldId id="407" r:id="rId90"/>
    <p:sldId id="439" r:id="rId91"/>
    <p:sldId id="448" r:id="rId92"/>
    <p:sldId id="440" r:id="rId93"/>
    <p:sldId id="302" r:id="rId94"/>
    <p:sldId id="303" r:id="rId95"/>
    <p:sldId id="431" r:id="rId96"/>
    <p:sldId id="441" r:id="rId97"/>
    <p:sldId id="442" r:id="rId98"/>
    <p:sldId id="443" r:id="rId99"/>
    <p:sldId id="432" r:id="rId100"/>
    <p:sldId id="445" r:id="rId101"/>
    <p:sldId id="433" r:id="rId102"/>
    <p:sldId id="449" r:id="rId103"/>
    <p:sldId id="299" r:id="rId104"/>
    <p:sldId id="468" r:id="rId105"/>
    <p:sldId id="469" r:id="rId106"/>
    <p:sldId id="426" r:id="rId107"/>
    <p:sldId id="453" r:id="rId108"/>
    <p:sldId id="300" r:id="rId109"/>
    <p:sldId id="401" r:id="rId110"/>
    <p:sldId id="357" r:id="rId11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varScale="1">
        <p:scale>
          <a:sx n="88" d="100"/>
          <a:sy n="88" d="100"/>
        </p:scale>
        <p:origin x="1731" y="29"/>
      </p:cViewPr>
      <p:guideLst>
        <p:guide orient="horz" pos="680"/>
        <p:guide pos="5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buNone/>
            </a:pPr>
            <a:r>
              <a:rPr lang="fa-IR" dirty="0"/>
              <a:t>درخت پروتکل (</a:t>
            </a:r>
            <a:r>
              <a:rPr lang="en-US" dirty="0"/>
              <a:t>Tree Protocol) </a:t>
            </a:r>
            <a:r>
              <a:rPr lang="fa-IR" dirty="0"/>
              <a:t>یک روش سازمان‌دهی داده‌ها به شکل درختی است که در علم کامپیوتر و شبکه‌ها کاربرد دارد. اما اگر بخواهیم آن را به‌صورت انسانی‌تر توصیف کنیم، می‌توان آن را به یک اجتماع یا خانواده بزرگ تشبیه کرد.</a:t>
            </a:r>
          </a:p>
          <a:p>
            <a:pPr algn="r" rtl="1"/>
            <a:r>
              <a:rPr lang="fa-IR" dirty="0"/>
              <a:t>تصور کنید که یک خانواده دارید که در رأس آن یک بزرگ‌تر قرار دارد (ریشهٔ درخت). این فرد مسئول هماهنگی بین اعضای مختلف خانواده است. هر یک از اعضای خانواده فرزندانی دارند که خودشان شبکه‌ای از ارتباطات ایجاد می‌کنند. درست مانند درخت، هر شاخه به شاخه‌های کوچک‌تر تقسیم می‌شود و در نهایت به برگ‌ها می‌رسد، که می‌توان آن‌ها را به اطلاعات یا داده‌هایی تشبیه کرد که در این ساختار قرار دارند.</a:t>
            </a: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r>
              <a:rPr lang="en-US" b="1" i="0" dirty="0">
                <a:solidFill>
                  <a:srgbClr val="404040"/>
                </a:solidFill>
                <a:effectLst/>
                <a:latin typeface="DeepSeek-CJK-patch"/>
              </a:rPr>
              <a:t>Is the Tree Locking Protocol Used in Practical and Real-Time Applications?</a:t>
            </a:r>
            <a:endParaRPr lang="en-US" b="0" i="0" dirty="0">
              <a:solidFill>
                <a:srgbClr val="40404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a:t>
            </a:r>
            <a:r>
              <a:rPr lang="en-US" b="1" i="0" dirty="0">
                <a:solidFill>
                  <a:srgbClr val="404040"/>
                </a:solidFill>
                <a:effectLst/>
                <a:latin typeface="DeepSeek-CJK-patch"/>
              </a:rPr>
              <a:t>Tree Locking Protocol</a:t>
            </a:r>
            <a:r>
              <a:rPr lang="en-US" b="0" i="0" dirty="0">
                <a:solidFill>
                  <a:srgbClr val="404040"/>
                </a:solidFill>
                <a:effectLst/>
                <a:latin typeface="DeepSeek-CJK-patch"/>
              </a:rPr>
              <a:t> is a theoretically elegant solution for hierarchical data structures, but its </a:t>
            </a:r>
            <a:r>
              <a:rPr lang="en-US" b="1" i="0" dirty="0">
                <a:solidFill>
                  <a:srgbClr val="404040"/>
                </a:solidFill>
                <a:effectLst/>
                <a:latin typeface="DeepSeek-CJK-patch"/>
              </a:rPr>
              <a:t>practical adoption in real-world systems is limited</a:t>
            </a:r>
            <a:r>
              <a:rPr lang="en-US" b="0" i="0" dirty="0">
                <a:solidFill>
                  <a:srgbClr val="404040"/>
                </a:solidFill>
                <a:effectLst/>
                <a:latin typeface="DeepSeek-CJK-patch"/>
              </a:rPr>
              <a:t> compared to other concurrency control mechanisms like </a:t>
            </a:r>
            <a:r>
              <a:rPr lang="en-US" b="1" i="0" dirty="0">
                <a:solidFill>
                  <a:srgbClr val="404040"/>
                </a:solidFill>
                <a:effectLst/>
                <a:latin typeface="DeepSeek-CJK-patch"/>
              </a:rPr>
              <a:t>B-tree locking (with intention locks), optimistic concurrency control (OCC), or multi-version concurrency control (MVCC)</a:t>
            </a:r>
            <a:r>
              <a:rPr lang="en-US" b="0" i="0" dirty="0">
                <a:solidFill>
                  <a:srgbClr val="404040"/>
                </a:solidFill>
                <a:effectLst/>
                <a:latin typeface="DeepSeek-CJK-patch"/>
              </a:rPr>
              <a:t>.</a:t>
            </a:r>
          </a:p>
          <a:p>
            <a:pPr algn="l">
              <a:lnSpc>
                <a:spcPts val="2143"/>
              </a:lnSpc>
              <a:spcBef>
                <a:spcPts val="1029"/>
              </a:spcBef>
              <a:spcAft>
                <a:spcPts val="1029"/>
              </a:spcAft>
              <a:buNone/>
            </a:pPr>
            <a:r>
              <a:rPr lang="en-US" b="0" i="0" dirty="0">
                <a:solidFill>
                  <a:srgbClr val="404040"/>
                </a:solidFill>
                <a:effectLst/>
                <a:latin typeface="DeepSeek-CJK-patch"/>
              </a:rPr>
              <a:t>However, </a:t>
            </a:r>
            <a:r>
              <a:rPr lang="en-US" b="1" i="0" dirty="0">
                <a:solidFill>
                  <a:srgbClr val="404040"/>
                </a:solidFill>
                <a:effectLst/>
                <a:latin typeface="DeepSeek-CJK-patch"/>
              </a:rPr>
              <a:t>some specialized systems do use variations of tree locking</a:t>
            </a:r>
            <a:r>
              <a:rPr lang="en-US" b="0" i="0" dirty="0">
                <a:solidFill>
                  <a:srgbClr val="404040"/>
                </a:solidFill>
                <a:effectLst/>
                <a:latin typeface="DeepSeek-CJK-patch"/>
              </a:rPr>
              <a:t>, particularly in:</a:t>
            </a:r>
          </a:p>
          <a:p>
            <a:pPr algn="l">
              <a:spcBef>
                <a:spcPts val="1372"/>
              </a:spcBef>
              <a:spcAft>
                <a:spcPts val="1029"/>
              </a:spcAft>
              <a:buNone/>
            </a:pPr>
            <a:r>
              <a:rPr lang="en-US" b="1" i="0" dirty="0">
                <a:solidFill>
                  <a:srgbClr val="404040"/>
                </a:solidFill>
                <a:effectLst/>
                <a:latin typeface="DeepSeek-CJK-patch"/>
              </a:rPr>
              <a:t>1. Database Index Structures (B-trees, B+-trees)</a:t>
            </a:r>
            <a:endParaRPr lang="en-US"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DeepSeek-CJK-patch"/>
              </a:rPr>
              <a:t>Most modern databases (PostgreSQL, MySQL, Oracle) use </a:t>
            </a:r>
            <a:r>
              <a:rPr lang="en-US" b="1" i="0" dirty="0">
                <a:solidFill>
                  <a:srgbClr val="404040"/>
                </a:solidFill>
                <a:effectLst/>
                <a:latin typeface="DeepSeek-CJK-patch"/>
              </a:rPr>
              <a:t>B-tree/B+-tree indexes</a:t>
            </a:r>
            <a:r>
              <a:rPr lang="en-US" b="0" i="0" dirty="0">
                <a:solidFill>
                  <a:srgbClr val="404040"/>
                </a:solidFill>
                <a:effectLst/>
                <a:latin typeface="DeepSeek-CJK-patch"/>
              </a:rPr>
              <a:t>, but they </a:t>
            </a:r>
            <a:r>
              <a:rPr lang="en-US" b="1" i="0" dirty="0">
                <a:solidFill>
                  <a:srgbClr val="404040"/>
                </a:solidFill>
                <a:effectLst/>
                <a:latin typeface="DeepSeek-CJK-patch"/>
              </a:rPr>
              <a:t>do not strictly follow the classic Tree Protocol</a:t>
            </a:r>
            <a:r>
              <a:rPr lang="en-US" b="0" i="0" dirty="0">
                <a:solidFill>
                  <a:srgbClr val="404040"/>
                </a:solidFill>
                <a:effectLst/>
                <a:latin typeface="DeepSeek-CJK-patch"/>
              </a:rPr>
              <a:t>.</a:t>
            </a:r>
          </a:p>
          <a:p>
            <a:pPr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Instead, they use </a:t>
            </a:r>
            <a:r>
              <a:rPr lang="en-US" b="1" i="0" dirty="0">
                <a:solidFill>
                  <a:srgbClr val="404040"/>
                </a:solidFill>
                <a:effectLst/>
                <a:latin typeface="DeepSeek-CJK-patch"/>
              </a:rPr>
              <a:t>optimized locking schemes</a:t>
            </a:r>
            <a:r>
              <a:rPr lang="en-US" b="0" i="0" dirty="0">
                <a:solidFill>
                  <a:srgbClr val="404040"/>
                </a:solidFill>
                <a:effectLst/>
                <a:latin typeface="DeepSeek-CJK-patch"/>
              </a:rPr>
              <a:t> like: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B-link trees</a:t>
            </a:r>
            <a:r>
              <a:rPr lang="en-US" b="0" i="0" dirty="0">
                <a:solidFill>
                  <a:srgbClr val="404040"/>
                </a:solidFill>
                <a:effectLst/>
                <a:latin typeface="DeepSeek-CJK-patch"/>
              </a:rPr>
              <a:t> (for high concurrency with lock coupling).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Intention locks</a:t>
            </a:r>
            <a:r>
              <a:rPr lang="en-US" b="0" i="0" dirty="0">
                <a:solidFill>
                  <a:srgbClr val="404040"/>
                </a:solidFill>
                <a:effectLst/>
                <a:latin typeface="DeepSeek-CJK-patch"/>
              </a:rPr>
              <a:t> (IS, IX, S, X) for hierarchical locking.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Optimistic Concurrency Control (OCC)</a:t>
            </a:r>
            <a:r>
              <a:rPr lang="en-US" b="0" i="0" dirty="0">
                <a:solidFill>
                  <a:srgbClr val="404040"/>
                </a:solidFill>
                <a:effectLst/>
                <a:latin typeface="DeepSeek-CJK-patch"/>
              </a:rPr>
              <a:t> or </a:t>
            </a:r>
            <a:r>
              <a:rPr lang="en-US" b="1" i="0" dirty="0">
                <a:solidFill>
                  <a:srgbClr val="404040"/>
                </a:solidFill>
                <a:effectLst/>
                <a:latin typeface="DeepSeek-CJK-patch"/>
              </a:rPr>
              <a:t>Multi-Versioning (MVCC)</a:t>
            </a:r>
            <a:r>
              <a:rPr lang="en-US" b="0" i="0" dirty="0">
                <a:solidFill>
                  <a:srgbClr val="404040"/>
                </a:solidFill>
                <a:effectLst/>
                <a:latin typeface="DeepSeek-CJK-patch"/>
              </a:rPr>
              <a:t> to avoid locks altogether.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0979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04413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78</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79</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85</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94</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svg"/><Relationship Id="rId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 (the root of data items used)</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239" t="-966" r="-1093"/>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p:sp>
        <p:nvSpPr>
          <p:cNvPr id="54275" name="Rectangle 3"/>
          <p:cNvSpPr>
            <a:spLocks noGrp="1" noChangeArrowheads="1"/>
          </p:cNvSpPr>
          <p:nvPr>
            <p:ph idx="1"/>
          </p:nvPr>
        </p:nvSpPr>
        <p:spPr>
          <a:xfrm>
            <a:off x="72189" y="943276"/>
            <a:ext cx="8946683" cy="5527194"/>
          </a:xfrm>
        </p:spPr>
        <p:txBody>
          <a:bodyPr/>
          <a:lstStyle/>
          <a:p>
            <a:r>
              <a:rPr lang="en-US" sz="2100" b="1" dirty="0"/>
              <a:t>Validation Rule for </a:t>
            </a:r>
            <a:r>
              <a:rPr lang="en-US" sz="2100" b="1" dirty="0" err="1"/>
              <a:t>Tj</a:t>
            </a:r>
            <a:r>
              <a:rPr lang="en-US" sz="2100" b="1" dirty="0"/>
              <a:t>: </a:t>
            </a:r>
            <a:r>
              <a:rPr lang="en-US" sz="2100" dirty="0" err="1"/>
              <a:t>Tj</a:t>
            </a:r>
            <a:r>
              <a:rPr lang="en-US" sz="2100" dirty="0"/>
              <a:t> may commit if and only if, for every transaction </a:t>
            </a:r>
            <a:r>
              <a:rPr lang="en-US" sz="2100" dirty="0" err="1"/>
              <a:t>Ti</a:t>
            </a:r>
            <a:r>
              <a:rPr lang="en-US" sz="2100" dirty="0"/>
              <a:t> with </a:t>
            </a:r>
            <a:r>
              <a:rPr lang="en-US" sz="2100" dirty="0">
                <a:solidFill>
                  <a:schemeClr val="tx2">
                    <a:lumMod val="75000"/>
                  </a:schemeClr>
                </a:solidFill>
              </a:rPr>
              <a:t>TS(</a:t>
            </a:r>
            <a:r>
              <a:rPr lang="en-US" sz="2100" dirty="0" err="1">
                <a:solidFill>
                  <a:schemeClr val="tx2">
                    <a:lumMod val="75000"/>
                  </a:schemeClr>
                </a:solidFill>
              </a:rPr>
              <a:t>Ti</a:t>
            </a:r>
            <a:r>
              <a:rPr lang="en-US" sz="2100" dirty="0">
                <a:solidFill>
                  <a:schemeClr val="tx2">
                    <a:lumMod val="75000"/>
                  </a:schemeClr>
                </a:solidFill>
              </a:rPr>
              <a:t>) </a:t>
            </a:r>
            <a:r>
              <a:rPr lang="en-US" sz="2100" b="1" dirty="0">
                <a:solidFill>
                  <a:schemeClr val="tx2">
                    <a:lumMod val="75000"/>
                  </a:schemeClr>
                </a:solidFill>
              </a:rPr>
              <a:t>&lt;</a:t>
            </a:r>
            <a:r>
              <a:rPr lang="en-US" sz="2100" dirty="0">
                <a:solidFill>
                  <a:schemeClr val="tx2">
                    <a:lumMod val="75000"/>
                  </a:schemeClr>
                </a:solidFill>
              </a:rPr>
              <a:t> TS(</a:t>
            </a:r>
            <a:r>
              <a:rPr lang="en-US" sz="2100" dirty="0" err="1">
                <a:solidFill>
                  <a:schemeClr val="tx2">
                    <a:lumMod val="75000"/>
                  </a:schemeClr>
                </a:solidFill>
              </a:rPr>
              <a:t>Tj</a:t>
            </a:r>
            <a:r>
              <a:rPr lang="en-US" sz="2100" dirty="0">
                <a:solidFill>
                  <a:schemeClr val="tx2">
                    <a:lumMod val="75000"/>
                  </a:schemeClr>
                </a:solidFill>
              </a:rPr>
              <a:t>)</a:t>
            </a:r>
            <a:r>
              <a:rPr lang="en-US" sz="2100" dirty="0">
                <a:solidFill>
                  <a:srgbClr val="FF0000"/>
                </a:solidFill>
              </a:rPr>
              <a:t>, </a:t>
            </a:r>
            <a:r>
              <a:rPr lang="en-US" sz="2100" b="1" dirty="0"/>
              <a:t>at least one</a:t>
            </a:r>
            <a:r>
              <a:rPr lang="en-US" sz="2100" dirty="0"/>
              <a:t> of the following conditions holds:</a:t>
            </a:r>
          </a:p>
          <a:p>
            <a:pPr lvl="1"/>
            <a:r>
              <a:rPr lang="en-US" sz="2100" b="1" dirty="0"/>
              <a:t>1) </a:t>
            </a:r>
            <a:r>
              <a:rPr lang="en-US" sz="2100" b="1" dirty="0">
                <a:solidFill>
                  <a:srgbClr val="0070C0"/>
                </a:solidFill>
              </a:rPr>
              <a:t>Temporal Separation (Non‑overlap)</a:t>
            </a:r>
            <a:r>
              <a:rPr lang="en-US" sz="2100" dirty="0">
                <a:solidFill>
                  <a:srgbClr val="0070C0"/>
                </a:solidFill>
              </a:rPr>
              <a:t>: </a:t>
            </a:r>
            <a:r>
              <a:rPr lang="en-US" sz="2100" b="1" dirty="0" err="1">
                <a:solidFill>
                  <a:srgbClr val="0070C0"/>
                </a:solidFill>
              </a:rPr>
              <a:t>finishTS</a:t>
            </a:r>
            <a:r>
              <a:rPr lang="en-US" sz="2100" b="1" dirty="0">
                <a:solidFill>
                  <a:srgbClr val="0070C0"/>
                </a:solidFill>
              </a:rPr>
              <a:t>(</a:t>
            </a:r>
            <a:r>
              <a:rPr lang="en-US" sz="2100" b="1" dirty="0" err="1">
                <a:solidFill>
                  <a:srgbClr val="0070C0"/>
                </a:solidFill>
              </a:rPr>
              <a:t>Ti</a:t>
            </a:r>
            <a:r>
              <a:rPr lang="en-US" sz="2100" b="1" dirty="0">
                <a:solidFill>
                  <a:srgbClr val="0070C0"/>
                </a:solidFill>
              </a:rPr>
              <a:t>) &lt; </a:t>
            </a:r>
            <a:r>
              <a:rPr lang="en-US" sz="2100" b="1" dirty="0" err="1">
                <a:solidFill>
                  <a:srgbClr val="0070C0"/>
                </a:solidFill>
              </a:rPr>
              <a:t>startTS</a:t>
            </a:r>
            <a:r>
              <a:rPr lang="en-US" sz="2100" b="1" dirty="0">
                <a:solidFill>
                  <a:srgbClr val="0070C0"/>
                </a:solidFill>
              </a:rPr>
              <a:t>(</a:t>
            </a:r>
            <a:r>
              <a:rPr lang="en-US" sz="2100" b="1" dirty="0" err="1">
                <a:solidFill>
                  <a:srgbClr val="0070C0"/>
                </a:solidFill>
              </a:rPr>
              <a:t>Tj</a:t>
            </a:r>
            <a:r>
              <a:rPr lang="en-US" sz="2100" b="1" dirty="0">
                <a:solidFill>
                  <a:srgbClr val="0070C0"/>
                </a:solidFill>
              </a:rPr>
              <a:t>)</a:t>
            </a:r>
          </a:p>
          <a:p>
            <a:pPr lvl="2"/>
            <a:r>
              <a:rPr lang="en-US" sz="2100" dirty="0"/>
              <a:t>All of </a:t>
            </a:r>
            <a:r>
              <a:rPr lang="en-US" sz="2100" dirty="0" err="1"/>
              <a:t>Ti’s</a:t>
            </a:r>
            <a:r>
              <a:rPr lang="en-US" sz="2100" dirty="0"/>
              <a:t> operations (reads and writes) complete before </a:t>
            </a:r>
            <a:r>
              <a:rPr lang="en-US" sz="2100" dirty="0" err="1"/>
              <a:t>Tj</a:t>
            </a:r>
            <a:r>
              <a:rPr lang="en-US" sz="2100" dirty="0"/>
              <a:t> begins reading.</a:t>
            </a:r>
          </a:p>
          <a:p>
            <a:pPr lvl="1"/>
            <a:r>
              <a:rPr lang="en-US" sz="2100" b="1" dirty="0"/>
              <a:t>2) </a:t>
            </a:r>
            <a:r>
              <a:rPr lang="en-US" sz="2100" b="1" dirty="0">
                <a:solidFill>
                  <a:srgbClr val="0070C0"/>
                </a:solidFill>
              </a:rPr>
              <a:t>Safe Concurrent Execution:</a:t>
            </a:r>
            <a:endParaRPr lang="en-US" sz="2100" dirty="0">
              <a:solidFill>
                <a:srgbClr val="0070C0"/>
              </a:solidFill>
            </a:endParaRPr>
          </a:p>
          <a:p>
            <a:pPr marL="457200" lvl="1" indent="0">
              <a:buNone/>
            </a:pPr>
            <a:r>
              <a:rPr lang="en-US" sz="2100" b="1" dirty="0" err="1">
                <a:solidFill>
                  <a:srgbClr val="0070C0"/>
                </a:solidFill>
              </a:rPr>
              <a:t>startTS</a:t>
            </a:r>
            <a:r>
              <a:rPr lang="en-US" sz="2100" b="1" dirty="0">
                <a:solidFill>
                  <a:srgbClr val="0070C0"/>
                </a:solidFill>
              </a:rPr>
              <a:t>(</a:t>
            </a:r>
            <a:r>
              <a:rPr lang="en-US" sz="2100" b="1" dirty="0" err="1">
                <a:solidFill>
                  <a:srgbClr val="0070C0"/>
                </a:solidFill>
              </a:rPr>
              <a:t>Tj</a:t>
            </a:r>
            <a:r>
              <a:rPr lang="en-US" sz="2100" b="1" dirty="0">
                <a:solidFill>
                  <a:srgbClr val="0070C0"/>
                </a:solidFill>
              </a:rPr>
              <a:t>) &lt; </a:t>
            </a:r>
            <a:r>
              <a:rPr lang="en-US" sz="2100" b="1" dirty="0" err="1">
                <a:solidFill>
                  <a:srgbClr val="0070C0"/>
                </a:solidFill>
              </a:rPr>
              <a:t>finishTS</a:t>
            </a:r>
            <a:r>
              <a:rPr lang="en-US" sz="2100" b="1" dirty="0">
                <a:solidFill>
                  <a:srgbClr val="0070C0"/>
                </a:solidFill>
              </a:rPr>
              <a:t>(</a:t>
            </a:r>
            <a:r>
              <a:rPr lang="en-US" sz="2100" b="1" dirty="0" err="1">
                <a:solidFill>
                  <a:srgbClr val="0070C0"/>
                </a:solidFill>
              </a:rPr>
              <a:t>Ti</a:t>
            </a:r>
            <a:r>
              <a:rPr lang="en-US" sz="2100" b="1" dirty="0">
                <a:solidFill>
                  <a:srgbClr val="0070C0"/>
                </a:solidFill>
              </a:rPr>
              <a:t>) &lt; </a:t>
            </a:r>
            <a:r>
              <a:rPr lang="en-US" sz="2100" b="1" dirty="0" err="1">
                <a:solidFill>
                  <a:srgbClr val="0070C0"/>
                </a:solidFill>
              </a:rPr>
              <a:t>validationTS</a:t>
            </a:r>
            <a:r>
              <a:rPr lang="en-US" sz="2100" b="1" dirty="0">
                <a:solidFill>
                  <a:srgbClr val="0070C0"/>
                </a:solidFill>
              </a:rPr>
              <a:t>(</a:t>
            </a:r>
            <a:r>
              <a:rPr lang="en-US" sz="2100" b="1" dirty="0" err="1">
                <a:solidFill>
                  <a:srgbClr val="0070C0"/>
                </a:solidFill>
              </a:rPr>
              <a:t>Tj</a:t>
            </a:r>
            <a:r>
              <a:rPr lang="en-US" sz="2100" b="1" dirty="0">
                <a:solidFill>
                  <a:srgbClr val="0070C0"/>
                </a:solidFill>
              </a:rPr>
              <a:t>) </a:t>
            </a:r>
            <a:r>
              <a:rPr lang="en-US" sz="2100" b="1" i="1" u="sng" dirty="0">
                <a:solidFill>
                  <a:schemeClr val="accent3">
                    <a:lumMod val="25000"/>
                  </a:schemeClr>
                </a:solidFill>
              </a:rPr>
              <a:t>AND</a:t>
            </a:r>
            <a:r>
              <a:rPr lang="en-US" sz="2100" b="1" dirty="0">
                <a:solidFill>
                  <a:srgbClr val="0070C0"/>
                </a:solidFill>
              </a:rPr>
              <a:t> W(</a:t>
            </a:r>
            <a:r>
              <a:rPr lang="en-US" sz="2100" b="1" dirty="0" err="1">
                <a:solidFill>
                  <a:srgbClr val="0070C0"/>
                </a:solidFill>
              </a:rPr>
              <a:t>Ti</a:t>
            </a:r>
            <a:r>
              <a:rPr lang="en-US" sz="2100" b="1" dirty="0">
                <a:solidFill>
                  <a:srgbClr val="0070C0"/>
                </a:solidFill>
              </a:rPr>
              <a:t>) ∩ R(</a:t>
            </a:r>
            <a:r>
              <a:rPr lang="en-US" sz="2100" b="1" dirty="0" err="1">
                <a:solidFill>
                  <a:srgbClr val="0070C0"/>
                </a:solidFill>
              </a:rPr>
              <a:t>Tj</a:t>
            </a:r>
            <a:r>
              <a:rPr lang="en-US" sz="2100" b="1" dirty="0">
                <a:solidFill>
                  <a:srgbClr val="0070C0"/>
                </a:solidFill>
              </a:rPr>
              <a:t>) = ∅</a:t>
            </a:r>
          </a:p>
          <a:p>
            <a:pPr lvl="2"/>
            <a:r>
              <a:rPr lang="en-US" sz="2100" dirty="0" err="1"/>
              <a:t>Ti’s</a:t>
            </a:r>
            <a:r>
              <a:rPr lang="en-US" sz="2100" dirty="0"/>
              <a:t> write phase overlaps with </a:t>
            </a:r>
            <a:r>
              <a:rPr lang="en-US" sz="2100" dirty="0" err="1"/>
              <a:t>Tj’s</a:t>
            </a:r>
            <a:r>
              <a:rPr lang="en-US" sz="2100" dirty="0"/>
              <a:t> read phase in time, but none of the items written by </a:t>
            </a:r>
            <a:r>
              <a:rPr lang="en-US" sz="2100" dirty="0" err="1"/>
              <a:t>Ti</a:t>
            </a:r>
            <a:r>
              <a:rPr lang="en-US" sz="2100" dirty="0"/>
              <a:t> were read by </a:t>
            </a:r>
            <a:r>
              <a:rPr lang="en-US" sz="2100" dirty="0" err="1"/>
              <a:t>Tj</a:t>
            </a:r>
            <a:r>
              <a:rPr lang="en-US" sz="2100" dirty="0"/>
              <a:t>.</a:t>
            </a:r>
          </a:p>
          <a:p>
            <a:r>
              <a:rPr lang="en-US" sz="2100" dirty="0"/>
              <a:t>If </a:t>
            </a:r>
            <a:r>
              <a:rPr lang="en-US" sz="2100" b="1" dirty="0"/>
              <a:t>all</a:t>
            </a:r>
            <a:r>
              <a:rPr lang="en-US" sz="2100" dirty="0"/>
              <a:t> earlier transactions satisfy either condition (1) or (2), </a:t>
            </a:r>
            <a:r>
              <a:rPr lang="en-US" sz="2100" b="1" dirty="0">
                <a:solidFill>
                  <a:srgbClr val="00B050"/>
                </a:solidFill>
              </a:rPr>
              <a:t>validation succeeds</a:t>
            </a:r>
            <a:r>
              <a:rPr lang="en-US" sz="2100" dirty="0"/>
              <a:t> and </a:t>
            </a:r>
            <a:r>
              <a:rPr lang="en-US" sz="2100" dirty="0" err="1"/>
              <a:t>Tj</a:t>
            </a:r>
            <a:r>
              <a:rPr lang="en-US" sz="2100" dirty="0"/>
              <a:t> is allowed to commit. </a:t>
            </a:r>
          </a:p>
          <a:p>
            <a:r>
              <a:rPr lang="en-US" sz="2100" dirty="0">
                <a:solidFill>
                  <a:srgbClr val="FF0000"/>
                </a:solidFill>
              </a:rPr>
              <a:t>Otherwise</a:t>
            </a:r>
            <a:r>
              <a:rPr lang="en-US" sz="2100" dirty="0"/>
              <a:t>, </a:t>
            </a:r>
            <a:r>
              <a:rPr lang="en-US" sz="2100" b="1" dirty="0">
                <a:solidFill>
                  <a:schemeClr val="tx2">
                    <a:lumMod val="75000"/>
                  </a:schemeClr>
                </a:solidFill>
              </a:rPr>
              <a:t>validation fails</a:t>
            </a:r>
            <a:r>
              <a:rPr lang="en-US" sz="2100" dirty="0">
                <a:solidFill>
                  <a:schemeClr val="tx2">
                    <a:lumMod val="75000"/>
                  </a:schemeClr>
                </a:solidFill>
              </a:rPr>
              <a:t> </a:t>
            </a:r>
            <a:r>
              <a:rPr lang="en-US" sz="2100" dirty="0"/>
              <a:t>and </a:t>
            </a:r>
            <a:r>
              <a:rPr lang="en-US" sz="2100" dirty="0" err="1"/>
              <a:t>Tj</a:t>
            </a:r>
            <a:r>
              <a:rPr lang="en-US" sz="2100" dirty="0"/>
              <a:t> must be aborted.</a:t>
            </a:r>
          </a:p>
        </p:txBody>
      </p:sp>
    </p:spTree>
    <p:extLst>
      <p:ext uri="{BB962C8B-B14F-4D97-AF65-F5344CB8AC3E}">
        <p14:creationId xmlns:p14="http://schemas.microsoft.com/office/powerpoint/2010/main" val="351206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p:sp>
        <p:nvSpPr>
          <p:cNvPr id="54275" name="Rectangle 3"/>
          <p:cNvSpPr>
            <a:spLocks noGrp="1" noChangeArrowheads="1"/>
          </p:cNvSpPr>
          <p:nvPr>
            <p:ph idx="1"/>
          </p:nvPr>
        </p:nvSpPr>
        <p:spPr>
          <a:xfrm>
            <a:off x="72189" y="943276"/>
            <a:ext cx="8946683" cy="5527194"/>
          </a:xfrm>
        </p:spPr>
        <p:txBody>
          <a:bodyPr/>
          <a:lstStyle/>
          <a:p>
            <a:r>
              <a:rPr lang="en-US" sz="2000" b="1" dirty="0"/>
              <a:t>Justification</a:t>
            </a:r>
            <a:endParaRPr lang="en-US" sz="2000" dirty="0"/>
          </a:p>
          <a:p>
            <a:pPr lvl="1"/>
            <a:r>
              <a:rPr lang="en-US" sz="2000" b="1" dirty="0"/>
              <a:t>Condition 1</a:t>
            </a:r>
            <a:r>
              <a:rPr lang="en-US" sz="2000" dirty="0"/>
              <a:t> applies when </a:t>
            </a:r>
            <a:r>
              <a:rPr lang="en-US" sz="2000" dirty="0" err="1"/>
              <a:t>Ti</a:t>
            </a:r>
            <a:r>
              <a:rPr lang="en-US" sz="2000" dirty="0"/>
              <a:t> and </a:t>
            </a:r>
            <a:r>
              <a:rPr lang="en-US" sz="2000" dirty="0" err="1"/>
              <a:t>Tj</a:t>
            </a:r>
            <a:r>
              <a:rPr lang="en-US" sz="2000" dirty="0"/>
              <a:t> execute in a purely sequential (non‑overlapping) manner. Since </a:t>
            </a:r>
            <a:r>
              <a:rPr lang="en-US" sz="2000" dirty="0" err="1"/>
              <a:t>Ti</a:t>
            </a:r>
            <a:r>
              <a:rPr lang="en-US" sz="2000" dirty="0"/>
              <a:t> has already finished both reading and writing before </a:t>
            </a:r>
            <a:r>
              <a:rPr lang="en-US" sz="2000" dirty="0" err="1"/>
              <a:t>Tj</a:t>
            </a:r>
            <a:r>
              <a:rPr lang="en-US" sz="2000" dirty="0"/>
              <a:t> begins its reads, there is no possibility of a conflict: </a:t>
            </a:r>
            <a:r>
              <a:rPr lang="en-US" sz="2000" dirty="0" err="1"/>
              <a:t>Tj</a:t>
            </a:r>
            <a:r>
              <a:rPr lang="en-US" sz="2000" dirty="0"/>
              <a:t> sees a consistent snapshot that already includes </a:t>
            </a:r>
            <a:r>
              <a:rPr lang="en-US" sz="2000" dirty="0" err="1"/>
              <a:t>Ti’s</a:t>
            </a:r>
            <a:r>
              <a:rPr lang="en-US" sz="2000" dirty="0"/>
              <a:t> updates.</a:t>
            </a:r>
          </a:p>
          <a:p>
            <a:pPr lvl="1"/>
            <a:r>
              <a:rPr lang="en-US" sz="2000" b="1" dirty="0"/>
              <a:t>Condition 2</a:t>
            </a:r>
            <a:r>
              <a:rPr lang="en-US" sz="2000" dirty="0"/>
              <a:t> covers the case of temporal overlap between </a:t>
            </a:r>
            <a:r>
              <a:rPr lang="en-US" sz="2000" dirty="0" err="1"/>
              <a:t>Ti’s</a:t>
            </a:r>
            <a:r>
              <a:rPr lang="en-US" sz="2000" dirty="0"/>
              <a:t> write phase and </a:t>
            </a:r>
            <a:r>
              <a:rPr lang="en-US" sz="2000" dirty="0" err="1"/>
              <a:t>Tj’s</a:t>
            </a:r>
            <a:r>
              <a:rPr lang="en-US" sz="2000" dirty="0"/>
              <a:t> read phase. The additional requirement that W(</a:t>
            </a:r>
            <a:r>
              <a:rPr lang="en-US" sz="2000" dirty="0" err="1"/>
              <a:t>Ti</a:t>
            </a:r>
            <a:r>
              <a:rPr lang="en-US" sz="2000" dirty="0"/>
              <a:t>) and R(</a:t>
            </a:r>
            <a:r>
              <a:rPr lang="en-US" sz="2000" dirty="0" err="1"/>
              <a:t>Tj</a:t>
            </a:r>
            <a:r>
              <a:rPr lang="en-US" sz="2000" dirty="0"/>
              <a:t>) be disjoint ensures that, although the transactions overlap in time, </a:t>
            </a:r>
            <a:r>
              <a:rPr lang="en-US" sz="2000" dirty="0" err="1"/>
              <a:t>Tj</a:t>
            </a:r>
            <a:r>
              <a:rPr lang="en-US" sz="2000" dirty="0"/>
              <a:t> never reads any item that </a:t>
            </a:r>
            <a:r>
              <a:rPr lang="en-US" sz="2000" dirty="0" err="1"/>
              <a:t>Ti</a:t>
            </a:r>
            <a:r>
              <a:rPr lang="en-US" sz="2000" dirty="0"/>
              <a:t> subsequently modifies. Thus, from </a:t>
            </a:r>
            <a:r>
              <a:rPr lang="en-US" sz="2000" dirty="0" err="1"/>
              <a:t>Tj’s</a:t>
            </a:r>
            <a:r>
              <a:rPr lang="en-US" sz="2000" dirty="0"/>
              <a:t> perspective, its reads remain valid and serializability is preserved.</a:t>
            </a:r>
          </a:p>
          <a:p>
            <a:r>
              <a:rPr lang="en-US" sz="2000" dirty="0"/>
              <a:t>This protocol guarantees that the resulting schedule of committed transactions is equivalent to some serial order by timestamp, thereby ensuring </a:t>
            </a:r>
            <a:r>
              <a:rPr lang="en-US" sz="2000" b="1" dirty="0"/>
              <a:t>serializability</a:t>
            </a:r>
            <a:r>
              <a:rPr lang="en-US" sz="2000" dirty="0"/>
              <a:t> while enabling high concurrency under low-conflict workloads.</a:t>
            </a:r>
          </a:p>
          <a:p>
            <a:pPr marL="0" indent="0">
              <a:buNone/>
            </a:pPr>
            <a:endParaRPr lang="en-US" sz="2000" dirty="0"/>
          </a:p>
        </p:txBody>
      </p:sp>
    </p:spTree>
    <p:extLst>
      <p:ext uri="{BB962C8B-B14F-4D97-AF65-F5344CB8AC3E}">
        <p14:creationId xmlns:p14="http://schemas.microsoft.com/office/powerpoint/2010/main" val="6097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3501-AA5F-4EE2-9FA4-A3C8E1F03F4D}"/>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71B358C-894E-4E29-A217-1D2EE757A9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2207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t>Observations</a:t>
            </a:r>
          </a:p>
          <a:p>
            <a:pPr marL="800100" lvl="1" indent="-342900"/>
            <a:r>
              <a:rPr lang="en-US" altLang="en-US" sz="2400" dirty="0"/>
              <a:t>Reads always succeed</a:t>
            </a:r>
          </a:p>
          <a:p>
            <a:pPr marL="800100" lvl="1" indent="-342900"/>
            <a:r>
              <a:rPr lang="en-US" altLang="en-US" sz="2400" dirty="0"/>
              <a:t>A write by </a:t>
            </a:r>
            <a:r>
              <a:rPr lang="en-US" altLang="en-US" sz="2400" i="1" dirty="0"/>
              <a:t>T</a:t>
            </a:r>
            <a:r>
              <a:rPr lang="en-US" altLang="en-US" sz="2400" i="1" baseline="-25000" dirty="0"/>
              <a:t>i</a:t>
            </a:r>
            <a:r>
              <a:rPr lang="en-US" altLang="en-US" sz="2400" dirty="0"/>
              <a:t> is rejected if some other transaction </a:t>
            </a:r>
            <a:r>
              <a:rPr lang="en-US" altLang="en-US" sz="2400" i="1" dirty="0"/>
              <a:t>T</a:t>
            </a:r>
            <a:r>
              <a:rPr lang="en-US" altLang="en-US" sz="2400" i="1" baseline="-25000" dirty="0"/>
              <a:t>j</a:t>
            </a:r>
            <a:r>
              <a:rPr lang="en-US" altLang="en-US" sz="2400" dirty="0"/>
              <a:t> that (in the serialization order defined by the timestamp values) should read  </a:t>
            </a:r>
            <a:r>
              <a:rPr lang="en-US" altLang="en-US" sz="2400" i="1" dirty="0" err="1"/>
              <a:t>T</a:t>
            </a:r>
            <a:r>
              <a:rPr lang="en-US" altLang="en-US" sz="2400" i="1" baseline="-25000" dirty="0" err="1"/>
              <a:t>i</a:t>
            </a:r>
            <a:r>
              <a:rPr lang="en-US" altLang="en-US" sz="2400" dirty="0" err="1"/>
              <a:t>'s</a:t>
            </a:r>
            <a:r>
              <a:rPr lang="en-US" altLang="en-US" sz="2400" dirty="0"/>
              <a:t> write, has already read a version created by a transaction older than </a:t>
            </a:r>
            <a:r>
              <a:rPr lang="en-US" altLang="en-US" sz="2400" i="1" dirty="0"/>
              <a:t>T</a:t>
            </a:r>
            <a:r>
              <a:rPr lang="en-US" altLang="en-US" sz="2400" i="1" baseline="-25000" dirty="0"/>
              <a:t>i</a:t>
            </a:r>
            <a:r>
              <a:rPr lang="en-US" altLang="en-US" sz="2400" dirty="0"/>
              <a:t>.</a:t>
            </a:r>
          </a:p>
          <a:p>
            <a:r>
              <a:rPr lang="en-US" altLang="en-US" sz="2400" dirty="0"/>
              <a:t>Protocol guarantees serializability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98927</TotalTime>
  <Words>14719</Words>
  <Application>Microsoft Office PowerPoint</Application>
  <PresentationFormat>On-screen Show (4:3)</PresentationFormat>
  <Paragraphs>1100</Paragraphs>
  <Slides>110</Slides>
  <Notes>90</Notes>
  <HiddenSlides>9</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110</vt:i4>
      </vt:variant>
    </vt:vector>
  </HeadingPairs>
  <TitlesOfParts>
    <vt:vector size="127" baseType="lpstr">
      <vt:lpstr>Arial</vt:lpstr>
      <vt:lpstr>Calibri</vt:lpstr>
      <vt:lpstr>Cambria Math</vt:lpstr>
      <vt:lpstr>Comic Sans MS</vt:lpstr>
      <vt:lpstr>Consolas</vt:lpstr>
      <vt:lpstr>Courier New</vt:lpstr>
      <vt:lpstr>DeepSeek-CJK-patch</vt:lpstr>
      <vt:lpstr>Google Sans</vt:lpstr>
      <vt:lpstr>Helvetica</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Validation Test for Transaction Tj</vt:lpstr>
      <vt:lpstr>Schedule Produced by Validation</vt:lpstr>
      <vt:lpstr>Part 2.</vt:lpstr>
      <vt:lpstr>PowerPoint Presentation</vt:lpstr>
      <vt:lpstr>Multiversion Schemes</vt:lpstr>
      <vt:lpstr>Multiversion Timestamp Ordering</vt:lpstr>
      <vt:lpstr>Multiversion Timestamp Ordering (Cont)</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cp:lastModifiedBy>
  <cp:revision>534</cp:revision>
  <dcterms:created xsi:type="dcterms:W3CDTF">2009-12-21T15:40:24Z</dcterms:created>
  <dcterms:modified xsi:type="dcterms:W3CDTF">2025-05-05T21:06:21Z</dcterms:modified>
</cp:coreProperties>
</file>