
<file path=[Content_Types].xml><?xml version="1.0" encoding="utf-8"?>
<Types xmlns="http://schemas.openxmlformats.org/package/2006/content-types">
  <Default Extension="docx" ContentType="application/vnd.openxmlformats-officedocument.wordprocessingml.document"/>
  <Default Extension="jpeg" ContentType="image/jpeg"/>
  <Default Extension="pdf" ContentType="application/pd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85"/>
  </p:notesMasterIdLst>
  <p:handoutMasterIdLst>
    <p:handoutMasterId r:id="rId86"/>
  </p:handoutMasterIdLst>
  <p:sldIdLst>
    <p:sldId id="256" r:id="rId2"/>
    <p:sldId id="276" r:id="rId3"/>
    <p:sldId id="277" r:id="rId4"/>
    <p:sldId id="278" r:id="rId5"/>
    <p:sldId id="279" r:id="rId6"/>
    <p:sldId id="280" r:id="rId7"/>
    <p:sldId id="257" r:id="rId8"/>
    <p:sldId id="258" r:id="rId9"/>
    <p:sldId id="281" r:id="rId10"/>
    <p:sldId id="282" r:id="rId11"/>
    <p:sldId id="283" r:id="rId12"/>
    <p:sldId id="285" r:id="rId13"/>
    <p:sldId id="286" r:id="rId14"/>
    <p:sldId id="287" r:id="rId15"/>
    <p:sldId id="259" r:id="rId16"/>
    <p:sldId id="310" r:id="rId17"/>
    <p:sldId id="288" r:id="rId18"/>
    <p:sldId id="260" r:id="rId19"/>
    <p:sldId id="289" r:id="rId20"/>
    <p:sldId id="311" r:id="rId21"/>
    <p:sldId id="261" r:id="rId22"/>
    <p:sldId id="316" r:id="rId23"/>
    <p:sldId id="317" r:id="rId24"/>
    <p:sldId id="318" r:id="rId25"/>
    <p:sldId id="312" r:id="rId26"/>
    <p:sldId id="313" r:id="rId27"/>
    <p:sldId id="291" r:id="rId28"/>
    <p:sldId id="314" r:id="rId29"/>
    <p:sldId id="262" r:id="rId30"/>
    <p:sldId id="319" r:id="rId31"/>
    <p:sldId id="264" r:id="rId32"/>
    <p:sldId id="351" r:id="rId33"/>
    <p:sldId id="315" r:id="rId34"/>
    <p:sldId id="352" r:id="rId35"/>
    <p:sldId id="320" r:id="rId36"/>
    <p:sldId id="265" r:id="rId37"/>
    <p:sldId id="353" r:id="rId38"/>
    <p:sldId id="338" r:id="rId39"/>
    <p:sldId id="321" r:id="rId40"/>
    <p:sldId id="324" r:id="rId41"/>
    <p:sldId id="323" r:id="rId42"/>
    <p:sldId id="266" r:id="rId43"/>
    <p:sldId id="322" r:id="rId44"/>
    <p:sldId id="325" r:id="rId45"/>
    <p:sldId id="326" r:id="rId46"/>
    <p:sldId id="268" r:id="rId47"/>
    <p:sldId id="302" r:id="rId48"/>
    <p:sldId id="269" r:id="rId49"/>
    <p:sldId id="303" r:id="rId50"/>
    <p:sldId id="304" r:id="rId51"/>
    <p:sldId id="333" r:id="rId52"/>
    <p:sldId id="270" r:id="rId53"/>
    <p:sldId id="340" r:id="rId54"/>
    <p:sldId id="339" r:id="rId55"/>
    <p:sldId id="341" r:id="rId56"/>
    <p:sldId id="342" r:id="rId57"/>
    <p:sldId id="335" r:id="rId58"/>
    <p:sldId id="343" r:id="rId59"/>
    <p:sldId id="344" r:id="rId60"/>
    <p:sldId id="336" r:id="rId61"/>
    <p:sldId id="345" r:id="rId62"/>
    <p:sldId id="346" r:id="rId63"/>
    <p:sldId id="305" r:id="rId64"/>
    <p:sldId id="271" r:id="rId65"/>
    <p:sldId id="306" r:id="rId66"/>
    <p:sldId id="272" r:id="rId67"/>
    <p:sldId id="292" r:id="rId68"/>
    <p:sldId id="294" r:id="rId69"/>
    <p:sldId id="293" r:id="rId70"/>
    <p:sldId id="273" r:id="rId71"/>
    <p:sldId id="295" r:id="rId72"/>
    <p:sldId id="296" r:id="rId73"/>
    <p:sldId id="297" r:id="rId74"/>
    <p:sldId id="298" r:id="rId75"/>
    <p:sldId id="299" r:id="rId76"/>
    <p:sldId id="301" r:id="rId77"/>
    <p:sldId id="347" r:id="rId78"/>
    <p:sldId id="348" r:id="rId79"/>
    <p:sldId id="274" r:id="rId80"/>
    <p:sldId id="349" r:id="rId81"/>
    <p:sldId id="350" r:id="rId82"/>
    <p:sldId id="275" r:id="rId83"/>
    <p:sldId id="309" r:id="rId84"/>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94660"/>
  </p:normalViewPr>
  <p:slideViewPr>
    <p:cSldViewPr snapToObjects="1">
      <p:cViewPr varScale="1">
        <p:scale>
          <a:sx n="115" d="100"/>
          <a:sy n="115" d="100"/>
        </p:scale>
        <p:origin x="63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11/5/2024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11/5/2024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r" rtl="1"/>
            <a:r>
              <a:rPr lang="fa-IR" b="1" dirty="0"/>
              <a:t>الزامات غیرکارکردی</a:t>
            </a:r>
            <a:endParaRPr lang="fa-IR" dirty="0"/>
          </a:p>
          <a:p>
            <a:pPr algn="r" rtl="1">
              <a:buFont typeface="Arial" panose="020B0604020202020204" pitchFamily="34" charset="0"/>
              <a:buChar char="•"/>
            </a:pPr>
            <a:r>
              <a:rPr lang="fa-IR" b="1" dirty="0"/>
              <a:t>الزامات محصول</a:t>
            </a:r>
            <a:r>
              <a:rPr lang="fa-IR" dirty="0"/>
              <a:t>: الزامات مرتبط با ویژگی‌ها و عملکردهای محصول نهایی.</a:t>
            </a:r>
          </a:p>
          <a:p>
            <a:pPr algn="r" rtl="1">
              <a:buFont typeface="Arial" panose="020B0604020202020204" pitchFamily="34" charset="0"/>
              <a:buChar char="•"/>
            </a:pPr>
            <a:r>
              <a:rPr lang="fa-IR" b="1" dirty="0"/>
              <a:t>الزامات سازمانی</a:t>
            </a:r>
            <a:r>
              <a:rPr lang="fa-IR" dirty="0"/>
              <a:t>: الزامات مربوط به سیاست‌ها، استانداردها و ساختارهای سازمانی که بر سیستم تأثیر می‌گذارند.</a:t>
            </a:r>
          </a:p>
          <a:p>
            <a:pPr algn="r" rtl="1">
              <a:buFont typeface="Arial" panose="020B0604020202020204" pitchFamily="34" charset="0"/>
              <a:buChar char="•"/>
            </a:pPr>
            <a:r>
              <a:rPr lang="fa-IR" b="1" dirty="0"/>
              <a:t>الزامات خارجی</a:t>
            </a:r>
            <a:r>
              <a:rPr lang="fa-IR" dirty="0"/>
              <a:t>: الزامات ناشی از عوامل خارجی مانند قوانین و مقررات یا نیازهای مشتریان.</a:t>
            </a:r>
          </a:p>
          <a:p>
            <a:pPr algn="r" rtl="1">
              <a:buFont typeface="Arial" panose="020B0604020202020204" pitchFamily="34" charset="0"/>
              <a:buChar char="•"/>
            </a:pPr>
            <a:r>
              <a:rPr lang="fa-IR" b="1" dirty="0"/>
              <a:t>الزامات کارایی</a:t>
            </a:r>
            <a:r>
              <a:rPr lang="fa-IR" dirty="0"/>
              <a:t>: نیازهایی که به بهره‌وری و سرعت سیستم مرتبط هستند، مانند زمان پاسخ و توان عملیاتی.</a:t>
            </a:r>
          </a:p>
          <a:p>
            <a:pPr algn="r" rtl="1">
              <a:buFont typeface="Arial" panose="020B0604020202020204" pitchFamily="34" charset="0"/>
              <a:buChar char="•"/>
            </a:pPr>
            <a:r>
              <a:rPr lang="fa-IR" b="1" dirty="0"/>
              <a:t>الزامات قابلیت اطمینان</a:t>
            </a:r>
            <a:r>
              <a:rPr lang="fa-IR" dirty="0"/>
              <a:t>: نیازهایی که به قابلیت اطمینان و پایداری سیستم مربوط می‌شوند.</a:t>
            </a:r>
          </a:p>
          <a:p>
            <a:pPr algn="r" rtl="1">
              <a:buFont typeface="Arial" panose="020B0604020202020204" pitchFamily="34" charset="0"/>
              <a:buChar char="•"/>
            </a:pPr>
            <a:r>
              <a:rPr lang="fa-IR" b="1" dirty="0"/>
              <a:t>الزامات امنیتی</a:t>
            </a:r>
            <a:r>
              <a:rPr lang="fa-IR" dirty="0"/>
              <a:t>: الزامات مرتبط با محافظت از داده‌ها و سیستم در برابر تهدیدات و دسترسی‌های غیرمجاز.</a:t>
            </a:r>
          </a:p>
          <a:p>
            <a:pPr algn="r" rtl="1">
              <a:buFont typeface="Arial" panose="020B0604020202020204" pitchFamily="34" charset="0"/>
              <a:buChar char="•"/>
            </a:pPr>
            <a:r>
              <a:rPr lang="fa-IR" b="1" dirty="0"/>
              <a:t>الزامات مقرراتی</a:t>
            </a:r>
            <a:r>
              <a:rPr lang="fa-IR" dirty="0"/>
              <a:t>: نیازهایی که از قوانین و مقررات خاصی نشأت می‌گیرند که سیستم باید از آنها پیروی کند.</a:t>
            </a:r>
          </a:p>
          <a:p>
            <a:pPr algn="r" rtl="1">
              <a:buFont typeface="Arial" panose="020B0604020202020204" pitchFamily="34" charset="0"/>
              <a:buChar char="•"/>
            </a:pPr>
            <a:r>
              <a:rPr lang="fa-IR" b="1" dirty="0"/>
              <a:t>الزامات اخلاقی</a:t>
            </a:r>
            <a:r>
              <a:rPr lang="fa-IR" dirty="0"/>
              <a:t>: نیازهایی که شامل توجه به ملاحظات اخلاقی و استانداردهای رفتار مسئولانه می‌شود.</a:t>
            </a:r>
          </a:p>
          <a:p>
            <a:pPr algn="r" rtl="1">
              <a:buFont typeface="Arial" panose="020B0604020202020204" pitchFamily="34" charset="0"/>
              <a:buChar char="•"/>
            </a:pPr>
            <a:r>
              <a:rPr lang="fa-IR" b="1" dirty="0"/>
              <a:t>الزامات قابلیت استفاده</a:t>
            </a:r>
            <a:r>
              <a:rPr lang="fa-IR" dirty="0"/>
              <a:t>: نیازهایی که بر سهولت استفاده و دسترسی کاربران به سیستم تمرکز دارند.</a:t>
            </a:r>
          </a:p>
          <a:p>
            <a:pPr algn="r" rtl="1"/>
            <a:r>
              <a:rPr lang="fa-IR" b="1" dirty="0"/>
              <a:t>سایر الزامات</a:t>
            </a:r>
            <a:endParaRPr lang="fa-IR" dirty="0"/>
          </a:p>
          <a:p>
            <a:pPr algn="r" rtl="1">
              <a:buFont typeface="Arial" panose="020B0604020202020204" pitchFamily="34" charset="0"/>
              <a:buChar char="•"/>
            </a:pPr>
            <a:r>
              <a:rPr lang="fa-IR" b="1" dirty="0"/>
              <a:t>الزامات عملیاتی</a:t>
            </a:r>
            <a:r>
              <a:rPr lang="fa-IR" dirty="0"/>
              <a:t>: الزامات مربوط به شرایط کاری و محیطی که سیستم باید در آن کار کند.</a:t>
            </a:r>
          </a:p>
          <a:p>
            <a:pPr algn="r" rtl="1">
              <a:buFont typeface="Arial" panose="020B0604020202020204" pitchFamily="34" charset="0"/>
              <a:buChar char="•"/>
            </a:pPr>
            <a:r>
              <a:rPr lang="fa-IR" b="1" dirty="0"/>
              <a:t>الزامات توسعه</a:t>
            </a:r>
            <a:r>
              <a:rPr lang="fa-IR" dirty="0"/>
              <a:t>: الزامات مربوط به فرآیند و ابزارهای توسعه سیستم.</a:t>
            </a:r>
          </a:p>
          <a:p>
            <a:pPr algn="r" rtl="1">
              <a:buFont typeface="Arial" panose="020B0604020202020204" pitchFamily="34" charset="0"/>
              <a:buChar char="•"/>
            </a:pPr>
            <a:r>
              <a:rPr lang="fa-IR" b="1" dirty="0"/>
              <a:t>الزامات عملکردی</a:t>
            </a:r>
            <a:r>
              <a:rPr lang="fa-IR" dirty="0"/>
              <a:t>: الزامات مرتبط با عملکرد سیستم از جمله سرعت پردازش و پاسخگویی.</a:t>
            </a:r>
          </a:p>
          <a:p>
            <a:pPr algn="r" rtl="1">
              <a:buFont typeface="Arial" panose="020B0604020202020204" pitchFamily="34" charset="0"/>
              <a:buChar char="•"/>
            </a:pPr>
            <a:r>
              <a:rPr lang="fa-IR" b="1" dirty="0"/>
              <a:t>الزامات فضایی</a:t>
            </a:r>
            <a:r>
              <a:rPr lang="fa-IR" dirty="0"/>
              <a:t>: الزامات مربوط به فضای ذخیره‌سازی مورد نیاز سیستم.</a:t>
            </a:r>
          </a:p>
          <a:p>
            <a:pPr algn="r" rtl="1">
              <a:buFont typeface="Arial" panose="020B0604020202020204" pitchFamily="34" charset="0"/>
              <a:buChar char="•"/>
            </a:pPr>
            <a:r>
              <a:rPr lang="fa-IR" b="1" dirty="0"/>
              <a:t>الزامات محیطی</a:t>
            </a:r>
            <a:r>
              <a:rPr lang="fa-IR" dirty="0"/>
              <a:t>: الزامات مربوط به محیط‌هایی که سیستم در آنها مستقر و استفاده می‌شود، مانند دما، رطوبت و غیره.</a:t>
            </a:r>
          </a:p>
          <a:p>
            <a:pPr algn="r" rtl="1">
              <a:buFont typeface="Arial" panose="020B0604020202020204" pitchFamily="34" charset="0"/>
              <a:buChar char="•"/>
            </a:pPr>
            <a:r>
              <a:rPr lang="fa-IR" b="1" dirty="0"/>
              <a:t>الزامات قانونی</a:t>
            </a:r>
            <a:r>
              <a:rPr lang="fa-IR" dirty="0"/>
              <a:t>: الزامات ناشی از قوانین و مقررات حقوقی که سیستم باید رعایت کند.</a:t>
            </a:r>
          </a:p>
          <a:p>
            <a:pPr algn="r" rtl="1">
              <a:buFont typeface="Arial" panose="020B0604020202020204" pitchFamily="34" charset="0"/>
              <a:buChar char="•"/>
            </a:pPr>
            <a:r>
              <a:rPr lang="fa-IR" b="1" dirty="0"/>
              <a:t>الزامات ایمنی/امنیت</a:t>
            </a:r>
            <a:r>
              <a:rPr lang="fa-IR" dirty="0"/>
              <a:t>: الزامات مربوط به حفاظت از کاربران و جلوگیری از خطرات و آسیب‌ها.</a:t>
            </a:r>
          </a:p>
          <a:p>
            <a:pPr algn="r" rtl="1">
              <a:buFont typeface="Arial" panose="020B0604020202020204" pitchFamily="34" charset="0"/>
              <a:buChar char="•"/>
            </a:pPr>
            <a:r>
              <a:rPr lang="fa-IR" b="1" dirty="0"/>
              <a:t>الزامات حسابداری</a:t>
            </a:r>
            <a:r>
              <a:rPr lang="fa-IR" dirty="0"/>
              <a:t>: الزامات مرتبط با نیازهای حسابداری و مالی، مانند گزارش‌دهی دقیق و انطباق با استانداردهای حسابداری.</a:t>
            </a:r>
          </a:p>
          <a:p>
            <a:pPr algn="r" rtl="1"/>
            <a:endParaRPr lang="en-US" dirty="0"/>
          </a:p>
        </p:txBody>
      </p:sp>
      <p:sp>
        <p:nvSpPr>
          <p:cNvPr id="4" name="Slide Number Placeholder 3"/>
          <p:cNvSpPr>
            <a:spLocks noGrp="1"/>
          </p:cNvSpPr>
          <p:nvPr>
            <p:ph type="sldNum" sz="quarter" idx="5"/>
          </p:nvPr>
        </p:nvSpPr>
        <p:spPr/>
        <p:txBody>
          <a:bodyPr/>
          <a:lstStyle/>
          <a:p>
            <a:pPr>
              <a:defRPr/>
            </a:pPr>
            <a:fld id="{460DBBD1-181E-744E-89E7-45F0EE4D9123}" type="slidenum">
              <a:rPr lang="en-US" smtClean="0"/>
              <a:pPr>
                <a:defRPr/>
              </a:pPr>
              <a:t>15</a:t>
            </a:fld>
            <a:endParaRPr lang="en-US"/>
          </a:p>
        </p:txBody>
      </p:sp>
    </p:spTree>
    <p:extLst>
      <p:ext uri="{BB962C8B-B14F-4D97-AF65-F5344CB8AC3E}">
        <p14:creationId xmlns:p14="http://schemas.microsoft.com/office/powerpoint/2010/main" val="2369607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fa-IR" b="1" dirty="0"/>
              <a:t>ویژگی‌ها و معیارهای اندازه‌گیری</a:t>
            </a:r>
            <a:endParaRPr lang="fa-IR" dirty="0"/>
          </a:p>
          <a:p>
            <a:pPr>
              <a:buFont typeface="Arial" panose="020B0604020202020204" pitchFamily="34" charset="0"/>
              <a:buChar char="•"/>
            </a:pPr>
            <a:r>
              <a:rPr lang="fa-IR" b="1" dirty="0"/>
              <a:t>سرعت</a:t>
            </a:r>
            <a:endParaRPr lang="fa-IR" dirty="0"/>
          </a:p>
          <a:p>
            <a:pPr marL="742950" lvl="1" indent="-285750">
              <a:buFont typeface="Arial" panose="020B0604020202020204" pitchFamily="34" charset="0"/>
              <a:buChar char="•"/>
            </a:pPr>
            <a:r>
              <a:rPr lang="fa-IR" dirty="0"/>
              <a:t>تعداد تراکنش‌های پردازش شده در ثانیه</a:t>
            </a:r>
          </a:p>
          <a:p>
            <a:pPr marL="742950" lvl="1" indent="-285750">
              <a:buFont typeface="Arial" panose="020B0604020202020204" pitchFamily="34" charset="0"/>
              <a:buChar char="•"/>
            </a:pPr>
            <a:r>
              <a:rPr lang="fa-IR" dirty="0"/>
              <a:t>زمان پاسخگویی به کاربر/رویداد</a:t>
            </a:r>
          </a:p>
          <a:p>
            <a:pPr marL="742950" lvl="1" indent="-285750">
              <a:buFont typeface="Arial" panose="020B0604020202020204" pitchFamily="34" charset="0"/>
              <a:buChar char="•"/>
            </a:pPr>
            <a:r>
              <a:rPr lang="fa-IR" dirty="0"/>
              <a:t>زمان تازه‌سازی صفحه</a:t>
            </a:r>
          </a:p>
          <a:p>
            <a:pPr>
              <a:buFont typeface="Arial" panose="020B0604020202020204" pitchFamily="34" charset="0"/>
              <a:buChar char="•"/>
            </a:pPr>
            <a:r>
              <a:rPr lang="fa-IR" b="1" dirty="0"/>
              <a:t>اندازه</a:t>
            </a:r>
            <a:endParaRPr lang="fa-IR" dirty="0"/>
          </a:p>
          <a:p>
            <a:pPr marL="742950" lvl="1" indent="-285750">
              <a:buFont typeface="Arial" panose="020B0604020202020204" pitchFamily="34" charset="0"/>
              <a:buChar char="•"/>
            </a:pPr>
            <a:r>
              <a:rPr lang="fa-IR" dirty="0"/>
              <a:t>مگابایت (</a:t>
            </a:r>
            <a:r>
              <a:rPr lang="en-US" dirty="0"/>
              <a:t>Mbytes)</a:t>
            </a:r>
          </a:p>
          <a:p>
            <a:pPr marL="742950" lvl="1" indent="-285750">
              <a:buFont typeface="Arial" panose="020B0604020202020204" pitchFamily="34" charset="0"/>
              <a:buChar char="•"/>
            </a:pPr>
            <a:r>
              <a:rPr lang="fa-IR" dirty="0"/>
              <a:t>تعداد تراشه‌های </a:t>
            </a:r>
            <a:r>
              <a:rPr lang="en-US" dirty="0"/>
              <a:t>ROM</a:t>
            </a:r>
          </a:p>
          <a:p>
            <a:pPr>
              <a:buFont typeface="Arial" panose="020B0604020202020204" pitchFamily="34" charset="0"/>
              <a:buChar char="•"/>
            </a:pPr>
            <a:r>
              <a:rPr lang="fa-IR" b="1" dirty="0"/>
              <a:t>سهولت استفاده</a:t>
            </a:r>
            <a:endParaRPr lang="fa-IR" dirty="0"/>
          </a:p>
          <a:p>
            <a:pPr marL="742950" lvl="1" indent="-285750">
              <a:buFont typeface="Arial" panose="020B0604020202020204" pitchFamily="34" charset="0"/>
              <a:buChar char="•"/>
            </a:pPr>
            <a:r>
              <a:rPr lang="fa-IR" dirty="0"/>
              <a:t>زمان آموزش</a:t>
            </a:r>
          </a:p>
          <a:p>
            <a:pPr marL="742950" lvl="1" indent="-285750">
              <a:buFont typeface="Arial" panose="020B0604020202020204" pitchFamily="34" charset="0"/>
              <a:buChar char="•"/>
            </a:pPr>
            <a:r>
              <a:rPr lang="fa-IR" dirty="0"/>
              <a:t>تعداد صفحات راهنما</a:t>
            </a:r>
          </a:p>
          <a:p>
            <a:pPr>
              <a:buFont typeface="Arial" panose="020B0604020202020204" pitchFamily="34" charset="0"/>
              <a:buChar char="•"/>
            </a:pPr>
            <a:r>
              <a:rPr lang="fa-IR" b="1" dirty="0"/>
              <a:t>قابلیت اطمینان</a:t>
            </a:r>
            <a:endParaRPr lang="fa-IR" dirty="0"/>
          </a:p>
          <a:p>
            <a:pPr marL="742950" lvl="1" indent="-285750">
              <a:buFont typeface="Arial" panose="020B0604020202020204" pitchFamily="34" charset="0"/>
              <a:buChar char="•"/>
            </a:pPr>
            <a:r>
              <a:rPr lang="fa-IR" dirty="0"/>
              <a:t>میانگین زمان بین خرابی‌ها (</a:t>
            </a:r>
            <a:r>
              <a:rPr lang="en-US" dirty="0"/>
              <a:t>MTTF)</a:t>
            </a:r>
          </a:p>
          <a:p>
            <a:pPr marL="742950" lvl="1" indent="-285750">
              <a:buFont typeface="Arial" panose="020B0604020202020204" pitchFamily="34" charset="0"/>
              <a:buChar char="•"/>
            </a:pPr>
            <a:r>
              <a:rPr lang="fa-IR" dirty="0"/>
              <a:t>احتمال عدم دسترسی</a:t>
            </a:r>
          </a:p>
          <a:p>
            <a:pPr marL="742950" lvl="1" indent="-285750">
              <a:buFont typeface="Arial" panose="020B0604020202020204" pitchFamily="34" charset="0"/>
              <a:buChar char="•"/>
            </a:pPr>
            <a:r>
              <a:rPr lang="fa-IR" dirty="0"/>
              <a:t>نرخ وقوع خرابی</a:t>
            </a:r>
          </a:p>
          <a:p>
            <a:pPr marL="742950" lvl="1" indent="-285750">
              <a:buFont typeface="Arial" panose="020B0604020202020204" pitchFamily="34" charset="0"/>
              <a:buChar char="•"/>
            </a:pPr>
            <a:r>
              <a:rPr lang="fa-IR" dirty="0"/>
              <a:t>در دسترس‌بودن (</a:t>
            </a:r>
            <a:r>
              <a:rPr lang="en-US" dirty="0"/>
              <a:t>Availability)</a:t>
            </a:r>
          </a:p>
          <a:p>
            <a:pPr>
              <a:buFont typeface="Arial" panose="020B0604020202020204" pitchFamily="34" charset="0"/>
              <a:buChar char="•"/>
            </a:pPr>
            <a:r>
              <a:rPr lang="fa-IR" b="1" dirty="0"/>
              <a:t>مقاومت</a:t>
            </a:r>
            <a:endParaRPr lang="fa-IR" dirty="0"/>
          </a:p>
          <a:p>
            <a:pPr marL="742950" lvl="1" indent="-285750">
              <a:buFont typeface="Arial" panose="020B0604020202020204" pitchFamily="34" charset="0"/>
              <a:buChar char="•"/>
            </a:pPr>
            <a:r>
              <a:rPr lang="fa-IR" dirty="0"/>
              <a:t>زمان لازم برای راه‌اندازی مجدد پس از خرابی</a:t>
            </a:r>
          </a:p>
          <a:p>
            <a:pPr marL="742950" lvl="1" indent="-285750">
              <a:buFont typeface="Arial" panose="020B0604020202020204" pitchFamily="34" charset="0"/>
              <a:buChar char="•"/>
            </a:pPr>
            <a:r>
              <a:rPr lang="fa-IR" dirty="0"/>
              <a:t>درصد رویدادهایی که موجب خرابی می‌شوند</a:t>
            </a:r>
          </a:p>
          <a:p>
            <a:pPr marL="742950" lvl="1" indent="-285750">
              <a:buFont typeface="Arial" panose="020B0604020202020204" pitchFamily="34" charset="0"/>
              <a:buChar char="•"/>
            </a:pPr>
            <a:r>
              <a:rPr lang="fa-IR" dirty="0"/>
              <a:t>احتمال خرابی داده‌ها در صورت وقوع خرابی</a:t>
            </a:r>
          </a:p>
          <a:p>
            <a:pPr>
              <a:buFont typeface="Arial" panose="020B0604020202020204" pitchFamily="34" charset="0"/>
              <a:buChar char="•"/>
            </a:pPr>
            <a:r>
              <a:rPr lang="fa-IR" b="1" dirty="0"/>
              <a:t>قابل حمل بودن</a:t>
            </a:r>
            <a:endParaRPr lang="fa-IR" dirty="0"/>
          </a:p>
          <a:p>
            <a:pPr marL="742950" lvl="1" indent="-285750">
              <a:buFont typeface="Arial" panose="020B0604020202020204" pitchFamily="34" charset="0"/>
              <a:buChar char="•"/>
            </a:pPr>
            <a:r>
              <a:rPr lang="fa-IR" dirty="0"/>
              <a:t>درصد دستورات وابسته به سیستم هدف</a:t>
            </a:r>
          </a:p>
          <a:p>
            <a:pPr marL="742950" lvl="1" indent="-285750">
              <a:buFont typeface="Arial" panose="020B0604020202020204" pitchFamily="34" charset="0"/>
              <a:buChar char="•"/>
            </a:pPr>
            <a:r>
              <a:rPr lang="fa-IR" dirty="0"/>
              <a:t>تعداد سیستم‌های هدف</a:t>
            </a:r>
          </a:p>
          <a:p>
            <a:endParaRPr lang="en-US" dirty="0"/>
          </a:p>
        </p:txBody>
      </p:sp>
      <p:sp>
        <p:nvSpPr>
          <p:cNvPr id="4" name="Slide Number Placeholder 3"/>
          <p:cNvSpPr>
            <a:spLocks noGrp="1"/>
          </p:cNvSpPr>
          <p:nvPr>
            <p:ph type="sldNum" sz="quarter" idx="5"/>
          </p:nvPr>
        </p:nvSpPr>
        <p:spPr/>
        <p:txBody>
          <a:bodyPr/>
          <a:lstStyle/>
          <a:p>
            <a:pPr>
              <a:defRPr/>
            </a:pPr>
            <a:fld id="{460DBBD1-181E-744E-89E7-45F0EE4D9123}" type="slidenum">
              <a:rPr lang="en-US" smtClean="0"/>
              <a:pPr>
                <a:defRPr/>
              </a:pPr>
              <a:t>21</a:t>
            </a:fld>
            <a:endParaRPr lang="en-US"/>
          </a:p>
        </p:txBody>
      </p:sp>
    </p:spTree>
    <p:extLst>
      <p:ext uri="{BB962C8B-B14F-4D97-AF65-F5344CB8AC3E}">
        <p14:creationId xmlns:p14="http://schemas.microsoft.com/office/powerpoint/2010/main" val="21243045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a0taghinezhad@gmail.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10" name="Rectangle 9"/>
          <p:cNvSpPr/>
          <p:nvPr/>
        </p:nvSpPr>
        <p:spPr>
          <a:xfrm>
            <a:off x="-26671" y="6178558"/>
            <a:ext cx="9144001" cy="67944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marL="0" indent="0"/>
            <a:r>
              <a:rPr lang="en-US" sz="1800" dirty="0">
                <a:latin typeface="Consolas" panose="020B0609020204030204" pitchFamily="49" charset="0"/>
                <a:ea typeface="Tahoma" panose="020B0604030504040204" pitchFamily="34" charset="0"/>
                <a:cs typeface="Tahoma" panose="020B0604030504040204" pitchFamily="34" charset="0"/>
              </a:rPr>
              <a:t>Website: </a:t>
            </a:r>
            <a:r>
              <a:rPr lang="en-US" sz="1800" dirty="0">
                <a:latin typeface="Consolas" panose="020B0609020204030204" pitchFamily="49"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ataghinezhad</a:t>
            </a:r>
            <a:r>
              <a:rPr lang="en-US" sz="1800" dirty="0">
                <a:latin typeface="Consolas" panose="020B0609020204030204" pitchFamily="49" charset="0"/>
                <a:ea typeface="Tahoma" panose="020B0604030504040204" pitchFamily="34" charset="0"/>
                <a:cs typeface="Tahoma" panose="020B0604030504040204" pitchFamily="34" charset="0"/>
              </a:rPr>
              <a:t>.github.io, Email:a0taghinezhad@gmail.com</a:t>
            </a:r>
          </a:p>
        </p:txBody>
      </p:sp>
      <p:sp>
        <p:nvSpPr>
          <p:cNvPr id="19" name="Rectangle 18"/>
          <p:cNvSpPr/>
          <p:nvPr/>
        </p:nvSpPr>
        <p:spPr>
          <a:xfrm>
            <a:off x="0" y="15240"/>
            <a:ext cx="5475317" cy="6157952"/>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b="100000"/>
            </a:path>
            <a:tileRect t="-100000" r="-100000"/>
          </a:gra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9" name="Slide Number Placeholder 28"/>
          <p:cNvSpPr>
            <a:spLocks noGrp="1"/>
          </p:cNvSpPr>
          <p:nvPr>
            <p:ph type="sldNum" sz="quarter" idx="12"/>
          </p:nvPr>
        </p:nvSpPr>
        <p:spPr>
          <a:xfrm>
            <a:off x="8320089" y="1136"/>
            <a:ext cx="747712" cy="365760"/>
          </a:xfrm>
        </p:spPr>
        <p:txBody>
          <a:bodyPr/>
          <a:lstStyle>
            <a:lvl1pPr algn="r">
              <a:defRPr sz="1350">
                <a:solidFill>
                  <a:schemeClr val="bg1"/>
                </a:solidFill>
              </a:defRPr>
            </a:lvl1pPr>
          </a:lstStyle>
          <a:p>
            <a:fld id="{401CF334-2D5C-4859-84A6-CA7E6E43FAEB}" type="slidenum">
              <a:rPr lang="en-US" smtClean="0"/>
              <a:t>‹#›</a:t>
            </a:fld>
            <a:endParaRPr lang="en-US" dirty="0"/>
          </a:p>
        </p:txBody>
      </p:sp>
      <p:sp>
        <p:nvSpPr>
          <p:cNvPr id="9" name="Subtitle 8"/>
          <p:cNvSpPr>
            <a:spLocks noGrp="1"/>
          </p:cNvSpPr>
          <p:nvPr>
            <p:ph type="subTitle" idx="1" hasCustomPrompt="1"/>
          </p:nvPr>
        </p:nvSpPr>
        <p:spPr>
          <a:xfrm>
            <a:off x="-1" y="3941143"/>
            <a:ext cx="5040631" cy="2195473"/>
          </a:xfrm>
          <a:solidFill>
            <a:schemeClr val="accent6">
              <a:lumMod val="75000"/>
            </a:schemeClr>
          </a:solidFill>
        </p:spPr>
        <p:style>
          <a:lnRef idx="2">
            <a:schemeClr val="accent4"/>
          </a:lnRef>
          <a:fillRef idx="1">
            <a:schemeClr val="lt1"/>
          </a:fillRef>
          <a:effectRef idx="0">
            <a:schemeClr val="accent4"/>
          </a:effectRef>
          <a:fontRef idx="minor">
            <a:schemeClr val="dk1"/>
          </a:fontRef>
        </p:style>
        <p:txBody>
          <a:bodyPr anchor="ctr">
            <a:normAutofit/>
          </a:bodyPr>
          <a:lstStyle>
            <a:lvl1pPr marL="0" indent="0" algn="l">
              <a:buNone/>
              <a:defRPr sz="2100">
                <a:solidFill>
                  <a:schemeClr val="bg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pPr marL="0" indent="0"/>
            <a:r>
              <a:rPr lang="en-US" sz="2400" dirty="0">
                <a:latin typeface="Consolas" panose="020B0609020204030204" pitchFamily="49" charset="0"/>
                <a:ea typeface="Tahoma" panose="020B0604030504040204" pitchFamily="34" charset="0"/>
                <a:cs typeface="Tahoma" panose="020B0604030504040204" pitchFamily="34" charset="0"/>
              </a:rPr>
              <a:t>A. </a:t>
            </a:r>
            <a:r>
              <a:rPr lang="en-US" sz="2400" dirty="0" err="1">
                <a:latin typeface="Consolas" panose="020B0609020204030204" pitchFamily="49" charset="0"/>
                <a:ea typeface="Tahoma" panose="020B0604030504040204" pitchFamily="34" charset="0"/>
                <a:cs typeface="Tahoma" panose="020B0604030504040204" pitchFamily="34" charset="0"/>
              </a:rPr>
              <a:t>Taghinezhad</a:t>
            </a:r>
            <a:r>
              <a:rPr lang="en-US" sz="2400" dirty="0">
                <a:latin typeface="Consolas" panose="020B0609020204030204" pitchFamily="49" charset="0"/>
                <a:ea typeface="Tahoma" panose="020B0604030504040204" pitchFamily="34" charset="0"/>
                <a:cs typeface="Tahoma" panose="020B0604030504040204" pitchFamily="34" charset="0"/>
              </a:rPr>
              <a:t>, Ph.D.</a:t>
            </a:r>
          </a:p>
        </p:txBody>
      </p:sp>
      <p:sp>
        <p:nvSpPr>
          <p:cNvPr id="8" name="Title 7"/>
          <p:cNvSpPr>
            <a:spLocks noGrp="1"/>
          </p:cNvSpPr>
          <p:nvPr>
            <p:ph type="ctrTitle"/>
          </p:nvPr>
        </p:nvSpPr>
        <p:spPr>
          <a:xfrm>
            <a:off x="0" y="526792"/>
            <a:ext cx="5173884" cy="3345122"/>
          </a:xfrm>
        </p:spPr>
        <p:txBody>
          <a:bodyPr anchor="ctr">
            <a:normAutofit/>
          </a:bodyPr>
          <a:lstStyle>
            <a:lvl1pPr algn="ctr">
              <a:defRPr sz="3600" b="1" cap="none" spc="0">
                <a:ln w="10160">
                  <a:solidFill>
                    <a:schemeClr val="bg1">
                      <a:lumMod val="65000"/>
                    </a:schemeClr>
                  </a:solidFill>
                  <a:prstDash val="solid"/>
                </a:ln>
                <a:solidFill>
                  <a:schemeClr val="tx1"/>
                </a:solidFill>
                <a:effectLst/>
              </a:defRPr>
            </a:lvl1pPr>
          </a:lstStyle>
          <a:p>
            <a:r>
              <a:rPr kumimoji="0" lang="en-US" dirty="0"/>
              <a:t>Click to edit Master title style</a:t>
            </a:r>
          </a:p>
        </p:txBody>
      </p:sp>
      <p:pic>
        <p:nvPicPr>
          <p:cNvPr id="12" name="Picture 11">
            <a:extLst>
              <a:ext uri="{FF2B5EF4-FFF2-40B4-BE49-F238E27FC236}">
                <a16:creationId xmlns:a16="http://schemas.microsoft.com/office/drawing/2014/main" id="{F9C17097-153F-4431-B126-4986431135B2}"/>
              </a:ext>
            </a:extLst>
          </p:cNvPr>
          <p:cNvPicPr>
            <a:picLocks noChangeAspect="1"/>
          </p:cNvPicPr>
          <p:nvPr userDrawn="1"/>
        </p:nvPicPr>
        <p:blipFill>
          <a:blip r:embed="rId3"/>
          <a:stretch>
            <a:fillRect/>
          </a:stretch>
        </p:blipFill>
        <p:spPr>
          <a:xfrm>
            <a:off x="5040630" y="-1"/>
            <a:ext cx="4027170" cy="6202767"/>
          </a:xfrm>
          <a:prstGeom prst="rect">
            <a:avLst/>
          </a:prstGeom>
        </p:spPr>
      </p:pic>
    </p:spTree>
    <p:extLst>
      <p:ext uri="{BB962C8B-B14F-4D97-AF65-F5344CB8AC3E}">
        <p14:creationId xmlns:p14="http://schemas.microsoft.com/office/powerpoint/2010/main" val="708159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6586536" y="612648"/>
            <a:ext cx="957264" cy="457200"/>
          </a:xfrm>
          <a:prstGeom prst="rect">
            <a:avLst/>
          </a:prstGeom>
        </p:spPr>
        <p:txBody>
          <a:bodyPr/>
          <a:lstStyle/>
          <a:p>
            <a:fld id="{7ED60426-EF4A-4671-ABD0-9DD91FE4341F}" type="datetime1">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24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10"/>
            <a:ext cx="2590800" cy="2516489"/>
          </a:xfrm>
        </p:spPr>
        <p:txBody>
          <a:bodyPr lIns="0" tIns="0" rIns="45720" anchor="t"/>
          <a:lstStyle>
            <a:lvl1pPr marL="0" indent="0">
              <a:lnSpc>
                <a:spcPct val="100000"/>
              </a:lnSpc>
              <a:spcBef>
                <a:spcPts val="0"/>
              </a:spcBef>
              <a:buFontTx/>
              <a:buNone/>
              <a:defRPr sz="9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en-US"/>
              <a:t>Click to edit Master text styles</a:t>
            </a:r>
          </a:p>
        </p:txBody>
      </p:sp>
      <p:sp>
        <p:nvSpPr>
          <p:cNvPr id="2" name="Title 1"/>
          <p:cNvSpPr>
            <a:spLocks noGrp="1"/>
          </p:cNvSpPr>
          <p:nvPr>
            <p:ph type="title"/>
          </p:nvPr>
        </p:nvSpPr>
        <p:spPr>
          <a:xfrm>
            <a:off x="5440435" y="1109162"/>
            <a:ext cx="586803" cy="4681637"/>
          </a:xfrm>
        </p:spPr>
        <p:txBody>
          <a:bodyPr vert="vert270" lIns="45720" tIns="0" rIns="45720" anchor="t"/>
          <a:lstStyle>
            <a:lvl1pPr algn="ctr">
              <a:buNone/>
              <a:defRPr sz="1500" b="1"/>
            </a:lvl1pPr>
          </a:lstStyle>
          <a:p>
            <a:r>
              <a:rPr kumimoji="0" lang="en-US"/>
              <a:t>Click to edit Master title style</a:t>
            </a:r>
          </a:p>
        </p:txBody>
      </p:sp>
    </p:spTree>
    <p:extLst>
      <p:ext uri="{BB962C8B-B14F-4D97-AF65-F5344CB8AC3E}">
        <p14:creationId xmlns:p14="http://schemas.microsoft.com/office/powerpoint/2010/main" val="235689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586536" y="612648"/>
            <a:ext cx="957264" cy="457200"/>
          </a:xfrm>
          <a:prstGeom prst="rect">
            <a:avLst/>
          </a:prstGeom>
        </p:spPr>
        <p:txBody>
          <a:bodyPr/>
          <a:lstStyle/>
          <a:p>
            <a:fld id="{8B7F698F-1DCB-4AFD-8DE1-81663823A714}" type="datetime1">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08493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586536" y="612648"/>
            <a:ext cx="957264" cy="457200"/>
          </a:xfrm>
          <a:prstGeom prst="rect">
            <a:avLst/>
          </a:prstGeom>
        </p:spPr>
        <p:txBody>
          <a:bodyPr/>
          <a:lstStyle/>
          <a:p>
            <a:fld id="{F4339F34-18F4-4F7A-8189-528FC4B90189}" type="datetime1">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Vertical Text Placeholder 2"/>
          <p:cNvSpPr>
            <a:spLocks noGrp="1"/>
          </p:cNvSpPr>
          <p:nvPr>
            <p:ph type="body" orient="vert" idx="1"/>
          </p:nvPr>
        </p:nvSpPr>
        <p:spPr>
          <a:xfrm>
            <a:off x="457200" y="1143000"/>
            <a:ext cx="6248400" cy="54483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6781800" y="1143000"/>
            <a:ext cx="1905000" cy="5448300"/>
          </a:xfrm>
        </p:spPr>
        <p:txBody>
          <a:bodyPr vert="eaVert"/>
          <a:lstStyle/>
          <a:p>
            <a:r>
              <a:rPr kumimoji="0" lang="en-US"/>
              <a:t>Click to edit Master title style</a:t>
            </a:r>
          </a:p>
        </p:txBody>
      </p:sp>
    </p:spTree>
    <p:extLst>
      <p:ext uri="{BB962C8B-B14F-4D97-AF65-F5344CB8AC3E}">
        <p14:creationId xmlns:p14="http://schemas.microsoft.com/office/powerpoint/2010/main" val="2214900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586536" y="612648"/>
            <a:ext cx="957264" cy="457200"/>
          </a:xfrm>
          <a:prstGeom prst="rect">
            <a:avLst/>
          </a:prstGeom>
        </p:spPr>
        <p:txBody>
          <a:bodyPr/>
          <a:lstStyle/>
          <a:p>
            <a:fld id="{E52500A0-F715-4A94-B83C-F74CBE023209}" type="datetime1">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616233" y="6236208"/>
            <a:ext cx="527767" cy="621792"/>
          </a:xfrm>
        </p:spPr>
        <p:txBody>
          <a:bodyPr/>
          <a:lstStyle>
            <a:lvl1pPr>
              <a:defRPr sz="1600"/>
            </a:lvl1pPr>
          </a:lstStyle>
          <a:p>
            <a:fld id="{401CF334-2D5C-4859-84A6-CA7E6E43FAEB}" type="slidenum">
              <a:rPr lang="en-US" smtClean="0"/>
              <a:pPr/>
              <a:t>‹#›</a:t>
            </a:fld>
            <a:endParaRPr lang="en-US" dirty="0"/>
          </a:p>
        </p:txBody>
      </p:sp>
      <p:sp>
        <p:nvSpPr>
          <p:cNvPr id="3" name="Content Placeholder 2"/>
          <p:cNvSpPr>
            <a:spLocks noGrp="1"/>
          </p:cNvSpPr>
          <p:nvPr>
            <p:ph idx="1"/>
          </p:nvPr>
        </p:nvSpPr>
        <p:spPr/>
        <p:txBody>
          <a:bodyPr/>
          <a:lstStyle>
            <a:lvl1pPr algn="l" rtl="0">
              <a:defRPr>
                <a:cs typeface="B Nazanin" panose="00000400000000000000" pitchFamily="2" charset="-78"/>
              </a:defRPr>
            </a:lvl1pPr>
            <a:lvl2pPr algn="l" rtl="0">
              <a:defRPr>
                <a:cs typeface="B Nazanin" panose="00000400000000000000" pitchFamily="2" charset="-78"/>
              </a:defRPr>
            </a:lvl2pPr>
            <a:lvl3pPr algn="l" rtl="0">
              <a:defRPr>
                <a:cs typeface="B Nazanin" panose="00000400000000000000" pitchFamily="2" charset="-78"/>
              </a:defRPr>
            </a:lvl3pPr>
            <a:lvl4pPr algn="l" rtl="0">
              <a:defRPr>
                <a:cs typeface="B Nazanin" panose="00000400000000000000" pitchFamily="2" charset="-78"/>
              </a:defRPr>
            </a:lvl4pPr>
            <a:lvl5pPr algn="l" rtl="0">
              <a:defRPr>
                <a:cs typeface="B Nazanin" panose="00000400000000000000" pitchFamily="2" charset="-78"/>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2" name="Title 1"/>
          <p:cNvSpPr>
            <a:spLocks noGrp="1"/>
          </p:cNvSpPr>
          <p:nvPr>
            <p:ph type="title"/>
          </p:nvPr>
        </p:nvSpPr>
        <p:spPr>
          <a:xfrm>
            <a:off x="-1" y="641236"/>
            <a:ext cx="8686801" cy="782220"/>
          </a:xfrm>
        </p:spPr>
        <p:txBody>
          <a:bodyPr/>
          <a:lstStyle>
            <a:lvl1pPr algn="ctr" rtl="1">
              <a:defRPr>
                <a:cs typeface="B Titr" panose="00000700000000000000" pitchFamily="2" charset="-78"/>
              </a:defRPr>
            </a:lvl1pPr>
          </a:lstStyle>
          <a:p>
            <a:r>
              <a:rPr kumimoji="0" lang="en-US" dirty="0"/>
              <a:t>Click to edit Master title style</a:t>
            </a:r>
          </a:p>
        </p:txBody>
      </p:sp>
    </p:spTree>
    <p:extLst>
      <p:ext uri="{BB962C8B-B14F-4D97-AF65-F5344CB8AC3E}">
        <p14:creationId xmlns:p14="http://schemas.microsoft.com/office/powerpoint/2010/main" val="23659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586536" y="612648"/>
            <a:ext cx="957264" cy="457200"/>
          </a:xfrm>
          <a:prstGeom prst="rect">
            <a:avLst/>
          </a:prstGeom>
        </p:spPr>
        <p:txBody>
          <a:bodyPr/>
          <a:lstStyle/>
          <a:p>
            <a:fld id="{E52500A0-F715-4A94-B83C-F74CBE023209}" type="datetime1">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616233" y="6236208"/>
            <a:ext cx="527767" cy="621792"/>
          </a:xfrm>
        </p:spPr>
        <p:txBody>
          <a:bodyPr/>
          <a:lstStyle>
            <a:lvl1pPr>
              <a:defRPr sz="1600"/>
            </a:lvl1pPr>
          </a:lstStyle>
          <a:p>
            <a:fld id="{401CF334-2D5C-4859-84A6-CA7E6E43FAEB}" type="slidenum">
              <a:rPr lang="en-US" smtClean="0"/>
              <a:pPr/>
              <a:t>‹#›</a:t>
            </a:fld>
            <a:endParaRPr lang="en-US" dirty="0"/>
          </a:p>
        </p:txBody>
      </p:sp>
      <p:sp>
        <p:nvSpPr>
          <p:cNvPr id="3" name="Content Placeholder 2"/>
          <p:cNvSpPr>
            <a:spLocks noGrp="1"/>
          </p:cNvSpPr>
          <p:nvPr>
            <p:ph idx="1"/>
          </p:nvPr>
        </p:nvSpPr>
        <p:spPr/>
        <p:txBody>
          <a:bodyPr/>
          <a:lstStyle>
            <a:lvl1pPr algn="r" rtl="1">
              <a:defRPr>
                <a:cs typeface="B Nazanin" panose="00000400000000000000" pitchFamily="2" charset="-78"/>
              </a:defRPr>
            </a:lvl1pPr>
            <a:lvl2pPr algn="r" rtl="1">
              <a:defRPr>
                <a:cs typeface="B Nazanin" panose="00000400000000000000" pitchFamily="2" charset="-78"/>
              </a:defRPr>
            </a:lvl2pPr>
            <a:lvl3pPr algn="r" rtl="1">
              <a:defRPr>
                <a:cs typeface="B Nazanin" panose="00000400000000000000" pitchFamily="2" charset="-78"/>
              </a:defRPr>
            </a:lvl3pPr>
            <a:lvl4pPr algn="r" rtl="1">
              <a:defRPr>
                <a:cs typeface="B Nazanin" panose="00000400000000000000" pitchFamily="2" charset="-78"/>
              </a:defRPr>
            </a:lvl4pPr>
            <a:lvl5pPr algn="r" rtl="1">
              <a:defRPr>
                <a:cs typeface="B Nazanin" panose="00000400000000000000" pitchFamily="2" charset="-78"/>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2" name="Title 1"/>
          <p:cNvSpPr>
            <a:spLocks noGrp="1"/>
          </p:cNvSpPr>
          <p:nvPr>
            <p:ph type="title"/>
          </p:nvPr>
        </p:nvSpPr>
        <p:spPr>
          <a:xfrm>
            <a:off x="-1" y="641236"/>
            <a:ext cx="8686801" cy="782220"/>
          </a:xfrm>
        </p:spPr>
        <p:txBody>
          <a:bodyPr/>
          <a:lstStyle>
            <a:lvl1pPr algn="r" rtl="1">
              <a:defRPr>
                <a:cs typeface="B Titr" panose="00000700000000000000" pitchFamily="2" charset="-78"/>
              </a:defRPr>
            </a:lvl1pPr>
          </a:lstStyle>
          <a:p>
            <a:r>
              <a:rPr kumimoji="0" lang="en-US" dirty="0"/>
              <a:t>Click to edit Master title style</a:t>
            </a:r>
          </a:p>
        </p:txBody>
      </p:sp>
    </p:spTree>
    <p:extLst>
      <p:ext uri="{BB962C8B-B14F-4D97-AF65-F5344CB8AC3E}">
        <p14:creationId xmlns:p14="http://schemas.microsoft.com/office/powerpoint/2010/main" val="1328618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586536" y="612648"/>
            <a:ext cx="957264" cy="457200"/>
          </a:xfrm>
          <a:prstGeom prst="rect">
            <a:avLst/>
          </a:prstGeom>
        </p:spPr>
        <p:txBody>
          <a:bodyPr/>
          <a:lstStyle/>
          <a:p>
            <a:fld id="{DFE5305E-4CFC-4BA9-BC3D-8EEEAFFB453A}" type="datetime1">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722313" y="3367088"/>
            <a:ext cx="7772400" cy="1509712"/>
          </a:xfrm>
        </p:spPr>
        <p:txBody>
          <a:bodyPr anchor="t"/>
          <a:lstStyle>
            <a:lvl1pPr marL="34290" indent="0">
              <a:buNone/>
              <a:defRPr sz="1575" b="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2" name="Title 1"/>
          <p:cNvSpPr>
            <a:spLocks noGrp="1"/>
          </p:cNvSpPr>
          <p:nvPr>
            <p:ph type="title"/>
          </p:nvPr>
        </p:nvSpPr>
        <p:spPr>
          <a:xfrm>
            <a:off x="722313" y="1981202"/>
            <a:ext cx="7772400" cy="1362075"/>
          </a:xfrm>
        </p:spPr>
        <p:txBody>
          <a:bodyPr anchor="b">
            <a:noAutofit/>
          </a:bodyPr>
          <a:lstStyle>
            <a:lvl1pPr algn="l">
              <a:buNone/>
              <a:defRPr sz="3225" b="1" cap="none" baseline="0">
                <a:ln w="12700">
                  <a:solidFill>
                    <a:schemeClr val="accent2">
                      <a:shade val="90000"/>
                      <a:satMod val="150000"/>
                    </a:schemeClr>
                  </a:solidFill>
                </a:ln>
                <a:solidFill>
                  <a:schemeClr val="accent2"/>
                </a:solidFill>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348685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6586536" y="612648"/>
            <a:ext cx="957264" cy="457200"/>
          </a:xfrm>
          <a:prstGeom prst="rect">
            <a:avLst/>
          </a:prstGeom>
        </p:spPr>
        <p:txBody>
          <a:bodyPr/>
          <a:lstStyle/>
          <a:p>
            <a:fld id="{67D5BFE3-2D87-4A74-AFD0-8F6F934FC491}" type="datetime1">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2"/>
          </p:nvPr>
        </p:nvSpPr>
        <p:spPr>
          <a:xfrm>
            <a:off x="4648200" y="2249426"/>
            <a:ext cx="4038600" cy="4341875"/>
          </a:xfrm>
        </p:spPr>
        <p:txBody>
          <a:bodyPr/>
          <a:lstStyle>
            <a:lvl1pPr>
              <a:defRPr sz="1500">
                <a:cs typeface="B Nazanin" panose="00000400000000000000" pitchFamily="2" charset="-78"/>
              </a:defRPr>
            </a:lvl1pPr>
            <a:lvl2pPr>
              <a:defRPr sz="1425">
                <a:cs typeface="B Nazanin" panose="00000400000000000000" pitchFamily="2" charset="-78"/>
              </a:defRPr>
            </a:lvl2pPr>
            <a:lvl3pPr>
              <a:defRPr sz="1350">
                <a:cs typeface="B Nazanin" panose="00000400000000000000" pitchFamily="2" charset="-78"/>
              </a:defRPr>
            </a:lvl3pPr>
            <a:lvl4pPr>
              <a:defRPr sz="1350">
                <a:cs typeface="B Nazanin" panose="00000400000000000000" pitchFamily="2" charset="-78"/>
              </a:defRPr>
            </a:lvl4pPr>
            <a:lvl5pPr>
              <a:defRPr sz="1350">
                <a:cs typeface="B Nazanin" panose="00000400000000000000" pitchFamily="2" charset="-78"/>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3" name="Content Placeholder 2"/>
          <p:cNvSpPr>
            <a:spLocks noGrp="1"/>
          </p:cNvSpPr>
          <p:nvPr>
            <p:ph sz="half" idx="1"/>
          </p:nvPr>
        </p:nvSpPr>
        <p:spPr>
          <a:xfrm>
            <a:off x="457200" y="2249426"/>
            <a:ext cx="4038600" cy="4341875"/>
          </a:xfrm>
        </p:spPr>
        <p:txBody>
          <a:bodyPr/>
          <a:lstStyle>
            <a:lvl1pPr>
              <a:defRPr sz="1500">
                <a:cs typeface="B Nazanin" panose="00000400000000000000" pitchFamily="2" charset="-78"/>
              </a:defRPr>
            </a:lvl1pPr>
            <a:lvl2pPr>
              <a:defRPr sz="1425">
                <a:cs typeface="B Nazanin" panose="00000400000000000000" pitchFamily="2" charset="-78"/>
              </a:defRPr>
            </a:lvl2pPr>
            <a:lvl3pPr>
              <a:defRPr sz="1350">
                <a:cs typeface="B Nazanin" panose="00000400000000000000" pitchFamily="2" charset="-78"/>
              </a:defRPr>
            </a:lvl3pPr>
            <a:lvl4pPr>
              <a:defRPr sz="1350">
                <a:cs typeface="B Nazanin" panose="00000400000000000000" pitchFamily="2" charset="-78"/>
              </a:defRPr>
            </a:lvl4pPr>
            <a:lvl5pPr>
              <a:defRPr sz="1350">
                <a:cs typeface="B Nazanin" panose="00000400000000000000" pitchFamily="2" charset="-78"/>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2" name="Title 1"/>
          <p:cNvSpPr>
            <a:spLocks noGrp="1"/>
          </p:cNvSpPr>
          <p:nvPr>
            <p:ph type="title"/>
          </p:nvPr>
        </p:nvSpPr>
        <p:spPr/>
        <p:txBody>
          <a:bodyPr/>
          <a:lstStyle>
            <a:lvl1pPr>
              <a:defRPr>
                <a:cs typeface="B Titr" panose="00000700000000000000" pitchFamily="2" charset="-78"/>
              </a:defRPr>
            </a:lvl1pPr>
          </a:lstStyle>
          <a:p>
            <a:r>
              <a:rPr kumimoji="0" lang="en-US" dirty="0"/>
              <a:t>Click to edit Master title style</a:t>
            </a:r>
          </a:p>
        </p:txBody>
      </p:sp>
    </p:spTree>
    <p:extLst>
      <p:ext uri="{BB962C8B-B14F-4D97-AF65-F5344CB8AC3E}">
        <p14:creationId xmlns:p14="http://schemas.microsoft.com/office/powerpoint/2010/main" val="244729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p15:clr>
            <a:srgbClr val="FBAE40"/>
          </p15:clr>
        </p15:guide>
        <p15:guide id="1"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a:xfrm>
            <a:off x="6586536" y="612648"/>
            <a:ext cx="957264" cy="457200"/>
          </a:xfrm>
          <a:prstGeom prst="rect">
            <a:avLst/>
          </a:prstGeom>
        </p:spPr>
        <p:txBody>
          <a:bodyPr rtlCol="0"/>
          <a:lstStyle/>
          <a:p>
            <a:fld id="{7BEDCB51-05D3-4ADE-A9DF-2395071D1711}" type="datetime1">
              <a:rPr lang="en-US" smtClean="0"/>
              <a:t>11/5/2024</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
        <p:nvSpPr>
          <p:cNvPr id="28" name="Footer Placeholder 27"/>
          <p:cNvSpPr>
            <a:spLocks noGrp="1"/>
          </p:cNvSpPr>
          <p:nvPr>
            <p:ph type="ftr" sz="quarter" idx="12"/>
          </p:nvPr>
        </p:nvSpPr>
        <p:spPr/>
        <p:txBody>
          <a:bodyPr rtlCol="0"/>
          <a:lstStyle/>
          <a:p>
            <a:endParaRPr lang="en-US" dirty="0"/>
          </a:p>
        </p:txBody>
      </p:sp>
      <p:sp>
        <p:nvSpPr>
          <p:cNvPr id="6" name="Content Placeholder 5"/>
          <p:cNvSpPr>
            <a:spLocks noGrp="1"/>
          </p:cNvSpPr>
          <p:nvPr>
            <p:ph sz="quarter" idx="4"/>
          </p:nvPr>
        </p:nvSpPr>
        <p:spPr>
          <a:xfrm>
            <a:off x="4718305" y="2708519"/>
            <a:ext cx="4041775" cy="3886200"/>
          </a:xfrm>
        </p:spPr>
        <p:txBody>
          <a:bodyPr/>
          <a:lstStyle>
            <a:lvl1pPr>
              <a:defRPr sz="150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721226" y="2244970"/>
            <a:ext cx="4041775" cy="457200"/>
          </a:xfrm>
          <a:solidFill>
            <a:schemeClr val="accent2">
              <a:lumMod val="60000"/>
              <a:lumOff val="40000"/>
              <a:alpha val="25000"/>
            </a:schemeClr>
          </a:solidFill>
          <a:ln w="12700">
            <a:solidFill>
              <a:schemeClr val="accent2"/>
            </a:solidFill>
          </a:ln>
        </p:spPr>
        <p:txBody>
          <a:bodyPr anchor="ctr">
            <a:noAutofit/>
          </a:bodyPr>
          <a:lstStyle>
            <a:lvl1pPr marL="34290" indent="0">
              <a:buNone/>
              <a:defRPr sz="1425" b="1">
                <a:solidFill>
                  <a:schemeClr val="tx1">
                    <a:tint val="95000"/>
                  </a:schemeClr>
                </a:solidFill>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150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381000" y="2244970"/>
            <a:ext cx="4041648" cy="457200"/>
          </a:xfrm>
          <a:solidFill>
            <a:schemeClr val="accent2">
              <a:lumMod val="60000"/>
              <a:lumOff val="40000"/>
              <a:alpha val="25000"/>
            </a:schemeClr>
          </a:solidFill>
          <a:ln w="12700">
            <a:solidFill>
              <a:schemeClr val="accent2"/>
            </a:solidFill>
          </a:ln>
        </p:spPr>
        <p:txBody>
          <a:bodyPr anchor="ctr">
            <a:noAutofit/>
          </a:bodyPr>
          <a:lstStyle>
            <a:lvl1pPr marL="34290" indent="0">
              <a:buNone/>
              <a:defRPr sz="1425" b="1">
                <a:solidFill>
                  <a:schemeClr val="tx1">
                    <a:tint val="95000"/>
                  </a:schemeClr>
                </a:solidFill>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2" name="Title 1"/>
          <p:cNvSpPr>
            <a:spLocks noGrp="1"/>
          </p:cNvSpPr>
          <p:nvPr>
            <p:ph type="title"/>
          </p:nvPr>
        </p:nvSpPr>
        <p:spPr>
          <a:xfrm>
            <a:off x="381000" y="1143000"/>
            <a:ext cx="8382000" cy="1069848"/>
          </a:xfrm>
        </p:spPr>
        <p:txBody>
          <a:bodyPr anchor="ctr"/>
          <a:lstStyle>
            <a:lvl1pPr>
              <a:defRPr sz="3000" b="0" i="0" cap="none" baseline="0"/>
            </a:lvl1pPr>
          </a:lstStyle>
          <a:p>
            <a:r>
              <a:rPr kumimoji="0" lang="en-US" dirty="0"/>
              <a:t>Click to edit Master title style</a:t>
            </a:r>
          </a:p>
        </p:txBody>
      </p:sp>
    </p:spTree>
    <p:extLst>
      <p:ext uri="{BB962C8B-B14F-4D97-AF65-F5344CB8AC3E}">
        <p14:creationId xmlns:p14="http://schemas.microsoft.com/office/powerpoint/2010/main" val="13006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583680" y="612648"/>
            <a:ext cx="957264" cy="457200"/>
          </a:xfrm>
          <a:prstGeom prst="rect">
            <a:avLst/>
          </a:prstGeom>
        </p:spPr>
        <p:txBody>
          <a:bodyPr/>
          <a:lstStyle/>
          <a:p>
            <a:fld id="{E7FE60AF-6E3A-47EB-A46B-15C5D755229D}" type="datetime1">
              <a:rPr lang="en-US" smtClean="0"/>
              <a:t>11/5/2024</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401CF334-2D5C-4859-84A6-CA7E6E43FAEB}" type="slidenum">
              <a:rPr lang="en-US" smtClean="0"/>
              <a:t>‹#›</a:t>
            </a:fld>
            <a:endParaRPr lang="en-US" dirty="0"/>
          </a:p>
        </p:txBody>
      </p:sp>
      <p:sp>
        <p:nvSpPr>
          <p:cNvPr id="2" name="Title 1"/>
          <p:cNvSpPr>
            <a:spLocks noGrp="1"/>
          </p:cNvSpPr>
          <p:nvPr>
            <p:ph type="title"/>
          </p:nvPr>
        </p:nvSpPr>
        <p:spPr>
          <a:xfrm>
            <a:off x="457200" y="1143000"/>
            <a:ext cx="8229600" cy="1069848"/>
          </a:xfrm>
        </p:spPr>
        <p:txBody>
          <a:bodyPr anchor="ctr"/>
          <a:lstStyle>
            <a:lvl1pPr>
              <a:defRPr sz="3000">
                <a:solidFill>
                  <a:schemeClr val="tx2"/>
                </a:solidFill>
              </a:defRPr>
            </a:lvl1pPr>
          </a:lstStyle>
          <a:p>
            <a:r>
              <a:rPr kumimoji="0" lang="en-US" dirty="0"/>
              <a:t>Click to edit Master title style</a:t>
            </a:r>
          </a:p>
        </p:txBody>
      </p:sp>
    </p:spTree>
    <p:extLst>
      <p:ext uri="{BB962C8B-B14F-4D97-AF65-F5344CB8AC3E}">
        <p14:creationId xmlns:p14="http://schemas.microsoft.com/office/powerpoint/2010/main" val="302823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586536" y="612648"/>
            <a:ext cx="957264" cy="457200"/>
          </a:xfrm>
          <a:prstGeom prst="rect">
            <a:avLst/>
          </a:prstGeom>
        </p:spPr>
        <p:txBody>
          <a:bodyPr/>
          <a:lstStyle/>
          <a:p>
            <a:fld id="{4D7CB019-AA35-45B9-A80A-2B136E1530F5}" type="datetime1">
              <a:rPr lang="en-US" smtClean="0"/>
              <a:t>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65198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a:xfrm>
            <a:off x="6586536" y="612648"/>
            <a:ext cx="957264" cy="457200"/>
          </a:xfrm>
          <a:prstGeom prst="rect">
            <a:avLst/>
          </a:prstGeom>
        </p:spPr>
        <p:txBody>
          <a:bodyPr/>
          <a:lstStyle/>
          <a:p>
            <a:fld id="{63CFCEFC-0EB8-4201-B587-E8EEEF740E91}" type="datetime1">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4" name="Content Placeholder 3"/>
          <p:cNvSpPr>
            <a:spLocks noGrp="1"/>
          </p:cNvSpPr>
          <p:nvPr>
            <p:ph sz="half" idx="1"/>
          </p:nvPr>
        </p:nvSpPr>
        <p:spPr>
          <a:xfrm>
            <a:off x="152400" y="776288"/>
            <a:ext cx="5102352" cy="5805083"/>
          </a:xfrm>
        </p:spPr>
        <p:txBody>
          <a:bodyPr/>
          <a:lstStyle>
            <a:lvl1pPr>
              <a:defRPr sz="2400"/>
            </a:lvl1pPr>
            <a:lvl2pPr>
              <a:defRPr sz="2100"/>
            </a:lvl2pPr>
            <a:lvl3pPr>
              <a:defRPr sz="1800"/>
            </a:lvl3pPr>
            <a:lvl4pPr>
              <a:defRPr sz="1500"/>
            </a:lvl4pPr>
            <a:lvl5pPr>
              <a:defRPr sz="15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5353496" y="2010728"/>
            <a:ext cx="3383280" cy="4580573"/>
          </a:xfrm>
        </p:spPr>
        <p:txBody>
          <a:bodyPr/>
          <a:lstStyle>
            <a:lvl1pPr marL="6858" indent="0">
              <a:buNone/>
              <a:defRPr sz="1050"/>
            </a:lvl1pPr>
            <a:lvl2pPr>
              <a:buNone/>
              <a:defRPr sz="900"/>
            </a:lvl2pPr>
            <a:lvl3pPr>
              <a:buNone/>
              <a:defRPr sz="750"/>
            </a:lvl3pPr>
            <a:lvl4pPr>
              <a:buNone/>
              <a:defRPr sz="675"/>
            </a:lvl4pPr>
            <a:lvl5pPr>
              <a:buNone/>
              <a:defRPr sz="675"/>
            </a:lvl5pPr>
          </a:lstStyle>
          <a:p>
            <a:pPr lvl="0" eaLnBrk="1" latinLnBrk="0" hangingPunct="1"/>
            <a:r>
              <a:rPr kumimoji="0" lang="en-US"/>
              <a:t>Click to edit Master text styles</a:t>
            </a:r>
          </a:p>
        </p:txBody>
      </p:sp>
      <p:sp>
        <p:nvSpPr>
          <p:cNvPr id="2" name="Title 1"/>
          <p:cNvSpPr>
            <a:spLocks noGrp="1"/>
          </p:cNvSpPr>
          <p:nvPr>
            <p:ph type="title"/>
          </p:nvPr>
        </p:nvSpPr>
        <p:spPr>
          <a:xfrm>
            <a:off x="5353496" y="1101970"/>
            <a:ext cx="3383280" cy="877824"/>
          </a:xfrm>
        </p:spPr>
        <p:txBody>
          <a:bodyPr anchor="b"/>
          <a:lstStyle>
            <a:lvl1pPr algn="l">
              <a:buNone/>
              <a:defRPr sz="1350" b="1"/>
            </a:lvl1pPr>
          </a:lstStyle>
          <a:p>
            <a:r>
              <a:rPr kumimoji="0" lang="en-US"/>
              <a:t>Click to edit Master title style</a:t>
            </a:r>
          </a:p>
        </p:txBody>
      </p:sp>
    </p:spTree>
    <p:extLst>
      <p:ext uri="{BB962C8B-B14F-4D97-AF65-F5344CB8AC3E}">
        <p14:creationId xmlns:p14="http://schemas.microsoft.com/office/powerpoint/2010/main" val="181144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F698F3F-087E-4EAE-99E7-29F19A0FF9B0}"/>
              </a:ext>
            </a:extLst>
          </p:cNvPr>
          <p:cNvSpPr/>
          <p:nvPr userDrawn="1"/>
        </p:nvSpPr>
        <p:spPr>
          <a:xfrm>
            <a:off x="1" y="368033"/>
            <a:ext cx="8758659" cy="1205360"/>
          </a:xfrm>
          <a:prstGeom prst="rect">
            <a:avLst/>
          </a:prstGeom>
          <a:gradFill flip="none" rotWithShape="1">
            <a:gsLst>
              <a:gs pos="97000">
                <a:schemeClr val="accent6">
                  <a:lumMod val="0"/>
                  <a:lumOff val="100000"/>
                </a:schemeClr>
              </a:gs>
              <a:gs pos="100000">
                <a:schemeClr val="accent6">
                  <a:lumMod val="0"/>
                  <a:lumOff val="100000"/>
                </a:schemeClr>
              </a:gs>
              <a:gs pos="0">
                <a:schemeClr val="accent6">
                  <a:lumMod val="100000"/>
                </a:schemeClr>
              </a:gs>
            </a:gsLst>
            <a:lin ang="2700000" scaled="1"/>
            <a:tileRect/>
          </a:gra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30" name="Rectangle 29"/>
          <p:cNvSpPr/>
          <p:nvPr/>
        </p:nvSpPr>
        <p:spPr>
          <a:xfrm>
            <a:off x="0" y="328408"/>
            <a:ext cx="8758659" cy="63329"/>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3" name="Footer Placeholder 2"/>
          <p:cNvSpPr>
            <a:spLocks noGrp="1"/>
          </p:cNvSpPr>
          <p:nvPr>
            <p:ph type="ftr" sz="quarter" idx="3"/>
          </p:nvPr>
        </p:nvSpPr>
        <p:spPr>
          <a:xfrm>
            <a:off x="0" y="54864"/>
            <a:ext cx="1443318" cy="457200"/>
          </a:xfrm>
          <a:prstGeom prst="rect">
            <a:avLst/>
          </a:prstGeom>
        </p:spPr>
        <p:txBody>
          <a:bodyPr vert="horz"/>
          <a:lstStyle>
            <a:lvl1pPr algn="r" eaLnBrk="1" latinLnBrk="0" hangingPunct="1">
              <a:defRPr kumimoji="0" sz="800">
                <a:solidFill>
                  <a:schemeClr val="accent2"/>
                </a:solidFill>
              </a:defRPr>
            </a:lvl1pPr>
          </a:lstStyle>
          <a:p>
            <a:r>
              <a:rPr lang="en-US" dirty="0"/>
              <a:t>Prof. Dr. A. Taghinezhad</a:t>
            </a:r>
          </a:p>
        </p:txBody>
      </p:sp>
      <p:sp>
        <p:nvSpPr>
          <p:cNvPr id="23" name="Slide Number Placeholder 22"/>
          <p:cNvSpPr>
            <a:spLocks noGrp="1"/>
          </p:cNvSpPr>
          <p:nvPr>
            <p:ph type="sldNum" sz="quarter" idx="4"/>
          </p:nvPr>
        </p:nvSpPr>
        <p:spPr>
          <a:xfrm>
            <a:off x="8593767" y="6236208"/>
            <a:ext cx="527767" cy="621792"/>
          </a:xfrm>
          <a:prstGeom prst="rect">
            <a:avLst/>
          </a:prstGeom>
        </p:spPr>
        <p:txBody>
          <a:bodyPr vert="horz" anchor="b"/>
          <a:lstStyle>
            <a:lvl1pPr algn="r" eaLnBrk="1" latinLnBrk="0" hangingPunct="1">
              <a:defRPr kumimoji="0" sz="1350">
                <a:solidFill>
                  <a:schemeClr val="bg2">
                    <a:lumMod val="25000"/>
                  </a:schemeClr>
                </a:solidFill>
              </a:defRPr>
            </a:lvl1pPr>
          </a:lstStyle>
          <a:p>
            <a:fld id="{401CF334-2D5C-4859-84A6-CA7E6E43FAEB}" type="slidenum">
              <a:rPr lang="en-US" smtClean="0"/>
              <a:pPr/>
              <a:t>‹#›</a:t>
            </a:fld>
            <a:endParaRPr lang="en-US" dirty="0"/>
          </a:p>
        </p:txBody>
      </p:sp>
      <p:sp>
        <p:nvSpPr>
          <p:cNvPr id="13" name="Text Placeholder 12"/>
          <p:cNvSpPr>
            <a:spLocks noGrp="1"/>
          </p:cNvSpPr>
          <p:nvPr>
            <p:ph type="body" idx="1"/>
          </p:nvPr>
        </p:nvSpPr>
        <p:spPr>
          <a:xfrm>
            <a:off x="0" y="1621425"/>
            <a:ext cx="8686800" cy="4953111"/>
          </a:xfrm>
          <a:prstGeom prst="rect">
            <a:avLst/>
          </a:prstGeom>
        </p:spPr>
        <p:txBody>
          <a:bodyPr vert="horz">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Placeholder 21"/>
          <p:cNvSpPr>
            <a:spLocks noGrp="1"/>
          </p:cNvSpPr>
          <p:nvPr>
            <p:ph type="title"/>
          </p:nvPr>
        </p:nvSpPr>
        <p:spPr>
          <a:xfrm>
            <a:off x="-1" y="439769"/>
            <a:ext cx="8686801" cy="1066800"/>
          </a:xfrm>
          <a:prstGeom prst="rect">
            <a:avLst/>
          </a:prstGeom>
        </p:spPr>
        <p:txBody>
          <a:bodyPr vert="horz" anchor="ctr">
            <a:normAutofit/>
          </a:bodyPr>
          <a:lstStyle/>
          <a:p>
            <a:r>
              <a:rPr kumimoji="0" lang="en-US" dirty="0"/>
              <a:t>Click to edit Master title style</a:t>
            </a:r>
          </a:p>
        </p:txBody>
      </p:sp>
      <p:sp>
        <p:nvSpPr>
          <p:cNvPr id="20" name="Rectangle 19">
            <a:extLst>
              <a:ext uri="{FF2B5EF4-FFF2-40B4-BE49-F238E27FC236}">
                <a16:creationId xmlns:a16="http://schemas.microsoft.com/office/drawing/2014/main" id="{0D4006EB-4BFB-4853-8CD8-CC68FBD47001}"/>
              </a:ext>
            </a:extLst>
          </p:cNvPr>
          <p:cNvSpPr/>
          <p:nvPr userDrawn="1"/>
        </p:nvSpPr>
        <p:spPr>
          <a:xfrm flipH="1">
            <a:off x="8724370" y="0"/>
            <a:ext cx="34289" cy="685800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 name="TextBox 1">
            <a:extLst>
              <a:ext uri="{FF2B5EF4-FFF2-40B4-BE49-F238E27FC236}">
                <a16:creationId xmlns:a16="http://schemas.microsoft.com/office/drawing/2014/main" id="{8AF5958E-30D3-49C2-94FB-5F76ACAF71BA}"/>
              </a:ext>
            </a:extLst>
          </p:cNvPr>
          <p:cNvSpPr txBox="1"/>
          <p:nvPr userDrawn="1"/>
        </p:nvSpPr>
        <p:spPr>
          <a:xfrm>
            <a:off x="8712472" y="6355041"/>
            <a:ext cx="436338" cy="307777"/>
          </a:xfrm>
          <a:prstGeom prst="rect">
            <a:avLst/>
          </a:prstGeom>
          <a:noFill/>
        </p:spPr>
        <p:txBody>
          <a:bodyPr wrap="none" rtlCol="0">
            <a:spAutoFit/>
          </a:bodyPr>
          <a:lstStyle/>
          <a:p>
            <a:r>
              <a:rPr kumimoji="0" lang="en-US" sz="1400" b="0" kern="1200" dirty="0">
                <a:solidFill>
                  <a:schemeClr val="bg2">
                    <a:lumMod val="25000"/>
                  </a:schemeClr>
                </a:solidFill>
                <a:latin typeface="+mn-lt"/>
                <a:ea typeface="+mn-ea"/>
                <a:cs typeface="B Nazanin" panose="00000400000000000000" pitchFamily="2" charset="-78"/>
              </a:rPr>
              <a:t>/65</a:t>
            </a:r>
          </a:p>
        </p:txBody>
      </p:sp>
      <p:sp>
        <p:nvSpPr>
          <p:cNvPr id="12" name="TextBox 11">
            <a:extLst>
              <a:ext uri="{FF2B5EF4-FFF2-40B4-BE49-F238E27FC236}">
                <a16:creationId xmlns:a16="http://schemas.microsoft.com/office/drawing/2014/main" id="{1ACE04C2-2F0A-4492-8306-CDF9C843E34B}"/>
              </a:ext>
            </a:extLst>
          </p:cNvPr>
          <p:cNvSpPr txBox="1"/>
          <p:nvPr userDrawn="1"/>
        </p:nvSpPr>
        <p:spPr>
          <a:xfrm>
            <a:off x="6912876" y="5774"/>
            <a:ext cx="1845783" cy="307777"/>
          </a:xfrm>
          <a:prstGeom prst="rect">
            <a:avLst/>
          </a:prstGeom>
          <a:noFill/>
        </p:spPr>
        <p:txBody>
          <a:bodyPr wrap="square">
            <a:spAutoFit/>
          </a:bodyPr>
          <a:lstStyle/>
          <a:p>
            <a:r>
              <a:rPr lang="en-US" sz="1400" dirty="0">
                <a:solidFill>
                  <a:schemeClr val="accent3">
                    <a:lumMod val="75000"/>
                  </a:schemeClr>
                </a:solidFill>
              </a:rPr>
              <a:t>Dr. A. Taghinezhad</a:t>
            </a:r>
          </a:p>
        </p:txBody>
      </p:sp>
      <p:sp>
        <p:nvSpPr>
          <p:cNvPr id="14" name="TextBox 13">
            <a:extLst>
              <a:ext uri="{FF2B5EF4-FFF2-40B4-BE49-F238E27FC236}">
                <a16:creationId xmlns:a16="http://schemas.microsoft.com/office/drawing/2014/main" id="{168C847B-4390-4893-8327-35A004F12FE5}"/>
              </a:ext>
            </a:extLst>
          </p:cNvPr>
          <p:cNvSpPr txBox="1"/>
          <p:nvPr userDrawn="1"/>
        </p:nvSpPr>
        <p:spPr>
          <a:xfrm>
            <a:off x="385341" y="5304905"/>
            <a:ext cx="8758659" cy="1200329"/>
          </a:xfrm>
          <a:prstGeom prst="rect">
            <a:avLst/>
          </a:prstGeom>
          <a:noFill/>
        </p:spPr>
        <p:txBody>
          <a:bodyPr wrap="square" rtlCol="0">
            <a:prstTxWarp prst="textCircle">
              <a:avLst/>
            </a:prstTxWarp>
            <a:spAutoFit/>
          </a:bodyPr>
          <a:lstStyle/>
          <a:p>
            <a:r>
              <a:rPr lang="en-US" sz="7200" b="0" cap="none" spc="0" dirty="0">
                <a:ln w="0">
                  <a:solidFill>
                    <a:schemeClr val="bg1"/>
                  </a:solidFill>
                </a:ln>
                <a:solidFill>
                  <a:schemeClr val="bg1"/>
                </a:solidFill>
                <a:effectLst>
                  <a:outerShdw blurRad="50800" dist="50800" dir="5400000" algn="ctr" rotWithShape="0">
                    <a:schemeClr val="bg1">
                      <a:lumMod val="95000"/>
                    </a:schemeClr>
                  </a:outerShdw>
                  <a:reflection blurRad="6350" stA="60000" endA="900" endPos="58000" dir="5400000" sy="-100000" algn="bl" rotWithShape="0"/>
                </a:effectLst>
              </a:rPr>
              <a:t>Dr. A. Taghinezhad</a:t>
            </a:r>
          </a:p>
        </p:txBody>
      </p:sp>
    </p:spTree>
    <p:extLst>
      <p:ext uri="{BB962C8B-B14F-4D97-AF65-F5344CB8AC3E}">
        <p14:creationId xmlns:p14="http://schemas.microsoft.com/office/powerpoint/2010/main" val="29807372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rtl="0" eaLnBrk="1" latinLnBrk="0" hangingPunct="1">
        <a:spcBef>
          <a:spcPct val="0"/>
        </a:spcBef>
        <a:buNone/>
        <a:defRPr kumimoji="0" sz="3000" kern="1200">
          <a:solidFill>
            <a:schemeClr val="tx2"/>
          </a:solidFill>
          <a:latin typeface="+mj-lt"/>
          <a:ea typeface="+mj-ea"/>
          <a:cs typeface="+mj-cs"/>
        </a:defRPr>
      </a:lvl1pPr>
    </p:titleStyle>
    <p:bodyStyle>
      <a:lvl1pPr marL="274320" indent="-192024" algn="l" rtl="0" eaLnBrk="1" latinLnBrk="0" hangingPunct="1">
        <a:spcBef>
          <a:spcPts val="225"/>
        </a:spcBef>
        <a:spcAft>
          <a:spcPts val="600"/>
        </a:spcAft>
        <a:buClr>
          <a:schemeClr val="accent3"/>
        </a:buClr>
        <a:buFont typeface="Georgia"/>
        <a:buChar char="•"/>
        <a:defRPr kumimoji="0" sz="2100" kern="1200">
          <a:solidFill>
            <a:schemeClr val="tx2"/>
          </a:solidFill>
          <a:latin typeface="+mn-lt"/>
          <a:ea typeface="+mn-ea"/>
          <a:cs typeface="+mn-cs"/>
        </a:defRPr>
      </a:lvl1pPr>
      <a:lvl2pPr marL="493776" indent="-185166" algn="l" rtl="0" eaLnBrk="1" latinLnBrk="0" hangingPunct="1">
        <a:spcBef>
          <a:spcPts val="225"/>
        </a:spcBef>
        <a:spcAft>
          <a:spcPts val="600"/>
        </a:spcAft>
        <a:buClr>
          <a:schemeClr val="accent2"/>
        </a:buClr>
        <a:buFont typeface="Georgia"/>
        <a:buChar char="▫"/>
        <a:defRPr kumimoji="0" sz="1950" kern="1200">
          <a:solidFill>
            <a:schemeClr val="tx2"/>
          </a:solidFill>
          <a:latin typeface="+mn-lt"/>
          <a:ea typeface="+mn-ea"/>
          <a:cs typeface="+mn-cs"/>
        </a:defRPr>
      </a:lvl2pPr>
      <a:lvl3pPr marL="692658" indent="-164592" algn="l" rtl="0" eaLnBrk="1" latinLnBrk="0" hangingPunct="1">
        <a:spcBef>
          <a:spcPts val="225"/>
        </a:spcBef>
        <a:spcAft>
          <a:spcPts val="600"/>
        </a:spcAft>
        <a:buClr>
          <a:schemeClr val="accent1"/>
        </a:buClr>
        <a:buFont typeface="Wingdings 2" panose="05020102010507070707" pitchFamily="18" charset="2"/>
        <a:buChar char=""/>
        <a:defRPr kumimoji="0" sz="1800" kern="1200">
          <a:solidFill>
            <a:schemeClr val="tx2"/>
          </a:solidFill>
          <a:latin typeface="+mn-lt"/>
          <a:ea typeface="+mn-ea"/>
          <a:cs typeface="+mn-cs"/>
        </a:defRPr>
      </a:lvl3pPr>
      <a:lvl4pPr marL="884682" indent="-150876" algn="l" rtl="0" eaLnBrk="1" latinLnBrk="0" hangingPunct="1">
        <a:spcBef>
          <a:spcPts val="225"/>
        </a:spcBef>
        <a:spcAft>
          <a:spcPts val="600"/>
        </a:spcAft>
        <a:buClr>
          <a:schemeClr val="accent1"/>
        </a:buClr>
        <a:buFont typeface="Wingdings 2" panose="05020102010507070707" pitchFamily="18" charset="2"/>
        <a:buChar char=""/>
        <a:defRPr kumimoji="0" sz="1650" kern="1200">
          <a:solidFill>
            <a:schemeClr val="tx2"/>
          </a:solidFill>
          <a:latin typeface="+mn-lt"/>
          <a:ea typeface="+mn-ea"/>
          <a:cs typeface="+mn-cs"/>
        </a:defRPr>
      </a:lvl4pPr>
      <a:lvl5pPr marL="1042416" indent="-137160" algn="l" rtl="0" eaLnBrk="1" latinLnBrk="0" hangingPunct="1">
        <a:spcBef>
          <a:spcPts val="225"/>
        </a:spcBef>
        <a:spcAft>
          <a:spcPts val="600"/>
        </a:spcAft>
        <a:buClr>
          <a:schemeClr val="accent1"/>
        </a:buClr>
        <a:buFont typeface="Wingdings 2" panose="05020102010507070707" pitchFamily="18" charset="2"/>
        <a:buChar char=""/>
        <a:defRPr kumimoji="0" sz="1500" kern="1200">
          <a:solidFill>
            <a:schemeClr val="tx2"/>
          </a:solidFill>
          <a:latin typeface="+mn-lt"/>
          <a:ea typeface="+mn-ea"/>
          <a:cs typeface="+mn-cs"/>
        </a:defRPr>
      </a:lvl5pPr>
      <a:lvl6pPr marL="1207008" indent="-137160" algn="l" rtl="0" eaLnBrk="1" latinLnBrk="0" hangingPunct="1">
        <a:spcBef>
          <a:spcPts val="225"/>
        </a:spcBef>
        <a:buClr>
          <a:schemeClr val="accent1"/>
        </a:buClr>
        <a:buFont typeface="Wingdings 2" panose="05020102010507070707" pitchFamily="18" charset="2"/>
        <a:buChar char=""/>
        <a:defRPr kumimoji="0" sz="1350" kern="1200">
          <a:solidFill>
            <a:schemeClr val="tx2"/>
          </a:solidFill>
          <a:latin typeface="+mn-lt"/>
          <a:ea typeface="+mn-ea"/>
          <a:cs typeface="+mn-cs"/>
        </a:defRPr>
      </a:lvl6pPr>
      <a:lvl7pPr marL="1371600" indent="-137160" algn="l" rtl="0" eaLnBrk="1" latinLnBrk="0" hangingPunct="1">
        <a:spcBef>
          <a:spcPts val="225"/>
        </a:spcBef>
        <a:buClr>
          <a:schemeClr val="accent1"/>
        </a:buClr>
        <a:buFont typeface="Wingdings 2" panose="05020102010507070707" pitchFamily="18" charset="2"/>
        <a:buChar char=""/>
        <a:defRPr kumimoji="0" sz="1200" kern="1200">
          <a:solidFill>
            <a:schemeClr val="tx2"/>
          </a:solidFill>
          <a:latin typeface="+mn-lt"/>
          <a:ea typeface="+mn-ea"/>
          <a:cs typeface="+mn-cs"/>
        </a:defRPr>
      </a:lvl7pPr>
      <a:lvl8pPr marL="1522476" indent="-137160" algn="l" rtl="0" eaLnBrk="1" latinLnBrk="0" hangingPunct="1">
        <a:spcBef>
          <a:spcPts val="225"/>
        </a:spcBef>
        <a:buClr>
          <a:schemeClr val="accent1"/>
        </a:buClr>
        <a:buFont typeface="Wingdings 2" panose="05020102010507070707" pitchFamily="18" charset="2"/>
        <a:buChar char=""/>
        <a:defRPr kumimoji="0" sz="1125" kern="1200">
          <a:solidFill>
            <a:schemeClr val="tx2"/>
          </a:solidFill>
          <a:latin typeface="+mn-lt"/>
          <a:ea typeface="+mn-ea"/>
          <a:cs typeface="+mn-cs"/>
        </a:defRPr>
      </a:lvl8pPr>
      <a:lvl9pPr marL="1680210" indent="-137160" algn="l" rtl="0" eaLnBrk="1" latinLnBrk="0" hangingPunct="1">
        <a:spcBef>
          <a:spcPts val="225"/>
        </a:spcBef>
        <a:buClr>
          <a:schemeClr val="accent1"/>
        </a:buClr>
        <a:buFont typeface="Wingdings 2" panose="05020102010507070707" pitchFamily="18" charset="2"/>
        <a:buChar char=""/>
        <a:defRPr kumimoji="0" sz="105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p15:clr>
            <a:srgbClr val="F26B43"/>
          </p15:clr>
        </p15:guide>
        <p15:guide id="1" pos="2880">
          <p15:clr>
            <a:srgbClr val="F26B43"/>
          </p15:clr>
        </p15:guide>
        <p15:guide id="2" orient="horz" pos="415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4.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d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Part 1</a:t>
            </a:r>
          </a:p>
        </p:txBody>
      </p:sp>
      <p:sp>
        <p:nvSpPr>
          <p:cNvPr id="15362" name="Title 1"/>
          <p:cNvSpPr>
            <a:spLocks noGrp="1"/>
          </p:cNvSpPr>
          <p:nvPr>
            <p:ph type="ctrTitle"/>
          </p:nvPr>
        </p:nvSpPr>
        <p:spPr>
          <a:xfrm>
            <a:off x="0" y="526792"/>
            <a:ext cx="4788024" cy="3345122"/>
          </a:xfrm>
        </p:spPr>
        <p:txBody>
          <a:bodyPr/>
          <a:lstStyle/>
          <a:p>
            <a:pPr eaLnBrk="1" hangingPunct="1"/>
            <a:r>
              <a:rPr lang="en-US" dirty="0"/>
              <a:t>Chapter 4 – Requirements Engineering</a:t>
            </a:r>
          </a:p>
        </p:txBody>
      </p:sp>
      <p:sp>
        <p:nvSpPr>
          <p:cNvPr id="5" name="Footer Placeholder 4"/>
          <p:cNvSpPr>
            <a:spLocks noGrp="1"/>
          </p:cNvSpPr>
          <p:nvPr>
            <p:ph type="ftr" sz="quarter" idx="4294967295"/>
          </p:nvPr>
        </p:nvSpPr>
        <p:spPr>
          <a:xfrm>
            <a:off x="0" y="6356350"/>
            <a:ext cx="2895600" cy="365125"/>
          </a:xfrm>
        </p:spPr>
        <p:txBody>
          <a:bodyPr/>
          <a:lstStyle/>
          <a:p>
            <a:pPr>
              <a:defRPr/>
            </a:pPr>
            <a:r>
              <a:rPr lang="en-US"/>
              <a:t>Chapter 4 Requirements engineering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39939" name="Rectangle 3"/>
          <p:cNvSpPr>
            <a:spLocks noGrp="1" noChangeArrowheads="1"/>
          </p:cNvSpPr>
          <p:nvPr>
            <p:ph idx="1"/>
          </p:nvPr>
        </p:nvSpPr>
        <p:spPr/>
        <p:txBody>
          <a:bodyPr>
            <a:normAutofit/>
          </a:bodyPr>
          <a:lstStyle/>
          <a:p>
            <a:pPr marL="0" marR="0" algn="r" rtl="1">
              <a:lnSpc>
                <a:spcPct val="107000"/>
              </a:lnSpc>
              <a:spcBef>
                <a:spcPts val="0"/>
              </a:spcBef>
              <a:spcAft>
                <a:spcPts val="800"/>
              </a:spcAft>
            </a:pPr>
            <a:r>
              <a:rPr lang="ar-SA" sz="3200" b="1" dirty="0">
                <a:effectLst/>
                <a:latin typeface="Times New Roman" panose="02020603050405020304" pitchFamily="18" charset="0"/>
                <a:ea typeface="Times New Roman" panose="02020603050405020304" pitchFamily="18" charset="0"/>
                <a:cs typeface="B Nazanin" panose="00000400000000000000" pitchFamily="2" charset="-78"/>
              </a:rPr>
              <a:t>توصیف عملکرد یا خدمات سیستم</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به نوع نرم‌افزار، کاربران مورد انتظار و نوع سیستمی که نرم‌افزار در آن استفاده می‌شود، وابسته‌اند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الزامات کارکردی کاربر ممکن است بیانیه‌هایی سطح بالا از آنچه سیستم باید انجام دهد، باشند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الزامات کارکردی سیستم باید خدمات سیستم را با جزئیات توصیف کنند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9938" name="Rectangle 2"/>
          <p:cNvSpPr>
            <a:spLocks noGrp="1" noChangeArrowheads="1"/>
          </p:cNvSpPr>
          <p:nvPr>
            <p:ph type="title"/>
          </p:nvPr>
        </p:nvSpPr>
        <p:spPr/>
        <p:txBody>
          <a:bodyPr/>
          <a:lstStyle/>
          <a:p>
            <a:r>
              <a:rPr lang="en-GB"/>
              <a:t>Functional requirements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77827" name="Rectangle 3"/>
          <p:cNvSpPr>
            <a:spLocks noGrp="1" noChangeArrowheads="1"/>
          </p:cNvSpPr>
          <p:nvPr>
            <p:ph idx="1"/>
          </p:nvPr>
        </p:nvSpPr>
        <p:spPr/>
        <p:txBody>
          <a:bodyPr>
            <a:normAutofit/>
          </a:bodyPr>
          <a:lstStyle/>
          <a:p>
            <a:pPr marL="0" marR="0" algn="r" rtl="1">
              <a:lnSpc>
                <a:spcPct val="107000"/>
              </a:lnSpc>
              <a:spcBef>
                <a:spcPts val="0"/>
              </a:spcBef>
              <a:spcAft>
                <a:spcPts val="800"/>
              </a:spcAft>
            </a:pPr>
            <a:r>
              <a:rPr lang="ar-SA" sz="3200" b="1" dirty="0">
                <a:effectLst/>
                <a:latin typeface="Times New Roman" panose="02020603050405020304" pitchFamily="18" charset="0"/>
                <a:ea typeface="Times New Roman" panose="02020603050405020304" pitchFamily="18" charset="0"/>
                <a:cs typeface="B Nazanin" panose="00000400000000000000" pitchFamily="2" charset="-78"/>
              </a:rPr>
              <a:t>نمونه‌هایی از الزامات کارکردی</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کاربر باید بتواند فهرست وقت‌های ملاقات تمام کلینیک‌ها را جستجو کند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سیستم باید هر روز، برای هر کلینیک، فهرستی از بیماران که انتظار می‌رود آن روز به ملاقات‌ها مراجعه کنند، ایجاد کند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هر کارمند استفاده‌کننده از سیستم باید به‌طور یکتا با شماره کارمندی </a:t>
            </a:r>
            <a:r>
              <a:rPr lang="fa-IR" sz="3200" dirty="0">
                <a:effectLst/>
                <a:latin typeface="Times New Roman" panose="02020603050405020304" pitchFamily="18" charset="0"/>
                <a:ea typeface="Times New Roman" panose="02020603050405020304" pitchFamily="18" charset="0"/>
                <a:cs typeface="B Nazanin" panose="00000400000000000000" pitchFamily="2" charset="-78"/>
              </a:rPr>
              <a:t>۸</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 رقمی خود شناسایی شود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7826" name="Rectangle 2"/>
          <p:cNvSpPr>
            <a:spLocks noGrp="1" noChangeArrowheads="1"/>
          </p:cNvSpPr>
          <p:nvPr>
            <p:ph type="title"/>
          </p:nvPr>
        </p:nvSpPr>
        <p:spPr/>
        <p:txBody>
          <a:bodyPr/>
          <a:lstStyle/>
          <a:p>
            <a:r>
              <a:rPr lang="en-US" dirty="0"/>
              <a:t>Functional requirements for the MHC-PMS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41987" name="Rectangle 3"/>
          <p:cNvSpPr>
            <a:spLocks noGrp="1" noChangeArrowheads="1"/>
          </p:cNvSpPr>
          <p:nvPr>
            <p:ph idx="1"/>
          </p:nvPr>
        </p:nvSpPr>
        <p:spPr/>
        <p:txBody>
          <a:bodyPr>
            <a:normAutofit/>
          </a:bodyPr>
          <a:lstStyle/>
          <a:p>
            <a:pPr marL="0" marR="0" algn="r" rtl="1">
              <a:lnSpc>
                <a:spcPct val="107000"/>
              </a:lnSpc>
              <a:spcBef>
                <a:spcPts val="0"/>
              </a:spcBef>
              <a:spcAft>
                <a:spcPts val="800"/>
              </a:spcAft>
            </a:pPr>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مسائل ناشی از الزامات مبهم</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مشکلاتی ایجاد می‌شوند وقتی الزامات به‌طور دقیق بیان نشده‌اند</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الزامات مبهم ممکن است توسط توسعه‌دهندگان و کاربران به روش‌های مختلفی تفسیر شوند</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به عنوان مثال، اصطلاح "جستجو" در الزام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۱</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قصد کاربر</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جستجو برای نام بیمار در بین تمام وقت‌های ملاقات در تمام کلینیک‌ها؛</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تفسیر توسعه‌دهنده</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جستجو برای نام بیمار در یک کلینیک خاص. کاربر کلینیک را انتخاب کرده و سپس جستجو می‌کند</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986" name="Rectangle 2"/>
          <p:cNvSpPr>
            <a:spLocks noGrp="1" noChangeArrowheads="1"/>
          </p:cNvSpPr>
          <p:nvPr>
            <p:ph type="title"/>
          </p:nvPr>
        </p:nvSpPr>
        <p:spPr/>
        <p:txBody>
          <a:bodyPr/>
          <a:lstStyle/>
          <a:p>
            <a:r>
              <a:rPr lang="en-GB" dirty="0"/>
              <a:t>Requirements imprecision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43011" name="Rectangle 3"/>
          <p:cNvSpPr>
            <a:spLocks noGrp="1" noChangeArrowheads="1"/>
          </p:cNvSpPr>
          <p:nvPr>
            <p:ph idx="1"/>
          </p:nvPr>
        </p:nvSpPr>
        <p:spPr/>
        <p:txBody>
          <a:bodyPr>
            <a:normAutofit/>
          </a:bodyPr>
          <a:lstStyle/>
          <a:p>
            <a:pPr marL="0" marR="0" algn="r" rtl="1">
              <a:lnSpc>
                <a:spcPct val="107000"/>
              </a:lnSpc>
              <a:spcBef>
                <a:spcPts val="0"/>
              </a:spcBef>
              <a:spcAft>
                <a:spcPts val="800"/>
              </a:spcAft>
            </a:pPr>
            <a:r>
              <a:rPr lang="ar-SA" sz="3200" b="1" dirty="0">
                <a:effectLst/>
                <a:latin typeface="Times New Roman" panose="02020603050405020304" pitchFamily="18" charset="0"/>
                <a:ea typeface="Times New Roman" panose="02020603050405020304" pitchFamily="18" charset="0"/>
                <a:cs typeface="B Nazanin" panose="00000400000000000000" pitchFamily="2" charset="-78"/>
              </a:rPr>
              <a:t>اصول تکمیل و سازگاری الزامات</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b="1" dirty="0">
                <a:effectLst/>
                <a:latin typeface="Times New Roman" panose="02020603050405020304" pitchFamily="18" charset="0"/>
                <a:ea typeface="Times New Roman" panose="02020603050405020304" pitchFamily="18" charset="0"/>
                <a:cs typeface="B Nazanin" panose="00000400000000000000" pitchFamily="2" charset="-78"/>
              </a:rPr>
              <a:t>کامل بودن</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الزامات باید شامل توصیف همه امکانات موردنیاز باشند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b="1" dirty="0">
                <a:effectLst/>
                <a:latin typeface="Times New Roman" panose="02020603050405020304" pitchFamily="18" charset="0"/>
                <a:ea typeface="Times New Roman" panose="02020603050405020304" pitchFamily="18" charset="0"/>
                <a:cs typeface="B Nazanin" panose="00000400000000000000" pitchFamily="2" charset="-78"/>
              </a:rPr>
              <a:t>سازگاری</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نباید تناقضی در توصیفات امکانات سیستم وجود داشته باشد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در عمل، تهیه یک سند الزامات کاملاً کامل و سازگار غیرممکن است</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3010" name="Rectangle 2"/>
          <p:cNvSpPr>
            <a:spLocks noGrp="1" noChangeArrowheads="1"/>
          </p:cNvSpPr>
          <p:nvPr>
            <p:ph type="title"/>
          </p:nvPr>
        </p:nvSpPr>
        <p:spPr/>
        <p:txBody>
          <a:bodyPr/>
          <a:lstStyle/>
          <a:p>
            <a:r>
              <a:rPr lang="en-GB" dirty="0"/>
              <a:t>Requirements completeness and consistency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35843" name="Rectangle 3"/>
          <p:cNvSpPr>
            <a:spLocks noGrp="1" noChangeArrowheads="1"/>
          </p:cNvSpPr>
          <p:nvPr>
            <p:ph idx="1"/>
          </p:nvPr>
        </p:nvSpPr>
        <p:spPr>
          <a:noFill/>
          <a:ln/>
        </p:spPr>
        <p:txBody>
          <a:bodyPr lIns="90487" tIns="44450" rIns="90487" bIns="44450">
            <a:normAutofit/>
          </a:bodyPr>
          <a:lstStyle/>
          <a:p>
            <a:pPr marL="0" marR="0" algn="r" rtl="1">
              <a:lnSpc>
                <a:spcPct val="107000"/>
              </a:lnSpc>
              <a:spcBef>
                <a:spcPts val="0"/>
              </a:spcBef>
              <a:spcAft>
                <a:spcPts val="800"/>
              </a:spcAft>
            </a:pPr>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الزامات غیرکارکردی</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ویژگی‌ها و محدودیت‌های سیستم مانند قابلیت اطمینان، زمان پاسخ و نیازهای ذخیره‌سازی را تعریف می‌کنند. محدودیت‌ها شامل قابلیت دستگاه‌های ورودی/خروجی، نمایش‌های سیستمی و غیره می‌شوند</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ممکن است نیازهای فرآیندی را نیز مشخص کنند که استفاده از محیط توسعه خاص، زبان برنامه‌نویسی یا روش توسعه خاصی را اجباری می‌کنند</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الزامات غیرکارکردی ممکن است از الزامات کارکردی مهم‌تر باشند؛ اگر این الزامات برآورده نشوند، سیستم ممکن است غیرقابل‌استفاده شود</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pic>
        <p:nvPicPr>
          <p:cNvPr id="4" name="Picture 3" descr="4.3 Non-functionalReq.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52659" y="1809136"/>
            <a:ext cx="7981479" cy="44778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3" name="Content Placeholder 2"/>
          <p:cNvSpPr>
            <a:spLocks noGrp="1"/>
          </p:cNvSpPr>
          <p:nvPr>
            <p:ph idx="1"/>
          </p:nvPr>
        </p:nvSpPr>
        <p:spPr/>
        <p:txBody>
          <a:bodyPr>
            <a:normAutofit lnSpcReduction="10000"/>
          </a:bodyPr>
          <a:lstStyle/>
          <a:p>
            <a:pPr marL="0" marR="0" algn="r" rtl="1"/>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نیازمندی‌های غیرعملکردی ممکن است بر معماری کلی یک سیستم تأثیر بگذارند نه بر اجزای فردی</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به عنوان مثال، برای اطمینان از برآورده شدن نیازمندی‌های عملکرد، ممکن است لازم باشد سیستم را به گونه‌ای سازماندهی کنید که ارتباطات بین اجزا به حداقل برسد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یک نیازمندی غیرعملکردی واحد، مانند نیازمندی امنیتی، ممکن است تعدادی از نیازمندی‌های عملکردی مرتبط را تولید کند که خدمات مورد نیاز سیستم را تعریف می‌کنند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این همچنین ممکن است نیازمندی‌هایی ایجاد کند که محدودیت‌هایی برای نیازمندی‌های موجود اعمال کنند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3200" dirty="0">
              <a:effectLst/>
              <a:latin typeface="Times New Roman" panose="02020603050405020304" pitchFamily="18" charset="0"/>
              <a:ea typeface="Times New Roman" panose="02020603050405020304" pitchFamily="18" charset="0"/>
            </a:endParaRPr>
          </a:p>
        </p:txBody>
      </p:sp>
      <p:sp>
        <p:nvSpPr>
          <p:cNvPr id="2" name="Title 1"/>
          <p:cNvSpPr>
            <a:spLocks noGrp="1"/>
          </p:cNvSpPr>
          <p:nvPr>
            <p:ph type="title"/>
          </p:nvPr>
        </p:nvSpPr>
        <p:spPr/>
        <p:txBody>
          <a:bodyPr/>
          <a:lstStyle/>
          <a:p>
            <a:r>
              <a:rPr lang="en-US" dirty="0"/>
              <a:t>Non-functional requirements implementation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36867" name="Rectangle 3"/>
          <p:cNvSpPr>
            <a:spLocks noGrp="1" noChangeArrowheads="1"/>
          </p:cNvSpPr>
          <p:nvPr>
            <p:ph idx="1"/>
          </p:nvPr>
        </p:nvSpPr>
        <p:spPr>
          <a:noFill/>
          <a:ln/>
        </p:spPr>
        <p:txBody>
          <a:bodyPr lIns="90487" tIns="44450" rIns="90487" bIns="44450">
            <a:normAutofit lnSpcReduction="10000"/>
          </a:bodyPr>
          <a:lstStyle/>
          <a:p>
            <a:pPr marL="0" marR="0" algn="r" rtl="1"/>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نیازمندی‌های محصول</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نیازمندی‌هایی که مشخص می‌کنند محصول ارائه شده باید به روشی خاص عمل کند، مانند سرعت اجرا، قابلیت اطمینان و غیره</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نیازمندی‌های سازمانی</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نیازمندی‌هایی که نتیجه سیاست‌ها و رویه‌های سازمانی هستند، مانند استانداردهای فرآیند استفاده شده، نیازمندی‌های پیاده‌سازی و غیره</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نیازمندی‌های خارجی</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نیازمندی‌هایی که از عواملی که خارج از سیستم و فرآیند توسعه آن هستند ناشی می‌شوند، مانند نیازمندی‌های تعامل‌پذیری، نیازمندی‌های قانونی و غیره</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3200" dirty="0">
              <a:effectLst/>
              <a:latin typeface="Times New Roman" panose="02020603050405020304" pitchFamily="18" charset="0"/>
              <a:ea typeface="Times New Roman" panose="02020603050405020304" pitchFamily="18" charset="0"/>
            </a:endParaRPr>
          </a:p>
        </p:txBody>
      </p:sp>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1507" name="Title 1"/>
          <p:cNvSpPr>
            <a:spLocks noGrp="1"/>
          </p:cNvSpPr>
          <p:nvPr>
            <p:ph type="title"/>
          </p:nvPr>
        </p:nvSpPr>
        <p:spPr/>
        <p:txBody>
          <a:bodyPr>
            <a:normAutofit fontScale="90000"/>
          </a:bodyPr>
          <a:lstStyle/>
          <a:p>
            <a:pPr eaLnBrk="1" hangingPunct="1"/>
            <a:r>
              <a:rPr lang="en-US" dirty="0"/>
              <a:t>Examples of nonfunctional requirements in the MHC-PMS</a:t>
            </a:r>
            <a:r>
              <a:rPr lang="en-GB" dirty="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44847916"/>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pPr algn="r" rtl="1"/>
                      <a:r>
                        <a:rPr kumimoji="0" lang="ar-SA" sz="2400" b="1" kern="1200" dirty="0">
                          <a:solidFill>
                            <a:schemeClr val="dk1"/>
                          </a:solidFill>
                          <a:effectLst/>
                          <a:latin typeface="+mn-lt"/>
                          <a:ea typeface="+mn-ea"/>
                          <a:cs typeface="B Nazanin" panose="00000400000000000000" pitchFamily="2" charset="-78"/>
                        </a:rPr>
                        <a:t>نیازمندی محصول</a:t>
                      </a:r>
                      <a:br>
                        <a:rPr kumimoji="0" lang="en-US" sz="2400" b="0" kern="1200" dirty="0">
                          <a:solidFill>
                            <a:schemeClr val="dk1"/>
                          </a:solidFill>
                          <a:effectLst/>
                          <a:latin typeface="+mn-lt"/>
                          <a:ea typeface="+mn-ea"/>
                          <a:cs typeface="B Nazanin" panose="00000400000000000000" pitchFamily="2" charset="-78"/>
                        </a:rPr>
                      </a:br>
                      <a:r>
                        <a:rPr kumimoji="0" lang="ar-SA" sz="2400" b="0" kern="1200" dirty="0">
                          <a:solidFill>
                            <a:schemeClr val="dk1"/>
                          </a:solidFill>
                          <a:effectLst/>
                          <a:latin typeface="+mn-lt"/>
                          <a:ea typeface="+mn-ea"/>
                          <a:cs typeface="B Nazanin" panose="00000400000000000000" pitchFamily="2" charset="-78"/>
                        </a:rPr>
                        <a:t>سیستم </a:t>
                      </a:r>
                      <a:r>
                        <a:rPr kumimoji="0" lang="en-US" sz="2400" b="0" kern="1200" dirty="0">
                          <a:solidFill>
                            <a:schemeClr val="dk1"/>
                          </a:solidFill>
                          <a:effectLst/>
                          <a:latin typeface="+mn-lt"/>
                          <a:ea typeface="+mn-ea"/>
                          <a:cs typeface="B Nazanin" panose="00000400000000000000" pitchFamily="2" charset="-78"/>
                        </a:rPr>
                        <a:t>MHC-PMS </a:t>
                      </a:r>
                      <a:r>
                        <a:rPr kumimoji="0" lang="ar-SA" sz="2400" b="0" kern="1200" dirty="0">
                          <a:solidFill>
                            <a:schemeClr val="dk1"/>
                          </a:solidFill>
                          <a:effectLst/>
                          <a:latin typeface="+mn-lt"/>
                          <a:ea typeface="+mn-ea"/>
                          <a:cs typeface="B Nazanin" panose="00000400000000000000" pitchFamily="2" charset="-78"/>
                        </a:rPr>
                        <a:t>باید در ساعات کاری معمول (دوشنبه تا جمعه، 08:30 تا 17:30) در دسترس تمام کلینیک‌ها باشد. زمان خاموشی در ساعات کاری معمول نباید در هر روز بیشتر از پنج ثانیه باشد</a:t>
                      </a:r>
                      <a:r>
                        <a:rPr kumimoji="0" lang="en-US" sz="2400" b="0" kern="1200" dirty="0">
                          <a:solidFill>
                            <a:schemeClr val="dk1"/>
                          </a:solidFill>
                          <a:effectLst/>
                          <a:latin typeface="+mn-lt"/>
                          <a:ea typeface="+mn-ea"/>
                          <a:cs typeface="B Nazanin" panose="00000400000000000000" pitchFamily="2" charset="-78"/>
                        </a:rPr>
                        <a:t>.</a:t>
                      </a:r>
                    </a:p>
                    <a:p>
                      <a:pPr algn="r" rtl="1"/>
                      <a:br>
                        <a:rPr kumimoji="0" lang="en-US" sz="2400" b="0" kern="1200" dirty="0">
                          <a:solidFill>
                            <a:schemeClr val="dk1"/>
                          </a:solidFill>
                          <a:effectLst/>
                          <a:latin typeface="+mn-lt"/>
                          <a:ea typeface="+mn-ea"/>
                          <a:cs typeface="B Nazanin" panose="00000400000000000000" pitchFamily="2" charset="-78"/>
                        </a:rPr>
                      </a:br>
                      <a:r>
                        <a:rPr kumimoji="0" lang="ar-SA" sz="2400" b="1" kern="1200" dirty="0">
                          <a:solidFill>
                            <a:schemeClr val="dk1"/>
                          </a:solidFill>
                          <a:effectLst/>
                          <a:latin typeface="+mn-lt"/>
                          <a:ea typeface="+mn-ea"/>
                          <a:cs typeface="B Nazanin" panose="00000400000000000000" pitchFamily="2" charset="-78"/>
                        </a:rPr>
                        <a:t>نیازمندی سازمانی</a:t>
                      </a:r>
                      <a:br>
                        <a:rPr kumimoji="0" lang="en-US" sz="2400" b="0" kern="1200" dirty="0">
                          <a:solidFill>
                            <a:schemeClr val="dk1"/>
                          </a:solidFill>
                          <a:effectLst/>
                          <a:latin typeface="+mn-lt"/>
                          <a:ea typeface="+mn-ea"/>
                          <a:cs typeface="B Nazanin" panose="00000400000000000000" pitchFamily="2" charset="-78"/>
                        </a:rPr>
                      </a:br>
                      <a:r>
                        <a:rPr kumimoji="0" lang="ar-SA" sz="2400" b="0" kern="1200" dirty="0">
                          <a:solidFill>
                            <a:schemeClr val="dk1"/>
                          </a:solidFill>
                          <a:effectLst/>
                          <a:latin typeface="+mn-lt"/>
                          <a:ea typeface="+mn-ea"/>
                          <a:cs typeface="B Nazanin" panose="00000400000000000000" pitchFamily="2" charset="-78"/>
                        </a:rPr>
                        <a:t>کاربران سیستم</a:t>
                      </a:r>
                      <a:r>
                        <a:rPr kumimoji="0" lang="en-US" sz="2400" b="0" kern="1200" dirty="0">
                          <a:solidFill>
                            <a:schemeClr val="dk1"/>
                          </a:solidFill>
                          <a:effectLst/>
                          <a:latin typeface="+mn-lt"/>
                          <a:ea typeface="+mn-ea"/>
                          <a:cs typeface="B Nazanin" panose="00000400000000000000" pitchFamily="2" charset="-78"/>
                        </a:rPr>
                        <a:t> MHC-PMS </a:t>
                      </a:r>
                      <a:r>
                        <a:rPr kumimoji="0" lang="ar-SA" sz="2400" b="0" kern="1200" dirty="0">
                          <a:solidFill>
                            <a:schemeClr val="dk1"/>
                          </a:solidFill>
                          <a:effectLst/>
                          <a:latin typeface="+mn-lt"/>
                          <a:ea typeface="+mn-ea"/>
                          <a:cs typeface="B Nazanin" panose="00000400000000000000" pitchFamily="2" charset="-78"/>
                        </a:rPr>
                        <a:t>باید با استفاده از کارت شناسایی مقامات بهداشتی خود احراز هویت کنند</a:t>
                      </a:r>
                      <a:r>
                        <a:rPr kumimoji="0" lang="en-US" sz="2400" b="0" kern="1200" dirty="0">
                          <a:solidFill>
                            <a:schemeClr val="dk1"/>
                          </a:solidFill>
                          <a:effectLst/>
                          <a:latin typeface="+mn-lt"/>
                          <a:ea typeface="+mn-ea"/>
                          <a:cs typeface="B Nazanin" panose="00000400000000000000" pitchFamily="2" charset="-78"/>
                        </a:rPr>
                        <a:t>.</a:t>
                      </a:r>
                    </a:p>
                    <a:p>
                      <a:pPr algn="r" rtl="1"/>
                      <a:br>
                        <a:rPr kumimoji="0" lang="en-US" sz="2400" b="0" kern="1200" dirty="0">
                          <a:solidFill>
                            <a:schemeClr val="dk1"/>
                          </a:solidFill>
                          <a:effectLst/>
                          <a:latin typeface="+mn-lt"/>
                          <a:ea typeface="+mn-ea"/>
                          <a:cs typeface="B Nazanin" panose="00000400000000000000" pitchFamily="2" charset="-78"/>
                        </a:rPr>
                      </a:br>
                      <a:r>
                        <a:rPr kumimoji="0" lang="ar-SA" sz="2400" b="1" kern="1200" dirty="0">
                          <a:solidFill>
                            <a:schemeClr val="dk1"/>
                          </a:solidFill>
                          <a:effectLst/>
                          <a:latin typeface="+mn-lt"/>
                          <a:ea typeface="+mn-ea"/>
                          <a:cs typeface="B Nazanin" panose="00000400000000000000" pitchFamily="2" charset="-78"/>
                        </a:rPr>
                        <a:t>نیازمندی خارجی</a:t>
                      </a:r>
                      <a:br>
                        <a:rPr kumimoji="0" lang="en-US" sz="2400" b="0" kern="1200" dirty="0">
                          <a:solidFill>
                            <a:schemeClr val="dk1"/>
                          </a:solidFill>
                          <a:effectLst/>
                          <a:latin typeface="+mn-lt"/>
                          <a:ea typeface="+mn-ea"/>
                          <a:cs typeface="B Nazanin" panose="00000400000000000000" pitchFamily="2" charset="-78"/>
                        </a:rPr>
                      </a:br>
                      <a:r>
                        <a:rPr kumimoji="0" lang="ar-SA" sz="2400" b="0" kern="1200" dirty="0">
                          <a:solidFill>
                            <a:schemeClr val="dk1"/>
                          </a:solidFill>
                          <a:effectLst/>
                          <a:latin typeface="+mn-lt"/>
                          <a:ea typeface="+mn-ea"/>
                          <a:cs typeface="B Nazanin" panose="00000400000000000000" pitchFamily="2" charset="-78"/>
                        </a:rPr>
                        <a:t>سیستم باید الزامات حریم خصوصی بیمار را طبق</a:t>
                      </a:r>
                      <a:r>
                        <a:rPr kumimoji="0" lang="en-US" sz="2400" b="0" kern="1200" dirty="0">
                          <a:solidFill>
                            <a:schemeClr val="dk1"/>
                          </a:solidFill>
                          <a:effectLst/>
                          <a:latin typeface="+mn-lt"/>
                          <a:ea typeface="+mn-ea"/>
                          <a:cs typeface="B Nazanin" panose="00000400000000000000" pitchFamily="2" charset="-78"/>
                        </a:rPr>
                        <a:t> HStan-03-2006-priv </a:t>
                      </a:r>
                      <a:r>
                        <a:rPr kumimoji="0" lang="ar-SA" sz="2400" b="0" kern="1200" dirty="0">
                          <a:solidFill>
                            <a:schemeClr val="dk1"/>
                          </a:solidFill>
                          <a:effectLst/>
                          <a:latin typeface="+mn-lt"/>
                          <a:ea typeface="+mn-ea"/>
                          <a:cs typeface="B Nazanin" panose="00000400000000000000" pitchFamily="2" charset="-78"/>
                        </a:rPr>
                        <a:t>پیاده‌سازی کند</a:t>
                      </a:r>
                      <a:r>
                        <a:rPr kumimoji="0" lang="en-US" sz="2400" b="0" kern="1200" dirty="0">
                          <a:solidFill>
                            <a:schemeClr val="dk1"/>
                          </a:solidFill>
                          <a:effectLst/>
                          <a:latin typeface="+mn-lt"/>
                          <a:ea typeface="+mn-ea"/>
                          <a:cs typeface="B Nazanin" panose="00000400000000000000" pitchFamily="2" charset="-78"/>
                        </a:rPr>
                        <a:t>.</a:t>
                      </a:r>
                    </a:p>
                  </a:txBody>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44035" name="Rectangle 3"/>
          <p:cNvSpPr>
            <a:spLocks noGrp="1" noChangeArrowheads="1"/>
          </p:cNvSpPr>
          <p:nvPr>
            <p:ph idx="1"/>
          </p:nvPr>
        </p:nvSpPr>
        <p:spPr/>
        <p:txBody>
          <a:bodyPr>
            <a:normAutofit/>
          </a:bodyPr>
          <a:lstStyle/>
          <a:p>
            <a:pPr algn="r" rtl="1"/>
            <a:r>
              <a:rPr lang="ar-SA" sz="3200" dirty="0">
                <a:effectLst/>
                <a:latin typeface="Calibri" panose="020F0502020204030204" pitchFamily="34" charset="0"/>
                <a:ea typeface="Calibri" panose="020F0502020204030204" pitchFamily="34" charset="0"/>
                <a:cs typeface="B Nazanin" panose="00000400000000000000" pitchFamily="2" charset="-78"/>
              </a:rPr>
              <a:t>بیان دقیق نیازمندی‌های غیرعملکردی ممکن است بسیار دشوار باشد و نیازمندی‌های مبهم ممکن است سخت به تأیید برسند</a:t>
            </a:r>
            <a:r>
              <a:rPr lang="en-US" sz="3200" dirty="0">
                <a:effectLst/>
                <a:latin typeface="Calibri" panose="020F0502020204030204" pitchFamily="34" charset="0"/>
                <a:ea typeface="Calibri" panose="020F0502020204030204" pitchFamily="34" charset="0"/>
                <a:cs typeface="B Nazanin" panose="00000400000000000000" pitchFamily="2" charset="-78"/>
              </a:rPr>
              <a:t>.</a:t>
            </a:r>
            <a:br>
              <a:rPr lang="en-US" sz="3200" dirty="0">
                <a:effectLst/>
                <a:latin typeface="Calibri" panose="020F0502020204030204" pitchFamily="34" charset="0"/>
                <a:ea typeface="Calibri" panose="020F0502020204030204" pitchFamily="34" charset="0"/>
                <a:cs typeface="B Nazanin" panose="00000400000000000000" pitchFamily="2" charset="-78"/>
              </a:rPr>
            </a:br>
            <a:r>
              <a:rPr lang="en-US" sz="3200" dirty="0">
                <a:effectLst/>
                <a:latin typeface="Calibri" panose="020F0502020204030204" pitchFamily="34" charset="0"/>
                <a:ea typeface="Calibri" panose="020F0502020204030204" pitchFamily="34" charset="0"/>
                <a:cs typeface="B Nazanin" panose="00000400000000000000" pitchFamily="2" charset="-78"/>
              </a:rPr>
              <a:t> </a:t>
            </a:r>
            <a:r>
              <a:rPr lang="ar-SA" sz="3200" dirty="0">
                <a:effectLst/>
                <a:latin typeface="Calibri" panose="020F0502020204030204" pitchFamily="34" charset="0"/>
                <a:ea typeface="Calibri" panose="020F0502020204030204" pitchFamily="34" charset="0"/>
                <a:cs typeface="B Nazanin" panose="00000400000000000000" pitchFamily="2" charset="-78"/>
              </a:rPr>
              <a:t>هدف</a:t>
            </a:r>
            <a:br>
              <a:rPr lang="en-US" sz="3200" dirty="0">
                <a:effectLst/>
                <a:latin typeface="Calibri" panose="020F0502020204030204" pitchFamily="34" charset="0"/>
                <a:ea typeface="Calibri" panose="020F0502020204030204" pitchFamily="34" charset="0"/>
                <a:cs typeface="B Nazanin" panose="00000400000000000000" pitchFamily="2" charset="-78"/>
              </a:rPr>
            </a:br>
            <a:r>
              <a:rPr lang="en-US" sz="3200" dirty="0">
                <a:effectLst/>
                <a:latin typeface="Calibri" panose="020F0502020204030204" pitchFamily="34" charset="0"/>
                <a:ea typeface="Calibri" panose="020F0502020204030204" pitchFamily="34" charset="0"/>
                <a:cs typeface="B Nazanin" panose="00000400000000000000" pitchFamily="2" charset="-78"/>
              </a:rPr>
              <a:t>	▫ </a:t>
            </a:r>
            <a:r>
              <a:rPr lang="ar-SA" sz="3200" dirty="0">
                <a:effectLst/>
                <a:latin typeface="Calibri" panose="020F0502020204030204" pitchFamily="34" charset="0"/>
                <a:ea typeface="Calibri" panose="020F0502020204030204" pitchFamily="34" charset="0"/>
                <a:cs typeface="B Nazanin" panose="00000400000000000000" pitchFamily="2" charset="-78"/>
              </a:rPr>
              <a:t>نیاز عمومی کاربر مانند آسانی استفاده</a:t>
            </a:r>
            <a:r>
              <a:rPr lang="en-US" sz="3200" dirty="0">
                <a:effectLst/>
                <a:latin typeface="Calibri" panose="020F0502020204030204" pitchFamily="34" charset="0"/>
                <a:ea typeface="Calibri" panose="020F0502020204030204" pitchFamily="34" charset="0"/>
                <a:cs typeface="B Nazanin" panose="00000400000000000000" pitchFamily="2" charset="-78"/>
              </a:rPr>
              <a:t>.</a:t>
            </a:r>
            <a:br>
              <a:rPr lang="en-US" sz="3200" dirty="0">
                <a:effectLst/>
                <a:latin typeface="Calibri" panose="020F0502020204030204" pitchFamily="34" charset="0"/>
                <a:ea typeface="Calibri" panose="020F0502020204030204" pitchFamily="34" charset="0"/>
                <a:cs typeface="B Nazanin" panose="00000400000000000000" pitchFamily="2" charset="-78"/>
              </a:rPr>
            </a:br>
            <a:r>
              <a:rPr lang="en-US" sz="3200" dirty="0">
                <a:effectLst/>
                <a:latin typeface="Calibri" panose="020F0502020204030204" pitchFamily="34" charset="0"/>
                <a:ea typeface="Calibri" panose="020F0502020204030204" pitchFamily="34" charset="0"/>
                <a:cs typeface="B Nazanin" panose="00000400000000000000" pitchFamily="2" charset="-78"/>
              </a:rPr>
              <a:t> </a:t>
            </a:r>
            <a:r>
              <a:rPr lang="ar-SA" sz="3200" dirty="0">
                <a:effectLst/>
                <a:latin typeface="Calibri" panose="020F0502020204030204" pitchFamily="34" charset="0"/>
                <a:ea typeface="Calibri" panose="020F0502020204030204" pitchFamily="34" charset="0"/>
                <a:cs typeface="B Nazanin" panose="00000400000000000000" pitchFamily="2" charset="-78"/>
              </a:rPr>
              <a:t>نیازمندی غیرعملکردی قابل تأیید</a:t>
            </a:r>
            <a:br>
              <a:rPr lang="en-US" sz="3200" dirty="0">
                <a:effectLst/>
                <a:latin typeface="Calibri" panose="020F0502020204030204" pitchFamily="34" charset="0"/>
                <a:ea typeface="Calibri" panose="020F0502020204030204" pitchFamily="34" charset="0"/>
                <a:cs typeface="B Nazanin" panose="00000400000000000000" pitchFamily="2" charset="-78"/>
              </a:rPr>
            </a:br>
            <a:r>
              <a:rPr lang="en-US" sz="3200" dirty="0">
                <a:effectLst/>
                <a:latin typeface="Calibri" panose="020F0502020204030204" pitchFamily="34" charset="0"/>
                <a:ea typeface="Calibri" panose="020F0502020204030204" pitchFamily="34" charset="0"/>
                <a:cs typeface="B Nazanin" panose="00000400000000000000" pitchFamily="2" charset="-78"/>
              </a:rPr>
              <a:t>	▫ </a:t>
            </a:r>
            <a:r>
              <a:rPr lang="ar-SA" sz="3200" dirty="0">
                <a:effectLst/>
                <a:latin typeface="Calibri" panose="020F0502020204030204" pitchFamily="34" charset="0"/>
                <a:ea typeface="Calibri" panose="020F0502020204030204" pitchFamily="34" charset="0"/>
                <a:cs typeface="B Nazanin" panose="00000400000000000000" pitchFamily="2" charset="-78"/>
              </a:rPr>
              <a:t>بیانی با استفاده از برخی اندازه‌گیری‌ها که می‌تواند به طور عینی آزمایش شود</a:t>
            </a:r>
            <a:r>
              <a:rPr lang="en-US" sz="3200" dirty="0">
                <a:effectLst/>
                <a:latin typeface="Calibri" panose="020F0502020204030204" pitchFamily="34" charset="0"/>
                <a:ea typeface="Calibri" panose="020F0502020204030204" pitchFamily="34" charset="0"/>
                <a:cs typeface="B Nazanin" panose="00000400000000000000" pitchFamily="2" charset="-78"/>
              </a:rPr>
              <a:t>.</a:t>
            </a:r>
            <a:br>
              <a:rPr lang="en-US" sz="3200" dirty="0">
                <a:effectLst/>
                <a:latin typeface="Calibri" panose="020F0502020204030204" pitchFamily="34" charset="0"/>
                <a:ea typeface="Calibri" panose="020F0502020204030204" pitchFamily="34" charset="0"/>
                <a:cs typeface="B Nazanin" panose="00000400000000000000" pitchFamily="2" charset="-78"/>
              </a:rPr>
            </a:br>
            <a:r>
              <a:rPr lang="en-US" sz="3200" dirty="0">
                <a:effectLst/>
                <a:latin typeface="Calibri" panose="020F0502020204030204" pitchFamily="34" charset="0"/>
                <a:ea typeface="Calibri" panose="020F0502020204030204" pitchFamily="34" charset="0"/>
                <a:cs typeface="B Nazanin" panose="00000400000000000000" pitchFamily="2" charset="-78"/>
              </a:rPr>
              <a:t> </a:t>
            </a:r>
            <a:r>
              <a:rPr lang="ar-SA" sz="3200" dirty="0">
                <a:effectLst/>
                <a:latin typeface="Calibri" panose="020F0502020204030204" pitchFamily="34" charset="0"/>
                <a:ea typeface="Calibri" panose="020F0502020204030204" pitchFamily="34" charset="0"/>
                <a:cs typeface="B Nazanin" panose="00000400000000000000" pitchFamily="2" charset="-78"/>
              </a:rPr>
              <a:t>اهداف برای توسعه‌دهندگان مفید هستند زیرا نیات کاربران سیستم را منتقل می‌کنند</a:t>
            </a:r>
            <a:endParaRPr lang="en-GB" sz="4000" dirty="0"/>
          </a:p>
        </p:txBody>
      </p:sp>
      <p:sp>
        <p:nvSpPr>
          <p:cNvPr id="44034" name="Rectangle 2"/>
          <p:cNvSpPr>
            <a:spLocks noGrp="1" noChangeArrowheads="1"/>
          </p:cNvSpPr>
          <p:nvPr>
            <p:ph type="title"/>
          </p:nvPr>
        </p:nvSpPr>
        <p:spPr/>
        <p:txBody>
          <a:bodyPr/>
          <a:lstStyle/>
          <a:p>
            <a:r>
              <a:rPr lang="en-GB"/>
              <a:t>Goals and requirements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3" name="Content Placeholder 2"/>
          <p:cNvSpPr>
            <a:spLocks noGrp="1"/>
          </p:cNvSpPr>
          <p:nvPr>
            <p:ph idx="1"/>
          </p:nvPr>
        </p:nvSpPr>
        <p:spPr/>
        <p:txBody>
          <a:bodyPr>
            <a:normAutofit/>
          </a:bodyPr>
          <a:lstStyle/>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الزامات کارکردی و غیر کارکردی</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سند الزامات نرم‌افزاری</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مشخصات الزامات</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فرآیندهای مهندسی الزامات</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استخراج و تحلیل الزامات</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اعتبارسنجی الزامات</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مدیریت الزامات</a:t>
            </a:r>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p:cNvSpPr>
            <a:spLocks noGrp="1"/>
          </p:cNvSpPr>
          <p:nvPr>
            <p:ph type="title"/>
          </p:nvPr>
        </p:nvSpPr>
        <p:spPr/>
        <p:txBody>
          <a:bodyPr/>
          <a:lstStyle/>
          <a:p>
            <a:r>
              <a:rPr lang="en-US" dirty="0"/>
              <a:t>Topics covered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3" name="Content Placeholder 2"/>
          <p:cNvSpPr>
            <a:spLocks noGrp="1"/>
          </p:cNvSpPr>
          <p:nvPr>
            <p:ph idx="1"/>
          </p:nvPr>
        </p:nvSpPr>
        <p:spPr/>
        <p:txBody>
          <a:bodyPr>
            <a:normAutofit/>
          </a:bodyPr>
          <a:lstStyle/>
          <a:p>
            <a:pPr marL="0" marR="0" algn="r" rtl="1"/>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سیستم باید به راحتی توسط کادر پزشکی قابل استفاده باشد و باید به گونه‌ای سازماندهی شود که خطاهای کاربر به حداقل برسد. (هدف)</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کادر پزشکی باید بتوانند پس از چهار ساعت آموزش، از تمام عملکردهای سیستم استفاده کنند. پس از این آموزش، میانگین تعداد خطاهای انجام شده توسط کاربران با تجربه نباید در هر ساعت استفاده از سیستم بیشتر از دو خطا باشد. (نیازمندی غیرعملکردی قابل آزمایش)</a:t>
            </a:r>
            <a:endParaRPr lang="en-US" sz="3200" dirty="0">
              <a:effectLst/>
              <a:latin typeface="Times New Roman" panose="02020603050405020304" pitchFamily="18" charset="0"/>
              <a:ea typeface="Times New Roman" panose="02020603050405020304" pitchFamily="18" charset="0"/>
            </a:endParaRPr>
          </a:p>
        </p:txBody>
      </p:sp>
      <p:sp>
        <p:nvSpPr>
          <p:cNvPr id="2" name="Title 1"/>
          <p:cNvSpPr>
            <a:spLocks noGrp="1"/>
          </p:cNvSpPr>
          <p:nvPr>
            <p:ph type="title"/>
          </p:nvPr>
        </p:nvSpPr>
        <p:spPr/>
        <p:txBody>
          <a:bodyPr/>
          <a:lstStyle/>
          <a:p>
            <a:r>
              <a:rPr lang="en-US" dirty="0"/>
              <a:t>Usability requirements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22530" name="Title 1"/>
          <p:cNvSpPr>
            <a:spLocks noGrp="1"/>
          </p:cNvSpPr>
          <p:nvPr>
            <p:ph type="title"/>
          </p:nvPr>
        </p:nvSpPr>
        <p:spPr/>
        <p:txBody>
          <a:bodyPr/>
          <a:lstStyle/>
          <a:p>
            <a:pPr eaLnBrk="1" hangingPunct="1"/>
            <a:r>
              <a:rPr lang="en-US" dirty="0"/>
              <a:t>Metrics for specifying nonfunctional requirements</a:t>
            </a:r>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49155" name="Rectangle 3"/>
          <p:cNvSpPr>
            <a:spLocks noGrp="1" noChangeArrowheads="1"/>
          </p:cNvSpPr>
          <p:nvPr>
            <p:ph idx="1"/>
          </p:nvPr>
        </p:nvSpPr>
        <p:spPr/>
        <p:txBody>
          <a:bodyPr>
            <a:normAutofit lnSpcReduction="10000"/>
          </a:bodyPr>
          <a:lstStyle/>
          <a:p>
            <a:pPr marL="0" marR="0" algn="r" rtl="1">
              <a:lnSpc>
                <a:spcPct val="107000"/>
              </a:lnSpc>
              <a:spcBef>
                <a:spcPts val="0"/>
              </a:spcBef>
              <a:spcAft>
                <a:spcPts val="800"/>
              </a:spcAft>
            </a:pP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دامنه عملیاتی سیستم، نیازمندی‌هایی را بر سیستم تحمیل می‌کند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به عنوان مثال، یک سیستم کنترل قطار باید ویژگی‌های ترمز در شرایط آب و هوایی مختلف را در نظر بگیرد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نیازمندی‌های دامنه می‌توانند نیازمندی‌های عملکردی جدید، محدودیت‌هایی بر نیازمندی‌های موجود یا محاسبات خاصی را تعریف کنند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اگر نیازمندی‌های دامنه برآورده نشوند، سیستم ممکن است غیرقابل کار باشد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9154" name="Rectangle 2"/>
          <p:cNvSpPr>
            <a:spLocks noGrp="1" noChangeArrowheads="1"/>
          </p:cNvSpPr>
          <p:nvPr>
            <p:ph type="title"/>
          </p:nvPr>
        </p:nvSpPr>
        <p:spPr/>
        <p:txBody>
          <a:bodyPr/>
          <a:lstStyle/>
          <a:p>
            <a:r>
              <a:rPr lang="en-GB"/>
              <a:t>Domain requirements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algn="l" rtl="1">
              <a:defRPr/>
            </a:pPr>
            <a:r>
              <a:rPr lang="en-US"/>
              <a:t>Chapter 4 Requirements engineering</a:t>
            </a:r>
          </a:p>
        </p:txBody>
      </p:sp>
      <p:sp>
        <p:nvSpPr>
          <p:cNvPr id="6" name="Slide Number Placeholder 5"/>
          <p:cNvSpPr>
            <a:spLocks noGrp="1"/>
          </p:cNvSpPr>
          <p:nvPr>
            <p:ph type="sldNum" sz="quarter" idx="12"/>
          </p:nvPr>
        </p:nvSpPr>
        <p:spPr/>
        <p:txBody>
          <a:bodyPr/>
          <a:lstStyle/>
          <a:p>
            <a:pPr algn="l" rtl="1">
              <a:defRPr/>
            </a:pPr>
            <a:fld id="{825F70CE-84E9-D04C-9B15-10C693AA0F2A}" type="slidenum">
              <a:rPr lang="en-US" smtClean="0"/>
              <a:pPr algn="l" rtl="1">
                <a:defRPr/>
              </a:pPr>
              <a:t>23</a:t>
            </a:fld>
            <a:endParaRPr lang="en-US"/>
          </a:p>
        </p:txBody>
      </p:sp>
      <p:sp>
        <p:nvSpPr>
          <p:cNvPr id="51206" name="Rectangle 6"/>
          <p:cNvSpPr>
            <a:spLocks noGrp="1" noChangeArrowheads="1"/>
          </p:cNvSpPr>
          <p:nvPr>
            <p:ph idx="1"/>
          </p:nvPr>
        </p:nvSpPr>
        <p:spPr/>
        <p:txBody>
          <a:bodyPr>
            <a:normAutofit/>
          </a:bodyPr>
          <a:lstStyle/>
          <a:p>
            <a:pPr algn="r" rtl="1"/>
            <a:r>
              <a:rPr lang="ar-SA" sz="2800" dirty="0">
                <a:effectLst/>
                <a:latin typeface="Calibri" panose="020F0502020204030204" pitchFamily="34" charset="0"/>
                <a:ea typeface="Calibri" panose="020F0502020204030204" pitchFamily="34" charset="0"/>
                <a:cs typeface="B Nazanin" panose="00000400000000000000" pitchFamily="2" charset="-78"/>
              </a:rPr>
              <a:t>این یک نیازمندی حوزه برای سیستم حفاظت از قطار است</a:t>
            </a:r>
            <a:r>
              <a:rPr lang="en-US" sz="2800" dirty="0">
                <a:effectLst/>
                <a:latin typeface="Calibri" panose="020F0502020204030204" pitchFamily="34" charset="0"/>
                <a:ea typeface="Calibri" panose="020F0502020204030204" pitchFamily="34" charset="0"/>
                <a:cs typeface="B Nazanin" panose="00000400000000000000" pitchFamily="2" charset="-78"/>
              </a:rPr>
              <a:t>:</a:t>
            </a:r>
            <a:br>
              <a:rPr lang="en-US" sz="2800" dirty="0">
                <a:effectLst/>
                <a:latin typeface="Calibri" panose="020F0502020204030204" pitchFamily="34" charset="0"/>
                <a:ea typeface="Calibri" panose="020F0502020204030204" pitchFamily="34" charset="0"/>
                <a:cs typeface="B Nazanin" panose="00000400000000000000" pitchFamily="2" charset="-78"/>
              </a:rPr>
            </a:br>
            <a:r>
              <a:rPr lang="en-US"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کاهش سرعت قطار باید به صورت زیر محاسبه شود</a:t>
            </a:r>
            <a:r>
              <a:rPr lang="en-US" sz="2800" dirty="0">
                <a:effectLst/>
                <a:latin typeface="Calibri" panose="020F0502020204030204" pitchFamily="34" charset="0"/>
                <a:ea typeface="Calibri" panose="020F0502020204030204" pitchFamily="34" charset="0"/>
                <a:cs typeface="B Nazanin" panose="00000400000000000000" pitchFamily="2" charset="-78"/>
              </a:rPr>
              <a:t>:</a:t>
            </a:r>
            <a:br>
              <a:rPr lang="en-US" sz="2800" dirty="0">
                <a:effectLst/>
                <a:latin typeface="Calibri" panose="020F0502020204030204" pitchFamily="34" charset="0"/>
                <a:ea typeface="Calibri" panose="020F0502020204030204" pitchFamily="34" charset="0"/>
                <a:cs typeface="B Nazanin" panose="00000400000000000000" pitchFamily="2" charset="-78"/>
              </a:rPr>
            </a:br>
            <a:r>
              <a:rPr lang="en-US" sz="2800" dirty="0">
                <a:effectLst/>
                <a:latin typeface="Calibri" panose="020F0502020204030204" pitchFamily="34" charset="0"/>
                <a:ea typeface="Calibri" panose="020F0502020204030204" pitchFamily="34" charset="0"/>
                <a:cs typeface="B Nazanin" panose="00000400000000000000" pitchFamily="2" charset="-78"/>
              </a:rPr>
              <a:t>▫ </a:t>
            </a:r>
            <a:r>
              <a:rPr lang="en-US" sz="2800" dirty="0" err="1">
                <a:effectLst/>
                <a:latin typeface="Calibri" panose="020F0502020204030204" pitchFamily="34" charset="0"/>
                <a:ea typeface="Calibri" panose="020F0502020204030204" pitchFamily="34" charset="0"/>
                <a:cs typeface="B Nazanin" panose="00000400000000000000" pitchFamily="2" charset="-78"/>
              </a:rPr>
              <a:t>Dtrain</a:t>
            </a:r>
            <a:r>
              <a:rPr lang="en-US" sz="2800" dirty="0">
                <a:effectLst/>
                <a:latin typeface="Calibri" panose="020F0502020204030204" pitchFamily="34" charset="0"/>
                <a:ea typeface="Calibri" panose="020F0502020204030204" pitchFamily="34" charset="0"/>
                <a:cs typeface="B Nazanin" panose="00000400000000000000" pitchFamily="2" charset="-78"/>
              </a:rPr>
              <a:t> = </a:t>
            </a:r>
            <a:r>
              <a:rPr lang="en-US" sz="2800" dirty="0" err="1">
                <a:effectLst/>
                <a:latin typeface="Calibri" panose="020F0502020204030204" pitchFamily="34" charset="0"/>
                <a:ea typeface="Calibri" panose="020F0502020204030204" pitchFamily="34" charset="0"/>
                <a:cs typeface="B Nazanin" panose="00000400000000000000" pitchFamily="2" charset="-78"/>
              </a:rPr>
              <a:t>Dcontrol</a:t>
            </a:r>
            <a:r>
              <a:rPr lang="en-US" sz="2800" dirty="0">
                <a:effectLst/>
                <a:latin typeface="Calibri" panose="020F0502020204030204" pitchFamily="34" charset="0"/>
                <a:ea typeface="Calibri" panose="020F0502020204030204" pitchFamily="34" charset="0"/>
                <a:cs typeface="B Nazanin" panose="00000400000000000000" pitchFamily="2" charset="-78"/>
              </a:rPr>
              <a:t> + </a:t>
            </a:r>
            <a:r>
              <a:rPr lang="en-US" sz="2800" dirty="0" err="1">
                <a:effectLst/>
                <a:latin typeface="Calibri" panose="020F0502020204030204" pitchFamily="34" charset="0"/>
                <a:ea typeface="Calibri" panose="020F0502020204030204" pitchFamily="34" charset="0"/>
                <a:cs typeface="B Nazanin" panose="00000400000000000000" pitchFamily="2" charset="-78"/>
              </a:rPr>
              <a:t>Dgradient</a:t>
            </a:r>
            <a:br>
              <a:rPr lang="en-US" sz="2800" dirty="0">
                <a:effectLst/>
                <a:latin typeface="Calibri" panose="020F0502020204030204" pitchFamily="34" charset="0"/>
                <a:ea typeface="Calibri" panose="020F0502020204030204" pitchFamily="34" charset="0"/>
                <a:cs typeface="B Nazanin" panose="00000400000000000000" pitchFamily="2" charset="-78"/>
              </a:rPr>
            </a:br>
            <a:r>
              <a:rPr lang="en-US"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که در آن</a:t>
            </a:r>
            <a:r>
              <a:rPr lang="en-US" sz="2800" dirty="0">
                <a:effectLst/>
                <a:latin typeface="Calibri" panose="020F0502020204030204" pitchFamily="34" charset="0"/>
                <a:ea typeface="Calibri" panose="020F0502020204030204" pitchFamily="34" charset="0"/>
                <a:cs typeface="B Nazanin" panose="00000400000000000000" pitchFamily="2" charset="-78"/>
              </a:rPr>
              <a:t> </a:t>
            </a:r>
            <a:r>
              <a:rPr lang="en-US" sz="2800" dirty="0" err="1">
                <a:effectLst/>
                <a:latin typeface="Calibri" panose="020F0502020204030204" pitchFamily="34" charset="0"/>
                <a:ea typeface="Calibri" panose="020F0502020204030204" pitchFamily="34" charset="0"/>
                <a:cs typeface="B Nazanin" panose="00000400000000000000" pitchFamily="2" charset="-78"/>
              </a:rPr>
              <a:t>Dgradient</a:t>
            </a:r>
            <a:r>
              <a:rPr lang="en-US"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برابر است با 9.81</a:t>
            </a:r>
            <a:r>
              <a:rPr lang="en-US" sz="2800" dirty="0">
                <a:effectLst/>
                <a:latin typeface="Calibri" panose="020F0502020204030204" pitchFamily="34" charset="0"/>
                <a:ea typeface="Calibri" panose="020F0502020204030204" pitchFamily="34" charset="0"/>
                <a:cs typeface="B Nazanin" panose="00000400000000000000" pitchFamily="2" charset="-78"/>
              </a:rPr>
              <a:t>ms2 * </a:t>
            </a:r>
            <a:r>
              <a:rPr lang="ar-SA" sz="2800" dirty="0">
                <a:effectLst/>
                <a:latin typeface="Calibri" panose="020F0502020204030204" pitchFamily="34" charset="0"/>
                <a:ea typeface="Calibri" panose="020F0502020204030204" pitchFamily="34" charset="0"/>
                <a:cs typeface="B Nazanin" panose="00000400000000000000" pitchFamily="2" charset="-78"/>
              </a:rPr>
              <a:t>شیب جبرانی/آلفا و جایی که مقادیر 9.81</a:t>
            </a:r>
            <a:r>
              <a:rPr lang="en-US" sz="2800" dirty="0">
                <a:effectLst/>
                <a:latin typeface="Calibri" panose="020F0502020204030204" pitchFamily="34" charset="0"/>
                <a:ea typeface="Calibri" panose="020F0502020204030204" pitchFamily="34" charset="0"/>
                <a:cs typeface="B Nazanin" panose="00000400000000000000" pitchFamily="2" charset="-78"/>
              </a:rPr>
              <a:t>ms2/</a:t>
            </a:r>
            <a:r>
              <a:rPr lang="ar-SA" sz="2800" dirty="0">
                <a:effectLst/>
                <a:latin typeface="Calibri" panose="020F0502020204030204" pitchFamily="34" charset="0"/>
                <a:ea typeface="Calibri" panose="020F0502020204030204" pitchFamily="34" charset="0"/>
                <a:cs typeface="B Nazanin" panose="00000400000000000000" pitchFamily="2" charset="-78"/>
              </a:rPr>
              <a:t>آلفا برای انواع مختلف قطار شناخته شده‌اند</a:t>
            </a:r>
            <a:r>
              <a:rPr lang="en-US" sz="2800" dirty="0">
                <a:effectLst/>
                <a:latin typeface="Calibri" panose="020F0502020204030204" pitchFamily="34" charset="0"/>
                <a:ea typeface="Calibri" panose="020F0502020204030204" pitchFamily="34" charset="0"/>
                <a:cs typeface="B Nazanin" panose="00000400000000000000" pitchFamily="2" charset="-78"/>
              </a:rPr>
              <a:t>.</a:t>
            </a:r>
            <a:br>
              <a:rPr lang="en-US" sz="2800" dirty="0">
                <a:effectLst/>
                <a:latin typeface="Calibri" panose="020F0502020204030204" pitchFamily="34" charset="0"/>
                <a:ea typeface="Calibri" panose="020F0502020204030204" pitchFamily="34" charset="0"/>
                <a:cs typeface="B Nazanin" panose="00000400000000000000" pitchFamily="2" charset="-78"/>
              </a:rPr>
            </a:br>
            <a:r>
              <a:rPr lang="en-US"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درک این موضوع و نحوه تعامل آن با سایر نیازمندی‌ها برای یک غیرمتخصص دشوار است</a:t>
            </a:r>
            <a:r>
              <a:rPr lang="en-US" sz="2800" dirty="0">
                <a:effectLst/>
                <a:latin typeface="Calibri" panose="020F0502020204030204" pitchFamily="34" charset="0"/>
                <a:ea typeface="Calibri" panose="020F0502020204030204" pitchFamily="34" charset="0"/>
                <a:cs typeface="B Nazanin" panose="00000400000000000000" pitchFamily="2" charset="-78"/>
              </a:rPr>
              <a:t>.</a:t>
            </a:r>
            <a:endParaRPr lang="en-GB" sz="3200" dirty="0"/>
          </a:p>
        </p:txBody>
      </p:sp>
      <p:sp>
        <p:nvSpPr>
          <p:cNvPr id="51205" name="Rectangle 5"/>
          <p:cNvSpPr>
            <a:spLocks noGrp="1" noChangeArrowheads="1"/>
          </p:cNvSpPr>
          <p:nvPr>
            <p:ph type="title"/>
          </p:nvPr>
        </p:nvSpPr>
        <p:spPr/>
        <p:txBody>
          <a:bodyPr/>
          <a:lstStyle/>
          <a:p>
            <a:r>
              <a:rPr lang="en-GB"/>
              <a:t>Train protection system</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53251" name="Rectangle 3"/>
          <p:cNvSpPr>
            <a:spLocks noGrp="1" noChangeArrowheads="1"/>
          </p:cNvSpPr>
          <p:nvPr>
            <p:ph idx="1"/>
          </p:nvPr>
        </p:nvSpPr>
        <p:spPr/>
        <p:txBody>
          <a:bodyPr>
            <a:normAutofit/>
          </a:bodyPr>
          <a:lstStyle/>
          <a:p>
            <a:pPr marL="0" marR="0" algn="r" rtl="1"/>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قابل فهم بودن</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نیازمندی‌ها به زبان حوزه کاربرد بیان می‌شوند؛</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این اغلب توسط مهندسان نرم‌افزار که سیستم را توسعه می‌دهند، درک نمی‌شود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ذاتی بودن</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متخصصان حوزه آنقدر به این حوزه آگاه هستند که به فکر صریح کردن نیازمندی‌های حوزه نمی‌افتند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3200" dirty="0">
              <a:effectLst/>
              <a:latin typeface="Times New Roman" panose="02020603050405020304" pitchFamily="18" charset="0"/>
              <a:ea typeface="Times New Roman" panose="02020603050405020304" pitchFamily="18" charset="0"/>
            </a:endParaRPr>
          </a:p>
        </p:txBody>
      </p:sp>
      <p:sp>
        <p:nvSpPr>
          <p:cNvPr id="53250" name="Rectangle 2"/>
          <p:cNvSpPr>
            <a:spLocks noGrp="1" noChangeArrowheads="1"/>
          </p:cNvSpPr>
          <p:nvPr>
            <p:ph type="title"/>
          </p:nvPr>
        </p:nvSpPr>
        <p:spPr/>
        <p:txBody>
          <a:bodyPr/>
          <a:lstStyle/>
          <a:p>
            <a:r>
              <a:rPr lang="en-GB"/>
              <a:t>Domain requirements problems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3" name="Content Placeholder 2"/>
          <p:cNvSpPr>
            <a:spLocks noGrp="1"/>
          </p:cNvSpPr>
          <p:nvPr>
            <p:ph idx="1"/>
          </p:nvPr>
        </p:nvSpPr>
        <p:spPr/>
        <p:txBody>
          <a:bodyPr>
            <a:normAutofit/>
          </a:bodyPr>
          <a:lstStyle/>
          <a:p>
            <a:pPr marL="0" marR="0" algn="r" rtl="1">
              <a:lnSpc>
                <a:spcPct val="107000"/>
              </a:lnSpc>
              <a:spcBef>
                <a:spcPts val="0"/>
              </a:spcBef>
              <a:spcAft>
                <a:spcPts val="800"/>
              </a:spcAft>
            </a:pP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نیازمندی‌های یک سیستم نرم‌افزاری آنچه سیستم باید انجام دهد را مشخص کرده و محدودیت‌هایی را برای عملکرد و پیاده‌سازی آن تعریف می‌کنند</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نیازمندی‌های عملکردی، بیانیه‌هایی از خدماتی هستند که سیستم باید ارائه دهد یا توصیفاتی از نحوه انجام برخی محاسبات هستند</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نیازمندی‌های غیرعملکردی معمولاً سیستم در حال توسعه و فرآیند توسعه مورد استفاده را محدود می‌کنند</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این نیازمندی‌ها اغلب به ویژگی‌های نوظهور سیستم مرتبط می‌شوند و بنابراین به کل سیستم اعمال می‌شوند</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p:cNvSpPr>
            <a:spLocks noGrp="1"/>
          </p:cNvSpPr>
          <p:nvPr>
            <p:ph type="title"/>
          </p:nvPr>
        </p:nvSpPr>
        <p:spPr/>
        <p:txBody>
          <a:bodyPr/>
          <a:lstStyle/>
          <a:p>
            <a:r>
              <a:rPr lang="en-US" dirty="0"/>
              <a:t>Key points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26</a:t>
            </a:fld>
            <a:endParaRPr lang="en-US"/>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Part 2</a:t>
            </a:r>
          </a:p>
        </p:txBody>
      </p:sp>
      <p:sp>
        <p:nvSpPr>
          <p:cNvPr id="15362" name="Title 1"/>
          <p:cNvSpPr>
            <a:spLocks noGrp="1"/>
          </p:cNvSpPr>
          <p:nvPr>
            <p:ph type="ctrTitle"/>
          </p:nvPr>
        </p:nvSpPr>
        <p:spPr/>
        <p:txBody>
          <a:bodyPr/>
          <a:lstStyle/>
          <a:p>
            <a:pPr eaLnBrk="1" hangingPunct="1"/>
            <a:r>
              <a:rPr lang="en-US" dirty="0"/>
              <a:t>Chapter 4 – Requirements Engineering</a:t>
            </a:r>
          </a:p>
        </p:txBody>
      </p:sp>
      <p:sp>
        <p:nvSpPr>
          <p:cNvPr id="5" name="Footer Placeholder 4"/>
          <p:cNvSpPr>
            <a:spLocks noGrp="1"/>
          </p:cNvSpPr>
          <p:nvPr>
            <p:ph type="ftr" sz="quarter" idx="4294967295"/>
          </p:nvPr>
        </p:nvSpPr>
        <p:spPr>
          <a:xfrm>
            <a:off x="0" y="6356350"/>
            <a:ext cx="2895600" cy="365125"/>
          </a:xfrm>
        </p:spPr>
        <p:txBody>
          <a:bodyPr/>
          <a:lstStyle/>
          <a:p>
            <a:pPr>
              <a:defRPr/>
            </a:pPr>
            <a:r>
              <a:rPr lang="en-US"/>
              <a:t>Chapter 4 Requirements engineering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16387" name="Rectangle 3"/>
          <p:cNvSpPr>
            <a:spLocks noGrp="1" noChangeArrowheads="1"/>
          </p:cNvSpPr>
          <p:nvPr>
            <p:ph idx="1"/>
          </p:nvPr>
        </p:nvSpPr>
        <p:spPr>
          <a:noFill/>
          <a:ln/>
        </p:spPr>
        <p:txBody>
          <a:bodyPr lIns="90487" tIns="44450" rIns="90487" bIns="44450">
            <a:normAutofit/>
          </a:bodyPr>
          <a:lstStyle/>
          <a:p>
            <a:pPr marL="0" marR="0" algn="r" rtl="1">
              <a:lnSpc>
                <a:spcPct val="107000"/>
              </a:lnSpc>
              <a:spcBef>
                <a:spcPts val="0"/>
              </a:spcBef>
              <a:spcAft>
                <a:spcPts val="800"/>
              </a:spcAft>
            </a:pPr>
            <a:r>
              <a:rPr lang="ar-SA" sz="3200" dirty="0">
                <a:effectLst/>
                <a:latin typeface="Calibri" panose="020F0502020204030204" pitchFamily="34" charset="0"/>
                <a:ea typeface="Calibri" panose="020F0502020204030204" pitchFamily="34" charset="0"/>
                <a:cs typeface="B Nazanin" panose="00000400000000000000" pitchFamily="2" charset="-78"/>
              </a:rPr>
              <a:t>سند نیازمندی‌های نرم‌افزاری، بیانیه رسمی از آنچه از توسعه‌دهندگان سیستم خواسته می‌شود است</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B Nazanin" panose="00000400000000000000" pitchFamily="2" charset="-78"/>
              </a:rPr>
              <a:t> </a:t>
            </a:r>
            <a:r>
              <a:rPr lang="ar-SA" sz="3200" dirty="0">
                <a:effectLst/>
                <a:latin typeface="Calibri" panose="020F0502020204030204" pitchFamily="34" charset="0"/>
                <a:ea typeface="Calibri" panose="020F0502020204030204" pitchFamily="34" charset="0"/>
                <a:cs typeface="B Nazanin" panose="00000400000000000000" pitchFamily="2" charset="-78"/>
              </a:rPr>
              <a:t>باید شامل هر دو تعریف نیازمندی‌های کاربر و مشخصات نیازمندی‌های سیستم باشد</a:t>
            </a:r>
            <a:r>
              <a:rPr lang="en-US" sz="3200" dirty="0">
                <a:effectLst/>
                <a:latin typeface="Calibri" panose="020F0502020204030204" pitchFamily="34" charset="0"/>
                <a:ea typeface="Calibri" panose="020F0502020204030204" pitchFamily="34" charset="0"/>
                <a:cs typeface="B Nazanin" panose="00000400000000000000" pitchFamily="2" charset="-78"/>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3200" dirty="0">
                <a:effectLst/>
                <a:latin typeface="Calibri" panose="020F0502020204030204" pitchFamily="34" charset="0"/>
                <a:ea typeface="Calibri" panose="020F0502020204030204" pitchFamily="34" charset="0"/>
                <a:cs typeface="B Nazanin" panose="00000400000000000000" pitchFamily="2" charset="-78"/>
              </a:rPr>
              <a:t>این سند یک سند طراحی نیست. تا حد امکان، باید آنچه سیستم باید انجام دهد</a:t>
            </a:r>
            <a:r>
              <a:rPr lang="en-US" sz="3200" dirty="0">
                <a:effectLst/>
                <a:latin typeface="Calibri" panose="020F0502020204030204" pitchFamily="34" charset="0"/>
                <a:ea typeface="Calibri" panose="020F0502020204030204" pitchFamily="34" charset="0"/>
                <a:cs typeface="B Nazanin" panose="00000400000000000000" pitchFamily="2" charset="-78"/>
              </a:rPr>
              <a:t> (WHAT) </a:t>
            </a:r>
            <a:r>
              <a:rPr lang="ar-SA" sz="3200" dirty="0">
                <a:effectLst/>
                <a:latin typeface="Calibri" panose="020F0502020204030204" pitchFamily="34" charset="0"/>
                <a:ea typeface="Calibri" panose="020F0502020204030204" pitchFamily="34" charset="0"/>
                <a:cs typeface="B Nazanin" panose="00000400000000000000" pitchFamily="2" charset="-78"/>
              </a:rPr>
              <a:t>را تعیین کند نه اینکه چگونه باید آن را انجام دهد</a:t>
            </a:r>
            <a:r>
              <a:rPr lang="en-US" sz="3200" dirty="0">
                <a:effectLst/>
                <a:latin typeface="Calibri" panose="020F0502020204030204" pitchFamily="34" charset="0"/>
                <a:ea typeface="Calibri" panose="020F0502020204030204" pitchFamily="34" charset="0"/>
                <a:cs typeface="B Nazanin" panose="00000400000000000000" pitchFamily="2" charset="-78"/>
              </a:rPr>
              <a:t> (HOW).  </a:t>
            </a:r>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3" name="Content Placeholder 2"/>
          <p:cNvSpPr>
            <a:spLocks noGrp="1"/>
          </p:cNvSpPr>
          <p:nvPr>
            <p:ph idx="1"/>
          </p:nvPr>
        </p:nvSpPr>
        <p:spPr/>
        <p:txBody>
          <a:bodyPr>
            <a:normAutofit/>
          </a:bodyPr>
          <a:lstStyle/>
          <a:p>
            <a:pPr marL="0" marR="0" algn="r" rtl="1">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بسیاری از روش‌های چابک</a:t>
            </a:r>
            <a:r>
              <a:rPr lang="en-US" sz="2800" dirty="0">
                <a:effectLst/>
                <a:latin typeface="Calibri" panose="020F0502020204030204" pitchFamily="34" charset="0"/>
                <a:ea typeface="Calibri" panose="020F0502020204030204" pitchFamily="34" charset="0"/>
                <a:cs typeface="B Nazanin" panose="00000400000000000000" pitchFamily="2" charset="-78"/>
              </a:rPr>
              <a:t> (Agile) </a:t>
            </a:r>
            <a:r>
              <a:rPr lang="ar-SA" sz="2800" dirty="0">
                <a:effectLst/>
                <a:latin typeface="Calibri" panose="020F0502020204030204" pitchFamily="34" charset="0"/>
                <a:ea typeface="Calibri" panose="020F0502020204030204" pitchFamily="34" charset="0"/>
                <a:cs typeface="B Nazanin" panose="00000400000000000000" pitchFamily="2" charset="-78"/>
              </a:rPr>
              <a:t>معتقدند که تهیه یک سند نیازمندی‌ها هدر دادن وقت است زیرا نیازمندی‌ها به سرعت تغییر می‌کنند</a:t>
            </a:r>
            <a:r>
              <a:rPr lang="en-US" sz="2800" dirty="0">
                <a:effectLst/>
                <a:latin typeface="Calibri" panose="020F0502020204030204" pitchFamily="34" charset="0"/>
                <a:ea typeface="Calibri" panose="020F0502020204030204" pitchFamily="34" charset="0"/>
                <a:cs typeface="B Nazanin" panose="00000400000000000000" pitchFamily="2" charset="-78"/>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بنابراین، این سند همیشه قدیمی و از تاریخ گذشته است</a:t>
            </a:r>
            <a:r>
              <a:rPr lang="en-US" sz="2800" dirty="0">
                <a:effectLst/>
                <a:latin typeface="Calibri" panose="020F0502020204030204" pitchFamily="34" charset="0"/>
                <a:ea typeface="Calibri" panose="020F0502020204030204" pitchFamily="34" charset="0"/>
                <a:cs typeface="B Nazanin" panose="00000400000000000000" pitchFamily="2" charset="-78"/>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روش‌هایی مانند</a:t>
            </a:r>
            <a:r>
              <a:rPr lang="en-US" sz="2800" dirty="0">
                <a:effectLst/>
                <a:latin typeface="Calibri" panose="020F0502020204030204" pitchFamily="34" charset="0"/>
                <a:ea typeface="Calibri" panose="020F0502020204030204" pitchFamily="34" charset="0"/>
                <a:cs typeface="B Nazanin" panose="00000400000000000000" pitchFamily="2" charset="-78"/>
              </a:rPr>
              <a:t> XP </a:t>
            </a:r>
            <a:r>
              <a:rPr lang="ar-SA" sz="2800" dirty="0">
                <a:effectLst/>
                <a:latin typeface="Calibri" panose="020F0502020204030204" pitchFamily="34" charset="0"/>
                <a:ea typeface="Calibri" panose="020F0502020204030204" pitchFamily="34" charset="0"/>
                <a:cs typeface="B Nazanin" panose="00000400000000000000" pitchFamily="2" charset="-78"/>
              </a:rPr>
              <a:t>از مهندسی نیازمندی‌های تدریجی استفاده می‌کنند و نیازمندی‌ها را به صورت «داستان‌های کاربر» بیان می‌کنند (که در فصل </a:t>
            </a:r>
            <a:r>
              <a:rPr lang="fa-IR" sz="2800" dirty="0">
                <a:effectLst/>
                <a:latin typeface="Calibri" panose="020F0502020204030204" pitchFamily="34" charset="0"/>
                <a:ea typeface="Calibri" panose="020F0502020204030204" pitchFamily="34" charset="0"/>
                <a:cs typeface="B Nazanin" panose="00000400000000000000" pitchFamily="2" charset="-78"/>
              </a:rPr>
              <a:t>۳</a:t>
            </a:r>
            <a:r>
              <a:rPr lang="ar-SA" sz="2800" dirty="0">
                <a:effectLst/>
                <a:latin typeface="Calibri" panose="020F0502020204030204" pitchFamily="34" charset="0"/>
                <a:ea typeface="Calibri" panose="020F0502020204030204" pitchFamily="34" charset="0"/>
                <a:cs typeface="B Nazanin" panose="00000400000000000000" pitchFamily="2" charset="-78"/>
              </a:rPr>
              <a:t> بحث شده است)</a:t>
            </a:r>
            <a:r>
              <a:rPr lang="en-US" sz="2800" dirty="0">
                <a:effectLst/>
                <a:latin typeface="Calibri" panose="020F0502020204030204" pitchFamily="34" charset="0"/>
                <a:ea typeface="Calibri" panose="020F0502020204030204" pitchFamily="34" charset="0"/>
                <a:cs typeface="B Nazanin" panose="00000400000000000000" pitchFamily="2" charset="-78"/>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این برای سیستم‌های تجاری عملی است اما برای سیستم‌هایی که به تحلیل‌های پیش‌تحویل زیادی نیاز دارند (مانند سیستم‌های بحرانی) یا سیستم‌هایی که توسط چندین تیم توسعه داده می‌شوند، مشکل‌ساز است</a:t>
            </a:r>
            <a:r>
              <a:rPr lang="en-US" sz="2800" dirty="0">
                <a:effectLst/>
                <a:latin typeface="Calibri" panose="020F0502020204030204" pitchFamily="34" charset="0"/>
                <a:ea typeface="Calibri" panose="020F0502020204030204" pitchFamily="34" charset="0"/>
                <a:cs typeface="B Nazanin" panose="00000400000000000000" pitchFamily="2" charset="-78"/>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p:cNvSpPr>
            <a:spLocks noGrp="1"/>
          </p:cNvSpPr>
          <p:nvPr>
            <p:ph type="title"/>
          </p:nvPr>
        </p:nvSpPr>
        <p:spPr/>
        <p:txBody>
          <a:bodyPr/>
          <a:lstStyle/>
          <a:p>
            <a:r>
              <a:rPr lang="en-US" dirty="0"/>
              <a:t>Agile methods and requirements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7" name="TextBox 6">
            <a:extLst>
              <a:ext uri="{FF2B5EF4-FFF2-40B4-BE49-F238E27FC236}">
                <a16:creationId xmlns:a16="http://schemas.microsoft.com/office/drawing/2014/main" id="{CF17757B-5DC6-4CF0-8CDE-8DC00705B135}"/>
              </a:ext>
            </a:extLst>
          </p:cNvPr>
          <p:cNvSpPr txBox="1"/>
          <p:nvPr/>
        </p:nvSpPr>
        <p:spPr>
          <a:xfrm>
            <a:off x="-2" y="1559895"/>
            <a:ext cx="8686801" cy="5099216"/>
          </a:xfrm>
          <a:prstGeom prst="rect">
            <a:avLst/>
          </a:prstGeom>
          <a:noFill/>
        </p:spPr>
        <p:txBody>
          <a:bodyPr wrap="square">
            <a:spAutoFit/>
          </a:bodyPr>
          <a:lstStyle/>
          <a:p>
            <a:pPr marL="285750" marR="0" indent="-285750" algn="r" rtl="1">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B Nazanin" panose="00000400000000000000" pitchFamily="2" charset="-78"/>
              </a:rPr>
              <a:t>	</a:t>
            </a:r>
            <a:r>
              <a:rPr lang="ar-SA" sz="2000" dirty="0">
                <a:effectLst/>
                <a:latin typeface="Calibri" panose="020F0502020204030204" pitchFamily="34" charset="0"/>
                <a:ea typeface="Calibri" panose="020F0502020204030204" pitchFamily="34" charset="0"/>
                <a:cs typeface="B Nazanin" panose="00000400000000000000" pitchFamily="2" charset="-78"/>
              </a:rPr>
              <a:t>مشتریان سیستم</a:t>
            </a:r>
            <a:r>
              <a:rPr lang="en-US" sz="2000" dirty="0">
                <a:effectLst/>
                <a:latin typeface="Calibri" panose="020F0502020204030204" pitchFamily="34" charset="0"/>
                <a:ea typeface="Calibri" panose="020F0502020204030204" pitchFamily="34" charset="0"/>
                <a:cs typeface="B Nazanin" panose="00000400000000000000" pitchFamily="2" charset="-78"/>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r" rtl="1">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B Nazanin" panose="00000400000000000000" pitchFamily="2" charset="-78"/>
              </a:rPr>
              <a:t>	</a:t>
            </a:r>
            <a:r>
              <a:rPr lang="ar-SA" sz="2000" dirty="0">
                <a:effectLst/>
                <a:latin typeface="Calibri" panose="020F0502020204030204" pitchFamily="34" charset="0"/>
                <a:ea typeface="Calibri" panose="020F0502020204030204" pitchFamily="34" charset="0"/>
                <a:cs typeface="B Nazanin" panose="00000400000000000000" pitchFamily="2" charset="-78"/>
              </a:rPr>
              <a:t>نیازمندی‌ها را مشخص کرده و آنها را می‌خوانند تا بررسی کنند که آیا نیازهایشان را برآورده می‌کنند یا خیر. مشتریان تغییرات را در نیازمندی‌ها مشخص می‌کنند</a:t>
            </a:r>
            <a:r>
              <a:rPr lang="en-US" sz="2000" dirty="0">
                <a:effectLst/>
                <a:latin typeface="Calibri" panose="020F0502020204030204" pitchFamily="34" charset="0"/>
                <a:ea typeface="Calibri" panose="020F0502020204030204" pitchFamily="34" charset="0"/>
                <a:cs typeface="B Nazanin" panose="00000400000000000000" pitchFamily="2" charset="-78"/>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B Nazanin" panose="00000400000000000000" pitchFamily="2" charset="-78"/>
              </a:rPr>
              <a:t>	</a:t>
            </a:r>
            <a:r>
              <a:rPr lang="ar-SA" sz="2000" dirty="0">
                <a:effectLst/>
                <a:latin typeface="Calibri" panose="020F0502020204030204" pitchFamily="34" charset="0"/>
                <a:ea typeface="Calibri" panose="020F0502020204030204" pitchFamily="34" charset="0"/>
                <a:cs typeface="B Nazanin" panose="00000400000000000000" pitchFamily="2" charset="-78"/>
              </a:rPr>
              <a:t>مدیران</a:t>
            </a:r>
            <a:r>
              <a:rPr lang="en-US" sz="2000" dirty="0">
                <a:effectLst/>
                <a:latin typeface="Calibri" panose="020F0502020204030204" pitchFamily="34" charset="0"/>
                <a:ea typeface="Calibri" panose="020F0502020204030204" pitchFamily="34" charset="0"/>
                <a:cs typeface="B Nazanin" panose="00000400000000000000" pitchFamily="2" charset="-78"/>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r" rtl="1">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B Nazanin" panose="00000400000000000000" pitchFamily="2" charset="-78"/>
              </a:rPr>
              <a:t>	</a:t>
            </a:r>
            <a:r>
              <a:rPr lang="ar-SA" sz="2000" dirty="0">
                <a:effectLst/>
                <a:latin typeface="Calibri" panose="020F0502020204030204" pitchFamily="34" charset="0"/>
                <a:ea typeface="Calibri" panose="020F0502020204030204" pitchFamily="34" charset="0"/>
                <a:cs typeface="B Nazanin" panose="00000400000000000000" pitchFamily="2" charset="-78"/>
              </a:rPr>
              <a:t>از سند نیازمندی‌ها برای برنامه‌ریزی یک پیشنهاد برای سیستم و برنامه‌ریزی فرآیند توسعه سیستم استفاده می‌کنند</a:t>
            </a:r>
            <a:r>
              <a:rPr lang="en-US" sz="2000" dirty="0">
                <a:effectLst/>
                <a:latin typeface="Calibri" panose="020F0502020204030204" pitchFamily="34" charset="0"/>
                <a:ea typeface="Calibri" panose="020F0502020204030204" pitchFamily="34" charset="0"/>
                <a:cs typeface="B Nazanin" panose="00000400000000000000" pitchFamily="2" charset="-78"/>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B Nazanin" panose="00000400000000000000" pitchFamily="2" charset="-78"/>
              </a:rPr>
              <a:t>	</a:t>
            </a:r>
            <a:r>
              <a:rPr lang="ar-SA" sz="2000" dirty="0">
                <a:effectLst/>
                <a:latin typeface="Calibri" panose="020F0502020204030204" pitchFamily="34" charset="0"/>
                <a:ea typeface="Calibri" panose="020F0502020204030204" pitchFamily="34" charset="0"/>
                <a:cs typeface="B Nazanin" panose="00000400000000000000" pitchFamily="2" charset="-78"/>
              </a:rPr>
              <a:t>مهندسان سیستم</a:t>
            </a:r>
            <a:r>
              <a:rPr lang="en-US" sz="2000" dirty="0">
                <a:effectLst/>
                <a:latin typeface="Calibri" panose="020F0502020204030204" pitchFamily="34" charset="0"/>
                <a:ea typeface="Calibri" panose="020F0502020204030204" pitchFamily="34" charset="0"/>
                <a:cs typeface="B Nazanin" panose="00000400000000000000" pitchFamily="2" charset="-78"/>
              </a:rPr>
              <a:t>  </a:t>
            </a:r>
            <a:endParaRPr lang="en-US" sz="2000" dirty="0">
              <a:latin typeface="Calibri" panose="020F0502020204030204" pitchFamily="34" charset="0"/>
              <a:ea typeface="Calibri" panose="020F0502020204030204" pitchFamily="34" charset="0"/>
              <a:cs typeface="Arial" panose="020B0604020202020204" pitchFamily="34" charset="0"/>
            </a:endParaRPr>
          </a:p>
          <a:p>
            <a:pPr marL="742950" lvl="1" indent="-285750" algn="r" rtl="1">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B Nazanin" panose="00000400000000000000" pitchFamily="2" charset="-78"/>
              </a:rPr>
              <a:t>	</a:t>
            </a:r>
            <a:r>
              <a:rPr lang="ar-SA" sz="2000" dirty="0">
                <a:effectLst/>
                <a:latin typeface="Calibri" panose="020F0502020204030204" pitchFamily="34" charset="0"/>
                <a:ea typeface="Calibri" panose="020F0502020204030204" pitchFamily="34" charset="0"/>
                <a:cs typeface="B Nazanin" panose="00000400000000000000" pitchFamily="2" charset="-78"/>
              </a:rPr>
              <a:t>از نیازمندی‌ها برای درک آنچه سیستم قرار است توسعه یابد، استفاده می‌کنند</a:t>
            </a:r>
            <a:r>
              <a:rPr lang="en-US" sz="2000" dirty="0">
                <a:effectLst/>
                <a:latin typeface="Calibri" panose="020F0502020204030204" pitchFamily="34" charset="0"/>
                <a:ea typeface="Calibri" panose="020F0502020204030204" pitchFamily="34" charset="0"/>
                <a:cs typeface="B Nazanin" panose="00000400000000000000" pitchFamily="2" charset="-78"/>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B Nazanin" panose="00000400000000000000" pitchFamily="2" charset="-78"/>
              </a:rPr>
              <a:t>	</a:t>
            </a:r>
            <a:r>
              <a:rPr lang="ar-SA" sz="2000" dirty="0">
                <a:effectLst/>
                <a:latin typeface="Calibri" panose="020F0502020204030204" pitchFamily="34" charset="0"/>
                <a:ea typeface="Calibri" panose="020F0502020204030204" pitchFamily="34" charset="0"/>
                <a:cs typeface="B Nazanin" panose="00000400000000000000" pitchFamily="2" charset="-78"/>
              </a:rPr>
              <a:t>مهندسان آزمایش سیستم</a:t>
            </a:r>
            <a:r>
              <a:rPr lang="en-US" sz="2000" dirty="0">
                <a:effectLst/>
                <a:latin typeface="Calibri" panose="020F0502020204030204" pitchFamily="34" charset="0"/>
                <a:ea typeface="Calibri" panose="020F0502020204030204" pitchFamily="34" charset="0"/>
                <a:cs typeface="B Nazanin" panose="00000400000000000000" pitchFamily="2" charset="-78"/>
              </a:rPr>
              <a:t>  </a:t>
            </a:r>
          </a:p>
          <a:p>
            <a:pPr marL="742950" lvl="1" indent="-285750" algn="r" rtl="1">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B Nazanin" panose="00000400000000000000" pitchFamily="2" charset="-78"/>
              </a:rPr>
              <a:t> </a:t>
            </a:r>
            <a:r>
              <a:rPr lang="en-US" sz="2000" dirty="0">
                <a:latin typeface="Calibri" panose="020F0502020204030204" pitchFamily="34" charset="0"/>
                <a:ea typeface="Calibri" panose="020F0502020204030204" pitchFamily="34" charset="0"/>
                <a:cs typeface="B Nazanin" panose="00000400000000000000" pitchFamily="2" charset="-78"/>
              </a:rPr>
              <a:t>	</a:t>
            </a:r>
            <a:r>
              <a:rPr lang="ar-SA" sz="2000" dirty="0">
                <a:effectLst/>
                <a:latin typeface="Calibri" panose="020F0502020204030204" pitchFamily="34" charset="0"/>
                <a:ea typeface="Calibri" panose="020F0502020204030204" pitchFamily="34" charset="0"/>
                <a:cs typeface="B Nazanin" panose="00000400000000000000" pitchFamily="2" charset="-78"/>
              </a:rPr>
              <a:t>از </a:t>
            </a:r>
            <a:r>
              <a:rPr lang="ar-SA" sz="2000" dirty="0">
                <a:latin typeface="Calibri" panose="020F0502020204030204" pitchFamily="34" charset="0"/>
                <a:ea typeface="Calibri" panose="020F0502020204030204" pitchFamily="34" charset="0"/>
                <a:cs typeface="B Nazanin" panose="00000400000000000000" pitchFamily="2" charset="-78"/>
              </a:rPr>
              <a:t>نیازمندی‌ها</a:t>
            </a:r>
            <a:r>
              <a:rPr lang="ar-SA" sz="2000" dirty="0">
                <a:effectLst/>
                <a:latin typeface="Calibri" panose="020F0502020204030204" pitchFamily="34" charset="0"/>
                <a:ea typeface="Calibri" panose="020F0502020204030204" pitchFamily="34" charset="0"/>
                <a:cs typeface="B Nazanin" panose="00000400000000000000" pitchFamily="2" charset="-78"/>
              </a:rPr>
              <a:t> برای توسعه آزمایش‌های اعتبارسنجی برای سیستم استفاده می‌کنند</a:t>
            </a:r>
            <a:r>
              <a:rPr lang="en-US" sz="2000" dirty="0">
                <a:effectLst/>
                <a:latin typeface="Calibri" panose="020F0502020204030204" pitchFamily="34" charset="0"/>
                <a:ea typeface="Calibri" panose="020F0502020204030204" pitchFamily="34" charset="0"/>
                <a:cs typeface="B Nazanin" panose="00000400000000000000" pitchFamily="2" charset="-78"/>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B Nazanin" panose="00000400000000000000" pitchFamily="2" charset="-78"/>
              </a:rPr>
              <a:t> 	</a:t>
            </a:r>
            <a:r>
              <a:rPr lang="ar-SA" sz="2000" dirty="0">
                <a:effectLst/>
                <a:latin typeface="Calibri" panose="020F0502020204030204" pitchFamily="34" charset="0"/>
                <a:ea typeface="Calibri" panose="020F0502020204030204" pitchFamily="34" charset="0"/>
                <a:cs typeface="B Nazanin" panose="00000400000000000000" pitchFamily="2" charset="-78"/>
              </a:rPr>
              <a:t>مهندسان نگهداری سیستم</a:t>
            </a:r>
            <a:r>
              <a:rPr lang="en-US" sz="2000" dirty="0">
                <a:effectLst/>
                <a:latin typeface="Calibri" panose="020F0502020204030204" pitchFamily="34" charset="0"/>
                <a:ea typeface="Calibri" panose="020F0502020204030204" pitchFamily="34" charset="0"/>
                <a:cs typeface="B Nazanin" panose="00000400000000000000" pitchFamily="2" charset="-78"/>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r" rtl="1">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B Nazanin" panose="00000400000000000000" pitchFamily="2" charset="-78"/>
              </a:rPr>
              <a:t>	</a:t>
            </a:r>
            <a:r>
              <a:rPr lang="ar-SA" sz="2000" dirty="0">
                <a:effectLst/>
                <a:latin typeface="Calibri" panose="020F0502020204030204" pitchFamily="34" charset="0"/>
                <a:ea typeface="Calibri" panose="020F0502020204030204" pitchFamily="34" charset="0"/>
                <a:cs typeface="B Nazanin" panose="00000400000000000000" pitchFamily="2" charset="-78"/>
              </a:rPr>
              <a:t>از نیازمندی‌ها برای درک سیستم و روابط بین اجزای آن استفاده می‌کنند</a:t>
            </a:r>
            <a:r>
              <a:rPr lang="en-US" sz="2000" dirty="0">
                <a:effectLst/>
                <a:latin typeface="Calibri" panose="020F0502020204030204" pitchFamily="34" charset="0"/>
                <a:ea typeface="Calibri" panose="020F0502020204030204" pitchFamily="34" charset="0"/>
                <a:cs typeface="B Nazanin" panose="00000400000000000000" pitchFamily="2" charset="-78"/>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7171" name="Rectangle 3"/>
          <p:cNvSpPr>
            <a:spLocks noGrp="1" noChangeArrowheads="1"/>
          </p:cNvSpPr>
          <p:nvPr>
            <p:ph idx="1"/>
          </p:nvPr>
        </p:nvSpPr>
        <p:spPr>
          <a:noFill/>
          <a:ln/>
        </p:spPr>
        <p:txBody>
          <a:bodyPr lIns="90487" tIns="44450" rIns="90487" bIns="44450">
            <a:normAutofit/>
          </a:bodyPr>
          <a:lstStyle/>
          <a:p>
            <a:pPr marL="0" marR="0" algn="r" rtl="1">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B Nazanin" panose="00000400000000000000" pitchFamily="2" charset="-78"/>
              </a:rPr>
              <a:t> </a:t>
            </a:r>
            <a:r>
              <a:rPr lang="ar-SA" sz="3200" dirty="0">
                <a:effectLst/>
                <a:latin typeface="Calibri" panose="020F0502020204030204" pitchFamily="34" charset="0"/>
                <a:ea typeface="Calibri" panose="020F0502020204030204" pitchFamily="34" charset="0"/>
                <a:cs typeface="B Nazanin" panose="00000400000000000000" pitchFamily="2" charset="-78"/>
              </a:rPr>
              <a:t>فرآیند تعیین خدماتی که مشتری از یک سیستم نیاز دارد و محدودیت‌هایی که سیستم تحت آنها کار می‌کند و توسعه می‌یابد</a:t>
            </a:r>
            <a:r>
              <a:rPr lang="en-US" sz="3200" dirty="0">
                <a:effectLst/>
                <a:latin typeface="Calibri" panose="020F0502020204030204" pitchFamily="34" charset="0"/>
                <a:ea typeface="Calibri" panose="020F0502020204030204" pitchFamily="34" charset="0"/>
                <a:cs typeface="B Nazanin" panose="00000400000000000000" pitchFamily="2" charset="-78"/>
              </a:rPr>
              <a:t>.</a:t>
            </a:r>
            <a:br>
              <a:rPr lang="en-US" sz="3200" dirty="0">
                <a:effectLst/>
                <a:latin typeface="Calibri" panose="020F0502020204030204" pitchFamily="34" charset="0"/>
                <a:ea typeface="Calibri" panose="020F0502020204030204" pitchFamily="34" charset="0"/>
                <a:cs typeface="B Nazanin" panose="00000400000000000000" pitchFamily="2" charset="-78"/>
              </a:rPr>
            </a:br>
            <a:r>
              <a:rPr lang="ar-SA" sz="3200" dirty="0">
                <a:effectLst/>
                <a:latin typeface="Calibri" panose="020F0502020204030204" pitchFamily="34" charset="0"/>
                <a:ea typeface="Calibri" panose="020F0502020204030204" pitchFamily="34" charset="0"/>
                <a:cs typeface="B Nazanin" panose="00000400000000000000" pitchFamily="2" charset="-78"/>
              </a:rPr>
              <a:t>خود الزامات شامل توصیفاتی از خدمات سیستم و محدودیت‌هایی هستند که در طول فرآیند مهندسی الزامات تولید می‌شوند</a:t>
            </a:r>
            <a:r>
              <a:rPr lang="en-US" sz="3200" dirty="0">
                <a:effectLst/>
                <a:latin typeface="Calibri" panose="020F0502020204030204" pitchFamily="34" charset="0"/>
                <a:ea typeface="Calibri" panose="020F0502020204030204" pitchFamily="34" charset="0"/>
                <a:cs typeface="B Nazanin" panose="00000400000000000000" pitchFamily="2" charset="-78"/>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3" name="Content Placeholder 2"/>
          <p:cNvSpPr>
            <a:spLocks noGrp="1"/>
          </p:cNvSpPr>
          <p:nvPr>
            <p:ph idx="1"/>
          </p:nvPr>
        </p:nvSpPr>
        <p:spPr/>
        <p:txBody>
          <a:bodyPr>
            <a:normAutofit/>
          </a:bodyPr>
          <a:lstStyle/>
          <a:p>
            <a:pPr marL="0" marR="0" algn="r" rtl="1">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اطلاعات موجود در سند نیازمندی‌ها به نوع سیستم و رویکرد توسعه‌ای که استفاده می‌شود بستگی دارد</a:t>
            </a:r>
            <a:r>
              <a:rPr lang="en-US" sz="2800" dirty="0">
                <a:effectLst/>
                <a:latin typeface="Calibri" panose="020F0502020204030204" pitchFamily="34" charset="0"/>
                <a:ea typeface="Calibri" panose="020F0502020204030204" pitchFamily="34" charset="0"/>
                <a:cs typeface="B Nazanin" panose="00000400000000000000" pitchFamily="2" charset="-78"/>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سیستم‌هایی که به طور تدریجی توسعه داده می‌شوند معمولاً جزئیات کمتری در سند نیازمندی‌ها دارند</a:t>
            </a:r>
            <a:r>
              <a:rPr lang="en-US" sz="2800" dirty="0">
                <a:effectLst/>
                <a:latin typeface="Calibri" panose="020F0502020204030204" pitchFamily="34" charset="0"/>
                <a:ea typeface="Calibri" panose="020F0502020204030204" pitchFamily="34" charset="0"/>
                <a:cs typeface="B Nazanin" panose="00000400000000000000" pitchFamily="2" charset="-78"/>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استانداردهای اسناد نیازمندی‌ها طراحی شده‌اند، مانند استاندارد</a:t>
            </a:r>
            <a:r>
              <a:rPr lang="en-US" sz="2800" dirty="0">
                <a:effectLst/>
                <a:latin typeface="Calibri" panose="020F0502020204030204" pitchFamily="34" charset="0"/>
                <a:ea typeface="Calibri" panose="020F0502020204030204" pitchFamily="34" charset="0"/>
                <a:cs typeface="B Nazanin" panose="00000400000000000000" pitchFamily="2" charset="-78"/>
              </a:rPr>
              <a:t> IEEE. </a:t>
            </a:r>
            <a:r>
              <a:rPr lang="ar-SA" sz="2800" dirty="0">
                <a:effectLst/>
                <a:latin typeface="Calibri" panose="020F0502020204030204" pitchFamily="34" charset="0"/>
                <a:ea typeface="Calibri" panose="020F0502020204030204" pitchFamily="34" charset="0"/>
                <a:cs typeface="B Nazanin" panose="00000400000000000000" pitchFamily="2" charset="-78"/>
              </a:rPr>
              <a:t>این استانداردها بیشتر به نیازمندی‌های پروژه‌های مهندسی سیستم‌های بزرگ قابل اعمال هستند</a:t>
            </a:r>
            <a:r>
              <a:rPr lang="en-US" sz="2800" dirty="0">
                <a:effectLst/>
                <a:latin typeface="Calibri" panose="020F0502020204030204" pitchFamily="34" charset="0"/>
                <a:ea typeface="Calibri" panose="020F0502020204030204" pitchFamily="34" charset="0"/>
                <a:cs typeface="B Nazanin" panose="00000400000000000000" pitchFamily="2" charset="-78"/>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p:cNvSpPr>
            <a:spLocks noGrp="1"/>
          </p:cNvSpPr>
          <p:nvPr>
            <p:ph type="title"/>
          </p:nvPr>
        </p:nvSpPr>
        <p:spPr/>
        <p:txBody>
          <a:bodyPr/>
          <a:lstStyle/>
          <a:p>
            <a:r>
              <a:rPr lang="en-US" dirty="0"/>
              <a:t>Requirements document variability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24578" name="Title 1"/>
          <p:cNvSpPr>
            <a:spLocks noGrp="1"/>
          </p:cNvSpPr>
          <p:nvPr>
            <p:ph type="title"/>
          </p:nvPr>
        </p:nvSpPr>
        <p:spPr>
          <a:xfrm>
            <a:off x="176213" y="206375"/>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24578" name="Title 1"/>
          <p:cNvSpPr>
            <a:spLocks noGrp="1"/>
          </p:cNvSpPr>
          <p:nvPr>
            <p:ph type="title"/>
          </p:nvPr>
        </p:nvSpPr>
        <p:spPr>
          <a:xfrm>
            <a:off x="176213" y="206375"/>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sp>
        <p:nvSpPr>
          <p:cNvPr id="7" name="TextBox 6">
            <a:extLst>
              <a:ext uri="{FF2B5EF4-FFF2-40B4-BE49-F238E27FC236}">
                <a16:creationId xmlns:a16="http://schemas.microsoft.com/office/drawing/2014/main" id="{73137DAC-98C0-4256-BEE2-7DDEBBD5BC42}"/>
              </a:ext>
            </a:extLst>
          </p:cNvPr>
          <p:cNvSpPr txBox="1"/>
          <p:nvPr/>
        </p:nvSpPr>
        <p:spPr>
          <a:xfrm>
            <a:off x="155801" y="1628800"/>
            <a:ext cx="8460432" cy="5113195"/>
          </a:xfrm>
          <a:prstGeom prst="rect">
            <a:avLst/>
          </a:prstGeom>
          <a:noFill/>
        </p:spPr>
        <p:txBody>
          <a:bodyPr wrap="square">
            <a:spAutoFit/>
          </a:bodyPr>
          <a:lstStyle/>
          <a:p>
            <a:pPr marL="0" marR="0" algn="r" rtl="1">
              <a:lnSpc>
                <a:spcPct val="107000"/>
              </a:lnSpc>
              <a:spcBef>
                <a:spcPts val="0"/>
              </a:spcBef>
              <a:spcAft>
                <a:spcPts val="800"/>
              </a:spcAft>
            </a:pPr>
            <a:r>
              <a:rPr lang="ar-SA" sz="2000" b="1" dirty="0">
                <a:effectLst/>
                <a:latin typeface="Calibri" panose="020F0502020204030204" pitchFamily="34" charset="0"/>
                <a:ea typeface="Calibri" panose="020F0502020204030204" pitchFamily="34" charset="0"/>
                <a:cs typeface="B Nazanin" panose="00000400000000000000" pitchFamily="2" charset="-78"/>
              </a:rPr>
              <a:t>پیش‌گفتار</a:t>
            </a:r>
            <a:r>
              <a:rPr lang="ar-SA" sz="2000" dirty="0">
                <a:effectLst/>
                <a:latin typeface="Calibri" panose="020F0502020204030204" pitchFamily="34" charset="0"/>
                <a:ea typeface="Calibri" panose="020F0502020204030204" pitchFamily="34" charset="0"/>
                <a:cs typeface="B Nazanin" panose="00000400000000000000" pitchFamily="2" charset="-78"/>
              </a:rPr>
              <a:t>: این باید خوانندگان مورد انتظار سند را تعریف کرده و تاریخچه نسخه آن را توصیف کند، از جمله دلایل ایجاد نسخه جدید و خلاصه‌ای از تغییرات انجام شده در هر نسخه</a:t>
            </a:r>
            <a:r>
              <a:rPr lang="en-US" sz="2000" dirty="0">
                <a:effectLst/>
                <a:latin typeface="Calibri" panose="020F0502020204030204" pitchFamily="34" charset="0"/>
                <a:ea typeface="Calibri" panose="020F0502020204030204" pitchFamily="34" charset="0"/>
                <a:cs typeface="B Nazanin" panose="00000400000000000000" pitchFamily="2" charset="-78"/>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b="1" dirty="0">
                <a:effectLst/>
                <a:latin typeface="Calibri" panose="020F0502020204030204" pitchFamily="34" charset="0"/>
                <a:ea typeface="Calibri" panose="020F0502020204030204" pitchFamily="34" charset="0"/>
                <a:cs typeface="B Nazanin" panose="00000400000000000000" pitchFamily="2" charset="-78"/>
              </a:rPr>
              <a:t>مقدمه</a:t>
            </a:r>
            <a:r>
              <a:rPr lang="ar-SA" sz="2000" dirty="0">
                <a:effectLst/>
                <a:latin typeface="Calibri" panose="020F0502020204030204" pitchFamily="34" charset="0"/>
                <a:ea typeface="Calibri" panose="020F0502020204030204" pitchFamily="34" charset="0"/>
                <a:cs typeface="B Nazanin" panose="00000400000000000000" pitchFamily="2" charset="-78"/>
              </a:rPr>
              <a:t>: این باید نیاز سیستم را توصیف کند. باید به طور مختصر عملکردهای سیستم را توضیح دهد و بیان کند که چگونه با سایر سیستم‌ها کار خواهد کرد. همچنین باید توضیح دهد که چگونه سیستم در اهداف کلی کسب‌وکار یا استراتژیک سازمانی که نرم‌افزار را سفارش داده است، قرار می‌گیرد</a:t>
            </a:r>
            <a:r>
              <a:rPr lang="en-US" sz="2000" dirty="0">
                <a:effectLst/>
                <a:latin typeface="Calibri" panose="020F0502020204030204" pitchFamily="34" charset="0"/>
                <a:ea typeface="Calibri" panose="020F0502020204030204" pitchFamily="34" charset="0"/>
                <a:cs typeface="B Nazanin" panose="00000400000000000000" pitchFamily="2" charset="-78"/>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b="1" dirty="0">
                <a:effectLst/>
                <a:latin typeface="Calibri" panose="020F0502020204030204" pitchFamily="34" charset="0"/>
                <a:ea typeface="Calibri" panose="020F0502020204030204" pitchFamily="34" charset="0"/>
                <a:cs typeface="B Nazanin" panose="00000400000000000000" pitchFamily="2" charset="-78"/>
              </a:rPr>
              <a:t>فهرست واژگان</a:t>
            </a:r>
            <a:r>
              <a:rPr lang="ar-SA" sz="2000" dirty="0">
                <a:effectLst/>
                <a:latin typeface="Calibri" panose="020F0502020204030204" pitchFamily="34" charset="0"/>
                <a:ea typeface="Calibri" panose="020F0502020204030204" pitchFamily="34" charset="0"/>
                <a:cs typeface="B Nazanin" panose="00000400000000000000" pitchFamily="2" charset="-78"/>
              </a:rPr>
              <a:t>: این باید اصطلاحات فنی استفاده شده در سند را تعریف کند. نباید فرضیاتی درباره تجربه یا تخصص خواننده داشته باشید</a:t>
            </a:r>
            <a:r>
              <a:rPr lang="en-US" sz="2000" dirty="0">
                <a:effectLst/>
                <a:latin typeface="Calibri" panose="020F0502020204030204" pitchFamily="34" charset="0"/>
                <a:ea typeface="Calibri" panose="020F0502020204030204" pitchFamily="34" charset="0"/>
                <a:cs typeface="B Nazanin" panose="00000400000000000000" pitchFamily="2" charset="-78"/>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b="1" dirty="0">
                <a:effectLst/>
                <a:latin typeface="Calibri" panose="020F0502020204030204" pitchFamily="34" charset="0"/>
                <a:ea typeface="Calibri" panose="020F0502020204030204" pitchFamily="34" charset="0"/>
                <a:cs typeface="B Nazanin" panose="00000400000000000000" pitchFamily="2" charset="-78"/>
              </a:rPr>
              <a:t>تعریف نیازمندی‌های کاربر</a:t>
            </a:r>
            <a:r>
              <a:rPr lang="ar-SA" sz="2000" dirty="0">
                <a:effectLst/>
                <a:latin typeface="Calibri" panose="020F0502020204030204" pitchFamily="34" charset="0"/>
                <a:ea typeface="Calibri" panose="020F0502020204030204" pitchFamily="34" charset="0"/>
                <a:cs typeface="B Nazanin" panose="00000400000000000000" pitchFamily="2" charset="-78"/>
              </a:rPr>
              <a:t>: در اینجا، شما خدمات ارائه شده برای کاربر را توصیف می‌کنید. نیازمندی‌های غیرعملکردی سیستم نیز باید در این بخش توصیف شوند. این توصیف ممکن است از زبان طبیعی، نمودارها یا سایر نشانه‌ها که برای مشتریان قابل درک است، استفاده کند. استانداردهای محصول و فرآیند که باید رعایت شوند، باید مشخص شوند</a:t>
            </a:r>
            <a:r>
              <a:rPr lang="en-US" sz="2000" dirty="0">
                <a:effectLst/>
                <a:latin typeface="Calibri" panose="020F0502020204030204" pitchFamily="34" charset="0"/>
                <a:ea typeface="Calibri" panose="020F0502020204030204" pitchFamily="34" charset="0"/>
                <a:cs typeface="B Nazanin" panose="00000400000000000000" pitchFamily="2" charset="-78"/>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b="1" dirty="0">
                <a:effectLst/>
                <a:latin typeface="Calibri" panose="020F0502020204030204" pitchFamily="34" charset="0"/>
                <a:ea typeface="Calibri" panose="020F0502020204030204" pitchFamily="34" charset="0"/>
                <a:cs typeface="B Nazanin" panose="00000400000000000000" pitchFamily="2" charset="-78"/>
              </a:rPr>
              <a:t>معماری سیستم: </a:t>
            </a:r>
            <a:r>
              <a:rPr lang="ar-SA" sz="2000" dirty="0">
                <a:effectLst/>
                <a:latin typeface="Calibri" panose="020F0502020204030204" pitchFamily="34" charset="0"/>
                <a:ea typeface="Calibri" panose="020F0502020204030204" pitchFamily="34" charset="0"/>
                <a:cs typeface="B Nazanin" panose="00000400000000000000" pitchFamily="2" charset="-78"/>
              </a:rPr>
              <a:t>این فصل باید یک نمای کلی از معماری مورد انتظار سیستم را ارائه دهد و توزیع عملکردها در میان ماژول‌های سیستم را نشان دهد. اجزای معماری که مجدداً استفاده می‌شوند باید هایلایت شوند</a:t>
            </a:r>
            <a:r>
              <a:rPr lang="en-US" sz="2000" dirty="0">
                <a:effectLst/>
                <a:latin typeface="Calibri" panose="020F0502020204030204" pitchFamily="34" charset="0"/>
                <a:ea typeface="Calibri" panose="020F0502020204030204" pitchFamily="34" charset="0"/>
                <a:cs typeface="B Nazanin" panose="00000400000000000000" pitchFamily="2" charset="-78"/>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19081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13508762"/>
              </p:ext>
            </p:extLst>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sp>
        <p:nvSpPr>
          <p:cNvPr id="7" name="Content Placeholder 6">
            <a:extLst>
              <a:ext uri="{FF2B5EF4-FFF2-40B4-BE49-F238E27FC236}">
                <a16:creationId xmlns:a16="http://schemas.microsoft.com/office/drawing/2014/main" id="{7AB410A9-F7EA-485C-AE04-956FAE415E88}"/>
              </a:ext>
            </a:extLst>
          </p:cNvPr>
          <p:cNvSpPr>
            <a:spLocks noGrp="1"/>
          </p:cNvSpPr>
          <p:nvPr>
            <p:ph idx="1"/>
          </p:nvPr>
        </p:nvSpPr>
        <p:spPr>
          <a:xfrm>
            <a:off x="0" y="1621425"/>
            <a:ext cx="8686800" cy="5407975"/>
          </a:xfrm>
        </p:spPr>
        <p:txBody>
          <a:bodyPr>
            <a:normAutofit fontScale="92500" lnSpcReduction="10000"/>
          </a:bodyPr>
          <a:lstStyle/>
          <a:p>
            <a:pPr marL="0" marR="0" algn="r" rtl="1">
              <a:lnSpc>
                <a:spcPct val="107000"/>
              </a:lnSpc>
              <a:spcBef>
                <a:spcPts val="0"/>
              </a:spcBef>
              <a:spcAft>
                <a:spcPts val="800"/>
              </a:spcAft>
            </a:pPr>
            <a:r>
              <a:rPr lang="ar-SA" sz="2000" dirty="0">
                <a:effectLst/>
                <a:latin typeface="Calibri" panose="020F0502020204030204" pitchFamily="34" charset="0"/>
                <a:ea typeface="Calibri" panose="020F0502020204030204" pitchFamily="34" charset="0"/>
                <a:cs typeface="B Nazanin" panose="00000400000000000000" pitchFamily="2" charset="-78"/>
              </a:rPr>
              <a:t>مشخصات نیازمندی‌های سیستم: این باید نیازمندی‌های عملکردی و غیرعملکردی را به تفصیل بیشتری توصیف کند. در صورت لزوم، جزئیات بیشتری نیز ممکن است به نیازمندی‌های غیرعملکردی اضافه شود. رابط‌ها به سیستم‌های دیگر ممکن است تعریف شوند</a:t>
            </a:r>
            <a:r>
              <a:rPr lang="en-US" sz="2000" dirty="0">
                <a:effectLst/>
                <a:latin typeface="Calibri" panose="020F0502020204030204" pitchFamily="34" charset="0"/>
                <a:ea typeface="Calibri" panose="020F0502020204030204" pitchFamily="34" charset="0"/>
                <a:cs typeface="B Nazanin" panose="00000400000000000000" pitchFamily="2" charset="-78"/>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dirty="0">
                <a:effectLst/>
                <a:latin typeface="Calibri" panose="020F0502020204030204" pitchFamily="34" charset="0"/>
                <a:ea typeface="Calibri" panose="020F0502020204030204" pitchFamily="34" charset="0"/>
                <a:cs typeface="B Nazanin" panose="00000400000000000000" pitchFamily="2" charset="-78"/>
              </a:rPr>
              <a:t>مدل‌های سیستم: این ممکن است شامل مدل‌های گرافیکی سیستم باشد که روابط بین اجزای سیستم و سیستم و محیط آن را نشان می‌دهد. نمونه‌هایی از مدل‌های ممکن شامل مدل‌های شیء، مدل‌های جریان داده یا مدل‌های داده معنایی هستند</a:t>
            </a:r>
            <a:r>
              <a:rPr lang="en-US" sz="2000" dirty="0">
                <a:effectLst/>
                <a:latin typeface="Calibri" panose="020F0502020204030204" pitchFamily="34" charset="0"/>
                <a:ea typeface="Calibri" panose="020F0502020204030204" pitchFamily="34" charset="0"/>
                <a:cs typeface="B Nazanin" panose="00000400000000000000" pitchFamily="2" charset="-78"/>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dirty="0">
                <a:effectLst/>
                <a:latin typeface="Calibri" panose="020F0502020204030204" pitchFamily="34" charset="0"/>
                <a:ea typeface="Calibri" panose="020F0502020204030204" pitchFamily="34" charset="0"/>
                <a:cs typeface="B Nazanin" panose="00000400000000000000" pitchFamily="2" charset="-78"/>
              </a:rPr>
              <a:t>تکامل سیستم: این باید فرضیات بنیادی که سیستم بر اساس آن ساخته شده و هرگونه تغییر پیش‌بینی شده به دلیل تکامل سخت‌افزاری، تغییر نیازهای کاربر و غیره را توصیف کند. این بخش برای طراحان سیستم مفید است زیرا ممکن است به آنها کمک کند از تصمیمات طراحی که تغییرات آینده محتمل سیستم را محدود می‌کند، اجتناب کنند</a:t>
            </a:r>
            <a:r>
              <a:rPr lang="en-US" sz="2000" dirty="0">
                <a:effectLst/>
                <a:latin typeface="Calibri" panose="020F0502020204030204" pitchFamily="34" charset="0"/>
                <a:ea typeface="Calibri" panose="020F0502020204030204" pitchFamily="34" charset="0"/>
                <a:cs typeface="B Nazanin" panose="00000400000000000000" pitchFamily="2" charset="-78"/>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dirty="0">
                <a:effectLst/>
                <a:latin typeface="Calibri" panose="020F0502020204030204" pitchFamily="34" charset="0"/>
                <a:ea typeface="Calibri" panose="020F0502020204030204" pitchFamily="34" charset="0"/>
                <a:cs typeface="B Nazanin" panose="00000400000000000000" pitchFamily="2" charset="-78"/>
              </a:rPr>
              <a:t>پیوست‌ها: این باید اطلاعات دقیق و خاصی که به برنامه در حال توسعه مرتبط است را ارائه دهد؛ به عنوان مثال، توصیف‌های سخت‌افزاری و پایگاه داده. نیازمندی‌های سخت‌افزاری حداقل و بهینه‌ترین پیکربندی‌ها برای سیستم را تعریف می‌کنند. نیازمندی‌های پایگاه داده سازمان‌دهی منطقی داده‌های استفاده شده توسط سیستم و روابط بین داده‌ها را تعریف می‌کنند</a:t>
            </a:r>
            <a:r>
              <a:rPr lang="en-US" sz="2000" dirty="0">
                <a:effectLst/>
                <a:latin typeface="Calibri" panose="020F0502020204030204" pitchFamily="34" charset="0"/>
                <a:ea typeface="Calibri" panose="020F0502020204030204" pitchFamily="34" charset="0"/>
                <a:cs typeface="B Nazanin" panose="00000400000000000000" pitchFamily="2" charset="-78"/>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dirty="0">
                <a:effectLst/>
                <a:latin typeface="Calibri" panose="020F0502020204030204" pitchFamily="34" charset="0"/>
                <a:ea typeface="Calibri" panose="020F0502020204030204" pitchFamily="34" charset="0"/>
                <a:cs typeface="B Nazanin" panose="00000400000000000000" pitchFamily="2" charset="-78"/>
              </a:rPr>
              <a:t>نمایه: چندین نمایه برای سند ممکن است شامل شود. علاوه بر یک نمایه الفبایی عادی، ممکن است نمایه‌ای از نمودارها، نمایه‌ای از عملکردها و غیره نیز وجود داشته باشد</a:t>
            </a:r>
            <a:r>
              <a:rPr lang="en-US" sz="2000" dirty="0">
                <a:effectLst/>
                <a:latin typeface="Calibri" panose="020F0502020204030204" pitchFamily="34" charset="0"/>
                <a:ea typeface="Calibri" panose="020F0502020204030204" pitchFamily="34" charset="0"/>
                <a:cs typeface="B Nazanin" panose="00000400000000000000" pitchFamily="2" charset="-78"/>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en-US" sz="2000" dirty="0"/>
          </a:p>
        </p:txBody>
      </p:sp>
    </p:spTree>
    <p:extLst>
      <p:ext uri="{BB962C8B-B14F-4D97-AF65-F5344CB8AC3E}">
        <p14:creationId xmlns:p14="http://schemas.microsoft.com/office/powerpoint/2010/main" val="157227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
        <p:nvSpPr>
          <p:cNvPr id="3" name="Content Placeholder 2"/>
          <p:cNvSpPr>
            <a:spLocks noGrp="1"/>
          </p:cNvSpPr>
          <p:nvPr>
            <p:ph idx="1"/>
          </p:nvPr>
        </p:nvSpPr>
        <p:spPr/>
        <p:txBody>
          <a:bodyPr>
            <a:normAutofit/>
          </a:bodyPr>
          <a:lstStyle/>
          <a:p>
            <a:pPr marL="0" marR="0" algn="r" rtl="1">
              <a:lnSpc>
                <a:spcPct val="107000"/>
              </a:lnSpc>
              <a:spcBef>
                <a:spcPts val="0"/>
              </a:spcBef>
              <a:spcAft>
                <a:spcPts val="800"/>
              </a:spcAft>
            </a:pP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فرآیند نوشتن نیازمندی‌های کاربر و سیستم در یک سند نیازمندی‌ها</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28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نیازمندی‌های کاربر باید برای کاربران نهایی و مشتریانی که زمینه فنی ندارند، قابل فهم باشند</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28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نیازمندی‌های سیستم، نیازمندی‌های دقیق‌تری هستند و ممکن است شامل اطلاعات فنی بیشتری باشند</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28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نیازمندی‌ها ممکن است بخشی از یک قرارداد برای توسعه سیستم باشند؛</a:t>
            </a:r>
            <a:br>
              <a:rPr lang="en-US" sz="28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بنابراین مهم است که این نیازمندی‌ها تا حد امکان کامل باشند</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p:cNvSpPr>
            <a:spLocks noGrp="1"/>
          </p:cNvSpPr>
          <p:nvPr>
            <p:ph type="title"/>
          </p:nvPr>
        </p:nvSpPr>
        <p:spPr/>
        <p:txBody>
          <a:bodyPr/>
          <a:lstStyle/>
          <a:p>
            <a:r>
              <a:rPr lang="en-US" dirty="0"/>
              <a:t>Requirements specification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
        <p:nvSpPr>
          <p:cNvPr id="25602" name="Title 1"/>
          <p:cNvSpPr>
            <a:spLocks noGrp="1"/>
          </p:cNvSpPr>
          <p:nvPr>
            <p:ph type="title"/>
          </p:nvPr>
        </p:nvSpPr>
        <p:spPr/>
        <p:txBody>
          <a:bodyPr/>
          <a:lstStyle/>
          <a:p>
            <a:pPr eaLnBrk="1" hangingPunct="1"/>
            <a:r>
              <a:rPr lang="en-US" dirty="0"/>
              <a:t>Ways of writing a system requirements specification </a:t>
            </a:r>
          </a:p>
        </p:txBody>
      </p:sp>
      <p:graphicFrame>
        <p:nvGraphicFramePr>
          <p:cNvPr id="5" name="Table 4"/>
          <p:cNvGraphicFramePr>
            <a:graphicFrameLocks noGrp="1"/>
          </p:cNvGraphicFramePr>
          <p:nvPr>
            <p:extLst>
              <p:ext uri="{D42A27DB-BD31-4B8C-83A1-F6EECF244321}">
                <p14:modId xmlns:p14="http://schemas.microsoft.com/office/powerpoint/2010/main" val="3741209234"/>
              </p:ext>
            </p:extLst>
          </p:nvPr>
        </p:nvGraphicFramePr>
        <p:xfrm>
          <a:off x="179512" y="1552628"/>
          <a:ext cx="8712200" cy="4805322"/>
        </p:xfrm>
        <a:graphic>
          <a:graphicData uri="http://schemas.openxmlformats.org/drawingml/2006/table">
            <a:tbl>
              <a:tblPr/>
              <a:tblGrid>
                <a:gridCol w="25209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25602" name="Title 1"/>
          <p:cNvSpPr>
            <a:spLocks noGrp="1"/>
          </p:cNvSpPr>
          <p:nvPr>
            <p:ph type="title"/>
          </p:nvPr>
        </p:nvSpPr>
        <p:spPr/>
        <p:txBody>
          <a:bodyPr/>
          <a:lstStyle/>
          <a:p>
            <a:pPr eaLnBrk="1" hangingPunct="1"/>
            <a:r>
              <a:rPr lang="en-US" dirty="0"/>
              <a:t>Ways of writing a system requirements specification </a:t>
            </a:r>
          </a:p>
        </p:txBody>
      </p:sp>
      <p:graphicFrame>
        <p:nvGraphicFramePr>
          <p:cNvPr id="5" name="Table 4"/>
          <p:cNvGraphicFramePr>
            <a:graphicFrameLocks noGrp="1"/>
          </p:cNvGraphicFramePr>
          <p:nvPr>
            <p:extLst>
              <p:ext uri="{D42A27DB-BD31-4B8C-83A1-F6EECF244321}">
                <p14:modId xmlns:p14="http://schemas.microsoft.com/office/powerpoint/2010/main" val="2677914827"/>
              </p:ext>
            </p:extLst>
          </p:nvPr>
        </p:nvGraphicFramePr>
        <p:xfrm>
          <a:off x="34155" y="1347216"/>
          <a:ext cx="8712200" cy="5455920"/>
        </p:xfrm>
        <a:graphic>
          <a:graphicData uri="http://schemas.openxmlformats.org/drawingml/2006/table">
            <a:tbl>
              <a:tblPr/>
              <a:tblGrid>
                <a:gridCol w="25209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r" defTabSz="457200" rtl="1"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B Nazanin" panose="00000400000000000000" pitchFamily="2" charset="-78"/>
                        </a:rPr>
                        <a:t>Notation</a:t>
                      </a:r>
                      <a:endParaRPr kumimoji="0" lang="en-US" sz="1400" b="1" i="0" u="none" strike="noStrike" cap="none" normalizeH="0" baseline="0" dirty="0">
                        <a:ln>
                          <a:noFill/>
                        </a:ln>
                        <a:solidFill>
                          <a:srgbClr val="FFFFFF"/>
                        </a:solidFill>
                        <a:effectLst/>
                        <a:latin typeface="Arial"/>
                        <a:ea typeface="Arial" charset="0"/>
                        <a:cs typeface="B Nazanin" panose="00000400000000000000" pitchFamily="2" charset="-78"/>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1"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B Nazanin" panose="00000400000000000000" pitchFamily="2" charset="-78"/>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1"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B Nazanin" panose="00000400000000000000" pitchFamily="2" charset="-78"/>
                        </a:rPr>
                        <a:t>Natural language</a:t>
                      </a:r>
                      <a:endParaRPr kumimoji="0" lang="en-GB" sz="1400" b="1" i="0" u="none" strike="noStrike" cap="none" normalizeH="0" baseline="0" dirty="0">
                        <a:ln>
                          <a:noFill/>
                        </a:ln>
                        <a:solidFill>
                          <a:srgbClr val="000000"/>
                        </a:solidFill>
                        <a:effectLst/>
                        <a:latin typeface="Arial"/>
                        <a:ea typeface="Times New Roman" charset="0"/>
                        <a:cs typeface="B Nazanin" panose="00000400000000000000" pitchFamily="2" charset="-78"/>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1" eaLnBrk="1" fontAlgn="base" latinLnBrk="0" hangingPunct="1">
                        <a:lnSpc>
                          <a:spcPct val="100000"/>
                        </a:lnSpc>
                        <a:spcBef>
                          <a:spcPct val="0"/>
                        </a:spcBef>
                        <a:spcAft>
                          <a:spcPct val="0"/>
                        </a:spcAft>
                        <a:buClrTx/>
                        <a:buSzTx/>
                        <a:buFontTx/>
                        <a:buNone/>
                        <a:tabLst/>
                      </a:pPr>
                      <a:r>
                        <a:rPr kumimoji="0" lang="ar-SA" sz="1800" b="1" kern="1200" dirty="0">
                          <a:solidFill>
                            <a:schemeClr val="tx1"/>
                          </a:solidFill>
                          <a:effectLst/>
                          <a:latin typeface="+mn-lt"/>
                          <a:ea typeface="+mn-ea"/>
                          <a:cs typeface="B Nazanin" panose="00000400000000000000" pitchFamily="2" charset="-78"/>
                        </a:rPr>
                        <a:t>نیازمندی‌ها با جملات شماره‌گذاری شده به زبان طبیعی نوشته می‌شوند. هر جمله باید یک نیازمندی را بیان کند</a:t>
                      </a:r>
                      <a:r>
                        <a:rPr kumimoji="0" lang="en-US" sz="1800" b="1" kern="1200" dirty="0">
                          <a:solidFill>
                            <a:schemeClr val="tx1"/>
                          </a:solidFill>
                          <a:effectLst/>
                          <a:latin typeface="+mn-lt"/>
                          <a:ea typeface="+mn-ea"/>
                          <a:cs typeface="B Nazanin" panose="00000400000000000000" pitchFamily="2" charset="-78"/>
                        </a:rPr>
                        <a:t>.</a:t>
                      </a:r>
                      <a:endParaRPr kumimoji="0" lang="en-GB" sz="1400" b="1" i="0" u="none" strike="noStrike" cap="none" normalizeH="0" baseline="0" dirty="0">
                        <a:ln>
                          <a:noFill/>
                        </a:ln>
                        <a:solidFill>
                          <a:srgbClr val="000000"/>
                        </a:solidFill>
                        <a:effectLst/>
                        <a:latin typeface="Arial"/>
                        <a:ea typeface="Times New Roman" charset="0"/>
                        <a:cs typeface="B Nazanin" panose="00000400000000000000" pitchFamily="2" charset="-78"/>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1"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B Nazanin" panose="00000400000000000000" pitchFamily="2" charset="-78"/>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1" eaLnBrk="1" fontAlgn="base" latinLnBrk="0" hangingPunct="1">
                        <a:lnSpc>
                          <a:spcPct val="100000"/>
                        </a:lnSpc>
                        <a:spcBef>
                          <a:spcPct val="0"/>
                        </a:spcBef>
                        <a:spcAft>
                          <a:spcPct val="0"/>
                        </a:spcAft>
                        <a:buClrTx/>
                        <a:buSzTx/>
                        <a:buFontTx/>
                        <a:buNone/>
                        <a:tabLst/>
                      </a:pPr>
                      <a:r>
                        <a:rPr kumimoji="0" lang="ar-SA" sz="1800" b="1" kern="1200" dirty="0">
                          <a:solidFill>
                            <a:schemeClr val="tx1"/>
                          </a:solidFill>
                          <a:effectLst/>
                          <a:latin typeface="+mn-lt"/>
                          <a:ea typeface="+mn-ea"/>
                          <a:cs typeface="B Nazanin" panose="00000400000000000000" pitchFamily="2" charset="-78"/>
                        </a:rPr>
                        <a:t>نیازمندی‌ها به زبان طبیعی در یک فرم یا الگوی استاندارد نوشته می‌شوند. هر فیلد اطلاعاتی در مورد جنبه‌ای از نیازمندی را فراهم می‌کند</a:t>
                      </a:r>
                      <a:r>
                        <a:rPr kumimoji="0" lang="en-US" sz="1800" b="1" kern="1200" dirty="0">
                          <a:solidFill>
                            <a:schemeClr val="tx1"/>
                          </a:solidFill>
                          <a:effectLst/>
                          <a:latin typeface="+mn-lt"/>
                          <a:ea typeface="+mn-ea"/>
                          <a:cs typeface="B Nazanin" panose="00000400000000000000" pitchFamily="2" charset="-78"/>
                        </a:rPr>
                        <a:t>.</a:t>
                      </a:r>
                      <a:endParaRPr kumimoji="0" lang="en-GB" sz="1400" b="1" i="0" u="none" strike="noStrike" cap="none" normalizeH="0" baseline="0" dirty="0">
                        <a:ln>
                          <a:noFill/>
                        </a:ln>
                        <a:solidFill>
                          <a:srgbClr val="000000"/>
                        </a:solidFill>
                        <a:effectLst/>
                        <a:latin typeface="Arial"/>
                        <a:ea typeface="Times New Roman" charset="0"/>
                        <a:cs typeface="B Nazanin" panose="00000400000000000000" pitchFamily="2" charset="-78"/>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1"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B Nazanin" panose="00000400000000000000" pitchFamily="2" charset="-78"/>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1" eaLnBrk="1" fontAlgn="base" latinLnBrk="0" hangingPunct="1">
                        <a:lnSpc>
                          <a:spcPct val="100000"/>
                        </a:lnSpc>
                        <a:spcBef>
                          <a:spcPct val="0"/>
                        </a:spcBef>
                        <a:spcAft>
                          <a:spcPct val="0"/>
                        </a:spcAft>
                        <a:buClrTx/>
                        <a:buSzTx/>
                        <a:buFontTx/>
                        <a:buNone/>
                        <a:tabLst/>
                      </a:pPr>
                      <a:r>
                        <a:rPr kumimoji="0" lang="ar-SA" sz="1800" b="1" kern="1200" dirty="0">
                          <a:solidFill>
                            <a:schemeClr val="tx1"/>
                          </a:solidFill>
                          <a:effectLst/>
                          <a:latin typeface="+mn-lt"/>
                          <a:ea typeface="+mn-ea"/>
                          <a:cs typeface="B Nazanin" panose="00000400000000000000" pitchFamily="2" charset="-78"/>
                        </a:rPr>
                        <a:t>این رویکرد از زبانی مشابه زبان‌های برنامه‌نویسی استفاده می‌کند، اما با ویژگی‌های انتزاعی‌تر برای مشخص کردن نیازمندی‌ها از طریق تعریف یک مدل عملیاتی از سیستم. این رویکرد اکنون به ندرت استفاده می‌شود، اگرچه می‌تواند برای مشخصات رابط مفید باشد</a:t>
                      </a:r>
                      <a:r>
                        <a:rPr kumimoji="0" lang="en-US" sz="1800" b="1" kern="1200" dirty="0">
                          <a:solidFill>
                            <a:schemeClr val="tx1"/>
                          </a:solidFill>
                          <a:effectLst/>
                          <a:latin typeface="+mn-lt"/>
                          <a:ea typeface="+mn-ea"/>
                          <a:cs typeface="B Nazanin" panose="00000400000000000000" pitchFamily="2" charset="-78"/>
                        </a:rPr>
                        <a:t>.</a:t>
                      </a:r>
                      <a:endParaRPr kumimoji="0" lang="en-GB" sz="1400" b="1" i="0" u="none" strike="noStrike" cap="none" normalizeH="0" baseline="0" dirty="0">
                        <a:ln>
                          <a:noFill/>
                        </a:ln>
                        <a:solidFill>
                          <a:srgbClr val="000000"/>
                        </a:solidFill>
                        <a:effectLst/>
                        <a:latin typeface="Arial"/>
                        <a:ea typeface="Times New Roman" charset="0"/>
                        <a:cs typeface="B Nazanin" panose="00000400000000000000" pitchFamily="2" charset="-78"/>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1"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B Nazanin" panose="00000400000000000000" pitchFamily="2" charset="-78"/>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1" eaLnBrk="1" fontAlgn="base" latinLnBrk="0" hangingPunct="1">
                        <a:lnSpc>
                          <a:spcPct val="100000"/>
                        </a:lnSpc>
                        <a:spcBef>
                          <a:spcPct val="0"/>
                        </a:spcBef>
                        <a:spcAft>
                          <a:spcPct val="0"/>
                        </a:spcAft>
                        <a:buClrTx/>
                        <a:buSzTx/>
                        <a:buFontTx/>
                        <a:buNone/>
                        <a:tabLst/>
                      </a:pPr>
                      <a:r>
                        <a:rPr kumimoji="0" lang="ar-SA" sz="1800" b="1" kern="1200" dirty="0">
                          <a:solidFill>
                            <a:schemeClr val="tx1"/>
                          </a:solidFill>
                          <a:effectLst/>
                          <a:latin typeface="+mn-lt"/>
                          <a:ea typeface="+mn-ea"/>
                          <a:cs typeface="B Nazanin" panose="00000400000000000000" pitchFamily="2" charset="-78"/>
                        </a:rPr>
                        <a:t>مدل‌های گرافیکی که با حاشیه‌نویسی‌های متنی تکمیل می‌شوند، برای تعریف نیازمندی‌های عملکردی سیستم استفاده می‌شوند؛ نمودارهای کاربرد و توالی</a:t>
                      </a:r>
                      <a:r>
                        <a:rPr kumimoji="0" lang="en-US" sz="1800" b="1" kern="1200" dirty="0">
                          <a:solidFill>
                            <a:schemeClr val="tx1"/>
                          </a:solidFill>
                          <a:effectLst/>
                          <a:latin typeface="+mn-lt"/>
                          <a:ea typeface="+mn-ea"/>
                          <a:cs typeface="B Nazanin" panose="00000400000000000000" pitchFamily="2" charset="-78"/>
                        </a:rPr>
                        <a:t> UML </a:t>
                      </a:r>
                      <a:r>
                        <a:rPr kumimoji="0" lang="ar-SA" sz="1800" b="1" kern="1200" dirty="0">
                          <a:solidFill>
                            <a:schemeClr val="tx1"/>
                          </a:solidFill>
                          <a:effectLst/>
                          <a:latin typeface="+mn-lt"/>
                          <a:ea typeface="+mn-ea"/>
                          <a:cs typeface="B Nazanin" panose="00000400000000000000" pitchFamily="2" charset="-78"/>
                        </a:rPr>
                        <a:t>معمولاً استفاده می‌شوند</a:t>
                      </a:r>
                      <a:r>
                        <a:rPr kumimoji="0" lang="en-US" sz="1800" b="1" kern="1200" dirty="0">
                          <a:solidFill>
                            <a:schemeClr val="tx1"/>
                          </a:solidFill>
                          <a:effectLst/>
                          <a:latin typeface="+mn-lt"/>
                          <a:ea typeface="+mn-ea"/>
                          <a:cs typeface="B Nazanin" panose="00000400000000000000" pitchFamily="2" charset="-78"/>
                        </a:rPr>
                        <a:t>.</a:t>
                      </a:r>
                      <a:br>
                        <a:rPr kumimoji="0" lang="en-US" sz="1800" b="1" kern="1200" dirty="0">
                          <a:solidFill>
                            <a:schemeClr val="tx1"/>
                          </a:solidFill>
                          <a:effectLst/>
                          <a:latin typeface="+mn-lt"/>
                          <a:ea typeface="+mn-ea"/>
                          <a:cs typeface="B Nazanin" panose="00000400000000000000" pitchFamily="2" charset="-78"/>
                        </a:rPr>
                      </a:br>
                      <a:endParaRPr kumimoji="0" lang="en-GB" sz="1400" b="1" i="0" u="none" strike="noStrike" cap="none" normalizeH="0" baseline="0" dirty="0">
                        <a:ln>
                          <a:noFill/>
                        </a:ln>
                        <a:solidFill>
                          <a:srgbClr val="000000"/>
                        </a:solidFill>
                        <a:effectLst/>
                        <a:latin typeface="Arial"/>
                        <a:ea typeface="Times New Roman" charset="0"/>
                        <a:cs typeface="B Nazanin" panose="00000400000000000000" pitchFamily="2" charset="-78"/>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1"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B Nazanin" panose="00000400000000000000" pitchFamily="2" charset="-78"/>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1" eaLnBrk="1" fontAlgn="base" latinLnBrk="0" hangingPunct="1">
                        <a:lnSpc>
                          <a:spcPct val="100000"/>
                        </a:lnSpc>
                        <a:spcBef>
                          <a:spcPct val="0"/>
                        </a:spcBef>
                        <a:spcAft>
                          <a:spcPct val="0"/>
                        </a:spcAft>
                        <a:buClrTx/>
                        <a:buSzTx/>
                        <a:buFontTx/>
                        <a:buNone/>
                        <a:tabLst/>
                      </a:pPr>
                      <a:r>
                        <a:rPr kumimoji="0" lang="ar-SA" sz="1800" b="1" kern="1200" dirty="0">
                          <a:solidFill>
                            <a:schemeClr val="tx1"/>
                          </a:solidFill>
                          <a:effectLst/>
                          <a:latin typeface="+mn-lt"/>
                          <a:ea typeface="+mn-ea"/>
                          <a:cs typeface="B Nazanin" panose="00000400000000000000" pitchFamily="2" charset="-78"/>
                        </a:rPr>
                        <a:t>ین نوتاسیون‌ها بر اساس مفاهیم ریاضی مانند ماشین‌های حالت متناهی یا مجموعه‌ها هستند. اگرچه این مشخصات بدون ابهام می‌توانند ابهام در سند نیازمندی‌ها را کاهش دهند، بیشتر مشتریان مشخصات رسمی را نمی‌فهمند. آنها نمی‌توانند بررسی کنند که آیا این مشخصات آنچه را که می‌خواهند نمایان می‌سازد و تمایلی به پذیرش آن به عنوان یک قرارداد سیستم ندارند</a:t>
                      </a:r>
                      <a:r>
                        <a:rPr kumimoji="0" lang="en-US" sz="1800" b="1" kern="1200" dirty="0">
                          <a:solidFill>
                            <a:schemeClr val="tx1"/>
                          </a:solidFill>
                          <a:effectLst/>
                          <a:latin typeface="+mn-lt"/>
                          <a:ea typeface="+mn-ea"/>
                          <a:cs typeface="B Nazanin" panose="00000400000000000000" pitchFamily="2" charset="-78"/>
                        </a:rPr>
                        <a:t>.</a:t>
                      </a:r>
                      <a:endParaRPr kumimoji="0" lang="en-GB" sz="1400" b="1" i="0" u="none" strike="noStrike" cap="none" normalizeH="0" baseline="0" dirty="0">
                        <a:ln>
                          <a:noFill/>
                        </a:ln>
                        <a:solidFill>
                          <a:srgbClr val="000000"/>
                        </a:solidFill>
                        <a:effectLst/>
                        <a:latin typeface="Arial"/>
                        <a:ea typeface="Times New Roman" charset="0"/>
                        <a:cs typeface="B Nazanin" panose="00000400000000000000" pitchFamily="2" charset="-78"/>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9638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p:txBody>
          <a:bodyPr>
            <a:normAutofit/>
          </a:bodyPr>
          <a:lstStyle/>
          <a:p>
            <a:pPr marL="0" marR="0" algn="r" rtl="1">
              <a:lnSpc>
                <a:spcPct val="107000"/>
              </a:lnSpc>
              <a:spcBef>
                <a:spcPts val="0"/>
              </a:spcBef>
              <a:spcAft>
                <a:spcPts val="800"/>
              </a:spcAft>
            </a:pP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به طور کلی، نیازمندی‌ها باید بیان کنند که سیستم چه کاری باید انجام دهد و طراحی باید توصیف کند که چگونه این کار انجام می‌شود</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28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در عمل، نیازمندی‌ها و طراحی جدایی‌ناپذیر هستند؛</a:t>
            </a:r>
            <a:br>
              <a:rPr lang="en-US" sz="28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یک معماری سیستم ممکن است برای ساختاردهی نیازمندی‌ها طراحی شود؛</a:t>
            </a:r>
            <a:br>
              <a:rPr lang="en-US" sz="28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سیستم ممکن است با سایر سیستم‌ها که نیازمندی‌های طراحی را ایجاد می‌کنند، تعامل داشته باشد؛</a:t>
            </a:r>
            <a:br>
              <a:rPr lang="en-US" sz="28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استفاده از یک معماری خاص برای برآورده کردن نیازمندی‌های غیرعملکردی ممکن است یک نیازمندی دامنه باشد</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28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این ممکن است نتیجه یک نیازمندی قانونی باشد</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3490" name="Rectangle 2"/>
          <p:cNvSpPr>
            <a:spLocks noGrp="1" noChangeArrowheads="1"/>
          </p:cNvSpPr>
          <p:nvPr>
            <p:ph type="title"/>
          </p:nvPr>
        </p:nvSpPr>
        <p:spPr/>
        <p:txBody>
          <a:bodyPr/>
          <a:lstStyle/>
          <a:p>
            <a:r>
              <a:rPr lang="en-GB"/>
              <a:t>Requirements and design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3" name="Content Placeholder 2"/>
          <p:cNvSpPr>
            <a:spLocks noGrp="1"/>
          </p:cNvSpPr>
          <p:nvPr>
            <p:ph idx="1"/>
          </p:nvPr>
        </p:nvSpPr>
        <p:spPr/>
        <p:txBody>
          <a:bodyPr>
            <a:normAutofit/>
          </a:bodyPr>
          <a:lstStyle/>
          <a:p>
            <a:pPr algn="r" rtl="1"/>
            <a:r>
              <a:rPr lang="fa-IR" sz="3200" dirty="0"/>
              <a:t>نیازمندی‌ها به عنوان جملات به زبان طبیعی نوشته می‌شوند که با نمودارها و جداول مکمل شده‌اند.  </a:t>
            </a:r>
          </a:p>
          <a:p>
            <a:pPr algn="r" rtl="1"/>
            <a:r>
              <a:rPr lang="fa-IR" sz="3200" dirty="0"/>
              <a:t>از زبان طبیعی برای نوشتن نیازمندی‌ها استفاده می‌شود زیرا بیانگر، شهودی و جهانی است. این بدین معناست که نیازمندی‌ها می‌توانند توسط کاربران و مشتریان درک شوند.</a:t>
            </a:r>
            <a:endParaRPr lang="en-US" sz="3200" dirty="0"/>
          </a:p>
        </p:txBody>
      </p:sp>
      <p:sp>
        <p:nvSpPr>
          <p:cNvPr id="2" name="Title 1"/>
          <p:cNvSpPr>
            <a:spLocks noGrp="1"/>
          </p:cNvSpPr>
          <p:nvPr>
            <p:ph type="title"/>
          </p:nvPr>
        </p:nvSpPr>
        <p:spPr/>
        <p:txBody>
          <a:bodyPr/>
          <a:lstStyle/>
          <a:p>
            <a:r>
              <a:rPr lang="en-US" dirty="0"/>
              <a:t>Natural language specification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8195" name="Rectangle 3"/>
          <p:cNvSpPr>
            <a:spLocks noGrp="1" noChangeArrowheads="1"/>
          </p:cNvSpPr>
          <p:nvPr>
            <p:ph idx="1"/>
          </p:nvPr>
        </p:nvSpPr>
        <p:spPr>
          <a:noFill/>
          <a:ln/>
        </p:spPr>
        <p:txBody>
          <a:bodyPr lIns="90487" tIns="44450" rIns="90487" bIns="44450">
            <a:normAutofit/>
          </a:bodyPr>
          <a:lstStyle/>
          <a:p>
            <a:pPr marL="0" marR="0" algn="r"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cs typeface="B Nazanin" panose="00000400000000000000" pitchFamily="2" charset="-78"/>
              </a:rPr>
              <a:t>الزامات ممکن است از یک بیانیه انتزاعی سطح بالا درباره یک خدمت یا یک محدودیت سیستمی، تا یک مشخصات عملکردی ریاضی دقیق متغیر باشند</a:t>
            </a:r>
            <a:r>
              <a:rPr lang="en-US" sz="2800" dirty="0">
                <a:effectLst/>
                <a:latin typeface="Calibri" panose="020F0502020204030204" pitchFamily="34" charset="0"/>
                <a:ea typeface="Calibri" panose="020F0502020204030204" pitchFamily="34" charset="0"/>
                <a:cs typeface="B Nazanin" panose="00000400000000000000" pitchFamily="2" charset="-78"/>
              </a:rPr>
              <a:t>.</a:t>
            </a:r>
            <a:br>
              <a:rPr lang="en-US" sz="2800" dirty="0">
                <a:effectLst/>
                <a:latin typeface="Calibri" panose="020F0502020204030204" pitchFamily="34" charset="0"/>
                <a:ea typeface="Calibri" panose="020F0502020204030204" pitchFamily="34" charset="0"/>
                <a:cs typeface="B Nazanin" panose="00000400000000000000" pitchFamily="2" charset="-78"/>
              </a:rPr>
            </a:br>
            <a:r>
              <a:rPr lang="ar-SA" sz="2800" dirty="0">
                <a:effectLst/>
                <a:latin typeface="Calibri" panose="020F0502020204030204" pitchFamily="34" charset="0"/>
                <a:ea typeface="Calibri" panose="020F0502020204030204" pitchFamily="34" charset="0"/>
                <a:cs typeface="B Nazanin" panose="00000400000000000000" pitchFamily="2" charset="-78"/>
              </a:rPr>
              <a:t>این امر اجتناب‌ناپذیر است زیرا الزامات می‌توانند دو نقش داشته باشند</a:t>
            </a:r>
            <a:r>
              <a:rPr lang="en-US" sz="2800" dirty="0">
                <a:effectLst/>
                <a:latin typeface="Calibri" panose="020F0502020204030204" pitchFamily="34" charset="0"/>
                <a:ea typeface="Calibri" panose="020F0502020204030204" pitchFamily="34" charset="0"/>
                <a:cs typeface="B Nazanin" panose="00000400000000000000" pitchFamily="2" charset="-78"/>
              </a:rPr>
              <a:t>:</a:t>
            </a:r>
            <a:br>
              <a:rPr lang="en-US" sz="2800" dirty="0">
                <a:effectLst/>
                <a:latin typeface="Calibri" panose="020F0502020204030204" pitchFamily="34" charset="0"/>
                <a:ea typeface="Calibri" panose="020F0502020204030204" pitchFamily="34" charset="0"/>
                <a:cs typeface="B Nazanin" panose="00000400000000000000" pitchFamily="2" charset="-78"/>
              </a:rPr>
            </a:br>
            <a:r>
              <a:rPr lang="ar-SA" sz="2800" dirty="0">
                <a:effectLst/>
                <a:latin typeface="Calibri" panose="020F0502020204030204" pitchFamily="34" charset="0"/>
                <a:ea typeface="Calibri" panose="020F0502020204030204" pitchFamily="34" charset="0"/>
                <a:cs typeface="B Nazanin" panose="00000400000000000000" pitchFamily="2" charset="-78"/>
              </a:rPr>
              <a:t>ممکن است مبنایی برای پیشنهاد مناقصه یک قرارداد باشند - بنابراین باید به گونه‌ای بیان شوند که قابل تفسیر باشند؛</a:t>
            </a:r>
            <a:br>
              <a:rPr lang="en-US" sz="2800" dirty="0">
                <a:effectLst/>
                <a:latin typeface="Calibri" panose="020F0502020204030204" pitchFamily="34" charset="0"/>
                <a:ea typeface="Calibri" panose="020F0502020204030204" pitchFamily="34" charset="0"/>
                <a:cs typeface="B Nazanin" panose="00000400000000000000" pitchFamily="2" charset="-78"/>
              </a:rPr>
            </a:br>
            <a:r>
              <a:rPr lang="ar-SA" sz="2800" dirty="0">
                <a:effectLst/>
                <a:latin typeface="Calibri" panose="020F0502020204030204" pitchFamily="34" charset="0"/>
                <a:ea typeface="Calibri" panose="020F0502020204030204" pitchFamily="34" charset="0"/>
                <a:cs typeface="B Nazanin" panose="00000400000000000000" pitchFamily="2" charset="-78"/>
              </a:rPr>
              <a:t>ممکن است مبنای خود قرارداد باشند - بنابراین باید با جزئیات تعریف شوند؛</a:t>
            </a:r>
            <a:br>
              <a:rPr lang="en-US" sz="2800" dirty="0">
                <a:effectLst/>
                <a:latin typeface="Calibri" panose="020F0502020204030204" pitchFamily="34" charset="0"/>
                <a:ea typeface="Calibri" panose="020F0502020204030204" pitchFamily="34" charset="0"/>
                <a:cs typeface="B Nazanin" panose="00000400000000000000" pitchFamily="2" charset="-78"/>
              </a:rPr>
            </a:br>
            <a:r>
              <a:rPr lang="ar-SA" sz="2800" dirty="0">
                <a:effectLst/>
                <a:latin typeface="Calibri" panose="020F0502020204030204" pitchFamily="34" charset="0"/>
                <a:ea typeface="Calibri" panose="020F0502020204030204" pitchFamily="34" charset="0"/>
                <a:cs typeface="B Nazanin" panose="00000400000000000000" pitchFamily="2" charset="-78"/>
              </a:rPr>
              <a:t>هر دوی این بیانیه‌ها ممکن است به عنوان الزامات شناخته شوند</a:t>
            </a:r>
            <a:r>
              <a:rPr lang="en-US" sz="2800" dirty="0">
                <a:effectLst/>
                <a:latin typeface="Calibri" panose="020F0502020204030204" pitchFamily="34" charset="0"/>
                <a:ea typeface="Calibri" panose="020F0502020204030204" pitchFamily="34" charset="0"/>
                <a:cs typeface="B Nazanin" panose="00000400000000000000" pitchFamily="2" charset="-78"/>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a:normAutofit/>
          </a:bodyPr>
          <a:lstStyle/>
          <a:p>
            <a:pPr marL="0" marR="0" algn="r" rtl="1">
              <a:lnSpc>
                <a:spcPct val="107000"/>
              </a:lnSpc>
              <a:spcBef>
                <a:spcPts val="0"/>
              </a:spcBef>
              <a:spcAft>
                <a:spcPts val="800"/>
              </a:spcAf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یک فرمت استاندارد ابداع کرده و آن را برای همه نیازمندی‌ها استفاده کنید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از زبان به روشی یکسان استفاده کنید. از</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"shall"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برای نیازمندی‌های الزامی و</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"should"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برای نیازمندی‌های مطلوب استفاده کنید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از هایلایت کردن متن برای شناسایی بخش‌های کلیدی نیازمندی استفاده کنید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از استفاده از اصطلاحات کامپیوتری اجتناب کنید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شامل یک توضیح (دلایل) برای ضرورت هر نیازمندی باشید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p:txBody>
          <a:bodyPr>
            <a:normAutofit/>
          </a:bodyPr>
          <a:lstStyle/>
          <a:p>
            <a:pPr marL="0" marR="0" algn="r" rtl="1">
              <a:lnSpc>
                <a:spcPct val="107000"/>
              </a:lnSpc>
              <a:spcBef>
                <a:spcPts val="0"/>
              </a:spcBef>
              <a:spcAft>
                <a:spcPts val="800"/>
              </a:spcAft>
            </a:pPr>
            <a:r>
              <a:rPr lang="en-US" sz="36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600" dirty="0">
                <a:effectLst/>
                <a:latin typeface="Times New Roman" panose="02020603050405020304" pitchFamily="18" charset="0"/>
                <a:ea typeface="Times New Roman" panose="02020603050405020304" pitchFamily="18" charset="0"/>
                <a:cs typeface="B Nazanin" panose="00000400000000000000" pitchFamily="2" charset="-78"/>
              </a:rPr>
              <a:t>عدم وضوح</a:t>
            </a:r>
            <a:br>
              <a:rPr lang="en-US" sz="36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6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600" dirty="0">
                <a:effectLst/>
                <a:latin typeface="Times New Roman" panose="02020603050405020304" pitchFamily="18" charset="0"/>
                <a:ea typeface="Times New Roman" panose="02020603050405020304" pitchFamily="18" charset="0"/>
                <a:cs typeface="B Nazanin" panose="00000400000000000000" pitchFamily="2" charset="-78"/>
              </a:rPr>
              <a:t>دقت بدون دشوار کردن خواندن سند، دشوار است</a:t>
            </a:r>
            <a:r>
              <a:rPr lang="en-US" sz="36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6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6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600" dirty="0">
                <a:effectLst/>
                <a:latin typeface="Times New Roman" panose="02020603050405020304" pitchFamily="18" charset="0"/>
                <a:ea typeface="Times New Roman" panose="02020603050405020304" pitchFamily="18" charset="0"/>
                <a:cs typeface="B Nazanin" panose="00000400000000000000" pitchFamily="2" charset="-78"/>
              </a:rPr>
              <a:t>اختلاط نیازمندی‌ها</a:t>
            </a:r>
            <a:br>
              <a:rPr lang="en-US" sz="36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6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600" dirty="0">
                <a:effectLst/>
                <a:latin typeface="Times New Roman" panose="02020603050405020304" pitchFamily="18" charset="0"/>
                <a:ea typeface="Times New Roman" panose="02020603050405020304" pitchFamily="18" charset="0"/>
                <a:cs typeface="B Nazanin" panose="00000400000000000000" pitchFamily="2" charset="-78"/>
              </a:rPr>
              <a:t>نیازمندی‌های عملکردی و غیرعملکردی تمایل دارند که با هم مخلوط شوند</a:t>
            </a:r>
            <a:r>
              <a:rPr lang="en-US" sz="36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6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6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600" dirty="0">
                <a:effectLst/>
                <a:latin typeface="Times New Roman" panose="02020603050405020304" pitchFamily="18" charset="0"/>
                <a:ea typeface="Times New Roman" panose="02020603050405020304" pitchFamily="18" charset="0"/>
                <a:cs typeface="B Nazanin" panose="00000400000000000000" pitchFamily="2" charset="-78"/>
              </a:rPr>
              <a:t>ترکیب نیازمندی‌ها</a:t>
            </a:r>
            <a:br>
              <a:rPr lang="en-US" sz="36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6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600" dirty="0">
                <a:effectLst/>
                <a:latin typeface="Times New Roman" panose="02020603050405020304" pitchFamily="18" charset="0"/>
                <a:ea typeface="Times New Roman" panose="02020603050405020304" pitchFamily="18" charset="0"/>
                <a:cs typeface="B Nazanin" panose="00000400000000000000" pitchFamily="2" charset="-78"/>
              </a:rPr>
              <a:t>چندین نیازمندی مختلف ممکن است با هم بیان شوند</a:t>
            </a:r>
            <a:r>
              <a:rPr lang="en-US" sz="36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3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5298" name="Rectangle 2"/>
          <p:cNvSpPr>
            <a:spLocks noGrp="1" noChangeArrowheads="1"/>
          </p:cNvSpPr>
          <p:nvPr>
            <p:ph type="title"/>
          </p:nvPr>
        </p:nvSpPr>
        <p:spPr/>
        <p:txBody>
          <a:bodyPr/>
          <a:lstStyle/>
          <a:p>
            <a:r>
              <a:rPr lang="en-GB"/>
              <a:t>Problems with natural language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26627" name="Title 1"/>
          <p:cNvSpPr>
            <a:spLocks noGrp="1"/>
          </p:cNvSpPr>
          <p:nvPr>
            <p:ph type="title"/>
          </p:nvPr>
        </p:nvSpPr>
        <p:spPr/>
        <p:txBody>
          <a:bodyPr>
            <a:normAutofit fontScale="90000"/>
          </a:bodyPr>
          <a:lstStyle/>
          <a:p>
            <a:pPr eaLnBrk="1" hangingPunct="1"/>
            <a:r>
              <a:rPr lang="en-US" dirty="0"/>
              <a:t>Example requirements for the insulin pump software system</a:t>
            </a:r>
            <a:r>
              <a:rPr lang="en-GB" dirty="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48820368"/>
              </p:ext>
            </p:extLst>
          </p:nvPr>
        </p:nvGraphicFramePr>
        <p:xfrm>
          <a:off x="107504" y="1628800"/>
          <a:ext cx="8424936" cy="4392488"/>
        </p:xfrm>
        <a:graphic>
          <a:graphicData uri="http://schemas.openxmlformats.org/drawingml/2006/table">
            <a:tbl>
              <a:tblPr firstRow="1" bandRow="1">
                <a:tableStyleId>{69CF1AB2-1976-4502-BF36-3FF5EA218861}</a:tableStyleId>
              </a:tblPr>
              <a:tblGrid>
                <a:gridCol w="8424936">
                  <a:extLst>
                    <a:ext uri="{9D8B030D-6E8A-4147-A177-3AD203B41FA5}">
                      <a16:colId xmlns:a16="http://schemas.microsoft.com/office/drawing/2014/main" val="20000"/>
                    </a:ext>
                  </a:extLst>
                </a:gridCol>
              </a:tblGrid>
              <a:tr h="4392488">
                <a:tc>
                  <a:txBody>
                    <a:bodyPr/>
                    <a:lstStyle/>
                    <a:p>
                      <a:pPr algn="r" rtl="1"/>
                      <a:r>
                        <a:rPr kumimoji="0" lang="en-US" sz="1800" b="1" kern="1200" dirty="0">
                          <a:solidFill>
                            <a:schemeClr val="dk1"/>
                          </a:solidFill>
                          <a:effectLst/>
                          <a:latin typeface="+mn-lt"/>
                          <a:ea typeface="+mn-ea"/>
                          <a:cs typeface="B Nazanin" panose="00000400000000000000" pitchFamily="2" charset="-78"/>
                        </a:rPr>
                        <a:t>3.2 </a:t>
                      </a:r>
                      <a:r>
                        <a:rPr kumimoji="0" lang="ar-SA" sz="1800" b="1" kern="1200" dirty="0">
                          <a:solidFill>
                            <a:schemeClr val="dk1"/>
                          </a:solidFill>
                          <a:effectLst/>
                          <a:latin typeface="+mn-lt"/>
                          <a:ea typeface="+mn-ea"/>
                          <a:cs typeface="B Nazanin" panose="00000400000000000000" pitchFamily="2" charset="-78"/>
                        </a:rPr>
                        <a:t>سیستم باید سطح قند خون را اندازه‌گیری کرده و در صورت نیاز، هر 10 دقیقه انسولین تحویل دهد. (تغییرات در سطح قند خون نسبتاً کند هستند، بنابراین اندازه‌گیری‌های مکرر غیرضروری است؛ اندازه‌گیری‌های کمتر ممکن است منجر به افزایش سطح قند خون به طور غیرضروری شود.)</a:t>
                      </a:r>
                      <a:endParaRPr kumimoji="0" lang="en-US" sz="1800" b="1" kern="1200" dirty="0">
                        <a:solidFill>
                          <a:schemeClr val="dk1"/>
                        </a:solidFill>
                        <a:effectLst/>
                        <a:latin typeface="+mn-lt"/>
                        <a:ea typeface="+mn-ea"/>
                        <a:cs typeface="B Nazanin" panose="00000400000000000000" pitchFamily="2" charset="-78"/>
                      </a:endParaRPr>
                    </a:p>
                    <a:p>
                      <a:pPr algn="r" rtl="1"/>
                      <a:br>
                        <a:rPr kumimoji="0" lang="en-US" sz="1800" b="1" kern="1200" dirty="0">
                          <a:solidFill>
                            <a:schemeClr val="dk1"/>
                          </a:solidFill>
                          <a:effectLst/>
                          <a:latin typeface="+mn-lt"/>
                          <a:ea typeface="+mn-ea"/>
                          <a:cs typeface="B Nazanin" panose="00000400000000000000" pitchFamily="2" charset="-78"/>
                        </a:rPr>
                      </a:br>
                      <a:r>
                        <a:rPr kumimoji="0" lang="en-US" sz="1800" b="1" kern="1200" dirty="0">
                          <a:solidFill>
                            <a:schemeClr val="dk1"/>
                          </a:solidFill>
                          <a:effectLst/>
                          <a:latin typeface="+mn-lt"/>
                          <a:ea typeface="+mn-ea"/>
                          <a:cs typeface="B Nazanin" panose="00000400000000000000" pitchFamily="2" charset="-78"/>
                        </a:rPr>
                        <a:t>3.6 </a:t>
                      </a:r>
                      <a:r>
                        <a:rPr kumimoji="0" lang="ar-SA" sz="1800" b="1" kern="1200" dirty="0">
                          <a:solidFill>
                            <a:schemeClr val="dk1"/>
                          </a:solidFill>
                          <a:effectLst/>
                          <a:latin typeface="+mn-lt"/>
                          <a:ea typeface="+mn-ea"/>
                          <a:cs typeface="B Nazanin" panose="00000400000000000000" pitchFamily="2" charset="-78"/>
                        </a:rPr>
                        <a:t>سیستم باید هر دقیقه یک روتین خودآزمایی را اجرا کند که شرایطی که باید آزمایش شوند و اقدامات مرتبط در جدول 1 تعریف شده‌اند. (یک روتین خودآزمایی می‌تواند مشکلات سخت‌افزاری و نرم‌افزاری را کشف کرده و کاربر را از اینکه عملکرد طبیعی ممکن است غیرممکن باشد، مطلع کند.)</a:t>
                      </a:r>
                      <a:endParaRPr kumimoji="0" lang="en-US" sz="1800" b="1" kern="1200" dirty="0">
                        <a:solidFill>
                          <a:schemeClr val="dk1"/>
                        </a:solidFill>
                        <a:effectLst/>
                        <a:latin typeface="+mn-lt"/>
                        <a:ea typeface="+mn-ea"/>
                        <a:cs typeface="B Nazanin" panose="00000400000000000000" pitchFamily="2" charset="-78"/>
                      </a:endParaRPr>
                    </a:p>
                  </a:txBody>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3" name="Content Placeholder 2"/>
          <p:cNvSpPr>
            <a:spLocks noGrp="1"/>
          </p:cNvSpPr>
          <p:nvPr>
            <p:ph idx="1"/>
          </p:nvPr>
        </p:nvSpPr>
        <p:spPr/>
        <p:txBody>
          <a:bodyPr>
            <a:normAutofit/>
          </a:bodyPr>
          <a:lstStyle/>
          <a:p>
            <a:pPr marL="0" marR="0" algn="r" rtl="1">
              <a:lnSpc>
                <a:spcPct val="107000"/>
              </a:lnSpc>
              <a:spcBef>
                <a:spcPts val="0"/>
              </a:spcBef>
              <a:spcAft>
                <a:spcPts val="800"/>
              </a:spcAf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رویکردی به نوشتن نیازمندی‌ها که در آن آزادی نویسنده نیازمندی محدود است و نیازمندی‌ها به روشی استاندارد نوشته می‌شوند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این برای برخی انواع نیازمندی‌ها، مانند نیازمندی‌های سیستم کنترل تعبیه شده، خوب عمل می‌کند، اما گاهی برای نوشتن نیازمندی‌های سیستم تجاری بیش از حد سخت‌گیرانه است</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p:cNvSpPr>
            <a:spLocks noGrp="1"/>
          </p:cNvSpPr>
          <p:nvPr>
            <p:ph type="title"/>
          </p:nvPr>
        </p:nvSpPr>
        <p:spPr/>
        <p:txBody>
          <a:bodyPr/>
          <a:lstStyle/>
          <a:p>
            <a:r>
              <a:rPr lang="en-US" dirty="0"/>
              <a:t>Structured specifications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noFill/>
          <a:ln/>
        </p:spPr>
        <p:txBody>
          <a:bodyPr lIns="90487" tIns="44450" rIns="90487" bIns="44450">
            <a:normAutofit/>
          </a:bodyPr>
          <a:lstStyle/>
          <a:p>
            <a:pPr marL="0" marR="0" algn="r" rtl="1">
              <a:lnSpc>
                <a:spcPct val="107000"/>
              </a:lnSpc>
              <a:spcBef>
                <a:spcPts val="0"/>
              </a:spcBef>
              <a:spcAft>
                <a:spcPts val="800"/>
              </a:spcAf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تعریف عملکرد یا موجودیت</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توصیف ورودی‌ها و منبع آنها</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توصیف خروجی‌ها و مقصد آنها</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اطلاعات در مورد اطلاعات مورد نیاز برای محاسبات و سایر موجودیت‌های استفاده شده</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توصیف عملی که باید انجام شود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شرایط پیش و پس (در صورت مناسب بودن)</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عوارض جانبی (در صورت وجود) عملکرد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p:txBody>
          <a:bodyPr>
            <a:normAutofit/>
          </a:bodyPr>
          <a:lstStyle/>
          <a:p>
            <a:pPr marL="0" marR="0" algn="r" rtl="1">
              <a:lnSpc>
                <a:spcPct val="107000"/>
              </a:lnSpc>
              <a:spcBef>
                <a:spcPts val="0"/>
              </a:spcBef>
              <a:spcAft>
                <a:spcPts val="800"/>
              </a:spcAf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برای مکمل کردن زبان طبیعی استفاده می‌شود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به‌ویژه زمانی که باید تعدادی از دوره‌های احتمالی جایگزین را تعریف کنید، مفید است</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به عنوان مثال، سیستم پمپ انسولین محاسبات خود را بر اساس نرخ تغییر سطح قند خون انجام می‌دهد و مشخصات جدولی نحوه محاسبه نیاز به انسولین برای سناریوهای مختلف را توضیح می‌دهد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2946" name="Rectangle 2"/>
          <p:cNvSpPr>
            <a:spLocks noGrp="1" noChangeArrowheads="1"/>
          </p:cNvSpPr>
          <p:nvPr>
            <p:ph type="title"/>
          </p:nvPr>
        </p:nvSpPr>
        <p:spPr/>
        <p:txBody>
          <a:bodyPr/>
          <a:lstStyle/>
          <a:p>
            <a:r>
              <a:rPr lang="en-US"/>
              <a:t>Tabular specification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28674" name="Title 1"/>
          <p:cNvSpPr>
            <a:spLocks noGrp="1"/>
          </p:cNvSpPr>
          <p:nvPr>
            <p:ph type="title"/>
          </p:nvPr>
        </p:nvSpPr>
        <p:spPr/>
        <p:txBody>
          <a:bodyPr>
            <a:normAutofit fontScale="90000"/>
          </a:bodyPr>
          <a:lstStyle/>
          <a:p>
            <a:pPr eaLnBrk="1" hangingPunct="1"/>
            <a:r>
              <a:rPr lang="en-US" dirty="0"/>
              <a:t>Tabular specification of computation for an insulin pump</a:t>
            </a:r>
            <a:r>
              <a:rPr lang="en-GB" dirty="0"/>
              <a:t> </a:t>
            </a:r>
            <a:endParaRPr lang="en-US" dirty="0"/>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44035" name="Rectangle 3"/>
          <p:cNvSpPr>
            <a:spLocks noGrp="1" noChangeArrowheads="1"/>
          </p:cNvSpPr>
          <p:nvPr>
            <p:ph idx="1"/>
          </p:nvPr>
        </p:nvSpPr>
        <p:spPr/>
        <p:txBody>
          <a:bodyPr>
            <a:normAutofit/>
          </a:bodyPr>
          <a:lstStyle/>
          <a:p>
            <a:pPr marL="0" marR="0" algn="r" rtl="1">
              <a:lnSpc>
                <a:spcPct val="107000"/>
              </a:lnSpc>
              <a:spcBef>
                <a:spcPts val="0"/>
              </a:spcBef>
              <a:spcAft>
                <a:spcPts val="800"/>
              </a:spcAft>
            </a:pP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فرآیندهای مورد استفاده برای مهندسی نیازمندی‌ها به شدت بستگی به دامنه کاربرد، افراد درگیر و سازمانی دارد که نیازمندی‌ها را توسعه می‌دهد</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28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با این حال، چندین فعالیت عمومی در همه فرآیندها مشترک است؛</a:t>
            </a:r>
            <a:br>
              <a:rPr lang="en-US" sz="28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استخراج نیازمندی‌ها؛</a:t>
            </a:r>
            <a:br>
              <a:rPr lang="en-US" sz="28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تحلیل نیازمندی‌ها؛</a:t>
            </a:r>
            <a:br>
              <a:rPr lang="en-US" sz="28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اعتبارسنجی نیازمندی‌ها؛</a:t>
            </a:r>
            <a:br>
              <a:rPr lang="en-US" sz="28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مدیریت نیازمندی‌ها</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28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در عمل، مهندسی نیازمندی‌ها یک فعالیت تکراری است که در آن این فرآیندها در هم تنیده می‌شوند</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4034" name="Rectangle 2"/>
          <p:cNvSpPr>
            <a:spLocks noGrp="1" noChangeArrowheads="1"/>
          </p:cNvSpPr>
          <p:nvPr>
            <p:ph type="title"/>
          </p:nvPr>
        </p:nvSpPr>
        <p:spPr/>
        <p:txBody>
          <a:bodyPr/>
          <a:lstStyle/>
          <a:p>
            <a:r>
              <a:rPr lang="en-GB" dirty="0"/>
              <a:t>Requirements engineering processes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pic>
        <p:nvPicPr>
          <p:cNvPr id="4" name="Picture 3" descr="4.12 ReqEngSpira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74849" y="1417638"/>
            <a:ext cx="5510667" cy="47561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7171" name="Rectangle 3"/>
          <p:cNvSpPr>
            <a:spLocks noGrp="1" noChangeArrowheads="1"/>
          </p:cNvSpPr>
          <p:nvPr>
            <p:ph idx="1"/>
          </p:nvPr>
        </p:nvSpPr>
        <p:spPr>
          <a:noFill/>
          <a:ln/>
        </p:spPr>
        <p:txBody>
          <a:bodyPr lIns="90487" tIns="44450" rIns="90487" bIns="44450">
            <a:normAutofit/>
          </a:bodyPr>
          <a:lstStyle/>
          <a:p>
            <a:pPr algn="r" rtl="1"/>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گاهی اوقات به آن استخراج نیازمندی‌ها یا کشف نیازمندی‌ها می‌گویند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3200" dirty="0">
              <a:latin typeface="Times New Roman" panose="02020603050405020304" pitchFamily="18" charset="0"/>
              <a:ea typeface="Times New Roman" panose="02020603050405020304" pitchFamily="18" charset="0"/>
            </a:endParaRPr>
          </a:p>
          <a:p>
            <a:pPr algn="r" rtl="1"/>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شامل کارکنان فنی است که با مشتریان همکاری می‌کنند تا در مورد دامنه کاربرد، خدماتی که سیستم باید ارائه دهد و محدودیت‌های عملیاتی سیستم اطلاعات کسب کنند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3200" dirty="0">
              <a:latin typeface="Times New Roman" panose="02020603050405020304" pitchFamily="18" charset="0"/>
              <a:ea typeface="Times New Roman" panose="02020603050405020304" pitchFamily="18" charset="0"/>
            </a:endParaRPr>
          </a:p>
          <a:p>
            <a:pPr algn="r" rtl="1"/>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ممکن است شامل کاربران نهایی، مدیران، مهندسانی که در نگهداری درگیر هستند، کارشناسان دامنه، اتحادیه‌های کارگری و غیره باشد. به این افراد ذینفعان گفته می‌شود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GB" sz="4000" i="1" dirty="0"/>
          </a:p>
        </p:txBody>
      </p:sp>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33794" name="Rectangle 2"/>
          <p:cNvSpPr>
            <a:spLocks noGrp="1" noChangeArrowheads="1"/>
          </p:cNvSpPr>
          <p:nvPr>
            <p:ph type="title"/>
          </p:nvPr>
        </p:nvSpPr>
        <p:spPr/>
        <p:txBody>
          <a:bodyPr/>
          <a:lstStyle/>
          <a:p>
            <a:r>
              <a:rPr lang="en-GB"/>
              <a:t>Requirements abstraction (Davis)</a:t>
            </a:r>
          </a:p>
        </p:txBody>
      </p:sp>
      <p:sp>
        <p:nvSpPr>
          <p:cNvPr id="6" name="Rectangle 5"/>
          <p:cNvSpPr/>
          <p:nvPr/>
        </p:nvSpPr>
        <p:spPr>
          <a:xfrm>
            <a:off x="457200" y="1951673"/>
            <a:ext cx="8305800" cy="3970318"/>
          </a:xfrm>
          <a:prstGeom prst="rect">
            <a:avLst/>
          </a:prstGeom>
        </p:spPr>
        <p:txBody>
          <a:bodyPr wrap="square">
            <a:spAutoFit/>
          </a:bodyPr>
          <a:lstStyle/>
          <a:p>
            <a:pPr algn="r" rtl="1"/>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اگر شرکتی بخواهد قراردادی برای یک پروژه بزرگ توسعه نرم‌افزار منعقد کند، باید نیازهای خود را به شکلی به اندازه کافی انتزاعی تعریف کند تا یک راه‌حل از پیش تعیین نشود. الزامات باید به گونه‌ای نوشته شوند که چندین پیمانکار بتوانند برای قرارداد پیشنهاد بدهند و شاید روش‌های مختلفی را برای برآوردن نیازهای سازمان مشتری ارائه کنند. پس از اعطای قرارداد، پیمانکار باید تعریف سیستمی را با جزئیات بیشتر برای مشتری بنویسد تا مشتری بتواند درک کند و تأیید کند که نرم‌افزار چه عملکردی خواهد داشت. هر دوی این اسناد ممکن است به عنوان سند الزامات برای سیستم نامیده شوند</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3200" dirty="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8195" name="Rectangle 3"/>
          <p:cNvSpPr>
            <a:spLocks noGrp="1" noChangeArrowheads="1"/>
          </p:cNvSpPr>
          <p:nvPr>
            <p:ph idx="1"/>
          </p:nvPr>
        </p:nvSpPr>
        <p:spPr>
          <a:noFill/>
          <a:ln/>
        </p:spPr>
        <p:txBody>
          <a:bodyPr lIns="90487" tIns="44450" rIns="90487" bIns="44450">
            <a:normAutofit/>
          </a:bodyPr>
          <a:lstStyle/>
          <a:p>
            <a:pPr marL="0" marR="0" algn="r" rtl="1">
              <a:lnSpc>
                <a:spcPct val="107000"/>
              </a:lnSpc>
              <a:spcBef>
                <a:spcPts val="0"/>
              </a:spcBef>
              <a:spcAft>
                <a:spcPts val="800"/>
              </a:spcAf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ذینفعان نمی‌دانند که واقعاً چه می‌خواهند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ذینفعان نیازمندی‌ها را به زبان خود بیان می‌کنند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ذینفعان مختلف ممکن است نیازمندی‌های متعارضی داشته باشند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عوامل سازمانی و سیاسی ممکن است بر نیازمندی‌های سیستم تأثیر بگذارند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نیازمندی‌ها در طول فرآیند تحلیل تغییر می‌کنند. ذینفعان جدید ممکن است ظاهر شوند و محیط کسب‌وکار تغییر کند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a:t>Problems of requirements analysis</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3" name="Content Placeholder 2"/>
          <p:cNvSpPr>
            <a:spLocks noGrp="1"/>
          </p:cNvSpPr>
          <p:nvPr>
            <p:ph idx="1"/>
          </p:nvPr>
        </p:nvSpPr>
        <p:spPr/>
        <p:txBody>
          <a:bodyPr>
            <a:normAutofit lnSpcReduction="10000"/>
          </a:bodyPr>
          <a:lstStyle/>
          <a:p>
            <a:pPr algn="r" rtl="1"/>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مهندسان نرم‌افزار با طیف وسیعی از ذینفعان سیستم همکاری می‌کنند تا در مورد دامنه کاربرد، خدماتی که سیستم باید ارائه دهد، عملکرد مورد نیاز سیستم، محدودیت‌های سخت‌افزاری، سایر سیستم‌ها و غیره اطلاعات کسب کنند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مراحل شامل</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کشف نیازمندی‌ها،</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دسته‌بندی و سازمان‌دهی نیازمندی‌ها،</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اولویت‌بندی و مذاکره نیازمندی‌ها،</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مشخصات نیازمندی‌ها</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endParaRPr lang="en-US" sz="3600" dirty="0"/>
          </a:p>
        </p:txBody>
      </p:sp>
      <p:sp>
        <p:nvSpPr>
          <p:cNvPr id="2" name="Title 1"/>
          <p:cNvSpPr>
            <a:spLocks noGrp="1"/>
          </p:cNvSpPr>
          <p:nvPr>
            <p:ph type="title"/>
          </p:nvPr>
        </p:nvSpPr>
        <p:spPr/>
        <p:txBody>
          <a:bodyPr/>
          <a:lstStyle/>
          <a:p>
            <a:r>
              <a:rPr lang="en-US" dirty="0"/>
              <a:t>Requirements elicitation and analysis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sp>
        <p:nvSpPr>
          <p:cNvPr id="30722" name="Title 1"/>
          <p:cNvSpPr>
            <a:spLocks noGrp="1"/>
          </p:cNvSpPr>
          <p:nvPr>
            <p:ph type="title"/>
          </p:nvPr>
        </p:nvSpPr>
        <p:spPr/>
        <p:txBody>
          <a:bodyPr/>
          <a:lstStyle/>
          <a:p>
            <a:pPr eaLnBrk="1" hangingPunct="1"/>
            <a:r>
              <a:rPr lang="en-US" dirty="0"/>
              <a:t>The</a:t>
            </a:r>
            <a:r>
              <a:rPr lang="en-US" b="1" dirty="0"/>
              <a:t> </a:t>
            </a:r>
            <a:r>
              <a:rPr lang="en-US" dirty="0"/>
              <a:t>requirements elicitation and analysis process</a:t>
            </a:r>
            <a:r>
              <a:rPr lang="en-GB" dirty="0"/>
              <a:t> </a:t>
            </a:r>
            <a:endParaRPr lang="en-US" dirty="0"/>
          </a:p>
        </p:txBody>
      </p:sp>
      <p:pic>
        <p:nvPicPr>
          <p:cNvPr id="4" name="Picture 3" descr="4.13 RequirementsElicita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752600" y="1752600"/>
            <a:ext cx="4881613" cy="32067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noFill/>
          <a:ln/>
        </p:spPr>
        <p:txBody>
          <a:bodyPr lIns="90487" tIns="44450" rIns="90487" bIns="44450">
            <a:normAutofit fontScale="92500" lnSpcReduction="20000"/>
          </a:bodyPr>
          <a:lstStyle/>
          <a:p>
            <a:pPr marL="0" marR="0" algn="r" rtl="1">
              <a:lnSpc>
                <a:spcPct val="107000"/>
              </a:lnSpc>
              <a:spcBef>
                <a:spcPts val="0"/>
              </a:spcBef>
              <a:spcAft>
                <a:spcPts val="800"/>
              </a:spcAf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کشف نیازمندی‌ها</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تعامل با ذینفعان برای کشف نیازمندی‌های آنها. نیازمندی‌های دامنه نیز در این مرحله کشف می‌شوند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دسته‌بندی و سازمان‌دهی نیازمندی‌ها</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نیازمندی‌های مرتبط را گروه‌بندی کرده و آنها را به خوشه‌های منسجم سازمان‌دهی می‌کند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اولویت‌بندی و مذاکره</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اولویت‌بندی نیازمندی‌ها و حل تعارض‌های نیازمندی‌ها</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مشخصات نیازمندی‌ها</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نیازمندی‌ها مستند شده و به دور بعدی از فرآیند چرخشی منتقل می‌شوند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noFill/>
          <a:ln/>
        </p:spPr>
        <p:txBody>
          <a:bodyPr lIns="90487" tIns="44450" rIns="90487" bIns="44450">
            <a:normAutofit/>
          </a:bodyPr>
          <a:lstStyle/>
          <a:p>
            <a:pPr marL="0" marR="0" algn="r" rtl="1">
              <a:lnSpc>
                <a:spcPct val="107000"/>
              </a:lnSpc>
              <a:spcBef>
                <a:spcPts val="0"/>
              </a:spcBef>
              <a:spcAft>
                <a:spcPts val="800"/>
              </a:spcAf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ذینفعان نمی‌دانند که واقعاً چه می‌خواهند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ذینفعان نیازمندی‌ها را به زبان خود بیان می‌کنند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ذینفعان مختلف ممکن است نیازمندی‌های متعارضی داشته باشند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عوامل سازمانی و سیاسی ممکن است بر نیازمندی‌های سیستم تأثیر بگذارند</a:t>
            </a: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32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32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نیازمندی‌ها در طول فرآیند تحلیل</a:t>
            </a:r>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elicitation</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
        <p:nvSpPr>
          <p:cNvPr id="3" name="Content Placeholder 2"/>
          <p:cNvSpPr>
            <a:spLocks noGrp="1"/>
          </p:cNvSpPr>
          <p:nvPr>
            <p:ph idx="1"/>
          </p:nvPr>
        </p:nvSpPr>
        <p:spPr>
          <a:xfrm>
            <a:off x="457200" y="1600200"/>
            <a:ext cx="8382000" cy="4525963"/>
          </a:xfrm>
        </p:spPr>
        <p:txBody>
          <a:bodyPr>
            <a:normAutofit fontScale="92500" lnSpcReduction="10000"/>
          </a:bodyPr>
          <a:lstStyle/>
          <a:p>
            <a:pPr algn="r" rtl="1"/>
            <a:r>
              <a:rPr lang="fa-IR" sz="3200" dirty="0"/>
              <a:t>سند نیازمندی‌های نرم‌افزاری یک بیانیه توافق شده از نیازمندی‌های سیستم است. این سند باید به گونه‌ای سازماندهی شود که هم مشتریان سیستم و هم توسعه‌دهندگان نرم‌افزار بتوانند از آن استفاده کنند.  </a:t>
            </a:r>
          </a:p>
          <a:p>
            <a:pPr algn="r" rtl="1"/>
            <a:r>
              <a:rPr lang="fa-IR" sz="3200" dirty="0"/>
              <a:t>فرآیند مهندسی نیازمندی‌ها یک فرآیند تکراری است که شامل جمع‌آوری نیازمندی‌ها، مشخص‌سازی و اعتبارسنجی است.  </a:t>
            </a:r>
          </a:p>
          <a:p>
            <a:pPr algn="r" rtl="1"/>
            <a:r>
              <a:rPr lang="fa-IR" sz="3200" dirty="0"/>
              <a:t>جمع‌آوری و تحلیل نیازمندی‌ها یک فرآیند تکراری است که می‌تواند به عنوان یک دور فعالیت‌ها نمایش داده شود - کشف نیازمندی‌ها، طبقه‌بندی و سازمان‌دهی نیازمندی‌ها، مذاکره درباره نیازمندی‌ها و مستندسازی نیازمندی‌ها.</a:t>
            </a:r>
            <a:endParaRPr lang="en-US" sz="3200" dirty="0"/>
          </a:p>
        </p:txBody>
      </p:sp>
      <p:sp>
        <p:nvSpPr>
          <p:cNvPr id="2" name="Title 1"/>
          <p:cNvSpPr>
            <a:spLocks noGrp="1"/>
          </p:cNvSpPr>
          <p:nvPr>
            <p:ph type="title"/>
          </p:nvPr>
        </p:nvSpPr>
        <p:spPr/>
        <p:txBody>
          <a:bodyPr/>
          <a:lstStyle/>
          <a:p>
            <a:r>
              <a:rPr lang="en-US" dirty="0"/>
              <a:t>Key points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56</a:t>
            </a:fld>
            <a:endParaRPr lang="en-US"/>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Part 3</a:t>
            </a:r>
          </a:p>
        </p:txBody>
      </p:sp>
      <p:sp>
        <p:nvSpPr>
          <p:cNvPr id="15362" name="Title 1"/>
          <p:cNvSpPr>
            <a:spLocks noGrp="1"/>
          </p:cNvSpPr>
          <p:nvPr>
            <p:ph type="ctrTitle"/>
          </p:nvPr>
        </p:nvSpPr>
        <p:spPr/>
        <p:txBody>
          <a:bodyPr/>
          <a:lstStyle/>
          <a:p>
            <a:pPr eaLnBrk="1" hangingPunct="1"/>
            <a:r>
              <a:rPr lang="en-US" dirty="0"/>
              <a:t>Chapter 4 – Requirements Engineering</a:t>
            </a:r>
          </a:p>
        </p:txBody>
      </p:sp>
      <p:sp>
        <p:nvSpPr>
          <p:cNvPr id="5" name="Footer Placeholder 4"/>
          <p:cNvSpPr>
            <a:spLocks noGrp="1"/>
          </p:cNvSpPr>
          <p:nvPr>
            <p:ph type="ftr" sz="quarter" idx="4294967295"/>
          </p:nvPr>
        </p:nvSpPr>
        <p:spPr>
          <a:xfrm>
            <a:off x="0" y="6356350"/>
            <a:ext cx="2895600" cy="365125"/>
          </a:xfrm>
        </p:spPr>
        <p:txBody>
          <a:bodyPr/>
          <a:lstStyle/>
          <a:p>
            <a:pPr>
              <a:defRPr/>
            </a:pPr>
            <a:r>
              <a:rPr lang="en-US"/>
              <a:t>Chapter 4 Requirements engineering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Interaction is with system stakeholders from managers to external regulators.</a:t>
            </a:r>
          </a:p>
          <a:p>
            <a:r>
              <a:rPr lang="en-US" dirty="0"/>
              <a:t>Systems normally have a range of stakeholders.</a:t>
            </a:r>
          </a:p>
        </p:txBody>
      </p:sp>
      <p:sp>
        <p:nvSpPr>
          <p:cNvPr id="2" name="Title 1"/>
          <p:cNvSpPr>
            <a:spLocks noGrp="1"/>
          </p:cNvSpPr>
          <p:nvPr>
            <p:ph type="title"/>
          </p:nvPr>
        </p:nvSpPr>
        <p:spPr/>
        <p:txBody>
          <a:bodyPr/>
          <a:lstStyle/>
          <a:p>
            <a:r>
              <a:rPr lang="en-US" dirty="0"/>
              <a:t>Requirements discovery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3" name="Content Placeholder 2"/>
          <p:cNvSpPr>
            <a:spLocks noGrp="1"/>
          </p:cNvSpPr>
          <p:nvPr>
            <p:ph idx="1"/>
          </p:nvPr>
        </p:nvSpPr>
        <p:spPr/>
        <p:txBody>
          <a:bodyPr/>
          <a:lstStyle/>
          <a:p>
            <a:r>
              <a:rPr lang="en-US" dirty="0"/>
              <a:t>Patients</a:t>
            </a:r>
            <a:r>
              <a:rPr lang="en-US" i="1" dirty="0"/>
              <a:t> </a:t>
            </a:r>
            <a:r>
              <a:rPr lang="en-US" dirty="0"/>
              <a:t>whose information is recorded in the system.</a:t>
            </a:r>
            <a:endParaRPr lang="en-GB" dirty="0"/>
          </a:p>
          <a:p>
            <a:r>
              <a:rPr lang="en-US" dirty="0"/>
              <a:t>Doctors</a:t>
            </a:r>
            <a:r>
              <a:rPr lang="en-US" i="1" dirty="0"/>
              <a:t> </a:t>
            </a:r>
            <a:r>
              <a:rPr lang="en-US" dirty="0"/>
              <a:t>who are responsible for assessing and treating patients.</a:t>
            </a:r>
            <a:endParaRPr lang="en-GB" dirty="0"/>
          </a:p>
          <a:p>
            <a:r>
              <a:rPr lang="en-US" dirty="0"/>
              <a:t>Nurses who coordinate the consultations with doctors and administer some treatments.</a:t>
            </a:r>
            <a:endParaRPr lang="en-GB" dirty="0"/>
          </a:p>
          <a:p>
            <a:r>
              <a:rPr lang="en-US" dirty="0"/>
              <a:t>Medical receptionists</a:t>
            </a:r>
            <a:r>
              <a:rPr lang="en-US" i="1" dirty="0"/>
              <a:t> </a:t>
            </a:r>
            <a:r>
              <a:rPr lang="en-US" dirty="0"/>
              <a:t>who manage patients’ appointments.</a:t>
            </a:r>
            <a:endParaRPr lang="en-GB" dirty="0"/>
          </a:p>
          <a:p>
            <a:r>
              <a:rPr lang="en-US" dirty="0"/>
              <a:t>IT staff who are responsible for installing and maintaining the system.</a:t>
            </a:r>
            <a:endParaRPr lang="en-GB" dirty="0"/>
          </a:p>
          <a:p>
            <a:pPr>
              <a:buNone/>
            </a:pPr>
            <a:r>
              <a:rPr lang="en-US" dirty="0"/>
              <a:t>	</a:t>
            </a:r>
          </a:p>
        </p:txBody>
      </p:sp>
      <p:sp>
        <p:nvSpPr>
          <p:cNvPr id="2" name="Title 1"/>
          <p:cNvSpPr>
            <a:spLocks noGrp="1"/>
          </p:cNvSpPr>
          <p:nvPr>
            <p:ph type="title"/>
          </p:nvPr>
        </p:nvSpPr>
        <p:spPr/>
        <p:txBody>
          <a:bodyPr/>
          <a:lstStyle/>
          <a:p>
            <a:r>
              <a:rPr lang="en-US" dirty="0"/>
              <a:t>Stakeholders in the MHC-PMS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
        <p:nvSpPr>
          <p:cNvPr id="3" name="Content Placeholder 2"/>
          <p:cNvSpPr>
            <a:spLocks noGrp="1"/>
          </p:cNvSpPr>
          <p:nvPr>
            <p:ph idx="1"/>
          </p:nvPr>
        </p:nvSpPr>
        <p:spPr/>
        <p:txBody>
          <a:bodyPr/>
          <a:lstStyle/>
          <a:p>
            <a:r>
              <a:rPr lang="en-US" dirty="0"/>
              <a:t>A medical ethics manager who must ensure that the system meets current ethical guidelines for patient care.</a:t>
            </a:r>
            <a:endParaRPr lang="en-GB" dirty="0"/>
          </a:p>
          <a:p>
            <a:r>
              <a:rPr lang="en-US" dirty="0"/>
              <a:t>Health care managers</a:t>
            </a:r>
            <a:r>
              <a:rPr lang="en-US" i="1" dirty="0"/>
              <a:t> </a:t>
            </a:r>
            <a:r>
              <a:rPr lang="en-US" dirty="0"/>
              <a:t>who obtain management information from the system.</a:t>
            </a:r>
            <a:endParaRPr lang="en-GB" dirty="0"/>
          </a:p>
          <a:p>
            <a:r>
              <a:rPr lang="en-US" dirty="0"/>
              <a:t>Medical records staff</a:t>
            </a:r>
            <a:r>
              <a:rPr lang="en-US" i="1" dirty="0"/>
              <a:t> </a:t>
            </a:r>
            <a:r>
              <a:rPr lang="en-US" dirty="0"/>
              <a:t>who are responsible for ensuring that system information can be maintained and preserved, and that record keeping procedures have been properly implemented.</a:t>
            </a:r>
            <a:endParaRPr lang="en-GB" dirty="0"/>
          </a:p>
          <a:p>
            <a:endParaRPr lang="en-US" dirty="0"/>
          </a:p>
        </p:txBody>
      </p:sp>
      <p:sp>
        <p:nvSpPr>
          <p:cNvPr id="2" name="Title 1"/>
          <p:cNvSpPr>
            <a:spLocks noGrp="1"/>
          </p:cNvSpPr>
          <p:nvPr>
            <p:ph type="title"/>
          </p:nvPr>
        </p:nvSpPr>
        <p:spPr/>
        <p:txBody>
          <a:bodyPr/>
          <a:lstStyle/>
          <a:p>
            <a:r>
              <a:rPr lang="en-US" dirty="0"/>
              <a:t>Stakeholders in the MHC-PMS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9219" name="Rectangle 3"/>
          <p:cNvSpPr>
            <a:spLocks noGrp="1" noChangeArrowheads="1"/>
          </p:cNvSpPr>
          <p:nvPr>
            <p:ph idx="1"/>
          </p:nvPr>
        </p:nvSpPr>
        <p:spPr>
          <a:noFill/>
          <a:ln/>
        </p:spPr>
        <p:txBody>
          <a:bodyPr lIns="90487" tIns="44450" rIns="90487" bIns="44450">
            <a:normAutofit/>
          </a:bodyPr>
          <a:lstStyle/>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الزامات کاربر</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بیانیه‌هایی به زبان طبیعی به همراه نمودارهایی از خدماتی که سیستم ارائه می‌دهد و محدودیت‌های عملیاتی آن. برای مشتریان نوشته می‌شود</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الزامات سیستم</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سندی ساخت‌یافته که توصیفات دقیقی از عملکردها، خدمات و محدودیت‌های عملیاتی سیستم را بیان می‌کند. مشخص می‌کند چه چیزی باید پیاده‌سازی شود و ممکن است بخشی از قرارداد بین مشتری و پیمانکار باشد</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60</a:t>
            </a:fld>
            <a:endParaRPr lang="en-US" dirty="0"/>
          </a:p>
        </p:txBody>
      </p:sp>
      <p:sp>
        <p:nvSpPr>
          <p:cNvPr id="3" name="Content Placeholder 2"/>
          <p:cNvSpPr>
            <a:spLocks noGrp="1"/>
          </p:cNvSpPr>
          <p:nvPr>
            <p:ph idx="1"/>
          </p:nvPr>
        </p:nvSpPr>
        <p:spPr/>
        <p:txBody>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2" name="Title 1"/>
          <p:cNvSpPr>
            <a:spLocks noGrp="1"/>
          </p:cNvSpPr>
          <p:nvPr>
            <p:ph type="title"/>
          </p:nvPr>
        </p:nvSpPr>
        <p:spPr/>
        <p:txBody>
          <a:bodyPr/>
          <a:lstStyle/>
          <a:p>
            <a:r>
              <a:rPr lang="en-US" dirty="0"/>
              <a:t>Interviewing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idx="1"/>
          </p:nvPr>
        </p:nvSpPr>
        <p:spPr/>
        <p:txBody>
          <a:bodyPr/>
          <a:lstStyle/>
          <a:p>
            <a:pPr>
              <a:lnSpc>
                <a:spcPct val="90000"/>
              </a:lnSpc>
            </a:pPr>
            <a:r>
              <a:rPr lang="en-US" sz="2400"/>
              <a:t>Normally a mix of closed and open-ended interviewing.</a:t>
            </a:r>
          </a:p>
          <a:p>
            <a:pPr>
              <a:lnSpc>
                <a:spcPct val="90000"/>
              </a:lnSpc>
            </a:pPr>
            <a:r>
              <a:rPr lang="en-US" sz="2400"/>
              <a:t>Interviews are good for getting an overall understanding of what stakeholders do and how they might interact with the system.</a:t>
            </a:r>
          </a:p>
          <a:p>
            <a:pPr>
              <a:lnSpc>
                <a:spcPct val="90000"/>
              </a:lnSpc>
            </a:pPr>
            <a:r>
              <a:rPr lang="en-US" sz="2400"/>
              <a:t>Interviews are not good for understanding domain requirements</a:t>
            </a:r>
          </a:p>
          <a:p>
            <a:pPr lvl="1">
              <a:lnSpc>
                <a:spcPct val="90000"/>
              </a:lnSpc>
            </a:pPr>
            <a:r>
              <a:rPr lang="en-US" sz="2000"/>
              <a:t>Requirements engineers cannot understand specific domain terminology;</a:t>
            </a:r>
          </a:p>
          <a:p>
            <a:pPr lvl="1">
              <a:lnSpc>
                <a:spcPct val="90000"/>
              </a:lnSpc>
            </a:pPr>
            <a:r>
              <a:rPr lang="en-US" sz="2000"/>
              <a:t>Some domain knowledge is so familiar that people find it hard to articulate or think that it isn’t worth articulating.</a:t>
            </a:r>
          </a:p>
        </p:txBody>
      </p:sp>
      <p:sp>
        <p:nvSpPr>
          <p:cNvPr id="94210" name="Rectangle 2"/>
          <p:cNvSpPr>
            <a:spLocks noGrp="1" noChangeArrowheads="1"/>
          </p:cNvSpPr>
          <p:nvPr>
            <p:ph type="title"/>
          </p:nvPr>
        </p:nvSpPr>
        <p:spPr/>
        <p:txBody>
          <a:bodyPr/>
          <a:lstStyle/>
          <a:p>
            <a:r>
              <a:rPr lang="en-US"/>
              <a:t>Interviews in practice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p:txBody>
          <a:bodyPr/>
          <a:lstStyle/>
          <a:p>
            <a:r>
              <a:rPr lang="en-US"/>
              <a:t>Scenarios are real-life examples of how a system can be used.</a:t>
            </a:r>
          </a:p>
          <a:p>
            <a:r>
              <a:rPr lang="en-US"/>
              <a:t>They should include</a:t>
            </a:r>
          </a:p>
          <a:p>
            <a:pPr lvl="1"/>
            <a:r>
              <a:rPr lang="en-US"/>
              <a:t>A description of the starting situation;</a:t>
            </a:r>
          </a:p>
          <a:p>
            <a:pPr lvl="1"/>
            <a:r>
              <a:rPr lang="en-US"/>
              <a:t>A description of the normal flow of events;</a:t>
            </a:r>
          </a:p>
          <a:p>
            <a:pPr lvl="1"/>
            <a:r>
              <a:rPr lang="en-US"/>
              <a:t>A description of what can go wrong;</a:t>
            </a:r>
          </a:p>
          <a:p>
            <a:pPr lvl="1"/>
            <a:r>
              <a:rPr lang="en-US"/>
              <a:t>Information about other concurrent activities;</a:t>
            </a:r>
          </a:p>
          <a:p>
            <a:pPr lvl="1"/>
            <a:r>
              <a:rPr lang="en-US"/>
              <a:t>A description of the state when the scenario finishes.</a:t>
            </a:r>
          </a:p>
        </p:txBody>
      </p:sp>
      <p:sp>
        <p:nvSpPr>
          <p:cNvPr id="90114" name="Rectangle 2"/>
          <p:cNvSpPr>
            <a:spLocks noGrp="1" noChangeArrowheads="1"/>
          </p:cNvSpPr>
          <p:nvPr>
            <p:ph type="title"/>
          </p:nvPr>
        </p:nvSpPr>
        <p:spPr/>
        <p:txBody>
          <a:bodyPr/>
          <a:lstStyle/>
          <a:p>
            <a:r>
              <a:rPr lang="en-US"/>
              <a:t>Scenarios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31747" name="Title 1"/>
          <p:cNvSpPr>
            <a:spLocks noGrp="1"/>
          </p:cNvSpPr>
          <p:nvPr>
            <p:ph type="title"/>
          </p:nvPr>
        </p:nvSpPr>
        <p:spPr/>
        <p:txBody>
          <a:bodyPr/>
          <a:lstStyle/>
          <a:p>
            <a:pPr eaLnBrk="1" hangingPunct="1"/>
            <a:r>
              <a:rPr lang="en-US" dirty="0"/>
              <a:t>Scenario for collecting medical history in MHC-PMS</a:t>
            </a:r>
            <a:r>
              <a:rPr lang="en-GB" dirty="0"/>
              <a:t> </a:t>
            </a:r>
            <a:endParaRPr lang="en-US" dirty="0"/>
          </a:p>
        </p:txBody>
      </p:sp>
      <p:graphicFrame>
        <p:nvGraphicFramePr>
          <p:cNvPr id="31746" name="Object 2"/>
          <p:cNvGraphicFramePr>
            <a:graphicFrameLocks noChangeAspect="1"/>
          </p:cNvGraphicFramePr>
          <p:nvPr/>
        </p:nvGraphicFramePr>
        <p:xfrm>
          <a:off x="457200" y="1905000"/>
          <a:ext cx="8229600" cy="4394200"/>
        </p:xfrm>
        <a:graphic>
          <a:graphicData uri="http://schemas.openxmlformats.org/presentationml/2006/ole">
            <mc:AlternateContent xmlns:mc="http://schemas.openxmlformats.org/markup-compatibility/2006">
              <mc:Choice xmlns:v="urn:schemas-microsoft-com:vml" Requires="v">
                <p:oleObj spid="_x0000_s97288" name="Document" r:id="rId3" imgW="5943600" imgH="3505200" progId="Word.Document.12">
                  <p:embed/>
                </p:oleObj>
              </mc:Choice>
              <mc:Fallback>
                <p:oleObj name="Document" r:id="rId3" imgW="5943600" imgH="35052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57200" y="1905000"/>
                        <a:ext cx="8229600" cy="439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31747" name="Title 1"/>
          <p:cNvSpPr>
            <a:spLocks noGrp="1"/>
          </p:cNvSpPr>
          <p:nvPr>
            <p:ph type="title"/>
          </p:nvPr>
        </p:nvSpPr>
        <p:spPr/>
        <p:txBody>
          <a:bodyPr/>
          <a:lstStyle/>
          <a:p>
            <a:pPr eaLnBrk="1" hangingPunct="1"/>
            <a:r>
              <a:rPr lang="en-US" dirty="0"/>
              <a:t>Scenario for collecting medical history in MHC-PMS</a:t>
            </a:r>
            <a:r>
              <a:rPr lang="en-GB" dirty="0"/>
              <a:t> </a:t>
            </a:r>
            <a:endParaRPr lang="en-US" dirty="0"/>
          </a:p>
        </p:txBody>
      </p:sp>
      <p:graphicFrame>
        <p:nvGraphicFramePr>
          <p:cNvPr id="31746" name="Object 2"/>
          <p:cNvGraphicFramePr>
            <a:graphicFrameLocks noChangeAspect="1"/>
          </p:cNvGraphicFramePr>
          <p:nvPr/>
        </p:nvGraphicFramePr>
        <p:xfrm>
          <a:off x="304800" y="1776412"/>
          <a:ext cx="8534400" cy="4319588"/>
        </p:xfrm>
        <a:graphic>
          <a:graphicData uri="http://schemas.openxmlformats.org/presentationml/2006/ole">
            <mc:AlternateContent xmlns:mc="http://schemas.openxmlformats.org/markup-compatibility/2006">
              <mc:Choice xmlns:v="urn:schemas-microsoft-com:vml" Requires="v">
                <p:oleObj spid="_x0000_s31752" name="Document" r:id="rId3" imgW="5943600" imgH="3937000" progId="Word.Document.12">
                  <p:embed/>
                </p:oleObj>
              </mc:Choice>
              <mc:Fallback>
                <p:oleObj name="Document" r:id="rId3" imgW="5943600" imgH="393700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 y="1776412"/>
                        <a:ext cx="8534400" cy="4319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
        <p:nvSpPr>
          <p:cNvPr id="48131" name="Rectangle 3"/>
          <p:cNvSpPr>
            <a:spLocks noGrp="1" noChangeArrowheads="1"/>
          </p:cNvSpPr>
          <p:nvPr>
            <p:ph idx="1"/>
          </p:nvPr>
        </p:nvSpPr>
        <p:spPr/>
        <p:txBody>
          <a:bodyPr/>
          <a:lstStyle/>
          <a:p>
            <a:r>
              <a:rPr lang="en-GB" dirty="0"/>
              <a:t>Use-cases are a scenario based technique in the UML which identify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 (see Chapter 5).</a:t>
            </a:r>
          </a:p>
          <a:p>
            <a:r>
              <a:rPr lang="en-GB" dirty="0"/>
              <a:t>Sequence diagrams may be used to add detail to use-cases by showing the sequence of event processing in the system.</a:t>
            </a:r>
          </a:p>
        </p:txBody>
      </p:sp>
      <p:sp>
        <p:nvSpPr>
          <p:cNvPr id="48130" name="Rectangle 2"/>
          <p:cNvSpPr>
            <a:spLocks noGrp="1" noChangeArrowheads="1"/>
          </p:cNvSpPr>
          <p:nvPr>
            <p:ph type="title"/>
          </p:nvPr>
        </p:nvSpPr>
        <p:spPr/>
        <p:txBody>
          <a:bodyPr/>
          <a:lstStyle/>
          <a:p>
            <a:r>
              <a:rPr lang="en-GB"/>
              <a:t>Use cases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32770" name="Title 1"/>
          <p:cNvSpPr>
            <a:spLocks noGrp="1"/>
          </p:cNvSpPr>
          <p:nvPr>
            <p:ph type="title"/>
          </p:nvPr>
        </p:nvSpPr>
        <p:spPr/>
        <p:txBody>
          <a:bodyPr/>
          <a:lstStyle/>
          <a:p>
            <a:pPr eaLnBrk="1" hangingPunct="1"/>
            <a:r>
              <a:rPr lang="en-US" dirty="0"/>
              <a:t>Use cases for the MHC-PMS</a:t>
            </a:r>
            <a:r>
              <a:rPr lang="en-GB" dirty="0"/>
              <a:t> </a:t>
            </a:r>
            <a:endParaRPr lang="en-US" dirty="0"/>
          </a:p>
        </p:txBody>
      </p:sp>
      <p:pic>
        <p:nvPicPr>
          <p:cNvPr id="4" name="Picture 3" descr="4.15 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47799" y="1828800"/>
            <a:ext cx="6555509" cy="3886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sp>
        <p:nvSpPr>
          <p:cNvPr id="36867" name="Rectangle 3"/>
          <p:cNvSpPr>
            <a:spLocks noGrp="1" noChangeArrowheads="1"/>
          </p:cNvSpPr>
          <p:nvPr>
            <p:ph idx="1"/>
          </p:nvPr>
        </p:nvSpPr>
        <p:spPr>
          <a:noFill/>
          <a:ln/>
        </p:spPr>
        <p:txBody>
          <a:bodyPr lIns="90487" tIns="44450" rIns="90487" bIns="44450"/>
          <a:lstStyle/>
          <a:p>
            <a:r>
              <a:rPr lang="en-GB" sz="2400" dirty="0"/>
              <a:t>A social scientist 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36866" name="Rectangle 2"/>
          <p:cNvSpPr>
            <a:spLocks noGrp="1" noChangeArrowheads="1"/>
          </p:cNvSpPr>
          <p:nvPr>
            <p:ph type="title"/>
          </p:nvPr>
        </p:nvSpPr>
        <p:spPr>
          <a:noFill/>
          <a:ln/>
        </p:spPr>
        <p:txBody>
          <a:bodyPr lIns="90487" tIns="44450" rIns="90487" bIns="44450"/>
          <a:lstStyle/>
          <a:p>
            <a:r>
              <a:rPr lang="en-GB"/>
              <a:t>Ethnography</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p>
          <a:p>
            <a:pPr lvl="1"/>
            <a:r>
              <a:rPr lang="en-GB" dirty="0"/>
              <a:t>Awareness of what other people are doing leads to changes in the ways in which we do things.</a:t>
            </a:r>
          </a:p>
          <a:p>
            <a:r>
              <a:rPr lang="en-GB" dirty="0"/>
              <a:t>Ethnography is effective for understanding existing processes but cannot identify new features that should be added to a system.</a:t>
            </a:r>
          </a:p>
        </p:txBody>
      </p:sp>
      <p:sp>
        <p:nvSpPr>
          <p:cNvPr id="76802" name="Rectangle 2"/>
          <p:cNvSpPr>
            <a:spLocks noGrp="1" noChangeArrowheads="1"/>
          </p:cNvSpPr>
          <p:nvPr>
            <p:ph type="title"/>
          </p:nvPr>
        </p:nvSpPr>
        <p:spPr/>
        <p:txBody>
          <a:bodyPr/>
          <a:lstStyle/>
          <a:p>
            <a:r>
              <a:rPr lang="en-GB"/>
              <a:t>Scope of ethnography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7" name="TextBox 6">
            <a:extLst>
              <a:ext uri="{FF2B5EF4-FFF2-40B4-BE49-F238E27FC236}">
                <a16:creationId xmlns:a16="http://schemas.microsoft.com/office/drawing/2014/main" id="{0FC35236-0E03-480E-A31A-1A7AB3D05AD2}"/>
              </a:ext>
            </a:extLst>
          </p:cNvPr>
          <p:cNvSpPr txBox="1"/>
          <p:nvPr/>
        </p:nvSpPr>
        <p:spPr>
          <a:xfrm>
            <a:off x="611560" y="1700809"/>
            <a:ext cx="8004673" cy="5010602"/>
          </a:xfrm>
          <a:prstGeom prst="rect">
            <a:avLst/>
          </a:prstGeom>
          <a:noFill/>
        </p:spPr>
        <p:txBody>
          <a:bodyPr wrap="square">
            <a:spAutoFit/>
          </a:bodyPr>
          <a:lstStyle/>
          <a:p>
            <a:pPr marL="0" marR="0" algn="r" rtl="1">
              <a:lnSpc>
                <a:spcPct val="107000"/>
              </a:lnSpc>
              <a:spcBef>
                <a:spcPts val="0"/>
              </a:spcBef>
              <a:spcAft>
                <a:spcPts val="800"/>
              </a:spcAft>
            </a:pPr>
            <a:r>
              <a:rPr lang="ar-SA" sz="2000" b="1" dirty="0">
                <a:effectLst/>
                <a:latin typeface="Times New Roman" panose="02020603050405020304" pitchFamily="18" charset="0"/>
                <a:ea typeface="Times New Roman" panose="02020603050405020304" pitchFamily="18" charset="0"/>
                <a:cs typeface="B Nazanin" panose="00000400000000000000" pitchFamily="2" charset="-78"/>
              </a:rPr>
              <a:t>تعریف الزامات کاربر</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2000" dirty="0">
                <a:effectLst/>
                <a:latin typeface="Times New Roman" panose="02020603050405020304" pitchFamily="18" charset="0"/>
                <a:ea typeface="Times New Roman" panose="02020603050405020304" pitchFamily="18" charset="0"/>
                <a:cs typeface="B Nazanin" panose="00000400000000000000" pitchFamily="2" charset="-78"/>
              </a:rPr>
              <a:t>سیستم</a:t>
            </a: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 MHC-PMS </a:t>
            </a:r>
            <a:r>
              <a:rPr lang="ar-SA" sz="2000" dirty="0">
                <a:effectLst/>
                <a:latin typeface="Times New Roman" panose="02020603050405020304" pitchFamily="18" charset="0"/>
                <a:ea typeface="Times New Roman" panose="02020603050405020304" pitchFamily="18" charset="0"/>
                <a:cs typeface="B Nazanin" panose="00000400000000000000" pitchFamily="2" charset="-78"/>
              </a:rPr>
              <a:t>باید گزارش‌های مدیریتی ماهانه‌ای تولید کند که هزینه داروهای تجویز شده توسط هر کلینیک را در آن ماه نشان دهد</a:t>
            </a: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000" b="1" dirty="0">
                <a:effectLst/>
                <a:latin typeface="Times New Roman" panose="02020603050405020304" pitchFamily="18" charset="0"/>
                <a:ea typeface="Times New Roman" panose="02020603050405020304" pitchFamily="18" charset="0"/>
                <a:cs typeface="B Nazanin" panose="00000400000000000000" pitchFamily="2" charset="-78"/>
              </a:rPr>
              <a:t>مشخصات الزامات سیستم</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1.1 </a:t>
            </a:r>
            <a:r>
              <a:rPr lang="ar-SA" sz="2000" dirty="0">
                <a:effectLst/>
                <a:latin typeface="Times New Roman" panose="02020603050405020304" pitchFamily="18" charset="0"/>
                <a:ea typeface="Times New Roman" panose="02020603050405020304" pitchFamily="18" charset="0"/>
                <a:cs typeface="B Nazanin" panose="00000400000000000000" pitchFamily="2" charset="-78"/>
              </a:rPr>
              <a:t>در آخرین روز کاری هر ماه، خلاصه‌ای از داروهای تجویز شده، هزینه آن‌ها و کلینیک‌های تجویزشان باید تولید شود</a:t>
            </a: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20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1.2 </a:t>
            </a:r>
            <a:r>
              <a:rPr lang="ar-SA" sz="2000" dirty="0">
                <a:effectLst/>
                <a:latin typeface="Times New Roman" panose="02020603050405020304" pitchFamily="18" charset="0"/>
                <a:ea typeface="Times New Roman" panose="02020603050405020304" pitchFamily="18" charset="0"/>
                <a:cs typeface="B Nazanin" panose="00000400000000000000" pitchFamily="2" charset="-78"/>
              </a:rPr>
              <a:t>سیستم باید به طور خودکار گزارش را برای چاپ بعد از ساعت 17:30 در آخرین روز کاری ماه تولید کند</a:t>
            </a: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20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1.3 </a:t>
            </a:r>
            <a:r>
              <a:rPr lang="ar-SA" sz="2000" dirty="0">
                <a:effectLst/>
                <a:latin typeface="Times New Roman" panose="02020603050405020304" pitchFamily="18" charset="0"/>
                <a:ea typeface="Times New Roman" panose="02020603050405020304" pitchFamily="18" charset="0"/>
                <a:cs typeface="B Nazanin" panose="00000400000000000000" pitchFamily="2" charset="-78"/>
              </a:rPr>
              <a:t>برای هر کلینیک یک گزارش ایجاد شود که نام‌های تک‌تک داروها، تعداد کل نسخه‌ها، تعداد دوزهای تجویز شده و کل هزینه داروهای تجویز شده را فهرست کند</a:t>
            </a: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20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1.4 </a:t>
            </a:r>
            <a:r>
              <a:rPr lang="ar-SA" sz="2000" dirty="0">
                <a:effectLst/>
                <a:latin typeface="Times New Roman" panose="02020603050405020304" pitchFamily="18" charset="0"/>
                <a:ea typeface="Times New Roman" panose="02020603050405020304" pitchFamily="18" charset="0"/>
                <a:cs typeface="B Nazanin" panose="00000400000000000000" pitchFamily="2" charset="-78"/>
              </a:rPr>
              <a:t>اگر داروها در واحدهای دوز مختلف (مثلاً 10 میلی‌گرم، 20 میلی‌گرم، و غیره) موجود باشند، گزارش‌های جداگانه‌ای برای هر واحد دوز ایجاد شود</a:t>
            </a: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a:t>
            </a:r>
            <a:br>
              <a:rPr lang="en-US" sz="2000" dirty="0">
                <a:effectLst/>
                <a:latin typeface="Times New Roman" panose="02020603050405020304" pitchFamily="18" charset="0"/>
                <a:ea typeface="Times New Roman" panose="02020603050405020304" pitchFamily="18" charset="0"/>
                <a:cs typeface="B Nazanin" panose="00000400000000000000" pitchFamily="2" charset="-78"/>
              </a:rPr>
            </a:b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1.5 </a:t>
            </a:r>
            <a:r>
              <a:rPr lang="ar-SA" sz="2000" dirty="0">
                <a:effectLst/>
                <a:latin typeface="Times New Roman" panose="02020603050405020304" pitchFamily="18" charset="0"/>
                <a:ea typeface="Times New Roman" panose="02020603050405020304" pitchFamily="18" charset="0"/>
                <a:cs typeface="B Nazanin" panose="00000400000000000000" pitchFamily="2" charset="-78"/>
              </a:rPr>
              <a:t>دسترسی به تمام گزارش‌های هزینه محدود به کاربران مجاز باشد که در فهرست کنترل دسترسی مدیریتی ذکر شده‌اند</a:t>
            </a:r>
            <a:r>
              <a:rPr lang="en-US" sz="20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33794" name="Title 1"/>
          <p:cNvSpPr>
            <a:spLocks noGrp="1"/>
          </p:cNvSpPr>
          <p:nvPr>
            <p:ph type="title"/>
          </p:nvPr>
        </p:nvSpPr>
        <p:spPr/>
        <p:txBody>
          <a:bodyPr>
            <a:normAutofit fontScale="90000"/>
          </a:bodyPr>
          <a:lstStyle/>
          <a:p>
            <a:pPr eaLnBrk="1" hangingPunct="1"/>
            <a:r>
              <a:rPr lang="en-US" dirty="0"/>
              <a:t>Ethnography and prototyping for requirements analysis</a:t>
            </a:r>
            <a:r>
              <a:rPr lang="en-GB" dirty="0"/>
              <a:t> </a:t>
            </a:r>
            <a:endParaRPr lang="en-US" dirty="0"/>
          </a:p>
        </p:txBody>
      </p:sp>
      <p:pic>
        <p:nvPicPr>
          <p:cNvPr id="4" name="Picture 3" descr="4.16 Ethno-prototypin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143000" y="2819400"/>
            <a:ext cx="7394864" cy="19367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FF0000"/>
                </a:solidFill>
              </a:rPr>
              <a:t>Validity</a:t>
            </a:r>
            <a:r>
              <a:rPr lang="en-GB" sz="2400" dirty="0"/>
              <a:t>. Does the system provide the functions which best support the customer’s needs?</a:t>
            </a:r>
          </a:p>
          <a:p>
            <a:r>
              <a:rPr lang="en-GB" sz="2400" dirty="0">
                <a:solidFill>
                  <a:srgbClr val="FF0000"/>
                </a:solidFill>
              </a:rPr>
              <a:t>Consistency</a:t>
            </a:r>
            <a:r>
              <a:rPr lang="en-GB" sz="2400" dirty="0"/>
              <a:t>. Are there any requirements conflicts?</a:t>
            </a:r>
          </a:p>
          <a:p>
            <a:r>
              <a:rPr lang="en-GB" sz="2400" dirty="0">
                <a:solidFill>
                  <a:srgbClr val="FF0000"/>
                </a:solidFill>
              </a:rPr>
              <a:t>Completeness</a:t>
            </a:r>
            <a:r>
              <a:rPr lang="en-GB" sz="2400" dirty="0"/>
              <a:t>. Are all functions required by the customer included?</a:t>
            </a:r>
          </a:p>
          <a:p>
            <a:r>
              <a:rPr lang="en-GB" sz="2400" dirty="0">
                <a:solidFill>
                  <a:srgbClr val="FF0000"/>
                </a:solidFill>
              </a:rPr>
              <a:t>Realism</a:t>
            </a:r>
            <a:r>
              <a:rPr lang="en-GB" sz="2400" dirty="0"/>
              <a:t>. Can the requirements be implemented given available budget and technology</a:t>
            </a:r>
          </a:p>
          <a:p>
            <a:r>
              <a:rPr lang="en-GB" sz="2400" dirty="0">
                <a:solidFill>
                  <a:srgbClr val="FF0000"/>
                </a:solidFill>
              </a:rPr>
              <a:t>Verifiability</a:t>
            </a:r>
            <a:r>
              <a:rPr lang="en-GB" sz="2400" dirty="0"/>
              <a:t>. Can the requirements be checked?</a:t>
            </a:r>
          </a:p>
        </p:txBody>
      </p:sp>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 2.</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a:solidFill>
                  <a:srgbClr val="FF0000"/>
                </a:solidFill>
              </a:rPr>
              <a:t>Verifiability</a:t>
            </a:r>
            <a:endParaRPr lang="en-GB" dirty="0"/>
          </a:p>
          <a:p>
            <a:pPr lvl="1">
              <a:lnSpc>
                <a:spcPct val="90000"/>
              </a:lnSpc>
            </a:pPr>
            <a:r>
              <a:rPr lang="en-GB" dirty="0"/>
              <a:t>Is the requirement realistically testable?</a:t>
            </a:r>
          </a:p>
          <a:p>
            <a:pPr>
              <a:lnSpc>
                <a:spcPct val="90000"/>
              </a:lnSpc>
            </a:pPr>
            <a:r>
              <a:rPr lang="en-GB" dirty="0">
                <a:solidFill>
                  <a:srgbClr val="FF0000"/>
                </a:solidFill>
              </a:rPr>
              <a:t>Comprehensibility</a:t>
            </a:r>
            <a:endParaRPr lang="en-GB" dirty="0"/>
          </a:p>
          <a:p>
            <a:pPr lvl="1">
              <a:lnSpc>
                <a:spcPct val="90000"/>
              </a:lnSpc>
            </a:pPr>
            <a:r>
              <a:rPr lang="en-GB" dirty="0"/>
              <a:t>Is the requirement properly understood?</a:t>
            </a:r>
          </a:p>
          <a:p>
            <a:pPr>
              <a:lnSpc>
                <a:spcPct val="90000"/>
              </a:lnSpc>
            </a:pPr>
            <a:r>
              <a:rPr lang="en-GB" dirty="0">
                <a:solidFill>
                  <a:srgbClr val="FF0000"/>
                </a:solidFill>
              </a:rPr>
              <a:t>Traceability</a:t>
            </a:r>
            <a:endParaRPr lang="en-GB" dirty="0"/>
          </a:p>
          <a:p>
            <a:pPr lvl="1">
              <a:lnSpc>
                <a:spcPct val="90000"/>
              </a:lnSpc>
            </a:pPr>
            <a:r>
              <a:rPr lang="en-GB" dirty="0"/>
              <a:t>Is the origin of the requirement clearly stated?</a:t>
            </a:r>
          </a:p>
          <a:p>
            <a:pPr>
              <a:lnSpc>
                <a:spcPct val="90000"/>
              </a:lnSpc>
            </a:pPr>
            <a:r>
              <a:rPr lang="en-GB" dirty="0">
                <a:solidFill>
                  <a:srgbClr val="FF0000"/>
                </a:solidFill>
              </a:rPr>
              <a:t>Adaptability</a:t>
            </a:r>
            <a:endParaRPr lang="en-GB" dirty="0"/>
          </a:p>
          <a:p>
            <a:pPr lvl="1">
              <a:lnSpc>
                <a:spcPct val="90000"/>
              </a:lnSpc>
            </a:pPr>
            <a:r>
              <a:rPr lang="en-GB" dirty="0"/>
              <a:t>Can the requirement be changed without a large impact on other requirements?</a:t>
            </a:r>
          </a:p>
        </p:txBody>
      </p:sp>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a:p>
            <a:r>
              <a:rPr lang="en-US" dirty="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a:t> </a:t>
            </a:r>
            <a:endParaRPr lang="en-GB" sz="2400" dirty="0"/>
          </a:p>
        </p:txBody>
      </p:sp>
      <p:sp>
        <p:nvSpPr>
          <p:cNvPr id="55298" name="Rectangle 2"/>
          <p:cNvSpPr>
            <a:spLocks noGrp="1" noChangeArrowheads="1"/>
          </p:cNvSpPr>
          <p:nvPr>
            <p:ph type="title"/>
          </p:nvPr>
        </p:nvSpPr>
        <p:spPr/>
        <p:txBody>
          <a:bodyPr/>
          <a:lstStyle/>
          <a:p>
            <a:r>
              <a:rPr lang="en-GB"/>
              <a:t>Requirements management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3" name="Content Placeholder 2"/>
          <p:cNvSpPr>
            <a:spLocks noGrp="1"/>
          </p:cNvSpPr>
          <p:nvPr>
            <p:ph idx="1"/>
          </p:nvPr>
        </p:nvSpPr>
        <p:spPr/>
        <p:txBody>
          <a:bodyPr/>
          <a:lstStyle/>
          <a:p>
            <a:r>
              <a:rPr lang="en-US" dirty="0"/>
              <a:t>The business and technical environment of the system always changes after installation. </a:t>
            </a:r>
          </a:p>
          <a:p>
            <a:pPr lvl="1"/>
            <a:r>
              <a:rPr lang="en-US"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p>
          <a:p>
            <a:r>
              <a:rPr lang="en-US" dirty="0"/>
              <a:t>The people who pay for a system and the users of that system are rarely the same people. </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endParaRPr lang="en-GB" dirty="0"/>
          </a:p>
          <a:p>
            <a:endParaRPr lang="en-GB" dirty="0"/>
          </a:p>
          <a:p>
            <a:endParaRPr lang="en-US" dirty="0"/>
          </a:p>
        </p:txBody>
      </p:sp>
      <p:sp>
        <p:nvSpPr>
          <p:cNvPr id="2" name="Title 1"/>
          <p:cNvSpPr>
            <a:spLocks noGrp="1"/>
          </p:cNvSpPr>
          <p:nvPr>
            <p:ph type="title"/>
          </p:nvPr>
        </p:nvSpPr>
        <p:spPr/>
        <p:txBody>
          <a:bodyPr/>
          <a:lstStyle/>
          <a:p>
            <a:r>
              <a:rPr lang="en-US" dirty="0"/>
              <a:t>Changing requirements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3" name="Content Placeholder 2"/>
          <p:cNvSpPr>
            <a:spLocks noGrp="1"/>
          </p:cNvSpPr>
          <p:nvPr>
            <p:ph idx="1"/>
          </p:nvPr>
        </p:nvSpPr>
        <p:spPr/>
        <p:txBody>
          <a:bodyPr/>
          <a:lstStyle/>
          <a:p>
            <a:r>
              <a:rPr lang="en-US" dirty="0"/>
              <a:t>Large systems usually have a diverse user community, with many users having different requirements and priorities that may be conflicting or contradictory. </a:t>
            </a:r>
          </a:p>
          <a:p>
            <a:pPr lvl="1"/>
            <a:r>
              <a:rPr lang="en-US" dirty="0"/>
              <a:t>The final system requirements are inevitably a compromise between them and, with experience, it is often discovered that the balance of support given to different users has to be changed.</a:t>
            </a:r>
          </a:p>
        </p:txBody>
      </p:sp>
      <p:sp>
        <p:nvSpPr>
          <p:cNvPr id="2" name="Title 1"/>
          <p:cNvSpPr>
            <a:spLocks noGrp="1"/>
          </p:cNvSpPr>
          <p:nvPr>
            <p:ph type="title"/>
          </p:nvPr>
        </p:nvSpPr>
        <p:spPr/>
        <p:txBody>
          <a:bodyPr/>
          <a:lstStyle/>
          <a:p>
            <a:r>
              <a:rPr lang="en-US" dirty="0"/>
              <a:t>Changing requirements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pic>
        <p:nvPicPr>
          <p:cNvPr id="4" name="Picture 3" descr="4.17 Req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133600" y="2514600"/>
            <a:ext cx="5005917" cy="2514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17410" name="Title 1"/>
          <p:cNvSpPr>
            <a:spLocks noGrp="1"/>
          </p:cNvSpPr>
          <p:nvPr>
            <p:ph type="title"/>
          </p:nvPr>
        </p:nvSpPr>
        <p:spPr/>
        <p:txBody>
          <a:bodyPr>
            <a:normAutofit fontScale="90000"/>
          </a:bodyPr>
          <a:lstStyle/>
          <a:p>
            <a:pPr eaLnBrk="1" hangingPunct="1"/>
            <a:r>
              <a:rPr lang="en-US" dirty="0"/>
              <a:t>Readers of different types of requirements specification</a:t>
            </a:r>
            <a:r>
              <a:rPr lang="en-GB" dirty="0"/>
              <a:t> </a:t>
            </a:r>
            <a:endParaRPr lang="en-US" dirty="0"/>
          </a:p>
        </p:txBody>
      </p:sp>
      <p:sp>
        <p:nvSpPr>
          <p:cNvPr id="7" name="TextBox 6">
            <a:extLst>
              <a:ext uri="{FF2B5EF4-FFF2-40B4-BE49-F238E27FC236}">
                <a16:creationId xmlns:a16="http://schemas.microsoft.com/office/drawing/2014/main" id="{C7758D48-75B8-4938-B67F-4FC284BE4F10}"/>
              </a:ext>
            </a:extLst>
          </p:cNvPr>
          <p:cNvSpPr txBox="1"/>
          <p:nvPr/>
        </p:nvSpPr>
        <p:spPr>
          <a:xfrm>
            <a:off x="1331640" y="1772816"/>
            <a:ext cx="7264749" cy="4330544"/>
          </a:xfrm>
          <a:prstGeom prst="rect">
            <a:avLst/>
          </a:prstGeom>
          <a:noFill/>
        </p:spPr>
        <p:txBody>
          <a:bodyPr wrap="square">
            <a:spAutoFit/>
          </a:bodyPr>
          <a:lstStyle/>
          <a:p>
            <a:pPr marL="0" marR="0" algn="r" rtl="1">
              <a:lnSpc>
                <a:spcPct val="107000"/>
              </a:lnSpc>
              <a:spcBef>
                <a:spcPts val="0"/>
              </a:spcBef>
              <a:spcAft>
                <a:spcPts val="800"/>
              </a:spcAft>
            </a:pPr>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خوانندگان انواع مختلف مشخصات الزامات</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3200" b="1" dirty="0">
                <a:effectLst/>
                <a:latin typeface="Times New Roman" panose="02020603050405020304" pitchFamily="18" charset="0"/>
                <a:ea typeface="Times New Roman" panose="02020603050405020304" pitchFamily="18" charset="0"/>
                <a:cs typeface="B Nazanin" panose="00000400000000000000" pitchFamily="2" charset="-78"/>
              </a:rPr>
              <a:t>الزامات کاربر</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مدیران مشتری</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کاربران نهایی سیستم</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مهندسان مشتری</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مدیران پیمانکار</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معماران سیستم</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771EA8DA-FC9D-49E9-A49A-7ED75AAEDA09}"/>
              </a:ext>
            </a:extLst>
          </p:cNvPr>
          <p:cNvSpPr txBox="1"/>
          <p:nvPr/>
        </p:nvSpPr>
        <p:spPr>
          <a:xfrm>
            <a:off x="547611" y="2420888"/>
            <a:ext cx="4591050" cy="3137397"/>
          </a:xfrm>
          <a:prstGeom prst="rect">
            <a:avLst/>
          </a:prstGeom>
          <a:noFill/>
        </p:spPr>
        <p:txBody>
          <a:bodyPr wrap="square">
            <a:spAutoFit/>
          </a:bodyPr>
          <a:lstStyle/>
          <a:p>
            <a:pPr marL="0" marR="0" algn="r" rtl="1">
              <a:lnSpc>
                <a:spcPct val="107000"/>
              </a:lnSpc>
              <a:spcBef>
                <a:spcPts val="0"/>
              </a:spcBef>
              <a:spcAft>
                <a:spcPts val="800"/>
              </a:spcAft>
            </a:pPr>
            <a:r>
              <a:rPr lang="ar-SA" sz="3200" b="1" dirty="0">
                <a:effectLst/>
                <a:latin typeface="Times New Roman" panose="02020603050405020304" pitchFamily="18" charset="0"/>
                <a:ea typeface="Times New Roman" panose="02020603050405020304" pitchFamily="18" charset="0"/>
                <a:cs typeface="B Nazanin" panose="00000400000000000000" pitchFamily="2" charset="-78"/>
              </a:rPr>
              <a:t>الزامات سیستم</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کاربران نهایی سیستم</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مهندسان مشتری</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معماران سیستم</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3200" dirty="0">
                <a:effectLst/>
                <a:latin typeface="Times New Roman" panose="02020603050405020304" pitchFamily="18" charset="0"/>
                <a:ea typeface="Times New Roman" panose="02020603050405020304" pitchFamily="18" charset="0"/>
                <a:cs typeface="B Nazanin" panose="00000400000000000000" pitchFamily="2" charset="-78"/>
              </a:rPr>
              <a:t>توسعه‌دهندگان نرم‌افزار</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dirty="0"/>
          </a:p>
        </p:txBody>
      </p:sp>
      <p:sp>
        <p:nvSpPr>
          <p:cNvPr id="3" name="Content Placeholder 2"/>
          <p:cNvSpPr>
            <a:spLocks noGrp="1"/>
          </p:cNvSpPr>
          <p:nvPr>
            <p:ph idx="1"/>
          </p:nvPr>
        </p:nvSpPr>
        <p:spPr>
          <a:xfrm>
            <a:off x="304800" y="1524000"/>
            <a:ext cx="8686800" cy="4525963"/>
          </a:xfrm>
        </p:spPr>
        <p:txBody>
          <a:bodyPr/>
          <a:lstStyle/>
          <a:p>
            <a:r>
              <a:rPr lang="en-US" dirty="0"/>
              <a:t>Establishes the level of requirements management detail that is required.</a:t>
            </a:r>
          </a:p>
          <a:p>
            <a:r>
              <a:rPr lang="en-US" dirty="0"/>
              <a:t>Requirements management decisions:</a:t>
            </a:r>
          </a:p>
          <a:p>
            <a:pPr lvl="1"/>
            <a:r>
              <a:rPr lang="en-US" i="1" dirty="0">
                <a:solidFill>
                  <a:srgbClr val="FF0000"/>
                </a:solidFill>
              </a:rPr>
              <a:t>Requirements identification</a:t>
            </a:r>
            <a:r>
              <a:rPr lang="en-US" dirty="0">
                <a:solidFill>
                  <a:srgbClr val="FF0000"/>
                </a:solidFill>
              </a:rPr>
              <a:t> </a:t>
            </a:r>
            <a:r>
              <a:rPr lang="en-US" dirty="0"/>
              <a:t>Each requirement must be uniquely identified so that it can be cross-referenced with other requirements. </a:t>
            </a:r>
            <a:endParaRPr lang="en-GB" dirty="0"/>
          </a:p>
          <a:p>
            <a:pPr lvl="1"/>
            <a:r>
              <a:rPr lang="en-US" i="1" dirty="0">
                <a:solidFill>
                  <a:srgbClr val="FF0000"/>
                </a:solidFill>
              </a:rPr>
              <a:t>A change management process</a:t>
            </a:r>
            <a:r>
              <a:rPr lang="en-US" dirty="0">
                <a:solidFill>
                  <a:srgbClr val="FF0000"/>
                </a:solidFill>
              </a:rPr>
              <a:t> </a:t>
            </a:r>
            <a:r>
              <a:rPr lang="en-US" dirty="0"/>
              <a:t>This is the set of activities that assess the impact and cost of changes. I discuss this process in more detail in the following section.</a:t>
            </a:r>
            <a:endParaRPr lang="en-GB" dirty="0"/>
          </a:p>
          <a:p>
            <a:pPr lvl="1"/>
            <a:r>
              <a:rPr lang="en-US" i="1" dirty="0">
                <a:solidFill>
                  <a:srgbClr val="FF0000"/>
                </a:solidFill>
              </a:rPr>
              <a:t>Traceability policies</a:t>
            </a:r>
            <a:r>
              <a:rPr lang="en-US" dirty="0">
                <a:solidFill>
                  <a:srgbClr val="FF0000"/>
                </a:solidFill>
              </a:rPr>
              <a:t> </a:t>
            </a:r>
            <a:r>
              <a:rPr lang="en-US" dirty="0"/>
              <a:t>These policies define the relationships between each requirement and between the requirements and the system design that should be recorded. </a:t>
            </a:r>
            <a:endParaRPr lang="en-GB" dirty="0"/>
          </a:p>
          <a:p>
            <a:pPr lvl="1"/>
            <a:r>
              <a:rPr lang="en-US" i="1" dirty="0">
                <a:solidFill>
                  <a:srgbClr val="FF0000"/>
                </a:solidFill>
              </a:rPr>
              <a:t>Tool support</a:t>
            </a:r>
            <a:r>
              <a:rPr lang="en-US" dirty="0">
                <a:solidFill>
                  <a:srgbClr val="FF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2" name="Title 1"/>
          <p:cNvSpPr>
            <a:spLocks noGrp="1"/>
          </p:cNvSpPr>
          <p:nvPr>
            <p:ph type="title"/>
          </p:nvPr>
        </p:nvSpPr>
        <p:spPr/>
        <p:txBody>
          <a:bodyPr/>
          <a:lstStyle/>
          <a:p>
            <a:r>
              <a:rPr lang="en-US" dirty="0"/>
              <a:t>Requirements management planning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3" name="Content Placeholder 2"/>
          <p:cNvSpPr>
            <a:spLocks noGrp="1"/>
          </p:cNvSpPr>
          <p:nvPr>
            <p:ph idx="1"/>
          </p:nvPr>
        </p:nvSpPr>
        <p:spPr/>
        <p:txBody>
          <a:bodyPr/>
          <a:lstStyle/>
          <a:p>
            <a:r>
              <a:rPr lang="en-US" dirty="0"/>
              <a:t>Deciding if a requirements change should be accepted</a:t>
            </a:r>
          </a:p>
          <a:p>
            <a:pPr lvl="1"/>
            <a:r>
              <a:rPr lang="en-US" i="1" dirty="0">
                <a:solidFill>
                  <a:srgbClr val="FF0000"/>
                </a:solidFill>
              </a:rPr>
              <a:t>Problem analysis and change specification</a:t>
            </a:r>
            <a:r>
              <a:rPr lang="en-US" dirty="0">
                <a:solidFill>
                  <a:srgbClr val="FF0000"/>
                </a:solidFill>
              </a:rPr>
              <a:t> </a:t>
            </a:r>
          </a:p>
          <a:p>
            <a:pPr lvl="2"/>
            <a:r>
              <a:rPr lang="en-US" dirty="0"/>
              <a:t>During this stage, the problem or the change proposal is analyzed to check that it is valid. This analysis is fed back to the change requestor who may respond with a more specific requirements change proposal, or decide to withdraw the request.</a:t>
            </a:r>
            <a:endParaRPr lang="en-GB" dirty="0"/>
          </a:p>
          <a:p>
            <a:pPr lvl="1"/>
            <a:r>
              <a:rPr lang="en-US" i="1" dirty="0">
                <a:solidFill>
                  <a:srgbClr val="FF0000"/>
                </a:solidFill>
              </a:rPr>
              <a:t>Change analysis and costing</a:t>
            </a:r>
            <a:r>
              <a:rPr lang="en-US" dirty="0">
                <a:solidFill>
                  <a:srgbClr val="FF0000"/>
                </a:solidFill>
              </a:rPr>
              <a:t> </a:t>
            </a:r>
          </a:p>
          <a:p>
            <a:pPr lvl="2"/>
            <a:r>
              <a:rPr lang="en-US" dirty="0"/>
              <a:t>The effect of the proposed change is assessed using traceability information and general knowledge of the system requirements. Once this analysis is completed, a decision is made whether or not to proceed with the requirements change.</a:t>
            </a:r>
            <a:endParaRPr lang="en-GB" dirty="0"/>
          </a:p>
          <a:p>
            <a:pPr lvl="1"/>
            <a:r>
              <a:rPr lang="en-US" dirty="0">
                <a:solidFill>
                  <a:srgbClr val="FF0000"/>
                </a:solidFill>
              </a:rPr>
              <a:t>Change implementation</a:t>
            </a:r>
            <a:r>
              <a:rPr lang="en-US" dirty="0"/>
              <a:t> </a:t>
            </a:r>
          </a:p>
          <a:p>
            <a:pPr lvl="2"/>
            <a:r>
              <a:rPr lang="en-US" dirty="0"/>
              <a:t>The requirements document and, where necessary, the system design and implementation, are modified. Ideally, the document should be organized so that changes can be easily implemented.</a:t>
            </a:r>
          </a:p>
        </p:txBody>
      </p:sp>
      <p:sp>
        <p:nvSpPr>
          <p:cNvPr id="2" name="Title 1"/>
          <p:cNvSpPr>
            <a:spLocks noGrp="1"/>
          </p:cNvSpPr>
          <p:nvPr>
            <p:ph type="title"/>
          </p:nvPr>
        </p:nvSpPr>
        <p:spPr/>
        <p:txBody>
          <a:bodyPr/>
          <a:lstStyle/>
          <a:p>
            <a:r>
              <a:rPr lang="en-US" dirty="0"/>
              <a:t>Requirements change management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82</a:t>
            </a:fld>
            <a:endParaRPr lang="en-US"/>
          </a:p>
        </p:txBody>
      </p:sp>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pic>
        <p:nvPicPr>
          <p:cNvPr id="4" name="Picture 3" descr="4.18 ReqChangeMa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8600" y="3136900"/>
            <a:ext cx="8661952" cy="1054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Chapter 4 Requirements engineering</a:t>
            </a:r>
          </a:p>
        </p:txBody>
      </p:sp>
      <p:sp>
        <p:nvSpPr>
          <p:cNvPr id="4" name="Slide Number Placeholder 3"/>
          <p:cNvSpPr>
            <a:spLocks noGrp="1"/>
          </p:cNvSpPr>
          <p:nvPr>
            <p:ph type="sldNum" sz="quarter" idx="12"/>
          </p:nvPr>
        </p:nvSpPr>
        <p:spPr/>
        <p:txBody>
          <a:bodyPr/>
          <a:lstStyle/>
          <a:p>
            <a:fld id="{825F70CE-84E9-D04C-9B15-10C693AA0F2A}" type="slidenum">
              <a:rPr lang="en-US" smtClean="0"/>
              <a:pPr/>
              <a:t>83</a:t>
            </a:fld>
            <a:endParaRPr lang="en-US"/>
          </a:p>
        </p:txBody>
      </p:sp>
      <p:sp>
        <p:nvSpPr>
          <p:cNvPr id="3" name="Content Placeholder 2"/>
          <p:cNvSpPr>
            <a:spLocks noGrp="1"/>
          </p:cNvSpPr>
          <p:nvPr>
            <p:ph idx="1"/>
          </p:nvPr>
        </p:nvSpPr>
        <p:spPr/>
        <p:txBody>
          <a:bodyPr/>
          <a:lstStyle/>
          <a:p>
            <a:r>
              <a:rPr lang="en-US" dirty="0"/>
              <a:t>You can use a range of techniques for requirements elicitation including interviews, scenarios, use-cases and ethnography.</a:t>
            </a:r>
          </a:p>
          <a:p>
            <a:r>
              <a:rPr lang="en-US" dirty="0"/>
              <a:t>Requirements validation is the process of checking the requirements for validity, consistency, completeness, realism and verifiability. </a:t>
            </a:r>
            <a:endParaRPr lang="en-GB" dirty="0"/>
          </a:p>
          <a:p>
            <a:r>
              <a:rPr lang="en-US" dirty="0"/>
              <a:t>Business, organizational and technical changes inevitably lead to changes to the requirements for a software system. Requirements management is the process of managing and controlling these changes.</a:t>
            </a:r>
            <a:endParaRPr lang="en-GB" dirty="0"/>
          </a:p>
          <a:p>
            <a:endParaRPr lang="en-US" dirty="0"/>
          </a:p>
        </p:txBody>
      </p:sp>
      <p:sp>
        <p:nvSpPr>
          <p:cNvPr id="2" name="Title 1"/>
          <p:cNvSpPr>
            <a:spLocks noGrp="1"/>
          </p:cNvSpPr>
          <p:nvPr>
            <p:ph type="title"/>
          </p:nvPr>
        </p:nvSpPr>
        <p:spPr/>
        <p:txBody>
          <a:bodyPr/>
          <a:lstStyle/>
          <a:p>
            <a:r>
              <a:rPr lang="en-US"/>
              <a:t>Key points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34819" name="Rectangle 3"/>
          <p:cNvSpPr>
            <a:spLocks noGrp="1" noChangeArrowheads="1"/>
          </p:cNvSpPr>
          <p:nvPr>
            <p:ph idx="1"/>
          </p:nvPr>
        </p:nvSpPr>
        <p:spPr>
          <a:xfrm>
            <a:off x="457200" y="1798637"/>
            <a:ext cx="8229600" cy="4525963"/>
          </a:xfrm>
        </p:spPr>
        <p:txBody>
          <a:bodyPr>
            <a:normAutofit fontScale="92500" lnSpcReduction="20000"/>
          </a:bodyPr>
          <a:lstStyle/>
          <a:p>
            <a:pPr marL="0" marR="0" algn="r" rtl="1">
              <a:lnSpc>
                <a:spcPct val="107000"/>
              </a:lnSpc>
              <a:spcBef>
                <a:spcPts val="0"/>
              </a:spcBef>
              <a:spcAft>
                <a:spcPts val="800"/>
              </a:spcAft>
            </a:pPr>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الزامات کارکردی</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بیانیه‌هایی از خدماتی که سیستم باید ارائه دهد، نحوه واکنش سیستم به ورودی‌های خاص و رفتار سیستم در شرایط خاص</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ممکن است شامل مواردی باشد که سیستم نباید انجام دهد</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الزامات غیرکارکردی</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محدودیت‌هایی بر خدمات یا عملکردهای ارائه‌شده توسط سیستم، مانند محدودیت‌های زمانی، محدودیت‌های فرآیند توسعه، استانداردها و غیره</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غالباً بر سیستم به‌طور کلی اعمال می‌شوند، نه بر ویژگی‌ها یا خدمات خاص</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الزامات حوزه</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محدودیت‌هایی بر سیستم که از حوزه عملیات سیستم نشأت می‌گیرند</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 id="{9308F140-5CDC-477D-BC4D-9C1906451284}" vid="{11C5112C-663B-4E6D-9D3D-2361F8FA32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4147</TotalTime>
  <Words>6927</Words>
  <Application>Microsoft Office PowerPoint</Application>
  <PresentationFormat>On-screen Show (4:3)</PresentationFormat>
  <Paragraphs>588</Paragraphs>
  <Slides>83</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94" baseType="lpstr">
      <vt:lpstr>Arial</vt:lpstr>
      <vt:lpstr>Calibri</vt:lpstr>
      <vt:lpstr>Consolas</vt:lpstr>
      <vt:lpstr>Courier New</vt:lpstr>
      <vt:lpstr>Georgia</vt:lpstr>
      <vt:lpstr>Symbol</vt:lpstr>
      <vt:lpstr>Times New Roman</vt:lpstr>
      <vt:lpstr>Wingdings 2</vt:lpstr>
      <vt:lpstr>Zapf Dingbats</vt:lpstr>
      <vt:lpstr>Training presentation</vt:lpstr>
      <vt:lpstr>Document</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Functional and non-functional requirements</vt:lpstr>
      <vt:lpstr>Functional requirements</vt:lpstr>
      <vt:lpstr>Functional requirements for the MHC-PMS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MHC-PMS </vt:lpstr>
      <vt:lpstr>Goals and requirements</vt:lpstr>
      <vt:lpstr>Usability requirements</vt:lpstr>
      <vt:lpstr>Metrics for specifying nonfunctional requirements</vt:lpstr>
      <vt:lpstr>Domain requirements</vt:lpstr>
      <vt:lpstr>Train protection system</vt:lpstr>
      <vt:lpstr>Domain requirements problems</vt:lpstr>
      <vt:lpstr>Key points</vt:lpstr>
      <vt:lpstr>Chapter 4 – Requirements Engineering</vt:lpstr>
      <vt:lpstr>The software requirements document</vt:lpstr>
      <vt:lpstr>Agile methods and requirements</vt:lpstr>
      <vt:lpstr>Users of a requirements document </vt:lpstr>
      <vt:lpstr>Requirements document variability</vt:lpstr>
      <vt:lpstr>The structure of a requirements document </vt:lpstr>
      <vt:lpstr>The structure of a requirements document </vt:lpstr>
      <vt:lpstr>The structure of a requirements document </vt:lpstr>
      <vt:lpstr>The structure of a requirements document </vt:lpstr>
      <vt:lpstr>Requirements specification</vt:lpstr>
      <vt:lpstr>Ways of writing a system requirements specification </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Tabular specification</vt:lpstr>
      <vt:lpstr>Tabular specification of computation for an insulin pump </vt:lpstr>
      <vt:lpstr>Requirements engineering processes</vt:lpstr>
      <vt:lpstr>A spiral view of the requirements engineering process </vt:lpstr>
      <vt:lpstr>Requirements elicitation and analysis</vt:lpstr>
      <vt:lpstr>Problems of requirements analysis</vt:lpstr>
      <vt:lpstr>Requirements elicitation and analysis</vt:lpstr>
      <vt:lpstr>The requirements elicitation and analysis process </vt:lpstr>
      <vt:lpstr>Process activities</vt:lpstr>
      <vt:lpstr>Problems of requirements elicitation</vt:lpstr>
      <vt:lpstr>Key points</vt:lpstr>
      <vt:lpstr>Chapter 4 – Requirements Engineering</vt:lpstr>
      <vt:lpstr>Requirements discovery</vt:lpstr>
      <vt:lpstr>Stakeholders in the MHC-PMS</vt:lpstr>
      <vt:lpstr>Stakeholders in the MHC-PMS</vt:lpstr>
      <vt:lpstr>Interviewing</vt:lpstr>
      <vt:lpstr>Interviews in practice</vt:lpstr>
      <vt:lpstr>Scenarios</vt:lpstr>
      <vt:lpstr>Scenario for collecting medical history in MHC-PMS </vt:lpstr>
      <vt:lpstr>Scenario for collecting medical history in MHC-PMS </vt:lpstr>
      <vt:lpstr>Use cases</vt:lpstr>
      <vt:lpstr>Use cases for the MHC-PMS </vt:lpstr>
      <vt:lpstr>Ethnography</vt:lpstr>
      <vt:lpstr>Scope of ethnography</vt:lpstr>
      <vt:lpstr>Focused ethnography</vt:lpstr>
      <vt:lpstr>Ethnography and prototyping for requirements analysis </vt:lpstr>
      <vt:lpstr>Requirements validation</vt:lpstr>
      <vt:lpstr>Requirements checking</vt:lpstr>
      <vt:lpstr>Requirements validation techniques</vt:lpstr>
      <vt:lpstr>Requirements reviews</vt:lpstr>
      <vt:lpstr>Review checks</vt:lpstr>
      <vt:lpstr>Requirements management</vt:lpstr>
      <vt:lpstr>Changing requirements</vt:lpstr>
      <vt:lpstr>Changing requirements</vt:lpstr>
      <vt:lpstr>Requirements evolution </vt:lpstr>
      <vt:lpstr>Requirements management planning</vt:lpstr>
      <vt:lpstr>Requirements change management</vt:lpstr>
      <vt:lpstr>Requirements change management </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Ahmad</cp:lastModifiedBy>
  <cp:revision>28</cp:revision>
  <cp:lastPrinted>2010-01-11T10:54:43Z</cp:lastPrinted>
  <dcterms:created xsi:type="dcterms:W3CDTF">2010-01-08T19:43:52Z</dcterms:created>
  <dcterms:modified xsi:type="dcterms:W3CDTF">2024-11-05T12:34:58Z</dcterms:modified>
</cp:coreProperties>
</file>