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ink/ink4.xml" ContentType="application/inkml+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42.xml" ContentType="application/vnd.openxmlformats-officedocument.presentationml.notesSlide+xml"/>
  <Override PartName="/ppt/ink/ink36.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9" r:id="rId1"/>
  </p:sldMasterIdLst>
  <p:notesMasterIdLst>
    <p:notesMasterId r:id="rId114"/>
  </p:notesMasterIdLst>
  <p:handoutMasterIdLst>
    <p:handoutMasterId r:id="rId115"/>
  </p:handoutMasterIdLst>
  <p:sldIdLst>
    <p:sldId id="386" r:id="rId2"/>
    <p:sldId id="332" r:id="rId3"/>
    <p:sldId id="256" r:id="rId4"/>
    <p:sldId id="257" r:id="rId5"/>
    <p:sldId id="258" r:id="rId6"/>
    <p:sldId id="259" r:id="rId7"/>
    <p:sldId id="454" r:id="rId8"/>
    <p:sldId id="425" r:id="rId9"/>
    <p:sldId id="455" r:id="rId10"/>
    <p:sldId id="260" r:id="rId11"/>
    <p:sldId id="261" r:id="rId12"/>
    <p:sldId id="262" r:id="rId13"/>
    <p:sldId id="456" r:id="rId14"/>
    <p:sldId id="263" r:id="rId15"/>
    <p:sldId id="264" r:id="rId16"/>
    <p:sldId id="434" r:id="rId17"/>
    <p:sldId id="265" r:id="rId18"/>
    <p:sldId id="266" r:id="rId19"/>
    <p:sldId id="267" r:id="rId20"/>
    <p:sldId id="327" r:id="rId21"/>
    <p:sldId id="328" r:id="rId22"/>
    <p:sldId id="268" r:id="rId23"/>
    <p:sldId id="269" r:id="rId24"/>
    <p:sldId id="459" r:id="rId25"/>
    <p:sldId id="460" r:id="rId26"/>
    <p:sldId id="270" r:id="rId27"/>
    <p:sldId id="457" r:id="rId28"/>
    <p:sldId id="461" r:id="rId29"/>
    <p:sldId id="381" r:id="rId30"/>
    <p:sldId id="382" r:id="rId31"/>
    <p:sldId id="383" r:id="rId32"/>
    <p:sldId id="466" r:id="rId33"/>
    <p:sldId id="458" r:id="rId34"/>
    <p:sldId id="467" r:id="rId35"/>
    <p:sldId id="384" r:id="rId36"/>
    <p:sldId id="416" r:id="rId37"/>
    <p:sldId id="387" r:id="rId38"/>
    <p:sldId id="343" r:id="rId39"/>
    <p:sldId id="462" r:id="rId40"/>
    <p:sldId id="418" r:id="rId41"/>
    <p:sldId id="451" r:id="rId42"/>
    <p:sldId id="463" r:id="rId43"/>
    <p:sldId id="345" r:id="rId44"/>
    <p:sldId id="346" r:id="rId45"/>
    <p:sldId id="347" r:id="rId46"/>
    <p:sldId id="464" r:id="rId47"/>
    <p:sldId id="465" r:id="rId48"/>
    <p:sldId id="427" r:id="rId49"/>
    <p:sldId id="470" r:id="rId50"/>
    <p:sldId id="271" r:id="rId51"/>
    <p:sldId id="435" r:id="rId52"/>
    <p:sldId id="272" r:id="rId53"/>
    <p:sldId id="273" r:id="rId54"/>
    <p:sldId id="471" r:id="rId55"/>
    <p:sldId id="472" r:id="rId56"/>
    <p:sldId id="428" r:id="rId57"/>
    <p:sldId id="400" r:id="rId58"/>
    <p:sldId id="380" r:id="rId59"/>
    <p:sldId id="419" r:id="rId60"/>
    <p:sldId id="277" r:id="rId61"/>
    <p:sldId id="436" r:id="rId62"/>
    <p:sldId id="278" r:id="rId63"/>
    <p:sldId id="279" r:id="rId64"/>
    <p:sldId id="474" r:id="rId65"/>
    <p:sldId id="475" r:id="rId66"/>
    <p:sldId id="281" r:id="rId67"/>
    <p:sldId id="476" r:id="rId68"/>
    <p:sldId id="446" r:id="rId69"/>
    <p:sldId id="287" r:id="rId70"/>
    <p:sldId id="288" r:id="rId71"/>
    <p:sldId id="289" r:id="rId72"/>
    <p:sldId id="424" r:id="rId73"/>
    <p:sldId id="478" r:id="rId74"/>
    <p:sldId id="290" r:id="rId75"/>
    <p:sldId id="477" r:id="rId76"/>
    <p:sldId id="291" r:id="rId77"/>
    <p:sldId id="348" r:id="rId78"/>
    <p:sldId id="393" r:id="rId79"/>
    <p:sldId id="394" r:id="rId80"/>
    <p:sldId id="408" r:id="rId81"/>
    <p:sldId id="409" r:id="rId82"/>
    <p:sldId id="395" r:id="rId83"/>
    <p:sldId id="396" r:id="rId84"/>
    <p:sldId id="410" r:id="rId85"/>
    <p:sldId id="438" r:id="rId86"/>
    <p:sldId id="398" r:id="rId87"/>
    <p:sldId id="412" r:id="rId88"/>
    <p:sldId id="447" r:id="rId89"/>
    <p:sldId id="413" r:id="rId90"/>
    <p:sldId id="414" r:id="rId91"/>
    <p:sldId id="407" r:id="rId92"/>
    <p:sldId id="439" r:id="rId93"/>
    <p:sldId id="448" r:id="rId94"/>
    <p:sldId id="440" r:id="rId95"/>
    <p:sldId id="302" r:id="rId96"/>
    <p:sldId id="303" r:id="rId97"/>
    <p:sldId id="431" r:id="rId98"/>
    <p:sldId id="441" r:id="rId99"/>
    <p:sldId id="442" r:id="rId100"/>
    <p:sldId id="443" r:id="rId101"/>
    <p:sldId id="432" r:id="rId102"/>
    <p:sldId id="445" r:id="rId103"/>
    <p:sldId id="433" r:id="rId104"/>
    <p:sldId id="449" r:id="rId105"/>
    <p:sldId id="299" r:id="rId106"/>
    <p:sldId id="468" r:id="rId107"/>
    <p:sldId id="469" r:id="rId108"/>
    <p:sldId id="426" r:id="rId109"/>
    <p:sldId id="453" r:id="rId110"/>
    <p:sldId id="300" r:id="rId111"/>
    <p:sldId id="401" r:id="rId112"/>
    <p:sldId id="357" r:id="rId113"/>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80">
          <p15:clr>
            <a:srgbClr val="A4A3A4"/>
          </p15:clr>
        </p15:guide>
        <p15:guide id="2" pos="5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68" autoAdjust="0"/>
  </p:normalViewPr>
  <p:slideViewPr>
    <p:cSldViewPr snapToGrid="0">
      <p:cViewPr>
        <p:scale>
          <a:sx n="100" d="100"/>
          <a:sy n="100" d="100"/>
        </p:scale>
        <p:origin x="1914" y="-78"/>
      </p:cViewPr>
      <p:guideLst>
        <p:guide orient="horz" pos="680"/>
        <p:guide pos="520"/>
      </p:guideLst>
    </p:cSldViewPr>
  </p:slideViewPr>
  <p:outlineViewPr>
    <p:cViewPr>
      <p:scale>
        <a:sx n="33" d="100"/>
        <a:sy n="33" d="100"/>
      </p:scale>
      <p:origin x="0" y="0"/>
    </p:cViewPr>
  </p:outlineViewPr>
  <p:notesTextViewPr>
    <p:cViewPr>
      <p:scale>
        <a:sx n="100" d="100"/>
        <a:sy n="100" d="100"/>
      </p:scale>
      <p:origin x="0" y="-432"/>
    </p:cViewPr>
  </p:notesTextViewPr>
  <p:sorterViewPr>
    <p:cViewPr>
      <p:scale>
        <a:sx n="154" d="100"/>
        <a:sy n="154" d="100"/>
      </p:scale>
      <p:origin x="0" y="-23670"/>
    </p:cViewPr>
  </p:sorterViewPr>
  <p:notesViewPr>
    <p:cSldViewPr snapToGrid="0">
      <p:cViewPr varScale="1">
        <p:scale>
          <a:sx n="51" d="100"/>
          <a:sy n="51" d="100"/>
        </p:scale>
        <p:origin x="219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312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9F21AF21-E34B-4BD5-AC40-448A5921D94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0.520"/>
    </inkml:context>
    <inkml:brush xml:id="br0">
      <inkml:brushProperty name="width" value="0.05" units="cm"/>
      <inkml:brushProperty name="height" value="0.05" units="cm"/>
      <inkml:brushProperty name="ignorePressure" value="1"/>
    </inkml:brush>
  </inkml:definitions>
  <inkml:trace contextRef="#ctx0" brushRef="#br0">740 0,'-475'0,"454"2,0 0,0 2,-28 7,7-1,-36 4,45-9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1">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9.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7.3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523 1,'-7'0,"-9"0,-15 0,-10 0,-11 0,-4 0,1 0,3 0,3 0,3 0,3 0,2 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1,'7'0,"2"7,0 9,-2 15,5 10,0 4,5 2,0 0,-3-9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0.1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2.5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190 1,'-7'0,"-9"0,-8 0,-8 0,-4 0,-4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3.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0,'0'14,"0"11,0 8,0 6,0 2,0 2,0 0,0 0,0-8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5.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0,'1'0,"0"1,0-1,0 0,0 1,-1-1,1 0,0 1,0-1,-1 1,1-1,0 1,-1-1,1 1,0 0,-1-1,1 1,-1 0,1-1,-1 1,1 0,-1 0,0-1,1 1,-1 0,0 1,7 25,-6-22,10 73,-3 1,-4 0,-8 99,1-32,3 135,0-247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1.639"/>
    </inkml:context>
    <inkml:brush xml:id="br0">
      <inkml:brushProperty name="width" value="0.05" units="cm"/>
      <inkml:brushProperty name="height" value="0.05" units="cm"/>
      <inkml:brushProperty name="ignorePressure" value="1"/>
    </inkml:brush>
  </inkml:definitions>
  <inkml:trace contextRef="#ctx0" brushRef="#br0">265 0,'0'5,"0"-1,-1 0,0 1,0-1,0 0,0 0,-1 0,0 1,0-2,0 1,0 0,0 0,-1-1,-3 5,-5 4,-1-1,-19 16,20-18,-6 5,1 1,1 1,1 1,0 0,1 0,1 1,-15 31,10-22,13-23,1 0,0 1,0-1,0 1,1 0,0 0,0 0,0 0,1 0,-2 8,3-12,0 1,0-1,1 0,-1 1,0-1,1 0,-1 1,1-1,-1 0,1 1,0-1,-1 0,1 0,0 0,0 0,0 0,0 0,2 2,2 0,0 1,0-1,5 3,-6-4,126 62,-44-23,-76-36,10 4,0 2,32 22,-36-20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6.2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11,'7'9,"-1"-1,0 1,-1 0,0 0,7 16,18 31,11 9,-25-37,27 34,-38-55,0-1,1 0,0 0,0-1,0 0,1 0,-1 0,1-1,0 0,10 4,-12-6,-1-1,0 0,1 0,-1 0,1-1,-1 1,0-1,1 0,-1-1,1 1,-1-1,1 0,-1 0,8-3,-4 1,0-1,0-1,0 1,-1-1,0 0,0-1,6-6,7-10,-1 0,0-1,20-37,52-93,-76 127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9.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0,'1'22,"1"0,8 36,2 18,5 415,-1-15,8-9,-24-430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0.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81,'1'2,"0"1,1 0,-1-1,1 1,-1-1,1 0,0 0,0 1,0-1,0 0,0-1,1 1,-1 0,0-1,1 1,3 1,6 5,30 29,-2 2,-2 2,-1 2,41 62,-40-54,-35-46,0 0,1 0,-1-1,1 0,0 0,1 0,-1 0,10 5,-13-8,0-1,0 0,0 1,0-1,0 0,0 0,-1 0,1 0,0 0,0 0,0 0,0 0,0 0,0 0,0-1,0 1,0 0,0 0,0-1,-1 1,3-2,-1 1,0-1,0 0,-1 0,1 0,0 0,-1-1,1 1,-1 0,0-1,2-4,10-31,-1 1,7-46,8-32,20-30,-32 107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1.9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0,'0'848,"0"-811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3.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1,'7'2,"-1"0,-1 1,1-1,0 2,-1-1,1 0,-1 1,0 0,0 1,-1-1,1 1,4 6,4 2,19 22,-2 1,-1 2,-3 1,33 61,-30-51,-26-43,1 0,1 1,-1-1,1-1,0 1,1-1,-1 0,1 0,0 0,0-1,1 0,9 5,-12-8,1 1,0-1,-1 1,1-1,0-1,0 1,0-1,0 1,-1-2,1 1,0 0,0-1,0 0,-1 0,1 0,0-1,-1 0,1 0,-1 0,5-3,18-14,0-1,-2-2,0 0,-2-2,29-35,31-32,-12 17,-43 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2.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0,'0'14,"0"25,0 13,0 18,0 4,0 9,0 6,0 7,0 8,0 8,0-3,-7-6,-2-12,1-23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0 100,'111'128,"-82"-91,2-1,1-1,40 32,-70-65,1 0,-1 0,1 0,-1-1,1 1,-1-1,1 1,0-1,0 0,0 0,0-1,-1 1,1 0,0-1,0 0,0 0,0 1,1-2,-1 1,0 0,0-1,-1 1,1-1,0 0,0 0,0 0,0-1,-1 1,1 0,0-1,-1 0,5-3,5-7,-1 0,-1 0,0-1,0-1,8-15,10-13,9-4,2 2,3 1,1 2,51-37,-72 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4.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6.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1,'-9'9,"1"1,0 0,1 1,0 0,0 0,1 0,1 1,0 0,0 0,1 0,1 1,0-1,-1 16,-1 21,3-1,4 59,0-40,-2-63,0 59,10 65,-7-108,1 0,0 0,2 0,0-1,2 0,0 0,14 24,-9-21,0-2,26 30,-32-43,0 0,1 0,-1-1,2 0,-1 0,1-1,-1 0,1-1,11 4,-2-1,-7-2,0-1,0 0,0-1,0 0,1-1,16 1,-24-3,0 0,0-1,0 0,0 0,0 0,-1 0,1-1,0 1,0-1,-1 0,1 0,-1 0,0-1,0 1,0-1,0 0,0 0,0 0,-1 0,1 0,-1 0,4-8,0-1,0 0,-1 0,0-1,-1 0,-1 0,0 0,0 0,0-21,-1-16,-5-49,0 36,3 47,0 0,-2 0,0 0,-1 0,0 0,-1 0,-1 1,-1 0,0 0,-1 0,0 1,-1 0,-1 0,0 1,-1 0,-1 0,0 1,0 1,-1 0,0 1,-1 0,-1 0,-19-10,7 7,0 1,-44-14,60 23,0 0,-1 0,0 2,1-1,-1 1,0 1,0 0,0 0,-21 5,6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1.9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829 208,'0'-3,"-1"1,0 0,0-1,0 1,0 0,0 0,0-1,-1 1,1 0,-1 0,1 1,-1-1,0 0,0 0,0 1,0-1,-3-1,-44-26,43 26,-25-10,-1 1,-1 2,0 1,0 2,-60-6,34 5,26 2,-123-14,134 18,0 2,-1 0,1 1,-41 8,58-8,1 1,-1-1,1 1,-1 0,1 0,0 1,0-1,0 1,0 0,0 0,0 0,1 0,0 1,0-1,0 1,0 0,0 0,1 0,-1 0,1 0,0 1,1-1,-1 1,1-1,-2 10,0 9,1-1,1 1,1 0,4 30,-1-9,-3 46,-1-53,1 1,2-1,8 40,-8-70,0-1,0 0,1 0,0 0,0 0,1 0,-1-1,1 0,0 0,1 0,-1 0,1 0,0-1,0 0,1 0,-1 0,1-1,0 0,0 0,0 0,0-1,0 0,11 3,14 2,1-1,0-2,49 1,-74-5,17 1,0-2,0-1,1 0,-1-2,36-10,-3-5,57-28,-35 24,-60 19,-1 0,0-1,26-12,-40 15,0 0,0-1,0 1,0-1,0 0,-1 0,1 0,-1 0,0-1,0 0,0 1,0-1,-1 0,1 0,-1 0,0-1,0 1,1-7,2-18,-1 1,-2-1,-1-1,-1 1,-4-32,0-13,4 65,0 1,-1 0,0 0,-1 0,1 0,-1 1,-1-1,0 0,0 1,0-1,-1 1,0 0,0 0,-1 1,0-1,0 1,0 0,-1 0,0 1,0-1,-7-3,1-2,0 1,-1 0,0 1,-1 0,0 1,0 1,-24-9,6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4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6.0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522 381,'-278'22,"181"-11,88-10,1-1,-1 1,0-2,0 1,0-1,0 0,0-1,1 0,-1 0,-12-6,18 6,1 1,-1-1,1 0,-1 1,1-1,0 0,0-1,0 1,0 0,0-1,0 1,1-1,-1 1,1-1,0 0,-1 1,1-1,1 0,-1 0,0 0,1 0,-1 0,1 0,0 0,0 0,0 0,1 0,-1 0,0 0,1 0,0 0,0 0,0 1,3-6,2-8,1 1,0 1,1-1,1 1,0 0,1 1,1 0,0 1,0 0,25-19,5 1,2 2,55-27,-60 34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7.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76,'27'-1,"-1"-2,45-9,11-3,-67 14,2 0,-1-1,1 0,-1-1,1-1,-1 0,0-1,17-9,-33 14,0 0,0 0,0 0,1 0,-1 0,0 0,0 0,0 0,0 0,1 0,-1 0,0 0,0 0,0 0,0 0,0 0,0 0,1-1,-1 1,0 0,0 0,0 0,0 0,0 0,0 0,0 0,0-1,1 1,-1 0,0 0,0 0,0 0,0 0,0-1,0 1,0 0,0 0,0 0,0 0,0-1,0 1,0 0,0 0,0 0,0 0,0 0,0-1,0 1,-1 0,1 0,0 0,0 0,0 0,0 0,0-1,0 1,-13-2,-18 4,-16 12,1 2,-49 26,11-5,27-15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8.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2,'14'0,"12"0,7 7,6 2,11 0,9-1,3-3,-2-2,8-8,2-4,-27 0,-27 1,-44 3,-32 1,-11 2,5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9.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1974 279,'0'-2,"-1"0,1 0,-1 1,0-1,0 0,1 0,-1 0,0 1,-1-1,1 1,0-1,0 1,-1-1,1 1,-1 0,1-1,-4 0,-33-22,29 18,-5-1,0 1,0 0,-1 0,0 2,1 0,-30-4,-99-2,44 5,-106-14,-347 14,528 8,1 1,-1 1,1 1,1 1,-1 1,-25 13,6 0,1 2,-46 35,43-26,2 3,1 2,2 1,2 2,-64 88,90-107,1 0,0 1,2 1,1-1,0 1,-4 33,5-26,-8 28,3 0,2 1,3 0,3 1,2-1,12 105,0-93,-8-38,2-1,2 0,0-1,2 1,15 31,2-6,3-1,3-2,1-1,3-1,82 89,-45-64,-28-28,75 62,-101-97,0 0,1-1,0-1,1-1,1-1,0 0,44 11,10-4,0-4,2-3,-1-4,1-3,96-9,-161 4,-1-1,1 0,-1-1,0 0,0-1,0 0,-1-1,1 0,-1-1,-1-1,1 1,14-16,11-13,59-75,-60 68,-3 5,-2-2,37-62,-58 85,-1-1,0 0,-1 0,-1-1,-1 0,0 0,-2 0,0 0,0-24,-10-377,3 353,-3 1,-26-111,7 49,-10-18,1 9,1-38,29 155,-1 0,0 1,-11-21,9 23,2 1,0-1,0 0,-4-29,6 8,1 5,-2 1,-1 0,-13-44,7 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6:04.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2020 795,'-1'3,"0"-1,0 1,0 0,-1-1,1 1,-1-1,1 0,-1 1,0-1,0 0,0 0,0 0,-2 2,-9 9,-46 65,-93 115,-64 77,108-131,-193 228,-29-25,161-201,106-92,2 2,3 3,-54 64,62-56,-6 4,3 3,3 1,-48 91,89-140,1 0,1 1,1 0,1 0,0 0,-1 41,7 142,3-111,2-9,4 0,39 153,-13-70,22 51,-39-152,17 67,81 245,-63-259,6-2,86 128,-127-216,-4-6,1-2,1 0,1 0,1-2,37 32,-23-27,1-1,1-2,47 21,-59-32,1-2,0-1,1-1,45 7,106 3,-144-14,664 5,-392-11,284 3,-562 2,0 1,0 1,0 1,-1 1,26 11,-25-9,1 0,0-1,0-2,40 3,571 47,-545-47,100-4,-3-1,-27 13,35 0,352-14,-285-3,-231-1,-1-2,1-1,-1-2,0-1,45-18,-32 10,74-14,-90 25,-1-2,1-1,-2-1,1-1,-2-2,1 0,-1-2,-1-1,-1-2,0 0,-1-1,-1-2,-1 0,24-28,-29 31,-1-1,-1-1,0 0,-2-1,0-1,-1 0,-1 0,-1-1,9-29,18-57,-27 82,0 0,-2-1,0 0,-2-1,3-34,-8-173,-3 123,0 89,-1 0,-2 0,0 1,-1-1,-1 1,-14-28,-7-28,-173-428,139 364,-6-2,32 70,-27-79,1-3,-119-219,9 24,129 260,-107-166,-82-66,182 258,-91-115,110 146,0 1,-3 2,-39-29,-30-13,-84-64,157 112,0-2,1-1,-41-53,36 32,19 27,0 0,-2 2,0 0,-28-26,12 14,1-1,2-1,2-2,-34-55,15 23,-19-36,49 72,-2 2,-2 0,0 1,-2 1,-35-33,37 41,2-1,0 0,1-1,-15-27,-22-27,43 62,-1 2,-27-22,27 24,1-1,0 0,-21-24,18 15,1 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2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7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3.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7.9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6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9"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9270"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71"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4ECE00E5-1464-4ADA-9CEB-920722EE8C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dirty="0"/>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Taghinezhad,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58FF41-950F-4F96-8279-E010A1BE69B8}"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dirty="0"/>
              <a:t>When deadlock occurs, the system must roll back one of </a:t>
            </a:r>
            <a:r>
              <a:rPr lang="en-US" dirty="0"/>
              <a:t>the two transactions. Once a transaction has been rolled back, the data items that were locked by that transaction are unlocked. These data items are then available to the other transaction, which can continue with its </a:t>
            </a:r>
            <a:r>
              <a:rPr lang="en-US" dirty="0" err="1"/>
              <a:t>executio</a:t>
            </a:r>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3A6097-897E-46D6-809E-2E2D3FD64F82}"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Each transaction observes the two-phase locking protocol, but the failure of T5 after the </a:t>
            </a:r>
            <a:r>
              <a:rPr lang="en-US" b="1" dirty="0"/>
              <a:t>read(A) </a:t>
            </a:r>
            <a:r>
              <a:rPr lang="en-US" dirty="0"/>
              <a:t>step of T7 leads to cascading rollback of T6 and T7</a:t>
            </a:r>
            <a:endParaRPr lang="fa-IR" dirty="0"/>
          </a:p>
          <a:p>
            <a:pPr marL="171450" indent="-171450">
              <a:buFont typeface="Arial" panose="020B0604020202020204" pitchFamily="34" charset="0"/>
              <a:buChar char="•"/>
            </a:pPr>
            <a:r>
              <a:rPr lang="en-US" dirty="0"/>
              <a:t>Cascading rollbacks can be avoided by a modification of two-phase locking called the strict two-phase locking protocol. This protocol requires not only that locking be two phase, but also that all exclusive-mode locks taken by a transaction be held until that transaction commits. This requirement ensures that any data written by an uncommitted transaction are locked in exclusive mode until the transaction commits, preventing any other transaction from reading the data.</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13</a:t>
            </a:fld>
            <a:endParaRPr lang="en-US" altLang="en-US"/>
          </a:p>
        </p:txBody>
      </p:sp>
    </p:spTree>
    <p:extLst>
      <p:ext uri="{BB962C8B-B14F-4D97-AF65-F5344CB8AC3E}">
        <p14:creationId xmlns:p14="http://schemas.microsoft.com/office/powerpoint/2010/main" val="215146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457AB9-3BFC-4073-B22E-4956C57EECC1}"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 ای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تضمینی برای جلوگیری از بن‌ بست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deadlock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اطمینان از بازیابی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recoverability</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جلوگیری از بازگشت آبشاری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به گسترش‌هایی بر قفل دو مرحله‌ای پایه‌ای نیاز است: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سختگیرانه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Strict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قفل‌های انحصاری خود را تا زمان انجام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یا لغو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abort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بازیابی را تضمین می‌کند و از بازگشت آبشاری جلوگیری می‌کند.</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دقیق </a:t>
            </a:r>
            <a:r>
              <a:rPr lang="fa-IR"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شدید</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Rigorous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 را تا زمان انجام یا لغو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را می‌توان به ترتیبی که انجام می‌شوند، سریال‌سازی کرد (</a:t>
            </a:r>
            <a:r>
              <a:rPr lang="en-US" sz="15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serialized</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اکثر پایگاه‌های داده از قفل دو مرحله‌ای دقیق استفاده می‌کنند، اما به سادگی آن را قفل دو مرحله‌ای می‌نامند.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Two-phase locking does not ensure freedom from deadlock. Observe that transactions T3 and T4 are two phase, but, in schedule 2 (Figure 18.7), they are </a:t>
            </a:r>
            <a:r>
              <a:rPr lang="en-US" dirty="0" err="1"/>
              <a:t>deadloc</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 فرض یک پروتکل قفل (مانند 2</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PL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 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تحت یک پروتکل قفل معتبر است، اگر بتوان آن را توسط مجموعه‌ای از تراکنش‌هایی که پروتکل را دنبال می‌کنند، تولید کرد.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پروتکل قابلیت سریال‌سازی را تضمین می‌کند، اگر همه جداول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معتبر تحت آن پروتکل، قابل سریال‌سازی باشند.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388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3DE15F-304C-4F8B-973C-37594E88A915}"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dirty="0">
                <a:latin typeface="Times New Roman" panose="02020603050405020304" pitchFamily="18" charset="0"/>
              </a:rPr>
              <a:t>تبدیل قفل</a:t>
            </a: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7216424-5483-4674-976A-4CF840959603}"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D0E9FD9-D26A-4801-8463-8811DB58E320}"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C4D67-3A9F-42B6-82B2-2B1E3CE0D62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lock manager for each data item that is currently locked, maintains a linked list of records, </a:t>
            </a:r>
            <a:r>
              <a:rPr lang="en-US" b="1" dirty="0"/>
              <a:t>one</a:t>
            </a:r>
            <a:r>
              <a:rPr lang="en-US" dirty="0"/>
              <a:t> for </a:t>
            </a:r>
            <a:r>
              <a:rPr lang="en-US" b="1" dirty="0"/>
              <a:t>each request</a:t>
            </a:r>
            <a:r>
              <a:rPr lang="en-US" dirty="0"/>
              <a:t>, in the order in which the requests arrived. It uses </a:t>
            </a:r>
            <a:r>
              <a:rPr lang="en-US" b="1" dirty="0"/>
              <a:t>a hash table</a:t>
            </a:r>
            <a:r>
              <a:rPr lang="en-US" dirty="0"/>
              <a:t>, indexed on the name of a data item, to find the linked list (if any) for a data item; this table is called the </a:t>
            </a:r>
            <a:r>
              <a:rPr lang="en-US" b="1" dirty="0"/>
              <a:t>lock table</a:t>
            </a:r>
            <a:r>
              <a:rPr lang="en-US" dirty="0"/>
              <a:t>.</a:t>
            </a:r>
          </a:p>
          <a:p>
            <a:pPr marL="171450" indent="-171450">
              <a:buFont typeface="Arial" panose="020B0604020202020204" pitchFamily="34" charset="0"/>
              <a:buChar char="•"/>
            </a:pPr>
            <a:r>
              <a:rPr lang="en-US" dirty="0"/>
              <a:t> Each record of the linked list for a data item notes which transaction made the request, and what lock mode it requested.</a:t>
            </a:r>
          </a:p>
          <a:p>
            <a:pPr marL="171450" indent="-171450">
              <a:buFont typeface="Arial" panose="020B0604020202020204" pitchFamily="34" charset="0"/>
              <a:buChar char="•"/>
            </a:pPr>
            <a:endParaRPr lang="en-US" dirty="0"/>
          </a:p>
          <a:p>
            <a:pPr algn="r" rtl="1"/>
            <a:r>
              <a:rPr lang="fa-IR" dirty="0">
                <a:solidFill>
                  <a:srgbClr val="1F1F1F"/>
                </a:solidFill>
                <a:effectLst/>
                <a:latin typeface="Google Sans"/>
              </a:rPr>
              <a:t>برای هر آیتم داده‌ای که در حال حاضر قفل شده است، مدیر قفل یک لیست پیوندی از رکوردها را نگهداری می‌کند که برای هر درخواست، به ترتیبی که درخواست‌ها رسیده‌اند، یک رکورد وجود دارد. برای یافتن لیست پیوندی (در صورت وجود) برای یک آیتم داده، از یک جدول </a:t>
            </a:r>
            <a:r>
              <a:rPr lang="en-US" dirty="0">
                <a:solidFill>
                  <a:srgbClr val="1F1F1F"/>
                </a:solidFill>
                <a:effectLst/>
                <a:latin typeface="Google Sans"/>
              </a:rPr>
              <a:t>hash </a:t>
            </a:r>
            <a:r>
              <a:rPr lang="fa-IR" dirty="0">
                <a:solidFill>
                  <a:srgbClr val="1F1F1F"/>
                </a:solidFill>
                <a:effectLst/>
                <a:latin typeface="Google Sans"/>
              </a:rPr>
              <a:t>استفاده می‌کند که با نام آیتم داده فهرست می‌شود. این جدول، جدول قفل نامیده می‌شود.</a:t>
            </a:r>
          </a:p>
          <a:p>
            <a:pPr algn="r" rtl="1"/>
            <a:r>
              <a:rPr lang="fa-IR" dirty="0">
                <a:solidFill>
                  <a:srgbClr val="1F1F1F"/>
                </a:solidFill>
                <a:effectLst/>
                <a:latin typeface="Google Sans"/>
              </a:rPr>
              <a:t>هر رکورد از لیست پیوندی برای یک آیتم داده، مشخص می‌کند که کدام تراکنش درخواست را ارسال کرده است و چه حالت قفلی را درخواست کرده است.</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BC5AB9-34BB-442E-A644-79BF67BF4889}"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حاوی قفل‌هایی برای پنج آیتم داده‌ مختلف است: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از زنجیره‌سازی سرریز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overflow chaining</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می‌کند، بنابراین برای هر ورودی در جدول قفل، یک لیست پیوندی از آیتم‌های داده وجود دارد. همچنین برای هر یک از آیتم‌های داده، فهرستی از تراکنش‌هایی که قفل دریافت کرده‌اند یا منتظر قفل هستند، وجود دارد.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ساده‌تر شدن شکل، حالت قفل را حذف کرده‌ایم. برای مثال، می‌توان دید که به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قفل‌هایی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اعطا شده است و در حال انتظار برای یک قفل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پیام درخواست قفل می‌رسد، اگر لیست پیوندی برای آیتم داده وجود داشته باشد، رکوردی به انتهای آن اضافه می‌کند. در غیر این صورت، یک لیست پیون</a:t>
            </a:r>
            <a:r>
              <a:rPr lang="fa-IR"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دی</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جدید ایجاد می‌کند که فقط شامل رکورد درخواست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The table contains locks for five different data items, I4, I7, I23, I44, and I912. </a:t>
            </a:r>
          </a:p>
          <a:p>
            <a:pPr marL="171450" indent="-171450">
              <a:buFont typeface="Wingdings" panose="05000000000000000000" pitchFamily="2" charset="2"/>
              <a:buChar char="Ø"/>
            </a:pPr>
            <a:r>
              <a:rPr lang="en-US" dirty="0"/>
              <a:t>The lock table uses overflow chaining, so there is a linked list of data items for each entry in the lock table. There is also a list of transactions that have been granted locks, or are waiting for locks, for each of the data items.</a:t>
            </a:r>
          </a:p>
          <a:p>
            <a:pPr marL="171450" indent="-171450">
              <a:buFont typeface="Wingdings" panose="05000000000000000000" pitchFamily="2" charset="2"/>
              <a:buChar char="Ø"/>
            </a:pPr>
            <a:r>
              <a:rPr lang="en-US" dirty="0"/>
              <a:t>We have omitted the lock mode to keep the figure simple. It can be seen, for example, that T23 has been granted locks on I912 and I7 and is waiting for a lock on I4.</a:t>
            </a:r>
          </a:p>
          <a:p>
            <a:pPr marL="171450" indent="-171450">
              <a:buFont typeface="Wingdings" panose="05000000000000000000" pitchFamily="2" charset="2"/>
              <a:buChar char="Ø"/>
            </a:pPr>
            <a:r>
              <a:rPr lang="en-US" dirty="0"/>
              <a:t>When a lock request message arrives, it adds a record to the end of the linked list for the data item, if the linked list is present. Otherwise it creates a new linked list, containing only the record for the request.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9C8992-0439-4DD7-A8E0-8B90E9D06DF2}"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we need additional information on how each transaction will access the database. There are various models that can give us the additional information, each differing in the amount of information provided. The simplest model requires that we have </a:t>
            </a:r>
            <a:r>
              <a:rPr lang="en-US" b="1" dirty="0"/>
              <a:t>prior knowledge </a:t>
            </a:r>
            <a:r>
              <a:rPr lang="en-US" dirty="0"/>
              <a:t>about </a:t>
            </a:r>
            <a:r>
              <a:rPr lang="en-US" b="1" dirty="0"/>
              <a:t>the order in which the database items will be accessed.</a:t>
            </a:r>
          </a:p>
          <a:p>
            <a:pPr marL="171450" indent="-171450">
              <a:buFont typeface="Arial" panose="020B0604020202020204" pitchFamily="34" charset="0"/>
              <a:buChar char="•"/>
            </a:pPr>
            <a:endParaRPr lang="en-US" altLang="en-US" b="1" dirty="0">
              <a:latin typeface="Times New Roman" panose="02020603050405020304" pitchFamily="18" charset="0"/>
            </a:endParaRPr>
          </a:p>
          <a:p>
            <a:pPr marL="171450" indent="-171450">
              <a:buFont typeface="Arial" panose="020B0604020202020204" pitchFamily="34" charset="0"/>
              <a:buChar char="•"/>
            </a:pPr>
            <a:r>
              <a:rPr lang="en-US" dirty="0"/>
              <a:t>Given such information, it is possible to construct locking protocols that are not two phase, but that, nevertheless, ensure conflict serializability. </a:t>
            </a:r>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buNone/>
            </a:pPr>
            <a:r>
              <a:rPr lang="fa-IR" dirty="0"/>
              <a:t>درخت پروتکل (</a:t>
            </a:r>
            <a:r>
              <a:rPr lang="en-US" dirty="0"/>
              <a:t>Tree Protocol) </a:t>
            </a:r>
            <a:r>
              <a:rPr lang="fa-IR" dirty="0"/>
              <a:t>یک روش سازمان‌دهی داده‌ها به شکل درختی است که در علم کامپیوتر و شبکه‌ها کاربرد دارد. اما اگر بخواهیم آن را به‌صورت انسانی‌تر توصیف کنیم، می‌توان آن را به یک اجتماع یا خانواده بزرگ تشبیه کرد.</a:t>
            </a:r>
          </a:p>
          <a:p>
            <a:pPr algn="r" rtl="1"/>
            <a:r>
              <a:rPr lang="fa-IR" dirty="0"/>
              <a:t>تصور کنید که یک خانواده دارید که در رأس آن یک بزرگ‌تر قرار دارد (ریشهٔ درخت). این فرد مسئول هماهنگی بین اعضای مختلف خانواده است. هر یک از اعضای خانواده فرزندانی دارند که خودشان شبکه‌ای از ارتباطات ایجاد می‌کنند. درست مانند درخت، هر شاخه به شاخه‌های کوچک‌تر تقسیم می‌شود و در نهایت به برگ‌ها می‌رسد، که می‌توان آن‌ها را به اطلاعات یا داده‌هایی تشبیه کرد که در این ساختار قرار دارند.</a:t>
            </a: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r>
              <a:rPr lang="en-US" b="1" i="0" dirty="0">
                <a:solidFill>
                  <a:srgbClr val="404040"/>
                </a:solidFill>
                <a:effectLst/>
                <a:latin typeface="DeepSeek-CJK-patch"/>
              </a:rPr>
              <a:t>Is the Tree Locking Protocol Used in Practical and Real-Time Applications?</a:t>
            </a:r>
            <a:endParaRPr lang="en-US" b="0" i="0" dirty="0">
              <a:solidFill>
                <a:srgbClr val="404040"/>
              </a:solidFill>
              <a:effectLst/>
              <a:latin typeface="DeepSeek-CJK-patch"/>
            </a:endParaRPr>
          </a:p>
          <a:p>
            <a:pPr algn="l">
              <a:lnSpc>
                <a:spcPts val="2143"/>
              </a:lnSpc>
              <a:spcBef>
                <a:spcPts val="1029"/>
              </a:spcBef>
              <a:spcAft>
                <a:spcPts val="1029"/>
              </a:spcAft>
              <a:buNone/>
            </a:pPr>
            <a:r>
              <a:rPr lang="en-US" b="0" i="0" dirty="0">
                <a:solidFill>
                  <a:srgbClr val="404040"/>
                </a:solidFill>
                <a:effectLst/>
                <a:latin typeface="DeepSeek-CJK-patch"/>
              </a:rPr>
              <a:t>The </a:t>
            </a:r>
            <a:r>
              <a:rPr lang="en-US" b="1" i="0" dirty="0">
                <a:solidFill>
                  <a:srgbClr val="404040"/>
                </a:solidFill>
                <a:effectLst/>
                <a:latin typeface="DeepSeek-CJK-patch"/>
              </a:rPr>
              <a:t>Tree Locking Protocol</a:t>
            </a:r>
            <a:r>
              <a:rPr lang="en-US" b="0" i="0" dirty="0">
                <a:solidFill>
                  <a:srgbClr val="404040"/>
                </a:solidFill>
                <a:effectLst/>
                <a:latin typeface="DeepSeek-CJK-patch"/>
              </a:rPr>
              <a:t> is a theoretically elegant solution for hierarchical data structures, but its </a:t>
            </a:r>
            <a:r>
              <a:rPr lang="en-US" b="1" i="0" dirty="0">
                <a:solidFill>
                  <a:srgbClr val="404040"/>
                </a:solidFill>
                <a:effectLst/>
                <a:latin typeface="DeepSeek-CJK-patch"/>
              </a:rPr>
              <a:t>practical adoption in real-world systems is limited</a:t>
            </a:r>
            <a:r>
              <a:rPr lang="en-US" b="0" i="0" dirty="0">
                <a:solidFill>
                  <a:srgbClr val="404040"/>
                </a:solidFill>
                <a:effectLst/>
                <a:latin typeface="DeepSeek-CJK-patch"/>
              </a:rPr>
              <a:t> compared to other concurrency control mechanisms like </a:t>
            </a:r>
            <a:r>
              <a:rPr lang="en-US" b="1" i="0" dirty="0">
                <a:solidFill>
                  <a:srgbClr val="404040"/>
                </a:solidFill>
                <a:effectLst/>
                <a:latin typeface="DeepSeek-CJK-patch"/>
              </a:rPr>
              <a:t>B-tree locking (with intention locks), optimistic concurrency control (OCC), or multi-version concurrency control (MVCC)</a:t>
            </a:r>
            <a:r>
              <a:rPr lang="en-US" b="0" i="0" dirty="0">
                <a:solidFill>
                  <a:srgbClr val="404040"/>
                </a:solidFill>
                <a:effectLst/>
                <a:latin typeface="DeepSeek-CJK-patch"/>
              </a:rPr>
              <a:t>.</a:t>
            </a:r>
          </a:p>
          <a:p>
            <a:pPr algn="l">
              <a:lnSpc>
                <a:spcPts val="2143"/>
              </a:lnSpc>
              <a:spcBef>
                <a:spcPts val="1029"/>
              </a:spcBef>
              <a:spcAft>
                <a:spcPts val="1029"/>
              </a:spcAft>
              <a:buNone/>
            </a:pPr>
            <a:r>
              <a:rPr lang="en-US" b="0" i="0" dirty="0">
                <a:solidFill>
                  <a:srgbClr val="404040"/>
                </a:solidFill>
                <a:effectLst/>
                <a:latin typeface="DeepSeek-CJK-patch"/>
              </a:rPr>
              <a:t>However, </a:t>
            </a:r>
            <a:r>
              <a:rPr lang="en-US" b="1" i="0" dirty="0">
                <a:solidFill>
                  <a:srgbClr val="404040"/>
                </a:solidFill>
                <a:effectLst/>
                <a:latin typeface="DeepSeek-CJK-patch"/>
              </a:rPr>
              <a:t>some specialized systems do use variations of tree locking</a:t>
            </a:r>
            <a:r>
              <a:rPr lang="en-US" b="0" i="0" dirty="0">
                <a:solidFill>
                  <a:srgbClr val="404040"/>
                </a:solidFill>
                <a:effectLst/>
                <a:latin typeface="DeepSeek-CJK-patch"/>
              </a:rPr>
              <a:t>, particularly in:</a:t>
            </a:r>
          </a:p>
          <a:p>
            <a:pPr algn="l">
              <a:spcBef>
                <a:spcPts val="1372"/>
              </a:spcBef>
              <a:spcAft>
                <a:spcPts val="1029"/>
              </a:spcAft>
              <a:buNone/>
            </a:pPr>
            <a:r>
              <a:rPr lang="en-US" b="1" i="0" dirty="0">
                <a:solidFill>
                  <a:srgbClr val="404040"/>
                </a:solidFill>
                <a:effectLst/>
                <a:latin typeface="DeepSeek-CJK-patch"/>
              </a:rPr>
              <a:t>1. Database Index Structures (B-trees, B+-trees)</a:t>
            </a:r>
            <a:endParaRPr lang="en-US" b="0" i="0" dirty="0">
              <a:solidFill>
                <a:srgbClr val="404040"/>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US" b="0" i="0" dirty="0">
                <a:solidFill>
                  <a:srgbClr val="404040"/>
                </a:solidFill>
                <a:effectLst/>
                <a:latin typeface="DeepSeek-CJK-patch"/>
              </a:rPr>
              <a:t>Most modern databases (PostgreSQL, MySQL, Oracle) use </a:t>
            </a:r>
            <a:r>
              <a:rPr lang="en-US" b="1" i="0" dirty="0">
                <a:solidFill>
                  <a:srgbClr val="404040"/>
                </a:solidFill>
                <a:effectLst/>
                <a:latin typeface="DeepSeek-CJK-patch"/>
              </a:rPr>
              <a:t>B-tree/B+-tree indexes</a:t>
            </a:r>
            <a:r>
              <a:rPr lang="en-US" b="0" i="0" dirty="0">
                <a:solidFill>
                  <a:srgbClr val="404040"/>
                </a:solidFill>
                <a:effectLst/>
                <a:latin typeface="DeepSeek-CJK-patch"/>
              </a:rPr>
              <a:t>, but they </a:t>
            </a:r>
            <a:r>
              <a:rPr lang="en-US" b="1" i="0" dirty="0">
                <a:solidFill>
                  <a:srgbClr val="404040"/>
                </a:solidFill>
                <a:effectLst/>
                <a:latin typeface="DeepSeek-CJK-patch"/>
              </a:rPr>
              <a:t>do not strictly follow the classic Tree Protocol</a:t>
            </a:r>
            <a:r>
              <a:rPr lang="en-US" b="0" i="0" dirty="0">
                <a:solidFill>
                  <a:srgbClr val="404040"/>
                </a:solidFill>
                <a:effectLst/>
                <a:latin typeface="DeepSeek-CJK-patch"/>
              </a:rPr>
              <a:t>.</a:t>
            </a:r>
          </a:p>
          <a:p>
            <a:pPr algn="l">
              <a:lnSpc>
                <a:spcPts val="2143"/>
              </a:lnSpc>
              <a:spcBef>
                <a:spcPts val="300"/>
              </a:spcBef>
              <a:spcAft>
                <a:spcPts val="300"/>
              </a:spcAft>
              <a:buFont typeface="Arial" panose="020B0604020202020204" pitchFamily="34" charset="0"/>
              <a:buChar char="•"/>
            </a:pPr>
            <a:r>
              <a:rPr lang="en-US" b="0" i="0" dirty="0">
                <a:solidFill>
                  <a:srgbClr val="404040"/>
                </a:solidFill>
                <a:effectLst/>
                <a:latin typeface="DeepSeek-CJK-patch"/>
              </a:rPr>
              <a:t>Instead, they use </a:t>
            </a:r>
            <a:r>
              <a:rPr lang="en-US" b="1" i="0" dirty="0">
                <a:solidFill>
                  <a:srgbClr val="404040"/>
                </a:solidFill>
                <a:effectLst/>
                <a:latin typeface="DeepSeek-CJK-patch"/>
              </a:rPr>
              <a:t>optimized locking schemes</a:t>
            </a:r>
            <a:r>
              <a:rPr lang="en-US" b="0" i="0" dirty="0">
                <a:solidFill>
                  <a:srgbClr val="404040"/>
                </a:solidFill>
                <a:effectLst/>
                <a:latin typeface="DeepSeek-CJK-patch"/>
              </a:rPr>
              <a:t> like:</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B-link trees</a:t>
            </a:r>
            <a:r>
              <a:rPr lang="en-US" b="0" i="0" dirty="0">
                <a:solidFill>
                  <a:srgbClr val="404040"/>
                </a:solidFill>
                <a:effectLst/>
                <a:latin typeface="DeepSeek-CJK-patch"/>
              </a:rPr>
              <a:t> (for high concurrency with lock coupling).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Intention locks</a:t>
            </a:r>
            <a:r>
              <a:rPr lang="en-US" b="0" i="0" dirty="0">
                <a:solidFill>
                  <a:srgbClr val="404040"/>
                </a:solidFill>
                <a:effectLst/>
                <a:latin typeface="DeepSeek-CJK-patch"/>
              </a:rPr>
              <a:t> (IS, IX, S, X) for hierarchical locking.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Optimistic Concurrency Control (OCC)</a:t>
            </a:r>
            <a:r>
              <a:rPr lang="en-US" b="0" i="0" dirty="0">
                <a:solidFill>
                  <a:srgbClr val="404040"/>
                </a:solidFill>
                <a:effectLst/>
                <a:latin typeface="DeepSeek-CJK-patch"/>
              </a:rPr>
              <a:t> or </a:t>
            </a:r>
            <a:r>
              <a:rPr lang="en-US" b="1" i="0" dirty="0">
                <a:solidFill>
                  <a:srgbClr val="404040"/>
                </a:solidFill>
                <a:effectLst/>
                <a:latin typeface="DeepSeek-CJK-patch"/>
              </a:rPr>
              <a:t>Multi-Versioning (MVCC)</a:t>
            </a:r>
            <a:r>
              <a:rPr lang="en-US" b="0" i="0" dirty="0">
                <a:solidFill>
                  <a:srgbClr val="404040"/>
                </a:solidFill>
                <a:effectLst/>
                <a:latin typeface="DeepSeek-CJK-patch"/>
              </a:rPr>
              <a:t> to avoid locks altogether.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partial ordering implies that the set D may now be viewed as a directed acyclic graph, called a database graph.</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14511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protocol in Figure 18.12 does </a:t>
            </a:r>
            <a:r>
              <a:rPr lang="en-US" b="1" dirty="0"/>
              <a:t>not ensure recoverability and </a:t>
            </a:r>
            <a:r>
              <a:rPr lang="en-US" b="1" dirty="0" err="1"/>
              <a:t>cascadelessness</a:t>
            </a:r>
            <a:r>
              <a:rPr lang="en-US" dirty="0"/>
              <a:t>. To ensure recoverability and </a:t>
            </a:r>
            <a:r>
              <a:rPr lang="en-US" dirty="0" err="1"/>
              <a:t>cascadelessness</a:t>
            </a:r>
            <a:r>
              <a:rPr lang="en-US" dirty="0"/>
              <a:t>, the protocol can be modified to not permit release of exclusive locks until the end of the transaction. Holding exclusive locks until the end of the transaction reduces concurrency. Here is an alternative that improves concurrency, but ensures only recoverability.</a:t>
            </a:r>
          </a:p>
          <a:p>
            <a:endParaRPr lang="en-US" dirty="0"/>
          </a:p>
          <a:p>
            <a:r>
              <a:rPr lang="en-US" dirty="0"/>
              <a:t>For </a:t>
            </a:r>
            <a:r>
              <a:rPr lang="en-US" b="1" dirty="0"/>
              <a:t>each data </a:t>
            </a:r>
            <a:r>
              <a:rPr lang="en-US" dirty="0"/>
              <a:t>item with an </a:t>
            </a:r>
            <a:r>
              <a:rPr lang="en-US" b="1" dirty="0"/>
              <a:t>uncommitted write</a:t>
            </a:r>
            <a:r>
              <a:rPr lang="en-US" dirty="0"/>
              <a:t>, we record </a:t>
            </a:r>
            <a:r>
              <a:rPr lang="en-US" b="1" dirty="0"/>
              <a:t>which transaction performed the last write </a:t>
            </a:r>
            <a:r>
              <a:rPr lang="en-US" dirty="0"/>
              <a:t>to the data item. Whenever a transaction </a:t>
            </a:r>
            <a:r>
              <a:rPr lang="en-US" b="1" dirty="0"/>
              <a:t>Ti performs a read of an uncommitted data item</a:t>
            </a:r>
            <a:r>
              <a:rPr lang="en-US" dirty="0"/>
              <a:t>, we record a </a:t>
            </a:r>
            <a:r>
              <a:rPr lang="en-US" b="1" dirty="0"/>
              <a:t>commit dependency of Ti </a:t>
            </a:r>
            <a:r>
              <a:rPr lang="en-US" dirty="0"/>
              <a:t>on the transaction that performed the last write to the data item. </a:t>
            </a:r>
          </a:p>
          <a:p>
            <a:r>
              <a:rPr lang="en-US" dirty="0"/>
              <a:t>Transaction Ti is then not permitted to commit until the commit of all transactions on which it has a commit dependency. If any of these transactions aborts, Ti must also be aborted.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25</a:t>
            </a:fld>
            <a:endParaRPr lang="en-US" altLang="en-US"/>
          </a:p>
        </p:txBody>
      </p:sp>
    </p:spTree>
    <p:extLst>
      <p:ext uri="{BB962C8B-B14F-4D97-AF65-F5344CB8AC3E}">
        <p14:creationId xmlns:p14="http://schemas.microsoft.com/office/powerpoint/2010/main" val="340688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7060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without prior knowledge of what data items will need to be locked, </a:t>
            </a:r>
            <a:r>
              <a:rPr lang="en-US" b="1" dirty="0"/>
              <a:t>transactions</a:t>
            </a:r>
            <a:r>
              <a:rPr lang="en-US" dirty="0"/>
              <a:t> will have to lock the </a:t>
            </a:r>
            <a:r>
              <a:rPr lang="en-US" b="1" dirty="0"/>
              <a:t>root</a:t>
            </a:r>
            <a:r>
              <a:rPr lang="en-US" dirty="0"/>
              <a:t> of the </a:t>
            </a:r>
            <a:r>
              <a:rPr lang="en-US" b="1" dirty="0"/>
              <a:t>tree</a:t>
            </a:r>
            <a:r>
              <a:rPr lang="en-US" dirty="0"/>
              <a:t>, and that </a:t>
            </a:r>
            <a:r>
              <a:rPr lang="en-US" b="1" dirty="0"/>
              <a:t>can reduce concurrency greatly</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 set of transactions, there may be conflict-serializable schedules that cannot be obtained through the tree protocol. Indeed, there are schedules possible under the two-phase locking protocol that are not possible under the tree protocol, a</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8723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98A016-F54F-4898-8554-458A48F2F13C}"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19A8B4-FE31-4F70-9BCC-8CB6AE40496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482EFC-DA03-4276-85F4-EF7CA60623D5}"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ترتیب جزئی همه اقلام داده را تحمیل کنید و لازم است که یک تراکنش بتواند موارد داده را فقط به ترتیبی که توسط ترتیب جزئی مشخص شده است قفل کند (پروتکل مبتنی بر نمودار).</a:t>
            </a:r>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قطع وابستگی پیشگیرانه طرح «انتظار-مرگ»: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مجاز است تا زمانی که تراکنش جوان‌تر (با زمان‌بندی بعدی) داده را آزاد کند، منتظر بماند.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هرگز منتظر تراکنش‌های قدیمی‌تر نمی‌شوند. در صورت مواجهه با تراکنش قدیمی‌تر در حال نگهداری قفل، تراکنش‌های جوان‌تر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تراکنش ممکن است قبل از دستیابی به قفل مورد نظر، چندین بار لغو 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a:t>Solution</a:t>
            </a:r>
          </a:p>
          <a:p>
            <a:pPr marL="171450" indent="-171450">
              <a:buFont typeface="Wingdings" panose="05000000000000000000" pitchFamily="2" charset="2"/>
              <a:buChar char="Ø"/>
            </a:pPr>
            <a:r>
              <a:rPr lang="en-US" sz="1200" dirty="0"/>
              <a:t>If T14 requests a data item held by T15, then T14 will wait. </a:t>
            </a:r>
          </a:p>
          <a:p>
            <a:pPr marL="171450" indent="-171450">
              <a:buFont typeface="Wingdings" panose="05000000000000000000" pitchFamily="2" charset="2"/>
              <a:buChar char="Ø"/>
            </a:pPr>
            <a:r>
              <a:rPr lang="en-US" sz="1200" dirty="0"/>
              <a:t>If T16 requests a data item held by T15, then T16 will be rolled back</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32</a:t>
            </a:fld>
            <a:endParaRPr lang="en-US" altLang="en-US"/>
          </a:p>
        </p:txBody>
      </p:sp>
    </p:spTree>
    <p:extLst>
      <p:ext uri="{BB962C8B-B14F-4D97-AF65-F5344CB8AC3E}">
        <p14:creationId xmlns:p14="http://schemas.microsoft.com/office/powerpoint/2010/main" val="465792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«زخم-انتظار»: پیش‌گیرنده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به جای اینکه منتظر تراکنش جوان‌تر (با زمان‌بندی بعدی) بماند، آن را زخمی می‌کند (مجبور به لغو شدن می‌کند).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ممکن است برای تراکنش‌های قدیمی‌تر منتظر بمانند.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مقایسه با طرح «انتظار-مرگ»، تعداد دفعات لغو تراکنش‌ها کمتر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هر دو طرح، تراکنش‌های لغو شده با همان زمان‌بندی اولیه خود مجددا راه‌اندازی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این طرح تضمین می‌کند که تراکنش‌های قدیمی‌تر نسبت به تراکنش‌های جدیدتر اولویت داشته باشند و در نتیجه از گرسنگی (عدم دسترسی به منابع) جلوگیری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3747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Solution</a:t>
            </a:r>
          </a:p>
          <a:p>
            <a:pPr marL="628650" lvl="1" indent="-171450">
              <a:buFont typeface="Arial" panose="020B0604020202020204" pitchFamily="34" charset="0"/>
              <a:buChar char="•"/>
            </a:pPr>
            <a:r>
              <a:rPr lang="en-US" sz="1200" dirty="0"/>
              <a:t>if T14 requests a data item held by T15, then the data item will be preempted from T15, and T15 will be rolled back.</a:t>
            </a:r>
          </a:p>
          <a:p>
            <a:pPr marL="628650" lvl="1" indent="-171450">
              <a:buFont typeface="Arial" panose="020B0604020202020204" pitchFamily="34" charset="0"/>
              <a:buChar char="•"/>
            </a:pPr>
            <a:r>
              <a:rPr lang="en-US" sz="1200" dirty="0"/>
              <a:t>If T16 requests a data item held by T15, then T16 will wait.</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34</a:t>
            </a:fld>
            <a:endParaRPr lang="en-US" altLang="en-US"/>
          </a:p>
        </p:txBody>
      </p:sp>
    </p:spTree>
    <p:extLst>
      <p:ext uri="{BB962C8B-B14F-4D97-AF65-F5344CB8AC3E}">
        <p14:creationId xmlns:p14="http://schemas.microsoft.com/office/powerpoint/2010/main" val="1190790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571464-BC2A-4607-9109-DE5DFF5600A1}"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طرح‌های مبتنی بر زمان‌سنج:</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 تنها برای مدت زمان مشخصی برای قفل صبر می‌کند. پس از آن، زمان انتظار تمام می‌شود و تراکنش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صورت وقوع بن‌بست، با زمان‌سنج حل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ساده برای اجرا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اما ممکن است در صورت عدم وجود بن‌بست، تراکنش را به‌طور غیرضروری لغو 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تعیین مقدار مناسب برای فاصله زمانی زمان‌سنج دشوار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گرسنگی (عدم دسترسی به منابع) نیز ممکن است رخ دهد.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7BF320E-3154-48B9-AFD3-84664BED8565}"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If deadlocks are not prevented, the system must deal with them by using a deadlock detection and recovery scheme. To do so, the system constructs a wait-for graph. A system is in a deadlock state if and only if the wait-for graph contains a cycle.</a:t>
            </a: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9270D3-72BB-4558-B8B9-976293801957}"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Solution:</a:t>
            </a:r>
          </a:p>
          <a:p>
            <a:pPr marL="628650" lvl="1" indent="-171450">
              <a:buFont typeface="Wingdings" panose="05000000000000000000" pitchFamily="2" charset="2"/>
              <a:buChar char="Ø"/>
            </a:pPr>
            <a:r>
              <a:rPr lang="en-US" dirty="0"/>
              <a:t>Starvation. In a system where the selection of victims is based primarily on cost factors, it may happen that the same transaction is always picked as a victim. </a:t>
            </a:r>
          </a:p>
          <a:p>
            <a:pPr marL="628650" lvl="1" indent="-171450">
              <a:buFont typeface="Wingdings" panose="05000000000000000000" pitchFamily="2" charset="2"/>
              <a:buChar char="Ø"/>
            </a:pPr>
            <a:r>
              <a:rPr lang="en-US" dirty="0"/>
              <a:t>As a result, this transaction never completes its designated task, thus there is starvation. We must ensure that a transaction can be picked as a victim only a (small) finite number of times. The most common solution is to include the number of rollbacks in the cost factor.</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rtl="0">
              <a:lnSpc>
                <a:spcPct val="107000"/>
              </a:lnSpc>
              <a:spcBef>
                <a:spcPts val="0"/>
              </a:spcBef>
              <a:spcAft>
                <a:spcPts val="0"/>
              </a:spcAft>
              <a:buSzPts val="1000"/>
              <a:buFont typeface="Symbol" panose="05050102010706020507" pitchFamily="18" charset="2"/>
              <a:buChar char=""/>
              <a:tabLst>
                <a:tab pos="457200" algn="l"/>
              </a:tabLst>
            </a:pPr>
            <a:r>
              <a:rPr lang="en-US" sz="1800" dirty="0"/>
              <a:t>There are circumstances, however, where it would be advantageous to group several data items, and to treat them as one individual synchronization unit. For example, if a transaction Ti needs to access an entire relation, and a locking protocol is used to lock tuples, then Ti must lock each tuple in the relation. Clearly, acquiring many such locks is time-consuming; even worse, the lock table may become very large and no longer fit in memory. It would be better if Ti could issue a single lock request to lock the entire relation. On the other hand, if transaction Tj needs to access only a few tuples, it should not be required to lock the entire relation, since otherwise concurrency is lost.</a:t>
            </a:r>
            <a:endParaRPr lang="en-US" sz="12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شرایطی وجود دارد که در آن گروه بندی چندین مورد از داده ها و رفتار با آنها به عنوان یک واحد همگام سازی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synchronization unit</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منفرد مفید خواهد بود. به عنوان مثال،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نیاز به دسترسی به کل یک رابطه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relation</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داشته باشد و از یک پروتکل قفل کردن برای قفل کردن تاپل ها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tuple</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شود،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باید هر تاپل موجود در رابطه را قفل کند. بدیهی است که به دست آوردن تعداد زیادی از چنین قفل‌هایی زمان‌بر است؛ حتی بدتر اینکه، جدول قفل ممکن است بسیار بزرگ شود و دیگر در حافظه جای نگیرد. بهتر است اگر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بتواند یک درخواست قفل واحد برای قفل کردن کل رابطه ارسال کند. از طرف دیگر،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Tj</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فقط به چند تاپل نیاز داشته باشد، نباید کل رابطه را قفل کند، زیرا در غیر این صورت رقابت‌پذیری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concurrency</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از بین می‌رود.</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اجازه دهید اقلام داده‌ای اندازه‌های مختلفی داشته باشند و سلسله مراتبی از دانه‌بندی داده را تعریف کنید، جایی که دانه‌بندی‌های کوچک‌تر در داخل موارد بزرگ‌تر قرار می‌گیرند.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 نمایش گرافیکی به صورت درخت (اما با پروتکل قفل کردن درخت اشتباه نگیرید)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یک تراکنش به طور صریح یک گره در درخت را قفل می‌کند، به طور ضمنی تمام فرزندان گره را در همان حالت قفل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قفل (سطح در درخت که قفل کردن انجام می‌شود):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ریز (پایین‌تر در درخت): همزمانی بالا، سربار قفل کردن بالا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درشت (بالاتر در درخت): سربار قفل کردن پایین، همزمانی پایین</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30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سطوح، با درشت‌ترین (بالا) سطح شروع می‌شوند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پایگاه داده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(database)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ناحیه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(area)</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پرونده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(file)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رکورد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(record)</a:t>
            </a:r>
          </a:p>
          <a:p>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tree that we describe here is significantly different from that used by the tree protocol .</a:t>
            </a:r>
          </a:p>
          <a:p>
            <a:pPr marL="171450" indent="-171450">
              <a:buFont typeface="Arial" panose="020B0604020202020204" pitchFamily="34" charset="0"/>
              <a:buChar char="•"/>
            </a:pPr>
            <a:r>
              <a:rPr lang="en-US" dirty="0"/>
              <a:t>A non-leaf node of the multiple-granularity tree represents the data associated with its descendants. In the tree protocol, each node is an independent data item.</a:t>
            </a:r>
          </a:p>
          <a:p>
            <a:pPr marL="171450" indent="-171450">
              <a:buFont typeface="Arial" panose="020B0604020202020204" pitchFamily="34" charset="0"/>
              <a:buChar char="•"/>
            </a:pPr>
            <a:r>
              <a:rPr lang="en-US" dirty="0"/>
              <a:t>In the figure, it consists of four levels of nodes. The highest level represents the entire database. Below it are nodes of type area; the database consists of exactly these areas. Each area in turn has nodes of type file as its children. Each area contains exactly those files that are its child nodes. No file is in more than one area. Finally, each file has nodes of type record. As before, the file consists of exactly those records that are its child nodes, and no record can be present in more than one file</a:t>
            </a:r>
          </a:p>
          <a:p>
            <a:pPr marL="171450" indent="-171450">
              <a:buFont typeface="Arial" panose="020B0604020202020204" pitchFamily="34" charset="0"/>
              <a:buChar char="•"/>
            </a:pPr>
            <a:r>
              <a:rPr lang="en-US" dirty="0"/>
              <a:t>When a transaction locks a node, in either shared or exclusive mode, the transaction also has </a:t>
            </a:r>
            <a:r>
              <a:rPr lang="en-US" sz="1800" b="1" dirty="0">
                <a:effectLst/>
                <a:latin typeface="Tahoma" panose="020B0604030504040204" pitchFamily="34" charset="0"/>
              </a:rPr>
              <a:t>implicitly</a:t>
            </a:r>
            <a:r>
              <a:rPr lang="en-US" sz="1800" dirty="0">
                <a:effectLst/>
                <a:latin typeface="Tahoma" panose="020B0604030504040204" pitchFamily="34" charset="0"/>
              </a:rPr>
              <a:t> (without ever expressing so clearly) </a:t>
            </a:r>
            <a:r>
              <a:rPr lang="en-US" dirty="0"/>
              <a:t> locked all the descendants of that node in the same lock mode. For example, if transaction Ti gets an explicit lock on file Fc of Figure 18.15, in exclusive mode, then it has an implicit lock in exclusive mode on all the records belonging to that file. It does not need to lock the individual records of Fc explicitly.</a:t>
            </a:r>
          </a:p>
          <a:p>
            <a:pPr marL="171450" indent="-171450">
              <a:buFont typeface="Arial" panose="020B0604020202020204" pitchFamily="34" charset="0"/>
              <a:buChar char="•"/>
            </a:pPr>
            <a:r>
              <a:rPr lang="en-US" dirty="0"/>
              <a:t>How does the system determine whether Tj can lock rb6 ? Tj must traverse the tree from the root to record rb6 . If any node in that path is locked in an incompatible mode, then Tj must be delayed.</a:t>
            </a: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59980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28004"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𝑘</m:t>
                        </m:r>
                      </m:sub>
                    </m:sSub>
                  </m:oMath>
                </a14:m>
                <a:r>
                  <a:rPr lang="en-US" dirty="0"/>
                  <a:t> should not succeed in locking the root node, since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is currently holding a lock on part of the tree (specifically, on </a:t>
                </a:r>
                <a:r>
                  <a:rPr lang="en-US" b="1" dirty="0"/>
                  <a:t>file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𝑭</m:t>
                        </m:r>
                      </m:e>
                      <m:sub>
                        <m:r>
                          <a:rPr lang="en-US" b="1" i="1" dirty="0" smtClean="0">
                            <a:latin typeface="Cambria Math" panose="02040503050406030204" pitchFamily="18" charset="0"/>
                          </a:rPr>
                          <m:t>𝒃</m:t>
                        </m:r>
                      </m:sub>
                    </m:sSub>
                  </m:oMath>
                </a14:m>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Choice>
        <mc:Fallback xmlns="">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r>
                  <a:rPr lang="en-US" i="0" dirty="0">
                    <a:latin typeface="Cambria Math" panose="02040503050406030204" pitchFamily="18" charset="0"/>
                  </a:rPr>
                  <a:t>𝑇_</a:t>
                </a:r>
                <a:r>
                  <a:rPr lang="en-US" b="0" i="0" dirty="0">
                    <a:latin typeface="Cambria Math" panose="02040503050406030204" pitchFamily="18" charset="0"/>
                  </a:rPr>
                  <a:t>𝑘</a:t>
                </a:r>
                <a:r>
                  <a:rPr lang="en-US" dirty="0"/>
                  <a:t> should not succeed in locking the root node, since </a:t>
                </a:r>
                <a:r>
                  <a:rPr lang="en-US" i="0" dirty="0">
                    <a:latin typeface="Cambria Math" panose="02040503050406030204" pitchFamily="18" charset="0"/>
                  </a:rPr>
                  <a:t>𝑇_𝑖</a:t>
                </a:r>
                <a:r>
                  <a:rPr lang="en-US" dirty="0"/>
                  <a:t> is currently holding a lock on part of the tree (specifically, on </a:t>
                </a:r>
                <a:r>
                  <a:rPr lang="en-US" b="1" dirty="0"/>
                  <a:t>file </a:t>
                </a:r>
                <a:r>
                  <a:rPr lang="en-US" b="1" i="0" dirty="0">
                    <a:latin typeface="Cambria Math" panose="02040503050406030204" pitchFamily="18" charset="0"/>
                  </a:rPr>
                  <a:t>𝑭_𝒃</a:t>
                </a:r>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Fallback>
      </mc:AlternateContent>
    </p:spTree>
    <p:extLst>
      <p:ext uri="{BB962C8B-B14F-4D97-AF65-F5344CB8AC3E}">
        <p14:creationId xmlns:p14="http://schemas.microsoft.com/office/powerpoint/2010/main" val="1983822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CF7858-74D6-4DDB-8009-CC35575E0098}" type="slidenum">
              <a:rPr lang="en-US" altLang="en-US" sz="1200">
                <a:latin typeface="Times New Roman" panose="02020603050405020304" pitchFamily="18" charset="0"/>
              </a:rPr>
              <a:pPr/>
              <a:t>43</a:t>
            </a:fld>
            <a:endParaRPr lang="en-US" altLang="en-US" sz="1200" dirty="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(IS)</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دلالت بر قفل صریح در سطح پایین‌تر درخت دارد، اما تنها با قفل‌های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نشان‌دهنده قفل صریح در سطح پایین‌تر با قفل‌های انحصاری یا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اشتراکی و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(SIX)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زیر درخت ریشه‌دار توسط آن گره به صورت صریح در حالت اشتراکی قفل شده است و قفل صریح در سطح پایین‌تر با قفل‌های حالت انحصاری انجام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r>
              <a:rPr lang="ar-SA" sz="1800" dirty="0">
                <a:solidFill>
                  <a:srgbClr val="1F1F1F"/>
                </a:solidFill>
                <a:effectLst/>
                <a:ea typeface="Times New Roman" panose="02020603050405020304" pitchFamily="18" charset="0"/>
                <a:cs typeface="Arial" panose="020B0604020202020204" pitchFamily="34" charset="0"/>
              </a:rPr>
              <a:t>قفل‌های </a:t>
            </a:r>
            <a:r>
              <a:rPr lang="en-US" sz="1800" dirty="0">
                <a:solidFill>
                  <a:srgbClr val="1F1F1F"/>
                </a:solidFill>
                <a:effectLst/>
                <a:latin typeface="Arial" panose="020B0604020202020204" pitchFamily="34" charset="0"/>
                <a:ea typeface="Times New Roman" panose="02020603050405020304" pitchFamily="18" charset="0"/>
              </a:rPr>
              <a:t>intention</a:t>
            </a:r>
            <a:r>
              <a:rPr lang="ar-SA" sz="1800" dirty="0">
                <a:solidFill>
                  <a:srgbClr val="1F1F1F"/>
                </a:solidFill>
                <a:effectLst/>
                <a:latin typeface="Arial" panose="020B0604020202020204" pitchFamily="34" charset="0"/>
                <a:ea typeface="Times New Roman" panose="02020603050405020304" pitchFamily="18" charset="0"/>
              </a:rPr>
              <a:t> به یک گره سطح بالاتر اجازه می‌دهند تا بدون نیاز به بررسی همه گره‌های پایین‌دست، در حالت </a:t>
            </a:r>
            <a:r>
              <a:rPr lang="en-US" sz="1800" dirty="0">
                <a:solidFill>
                  <a:srgbClr val="1F1F1F"/>
                </a:solidFill>
                <a:effectLst/>
                <a:latin typeface="Arial" panose="020B0604020202020204" pitchFamily="34" charset="0"/>
                <a:ea typeface="Times New Roman" panose="02020603050405020304" pitchFamily="18" charset="0"/>
              </a:rPr>
              <a:t>S</a:t>
            </a:r>
            <a:r>
              <a:rPr lang="ar-SA" sz="1800" dirty="0">
                <a:solidFill>
                  <a:srgbClr val="1F1F1F"/>
                </a:solidFill>
                <a:effectLst/>
                <a:latin typeface="Arial" panose="020B0604020202020204" pitchFamily="34" charset="0"/>
                <a:ea typeface="Times New Roman" panose="02020603050405020304" pitchFamily="18" charset="0"/>
              </a:rPr>
              <a:t> یا </a:t>
            </a:r>
            <a:r>
              <a:rPr lang="en-US" sz="1800" dirty="0">
                <a:solidFill>
                  <a:srgbClr val="1F1F1F"/>
                </a:solidFill>
                <a:effectLst/>
                <a:latin typeface="Arial" panose="020B0604020202020204" pitchFamily="34" charset="0"/>
                <a:ea typeface="Times New Roman" panose="02020603050405020304" pitchFamily="18" charset="0"/>
              </a:rPr>
              <a:t>X</a:t>
            </a:r>
            <a:r>
              <a:rPr lang="ar-SA" sz="1800" dirty="0">
                <a:solidFill>
                  <a:srgbClr val="1F1F1F"/>
                </a:solidFill>
                <a:effectLst/>
                <a:latin typeface="Arial" panose="020B0604020202020204" pitchFamily="34" charset="0"/>
                <a:ea typeface="Times New Roman" panose="02020603050405020304" pitchFamily="18" charset="0"/>
              </a:rPr>
              <a:t> قفل شود</a:t>
            </a:r>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1DA6A0-02BB-4D71-B33D-F03ABD98D15B}" type="slidenum">
              <a:rPr lang="en-US" altLang="en-US" sz="1200">
                <a:latin typeface="Times New Roman" panose="02020603050405020304" pitchFamily="18" charset="0"/>
              </a:rPr>
              <a:pPr/>
              <a:t>44</a:t>
            </a:fld>
            <a:endParaRPr lang="en-US" altLang="en-US" sz="1200" dirty="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1200" b="1" i="1" dirty="0"/>
              <a:t>intention-shared</a:t>
            </a:r>
            <a:r>
              <a:rPr lang="en-US" altLang="en-US" sz="1200" dirty="0"/>
              <a:t> (</a:t>
            </a:r>
            <a:r>
              <a:rPr lang="en-US" altLang="en-US" sz="1200" b="1" dirty="0"/>
              <a:t>IS</a:t>
            </a:r>
            <a:r>
              <a:rPr lang="en-US" altLang="en-US" sz="1200" dirty="0"/>
              <a:t>): indicates </a:t>
            </a:r>
            <a:r>
              <a:rPr lang="en-US" altLang="en-US" sz="1200" b="1" dirty="0"/>
              <a:t>explicit locking at a lower level of the tree </a:t>
            </a:r>
            <a:r>
              <a:rPr lang="en-US" altLang="en-US" sz="1200" dirty="0"/>
              <a:t>but only </a:t>
            </a:r>
            <a:r>
              <a:rPr lang="en-US" altLang="en-US" sz="1200" b="1" dirty="0"/>
              <a:t>with </a:t>
            </a:r>
            <a:r>
              <a:rPr lang="en-US" altLang="en-US" sz="1200" b="1" dirty="0">
                <a:solidFill>
                  <a:srgbClr val="FF0000"/>
                </a:solidFill>
              </a:rPr>
              <a:t>shared locks</a:t>
            </a:r>
            <a:r>
              <a:rPr lang="en-US" altLang="en-US" sz="1200" dirty="0"/>
              <a:t>.</a:t>
            </a:r>
          </a:p>
          <a:p>
            <a:pPr lvl="1"/>
            <a:r>
              <a:rPr lang="en-US" altLang="en-US" sz="1200" b="1" i="1" dirty="0"/>
              <a:t>intention</a:t>
            </a:r>
            <a:r>
              <a:rPr lang="en-US" altLang="en-US" sz="1200" b="1" dirty="0"/>
              <a:t>-</a:t>
            </a:r>
            <a:r>
              <a:rPr lang="en-US" altLang="en-US" sz="1200" b="1" i="1" dirty="0"/>
              <a:t>exclusive</a:t>
            </a:r>
            <a:r>
              <a:rPr lang="en-US" altLang="en-US" sz="1200" dirty="0"/>
              <a:t> (</a:t>
            </a:r>
            <a:r>
              <a:rPr lang="en-US" altLang="en-US" sz="1200" b="1" dirty="0"/>
              <a:t>IX</a:t>
            </a:r>
            <a:r>
              <a:rPr lang="en-US" altLang="en-US" sz="1200" dirty="0"/>
              <a:t>): indicates explicit locking at a </a:t>
            </a:r>
            <a:r>
              <a:rPr lang="en-US" altLang="en-US" sz="1200" b="1" dirty="0"/>
              <a:t>lower</a:t>
            </a:r>
            <a:r>
              <a:rPr lang="en-US" altLang="en-US" sz="1200" dirty="0"/>
              <a:t> level with </a:t>
            </a:r>
            <a:r>
              <a:rPr lang="en-US" altLang="en-US" sz="1200" b="1" dirty="0">
                <a:solidFill>
                  <a:srgbClr val="FF0000"/>
                </a:solidFill>
              </a:rPr>
              <a:t>exclusive or shared </a:t>
            </a:r>
            <a:r>
              <a:rPr lang="en-US" altLang="en-US" sz="1200" dirty="0"/>
              <a:t>locks</a:t>
            </a:r>
          </a:p>
          <a:p>
            <a:pPr lvl="1"/>
            <a:r>
              <a:rPr lang="en-US" altLang="en-US" sz="1200" b="1" i="1" dirty="0"/>
              <a:t>shared and intention</a:t>
            </a:r>
            <a:r>
              <a:rPr lang="en-US" altLang="en-US" sz="1200" b="1" dirty="0"/>
              <a:t>-</a:t>
            </a:r>
            <a:r>
              <a:rPr lang="en-US" altLang="en-US" sz="1200" b="1" i="1" dirty="0"/>
              <a:t>exclusive</a:t>
            </a:r>
            <a:r>
              <a:rPr lang="en-US" altLang="en-US" sz="1200" dirty="0"/>
              <a:t> (</a:t>
            </a:r>
            <a:r>
              <a:rPr lang="en-US" altLang="en-US" sz="1200" b="1" dirty="0"/>
              <a:t>SIX</a:t>
            </a:r>
            <a:r>
              <a:rPr lang="en-US" altLang="en-US" sz="1200" dirty="0"/>
              <a:t>)</a:t>
            </a:r>
            <a:endParaRPr lang="en-US" altLang="en-US" dirty="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number of locks that an SQL query may need to acquire can usually be estimated based on the relation scan operations performed by a query. A relation scan, for example, would acquire a lock at a relation level, while an index scan that is expected to fetch only a few records may acquire an intention lock at the relation level and regular locks at the tuple level. In case the a transaction acquires a large number of tuple locks, the lock table may become overfull. </a:t>
            </a:r>
            <a:r>
              <a:rPr lang="en-US"/>
              <a:t>To deal with this situation, the lock manager may perform lock escalation, replacing many lower level locks by a single higher level lock; in our example, a single relation lock could replace a large number of tuple locks.</a:t>
            </a:r>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34623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p>
          <a:p>
            <a:pPr marL="342900" marR="0" lvl="0" indent="-342900" rtl="0">
              <a:lnSpc>
                <a:spcPct val="107000"/>
              </a:lnSpc>
              <a:spcBef>
                <a:spcPts val="0"/>
              </a:spcBef>
              <a:spcAft>
                <a:spcPts val="0"/>
              </a:spcAft>
              <a:buFont typeface="Symbol" panose="05050102010706020507" pitchFamily="18" charset="2"/>
              <a:buChar char=""/>
            </a:pPr>
            <a:endParaRPr lang="en-US" altLang="en-US" dirty="0">
              <a:latin typeface="Times New Roman" panose="02020603050405020304" pitchFamily="18" charset="0"/>
            </a:endParaRPr>
          </a:p>
          <a:p>
            <a:pPr marL="342900" marR="0" lvl="0" indent="-342900" rtl="0">
              <a:lnSpc>
                <a:spcPct val="107000"/>
              </a:lnSpc>
              <a:spcBef>
                <a:spcPts val="0"/>
              </a:spcBef>
              <a:spcAft>
                <a:spcPts val="0"/>
              </a:spcAft>
              <a:buFont typeface="Symbol" panose="05050102010706020507" pitchFamily="18" charset="2"/>
              <a:buChar char=""/>
            </a:pPr>
            <a:r>
              <a:rPr lang="en-US" dirty="0"/>
              <a:t>This protocol enhances </a:t>
            </a:r>
            <a:r>
              <a:rPr lang="en-US" b="1" dirty="0"/>
              <a:t>concurrency</a:t>
            </a:r>
            <a:r>
              <a:rPr lang="en-US" dirty="0"/>
              <a:t> and </a:t>
            </a:r>
            <a:r>
              <a:rPr lang="en-US" b="1" dirty="0"/>
              <a:t>reduces lock overhead</a:t>
            </a:r>
            <a:r>
              <a:rPr lang="en-US" dirty="0"/>
              <a:t>. It is particularly useful in applications that include a mix of: </a:t>
            </a:r>
          </a:p>
          <a:p>
            <a:pPr marL="800100" marR="0" lvl="1" indent="-342900" rtl="0">
              <a:lnSpc>
                <a:spcPct val="107000"/>
              </a:lnSpc>
              <a:spcBef>
                <a:spcPts val="0"/>
              </a:spcBef>
              <a:spcAft>
                <a:spcPts val="0"/>
              </a:spcAft>
              <a:buFont typeface="Symbol" panose="05050102010706020507" pitchFamily="18" charset="2"/>
              <a:buChar char=""/>
            </a:pPr>
            <a:r>
              <a:rPr lang="en-US" dirty="0"/>
              <a:t>• Short transactions that access only a few data items.</a:t>
            </a:r>
          </a:p>
          <a:p>
            <a:pPr marL="800100" marR="0" lvl="1" indent="-342900" rtl="0">
              <a:lnSpc>
                <a:spcPct val="107000"/>
              </a:lnSpc>
              <a:spcBef>
                <a:spcPts val="0"/>
              </a:spcBef>
              <a:spcAft>
                <a:spcPts val="0"/>
              </a:spcAft>
              <a:buFont typeface="Symbol" panose="05050102010706020507" pitchFamily="18" charset="2"/>
              <a:buChar char=""/>
            </a:pPr>
            <a:r>
              <a:rPr lang="en-US" dirty="0"/>
              <a:t>• Long transactions that produce reports from an entire file or set of files.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68944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If a transaction Ti has been assigned timestamp TS(Ti ), and a new transaction Tj enters the system, then TS(Ti ) &lt; TS(Tj )</a:t>
            </a:r>
          </a:p>
          <a:p>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49</a:t>
            </a:fld>
            <a:endParaRPr lang="en-US" altLang="en-US"/>
          </a:p>
        </p:txBody>
      </p:sp>
    </p:spTree>
    <p:extLst>
      <p:ext uri="{BB962C8B-B14F-4D97-AF65-F5344CB8AC3E}">
        <p14:creationId xmlns:p14="http://schemas.microsoft.com/office/powerpoint/2010/main" val="4265598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timestamps of the transactions determine the serializability order. Thus, if TS(Ti ) &lt; TS(Tj ), 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9702E69-A796-456C-8856-48AD9C8C9A41}"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If a lock cannot be granted, the requesting transaction is made to wait till all incompatible locks held by other transactions have been released.  The lock is then granted.</a:t>
            </a:r>
          </a:p>
          <a:p>
            <a:endParaRPr lang="en-US" altLang="en-US" dirty="0">
              <a:latin typeface="Times New Roman" panose="02020603050405020304" pitchFamily="18" charset="0"/>
            </a:endParaRPr>
          </a:p>
          <a:p>
            <a:r>
              <a:rPr lang="en-US" dirty="0"/>
              <a:t>To state this more generally, given a set of lock modes, we can define a compatibility function on them as follows: Let A and B represent arbitrary lock modes. Suppose that a transaction Ti requests a lock of mode A on item Q on which transaction Tj (Ti ≠ Tj ) currently holds a lock of mode B. If transaction Ti can be granted a lock on Q immediately, in spite of the presence of the mode B lock, then we say mode A is compatible with mode B. Such a function can be represented conveniently by a matrix</a:t>
            </a:r>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67601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D5D61E-FE1D-46C0-8D95-40E755B6230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8822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TS(T25) &lt; TS(T26), and the schedule is possible under the timestamp protocol.</a:t>
            </a:r>
          </a:p>
          <a:p>
            <a:r>
              <a:rPr lang="en-US" dirty="0"/>
              <a:t>We note that the preceding execution can also be produced by the two-phase locking protocol. There are, however, schedules that are possible under the two-phase locking protocol</a:t>
            </a:r>
          </a:p>
          <a:p>
            <a:r>
              <a:rPr lang="en-US" dirty="0"/>
              <a:t>The timestamp-ordering protocol ensures conflict serializability. This is because conflicting operations are processed in timestamp order.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55</a:t>
            </a:fld>
            <a:endParaRPr lang="en-US" altLang="en-US"/>
          </a:p>
        </p:txBody>
      </p:sp>
    </p:spTree>
    <p:extLst>
      <p:ext uri="{BB962C8B-B14F-4D97-AF65-F5344CB8AC3E}">
        <p14:creationId xmlns:p14="http://schemas.microsoft.com/office/powerpoint/2010/main" val="17415172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عملیات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 همچنین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موفقیت انجام می شوند.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اما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زمانی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تلاش به انجام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می کند، مشاهده می کنیم که </a:t>
            </a:r>
            <a:r>
              <a:rPr lang="en-US" sz="1800" dirty="0">
                <a:solidFill>
                  <a:srgbClr val="1F1F1F"/>
                </a:solidFill>
                <a:effectLst/>
                <a:latin typeface="Arial" panose="020B0604020202020204" pitchFamily="34" charset="0"/>
                <a:ea typeface="Times New Roman" panose="02020603050405020304" pitchFamily="18" charset="0"/>
              </a:rPr>
              <a:t>TS(T27)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زیرا </a:t>
            </a:r>
            <a:r>
              <a:rPr lang="en-US" sz="1800" dirty="0">
                <a:solidFill>
                  <a:srgbClr val="1F1F1F"/>
                </a:solidFill>
                <a:effectLst/>
                <a:latin typeface="Arial" panose="020B0604020202020204" pitchFamily="34" charset="0"/>
                <a:ea typeface="Times New Roman" panose="02020603050405020304" pitchFamily="18" charset="0"/>
              </a:rPr>
              <a:t>W-timestamp(Q) = 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بنابراین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توسط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رد شده و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لغو شود (</a:t>
            </a:r>
            <a:r>
              <a:rPr lang="en-US" sz="1800" dirty="0">
                <a:solidFill>
                  <a:srgbClr val="1F1F1F"/>
                </a:solidFill>
                <a:effectLst/>
                <a:latin typeface="Arial" panose="020B0604020202020204" pitchFamily="34" charset="0"/>
                <a:ea typeface="Times New Roman" panose="02020603050405020304" pitchFamily="18" charset="0"/>
              </a:rPr>
              <a:t>Rollback</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effectLst/>
              <a:latin typeface="Times New Roman" panose="02020603050405020304" pitchFamily="18" charset="0"/>
              <a:ea typeface="Times New Roman" panose="02020603050405020304" pitchFamily="18"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err="1">
                <a:effectLst/>
                <a:latin typeface="Times New Roman" panose="02020603050405020304" pitchFamily="18" charset="0"/>
                <a:ea typeface="Times New Roman" panose="02020603050405020304" pitchFamily="18" charset="0"/>
              </a:rPr>
              <a:t>اگرچه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لغو</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طبق پروتکل مرتب سازی بر اساس زمان‌بندی الزامی است، اما در واقع غیر ضروری است.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آنجایی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قبلاً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نوشته است،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است، مقداری است که دیگر هرگز نیاز به خواندن ندارد.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تلاش به خواندن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کند، لغو خواهد شد، زیرا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&gt;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مقدار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نوشته شده توسط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بخواند، به جای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آن است.</a:t>
            </a:r>
            <a:endParaRPr lang="en-US" sz="1800" dirty="0">
              <a:effectLst/>
              <a:latin typeface="Times New Roman" panose="02020603050405020304" pitchFamily="18" charset="0"/>
              <a:ea typeface="Times New Roman" panose="02020603050405020304" pitchFamily="18" charset="0"/>
            </a:endParaRPr>
          </a:p>
          <a:p>
            <a:pPr marL="171450" indent="-171450" algn="r" rtl="1">
              <a:buFont typeface="Wingdings" panose="05000000000000000000" pitchFamily="2" charset="2"/>
              <a:buChar char="v"/>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56</a:t>
            </a:fld>
            <a:endParaRPr lang="en-US" altLang="en-US"/>
          </a:p>
        </p:txBody>
      </p:sp>
    </p:spTree>
    <p:extLst>
      <p:ext uri="{BB962C8B-B14F-4D97-AF65-F5344CB8AC3E}">
        <p14:creationId xmlns:p14="http://schemas.microsoft.com/office/powerpoint/2010/main" val="1452134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D0D2EDC-C647-4EAB-B0E7-9DFE63A1F010}"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8C4E9D-4935-44CB-8AC4-6B9713B93F17}"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A27F80-6753-4C3D-9BDA-7CF02B83A0A8}"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A5EFC4-AD3B-4937-8F4D-EDC709F382AF}"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8A582B-3CD1-4357-870E-F2BE1FD49E70}"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14E066-082A-47E1-81B4-29AAAD3439C6}"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CC8A96-2953-4794-A0A3-95C96FA6C869}"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lvl="1"/>
            <a:r>
              <a:rPr lang="en-US" altLang="en-US" sz="2000" dirty="0"/>
              <a:t>If the second condition holds, execution is concurrent, </a:t>
            </a:r>
            <a:r>
              <a:rPr lang="en-US" altLang="en-US" sz="2000" b="1" i="1" dirty="0" err="1"/>
              <a:t>T</a:t>
            </a:r>
            <a:r>
              <a:rPr lang="en-US" altLang="en-US" sz="2000" b="1" i="1" baseline="-25000" dirty="0" err="1"/>
              <a:t>j</a:t>
            </a:r>
            <a:r>
              <a:rPr lang="en-US" altLang="en-US" sz="2000" b="1" i="1" dirty="0"/>
              <a:t> </a:t>
            </a:r>
            <a:r>
              <a:rPr lang="en-US" altLang="en-US" sz="2000" dirty="0"/>
              <a:t>does not </a:t>
            </a:r>
            <a:r>
              <a:rPr lang="en-US" altLang="en-US" sz="2000" b="1" dirty="0"/>
              <a:t>read  any item written by </a:t>
            </a:r>
            <a:r>
              <a:rPr lang="en-US" altLang="en-US" sz="2000" b="1" i="1" dirty="0" err="1"/>
              <a:t>T</a:t>
            </a:r>
            <a:r>
              <a:rPr lang="en-US" altLang="en-US" sz="2000" b="1" i="1" baseline="-25000" dirty="0" err="1"/>
              <a:t>i</a:t>
            </a:r>
            <a:r>
              <a:rPr lang="en-US" altLang="en-US" sz="2000" b="1" i="1" dirty="0"/>
              <a:t>.</a:t>
            </a:r>
            <a:endParaRPr lang="en-US" altLang="en-US" sz="2000" b="1"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0979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lvl="1"/>
            <a:r>
              <a:rPr lang="en-US" altLang="en-US" sz="2000" dirty="0"/>
              <a:t>If the second condition holds, execution is concurrent, </a:t>
            </a:r>
            <a:r>
              <a:rPr lang="en-US" altLang="en-US" sz="2000" b="1" i="1" dirty="0" err="1"/>
              <a:t>T</a:t>
            </a:r>
            <a:r>
              <a:rPr lang="en-US" altLang="en-US" sz="2000" b="1" i="1" baseline="-25000" dirty="0" err="1"/>
              <a:t>j</a:t>
            </a:r>
            <a:r>
              <a:rPr lang="en-US" altLang="en-US" sz="2000" b="1" i="1" dirty="0"/>
              <a:t> </a:t>
            </a:r>
            <a:r>
              <a:rPr lang="en-US" altLang="en-US" sz="2000" dirty="0"/>
              <a:t>does not </a:t>
            </a:r>
            <a:r>
              <a:rPr lang="en-US" altLang="en-US" sz="2000" b="1" dirty="0"/>
              <a:t>read  any item written by </a:t>
            </a:r>
            <a:r>
              <a:rPr lang="en-US" altLang="en-US" sz="2000" b="1" i="1" dirty="0" err="1"/>
              <a:t>T</a:t>
            </a:r>
            <a:r>
              <a:rPr lang="en-US" altLang="en-US" sz="2000" b="1" i="1" baseline="-25000" dirty="0" err="1"/>
              <a:t>i</a:t>
            </a:r>
            <a:r>
              <a:rPr lang="en-US" altLang="en-US" sz="2000" b="1" i="1" dirty="0"/>
              <a:t>.</a:t>
            </a:r>
            <a:endParaRPr lang="en-US" altLang="en-US" sz="2000" b="1"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2044133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AB73B2-AFA1-4786-A8FD-CEBD8E0D78FB}"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اعتبارسنجی به طور خودکار از بازگشت‌های آبشاری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جلوگیری می‌کند، زیرا نوشته‌های واقعی تنها پس از انجام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تراکنشی که دستور نوشتن را صادر کرده است، انجام می‌گیرد.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fa-IR"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ولی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دلیل توالی تراکنش‌های کوتاه متضاد که باعث راه‌اندازی مجدد مکرر تراکنش طولانی می‌شوند، احتمال گرسنگی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Starvation</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برای تراکنش‌های طولانی وجود دارد. برای جلوگیری از گرسنگی، تراکنش‌های متضاد باید به طور موقت مسدود شوند تا تراکنش طولانی بتواند به پایان برسد.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validation scheme automatically guards against cascading rollbacks, since the actual writes take place only after the transaction issuing the write has committed.</a:t>
            </a:r>
          </a:p>
          <a:p>
            <a:pPr marL="171450" indent="-171450">
              <a:buFont typeface="Arial" panose="020B0604020202020204" pitchFamily="34" charset="0"/>
              <a:buChar char="•"/>
            </a:pPr>
            <a:r>
              <a:rPr lang="en-US" dirty="0"/>
              <a:t>However, there is a possibility of starvation of long transactions, due to a sequence of conflicting short transactions that cause repeated restarts of the long transaction. To avoid starvation, conflicting transactions must be temporarily blocked to enable the long transaction to finish</a:t>
            </a:r>
            <a:endParaRPr lang="en-US" altLang="en-US" dirty="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460E851-83EB-4E72-8E92-746D4B0C48BF}"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9D7AC6-36B2-4382-83DA-D59E74BCFFA2}"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C3BF8F-0195-4827-BBC0-B218DD863F25}"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6EC7CE-F2EE-485B-9A5D-E8BCAB06B1C6}"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None/>
            </a:pPr>
            <a:r>
              <a:rPr lang="en-US" b="1" dirty="0"/>
              <a:t>Key Observations:</a:t>
            </a:r>
          </a:p>
          <a:p>
            <a:pPr>
              <a:buFont typeface="+mj-lt"/>
              <a:buAutoNum type="arabicPeriod"/>
            </a:pPr>
            <a:r>
              <a:rPr lang="en-US" b="1" dirty="0"/>
              <a:t>Reads always succeed: Transactions reading data can always find a valid version to read—either the latest committed version or an older one that fits the transaction’s timestamp ordering.</a:t>
            </a:r>
          </a:p>
          <a:p>
            <a:pPr>
              <a:buFont typeface="+mj-lt"/>
              <a:buAutoNum type="arabicPeriod"/>
            </a:pPr>
            <a:r>
              <a:rPr lang="en-US" b="1" dirty="0"/>
              <a:t>Write rejection condition: If a transaction Ti tries to write a new version of a data item, the protocol checks whether any transaction </a:t>
            </a:r>
            <a:r>
              <a:rPr lang="en-US" b="1" dirty="0" err="1"/>
              <a:t>Tj</a:t>
            </a:r>
            <a:r>
              <a:rPr lang="en-US" b="1" dirty="0"/>
              <a:t>, which should logically read Ti's write (based on the timestamp order), has already read an older version created before Ti. If this happens, Ti's write is rejected to prevent violating the serialization order.</a:t>
            </a: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SVG visualization explains </a:t>
            </a:r>
            <a:r>
              <a:rPr lang="en-US" dirty="0" err="1"/>
              <a:t>multiversion</a:t>
            </a:r>
            <a:r>
              <a:rPr lang="en-US" dirty="0"/>
              <a:t> timestamp ordering (MVTO) concurrency control with the specific constraints you mentioned. Here's what's happening in the image:</a:t>
            </a:r>
          </a:p>
          <a:p>
            <a:pPr>
              <a:buNone/>
            </a:pPr>
            <a:r>
              <a:rPr lang="en-US" b="1" dirty="0"/>
              <a:t>Key Elements of the Visualization:</a:t>
            </a:r>
          </a:p>
          <a:p>
            <a:pPr>
              <a:buFont typeface="+mj-lt"/>
              <a:buAutoNum type="arabicPeriod"/>
            </a:pPr>
            <a:r>
              <a:rPr lang="en-US" b="1" dirty="0"/>
              <a:t>Timeline and Timestamps</a:t>
            </a:r>
            <a:r>
              <a:rPr lang="en-US" dirty="0"/>
              <a:t>: The horizontal timeline shows transaction timestamps from 10 to 60.</a:t>
            </a:r>
          </a:p>
          <a:p>
            <a:pPr>
              <a:buFont typeface="+mj-lt"/>
              <a:buAutoNum type="arabicPeriod"/>
            </a:pPr>
            <a:r>
              <a:rPr lang="en-US" b="1" dirty="0"/>
              <a:t>Object Versions</a:t>
            </a:r>
            <a:r>
              <a:rPr lang="en-US" dirty="0"/>
              <a:t>: Multiple versions of object X are maintained (X_v1, X_v2, X_v3) with their Write Timestamp (WTS).</a:t>
            </a:r>
          </a:p>
          <a:p>
            <a:pPr>
              <a:buFont typeface="+mj-lt"/>
              <a:buAutoNum type="arabicPeriod"/>
            </a:pPr>
            <a:r>
              <a:rPr lang="en-US" b="1" dirty="0"/>
              <a:t>Transactions</a:t>
            </a:r>
            <a:r>
              <a:rPr lang="en-US" dirty="0"/>
              <a:t>: Five active transactions (T1-T5) with timestamps 10, 20, 30, 40, and 50.</a:t>
            </a:r>
          </a:p>
          <a:p>
            <a:pPr>
              <a:buFont typeface="+mj-lt"/>
              <a:buAutoNum type="arabicPeriod"/>
            </a:pPr>
            <a:r>
              <a:rPr lang="en-US" b="1" dirty="0"/>
              <a:t>Operations</a:t>
            </a:r>
            <a:r>
              <a:rPr lang="en-US" dirty="0"/>
              <a:t>: </a:t>
            </a:r>
          </a:p>
          <a:p>
            <a:pPr marL="742950" lvl="1" indent="-285750">
              <a:buFont typeface="+mj-lt"/>
              <a:buAutoNum type="arabicPeriod"/>
            </a:pPr>
            <a:r>
              <a:rPr lang="en-US" dirty="0"/>
              <a:t>Write operations (W in red circles)</a:t>
            </a:r>
          </a:p>
          <a:p>
            <a:pPr marL="742950" lvl="1" indent="-285750">
              <a:buFont typeface="+mj-lt"/>
              <a:buAutoNum type="arabicPeriod"/>
            </a:pPr>
            <a:r>
              <a:rPr lang="en-US" dirty="0"/>
              <a:t>Read operations (R in green circles)</a:t>
            </a:r>
          </a:p>
          <a:p>
            <a:pPr>
              <a:buFont typeface="+mj-lt"/>
              <a:buAutoNum type="arabicPeriod"/>
            </a:pPr>
            <a:r>
              <a:rPr lang="en-US" b="1" dirty="0"/>
              <a:t>Rejected Transaction</a:t>
            </a:r>
            <a:r>
              <a:rPr lang="en-US" dirty="0"/>
              <a:t>: T6 with timestamp 25 is rejected (marked in red)</a:t>
            </a:r>
          </a:p>
          <a:p>
            <a:pPr>
              <a:buNone/>
            </a:pPr>
            <a:r>
              <a:rPr lang="en-US" b="1" dirty="0"/>
              <a:t>The Scenario Illustrated:</a:t>
            </a:r>
          </a:p>
          <a:p>
            <a:pPr>
              <a:buFont typeface="+mj-lt"/>
              <a:buAutoNum type="arabicPeriod"/>
            </a:pPr>
            <a:r>
              <a:rPr lang="en-US" dirty="0"/>
              <a:t>T1 (TS=10) writes X_v1</a:t>
            </a:r>
          </a:p>
          <a:p>
            <a:pPr>
              <a:buFont typeface="+mj-lt"/>
              <a:buAutoNum type="arabicPeriod"/>
            </a:pPr>
            <a:r>
              <a:rPr lang="en-US" dirty="0"/>
              <a:t>T2 (TS=20) writes X_v2</a:t>
            </a:r>
          </a:p>
          <a:p>
            <a:pPr>
              <a:buFont typeface="+mj-lt"/>
              <a:buAutoNum type="arabicPeriod"/>
            </a:pPr>
            <a:r>
              <a:rPr lang="en-US" dirty="0"/>
              <a:t>T3 (TS=30) reads X_v2 (the latest version with TS less than 30)</a:t>
            </a:r>
          </a:p>
          <a:p>
            <a:pPr>
              <a:buFont typeface="+mj-lt"/>
              <a:buAutoNum type="arabicPeriod"/>
            </a:pPr>
            <a:r>
              <a:rPr lang="en-US" dirty="0"/>
              <a:t>T4 (TS=40) writes X_v3</a:t>
            </a:r>
          </a:p>
          <a:p>
            <a:pPr>
              <a:buFont typeface="+mj-lt"/>
              <a:buAutoNum type="arabicPeriod"/>
            </a:pPr>
            <a:r>
              <a:rPr lang="en-US" dirty="0"/>
              <a:t>T5 (TS=50) reads X_v3 (the latest version with TS less than 50)</a:t>
            </a:r>
          </a:p>
          <a:p>
            <a:pPr>
              <a:buNone/>
            </a:pPr>
            <a:r>
              <a:rPr lang="en-US" b="1" dirty="0"/>
              <a:t>Why T6 is Rejected:</a:t>
            </a:r>
          </a:p>
          <a:p>
            <a:pPr>
              <a:buFont typeface="Arial" panose="020B0604020202020204" pitchFamily="34" charset="0"/>
              <a:buChar char="•"/>
            </a:pPr>
            <a:r>
              <a:rPr lang="en-US" dirty="0"/>
              <a:t>T6 (TS=25) tries to write a new version of X</a:t>
            </a:r>
          </a:p>
          <a:p>
            <a:pPr>
              <a:buFont typeface="Arial" panose="020B0604020202020204" pitchFamily="34" charset="0"/>
              <a:buChar char="•"/>
            </a:pPr>
            <a:r>
              <a:rPr lang="en-US" dirty="0"/>
              <a:t>However, T3 (TS=30) has already read X_v2 (TS=20)</a:t>
            </a:r>
          </a:p>
          <a:p>
            <a:pPr>
              <a:buFont typeface="Arial" panose="020B0604020202020204" pitchFamily="34" charset="0"/>
              <a:buChar char="•"/>
            </a:pPr>
            <a:r>
              <a:rPr lang="en-US" dirty="0"/>
              <a:t>According to timestamp ordering rules, T3 should have read T6's write (since 25 &lt; 30)</a:t>
            </a:r>
          </a:p>
          <a:p>
            <a:pPr>
              <a:buFont typeface="Arial" panose="020B0604020202020204" pitchFamily="34" charset="0"/>
              <a:buChar char="•"/>
            </a:pPr>
            <a:r>
              <a:rPr lang="en-US" dirty="0"/>
              <a:t>But T3 already read an older version (TS=20), violating serializability</a:t>
            </a:r>
          </a:p>
          <a:p>
            <a:pPr>
              <a:buFont typeface="Arial" panose="020B0604020202020204" pitchFamily="34" charset="0"/>
              <a:buChar char="•"/>
            </a:pPr>
            <a:r>
              <a:rPr lang="en-US" dirty="0"/>
              <a:t>Therefore, T6's write is rejected</a:t>
            </a:r>
          </a:p>
          <a:p>
            <a:pPr>
              <a:buNone/>
            </a:pPr>
            <a:r>
              <a:rPr lang="en-US" dirty="0"/>
              <a:t>This illustrates your key points:</a:t>
            </a:r>
          </a:p>
          <a:p>
            <a:pPr>
              <a:buFont typeface="Arial" panose="020B0604020202020204" pitchFamily="34" charset="0"/>
              <a:buChar char="•"/>
            </a:pPr>
            <a:r>
              <a:rPr lang="en-US" dirty="0"/>
              <a:t>Reads always succeed (as shown by T3 and T5 reading without issues)</a:t>
            </a:r>
          </a:p>
          <a:p>
            <a:pPr>
              <a:buFont typeface="Arial" panose="020B0604020202020204" pitchFamily="34" charset="0"/>
              <a:buChar char="•"/>
            </a:pPr>
            <a:r>
              <a:rPr lang="en-US" dirty="0"/>
              <a:t>A write is rejected if a transaction that </a:t>
            </a:r>
          </a:p>
          <a:p>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73</a:t>
            </a:fld>
            <a:endParaRPr lang="en-US" altLang="en-US"/>
          </a:p>
        </p:txBody>
      </p:sp>
    </p:spTree>
    <p:extLst>
      <p:ext uri="{BB962C8B-B14F-4D97-AF65-F5344CB8AC3E}">
        <p14:creationId xmlns:p14="http://schemas.microsoft.com/office/powerpoint/2010/main" val="3838453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do not use locking, or if we unlock data items too soon after reading or writing them, we may get inconsistent states</a:t>
            </a:r>
            <a:endParaRPr lang="en-US" altLang="en-US" dirty="0">
              <a:latin typeface="Times New Roman" panose="02020603050405020304" pitchFamily="18" charset="0"/>
            </a:endParaRPr>
          </a:p>
          <a:p>
            <a:r>
              <a:rPr lang="en-US" dirty="0"/>
              <a:t>On the other hand, if we do not unlock a data item before requesting a lock on another data item, deadlocks may occur.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7</a:t>
            </a:fld>
            <a:endParaRPr lang="en-US" altLang="en-US"/>
          </a:p>
        </p:txBody>
      </p:sp>
    </p:spTree>
    <p:extLst>
      <p:ext uri="{BB962C8B-B14F-4D97-AF65-F5344CB8AC3E}">
        <p14:creationId xmlns:p14="http://schemas.microsoft.com/office/powerpoint/2010/main" val="40534913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95DD1B-2D93-47C9-8D5A-05E8D7334742}"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The database system assigns </a:t>
            </a:r>
            <a:r>
              <a:rPr lang="en-US" b="1" dirty="0"/>
              <a:t>read-only transactions a timestamp </a:t>
            </a:r>
            <a:r>
              <a:rPr lang="en-US" dirty="0"/>
              <a:t>by reading the current value of </a:t>
            </a:r>
            <a:r>
              <a:rPr lang="en-US" b="1" dirty="0" err="1"/>
              <a:t>ts</a:t>
            </a:r>
            <a:r>
              <a:rPr lang="en-US" b="1" dirty="0"/>
              <a:t>-counter</a:t>
            </a:r>
            <a:r>
              <a:rPr lang="en-US" dirty="0"/>
              <a:t> before they start execution;</a:t>
            </a:r>
          </a:p>
          <a:p>
            <a:pPr marL="171450" indent="-171450">
              <a:buFont typeface="Wingdings" panose="05000000000000000000" pitchFamily="2" charset="2"/>
              <a:buChar char="Ø"/>
            </a:pPr>
            <a:r>
              <a:rPr lang="en-US" dirty="0"/>
              <a:t>they follow the </a:t>
            </a:r>
            <a:r>
              <a:rPr lang="en-US" dirty="0" err="1"/>
              <a:t>multiversion</a:t>
            </a:r>
            <a:r>
              <a:rPr lang="en-US" dirty="0"/>
              <a:t> timestamp-ordering protocol for performing reads;</a:t>
            </a:r>
          </a:p>
          <a:p>
            <a:pPr marL="171450" indent="-171450">
              <a:buFont typeface="Wingdings" panose="05000000000000000000" pitchFamily="2" charset="2"/>
              <a:buChar char="Ø"/>
            </a:pPr>
            <a:r>
              <a:rPr lang="en-US" dirty="0"/>
              <a:t>Thus, when a read-only transaction </a:t>
            </a:r>
            <a:r>
              <a:rPr lang="en-US" dirty="0" err="1"/>
              <a:t>Ti</a:t>
            </a:r>
            <a:r>
              <a:rPr lang="en-US" dirty="0"/>
              <a:t> issues a read(Q), the value returned is the contents of the version whose timestamp is the largest timestamp less than or equal to TS(</a:t>
            </a:r>
            <a:r>
              <a:rPr lang="en-US" dirty="0" err="1"/>
              <a:t>Ti</a:t>
            </a:r>
            <a:r>
              <a:rPr lang="en-US" dirty="0"/>
              <a:t> ).</a:t>
            </a:r>
          </a:p>
          <a:p>
            <a:pPr marL="171450" indent="-171450">
              <a:buFont typeface="Wingdings" panose="05000000000000000000" pitchFamily="2" charset="2"/>
              <a:buChar char="Ø"/>
            </a:pPr>
            <a:r>
              <a:rPr lang="en-US" dirty="0"/>
              <a:t>When an update transaction reads an item, it gets a shared lock on the item and reads the latest version of that item.</a:t>
            </a:r>
          </a:p>
          <a:p>
            <a:pPr marL="171450" indent="-171450">
              <a:buFont typeface="Wingdings" panose="05000000000000000000" pitchFamily="2" charset="2"/>
              <a:buChar char="Ø"/>
            </a:pPr>
            <a:r>
              <a:rPr lang="en-US" dirty="0"/>
              <a:t>When an update transaction wants to </a:t>
            </a:r>
            <a:r>
              <a:rPr lang="en-US" b="1" dirty="0"/>
              <a:t>write</a:t>
            </a:r>
            <a:r>
              <a:rPr lang="en-US" dirty="0"/>
              <a:t> an item, it first gets an exclusive lock on the item and then creates a new version of the data item.</a:t>
            </a:r>
          </a:p>
          <a:p>
            <a:pPr marL="171450" indent="-171450">
              <a:buFont typeface="Wingdings" panose="05000000000000000000" pitchFamily="2" charset="2"/>
              <a:buChar char="Ø"/>
            </a:pPr>
            <a:r>
              <a:rPr lang="en-US" dirty="0"/>
              <a:t>Read-only transactions see the old value of </a:t>
            </a:r>
            <a:r>
              <a:rPr lang="en-US" dirty="0" err="1"/>
              <a:t>ts</a:t>
            </a:r>
            <a:r>
              <a:rPr lang="en-US" dirty="0"/>
              <a:t>-counter until </a:t>
            </a:r>
            <a:r>
              <a:rPr lang="en-US" dirty="0" err="1"/>
              <a:t>T_i</a:t>
            </a:r>
            <a:r>
              <a:rPr lang="en-US" dirty="0"/>
              <a:t> has successfully committed.</a:t>
            </a:r>
            <a:endParaRPr lang="en-US" altLang="en-US" dirty="0">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F7E9C-17B1-1CCA-5BF3-0AC4CCB52288}"/>
            </a:ext>
          </a:extLst>
        </p:cNvPr>
        <p:cNvGrpSpPr/>
        <p:nvPr/>
      </p:nvGrpSpPr>
      <p:grpSpPr>
        <a:xfrm>
          <a:off x="0" y="0"/>
          <a:ext cx="0" cy="0"/>
          <a:chOff x="0" y="0"/>
          <a:chExt cx="0" cy="0"/>
        </a:xfrm>
      </p:grpSpPr>
      <p:sp>
        <p:nvSpPr>
          <p:cNvPr id="148482" name="Rectangle 7">
            <a:extLst>
              <a:ext uri="{FF2B5EF4-FFF2-40B4-BE49-F238E27FC236}">
                <a16:creationId xmlns:a16="http://schemas.microsoft.com/office/drawing/2014/main" id="{B8541276-026C-BF1A-1E49-611EBF17BC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95DD1B-2D93-47C9-8D5A-05E8D7334742}"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48483" name="Rectangle 2">
            <a:extLst>
              <a:ext uri="{FF2B5EF4-FFF2-40B4-BE49-F238E27FC236}">
                <a16:creationId xmlns:a16="http://schemas.microsoft.com/office/drawing/2014/main" id="{6539AC36-AB35-AD75-8ACF-E1EC03E5B4A7}"/>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A62FB282-DDDB-FF16-B272-EECBDCDED6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nSpc>
                <a:spcPct val="115000"/>
              </a:lnSpc>
              <a:spcAft>
                <a:spcPts val="800"/>
              </a:spcAft>
              <a:buNone/>
            </a:pPr>
            <a:r>
              <a:rPr lang="en-US" sz="1200" b="1" kern="100" dirty="0">
                <a:effectLst/>
                <a:latin typeface="Aptos" panose="020B0004020202020204" pitchFamily="34" charset="0"/>
                <a:ea typeface="Aptos" panose="020B0004020202020204" pitchFamily="34" charset="0"/>
                <a:cs typeface="Arial" panose="020B0604020202020204" pitchFamily="34" charset="0"/>
              </a:rPr>
              <a:t>Outcome:</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Aptos" panose="020B0004020202020204" pitchFamily="34" charset="0"/>
                <a:ea typeface="Aptos" panose="020B0004020202020204" pitchFamily="34" charset="0"/>
                <a:cs typeface="Arial" panose="020B0604020202020204" pitchFamily="34" charset="0"/>
              </a:rPr>
              <a:t>Transactions </a:t>
            </a:r>
            <a:r>
              <a:rPr lang="en-US" sz="1200" b="1" kern="100" dirty="0">
                <a:effectLst/>
                <a:latin typeface="Aptos" panose="020B0004020202020204" pitchFamily="34" charset="0"/>
                <a:ea typeface="Aptos" panose="020B0004020202020204" pitchFamily="34" charset="0"/>
                <a:cs typeface="Arial" panose="020B0604020202020204" pitchFamily="34" charset="0"/>
              </a:rPr>
              <a:t>starting before T1 commits</a:t>
            </a:r>
            <a:r>
              <a:rPr lang="en-US" sz="1200" kern="100" dirty="0">
                <a:effectLst/>
                <a:latin typeface="Aptos" panose="020B0004020202020204" pitchFamily="34" charset="0"/>
                <a:ea typeface="Aptos" panose="020B0004020202020204" pitchFamily="34" charset="0"/>
                <a:cs typeface="Arial" panose="020B0604020202020204" pitchFamily="34" charset="0"/>
              </a:rPr>
              <a:t> see the old price ($100).</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Arial" panose="020B0604020202020204" pitchFamily="34" charset="0"/>
              </a:rPr>
              <a:t>Once T1 commits, new transactions see the updated price ($120).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b="1" kern="100" dirty="0">
                <a:effectLst/>
                <a:latin typeface="Aptos" panose="020B0004020202020204" pitchFamily="34" charset="0"/>
                <a:ea typeface="Aptos" panose="020B0004020202020204" pitchFamily="34" charset="0"/>
                <a:cs typeface="Arial" panose="020B0604020202020204" pitchFamily="34" charset="0"/>
              </a:rPr>
              <a:t>MV2PL ensures consistency while allowing concurrency!</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200" kern="100" dirty="0">
                <a:effectLst/>
                <a:latin typeface="Aptos" panose="020B0004020202020204" pitchFamily="34" charset="0"/>
                <a:ea typeface="Aptos" panose="020B0004020202020204" pitchFamily="34" charset="0"/>
                <a:cs typeface="Arial" panose="020B0604020202020204" pitchFamily="34" charset="0"/>
              </a:rPr>
              <a:t> </a:t>
            </a:r>
          </a:p>
        </p:txBody>
      </p:sp>
    </p:spTree>
    <p:extLst>
      <p:ext uri="{BB962C8B-B14F-4D97-AF65-F5344CB8AC3E}">
        <p14:creationId xmlns:p14="http://schemas.microsoft.com/office/powerpoint/2010/main" val="7901384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50612E-B279-47A4-93FD-9229584693D0}"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862462-7B11-40E2-83B8-F716DD55698B}" type="slidenum">
              <a:rPr lang="en-US" altLang="en-US" sz="1200">
                <a:latin typeface="Times New Roman" panose="02020603050405020304" pitchFamily="18" charset="0"/>
              </a:rPr>
              <a:pPr/>
              <a:t>77</a:t>
            </a:fld>
            <a:endParaRPr lang="en-US" altLang="en-US"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multiversion</a:t>
            </a:r>
            <a:r>
              <a:rPr lang="en-US" dirty="0"/>
              <a:t> concurrency control</a:t>
            </a:r>
            <a:endParaRPr lang="en-US" altLang="en-US" dirty="0">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DB6444-4C9B-4E9B-973E-950F3FD049E9}"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Online transaction processing (OLTP) and decision support, including online analytical processing (OLAP), are two broad classes of applications handled by database systems.</a:t>
            </a:r>
            <a:endParaRPr lang="en-US" altLang="en-US" dirty="0">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EC6C25-0E02-43B5-B146-D6C048B3A5EB}"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5B87932-4976-448E-9F67-BF13DB3E625B}" type="slidenum">
              <a:rPr lang="en-US" altLang="en-US" sz="1200">
                <a:latin typeface="Times New Roman" panose="02020603050405020304" pitchFamily="18" charset="0"/>
              </a:rPr>
              <a:pPr algn="r"/>
              <a:t>80</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4F68E9-32B3-4CA4-A853-0A07C0682703}" type="slidenum">
              <a:rPr lang="en-US" altLang="en-US" sz="1200">
                <a:latin typeface="Times New Roman" panose="02020603050405020304" pitchFamily="18" charset="0"/>
              </a:rPr>
              <a:pPr algn="r"/>
              <a:t>81</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925ECA-F7F7-4B13-B151-F27CFAE4C5EF}"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B6DE38-D087-4BCB-81A2-516A3168C202}"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a:latin typeface="Times New Roman" panose="02020603050405020304" pitchFamily="18" charset="0"/>
              </a:rPr>
              <a:t>تمرین. </a:t>
            </a:r>
          </a:p>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previous example execute concurrently:</a:t>
            </a:r>
          </a:p>
          <a:p>
            <a:r>
              <a:rPr lang="en-US" dirty="0"/>
              <a:t>Suppose that the values of accounts A and B are $100 and $200, respectively. If these two transactions are executed serially, either in the order T1, T2 or the order T2, T1, then transaction T2 will display the value $300. If, however, these transactions are executed concurrently, then schedule 1, in Figure 18.4, is possible. In this case, transaction T2 displays $250, which is incorrect. The reason for this mistake is that the transaction T1 unlocked data item B too early, as a result of which T2 saw an inconsistent state.</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8</a:t>
            </a:fld>
            <a:endParaRPr lang="en-US" altLang="en-US"/>
          </a:p>
        </p:txBody>
      </p:sp>
    </p:spTree>
    <p:extLst>
      <p:ext uri="{BB962C8B-B14F-4D97-AF65-F5344CB8AC3E}">
        <p14:creationId xmlns:p14="http://schemas.microsoft.com/office/powerpoint/2010/main" val="33085771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2050BF-7294-450A-AF0E-EBA11DA1F1FA}"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6E2F6F-722C-4531-8888-ED2072BC3FC0}"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DB34445-DC80-4C9B-AA91-FDDF5BC17F22}" type="slidenum">
              <a:rPr lang="en-US" altLang="en-US" sz="1200">
                <a:latin typeface="Times New Roman" panose="02020603050405020304" pitchFamily="18" charset="0"/>
              </a:rPr>
              <a:pPr algn="r"/>
              <a:t>87</a:t>
            </a:fld>
            <a:endParaRPr lang="en-US" altLang="en-US" sz="12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11F0CC-46E2-480C-BC45-E4E403C3B792}" type="slidenum">
              <a:rPr lang="en-US" altLang="en-US" sz="1200">
                <a:latin typeface="Times New Roman" panose="02020603050405020304" pitchFamily="18" charset="0"/>
              </a:rPr>
              <a:pPr/>
              <a:t>89</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AA73C-5F08-42B2-AEED-7842630CE24F}" type="slidenum">
              <a:rPr lang="en-US" altLang="en-US" sz="1200">
                <a:latin typeface="Times New Roman" panose="02020603050405020304" pitchFamily="18" charset="0"/>
              </a:rPr>
              <a:pPr/>
              <a:t>90</a:t>
            </a:fld>
            <a:endParaRPr lang="en-US" altLang="en-US" sz="120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5ACB83F-5DBC-4A1B-ABBB-53F43CC12C31}" type="slidenum">
              <a:rPr lang="en-US" altLang="en-US" sz="1200">
                <a:latin typeface="Times New Roman" panose="02020603050405020304" pitchFamily="18" charset="0"/>
              </a:rPr>
              <a:pPr/>
              <a:t>95</a:t>
            </a:fld>
            <a:endParaRPr lang="en-US" altLang="en-US" sz="120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8103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B2722D-C7BE-435D-ABDE-FC7C221B900D}" type="slidenum">
              <a:rPr lang="en-US" altLang="en-US" sz="1200">
                <a:latin typeface="Times New Roman" panose="02020603050405020304" pitchFamily="18" charset="0"/>
              </a:rPr>
              <a:pPr/>
              <a:t>96</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247448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119044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fa-IR" sz="2800" dirty="0"/>
              <a:t>فرض کنید تراکنش </a:t>
            </a:r>
            <a:r>
              <a:rPr lang="en-US" sz="2800" dirty="0"/>
              <a:t>T30 </a:t>
            </a:r>
            <a:r>
              <a:rPr lang="fa-IR" sz="2800" dirty="0"/>
              <a:t>یک خواندن پیش‌شرط (یا اسکن) از رابطه‌ی اساتید انجام می‌دهد:</a:t>
            </a:r>
            <a:endParaRPr lang="en-US" sz="2800" dirty="0"/>
          </a:p>
          <a:p>
            <a:pPr marL="0" marR="0" algn="r" rtl="1">
              <a:lnSpc>
                <a:spcPct val="107000"/>
              </a:lnSpc>
              <a:spcBef>
                <a:spcPts val="0"/>
              </a:spcBef>
              <a:spcAft>
                <a:spcPts val="800"/>
              </a:spcAft>
            </a:pPr>
            <a:r>
              <a:rPr lang="fa-IR" sz="2800" dirty="0"/>
              <a:t>در همین حال، تراکنش </a:t>
            </a:r>
            <a:r>
              <a:rPr lang="en-US" sz="2800" dirty="0"/>
              <a:t>T31 </a:t>
            </a:r>
            <a:r>
              <a:rPr lang="fa-IR" sz="2800" dirty="0"/>
              <a:t>یک رکورد جدید اضافه می‌کند در حالی که </a:t>
            </a:r>
            <a:r>
              <a:rPr lang="en-US" sz="2800" dirty="0"/>
              <a:t>T30 </a:t>
            </a:r>
            <a:r>
              <a:rPr lang="fa-IR" sz="2800" dirty="0"/>
              <a:t>فعال است، اما بعد از خواندن پیش‌شرط:</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لحاظ مفهومی، درگیری رخ می‌دهد، با اینکه هیچ رکورد مشترکی بین آن‌ها دسترسی داده نشده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اگر فقط از قفل‌های روی تک تک رکوردها استفاده شود، می‌توانند جدول‌بندی‌های غیرقابل سریال‌سازی ایجاد کنند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تراکنش اسکن، استاد جدید را نمی‌بیند، اما ممکن است رکورد دیگری را بخواند که توسط تراکنش درج، نوشته 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این پدیده همچنین می‌تواند با به‌روزرسانی رخ دهد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به‌روزرسانی کردن دپارتمان</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Wu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مالی به فیزیک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Let S be a schedule involving T30 and T31. We expect there to be potential for a conflict for the following reasons: </a:t>
            </a:r>
          </a:p>
          <a:p>
            <a:pPr marL="171450" indent="-171450">
              <a:buFont typeface="Arial" panose="020B0604020202020204" pitchFamily="34" charset="0"/>
              <a:buChar char="•"/>
            </a:pPr>
            <a:r>
              <a:rPr lang="en-US" dirty="0"/>
              <a:t>• If T30 uses the tuple newly inserted by T31 in computing count(*), then T30 reads a value written by T31.</a:t>
            </a:r>
          </a:p>
          <a:p>
            <a:pPr marL="628650" lvl="1" indent="-171450">
              <a:buFont typeface="Arial" panose="020B0604020202020204" pitchFamily="34" charset="0"/>
              <a:buChar char="•"/>
            </a:pPr>
            <a:r>
              <a:rPr lang="en-US" dirty="0"/>
              <a:t>Thus, in a serial schedule equivalent to S, T31 must come before T30. </a:t>
            </a:r>
          </a:p>
          <a:p>
            <a:pPr marL="171450" lvl="0" indent="-171450">
              <a:buFont typeface="Arial" panose="020B0604020202020204" pitchFamily="34" charset="0"/>
              <a:buChar char="•"/>
            </a:pPr>
            <a:r>
              <a:rPr lang="en-US" dirty="0"/>
              <a:t>• If T30 does not use the tuple newly inserted by T31 in computing count(*), then in a serial schedule equivalent to S, T30 must come before T31.</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818486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109</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1"/>
            <a:r>
              <a:rPr lang="fa-IR" dirty="0">
                <a:solidFill>
                  <a:srgbClr val="1F1F1F"/>
                </a:solidFill>
                <a:effectLst/>
                <a:latin typeface="Google Sans"/>
              </a:rPr>
              <a:t>نمونه‌ی دیگر: فرض کنید تراکنش </a:t>
            </a:r>
            <a:r>
              <a:rPr lang="en-US" dirty="0">
                <a:solidFill>
                  <a:srgbClr val="1F1F1F"/>
                </a:solidFill>
                <a:effectLst/>
                <a:latin typeface="Google Sans"/>
              </a:rPr>
              <a:t>T1 </a:t>
            </a:r>
            <a:r>
              <a:rPr lang="fa-IR" dirty="0">
                <a:solidFill>
                  <a:srgbClr val="1F1F1F"/>
                </a:solidFill>
                <a:effectLst/>
                <a:latin typeface="Google Sans"/>
              </a:rPr>
              <a:t>و </a:t>
            </a:r>
            <a:r>
              <a:rPr lang="en-US" dirty="0">
                <a:solidFill>
                  <a:srgbClr val="1F1F1F"/>
                </a:solidFill>
                <a:effectLst/>
                <a:latin typeface="Google Sans"/>
              </a:rPr>
              <a:t>T2 </a:t>
            </a:r>
            <a:r>
              <a:rPr lang="fa-IR" dirty="0">
                <a:solidFill>
                  <a:srgbClr val="1F1F1F"/>
                </a:solidFill>
                <a:effectLst/>
                <a:latin typeface="Google Sans"/>
              </a:rPr>
              <a:t>به طور موازی، بیشترین شناسه (</a:t>
            </a:r>
            <a:r>
              <a:rPr lang="en-US" dirty="0">
                <a:solidFill>
                  <a:srgbClr val="1F1F1F"/>
                </a:solidFill>
                <a:effectLst/>
                <a:latin typeface="Google Sans"/>
              </a:rPr>
              <a:t>ID) </a:t>
            </a:r>
            <a:r>
              <a:rPr lang="fa-IR" dirty="0">
                <a:solidFill>
                  <a:srgbClr val="1F1F1F"/>
                </a:solidFill>
                <a:effectLst/>
                <a:latin typeface="Google Sans"/>
              </a:rPr>
              <a:t>استاد را پیدا می‌کنند و استادان جدیدی با شناسه‌ی برابر با بیشترین شناسه‌ی یافت شده به علاوه‌ی ۱ ایجاد می‌کنند.</a:t>
            </a:r>
          </a:p>
          <a:p>
            <a:pPr rtl="1">
              <a:buFont typeface="Arial" panose="020B0604020202020204" pitchFamily="34" charset="0"/>
              <a:buChar char="•"/>
            </a:pPr>
            <a:r>
              <a:rPr lang="fa-IR" dirty="0">
                <a:solidFill>
                  <a:srgbClr val="1F1F1F"/>
                </a:solidFill>
                <a:effectLst/>
                <a:latin typeface="Google Sans"/>
              </a:rPr>
              <a:t>در این سناریو، هر دو استاد شناسه‌ی یکسانی دریافت می‌کنند که در یک جدول‌بندی قابل سریال‌سازی (سریالی) امکان‌پذیر نیست.</a:t>
            </a:r>
          </a:p>
          <a:p>
            <a:pPr rtl="1">
              <a:buFont typeface="Arial" panose="020B0604020202020204" pitchFamily="34" charset="0"/>
              <a:buChar char="•"/>
            </a:pPr>
            <a:r>
              <a:rPr lang="fa-IR" dirty="0">
                <a:solidFill>
                  <a:srgbClr val="1F1F1F"/>
                </a:solidFill>
                <a:effectLst/>
                <a:latin typeface="Google Sans"/>
              </a:rPr>
              <a:t>جدول‌بندی</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67591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now that unlocking is delayed to the end of the transaction. Transaction T3 corresponds to T1 with unlocking delayed (Figure 18.5). Transaction T4 corresponds to T2 with unlocking delayed (Figure 18.6). You should verify that the sequence of reads and writes in schedule 1, which lead to an incorrect total of $250 being displayed, is no longer possible with T3 and T4. Other schedules are possible. T4 will not print out an inconsistent result in any of them; we shall see why later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9</a:t>
            </a:fld>
            <a:endParaRPr lang="en-US" altLang="en-US"/>
          </a:p>
        </p:txBody>
      </p:sp>
    </p:spTree>
    <p:extLst>
      <p:ext uri="{BB962C8B-B14F-4D97-AF65-F5344CB8AC3E}">
        <p14:creationId xmlns:p14="http://schemas.microsoft.com/office/powerpoint/2010/main" val="5064520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CDEB19-7668-4DFA-B17B-F224EEB58113}" type="slidenum">
              <a:rPr lang="en-US" altLang="en-US" sz="1200">
                <a:latin typeface="Times New Roman" panose="02020603050405020304" pitchFamily="18" charset="0"/>
              </a:rPr>
              <a:pPr/>
              <a:t>110</a:t>
            </a:fld>
            <a:endParaRPr lang="en-US" altLang="en-US" sz="120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solidFill>
                  <a:srgbClr val="1F1F1F"/>
                </a:solidFill>
                <a:effectLst/>
                <a:latin typeface="Google Sans"/>
              </a:rPr>
              <a:t>در سطح داده درگیری (تناقض) وجود دارد:</a:t>
            </a:r>
          </a:p>
          <a:p>
            <a:pPr algn="r" rtl="1">
              <a:buFont typeface="Arial" panose="020B0604020202020204" pitchFamily="34" charset="0"/>
              <a:buChar char="•"/>
            </a:pPr>
            <a:r>
              <a:rPr lang="fa-IR" dirty="0">
                <a:solidFill>
                  <a:srgbClr val="1F1F1F"/>
                </a:solidFill>
                <a:effectLst/>
                <a:latin typeface="Google Sans"/>
              </a:rPr>
              <a:t>تراکنشی که عمل خواندن پیش‌شرط (</a:t>
            </a:r>
            <a:r>
              <a:rPr lang="en-US" dirty="0">
                <a:solidFill>
                  <a:srgbClr val="1F1F1F"/>
                </a:solidFill>
                <a:effectLst/>
                <a:latin typeface="Google Sans"/>
              </a:rPr>
              <a:t>predicate read) </a:t>
            </a:r>
            <a:r>
              <a:rPr lang="fa-IR" dirty="0">
                <a:solidFill>
                  <a:srgbClr val="1F1F1F"/>
                </a:solidFill>
                <a:effectLst/>
                <a:latin typeface="Google Sans"/>
              </a:rPr>
              <a:t>یا اسکن کردن رابطه (</a:t>
            </a:r>
            <a:r>
              <a:rPr lang="en-US" dirty="0">
                <a:solidFill>
                  <a:srgbClr val="1F1F1F"/>
                </a:solidFill>
                <a:effectLst/>
                <a:latin typeface="Google Sans"/>
              </a:rPr>
              <a:t>relation) </a:t>
            </a:r>
            <a:r>
              <a:rPr lang="fa-IR" dirty="0">
                <a:solidFill>
                  <a:srgbClr val="1F1F1F"/>
                </a:solidFill>
                <a:effectLst/>
                <a:latin typeface="Google Sans"/>
              </a:rPr>
              <a:t>را انجام می‌دهد، اطلاعاتی را می‌خواند که نشان می‌دهد رابطه چه کوپل‌هایی (</a:t>
            </a:r>
            <a:r>
              <a:rPr lang="en-US" dirty="0">
                <a:solidFill>
                  <a:srgbClr val="1F1F1F"/>
                </a:solidFill>
                <a:effectLst/>
                <a:latin typeface="Google Sans"/>
              </a:rPr>
              <a:t>tuples) </a:t>
            </a:r>
            <a:r>
              <a:rPr lang="fa-IR" dirty="0">
                <a:solidFill>
                  <a:srgbClr val="1F1F1F"/>
                </a:solidFill>
                <a:effectLst/>
                <a:latin typeface="Google Sans"/>
              </a:rPr>
              <a:t>را در خود جای داده است.</a:t>
            </a:r>
          </a:p>
          <a:p>
            <a:pPr algn="r" rtl="1">
              <a:buFont typeface="Arial" panose="020B0604020202020204" pitchFamily="34" charset="0"/>
              <a:buChar char="•"/>
            </a:pPr>
            <a:r>
              <a:rPr lang="fa-IR" dirty="0">
                <a:solidFill>
                  <a:srgbClr val="1F1F1F"/>
                </a:solidFill>
                <a:effectLst/>
                <a:latin typeface="Google Sans"/>
              </a:rPr>
              <a:t>تراکنشی که یک کوپل را درج / حذف / به روز رسانی می‌کند، همین اطلاعات را به روز رسانی می‌کند.</a:t>
            </a:r>
          </a:p>
          <a:p>
            <a:pPr algn="r" rtl="1">
              <a:buFont typeface="Arial" panose="020B0604020202020204" pitchFamily="34" charset="0"/>
              <a:buChar char="•"/>
            </a:pPr>
            <a:r>
              <a:rPr lang="fa-IR" dirty="0">
                <a:solidFill>
                  <a:srgbClr val="1F1F1F"/>
                </a:solidFill>
                <a:effectLst/>
                <a:latin typeface="Google Sans"/>
              </a:rPr>
              <a:t>این درگیری باید شناسایی شود، به عنوان مثال با قفل کردن اطلاعات.</a:t>
            </a:r>
          </a:p>
          <a:p>
            <a:pPr algn="r" rtl="1"/>
            <a:r>
              <a:rPr lang="fa-IR" dirty="0">
                <a:solidFill>
                  <a:srgbClr val="1F1F1F"/>
                </a:solidFill>
                <a:effectLst/>
                <a:latin typeface="Google Sans"/>
              </a:rPr>
              <a:t>یک راه‌حل:</a:t>
            </a:r>
          </a:p>
          <a:p>
            <a:pPr algn="r" rtl="1">
              <a:buFont typeface="Arial" panose="020B0604020202020204" pitchFamily="34" charset="0"/>
              <a:buChar char="•"/>
            </a:pPr>
            <a:r>
              <a:rPr lang="fa-IR" dirty="0">
                <a:solidFill>
                  <a:srgbClr val="1F1F1F"/>
                </a:solidFill>
                <a:effectLst/>
                <a:latin typeface="Google Sans"/>
              </a:rPr>
              <a:t>یک آیتم داده را با رابطه مرتبط کنید تا اطلاعات مربوط به کوپل‌هایی که رابطه حاوی آن‌ها است را نشان دهد.</a:t>
            </a:r>
          </a:p>
          <a:p>
            <a:pPr algn="r" rtl="1">
              <a:buFont typeface="Arial" panose="020B0604020202020204" pitchFamily="34" charset="0"/>
              <a:buChar char="•"/>
            </a:pPr>
            <a:r>
              <a:rPr lang="fa-IR" dirty="0">
                <a:solidFill>
                  <a:srgbClr val="1F1F1F"/>
                </a:solidFill>
                <a:effectLst/>
                <a:latin typeface="Google Sans"/>
              </a:rPr>
              <a:t>تراکنش‌هایی که رابطه را اسکن می‌کنند، یک قفل اشتراکی روی آیتم داده کسب می‌کنند.</a:t>
            </a:r>
          </a:p>
          <a:p>
            <a:pPr algn="r" rtl="1">
              <a:buFont typeface="Arial" panose="020B0604020202020204" pitchFamily="34" charset="0"/>
              <a:buChar char="•"/>
            </a:pPr>
            <a:r>
              <a:rPr lang="fa-IR" dirty="0">
                <a:solidFill>
                  <a:srgbClr val="1F1F1F"/>
                </a:solidFill>
                <a:effectLst/>
                <a:latin typeface="Google Sans"/>
              </a:rPr>
              <a:t>تراکنش‌هایی که یک کوپل را درج یا حذف می‌کنند، یک قفل انحصاری روی آیتم داده کسب می‌کنند. (توجه: قفل‌های روی آیتم داده با قفل‌های روی تک تک کوپل‌ها تداخل ندارند.)</a:t>
            </a:r>
          </a:p>
          <a:p>
            <a:pPr algn="r" rtl="1"/>
            <a:r>
              <a:rPr lang="fa-IR" dirty="0">
                <a:solidFill>
                  <a:srgbClr val="1F1F1F"/>
                </a:solidFill>
                <a:effectLst/>
                <a:latin typeface="Google Sans"/>
              </a:rPr>
              <a:t>پروتکل فوق برای درج‌ها / حذف‌ها، همزمانی (</a:t>
            </a:r>
            <a:r>
              <a:rPr lang="en-US" dirty="0">
                <a:solidFill>
                  <a:srgbClr val="1F1F1F"/>
                </a:solidFill>
                <a:effectLst/>
                <a:latin typeface="Google Sans"/>
              </a:rPr>
              <a:t>concurrency) </a:t>
            </a:r>
            <a:r>
              <a:rPr lang="fa-IR" dirty="0">
                <a:solidFill>
                  <a:srgbClr val="1F1F1F"/>
                </a:solidFill>
                <a:effectLst/>
                <a:latin typeface="Google Sans"/>
              </a:rPr>
              <a:t>بسیار پایینی را ارائه می‌دهد.</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06939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32069-807E-47D7-95A3-D1DF1191DD5C}" type="slidenum">
              <a:rPr lang="en-US" altLang="en-US" sz="1200">
                <a:latin typeface="Times New Roman" panose="02020603050405020304" pitchFamily="18" charset="0"/>
              </a:rPr>
              <a:pPr/>
              <a:t>111</a:t>
            </a:fld>
            <a:endParaRPr lang="en-US" altLang="en-US" sz="120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479933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DE71B4-D3EF-4777-AD23-504415B9A2E1}" type="slidenum">
              <a:rPr lang="en-US" altLang="en-US" sz="1200">
                <a:latin typeface="Times New Roman" panose="02020603050405020304" pitchFamily="18" charset="0"/>
              </a:rPr>
              <a:pPr/>
              <a:t>112</a:t>
            </a:fld>
            <a:endParaRPr lang="en-US" altLang="en-US" sz="120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141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FDC9EC4-5C98-44E9-9772-DADA868FE973}"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id="{5F8709C0-BCA3-4293-869D-7D16F67CF97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18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215182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46566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3508070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42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bwMode="auto">
          <a:xfrm>
            <a:off x="6596063" y="621823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latin typeface="Times New Roman" panose="02020603050405020304" pitchFamily="18" charset="0"/>
              </a:defRPr>
            </a:lvl1pPr>
          </a:lstStyle>
          <a:p>
            <a:fld id="{CFDC9EC4-5C98-44E9-9772-DADA868FE973}" type="slidenum">
              <a:rPr lang="en-US" altLang="en-US"/>
              <a:pPr/>
              <a:t>‹#›</a:t>
            </a:fld>
            <a:endParaRPr lang="en-US" altLang="en-US"/>
          </a:p>
        </p:txBody>
      </p:sp>
    </p:spTree>
    <p:extLst>
      <p:ext uri="{BB962C8B-B14F-4D97-AF65-F5344CB8AC3E}">
        <p14:creationId xmlns:p14="http://schemas.microsoft.com/office/powerpoint/2010/main" val="228879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45958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150730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a:lvl2pPr>
            <a:lvl3pPr marL="1085850" indent="-228600">
              <a:buSzPct val="1000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SzPct val="100000"/>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298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371170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452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332520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125705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30253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233082" y="1093788"/>
            <a:ext cx="861246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281556" y="6613525"/>
            <a:ext cx="1343638"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A. 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18.</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B1280626-73DF-45AA-8D8E-C04647F395B4}"/>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86417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38"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svg"/><Relationship Id="rId4" Type="http://schemas.openxmlformats.org/officeDocument/2006/relationships/image" Target="../media/image6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17.png"/><Relationship Id="rId7" Type="http://schemas.openxmlformats.org/officeDocument/2006/relationships/customXml" Target="../ink/ink6.xml"/><Relationship Id="rId12"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17.emf"/><Relationship Id="rId9" Type="http://schemas.openxmlformats.org/officeDocument/2006/relationships/customXml" Target="../ink/ink8.xml"/><Relationship Id="rId14" Type="http://schemas.openxmlformats.org/officeDocument/2006/relationships/customXml" Target="../ink/ink1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9.png"/><Relationship Id="rId21" Type="http://schemas.openxmlformats.org/officeDocument/2006/relationships/image" Target="../media/image26.png"/><Relationship Id="rId7" Type="http://schemas.openxmlformats.org/officeDocument/2006/relationships/customXml" Target="../ink/ink14.xml"/><Relationship Id="rId12" Type="http://schemas.openxmlformats.org/officeDocument/2006/relationships/customXml" Target="../ink/ink17.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notesSlide" Target="../notesSlides/notesSlide24.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6.xml"/><Relationship Id="rId24" Type="http://schemas.openxmlformats.org/officeDocument/2006/relationships/customXml" Target="../ink/ink23.xml"/><Relationship Id="rId5" Type="http://schemas.openxmlformats.org/officeDocument/2006/relationships/customXml" Target="../ink/ink13.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5.xml"/><Relationship Id="rId10" Type="http://schemas.openxmlformats.org/officeDocument/2006/relationships/image" Target="../media/image21.png"/><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image" Target="../media/image17.emf"/><Relationship Id="rId9" Type="http://schemas.openxmlformats.org/officeDocument/2006/relationships/customXml" Target="../ink/ink15.xml"/><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29.png"/><Relationship Id="rId30" Type="http://schemas.openxmlformats.org/officeDocument/2006/relationships/customXml" Target="../ink/ink2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6.png"/><Relationship Id="rId3" Type="http://schemas.openxmlformats.org/officeDocument/2006/relationships/image" Target="../media/image17.emf"/><Relationship Id="rId7" Type="http://schemas.openxmlformats.org/officeDocument/2006/relationships/image" Target="../media/image33.png"/><Relationship Id="rId12" Type="http://schemas.openxmlformats.org/officeDocument/2006/relationships/customXml" Target="../ink/ink3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5.png"/><Relationship Id="rId5" Type="http://schemas.openxmlformats.org/officeDocument/2006/relationships/image" Target="../media/image150.png"/><Relationship Id="rId15" Type="http://schemas.openxmlformats.org/officeDocument/2006/relationships/image" Target="../media/image37.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4.png"/><Relationship Id="rId14" Type="http://schemas.openxmlformats.org/officeDocument/2006/relationships/customXml" Target="../ink/ink3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0.png"/><Relationship Id="rId7" Type="http://schemas.openxmlformats.org/officeDocument/2006/relationships/customXml" Target="../ink/ink3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33.xml"/><Relationship Id="rId10" Type="http://schemas.openxmlformats.org/officeDocument/2006/relationships/image" Target="../media/image41.png"/><Relationship Id="rId4" Type="http://schemas.openxmlformats.org/officeDocument/2006/relationships/image" Target="../media/image35.emf"/><Relationship Id="rId9" Type="http://schemas.openxmlformats.org/officeDocument/2006/relationships/customXml" Target="../ink/ink35.xml"/></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svg"/></Relationships>
</file>

<file path=ppt/slides/_rels/slide5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60.sv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3200" dirty="0">
                <a:ea typeface="MS PGothic" panose="020B0600070205080204" pitchFamily="34" charset="-128"/>
              </a:rPr>
              <a:t>Advance Database</a:t>
            </a:r>
            <a:br>
              <a:rPr lang="en-US" sz="3200" dirty="0">
                <a:ea typeface="MS PGothic" panose="020B0600070205080204" pitchFamily="34" charset="-128"/>
              </a:rPr>
            </a:br>
            <a:r>
              <a:rPr lang="en-US" sz="3200" dirty="0">
                <a:ea typeface="MS PGothic" panose="020B0600070205080204" pitchFamily="34" charset="-128"/>
              </a:rPr>
              <a:t>-Lecture 3</a:t>
            </a:r>
            <a:endParaRPr lang="en-AU" sz="32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Taghinezhad</a:t>
            </a: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4128941" y="-83189"/>
            <a:ext cx="5142060" cy="6534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9081" y="65354"/>
            <a:ext cx="8077200" cy="609600"/>
          </a:xfrm>
        </p:spPr>
        <p:txBody>
          <a:bodyPr/>
          <a:lstStyle/>
          <a:p>
            <a:pPr>
              <a:defRPr/>
            </a:pPr>
            <a:r>
              <a:rPr lang="en-US" dirty="0">
                <a:effectLst>
                  <a:outerShdw blurRad="38100" dist="38100" dir="2700000" algn="tl">
                    <a:srgbClr val="C0C0C0"/>
                  </a:outerShdw>
                </a:effectLst>
              </a:rPr>
              <a:t>Deadlock</a:t>
            </a:r>
          </a:p>
        </p:txBody>
      </p:sp>
      <p:sp>
        <p:nvSpPr>
          <p:cNvPr id="9219" name="Rectangle 3"/>
          <p:cNvSpPr>
            <a:spLocks noGrp="1" noChangeArrowheads="1"/>
          </p:cNvSpPr>
          <p:nvPr>
            <p:ph idx="1"/>
          </p:nvPr>
        </p:nvSpPr>
        <p:spPr>
          <a:xfrm>
            <a:off x="172430" y="1102497"/>
            <a:ext cx="8119314" cy="5367972"/>
          </a:xfrm>
        </p:spPr>
        <p:txBody>
          <a:bodyPr/>
          <a:lstStyle/>
          <a:p>
            <a:pPr>
              <a:lnSpc>
                <a:spcPct val="90000"/>
              </a:lnSpc>
            </a:pPr>
            <a:r>
              <a:rPr lang="en-US" altLang="en-US" sz="2400" dirty="0"/>
              <a:t>Consider the partial schedule</a:t>
            </a:r>
          </a:p>
          <a:p>
            <a:pPr>
              <a:lnSpc>
                <a:spcPct val="90000"/>
              </a:lnSpc>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pPr>
            <a:r>
              <a:rPr lang="en-US" altLang="en-US" sz="2400" dirty="0"/>
              <a:t>Neither </a:t>
            </a:r>
            <a:r>
              <a:rPr lang="en-US" altLang="en-US" sz="2400" i="1" dirty="0"/>
              <a:t>T</a:t>
            </a:r>
            <a:r>
              <a:rPr lang="en-US" altLang="en-US" sz="2400" i="1" baseline="-25000" dirty="0"/>
              <a:t>3</a:t>
            </a:r>
            <a:r>
              <a:rPr lang="en-US" altLang="en-US" sz="2400" dirty="0"/>
              <a:t> nor </a:t>
            </a:r>
            <a:r>
              <a:rPr lang="en-US" altLang="en-US" sz="2400" i="1" dirty="0"/>
              <a:t>T</a:t>
            </a:r>
            <a:r>
              <a:rPr lang="en-US" altLang="en-US" sz="2400" i="1" baseline="-25000" dirty="0"/>
              <a:t>4</a:t>
            </a:r>
            <a:r>
              <a:rPr lang="en-US" altLang="en-US" sz="2400" dirty="0"/>
              <a:t> can make progress — executing  </a:t>
            </a:r>
            <a:r>
              <a:rPr lang="en-US" altLang="en-US" sz="2400" b="1" dirty="0"/>
              <a:t>lock-S</a:t>
            </a:r>
            <a:r>
              <a:rPr lang="en-US" altLang="en-US" sz="2400" i="1" dirty="0"/>
              <a:t>(B)</a:t>
            </a:r>
            <a:r>
              <a:rPr lang="en-US" altLang="en-US" sz="2400" dirty="0"/>
              <a:t> causes </a:t>
            </a:r>
            <a:r>
              <a:rPr lang="en-US" altLang="en-US" sz="2400" i="1" dirty="0"/>
              <a:t>T</a:t>
            </a:r>
            <a:r>
              <a:rPr lang="en-US" altLang="en-US" sz="2400" i="1" baseline="-25000" dirty="0"/>
              <a:t>4</a:t>
            </a:r>
            <a:r>
              <a:rPr lang="en-US" altLang="en-US" sz="2400" dirty="0"/>
              <a:t> to wait for </a:t>
            </a:r>
            <a:r>
              <a:rPr lang="en-US" altLang="en-US" sz="2400" i="1" dirty="0"/>
              <a:t>T</a:t>
            </a:r>
            <a:r>
              <a:rPr lang="en-US" altLang="en-US" sz="2400" i="1" baseline="-25000" dirty="0"/>
              <a:t>3</a:t>
            </a:r>
            <a:r>
              <a:rPr lang="en-US" altLang="en-US" sz="2400" dirty="0"/>
              <a:t> to release its lock on </a:t>
            </a:r>
            <a:r>
              <a:rPr lang="en-US" altLang="en-US" sz="2400" i="1" dirty="0"/>
              <a:t>B</a:t>
            </a:r>
            <a:r>
              <a:rPr lang="en-US" altLang="en-US" sz="2400" dirty="0"/>
              <a:t>, while executing  </a:t>
            </a:r>
            <a:r>
              <a:rPr lang="en-US" altLang="en-US" sz="2400" b="1" dirty="0"/>
              <a:t>lock-X</a:t>
            </a:r>
            <a:r>
              <a:rPr lang="en-US" altLang="en-US" sz="2400" i="1" dirty="0"/>
              <a:t>(A)</a:t>
            </a:r>
            <a:r>
              <a:rPr lang="en-US" altLang="en-US" sz="2400" dirty="0"/>
              <a:t> causes </a:t>
            </a:r>
            <a:r>
              <a:rPr lang="en-US" altLang="en-US" sz="2400" i="1" dirty="0"/>
              <a:t>T</a:t>
            </a:r>
            <a:r>
              <a:rPr lang="en-US" altLang="en-US" sz="2400" i="1" baseline="-25000" dirty="0"/>
              <a:t>3</a:t>
            </a:r>
            <a:r>
              <a:rPr lang="en-US" altLang="en-US" sz="2400" i="1" dirty="0"/>
              <a:t> </a:t>
            </a:r>
            <a:r>
              <a:rPr lang="en-US" altLang="en-US" sz="2400" dirty="0"/>
              <a:t> to wait for </a:t>
            </a:r>
            <a:r>
              <a:rPr lang="en-US" altLang="en-US" sz="2400" i="1" dirty="0"/>
              <a:t>T</a:t>
            </a:r>
            <a:r>
              <a:rPr lang="en-US" altLang="en-US" sz="2400" i="1" baseline="-25000" dirty="0"/>
              <a:t>4</a:t>
            </a:r>
            <a:r>
              <a:rPr lang="en-US" altLang="en-US" sz="2400" dirty="0"/>
              <a:t> to release its lock on </a:t>
            </a:r>
            <a:r>
              <a:rPr lang="en-US" altLang="en-US" sz="2400" i="1" dirty="0"/>
              <a:t>A</a:t>
            </a:r>
            <a:r>
              <a:rPr lang="en-US" altLang="en-US" sz="2400" dirty="0"/>
              <a:t>.</a:t>
            </a:r>
          </a:p>
          <a:p>
            <a:pPr>
              <a:lnSpc>
                <a:spcPct val="90000"/>
              </a:lnSpc>
            </a:pPr>
            <a:r>
              <a:rPr lang="en-US" altLang="en-US" sz="2400" dirty="0"/>
              <a:t>Such a situation is called a </a:t>
            </a:r>
            <a:r>
              <a:rPr lang="en-US" altLang="en-US" sz="2400" b="1" dirty="0">
                <a:solidFill>
                  <a:srgbClr val="002060"/>
                </a:solidFill>
              </a:rPr>
              <a:t>deadlock</a:t>
            </a:r>
            <a:r>
              <a:rPr lang="en-US" altLang="en-US" sz="2400" dirty="0"/>
              <a:t>. </a:t>
            </a:r>
          </a:p>
          <a:p>
            <a:pPr lvl="1">
              <a:lnSpc>
                <a:spcPct val="90000"/>
              </a:lnSpc>
            </a:pPr>
            <a:r>
              <a:rPr lang="en-US" altLang="en-US" sz="2400" dirty="0"/>
              <a:t>To handle a deadlock one of </a:t>
            </a:r>
            <a:r>
              <a:rPr lang="en-US" altLang="en-US" sz="2400" i="1" dirty="0"/>
              <a:t>T</a:t>
            </a:r>
            <a:r>
              <a:rPr lang="en-US" altLang="en-US" sz="2400" i="1" baseline="-25000" dirty="0"/>
              <a:t>3</a:t>
            </a:r>
            <a:r>
              <a:rPr lang="en-US" altLang="en-US" sz="2400" dirty="0"/>
              <a:t> or </a:t>
            </a:r>
            <a:r>
              <a:rPr lang="en-US" altLang="en-US" sz="2400" i="1" dirty="0"/>
              <a:t>T</a:t>
            </a:r>
            <a:r>
              <a:rPr lang="en-US" altLang="en-US" sz="2400" i="1" baseline="-25000" dirty="0"/>
              <a:t>4</a:t>
            </a:r>
            <a:r>
              <a:rPr lang="en-US" altLang="en-US" sz="2400" dirty="0"/>
              <a:t> must be rolled back </a:t>
            </a:r>
            <a:br>
              <a:rPr lang="en-US" altLang="en-US" sz="2400" dirty="0"/>
            </a:br>
            <a:r>
              <a:rPr lang="en-US" altLang="en-US" sz="2400" dirty="0"/>
              <a:t>and its locks released.</a:t>
            </a:r>
          </a:p>
        </p:txBody>
      </p:sp>
      <p:pic>
        <p:nvPicPr>
          <p:cNvPr id="5" name="Graphic 4">
            <a:extLst>
              <a:ext uri="{FF2B5EF4-FFF2-40B4-BE49-F238E27FC236}">
                <a16:creationId xmlns:a16="http://schemas.microsoft.com/office/drawing/2014/main" id="{D106EC28-4654-4E10-A473-7E719F7E70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6481" y="65354"/>
            <a:ext cx="3455089" cy="3437187"/>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AEA6-4451-499B-8DE6-B33834E0A80F}"/>
              </a:ext>
            </a:extLst>
          </p:cNvPr>
          <p:cNvSpPr>
            <a:spLocks noGrp="1"/>
          </p:cNvSpPr>
          <p:nvPr>
            <p:ph type="title"/>
          </p:nvPr>
        </p:nvSpPr>
        <p:spPr/>
        <p:txBody>
          <a:bodyPr/>
          <a:lstStyle/>
          <a:p>
            <a:r>
              <a:rPr lang="en-IN" dirty="0"/>
              <a:t>Latch-Free Data-structures (Cont.)</a:t>
            </a:r>
          </a:p>
        </p:txBody>
      </p:sp>
      <p:sp>
        <p:nvSpPr>
          <p:cNvPr id="3" name="Content Placeholder 2">
            <a:extLst>
              <a:ext uri="{FF2B5EF4-FFF2-40B4-BE49-F238E27FC236}">
                <a16:creationId xmlns:a16="http://schemas.microsoft.com/office/drawing/2014/main" id="{AEE6E080-4804-44AE-96D3-041E7CFEBAED}"/>
              </a:ext>
            </a:extLst>
          </p:cNvPr>
          <p:cNvSpPr>
            <a:spLocks noGrp="1"/>
          </p:cNvSpPr>
          <p:nvPr>
            <p:ph idx="1"/>
          </p:nvPr>
        </p:nvSpPr>
        <p:spPr>
          <a:xfrm>
            <a:off x="701336" y="1102497"/>
            <a:ext cx="7723573" cy="5367972"/>
          </a:xfrm>
        </p:spPr>
        <p:txBody>
          <a:bodyPr/>
          <a:lstStyle/>
          <a:p>
            <a:r>
              <a:rPr lang="en-IN" i="1" dirty="0"/>
              <a:t>Consider:</a:t>
            </a:r>
          </a:p>
          <a:p>
            <a:pPr marL="0" indent="0">
              <a:buNone/>
            </a:pPr>
            <a:r>
              <a:rPr lang="en-IN" i="1" dirty="0"/>
              <a:t>       delete </a:t>
            </a:r>
            <a:r>
              <a:rPr lang="en-IN" i="1" dirty="0" err="1"/>
              <a:t>latchfree</a:t>
            </a:r>
            <a:r>
              <a:rPr lang="en-IN" dirty="0"/>
              <a:t>(</a:t>
            </a:r>
            <a:r>
              <a:rPr lang="en-IN" i="1" dirty="0"/>
              <a:t>head</a:t>
            </a:r>
            <a:r>
              <a:rPr lang="en-IN" dirty="0"/>
              <a:t>) {</a:t>
            </a:r>
            <a:br>
              <a:rPr lang="en-IN" dirty="0"/>
            </a:br>
            <a:r>
              <a:rPr lang="en-IN" dirty="0"/>
              <a:t>            </a:t>
            </a:r>
            <a:r>
              <a:rPr lang="en-US" dirty="0"/>
              <a:t>/* This function is not quite safe; see explanation in text. */</a:t>
            </a:r>
            <a:br>
              <a:rPr lang="en-US" dirty="0"/>
            </a:br>
            <a:r>
              <a:rPr lang="en-US"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a:t>
            </a:r>
            <a:r>
              <a:rPr lang="en-IN" i="1" dirty="0" err="1"/>
              <a:t>newhead</a:t>
            </a:r>
            <a:r>
              <a:rPr lang="en-IN" i="1" dirty="0"/>
              <a:t> </a:t>
            </a:r>
            <a:r>
              <a:rPr lang="en-IN" dirty="0"/>
              <a:t>= </a:t>
            </a:r>
            <a:r>
              <a:rPr lang="en-IN" i="1" dirty="0" err="1"/>
              <a:t>oldhead</a:t>
            </a:r>
            <a:r>
              <a:rPr lang="en-IN" dirty="0"/>
              <a:t>−</a:t>
            </a:r>
            <a:r>
              <a:rPr lang="en-IN" i="1" dirty="0"/>
              <a:t>&gt;next</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err="1"/>
              <a:t>newhead</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a:p>
            <a:r>
              <a:rPr lang="en-IN" dirty="0"/>
              <a:t>Above code is almost correct, but has a concurrency bug</a:t>
            </a:r>
          </a:p>
          <a:p>
            <a:pPr lvl="1"/>
            <a:r>
              <a:rPr lang="en-IN" dirty="0"/>
              <a:t>P1 initiates delete with N1 as head; concurrently P2 deletes N1 and next node N2, and then reinserts N1 as head, with N3 as next</a:t>
            </a:r>
          </a:p>
          <a:p>
            <a:pPr lvl="1"/>
            <a:r>
              <a:rPr lang="en-IN" dirty="0"/>
              <a:t>P1 may set head as N2 instead of N3.</a:t>
            </a:r>
          </a:p>
          <a:p>
            <a:r>
              <a:rPr lang="en-IN" dirty="0"/>
              <a:t>Known as ABA problem</a:t>
            </a:r>
          </a:p>
          <a:p>
            <a:r>
              <a:rPr lang="en-IN" dirty="0"/>
              <a:t>See book for details of how to avoid this problem</a:t>
            </a:r>
          </a:p>
        </p:txBody>
      </p:sp>
    </p:spTree>
    <p:extLst>
      <p:ext uri="{BB962C8B-B14F-4D97-AF65-F5344CB8AC3E}">
        <p14:creationId xmlns:p14="http://schemas.microsoft.com/office/powerpoint/2010/main" val="183200115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81C-25E5-43BD-B5F9-463B16D25D7B}"/>
              </a:ext>
            </a:extLst>
          </p:cNvPr>
          <p:cNvSpPr>
            <a:spLocks noGrp="1"/>
          </p:cNvSpPr>
          <p:nvPr>
            <p:ph type="title"/>
          </p:nvPr>
        </p:nvSpPr>
        <p:spPr/>
        <p:txBody>
          <a:bodyPr/>
          <a:lstStyle/>
          <a:p>
            <a:r>
              <a:rPr lang="en-IN" dirty="0"/>
              <a:t>Concurrency Control with Operations</a:t>
            </a:r>
          </a:p>
        </p:txBody>
      </p:sp>
      <p:sp>
        <p:nvSpPr>
          <p:cNvPr id="3" name="Content Placeholder 2">
            <a:extLst>
              <a:ext uri="{FF2B5EF4-FFF2-40B4-BE49-F238E27FC236}">
                <a16:creationId xmlns:a16="http://schemas.microsoft.com/office/drawing/2014/main" id="{5880D184-8289-492E-B482-7553BEE1D59A}"/>
              </a:ext>
            </a:extLst>
          </p:cNvPr>
          <p:cNvSpPr>
            <a:spLocks noGrp="1"/>
          </p:cNvSpPr>
          <p:nvPr>
            <p:ph idx="1"/>
          </p:nvPr>
        </p:nvSpPr>
        <p:spPr>
          <a:xfrm>
            <a:off x="683580" y="1102497"/>
            <a:ext cx="4802819" cy="5367972"/>
          </a:xfrm>
        </p:spPr>
        <p:txBody>
          <a:bodyPr/>
          <a:lstStyle/>
          <a:p>
            <a:r>
              <a:rPr lang="en-IN" dirty="0"/>
              <a:t>Consider this non-two phase schedule, which preserves database integrity constraints</a:t>
            </a:r>
          </a:p>
          <a:p>
            <a:r>
              <a:rPr lang="en-IN" dirty="0"/>
              <a:t>Can be understood as transaction performing increment operation</a:t>
            </a:r>
          </a:p>
          <a:p>
            <a:pPr lvl="1"/>
            <a:r>
              <a:rPr lang="en-IN" dirty="0"/>
              <a:t>E.g., increment(A, -50), increment (B, 50)</a:t>
            </a:r>
          </a:p>
          <a:p>
            <a:pPr lvl="1"/>
            <a:r>
              <a:rPr lang="en-IN" dirty="0"/>
              <a:t>As long as increment operation does not return actual value, increments can be reordered</a:t>
            </a:r>
            <a:endParaRPr lang="en-IN" b="1" i="1" dirty="0"/>
          </a:p>
          <a:p>
            <a:pPr lvl="2"/>
            <a:r>
              <a:rPr lang="en-IN" b="1" i="1" dirty="0"/>
              <a:t>Increments commute</a:t>
            </a:r>
          </a:p>
          <a:p>
            <a:pPr lvl="1"/>
            <a:r>
              <a:rPr lang="en-IN" dirty="0"/>
              <a:t>New increment-mode lock to support reordering</a:t>
            </a:r>
          </a:p>
          <a:p>
            <a:pPr lvl="1"/>
            <a:r>
              <a:rPr lang="en-IN" dirty="0"/>
              <a:t>Conflict matrix with increment lock mode</a:t>
            </a:r>
          </a:p>
          <a:p>
            <a:pPr lvl="2"/>
            <a:r>
              <a:rPr lang="en-IN" i="1" dirty="0"/>
              <a:t>Two increment operations do not conflict with each other</a:t>
            </a:r>
          </a:p>
        </p:txBody>
      </p:sp>
      <p:pic>
        <p:nvPicPr>
          <p:cNvPr id="5" name="Graphic 4">
            <a:extLst>
              <a:ext uri="{FF2B5EF4-FFF2-40B4-BE49-F238E27FC236}">
                <a16:creationId xmlns:a16="http://schemas.microsoft.com/office/drawing/2014/main" id="{56F8A82A-8DEE-41EF-B061-1D71BF2877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2" y="1017963"/>
            <a:ext cx="2800346" cy="3619959"/>
          </a:xfrm>
          <a:prstGeom prst="rect">
            <a:avLst/>
          </a:prstGeom>
        </p:spPr>
      </p:pic>
      <p:pic>
        <p:nvPicPr>
          <p:cNvPr id="7" name="Graphic 6">
            <a:extLst>
              <a:ext uri="{FF2B5EF4-FFF2-40B4-BE49-F238E27FC236}">
                <a16:creationId xmlns:a16="http://schemas.microsoft.com/office/drawing/2014/main" id="{D3242392-6CB2-4143-B3D7-EBA0D1037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1224" y="4829169"/>
            <a:ext cx="2500759" cy="1385771"/>
          </a:xfrm>
          <a:prstGeom prst="rect">
            <a:avLst/>
          </a:prstGeom>
        </p:spPr>
      </p:pic>
    </p:spTree>
    <p:extLst>
      <p:ext uri="{BB962C8B-B14F-4D97-AF65-F5344CB8AC3E}">
        <p14:creationId xmlns:p14="http://schemas.microsoft.com/office/powerpoint/2010/main" val="251882159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375-047F-4768-92E6-9E7013D2778F}"/>
              </a:ext>
            </a:extLst>
          </p:cNvPr>
          <p:cNvSpPr>
            <a:spLocks noGrp="1"/>
          </p:cNvSpPr>
          <p:nvPr>
            <p:ph type="title"/>
          </p:nvPr>
        </p:nvSpPr>
        <p:spPr>
          <a:xfrm>
            <a:off x="768350" y="117475"/>
            <a:ext cx="8077200" cy="601616"/>
          </a:xfrm>
        </p:spPr>
        <p:txBody>
          <a:bodyPr/>
          <a:lstStyle/>
          <a:p>
            <a:r>
              <a:rPr lang="en-IN" dirty="0"/>
              <a:t>Concurrency Control with Operations (Cont.)</a:t>
            </a:r>
          </a:p>
        </p:txBody>
      </p:sp>
      <p:sp>
        <p:nvSpPr>
          <p:cNvPr id="3" name="Content Placeholder 2">
            <a:extLst>
              <a:ext uri="{FF2B5EF4-FFF2-40B4-BE49-F238E27FC236}">
                <a16:creationId xmlns:a16="http://schemas.microsoft.com/office/drawing/2014/main" id="{D6FAACCA-93B9-454F-9B13-40E71B98B925}"/>
              </a:ext>
            </a:extLst>
          </p:cNvPr>
          <p:cNvSpPr>
            <a:spLocks noGrp="1"/>
          </p:cNvSpPr>
          <p:nvPr>
            <p:ph idx="1"/>
          </p:nvPr>
        </p:nvSpPr>
        <p:spPr>
          <a:xfrm>
            <a:off x="674703" y="1102497"/>
            <a:ext cx="7448366" cy="5367972"/>
          </a:xfrm>
        </p:spPr>
        <p:txBody>
          <a:bodyPr/>
          <a:lstStyle/>
          <a:p>
            <a:r>
              <a:rPr lang="en-IN" dirty="0"/>
              <a:t>Undo of increment(v, n) is performed by increment (v, -n) </a:t>
            </a:r>
          </a:p>
          <a:p>
            <a:r>
              <a:rPr lang="en-IN" dirty="0" err="1"/>
              <a:t>Increment_conditional</a:t>
            </a:r>
            <a:r>
              <a:rPr lang="en-IN" dirty="0"/>
              <a:t>(v, n):</a:t>
            </a:r>
          </a:p>
          <a:p>
            <a:pPr lvl="1"/>
            <a:r>
              <a:rPr lang="en-IN" dirty="0"/>
              <a:t>Updates v by adding n to it, as long as final v &gt; 0, fails otherwise</a:t>
            </a:r>
          </a:p>
          <a:p>
            <a:pPr lvl="1"/>
            <a:r>
              <a:rPr lang="en-IN" dirty="0"/>
              <a:t>Can be used to model, e.g. number of available tickets, </a:t>
            </a:r>
            <a:r>
              <a:rPr lang="en-IN" i="1" dirty="0" err="1"/>
              <a:t>avail_tickets</a:t>
            </a:r>
            <a:r>
              <a:rPr lang="en-IN" i="1" dirty="0"/>
              <a:t>, </a:t>
            </a:r>
            <a:r>
              <a:rPr lang="en-IN" dirty="0"/>
              <a:t>for a concert</a:t>
            </a:r>
          </a:p>
          <a:p>
            <a:pPr lvl="1"/>
            <a:r>
              <a:rPr lang="en-IN" dirty="0" err="1"/>
              <a:t>Increment_conditional</a:t>
            </a:r>
            <a:r>
              <a:rPr lang="en-IN" dirty="0"/>
              <a:t> is NOT commutative</a:t>
            </a:r>
          </a:p>
          <a:p>
            <a:pPr lvl="2"/>
            <a:r>
              <a:rPr lang="en-IN" dirty="0"/>
              <a:t>E.g., last few tickets for a concert</a:t>
            </a:r>
          </a:p>
          <a:p>
            <a:pPr lvl="1"/>
            <a:r>
              <a:rPr lang="en-IN" dirty="0"/>
              <a:t>But reordering may still be acceptable</a:t>
            </a:r>
          </a:p>
        </p:txBody>
      </p:sp>
    </p:spTree>
    <p:extLst>
      <p:ext uri="{BB962C8B-B14F-4D97-AF65-F5344CB8AC3E}">
        <p14:creationId xmlns:p14="http://schemas.microsoft.com/office/powerpoint/2010/main" val="25589754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3276-6C5B-46E4-B0A7-9F65291735DF}"/>
              </a:ext>
            </a:extLst>
          </p:cNvPr>
          <p:cNvSpPr>
            <a:spLocks noGrp="1"/>
          </p:cNvSpPr>
          <p:nvPr>
            <p:ph type="title"/>
          </p:nvPr>
        </p:nvSpPr>
        <p:spPr/>
        <p:txBody>
          <a:bodyPr/>
          <a:lstStyle/>
          <a:p>
            <a:r>
              <a:rPr lang="en-IN" dirty="0"/>
              <a:t>Real-Time Transaction Systems</a:t>
            </a:r>
          </a:p>
        </p:txBody>
      </p:sp>
      <p:sp>
        <p:nvSpPr>
          <p:cNvPr id="3" name="Content Placeholder 2">
            <a:extLst>
              <a:ext uri="{FF2B5EF4-FFF2-40B4-BE49-F238E27FC236}">
                <a16:creationId xmlns:a16="http://schemas.microsoft.com/office/drawing/2014/main" id="{95EB020A-6B59-4E8F-999C-EF4278AE62CF}"/>
              </a:ext>
            </a:extLst>
          </p:cNvPr>
          <p:cNvSpPr>
            <a:spLocks noGrp="1"/>
          </p:cNvSpPr>
          <p:nvPr>
            <p:ph idx="1"/>
          </p:nvPr>
        </p:nvSpPr>
        <p:spPr>
          <a:xfrm>
            <a:off x="701336" y="1102497"/>
            <a:ext cx="7563775" cy="5367972"/>
          </a:xfrm>
        </p:spPr>
        <p:txBody>
          <a:bodyPr/>
          <a:lstStyle/>
          <a:p>
            <a:r>
              <a:rPr lang="en-IN" dirty="0"/>
              <a:t>Transactions in a system may have deadlines within which they must be completed.</a:t>
            </a:r>
          </a:p>
          <a:p>
            <a:pPr lvl="1"/>
            <a:r>
              <a:rPr lang="en-IN" dirty="0"/>
              <a:t>Hard deadline: missing deadline is an error</a:t>
            </a:r>
          </a:p>
          <a:p>
            <a:pPr lvl="1"/>
            <a:r>
              <a:rPr lang="en-IN" dirty="0"/>
              <a:t>Firm deadline: value of transaction is 0 in case deadline is missed</a:t>
            </a:r>
          </a:p>
          <a:p>
            <a:pPr lvl="1"/>
            <a:r>
              <a:rPr lang="en-IN" dirty="0"/>
              <a:t>Soft deadline: transaction still has some value if done after deadline</a:t>
            </a:r>
          </a:p>
          <a:p>
            <a:r>
              <a:rPr lang="en-IN" dirty="0"/>
              <a:t>Locking can cause blocking</a:t>
            </a:r>
          </a:p>
          <a:p>
            <a:r>
              <a:rPr lang="en-IN" dirty="0"/>
              <a:t>Optimistic concurrency control (validation protocol) has been shown to do will in a real-time setting</a:t>
            </a:r>
          </a:p>
        </p:txBody>
      </p:sp>
    </p:spTree>
    <p:extLst>
      <p:ext uri="{BB962C8B-B14F-4D97-AF65-F5344CB8AC3E}">
        <p14:creationId xmlns:p14="http://schemas.microsoft.com/office/powerpoint/2010/main" val="3691428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1783" y="2887596"/>
            <a:ext cx="4463716" cy="584775"/>
          </a:xfrm>
          <a:prstGeom prst="rect">
            <a:avLst/>
          </a:prstGeom>
          <a:noFill/>
        </p:spPr>
        <p:txBody>
          <a:bodyPr wrap="square" rtlCol="0">
            <a:spAutoFit/>
          </a:bodyPr>
          <a:lstStyle/>
          <a:p>
            <a:r>
              <a:rPr lang="en-US" sz="3200" b="1" dirty="0">
                <a:solidFill>
                  <a:schemeClr val="bg1">
                    <a:lumMod val="25000"/>
                  </a:schemeClr>
                </a:solidFill>
              </a:rPr>
              <a:t>End of Chapter 18</a:t>
            </a:r>
          </a:p>
        </p:txBody>
      </p:sp>
    </p:spTree>
    <p:extLst>
      <p:ext uri="{BB962C8B-B14F-4D97-AF65-F5344CB8AC3E}">
        <p14:creationId xmlns:p14="http://schemas.microsoft.com/office/powerpoint/2010/main" val="37144696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141079" y="1142996"/>
            <a:ext cx="8150666" cy="5098869"/>
          </a:xfrm>
        </p:spPr>
        <p:txBody>
          <a:bodyPr/>
          <a:lstStyle/>
          <a:p>
            <a:pPr>
              <a:lnSpc>
                <a:spcPct val="90000"/>
              </a:lnSpc>
            </a:pPr>
            <a:r>
              <a:rPr lang="en-US" altLang="en-US" sz="2800" dirty="0"/>
              <a:t>Locking rules for insert/delete operations</a:t>
            </a:r>
          </a:p>
          <a:p>
            <a:pPr lvl="1">
              <a:lnSpc>
                <a:spcPct val="90000"/>
              </a:lnSpc>
            </a:pPr>
            <a:r>
              <a:rPr lang="en-US" altLang="en-US" sz="2800" dirty="0"/>
              <a:t>An </a:t>
            </a:r>
            <a:r>
              <a:rPr lang="en-US" altLang="en-US" sz="2800" b="1" dirty="0"/>
              <a:t>exclusive lock must be obtained on an item before it is deleted</a:t>
            </a:r>
          </a:p>
          <a:p>
            <a:pPr lvl="1">
              <a:lnSpc>
                <a:spcPct val="90000"/>
              </a:lnSpc>
            </a:pPr>
            <a:endParaRPr lang="en-US" altLang="en-US" sz="800" dirty="0"/>
          </a:p>
          <a:p>
            <a:pPr lvl="1">
              <a:lnSpc>
                <a:spcPct val="90000"/>
              </a:lnSpc>
              <a:spcBef>
                <a:spcPts val="0"/>
              </a:spcBef>
            </a:pPr>
            <a:r>
              <a:rPr lang="en-US" altLang="en-US" sz="2800" dirty="0"/>
              <a:t>A transaction that </a:t>
            </a:r>
            <a:r>
              <a:rPr lang="en-US" altLang="en-US" sz="2800" b="1" dirty="0"/>
              <a:t>inserts a new tuple into the database I automatically</a:t>
            </a:r>
            <a:r>
              <a:rPr lang="en-US" altLang="en-US" sz="2800" dirty="0"/>
              <a:t> given an X-mode lock on the tuple</a:t>
            </a:r>
          </a:p>
          <a:p>
            <a:pPr marL="400050">
              <a:lnSpc>
                <a:spcPct val="90000"/>
              </a:lnSpc>
            </a:pPr>
            <a:r>
              <a:rPr lang="en-US" altLang="en-US" sz="2800" dirty="0"/>
              <a:t>Ensures that </a:t>
            </a:r>
          </a:p>
          <a:p>
            <a:pPr marL="800100" lvl="1">
              <a:lnSpc>
                <a:spcPct val="90000"/>
              </a:lnSpc>
            </a:pPr>
            <a:r>
              <a:rPr lang="en-US" altLang="en-US" sz="2800" dirty="0"/>
              <a:t>reads/writes conflict with deletes</a:t>
            </a:r>
          </a:p>
          <a:p>
            <a:pPr marL="800100" lvl="1">
              <a:lnSpc>
                <a:spcPct val="90000"/>
              </a:lnSpc>
            </a:pPr>
            <a:r>
              <a:rPr lang="en-US" altLang="en-US" sz="2800" dirty="0"/>
              <a:t>Inserted tuple is not accessible by other transactions until the transaction that inserts the tuple commits</a:t>
            </a:r>
          </a:p>
        </p:txBody>
      </p:sp>
    </p:spTree>
    <p:extLst>
      <p:ext uri="{BB962C8B-B14F-4D97-AF65-F5344CB8AC3E}">
        <p14:creationId xmlns:p14="http://schemas.microsoft.com/office/powerpoint/2010/main" val="115879277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9F4D-88DE-499A-887F-B293BDAE2B67}"/>
              </a:ext>
            </a:extLst>
          </p:cNvPr>
          <p:cNvSpPr>
            <a:spLocks noGrp="1"/>
          </p:cNvSpPr>
          <p:nvPr>
            <p:ph type="title"/>
          </p:nvPr>
        </p:nvSpPr>
        <p:spPr/>
        <p:txBody>
          <a:bodyPr/>
          <a:lstStyle/>
          <a:p>
            <a:r>
              <a:rPr lang="en-US" dirty="0"/>
              <a:t>Delete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E130C-A8E5-444C-B7AA-493523A827A4}"/>
                  </a:ext>
                </a:extLst>
              </p:cNvPr>
              <p:cNvSpPr>
                <a:spLocks noGrp="1"/>
              </p:cNvSpPr>
              <p:nvPr>
                <p:ph idx="1"/>
              </p:nvPr>
            </p:nvSpPr>
            <p:spPr>
              <a:xfrm>
                <a:off x="0" y="933752"/>
                <a:ext cx="8845550" cy="5536717"/>
              </a:xfrm>
            </p:spPr>
            <p:txBody>
              <a:bodyPr/>
              <a:lstStyle/>
              <a:p>
                <a:r>
                  <a:rPr lang="en-US" sz="1800" dirty="0"/>
                  <a:t>To understand how the presence of delete instructions affects concurrency control, we must decide when a delete instruction conflicts with another instruction.</a:t>
                </a:r>
              </a:p>
              <a:p>
                <a:r>
                  <a:rPr lang="en-US" sz="1800" dirty="0"/>
                  <a:t>Let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𝑗</m:t>
                        </m:r>
                      </m:sub>
                    </m:sSub>
                  </m:oMath>
                </a14:m>
                <a:r>
                  <a:rPr lang="en-US" sz="1800" dirty="0"/>
                  <a:t>  be instructions of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𝑗</m:t>
                        </m:r>
                      </m:sub>
                    </m:sSub>
                  </m:oMath>
                </a14:m>
                <a:r>
                  <a:rPr lang="en-US" sz="1800" dirty="0"/>
                  <a:t> , respectively, that appear in schedule S in consecutive order. </a:t>
                </a:r>
              </a:p>
              <a:p>
                <a:r>
                  <a:rPr lang="en-US" sz="1800" dirty="0"/>
                  <a:t>Let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delete(Q). We consider several instructions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a:t>
                </a:r>
              </a:p>
              <a:p>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r>
                      <a:rPr lang="en-US" sz="1800" i="1" dirty="0">
                        <a:latin typeface="Cambria Math" panose="02040503050406030204" pitchFamily="18" charset="0"/>
                      </a:rPr>
                      <m:t> </m:t>
                    </m:r>
                  </m:oMath>
                </a14:m>
                <a:r>
                  <a:rPr lang="en-US" sz="1800" dirty="0"/>
                  <a:t>= read(Q).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read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write(Q).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write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delete(Q).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 </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will have a logical error.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insert(Q).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Suppose that data item Q did not exist prior to the execution of </a:t>
                </a:r>
                <a:r>
                  <a:rPr lang="en-US" sz="1800" dirty="0" err="1"/>
                  <a:t>Ii</a:t>
                </a:r>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p>
              <a:p>
                <a:pPr lvl="1"/>
                <a:r>
                  <a:rPr lang="en-US" sz="1800" dirty="0"/>
                  <a:t>Then,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 logical error results for T</a:t>
                </a:r>
              </a:p>
            </p:txBody>
          </p:sp>
        </mc:Choice>
        <mc:Fallback xmlns="">
          <p:sp>
            <p:nvSpPr>
              <p:cNvPr id="3" name="Content Placeholder 2">
                <a:extLst>
                  <a:ext uri="{FF2B5EF4-FFF2-40B4-BE49-F238E27FC236}">
                    <a16:creationId xmlns:a16="http://schemas.microsoft.com/office/drawing/2014/main" id="{378E130C-A8E5-444C-B7AA-493523A827A4}"/>
                  </a:ext>
                </a:extLst>
              </p:cNvPr>
              <p:cNvSpPr>
                <a:spLocks noGrp="1" noRot="1" noChangeAspect="1" noMove="1" noResize="1" noEditPoints="1" noAdjustHandles="1" noChangeArrowheads="1" noChangeShapeType="1" noTextEdit="1"/>
              </p:cNvSpPr>
              <p:nvPr>
                <p:ph idx="1"/>
              </p:nvPr>
            </p:nvSpPr>
            <p:spPr>
              <a:xfrm>
                <a:off x="0" y="933752"/>
                <a:ext cx="8845550" cy="5536717"/>
              </a:xfrm>
              <a:blipFill>
                <a:blip r:embed="rId2"/>
                <a:stretch>
                  <a:fillRect l="-551" t="-551" r="-965" b="-441"/>
                </a:stretch>
              </a:blipFill>
            </p:spPr>
            <p:txBody>
              <a:bodyPr/>
              <a:lstStyle/>
              <a:p>
                <a:r>
                  <a:rPr lang="en-US">
                    <a:noFill/>
                  </a:rPr>
                  <a:t> </a:t>
                </a:r>
              </a:p>
            </p:txBody>
          </p:sp>
        </mc:Fallback>
      </mc:AlternateContent>
    </p:spTree>
    <p:extLst>
      <p:ext uri="{BB962C8B-B14F-4D97-AF65-F5344CB8AC3E}">
        <p14:creationId xmlns:p14="http://schemas.microsoft.com/office/powerpoint/2010/main" val="87707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46B4-D59D-4580-A1FC-BEB1C049C9AA}"/>
              </a:ext>
            </a:extLst>
          </p:cNvPr>
          <p:cNvSpPr>
            <a:spLocks noGrp="1"/>
          </p:cNvSpPr>
          <p:nvPr>
            <p:ph type="title"/>
          </p:nvPr>
        </p:nvSpPr>
        <p:spPr/>
        <p:txBody>
          <a:bodyPr/>
          <a:lstStyle/>
          <a:p>
            <a:r>
              <a:rPr lang="en-US" dirty="0"/>
              <a:t>Insertion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776C2-9E8E-476D-8696-5BD610EA8760}"/>
                  </a:ext>
                </a:extLst>
              </p:cNvPr>
              <p:cNvSpPr>
                <a:spLocks noGrp="1"/>
              </p:cNvSpPr>
              <p:nvPr>
                <p:ph idx="1"/>
              </p:nvPr>
            </p:nvSpPr>
            <p:spPr/>
            <p:txBody>
              <a:bodyPr/>
              <a:lstStyle/>
              <a:p>
                <a:r>
                  <a:rPr lang="en-US" sz="2000" dirty="0"/>
                  <a:t>We have already seen that an insert(Q) operation conflicts with a delete(Q) operation.</a:t>
                </a:r>
              </a:p>
              <a:p>
                <a:r>
                  <a:rPr lang="en-US" sz="2000" dirty="0"/>
                  <a:t> Similarly, insert(Q) conflicts with a read(Q) operation or a write(Q) operation; no read or write can be performed on a data item before it exists.</a:t>
                </a:r>
              </a:p>
              <a:p>
                <a:r>
                  <a:rPr lang="en-US" sz="2000" dirty="0"/>
                  <a:t>Since an insert(Q) assigns a value to data item Q, an insert is treated similarly to a write for concurrency-control purposes: </a:t>
                </a:r>
              </a:p>
              <a:p>
                <a:r>
                  <a:rPr lang="en-US" sz="2000" dirty="0"/>
                  <a:t>• Under the two-phase locking protocol, </a:t>
                </a:r>
              </a:p>
              <a:p>
                <a:pPr lvl="1"/>
                <a:r>
                  <a:rPr lang="en-US" sz="2000" dirty="0"/>
                  <a:t>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is given an exclusive lock on the newly created data item Q.</a:t>
                </a:r>
              </a:p>
              <a:p>
                <a:pPr lvl="1"/>
                <a:r>
                  <a:rPr lang="en-US" sz="2000" dirty="0"/>
                  <a:t> • Under the timestamp-ordering protocol, 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the values R-timestamp(Q) and W-timestamp(Q) are set to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a:t>
                </a:r>
              </a:p>
            </p:txBody>
          </p:sp>
        </mc:Choice>
        <mc:Fallback xmlns="">
          <p:sp>
            <p:nvSpPr>
              <p:cNvPr id="3" name="Content Placeholder 2">
                <a:extLst>
                  <a:ext uri="{FF2B5EF4-FFF2-40B4-BE49-F238E27FC236}">
                    <a16:creationId xmlns:a16="http://schemas.microsoft.com/office/drawing/2014/main" id="{61E776C2-9E8E-476D-8696-5BD610EA8760}"/>
                  </a:ext>
                </a:extLst>
              </p:cNvPr>
              <p:cNvSpPr>
                <a:spLocks noGrp="1" noRot="1" noChangeAspect="1" noMove="1" noResize="1" noEditPoints="1" noAdjustHandles="1" noChangeArrowheads="1" noChangeShapeType="1" noTextEdit="1"/>
              </p:cNvSpPr>
              <p:nvPr>
                <p:ph idx="1"/>
              </p:nvPr>
            </p:nvSpPr>
            <p:spPr>
              <a:blipFill>
                <a:blip r:embed="rId2"/>
                <a:stretch>
                  <a:fillRect l="-798" t="-682"/>
                </a:stretch>
              </a:blipFill>
            </p:spPr>
            <p:txBody>
              <a:bodyPr/>
              <a:lstStyle/>
              <a:p>
                <a:r>
                  <a:rPr lang="en-US">
                    <a:noFill/>
                  </a:rPr>
                  <a:t> </a:t>
                </a:r>
              </a:p>
            </p:txBody>
          </p:sp>
        </mc:Fallback>
      </mc:AlternateContent>
    </p:spTree>
    <p:extLst>
      <p:ext uri="{BB962C8B-B14F-4D97-AF65-F5344CB8AC3E}">
        <p14:creationId xmlns:p14="http://schemas.microsoft.com/office/powerpoint/2010/main" val="4094670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Phantom Phenomenon</a:t>
            </a:r>
          </a:p>
        </p:txBody>
      </p:sp>
      <p:sp>
        <p:nvSpPr>
          <p:cNvPr id="63491" name="Rectangle 3"/>
          <p:cNvSpPr>
            <a:spLocks noGrp="1" noChangeArrowheads="1"/>
          </p:cNvSpPr>
          <p:nvPr>
            <p:ph idx="1"/>
          </p:nvPr>
        </p:nvSpPr>
        <p:spPr>
          <a:xfrm>
            <a:off x="86360" y="919480"/>
            <a:ext cx="8303038" cy="5550989"/>
          </a:xfrm>
        </p:spPr>
        <p:txBody>
          <a:bodyPr/>
          <a:lstStyle/>
          <a:p>
            <a:pPr>
              <a:lnSpc>
                <a:spcPct val="90000"/>
              </a:lnSpc>
            </a:pPr>
            <a:r>
              <a:rPr lang="en-US" altLang="en-US" sz="2000" dirty="0"/>
              <a:t>Example of </a:t>
            </a:r>
            <a:r>
              <a:rPr lang="en-US" altLang="en-US" sz="2000" b="1" dirty="0">
                <a:solidFill>
                  <a:srgbClr val="002060"/>
                </a:solidFill>
              </a:rPr>
              <a:t>phantom phenomenon</a:t>
            </a:r>
            <a:r>
              <a:rPr lang="en-US" altLang="en-US" sz="2000" dirty="0"/>
              <a:t>.</a:t>
            </a:r>
          </a:p>
          <a:p>
            <a:pPr lvl="1">
              <a:lnSpc>
                <a:spcPct val="90000"/>
              </a:lnSpc>
            </a:pPr>
            <a:r>
              <a:rPr lang="en-US" altLang="en-US" sz="2000" dirty="0"/>
              <a:t>A transaction T30 that performs </a:t>
            </a:r>
            <a:r>
              <a:rPr lang="en-US" altLang="en-US" sz="2000" b="1" dirty="0">
                <a:solidFill>
                  <a:srgbClr val="002060"/>
                </a:solidFill>
              </a:rPr>
              <a:t>predicate read </a:t>
            </a:r>
            <a:r>
              <a:rPr lang="en-US" altLang="en-US" sz="2000" dirty="0"/>
              <a:t> (or scan) of a relation </a:t>
            </a:r>
          </a:p>
          <a:p>
            <a:pPr lvl="2">
              <a:lnSpc>
                <a:spcPct val="90000"/>
              </a:lnSpc>
            </a:pPr>
            <a:r>
              <a:rPr lang="en-US" altLang="en-US" sz="2000" dirty="0"/>
              <a:t> </a:t>
            </a:r>
            <a:r>
              <a:rPr lang="en-US" altLang="en-US" sz="2000" b="1" dirty="0"/>
              <a:t>select</a:t>
            </a:r>
            <a:r>
              <a:rPr lang="en-US" altLang="en-US" sz="2000" dirty="0"/>
              <a:t> </a:t>
            </a:r>
            <a:r>
              <a:rPr lang="en-US" altLang="en-US" sz="2000" b="1" dirty="0"/>
              <a:t>count</a:t>
            </a:r>
            <a:r>
              <a:rPr lang="en-US" altLang="en-US" sz="2000" dirty="0"/>
              <a:t>(*)</a:t>
            </a:r>
            <a:br>
              <a:rPr lang="en-US" altLang="en-US" sz="2000" dirty="0"/>
            </a:br>
            <a:r>
              <a:rPr lang="en-US" altLang="en-US" sz="2000" dirty="0"/>
              <a:t>   </a:t>
            </a:r>
            <a:r>
              <a:rPr lang="en-US" altLang="en-US" sz="2000" b="1" dirty="0"/>
              <a:t>from</a:t>
            </a:r>
            <a:r>
              <a:rPr lang="en-US" altLang="en-US" sz="2000" dirty="0"/>
              <a:t> </a:t>
            </a:r>
            <a:r>
              <a:rPr lang="en-US" altLang="en-US" sz="2000" i="1" dirty="0"/>
              <a:t>instructor</a:t>
            </a:r>
            <a:br>
              <a:rPr lang="en-US" altLang="en-US" sz="2000" dirty="0"/>
            </a:br>
            <a:r>
              <a:rPr lang="en-US" altLang="en-US" sz="2000" dirty="0"/>
              <a:t>   </a:t>
            </a:r>
            <a:r>
              <a:rPr lang="en-US" altLang="en-US" sz="2000" b="1" dirty="0"/>
              <a:t>where</a:t>
            </a:r>
            <a:r>
              <a:rPr lang="en-US" altLang="en-US" sz="2000" dirty="0"/>
              <a:t> </a:t>
            </a:r>
            <a:r>
              <a:rPr lang="en-US" altLang="en-US" sz="2000" i="1" dirty="0"/>
              <a:t>dept_name </a:t>
            </a:r>
            <a:r>
              <a:rPr lang="en-US" altLang="en-US" sz="2000" dirty="0"/>
              <a:t>= 'Physics'</a:t>
            </a:r>
          </a:p>
          <a:p>
            <a:pPr lvl="1">
              <a:lnSpc>
                <a:spcPct val="90000"/>
              </a:lnSpc>
            </a:pPr>
            <a:r>
              <a:rPr lang="en-US" altLang="en-US" sz="2000" dirty="0"/>
              <a:t>and a transaction T31 that inserts a tuple while T0 is active but after predicate read </a:t>
            </a:r>
          </a:p>
          <a:p>
            <a:pPr lvl="2">
              <a:lnSpc>
                <a:spcPct val="90000"/>
              </a:lnSpc>
            </a:pPr>
            <a:r>
              <a:rPr lang="en-US" altLang="en-US" sz="2000" b="1" dirty="0"/>
              <a:t>insert into</a:t>
            </a:r>
            <a:r>
              <a:rPr lang="en-US" altLang="en-US" sz="2000" dirty="0"/>
              <a:t> </a:t>
            </a:r>
            <a:r>
              <a:rPr lang="en-US" altLang="en-US" sz="2000" i="1" dirty="0"/>
              <a:t>instructor</a:t>
            </a:r>
            <a:r>
              <a:rPr lang="en-US" altLang="en-US" sz="2000" dirty="0"/>
              <a:t> </a:t>
            </a:r>
            <a:r>
              <a:rPr lang="en-US" altLang="en-US" sz="2000" b="1" dirty="0"/>
              <a:t>values</a:t>
            </a:r>
            <a:r>
              <a:rPr lang="en-US" altLang="en-US" sz="2000" dirty="0"/>
              <a:t> ('11111', 'Feynman', 'Physics', 94000)</a:t>
            </a:r>
          </a:p>
          <a:p>
            <a:pPr lvl="2">
              <a:lnSpc>
                <a:spcPct val="90000"/>
              </a:lnSpc>
              <a:buFont typeface="Webdings" panose="05030102010509060703" pitchFamily="18" charset="2"/>
              <a:buNone/>
            </a:pPr>
            <a:r>
              <a:rPr lang="en-US" altLang="en-US" sz="2000" dirty="0"/>
              <a:t>(conceptually) conflict in spite of not accessing any tuple in common.</a:t>
            </a:r>
          </a:p>
          <a:p>
            <a:pPr>
              <a:lnSpc>
                <a:spcPct val="90000"/>
              </a:lnSpc>
            </a:pPr>
            <a:r>
              <a:rPr lang="en-US" altLang="en-US" sz="2000" dirty="0"/>
              <a:t>If only tuple locks are used, non-serializable schedules can result</a:t>
            </a:r>
          </a:p>
          <a:p>
            <a:pPr lvl="1">
              <a:lnSpc>
                <a:spcPct val="90000"/>
              </a:lnSpc>
            </a:pPr>
            <a:r>
              <a:rPr lang="en-US" altLang="en-US" sz="2000" dirty="0"/>
              <a:t>E.g. the scan transaction does not see the new instructor, but may read some other tuple written by the update transaction</a:t>
            </a:r>
          </a:p>
          <a:p>
            <a:pPr>
              <a:lnSpc>
                <a:spcPct val="90000"/>
              </a:lnSpc>
            </a:pPr>
            <a:r>
              <a:rPr lang="en-US" altLang="en-US" sz="2000" dirty="0"/>
              <a:t>Can also occur with updates</a:t>
            </a:r>
          </a:p>
          <a:p>
            <a:pPr lvl="1">
              <a:lnSpc>
                <a:spcPct val="90000"/>
              </a:lnSpc>
            </a:pPr>
            <a:r>
              <a:rPr lang="en-US" altLang="en-US" sz="2000" dirty="0"/>
              <a:t>E.g. update Wu’s department from Finance to Physics</a:t>
            </a:r>
          </a:p>
        </p:txBody>
      </p:sp>
    </p:spTree>
    <p:extLst>
      <p:ext uri="{BB962C8B-B14F-4D97-AF65-F5344CB8AC3E}">
        <p14:creationId xmlns:p14="http://schemas.microsoft.com/office/powerpoint/2010/main" val="4413324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0" y="1000760"/>
            <a:ext cx="9144000" cy="5236025"/>
          </a:xfrm>
        </p:spPr>
        <p:txBody>
          <a:bodyPr/>
          <a:lstStyle/>
          <a:p>
            <a:pPr>
              <a:lnSpc>
                <a:spcPct val="90000"/>
              </a:lnSpc>
            </a:pPr>
            <a:r>
              <a:rPr lang="en-US" altLang="en-US" sz="2400" b="1" dirty="0"/>
              <a:t>Another Example</a:t>
            </a:r>
            <a:r>
              <a:rPr lang="en-US" altLang="en-US" sz="2400" dirty="0"/>
              <a:t>:  T1 and T2 both find maximum instructor ID in </a:t>
            </a:r>
            <a:br>
              <a:rPr lang="en-US" altLang="en-US" sz="2400" dirty="0"/>
            </a:br>
            <a:r>
              <a:rPr lang="en-US" altLang="en-US" sz="2400" dirty="0"/>
              <a:t>parallel, and create new instructors with ID = maximum ID + 1</a:t>
            </a:r>
          </a:p>
          <a:p>
            <a:pPr lvl="1">
              <a:lnSpc>
                <a:spcPct val="90000"/>
              </a:lnSpc>
            </a:pPr>
            <a:r>
              <a:rPr lang="en-US" altLang="en-US" sz="2400" dirty="0"/>
              <a:t>Both instructors get same ID, not possible in serializable schedule</a:t>
            </a:r>
          </a:p>
          <a:p>
            <a:pPr>
              <a:lnSpc>
                <a:spcPct val="90000"/>
              </a:lnSpc>
            </a:pPr>
            <a:r>
              <a:rPr lang="en-US" altLang="en-US" sz="2400" dirty="0"/>
              <a:t>Schedule</a:t>
            </a:r>
          </a:p>
          <a:p>
            <a:pPr lvl="1">
              <a:lnSpc>
                <a:spcPct val="90000"/>
              </a:lnSpc>
            </a:pPr>
            <a:endParaRPr lang="en-US" altLang="en-US" sz="2400" dirty="0"/>
          </a:p>
          <a:p>
            <a:pPr>
              <a:lnSpc>
                <a:spcPct val="90000"/>
              </a:lnSpc>
            </a:pPr>
            <a:endParaRPr lang="en-US" altLang="en-US" sz="2400" dirty="0"/>
          </a:p>
        </p:txBody>
      </p:sp>
      <p:pic>
        <p:nvPicPr>
          <p:cNvPr id="4" name="Picture 3"/>
          <p:cNvPicPr>
            <a:picLocks noChangeAspect="1"/>
          </p:cNvPicPr>
          <p:nvPr/>
        </p:nvPicPr>
        <p:blipFill>
          <a:blip r:embed="rId3"/>
          <a:stretch>
            <a:fillRect/>
          </a:stretch>
        </p:blipFill>
        <p:spPr>
          <a:xfrm>
            <a:off x="3220756" y="3283303"/>
            <a:ext cx="5792616" cy="3574697"/>
          </a:xfrm>
          <a:prstGeom prst="rect">
            <a:avLst/>
          </a:prstGeom>
        </p:spPr>
      </p:pic>
    </p:spTree>
    <p:extLst>
      <p:ext uri="{BB962C8B-B14F-4D97-AF65-F5344CB8AC3E}">
        <p14:creationId xmlns:p14="http://schemas.microsoft.com/office/powerpoint/2010/main" val="255145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(Cont.)</a:t>
            </a:r>
          </a:p>
        </p:txBody>
      </p:sp>
      <p:sp>
        <p:nvSpPr>
          <p:cNvPr id="10243" name="Rectangle 3"/>
          <p:cNvSpPr>
            <a:spLocks noGrp="1" noChangeArrowheads="1"/>
          </p:cNvSpPr>
          <p:nvPr>
            <p:ph idx="1"/>
          </p:nvPr>
        </p:nvSpPr>
        <p:spPr>
          <a:xfrm>
            <a:off x="188105" y="727075"/>
            <a:ext cx="8856617" cy="5743394"/>
          </a:xfrm>
        </p:spPr>
        <p:txBody>
          <a:bodyPr/>
          <a:lstStyle/>
          <a:p>
            <a:r>
              <a:rPr lang="en-US" altLang="en-US" sz="2800" dirty="0"/>
              <a:t>The potential for deadlock exists in most locking protocols. Deadlocks are a necessary evil.</a:t>
            </a:r>
          </a:p>
          <a:p>
            <a:r>
              <a:rPr lang="en-US" altLang="en-US" sz="2800" b="1" dirty="0">
                <a:solidFill>
                  <a:srgbClr val="002060"/>
                </a:solidFill>
              </a:rPr>
              <a:t>Starvation</a:t>
            </a:r>
            <a:r>
              <a:rPr lang="en-US" altLang="en-US" sz="2800" dirty="0"/>
              <a:t> is also possible if concurrency control manager is badly designed. For example:</a:t>
            </a:r>
          </a:p>
          <a:p>
            <a:pPr lvl="1"/>
            <a:r>
              <a:rPr lang="en-US" altLang="en-US" sz="2800" dirty="0"/>
              <a:t>A transaction may be waiting for an X-lock on an item, while a sequence of other transactions request and are granted an S-lock on the same item.  </a:t>
            </a:r>
          </a:p>
          <a:p>
            <a:pPr lvl="1"/>
            <a:r>
              <a:rPr lang="en-US" altLang="en-US" sz="2800" dirty="0"/>
              <a:t>The same transaction is repeatedly rolled back due to deadlocks.</a:t>
            </a:r>
          </a:p>
          <a:p>
            <a:r>
              <a:rPr lang="en-US" altLang="en-US" sz="2800" dirty="0"/>
              <a:t>Concurrency control manager can be designed to prevent starvation.</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Handling Phantoms</a:t>
            </a:r>
          </a:p>
        </p:txBody>
      </p:sp>
      <p:sp>
        <p:nvSpPr>
          <p:cNvPr id="65539" name="Rectangle 3"/>
          <p:cNvSpPr>
            <a:spLocks noGrp="1" noChangeArrowheads="1"/>
          </p:cNvSpPr>
          <p:nvPr>
            <p:ph idx="1"/>
          </p:nvPr>
        </p:nvSpPr>
        <p:spPr>
          <a:xfrm>
            <a:off x="109728" y="804672"/>
            <a:ext cx="8861842" cy="5665797"/>
          </a:xfrm>
        </p:spPr>
        <p:txBody>
          <a:bodyPr/>
          <a:lstStyle/>
          <a:p>
            <a:r>
              <a:rPr lang="en-US" altLang="en-US" sz="2000" dirty="0"/>
              <a:t>There is a conflict at the data level</a:t>
            </a:r>
          </a:p>
          <a:p>
            <a:pPr lvl="1"/>
            <a:r>
              <a:rPr lang="en-US" altLang="en-US" sz="2000" dirty="0"/>
              <a:t>The transaction performing predicate read or scanning the relation is reading information that indicates what tuples the relation contains</a:t>
            </a:r>
          </a:p>
          <a:p>
            <a:pPr lvl="1"/>
            <a:r>
              <a:rPr lang="en-US" altLang="en-US" sz="2000" dirty="0"/>
              <a:t>The transaction inserting/deleting/updating a tuple updates the same information.</a:t>
            </a:r>
          </a:p>
          <a:p>
            <a:pPr lvl="1"/>
            <a:r>
              <a:rPr lang="en-US" altLang="en-US" sz="2000" dirty="0"/>
              <a:t>The conflict should be detected, e.g. by locking the information.</a:t>
            </a:r>
          </a:p>
          <a:p>
            <a:r>
              <a:rPr lang="en-US" altLang="en-US" sz="2000" dirty="0"/>
              <a:t>One solution: </a:t>
            </a:r>
          </a:p>
          <a:p>
            <a:pPr lvl="1"/>
            <a:r>
              <a:rPr lang="en-US" altLang="en-US" sz="2000" dirty="0"/>
              <a:t>Associate a data item with the relation, to represent the information about what tuples the relation contains.</a:t>
            </a:r>
          </a:p>
          <a:p>
            <a:pPr lvl="1"/>
            <a:r>
              <a:rPr lang="en-US" altLang="en-US" sz="2000" dirty="0"/>
              <a:t>Transactions scanning the relation acquire a shared lock in the data item, </a:t>
            </a:r>
          </a:p>
          <a:p>
            <a:pPr lvl="1"/>
            <a:r>
              <a:rPr lang="en-US" altLang="en-US" sz="2000" dirty="0"/>
              <a:t>Transactions inserting or deleting a tuple acquire an exclusive lock on the data item. (Note: locks on the data item do not conflict with locks on individual tuples.)</a:t>
            </a:r>
          </a:p>
          <a:p>
            <a:r>
              <a:rPr lang="en-US" altLang="en-US" sz="2000" dirty="0"/>
              <a:t>Above protocol provides very low concurrency for insertions/deletions.</a:t>
            </a:r>
          </a:p>
        </p:txBody>
      </p:sp>
    </p:spTree>
    <p:extLst>
      <p:ext uri="{BB962C8B-B14F-4D97-AF65-F5344CB8AC3E}">
        <p14:creationId xmlns:p14="http://schemas.microsoft.com/office/powerpoint/2010/main" val="284039185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Index Locking To Prevent Phantoms</a:t>
            </a:r>
          </a:p>
        </p:txBody>
      </p:sp>
      <p:sp>
        <p:nvSpPr>
          <p:cNvPr id="66563" name="Rectangle 3"/>
          <p:cNvSpPr>
            <a:spLocks noGrp="1" noChangeArrowheads="1"/>
          </p:cNvSpPr>
          <p:nvPr>
            <p:ph idx="1"/>
          </p:nvPr>
        </p:nvSpPr>
        <p:spPr>
          <a:xfrm>
            <a:off x="665825" y="1102497"/>
            <a:ext cx="7830106" cy="5503786"/>
          </a:xfrm>
        </p:spPr>
        <p:txBody>
          <a:bodyPr/>
          <a:lstStyle/>
          <a:p>
            <a:r>
              <a:rPr lang="en-US" altLang="en-US" sz="1800" b="1" dirty="0">
                <a:solidFill>
                  <a:srgbClr val="002060"/>
                </a:solidFill>
              </a:rPr>
              <a:t>Index locking protocol </a:t>
            </a:r>
            <a:r>
              <a:rPr lang="en-US" altLang="en-US" sz="1800" dirty="0"/>
              <a:t>to prevent phantoms</a:t>
            </a:r>
          </a:p>
          <a:p>
            <a:pPr lvl="1"/>
            <a:r>
              <a:rPr lang="en-US" altLang="en-US" sz="1800" dirty="0"/>
              <a:t>Every relation must have at least one index. </a:t>
            </a:r>
          </a:p>
          <a:p>
            <a:pPr lvl="1"/>
            <a:r>
              <a:rPr lang="en-US" altLang="en-US" sz="1800" dirty="0"/>
              <a:t>A transaction can access tuples only after finding them through one or more indices on the relation</a:t>
            </a:r>
          </a:p>
          <a:p>
            <a:pPr lvl="1"/>
            <a:r>
              <a:rPr lang="en-US" altLang="en-US" sz="1800" dirty="0"/>
              <a:t>A transaction </a:t>
            </a:r>
            <a:r>
              <a:rPr lang="en-US" altLang="en-US" sz="1800" i="1" dirty="0"/>
              <a:t>T</a:t>
            </a:r>
            <a:r>
              <a:rPr lang="en-US" altLang="en-US" sz="1800" i="1" baseline="-25000" dirty="0"/>
              <a:t>i</a:t>
            </a:r>
            <a:r>
              <a:rPr lang="en-US" altLang="en-US" sz="1800" dirty="0"/>
              <a:t> that performs a lookup must lock all the index leaf nodes that it accesses, in S-mode</a:t>
            </a:r>
          </a:p>
          <a:p>
            <a:pPr lvl="2"/>
            <a:r>
              <a:rPr lang="en-US" altLang="en-US" sz="1800" dirty="0"/>
              <a:t>Even if the leaf node does not contain any tuple satisfying the index lookup (e.g. for a range query, no tuple in a leaf is in the range)</a:t>
            </a:r>
          </a:p>
          <a:p>
            <a:pPr lvl="1"/>
            <a:r>
              <a:rPr lang="en-US" altLang="en-US" sz="1800" dirty="0"/>
              <a:t>A transaction </a:t>
            </a:r>
            <a:r>
              <a:rPr lang="en-US" altLang="en-US" sz="1800" i="1" dirty="0"/>
              <a:t>T</a:t>
            </a:r>
            <a:r>
              <a:rPr lang="en-US" altLang="en-US" sz="1800" i="1" baseline="-25000" dirty="0"/>
              <a:t>i</a:t>
            </a:r>
            <a:r>
              <a:rPr lang="en-US" altLang="en-US" sz="1800" dirty="0"/>
              <a:t> that inserts, updates or deletes a tuple </a:t>
            </a:r>
            <a:r>
              <a:rPr lang="en-US" altLang="en-US" sz="1800" i="1" dirty="0" err="1"/>
              <a:t>t</a:t>
            </a:r>
            <a:r>
              <a:rPr lang="en-US" altLang="en-US" sz="1800" i="1" baseline="-25000" dirty="0" err="1"/>
              <a:t>i</a:t>
            </a:r>
            <a:r>
              <a:rPr lang="en-US" altLang="en-US" sz="1800" dirty="0"/>
              <a:t> in a relation </a:t>
            </a:r>
            <a:r>
              <a:rPr lang="en-US" altLang="en-US" sz="1800" i="1" dirty="0"/>
              <a:t>r</a:t>
            </a:r>
            <a:r>
              <a:rPr lang="en-US" altLang="en-US" sz="1800" dirty="0"/>
              <a:t> </a:t>
            </a:r>
          </a:p>
          <a:p>
            <a:pPr lvl="2"/>
            <a:r>
              <a:rPr lang="en-US" altLang="en-US" sz="1800" dirty="0"/>
              <a:t>Must update all indices to </a:t>
            </a:r>
            <a:r>
              <a:rPr lang="en-US" altLang="en-US" sz="1800" i="1" dirty="0"/>
              <a:t>r</a:t>
            </a:r>
            <a:endParaRPr lang="en-US" altLang="en-US" sz="1800" dirty="0"/>
          </a:p>
          <a:p>
            <a:pPr lvl="2"/>
            <a:r>
              <a:rPr lang="en-US" altLang="en-US" sz="1800" dirty="0"/>
              <a:t>Must obtain exclusive locks on all index leaf nodes affected by the insert/update/delete</a:t>
            </a:r>
          </a:p>
          <a:p>
            <a:pPr lvl="1"/>
            <a:r>
              <a:rPr lang="en-US" altLang="en-US" sz="1800" dirty="0"/>
              <a:t>The rules of the two-phase locking protocol must be observed</a:t>
            </a:r>
          </a:p>
          <a:p>
            <a:r>
              <a:rPr lang="en-US" altLang="en-US" sz="1800" dirty="0"/>
              <a:t>Guarantees that phantom phenomenon won</a:t>
            </a:r>
            <a:r>
              <a:rPr lang="en-IN" altLang="en-US" sz="1800" dirty="0"/>
              <a:t>’</a:t>
            </a:r>
            <a:r>
              <a:rPr lang="en-US" altLang="ja-JP" sz="1800" dirty="0"/>
              <a:t>t occur</a:t>
            </a:r>
            <a:endParaRPr lang="en-US" altLang="en-US" sz="1800" dirty="0"/>
          </a:p>
        </p:txBody>
      </p:sp>
    </p:spTree>
    <p:extLst>
      <p:ext uri="{BB962C8B-B14F-4D97-AF65-F5344CB8AC3E}">
        <p14:creationId xmlns:p14="http://schemas.microsoft.com/office/powerpoint/2010/main" val="61689392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Next-Key Locking to Prevent Phantoms</a:t>
            </a:r>
          </a:p>
        </p:txBody>
      </p:sp>
      <p:sp>
        <p:nvSpPr>
          <p:cNvPr id="67587" name="Rectangle 3"/>
          <p:cNvSpPr>
            <a:spLocks noGrp="1" noChangeArrowheads="1"/>
          </p:cNvSpPr>
          <p:nvPr>
            <p:ph idx="1"/>
          </p:nvPr>
        </p:nvSpPr>
        <p:spPr>
          <a:xfrm>
            <a:off x="656948" y="1102497"/>
            <a:ext cx="8188602" cy="5367972"/>
          </a:xfrm>
        </p:spPr>
        <p:txBody>
          <a:bodyPr/>
          <a:lstStyle/>
          <a:p>
            <a:r>
              <a:rPr lang="en-US" altLang="en-US" sz="2000" dirty="0"/>
              <a:t>Index-locking protocol to prevent phantoms locks entire leaf node</a:t>
            </a:r>
          </a:p>
          <a:p>
            <a:pPr lvl="1"/>
            <a:r>
              <a:rPr lang="en-US" altLang="en-US" sz="2000" dirty="0"/>
              <a:t>Can result in poor concurrency if there are many inserts</a:t>
            </a:r>
          </a:p>
          <a:p>
            <a:r>
              <a:rPr lang="en-US" altLang="en-US" sz="2000" b="1" dirty="0">
                <a:solidFill>
                  <a:srgbClr val="002060"/>
                </a:solidFill>
              </a:rPr>
              <a:t>Next-key locking protocol</a:t>
            </a:r>
            <a:r>
              <a:rPr lang="en-US" altLang="en-US" sz="2000" dirty="0"/>
              <a:t>: provides higher concurrency</a:t>
            </a:r>
          </a:p>
          <a:p>
            <a:pPr lvl="1"/>
            <a:r>
              <a:rPr lang="en-US" altLang="en-US" sz="2000" dirty="0"/>
              <a:t>Lock all values that satisfy index lookup (match lookup value, or fall in lookup range)</a:t>
            </a:r>
          </a:p>
          <a:p>
            <a:pPr lvl="1"/>
            <a:r>
              <a:rPr lang="en-US" altLang="en-US" sz="2000" dirty="0"/>
              <a:t>Also lock next key value in index</a:t>
            </a:r>
          </a:p>
          <a:p>
            <a:pPr lvl="2"/>
            <a:r>
              <a:rPr lang="en-US" altLang="en-US" sz="2000" dirty="0"/>
              <a:t>even for inserts/deletes</a:t>
            </a:r>
          </a:p>
          <a:p>
            <a:pPr lvl="1"/>
            <a:r>
              <a:rPr lang="en-US" altLang="en-US" sz="2000" dirty="0"/>
              <a:t>Lock mode: S for lookups, X for insert/delete/update</a:t>
            </a:r>
          </a:p>
          <a:p>
            <a:r>
              <a:rPr lang="en-US" altLang="en-US" sz="2000" dirty="0"/>
              <a:t>Ensures detection of query conflicts with inserts, deletes and updates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4E90FD-5358-4079-80DA-BA7367459215}"/>
                  </a:ext>
                </a:extLst>
              </p:cNvPr>
              <p:cNvSpPr txBox="1"/>
              <p:nvPr/>
            </p:nvSpPr>
            <p:spPr>
              <a:xfrm>
                <a:off x="172430" y="5047617"/>
                <a:ext cx="8971570" cy="707886"/>
              </a:xfrm>
              <a:prstGeom prst="rect">
                <a:avLst/>
              </a:prstGeom>
              <a:noFill/>
            </p:spPr>
            <p:txBody>
              <a:bodyPr wrap="square" rtlCol="0">
                <a:spAutoFit/>
              </a:bodyPr>
              <a:lstStyle/>
              <a:p>
                <a:r>
                  <a:rPr lang="en-IN" sz="2000" dirty="0"/>
                  <a:t>Consider B+-tree leaf nodes as below, with query predicate 7 </a:t>
                </a:r>
                <a14:m>
                  <m:oMath xmlns:m="http://schemas.openxmlformats.org/officeDocument/2006/math">
                    <m:r>
                      <a:rPr lang="en-IN" sz="2000" i="1" dirty="0" smtClean="0">
                        <a:latin typeface="Cambria Math" panose="02040503050406030204" pitchFamily="18" charset="0"/>
                      </a:rPr>
                      <m:t>≤</m:t>
                    </m:r>
                  </m:oMath>
                </a14:m>
                <a:r>
                  <a:rPr lang="en-IN" sz="2000" dirty="0"/>
                  <a:t> X </a:t>
                </a:r>
                <a14:m>
                  <m:oMath xmlns:m="http://schemas.openxmlformats.org/officeDocument/2006/math">
                    <m:r>
                      <a:rPr lang="en-IN" sz="2000" i="1" dirty="0">
                        <a:latin typeface="Cambria Math" panose="02040503050406030204" pitchFamily="18" charset="0"/>
                      </a:rPr>
                      <m:t>≤</m:t>
                    </m:r>
                  </m:oMath>
                </a14:m>
                <a:r>
                  <a:rPr lang="en-IN" sz="2000" dirty="0"/>
                  <a:t> 16.  </a:t>
                </a:r>
                <a:br>
                  <a:rPr lang="en-IN" sz="2000" dirty="0"/>
                </a:br>
                <a:r>
                  <a:rPr lang="en-IN" sz="2000" dirty="0"/>
                  <a:t>Check what happens with next-key locking when inserting: (</a:t>
                </a:r>
                <a:r>
                  <a:rPr lang="en-IN" sz="2000" dirty="0" err="1"/>
                  <a:t>i</a:t>
                </a:r>
                <a:r>
                  <a:rPr lang="en-IN" sz="2000" dirty="0"/>
                  <a:t>) 15 and (ii) 7</a:t>
                </a:r>
              </a:p>
            </p:txBody>
          </p:sp>
        </mc:Choice>
        <mc:Fallback xmlns="">
          <p:sp>
            <p:nvSpPr>
              <p:cNvPr id="3" name="TextBox 2">
                <a:extLst>
                  <a:ext uri="{FF2B5EF4-FFF2-40B4-BE49-F238E27FC236}">
                    <a16:creationId xmlns:a16="http://schemas.microsoft.com/office/drawing/2014/main" id="{CF4E90FD-5358-4079-80DA-BA7367459215}"/>
                  </a:ext>
                </a:extLst>
              </p:cNvPr>
              <p:cNvSpPr txBox="1">
                <a:spLocks noRot="1" noChangeAspect="1" noMove="1" noResize="1" noEditPoints="1" noAdjustHandles="1" noChangeArrowheads="1" noChangeShapeType="1" noTextEdit="1"/>
              </p:cNvSpPr>
              <p:nvPr/>
            </p:nvSpPr>
            <p:spPr>
              <a:xfrm>
                <a:off x="172430" y="5047617"/>
                <a:ext cx="8971570" cy="707886"/>
              </a:xfrm>
              <a:prstGeom prst="rect">
                <a:avLst/>
              </a:prstGeom>
              <a:blipFill>
                <a:blip r:embed="rId3"/>
                <a:stretch>
                  <a:fillRect l="-679" t="-3448" b="-15517"/>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338387" y="5954712"/>
            <a:ext cx="4467225" cy="352425"/>
          </a:xfrm>
          <a:prstGeom prst="rect">
            <a:avLst/>
          </a:prstGeom>
        </p:spPr>
      </p:pic>
    </p:spTree>
    <p:extLst>
      <p:ext uri="{BB962C8B-B14F-4D97-AF65-F5344CB8AC3E}">
        <p14:creationId xmlns:p14="http://schemas.microsoft.com/office/powerpoint/2010/main" val="98241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z="3200">
                <a:effectLst>
                  <a:outerShdw blurRad="38100" dist="38100" dir="2700000" algn="tl">
                    <a:srgbClr val="C0C0C0"/>
                  </a:outerShdw>
                </a:effectLst>
              </a:rPr>
              <a:t>The Two-Phase Locking Protocol</a:t>
            </a:r>
          </a:p>
        </p:txBody>
      </p:sp>
      <p:sp>
        <p:nvSpPr>
          <p:cNvPr id="11267" name="Rectangle 3"/>
          <p:cNvSpPr>
            <a:spLocks noGrp="1" noChangeArrowheads="1"/>
          </p:cNvSpPr>
          <p:nvPr>
            <p:ph idx="1"/>
          </p:nvPr>
        </p:nvSpPr>
        <p:spPr>
          <a:xfrm>
            <a:off x="161979" y="1034588"/>
            <a:ext cx="5314130" cy="5435881"/>
          </a:xfrm>
        </p:spPr>
        <p:txBody>
          <a:bodyPr/>
          <a:lstStyle/>
          <a:p>
            <a:r>
              <a:rPr lang="en-US" altLang="en-US" sz="2000" dirty="0"/>
              <a:t>A protocol which ensures conflict-serializable schedules.</a:t>
            </a:r>
          </a:p>
          <a:p>
            <a:r>
              <a:rPr lang="en-US" altLang="en-US" sz="2000" dirty="0"/>
              <a:t>Phase 1: </a:t>
            </a:r>
            <a:r>
              <a:rPr lang="en-US" altLang="en-US" sz="2000" b="1" dirty="0">
                <a:solidFill>
                  <a:srgbClr val="002060"/>
                </a:solidFill>
              </a:rPr>
              <a:t>Growing Phase</a:t>
            </a:r>
          </a:p>
          <a:p>
            <a:pPr lvl="1"/>
            <a:r>
              <a:rPr lang="en-US" altLang="en-US" sz="2000" dirty="0"/>
              <a:t>Transaction may </a:t>
            </a:r>
            <a:r>
              <a:rPr lang="en-US" altLang="en-US" sz="2000" b="1" dirty="0"/>
              <a:t>obtain</a:t>
            </a:r>
            <a:r>
              <a:rPr lang="en-US" altLang="en-US" sz="2000" dirty="0"/>
              <a:t> </a:t>
            </a:r>
            <a:r>
              <a:rPr lang="en-US" altLang="en-US" sz="2000" b="1" dirty="0"/>
              <a:t>locks</a:t>
            </a:r>
            <a:r>
              <a:rPr lang="en-US" altLang="en-US" sz="2000" dirty="0"/>
              <a:t> </a:t>
            </a:r>
          </a:p>
          <a:p>
            <a:pPr lvl="1"/>
            <a:r>
              <a:rPr lang="en-US" altLang="en-US" sz="2000" dirty="0"/>
              <a:t>Transaction may </a:t>
            </a:r>
            <a:r>
              <a:rPr lang="en-US" altLang="en-US" sz="2000" b="1" dirty="0"/>
              <a:t>not</a:t>
            </a:r>
            <a:r>
              <a:rPr lang="en-US" altLang="en-US" sz="2000" dirty="0"/>
              <a:t> release </a:t>
            </a:r>
            <a:r>
              <a:rPr lang="en-US" altLang="en-US" sz="2000" b="1" dirty="0"/>
              <a:t>locks</a:t>
            </a:r>
          </a:p>
          <a:p>
            <a:r>
              <a:rPr lang="en-US" altLang="en-US" sz="2000" dirty="0"/>
              <a:t>Phase 2: </a:t>
            </a:r>
            <a:r>
              <a:rPr lang="en-US" altLang="en-US" sz="2000" b="1" dirty="0">
                <a:solidFill>
                  <a:srgbClr val="002060"/>
                </a:solidFill>
              </a:rPr>
              <a:t>Shrinking Phase</a:t>
            </a:r>
          </a:p>
          <a:p>
            <a:pPr lvl="1"/>
            <a:r>
              <a:rPr lang="en-US" altLang="en-US" sz="2000" dirty="0"/>
              <a:t>Transaction may </a:t>
            </a:r>
            <a:r>
              <a:rPr lang="en-US" altLang="en-US" sz="2000" b="1" dirty="0"/>
              <a:t>release</a:t>
            </a:r>
            <a:r>
              <a:rPr lang="en-US" altLang="en-US" sz="2000" dirty="0"/>
              <a:t> </a:t>
            </a:r>
            <a:r>
              <a:rPr lang="en-US" altLang="en-US" sz="2000" b="1" dirty="0"/>
              <a:t>locks</a:t>
            </a:r>
          </a:p>
          <a:p>
            <a:pPr lvl="1"/>
            <a:r>
              <a:rPr lang="en-US" altLang="en-US" sz="2000" dirty="0"/>
              <a:t>Transaction may </a:t>
            </a:r>
            <a:r>
              <a:rPr lang="en-US" altLang="en-US" sz="2000" b="1" dirty="0"/>
              <a:t>not</a:t>
            </a:r>
            <a:r>
              <a:rPr lang="en-US" altLang="en-US" sz="2000" dirty="0"/>
              <a:t> </a:t>
            </a:r>
            <a:r>
              <a:rPr lang="en-US" altLang="en-US" sz="2000" b="1" dirty="0"/>
              <a:t>obtain</a:t>
            </a:r>
            <a:r>
              <a:rPr lang="en-US" altLang="en-US" sz="2000" dirty="0"/>
              <a:t> locks</a:t>
            </a:r>
          </a:p>
          <a:p>
            <a:pPr>
              <a:lnSpc>
                <a:spcPct val="120000"/>
              </a:lnSpc>
            </a:pPr>
            <a:r>
              <a:rPr lang="en-US" altLang="en-US" sz="2000" dirty="0"/>
              <a:t>The protocol </a:t>
            </a:r>
            <a:r>
              <a:rPr lang="en-US" altLang="en-US" sz="2000" b="1" dirty="0"/>
              <a:t>assures</a:t>
            </a:r>
            <a:r>
              <a:rPr lang="en-US" altLang="en-US" sz="2000" dirty="0"/>
              <a:t> </a:t>
            </a:r>
            <a:r>
              <a:rPr lang="en-US" altLang="en-US" sz="2000" b="1" dirty="0"/>
              <a:t>serializability</a:t>
            </a:r>
            <a:r>
              <a:rPr lang="en-US" altLang="en-US" sz="2000" dirty="0"/>
              <a:t>. It can be proved that the transactions can be </a:t>
            </a:r>
            <a:r>
              <a:rPr lang="en-US" altLang="en-US" sz="2000" b="1" dirty="0"/>
              <a:t>serialized</a:t>
            </a:r>
            <a:r>
              <a:rPr lang="en-US" altLang="en-US" sz="2000" dirty="0"/>
              <a:t> in the order of their </a:t>
            </a:r>
            <a:r>
              <a:rPr lang="en-US" altLang="en-US" sz="2000" b="1" dirty="0">
                <a:solidFill>
                  <a:srgbClr val="002060"/>
                </a:solidFill>
              </a:rPr>
              <a:t>lock points</a:t>
            </a:r>
            <a:r>
              <a:rPr lang="en-US" altLang="en-US" sz="2000" i="1" dirty="0">
                <a:solidFill>
                  <a:srgbClr val="002060"/>
                </a:solidFill>
              </a:rPr>
              <a:t> </a:t>
            </a:r>
            <a:r>
              <a:rPr lang="en-US" altLang="en-US" sz="2000" dirty="0">
                <a:solidFill>
                  <a:srgbClr val="002060"/>
                </a:solidFill>
              </a:rPr>
              <a:t> </a:t>
            </a:r>
            <a:r>
              <a:rPr lang="en-US" altLang="en-US" sz="2000" dirty="0"/>
              <a:t>(i.e., the point where a transaction acquired its final lock). </a:t>
            </a:r>
          </a:p>
        </p:txBody>
      </p:sp>
      <p:grpSp>
        <p:nvGrpSpPr>
          <p:cNvPr id="22" name="Group 21">
            <a:extLst>
              <a:ext uri="{FF2B5EF4-FFF2-40B4-BE49-F238E27FC236}">
                <a16:creationId xmlns:a16="http://schemas.microsoft.com/office/drawing/2014/main" id="{C26EAA91-4667-40F7-8DA5-75028B5E0C2D}"/>
              </a:ext>
            </a:extLst>
          </p:cNvPr>
          <p:cNvGrpSpPr/>
          <p:nvPr/>
        </p:nvGrpSpPr>
        <p:grpSpPr>
          <a:xfrm>
            <a:off x="5568601" y="1941816"/>
            <a:ext cx="3276949" cy="1792549"/>
            <a:chOff x="5712939" y="1541124"/>
            <a:chExt cx="3276949" cy="1792549"/>
          </a:xfrm>
        </p:grpSpPr>
        <p:cxnSp>
          <p:nvCxnSpPr>
            <p:cNvPr id="3" name="Straight Connector 2">
              <a:extLst>
                <a:ext uri="{FF2B5EF4-FFF2-40B4-BE49-F238E27FC236}">
                  <a16:creationId xmlns:a16="http://schemas.microsoft.com/office/drawing/2014/main" id="{0FB54162-306B-4489-8B81-698E913A8D5B}"/>
                </a:ext>
              </a:extLst>
            </p:cNvPr>
            <p:cNvCxnSpPr>
              <a:cxnSpLocks/>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E3CB620-AC29-4FAC-95E2-262B87721642}"/>
                </a:ext>
              </a:extLst>
            </p:cNvPr>
            <p:cNvCxnSpPr>
              <a:cxnSpLocks/>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95C9845F-53B5-42CF-9DED-577E128BCBD8}"/>
                </a:ext>
              </a:extLst>
            </p:cNvPr>
            <p:cNvCxnSpPr>
              <a:cxnSpLocks/>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EED83627-5621-4B13-9C3D-3A3022EAABA8}"/>
                </a:ext>
              </a:extLst>
            </p:cNvPr>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77ADCCD-4ADA-470C-8D85-8D1F7DB228BB}"/>
                </a:ext>
              </a:extLst>
            </p:cNvPr>
            <p:cNvCxnSpPr>
              <a:cxnSpLocks/>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D3A1DDE4-522C-445C-B280-368903635744}"/>
                </a:ext>
              </a:extLst>
            </p:cNvPr>
            <p:cNvSpPr txBox="1"/>
            <p:nvPr/>
          </p:nvSpPr>
          <p:spPr>
            <a:xfrm>
              <a:off x="6935552" y="2964341"/>
              <a:ext cx="801385" cy="369332"/>
            </a:xfrm>
            <a:prstGeom prst="rect">
              <a:avLst/>
            </a:prstGeom>
            <a:noFill/>
          </p:spPr>
          <p:txBody>
            <a:bodyPr wrap="square" rtlCol="0">
              <a:spAutoFit/>
            </a:bodyPr>
            <a:lstStyle/>
            <a:p>
              <a:r>
                <a:rPr lang="en-IN" sz="1800" dirty="0"/>
                <a:t>Time</a:t>
              </a:r>
            </a:p>
          </p:txBody>
        </p:sp>
        <p:sp>
          <p:nvSpPr>
            <p:cNvPr id="19" name="TextBox 18">
              <a:extLst>
                <a:ext uri="{FF2B5EF4-FFF2-40B4-BE49-F238E27FC236}">
                  <a16:creationId xmlns:a16="http://schemas.microsoft.com/office/drawing/2014/main" id="{63CE1A40-51CB-4ABA-9E17-4CFF2435A163}"/>
                </a:ext>
              </a:extLst>
            </p:cNvPr>
            <p:cNvSpPr txBox="1"/>
            <p:nvPr/>
          </p:nvSpPr>
          <p:spPr>
            <a:xfrm rot="16200000">
              <a:off x="5496912" y="1885499"/>
              <a:ext cx="801385" cy="369332"/>
            </a:xfrm>
            <a:prstGeom prst="rect">
              <a:avLst/>
            </a:prstGeom>
            <a:noFill/>
          </p:spPr>
          <p:txBody>
            <a:bodyPr wrap="square" rtlCol="0">
              <a:spAutoFit/>
            </a:bodyPr>
            <a:lstStyle/>
            <a:p>
              <a:r>
                <a:rPr lang="en-IN" sz="1800" dirty="0"/>
                <a:t>Locks</a:t>
              </a:r>
            </a:p>
          </p:txBody>
        </p:sp>
        <p:cxnSp>
          <p:nvCxnSpPr>
            <p:cNvPr id="18" name="Straight Arrow Connector 17">
              <a:extLst>
                <a:ext uri="{FF2B5EF4-FFF2-40B4-BE49-F238E27FC236}">
                  <a16:creationId xmlns:a16="http://schemas.microsoft.com/office/drawing/2014/main" id="{8E4B3A32-79FE-4DB8-A614-AF9F0FFCEB08}"/>
                </a:ext>
              </a:extLst>
            </p:cNvPr>
            <p:cNvCxnSpPr>
              <a:cxnSpLocks/>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2CED7774-56BB-4BC7-AD39-7011E54C9342}"/>
                </a:ext>
              </a:extLst>
            </p:cNvPr>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a:extLst>
              <a:ext uri="{FF2B5EF4-FFF2-40B4-BE49-F238E27FC236}">
                <a16:creationId xmlns:a16="http://schemas.microsoft.com/office/drawing/2014/main" id="{15CEAF51-B2DF-4A38-8239-209AFA7E8E75}"/>
              </a:ext>
            </a:extLst>
          </p:cNvPr>
          <p:cNvCxnSpPr>
            <a:cxnSpLocks/>
          </p:cNvCxnSpPr>
          <p:nvPr/>
        </p:nvCxnSpPr>
        <p:spPr bwMode="auto">
          <a:xfrm>
            <a:off x="3666478" y="1861257"/>
            <a:ext cx="3021493" cy="609600"/>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3A9857D5-A3B4-4348-AD13-80AB0BFB7FD3}"/>
              </a:ext>
            </a:extLst>
          </p:cNvPr>
          <p:cNvCxnSpPr>
            <a:cxnSpLocks/>
          </p:cNvCxnSpPr>
          <p:nvPr/>
        </p:nvCxnSpPr>
        <p:spPr bwMode="auto">
          <a:xfrm flipV="1">
            <a:off x="3888420" y="2583952"/>
            <a:ext cx="3787111" cy="503184"/>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1F32B76-916B-43B1-BB7A-6C852A73927C}"/>
              </a:ext>
            </a:extLst>
          </p:cNvPr>
          <p:cNvCxnSpPr>
            <a:cxnSpLocks/>
          </p:cNvCxnSpPr>
          <p:nvPr/>
        </p:nvCxnSpPr>
        <p:spPr bwMode="auto">
          <a:xfrm flipV="1">
            <a:off x="5428923" y="2825356"/>
            <a:ext cx="1781398" cy="2222132"/>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4EB-572A-43EF-92F1-24453FD338F6}"/>
              </a:ext>
            </a:extLst>
          </p:cNvPr>
          <p:cNvSpPr>
            <a:spLocks noGrp="1"/>
          </p:cNvSpPr>
          <p:nvPr>
            <p:ph type="title"/>
          </p:nvPr>
        </p:nvSpPr>
        <p:spPr>
          <a:xfrm>
            <a:off x="813942" y="82731"/>
            <a:ext cx="8408126" cy="609600"/>
          </a:xfrm>
        </p:spPr>
        <p:txBody>
          <a:bodyPr/>
          <a:lstStyle/>
          <a:p>
            <a:r>
              <a:rPr lang="en-US" sz="2400" dirty="0"/>
              <a:t>Cascading rollback may occur under two-phase locking. </a:t>
            </a:r>
          </a:p>
        </p:txBody>
      </p:sp>
      <p:sp>
        <p:nvSpPr>
          <p:cNvPr id="3" name="Content Placeholder 2">
            <a:extLst>
              <a:ext uri="{FF2B5EF4-FFF2-40B4-BE49-F238E27FC236}">
                <a16:creationId xmlns:a16="http://schemas.microsoft.com/office/drawing/2014/main" id="{DCC49125-2F1B-41EA-88BA-8484619466E3}"/>
              </a:ext>
            </a:extLst>
          </p:cNvPr>
          <p:cNvSpPr>
            <a:spLocks noGrp="1"/>
          </p:cNvSpPr>
          <p:nvPr>
            <p:ph idx="1"/>
          </p:nvPr>
        </p:nvSpPr>
        <p:spPr>
          <a:xfrm>
            <a:off x="95624" y="1117599"/>
            <a:ext cx="8749926" cy="5352869"/>
          </a:xfrm>
        </p:spPr>
        <p:txBody>
          <a:bodyPr/>
          <a:lstStyle/>
          <a:p>
            <a:r>
              <a:rPr lang="en-US" sz="2400" dirty="0"/>
              <a:t>Each transaction observes the two-phase locking protocol, but the failure of T5 after the </a:t>
            </a:r>
            <a:r>
              <a:rPr lang="en-US" sz="2400" b="1" dirty="0"/>
              <a:t>read(A) </a:t>
            </a:r>
            <a:r>
              <a:rPr lang="en-US" sz="2400" dirty="0"/>
              <a:t>step of T7 leads to cascading rollback of T6 and T7</a:t>
            </a:r>
            <a:endParaRPr lang="fa-IR" sz="2400" dirty="0"/>
          </a:p>
          <a:p>
            <a:endParaRPr lang="en-US" sz="2400" dirty="0"/>
          </a:p>
        </p:txBody>
      </p:sp>
      <p:pic>
        <p:nvPicPr>
          <p:cNvPr id="5" name="Picture 4">
            <a:extLst>
              <a:ext uri="{FF2B5EF4-FFF2-40B4-BE49-F238E27FC236}">
                <a16:creationId xmlns:a16="http://schemas.microsoft.com/office/drawing/2014/main" id="{87B5B446-7112-4948-AFC6-4D1A400EDCF2}"/>
              </a:ext>
            </a:extLst>
          </p:cNvPr>
          <p:cNvPicPr>
            <a:picLocks noChangeAspect="1"/>
          </p:cNvPicPr>
          <p:nvPr/>
        </p:nvPicPr>
        <p:blipFill>
          <a:blip r:embed="rId3"/>
          <a:stretch>
            <a:fillRect/>
          </a:stretch>
        </p:blipFill>
        <p:spPr>
          <a:xfrm>
            <a:off x="2724240" y="2593213"/>
            <a:ext cx="3695519" cy="3925590"/>
          </a:xfrm>
          <a:prstGeom prst="rect">
            <a:avLst/>
          </a:prstGeom>
        </p:spPr>
      </p:pic>
      <p:grpSp>
        <p:nvGrpSpPr>
          <p:cNvPr id="7" name="Group 6">
            <a:extLst>
              <a:ext uri="{FF2B5EF4-FFF2-40B4-BE49-F238E27FC236}">
                <a16:creationId xmlns:a16="http://schemas.microsoft.com/office/drawing/2014/main" id="{8FCF40E9-B69E-4189-B998-9213B4D2C94F}"/>
              </a:ext>
            </a:extLst>
          </p:cNvPr>
          <p:cNvGrpSpPr/>
          <p:nvPr/>
        </p:nvGrpSpPr>
        <p:grpSpPr>
          <a:xfrm>
            <a:off x="6036188" y="6018294"/>
            <a:ext cx="322920" cy="213840"/>
            <a:chOff x="6036188" y="6018294"/>
            <a:chExt cx="322920" cy="2138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1E3D27-BFB5-45E0-9E9A-53F0790965EF}"/>
                    </a:ext>
                  </a:extLst>
                </p14:cNvPr>
                <p14:cNvContentPartPr/>
                <p14:nvPr/>
              </p14:nvContentPartPr>
              <p14:xfrm>
                <a:off x="6092348" y="6101814"/>
                <a:ext cx="266760" cy="17280"/>
              </p14:xfrm>
            </p:contentPart>
          </mc:Choice>
          <mc:Fallback xmlns="">
            <p:pic>
              <p:nvPicPr>
                <p:cNvPr id="4" name="Ink 3">
                  <a:extLst>
                    <a:ext uri="{FF2B5EF4-FFF2-40B4-BE49-F238E27FC236}">
                      <a16:creationId xmlns:a16="http://schemas.microsoft.com/office/drawing/2014/main" id="{781E3D27-BFB5-45E0-9E9A-53F0790965EF}"/>
                    </a:ext>
                  </a:extLst>
                </p:cNvPr>
                <p:cNvPicPr/>
                <p:nvPr/>
              </p:nvPicPr>
              <p:blipFill>
                <a:blip r:embed="rId5"/>
                <a:stretch>
                  <a:fillRect/>
                </a:stretch>
              </p:blipFill>
              <p:spPr>
                <a:xfrm>
                  <a:off x="6083348" y="6092814"/>
                  <a:ext cx="284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8ADEB-86C5-498C-A862-43C1E4675032}"/>
                    </a:ext>
                  </a:extLst>
                </p14:cNvPr>
                <p14:cNvContentPartPr/>
                <p14:nvPr/>
              </p14:nvContentPartPr>
              <p14:xfrm>
                <a:off x="6036188" y="6018294"/>
                <a:ext cx="135720" cy="213840"/>
              </p14:xfrm>
            </p:contentPart>
          </mc:Choice>
          <mc:Fallback xmlns="">
            <p:pic>
              <p:nvPicPr>
                <p:cNvPr id="6" name="Ink 5">
                  <a:extLst>
                    <a:ext uri="{FF2B5EF4-FFF2-40B4-BE49-F238E27FC236}">
                      <a16:creationId xmlns:a16="http://schemas.microsoft.com/office/drawing/2014/main" id="{44D8ADEB-86C5-498C-A862-43C1E4675032}"/>
                    </a:ext>
                  </a:extLst>
                </p:cNvPr>
                <p:cNvPicPr/>
                <p:nvPr/>
              </p:nvPicPr>
              <p:blipFill>
                <a:blip r:embed="rId7"/>
                <a:stretch>
                  <a:fillRect/>
                </a:stretch>
              </p:blipFill>
              <p:spPr>
                <a:xfrm>
                  <a:off x="6027548" y="6009294"/>
                  <a:ext cx="153360" cy="231480"/>
                </a:xfrm>
                <a:prstGeom prst="rect">
                  <a:avLst/>
                </a:prstGeom>
              </p:spPr>
            </p:pic>
          </mc:Fallback>
        </mc:AlternateContent>
      </p:grpSp>
    </p:spTree>
    <p:extLst>
      <p:ext uri="{BB962C8B-B14F-4D97-AF65-F5344CB8AC3E}">
        <p14:creationId xmlns:p14="http://schemas.microsoft.com/office/powerpoint/2010/main" val="352268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2291" name="Rectangle 3"/>
          <p:cNvSpPr>
            <a:spLocks noGrp="1" noChangeArrowheads="1"/>
          </p:cNvSpPr>
          <p:nvPr>
            <p:ph idx="1"/>
          </p:nvPr>
        </p:nvSpPr>
        <p:spPr>
          <a:xfrm>
            <a:off x="130628" y="945742"/>
            <a:ext cx="9013372" cy="5682164"/>
          </a:xfrm>
        </p:spPr>
        <p:txBody>
          <a:bodyPr/>
          <a:lstStyle/>
          <a:p>
            <a:r>
              <a:rPr lang="en-US" altLang="en-US" sz="2200" dirty="0"/>
              <a:t>Two-phase locking </a:t>
            </a:r>
            <a:r>
              <a:rPr lang="en-US" altLang="en-US" sz="2200" i="1" dirty="0"/>
              <a:t>does </a:t>
            </a:r>
            <a:r>
              <a:rPr lang="en-US" altLang="en-US" sz="2200" b="1" i="1" dirty="0"/>
              <a:t>not</a:t>
            </a:r>
            <a:r>
              <a:rPr lang="en-US" altLang="en-US" sz="2200" b="1" dirty="0"/>
              <a:t> ensure </a:t>
            </a:r>
            <a:r>
              <a:rPr lang="en-US" altLang="en-US" sz="2200" dirty="0"/>
              <a:t>freedom from </a:t>
            </a:r>
            <a:r>
              <a:rPr lang="en-US" altLang="en-US" sz="2200" b="1" dirty="0"/>
              <a:t>deadlocks</a:t>
            </a:r>
          </a:p>
          <a:p>
            <a:pPr>
              <a:lnSpc>
                <a:spcPct val="110000"/>
              </a:lnSpc>
            </a:pPr>
            <a:r>
              <a:rPr lang="en-US" altLang="en-US" sz="2200" dirty="0"/>
              <a:t>Extensions to basic </a:t>
            </a:r>
            <a:r>
              <a:rPr lang="en-US" altLang="en-US" sz="2200" b="1" dirty="0"/>
              <a:t>two-phase locking </a:t>
            </a:r>
            <a:r>
              <a:rPr lang="en-US" altLang="en-US" sz="2200" dirty="0"/>
              <a:t>needed to ensure </a:t>
            </a:r>
            <a:r>
              <a:rPr lang="en-US" altLang="en-US" sz="2200" b="1" dirty="0"/>
              <a:t>recoverability</a:t>
            </a:r>
            <a:r>
              <a:rPr lang="en-US" altLang="en-US" sz="2200" dirty="0"/>
              <a:t> of freedom from </a:t>
            </a:r>
            <a:r>
              <a:rPr lang="en-US" altLang="en-US" sz="2200" b="1" dirty="0"/>
              <a:t>cascading roll-back</a:t>
            </a:r>
          </a:p>
          <a:p>
            <a:pPr lvl="1">
              <a:lnSpc>
                <a:spcPct val="110000"/>
              </a:lnSpc>
            </a:pPr>
            <a:r>
              <a:rPr lang="en-US" altLang="en-US" sz="2200" b="1" dirty="0">
                <a:solidFill>
                  <a:srgbClr val="002060"/>
                </a:solidFill>
              </a:rPr>
              <a:t>Strict two-phase locking: </a:t>
            </a:r>
            <a:r>
              <a:rPr lang="en-US" altLang="en-US" sz="2200" dirty="0"/>
              <a:t>a transaction must </a:t>
            </a:r>
            <a:r>
              <a:rPr lang="en-US" altLang="en-US" sz="2200" b="1" dirty="0"/>
              <a:t>hold</a:t>
            </a:r>
            <a:r>
              <a:rPr lang="en-US" altLang="en-US" sz="2200" dirty="0"/>
              <a:t> </a:t>
            </a:r>
            <a:r>
              <a:rPr lang="en-US" altLang="en-US" sz="2200" b="1" dirty="0"/>
              <a:t>all</a:t>
            </a:r>
            <a:r>
              <a:rPr lang="en-US" altLang="en-US" sz="2200" dirty="0"/>
              <a:t> its </a:t>
            </a:r>
            <a:r>
              <a:rPr lang="en-US" altLang="en-US" sz="2200" b="1" dirty="0"/>
              <a:t>exclusive</a:t>
            </a:r>
            <a:r>
              <a:rPr lang="en-US" altLang="en-US" sz="2200" dirty="0"/>
              <a:t> </a:t>
            </a:r>
            <a:r>
              <a:rPr lang="en-US" altLang="en-US" sz="2200" b="1" dirty="0"/>
              <a:t>locks</a:t>
            </a:r>
            <a:r>
              <a:rPr lang="en-US" altLang="en-US" sz="2200" dirty="0"/>
              <a:t> till it </a:t>
            </a:r>
            <a:r>
              <a:rPr lang="en-US" altLang="en-US" sz="2200" b="1" dirty="0"/>
              <a:t>commits</a:t>
            </a:r>
            <a:r>
              <a:rPr lang="en-US" altLang="en-US" sz="2200" dirty="0"/>
              <a:t>/</a:t>
            </a:r>
            <a:r>
              <a:rPr lang="en-US" altLang="en-US" sz="2200" b="1" dirty="0"/>
              <a:t>aborts</a:t>
            </a:r>
            <a:r>
              <a:rPr lang="en-US" altLang="en-US" sz="2200" dirty="0"/>
              <a:t>.</a:t>
            </a:r>
          </a:p>
          <a:p>
            <a:pPr lvl="2">
              <a:lnSpc>
                <a:spcPct val="110000"/>
              </a:lnSpc>
            </a:pPr>
            <a:r>
              <a:rPr lang="en-US" altLang="en-US" sz="2200" dirty="0"/>
              <a:t>Ensures </a:t>
            </a:r>
            <a:r>
              <a:rPr lang="en-US" altLang="en-US" sz="2200" b="1" dirty="0"/>
              <a:t>recoverability</a:t>
            </a:r>
            <a:r>
              <a:rPr lang="en-US" altLang="en-US" sz="2200" dirty="0"/>
              <a:t> and </a:t>
            </a:r>
            <a:r>
              <a:rPr lang="en-US" altLang="en-US" sz="2200" b="1" dirty="0"/>
              <a:t>avoids</a:t>
            </a:r>
            <a:r>
              <a:rPr lang="en-US" altLang="en-US" sz="2200" dirty="0"/>
              <a:t> cascading </a:t>
            </a:r>
            <a:r>
              <a:rPr lang="en-US" altLang="en-US" sz="2200" b="1" dirty="0"/>
              <a:t>roll-backs</a:t>
            </a:r>
          </a:p>
          <a:p>
            <a:pPr lvl="1">
              <a:lnSpc>
                <a:spcPct val="110000"/>
              </a:lnSpc>
            </a:pPr>
            <a:r>
              <a:rPr lang="en-US" altLang="en-US" sz="2200" b="1" dirty="0">
                <a:solidFill>
                  <a:srgbClr val="002060"/>
                </a:solidFill>
              </a:rPr>
              <a:t>Rigorous two-phase locking</a:t>
            </a:r>
            <a:r>
              <a:rPr lang="en-US" altLang="en-US" sz="2200" dirty="0"/>
              <a:t>: a transaction must </a:t>
            </a:r>
            <a:r>
              <a:rPr lang="en-US" altLang="en-US" sz="2200" b="1" dirty="0"/>
              <a:t>hold</a:t>
            </a:r>
            <a:r>
              <a:rPr lang="en-US" altLang="en-US" sz="2200" dirty="0"/>
              <a:t> </a:t>
            </a:r>
            <a:r>
              <a:rPr lang="en-US" altLang="en-US" sz="2200" b="1" i="1" dirty="0"/>
              <a:t>all</a:t>
            </a:r>
            <a:r>
              <a:rPr lang="en-US" altLang="en-US" sz="2200" i="1" dirty="0"/>
              <a:t> </a:t>
            </a:r>
            <a:r>
              <a:rPr lang="en-US" altLang="en-US" sz="2200" b="1" dirty="0"/>
              <a:t>locks</a:t>
            </a:r>
            <a:r>
              <a:rPr lang="en-US" altLang="en-US" sz="2200" dirty="0"/>
              <a:t> till </a:t>
            </a:r>
            <a:r>
              <a:rPr lang="en-US" altLang="en-US" sz="2200" b="1" dirty="0"/>
              <a:t>commit</a:t>
            </a:r>
            <a:r>
              <a:rPr lang="en-US" altLang="en-US" sz="2200" dirty="0"/>
              <a:t>/</a:t>
            </a:r>
            <a:r>
              <a:rPr lang="en-US" altLang="en-US" sz="2200" b="1" dirty="0"/>
              <a:t>abort</a:t>
            </a:r>
            <a:r>
              <a:rPr lang="en-US" altLang="en-US" sz="2200" dirty="0"/>
              <a:t>. </a:t>
            </a:r>
          </a:p>
          <a:p>
            <a:pPr lvl="2">
              <a:lnSpc>
                <a:spcPct val="110000"/>
              </a:lnSpc>
            </a:pPr>
            <a:r>
              <a:rPr lang="en-US" altLang="en-US" sz="2200" dirty="0"/>
              <a:t>Transactions can be serialized in the order in which they commit.</a:t>
            </a:r>
          </a:p>
          <a:p>
            <a:pPr>
              <a:lnSpc>
                <a:spcPct val="110000"/>
              </a:lnSpc>
            </a:pPr>
            <a:r>
              <a:rPr lang="en-US" altLang="en-US" sz="2200" dirty="0"/>
              <a:t>Most </a:t>
            </a:r>
            <a:r>
              <a:rPr lang="en-US" altLang="en-US" sz="2200" b="1" dirty="0"/>
              <a:t>databases</a:t>
            </a:r>
            <a:r>
              <a:rPr lang="en-US" altLang="en-US" sz="2200" dirty="0"/>
              <a:t> implement </a:t>
            </a:r>
            <a:r>
              <a:rPr lang="en-US" altLang="en-US" sz="2200" b="1" dirty="0"/>
              <a:t>rigorous</a:t>
            </a:r>
            <a:r>
              <a:rPr lang="en-US" altLang="en-US" sz="2200" dirty="0"/>
              <a:t> two-phase locking, </a:t>
            </a:r>
            <a:r>
              <a:rPr lang="en-US" altLang="en-US" sz="2200" i="1" dirty="0"/>
              <a:t>but refer to it as simply two-phase locking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3315" name="Rectangle 3"/>
          <p:cNvSpPr>
            <a:spLocks noGrp="1" noChangeArrowheads="1"/>
          </p:cNvSpPr>
          <p:nvPr>
            <p:ph idx="1"/>
          </p:nvPr>
        </p:nvSpPr>
        <p:spPr>
          <a:xfrm>
            <a:off x="0" y="1106807"/>
            <a:ext cx="8496082" cy="5133916"/>
          </a:xfrm>
        </p:spPr>
        <p:txBody>
          <a:bodyPr/>
          <a:lstStyle/>
          <a:p>
            <a:r>
              <a:rPr lang="en-US" altLang="en-US" sz="2400" b="1" dirty="0"/>
              <a:t>Two-phase</a:t>
            </a:r>
            <a:r>
              <a:rPr lang="en-US" altLang="en-US" sz="2400" dirty="0"/>
              <a:t> locking is </a:t>
            </a:r>
            <a:r>
              <a:rPr lang="en-US" altLang="en-US" sz="2400" b="1" dirty="0">
                <a:solidFill>
                  <a:schemeClr val="tx2"/>
                </a:solidFill>
              </a:rPr>
              <a:t>not</a:t>
            </a:r>
            <a:r>
              <a:rPr lang="en-US" altLang="en-US" sz="2400" dirty="0"/>
              <a:t> a </a:t>
            </a:r>
            <a:r>
              <a:rPr lang="en-US" altLang="en-US" sz="2400" b="1" dirty="0">
                <a:solidFill>
                  <a:schemeClr val="tx2"/>
                </a:solidFill>
              </a:rPr>
              <a:t>necessary</a:t>
            </a:r>
            <a:r>
              <a:rPr lang="en-US" altLang="en-US" sz="2400" dirty="0"/>
              <a:t> condition for </a:t>
            </a:r>
            <a:r>
              <a:rPr lang="en-US" altLang="en-US" sz="2400" b="1" dirty="0"/>
              <a:t>serializability</a:t>
            </a:r>
          </a:p>
          <a:p>
            <a:pPr lvl="1"/>
            <a:r>
              <a:rPr lang="en-US" altLang="en-US" sz="2400" dirty="0"/>
              <a:t>There are </a:t>
            </a:r>
            <a:r>
              <a:rPr lang="en-US" altLang="en-US" sz="2400" b="1" dirty="0"/>
              <a:t>conflict serializable schedules </a:t>
            </a:r>
            <a:r>
              <a:rPr lang="en-US" altLang="en-US" sz="2400" dirty="0"/>
              <a:t>that cannot be obtained if the </a:t>
            </a:r>
            <a:r>
              <a:rPr lang="en-US" altLang="en-US" sz="2400" b="1" dirty="0"/>
              <a:t>two-phase locking protocol </a:t>
            </a:r>
            <a:r>
              <a:rPr lang="en-US" altLang="en-US" sz="2400" dirty="0"/>
              <a:t>is used.  </a:t>
            </a:r>
          </a:p>
          <a:p>
            <a:r>
              <a:rPr lang="en-US" altLang="en-US" sz="2400" dirty="0"/>
              <a:t>In the absence of extra information (e.g., </a:t>
            </a:r>
            <a:r>
              <a:rPr lang="en-US" altLang="en-US" sz="2400" b="1" dirty="0"/>
              <a:t>ordering</a:t>
            </a:r>
            <a:r>
              <a:rPr lang="en-US" altLang="en-US" sz="2400" dirty="0"/>
              <a:t> of  </a:t>
            </a:r>
            <a:r>
              <a:rPr lang="en-US" altLang="en-US" sz="2400" b="1" dirty="0"/>
              <a:t>access</a:t>
            </a:r>
            <a:r>
              <a:rPr lang="en-US" altLang="en-US" sz="2400" dirty="0"/>
              <a:t> to </a:t>
            </a:r>
            <a:r>
              <a:rPr lang="en-US" altLang="en-US" sz="2400" b="1" dirty="0"/>
              <a:t>data</a:t>
            </a:r>
            <a:r>
              <a:rPr lang="en-US" altLang="en-US" sz="2400" dirty="0"/>
              <a:t>), two-phase locking is necessary for </a:t>
            </a:r>
            <a:r>
              <a:rPr lang="en-US" altLang="en-US" sz="2400" b="1" dirty="0"/>
              <a:t>conflict</a:t>
            </a:r>
            <a:r>
              <a:rPr lang="en-US" altLang="en-US" sz="2400" dirty="0"/>
              <a:t> </a:t>
            </a:r>
            <a:r>
              <a:rPr lang="en-US" altLang="en-US" sz="2400" b="1" dirty="0"/>
              <a:t>serializability</a:t>
            </a:r>
            <a:r>
              <a:rPr lang="en-US" altLang="en-US" sz="2400" dirty="0"/>
              <a:t> </a:t>
            </a:r>
            <a:r>
              <a:rPr lang="en-US" altLang="en-US" sz="2400" i="1" dirty="0"/>
              <a:t>in the following sense</a:t>
            </a:r>
            <a:r>
              <a:rPr lang="en-US" altLang="en-US" sz="2400" dirty="0"/>
              <a:t>:</a:t>
            </a:r>
          </a:p>
          <a:p>
            <a:pPr lvl="1"/>
            <a:r>
              <a:rPr lang="en-US" altLang="en-US" sz="2400" i="1" dirty="0"/>
              <a:t>Given </a:t>
            </a:r>
            <a:r>
              <a:rPr lang="en-US" altLang="en-US" sz="2400" b="1" i="1" dirty="0"/>
              <a:t>a transaction T</a:t>
            </a:r>
            <a:r>
              <a:rPr lang="en-US" altLang="en-US" sz="2400" b="1" i="1" baseline="-25000" dirty="0"/>
              <a:t>i</a:t>
            </a:r>
            <a:r>
              <a:rPr lang="en-US" altLang="en-US" sz="2400" b="1" i="1" dirty="0"/>
              <a:t> </a:t>
            </a:r>
            <a:r>
              <a:rPr lang="en-US" altLang="en-US" sz="2400" i="1" dirty="0"/>
              <a:t>that </a:t>
            </a:r>
            <a:r>
              <a:rPr lang="en-US" altLang="en-US" sz="2400" b="1" i="1" dirty="0"/>
              <a:t>does not follow two-phase locking</a:t>
            </a:r>
            <a:r>
              <a:rPr lang="en-US" altLang="en-US" sz="2400" i="1" dirty="0"/>
              <a:t>, we can </a:t>
            </a:r>
            <a:r>
              <a:rPr lang="en-US" altLang="en-US" sz="2400" b="1" i="1" dirty="0"/>
              <a:t>find</a:t>
            </a:r>
            <a:r>
              <a:rPr lang="en-US" altLang="en-US" sz="2400" i="1" dirty="0"/>
              <a:t> a </a:t>
            </a:r>
            <a:r>
              <a:rPr lang="en-US" altLang="en-US" sz="2400" b="1" i="1" dirty="0"/>
              <a:t>transaction T</a:t>
            </a:r>
            <a:r>
              <a:rPr lang="en-US" altLang="en-US" sz="2400" b="1" i="1" baseline="-25000" dirty="0"/>
              <a:t>j</a:t>
            </a:r>
            <a:r>
              <a:rPr lang="en-US" altLang="en-US" sz="2400" b="1" i="1" dirty="0"/>
              <a:t> </a:t>
            </a:r>
            <a:r>
              <a:rPr lang="en-US" altLang="en-US" sz="2400" i="1" dirty="0"/>
              <a:t>that uses two-phase locking, and a schedule for </a:t>
            </a:r>
            <a:r>
              <a:rPr lang="en-US" altLang="en-US" sz="2400" b="1" i="1" dirty="0"/>
              <a:t>T</a:t>
            </a:r>
            <a:r>
              <a:rPr lang="en-US" altLang="en-US" sz="2400" b="1" i="1" baseline="-25000" dirty="0"/>
              <a:t>i</a:t>
            </a:r>
            <a:r>
              <a:rPr lang="en-US" altLang="en-US" sz="2400" i="1" dirty="0"/>
              <a:t> and T</a:t>
            </a:r>
            <a:r>
              <a:rPr lang="en-US" altLang="en-US" sz="2400" i="1" baseline="-25000" dirty="0"/>
              <a:t>j</a:t>
            </a:r>
            <a:r>
              <a:rPr lang="en-US" altLang="en-US" sz="2400" i="1" dirty="0"/>
              <a:t> that is </a:t>
            </a:r>
            <a:r>
              <a:rPr lang="en-US" altLang="en-US" sz="2400" b="1" i="1" dirty="0"/>
              <a:t>not conflict serializable.</a:t>
            </a:r>
          </a:p>
          <a:p>
            <a:pPr lvl="1"/>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Locking Protocols</a:t>
            </a:r>
          </a:p>
        </p:txBody>
      </p:sp>
      <p:sp>
        <p:nvSpPr>
          <p:cNvPr id="13315" name="Rectangle 3"/>
          <p:cNvSpPr>
            <a:spLocks noGrp="1" noChangeArrowheads="1"/>
          </p:cNvSpPr>
          <p:nvPr>
            <p:ph idx="1"/>
          </p:nvPr>
        </p:nvSpPr>
        <p:spPr>
          <a:xfrm>
            <a:off x="0" y="1102497"/>
            <a:ext cx="8987246" cy="5367972"/>
          </a:xfrm>
        </p:spPr>
        <p:txBody>
          <a:bodyPr/>
          <a:lstStyle/>
          <a:p>
            <a:r>
              <a:rPr lang="en-US" altLang="en-US" sz="2800" dirty="0"/>
              <a:t>Given a locking protocol (such as 2PL)</a:t>
            </a:r>
          </a:p>
          <a:p>
            <a:pPr lvl="1"/>
            <a:r>
              <a:rPr lang="en-US" altLang="en-US" sz="2800" dirty="0"/>
              <a:t>A schedule S is </a:t>
            </a:r>
            <a:r>
              <a:rPr lang="en-US" altLang="en-US" sz="2800" b="1" dirty="0">
                <a:solidFill>
                  <a:srgbClr val="002060"/>
                </a:solidFill>
              </a:rPr>
              <a:t>legal</a:t>
            </a:r>
            <a:r>
              <a:rPr lang="en-US" altLang="en-US" sz="2800" dirty="0"/>
              <a:t> under a locking protocol if it can be generated by a set of </a:t>
            </a:r>
            <a:r>
              <a:rPr lang="en-US" altLang="en-US" sz="2800" b="1" dirty="0"/>
              <a:t>transactions</a:t>
            </a:r>
            <a:r>
              <a:rPr lang="en-US" altLang="en-US" sz="2800" dirty="0"/>
              <a:t> that </a:t>
            </a:r>
            <a:r>
              <a:rPr lang="en-US" altLang="en-US" sz="2800" b="1" dirty="0"/>
              <a:t>follow the protocol </a:t>
            </a:r>
          </a:p>
          <a:p>
            <a:pPr lvl="1"/>
            <a:r>
              <a:rPr lang="en-US" altLang="en-US" sz="2800" dirty="0"/>
              <a:t>A </a:t>
            </a:r>
            <a:r>
              <a:rPr lang="en-US" altLang="en-US" sz="2800" b="1" dirty="0"/>
              <a:t>protocol</a:t>
            </a:r>
            <a:r>
              <a:rPr lang="en-US" altLang="en-US" sz="2800" dirty="0"/>
              <a:t> </a:t>
            </a:r>
            <a:r>
              <a:rPr lang="en-US" altLang="en-US" sz="2800" b="1" dirty="0">
                <a:solidFill>
                  <a:srgbClr val="002060"/>
                </a:solidFill>
              </a:rPr>
              <a:t>ensures</a:t>
            </a:r>
            <a:r>
              <a:rPr lang="en-US" altLang="en-US" sz="2800" dirty="0"/>
              <a:t> serializability if </a:t>
            </a:r>
            <a:r>
              <a:rPr lang="en-US" altLang="en-US" sz="2800" b="1" dirty="0">
                <a:solidFill>
                  <a:schemeClr val="tx2"/>
                </a:solidFill>
              </a:rPr>
              <a:t>all</a:t>
            </a:r>
            <a:r>
              <a:rPr lang="en-US" altLang="en-US" sz="2800" dirty="0"/>
              <a:t> </a:t>
            </a:r>
            <a:r>
              <a:rPr lang="en-US" altLang="en-US" sz="2800" b="1" dirty="0"/>
              <a:t>legal</a:t>
            </a:r>
            <a:r>
              <a:rPr lang="en-US" altLang="en-US" sz="2800" dirty="0"/>
              <a:t> </a:t>
            </a:r>
            <a:r>
              <a:rPr lang="en-US" altLang="en-US" sz="2800" b="1" dirty="0"/>
              <a:t>schedules</a:t>
            </a:r>
            <a:r>
              <a:rPr lang="en-US" altLang="en-US" sz="2800" dirty="0"/>
              <a:t> under that </a:t>
            </a:r>
            <a:r>
              <a:rPr lang="en-US" altLang="en-US" sz="2800" b="1" dirty="0"/>
              <a:t>protocol are serializable</a:t>
            </a:r>
          </a:p>
          <a:p>
            <a:pPr lvl="1"/>
            <a:endParaRPr lang="en-US" altLang="en-US" sz="2800" dirty="0"/>
          </a:p>
        </p:txBody>
      </p:sp>
    </p:spTree>
    <p:extLst>
      <p:ext uri="{BB962C8B-B14F-4D97-AF65-F5344CB8AC3E}">
        <p14:creationId xmlns:p14="http://schemas.microsoft.com/office/powerpoint/2010/main" val="83360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 Conversions</a:t>
            </a:r>
          </a:p>
        </p:txBody>
      </p:sp>
      <p:sp>
        <p:nvSpPr>
          <p:cNvPr id="14339" name="Rectangle 4"/>
          <p:cNvSpPr>
            <a:spLocks noGrp="1" noChangeArrowheads="1"/>
          </p:cNvSpPr>
          <p:nvPr>
            <p:ph idx="1"/>
          </p:nvPr>
        </p:nvSpPr>
        <p:spPr>
          <a:xfrm>
            <a:off x="323959" y="1102497"/>
            <a:ext cx="8521591" cy="5367972"/>
          </a:xfrm>
          <a:noFill/>
        </p:spPr>
        <p:txBody>
          <a:bodyPr/>
          <a:lstStyle/>
          <a:p>
            <a:r>
              <a:rPr lang="en-US" altLang="en-US" sz="2400" dirty="0"/>
              <a:t>Two-phase locking protocol with </a:t>
            </a:r>
            <a:r>
              <a:rPr lang="en-US" altLang="en-US" sz="2400" b="1" dirty="0"/>
              <a:t>lock</a:t>
            </a:r>
            <a:r>
              <a:rPr lang="en-US" altLang="en-US" sz="2400" dirty="0"/>
              <a:t> </a:t>
            </a:r>
            <a:r>
              <a:rPr lang="en-US" altLang="en-US" sz="2400" b="1" dirty="0"/>
              <a:t>conversions</a:t>
            </a:r>
            <a:r>
              <a:rPr lang="en-US" altLang="en-US" sz="2400" dirty="0"/>
              <a:t>:</a:t>
            </a:r>
          </a:p>
          <a:p>
            <a:pPr>
              <a:buFont typeface="Monotype Sorts" charset="2"/>
              <a:buNone/>
            </a:pPr>
            <a:r>
              <a:rPr lang="en-US" altLang="en-US" sz="2400" dirty="0"/>
              <a:t>     –   </a:t>
            </a:r>
            <a:r>
              <a:rPr lang="en-US" altLang="en-US" sz="2400" b="1" dirty="0"/>
              <a:t>Growing Phase:        </a:t>
            </a:r>
          </a:p>
          <a:p>
            <a:pPr lvl="2"/>
            <a:r>
              <a:rPr lang="en-US" altLang="en-US" sz="2400" dirty="0"/>
              <a:t>can acquire a lock-S on item</a:t>
            </a:r>
          </a:p>
          <a:p>
            <a:pPr lvl="2"/>
            <a:r>
              <a:rPr lang="en-US" altLang="en-US" sz="2400" dirty="0"/>
              <a:t>can acquire a lock-X on item</a:t>
            </a:r>
          </a:p>
          <a:p>
            <a:pPr lvl="2"/>
            <a:r>
              <a:rPr lang="en-US" altLang="en-US" sz="2400" dirty="0"/>
              <a:t>can </a:t>
            </a:r>
            <a:r>
              <a:rPr lang="en-US" altLang="en-US" sz="2400" b="1" dirty="0">
                <a:solidFill>
                  <a:srgbClr val="002060"/>
                </a:solidFill>
              </a:rPr>
              <a:t>convert</a:t>
            </a:r>
            <a:r>
              <a:rPr lang="en-US" altLang="en-US" sz="2400" dirty="0"/>
              <a:t> a lock-S to a lock-X (</a:t>
            </a:r>
            <a:r>
              <a:rPr lang="en-US" altLang="en-US" sz="2400" b="1" dirty="0">
                <a:solidFill>
                  <a:srgbClr val="002060"/>
                </a:solidFill>
              </a:rPr>
              <a:t>upgrade</a:t>
            </a:r>
            <a:r>
              <a:rPr lang="en-US" altLang="en-US" sz="2400" dirty="0"/>
              <a:t>)</a:t>
            </a:r>
          </a:p>
          <a:p>
            <a:pPr>
              <a:buFont typeface="Monotype Sorts" charset="2"/>
              <a:buNone/>
            </a:pPr>
            <a:r>
              <a:rPr lang="en-US" altLang="en-US" sz="2400" dirty="0"/>
              <a:t>     –   </a:t>
            </a:r>
            <a:r>
              <a:rPr lang="en-US" altLang="en-US" sz="2400" b="1" dirty="0"/>
              <a:t>Shrinking Phase:</a:t>
            </a:r>
          </a:p>
          <a:p>
            <a:pPr lvl="2"/>
            <a:r>
              <a:rPr lang="en-US" altLang="en-US" sz="2400" dirty="0"/>
              <a:t>can release a lock-S</a:t>
            </a:r>
          </a:p>
          <a:p>
            <a:pPr lvl="2"/>
            <a:r>
              <a:rPr lang="en-US" altLang="en-US" sz="2400" dirty="0"/>
              <a:t>can release a lock-X</a:t>
            </a:r>
          </a:p>
          <a:p>
            <a:pPr lvl="2"/>
            <a:r>
              <a:rPr lang="en-US" altLang="en-US" sz="2400" dirty="0"/>
              <a:t>can convert a lock-X to a lock-S  (</a:t>
            </a:r>
            <a:r>
              <a:rPr lang="en-US" altLang="en-US" sz="2400" b="1" dirty="0">
                <a:solidFill>
                  <a:srgbClr val="002060"/>
                </a:solidFill>
              </a:rPr>
              <a:t>downgrade</a:t>
            </a:r>
            <a:r>
              <a:rPr lang="en-US" altLang="en-US" sz="2400" dirty="0"/>
              <a:t>)</a:t>
            </a:r>
          </a:p>
          <a:p>
            <a:r>
              <a:rPr lang="en-US" altLang="en-US" sz="2400" dirty="0"/>
              <a:t>This protocol ensures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a:t>
            </a:r>
          </a:p>
        </p:txBody>
      </p:sp>
      <p:sp>
        <p:nvSpPr>
          <p:cNvPr id="15363" name="Rectangle 3"/>
          <p:cNvSpPr>
            <a:spLocks noGrp="1" noChangeArrowheads="1"/>
          </p:cNvSpPr>
          <p:nvPr>
            <p:ph idx="1"/>
          </p:nvPr>
        </p:nvSpPr>
        <p:spPr>
          <a:xfrm>
            <a:off x="198555" y="1102497"/>
            <a:ext cx="8558784" cy="5367972"/>
          </a:xfrm>
        </p:spPr>
        <p:txBody>
          <a:bodyPr/>
          <a:lstStyle/>
          <a:p>
            <a:pPr>
              <a:lnSpc>
                <a:spcPct val="110000"/>
              </a:lnSpc>
            </a:pPr>
            <a:r>
              <a:rPr lang="en-US" altLang="en-US" sz="2400" dirty="0"/>
              <a:t>A transaction </a:t>
            </a:r>
            <a:r>
              <a:rPr lang="en-US" altLang="en-US" sz="2400" i="1" dirty="0"/>
              <a:t>T</a:t>
            </a:r>
            <a:r>
              <a:rPr lang="en-US" altLang="en-US" sz="2400" baseline="-25000" dirty="0"/>
              <a:t>i</a:t>
            </a:r>
            <a:r>
              <a:rPr lang="en-US" altLang="en-US" sz="2400" dirty="0"/>
              <a:t> issues the standard read/write instruction, without explicit locking calls.</a:t>
            </a:r>
          </a:p>
          <a:p>
            <a:r>
              <a:rPr lang="en-US" altLang="en-US" sz="2400" dirty="0"/>
              <a:t>The operation </a:t>
            </a:r>
            <a:r>
              <a:rPr lang="en-US" altLang="en-US" sz="2400" b="1" dirty="0"/>
              <a:t>read</a:t>
            </a:r>
            <a:r>
              <a:rPr lang="en-US" altLang="en-US" sz="2400" dirty="0"/>
              <a:t>(</a:t>
            </a:r>
            <a:r>
              <a:rPr lang="en-US" altLang="en-US" sz="2400" i="1" dirty="0"/>
              <a:t>D</a:t>
            </a:r>
            <a:r>
              <a:rPr lang="en-US" altLang="en-US" sz="2400" dirty="0"/>
              <a:t>) is </a:t>
            </a:r>
            <a:r>
              <a:rPr lang="en-US" altLang="en-US" sz="2400" b="1" dirty="0"/>
              <a:t>processed</a:t>
            </a:r>
            <a:r>
              <a:rPr lang="en-US" altLang="en-US" sz="2400" dirty="0"/>
              <a:t> as:</a:t>
            </a:r>
          </a:p>
          <a:p>
            <a:pPr>
              <a:buFont typeface="Monotype Sorts" charset="2"/>
              <a:buNone/>
            </a:pPr>
            <a:r>
              <a:rPr lang="en-US" altLang="en-US" sz="2400" dirty="0"/>
              <a:t>                      </a:t>
            </a:r>
            <a:r>
              <a:rPr lang="en-US" altLang="en-US" sz="2400" b="1" dirty="0"/>
              <a:t>if</a:t>
            </a:r>
            <a:r>
              <a:rPr lang="en-US" altLang="en-US" sz="2400" dirty="0"/>
              <a:t> </a:t>
            </a:r>
            <a:r>
              <a:rPr lang="en-US" altLang="en-US" sz="2400" i="1" dirty="0"/>
              <a:t>T</a:t>
            </a:r>
            <a:r>
              <a:rPr lang="en-US" altLang="en-US" sz="2400" i="1" baseline="-25000" dirty="0"/>
              <a:t>i</a:t>
            </a:r>
            <a:r>
              <a:rPr lang="en-US" altLang="en-US" sz="2400" dirty="0"/>
              <a:t> has a </a:t>
            </a:r>
            <a:r>
              <a:rPr lang="en-US" altLang="en-US" sz="2400" dirty="0">
                <a:solidFill>
                  <a:schemeClr val="tx2"/>
                </a:solidFill>
              </a:rPr>
              <a:t>lock</a:t>
            </a:r>
            <a:r>
              <a:rPr lang="en-US" altLang="en-US" sz="2400" dirty="0"/>
              <a:t> on </a:t>
            </a:r>
            <a:r>
              <a:rPr lang="en-US" altLang="en-US" sz="2400" i="1" dirty="0"/>
              <a:t>D</a:t>
            </a:r>
            <a:endParaRPr lang="en-US" altLang="en-US" sz="2400" dirty="0"/>
          </a:p>
          <a:p>
            <a:pPr>
              <a:buFont typeface="Monotype Sorts" charset="2"/>
              <a:buNone/>
            </a:pPr>
            <a:r>
              <a:rPr lang="en-US" altLang="en-US" sz="2400" dirty="0"/>
              <a:t>                         </a:t>
            </a:r>
            <a:r>
              <a:rPr lang="en-US" altLang="en-US" sz="2400" b="1" dirty="0"/>
              <a:t>then</a:t>
            </a:r>
            <a:endParaRPr lang="en-US" altLang="en-US" sz="2400" dirty="0"/>
          </a:p>
          <a:p>
            <a:pPr>
              <a:buFont typeface="Monotype Sorts" charset="2"/>
              <a:buNone/>
            </a:pPr>
            <a:r>
              <a:rPr lang="en-US" altLang="en-US" sz="2400" dirty="0"/>
              <a:t>                                read(</a:t>
            </a:r>
            <a:r>
              <a:rPr lang="en-US" altLang="en-US" sz="2400" i="1" dirty="0"/>
              <a:t>D</a:t>
            </a:r>
            <a:r>
              <a:rPr lang="en-US" altLang="en-US" sz="2400" dirty="0"/>
              <a:t>) </a:t>
            </a:r>
          </a:p>
          <a:p>
            <a:pPr>
              <a:lnSpc>
                <a:spcPct val="80000"/>
              </a:lnSpc>
              <a:buFont typeface="Monotype Sorts" charset="2"/>
              <a:buNone/>
            </a:pPr>
            <a:r>
              <a:rPr lang="en-US" altLang="en-US" sz="2400" b="1" dirty="0"/>
              <a:t>                         else begin</a:t>
            </a:r>
            <a:r>
              <a:rPr lang="en-US" altLang="en-US" sz="2400" dirty="0"/>
              <a:t> </a:t>
            </a:r>
          </a:p>
          <a:p>
            <a:pPr>
              <a:buFont typeface="Monotype Sorts" charset="2"/>
              <a:buNone/>
            </a:pPr>
            <a:r>
              <a:rPr lang="en-US" altLang="en-US" sz="2400" dirty="0"/>
              <a:t>                                   if necessary wait until no other  </a:t>
            </a:r>
          </a:p>
          <a:p>
            <a:pPr>
              <a:lnSpc>
                <a:spcPct val="80000"/>
              </a:lnSpc>
              <a:buFont typeface="Monotype Sorts" charset="2"/>
              <a:buNone/>
            </a:pPr>
            <a:r>
              <a:rPr lang="en-US" altLang="en-US" sz="2400" dirty="0"/>
              <a:t>                                       transaction has a </a:t>
            </a:r>
            <a:r>
              <a:rPr lang="en-US" altLang="en-US" sz="2400" b="1" dirty="0"/>
              <a:t>lock-X</a:t>
            </a:r>
            <a:r>
              <a:rPr lang="en-US" altLang="en-US" sz="2400" dirty="0"/>
              <a:t> on </a:t>
            </a:r>
            <a:r>
              <a:rPr lang="en-US" altLang="en-US" sz="2400" i="1" dirty="0"/>
              <a:t>D</a:t>
            </a:r>
            <a:endParaRPr lang="en-US" altLang="en-US" sz="2400" dirty="0"/>
          </a:p>
          <a:p>
            <a:pPr>
              <a:lnSpc>
                <a:spcPct val="90000"/>
              </a:lnSpc>
              <a:buFont typeface="Monotype Sorts" charset="2"/>
              <a:buNone/>
            </a:pPr>
            <a:r>
              <a:rPr lang="en-US" altLang="en-US" sz="2400" dirty="0"/>
              <a:t>                                   grant </a:t>
            </a:r>
            <a:r>
              <a:rPr lang="en-US" altLang="en-US" sz="2400" i="1" dirty="0"/>
              <a:t>T</a:t>
            </a:r>
            <a:r>
              <a:rPr lang="en-US" altLang="en-US" sz="2400" i="1" baseline="-25000" dirty="0"/>
              <a:t>i</a:t>
            </a:r>
            <a:r>
              <a:rPr lang="en-US" altLang="en-US" sz="2400" dirty="0"/>
              <a:t> a </a:t>
            </a:r>
            <a:r>
              <a:rPr lang="en-US" altLang="en-US" sz="2400" b="1" dirty="0"/>
              <a:t> lock-S</a:t>
            </a:r>
            <a:r>
              <a:rPr lang="en-US" altLang="en-US" sz="2400" dirty="0"/>
              <a:t> on </a:t>
            </a:r>
            <a:r>
              <a:rPr lang="en-US" altLang="en-US" sz="2400" i="1" dirty="0"/>
              <a:t>D</a:t>
            </a:r>
            <a:r>
              <a:rPr lang="en-US" altLang="en-US" sz="2400" dirty="0"/>
              <a:t>;</a:t>
            </a:r>
          </a:p>
          <a:p>
            <a:pPr>
              <a:buFont typeface="Monotype Sorts" charset="2"/>
              <a:buNone/>
            </a:pPr>
            <a:r>
              <a:rPr lang="en-US" altLang="en-US" sz="2400" dirty="0"/>
              <a:t>                                   read(</a:t>
            </a:r>
            <a:r>
              <a:rPr lang="en-US" altLang="en-US" sz="2400" i="1" dirty="0"/>
              <a:t>D</a:t>
            </a:r>
            <a:r>
              <a:rPr lang="en-US" altLang="en-US" sz="2400" dirty="0"/>
              <a:t>)</a:t>
            </a:r>
          </a:p>
          <a:p>
            <a:pPr>
              <a:lnSpc>
                <a:spcPct val="70000"/>
              </a:lnSpc>
              <a:buFont typeface="Monotype Sorts" charset="2"/>
              <a:buNone/>
            </a:pPr>
            <a:r>
              <a:rPr lang="en-US" altLang="en-US" sz="2400" b="1" dirty="0"/>
              <a:t>                                end</a:t>
            </a: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 (Cont.)</a:t>
            </a:r>
          </a:p>
        </p:txBody>
      </p:sp>
      <p:sp>
        <p:nvSpPr>
          <p:cNvPr id="16387" name="Rectangle 3"/>
          <p:cNvSpPr>
            <a:spLocks noGrp="1" noChangeArrowheads="1"/>
          </p:cNvSpPr>
          <p:nvPr>
            <p:ph idx="1"/>
          </p:nvPr>
        </p:nvSpPr>
        <p:spPr>
          <a:xfrm>
            <a:off x="274711" y="917974"/>
            <a:ext cx="8077200" cy="5822551"/>
          </a:xfrm>
        </p:spPr>
        <p:txBody>
          <a:bodyPr/>
          <a:lstStyle/>
          <a:p>
            <a:r>
              <a:rPr lang="en-US" altLang="en-US" sz="2000" dirty="0"/>
              <a:t>The operation </a:t>
            </a:r>
            <a:r>
              <a:rPr lang="en-US" altLang="en-US" sz="2000" b="1" dirty="0"/>
              <a:t>write</a:t>
            </a:r>
            <a:r>
              <a:rPr lang="en-US" altLang="en-US" sz="2000" i="1" dirty="0"/>
              <a:t>(D)</a:t>
            </a:r>
            <a:r>
              <a:rPr lang="en-US" altLang="en-US" sz="2000" dirty="0"/>
              <a:t> is processed as:</a:t>
            </a:r>
          </a:p>
          <a:p>
            <a:pPr>
              <a:buFont typeface="Monotype Sorts" charset="2"/>
              <a:buNone/>
            </a:pPr>
            <a:r>
              <a:rPr lang="en-US" altLang="en-US" sz="2000" dirty="0"/>
              <a:t>     </a:t>
            </a:r>
            <a:r>
              <a:rPr lang="en-US" altLang="en-US" sz="2000" b="1" dirty="0"/>
              <a:t>if </a:t>
            </a:r>
            <a:r>
              <a:rPr lang="en-US" altLang="en-US" sz="2000" i="1" dirty="0"/>
              <a:t>T</a:t>
            </a:r>
            <a:r>
              <a:rPr lang="en-US" altLang="en-US" sz="2000" i="1" baseline="-25000" dirty="0"/>
              <a:t>i</a:t>
            </a:r>
            <a:r>
              <a:rPr lang="en-US" altLang="en-US" sz="2000" dirty="0"/>
              <a:t> has a  </a:t>
            </a:r>
            <a:r>
              <a:rPr lang="en-US" altLang="en-US" sz="2000" b="1" dirty="0"/>
              <a:t>lock-X</a:t>
            </a:r>
            <a:r>
              <a:rPr lang="en-US" altLang="en-US" sz="2000" dirty="0"/>
              <a:t> on </a:t>
            </a:r>
            <a:r>
              <a:rPr lang="en-US" altLang="en-US" sz="2000" i="1" dirty="0"/>
              <a:t>D</a:t>
            </a:r>
            <a:r>
              <a:rPr lang="en-US" altLang="en-US" sz="2000" dirty="0"/>
              <a:t> </a:t>
            </a:r>
          </a:p>
          <a:p>
            <a:pPr>
              <a:lnSpc>
                <a:spcPct val="70000"/>
              </a:lnSpc>
              <a:buFont typeface="Monotype Sorts" charset="2"/>
              <a:buNone/>
            </a:pPr>
            <a:r>
              <a:rPr lang="en-US" altLang="en-US" sz="2000" b="1" dirty="0"/>
              <a:t>        then</a:t>
            </a:r>
            <a:r>
              <a:rPr lang="en-US" altLang="en-US" sz="2000" dirty="0"/>
              <a:t> </a:t>
            </a:r>
          </a:p>
          <a:p>
            <a:pPr>
              <a:lnSpc>
                <a:spcPct val="60000"/>
              </a:lnSpc>
              <a:buFont typeface="Monotype Sorts" charset="2"/>
              <a:buNone/>
            </a:pPr>
            <a:r>
              <a:rPr lang="en-US" altLang="en-US" sz="2000" dirty="0"/>
              <a:t>          </a:t>
            </a:r>
            <a:r>
              <a:rPr lang="en-US" altLang="en-US" sz="2000" dirty="0">
                <a:solidFill>
                  <a:schemeClr val="tx2"/>
                </a:solidFill>
              </a:rPr>
              <a:t>write</a:t>
            </a:r>
            <a:r>
              <a:rPr lang="en-US" altLang="en-US" sz="2000" dirty="0"/>
              <a:t>(</a:t>
            </a:r>
            <a:r>
              <a:rPr lang="en-US" altLang="en-US" sz="2000" i="1" dirty="0"/>
              <a:t>D</a:t>
            </a:r>
            <a:r>
              <a:rPr lang="en-US" altLang="en-US" sz="2000" dirty="0"/>
              <a:t>)</a:t>
            </a:r>
          </a:p>
          <a:p>
            <a:pPr>
              <a:lnSpc>
                <a:spcPct val="70000"/>
              </a:lnSpc>
              <a:buFont typeface="Monotype Sorts" charset="2"/>
              <a:buNone/>
            </a:pPr>
            <a:r>
              <a:rPr lang="en-US" altLang="en-US" sz="2000" dirty="0"/>
              <a:t>       </a:t>
            </a:r>
            <a:r>
              <a:rPr lang="en-US" altLang="en-US" sz="2000" b="1" dirty="0"/>
              <a:t>else begin</a:t>
            </a:r>
            <a:endParaRPr lang="en-US" altLang="en-US" sz="2000" dirty="0"/>
          </a:p>
          <a:p>
            <a:pPr>
              <a:lnSpc>
                <a:spcPct val="80000"/>
              </a:lnSpc>
              <a:buFont typeface="Monotype Sorts" charset="2"/>
              <a:buNone/>
            </a:pPr>
            <a:r>
              <a:rPr lang="en-US" altLang="en-US" sz="2000" dirty="0"/>
              <a:t>            if necessary wait until no other trans. has any lock on </a:t>
            </a:r>
            <a:r>
              <a:rPr lang="en-US" altLang="en-US" sz="2000" i="1" dirty="0"/>
              <a:t>D</a:t>
            </a:r>
            <a:r>
              <a:rPr lang="en-US" altLang="en-US" sz="2000" dirty="0"/>
              <a:t>,</a:t>
            </a:r>
          </a:p>
          <a:p>
            <a:pPr>
              <a:lnSpc>
                <a:spcPct val="80000"/>
              </a:lnSpc>
              <a:buFont typeface="Monotype Sorts" charset="2"/>
              <a:buNone/>
            </a:pPr>
            <a:r>
              <a:rPr lang="en-US" altLang="en-US" sz="2000" dirty="0"/>
              <a:t>            if </a:t>
            </a:r>
            <a:r>
              <a:rPr lang="en-US" altLang="en-US" sz="2000" i="1" dirty="0"/>
              <a:t>T</a:t>
            </a:r>
            <a:r>
              <a:rPr lang="en-US" altLang="en-US" sz="2000" i="1" baseline="-25000" dirty="0"/>
              <a:t>i</a:t>
            </a:r>
            <a:r>
              <a:rPr lang="en-US" altLang="en-US" sz="2000" dirty="0"/>
              <a:t> has a </a:t>
            </a:r>
            <a:r>
              <a:rPr lang="en-US" altLang="en-US" sz="2000" b="1" dirty="0"/>
              <a:t>lock-S</a:t>
            </a:r>
            <a:r>
              <a:rPr lang="en-US" altLang="en-US" sz="2000" dirty="0"/>
              <a:t> on </a:t>
            </a:r>
            <a:r>
              <a:rPr lang="en-US" altLang="en-US" sz="2000" i="1" dirty="0"/>
              <a:t>D</a:t>
            </a:r>
            <a:endParaRPr lang="en-US" altLang="en-US" sz="2000" dirty="0"/>
          </a:p>
          <a:p>
            <a:pPr>
              <a:lnSpc>
                <a:spcPct val="70000"/>
              </a:lnSpc>
              <a:buFont typeface="Monotype Sorts" charset="2"/>
              <a:buNone/>
            </a:pPr>
            <a:r>
              <a:rPr lang="en-US" altLang="en-US" sz="2000" b="1" dirty="0"/>
              <a:t>                 then</a:t>
            </a:r>
            <a:endParaRPr lang="en-US" altLang="en-US" sz="2000" dirty="0"/>
          </a:p>
          <a:p>
            <a:pPr>
              <a:lnSpc>
                <a:spcPct val="70000"/>
              </a:lnSpc>
              <a:buFont typeface="Monotype Sorts" charset="2"/>
              <a:buNone/>
            </a:pPr>
            <a:r>
              <a:rPr lang="en-US" altLang="en-US" sz="2000" b="1" dirty="0"/>
              <a:t>                    upgrade</a:t>
            </a:r>
            <a:r>
              <a:rPr lang="en-US" altLang="en-US" sz="2000" dirty="0"/>
              <a:t> lock on </a:t>
            </a:r>
            <a:r>
              <a:rPr lang="en-US" altLang="en-US" sz="2000" i="1" dirty="0"/>
              <a:t>D</a:t>
            </a:r>
            <a:r>
              <a:rPr lang="en-US" altLang="en-US" sz="2000" dirty="0"/>
              <a:t>  to </a:t>
            </a:r>
            <a:r>
              <a:rPr lang="en-US" altLang="en-US" sz="2000" b="1" dirty="0"/>
              <a:t>lock-X</a:t>
            </a:r>
            <a:endParaRPr lang="en-US" altLang="en-US" sz="2000" dirty="0"/>
          </a:p>
          <a:p>
            <a:pPr>
              <a:lnSpc>
                <a:spcPct val="70000"/>
              </a:lnSpc>
              <a:buFont typeface="Monotype Sorts" charset="2"/>
              <a:buNone/>
            </a:pPr>
            <a:r>
              <a:rPr lang="en-US" altLang="en-US" sz="2000" b="1" dirty="0"/>
              <a:t>                else</a:t>
            </a:r>
            <a:endParaRPr lang="en-US" altLang="en-US" sz="2000" dirty="0"/>
          </a:p>
          <a:p>
            <a:pPr>
              <a:lnSpc>
                <a:spcPct val="70000"/>
              </a:lnSpc>
              <a:buFont typeface="Monotype Sorts" charset="2"/>
              <a:buNone/>
            </a:pPr>
            <a:r>
              <a:rPr lang="en-US" altLang="en-US" sz="2000" dirty="0"/>
              <a:t>                    grant </a:t>
            </a:r>
            <a:r>
              <a:rPr lang="en-US" altLang="en-US" sz="2000" i="1" dirty="0"/>
              <a:t>T</a:t>
            </a:r>
            <a:r>
              <a:rPr lang="en-US" altLang="en-US" sz="2000" i="1" baseline="-25000" dirty="0"/>
              <a:t>i</a:t>
            </a:r>
            <a:r>
              <a:rPr lang="en-US" altLang="en-US" sz="2000" dirty="0"/>
              <a:t> a </a:t>
            </a:r>
            <a:r>
              <a:rPr lang="en-US" altLang="en-US" sz="2000" b="1" dirty="0"/>
              <a:t>lock-X</a:t>
            </a:r>
            <a:r>
              <a:rPr lang="en-US" altLang="en-US" sz="2000" dirty="0"/>
              <a:t> on </a:t>
            </a:r>
            <a:r>
              <a:rPr lang="en-US" altLang="en-US" sz="2000" i="1" dirty="0"/>
              <a:t>D</a:t>
            </a:r>
            <a:endParaRPr lang="en-US" altLang="en-US" sz="2000" dirty="0"/>
          </a:p>
          <a:p>
            <a:pPr>
              <a:buFont typeface="Monotype Sorts" charset="2"/>
              <a:buNone/>
            </a:pPr>
            <a:r>
              <a:rPr lang="en-US" altLang="en-US" sz="2000" dirty="0"/>
              <a:t>                write(</a:t>
            </a:r>
            <a:r>
              <a:rPr lang="en-US" altLang="en-US" sz="2000" i="1" dirty="0"/>
              <a:t>D</a:t>
            </a:r>
            <a:r>
              <a:rPr lang="en-US" altLang="en-US" sz="2000" dirty="0"/>
              <a:t>)</a:t>
            </a:r>
          </a:p>
          <a:p>
            <a:pPr>
              <a:lnSpc>
                <a:spcPct val="50000"/>
              </a:lnSpc>
              <a:buFont typeface="Monotype Sorts" charset="2"/>
              <a:buNone/>
            </a:pPr>
            <a:r>
              <a:rPr lang="en-US" altLang="en-US" sz="2000" b="1" dirty="0"/>
              <a:t>         end</a:t>
            </a:r>
            <a:r>
              <a:rPr lang="en-US" altLang="en-US" sz="2000" dirty="0"/>
              <a:t>;</a:t>
            </a:r>
            <a:br>
              <a:rPr lang="en-US" altLang="en-US" sz="2000" dirty="0"/>
            </a:br>
            <a:endParaRPr lang="en-US" altLang="en-US" sz="2000" dirty="0"/>
          </a:p>
          <a:p>
            <a:r>
              <a:rPr lang="en-US" altLang="en-US" sz="2000" b="1" dirty="0"/>
              <a:t>All locks are released after commit or abort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18 : Concurrency Control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Implementation of Locking</a:t>
            </a:r>
          </a:p>
        </p:txBody>
      </p:sp>
      <p:sp>
        <p:nvSpPr>
          <p:cNvPr id="17411" name="Rectangle 3"/>
          <p:cNvSpPr>
            <a:spLocks noGrp="1" noChangeArrowheads="1"/>
          </p:cNvSpPr>
          <p:nvPr>
            <p:ph idx="1"/>
          </p:nvPr>
        </p:nvSpPr>
        <p:spPr>
          <a:xfrm>
            <a:off x="229906" y="1102497"/>
            <a:ext cx="8767790" cy="5367972"/>
          </a:xfrm>
        </p:spPr>
        <p:txBody>
          <a:bodyPr/>
          <a:lstStyle/>
          <a:p>
            <a:r>
              <a:rPr lang="en-US" altLang="en-US" sz="2400" dirty="0"/>
              <a:t>A</a:t>
            </a:r>
            <a:r>
              <a:rPr lang="en-US" altLang="en-US" sz="2400" b="1" dirty="0">
                <a:solidFill>
                  <a:schemeClr val="tx2"/>
                </a:solidFill>
              </a:rPr>
              <a:t> </a:t>
            </a:r>
            <a:r>
              <a:rPr lang="en-US" altLang="en-US" sz="2400" b="1" dirty="0">
                <a:solidFill>
                  <a:srgbClr val="002060"/>
                </a:solidFill>
              </a:rPr>
              <a:t>lock manager </a:t>
            </a:r>
            <a:r>
              <a:rPr lang="en-US" altLang="en-US" sz="2400" dirty="0"/>
              <a:t>can be implemented as a separate process </a:t>
            </a:r>
          </a:p>
          <a:p>
            <a:r>
              <a:rPr lang="en-US" altLang="en-US" sz="2400" dirty="0"/>
              <a:t>Transactions can </a:t>
            </a:r>
            <a:r>
              <a:rPr lang="en-US" altLang="en-US" sz="2400" b="1" dirty="0"/>
              <a:t>send</a:t>
            </a:r>
            <a:r>
              <a:rPr lang="en-US" altLang="en-US" sz="2400" dirty="0"/>
              <a:t> </a:t>
            </a:r>
            <a:r>
              <a:rPr lang="en-US" altLang="en-US" sz="2400" b="1" dirty="0"/>
              <a:t>lock</a:t>
            </a:r>
            <a:r>
              <a:rPr lang="en-US" altLang="en-US" sz="2400" dirty="0"/>
              <a:t> and </a:t>
            </a:r>
            <a:r>
              <a:rPr lang="en-US" altLang="en-US" sz="2400" b="1" dirty="0"/>
              <a:t>unlock</a:t>
            </a:r>
            <a:r>
              <a:rPr lang="en-US" altLang="en-US" sz="2400" dirty="0"/>
              <a:t> requests as </a:t>
            </a:r>
            <a:r>
              <a:rPr lang="en-US" altLang="en-US" sz="2400" b="1" dirty="0"/>
              <a:t>messages</a:t>
            </a:r>
          </a:p>
          <a:p>
            <a:r>
              <a:rPr lang="en-US" altLang="en-US" sz="2400" dirty="0"/>
              <a:t>The </a:t>
            </a:r>
            <a:r>
              <a:rPr lang="en-US" altLang="en-US" sz="2400" b="1" dirty="0"/>
              <a:t>lock manager replies</a:t>
            </a:r>
            <a:r>
              <a:rPr lang="en-US" altLang="en-US" sz="2400" dirty="0"/>
              <a:t> to a </a:t>
            </a:r>
            <a:r>
              <a:rPr lang="en-US" altLang="en-US" sz="2400" b="1" dirty="0"/>
              <a:t>lock request </a:t>
            </a:r>
            <a:r>
              <a:rPr lang="en-US" altLang="en-US" sz="2400" dirty="0"/>
              <a:t>by </a:t>
            </a:r>
            <a:r>
              <a:rPr lang="en-US" altLang="en-US" sz="2400" b="1" dirty="0"/>
              <a:t>sending</a:t>
            </a:r>
            <a:r>
              <a:rPr lang="en-US" altLang="en-US" sz="2400" dirty="0"/>
              <a:t> a </a:t>
            </a:r>
            <a:r>
              <a:rPr lang="en-US" altLang="en-US" sz="2400" b="1" dirty="0"/>
              <a:t>lock</a:t>
            </a:r>
            <a:r>
              <a:rPr lang="en-US" altLang="en-US" sz="2400" dirty="0"/>
              <a:t> </a:t>
            </a:r>
            <a:r>
              <a:rPr lang="en-US" altLang="en-US" sz="2400" b="1" dirty="0"/>
              <a:t>grant</a:t>
            </a:r>
            <a:r>
              <a:rPr lang="en-US" altLang="en-US" sz="2400" dirty="0"/>
              <a:t> messages (or a message </a:t>
            </a:r>
            <a:r>
              <a:rPr lang="en-US" altLang="en-US" sz="2400" b="1" dirty="0"/>
              <a:t>asking the transaction to roll back, in case of  a deadlock</a:t>
            </a:r>
            <a:r>
              <a:rPr lang="en-US" altLang="en-US" sz="2400" dirty="0"/>
              <a:t>)</a:t>
            </a:r>
          </a:p>
          <a:p>
            <a:pPr lvl="1"/>
            <a:r>
              <a:rPr lang="en-US" altLang="en-US" sz="2400" dirty="0"/>
              <a:t>The requesting transaction waits until its request is answered</a:t>
            </a:r>
          </a:p>
          <a:p>
            <a:r>
              <a:rPr lang="en-US" altLang="en-US" sz="2400" dirty="0"/>
              <a:t>The </a:t>
            </a:r>
            <a:r>
              <a:rPr lang="en-US" altLang="en-US" sz="2400" b="1" dirty="0"/>
              <a:t>lock manager </a:t>
            </a:r>
            <a:r>
              <a:rPr lang="en-US" altLang="en-US" sz="2400" dirty="0"/>
              <a:t>maintains an in-memory data-structure called a </a:t>
            </a:r>
            <a:r>
              <a:rPr lang="en-US" altLang="en-US" sz="2400" b="1" dirty="0">
                <a:solidFill>
                  <a:srgbClr val="002060"/>
                </a:solidFill>
              </a:rPr>
              <a:t>lock table </a:t>
            </a:r>
            <a:r>
              <a:rPr lang="en-US" altLang="en-US" sz="2400" dirty="0"/>
              <a:t>to record </a:t>
            </a:r>
            <a:r>
              <a:rPr lang="en-US" altLang="en-US" sz="2400" b="1" dirty="0"/>
              <a:t>granted</a:t>
            </a:r>
            <a:r>
              <a:rPr lang="en-US" altLang="en-US" sz="2400" dirty="0"/>
              <a:t> locks and </a:t>
            </a:r>
            <a:r>
              <a:rPr lang="en-US" altLang="en-US" sz="2400" b="1" dirty="0"/>
              <a:t>pending</a:t>
            </a:r>
            <a:r>
              <a:rPr lang="en-US" altLang="en-US" sz="2400" dirty="0"/>
              <a:t> requests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768350" y="117475"/>
            <a:ext cx="3249785" cy="609600"/>
          </a:xfrm>
        </p:spPr>
        <p:txBody>
          <a:bodyPr/>
          <a:lstStyle/>
          <a:p>
            <a:pPr>
              <a:defRPr/>
            </a:pPr>
            <a:r>
              <a:rPr lang="en-US" dirty="0">
                <a:effectLst>
                  <a:outerShdw blurRad="38100" dist="38100" dir="2700000" algn="tl">
                    <a:srgbClr val="C0C0C0"/>
                  </a:outerShdw>
                </a:effectLst>
              </a:rPr>
              <a:t>Lock Table</a:t>
            </a:r>
          </a:p>
        </p:txBody>
      </p:sp>
      <p:sp>
        <p:nvSpPr>
          <p:cNvPr id="18435" name="Rectangle 3"/>
          <p:cNvSpPr>
            <a:spLocks noGrp="1" noChangeArrowheads="1"/>
          </p:cNvSpPr>
          <p:nvPr>
            <p:ph idx="1"/>
          </p:nvPr>
        </p:nvSpPr>
        <p:spPr>
          <a:xfrm>
            <a:off x="3636699" y="117475"/>
            <a:ext cx="5428924" cy="6570707"/>
          </a:xfrm>
          <a:noFill/>
        </p:spPr>
        <p:txBody>
          <a:bodyPr/>
          <a:lstStyle/>
          <a:p>
            <a:r>
              <a:rPr lang="en-US" altLang="en-US" sz="2000" b="1" dirty="0">
                <a:solidFill>
                  <a:schemeClr val="bg1">
                    <a:lumMod val="50000"/>
                  </a:schemeClr>
                </a:solidFill>
              </a:rPr>
              <a:t>Dark</a:t>
            </a:r>
            <a:r>
              <a:rPr lang="en-US" altLang="en-US" sz="2000" dirty="0">
                <a:solidFill>
                  <a:schemeClr val="bg1">
                    <a:lumMod val="50000"/>
                  </a:schemeClr>
                </a:solidFill>
              </a:rPr>
              <a:t> </a:t>
            </a:r>
            <a:r>
              <a:rPr lang="en-US" altLang="en-US" sz="2000" b="1" dirty="0">
                <a:solidFill>
                  <a:schemeClr val="bg1">
                    <a:lumMod val="50000"/>
                  </a:schemeClr>
                </a:solidFill>
              </a:rPr>
              <a:t>rectangles</a:t>
            </a:r>
            <a:r>
              <a:rPr lang="en-US" altLang="en-US" sz="2000" dirty="0">
                <a:solidFill>
                  <a:schemeClr val="bg1">
                    <a:lumMod val="50000"/>
                  </a:schemeClr>
                </a:solidFill>
              </a:rPr>
              <a:t> </a:t>
            </a:r>
            <a:r>
              <a:rPr lang="en-US" altLang="en-US" sz="2000" dirty="0"/>
              <a:t>indicate </a:t>
            </a:r>
            <a:r>
              <a:rPr lang="en-US" altLang="en-US" sz="2000" b="1" dirty="0"/>
              <a:t>granted locks</a:t>
            </a:r>
            <a:r>
              <a:rPr lang="en-US" altLang="en-US" sz="2000" dirty="0"/>
              <a:t>, </a:t>
            </a:r>
            <a:r>
              <a:rPr lang="en-US" altLang="en-US" sz="2000" b="1" dirty="0">
                <a:solidFill>
                  <a:schemeClr val="bg1">
                    <a:lumMod val="90000"/>
                  </a:schemeClr>
                </a:solidFill>
              </a:rPr>
              <a:t>light</a:t>
            </a:r>
            <a:r>
              <a:rPr lang="en-US" altLang="en-US" sz="2000" dirty="0">
                <a:solidFill>
                  <a:schemeClr val="bg1">
                    <a:lumMod val="90000"/>
                  </a:schemeClr>
                </a:solidFill>
              </a:rPr>
              <a:t> </a:t>
            </a:r>
            <a:r>
              <a:rPr lang="en-US" altLang="en-US" sz="2000" b="1" dirty="0">
                <a:solidFill>
                  <a:schemeClr val="bg1">
                    <a:lumMod val="90000"/>
                  </a:schemeClr>
                </a:solidFill>
              </a:rPr>
              <a:t>colored</a:t>
            </a:r>
            <a:r>
              <a:rPr lang="en-US" altLang="en-US" sz="2000" dirty="0">
                <a:solidFill>
                  <a:schemeClr val="bg1">
                    <a:lumMod val="90000"/>
                  </a:schemeClr>
                </a:solidFill>
              </a:rPr>
              <a:t> </a:t>
            </a:r>
            <a:r>
              <a:rPr lang="en-US" altLang="en-US" sz="2000" dirty="0"/>
              <a:t>ones indicate </a:t>
            </a:r>
            <a:r>
              <a:rPr lang="en-US" altLang="en-US" sz="2000" b="1" dirty="0"/>
              <a:t>waiting requests</a:t>
            </a:r>
          </a:p>
          <a:p>
            <a:r>
              <a:rPr lang="en-US" altLang="en-US" sz="2000" dirty="0"/>
              <a:t>Lock table also records the </a:t>
            </a:r>
            <a:r>
              <a:rPr lang="en-US" altLang="en-US" sz="2000" b="1" dirty="0"/>
              <a:t>type</a:t>
            </a:r>
            <a:r>
              <a:rPr lang="en-US" altLang="en-US" sz="2000" dirty="0"/>
              <a:t> of </a:t>
            </a:r>
            <a:r>
              <a:rPr lang="en-US" altLang="en-US" sz="2000" b="1" dirty="0"/>
              <a:t>lock</a:t>
            </a:r>
            <a:r>
              <a:rPr lang="en-US" altLang="en-US" sz="2000" dirty="0"/>
              <a:t> granted or requested</a:t>
            </a:r>
          </a:p>
          <a:p>
            <a:r>
              <a:rPr lang="en-US" altLang="en-US" sz="2000" dirty="0"/>
              <a:t>New request is added to the end of the queue of requests for the data item, and granted if it is compatible with all earlier locks</a:t>
            </a:r>
          </a:p>
          <a:p>
            <a:r>
              <a:rPr lang="en-US" altLang="en-US" sz="2000" b="1" dirty="0"/>
              <a:t>Unlock</a:t>
            </a:r>
            <a:r>
              <a:rPr lang="en-US" altLang="en-US" sz="2000" dirty="0"/>
              <a:t> </a:t>
            </a:r>
            <a:r>
              <a:rPr lang="en-US" altLang="en-US" sz="2000" b="1" dirty="0"/>
              <a:t>requests</a:t>
            </a:r>
            <a:r>
              <a:rPr lang="en-US" altLang="en-US" sz="2000" dirty="0"/>
              <a:t> result in the </a:t>
            </a:r>
            <a:r>
              <a:rPr lang="en-US" altLang="en-US" sz="2000" b="1" dirty="0"/>
              <a:t>request</a:t>
            </a:r>
            <a:r>
              <a:rPr lang="en-US" altLang="en-US" sz="2000" dirty="0"/>
              <a:t> being </a:t>
            </a:r>
            <a:r>
              <a:rPr lang="en-US" altLang="en-US" sz="2000" b="1" dirty="0"/>
              <a:t>deleted</a:t>
            </a:r>
            <a:r>
              <a:rPr lang="en-US" altLang="en-US" sz="2000" dirty="0"/>
              <a:t>, and later </a:t>
            </a:r>
            <a:r>
              <a:rPr lang="en-US" altLang="en-US" sz="2000" b="1" dirty="0"/>
              <a:t>requests</a:t>
            </a:r>
            <a:r>
              <a:rPr lang="en-US" altLang="en-US" sz="2000" dirty="0"/>
              <a:t> are checked to see if they can now be </a:t>
            </a:r>
            <a:r>
              <a:rPr lang="en-US" altLang="en-US" sz="2000" b="1" dirty="0"/>
              <a:t>granted</a:t>
            </a:r>
          </a:p>
          <a:p>
            <a:r>
              <a:rPr lang="en-US" altLang="en-US" sz="2000" dirty="0"/>
              <a:t>If </a:t>
            </a:r>
            <a:r>
              <a:rPr lang="en-US" altLang="en-US" sz="2000" b="1" dirty="0"/>
              <a:t>transaction</a:t>
            </a:r>
            <a:r>
              <a:rPr lang="en-US" altLang="en-US" sz="2000" dirty="0"/>
              <a:t> </a:t>
            </a:r>
            <a:r>
              <a:rPr lang="en-US" altLang="en-US" sz="2000" b="1" dirty="0"/>
              <a:t>aborts</a:t>
            </a:r>
            <a:r>
              <a:rPr lang="en-US" altLang="en-US" sz="2000" dirty="0"/>
              <a:t>, all </a:t>
            </a:r>
            <a:r>
              <a:rPr lang="en-US" altLang="en-US" sz="2000" b="1" dirty="0"/>
              <a:t>waiting</a:t>
            </a:r>
            <a:r>
              <a:rPr lang="en-US" altLang="en-US" sz="2000" dirty="0"/>
              <a:t> or </a:t>
            </a:r>
            <a:r>
              <a:rPr lang="en-US" altLang="en-US" sz="2000" b="1" dirty="0"/>
              <a:t>granted</a:t>
            </a:r>
            <a:r>
              <a:rPr lang="en-US" altLang="en-US" sz="2000" dirty="0"/>
              <a:t> requests of the transaction are </a:t>
            </a:r>
            <a:r>
              <a:rPr lang="en-US" altLang="en-US" sz="2000" b="1" dirty="0"/>
              <a:t>deleted</a:t>
            </a:r>
            <a:r>
              <a:rPr lang="en-US" altLang="en-US" sz="2000" dirty="0"/>
              <a:t> </a:t>
            </a:r>
          </a:p>
          <a:p>
            <a:pPr lvl="1"/>
            <a:r>
              <a:rPr lang="en-US" altLang="en-US" sz="2000" b="1" dirty="0"/>
              <a:t>lock manager </a:t>
            </a:r>
            <a:r>
              <a:rPr lang="en-US" altLang="en-US" sz="2000" dirty="0"/>
              <a:t>may keep a </a:t>
            </a:r>
            <a:r>
              <a:rPr lang="en-US" altLang="en-US" sz="2000" b="1" dirty="0"/>
              <a:t>list</a:t>
            </a:r>
            <a:r>
              <a:rPr lang="en-US" altLang="en-US" sz="2000" dirty="0"/>
              <a:t> of </a:t>
            </a:r>
            <a:r>
              <a:rPr lang="en-US" altLang="en-US" sz="2000" b="1" dirty="0"/>
              <a:t>locks</a:t>
            </a:r>
            <a:r>
              <a:rPr lang="en-US" altLang="en-US" sz="2000" dirty="0"/>
              <a:t> held by </a:t>
            </a:r>
            <a:r>
              <a:rPr lang="en-US" altLang="en-US" sz="2000" b="1" dirty="0"/>
              <a:t>each</a:t>
            </a:r>
            <a:r>
              <a:rPr lang="en-US" altLang="en-US" sz="2000" dirty="0"/>
              <a:t> </a:t>
            </a:r>
            <a:r>
              <a:rPr lang="en-US" altLang="en-US" sz="2000" b="1" dirty="0"/>
              <a:t>transaction</a:t>
            </a:r>
            <a:r>
              <a:rPr lang="en-US" altLang="en-US" sz="2000" dirty="0"/>
              <a:t>, to implement this efficiently</a:t>
            </a:r>
          </a:p>
        </p:txBody>
      </p:sp>
      <p:pic>
        <p:nvPicPr>
          <p:cNvPr id="3" name="Graphic 2">
            <a:extLst>
              <a:ext uri="{FF2B5EF4-FFF2-40B4-BE49-F238E27FC236}">
                <a16:creationId xmlns:a16="http://schemas.microsoft.com/office/drawing/2014/main" id="{7837BC0C-40AC-4932-83F0-8E305F276E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78" y="1059030"/>
            <a:ext cx="3632559" cy="5189370"/>
          </a:xfrm>
          <a:prstGeom prst="rect">
            <a:avLst/>
          </a:prstGeom>
        </p:spPr>
      </p:pic>
      <p:sp>
        <p:nvSpPr>
          <p:cNvPr id="2" name="Rectangle 1">
            <a:extLst>
              <a:ext uri="{FF2B5EF4-FFF2-40B4-BE49-F238E27FC236}">
                <a16:creationId xmlns:a16="http://schemas.microsoft.com/office/drawing/2014/main" id="{B5318959-9F37-4539-9E7D-2D531D17DADB}"/>
              </a:ext>
            </a:extLst>
          </p:cNvPr>
          <p:cNvSpPr/>
          <p:nvPr/>
        </p:nvSpPr>
        <p:spPr bwMode="auto">
          <a:xfrm>
            <a:off x="1379903" y="1059031"/>
            <a:ext cx="2189333" cy="100490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a:t>
            </a:r>
          </a:p>
        </p:txBody>
      </p:sp>
      <p:sp>
        <p:nvSpPr>
          <p:cNvPr id="19459" name="Rectangle 3"/>
          <p:cNvSpPr>
            <a:spLocks noGrp="1" noChangeArrowheads="1"/>
          </p:cNvSpPr>
          <p:nvPr>
            <p:ph idx="1"/>
          </p:nvPr>
        </p:nvSpPr>
        <p:spPr>
          <a:xfrm>
            <a:off x="193329" y="872599"/>
            <a:ext cx="8872293" cy="5597870"/>
          </a:xfrm>
        </p:spPr>
        <p:txBody>
          <a:bodyPr/>
          <a:lstStyle/>
          <a:p>
            <a:r>
              <a:rPr lang="en-US" altLang="en-US" sz="2800" dirty="0"/>
              <a:t>Graph-based protocols are an alternative to two-phase locking</a:t>
            </a:r>
          </a:p>
          <a:p>
            <a:r>
              <a:rPr lang="en-US" altLang="en-US" sz="2800" dirty="0"/>
              <a:t>Impose a partial ordering </a:t>
            </a:r>
            <a:r>
              <a:rPr lang="en-US" altLang="en-US" sz="2800" dirty="0">
                <a:sym typeface="Symbol" panose="05050102010706020507" pitchFamily="18" charset="2"/>
              </a:rPr>
              <a:t> </a:t>
            </a:r>
            <a:r>
              <a:rPr lang="en-US" altLang="en-US" sz="2800" dirty="0"/>
              <a:t>on the set </a:t>
            </a:r>
            <a:r>
              <a:rPr lang="en-US" altLang="en-US" sz="2800" b="1" dirty="0"/>
              <a:t>D</a:t>
            </a:r>
            <a:r>
              <a:rPr lang="en-US" altLang="en-US" sz="2800" dirty="0"/>
              <a:t> = {</a:t>
            </a:r>
            <a:r>
              <a:rPr lang="en-US" altLang="en-US" sz="2800" i="1" dirty="0"/>
              <a:t>d</a:t>
            </a:r>
            <a:r>
              <a:rPr lang="en-US" altLang="en-US" sz="2800" i="1" baseline="-25000" dirty="0"/>
              <a:t>1</a:t>
            </a:r>
            <a:r>
              <a:rPr lang="en-US" altLang="en-US" sz="2800" i="1" dirty="0"/>
              <a:t>, d</a:t>
            </a:r>
            <a:r>
              <a:rPr lang="en-US" altLang="en-US" sz="2800" i="1" baseline="-25000" dirty="0"/>
              <a:t>2</a:t>
            </a:r>
            <a:r>
              <a:rPr lang="en-US" altLang="en-US" sz="2800" i="1" dirty="0"/>
              <a:t> ,..., d</a:t>
            </a:r>
            <a:r>
              <a:rPr lang="en-US" altLang="en-US" sz="2800" i="1" baseline="-25000" dirty="0"/>
              <a:t>h</a:t>
            </a:r>
            <a:r>
              <a:rPr lang="en-US" altLang="en-US" sz="2800" dirty="0"/>
              <a:t>} of all data items.</a:t>
            </a:r>
          </a:p>
          <a:p>
            <a:pPr lvl="1"/>
            <a:r>
              <a:rPr lang="en-US" altLang="en-US" sz="2800" dirty="0"/>
              <a:t>If </a:t>
            </a:r>
            <a:r>
              <a:rPr lang="en-US" altLang="en-US" sz="2800" b="1" i="1" dirty="0"/>
              <a:t>d</a:t>
            </a:r>
            <a:r>
              <a:rPr lang="en-US" altLang="en-US" sz="2800" b="1" i="1" baseline="-25000" dirty="0"/>
              <a:t>i</a:t>
            </a:r>
            <a:r>
              <a:rPr lang="en-US" altLang="en-US" sz="2800" b="1" dirty="0"/>
              <a:t> </a:t>
            </a:r>
            <a:r>
              <a:rPr lang="en-US" altLang="en-US" sz="2800" b="1" dirty="0">
                <a:sym typeface="Symbol" panose="05050102010706020507" pitchFamily="18" charset="2"/>
              </a:rPr>
              <a:t> </a:t>
            </a:r>
            <a:r>
              <a:rPr lang="en-US" altLang="en-US" sz="2800" b="1" i="1" dirty="0" err="1"/>
              <a:t>d</a:t>
            </a:r>
            <a:r>
              <a:rPr lang="en-US" altLang="en-US" sz="2800" b="1" i="1" baseline="-25000" dirty="0" err="1"/>
              <a:t>j</a:t>
            </a:r>
            <a:r>
              <a:rPr lang="en-US" altLang="en-US" sz="2800" b="1" i="1" baseline="-25000" dirty="0"/>
              <a:t> </a:t>
            </a:r>
            <a:r>
              <a:rPr lang="en-US" altLang="en-US" sz="2800" b="1" dirty="0"/>
              <a:t> </a:t>
            </a:r>
            <a:r>
              <a:rPr lang="en-US" altLang="en-US" sz="2800" dirty="0"/>
              <a:t>then any transaction accessing both </a:t>
            </a:r>
            <a:r>
              <a:rPr lang="en-US" altLang="en-US" sz="2800" i="1" dirty="0"/>
              <a:t>d</a:t>
            </a:r>
            <a:r>
              <a:rPr lang="en-US" altLang="en-US" sz="2800" i="1" baseline="-25000" dirty="0"/>
              <a:t>i</a:t>
            </a:r>
            <a:r>
              <a:rPr lang="en-US" altLang="en-US" sz="2800" dirty="0"/>
              <a:t> and </a:t>
            </a:r>
            <a:r>
              <a:rPr lang="en-US" altLang="en-US" sz="2800" b="1" i="1" dirty="0" err="1"/>
              <a:t>d</a:t>
            </a:r>
            <a:r>
              <a:rPr lang="en-US" altLang="en-US" sz="2800" b="1" i="1" baseline="-25000" dirty="0" err="1"/>
              <a:t>j</a:t>
            </a:r>
            <a:r>
              <a:rPr lang="en-US" altLang="en-US" sz="2800" dirty="0"/>
              <a:t> must access </a:t>
            </a:r>
            <a:r>
              <a:rPr lang="en-US" altLang="en-US" sz="2800" b="1" dirty="0"/>
              <a:t>d</a:t>
            </a:r>
            <a:r>
              <a:rPr lang="en-US" altLang="en-US" sz="2800" b="1" baseline="-25000" dirty="0"/>
              <a:t>i</a:t>
            </a:r>
            <a:r>
              <a:rPr lang="en-US" altLang="en-US" sz="2800" dirty="0"/>
              <a:t> before accessing </a:t>
            </a:r>
            <a:r>
              <a:rPr lang="en-US" altLang="en-US" sz="2800" b="1" i="1" dirty="0" err="1"/>
              <a:t>d</a:t>
            </a:r>
            <a:r>
              <a:rPr lang="en-US" altLang="en-US" sz="2800" b="1" i="1" baseline="-25000" dirty="0" err="1"/>
              <a:t>j</a:t>
            </a:r>
            <a:r>
              <a:rPr lang="en-US" altLang="en-US" sz="2800" b="1" dirty="0"/>
              <a:t>.</a:t>
            </a:r>
          </a:p>
          <a:p>
            <a:pPr lvl="1"/>
            <a:r>
              <a:rPr lang="en-US" altLang="en-US" sz="2800" dirty="0"/>
              <a:t>Implies that the set </a:t>
            </a:r>
            <a:r>
              <a:rPr lang="en-US" altLang="en-US" sz="2800" b="1" dirty="0"/>
              <a:t>D</a:t>
            </a:r>
            <a:r>
              <a:rPr lang="en-US" altLang="en-US" sz="2800" dirty="0"/>
              <a:t> may now be viewed as a directed acyclic graph, called a </a:t>
            </a:r>
            <a:r>
              <a:rPr lang="en-US" altLang="en-US" sz="2800" i="1" dirty="0"/>
              <a:t>database graph</a:t>
            </a:r>
            <a:r>
              <a:rPr lang="en-US" altLang="en-US" sz="2800" dirty="0"/>
              <a:t>.</a:t>
            </a:r>
          </a:p>
          <a:p>
            <a:r>
              <a:rPr lang="en-US" altLang="en-US" sz="2800" dirty="0"/>
              <a:t>The </a:t>
            </a:r>
            <a:r>
              <a:rPr lang="en-US" altLang="en-US" sz="2800" i="1" dirty="0"/>
              <a:t>tree-protocol</a:t>
            </a:r>
            <a:r>
              <a:rPr lang="en-US" altLang="en-US" sz="2800" dirty="0"/>
              <a:t> is a simple kind of graph protocol.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6D9C7A2-3D46-43C5-8D2A-99E2DCBE411A}"/>
                  </a:ext>
                </a:extLst>
              </p14:cNvPr>
              <p14:cNvContentPartPr/>
              <p14:nvPr/>
            </p14:nvContentPartPr>
            <p14:xfrm>
              <a:off x="3178194" y="2612326"/>
              <a:ext cx="360" cy="360"/>
            </p14:xfrm>
          </p:contentPart>
        </mc:Choice>
        <mc:Fallback xmlns="">
          <p:pic>
            <p:nvPicPr>
              <p:cNvPr id="2" name="Ink 1">
                <a:extLst>
                  <a:ext uri="{FF2B5EF4-FFF2-40B4-BE49-F238E27FC236}">
                    <a16:creationId xmlns:a16="http://schemas.microsoft.com/office/drawing/2014/main" id="{86D9C7A2-3D46-43C5-8D2A-99E2DCBE411A}"/>
                  </a:ext>
                </a:extLst>
              </p:cNvPr>
              <p:cNvPicPr/>
              <p:nvPr/>
            </p:nvPicPr>
            <p:blipFill>
              <a:blip r:embed="rId4"/>
              <a:stretch>
                <a:fillRect/>
              </a:stretch>
            </p:blipFill>
            <p:spPr>
              <a:xfrm>
                <a:off x="3169554" y="26036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916520-BEAB-4982-8D3C-CA52FAA363AC}"/>
                  </a:ext>
                </a:extLst>
              </p14:cNvPr>
              <p14:cNvContentPartPr/>
              <p14:nvPr/>
            </p14:nvContentPartPr>
            <p14:xfrm>
              <a:off x="3004314" y="2351326"/>
              <a:ext cx="360" cy="360"/>
            </p14:xfrm>
          </p:contentPart>
        </mc:Choice>
        <mc:Fallback xmlns="">
          <p:pic>
            <p:nvPicPr>
              <p:cNvPr id="3" name="Ink 2">
                <a:extLst>
                  <a:ext uri="{FF2B5EF4-FFF2-40B4-BE49-F238E27FC236}">
                    <a16:creationId xmlns:a16="http://schemas.microsoft.com/office/drawing/2014/main" id="{92916520-BEAB-4982-8D3C-CA52FAA363AC}"/>
                  </a:ext>
                </a:extLst>
              </p:cNvPr>
              <p:cNvPicPr/>
              <p:nvPr/>
            </p:nvPicPr>
            <p:blipFill>
              <a:blip r:embed="rId4"/>
              <a:stretch>
                <a:fillRect/>
              </a:stretch>
            </p:blipFill>
            <p:spPr>
              <a:xfrm>
                <a:off x="2995674" y="2342326"/>
                <a:ext cx="18000" cy="180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idx="1"/>
              </p:nvPr>
            </p:nvSpPr>
            <p:spPr>
              <a:xfrm>
                <a:off x="62702" y="836024"/>
                <a:ext cx="8362208" cy="5048582"/>
              </a:xfrm>
            </p:spPr>
            <p:txBody>
              <a:bodyPr/>
              <a:lstStyle/>
              <a:p>
                <a:r>
                  <a:rPr lang="en-US" sz="2400" dirty="0"/>
                  <a:t>In the tree protocol, the only lock instruction allowed is </a:t>
                </a:r>
                <a:r>
                  <a:rPr lang="en-US" altLang="en-US" sz="2400" b="1" dirty="0"/>
                  <a:t>exclusive</a:t>
                </a:r>
                <a:r>
                  <a:rPr lang="en-US" altLang="en-US" sz="2400" dirty="0"/>
                  <a:t> </a:t>
                </a:r>
                <a:r>
                  <a:rPr lang="en-US" altLang="en-US" sz="2400" b="1" dirty="0"/>
                  <a:t>locks (</a:t>
                </a:r>
                <a:r>
                  <a:rPr lang="en-US" sz="2400" b="1" dirty="0"/>
                  <a:t>lock-X).</a:t>
                </a:r>
              </a:p>
              <a:p>
                <a:r>
                  <a:rPr lang="en-US" sz="2400" dirty="0"/>
                  <a:t>Each transaction </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𝑻</m:t>
                        </m:r>
                      </m:e>
                      <m:sub>
                        <m:r>
                          <a:rPr lang="en-US" sz="2400" b="1" i="1" dirty="0" smtClean="0">
                            <a:latin typeface="Cambria Math" panose="02040503050406030204" pitchFamily="18" charset="0"/>
                          </a:rPr>
                          <m:t>𝒊</m:t>
                        </m:r>
                      </m:sub>
                    </m:sSub>
                  </m:oMath>
                </a14:m>
                <a:r>
                  <a:rPr lang="en-US" sz="2400" b="1" dirty="0"/>
                  <a:t> </a:t>
                </a:r>
                <a:r>
                  <a:rPr lang="en-US" sz="2400" dirty="0"/>
                  <a:t>can lock a data item at most </a:t>
                </a:r>
                <a:r>
                  <a:rPr lang="en-US" sz="2400" b="1" dirty="0"/>
                  <a:t>once</a:t>
                </a:r>
                <a:r>
                  <a:rPr lang="en-US" sz="2400" dirty="0"/>
                  <a:t>, and must observe the following rules:</a:t>
                </a:r>
                <a:endParaRPr lang="en-US" altLang="en-US" sz="2400" dirty="0"/>
              </a:p>
              <a:p>
                <a:pPr marL="457200" indent="-457200">
                  <a:buFont typeface="+mj-lt"/>
                  <a:buAutoNum type="arabicPeriod"/>
                </a:pPr>
                <a:r>
                  <a:rPr lang="en-US" altLang="en-US" sz="2400" dirty="0"/>
                  <a:t>The </a:t>
                </a:r>
                <a:r>
                  <a:rPr lang="en-US" altLang="en-US" sz="2400" b="1" dirty="0">
                    <a:solidFill>
                      <a:srgbClr val="FF0000"/>
                    </a:solidFill>
                  </a:rPr>
                  <a:t>first lock </a:t>
                </a:r>
                <a:r>
                  <a:rPr lang="en-US" altLang="en-US" sz="2400" dirty="0"/>
                  <a:t>by </a:t>
                </a:r>
                <a14:m>
                  <m:oMath xmlns:m="http://schemas.openxmlformats.org/officeDocument/2006/math">
                    <m:r>
                      <a:rPr lang="en-US" altLang="en-US" sz="2400" i="1" dirty="0" smtClean="0">
                        <a:latin typeface="Cambria Math" panose="02040503050406030204" pitchFamily="18" charset="0"/>
                      </a:rPr>
                      <m:t>𝑇</m:t>
                    </m:r>
                    <m:r>
                      <a:rPr lang="en-US" altLang="en-US" sz="2400" i="1" baseline="-25000" dirty="0" err="1">
                        <a:latin typeface="Cambria Math" panose="02040503050406030204" pitchFamily="18" charset="0"/>
                      </a:rPr>
                      <m:t>𝑖</m:t>
                    </m:r>
                    <m:r>
                      <a:rPr lang="en-US" altLang="en-US" sz="2400" i="1" dirty="0">
                        <a:latin typeface="Cambria Math" panose="02040503050406030204" pitchFamily="18" charset="0"/>
                      </a:rPr>
                      <m:t> </m:t>
                    </m:r>
                  </m:oMath>
                </a14:m>
                <a:r>
                  <a:rPr lang="en-US" altLang="en-US" sz="2400" dirty="0"/>
                  <a:t>may be on </a:t>
                </a:r>
                <a:r>
                  <a:rPr lang="en-US" altLang="en-US" sz="2400" b="1" dirty="0"/>
                  <a:t>any data item (the root of data items used)</a:t>
                </a:r>
                <a:r>
                  <a:rPr lang="en-US" altLang="en-US" sz="2400" dirty="0"/>
                  <a:t>. </a:t>
                </a:r>
                <a:r>
                  <a:rPr lang="en-US" altLang="en-US" sz="2400" b="1" dirty="0"/>
                  <a:t>Subsequently</a:t>
                </a:r>
                <a:r>
                  <a:rPr lang="en-US" altLang="en-US" sz="2400" dirty="0"/>
                  <a:t>, </a:t>
                </a:r>
                <a:r>
                  <a:rPr lang="en-US" altLang="en-US" sz="2400" b="1" dirty="0"/>
                  <a:t>a data </a:t>
                </a:r>
                <a:r>
                  <a:rPr lang="en-US" altLang="en-US" sz="2400" b="1" i="1" dirty="0"/>
                  <a:t>Q</a:t>
                </a:r>
                <a:r>
                  <a:rPr lang="en-US" altLang="en-US" sz="2400" b="1" dirty="0"/>
                  <a:t> can be locked 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oMath>
                </a14:m>
                <a:r>
                  <a:rPr lang="en-US" altLang="en-US" sz="2400" b="1" dirty="0"/>
                  <a:t> </a:t>
                </a:r>
                <a:r>
                  <a:rPr lang="en-US" altLang="en-US" sz="2400" dirty="0"/>
                  <a:t>only if the </a:t>
                </a:r>
                <a:r>
                  <a:rPr lang="en-US" altLang="en-US" sz="2400" b="1" dirty="0"/>
                  <a:t>parent of </a:t>
                </a:r>
                <a:r>
                  <a:rPr lang="en-US" altLang="en-US" sz="2400" b="1" i="1" dirty="0"/>
                  <a:t>Q</a:t>
                </a:r>
                <a:r>
                  <a:rPr lang="en-US" altLang="en-US" sz="2400" b="1" dirty="0"/>
                  <a:t> is currently locked </a:t>
                </a:r>
                <a:r>
                  <a:rPr lang="en-US" altLang="en-US" sz="2400" dirty="0"/>
                  <a:t>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r>
                      <a:rPr lang="en-US" altLang="en-US" sz="2400" i="1" dirty="0">
                        <a:latin typeface="Cambria Math" panose="02040503050406030204" pitchFamily="18" charset="0"/>
                      </a:rPr>
                      <m:t>.</m:t>
                    </m:r>
                  </m:oMath>
                </a14:m>
                <a:endParaRPr lang="en-US" altLang="en-US" sz="2400" dirty="0"/>
              </a:p>
              <a:p>
                <a:pPr marL="457200" indent="-457200">
                  <a:buFont typeface="+mj-lt"/>
                  <a:buAutoNum type="arabicPeriod"/>
                </a:pPr>
                <a:r>
                  <a:rPr lang="en-US" altLang="en-US" sz="2400" dirty="0"/>
                  <a:t>Data items may be unlocked at any time.</a:t>
                </a:r>
              </a:p>
              <a:p>
                <a:pPr marL="457200" indent="-457200">
                  <a:buFont typeface="+mj-lt"/>
                  <a:buAutoNum type="arabicPeriod"/>
                </a:pPr>
                <a:r>
                  <a:rPr lang="en-US" altLang="en-US" sz="2400" dirty="0"/>
                  <a:t>A data item that has been locked and unlocked by </a:t>
                </a:r>
                <a:r>
                  <a:rPr lang="en-US" altLang="en-US" sz="2400" i="1" dirty="0"/>
                  <a:t>T</a:t>
                </a:r>
                <a:r>
                  <a:rPr lang="en-US" altLang="en-US" sz="2400" i="1" baseline="-25000" dirty="0"/>
                  <a:t>i</a:t>
                </a:r>
                <a:r>
                  <a:rPr lang="en-US" altLang="en-US" sz="2400" dirty="0"/>
                  <a:t>  cannot subsequently be relocked by </a:t>
                </a:r>
                <a:r>
                  <a:rPr lang="en-US" altLang="en-US" sz="2400" i="1" dirty="0"/>
                  <a:t>T</a:t>
                </a:r>
                <a:r>
                  <a:rPr lang="en-US" altLang="en-US" sz="2400" i="1" baseline="-25000" dirty="0"/>
                  <a:t>i</a:t>
                </a:r>
                <a:r>
                  <a:rPr lang="en-US" altLang="en-US" sz="2400" dirty="0"/>
                  <a:t> </a:t>
                </a:r>
              </a:p>
            </p:txBody>
          </p:sp>
        </mc:Choice>
        <mc:Fallback xmlns="">
          <p:sp>
            <p:nvSpPr>
              <p:cNvPr id="20483" name="Rectangle 3"/>
              <p:cNvSpPr>
                <a:spLocks noGrp="1" noRot="1" noChangeAspect="1" noMove="1" noResize="1" noEditPoints="1" noAdjustHandles="1" noChangeArrowheads="1" noChangeShapeType="1" noTextEdit="1"/>
              </p:cNvSpPr>
              <p:nvPr>
                <p:ph idx="1"/>
              </p:nvPr>
            </p:nvSpPr>
            <p:spPr>
              <a:xfrm>
                <a:off x="62702" y="836024"/>
                <a:ext cx="8362208" cy="5048582"/>
              </a:xfrm>
              <a:blipFill>
                <a:blip r:embed="rId3"/>
                <a:stretch>
                  <a:fillRect l="-1239" t="-966" r="-1093"/>
                </a:stretch>
              </a:blipFill>
            </p:spPr>
            <p:txBody>
              <a:bodyPr/>
              <a:lstStyle/>
              <a:p>
                <a:r>
                  <a:rPr lang="en-US">
                    <a:noFill/>
                  </a:rPr>
                  <a:t> </a:t>
                </a:r>
              </a:p>
            </p:txBody>
          </p:sp>
        </mc:Fallback>
      </mc:AlternateContent>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542" y="4278613"/>
            <a:ext cx="24606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E402EC5-7739-41D5-A4DE-5C48AA02E3E8}"/>
                  </a:ext>
                </a:extLst>
              </p14:cNvPr>
              <p14:cNvContentPartPr/>
              <p14:nvPr/>
            </p14:nvContentPartPr>
            <p14:xfrm>
              <a:off x="3004314" y="3628246"/>
              <a:ext cx="360" cy="360"/>
            </p14:xfrm>
          </p:contentPart>
        </mc:Choice>
        <mc:Fallback xmlns="">
          <p:pic>
            <p:nvPicPr>
              <p:cNvPr id="2" name="Ink 1">
                <a:extLst>
                  <a:ext uri="{FF2B5EF4-FFF2-40B4-BE49-F238E27FC236}">
                    <a16:creationId xmlns:a16="http://schemas.microsoft.com/office/drawing/2014/main" id="{CE402EC5-7739-41D5-A4DE-5C48AA02E3E8}"/>
                  </a:ext>
                </a:extLst>
              </p:cNvPr>
              <p:cNvPicPr/>
              <p:nvPr/>
            </p:nvPicPr>
            <p:blipFill>
              <a:blip r:embed="rId6"/>
              <a:stretch>
                <a:fillRect/>
              </a:stretch>
            </p:blipFill>
            <p:spPr>
              <a:xfrm>
                <a:off x="2995674" y="36196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C385850-7396-452A-9F17-AED6A3867436}"/>
                  </a:ext>
                </a:extLst>
              </p14:cNvPr>
              <p14:cNvContentPartPr/>
              <p14:nvPr/>
            </p14:nvContentPartPr>
            <p14:xfrm>
              <a:off x="2467194" y="3120286"/>
              <a:ext cx="360" cy="360"/>
            </p14:xfrm>
          </p:contentPart>
        </mc:Choice>
        <mc:Fallback xmlns="">
          <p:pic>
            <p:nvPicPr>
              <p:cNvPr id="3" name="Ink 2">
                <a:extLst>
                  <a:ext uri="{FF2B5EF4-FFF2-40B4-BE49-F238E27FC236}">
                    <a16:creationId xmlns:a16="http://schemas.microsoft.com/office/drawing/2014/main" id="{DC385850-7396-452A-9F17-AED6A3867436}"/>
                  </a:ext>
                </a:extLst>
              </p:cNvPr>
              <p:cNvPicPr/>
              <p:nvPr/>
            </p:nvPicPr>
            <p:blipFill>
              <a:blip r:embed="rId6"/>
              <a:stretch>
                <a:fillRect/>
              </a:stretch>
            </p:blipFill>
            <p:spPr>
              <a:xfrm>
                <a:off x="2458554" y="31116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627B1CE-C8D2-4D96-99A7-2F9BCD06A2DF}"/>
                  </a:ext>
                </a:extLst>
              </p14:cNvPr>
              <p14:cNvContentPartPr/>
              <p14:nvPr/>
            </p14:nvContentPartPr>
            <p14:xfrm>
              <a:off x="2002794" y="3192646"/>
              <a:ext cx="360" cy="360"/>
            </p14:xfrm>
          </p:contentPart>
        </mc:Choice>
        <mc:Fallback xmlns="">
          <p:pic>
            <p:nvPicPr>
              <p:cNvPr id="4" name="Ink 3">
                <a:extLst>
                  <a:ext uri="{FF2B5EF4-FFF2-40B4-BE49-F238E27FC236}">
                    <a16:creationId xmlns:a16="http://schemas.microsoft.com/office/drawing/2014/main" id="{4627B1CE-C8D2-4D96-99A7-2F9BCD06A2DF}"/>
                  </a:ext>
                </a:extLst>
              </p:cNvPr>
              <p:cNvPicPr/>
              <p:nvPr/>
            </p:nvPicPr>
            <p:blipFill>
              <a:blip r:embed="rId6"/>
              <a:stretch>
                <a:fillRect/>
              </a:stretch>
            </p:blipFill>
            <p:spPr>
              <a:xfrm>
                <a:off x="1993794" y="31840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18C23D1-B486-4DAF-80C1-087F403719FD}"/>
                  </a:ext>
                </a:extLst>
              </p14:cNvPr>
              <p14:cNvContentPartPr/>
              <p14:nvPr/>
            </p14:nvContentPartPr>
            <p14:xfrm>
              <a:off x="5427834" y="4150966"/>
              <a:ext cx="360" cy="360"/>
            </p14:xfrm>
          </p:contentPart>
        </mc:Choice>
        <mc:Fallback xmlns="">
          <p:pic>
            <p:nvPicPr>
              <p:cNvPr id="5" name="Ink 4">
                <a:extLst>
                  <a:ext uri="{FF2B5EF4-FFF2-40B4-BE49-F238E27FC236}">
                    <a16:creationId xmlns:a16="http://schemas.microsoft.com/office/drawing/2014/main" id="{E18C23D1-B486-4DAF-80C1-087F403719FD}"/>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23BB6A8-102D-4204-8792-2034B9D5EB78}"/>
                  </a:ext>
                </a:extLst>
              </p14:cNvPr>
              <p14:cNvContentPartPr/>
              <p14:nvPr/>
            </p14:nvContentPartPr>
            <p14:xfrm>
              <a:off x="5427834" y="4150966"/>
              <a:ext cx="360" cy="360"/>
            </p14:xfrm>
          </p:contentPart>
        </mc:Choice>
        <mc:Fallback xmlns="">
          <p:pic>
            <p:nvPicPr>
              <p:cNvPr id="6" name="Ink 5">
                <a:extLst>
                  <a:ext uri="{FF2B5EF4-FFF2-40B4-BE49-F238E27FC236}">
                    <a16:creationId xmlns:a16="http://schemas.microsoft.com/office/drawing/2014/main" id="{B23BB6A8-102D-4204-8792-2034B9D5EB78}"/>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A87F047-104E-4BE0-BCCF-B8D8CA4C256E}"/>
                  </a:ext>
                </a:extLst>
              </p14:cNvPr>
              <p14:cNvContentPartPr/>
              <p14:nvPr/>
            </p14:nvContentPartPr>
            <p14:xfrm>
              <a:off x="4078554" y="3004006"/>
              <a:ext cx="360" cy="360"/>
            </p14:xfrm>
          </p:contentPart>
        </mc:Choice>
        <mc:Fallback xmlns="">
          <p:pic>
            <p:nvPicPr>
              <p:cNvPr id="7" name="Ink 6">
                <a:extLst>
                  <a:ext uri="{FF2B5EF4-FFF2-40B4-BE49-F238E27FC236}">
                    <a16:creationId xmlns:a16="http://schemas.microsoft.com/office/drawing/2014/main" id="{0A87F047-104E-4BE0-BCCF-B8D8CA4C256E}"/>
                  </a:ext>
                </a:extLst>
              </p:cNvPr>
              <p:cNvPicPr/>
              <p:nvPr/>
            </p:nvPicPr>
            <p:blipFill>
              <a:blip r:embed="rId12"/>
              <a:stretch>
                <a:fillRect/>
              </a:stretch>
            </p:blipFill>
            <p:spPr>
              <a:xfrm>
                <a:off x="4069554" y="29953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5D16FFC-6847-4BDD-AD82-4719E430F757}"/>
                  </a:ext>
                </a:extLst>
              </p14:cNvPr>
              <p14:cNvContentPartPr/>
              <p14:nvPr/>
            </p14:nvContentPartPr>
            <p14:xfrm>
              <a:off x="4542594" y="1872166"/>
              <a:ext cx="360" cy="360"/>
            </p14:xfrm>
          </p:contentPart>
        </mc:Choice>
        <mc:Fallback xmlns="">
          <p:pic>
            <p:nvPicPr>
              <p:cNvPr id="8" name="Ink 7">
                <a:extLst>
                  <a:ext uri="{FF2B5EF4-FFF2-40B4-BE49-F238E27FC236}">
                    <a16:creationId xmlns:a16="http://schemas.microsoft.com/office/drawing/2014/main" id="{75D16FFC-6847-4BDD-AD82-4719E430F757}"/>
                  </a:ext>
                </a:extLst>
              </p:cNvPr>
              <p:cNvPicPr/>
              <p:nvPr/>
            </p:nvPicPr>
            <p:blipFill>
              <a:blip r:embed="rId6"/>
              <a:stretch>
                <a:fillRect/>
              </a:stretch>
            </p:blipFill>
            <p:spPr>
              <a:xfrm>
                <a:off x="4533954" y="18635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341C160-8C75-4A12-95E8-4F77C59025FD}"/>
                  </a:ext>
                </a:extLst>
              </p14:cNvPr>
              <p14:cNvContentPartPr/>
              <p14:nvPr/>
            </p14:nvContentPartPr>
            <p14:xfrm>
              <a:off x="4542594" y="1872166"/>
              <a:ext cx="360" cy="360"/>
            </p14:xfrm>
          </p:contentPart>
        </mc:Choice>
        <mc:Fallback xmlns="">
          <p:pic>
            <p:nvPicPr>
              <p:cNvPr id="9" name="Ink 8">
                <a:extLst>
                  <a:ext uri="{FF2B5EF4-FFF2-40B4-BE49-F238E27FC236}">
                    <a16:creationId xmlns:a16="http://schemas.microsoft.com/office/drawing/2014/main" id="{2341C160-8C75-4A12-95E8-4F77C59025FD}"/>
                  </a:ext>
                </a:extLst>
              </p:cNvPr>
              <p:cNvPicPr/>
              <p:nvPr/>
            </p:nvPicPr>
            <p:blipFill>
              <a:blip r:embed="rId6"/>
              <a:stretch>
                <a:fillRect/>
              </a:stretch>
            </p:blipFill>
            <p:spPr>
              <a:xfrm>
                <a:off x="4533954" y="1863526"/>
                <a:ext cx="18000" cy="180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p:pic>
        <p:nvPicPr>
          <p:cNvPr id="3" name="Content Placeholder 2">
            <a:extLst>
              <a:ext uri="{FF2B5EF4-FFF2-40B4-BE49-F238E27FC236}">
                <a16:creationId xmlns:a16="http://schemas.microsoft.com/office/drawing/2014/main" id="{64E9420A-4F4F-44C2-B497-CAFC44006E34}"/>
              </a:ext>
            </a:extLst>
          </p:cNvPr>
          <p:cNvPicPr>
            <a:picLocks noGrp="1" noChangeAspect="1"/>
          </p:cNvPicPr>
          <p:nvPr>
            <p:ph idx="1"/>
          </p:nvPr>
        </p:nvPicPr>
        <p:blipFill>
          <a:blip r:embed="rId3"/>
          <a:stretch>
            <a:fillRect/>
          </a:stretch>
        </p:blipFill>
        <p:spPr>
          <a:xfrm>
            <a:off x="0" y="742166"/>
            <a:ext cx="8454691" cy="1874511"/>
          </a:xfrm>
        </p:spPr>
      </p:pic>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504" y="2875935"/>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B9CA665-2D40-4CA3-A4B8-86749B427616}"/>
                  </a:ext>
                </a:extLst>
              </p14:cNvPr>
              <p14:cNvContentPartPr/>
              <p14:nvPr/>
            </p14:nvContentPartPr>
            <p14:xfrm>
              <a:off x="10116114" y="4266886"/>
              <a:ext cx="360" cy="360"/>
            </p14:xfrm>
          </p:contentPart>
        </mc:Choice>
        <mc:Fallback xmlns="">
          <p:pic>
            <p:nvPicPr>
              <p:cNvPr id="5" name="Ink 4">
                <a:extLst>
                  <a:ext uri="{FF2B5EF4-FFF2-40B4-BE49-F238E27FC236}">
                    <a16:creationId xmlns:a16="http://schemas.microsoft.com/office/drawing/2014/main" id="{EB9CA665-2D40-4CA3-A4B8-86749B427616}"/>
                  </a:ext>
                </a:extLst>
              </p:cNvPr>
              <p:cNvPicPr/>
              <p:nvPr/>
            </p:nvPicPr>
            <p:blipFill>
              <a:blip r:embed="rId6"/>
              <a:stretch>
                <a:fillRect/>
              </a:stretch>
            </p:blipFill>
            <p:spPr>
              <a:xfrm>
                <a:off x="10107114" y="4257886"/>
                <a:ext cx="18000" cy="18000"/>
              </a:xfrm>
              <a:prstGeom prst="rect">
                <a:avLst/>
              </a:prstGeom>
            </p:spPr>
          </p:pic>
        </mc:Fallback>
      </mc:AlternateContent>
      <p:grpSp>
        <p:nvGrpSpPr>
          <p:cNvPr id="13" name="Group 12">
            <a:extLst>
              <a:ext uri="{FF2B5EF4-FFF2-40B4-BE49-F238E27FC236}">
                <a16:creationId xmlns:a16="http://schemas.microsoft.com/office/drawing/2014/main" id="{BAE3F845-8924-4451-9512-B40FED9FDF8C}"/>
              </a:ext>
            </a:extLst>
          </p:cNvPr>
          <p:cNvGrpSpPr/>
          <p:nvPr/>
        </p:nvGrpSpPr>
        <p:grpSpPr>
          <a:xfrm>
            <a:off x="4822674" y="2699446"/>
            <a:ext cx="272160" cy="186840"/>
            <a:chOff x="4822674" y="2699446"/>
            <a:chExt cx="272160" cy="186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FA239D9-DA57-4E33-9B0A-517A6AEA1791}"/>
                    </a:ext>
                  </a:extLst>
                </p14:cNvPr>
                <p14:cNvContentPartPr/>
                <p14:nvPr/>
              </p14:nvContentPartPr>
              <p14:xfrm>
                <a:off x="4906194" y="2713846"/>
                <a:ext cx="188640" cy="360"/>
              </p14:xfrm>
            </p:contentPart>
          </mc:Choice>
          <mc:Fallback xmlns="">
            <p:pic>
              <p:nvPicPr>
                <p:cNvPr id="6" name="Ink 5">
                  <a:extLst>
                    <a:ext uri="{FF2B5EF4-FFF2-40B4-BE49-F238E27FC236}">
                      <a16:creationId xmlns:a16="http://schemas.microsoft.com/office/drawing/2014/main" id="{2FA239D9-DA57-4E33-9B0A-517A6AEA1791}"/>
                    </a:ext>
                  </a:extLst>
                </p:cNvPr>
                <p:cNvPicPr/>
                <p:nvPr/>
              </p:nvPicPr>
              <p:blipFill>
                <a:blip r:embed="rId8"/>
                <a:stretch>
                  <a:fillRect/>
                </a:stretch>
              </p:blipFill>
              <p:spPr>
                <a:xfrm>
                  <a:off x="4897194" y="2705206"/>
                  <a:ext cx="20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FC291A2-D307-4D83-B282-59BBF299B236}"/>
                    </a:ext>
                  </a:extLst>
                </p14:cNvPr>
                <p14:cNvContentPartPr/>
                <p14:nvPr/>
              </p14:nvContentPartPr>
              <p14:xfrm>
                <a:off x="4919874" y="2713846"/>
                <a:ext cx="37800" cy="98280"/>
              </p14:xfrm>
            </p:contentPart>
          </mc:Choice>
          <mc:Fallback xmlns="">
            <p:pic>
              <p:nvPicPr>
                <p:cNvPr id="7" name="Ink 6">
                  <a:extLst>
                    <a:ext uri="{FF2B5EF4-FFF2-40B4-BE49-F238E27FC236}">
                      <a16:creationId xmlns:a16="http://schemas.microsoft.com/office/drawing/2014/main" id="{FFC291A2-D307-4D83-B282-59BBF299B236}"/>
                    </a:ext>
                  </a:extLst>
                </p:cNvPr>
                <p:cNvPicPr/>
                <p:nvPr/>
              </p:nvPicPr>
              <p:blipFill>
                <a:blip r:embed="rId10"/>
                <a:stretch>
                  <a:fillRect/>
                </a:stretch>
              </p:blipFill>
              <p:spPr>
                <a:xfrm>
                  <a:off x="4911234" y="2705206"/>
                  <a:ext cx="55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4C5E7BE-2CEA-4820-9A98-7BAB7B4F04E7}"/>
                    </a:ext>
                  </a:extLst>
                </p14:cNvPr>
                <p14:cNvContentPartPr/>
                <p14:nvPr/>
              </p14:nvContentPartPr>
              <p14:xfrm>
                <a:off x="5050554" y="2859286"/>
                <a:ext cx="360" cy="360"/>
              </p14:xfrm>
            </p:contentPart>
          </mc:Choice>
          <mc:Fallback xmlns="">
            <p:pic>
              <p:nvPicPr>
                <p:cNvPr id="9" name="Ink 8">
                  <a:extLst>
                    <a:ext uri="{FF2B5EF4-FFF2-40B4-BE49-F238E27FC236}">
                      <a16:creationId xmlns:a16="http://schemas.microsoft.com/office/drawing/2014/main" id="{F4C5E7BE-2CEA-4820-9A98-7BAB7B4F04E7}"/>
                    </a:ext>
                  </a:extLst>
                </p:cNvPr>
                <p:cNvPicPr/>
                <p:nvPr/>
              </p:nvPicPr>
              <p:blipFill>
                <a:blip r:embed="rId6"/>
                <a:stretch>
                  <a:fillRect/>
                </a:stretch>
              </p:blipFill>
              <p:spPr>
                <a:xfrm>
                  <a:off x="5041914" y="2850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9B78345-6746-41BF-BA6E-7ECFB1800748}"/>
                    </a:ext>
                  </a:extLst>
                </p14:cNvPr>
                <p14:cNvContentPartPr/>
                <p14:nvPr/>
              </p14:nvContentPartPr>
              <p14:xfrm>
                <a:off x="4822674" y="2699446"/>
                <a:ext cx="68400" cy="360"/>
              </p14:xfrm>
            </p:contentPart>
          </mc:Choice>
          <mc:Fallback xmlns="">
            <p:pic>
              <p:nvPicPr>
                <p:cNvPr id="11" name="Ink 10">
                  <a:extLst>
                    <a:ext uri="{FF2B5EF4-FFF2-40B4-BE49-F238E27FC236}">
                      <a16:creationId xmlns:a16="http://schemas.microsoft.com/office/drawing/2014/main" id="{79B78345-6746-41BF-BA6E-7ECFB1800748}"/>
                    </a:ext>
                  </a:extLst>
                </p:cNvPr>
                <p:cNvPicPr/>
                <p:nvPr/>
              </p:nvPicPr>
              <p:blipFill>
                <a:blip r:embed="rId13"/>
                <a:stretch>
                  <a:fillRect/>
                </a:stretch>
              </p:blipFill>
              <p:spPr>
                <a:xfrm>
                  <a:off x="4814034" y="2690806"/>
                  <a:ext cx="86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E1CB2D3-5EA3-4FB9-B5A2-A03AE596C1B2}"/>
                    </a:ext>
                  </a:extLst>
                </p14:cNvPr>
                <p14:cNvContentPartPr/>
                <p14:nvPr/>
              </p14:nvContentPartPr>
              <p14:xfrm>
                <a:off x="5007354" y="2772166"/>
                <a:ext cx="360" cy="114120"/>
              </p14:xfrm>
            </p:contentPart>
          </mc:Choice>
          <mc:Fallback xmlns="">
            <p:pic>
              <p:nvPicPr>
                <p:cNvPr id="12" name="Ink 11">
                  <a:extLst>
                    <a:ext uri="{FF2B5EF4-FFF2-40B4-BE49-F238E27FC236}">
                      <a16:creationId xmlns:a16="http://schemas.microsoft.com/office/drawing/2014/main" id="{0E1CB2D3-5EA3-4FB9-B5A2-A03AE596C1B2}"/>
                    </a:ext>
                  </a:extLst>
                </p:cNvPr>
                <p:cNvPicPr/>
                <p:nvPr/>
              </p:nvPicPr>
              <p:blipFill>
                <a:blip r:embed="rId15"/>
                <a:stretch>
                  <a:fillRect/>
                </a:stretch>
              </p:blipFill>
              <p:spPr>
                <a:xfrm>
                  <a:off x="4998354" y="2763166"/>
                  <a:ext cx="18000" cy="131760"/>
                </a:xfrm>
                <a:prstGeom prst="rect">
                  <a:avLst/>
                </a:prstGeom>
              </p:spPr>
            </p:pic>
          </mc:Fallback>
        </mc:AlternateContent>
      </p:grpSp>
      <p:grpSp>
        <p:nvGrpSpPr>
          <p:cNvPr id="16" name="Group 15">
            <a:extLst>
              <a:ext uri="{FF2B5EF4-FFF2-40B4-BE49-F238E27FC236}">
                <a16:creationId xmlns:a16="http://schemas.microsoft.com/office/drawing/2014/main" id="{C6CA668E-89B0-44D1-B42F-046A49D607C2}"/>
              </a:ext>
            </a:extLst>
          </p:cNvPr>
          <p:cNvGrpSpPr/>
          <p:nvPr/>
        </p:nvGrpSpPr>
        <p:grpSpPr>
          <a:xfrm>
            <a:off x="4717194" y="2960806"/>
            <a:ext cx="213480" cy="415440"/>
            <a:chOff x="4717194" y="2960806"/>
            <a:chExt cx="213480" cy="4154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24D3D04E-04FE-4FA4-9A72-8821F0DB07E2}"/>
                    </a:ext>
                  </a:extLst>
                </p14:cNvPr>
                <p14:cNvContentPartPr/>
                <p14:nvPr/>
              </p14:nvContentPartPr>
              <p14:xfrm>
                <a:off x="4804314" y="2960806"/>
                <a:ext cx="16920" cy="332640"/>
              </p14:xfrm>
            </p:contentPart>
          </mc:Choice>
          <mc:Fallback xmlns="">
            <p:pic>
              <p:nvPicPr>
                <p:cNvPr id="14" name="Ink 13">
                  <a:extLst>
                    <a:ext uri="{FF2B5EF4-FFF2-40B4-BE49-F238E27FC236}">
                      <a16:creationId xmlns:a16="http://schemas.microsoft.com/office/drawing/2014/main" id="{24D3D04E-04FE-4FA4-9A72-8821F0DB07E2}"/>
                    </a:ext>
                  </a:extLst>
                </p:cNvPr>
                <p:cNvPicPr/>
                <p:nvPr/>
              </p:nvPicPr>
              <p:blipFill>
                <a:blip r:embed="rId17"/>
                <a:stretch>
                  <a:fillRect/>
                </a:stretch>
              </p:blipFill>
              <p:spPr>
                <a:xfrm>
                  <a:off x="4795314" y="2951806"/>
                  <a:ext cx="345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A3B675BA-287A-4D3A-8764-7D52FCE972E7}"/>
                    </a:ext>
                  </a:extLst>
                </p14:cNvPr>
                <p14:cNvContentPartPr/>
                <p14:nvPr/>
              </p14:nvContentPartPr>
              <p14:xfrm>
                <a:off x="4717194" y="3247006"/>
                <a:ext cx="213480" cy="129240"/>
              </p14:xfrm>
            </p:contentPart>
          </mc:Choice>
          <mc:Fallback xmlns="">
            <p:pic>
              <p:nvPicPr>
                <p:cNvPr id="15" name="Ink 14">
                  <a:extLst>
                    <a:ext uri="{FF2B5EF4-FFF2-40B4-BE49-F238E27FC236}">
                      <a16:creationId xmlns:a16="http://schemas.microsoft.com/office/drawing/2014/main" id="{A3B675BA-287A-4D3A-8764-7D52FCE972E7}"/>
                    </a:ext>
                  </a:extLst>
                </p:cNvPr>
                <p:cNvPicPr/>
                <p:nvPr/>
              </p:nvPicPr>
              <p:blipFill>
                <a:blip r:embed="rId19"/>
                <a:stretch>
                  <a:fillRect/>
                </a:stretch>
              </p:blipFill>
              <p:spPr>
                <a:xfrm>
                  <a:off x="4708194" y="3238366"/>
                  <a:ext cx="231120" cy="146880"/>
                </a:xfrm>
                <a:prstGeom prst="rect">
                  <a:avLst/>
                </a:prstGeom>
              </p:spPr>
            </p:pic>
          </mc:Fallback>
        </mc:AlternateContent>
      </p:grpSp>
      <p:grpSp>
        <p:nvGrpSpPr>
          <p:cNvPr id="19" name="Group 18">
            <a:extLst>
              <a:ext uri="{FF2B5EF4-FFF2-40B4-BE49-F238E27FC236}">
                <a16:creationId xmlns:a16="http://schemas.microsoft.com/office/drawing/2014/main" id="{3DEA312C-E669-45C5-B4AB-608C0F9DE9AF}"/>
              </a:ext>
            </a:extLst>
          </p:cNvPr>
          <p:cNvGrpSpPr/>
          <p:nvPr/>
        </p:nvGrpSpPr>
        <p:grpSpPr>
          <a:xfrm>
            <a:off x="4528194" y="4020646"/>
            <a:ext cx="194400" cy="596880"/>
            <a:chOff x="4528194" y="4020646"/>
            <a:chExt cx="194400" cy="59688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3AE2D3E-75DB-42CD-A7E9-D58062E6B818}"/>
                    </a:ext>
                  </a:extLst>
                </p14:cNvPr>
                <p14:cNvContentPartPr/>
                <p14:nvPr/>
              </p14:nvContentPartPr>
              <p14:xfrm>
                <a:off x="4600914" y="4020646"/>
                <a:ext cx="29880" cy="594000"/>
              </p14:xfrm>
            </p:contentPart>
          </mc:Choice>
          <mc:Fallback xmlns="">
            <p:pic>
              <p:nvPicPr>
                <p:cNvPr id="17" name="Ink 16">
                  <a:extLst>
                    <a:ext uri="{FF2B5EF4-FFF2-40B4-BE49-F238E27FC236}">
                      <a16:creationId xmlns:a16="http://schemas.microsoft.com/office/drawing/2014/main" id="{B3AE2D3E-75DB-42CD-A7E9-D58062E6B818}"/>
                    </a:ext>
                  </a:extLst>
                </p:cNvPr>
                <p:cNvPicPr/>
                <p:nvPr/>
              </p:nvPicPr>
              <p:blipFill>
                <a:blip r:embed="rId21"/>
                <a:stretch>
                  <a:fillRect/>
                </a:stretch>
              </p:blipFill>
              <p:spPr>
                <a:xfrm>
                  <a:off x="4591914" y="4011646"/>
                  <a:ext cx="4752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227D7A9-72DB-4BCC-80CC-7AA9B3FE7C02}"/>
                    </a:ext>
                  </a:extLst>
                </p14:cNvPr>
                <p14:cNvContentPartPr/>
                <p14:nvPr/>
              </p14:nvContentPartPr>
              <p14:xfrm>
                <a:off x="4528194" y="4441486"/>
                <a:ext cx="194400" cy="176040"/>
              </p14:xfrm>
            </p:contentPart>
          </mc:Choice>
          <mc:Fallback xmlns="">
            <p:pic>
              <p:nvPicPr>
                <p:cNvPr id="18" name="Ink 17">
                  <a:extLst>
                    <a:ext uri="{FF2B5EF4-FFF2-40B4-BE49-F238E27FC236}">
                      <a16:creationId xmlns:a16="http://schemas.microsoft.com/office/drawing/2014/main" id="{5227D7A9-72DB-4BCC-80CC-7AA9B3FE7C02}"/>
                    </a:ext>
                  </a:extLst>
                </p:cNvPr>
                <p:cNvPicPr/>
                <p:nvPr/>
              </p:nvPicPr>
              <p:blipFill>
                <a:blip r:embed="rId23"/>
                <a:stretch>
                  <a:fillRect/>
                </a:stretch>
              </p:blipFill>
              <p:spPr>
                <a:xfrm>
                  <a:off x="4519554" y="4432486"/>
                  <a:ext cx="212040" cy="193680"/>
                </a:xfrm>
                <a:prstGeom prst="rect">
                  <a:avLst/>
                </a:prstGeom>
              </p:spPr>
            </p:pic>
          </mc:Fallback>
        </mc:AlternateContent>
      </p:grpSp>
      <p:grpSp>
        <p:nvGrpSpPr>
          <p:cNvPr id="22" name="Group 21">
            <a:extLst>
              <a:ext uri="{FF2B5EF4-FFF2-40B4-BE49-F238E27FC236}">
                <a16:creationId xmlns:a16="http://schemas.microsoft.com/office/drawing/2014/main" id="{7AF117DA-58AE-445A-BC60-504FC4FDEC9C}"/>
              </a:ext>
            </a:extLst>
          </p:cNvPr>
          <p:cNvGrpSpPr/>
          <p:nvPr/>
        </p:nvGrpSpPr>
        <p:grpSpPr>
          <a:xfrm>
            <a:off x="3251274" y="4049086"/>
            <a:ext cx="300240" cy="392760"/>
            <a:chOff x="3251274" y="4049086"/>
            <a:chExt cx="300240" cy="39276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85B8BCD7-0EC3-4E84-AE4A-3A3784B9BB0A}"/>
                    </a:ext>
                  </a:extLst>
                </p14:cNvPr>
                <p14:cNvContentPartPr/>
                <p14:nvPr/>
              </p14:nvContentPartPr>
              <p14:xfrm>
                <a:off x="3352794" y="4049086"/>
                <a:ext cx="360" cy="318960"/>
              </p14:xfrm>
            </p:contentPart>
          </mc:Choice>
          <mc:Fallback xmlns="">
            <p:pic>
              <p:nvPicPr>
                <p:cNvPr id="20" name="Ink 19">
                  <a:extLst>
                    <a:ext uri="{FF2B5EF4-FFF2-40B4-BE49-F238E27FC236}">
                      <a16:creationId xmlns:a16="http://schemas.microsoft.com/office/drawing/2014/main" id="{85B8BCD7-0EC3-4E84-AE4A-3A3784B9BB0A}"/>
                    </a:ext>
                  </a:extLst>
                </p:cNvPr>
                <p:cNvPicPr/>
                <p:nvPr/>
              </p:nvPicPr>
              <p:blipFill>
                <a:blip r:embed="rId25"/>
                <a:stretch>
                  <a:fillRect/>
                </a:stretch>
              </p:blipFill>
              <p:spPr>
                <a:xfrm>
                  <a:off x="3343794" y="4040086"/>
                  <a:ext cx="180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0D03952-4B98-44C7-97AE-A0E82FE483F4}"/>
                    </a:ext>
                  </a:extLst>
                </p14:cNvPr>
                <p14:cNvContentPartPr/>
                <p14:nvPr/>
              </p14:nvContentPartPr>
              <p14:xfrm>
                <a:off x="3251274" y="4281646"/>
                <a:ext cx="300240" cy="160200"/>
              </p14:xfrm>
            </p:contentPart>
          </mc:Choice>
          <mc:Fallback xmlns="">
            <p:pic>
              <p:nvPicPr>
                <p:cNvPr id="21" name="Ink 20">
                  <a:extLst>
                    <a:ext uri="{FF2B5EF4-FFF2-40B4-BE49-F238E27FC236}">
                      <a16:creationId xmlns:a16="http://schemas.microsoft.com/office/drawing/2014/main" id="{90D03952-4B98-44C7-97AE-A0E82FE483F4}"/>
                    </a:ext>
                  </a:extLst>
                </p:cNvPr>
                <p:cNvPicPr/>
                <p:nvPr/>
              </p:nvPicPr>
              <p:blipFill>
                <a:blip r:embed="rId27"/>
                <a:stretch>
                  <a:fillRect/>
                </a:stretch>
              </p:blipFill>
              <p:spPr>
                <a:xfrm>
                  <a:off x="3242274" y="4273006"/>
                  <a:ext cx="317880" cy="177840"/>
                </a:xfrm>
                <a:prstGeom prst="rect">
                  <a:avLst/>
                </a:prstGeom>
              </p:spPr>
            </p:pic>
          </mc:Fallback>
        </mc:AlternateContent>
      </p:grpSp>
      <p:grpSp>
        <p:nvGrpSpPr>
          <p:cNvPr id="25" name="Group 24">
            <a:extLst>
              <a:ext uri="{FF2B5EF4-FFF2-40B4-BE49-F238E27FC236}">
                <a16:creationId xmlns:a16="http://schemas.microsoft.com/office/drawing/2014/main" id="{80D202AC-CB2D-4CAB-B7A5-D5A3DD02C52C}"/>
              </a:ext>
            </a:extLst>
          </p:cNvPr>
          <p:cNvGrpSpPr/>
          <p:nvPr/>
        </p:nvGrpSpPr>
        <p:grpSpPr>
          <a:xfrm>
            <a:off x="2438394" y="4774846"/>
            <a:ext cx="269280" cy="407160"/>
            <a:chOff x="2438394" y="4774846"/>
            <a:chExt cx="269280" cy="407160"/>
          </a:xfrm>
        </p:grpSpPr>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AC0A75C2-A980-495C-A135-2CC22415A7F1}"/>
                    </a:ext>
                  </a:extLst>
                </p14:cNvPr>
                <p14:cNvContentPartPr/>
                <p14:nvPr/>
              </p14:nvContentPartPr>
              <p14:xfrm>
                <a:off x="2530914" y="4774846"/>
                <a:ext cx="9000" cy="397440"/>
              </p14:xfrm>
            </p:contentPart>
          </mc:Choice>
          <mc:Fallback xmlns="">
            <p:pic>
              <p:nvPicPr>
                <p:cNvPr id="23" name="Ink 22">
                  <a:extLst>
                    <a:ext uri="{FF2B5EF4-FFF2-40B4-BE49-F238E27FC236}">
                      <a16:creationId xmlns:a16="http://schemas.microsoft.com/office/drawing/2014/main" id="{AC0A75C2-A980-495C-A135-2CC22415A7F1}"/>
                    </a:ext>
                  </a:extLst>
                </p:cNvPr>
                <p:cNvPicPr/>
                <p:nvPr/>
              </p:nvPicPr>
              <p:blipFill>
                <a:blip r:embed="rId29"/>
                <a:stretch>
                  <a:fillRect/>
                </a:stretch>
              </p:blipFill>
              <p:spPr>
                <a:xfrm>
                  <a:off x="2522274" y="4765846"/>
                  <a:ext cx="266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C6BEB9C-86D9-4580-8D29-81BB944F470E}"/>
                    </a:ext>
                  </a:extLst>
                </p14:cNvPr>
                <p14:cNvContentPartPr/>
                <p14:nvPr/>
              </p14:nvContentPartPr>
              <p14:xfrm>
                <a:off x="2438394" y="5029726"/>
                <a:ext cx="269280" cy="152280"/>
              </p14:xfrm>
            </p:contentPart>
          </mc:Choice>
          <mc:Fallback xmlns="">
            <p:pic>
              <p:nvPicPr>
                <p:cNvPr id="24" name="Ink 23">
                  <a:extLst>
                    <a:ext uri="{FF2B5EF4-FFF2-40B4-BE49-F238E27FC236}">
                      <a16:creationId xmlns:a16="http://schemas.microsoft.com/office/drawing/2014/main" id="{DC6BEB9C-86D9-4580-8D29-81BB944F470E}"/>
                    </a:ext>
                  </a:extLst>
                </p:cNvPr>
                <p:cNvPicPr/>
                <p:nvPr/>
              </p:nvPicPr>
              <p:blipFill>
                <a:blip r:embed="rId31"/>
                <a:stretch>
                  <a:fillRect/>
                </a:stretch>
              </p:blipFill>
              <p:spPr>
                <a:xfrm>
                  <a:off x="2429394" y="5020726"/>
                  <a:ext cx="286920" cy="169920"/>
                </a:xfrm>
                <a:prstGeom prst="rect">
                  <a:avLst/>
                </a:prstGeom>
              </p:spPr>
            </p:pic>
          </mc:Fallback>
        </mc:AlternateContent>
      </p:grpSp>
    </p:spTree>
    <p:extLst>
      <p:ext uri="{BB962C8B-B14F-4D97-AF65-F5344CB8AC3E}">
        <p14:creationId xmlns:p14="http://schemas.microsoft.com/office/powerpoint/2010/main" val="16729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58A7-1CF6-4DBC-983F-6A12169C51C0}"/>
              </a:ext>
            </a:extLst>
          </p:cNvPr>
          <p:cNvSpPr>
            <a:spLocks noGrp="1"/>
          </p:cNvSpPr>
          <p:nvPr>
            <p:ph type="title"/>
          </p:nvPr>
        </p:nvSpPr>
        <p:spPr/>
        <p:txBody>
          <a:bodyPr/>
          <a:lstStyle/>
          <a:p>
            <a:r>
              <a:rPr lang="en-US" dirty="0">
                <a:effectLst>
                  <a:outerShdw blurRad="38100" dist="38100" dir="2700000" algn="tl">
                    <a:srgbClr val="C0C0C0"/>
                  </a:outerShdw>
                </a:effectLst>
              </a:rPr>
              <a:t>Tree Protocol</a:t>
            </a:r>
            <a:endParaRPr lang="en-US" dirty="0"/>
          </a:p>
        </p:txBody>
      </p:sp>
      <p:pic>
        <p:nvPicPr>
          <p:cNvPr id="5" name="Content Placeholder 4">
            <a:extLst>
              <a:ext uri="{FF2B5EF4-FFF2-40B4-BE49-F238E27FC236}">
                <a16:creationId xmlns:a16="http://schemas.microsoft.com/office/drawing/2014/main" id="{05934254-CC08-497A-AC40-AF24C365E7A6}"/>
              </a:ext>
            </a:extLst>
          </p:cNvPr>
          <p:cNvPicPr>
            <a:picLocks noGrp="1" noChangeAspect="1"/>
          </p:cNvPicPr>
          <p:nvPr>
            <p:ph idx="1"/>
          </p:nvPr>
        </p:nvPicPr>
        <p:blipFill>
          <a:blip r:embed="rId3"/>
          <a:stretch>
            <a:fillRect/>
          </a:stretch>
        </p:blipFill>
        <p:spPr>
          <a:xfrm>
            <a:off x="4439265" y="888490"/>
            <a:ext cx="4586748" cy="5488637"/>
          </a:xfrm>
        </p:spPr>
      </p:pic>
      <p:sp>
        <p:nvSpPr>
          <p:cNvPr id="7" name="TextBox 6">
            <a:extLst>
              <a:ext uri="{FF2B5EF4-FFF2-40B4-BE49-F238E27FC236}">
                <a16:creationId xmlns:a16="http://schemas.microsoft.com/office/drawing/2014/main" id="{6C8638DA-1C2E-4560-99AA-D80183D262B2}"/>
              </a:ext>
            </a:extLst>
          </p:cNvPr>
          <p:cNvSpPr txBox="1"/>
          <p:nvPr/>
        </p:nvSpPr>
        <p:spPr>
          <a:xfrm>
            <a:off x="117987" y="757217"/>
            <a:ext cx="4204315" cy="6001643"/>
          </a:xfrm>
          <a:prstGeom prst="rect">
            <a:avLst/>
          </a:prstGeom>
          <a:noFill/>
        </p:spPr>
        <p:txBody>
          <a:bodyPr wrap="square">
            <a:spAutoFit/>
          </a:bodyPr>
          <a:lstStyle/>
          <a:p>
            <a:pPr marL="285750" indent="-285750">
              <a:buFont typeface="Arial" panose="020B0604020202020204" pitchFamily="34" charset="0"/>
              <a:buChar char="•"/>
            </a:pPr>
            <a:r>
              <a:rPr lang="en-US" sz="2400" dirty="0"/>
              <a:t>One possible schedule in which these four transactions participated appears in Figure</a:t>
            </a:r>
          </a:p>
          <a:p>
            <a:pPr marL="285750" indent="-285750">
              <a:buFont typeface="Arial" panose="020B0604020202020204" pitchFamily="34" charset="0"/>
              <a:buChar char="•"/>
            </a:pPr>
            <a:r>
              <a:rPr lang="en-US" sz="2400" dirty="0"/>
              <a:t>During its execution, transaction T10 holds locks on two disjoint subtrees. Observe that the schedule of Figure  is conflict serializable. </a:t>
            </a:r>
          </a:p>
          <a:p>
            <a:pPr marL="285750" indent="-285750">
              <a:buFont typeface="Arial" panose="020B0604020202020204" pitchFamily="34" charset="0"/>
              <a:buChar char="•"/>
            </a:pPr>
            <a:r>
              <a:rPr lang="en-US" sz="2400" dirty="0"/>
              <a:t>It can be shown not only that the tree protocol ensures conflict serializability, but also that this protocol ensures freedom from deadlock</a:t>
            </a:r>
          </a:p>
        </p:txBody>
      </p:sp>
    </p:spTree>
    <p:extLst>
      <p:ext uri="{BB962C8B-B14F-4D97-AF65-F5344CB8AC3E}">
        <p14:creationId xmlns:p14="http://schemas.microsoft.com/office/powerpoint/2010/main" val="192421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250054" y="956201"/>
            <a:ext cx="8392501" cy="5514268"/>
          </a:xfrm>
        </p:spPr>
        <p:txBody>
          <a:bodyPr/>
          <a:lstStyle/>
          <a:p>
            <a:pPr>
              <a:lnSpc>
                <a:spcPct val="90000"/>
              </a:lnSpc>
            </a:pPr>
            <a:r>
              <a:rPr lang="en-US" altLang="en-US" sz="2800" dirty="0"/>
              <a:t>The tree protocol </a:t>
            </a:r>
            <a:r>
              <a:rPr lang="en-US" altLang="en-US" sz="2800" b="1" dirty="0"/>
              <a:t>ensures</a:t>
            </a:r>
            <a:r>
              <a:rPr lang="en-US" altLang="en-US" sz="2800" dirty="0"/>
              <a:t> </a:t>
            </a:r>
            <a:r>
              <a:rPr lang="en-US" altLang="en-US" sz="2800" b="1" dirty="0"/>
              <a:t>conflict</a:t>
            </a:r>
            <a:r>
              <a:rPr lang="en-US" altLang="en-US" sz="2800" dirty="0"/>
              <a:t> </a:t>
            </a:r>
            <a:r>
              <a:rPr lang="en-US" altLang="en-US" sz="2800" b="1" dirty="0"/>
              <a:t>serializability</a:t>
            </a:r>
            <a:r>
              <a:rPr lang="en-US" altLang="en-US" sz="2800" dirty="0"/>
              <a:t> as well as </a:t>
            </a:r>
            <a:r>
              <a:rPr lang="en-US" altLang="en-US" sz="2800" b="1" dirty="0"/>
              <a:t>freedom</a:t>
            </a:r>
            <a:r>
              <a:rPr lang="en-US" altLang="en-US" sz="2800" dirty="0"/>
              <a:t> from </a:t>
            </a:r>
            <a:r>
              <a:rPr lang="en-US" altLang="en-US" sz="2800" b="1" dirty="0"/>
              <a:t>deadlock</a:t>
            </a:r>
            <a:r>
              <a:rPr lang="en-US" altLang="en-US" sz="2800" dirty="0"/>
              <a:t>.</a:t>
            </a:r>
          </a:p>
          <a:p>
            <a:pPr>
              <a:lnSpc>
                <a:spcPct val="90000"/>
              </a:lnSpc>
            </a:pPr>
            <a:r>
              <a:rPr lang="en-US" altLang="en-US" sz="2800" b="1" dirty="0"/>
              <a:t>Unlocking</a:t>
            </a:r>
            <a:r>
              <a:rPr lang="en-US" altLang="en-US" sz="2800" dirty="0"/>
              <a:t> may occur </a:t>
            </a:r>
            <a:r>
              <a:rPr lang="en-US" altLang="en-US" sz="2800" b="1" dirty="0"/>
              <a:t>earlier</a:t>
            </a:r>
            <a:r>
              <a:rPr lang="en-US" altLang="en-US" sz="2800" dirty="0"/>
              <a:t> in the </a:t>
            </a:r>
            <a:r>
              <a:rPr lang="en-US" altLang="en-US" sz="2800" b="1" dirty="0"/>
              <a:t>tree-locking</a:t>
            </a:r>
            <a:r>
              <a:rPr lang="en-US" altLang="en-US" sz="2800" dirty="0"/>
              <a:t> protocol than in the </a:t>
            </a:r>
            <a:r>
              <a:rPr lang="en-US" altLang="en-US" sz="2800" b="1" dirty="0"/>
              <a:t>two-phase locking protocol</a:t>
            </a:r>
            <a:r>
              <a:rPr lang="en-US" altLang="en-US" sz="2800" dirty="0"/>
              <a:t>.</a:t>
            </a:r>
          </a:p>
          <a:p>
            <a:pPr lvl="1">
              <a:lnSpc>
                <a:spcPct val="90000"/>
              </a:lnSpc>
            </a:pPr>
            <a:r>
              <a:rPr lang="en-US" altLang="en-US" sz="2800" b="1" dirty="0"/>
              <a:t>Shorter waiting times</a:t>
            </a:r>
            <a:r>
              <a:rPr lang="en-US" altLang="en-US" sz="2800" dirty="0"/>
              <a:t>, and </a:t>
            </a:r>
            <a:r>
              <a:rPr lang="en-US" altLang="en-US" sz="2800" b="1" dirty="0"/>
              <a:t>increase</a:t>
            </a:r>
            <a:r>
              <a:rPr lang="en-US" altLang="en-US" sz="2800" dirty="0"/>
              <a:t> in </a:t>
            </a:r>
            <a:r>
              <a:rPr lang="en-US" altLang="en-US" sz="2800" b="1" dirty="0"/>
              <a:t>concurrency</a:t>
            </a:r>
          </a:p>
          <a:p>
            <a:pPr lvl="1">
              <a:lnSpc>
                <a:spcPct val="90000"/>
              </a:lnSpc>
            </a:pPr>
            <a:r>
              <a:rPr lang="en-US" altLang="en-US" sz="2800" dirty="0"/>
              <a:t>Protocol is </a:t>
            </a:r>
            <a:r>
              <a:rPr lang="en-US" altLang="en-US" sz="2800" b="1" dirty="0"/>
              <a:t>deadlock-free</a:t>
            </a:r>
            <a:r>
              <a:rPr lang="en-US" altLang="en-US" sz="2800" dirty="0"/>
              <a:t>, </a:t>
            </a:r>
            <a:r>
              <a:rPr lang="en-US" altLang="en-US" sz="2800" b="1" dirty="0"/>
              <a:t>no rollbacks </a:t>
            </a:r>
            <a:r>
              <a:rPr lang="en-US" altLang="en-US" sz="2800" dirty="0"/>
              <a:t>are required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52400" y="742950"/>
            <a:ext cx="8839200" cy="5743394"/>
          </a:xfrm>
        </p:spPr>
        <p:txBody>
          <a:bodyPr/>
          <a:lstStyle/>
          <a:p>
            <a:pPr>
              <a:lnSpc>
                <a:spcPct val="90000"/>
              </a:lnSpc>
            </a:pPr>
            <a:r>
              <a:rPr lang="en-US" altLang="en-US" sz="2800" b="1" dirty="0"/>
              <a:t>Drawbacks</a:t>
            </a:r>
          </a:p>
          <a:p>
            <a:pPr lvl="1">
              <a:lnSpc>
                <a:spcPct val="90000"/>
              </a:lnSpc>
            </a:pPr>
            <a:r>
              <a:rPr lang="en-US" altLang="en-US" sz="2800" dirty="0"/>
              <a:t>Protocol does </a:t>
            </a:r>
            <a:r>
              <a:rPr lang="en-US" altLang="en-US" sz="2800" b="1" dirty="0">
                <a:solidFill>
                  <a:srgbClr val="FF0000"/>
                </a:solidFill>
              </a:rPr>
              <a:t>not</a:t>
            </a:r>
            <a:r>
              <a:rPr lang="en-US" altLang="en-US" sz="2800" b="1" dirty="0"/>
              <a:t> </a:t>
            </a:r>
            <a:r>
              <a:rPr lang="en-US" altLang="en-US" sz="2800" b="1" dirty="0">
                <a:solidFill>
                  <a:srgbClr val="FF0000"/>
                </a:solidFill>
              </a:rPr>
              <a:t>guarantee</a:t>
            </a:r>
            <a:r>
              <a:rPr lang="en-US" altLang="en-US" sz="2800" dirty="0"/>
              <a:t> </a:t>
            </a:r>
            <a:r>
              <a:rPr lang="en-US" altLang="en-US" sz="2800" b="1" dirty="0"/>
              <a:t>recoverability</a:t>
            </a:r>
            <a:r>
              <a:rPr lang="en-US" altLang="en-US" sz="2800" dirty="0"/>
              <a:t> or </a:t>
            </a:r>
            <a:r>
              <a:rPr lang="en-US" altLang="en-US" sz="2800" b="1" dirty="0"/>
              <a:t>cascade</a:t>
            </a:r>
            <a:r>
              <a:rPr lang="en-US" altLang="en-US" sz="2800" dirty="0"/>
              <a:t> freedom</a:t>
            </a:r>
          </a:p>
          <a:p>
            <a:pPr lvl="2">
              <a:lnSpc>
                <a:spcPct val="90000"/>
              </a:lnSpc>
            </a:pPr>
            <a:r>
              <a:rPr lang="en-US" altLang="en-US" sz="2800" dirty="0"/>
              <a:t>Need to introduce </a:t>
            </a:r>
            <a:r>
              <a:rPr lang="en-US" altLang="en-US" sz="2800" b="1" dirty="0"/>
              <a:t>commit</a:t>
            </a:r>
            <a:r>
              <a:rPr lang="en-US" altLang="en-US" sz="2800" dirty="0"/>
              <a:t> </a:t>
            </a:r>
            <a:r>
              <a:rPr lang="en-US" altLang="en-US" sz="2800" b="1" dirty="0"/>
              <a:t>dependencies</a:t>
            </a:r>
            <a:r>
              <a:rPr lang="en-US" altLang="en-US" sz="2800" dirty="0"/>
              <a:t> to </a:t>
            </a:r>
            <a:r>
              <a:rPr lang="en-US" altLang="en-US" sz="2800" b="1" dirty="0"/>
              <a:t>ensure</a:t>
            </a:r>
            <a:r>
              <a:rPr lang="en-US" altLang="en-US" sz="2800" dirty="0"/>
              <a:t> </a:t>
            </a:r>
            <a:r>
              <a:rPr lang="en-US" altLang="en-US" sz="2800" b="1" dirty="0"/>
              <a:t>recoverability</a:t>
            </a:r>
            <a:r>
              <a:rPr lang="en-US" altLang="en-US" sz="2800" dirty="0"/>
              <a:t> </a:t>
            </a:r>
          </a:p>
          <a:p>
            <a:pPr lvl="1">
              <a:lnSpc>
                <a:spcPct val="90000"/>
              </a:lnSpc>
            </a:pPr>
            <a:r>
              <a:rPr lang="en-US" altLang="en-US" sz="2800" b="1" dirty="0"/>
              <a:t>Transactions</a:t>
            </a:r>
            <a:r>
              <a:rPr lang="en-US" altLang="en-US" sz="2800" dirty="0"/>
              <a:t> may have to </a:t>
            </a:r>
            <a:r>
              <a:rPr lang="en-US" altLang="en-US" sz="2800" b="1" dirty="0"/>
              <a:t>lock data items </a:t>
            </a:r>
            <a:r>
              <a:rPr lang="en-US" altLang="en-US" sz="2800" dirty="0"/>
              <a:t>that they </a:t>
            </a:r>
            <a:r>
              <a:rPr lang="en-US" altLang="en-US" sz="2800" b="1" dirty="0"/>
              <a:t>do not access</a:t>
            </a:r>
            <a:r>
              <a:rPr lang="en-US" altLang="en-US" sz="2800" dirty="0"/>
              <a:t>.</a:t>
            </a:r>
          </a:p>
          <a:p>
            <a:pPr lvl="2">
              <a:lnSpc>
                <a:spcPct val="90000"/>
              </a:lnSpc>
            </a:pPr>
            <a:r>
              <a:rPr lang="en-US" altLang="en-US" sz="2800" dirty="0"/>
              <a:t>increased </a:t>
            </a:r>
            <a:r>
              <a:rPr lang="en-US" altLang="en-US" sz="2800" b="1" dirty="0"/>
              <a:t>locking</a:t>
            </a:r>
            <a:r>
              <a:rPr lang="en-US" altLang="en-US" sz="2800" dirty="0"/>
              <a:t> </a:t>
            </a:r>
            <a:r>
              <a:rPr lang="en-US" altLang="en-US" sz="2800" b="1" dirty="0"/>
              <a:t>overhead</a:t>
            </a:r>
            <a:r>
              <a:rPr lang="en-US" altLang="en-US" sz="2800" dirty="0"/>
              <a:t>, and additional </a:t>
            </a:r>
            <a:r>
              <a:rPr lang="en-US" altLang="en-US" sz="2800" b="1" dirty="0"/>
              <a:t>waiting</a:t>
            </a:r>
            <a:r>
              <a:rPr lang="en-US" altLang="en-US" sz="2800" dirty="0"/>
              <a:t> time</a:t>
            </a:r>
          </a:p>
          <a:p>
            <a:pPr lvl="2">
              <a:lnSpc>
                <a:spcPct val="90000"/>
              </a:lnSpc>
            </a:pPr>
            <a:r>
              <a:rPr lang="en-US" altLang="en-US" sz="2800" dirty="0"/>
              <a:t>potential </a:t>
            </a:r>
            <a:r>
              <a:rPr lang="en-US" altLang="en-US" sz="2800" b="1" dirty="0"/>
              <a:t>decrease</a:t>
            </a:r>
            <a:r>
              <a:rPr lang="en-US" altLang="en-US" sz="2800" dirty="0"/>
              <a:t> in </a:t>
            </a:r>
            <a:r>
              <a:rPr lang="en-US" altLang="en-US" sz="2800" b="1" dirty="0"/>
              <a:t>concurrency</a:t>
            </a:r>
          </a:p>
          <a:p>
            <a:pPr>
              <a:lnSpc>
                <a:spcPct val="90000"/>
              </a:lnSpc>
            </a:pPr>
            <a:r>
              <a:rPr lang="en-US" altLang="en-US" sz="2800" dirty="0"/>
              <a:t>Schedules </a:t>
            </a:r>
            <a:r>
              <a:rPr lang="en-US" altLang="en-US" sz="2800" b="1" dirty="0">
                <a:solidFill>
                  <a:srgbClr val="FF0000"/>
                </a:solidFill>
              </a:rPr>
              <a:t>not possible </a:t>
            </a:r>
            <a:r>
              <a:rPr lang="en-US" altLang="en-US" sz="2800" dirty="0"/>
              <a:t>under </a:t>
            </a:r>
            <a:r>
              <a:rPr lang="en-US" altLang="en-US" sz="2800" b="1" dirty="0"/>
              <a:t>two-phase locking </a:t>
            </a:r>
            <a:r>
              <a:rPr lang="en-US" altLang="en-US" sz="2800" dirty="0"/>
              <a:t>are </a:t>
            </a:r>
            <a:r>
              <a:rPr lang="en-US" altLang="en-US" sz="2800" b="1" dirty="0">
                <a:solidFill>
                  <a:srgbClr val="FF0000"/>
                </a:solidFill>
              </a:rPr>
              <a:t>possible</a:t>
            </a:r>
            <a:r>
              <a:rPr lang="en-US" altLang="en-US" sz="2800" dirty="0"/>
              <a:t> under the </a:t>
            </a:r>
            <a:r>
              <a:rPr lang="en-US" altLang="en-US" sz="2800" b="1" dirty="0"/>
              <a:t>tree protocol</a:t>
            </a:r>
            <a:r>
              <a:rPr lang="en-US" altLang="en-US" sz="2800" dirty="0"/>
              <a:t>, and </a:t>
            </a:r>
            <a:r>
              <a:rPr lang="en-US" altLang="en-US" sz="2800" b="1" dirty="0">
                <a:solidFill>
                  <a:srgbClr val="FF0000"/>
                </a:solidFill>
              </a:rPr>
              <a:t>vice versa</a:t>
            </a:r>
            <a:r>
              <a:rPr lang="en-US" altLang="en-US" sz="2800" b="1" dirty="0"/>
              <a:t>.</a:t>
            </a:r>
          </a:p>
        </p:txBody>
      </p:sp>
    </p:spTree>
    <p:extLst>
      <p:ext uri="{BB962C8B-B14F-4D97-AF65-F5344CB8AC3E}">
        <p14:creationId xmlns:p14="http://schemas.microsoft.com/office/powerpoint/2010/main" val="35601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32735" y="956201"/>
            <a:ext cx="8863781" cy="5514268"/>
          </a:xfrm>
        </p:spPr>
        <p:txBody>
          <a:bodyPr/>
          <a:lstStyle/>
          <a:p>
            <a:pPr>
              <a:lnSpc>
                <a:spcPct val="90000"/>
              </a:lnSpc>
            </a:pPr>
            <a:r>
              <a:rPr lang="en-US" sz="2400" dirty="0"/>
              <a:t>Drawback:</a:t>
            </a:r>
          </a:p>
          <a:p>
            <a:pPr lvl="1">
              <a:lnSpc>
                <a:spcPct val="90000"/>
              </a:lnSpc>
            </a:pPr>
            <a:r>
              <a:rPr lang="en-US" sz="2400" dirty="0"/>
              <a:t>a transaction that needs to access data items </a:t>
            </a:r>
            <a:r>
              <a:rPr lang="en-US" sz="2400" b="1" dirty="0"/>
              <a:t>A and J </a:t>
            </a:r>
            <a:r>
              <a:rPr lang="en-US" sz="2400" dirty="0"/>
              <a:t>in the database graph of must lock not only A and J, but also data items </a:t>
            </a:r>
            <a:r>
              <a:rPr lang="en-US" sz="2400" b="1" dirty="0"/>
              <a:t>B, D</a:t>
            </a:r>
            <a:r>
              <a:rPr lang="en-US" sz="2400" dirty="0"/>
              <a:t>, </a:t>
            </a:r>
            <a:r>
              <a:rPr lang="en-US" sz="2400" b="1" dirty="0"/>
              <a:t>H</a:t>
            </a:r>
            <a:endParaRPr lang="en-US" altLang="en-US" sz="2400" b="1" dirty="0"/>
          </a:p>
        </p:txBody>
      </p:sp>
      <p:pic>
        <p:nvPicPr>
          <p:cNvPr id="4" name="Picture 7">
            <a:extLst>
              <a:ext uri="{FF2B5EF4-FFF2-40B4-BE49-F238E27FC236}">
                <a16:creationId xmlns:a16="http://schemas.microsoft.com/office/drawing/2014/main" id="{734975BC-A126-4476-90E8-AEA7BBDA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56" y="2605879"/>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02CBD0B-EA73-48BD-8B16-D104CEC21818}"/>
                  </a:ext>
                </a:extLst>
              </p14:cNvPr>
              <p14:cNvContentPartPr/>
              <p14:nvPr/>
            </p14:nvContentPartPr>
            <p14:xfrm>
              <a:off x="6120093" y="3303825"/>
              <a:ext cx="360" cy="360"/>
            </p14:xfrm>
          </p:contentPart>
        </mc:Choice>
        <mc:Fallback xmlns="">
          <p:pic>
            <p:nvPicPr>
              <p:cNvPr id="2" name="Ink 1">
                <a:extLst>
                  <a:ext uri="{FF2B5EF4-FFF2-40B4-BE49-F238E27FC236}">
                    <a16:creationId xmlns:a16="http://schemas.microsoft.com/office/drawing/2014/main" id="{C02CBD0B-EA73-48BD-8B16-D104CEC21818}"/>
                  </a:ext>
                </a:extLst>
              </p:cNvPr>
              <p:cNvPicPr/>
              <p:nvPr/>
            </p:nvPicPr>
            <p:blipFill>
              <a:blip r:embed="rId5"/>
              <a:stretch>
                <a:fillRect/>
              </a:stretch>
            </p:blipFill>
            <p:spPr>
              <a:xfrm>
                <a:off x="6111453" y="3294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3B2830F-522C-4033-AC8E-FCA364221095}"/>
                  </a:ext>
                </a:extLst>
              </p14:cNvPr>
              <p14:cNvContentPartPr/>
              <p14:nvPr/>
            </p14:nvContentPartPr>
            <p14:xfrm>
              <a:off x="5419533" y="2698665"/>
              <a:ext cx="173160" cy="361800"/>
            </p14:xfrm>
          </p:contentPart>
        </mc:Choice>
        <mc:Fallback xmlns="">
          <p:pic>
            <p:nvPicPr>
              <p:cNvPr id="3" name="Ink 2">
                <a:extLst>
                  <a:ext uri="{FF2B5EF4-FFF2-40B4-BE49-F238E27FC236}">
                    <a16:creationId xmlns:a16="http://schemas.microsoft.com/office/drawing/2014/main" id="{93B2830F-522C-4033-AC8E-FCA364221095}"/>
                  </a:ext>
                </a:extLst>
              </p:cNvPr>
              <p:cNvPicPr/>
              <p:nvPr/>
            </p:nvPicPr>
            <p:blipFill>
              <a:blip r:embed="rId7"/>
              <a:stretch>
                <a:fillRect/>
              </a:stretch>
            </p:blipFill>
            <p:spPr>
              <a:xfrm>
                <a:off x="5410893" y="2690025"/>
                <a:ext cx="1908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F675DF2-AF3B-4D6F-9A4A-F3AE07099FDC}"/>
                  </a:ext>
                </a:extLst>
              </p14:cNvPr>
              <p14:cNvContentPartPr/>
              <p14:nvPr/>
            </p14:nvContentPartPr>
            <p14:xfrm>
              <a:off x="3772173" y="6031185"/>
              <a:ext cx="331920" cy="266760"/>
            </p14:xfrm>
          </p:contentPart>
        </mc:Choice>
        <mc:Fallback xmlns="">
          <p:pic>
            <p:nvPicPr>
              <p:cNvPr id="5" name="Ink 4">
                <a:extLst>
                  <a:ext uri="{FF2B5EF4-FFF2-40B4-BE49-F238E27FC236}">
                    <a16:creationId xmlns:a16="http://schemas.microsoft.com/office/drawing/2014/main" id="{4F675DF2-AF3B-4D6F-9A4A-F3AE07099FDC}"/>
                  </a:ext>
                </a:extLst>
              </p:cNvPr>
              <p:cNvPicPr/>
              <p:nvPr/>
            </p:nvPicPr>
            <p:blipFill>
              <a:blip r:embed="rId9"/>
              <a:stretch>
                <a:fillRect/>
              </a:stretch>
            </p:blipFill>
            <p:spPr>
              <a:xfrm>
                <a:off x="3763173" y="6022545"/>
                <a:ext cx="3495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55E198D-BEAE-4B80-A905-F754D918E64A}"/>
                  </a:ext>
                </a:extLst>
              </p14:cNvPr>
              <p14:cNvContentPartPr/>
              <p14:nvPr/>
            </p14:nvContentPartPr>
            <p14:xfrm>
              <a:off x="3838053" y="5142705"/>
              <a:ext cx="188280" cy="149760"/>
            </p14:xfrm>
          </p:contentPart>
        </mc:Choice>
        <mc:Fallback xmlns="">
          <p:pic>
            <p:nvPicPr>
              <p:cNvPr id="6" name="Ink 5">
                <a:extLst>
                  <a:ext uri="{FF2B5EF4-FFF2-40B4-BE49-F238E27FC236}">
                    <a16:creationId xmlns:a16="http://schemas.microsoft.com/office/drawing/2014/main" id="{C55E198D-BEAE-4B80-A905-F754D918E64A}"/>
                  </a:ext>
                </a:extLst>
              </p:cNvPr>
              <p:cNvPicPr/>
              <p:nvPr/>
            </p:nvPicPr>
            <p:blipFill>
              <a:blip r:embed="rId11"/>
              <a:stretch>
                <a:fillRect/>
              </a:stretch>
            </p:blipFill>
            <p:spPr>
              <a:xfrm>
                <a:off x="3784053" y="5035065"/>
                <a:ext cx="2959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01774AD-A8BE-46DD-AED7-9B8DCAA7C7F8}"/>
                  </a:ext>
                </a:extLst>
              </p14:cNvPr>
              <p14:cNvContentPartPr/>
              <p14:nvPr/>
            </p14:nvContentPartPr>
            <p14:xfrm>
              <a:off x="3229653" y="4485345"/>
              <a:ext cx="134640" cy="48240"/>
            </p14:xfrm>
          </p:contentPart>
        </mc:Choice>
        <mc:Fallback xmlns="">
          <p:pic>
            <p:nvPicPr>
              <p:cNvPr id="7" name="Ink 6">
                <a:extLst>
                  <a:ext uri="{FF2B5EF4-FFF2-40B4-BE49-F238E27FC236}">
                    <a16:creationId xmlns:a16="http://schemas.microsoft.com/office/drawing/2014/main" id="{901774AD-A8BE-46DD-AED7-9B8DCAA7C7F8}"/>
                  </a:ext>
                </a:extLst>
              </p:cNvPr>
              <p:cNvPicPr/>
              <p:nvPr/>
            </p:nvPicPr>
            <p:blipFill>
              <a:blip r:embed="rId13"/>
              <a:stretch>
                <a:fillRect/>
              </a:stretch>
            </p:blipFill>
            <p:spPr>
              <a:xfrm>
                <a:off x="3175653" y="4377705"/>
                <a:ext cx="242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490A8D94-4DD2-4C73-8D3D-9E3144CBA4B0}"/>
                  </a:ext>
                </a:extLst>
              </p14:cNvPr>
              <p14:cNvContentPartPr/>
              <p14:nvPr/>
            </p14:nvContentPartPr>
            <p14:xfrm>
              <a:off x="4616373" y="3450345"/>
              <a:ext cx="194760" cy="15840"/>
            </p14:xfrm>
          </p:contentPart>
        </mc:Choice>
        <mc:Fallback xmlns="">
          <p:pic>
            <p:nvPicPr>
              <p:cNvPr id="8" name="Ink 7">
                <a:extLst>
                  <a:ext uri="{FF2B5EF4-FFF2-40B4-BE49-F238E27FC236}">
                    <a16:creationId xmlns:a16="http://schemas.microsoft.com/office/drawing/2014/main" id="{490A8D94-4DD2-4C73-8D3D-9E3144CBA4B0}"/>
                  </a:ext>
                </a:extLst>
              </p:cNvPr>
              <p:cNvPicPr/>
              <p:nvPr/>
            </p:nvPicPr>
            <p:blipFill>
              <a:blip r:embed="rId15"/>
              <a:stretch>
                <a:fillRect/>
              </a:stretch>
            </p:blipFill>
            <p:spPr>
              <a:xfrm>
                <a:off x="4562373" y="3342345"/>
                <a:ext cx="302400" cy="231480"/>
              </a:xfrm>
              <a:prstGeom prst="rect">
                <a:avLst/>
              </a:prstGeom>
            </p:spPr>
          </p:pic>
        </mc:Fallback>
      </mc:AlternateContent>
    </p:spTree>
    <p:extLst>
      <p:ext uri="{BB962C8B-B14F-4D97-AF65-F5344CB8AC3E}">
        <p14:creationId xmlns:p14="http://schemas.microsoft.com/office/powerpoint/2010/main" val="157011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Handling</a:t>
            </a:r>
          </a:p>
        </p:txBody>
      </p:sp>
      <p:sp>
        <p:nvSpPr>
          <p:cNvPr id="22531" name="Rectangle 3"/>
          <p:cNvSpPr>
            <a:spLocks noGrp="1" noChangeArrowheads="1"/>
          </p:cNvSpPr>
          <p:nvPr>
            <p:ph idx="1"/>
          </p:nvPr>
        </p:nvSpPr>
        <p:spPr>
          <a:xfrm>
            <a:off x="0" y="958645"/>
            <a:ext cx="9144000" cy="5511824"/>
          </a:xfrm>
        </p:spPr>
        <p:txBody>
          <a:bodyPr/>
          <a:lstStyle/>
          <a:p>
            <a:r>
              <a:rPr lang="en-US" altLang="en-US" sz="2400" dirty="0"/>
              <a:t>System is </a:t>
            </a:r>
            <a:r>
              <a:rPr lang="en-US" altLang="en-US" sz="2400" b="1" dirty="0">
                <a:solidFill>
                  <a:srgbClr val="002060"/>
                </a:solidFill>
              </a:rPr>
              <a:t>deadlocked</a:t>
            </a:r>
            <a:r>
              <a:rPr lang="en-US" altLang="en-US" sz="2400" dirty="0"/>
              <a:t> if there is a set of transactions such that every transaction in the set is waiting for another transaction in the set.</a:t>
            </a:r>
          </a:p>
        </p:txBody>
      </p:sp>
      <p:pic>
        <p:nvPicPr>
          <p:cNvPr id="5" name="Graphic 4">
            <a:extLst>
              <a:ext uri="{FF2B5EF4-FFF2-40B4-BE49-F238E27FC236}">
                <a16:creationId xmlns:a16="http://schemas.microsoft.com/office/drawing/2014/main" id="{8AA52137-467D-461F-81B4-27A741A8C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8016" y="2455857"/>
            <a:ext cx="3827968" cy="3808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65824" y="1102497"/>
            <a:ext cx="7581531" cy="5367972"/>
          </a:xfrm>
        </p:spPr>
        <p:txBody>
          <a:bodyPr/>
          <a:lstStyle/>
          <a:p>
            <a:r>
              <a:rPr lang="en-US" altLang="en-US" sz="2400" dirty="0"/>
              <a:t>Lock-Based Protocols</a:t>
            </a:r>
          </a:p>
          <a:p>
            <a:r>
              <a:rPr lang="en-US" altLang="en-US" sz="2400" dirty="0"/>
              <a:t>Timestamp-Based Protocols</a:t>
            </a:r>
          </a:p>
          <a:p>
            <a:r>
              <a:rPr lang="en-US" altLang="en-US" sz="2400" dirty="0"/>
              <a:t>Validation-Based Protocols</a:t>
            </a:r>
          </a:p>
          <a:p>
            <a:r>
              <a:rPr lang="en-US" altLang="en-US" sz="2400" dirty="0"/>
              <a:t>Multiple Granularity</a:t>
            </a:r>
          </a:p>
          <a:p>
            <a:r>
              <a:rPr lang="en-US" altLang="en-US" sz="2400" dirty="0"/>
              <a:t>Multiversion Schemes</a:t>
            </a:r>
          </a:p>
          <a:p>
            <a:r>
              <a:rPr lang="en-US" altLang="en-US" sz="2400" dirty="0"/>
              <a:t>Insert and Delete Operations</a:t>
            </a:r>
          </a:p>
          <a:p>
            <a:r>
              <a:rPr lang="en-US" altLang="en-US" sz="2400" dirty="0"/>
              <a:t>Concurrency in Index Structures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Handling</a:t>
            </a:r>
          </a:p>
        </p:txBody>
      </p:sp>
      <p:sp>
        <p:nvSpPr>
          <p:cNvPr id="23555" name="Rectangle 3"/>
          <p:cNvSpPr>
            <a:spLocks noGrp="1" noChangeArrowheads="1"/>
          </p:cNvSpPr>
          <p:nvPr>
            <p:ph idx="1"/>
          </p:nvPr>
        </p:nvSpPr>
        <p:spPr>
          <a:xfrm>
            <a:off x="258932" y="1102497"/>
            <a:ext cx="8586618" cy="5367972"/>
          </a:xfrm>
        </p:spPr>
        <p:txBody>
          <a:bodyPr/>
          <a:lstStyle/>
          <a:p>
            <a:r>
              <a:rPr lang="en-US" altLang="en-US" sz="2800" b="1" i="1" dirty="0">
                <a:solidFill>
                  <a:srgbClr val="002060"/>
                </a:solidFill>
              </a:rPr>
              <a:t>Deadlock prevention</a:t>
            </a:r>
            <a:r>
              <a:rPr lang="en-US" altLang="en-US" sz="2800" dirty="0">
                <a:solidFill>
                  <a:srgbClr val="002060"/>
                </a:solidFill>
              </a:rPr>
              <a:t> </a:t>
            </a:r>
            <a:r>
              <a:rPr lang="en-US" altLang="en-US" sz="2800" dirty="0"/>
              <a:t>protocols </a:t>
            </a:r>
            <a:r>
              <a:rPr lang="en-US" altLang="en-US" sz="2800" b="1" dirty="0"/>
              <a:t>ensure</a:t>
            </a:r>
            <a:r>
              <a:rPr lang="en-US" altLang="en-US" sz="2800" dirty="0"/>
              <a:t> that the system will </a:t>
            </a:r>
            <a:r>
              <a:rPr lang="en-US" altLang="en-US" sz="2800" b="1" i="1" dirty="0"/>
              <a:t>never</a:t>
            </a:r>
            <a:r>
              <a:rPr lang="en-US" altLang="en-US" sz="2800" dirty="0"/>
              <a:t> enter into a </a:t>
            </a:r>
            <a:r>
              <a:rPr lang="en-US" altLang="en-US" sz="2800" b="1" dirty="0"/>
              <a:t>deadlock</a:t>
            </a:r>
            <a:r>
              <a:rPr lang="en-US" altLang="en-US" sz="2800" dirty="0"/>
              <a:t> state. Some prevention strategies:</a:t>
            </a:r>
          </a:p>
          <a:p>
            <a:pPr lvl="1"/>
            <a:r>
              <a:rPr lang="en-US" altLang="en-US" sz="2800" dirty="0"/>
              <a:t>Require that </a:t>
            </a:r>
            <a:r>
              <a:rPr lang="en-US" altLang="en-US" sz="2800" b="1" dirty="0"/>
              <a:t>each transaction locks</a:t>
            </a:r>
            <a:r>
              <a:rPr lang="en-US" altLang="en-US" sz="2800" dirty="0"/>
              <a:t> all its </a:t>
            </a:r>
            <a:r>
              <a:rPr lang="en-US" altLang="en-US" sz="2800" b="1" dirty="0"/>
              <a:t>data items </a:t>
            </a:r>
            <a:r>
              <a:rPr lang="en-US" altLang="en-US" sz="2800" dirty="0"/>
              <a:t>before it </a:t>
            </a:r>
            <a:r>
              <a:rPr lang="en-US" altLang="en-US" sz="2800" b="1" dirty="0"/>
              <a:t>begins execution </a:t>
            </a:r>
            <a:r>
              <a:rPr lang="en-US" altLang="en-US" sz="2800" dirty="0"/>
              <a:t>(pre-declaration).</a:t>
            </a:r>
          </a:p>
          <a:p>
            <a:pPr lvl="1"/>
            <a:r>
              <a:rPr lang="en-US" altLang="en-US" sz="2800" dirty="0"/>
              <a:t>Impose </a:t>
            </a:r>
            <a:r>
              <a:rPr lang="en-US" altLang="en-US" sz="2800" b="1" dirty="0"/>
              <a:t>partial ordering </a:t>
            </a:r>
            <a:r>
              <a:rPr lang="en-US" altLang="en-US" sz="2800" dirty="0"/>
              <a:t>of all data items and require that a </a:t>
            </a:r>
            <a:r>
              <a:rPr lang="en-US" altLang="en-US" sz="2800" b="1" dirty="0"/>
              <a:t>transaction</a:t>
            </a:r>
            <a:r>
              <a:rPr lang="en-US" altLang="en-US" sz="2800" dirty="0"/>
              <a:t> can lock data items only in the </a:t>
            </a:r>
            <a:r>
              <a:rPr lang="en-US" altLang="en-US" sz="2800" b="1" dirty="0"/>
              <a:t>order specified </a:t>
            </a:r>
            <a:r>
              <a:rPr lang="en-US" altLang="en-US" sz="2800" dirty="0"/>
              <a:t>by the </a:t>
            </a:r>
            <a:r>
              <a:rPr lang="en-US" altLang="en-US" sz="2800" b="1" dirty="0"/>
              <a:t>partial order </a:t>
            </a:r>
            <a:r>
              <a:rPr lang="en-US" altLang="en-US" sz="2800" dirty="0"/>
              <a:t>(graph-based protocol).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156754" y="977102"/>
            <a:ext cx="8793916" cy="5493367"/>
          </a:xfrm>
        </p:spPr>
        <p:txBody>
          <a:bodyPr/>
          <a:lstStyle/>
          <a:p>
            <a:r>
              <a:rPr lang="en-US" altLang="en-US" sz="2800" b="1" dirty="0">
                <a:solidFill>
                  <a:srgbClr val="002060"/>
                </a:solidFill>
              </a:rPr>
              <a:t>wait-die</a:t>
            </a:r>
            <a:r>
              <a:rPr lang="en-US" altLang="en-US" sz="2800" dirty="0"/>
              <a:t> scheme — non-preemptive</a:t>
            </a:r>
          </a:p>
          <a:p>
            <a:pPr lvl="1"/>
            <a:r>
              <a:rPr lang="en-US" altLang="en-US" sz="2800" b="1" dirty="0">
                <a:solidFill>
                  <a:srgbClr val="FF0000"/>
                </a:solidFill>
              </a:rPr>
              <a:t>Older</a:t>
            </a:r>
            <a:r>
              <a:rPr lang="en-US" altLang="en-US" sz="2800" dirty="0"/>
              <a:t> </a:t>
            </a:r>
            <a:r>
              <a:rPr lang="en-US" altLang="en-US" sz="2800" b="1" dirty="0"/>
              <a:t>transaction</a:t>
            </a:r>
            <a:r>
              <a:rPr lang="en-US" altLang="en-US" sz="2800" dirty="0"/>
              <a:t> may </a:t>
            </a:r>
            <a:r>
              <a:rPr lang="en-US" altLang="en-US" sz="2800" b="1" dirty="0">
                <a:solidFill>
                  <a:srgbClr val="FF0000"/>
                </a:solidFill>
              </a:rPr>
              <a:t>wait for younger </a:t>
            </a:r>
            <a:r>
              <a:rPr lang="en-US" altLang="en-US" sz="2800" b="1" dirty="0"/>
              <a:t>one</a:t>
            </a:r>
            <a:r>
              <a:rPr lang="en-US" altLang="en-US" sz="2800" dirty="0"/>
              <a:t> to </a:t>
            </a:r>
            <a:r>
              <a:rPr lang="en-US" altLang="en-US" sz="2800" b="1" dirty="0"/>
              <a:t>release data item</a:t>
            </a:r>
            <a:r>
              <a:rPr lang="en-US" altLang="en-US" sz="2800" dirty="0"/>
              <a:t>.</a:t>
            </a:r>
          </a:p>
          <a:p>
            <a:pPr lvl="1"/>
            <a:r>
              <a:rPr lang="en-US" altLang="en-US" sz="2800" b="1" dirty="0">
                <a:solidFill>
                  <a:srgbClr val="FF0000"/>
                </a:solidFill>
              </a:rPr>
              <a:t>Younger</a:t>
            </a:r>
            <a:r>
              <a:rPr lang="en-US" altLang="en-US" sz="2800" dirty="0"/>
              <a:t> transactions </a:t>
            </a:r>
            <a:r>
              <a:rPr lang="en-US" altLang="en-US" sz="2800" b="1" dirty="0">
                <a:solidFill>
                  <a:srgbClr val="FF0000"/>
                </a:solidFill>
              </a:rPr>
              <a:t>never</a:t>
            </a:r>
            <a:r>
              <a:rPr lang="en-US" altLang="en-US" sz="2800" dirty="0">
                <a:solidFill>
                  <a:srgbClr val="FF0000"/>
                </a:solidFill>
              </a:rPr>
              <a:t> </a:t>
            </a:r>
            <a:r>
              <a:rPr lang="en-US" altLang="en-US" sz="2800" b="1" dirty="0">
                <a:solidFill>
                  <a:srgbClr val="FF0000"/>
                </a:solidFill>
              </a:rPr>
              <a:t>wait</a:t>
            </a:r>
            <a:r>
              <a:rPr lang="en-US" altLang="en-US" sz="2800" dirty="0">
                <a:solidFill>
                  <a:srgbClr val="FF0000"/>
                </a:solidFill>
              </a:rPr>
              <a:t> </a:t>
            </a:r>
            <a:r>
              <a:rPr lang="en-US" altLang="en-US" sz="2800" dirty="0"/>
              <a:t>for </a:t>
            </a:r>
            <a:r>
              <a:rPr lang="en-US" altLang="en-US" sz="2800" b="1" dirty="0"/>
              <a:t>older ones</a:t>
            </a:r>
            <a:r>
              <a:rPr lang="en-US" altLang="en-US" sz="2800" dirty="0"/>
              <a:t>; they are rolled back instead.</a:t>
            </a:r>
          </a:p>
          <a:p>
            <a:pPr lvl="1"/>
            <a:r>
              <a:rPr lang="en-US" altLang="en-US" sz="2800" dirty="0"/>
              <a:t>A transaction may die several times before acquiring a lock</a:t>
            </a:r>
          </a:p>
          <a:p>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wait-die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will happen?</a:t>
            </a:r>
          </a:p>
          <a:p>
            <a:r>
              <a:rPr lang="en-US" sz="3200" dirty="0"/>
              <a:t>If T16 requests a data item held by T15, then what will happen?</a:t>
            </a:r>
          </a:p>
          <a:p>
            <a:endParaRPr lang="en-US" sz="3200" dirty="0"/>
          </a:p>
        </p:txBody>
      </p:sp>
    </p:spTree>
    <p:extLst>
      <p:ext uri="{BB962C8B-B14F-4D97-AF65-F5344CB8AC3E}">
        <p14:creationId xmlns:p14="http://schemas.microsoft.com/office/powerpoint/2010/main" val="368370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42817" y="966942"/>
            <a:ext cx="9058366" cy="5493367"/>
          </a:xfrm>
        </p:spPr>
        <p:txBody>
          <a:bodyPr/>
          <a:lstStyle/>
          <a:p>
            <a:r>
              <a:rPr lang="en-US" altLang="en-US" sz="2800" b="1" dirty="0">
                <a:solidFill>
                  <a:srgbClr val="002060"/>
                </a:solidFill>
              </a:rPr>
              <a:t>wound-wait</a:t>
            </a:r>
            <a:r>
              <a:rPr lang="en-US" altLang="en-US" sz="2800" dirty="0"/>
              <a:t> scheme — </a:t>
            </a:r>
            <a:r>
              <a:rPr lang="en-US" altLang="en-US" sz="2800" b="1" dirty="0"/>
              <a:t>preemptive</a:t>
            </a:r>
          </a:p>
          <a:p>
            <a:pPr lvl="1"/>
            <a:r>
              <a:rPr lang="en-US" altLang="en-US" sz="2800" b="1" dirty="0">
                <a:solidFill>
                  <a:srgbClr val="FF0000"/>
                </a:solidFill>
              </a:rPr>
              <a:t>Older</a:t>
            </a:r>
            <a:r>
              <a:rPr lang="en-US" altLang="en-US" sz="2800" dirty="0"/>
              <a:t> transaction </a:t>
            </a:r>
            <a:r>
              <a:rPr lang="en-US" altLang="en-US" sz="2800" b="1" i="1" dirty="0"/>
              <a:t>wounds</a:t>
            </a:r>
            <a:r>
              <a:rPr lang="en-US" altLang="en-US" sz="2800" dirty="0"/>
              <a:t> (</a:t>
            </a:r>
            <a:r>
              <a:rPr lang="en-US" altLang="en-US" sz="2800" dirty="0">
                <a:solidFill>
                  <a:srgbClr val="FF0000"/>
                </a:solidFill>
              </a:rPr>
              <a:t>forces rollback</a:t>
            </a:r>
            <a:r>
              <a:rPr lang="en-US" altLang="en-US" sz="2800" dirty="0"/>
              <a:t>) of </a:t>
            </a:r>
            <a:r>
              <a:rPr lang="en-US" altLang="en-US" sz="2800" b="1" dirty="0"/>
              <a:t>younger transaction</a:t>
            </a:r>
            <a:r>
              <a:rPr lang="en-US" altLang="en-US" sz="2800" dirty="0"/>
              <a:t> instead of waiting for it. </a:t>
            </a:r>
          </a:p>
          <a:p>
            <a:pPr lvl="1"/>
            <a:r>
              <a:rPr lang="en-US" altLang="en-US" sz="2800" b="1" dirty="0"/>
              <a:t>Younger</a:t>
            </a:r>
            <a:r>
              <a:rPr lang="en-US" altLang="en-US" sz="2800" dirty="0"/>
              <a:t> transactions may </a:t>
            </a:r>
            <a:r>
              <a:rPr lang="en-US" altLang="en-US" sz="2800" b="1" dirty="0"/>
              <a:t>wait for older ones</a:t>
            </a:r>
            <a:r>
              <a:rPr lang="en-US" altLang="en-US" sz="2800" dirty="0"/>
              <a:t>.</a:t>
            </a:r>
          </a:p>
          <a:p>
            <a:pPr lvl="1"/>
            <a:r>
              <a:rPr lang="en-US" altLang="en-US" sz="2800" b="1" dirty="0"/>
              <a:t>Fewer</a:t>
            </a:r>
            <a:r>
              <a:rPr lang="en-US" altLang="en-US" sz="2800" dirty="0"/>
              <a:t> rollbacks than </a:t>
            </a:r>
            <a:r>
              <a:rPr lang="en-US" altLang="en-US" sz="2800" b="1" i="1" dirty="0"/>
              <a:t>wait-die</a:t>
            </a:r>
            <a:r>
              <a:rPr lang="en-US" altLang="en-US" sz="2800" b="1" dirty="0"/>
              <a:t> scheme</a:t>
            </a:r>
            <a:r>
              <a:rPr lang="en-US" altLang="en-US" sz="2800" dirty="0"/>
              <a:t>.</a:t>
            </a:r>
          </a:p>
          <a:p>
            <a:r>
              <a:rPr lang="en-US" altLang="en-US" sz="2800" dirty="0"/>
              <a:t>In both schemes, a </a:t>
            </a:r>
            <a:r>
              <a:rPr lang="en-US" altLang="en-US" sz="2800" b="1" dirty="0"/>
              <a:t>rolled back transactions </a:t>
            </a:r>
            <a:r>
              <a:rPr lang="en-US" altLang="en-US" sz="2800" dirty="0"/>
              <a:t>is restarted with </a:t>
            </a:r>
            <a:r>
              <a:rPr lang="en-US" altLang="en-US" sz="2800" b="1" dirty="0"/>
              <a:t>its original timestamp</a:t>
            </a:r>
            <a:r>
              <a:rPr lang="en-US" altLang="en-US" sz="2800" dirty="0"/>
              <a:t>. </a:t>
            </a:r>
          </a:p>
          <a:p>
            <a:pPr lvl="1"/>
            <a:r>
              <a:rPr lang="en-US" altLang="en-US" sz="2800" dirty="0"/>
              <a:t>Ensures that </a:t>
            </a:r>
            <a:r>
              <a:rPr lang="en-US" altLang="en-US" sz="2800" b="1" dirty="0"/>
              <a:t>older</a:t>
            </a:r>
            <a:r>
              <a:rPr lang="en-US" altLang="en-US" sz="2800" dirty="0"/>
              <a:t> transactions have </a:t>
            </a:r>
            <a:r>
              <a:rPr lang="en-US" altLang="en-US" sz="2800" b="1" dirty="0"/>
              <a:t>precedence</a:t>
            </a:r>
            <a:r>
              <a:rPr lang="en-US" altLang="en-US" sz="2800" dirty="0"/>
              <a:t> over </a:t>
            </a:r>
            <a:r>
              <a:rPr lang="en-US" altLang="en-US" sz="2800" b="1" dirty="0"/>
              <a:t>newer ones</a:t>
            </a:r>
            <a:r>
              <a:rPr lang="en-US" altLang="en-US" sz="2800" dirty="0"/>
              <a:t>, and </a:t>
            </a:r>
            <a:r>
              <a:rPr lang="en-US" altLang="en-US" sz="2800" b="1" dirty="0"/>
              <a:t>starvation</a:t>
            </a:r>
            <a:r>
              <a:rPr lang="en-US" altLang="en-US" sz="2800" dirty="0"/>
              <a:t> is thus </a:t>
            </a:r>
            <a:r>
              <a:rPr lang="en-US" altLang="en-US" sz="2800" b="1" dirty="0"/>
              <a:t>avoided</a:t>
            </a:r>
            <a:r>
              <a:rPr lang="en-US" altLang="en-US" sz="2800" dirty="0"/>
              <a:t>.</a:t>
            </a:r>
          </a:p>
          <a:p>
            <a:endParaRPr lang="en-US" altLang="en-US" sz="2800" dirty="0"/>
          </a:p>
        </p:txBody>
      </p:sp>
    </p:spTree>
    <p:extLst>
      <p:ext uri="{BB962C8B-B14F-4D97-AF65-F5344CB8AC3E}">
        <p14:creationId xmlns:p14="http://schemas.microsoft.com/office/powerpoint/2010/main" val="233130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Wound-die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happens? </a:t>
            </a:r>
          </a:p>
          <a:p>
            <a:r>
              <a:rPr lang="en-US" sz="3200" dirty="0"/>
              <a:t>If T16 requests a data item held by T15, then what happens?</a:t>
            </a:r>
          </a:p>
          <a:p>
            <a:endParaRPr lang="en-US" sz="3200" dirty="0"/>
          </a:p>
        </p:txBody>
      </p:sp>
    </p:spTree>
    <p:extLst>
      <p:ext uri="{BB962C8B-B14F-4D97-AF65-F5344CB8AC3E}">
        <p14:creationId xmlns:p14="http://schemas.microsoft.com/office/powerpoint/2010/main" val="35830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prevention (Cont.)</a:t>
            </a:r>
          </a:p>
        </p:txBody>
      </p:sp>
      <p:sp>
        <p:nvSpPr>
          <p:cNvPr id="25603" name="Rectangle 3"/>
          <p:cNvSpPr>
            <a:spLocks noGrp="1" noChangeArrowheads="1"/>
          </p:cNvSpPr>
          <p:nvPr>
            <p:ph idx="1"/>
          </p:nvPr>
        </p:nvSpPr>
        <p:spPr>
          <a:xfrm>
            <a:off x="0" y="1091381"/>
            <a:ext cx="8845550" cy="5379088"/>
          </a:xfrm>
        </p:spPr>
        <p:txBody>
          <a:bodyPr/>
          <a:lstStyle/>
          <a:p>
            <a:r>
              <a:rPr lang="en-US" altLang="en-US" sz="2400" b="1" dirty="0">
                <a:solidFill>
                  <a:srgbClr val="002060"/>
                </a:solidFill>
              </a:rPr>
              <a:t>Timeout-Based Schemes</a:t>
            </a:r>
            <a:r>
              <a:rPr lang="en-US" altLang="en-US" sz="2400" dirty="0"/>
              <a:t>:</a:t>
            </a:r>
          </a:p>
          <a:p>
            <a:pPr lvl="1"/>
            <a:r>
              <a:rPr lang="en-US" altLang="en-US" sz="2400" dirty="0"/>
              <a:t>A transaction </a:t>
            </a:r>
            <a:r>
              <a:rPr lang="en-US" altLang="en-US" sz="2400" b="1" dirty="0"/>
              <a:t>waits</a:t>
            </a:r>
            <a:r>
              <a:rPr lang="en-US" altLang="en-US" sz="2400" dirty="0"/>
              <a:t> for a lock only for </a:t>
            </a:r>
            <a:r>
              <a:rPr lang="en-US" altLang="en-US" sz="2400" b="1" dirty="0"/>
              <a:t>a specified amount </a:t>
            </a:r>
            <a:r>
              <a:rPr lang="en-US" altLang="en-US" sz="2400" dirty="0"/>
              <a:t>of </a:t>
            </a:r>
            <a:r>
              <a:rPr lang="en-US" altLang="en-US" sz="2400" b="1" dirty="0"/>
              <a:t>time</a:t>
            </a:r>
            <a:r>
              <a:rPr lang="en-US" altLang="en-US" sz="2400" dirty="0"/>
              <a:t>. After that, the </a:t>
            </a:r>
            <a:r>
              <a:rPr lang="en-US" altLang="en-US" sz="2400" b="1" dirty="0"/>
              <a:t>wait times out </a:t>
            </a:r>
            <a:r>
              <a:rPr lang="en-US" altLang="en-US" sz="2400" dirty="0"/>
              <a:t>and the transaction is </a:t>
            </a:r>
            <a:r>
              <a:rPr lang="en-US" altLang="en-US" sz="2400" b="1" dirty="0"/>
              <a:t>rolled back.</a:t>
            </a:r>
          </a:p>
          <a:p>
            <a:pPr lvl="1"/>
            <a:r>
              <a:rPr lang="en-US" altLang="en-US" sz="2400" dirty="0"/>
              <a:t>Ensures that </a:t>
            </a:r>
            <a:r>
              <a:rPr lang="en-US" altLang="en-US" sz="2400" b="1" dirty="0"/>
              <a:t>deadlocks</a:t>
            </a:r>
            <a:r>
              <a:rPr lang="en-US" altLang="en-US" sz="2400" dirty="0"/>
              <a:t> get </a:t>
            </a:r>
            <a:r>
              <a:rPr lang="en-US" altLang="en-US" sz="2400" b="1" dirty="0"/>
              <a:t>resolved</a:t>
            </a:r>
            <a:r>
              <a:rPr lang="en-US" altLang="en-US" sz="2400" dirty="0"/>
              <a:t> by </a:t>
            </a:r>
            <a:r>
              <a:rPr lang="en-US" altLang="en-US" sz="2400" b="1" dirty="0"/>
              <a:t>timeout</a:t>
            </a:r>
            <a:r>
              <a:rPr lang="en-US" altLang="en-US" sz="2400" dirty="0"/>
              <a:t> if they occur</a:t>
            </a:r>
          </a:p>
          <a:p>
            <a:pPr lvl="1"/>
            <a:r>
              <a:rPr lang="en-US" altLang="en-US" sz="2400" dirty="0"/>
              <a:t>Simple to implement</a:t>
            </a:r>
          </a:p>
          <a:p>
            <a:pPr lvl="1"/>
            <a:r>
              <a:rPr lang="en-US" altLang="en-US" sz="2400" dirty="0"/>
              <a:t>But may roll back transaction unnecessarily in absence of deadlock</a:t>
            </a:r>
          </a:p>
          <a:p>
            <a:pPr lvl="2"/>
            <a:r>
              <a:rPr lang="en-US" altLang="en-US" sz="2400" dirty="0"/>
              <a:t>Difficult to </a:t>
            </a:r>
            <a:r>
              <a:rPr lang="en-US" altLang="en-US" sz="2400" b="1" dirty="0"/>
              <a:t>determine</a:t>
            </a:r>
            <a:r>
              <a:rPr lang="en-US" altLang="en-US" sz="2400" dirty="0"/>
              <a:t> good value of the </a:t>
            </a:r>
            <a:r>
              <a:rPr lang="en-US" altLang="en-US" sz="2400" b="1" dirty="0"/>
              <a:t>timeout interval</a:t>
            </a:r>
            <a:r>
              <a:rPr lang="en-US" altLang="en-US" sz="2400" dirty="0"/>
              <a:t>.</a:t>
            </a:r>
          </a:p>
          <a:p>
            <a:pPr lvl="1"/>
            <a:r>
              <a:rPr lang="en-US" altLang="en-US" sz="2400" b="1" dirty="0"/>
              <a:t>Starvation</a:t>
            </a:r>
            <a:r>
              <a:rPr lang="en-US" altLang="en-US" sz="2400" dirty="0"/>
              <a:t> is also </a:t>
            </a:r>
            <a:r>
              <a:rPr lang="en-US" altLang="en-US" sz="2400" b="1" dirty="0"/>
              <a:t>possible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a:defRPr/>
            </a:pPr>
            <a:r>
              <a:rPr lang="en-US" dirty="0">
                <a:effectLst>
                  <a:outerShdw blurRad="38100" dist="38100" dir="2700000" algn="tl">
                    <a:srgbClr val="C0C0C0"/>
                  </a:outerShdw>
                </a:effectLst>
              </a:rPr>
              <a:t>Deadlock Detection</a:t>
            </a:r>
          </a:p>
        </p:txBody>
      </p:sp>
      <p:sp>
        <p:nvSpPr>
          <p:cNvPr id="26627" name="Rectangle 3"/>
          <p:cNvSpPr>
            <a:spLocks noGrp="1" noChangeArrowheads="1"/>
          </p:cNvSpPr>
          <p:nvPr>
            <p:ph idx="1"/>
          </p:nvPr>
        </p:nvSpPr>
        <p:spPr>
          <a:xfrm>
            <a:off x="66040" y="904239"/>
            <a:ext cx="8779510" cy="5566229"/>
          </a:xfrm>
        </p:spPr>
        <p:txBody>
          <a:bodyPr/>
          <a:lstStyle/>
          <a:p>
            <a:r>
              <a:rPr lang="en-US" altLang="en-US" sz="2000" b="1" dirty="0">
                <a:solidFill>
                  <a:srgbClr val="002060"/>
                </a:solidFill>
              </a:rPr>
              <a:t>Wait-for graph</a:t>
            </a:r>
            <a:endParaRPr lang="en-US" altLang="en-US" sz="2000" dirty="0">
              <a:solidFill>
                <a:srgbClr val="002060"/>
              </a:solidFill>
            </a:endParaRPr>
          </a:p>
          <a:p>
            <a:pPr lvl="1"/>
            <a:r>
              <a:rPr lang="en-US" altLang="en-US" sz="2000" i="1" dirty="0"/>
              <a:t>Vertices: </a:t>
            </a:r>
            <a:r>
              <a:rPr lang="en-US" altLang="en-US" sz="2000" b="1" dirty="0"/>
              <a:t>transactions</a:t>
            </a:r>
          </a:p>
          <a:p>
            <a:pPr lvl="1"/>
            <a:r>
              <a:rPr lang="en-US" altLang="en-US" sz="2000" i="1" dirty="0"/>
              <a:t>Edge from</a:t>
            </a:r>
            <a:r>
              <a:rPr lang="en-US" altLang="en-US" sz="2000" dirty="0"/>
              <a:t>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a:t>
            </a:r>
            <a:r>
              <a:rPr lang="en-US" altLang="en-US" sz="2000" i="1" dirty="0"/>
              <a:t>T</a:t>
            </a:r>
            <a:r>
              <a:rPr lang="en-US" altLang="en-US" sz="2000" i="1" baseline="-25000" dirty="0"/>
              <a:t>j</a:t>
            </a:r>
            <a:r>
              <a:rPr lang="en-US" altLang="en-US" sz="2000" dirty="0"/>
              <a:t>. : if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is waiting for a lock held in conflicting mode by </a:t>
            </a:r>
            <a:r>
              <a:rPr lang="en-US" altLang="en-US" sz="2000" i="1" dirty="0"/>
              <a:t>T</a:t>
            </a:r>
            <a:r>
              <a:rPr lang="en-US" altLang="en-US" sz="2000" i="1" baseline="-25000" dirty="0"/>
              <a:t>j </a:t>
            </a:r>
            <a:endParaRPr lang="en-US" altLang="en-US" sz="2000" dirty="0"/>
          </a:p>
          <a:p>
            <a:r>
              <a:rPr lang="en-US" altLang="en-US" sz="2000" dirty="0"/>
              <a:t>The system is in a deadlock state if and only if the </a:t>
            </a:r>
            <a:r>
              <a:rPr lang="en-US" altLang="en-US" sz="2000" b="1" dirty="0"/>
              <a:t>wait-for graph has a cycle.  </a:t>
            </a:r>
          </a:p>
          <a:p>
            <a:r>
              <a:rPr lang="en-US" altLang="en-US" sz="2000" b="1" dirty="0"/>
              <a:t>Invoke a deadlock-detection </a:t>
            </a:r>
            <a:r>
              <a:rPr lang="en-US" altLang="en-US" sz="2000" dirty="0"/>
              <a:t>algorithm periodically to look for cycles.</a:t>
            </a:r>
          </a:p>
        </p:txBody>
      </p:sp>
      <p:grpSp>
        <p:nvGrpSpPr>
          <p:cNvPr id="2" name="Group 1">
            <a:extLst>
              <a:ext uri="{FF2B5EF4-FFF2-40B4-BE49-F238E27FC236}">
                <a16:creationId xmlns:a16="http://schemas.microsoft.com/office/drawing/2014/main" id="{CF37CB29-A545-4047-828E-01AE126B8822}"/>
              </a:ext>
            </a:extLst>
          </p:cNvPr>
          <p:cNvGrpSpPr/>
          <p:nvPr/>
        </p:nvGrpSpPr>
        <p:grpSpPr>
          <a:xfrm>
            <a:off x="692458" y="4007192"/>
            <a:ext cx="3549498" cy="2386344"/>
            <a:chOff x="1339853" y="3542301"/>
            <a:chExt cx="3549498" cy="2386344"/>
          </a:xfrm>
        </p:grpSpPr>
        <p:sp>
          <p:nvSpPr>
            <p:cNvPr id="4" name="Text Box 3">
              <a:extLst>
                <a:ext uri="{FF2B5EF4-FFF2-40B4-BE49-F238E27FC236}">
                  <a16:creationId xmlns:a16="http://schemas.microsoft.com/office/drawing/2014/main" id="{F7E65FA3-290F-45D6-96B1-EA520E859898}"/>
                </a:ext>
              </a:extLst>
            </p:cNvPr>
            <p:cNvSpPr txBox="1">
              <a:spLocks noChangeArrowheads="1"/>
            </p:cNvSpPr>
            <p:nvPr/>
          </p:nvSpPr>
          <p:spPr bwMode="auto">
            <a:xfrm>
              <a:off x="1339853" y="5528535"/>
              <a:ext cx="3549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without a cycle</a:t>
              </a:r>
            </a:p>
          </p:txBody>
        </p:sp>
        <p:pic>
          <p:nvPicPr>
            <p:cNvPr id="6" name="Picture 9">
              <a:extLst>
                <a:ext uri="{FF2B5EF4-FFF2-40B4-BE49-F238E27FC236}">
                  <a16:creationId xmlns:a16="http://schemas.microsoft.com/office/drawing/2014/main" id="{9E6DE4A4-4D87-4010-AA01-AE17AA1E1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542301"/>
              <a:ext cx="2239962" cy="16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1CA1582F-8DED-4101-BF09-2830F64C9960}"/>
              </a:ext>
            </a:extLst>
          </p:cNvPr>
          <p:cNvGrpSpPr/>
          <p:nvPr/>
        </p:nvGrpSpPr>
        <p:grpSpPr>
          <a:xfrm>
            <a:off x="4806950" y="4007192"/>
            <a:ext cx="3264163" cy="2368902"/>
            <a:chOff x="4984883" y="3602608"/>
            <a:chExt cx="3264163" cy="2368902"/>
          </a:xfrm>
        </p:grpSpPr>
        <p:sp>
          <p:nvSpPr>
            <p:cNvPr id="5" name="Text Box 4">
              <a:extLst>
                <a:ext uri="{FF2B5EF4-FFF2-40B4-BE49-F238E27FC236}">
                  <a16:creationId xmlns:a16="http://schemas.microsoft.com/office/drawing/2014/main" id="{6AFB0325-7D70-455E-B59A-5068769F0631}"/>
                </a:ext>
              </a:extLst>
            </p:cNvPr>
            <p:cNvSpPr txBox="1">
              <a:spLocks noChangeArrowheads="1"/>
            </p:cNvSpPr>
            <p:nvPr/>
          </p:nvSpPr>
          <p:spPr bwMode="auto">
            <a:xfrm>
              <a:off x="4984883" y="5571400"/>
              <a:ext cx="326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 a cycle</a:t>
              </a:r>
            </a:p>
          </p:txBody>
        </p:sp>
        <p:pic>
          <p:nvPicPr>
            <p:cNvPr id="7" name="Picture 10">
              <a:extLst>
                <a:ext uri="{FF2B5EF4-FFF2-40B4-BE49-F238E27FC236}">
                  <a16:creationId xmlns:a16="http://schemas.microsoft.com/office/drawing/2014/main" id="{7883DCB0-CC17-40E2-9C93-AB7251DB7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699" y="3602608"/>
              <a:ext cx="2153443" cy="15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a:extLst>
              <a:ext uri="{FF2B5EF4-FFF2-40B4-BE49-F238E27FC236}">
                <a16:creationId xmlns:a16="http://schemas.microsoft.com/office/drawing/2014/main" id="{286D311A-58D8-4FDC-A7E3-2DF1A0E95C8C}"/>
              </a:ext>
            </a:extLst>
          </p:cNvPr>
          <p:cNvSpPr txBox="1"/>
          <p:nvPr/>
        </p:nvSpPr>
        <p:spPr>
          <a:xfrm>
            <a:off x="4297680" y="312629"/>
            <a:ext cx="4673600" cy="338554"/>
          </a:xfrm>
          <a:prstGeom prst="rect">
            <a:avLst/>
          </a:prstGeom>
          <a:noFill/>
        </p:spPr>
        <p:txBody>
          <a:bodyPr wrap="square">
            <a:spAutoFit/>
          </a:bodyPr>
          <a:lstStyle/>
          <a:p>
            <a:r>
              <a:rPr lang="en-US" dirty="0">
                <a:effectLst>
                  <a:outerShdw blurRad="38100" dist="38100" dir="2700000" algn="tl">
                    <a:srgbClr val="C0C0C0"/>
                  </a:outerShdw>
                </a:effectLst>
              </a:rPr>
              <a:t>in the systems that do not prevent deadlock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Recovery</a:t>
            </a:r>
          </a:p>
        </p:txBody>
      </p:sp>
      <p:sp>
        <p:nvSpPr>
          <p:cNvPr id="28675" name="Rectangle 3"/>
          <p:cNvSpPr>
            <a:spLocks noGrp="1" noChangeArrowheads="1"/>
          </p:cNvSpPr>
          <p:nvPr>
            <p:ph idx="1"/>
          </p:nvPr>
        </p:nvSpPr>
        <p:spPr>
          <a:xfrm>
            <a:off x="159658" y="1001486"/>
            <a:ext cx="8685892" cy="5573485"/>
          </a:xfrm>
        </p:spPr>
        <p:txBody>
          <a:bodyPr/>
          <a:lstStyle/>
          <a:p>
            <a:r>
              <a:rPr lang="en-US" altLang="en-US" sz="2200" dirty="0"/>
              <a:t>When </a:t>
            </a:r>
            <a:r>
              <a:rPr lang="en-US" altLang="en-US" sz="2200" b="1" dirty="0"/>
              <a:t>deadlock</a:t>
            </a:r>
            <a:r>
              <a:rPr lang="en-US" altLang="en-US" sz="2200" dirty="0"/>
              <a:t> is  </a:t>
            </a:r>
            <a:r>
              <a:rPr lang="en-US" altLang="en-US" sz="2200" b="1" dirty="0"/>
              <a:t>detected</a:t>
            </a:r>
            <a:r>
              <a:rPr lang="en-US" altLang="en-US" sz="2200" dirty="0"/>
              <a:t> :</a:t>
            </a:r>
          </a:p>
          <a:p>
            <a:pPr lvl="1"/>
            <a:r>
              <a:rPr lang="en-US" altLang="en-US" sz="2200" dirty="0"/>
              <a:t>Some </a:t>
            </a:r>
            <a:r>
              <a:rPr lang="en-US" altLang="en-US" sz="2200" b="1" dirty="0"/>
              <a:t>transaction</a:t>
            </a:r>
            <a:r>
              <a:rPr lang="en-US" altLang="en-US" sz="2200" dirty="0"/>
              <a:t> will have to </a:t>
            </a:r>
            <a:r>
              <a:rPr lang="en-US" altLang="en-US" sz="2200" b="1" dirty="0"/>
              <a:t>rolled back </a:t>
            </a:r>
            <a:r>
              <a:rPr lang="en-US" altLang="en-US" sz="2200" dirty="0"/>
              <a:t>(made a </a:t>
            </a:r>
            <a:r>
              <a:rPr lang="en-US" altLang="en-US" sz="2200" b="1" dirty="0">
                <a:solidFill>
                  <a:srgbClr val="002060"/>
                </a:solidFill>
              </a:rPr>
              <a:t>victim</a:t>
            </a:r>
            <a:r>
              <a:rPr lang="en-US" altLang="en-US" sz="2200" dirty="0"/>
              <a:t>) to </a:t>
            </a:r>
            <a:r>
              <a:rPr lang="en-US" altLang="en-US" sz="2200" b="1" dirty="0"/>
              <a:t>break deadlock cycle</a:t>
            </a:r>
            <a:r>
              <a:rPr lang="en-US" altLang="en-US" sz="2200" dirty="0"/>
              <a:t>.  </a:t>
            </a:r>
          </a:p>
          <a:p>
            <a:pPr lvl="2"/>
            <a:r>
              <a:rPr lang="en-US" altLang="en-US" sz="2200" b="1" dirty="0"/>
              <a:t>Select</a:t>
            </a:r>
            <a:r>
              <a:rPr lang="en-US" altLang="en-US" sz="2200" dirty="0"/>
              <a:t> that </a:t>
            </a:r>
            <a:r>
              <a:rPr lang="en-US" altLang="en-US" sz="2200" b="1" dirty="0"/>
              <a:t>transaction</a:t>
            </a:r>
            <a:r>
              <a:rPr lang="en-US" altLang="en-US" sz="2200" dirty="0"/>
              <a:t> as victim that will incur </a:t>
            </a:r>
            <a:r>
              <a:rPr lang="en-US" altLang="en-US" sz="2200" b="1" dirty="0"/>
              <a:t>minimum</a:t>
            </a:r>
            <a:r>
              <a:rPr lang="en-US" altLang="en-US" sz="2200" dirty="0"/>
              <a:t> </a:t>
            </a:r>
            <a:r>
              <a:rPr lang="en-US" altLang="en-US" sz="2200" b="1" dirty="0"/>
              <a:t>cost</a:t>
            </a:r>
          </a:p>
          <a:p>
            <a:pPr lvl="1"/>
            <a:r>
              <a:rPr lang="en-US" altLang="en-US" sz="2200" dirty="0"/>
              <a:t>Rollback -- determine </a:t>
            </a:r>
            <a:r>
              <a:rPr lang="en-US" altLang="en-US" sz="2200" b="1" dirty="0"/>
              <a:t>how far to roll back </a:t>
            </a:r>
            <a:r>
              <a:rPr lang="en-US" altLang="en-US" sz="2200" dirty="0"/>
              <a:t>transaction</a:t>
            </a:r>
          </a:p>
          <a:p>
            <a:pPr lvl="2"/>
            <a:r>
              <a:rPr lang="en-US" altLang="en-US" sz="2200" b="1" dirty="0">
                <a:solidFill>
                  <a:srgbClr val="002060"/>
                </a:solidFill>
              </a:rPr>
              <a:t>Total rollback</a:t>
            </a:r>
            <a:r>
              <a:rPr lang="en-US" altLang="en-US" sz="2200" dirty="0"/>
              <a:t>: </a:t>
            </a:r>
            <a:r>
              <a:rPr lang="en-US" altLang="en-US" sz="2200" b="1" dirty="0"/>
              <a:t>Abort</a:t>
            </a:r>
            <a:r>
              <a:rPr lang="en-US" altLang="en-US" sz="2200" dirty="0"/>
              <a:t> the transaction and then restart it.</a:t>
            </a:r>
          </a:p>
          <a:p>
            <a:pPr lvl="2"/>
            <a:r>
              <a:rPr lang="en-US" altLang="en-US" sz="2200" b="1" dirty="0">
                <a:solidFill>
                  <a:srgbClr val="002060"/>
                </a:solidFill>
              </a:rPr>
              <a:t>Partial rollback</a:t>
            </a:r>
            <a:r>
              <a:rPr lang="en-US" altLang="en-US" sz="2200" dirty="0"/>
              <a:t>: </a:t>
            </a:r>
            <a:r>
              <a:rPr lang="en-US" altLang="en-US" sz="2200" b="1" dirty="0"/>
              <a:t>Rollback</a:t>
            </a:r>
            <a:r>
              <a:rPr lang="en-US" altLang="en-US" sz="2200" dirty="0"/>
              <a:t> victim transaction only as far as necessary to release locks that another transaction in cycle is waiting for</a:t>
            </a:r>
          </a:p>
          <a:p>
            <a:r>
              <a:rPr lang="en-US" altLang="en-US" sz="2200" b="1" dirty="0"/>
              <a:t>Starvation</a:t>
            </a:r>
            <a:r>
              <a:rPr lang="en-US" altLang="en-US" sz="2200" dirty="0"/>
              <a:t> can </a:t>
            </a:r>
            <a:r>
              <a:rPr lang="en-US" altLang="en-US" sz="2200" b="1" dirty="0"/>
              <a:t>happen</a:t>
            </a:r>
            <a:r>
              <a:rPr lang="en-US" altLang="en-US" sz="2200" dirty="0"/>
              <a:t> (why?)</a:t>
            </a:r>
          </a:p>
          <a:p>
            <a:pPr lvl="1"/>
            <a:r>
              <a:rPr lang="en-US" altLang="en-US" sz="2200" dirty="0"/>
              <a:t>One solution: </a:t>
            </a:r>
            <a:r>
              <a:rPr lang="en-US" altLang="en-US" sz="2200" b="1" dirty="0"/>
              <a:t>oldest</a:t>
            </a:r>
            <a:r>
              <a:rPr lang="en-US" altLang="en-US" sz="2200" dirty="0"/>
              <a:t> </a:t>
            </a:r>
            <a:r>
              <a:rPr lang="en-US" altLang="en-US" sz="2200" b="1" dirty="0"/>
              <a:t>transaction</a:t>
            </a:r>
            <a:r>
              <a:rPr lang="en-US" altLang="en-US" sz="2200" dirty="0"/>
              <a:t> in the </a:t>
            </a:r>
            <a:r>
              <a:rPr lang="en-US" altLang="en-US" sz="2200" b="1" dirty="0"/>
              <a:t>deadlock</a:t>
            </a:r>
            <a:r>
              <a:rPr lang="en-US" altLang="en-US" sz="2200" dirty="0"/>
              <a:t> set is </a:t>
            </a:r>
            <a:r>
              <a:rPr lang="en-US" altLang="en-US" sz="2200" b="1" dirty="0"/>
              <a:t>never</a:t>
            </a:r>
            <a:r>
              <a:rPr lang="en-US" altLang="en-US" sz="2200" dirty="0"/>
              <a:t> </a:t>
            </a:r>
            <a:r>
              <a:rPr lang="en-US" altLang="en-US" sz="2200" b="1" dirty="0"/>
              <a:t>chosen as victim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idx="1"/>
              </p:nvPr>
            </p:nvSpPr>
            <p:spPr>
              <a:xfrm>
                <a:off x="149224" y="856343"/>
                <a:ext cx="9055735" cy="5512526"/>
              </a:xfrm>
            </p:spPr>
            <p:txBody>
              <a:bodyPr/>
              <a:lstStyle/>
              <a:p>
                <a:r>
                  <a:rPr lang="en-US" sz="2200" dirty="0"/>
                  <a:t>it would be advantageous to group several data items, and to treat them as one individual synchronization unit. </a:t>
                </a:r>
              </a:p>
              <a:p>
                <a:r>
                  <a:rPr lang="en-US" sz="2200" dirty="0"/>
                  <a:t>For example, if a </a:t>
                </a:r>
                <a:r>
                  <a:rPr lang="en-US" sz="2200" b="1" dirty="0"/>
                  <a:t>transaction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𝑻</m:t>
                        </m:r>
                      </m:e>
                      <m:sub>
                        <m:r>
                          <a:rPr lang="en-US" sz="2200" b="1" i="1" dirty="0" smtClean="0">
                            <a:latin typeface="Cambria Math" panose="02040503050406030204" pitchFamily="18" charset="0"/>
                          </a:rPr>
                          <m:t>𝒊</m:t>
                        </m:r>
                      </m:sub>
                    </m:sSub>
                  </m:oMath>
                </a14:m>
                <a:r>
                  <a:rPr lang="en-US" sz="2200" dirty="0"/>
                  <a:t> needs to access an </a:t>
                </a:r>
                <a:r>
                  <a:rPr lang="en-US" sz="2200" b="1" dirty="0"/>
                  <a:t>entire</a:t>
                </a:r>
                <a:r>
                  <a:rPr lang="en-US" sz="2200" dirty="0"/>
                  <a:t> </a:t>
                </a:r>
                <a:r>
                  <a:rPr lang="en-US" sz="2200" b="1" dirty="0"/>
                  <a:t>relation</a:t>
                </a:r>
                <a:r>
                  <a:rPr lang="en-US" sz="2200" dirty="0"/>
                  <a:t>, and a locking protocol is used to </a:t>
                </a:r>
                <a:r>
                  <a:rPr lang="en-US" sz="2200" b="1" dirty="0"/>
                  <a:t>lock tuples</a:t>
                </a:r>
                <a:r>
                  <a:rPr lang="en-US" sz="2200" dirty="0"/>
                  <a:t>, then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must </a:t>
                </a:r>
                <a:r>
                  <a:rPr lang="en-US" sz="2200" b="1" dirty="0"/>
                  <a:t>lock</a:t>
                </a:r>
                <a:r>
                  <a:rPr lang="en-US" sz="2200" dirty="0"/>
                  <a:t> </a:t>
                </a:r>
                <a:r>
                  <a:rPr lang="en-US" sz="2200" b="1" dirty="0"/>
                  <a:t>each tuple in the relation</a:t>
                </a:r>
                <a:r>
                  <a:rPr lang="en-US" sz="2200" dirty="0"/>
                  <a:t>.</a:t>
                </a:r>
              </a:p>
              <a:p>
                <a:pPr lvl="1"/>
                <a:r>
                  <a:rPr lang="en-US" sz="2200" b="1" dirty="0"/>
                  <a:t>acquiring many such locks is time-consuming</a:t>
                </a:r>
                <a:r>
                  <a:rPr lang="en-US" sz="2200" dirty="0"/>
                  <a:t>; even worse, the </a:t>
                </a:r>
                <a:r>
                  <a:rPr lang="en-US" sz="2200" b="1" dirty="0"/>
                  <a:t>lock table may become very large </a:t>
                </a:r>
                <a:r>
                  <a:rPr lang="en-US" sz="2200" dirty="0"/>
                  <a:t>and no longer fit in memory. </a:t>
                </a:r>
              </a:p>
              <a:p>
                <a:pPr lvl="1"/>
                <a:r>
                  <a:rPr lang="en-US" sz="2200" dirty="0"/>
                  <a:t>It would be better </a:t>
                </a:r>
                <a:r>
                  <a:rPr lang="en-US" sz="2200" b="1" dirty="0"/>
                  <a:t>if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a:latin typeface="Cambria Math" panose="02040503050406030204" pitchFamily="18" charset="0"/>
                          </a:rPr>
                          <m:t>𝑻</m:t>
                        </m:r>
                      </m:e>
                      <m:sub>
                        <m:r>
                          <a:rPr lang="en-US" sz="2200" b="1" i="1" dirty="0">
                            <a:latin typeface="Cambria Math" panose="02040503050406030204" pitchFamily="18" charset="0"/>
                          </a:rPr>
                          <m:t>𝒊</m:t>
                        </m:r>
                      </m:sub>
                    </m:sSub>
                  </m:oMath>
                </a14:m>
                <a:r>
                  <a:rPr lang="en-US" sz="2200" b="1" dirty="0"/>
                  <a:t> could issue a single lock request </a:t>
                </a:r>
                <a:r>
                  <a:rPr lang="en-US" sz="2200" dirty="0"/>
                  <a:t>to lock the </a:t>
                </a:r>
                <a:r>
                  <a:rPr lang="en-US" sz="2200" b="1" dirty="0"/>
                  <a:t>entire relation</a:t>
                </a:r>
                <a:r>
                  <a:rPr lang="en-US" sz="2200" dirty="0"/>
                  <a:t>. </a:t>
                </a:r>
              </a:p>
              <a:p>
                <a:pPr lvl="2"/>
                <a:r>
                  <a:rPr lang="en-US" sz="2200" dirty="0"/>
                  <a:t>if transaction </a:t>
                </a:r>
                <a14:m>
                  <m:oMath xmlns:m="http://schemas.openxmlformats.org/officeDocument/2006/math">
                    <m:sSub>
                      <m:sSubPr>
                        <m:ctrlPr>
                          <a:rPr lang="en-US" sz="2200" i="1" dirty="0" smtClean="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needs to access only a few tuples, it should not be required to lock the entire relation,</a:t>
                </a:r>
              </a:p>
              <a:p>
                <a:r>
                  <a:rPr lang="en-US" sz="2200" dirty="0"/>
                  <a:t>a mechanism to allow the system to define </a:t>
                </a:r>
                <a:r>
                  <a:rPr lang="en-US" sz="2200" b="1" dirty="0"/>
                  <a:t>multiple</a:t>
                </a:r>
                <a:r>
                  <a:rPr lang="en-US" sz="2200" dirty="0"/>
                  <a:t> </a:t>
                </a:r>
                <a:r>
                  <a:rPr lang="en-US" sz="2200" b="1" dirty="0"/>
                  <a:t>levels</a:t>
                </a:r>
                <a:r>
                  <a:rPr lang="en-US" sz="2200" dirty="0"/>
                  <a:t> of </a:t>
                </a:r>
                <a:r>
                  <a:rPr lang="en-US" sz="2200" b="1" dirty="0"/>
                  <a:t>granularity is needed then</a:t>
                </a:r>
                <a:endParaRPr lang="en-US" altLang="en-US" sz="2200" b="1" dirty="0"/>
              </a:p>
            </p:txBody>
          </p:sp>
        </mc:Choice>
        <mc:Fallback xmlns="">
          <p:sp>
            <p:nvSpPr>
              <p:cNvPr id="29699" name="Rectangle 3"/>
              <p:cNvSpPr>
                <a:spLocks noGrp="1" noRot="1" noChangeAspect="1" noMove="1" noResize="1" noEditPoints="1" noAdjustHandles="1" noChangeArrowheads="1" noChangeShapeType="1" noTextEdit="1"/>
              </p:cNvSpPr>
              <p:nvPr>
                <p:ph idx="1"/>
              </p:nvPr>
            </p:nvSpPr>
            <p:spPr>
              <a:xfrm>
                <a:off x="149224" y="856343"/>
                <a:ext cx="9055735" cy="5512526"/>
              </a:xfrm>
              <a:blipFill>
                <a:blip r:embed="rId3"/>
                <a:stretch>
                  <a:fillRect l="-875" t="-773" r="-1413"/>
                </a:stretch>
              </a:blipFill>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p:sp>
        <p:nvSpPr>
          <p:cNvPr id="29699" name="Rectangle 3"/>
          <p:cNvSpPr>
            <a:spLocks noGrp="1" noChangeArrowheads="1"/>
          </p:cNvSpPr>
          <p:nvPr>
            <p:ph idx="1"/>
          </p:nvPr>
        </p:nvSpPr>
        <p:spPr>
          <a:xfrm>
            <a:off x="0" y="957943"/>
            <a:ext cx="8955314" cy="5512526"/>
          </a:xfrm>
        </p:spPr>
        <p:txBody>
          <a:bodyPr/>
          <a:lstStyle/>
          <a:p>
            <a:r>
              <a:rPr lang="en-US" altLang="en-US" sz="2400" dirty="0"/>
              <a:t>Allow </a:t>
            </a:r>
            <a:r>
              <a:rPr lang="en-US" altLang="en-US" sz="2400" b="1" dirty="0"/>
              <a:t>data items to be of various sizes </a:t>
            </a:r>
            <a:r>
              <a:rPr lang="en-US" altLang="en-US" sz="2400" dirty="0"/>
              <a:t>and define a </a:t>
            </a:r>
            <a:r>
              <a:rPr lang="en-US" altLang="en-US" sz="2400" b="1" dirty="0"/>
              <a:t>hierarchy</a:t>
            </a:r>
            <a:r>
              <a:rPr lang="en-US" altLang="en-US" sz="2400" dirty="0"/>
              <a:t> of </a:t>
            </a:r>
            <a:r>
              <a:rPr lang="en-US" altLang="en-US" sz="2400" b="1" dirty="0"/>
              <a:t>data granularities</a:t>
            </a:r>
            <a:r>
              <a:rPr lang="en-US" altLang="en-US" sz="2400" dirty="0"/>
              <a:t>, where the small granularities are nested within </a:t>
            </a:r>
            <a:r>
              <a:rPr lang="en-US" altLang="en-US" sz="2400" b="1" dirty="0"/>
              <a:t>larger ones</a:t>
            </a:r>
          </a:p>
          <a:p>
            <a:r>
              <a:rPr lang="en-US" altLang="en-US" sz="2400" dirty="0"/>
              <a:t>Can be represented graphically as a tree (but </a:t>
            </a:r>
            <a:r>
              <a:rPr lang="en-US" altLang="en-US" sz="2400" u="sng" dirty="0"/>
              <a:t>do not confuse with tree-locking protocol</a:t>
            </a:r>
            <a:r>
              <a:rPr lang="en-US" altLang="en-US" sz="2400" dirty="0"/>
              <a:t>)</a:t>
            </a:r>
          </a:p>
          <a:p>
            <a:r>
              <a:rPr lang="en-US" altLang="en-US" sz="2400" dirty="0"/>
              <a:t>When a transaction </a:t>
            </a:r>
            <a:r>
              <a:rPr lang="en-US" altLang="en-US" sz="2400" b="1" dirty="0"/>
              <a:t>locks a node in the tree </a:t>
            </a:r>
            <a:r>
              <a:rPr lang="en-US" altLang="en-US" sz="2400" b="1" i="1" dirty="0"/>
              <a:t>explicitly</a:t>
            </a:r>
            <a:r>
              <a:rPr lang="en-US" altLang="en-US" sz="2400" dirty="0"/>
              <a:t>, it </a:t>
            </a:r>
            <a:r>
              <a:rPr lang="en-US" altLang="en-US" sz="2400" i="1" dirty="0"/>
              <a:t>implicitly</a:t>
            </a:r>
            <a:r>
              <a:rPr lang="en-US" altLang="en-US" sz="2400" dirty="0"/>
              <a:t> locks all the </a:t>
            </a:r>
            <a:r>
              <a:rPr lang="en-US" altLang="en-US" sz="2400" b="1" dirty="0"/>
              <a:t>node's descendants </a:t>
            </a:r>
            <a:r>
              <a:rPr lang="en-US" altLang="en-US" sz="2400" dirty="0"/>
              <a:t>in the same mode.</a:t>
            </a:r>
          </a:p>
          <a:p>
            <a:r>
              <a:rPr lang="en-US" altLang="en-US" sz="2400" dirty="0">
                <a:solidFill>
                  <a:srgbClr val="002060"/>
                </a:solidFill>
              </a:rPr>
              <a:t>Granularity of locking </a:t>
            </a:r>
            <a:r>
              <a:rPr lang="en-US" altLang="en-US" sz="2400" dirty="0"/>
              <a:t>(level in tree where locking is done):</a:t>
            </a:r>
          </a:p>
          <a:p>
            <a:pPr lvl="1"/>
            <a:r>
              <a:rPr lang="en-US" altLang="en-US" sz="2400" b="1" dirty="0">
                <a:solidFill>
                  <a:srgbClr val="002060"/>
                </a:solidFill>
              </a:rPr>
              <a:t>Fine granularity</a:t>
            </a:r>
            <a:r>
              <a:rPr lang="en-US" altLang="en-US" sz="2400" dirty="0">
                <a:solidFill>
                  <a:srgbClr val="002060"/>
                </a:solidFill>
              </a:rPr>
              <a:t> </a:t>
            </a:r>
            <a:r>
              <a:rPr lang="en-US" altLang="en-US" sz="2400" dirty="0"/>
              <a:t>(lower in tree): high concurrency, high locking overhead</a:t>
            </a:r>
          </a:p>
          <a:p>
            <a:pPr lvl="1"/>
            <a:r>
              <a:rPr lang="en-US" altLang="en-US" sz="2400" b="1" dirty="0">
                <a:solidFill>
                  <a:srgbClr val="002060"/>
                </a:solidFill>
              </a:rPr>
              <a:t>Coarse granularity</a:t>
            </a:r>
            <a:r>
              <a:rPr lang="en-US" altLang="en-US" sz="2400" dirty="0">
                <a:solidFill>
                  <a:srgbClr val="002060"/>
                </a:solidFill>
              </a:rPr>
              <a:t> </a:t>
            </a:r>
            <a:r>
              <a:rPr lang="en-US" altLang="en-US" sz="2400" dirty="0"/>
              <a:t>(higher in tree): low locking overhead, low concurrency</a:t>
            </a:r>
          </a:p>
        </p:txBody>
      </p:sp>
    </p:spTree>
    <p:extLst>
      <p:ext uri="{BB962C8B-B14F-4D97-AF65-F5344CB8AC3E}">
        <p14:creationId xmlns:p14="http://schemas.microsoft.com/office/powerpoint/2010/main" val="31897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6147" name="Rectangle 3"/>
          <p:cNvSpPr>
            <a:spLocks noGrp="1" noChangeArrowheads="1"/>
          </p:cNvSpPr>
          <p:nvPr>
            <p:ph idx="1"/>
          </p:nvPr>
        </p:nvSpPr>
        <p:spPr>
          <a:xfrm>
            <a:off x="203200" y="1046480"/>
            <a:ext cx="8566458" cy="5423989"/>
          </a:xfrm>
        </p:spPr>
        <p:txBody>
          <a:bodyPr/>
          <a:lstStyle/>
          <a:p>
            <a:r>
              <a:rPr lang="en-US" altLang="en-US" sz="2400" dirty="0"/>
              <a:t>A lock is a mechanism to control concurrent access to a data item</a:t>
            </a:r>
          </a:p>
          <a:p>
            <a:r>
              <a:rPr lang="en-US" altLang="en-US" sz="2400" dirty="0"/>
              <a:t>Data items can be locked in two modes :</a:t>
            </a:r>
          </a:p>
          <a:p>
            <a:pPr>
              <a:buFont typeface="Monotype Sorts" charset="2"/>
              <a:buNone/>
            </a:pPr>
            <a:r>
              <a:rPr lang="en-US" altLang="en-US" sz="2400" i="1" dirty="0"/>
              <a:t>    </a:t>
            </a:r>
            <a:r>
              <a:rPr lang="en-US" altLang="en-US" sz="2400" dirty="0"/>
              <a:t>1</a:t>
            </a:r>
            <a:r>
              <a:rPr lang="en-US" altLang="en-US" sz="2400" i="1" dirty="0"/>
              <a:t>.  </a:t>
            </a:r>
            <a:r>
              <a:rPr lang="en-US" altLang="en-US" sz="2400" b="1" dirty="0">
                <a:solidFill>
                  <a:srgbClr val="002060"/>
                </a:solidFill>
              </a:rPr>
              <a:t>exclusive</a:t>
            </a:r>
            <a:r>
              <a:rPr lang="en-US" altLang="en-US" sz="2400" i="1" dirty="0"/>
              <a:t> (X) mode</a:t>
            </a:r>
            <a:r>
              <a:rPr lang="en-US" altLang="en-US" sz="2400" dirty="0"/>
              <a:t>. Data item can be both read as well  as written. X-lock is requested using </a:t>
            </a:r>
            <a:r>
              <a:rPr lang="en-US" altLang="en-US" sz="2400" b="1" dirty="0"/>
              <a:t> lock-X</a:t>
            </a:r>
            <a:r>
              <a:rPr lang="en-US" altLang="en-US" sz="2400" dirty="0"/>
              <a:t> instruction.</a:t>
            </a:r>
          </a:p>
          <a:p>
            <a:pPr>
              <a:buFont typeface="Monotype Sorts" charset="2"/>
              <a:buNone/>
            </a:pPr>
            <a:r>
              <a:rPr lang="en-US" altLang="en-US" sz="2400" i="1" dirty="0"/>
              <a:t>    </a:t>
            </a:r>
            <a:r>
              <a:rPr lang="en-US" altLang="en-US" sz="2400" dirty="0"/>
              <a:t>2</a:t>
            </a:r>
            <a:r>
              <a:rPr lang="en-US" altLang="en-US" sz="2400" i="1" dirty="0"/>
              <a:t>.  </a:t>
            </a:r>
            <a:r>
              <a:rPr lang="en-US" altLang="en-US" sz="2400" b="1" dirty="0">
                <a:solidFill>
                  <a:srgbClr val="002060"/>
                </a:solidFill>
              </a:rPr>
              <a:t>shared</a:t>
            </a:r>
            <a:r>
              <a:rPr lang="en-US" altLang="en-US" sz="2400" i="1" dirty="0"/>
              <a:t> (S) mode</a:t>
            </a:r>
            <a:r>
              <a:rPr lang="en-US" altLang="en-US" sz="2400" dirty="0"/>
              <a:t>. Data item can only be read. S-lock is          </a:t>
            </a:r>
          </a:p>
          <a:p>
            <a:pPr>
              <a:lnSpc>
                <a:spcPct val="60000"/>
              </a:lnSpc>
              <a:buFont typeface="Monotype Sorts" charset="2"/>
              <a:buNone/>
            </a:pPr>
            <a:r>
              <a:rPr lang="en-US" altLang="en-US" sz="2400" dirty="0"/>
              <a:t>         requested using </a:t>
            </a:r>
            <a:r>
              <a:rPr lang="en-US" altLang="en-US" sz="2400" b="1" dirty="0"/>
              <a:t> lock-S</a:t>
            </a:r>
            <a:r>
              <a:rPr lang="en-US" altLang="en-US" sz="2400" dirty="0"/>
              <a:t> instruction.</a:t>
            </a:r>
          </a:p>
          <a:p>
            <a:pPr>
              <a:lnSpc>
                <a:spcPct val="110000"/>
              </a:lnSpc>
            </a:pPr>
            <a:r>
              <a:rPr lang="en-US" altLang="en-US" sz="2400" dirty="0"/>
              <a:t>Lock requests are made to concurrency-control manager. Transaction can proceed only after request is granted.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0" y="1155700"/>
            <a:ext cx="8945566" cy="2971799"/>
          </a:xfrm>
        </p:spPr>
        <p:txBody>
          <a:bodyPr/>
          <a:lstStyle/>
          <a:p>
            <a:pPr>
              <a:lnSpc>
                <a:spcPct val="90000"/>
              </a:lnSpc>
              <a:buFont typeface="Monotype Sorts" charset="2"/>
              <a:buNone/>
            </a:pPr>
            <a:r>
              <a:rPr lang="en-US" altLang="en-US" sz="2800" dirty="0"/>
              <a:t>The levels, starting from the coarsest (top) level are</a:t>
            </a:r>
          </a:p>
          <a:p>
            <a:pPr lvl="1">
              <a:lnSpc>
                <a:spcPct val="90000"/>
              </a:lnSpc>
            </a:pPr>
            <a:r>
              <a:rPr lang="en-US" altLang="en-US" sz="2800" i="1" dirty="0"/>
              <a:t>database</a:t>
            </a:r>
          </a:p>
          <a:p>
            <a:pPr lvl="1">
              <a:lnSpc>
                <a:spcPct val="90000"/>
              </a:lnSpc>
            </a:pPr>
            <a:r>
              <a:rPr lang="en-US" altLang="en-US" sz="2800" i="1" dirty="0"/>
              <a:t>area </a:t>
            </a:r>
            <a:endParaRPr lang="en-US" altLang="en-US" sz="2800" dirty="0"/>
          </a:p>
          <a:p>
            <a:pPr lvl="1">
              <a:lnSpc>
                <a:spcPct val="90000"/>
              </a:lnSpc>
            </a:pPr>
            <a:r>
              <a:rPr lang="en-US" altLang="en-US" sz="2800" i="1" dirty="0"/>
              <a:t>file</a:t>
            </a:r>
            <a:endParaRPr lang="en-US" altLang="en-US" sz="2800" dirty="0"/>
          </a:p>
          <a:p>
            <a:pPr lvl="1">
              <a:lnSpc>
                <a:spcPct val="90000"/>
              </a:lnSpc>
            </a:pPr>
            <a:r>
              <a:rPr lang="en-US" altLang="en-US" sz="2800" i="1" dirty="0"/>
              <a:t>record</a:t>
            </a:r>
            <a:r>
              <a:rPr lang="en-US" altLang="en-US" sz="2800" dirty="0"/>
              <a:t> </a:t>
            </a:r>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429000"/>
            <a:ext cx="5745163" cy="263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116114" y="972458"/>
                <a:ext cx="9027886" cy="2442256"/>
              </a:xfrm>
            </p:spPr>
            <p:txBody>
              <a:bodyPr/>
              <a:lstStyle/>
              <a:p>
                <a:pPr>
                  <a:lnSpc>
                    <a:spcPct val="90000"/>
                  </a:lnSpc>
                </a:pPr>
                <a:r>
                  <a:rPr lang="en-US" sz="2400" dirty="0"/>
                  <a:t>if transaction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gets an explicit lock on file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i="1" dirty="0" smtClean="0">
                            <a:latin typeface="Cambria Math" panose="02040503050406030204" pitchFamily="18" charset="0"/>
                          </a:rPr>
                          <m:t>𝑐</m:t>
                        </m:r>
                      </m:sub>
                    </m:sSub>
                  </m:oMath>
                </a14:m>
                <a:r>
                  <a:rPr lang="en-US" sz="2400" dirty="0"/>
                  <a:t> of Figure, in exclusive mode, then it has an </a:t>
                </a:r>
                <a:r>
                  <a:rPr lang="en-US" sz="2400" b="1" dirty="0"/>
                  <a:t>implicit lock in exclusive mode </a:t>
                </a:r>
                <a:r>
                  <a:rPr lang="en-US" sz="2400" dirty="0"/>
                  <a:t>on all the records belonging to that file.</a:t>
                </a:r>
                <a:endParaRPr lang="en-US" altLang="en-US" sz="3600" dirty="0"/>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116114" y="972458"/>
                <a:ext cx="9027886" cy="2442256"/>
              </a:xfrm>
              <a:blipFill>
                <a:blip r:embed="rId3"/>
                <a:stretch>
                  <a:fillRect l="-1080" t="-3750"/>
                </a:stretch>
              </a:blipFill>
            </p:spPr>
            <p:txBody>
              <a:bodyPr/>
              <a:lstStyle/>
              <a:p>
                <a:r>
                  <a:rPr lang="en-US">
                    <a:noFill/>
                  </a:rPr>
                  <a:t> </a:t>
                </a:r>
              </a:p>
            </p:txBody>
          </p:sp>
        </mc:Fallback>
      </mc:AlternateContent>
      <p:pic>
        <p:nvPicPr>
          <p:cNvPr id="3072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2119087"/>
            <a:ext cx="8900792" cy="432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6"/>
              <a:stretch>
                <a:fillRect/>
              </a:stretch>
            </p:blipFill>
            <p:spPr>
              <a:xfrm>
                <a:off x="10506880" y="4435900"/>
                <a:ext cx="18000" cy="18000"/>
              </a:xfrm>
              <a:prstGeom prst="rect">
                <a:avLst/>
              </a:prstGeom>
            </p:spPr>
          </p:pic>
        </mc:Fallback>
      </mc:AlternateContent>
      <p:grpSp>
        <p:nvGrpSpPr>
          <p:cNvPr id="9" name="Group 8">
            <a:extLst>
              <a:ext uri="{FF2B5EF4-FFF2-40B4-BE49-F238E27FC236}">
                <a16:creationId xmlns:a16="http://schemas.microsoft.com/office/drawing/2014/main" id="{812EB0C0-67E6-412C-8C97-62888D4DD79F}"/>
              </a:ext>
            </a:extLst>
          </p:cNvPr>
          <p:cNvGrpSpPr/>
          <p:nvPr/>
        </p:nvGrpSpPr>
        <p:grpSpPr>
          <a:xfrm>
            <a:off x="6766120" y="4408180"/>
            <a:ext cx="2378520" cy="2196360"/>
            <a:chOff x="6766120" y="4408180"/>
            <a:chExt cx="2378520" cy="219636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6EFCD706-0A66-429C-A1F4-6983029D8C82}"/>
                    </a:ext>
                  </a:extLst>
                </p14:cNvPr>
                <p14:cNvContentPartPr/>
                <p14:nvPr/>
              </p14:nvContentPartPr>
              <p14:xfrm>
                <a:off x="7493320" y="4408180"/>
                <a:ext cx="710640" cy="877680"/>
              </p14:xfrm>
            </p:contentPart>
          </mc:Choice>
          <mc:Fallback xmlns="">
            <p:pic>
              <p:nvPicPr>
                <p:cNvPr id="3" name="Ink 2">
                  <a:extLst>
                    <a:ext uri="{FF2B5EF4-FFF2-40B4-BE49-F238E27FC236}">
                      <a16:creationId xmlns:a16="http://schemas.microsoft.com/office/drawing/2014/main" id="{6EFCD706-0A66-429C-A1F4-6983029D8C82}"/>
                    </a:ext>
                  </a:extLst>
                </p:cNvPr>
                <p:cNvPicPr/>
                <p:nvPr/>
              </p:nvPicPr>
              <p:blipFill>
                <a:blip r:embed="rId8"/>
                <a:stretch>
                  <a:fillRect/>
                </a:stretch>
              </p:blipFill>
              <p:spPr>
                <a:xfrm>
                  <a:off x="7484680" y="4399540"/>
                  <a:ext cx="728280" cy="895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3936B508-0E0E-436C-BAF3-3E13223C5635}"/>
                    </a:ext>
                  </a:extLst>
                </p14:cNvPr>
                <p14:cNvContentPartPr/>
                <p14:nvPr/>
              </p14:nvContentPartPr>
              <p14:xfrm>
                <a:off x="6766120" y="4451020"/>
                <a:ext cx="2378520" cy="2153520"/>
              </p14:xfrm>
            </p:contentPart>
          </mc:Choice>
          <mc:Fallback xmlns="">
            <p:pic>
              <p:nvPicPr>
                <p:cNvPr id="4" name="Ink 3">
                  <a:extLst>
                    <a:ext uri="{FF2B5EF4-FFF2-40B4-BE49-F238E27FC236}">
                      <a16:creationId xmlns:a16="http://schemas.microsoft.com/office/drawing/2014/main" id="{3936B508-0E0E-436C-BAF3-3E13223C5635}"/>
                    </a:ext>
                  </a:extLst>
                </p:cNvPr>
                <p:cNvPicPr/>
                <p:nvPr/>
              </p:nvPicPr>
              <p:blipFill>
                <a:blip r:embed="rId10"/>
                <a:stretch>
                  <a:fillRect/>
                </a:stretch>
              </p:blipFill>
              <p:spPr>
                <a:xfrm>
                  <a:off x="6757480" y="4442020"/>
                  <a:ext cx="2396160" cy="2171160"/>
                </a:xfrm>
                <a:prstGeom prst="rect">
                  <a:avLst/>
                </a:prstGeom>
              </p:spPr>
            </p:pic>
          </mc:Fallback>
        </mc:AlternateContent>
      </p:grpSp>
    </p:spTree>
    <p:extLst>
      <p:ext uri="{BB962C8B-B14F-4D97-AF65-F5344CB8AC3E}">
        <p14:creationId xmlns:p14="http://schemas.microsoft.com/office/powerpoint/2010/main" val="405097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78298" y="977262"/>
            <a:ext cx="9170778" cy="5471205"/>
          </a:xfrm>
        </p:spPr>
        <p:txBody>
          <a:bodyPr/>
          <a:lstStyle/>
          <a:p>
            <a:pPr>
              <a:lnSpc>
                <a:spcPct val="90000"/>
              </a:lnSpc>
            </a:pPr>
            <a:r>
              <a:rPr lang="en-US" sz="2400" dirty="0"/>
              <a:t>How does the system determine if the root node can be locked? </a:t>
            </a:r>
          </a:p>
          <a:p>
            <a:pPr lvl="1">
              <a:lnSpc>
                <a:spcPct val="90000"/>
              </a:lnSpc>
            </a:pPr>
            <a:r>
              <a:rPr lang="en-US" sz="2400" dirty="0"/>
              <a:t>One possibility is for it to search the entire tree. </a:t>
            </a:r>
          </a:p>
          <a:p>
            <a:pPr lvl="2">
              <a:lnSpc>
                <a:spcPct val="90000"/>
              </a:lnSpc>
            </a:pPr>
            <a:r>
              <a:rPr lang="en-US" sz="2400" dirty="0"/>
              <a:t>This solution, is not suitable</a:t>
            </a:r>
          </a:p>
          <a:p>
            <a:pPr lvl="1">
              <a:lnSpc>
                <a:spcPct val="90000"/>
              </a:lnSpc>
            </a:pPr>
            <a:r>
              <a:rPr lang="en-US" sz="2400" dirty="0"/>
              <a:t>A more efficient way: a new class of lock modes, called intention lock modes.</a:t>
            </a:r>
          </a:p>
          <a:p>
            <a:pPr lvl="2">
              <a:lnSpc>
                <a:spcPct val="90000"/>
              </a:lnSpc>
            </a:pPr>
            <a:r>
              <a:rPr lang="en-US" sz="2400" dirty="0"/>
              <a:t>If a node is locked in an intention mode, explicit locking is done at a lower level of the tree (that is, at a finer granularity)</a:t>
            </a:r>
          </a:p>
          <a:p>
            <a:pPr lvl="2">
              <a:lnSpc>
                <a:spcPct val="90000"/>
              </a:lnSpc>
            </a:pPr>
            <a:r>
              <a:rPr lang="en-US" sz="2400" b="1" dirty="0"/>
              <a:t>Intention</a:t>
            </a:r>
            <a:r>
              <a:rPr lang="en-US" sz="2400" dirty="0"/>
              <a:t> locks are put on all the </a:t>
            </a:r>
            <a:r>
              <a:rPr lang="en-US" sz="2400" b="1" dirty="0"/>
              <a:t>ancestors</a:t>
            </a:r>
            <a:r>
              <a:rPr lang="en-US" sz="2400" dirty="0"/>
              <a:t> of a node before that node is locked explicitly. So a transaction does not need to search the entire tree to determine whether it can lock a node successfully</a:t>
            </a:r>
            <a:endParaRPr lang="en-US" altLang="en-US" sz="2400" dirty="0"/>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5246020"/>
            <a:ext cx="2986087" cy="14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5"/>
              <a:stretch>
                <a:fillRect/>
              </a:stretch>
            </p:blipFill>
            <p:spPr>
              <a:xfrm>
                <a:off x="10506520" y="4435540"/>
                <a:ext cx="18000" cy="18000"/>
              </a:xfrm>
              <a:prstGeom prst="rect">
                <a:avLst/>
              </a:prstGeom>
            </p:spPr>
          </p:pic>
        </mc:Fallback>
      </mc:AlternateContent>
    </p:spTree>
    <p:extLst>
      <p:ext uri="{BB962C8B-B14F-4D97-AF65-F5344CB8AC3E}">
        <p14:creationId xmlns:p14="http://schemas.microsoft.com/office/powerpoint/2010/main" val="1469047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Intention Lock Modes</a:t>
            </a:r>
          </a:p>
        </p:txBody>
      </p:sp>
      <p:sp>
        <p:nvSpPr>
          <p:cNvPr id="31747" name="Rectangle 3"/>
          <p:cNvSpPr>
            <a:spLocks noGrp="1" noChangeArrowheads="1"/>
          </p:cNvSpPr>
          <p:nvPr>
            <p:ph idx="1"/>
          </p:nvPr>
        </p:nvSpPr>
        <p:spPr>
          <a:xfrm>
            <a:off x="215900" y="990600"/>
            <a:ext cx="8788400" cy="5479869"/>
          </a:xfrm>
        </p:spPr>
        <p:txBody>
          <a:bodyPr/>
          <a:lstStyle/>
          <a:p>
            <a:r>
              <a:rPr lang="en-US" altLang="en-US" sz="2400" dirty="0"/>
              <a:t>In addition to </a:t>
            </a:r>
            <a:r>
              <a:rPr lang="en-US" altLang="en-US" sz="2400" b="1" dirty="0"/>
              <a:t>S and X lock modes, there are three additional lock</a:t>
            </a:r>
            <a:r>
              <a:rPr lang="en-US" altLang="en-US" sz="2400" dirty="0"/>
              <a:t> modes with multiple granularity:</a:t>
            </a:r>
          </a:p>
          <a:p>
            <a:pPr lvl="1"/>
            <a:r>
              <a:rPr lang="en-US" altLang="en-US" sz="2400" b="1" i="1" dirty="0"/>
              <a:t>intention-shared</a:t>
            </a:r>
            <a:r>
              <a:rPr lang="en-US" altLang="en-US" sz="2400" dirty="0"/>
              <a:t> (</a:t>
            </a:r>
            <a:r>
              <a:rPr lang="en-US" altLang="en-US" sz="2400" b="1" dirty="0"/>
              <a:t>IS</a:t>
            </a:r>
            <a:r>
              <a:rPr lang="en-US" altLang="en-US" sz="2400" dirty="0"/>
              <a:t>): indicates </a:t>
            </a:r>
            <a:r>
              <a:rPr lang="en-US" altLang="en-US" sz="2400" b="1" dirty="0"/>
              <a:t>explicit locking at a lower level of the tree </a:t>
            </a:r>
            <a:r>
              <a:rPr lang="en-US" altLang="en-US" sz="2400" dirty="0"/>
              <a:t>but only </a:t>
            </a:r>
            <a:r>
              <a:rPr lang="en-US" altLang="en-US" sz="2400" b="1" dirty="0"/>
              <a:t>with </a:t>
            </a:r>
            <a:r>
              <a:rPr lang="en-US" altLang="en-US" sz="2400" b="1" dirty="0">
                <a:solidFill>
                  <a:srgbClr val="FF0000"/>
                </a:solidFill>
              </a:rPr>
              <a:t>shared locks</a:t>
            </a:r>
            <a:r>
              <a:rPr lang="en-US" altLang="en-US" sz="2400" dirty="0"/>
              <a:t>.</a:t>
            </a:r>
          </a:p>
          <a:p>
            <a:pPr lvl="1"/>
            <a:r>
              <a:rPr lang="en-US" altLang="en-US" sz="2400" b="1" i="1" dirty="0"/>
              <a:t>intention</a:t>
            </a:r>
            <a:r>
              <a:rPr lang="en-US" altLang="en-US" sz="2400" b="1" dirty="0"/>
              <a:t>-</a:t>
            </a:r>
            <a:r>
              <a:rPr lang="en-US" altLang="en-US" sz="2400" b="1" i="1" dirty="0"/>
              <a:t>exclusive</a:t>
            </a:r>
            <a:r>
              <a:rPr lang="en-US" altLang="en-US" sz="2400" dirty="0"/>
              <a:t> (</a:t>
            </a:r>
            <a:r>
              <a:rPr lang="en-US" altLang="en-US" sz="2400" b="1" dirty="0"/>
              <a:t>IX</a:t>
            </a:r>
            <a:r>
              <a:rPr lang="en-US" altLang="en-US" sz="2400" dirty="0"/>
              <a:t>): indicates explicit locking at a </a:t>
            </a:r>
            <a:r>
              <a:rPr lang="en-US" altLang="en-US" sz="2400" b="1" dirty="0"/>
              <a:t>lower</a:t>
            </a:r>
            <a:r>
              <a:rPr lang="en-US" altLang="en-US" sz="2400" dirty="0"/>
              <a:t> level with </a:t>
            </a:r>
            <a:r>
              <a:rPr lang="en-US" altLang="en-US" sz="2400" b="1" dirty="0">
                <a:solidFill>
                  <a:srgbClr val="FF0000"/>
                </a:solidFill>
              </a:rPr>
              <a:t>exclusive or shared </a:t>
            </a:r>
            <a:r>
              <a:rPr lang="en-US" altLang="en-US" sz="2400" dirty="0"/>
              <a:t>locks</a:t>
            </a:r>
          </a:p>
          <a:p>
            <a:pPr lvl="1"/>
            <a:r>
              <a:rPr lang="en-US" altLang="en-US" sz="2400" b="1" i="1" dirty="0"/>
              <a:t>shared and intention</a:t>
            </a:r>
            <a:r>
              <a:rPr lang="en-US" altLang="en-US" sz="2400" b="1" dirty="0"/>
              <a:t>-</a:t>
            </a:r>
            <a:r>
              <a:rPr lang="en-US" altLang="en-US" sz="2400" b="1" i="1" dirty="0"/>
              <a:t>exclusive</a:t>
            </a:r>
            <a:r>
              <a:rPr lang="en-US" altLang="en-US" sz="2400" dirty="0"/>
              <a:t> (</a:t>
            </a:r>
            <a:r>
              <a:rPr lang="en-US" altLang="en-US" sz="2400" b="1" dirty="0"/>
              <a:t>SIX</a:t>
            </a:r>
            <a:r>
              <a:rPr lang="en-US" altLang="en-US" sz="2400" dirty="0"/>
              <a:t>): </a:t>
            </a:r>
            <a:r>
              <a:rPr lang="en-US" sz="2400" dirty="0"/>
              <a:t>if a node is locked in (SIX) mode, </a:t>
            </a:r>
            <a:r>
              <a:rPr lang="en-US" altLang="en-US" sz="2400" dirty="0"/>
              <a:t>the</a:t>
            </a:r>
            <a:r>
              <a:rPr lang="en-US" altLang="en-US" sz="2400" dirty="0">
                <a:solidFill>
                  <a:srgbClr val="FF0000"/>
                </a:solidFill>
              </a:rPr>
              <a:t> subtree rooted </a:t>
            </a:r>
            <a:r>
              <a:rPr lang="en-US" altLang="en-US" sz="2400" dirty="0"/>
              <a:t>by that node is </a:t>
            </a:r>
            <a:r>
              <a:rPr lang="en-US" altLang="en-US" sz="2400" b="1" dirty="0"/>
              <a:t>locked</a:t>
            </a:r>
            <a:r>
              <a:rPr lang="en-US" altLang="en-US" sz="2400" dirty="0"/>
              <a:t> </a:t>
            </a:r>
            <a:r>
              <a:rPr lang="en-US" altLang="en-US" sz="2400" b="1" dirty="0"/>
              <a:t>explicitly</a:t>
            </a:r>
            <a:r>
              <a:rPr lang="en-US" altLang="en-US" sz="2400" dirty="0"/>
              <a:t> in </a:t>
            </a:r>
            <a:r>
              <a:rPr lang="en-US" altLang="en-US" sz="2400" b="1" dirty="0"/>
              <a:t>shared mode </a:t>
            </a:r>
            <a:r>
              <a:rPr lang="en-US" altLang="en-US" sz="2400" dirty="0"/>
              <a:t>and </a:t>
            </a:r>
            <a:r>
              <a:rPr lang="en-US" altLang="en-US" sz="2400" b="1" dirty="0"/>
              <a:t>explicit</a:t>
            </a:r>
            <a:r>
              <a:rPr lang="en-US" altLang="en-US" sz="2400" dirty="0"/>
              <a:t> locking is being done at a lower level with </a:t>
            </a:r>
            <a:r>
              <a:rPr lang="en-US" altLang="en-US" sz="2400" b="1" dirty="0"/>
              <a:t>exclusive-mode locks</a:t>
            </a:r>
            <a:r>
              <a:rPr lang="en-US" altLang="en-US" sz="2400" dirty="0"/>
              <a:t>.</a:t>
            </a:r>
          </a:p>
          <a:p>
            <a:r>
              <a:rPr lang="en-US" altLang="en-US" sz="2400" b="1" dirty="0"/>
              <a:t>Intention</a:t>
            </a:r>
            <a:r>
              <a:rPr lang="en-US" altLang="en-US" sz="2400" dirty="0"/>
              <a:t> locks allow a </a:t>
            </a:r>
            <a:r>
              <a:rPr lang="en-US" altLang="en-US" sz="2400" b="1" dirty="0"/>
              <a:t>higher level node to be locked </a:t>
            </a:r>
            <a:r>
              <a:rPr lang="en-US" altLang="en-US" sz="2400" dirty="0"/>
              <a:t>in </a:t>
            </a:r>
            <a:r>
              <a:rPr lang="en-US" altLang="en-US" sz="2400" b="1" dirty="0"/>
              <a:t>S</a:t>
            </a:r>
            <a:r>
              <a:rPr lang="en-US" altLang="en-US" sz="2400" dirty="0"/>
              <a:t> or </a:t>
            </a:r>
            <a:r>
              <a:rPr lang="en-US" altLang="en-US" sz="2400" b="1" dirty="0"/>
              <a:t>X </a:t>
            </a:r>
            <a:r>
              <a:rPr lang="en-US" altLang="en-US" sz="2400" dirty="0"/>
              <a:t>mode without having to check all descendent nodes.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49" y="117474"/>
            <a:ext cx="8180441" cy="653087"/>
          </a:xfrm>
        </p:spPr>
        <p:txBody>
          <a:bodyPr/>
          <a:lstStyle/>
          <a:p>
            <a:pPr>
              <a:defRPr/>
            </a:pPr>
            <a:r>
              <a:rPr lang="en-US" sz="2800" dirty="0">
                <a:effectLst>
                  <a:outerShdw blurRad="38100" dist="38100" dir="2700000" algn="tl">
                    <a:srgbClr val="C0C0C0"/>
                  </a:outerShdw>
                </a:effectLst>
              </a:rPr>
              <a:t>Compatibility Matrix with Intention Lock Modes</a:t>
            </a:r>
          </a:p>
        </p:txBody>
      </p:sp>
      <p:sp>
        <p:nvSpPr>
          <p:cNvPr id="32771" name="Rectangle 3"/>
          <p:cNvSpPr>
            <a:spLocks noGrp="1" noChangeArrowheads="1"/>
          </p:cNvSpPr>
          <p:nvPr>
            <p:ph idx="1"/>
          </p:nvPr>
        </p:nvSpPr>
        <p:spPr>
          <a:xfrm>
            <a:off x="665108" y="1102497"/>
            <a:ext cx="8180441" cy="5367972"/>
          </a:xfrm>
        </p:spPr>
        <p:txBody>
          <a:bodyPr/>
          <a:lstStyle/>
          <a:p>
            <a:r>
              <a:rPr lang="en-US" altLang="en-US" dirty="0"/>
              <a:t>The compatibility matrix for all lock modes is: </a:t>
            </a:r>
            <a:endParaRPr lang="en-US" altLang="en-US" dirty="0">
              <a:sym typeface="Wingdings" panose="05000000000000000000" pitchFamily="2" charset="2"/>
            </a:endParaRPr>
          </a:p>
        </p:txBody>
      </p:sp>
      <p:pic>
        <p:nvPicPr>
          <p:cNvPr id="32772"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1" y="1956797"/>
            <a:ext cx="8534992" cy="379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p:sp>
        <p:nvSpPr>
          <p:cNvPr id="33795" name="Rectangle 3"/>
          <p:cNvSpPr>
            <a:spLocks noGrp="1" noChangeArrowheads="1"/>
          </p:cNvSpPr>
          <p:nvPr>
            <p:ph idx="1"/>
          </p:nvPr>
        </p:nvSpPr>
        <p:spPr>
          <a:xfrm>
            <a:off x="-85728" y="857251"/>
            <a:ext cx="9272588" cy="6000749"/>
          </a:xfrm>
        </p:spPr>
        <p:txBody>
          <a:bodyPr/>
          <a:lstStyle/>
          <a:p>
            <a:pPr>
              <a:lnSpc>
                <a:spcPct val="90000"/>
              </a:lnSpc>
            </a:pPr>
            <a:r>
              <a:rPr lang="en-US" altLang="en-US" sz="2000" dirty="0"/>
              <a:t>Transaction </a:t>
            </a:r>
            <a:r>
              <a:rPr lang="en-US" altLang="en-US" sz="2000" b="1" i="1" dirty="0"/>
              <a:t>T</a:t>
            </a:r>
            <a:r>
              <a:rPr lang="en-US" altLang="en-US" sz="2000" b="1" i="1" baseline="-25000" dirty="0"/>
              <a:t>i</a:t>
            </a:r>
            <a:r>
              <a:rPr lang="en-US" altLang="en-US" sz="2000" b="1" dirty="0"/>
              <a:t> can lock a node </a:t>
            </a:r>
            <a:r>
              <a:rPr lang="en-US" altLang="en-US" sz="2000" b="1" i="1" dirty="0"/>
              <a:t>Q</a:t>
            </a:r>
            <a:r>
              <a:rPr lang="en-US" altLang="en-US" sz="2000" dirty="0"/>
              <a:t>, using the following rules:</a:t>
            </a:r>
          </a:p>
          <a:p>
            <a:pPr marL="800100" lvl="1" indent="-342900">
              <a:lnSpc>
                <a:spcPct val="90000"/>
              </a:lnSpc>
              <a:buAutoNum type="arabicPeriod"/>
            </a:pPr>
            <a:r>
              <a:rPr lang="en-US" altLang="en-US" sz="2000" dirty="0"/>
              <a:t>The </a:t>
            </a:r>
            <a:r>
              <a:rPr lang="en-US" altLang="en-US" sz="2000" b="1" dirty="0"/>
              <a:t>lock</a:t>
            </a:r>
            <a:r>
              <a:rPr lang="en-US" altLang="en-US" sz="2000" dirty="0"/>
              <a:t> </a:t>
            </a:r>
            <a:r>
              <a:rPr lang="en-US" altLang="en-US" sz="2000" b="1" dirty="0"/>
              <a:t>compatibility</a:t>
            </a:r>
            <a:r>
              <a:rPr lang="en-US" altLang="en-US" sz="2000" dirty="0"/>
              <a:t> matrix must be observed.</a:t>
            </a:r>
          </a:p>
          <a:p>
            <a:pPr marL="457200" lvl="1" indent="0">
              <a:lnSpc>
                <a:spcPct val="90000"/>
              </a:lnSpc>
              <a:buNone/>
            </a:pPr>
            <a:endParaRPr lang="en-US" altLang="en-US" sz="600" dirty="0"/>
          </a:p>
          <a:p>
            <a:pPr marL="457200" lvl="1" indent="0">
              <a:spcBef>
                <a:spcPts val="0"/>
              </a:spcBef>
              <a:buNone/>
            </a:pPr>
            <a:r>
              <a:rPr lang="en-US" altLang="en-US" sz="2000" dirty="0">
                <a:solidFill>
                  <a:srgbClr val="FF9900"/>
                </a:solidFill>
              </a:rPr>
              <a:t>2.   </a:t>
            </a:r>
            <a:r>
              <a:rPr lang="en-US" altLang="en-US" sz="2000" dirty="0"/>
              <a:t>The root of the tree must be </a:t>
            </a:r>
            <a:r>
              <a:rPr lang="en-US" altLang="en-US" sz="2000" b="1" dirty="0"/>
              <a:t>locked</a:t>
            </a:r>
            <a:r>
              <a:rPr lang="en-US" altLang="en-US" sz="2000" dirty="0"/>
              <a:t> </a:t>
            </a:r>
            <a:r>
              <a:rPr lang="en-US" altLang="en-US" sz="2000" b="1" dirty="0"/>
              <a:t>first</a:t>
            </a:r>
            <a:r>
              <a:rPr lang="en-US" altLang="en-US" sz="2000" dirty="0"/>
              <a:t>, and may be locked in any</a:t>
            </a:r>
          </a:p>
          <a:p>
            <a:pPr marL="457200" lvl="1" indent="0">
              <a:spcBef>
                <a:spcPts val="0"/>
              </a:spcBef>
              <a:buNone/>
            </a:pPr>
            <a:r>
              <a:rPr lang="en-US" altLang="en-US" sz="2000" dirty="0"/>
              <a:t>      mode.</a:t>
            </a:r>
          </a:p>
          <a:p>
            <a:pPr marL="457200" lvl="1" indent="0">
              <a:spcBef>
                <a:spcPts val="0"/>
              </a:spcBef>
              <a:buNone/>
            </a:pPr>
            <a:endParaRPr lang="en-US" altLang="en-US" sz="600" dirty="0"/>
          </a:p>
          <a:p>
            <a:pPr marL="457200" lvl="1" indent="0">
              <a:spcBef>
                <a:spcPts val="0"/>
              </a:spcBef>
              <a:buNone/>
            </a:pPr>
            <a:r>
              <a:rPr lang="en-US" altLang="en-US" sz="2000" dirty="0">
                <a:solidFill>
                  <a:srgbClr val="FF9900"/>
                </a:solidFill>
              </a:rPr>
              <a:t>3.   </a:t>
            </a:r>
            <a:r>
              <a:rPr lang="en-US" altLang="en-US" sz="2000" dirty="0"/>
              <a:t>A node </a:t>
            </a:r>
            <a:r>
              <a:rPr lang="en-US" altLang="en-US" sz="2000" i="1" dirty="0"/>
              <a:t>Q</a:t>
            </a:r>
            <a:r>
              <a:rPr lang="en-US" altLang="en-US" sz="2000" dirty="0"/>
              <a:t> can be locked by </a:t>
            </a:r>
            <a:r>
              <a:rPr lang="en-US" altLang="en-US" sz="2000" i="1" dirty="0"/>
              <a:t>T</a:t>
            </a:r>
            <a:r>
              <a:rPr lang="en-US" altLang="en-US" sz="2000" i="1" baseline="-25000" dirty="0"/>
              <a:t>i</a:t>
            </a:r>
            <a:r>
              <a:rPr lang="en-US" altLang="en-US" sz="2000" dirty="0"/>
              <a:t> in S or IS mode only if the </a:t>
            </a:r>
            <a:r>
              <a:rPr lang="en-US" altLang="en-US" sz="2000" b="1" dirty="0"/>
              <a:t>parent</a:t>
            </a:r>
            <a:r>
              <a:rPr lang="en-US" altLang="en-US" sz="2000" dirty="0"/>
              <a:t> of </a:t>
            </a:r>
            <a:r>
              <a:rPr lang="en-US" altLang="en-US" sz="2000" b="1" i="1" dirty="0"/>
              <a:t>Q</a:t>
            </a:r>
            <a:r>
              <a:rPr lang="en-US" altLang="en-US" sz="2000" dirty="0"/>
              <a:t> is </a:t>
            </a:r>
          </a:p>
          <a:p>
            <a:pPr marL="457200" lvl="1" indent="0">
              <a:spcBef>
                <a:spcPts val="0"/>
              </a:spcBef>
              <a:buNone/>
            </a:pPr>
            <a:r>
              <a:rPr lang="en-US" altLang="en-US" sz="2000" dirty="0"/>
              <a:t>      currently locked by </a:t>
            </a:r>
            <a:r>
              <a:rPr lang="en-US" altLang="en-US" sz="2000" i="1" dirty="0"/>
              <a:t>T</a:t>
            </a:r>
            <a:r>
              <a:rPr lang="en-US" altLang="en-US" sz="2000" i="1" baseline="-25000" dirty="0"/>
              <a:t>i</a:t>
            </a:r>
            <a:r>
              <a:rPr lang="en-US" altLang="en-US" sz="2000" dirty="0"/>
              <a:t> in either </a:t>
            </a:r>
            <a:r>
              <a:rPr lang="en-US" altLang="en-US" sz="2000" b="1" dirty="0"/>
              <a:t>IX or IS </a:t>
            </a:r>
            <a:r>
              <a:rPr lang="en-US" altLang="en-US" sz="2000" dirty="0"/>
              <a:t>mode.</a:t>
            </a:r>
          </a:p>
          <a:p>
            <a:pPr marL="457200" lvl="1" indent="0">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4.   </a:t>
            </a:r>
            <a:r>
              <a:rPr lang="en-US" altLang="en-US" sz="2000" dirty="0"/>
              <a:t>A node </a:t>
            </a:r>
            <a:r>
              <a:rPr lang="en-US" altLang="en-US" sz="2000" i="1" dirty="0"/>
              <a:t>Q</a:t>
            </a:r>
            <a:r>
              <a:rPr lang="en-US" altLang="en-US" sz="2000" dirty="0"/>
              <a:t> can be locked by </a:t>
            </a:r>
            <a:r>
              <a:rPr lang="en-US" altLang="en-US" sz="2000" b="1" i="1" dirty="0"/>
              <a:t>T</a:t>
            </a:r>
            <a:r>
              <a:rPr lang="en-US" altLang="en-US" sz="2000" b="1" i="1" baseline="-25000" dirty="0"/>
              <a:t>i</a:t>
            </a:r>
            <a:r>
              <a:rPr lang="en-US" altLang="en-US" sz="2000" b="1" dirty="0"/>
              <a:t> in X</a:t>
            </a:r>
            <a:r>
              <a:rPr lang="en-US" altLang="en-US" sz="2000" dirty="0"/>
              <a:t>, </a:t>
            </a:r>
            <a:r>
              <a:rPr lang="en-US" altLang="en-US" sz="2000" b="1" dirty="0"/>
              <a:t>SIX</a:t>
            </a:r>
            <a:r>
              <a:rPr lang="en-US" altLang="en-US" sz="2000" dirty="0"/>
              <a:t>, or </a:t>
            </a:r>
            <a:r>
              <a:rPr lang="en-US" altLang="en-US" sz="2000" b="1" dirty="0"/>
              <a:t>IX</a:t>
            </a:r>
            <a:r>
              <a:rPr lang="en-US" altLang="en-US" sz="2000" dirty="0"/>
              <a:t> mode only if the parent </a:t>
            </a:r>
          </a:p>
          <a:p>
            <a:pPr marL="457200" lvl="1" indent="0">
              <a:lnSpc>
                <a:spcPct val="90000"/>
              </a:lnSpc>
              <a:spcBef>
                <a:spcPts val="0"/>
              </a:spcBef>
              <a:buNone/>
            </a:pPr>
            <a:r>
              <a:rPr lang="en-US" altLang="en-US" sz="2000" dirty="0"/>
              <a:t>      of </a:t>
            </a:r>
            <a:r>
              <a:rPr lang="en-US" altLang="en-US" sz="2000" i="1" dirty="0"/>
              <a:t>Q</a:t>
            </a:r>
            <a:r>
              <a:rPr lang="en-US" altLang="en-US" sz="2000" dirty="0"/>
              <a:t> is currently locked by </a:t>
            </a:r>
            <a:r>
              <a:rPr lang="en-US" altLang="en-US" sz="2000" i="1" dirty="0"/>
              <a:t>T</a:t>
            </a:r>
            <a:r>
              <a:rPr lang="en-US" altLang="en-US" sz="2000" i="1" baseline="-25000" dirty="0"/>
              <a:t>i</a:t>
            </a:r>
            <a:r>
              <a:rPr lang="en-US" altLang="en-US" sz="2000" dirty="0"/>
              <a:t> in either </a:t>
            </a:r>
            <a:r>
              <a:rPr lang="en-US" altLang="en-US" sz="2000" b="1" dirty="0"/>
              <a:t>IX or SIX </a:t>
            </a:r>
            <a:r>
              <a:rPr lang="en-US" altLang="en-US" sz="2000" dirty="0"/>
              <a:t>mode.</a:t>
            </a:r>
          </a:p>
          <a:p>
            <a:pPr marL="457200" lvl="1" indent="0">
              <a:lnSpc>
                <a:spcPct val="90000"/>
              </a:lnSpc>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5.   </a:t>
            </a:r>
            <a:r>
              <a:rPr lang="en-US" altLang="en-US" sz="2000" i="1" dirty="0"/>
              <a:t>T</a:t>
            </a:r>
            <a:r>
              <a:rPr lang="en-US" altLang="en-US" sz="2000" i="1" baseline="-25000" dirty="0"/>
              <a:t>i</a:t>
            </a:r>
            <a:r>
              <a:rPr lang="en-US" altLang="en-US" sz="2000" dirty="0"/>
              <a:t> can lock a node only if it has not previously unlocked any node (that </a:t>
            </a:r>
          </a:p>
          <a:p>
            <a:pPr marL="457200" lvl="1" indent="0">
              <a:lnSpc>
                <a:spcPct val="90000"/>
              </a:lnSpc>
              <a:spcBef>
                <a:spcPts val="0"/>
              </a:spcBef>
              <a:buNone/>
            </a:pPr>
            <a:r>
              <a:rPr lang="en-US" altLang="en-US" sz="2000" dirty="0"/>
              <a:t>      is, </a:t>
            </a:r>
            <a:r>
              <a:rPr lang="en-US" altLang="en-US" sz="2000" i="1" dirty="0"/>
              <a:t>T</a:t>
            </a:r>
            <a:r>
              <a:rPr lang="en-US" altLang="en-US" sz="2000" i="1" baseline="-25000" dirty="0"/>
              <a:t>i</a:t>
            </a:r>
            <a:r>
              <a:rPr lang="en-US" altLang="en-US" sz="2000" i="1" dirty="0"/>
              <a:t> </a:t>
            </a:r>
            <a:r>
              <a:rPr lang="en-US" altLang="en-US" sz="2000" dirty="0"/>
              <a:t>is two-phase).</a:t>
            </a:r>
          </a:p>
          <a:p>
            <a:pPr marL="457200" lvl="1" indent="0">
              <a:lnSpc>
                <a:spcPct val="90000"/>
              </a:lnSpc>
              <a:spcBef>
                <a:spcPts val="0"/>
              </a:spcBef>
              <a:buNone/>
            </a:pPr>
            <a:endParaRPr lang="en-US" altLang="en-US" sz="600" dirty="0"/>
          </a:p>
          <a:p>
            <a:pPr marL="457200" lvl="1" indent="0">
              <a:spcBef>
                <a:spcPts val="0"/>
              </a:spcBef>
              <a:buNone/>
            </a:pPr>
            <a:r>
              <a:rPr lang="en-US" altLang="en-US" sz="2000" dirty="0">
                <a:solidFill>
                  <a:srgbClr val="FF9900"/>
                </a:solidFill>
              </a:rPr>
              <a:t>6.   </a:t>
            </a:r>
            <a:r>
              <a:rPr lang="en-US" altLang="en-US" sz="2000" i="1" dirty="0"/>
              <a:t>T</a:t>
            </a:r>
            <a:r>
              <a:rPr lang="en-US" altLang="en-US" sz="2000" i="1" baseline="-25000" dirty="0"/>
              <a:t>i</a:t>
            </a:r>
            <a:r>
              <a:rPr lang="en-US" altLang="en-US" sz="2000" i="1" dirty="0"/>
              <a:t> </a:t>
            </a:r>
            <a:r>
              <a:rPr lang="en-US" altLang="en-US" sz="2000" dirty="0"/>
              <a:t>can unlock a node </a:t>
            </a:r>
            <a:r>
              <a:rPr lang="en-US" altLang="en-US" sz="2000" i="1" dirty="0"/>
              <a:t>Q</a:t>
            </a:r>
            <a:r>
              <a:rPr lang="en-US" altLang="en-US" sz="2000" dirty="0"/>
              <a:t> only if none of the children of </a:t>
            </a:r>
            <a:r>
              <a:rPr lang="en-US" altLang="en-US" sz="2000" i="1" dirty="0"/>
              <a:t>Q</a:t>
            </a:r>
            <a:r>
              <a:rPr lang="en-US" altLang="en-US" sz="2000" dirty="0"/>
              <a:t> are currently </a:t>
            </a:r>
          </a:p>
          <a:p>
            <a:pPr marL="457200" lvl="1" indent="0">
              <a:spcBef>
                <a:spcPts val="0"/>
              </a:spcBef>
              <a:buNone/>
            </a:pPr>
            <a:r>
              <a:rPr lang="en-US" altLang="en-US" sz="2000" dirty="0"/>
              <a:t>      locked by </a:t>
            </a:r>
            <a:r>
              <a:rPr lang="en-US" altLang="en-US" sz="2000" i="1" dirty="0"/>
              <a:t>T</a:t>
            </a:r>
            <a:r>
              <a:rPr lang="en-US" altLang="en-US" sz="2000" i="1" baseline="-25000" dirty="0"/>
              <a:t>i</a:t>
            </a:r>
            <a:r>
              <a:rPr lang="en-US" altLang="en-US" sz="2000" i="1" dirty="0"/>
              <a:t>.</a:t>
            </a:r>
            <a:endParaRPr lang="en-US" altLang="en-US" sz="2000" dirty="0"/>
          </a:p>
          <a:p>
            <a:pPr>
              <a:lnSpc>
                <a:spcPct val="90000"/>
              </a:lnSpc>
            </a:pPr>
            <a:r>
              <a:rPr lang="en-US" altLang="en-US" sz="2000" dirty="0"/>
              <a:t>Observe that locks are acquired in root-to-leaf order, whereas they are released in leaf-to-root order.</a:t>
            </a:r>
          </a:p>
          <a:p>
            <a:pPr>
              <a:lnSpc>
                <a:spcPct val="90000"/>
              </a:lnSpc>
            </a:pPr>
            <a:r>
              <a:rPr lang="en-US" altLang="en-US" sz="2000" b="1" dirty="0">
                <a:solidFill>
                  <a:srgbClr val="002060"/>
                </a:solidFill>
              </a:rPr>
              <a:t>Lock granularity escalation</a:t>
            </a:r>
            <a:r>
              <a:rPr lang="en-US" altLang="en-US" sz="2000" dirty="0"/>
              <a:t>: in case there are too many locks at a particular level, switch to higher granularity S or X lock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500" b="1" dirty="0">
                    <a:effectLst/>
                    <a:latin typeface="Calibri" panose="020F0502020204030204" pitchFamily="34" charset="0"/>
                    <a:ea typeface="Calibri" panose="020F0502020204030204" pitchFamily="34" charset="0"/>
                    <a:cs typeface="Arial" panose="020B0604020202020204" pitchFamily="34" charset="0"/>
                  </a:rPr>
                  <a:t>T21</a:t>
                </a:r>
                <a:r>
                  <a:rPr lang="en-US" sz="2500" dirty="0">
                    <a:effectLst/>
                    <a:latin typeface="Calibri" panose="020F0502020204030204" pitchFamily="34" charset="0"/>
                    <a:ea typeface="Calibri" panose="020F0502020204030204" pitchFamily="34" charset="0"/>
                    <a:cs typeface="Arial" panose="020B0604020202020204" pitchFamily="34" charset="0"/>
                  </a:rPr>
                  <a:t> reads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 Then, T21 needs to lock the database, area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𝐴</m:t>
                        </m:r>
                      </m:e>
                      <m:sub>
                        <m:r>
                          <a:rPr lang="en-US" sz="25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IS mode (and in that order),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S mode. </a:t>
                </a:r>
              </a:p>
              <a:p>
                <a:pPr marL="342900" marR="0" lvl="0" indent="-34290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T22 modifies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Then, T22 needs to lock the database, area A1, and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in that order) in IX mode,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in X mode. </a:t>
                </a:r>
              </a:p>
              <a:p>
                <a:pPr>
                  <a:lnSpc>
                    <a:spcPct val="90000"/>
                  </a:lnSpc>
                </a:pPr>
                <a:endParaRPr lang="en-US" altLang="en-US" sz="25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381" t="-1423"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680" y="3384678"/>
            <a:ext cx="7007860" cy="321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843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800" b="1" dirty="0">
                    <a:effectLst/>
                    <a:latin typeface="Calibri" panose="020F0502020204030204" pitchFamily="34" charset="0"/>
                    <a:ea typeface="Calibri" panose="020F0502020204030204" pitchFamily="34" charset="0"/>
                    <a:cs typeface="Arial" panose="020B0604020202020204" pitchFamily="34" charset="0"/>
                  </a:rPr>
                  <a:t>T23</a:t>
                </a:r>
                <a:r>
                  <a:rPr lang="en-US" sz="2800" dirty="0">
                    <a:effectLst/>
                    <a:latin typeface="Calibri" panose="020F0502020204030204" pitchFamily="34" charset="0"/>
                    <a:ea typeface="Calibri" panose="020F0502020204030204" pitchFamily="34" charset="0"/>
                    <a:cs typeface="Arial" panose="020B0604020202020204" pitchFamily="34" charset="0"/>
                  </a:rPr>
                  <a:t> reads all the records in file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 Then, T23 needs to lock the database and area A1 (and in that order) in IS mode, and finally to lock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in S mode. </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T24 reads the entire database. It can do so after locking the database in S mode.</a:t>
                </a:r>
              </a:p>
              <a:p>
                <a:pPr>
                  <a:lnSpc>
                    <a:spcPct val="90000"/>
                  </a:lnSpc>
                </a:pPr>
                <a:endParaRPr lang="en-US" altLang="en-US" sz="32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644" t="-2134"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3274904"/>
            <a:ext cx="7000873" cy="321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06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799" y="2719148"/>
            <a:ext cx="7928811" cy="1323439"/>
          </a:xfrm>
          <a:prstGeom prst="rect">
            <a:avLst/>
          </a:prstGeom>
          <a:noFill/>
        </p:spPr>
        <p:txBody>
          <a:bodyPr wrap="square" rtlCol="0">
            <a:spAutoFit/>
          </a:bodyPr>
          <a:lstStyle/>
          <a:p>
            <a:r>
              <a:rPr lang="en-US" sz="4000" b="1" dirty="0">
                <a:solidFill>
                  <a:schemeClr val="bg1">
                    <a:lumMod val="25000"/>
                  </a:schemeClr>
                </a:solidFill>
              </a:rPr>
              <a:t>Timestamp Based Concurrency Control</a:t>
            </a:r>
          </a:p>
        </p:txBody>
      </p:sp>
    </p:spTree>
    <p:extLst>
      <p:ext uri="{BB962C8B-B14F-4D97-AF65-F5344CB8AC3E}">
        <p14:creationId xmlns:p14="http://schemas.microsoft.com/office/powerpoint/2010/main" val="172014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C5965-FF22-4EAC-AEE1-AE2B8BDFFE47}"/>
              </a:ext>
            </a:extLst>
          </p:cNvPr>
          <p:cNvSpPr>
            <a:spLocks noGrp="1"/>
          </p:cNvSpPr>
          <p:nvPr>
            <p:ph type="title"/>
          </p:nvPr>
        </p:nvSpPr>
        <p:spPr/>
        <p:txBody>
          <a:bodyPr/>
          <a:lstStyle/>
          <a:p>
            <a:r>
              <a:rPr lang="en-US" sz="2800" b="1" dirty="0">
                <a:solidFill>
                  <a:schemeClr val="bg1">
                    <a:lumMod val="25000"/>
                  </a:schemeClr>
                </a:solidFill>
              </a:rPr>
              <a:t>Timestamp Based Concurrency Control</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911417F-C549-46A9-9721-902994733FAB}"/>
                  </a:ext>
                </a:extLst>
              </p:cNvPr>
              <p:cNvSpPr>
                <a:spLocks noGrp="1"/>
              </p:cNvSpPr>
              <p:nvPr>
                <p:ph idx="1"/>
              </p:nvPr>
            </p:nvSpPr>
            <p:spPr>
              <a:xfrm>
                <a:off x="367937" y="860592"/>
                <a:ext cx="8408126" cy="5367972"/>
              </a:xfrm>
            </p:spPr>
            <p:txBody>
              <a:bodyPr/>
              <a:lstStyle/>
              <a:p>
                <a:r>
                  <a:rPr lang="en-US" sz="2400" dirty="0"/>
                  <a:t>The locking protocols that we have described thus far determine the order between every pair of conflicting transactions at execution time by the first lock that both members of the pair request that involves incompatible modes. </a:t>
                </a:r>
              </a:p>
              <a:p>
                <a:r>
                  <a:rPr lang="en-US" sz="2400" dirty="0"/>
                  <a:t>a timestamp-ordering scheme</a:t>
                </a:r>
              </a:p>
              <a:p>
                <a:pPr lvl="1"/>
                <a:r>
                  <a:rPr lang="en-US" sz="2400" dirty="0"/>
                  <a:t>For </a:t>
                </a:r>
                <a:r>
                  <a:rPr lang="en-US" sz="2400" b="1" dirty="0"/>
                  <a:t>determining the serializability order </a:t>
                </a:r>
                <a:r>
                  <a:rPr lang="en-US" sz="2400" dirty="0"/>
                  <a:t>is to select an </a:t>
                </a:r>
                <a:r>
                  <a:rPr lang="en-US" sz="2400" b="1" dirty="0"/>
                  <a:t>ordering</a:t>
                </a:r>
                <a:r>
                  <a:rPr lang="en-US" sz="2400" dirty="0"/>
                  <a:t> </a:t>
                </a:r>
                <a:r>
                  <a:rPr lang="en-US" sz="2400" b="1" dirty="0"/>
                  <a:t>among transactions in advance</a:t>
                </a:r>
                <a:r>
                  <a:rPr lang="en-US" sz="2400" dirty="0"/>
                  <a:t>. </a:t>
                </a:r>
              </a:p>
              <a:p>
                <a:pPr lvl="1"/>
                <a:r>
                  <a:rPr lang="en-US" sz="2400" dirty="0"/>
                  <a:t>With each transaction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in the system</a:t>
                </a:r>
                <a:r>
                  <a:rPr lang="en-US" sz="2400" b="1" dirty="0"/>
                  <a:t>, we associate a unique fixed timestamp</a:t>
                </a:r>
                <a:r>
                  <a:rPr lang="en-US" sz="2400" dirty="0"/>
                  <a:t>, denoted by </a:t>
                </a:r>
                <a:r>
                  <a:rPr lang="en-US" sz="2400" b="1" dirty="0"/>
                  <a:t>TS(</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a:latin typeface="Cambria Math" panose="02040503050406030204" pitchFamily="18" charset="0"/>
                          </a:rPr>
                          <m:t>𝑻</m:t>
                        </m:r>
                      </m:e>
                      <m:sub>
                        <m:r>
                          <a:rPr lang="en-US" sz="2400" b="1" i="1" dirty="0">
                            <a:latin typeface="Cambria Math" panose="02040503050406030204" pitchFamily="18" charset="0"/>
                          </a:rPr>
                          <m:t>𝒊</m:t>
                        </m:r>
                      </m:sub>
                    </m:sSub>
                  </m:oMath>
                </a14:m>
                <a:r>
                  <a:rPr lang="en-US" sz="2400" b="1" dirty="0"/>
                  <a:t>). </a:t>
                </a:r>
                <a:r>
                  <a:rPr lang="en-US" sz="2400" dirty="0"/>
                  <a:t>This timestamp is assigned by the database system before the transaction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starts execution</a:t>
                </a:r>
              </a:p>
            </p:txBody>
          </p:sp>
        </mc:Choice>
        <mc:Fallback xmlns="">
          <p:sp>
            <p:nvSpPr>
              <p:cNvPr id="5" name="Content Placeholder 4">
                <a:extLst>
                  <a:ext uri="{FF2B5EF4-FFF2-40B4-BE49-F238E27FC236}">
                    <a16:creationId xmlns:a16="http://schemas.microsoft.com/office/drawing/2014/main" id="{B911417F-C549-46A9-9721-902994733FAB}"/>
                  </a:ext>
                </a:extLst>
              </p:cNvPr>
              <p:cNvSpPr>
                <a:spLocks noGrp="1" noRot="1" noChangeAspect="1" noMove="1" noResize="1" noEditPoints="1" noAdjustHandles="1" noChangeArrowheads="1" noChangeShapeType="1" noTextEdit="1"/>
              </p:cNvSpPr>
              <p:nvPr>
                <p:ph idx="1"/>
              </p:nvPr>
            </p:nvSpPr>
            <p:spPr>
              <a:xfrm>
                <a:off x="367937" y="860592"/>
                <a:ext cx="8408126" cy="5367972"/>
              </a:xfrm>
              <a:blipFill>
                <a:blip r:embed="rId3"/>
                <a:stretch>
                  <a:fillRect l="-1159" t="-908" r="-1667"/>
                </a:stretch>
              </a:blipFill>
            </p:spPr>
            <p:txBody>
              <a:bodyPr/>
              <a:lstStyle/>
              <a:p>
                <a:r>
                  <a:rPr lang="en-US">
                    <a:noFill/>
                  </a:rPr>
                  <a:t> </a:t>
                </a:r>
              </a:p>
            </p:txBody>
          </p:sp>
        </mc:Fallback>
      </mc:AlternateContent>
    </p:spTree>
    <p:extLst>
      <p:ext uri="{BB962C8B-B14F-4D97-AF65-F5344CB8AC3E}">
        <p14:creationId xmlns:p14="http://schemas.microsoft.com/office/powerpoint/2010/main" val="229597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7171" name="Rectangle 3"/>
          <p:cNvSpPr>
            <a:spLocks noGrp="1" noChangeArrowheads="1"/>
          </p:cNvSpPr>
          <p:nvPr>
            <p:ph idx="1"/>
          </p:nvPr>
        </p:nvSpPr>
        <p:spPr>
          <a:xfrm>
            <a:off x="683581" y="1102497"/>
            <a:ext cx="7696940" cy="5367972"/>
          </a:xfrm>
        </p:spPr>
        <p:txBody>
          <a:bodyPr/>
          <a:lstStyle/>
          <a:p>
            <a:r>
              <a:rPr lang="en-US" altLang="en-US" sz="2400" b="1" dirty="0">
                <a:solidFill>
                  <a:srgbClr val="002060"/>
                </a:solidFill>
              </a:rPr>
              <a:t>Lock-compatibility matrix</a:t>
            </a:r>
          </a:p>
          <a:p>
            <a:endParaRPr lang="en-US" altLang="en-US" sz="2400" dirty="0">
              <a:solidFill>
                <a:schemeClr val="tx2"/>
              </a:solidFill>
            </a:endParaRPr>
          </a:p>
          <a:p>
            <a:endParaRPr lang="en-US" altLang="en-US" sz="2400" dirty="0"/>
          </a:p>
          <a:p>
            <a:endParaRPr lang="en-US" altLang="en-US" sz="2400" dirty="0"/>
          </a:p>
          <a:p>
            <a:pPr>
              <a:buFont typeface="Monotype Sorts" charset="2"/>
              <a:buNone/>
            </a:pPr>
            <a:endParaRPr lang="en-US" altLang="en-US" sz="2400" dirty="0"/>
          </a:p>
          <a:p>
            <a:r>
              <a:rPr lang="en-US" altLang="en-US" sz="2400" dirty="0"/>
              <a:t>A transaction may be granted a lock on an item if the requested lock is compatible with locks already held on the item by other transactions</a:t>
            </a:r>
          </a:p>
          <a:p>
            <a:r>
              <a:rPr lang="en-US" altLang="en-US" sz="2400" dirty="0"/>
              <a:t>Any number of transactions can hold shared locks on an item, </a:t>
            </a:r>
          </a:p>
          <a:p>
            <a:r>
              <a:rPr lang="en-US" altLang="en-US" sz="2400" dirty="0"/>
              <a:t>But if any transaction holds an exclusive on the item no other transaction may hold any lock on the item.</a:t>
            </a:r>
          </a:p>
        </p:txBody>
      </p:sp>
      <p:pic>
        <p:nvPicPr>
          <p:cNvPr id="717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99" y="1739570"/>
            <a:ext cx="2954664" cy="16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a:xfrm>
                <a:off x="101600" y="797697"/>
                <a:ext cx="9100457" cy="5367972"/>
              </a:xfrm>
            </p:spPr>
            <p:txBody>
              <a:bodyPr/>
              <a:lstStyle/>
              <a:p>
                <a:pPr>
                  <a:lnSpc>
                    <a:spcPct val="110000"/>
                  </a:lnSpc>
                </a:pPr>
                <a:r>
                  <a:rPr lang="en-US" altLang="en-US" sz="2400" dirty="0"/>
                  <a:t>Each </a:t>
                </a:r>
                <a:r>
                  <a:rPr lang="en-US" altLang="en-US" sz="2400" b="1" dirty="0"/>
                  <a:t>transaction </a:t>
                </a:r>
                <a:r>
                  <a:rPr lang="en-US" altLang="en-US" sz="2400" b="1" i="1" dirty="0"/>
                  <a:t>T</a:t>
                </a:r>
                <a:r>
                  <a:rPr lang="en-US" altLang="en-US" sz="2400" b="1" i="1" baseline="-25000" dirty="0"/>
                  <a:t>i </a:t>
                </a:r>
                <a:r>
                  <a:rPr lang="en-US" altLang="en-US" sz="2400" i="1" baseline="-25000" dirty="0"/>
                  <a:t> </a:t>
                </a:r>
                <a:r>
                  <a:rPr lang="en-US" altLang="en-US" sz="2400" dirty="0"/>
                  <a:t>is issued a </a:t>
                </a:r>
                <a:r>
                  <a:rPr lang="en-US" altLang="en-US" sz="2400" b="1" dirty="0"/>
                  <a:t>timestamp</a:t>
                </a:r>
                <a:r>
                  <a:rPr lang="en-US" altLang="en-US" sz="2400" dirty="0"/>
                  <a:t> TS(</a:t>
                </a:r>
                <a:r>
                  <a:rPr lang="en-US" altLang="en-US" sz="2400" i="1" dirty="0"/>
                  <a:t>T</a:t>
                </a:r>
                <a:r>
                  <a:rPr lang="en-US" altLang="en-US" sz="2400" i="1" baseline="-25000" dirty="0"/>
                  <a:t>i</a:t>
                </a:r>
                <a:r>
                  <a:rPr lang="en-US" altLang="en-US" sz="2400" dirty="0"/>
                  <a:t>) when it enters the system.</a:t>
                </a:r>
              </a:p>
              <a:p>
                <a:pPr lvl="1">
                  <a:lnSpc>
                    <a:spcPct val="110000"/>
                  </a:lnSpc>
                </a:pPr>
                <a:r>
                  <a:rPr lang="en-US" altLang="en-US" sz="2400" b="1" dirty="0"/>
                  <a:t>Each</a:t>
                </a:r>
                <a:r>
                  <a:rPr lang="en-US" altLang="en-US" sz="2400" dirty="0"/>
                  <a:t> transaction has a </a:t>
                </a:r>
                <a:r>
                  <a:rPr lang="en-US" altLang="en-US" sz="2400" b="1" i="1" dirty="0"/>
                  <a:t>unique</a:t>
                </a:r>
                <a:r>
                  <a:rPr lang="en-US" altLang="en-US" sz="2400" dirty="0"/>
                  <a:t> timestamp</a:t>
                </a:r>
              </a:p>
              <a:p>
                <a:pPr lvl="1"/>
                <a:r>
                  <a:rPr lang="en-US" altLang="en-US" sz="2400" b="1" dirty="0"/>
                  <a:t>Newer</a:t>
                </a:r>
                <a:r>
                  <a:rPr lang="en-US" altLang="en-US" sz="2400" dirty="0"/>
                  <a:t> transactions have timestamps strictly </a:t>
                </a:r>
                <a:r>
                  <a:rPr lang="en-US" altLang="en-US" sz="2400" b="1" dirty="0"/>
                  <a:t>greater</a:t>
                </a:r>
                <a:r>
                  <a:rPr lang="en-US" altLang="en-US" sz="2400" dirty="0"/>
                  <a:t> than earlier ones  </a:t>
                </a:r>
                <a:r>
                  <a:rPr lang="en-US" sz="2400" dirty="0"/>
                  <a:t>TS(</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 &lt; TS(</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b="0" i="1" dirty="0" smtClean="0">
                            <a:latin typeface="Cambria Math" panose="02040503050406030204" pitchFamily="18" charset="0"/>
                          </a:rPr>
                          <m:t>𝑗</m:t>
                        </m:r>
                      </m:sub>
                    </m:sSub>
                  </m:oMath>
                </a14:m>
                <a:r>
                  <a:rPr lang="en-US" sz="2400" dirty="0"/>
                  <a:t> )</a:t>
                </a:r>
                <a:endParaRPr lang="en-US" altLang="en-US" sz="2800" dirty="0"/>
              </a:p>
              <a:p>
                <a:pPr lvl="2"/>
                <a:r>
                  <a:rPr lang="en-US" altLang="en-US" sz="2400" dirty="0"/>
                  <a:t>Timestamp could be based on a </a:t>
                </a:r>
                <a:r>
                  <a:rPr lang="en-US" altLang="en-US" sz="2400" b="1" dirty="0"/>
                  <a:t>logical</a:t>
                </a:r>
                <a:r>
                  <a:rPr lang="en-US" altLang="en-US" sz="2400" dirty="0"/>
                  <a:t> </a:t>
                </a:r>
                <a:r>
                  <a:rPr lang="en-US" altLang="en-US" sz="2400" b="1" dirty="0"/>
                  <a:t>counter</a:t>
                </a:r>
              </a:p>
              <a:p>
                <a:pPr lvl="2">
                  <a:lnSpc>
                    <a:spcPct val="110000"/>
                  </a:lnSpc>
                </a:pPr>
                <a:r>
                  <a:rPr lang="en-US" sz="2400" dirty="0"/>
                  <a:t>system clock as the timestamp;</a:t>
                </a:r>
              </a:p>
              <a:p>
                <a:pPr lvl="1">
                  <a:lnSpc>
                    <a:spcPct val="110000"/>
                  </a:lnSpc>
                </a:pPr>
                <a:r>
                  <a:rPr lang="en-US" altLang="en-US" sz="2400" dirty="0"/>
                  <a:t>Timestamp-based protocols manage concurrent execution such that </a:t>
                </a:r>
                <a:br>
                  <a:rPr lang="en-US" altLang="en-US" sz="2400" dirty="0"/>
                </a:br>
                <a:r>
                  <a:rPr lang="en-US" altLang="en-US" sz="2400" dirty="0"/>
                  <a:t>      </a:t>
                </a:r>
                <a:r>
                  <a:rPr lang="en-US" altLang="en-US" sz="2400" b="1" dirty="0"/>
                  <a:t>time-stamp order = serializability order. </a:t>
                </a:r>
              </a:p>
              <a:p>
                <a:pPr lvl="4">
                  <a:lnSpc>
                    <a:spcPct val="110000"/>
                  </a:lnSpc>
                </a:pPr>
                <a:r>
                  <a:rPr lang="en-US" altLang="en-US" sz="2400" b="1" dirty="0"/>
                  <a:t>The system must ensure it is equivalent to a serial Schedule</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xfrm>
                <a:off x="101600" y="797697"/>
                <a:ext cx="9100457" cy="5367972"/>
              </a:xfrm>
              <a:blipFill>
                <a:blip r:embed="rId3"/>
                <a:stretch>
                  <a:fillRect l="-1072" t="-795" b="-6591"/>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Timestamp-Ordering Protocol</a:t>
            </a:r>
          </a:p>
        </p:txBody>
      </p:sp>
      <p:sp>
        <p:nvSpPr>
          <p:cNvPr id="34819" name="Rectangle 3"/>
          <p:cNvSpPr>
            <a:spLocks noGrp="1" noChangeArrowheads="1"/>
          </p:cNvSpPr>
          <p:nvPr>
            <p:ph idx="1"/>
          </p:nvPr>
        </p:nvSpPr>
        <p:spPr>
          <a:xfrm>
            <a:off x="270934" y="1045029"/>
            <a:ext cx="8911771" cy="5517364"/>
          </a:xfrm>
        </p:spPr>
        <p:txBody>
          <a:bodyPr/>
          <a:lstStyle/>
          <a:p>
            <a:pPr marL="0" indent="0">
              <a:lnSpc>
                <a:spcPct val="110000"/>
              </a:lnSpc>
              <a:buNone/>
            </a:pPr>
            <a:r>
              <a:rPr lang="en-US" altLang="en-US" sz="2400" dirty="0"/>
              <a:t>The </a:t>
            </a:r>
            <a:r>
              <a:rPr lang="en-US" altLang="en-US" sz="2400" b="1" dirty="0">
                <a:solidFill>
                  <a:srgbClr val="002060"/>
                </a:solidFill>
              </a:rPr>
              <a:t>timestamp ordering (TSO) protocol</a:t>
            </a:r>
          </a:p>
          <a:p>
            <a:pPr>
              <a:lnSpc>
                <a:spcPct val="110000"/>
              </a:lnSpc>
            </a:pPr>
            <a:r>
              <a:rPr lang="en-US" altLang="en-US" sz="2400" dirty="0"/>
              <a:t>Maintains for each data </a:t>
            </a:r>
            <a:r>
              <a:rPr lang="en-US" altLang="en-US" sz="2400" b="1" i="1" dirty="0"/>
              <a:t>Q </a:t>
            </a:r>
            <a:r>
              <a:rPr lang="en-US" altLang="en-US" sz="2400" b="1" dirty="0"/>
              <a:t>two timestamp </a:t>
            </a:r>
            <a:r>
              <a:rPr lang="en-US" altLang="en-US" sz="2400" dirty="0"/>
              <a:t>values:</a:t>
            </a:r>
          </a:p>
          <a:p>
            <a:pPr lvl="1">
              <a:lnSpc>
                <a:spcPct val="110000"/>
              </a:lnSpc>
            </a:pPr>
            <a:r>
              <a:rPr lang="en-US" altLang="en-US" sz="2400" b="1" dirty="0"/>
              <a:t>W-timestamp</a:t>
            </a:r>
            <a:r>
              <a:rPr lang="en-US" altLang="en-US" sz="2400" dirty="0"/>
              <a:t>(</a:t>
            </a:r>
            <a:r>
              <a:rPr lang="en-US" altLang="en-US" sz="2400" i="1" dirty="0"/>
              <a:t>Q</a:t>
            </a:r>
            <a:r>
              <a:rPr lang="en-US" altLang="en-US" sz="2400" dirty="0"/>
              <a:t>) is the largest time-stamp of any transaction that executed </a:t>
            </a:r>
            <a:r>
              <a:rPr lang="en-US" altLang="en-US" sz="2400" b="1" dirty="0"/>
              <a:t>write</a:t>
            </a:r>
            <a:r>
              <a:rPr lang="en-US" altLang="en-US" sz="2400" dirty="0"/>
              <a:t>(</a:t>
            </a:r>
            <a:r>
              <a:rPr lang="en-US" altLang="en-US" sz="2400" i="1" dirty="0"/>
              <a:t>Q</a:t>
            </a:r>
            <a:r>
              <a:rPr lang="en-US" altLang="en-US" sz="2400" dirty="0"/>
              <a:t>) successfully.</a:t>
            </a:r>
          </a:p>
          <a:p>
            <a:pPr lvl="1">
              <a:lnSpc>
                <a:spcPct val="110000"/>
              </a:lnSpc>
            </a:pPr>
            <a:r>
              <a:rPr lang="en-US" altLang="en-US" sz="2400" b="1" dirty="0"/>
              <a:t>R-timestamp</a:t>
            </a:r>
            <a:r>
              <a:rPr lang="en-US" altLang="en-US" sz="2400" dirty="0"/>
              <a:t>(</a:t>
            </a:r>
            <a:r>
              <a:rPr lang="en-US" altLang="en-US" sz="2400" i="1" dirty="0"/>
              <a:t>Q</a:t>
            </a:r>
            <a:r>
              <a:rPr lang="en-US" altLang="en-US" sz="2400" dirty="0"/>
              <a:t>) is the </a:t>
            </a:r>
            <a:r>
              <a:rPr lang="en-US" altLang="en-US" sz="2400" b="1" dirty="0"/>
              <a:t>largest time-stamp </a:t>
            </a:r>
            <a:r>
              <a:rPr lang="en-US" altLang="en-US" sz="2400" dirty="0"/>
              <a:t>of any transaction that executed </a:t>
            </a:r>
            <a:r>
              <a:rPr lang="en-US" altLang="en-US" sz="2400" b="1" dirty="0"/>
              <a:t>read</a:t>
            </a:r>
            <a:r>
              <a:rPr lang="en-US" altLang="en-US" sz="2400" dirty="0"/>
              <a:t>(</a:t>
            </a:r>
            <a:r>
              <a:rPr lang="en-US" altLang="en-US" sz="2400" i="1" dirty="0"/>
              <a:t>Q</a:t>
            </a:r>
            <a:r>
              <a:rPr lang="en-US" altLang="en-US" sz="2400" dirty="0"/>
              <a:t>) successfully.</a:t>
            </a:r>
          </a:p>
          <a:p>
            <a:r>
              <a:rPr lang="en-US" altLang="en-US" sz="2400" dirty="0"/>
              <a:t>Imposes rules on read and write operations to ensure that </a:t>
            </a:r>
          </a:p>
          <a:p>
            <a:pPr lvl="1"/>
            <a:r>
              <a:rPr lang="en-US" altLang="en-US" sz="2400" dirty="0"/>
              <a:t>Any </a:t>
            </a:r>
            <a:r>
              <a:rPr lang="en-US" altLang="en-US" sz="2400" b="1" dirty="0"/>
              <a:t>conflicting</a:t>
            </a:r>
            <a:r>
              <a:rPr lang="en-US" altLang="en-US" sz="2400" dirty="0"/>
              <a:t> </a:t>
            </a:r>
            <a:r>
              <a:rPr lang="en-US" altLang="en-US" sz="2400" b="1" dirty="0"/>
              <a:t> operations</a:t>
            </a:r>
            <a:r>
              <a:rPr lang="en-US" altLang="en-US" sz="2400" dirty="0"/>
              <a:t> are executed in </a:t>
            </a:r>
            <a:r>
              <a:rPr lang="en-US" altLang="en-US" sz="2400" b="1" dirty="0"/>
              <a:t>timestamp</a:t>
            </a:r>
            <a:r>
              <a:rPr lang="en-US" altLang="en-US" sz="2400" dirty="0"/>
              <a:t> </a:t>
            </a:r>
            <a:r>
              <a:rPr lang="en-US" altLang="en-US" sz="2400" b="1" dirty="0"/>
              <a:t>order</a:t>
            </a:r>
          </a:p>
          <a:p>
            <a:pPr lvl="1"/>
            <a:r>
              <a:rPr lang="en-US" altLang="en-US" sz="2400" b="1" dirty="0"/>
              <a:t>Out of order </a:t>
            </a:r>
            <a:r>
              <a:rPr lang="en-US" altLang="en-US" sz="2400" dirty="0"/>
              <a:t>operations cause transaction rollback</a:t>
            </a:r>
          </a:p>
        </p:txBody>
      </p:sp>
    </p:spTree>
    <p:extLst>
      <p:ext uri="{BB962C8B-B14F-4D97-AF65-F5344CB8AC3E}">
        <p14:creationId xmlns:p14="http://schemas.microsoft.com/office/powerpoint/2010/main" val="1750817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 (Cont.)</a:t>
            </a:r>
          </a:p>
        </p:txBody>
      </p:sp>
      <p:sp>
        <p:nvSpPr>
          <p:cNvPr id="35843" name="Rectangle 3"/>
          <p:cNvSpPr>
            <a:spLocks noGrp="1" noChangeArrowheads="1"/>
          </p:cNvSpPr>
          <p:nvPr>
            <p:ph idx="1"/>
          </p:nvPr>
        </p:nvSpPr>
        <p:spPr>
          <a:xfrm>
            <a:off x="193330" y="1102497"/>
            <a:ext cx="8741664" cy="5367972"/>
          </a:xfrm>
        </p:spPr>
        <p:txBody>
          <a:bodyPr/>
          <a:lstStyle/>
          <a:p>
            <a:r>
              <a:rPr lang="en-US" altLang="en-US" sz="2400" dirty="0"/>
              <a:t>Suppose a transaction </a:t>
            </a:r>
            <a:r>
              <a:rPr lang="en-US" altLang="en-US" sz="2400" b="1" dirty="0"/>
              <a:t>T</a:t>
            </a:r>
            <a:r>
              <a:rPr lang="en-US" altLang="en-US" sz="2400" b="1" baseline="-25000" dirty="0"/>
              <a:t>i</a:t>
            </a:r>
            <a:r>
              <a:rPr lang="en-US" altLang="en-US" sz="2400" b="1" dirty="0"/>
              <a:t> </a:t>
            </a:r>
            <a:r>
              <a:rPr lang="en-US" altLang="en-US" sz="2400" dirty="0"/>
              <a:t>issues a </a:t>
            </a:r>
            <a:r>
              <a:rPr lang="en-US" altLang="en-US" sz="2400" b="1" dirty="0"/>
              <a:t>read</a:t>
            </a:r>
            <a:r>
              <a:rPr lang="en-US" altLang="en-US" sz="2400" dirty="0"/>
              <a:t>(</a:t>
            </a:r>
            <a:r>
              <a:rPr lang="en-US" altLang="en-US" sz="2400" i="1" dirty="0"/>
              <a:t>Q</a:t>
            </a:r>
            <a:r>
              <a:rPr lang="en-US" altLang="en-US" sz="2400" dirty="0"/>
              <a:t>)</a:t>
            </a:r>
          </a:p>
          <a:p>
            <a:pPr marL="0" indent="0">
              <a:buNone/>
            </a:pPr>
            <a:endParaRPr lang="en-US" altLang="en-US" sz="2400" dirty="0"/>
          </a:p>
          <a:p>
            <a:pPr marL="457200" lvl="1" indent="0">
              <a:spcBef>
                <a:spcPts val="0"/>
              </a:spcBef>
              <a:buNone/>
            </a:pPr>
            <a:r>
              <a:rPr lang="en-US" altLang="en-US" sz="2400" dirty="0">
                <a:solidFill>
                  <a:srgbClr val="FF9900"/>
                </a:solidFill>
              </a:rPr>
              <a:t>1.</a:t>
            </a:r>
            <a:r>
              <a:rPr lang="en-US" altLang="en-US" sz="2400" dirty="0"/>
              <a:t>   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dirty="0">
                <a:sym typeface="Symbol" panose="05050102010706020507" pitchFamily="18" charset="2"/>
              </a:rPr>
              <a:t>&lt;</a:t>
            </a:r>
            <a:r>
              <a:rPr lang="en-US" altLang="en-US" sz="2400" dirty="0"/>
              <a:t> </a:t>
            </a:r>
            <a:r>
              <a:rPr lang="en-US" altLang="en-US" sz="2400" b="1" dirty="0"/>
              <a:t>W</a:t>
            </a:r>
            <a:r>
              <a:rPr lang="en-US" altLang="en-US" sz="2400" dirty="0"/>
              <a:t>-timestamp(</a:t>
            </a:r>
            <a:r>
              <a:rPr lang="en-US" altLang="en-US" sz="2400" i="1" dirty="0"/>
              <a:t>Q</a:t>
            </a:r>
            <a:r>
              <a:rPr lang="en-US" altLang="en-US" sz="2400" dirty="0"/>
              <a:t>), then </a:t>
            </a:r>
            <a:r>
              <a:rPr lang="en-US" altLang="en-US" sz="2400" b="1" i="1" dirty="0"/>
              <a:t>T</a:t>
            </a:r>
            <a:r>
              <a:rPr lang="en-US" altLang="en-US" sz="2400" b="1" i="1" baseline="-25000" dirty="0"/>
              <a:t>i</a:t>
            </a:r>
            <a:r>
              <a:rPr lang="en-US" altLang="en-US" sz="2400" dirty="0"/>
              <a:t> needs to read a value of </a:t>
            </a:r>
            <a:r>
              <a:rPr lang="en-US" altLang="en-US" sz="2400" i="1" dirty="0"/>
              <a:t>Q</a:t>
            </a:r>
            <a:r>
              <a:rPr lang="en-US" altLang="en-US" sz="2400" dirty="0"/>
              <a:t>  that </a:t>
            </a:r>
          </a:p>
          <a:p>
            <a:pPr marL="457200" lvl="1" indent="0">
              <a:spcBef>
                <a:spcPts val="0"/>
              </a:spcBef>
              <a:buNone/>
            </a:pPr>
            <a:r>
              <a:rPr lang="en-US" altLang="en-US" sz="2400" dirty="0"/>
              <a:t>      was already </a:t>
            </a:r>
            <a:r>
              <a:rPr lang="en-US" altLang="en-US" sz="2400" b="1" dirty="0"/>
              <a:t>overwritten</a:t>
            </a:r>
            <a:r>
              <a:rPr lang="en-US" altLang="en-US" sz="2400" dirty="0"/>
              <a:t>.</a:t>
            </a:r>
          </a:p>
          <a:p>
            <a:pPr lvl="2"/>
            <a:r>
              <a:rPr lang="en-US" altLang="en-US" sz="2400" dirty="0"/>
              <a:t>Hence, the </a:t>
            </a:r>
            <a:r>
              <a:rPr lang="en-US" altLang="en-US" sz="2400" b="1" dirty="0"/>
              <a:t>read</a:t>
            </a:r>
            <a:r>
              <a:rPr lang="en-US" altLang="en-US" sz="2400" dirty="0"/>
              <a:t> operation is rejected, and </a:t>
            </a:r>
            <a:r>
              <a:rPr lang="en-US" altLang="en-US" sz="2400" i="1" dirty="0"/>
              <a:t>T</a:t>
            </a:r>
            <a:r>
              <a:rPr lang="en-US" altLang="en-US" sz="2400" i="1" baseline="-25000" dirty="0"/>
              <a:t>i</a:t>
            </a:r>
            <a:r>
              <a:rPr lang="en-US" altLang="en-US" sz="2400" i="1" dirty="0"/>
              <a:t> </a:t>
            </a:r>
            <a:r>
              <a:rPr lang="en-US" altLang="en-US" sz="2400" dirty="0"/>
              <a:t> is rolled back.</a:t>
            </a:r>
          </a:p>
          <a:p>
            <a:pPr marL="857250" lvl="2" indent="0">
              <a:buNone/>
            </a:pPr>
            <a:endParaRPr lang="en-US" altLang="en-US" sz="700" dirty="0"/>
          </a:p>
          <a:p>
            <a:pPr marL="914400" lvl="1" indent="-457200">
              <a:spcBef>
                <a:spcPts val="0"/>
              </a:spcBef>
              <a:buAutoNum type="arabicPeriod" startAt="2"/>
            </a:pPr>
            <a:r>
              <a:rPr lang="en-US" altLang="en-US" sz="2400" dirty="0"/>
              <a:t>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b="1" dirty="0">
                <a:sym typeface="Symbol" panose="05050102010706020507" pitchFamily="18" charset="2"/>
              </a:rPr>
              <a:t></a:t>
            </a:r>
            <a:r>
              <a:rPr lang="en-US" altLang="en-US" sz="2400" dirty="0">
                <a:sym typeface="Symbol" panose="05050102010706020507" pitchFamily="18" charset="2"/>
              </a:rPr>
              <a:t> </a:t>
            </a:r>
            <a:r>
              <a:rPr lang="en-US" altLang="en-US" sz="2400" dirty="0"/>
              <a:t> </a:t>
            </a:r>
            <a:r>
              <a:rPr lang="en-US" altLang="en-US" sz="2400" b="1" dirty="0"/>
              <a:t>W</a:t>
            </a:r>
            <a:r>
              <a:rPr lang="en-US" altLang="en-US" sz="2400" dirty="0"/>
              <a:t>-timestamp(</a:t>
            </a:r>
            <a:r>
              <a:rPr lang="en-US" altLang="en-US" sz="2400" i="1" dirty="0"/>
              <a:t>Q</a:t>
            </a:r>
            <a:r>
              <a:rPr lang="en-US" altLang="en-US" sz="2400" dirty="0"/>
              <a:t>), then the </a:t>
            </a:r>
            <a:r>
              <a:rPr lang="en-US" altLang="en-US" sz="2400" b="1" dirty="0"/>
              <a:t>read</a:t>
            </a:r>
            <a:r>
              <a:rPr lang="en-US" altLang="en-US" sz="2400" dirty="0"/>
              <a:t> operation is executed, and</a:t>
            </a:r>
          </a:p>
          <a:p>
            <a:pPr marL="457200" lvl="1" indent="0">
              <a:spcBef>
                <a:spcPts val="0"/>
              </a:spcBef>
              <a:buNone/>
            </a:pPr>
            <a:r>
              <a:rPr lang="en-US" altLang="en-US" sz="2400" dirty="0"/>
              <a:t>	R-timestamp(</a:t>
            </a:r>
            <a:r>
              <a:rPr lang="en-US" altLang="en-US" sz="2400" i="1" dirty="0"/>
              <a:t>Q</a:t>
            </a:r>
            <a:r>
              <a:rPr lang="en-US" altLang="en-US" sz="2400" dirty="0"/>
              <a:t>) is set to =</a:t>
            </a:r>
            <a:r>
              <a:rPr lang="en-US" altLang="en-US" sz="2400" b="1" dirty="0"/>
              <a:t>max</a:t>
            </a:r>
            <a:r>
              <a:rPr lang="en-US" altLang="en-US" sz="2400" dirty="0"/>
              <a:t>(R-timestamp(</a:t>
            </a:r>
            <a:r>
              <a:rPr lang="en-US" altLang="en-US" sz="2400" i="1" dirty="0"/>
              <a:t>Q</a:t>
            </a:r>
            <a:r>
              <a:rPr lang="en-US" altLang="en-US" sz="2400" dirty="0"/>
              <a:t>), TS(</a:t>
            </a:r>
            <a:r>
              <a:rPr lang="en-US" altLang="en-US" sz="2400" i="1" dirty="0"/>
              <a:t>T</a:t>
            </a:r>
            <a:r>
              <a:rPr lang="en-US" altLang="en-US" sz="2400" i="1" baseline="-25000" dirty="0"/>
              <a:t>i</a:t>
            </a:r>
            <a:r>
              <a:rPr lang="en-US" alt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altLang="en-US" sz="2000" dirty="0"/>
              <a:t>Suppose that transaction </a:t>
            </a:r>
            <a:r>
              <a:rPr lang="en-US" altLang="en-US" sz="2000" i="1" dirty="0"/>
              <a:t>T</a:t>
            </a:r>
            <a:r>
              <a:rPr lang="en-US" altLang="en-US" sz="2000" i="1" baseline="-25000" dirty="0"/>
              <a:t>i</a:t>
            </a:r>
            <a:r>
              <a:rPr lang="en-US" altLang="en-US" sz="2000" dirty="0"/>
              <a:t> issues </a:t>
            </a:r>
            <a:r>
              <a:rPr lang="en-US" altLang="en-US" sz="2000" b="1" dirty="0"/>
              <a:t>write</a:t>
            </a:r>
            <a:r>
              <a:rPr lang="en-US" altLang="en-US" sz="2000" dirty="0"/>
              <a:t>(</a:t>
            </a:r>
            <a:r>
              <a:rPr lang="en-US" altLang="en-US" sz="2000" i="1" dirty="0"/>
              <a:t>Q</a:t>
            </a:r>
            <a:r>
              <a:rPr lang="en-US" altLang="en-US" sz="2000" dirty="0"/>
              <a:t>).</a:t>
            </a:r>
          </a:p>
          <a:p>
            <a:endParaRPr lang="en-US" altLang="en-US" sz="600" dirty="0"/>
          </a:p>
          <a:p>
            <a:pPr marL="457200" lvl="1" indent="0">
              <a:spcBef>
                <a:spcPts val="0"/>
              </a:spcBef>
              <a:buNone/>
            </a:pPr>
            <a:r>
              <a:rPr lang="en-US" altLang="en-US" sz="2000" dirty="0">
                <a:solidFill>
                  <a:srgbClr val="FF9900"/>
                </a:solidFill>
              </a:rPr>
              <a:t>1.</a:t>
            </a:r>
            <a:r>
              <a:rPr lang="en-US" altLang="en-US" sz="2000" dirty="0"/>
              <a:t>   If TS(</a:t>
            </a:r>
            <a:r>
              <a:rPr lang="en-US" altLang="en-US" sz="2000" i="1" dirty="0"/>
              <a:t>T</a:t>
            </a:r>
            <a:r>
              <a:rPr lang="en-US" altLang="en-US" sz="2000" i="1" baseline="-25000" dirty="0"/>
              <a:t>i</a:t>
            </a:r>
            <a:r>
              <a:rPr lang="en-US" altLang="en-US" sz="2000" dirty="0"/>
              <a:t>) &lt; R-timestamp(</a:t>
            </a:r>
            <a:r>
              <a:rPr lang="en-US" altLang="en-US" sz="2000" i="1" dirty="0"/>
              <a:t>Q</a:t>
            </a:r>
            <a:r>
              <a:rPr lang="en-US" altLang="en-US" sz="2000" dirty="0"/>
              <a:t>), then the value of </a:t>
            </a:r>
            <a:r>
              <a:rPr lang="en-US" altLang="en-US" sz="2000" i="1" dirty="0"/>
              <a:t>Q</a:t>
            </a:r>
            <a:r>
              <a:rPr lang="en-US" altLang="en-US" sz="2000" dirty="0"/>
              <a:t> that </a:t>
            </a:r>
            <a:r>
              <a:rPr lang="en-US" altLang="en-US" sz="2000" i="1" dirty="0"/>
              <a:t>T</a:t>
            </a:r>
            <a:r>
              <a:rPr lang="en-US" altLang="en-US" sz="2000" i="1" baseline="-25000" dirty="0"/>
              <a:t>i</a:t>
            </a:r>
            <a:r>
              <a:rPr lang="en-US" altLang="en-US" sz="2000" dirty="0"/>
              <a:t> is producing</a:t>
            </a:r>
          </a:p>
          <a:p>
            <a:pPr marL="457200" lvl="1" indent="0">
              <a:spcBef>
                <a:spcPts val="0"/>
              </a:spcBef>
              <a:buNone/>
            </a:pPr>
            <a:r>
              <a:rPr lang="en-US" altLang="en-US" sz="2000" dirty="0"/>
              <a:t>      was needed previously, and the system assumed that that value</a:t>
            </a:r>
          </a:p>
          <a:p>
            <a:pPr marL="457200" lvl="1" indent="0">
              <a:spcBef>
                <a:spcPts val="0"/>
              </a:spcBef>
              <a:buNone/>
            </a:pPr>
            <a:r>
              <a:rPr lang="en-US" altLang="en-US" sz="2000" dirty="0"/>
              <a:t>      would never be produced. </a:t>
            </a:r>
          </a:p>
          <a:p>
            <a:pPr lvl="2">
              <a:buFont typeface="Wingdings" panose="05000000000000000000" pitchFamily="2" charset="2"/>
              <a:buChar char="Ø"/>
            </a:pPr>
            <a:r>
              <a:rPr lang="en-US" altLang="en-US" sz="2000" dirty="0"/>
              <a:t>Hence, the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marL="857250" lvl="2" indent="0">
              <a:buNone/>
            </a:pPr>
            <a:endParaRPr lang="en-US" altLang="en-US" sz="600" dirty="0"/>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2.</a:t>
            </a:r>
            <a:r>
              <a:rPr lang="en-US" altLang="en-US" sz="2000" dirty="0"/>
              <a:t>   If TS(</a:t>
            </a:r>
            <a:r>
              <a:rPr lang="en-US" altLang="en-US" sz="2000" i="1" dirty="0"/>
              <a:t>T</a:t>
            </a:r>
            <a:r>
              <a:rPr lang="en-US" altLang="en-US" sz="2000" i="1" baseline="-25000" dirty="0"/>
              <a:t>i</a:t>
            </a:r>
            <a:r>
              <a:rPr lang="en-US" altLang="en-US" sz="2000" dirty="0"/>
              <a:t>) &lt; W-timestamp(</a:t>
            </a:r>
            <a:r>
              <a:rPr lang="en-US" altLang="en-US" sz="2000" i="1" dirty="0"/>
              <a:t>Q</a:t>
            </a:r>
            <a:r>
              <a:rPr lang="en-US" altLang="en-US" sz="2000" dirty="0"/>
              <a:t>), then </a:t>
            </a:r>
            <a:r>
              <a:rPr lang="en-US" altLang="en-US" sz="2000" i="1" dirty="0"/>
              <a:t>T</a:t>
            </a:r>
            <a:r>
              <a:rPr lang="en-US" altLang="en-US" sz="2000" i="1" baseline="-25000" dirty="0"/>
              <a:t>i</a:t>
            </a:r>
            <a:r>
              <a:rPr lang="en-US" altLang="en-US" sz="2000" dirty="0"/>
              <a:t> is attempting to write an </a:t>
            </a:r>
          </a:p>
          <a:p>
            <a:pPr marL="457200" lvl="1" indent="0">
              <a:spcBef>
                <a:spcPts val="0"/>
              </a:spcBef>
              <a:buNone/>
            </a:pPr>
            <a:r>
              <a:rPr lang="en-US" altLang="en-US" sz="2000" dirty="0"/>
              <a:t>      </a:t>
            </a:r>
            <a:r>
              <a:rPr lang="en-US" altLang="en-US" sz="2000" b="1" dirty="0"/>
              <a:t>obsolete</a:t>
            </a:r>
            <a:r>
              <a:rPr lang="en-US" altLang="en-US" sz="2000" dirty="0"/>
              <a:t> value of </a:t>
            </a:r>
            <a:r>
              <a:rPr lang="en-US" altLang="en-US" sz="2000" i="1" dirty="0"/>
              <a:t>Q</a:t>
            </a:r>
            <a:r>
              <a:rPr lang="en-US" altLang="en-US" sz="2000" dirty="0"/>
              <a:t>. </a:t>
            </a:r>
          </a:p>
          <a:p>
            <a:pPr lvl="2">
              <a:buFont typeface="Wingdings" panose="05000000000000000000" pitchFamily="2" charset="2"/>
              <a:buChar char="Ø"/>
            </a:pPr>
            <a:r>
              <a:rPr lang="en-US" altLang="en-US" sz="2000" dirty="0"/>
              <a:t>Hence, this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3.   </a:t>
            </a:r>
            <a:r>
              <a:rPr lang="en-US" altLang="en-US" sz="2000" dirty="0"/>
              <a:t>Otherwise, the </a:t>
            </a:r>
            <a:r>
              <a:rPr lang="en-US" altLang="en-US" sz="2000" b="1" dirty="0"/>
              <a:t> write</a:t>
            </a:r>
            <a:r>
              <a:rPr lang="en-US" altLang="en-US" sz="2000" dirty="0"/>
              <a:t> operation is executed, and W-timestamp(</a:t>
            </a:r>
            <a:r>
              <a:rPr lang="en-US" altLang="en-US" sz="2000" i="1" dirty="0"/>
              <a:t>Q</a:t>
            </a:r>
            <a:r>
              <a:rPr lang="en-US" altLang="en-US" sz="2000" dirty="0"/>
              <a:t>) is </a:t>
            </a:r>
          </a:p>
          <a:p>
            <a:pPr marL="457200" lvl="1" indent="0">
              <a:spcBef>
                <a:spcPts val="0"/>
              </a:spcBef>
              <a:buNone/>
            </a:pPr>
            <a:r>
              <a:rPr lang="en-US" altLang="en-US" sz="2000" dirty="0"/>
              <a:t>      set to TS(</a:t>
            </a:r>
            <a:r>
              <a:rPr lang="en-US" altLang="en-US" sz="2000" i="1" dirty="0"/>
              <a:t>T</a:t>
            </a:r>
            <a:r>
              <a:rPr lang="en-US" altLang="en-US" sz="2000" i="1" baseline="-25000" dirty="0"/>
              <a:t>i</a:t>
            </a:r>
            <a:r>
              <a:rPr lang="en-US" altLang="en-US" sz="20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sz="2800" dirty="0"/>
              <a:t>If a transaction </a:t>
            </a:r>
            <a:r>
              <a:rPr lang="en-US" altLang="en-US" sz="2800" i="1" dirty="0"/>
              <a:t>T</a:t>
            </a:r>
            <a:r>
              <a:rPr lang="en-US" altLang="en-US" sz="2800" i="1" baseline="-25000" dirty="0"/>
              <a:t>i</a:t>
            </a:r>
            <a:r>
              <a:rPr lang="en-US" sz="2800" dirty="0"/>
              <a:t> is rolled back by the concurrency-control scheme as result of issuance of either a read or write operation, the system assigns it a new timestamp and restarts it.</a:t>
            </a:r>
          </a:p>
        </p:txBody>
      </p:sp>
    </p:spTree>
    <p:extLst>
      <p:ext uri="{BB962C8B-B14F-4D97-AF65-F5344CB8AC3E}">
        <p14:creationId xmlns:p14="http://schemas.microsoft.com/office/powerpoint/2010/main" val="2272739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pic>
        <p:nvPicPr>
          <p:cNvPr id="5" name="Graphic 4">
            <a:extLst>
              <a:ext uri="{FF2B5EF4-FFF2-40B4-BE49-F238E27FC236}">
                <a16:creationId xmlns:a16="http://schemas.microsoft.com/office/drawing/2014/main" id="{6F5AD600-8A16-4092-A0DB-DD46A355E3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4918" y="904570"/>
            <a:ext cx="3316287" cy="3446055"/>
          </a:xfrm>
          <a:prstGeom prst="rect">
            <a:avLst/>
          </a:prstGeom>
        </p:spPr>
      </p:pic>
      <p:sp>
        <p:nvSpPr>
          <p:cNvPr id="6" name="TextBox 5">
            <a:extLst>
              <a:ext uri="{FF2B5EF4-FFF2-40B4-BE49-F238E27FC236}">
                <a16:creationId xmlns:a16="http://schemas.microsoft.com/office/drawing/2014/main" id="{82BCE418-54EA-4B97-8980-C10ED5282181}"/>
              </a:ext>
            </a:extLst>
          </p:cNvPr>
          <p:cNvSpPr txBox="1"/>
          <p:nvPr/>
        </p:nvSpPr>
        <p:spPr>
          <a:xfrm>
            <a:off x="686910" y="4350625"/>
            <a:ext cx="4112380" cy="1631216"/>
          </a:xfrm>
          <a:prstGeom prst="rect">
            <a:avLst/>
          </a:prstGeom>
          <a:noFill/>
        </p:spPr>
        <p:txBody>
          <a:bodyPr wrap="square" rtlCol="0">
            <a:spAutoFit/>
          </a:bodyPr>
          <a:lstStyle/>
          <a:p>
            <a:r>
              <a:rPr lang="en-IN" sz="2000" dirty="0"/>
              <a:t>Assume that initially:</a:t>
            </a:r>
          </a:p>
          <a:p>
            <a:r>
              <a:rPr lang="en-IN" sz="2000" dirty="0"/>
              <a:t>    R-TS(A) = W-TS(A) = 0</a:t>
            </a:r>
          </a:p>
          <a:p>
            <a:r>
              <a:rPr lang="en-IN" sz="2000" dirty="0"/>
              <a:t>    R-TS(B) = W-TS(B) = 0</a:t>
            </a:r>
          </a:p>
          <a:p>
            <a:r>
              <a:rPr lang="en-IN" sz="2000" dirty="0"/>
              <a:t>Assume TS(T</a:t>
            </a:r>
            <a:r>
              <a:rPr lang="en-IN" sz="2000" baseline="-25000" dirty="0"/>
              <a:t>25</a:t>
            </a:r>
            <a:r>
              <a:rPr lang="en-IN" sz="2000" dirty="0"/>
              <a:t>) = 25 and         </a:t>
            </a:r>
            <a:br>
              <a:rPr lang="en-IN" sz="2000" dirty="0"/>
            </a:br>
            <a:r>
              <a:rPr lang="en-IN" sz="2000" dirty="0"/>
              <a:t>              TS(T</a:t>
            </a:r>
            <a:r>
              <a:rPr lang="en-IN" sz="2000" baseline="-25000" dirty="0"/>
              <a:t>26</a:t>
            </a:r>
            <a:r>
              <a:rPr lang="en-IN" sz="2000" dirty="0"/>
              <a:t>) = 26</a:t>
            </a:r>
          </a:p>
        </p:txBody>
      </p:sp>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125790" y="106921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p:sp>
        <p:nvSpPr>
          <p:cNvPr id="4" name="Content Placeholder 3">
            <a:extLst>
              <a:ext uri="{FF2B5EF4-FFF2-40B4-BE49-F238E27FC236}">
                <a16:creationId xmlns:a16="http://schemas.microsoft.com/office/drawing/2014/main" id="{5BE814FD-80B5-46F8-AFEF-25B3E3033430}"/>
              </a:ext>
            </a:extLst>
          </p:cNvPr>
          <p:cNvSpPr>
            <a:spLocks noGrp="1"/>
          </p:cNvSpPr>
          <p:nvPr>
            <p:ph idx="1"/>
          </p:nvPr>
        </p:nvSpPr>
        <p:spPr>
          <a:xfrm>
            <a:off x="384123" y="4245747"/>
            <a:ext cx="8408126" cy="5367972"/>
          </a:xfrm>
        </p:spPr>
        <p:txBody>
          <a:bodyPr/>
          <a:lstStyle/>
          <a:p>
            <a:endParaRPr lang="en-US" dirty="0"/>
          </a:p>
          <a:p>
            <a:endParaRPr lang="en-US" dirty="0"/>
          </a:p>
        </p:txBody>
      </p:sp>
      <p:sp>
        <p:nvSpPr>
          <p:cNvPr id="12" name="TextBox 11">
            <a:extLst>
              <a:ext uri="{FF2B5EF4-FFF2-40B4-BE49-F238E27FC236}">
                <a16:creationId xmlns:a16="http://schemas.microsoft.com/office/drawing/2014/main" id="{4F43F149-B739-41D5-A178-B4BDD2B97437}"/>
              </a:ext>
            </a:extLst>
          </p:cNvPr>
          <p:cNvSpPr txBox="1"/>
          <p:nvPr/>
        </p:nvSpPr>
        <p:spPr>
          <a:xfrm>
            <a:off x="284744" y="1489841"/>
            <a:ext cx="4572000" cy="1569660"/>
          </a:xfrm>
          <a:prstGeom prst="rect">
            <a:avLst/>
          </a:prstGeom>
          <a:noFill/>
        </p:spPr>
        <p:txBody>
          <a:bodyPr wrap="square">
            <a:spAutoFit/>
          </a:bodyPr>
          <a:lstStyle/>
          <a:p>
            <a:pPr marL="285750" indent="-285750">
              <a:buFont typeface="Arial" panose="020B0604020202020204" pitchFamily="34" charset="0"/>
              <a:buChar char="•"/>
            </a:pPr>
            <a:r>
              <a:rPr lang="en-US" dirty="0"/>
              <a:t>We consider transactions T25 and T26. Transaction T25 displays the contents of accounts A + B</a:t>
            </a:r>
          </a:p>
          <a:p>
            <a:pPr marL="285750" indent="-285750">
              <a:buFont typeface="Arial" panose="020B0604020202020204" pitchFamily="34" charset="0"/>
              <a:buChar char="•"/>
            </a:pPr>
            <a:r>
              <a:rPr lang="en-US" dirty="0"/>
              <a:t>Transaction T26 transfers $50 from account B to account A, and then displays the contents of both</a:t>
            </a:r>
          </a:p>
        </p:txBody>
      </p:sp>
    </p:spTree>
    <p:extLst>
      <p:ext uri="{BB962C8B-B14F-4D97-AF65-F5344CB8AC3E}">
        <p14:creationId xmlns:p14="http://schemas.microsoft.com/office/powerpoint/2010/main" val="651013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sp>
        <p:nvSpPr>
          <p:cNvPr id="3" name="Content Placeholder 2">
            <a:extLst>
              <a:ext uri="{FF2B5EF4-FFF2-40B4-BE49-F238E27FC236}">
                <a16:creationId xmlns:a16="http://schemas.microsoft.com/office/drawing/2014/main" id="{DE05A45C-0C9F-4734-AF8F-80113999B8A5}"/>
              </a:ext>
            </a:extLst>
          </p:cNvPr>
          <p:cNvSpPr>
            <a:spLocks noGrp="1"/>
          </p:cNvSpPr>
          <p:nvPr>
            <p:ph idx="1"/>
          </p:nvPr>
        </p:nvSpPr>
        <p:spPr>
          <a:xfrm>
            <a:off x="228600" y="1405035"/>
            <a:ext cx="5334000" cy="2588078"/>
          </a:xfrm>
        </p:spPr>
        <p:txBody>
          <a:bodyPr/>
          <a:lstStyle/>
          <a:p>
            <a:r>
              <a:rPr lang="en-IN" sz="2000" dirty="0"/>
              <a:t>How about this one,</a:t>
            </a:r>
            <a:br>
              <a:rPr lang="en-IN" sz="2000" dirty="0"/>
            </a:br>
            <a:r>
              <a:rPr lang="en-IN" sz="2000" dirty="0"/>
              <a:t>where initially</a:t>
            </a:r>
          </a:p>
          <a:p>
            <a:pPr lvl="1"/>
            <a:r>
              <a:rPr lang="en-IN" sz="2000" dirty="0"/>
              <a:t>R-TS(Q)=W-TS(Q)=0</a:t>
            </a:r>
          </a:p>
          <a:p>
            <a:pPr lvl="1"/>
            <a:r>
              <a:rPr lang="en-US" sz="2000" dirty="0"/>
              <a:t>TS(T27) &lt; TS(T28)</a:t>
            </a:r>
            <a:endParaRPr lang="en-IN" sz="2000" dirty="0"/>
          </a:p>
        </p:txBody>
      </p:sp>
      <p:pic>
        <p:nvPicPr>
          <p:cNvPr id="8" name="Graphic 7">
            <a:extLst>
              <a:ext uri="{FF2B5EF4-FFF2-40B4-BE49-F238E27FC236}">
                <a16:creationId xmlns:a16="http://schemas.microsoft.com/office/drawing/2014/main" id="{13DFD7B6-0D9F-40E0-A0EB-4D4FA9A16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600" y="1046816"/>
            <a:ext cx="3175000" cy="2248136"/>
          </a:xfrm>
          <a:prstGeom prst="rect">
            <a:avLst/>
          </a:prstGeom>
        </p:spPr>
      </p:pic>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22920" y="95237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EA83EB-9BED-4A47-BC65-34E70DA507B7}"/>
                  </a:ext>
                </a:extLst>
              </p:cNvPr>
              <p:cNvSpPr txBox="1"/>
              <p:nvPr/>
            </p:nvSpPr>
            <p:spPr>
              <a:xfrm>
                <a:off x="228600" y="3413760"/>
                <a:ext cx="8224519" cy="2579232"/>
              </a:xfrm>
              <a:prstGeom prst="rect">
                <a:avLst/>
              </a:prstGeom>
              <a:noFill/>
            </p:spPr>
            <p:txBody>
              <a:bodyPr wrap="square">
                <a:spAutoFit/>
              </a:bodyPr>
              <a:lstStyle/>
              <a:p>
                <a:pPr marL="285750" indent="-285750" algn="l">
                  <a:buFont typeface="Wingdings" panose="05000000000000000000" pitchFamily="2" charset="2"/>
                  <a:buChar char="Ø"/>
                </a:pPr>
                <a:r>
                  <a:rPr lang="en-US" sz="2000" dirty="0"/>
                  <a:t>The read(Q) operation of T27 succeeds, as does the write(Q) operation of T28.</a:t>
                </a:r>
              </a:p>
              <a:p>
                <a:pPr marL="285750" indent="-285750" algn="l">
                  <a:buFont typeface="Wingdings" panose="05000000000000000000" pitchFamily="2" charset="2"/>
                  <a:buChar char="Ø"/>
                </a:pPr>
                <a:r>
                  <a:rPr lang="en-US" sz="2000" dirty="0"/>
                  <a:t>When T27 attempts its write(Q) operation:</a:t>
                </a:r>
              </a:p>
              <a:p>
                <a:pPr marL="742950" lvl="1" indent="-285750">
                  <a:buFont typeface="Wingdings" panose="05000000000000000000" pitchFamily="2" charset="2"/>
                  <a:buChar char="Ø"/>
                </a:pPr>
                <a:r>
                  <a:rPr lang="en-US" sz="2000" dirty="0"/>
                  <a:t>Because TS(T27) &lt; W-timestamp(Q), since W-timestamp(Q) = TS(T28). Thus, the write(Q) by T27 is rejected and transaction T27 must be rolled back.</a:t>
                </a:r>
              </a:p>
              <a:p>
                <a:pPr marL="285750" indent="-285750">
                  <a:buFont typeface="Wingdings" panose="05000000000000000000" pitchFamily="2" charset="2"/>
                  <a:buChar char="Ø"/>
                </a:pPr>
                <a:r>
                  <a:rPr lang="en-US" sz="2000" dirty="0"/>
                  <a:t>Any transaction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𝑗</m:t>
                        </m:r>
                      </m:sub>
                    </m:sSub>
                  </m:oMath>
                </a14:m>
                <a:r>
                  <a:rPr lang="en-US" sz="2000" dirty="0"/>
                  <a:t> with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𝑗</m:t>
                        </m:r>
                      </m:sub>
                    </m:sSub>
                  </m:oMath>
                </a14:m>
                <a:r>
                  <a:rPr lang="en-US" sz="2000" dirty="0"/>
                  <a:t> ) &gt; TS(T28) must read the value of Q written by T28, rather than the value that T27 is attempting to write</a:t>
                </a:r>
              </a:p>
            </p:txBody>
          </p:sp>
        </mc:Choice>
        <mc:Fallback xmlns="">
          <p:sp>
            <p:nvSpPr>
              <p:cNvPr id="10" name="TextBox 9">
                <a:extLst>
                  <a:ext uri="{FF2B5EF4-FFF2-40B4-BE49-F238E27FC236}">
                    <a16:creationId xmlns:a16="http://schemas.microsoft.com/office/drawing/2014/main" id="{04EA83EB-9BED-4A47-BC65-34E70DA507B7}"/>
                  </a:ext>
                </a:extLst>
              </p:cNvPr>
              <p:cNvSpPr txBox="1">
                <a:spLocks noRot="1" noChangeAspect="1" noMove="1" noResize="1" noEditPoints="1" noAdjustHandles="1" noChangeArrowheads="1" noChangeShapeType="1" noTextEdit="1"/>
              </p:cNvSpPr>
              <p:nvPr/>
            </p:nvSpPr>
            <p:spPr>
              <a:xfrm>
                <a:off x="228600" y="3413760"/>
                <a:ext cx="8224519" cy="2579232"/>
              </a:xfrm>
              <a:prstGeom prst="rect">
                <a:avLst/>
              </a:prstGeom>
              <a:blipFill>
                <a:blip r:embed="rId5"/>
                <a:stretch>
                  <a:fillRect l="-667" t="-946" b="-3546"/>
                </a:stretch>
              </a:blipFill>
            </p:spPr>
            <p:txBody>
              <a:bodyPr/>
              <a:lstStyle/>
              <a:p>
                <a:r>
                  <a:rPr lang="en-US">
                    <a:noFill/>
                  </a:rPr>
                  <a:t> </a:t>
                </a:r>
              </a:p>
            </p:txBody>
          </p:sp>
        </mc:Fallback>
      </mc:AlternateContent>
    </p:spTree>
    <p:extLst>
      <p:ext uri="{BB962C8B-B14F-4D97-AF65-F5344CB8AC3E}">
        <p14:creationId xmlns:p14="http://schemas.microsoft.com/office/powerpoint/2010/main" val="30105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en-US" dirty="0">
                <a:effectLst>
                  <a:outerShdw blurRad="38100" dist="38100" dir="2700000" algn="tl">
                    <a:srgbClr val="C0C0C0"/>
                  </a:outerShdw>
                </a:effectLst>
              </a:rPr>
              <a:t>Another Example Under TSO</a:t>
            </a:r>
          </a:p>
        </p:txBody>
      </p:sp>
      <p:sp>
        <p:nvSpPr>
          <p:cNvPr id="37891" name="Rectangle 5"/>
          <p:cNvSpPr>
            <a:spLocks noChangeArrowheads="1"/>
          </p:cNvSpPr>
          <p:nvPr/>
        </p:nvSpPr>
        <p:spPr bwMode="auto">
          <a:xfrm>
            <a:off x="745725" y="1085850"/>
            <a:ext cx="73507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1700" dirty="0"/>
              <a:t>A partial schedule for several data items for transactions with</a:t>
            </a:r>
          </a:p>
          <a:p>
            <a:r>
              <a:rPr kumimoji="1" lang="en-US" altLang="en-US" sz="1700" dirty="0"/>
              <a:t>timestamps 1, 2, 3, 4, 5, with all R-TS and W-TS = 0 initially</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692" y="1945387"/>
            <a:ext cx="5772467" cy="430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Correctness of Timestamp-Ordering Protocol</a:t>
            </a:r>
          </a:p>
        </p:txBody>
      </p:sp>
      <p:sp>
        <p:nvSpPr>
          <p:cNvPr id="38915" name="Rectangle 3"/>
          <p:cNvSpPr>
            <a:spLocks noGrp="1" noChangeArrowheads="1"/>
          </p:cNvSpPr>
          <p:nvPr>
            <p:ph idx="1"/>
          </p:nvPr>
        </p:nvSpPr>
        <p:spPr>
          <a:xfrm>
            <a:off x="294936" y="950097"/>
            <a:ext cx="8457904" cy="5367972"/>
          </a:xfrm>
        </p:spPr>
        <p:txBody>
          <a:bodyPr/>
          <a:lstStyle/>
          <a:p>
            <a:r>
              <a:rPr lang="en-US" altLang="en-US" sz="2400" dirty="0"/>
              <a:t>The timestamp-ordering protocol </a:t>
            </a:r>
            <a:r>
              <a:rPr lang="en-US" altLang="en-US" sz="2400" b="1" dirty="0"/>
              <a:t>guarantees</a:t>
            </a:r>
            <a:r>
              <a:rPr lang="en-US" altLang="en-US" sz="2400" dirty="0"/>
              <a:t> </a:t>
            </a:r>
            <a:r>
              <a:rPr lang="en-US" altLang="en-US" sz="2400" b="1" dirty="0"/>
              <a:t>serializability</a:t>
            </a:r>
            <a:r>
              <a:rPr lang="en-US" altLang="en-US" sz="2400" dirty="0"/>
              <a:t> since all the arcs in the precedence graph are of the form:</a:t>
            </a:r>
          </a:p>
          <a:p>
            <a:pPr>
              <a:buFont typeface="Monotype Sorts" charset="2"/>
              <a:buNone/>
            </a:pPr>
            <a:r>
              <a:rPr lang="en-US" altLang="en-US" sz="2400" dirty="0"/>
              <a:t>    </a:t>
            </a:r>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r>
              <a:rPr lang="en-US" altLang="en-US" sz="2400" dirty="0"/>
              <a:t>     Thus, there will be no cycles in the precedence graph</a:t>
            </a:r>
          </a:p>
          <a:p>
            <a:pPr>
              <a:lnSpc>
                <a:spcPct val="90000"/>
              </a:lnSpc>
            </a:pPr>
            <a:r>
              <a:rPr lang="en-US" altLang="en-US" sz="2400" dirty="0"/>
              <a:t>Timestamp protocol ensures freedom from deadlock as no transaction ever waits.  </a:t>
            </a:r>
          </a:p>
          <a:p>
            <a:pPr>
              <a:lnSpc>
                <a:spcPct val="90000"/>
              </a:lnSpc>
            </a:pPr>
            <a:r>
              <a:rPr lang="en-US" altLang="en-US" sz="2400" dirty="0"/>
              <a:t>But the schedule may not be cascade-free, and may  not even be recoverable.</a:t>
            </a:r>
          </a:p>
        </p:txBody>
      </p:sp>
      <p:pic>
        <p:nvPicPr>
          <p:cNvPr id="389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51" y="2153921"/>
            <a:ext cx="6159317" cy="171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Recoverability and Cascade Freedom</a:t>
            </a:r>
          </a:p>
        </p:txBody>
      </p:sp>
      <p:sp>
        <p:nvSpPr>
          <p:cNvPr id="40963" name="Rectangle 3"/>
          <p:cNvSpPr>
            <a:spLocks noGrp="1" noChangeArrowheads="1"/>
          </p:cNvSpPr>
          <p:nvPr>
            <p:ph idx="1"/>
          </p:nvPr>
        </p:nvSpPr>
        <p:spPr>
          <a:xfrm>
            <a:off x="279400" y="990600"/>
            <a:ext cx="8172142" cy="5479869"/>
          </a:xfrm>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8195" name="Rectangle 3"/>
          <p:cNvSpPr>
            <a:spLocks noGrp="1" noChangeArrowheads="1"/>
          </p:cNvSpPr>
          <p:nvPr>
            <p:ph idx="1"/>
          </p:nvPr>
        </p:nvSpPr>
        <p:spPr>
          <a:xfrm>
            <a:off x="692458" y="1102497"/>
            <a:ext cx="8153092" cy="5367972"/>
          </a:xfrm>
        </p:spPr>
        <p:txBody>
          <a:bodyPr/>
          <a:lstStyle/>
          <a:p>
            <a:r>
              <a:rPr lang="en-US" altLang="en-US" sz="2400" dirty="0"/>
              <a:t>Example of a transaction performing locking:</a:t>
            </a:r>
          </a:p>
          <a:p>
            <a:pPr>
              <a:buFont typeface="Monotype Sorts" charset="2"/>
              <a:buNone/>
            </a:pPr>
            <a:r>
              <a:rPr lang="en-US" altLang="en-US" sz="2400" dirty="0"/>
              <a:t>                       </a:t>
            </a:r>
            <a:r>
              <a:rPr lang="en-US" altLang="en-US" sz="2400" i="1" dirty="0"/>
              <a:t>T</a:t>
            </a:r>
            <a:r>
              <a:rPr lang="en-US" altLang="en-US" sz="2400" i="1" baseline="-25000" dirty="0"/>
              <a:t>2</a:t>
            </a:r>
            <a:r>
              <a:rPr lang="en-US" altLang="en-US" sz="2400" dirty="0"/>
              <a:t>:</a:t>
            </a:r>
            <a:r>
              <a:rPr lang="en-US" altLang="en-US" sz="2400" b="1" dirty="0"/>
              <a:t> lock-S</a:t>
            </a:r>
            <a:r>
              <a:rPr lang="en-US" altLang="en-US" sz="2400" i="1" dirty="0"/>
              <a:t>(A)</a:t>
            </a:r>
            <a:r>
              <a:rPr lang="en-US" altLang="en-US" sz="2400" dirty="0"/>
              <a:t>;</a:t>
            </a:r>
          </a:p>
          <a:p>
            <a:pPr>
              <a:buFont typeface="Monotype Sorts" charset="2"/>
              <a:buNone/>
            </a:pPr>
            <a:r>
              <a:rPr lang="en-US" altLang="en-US" sz="2400" b="1" dirty="0"/>
              <a:t>                             read </a:t>
            </a:r>
            <a:r>
              <a:rPr lang="en-US" altLang="en-US" sz="2400" i="1" dirty="0"/>
              <a:t>(A)</a:t>
            </a:r>
            <a:r>
              <a:rPr lang="en-US" altLang="en-US" sz="2400" dirty="0"/>
              <a:t>;</a:t>
            </a:r>
          </a:p>
          <a:p>
            <a:pPr>
              <a:buFont typeface="Monotype Sorts" charset="2"/>
              <a:buNone/>
            </a:pPr>
            <a:r>
              <a:rPr lang="en-US" altLang="en-US" sz="2400" b="1" dirty="0"/>
              <a:t>                             unlock</a:t>
            </a:r>
            <a:r>
              <a:rPr lang="en-US" altLang="en-US" sz="2400" i="1" dirty="0"/>
              <a:t>(A)</a:t>
            </a:r>
            <a:r>
              <a:rPr lang="en-US" altLang="en-US" sz="2400" dirty="0"/>
              <a:t>;</a:t>
            </a:r>
          </a:p>
          <a:p>
            <a:pPr>
              <a:buFont typeface="Monotype Sorts" charset="2"/>
              <a:buNone/>
            </a:pPr>
            <a:endParaRPr lang="en-US" altLang="en-US" sz="2400" dirty="0"/>
          </a:p>
          <a:p>
            <a:pPr>
              <a:buFont typeface="Monotype Sorts" charset="2"/>
              <a:buNone/>
            </a:pPr>
            <a:r>
              <a:rPr lang="en-US" altLang="en-US" sz="2400" b="1" dirty="0"/>
              <a:t>                             lock-S</a:t>
            </a:r>
            <a:r>
              <a:rPr lang="en-US" altLang="en-US" sz="2400" i="1" dirty="0"/>
              <a:t>(B)</a:t>
            </a:r>
            <a:r>
              <a:rPr lang="en-US" altLang="en-US" sz="2400" dirty="0"/>
              <a:t>;</a:t>
            </a:r>
          </a:p>
          <a:p>
            <a:pPr>
              <a:buFont typeface="Monotype Sorts" charset="2"/>
              <a:buNone/>
            </a:pPr>
            <a:r>
              <a:rPr lang="en-US" altLang="en-US" sz="2400" b="1" dirty="0"/>
              <a:t>                             read </a:t>
            </a:r>
            <a:r>
              <a:rPr lang="en-US" altLang="en-US" sz="2400" i="1" dirty="0"/>
              <a:t>(B)</a:t>
            </a:r>
            <a:r>
              <a:rPr lang="en-US" altLang="en-US" sz="2400" dirty="0"/>
              <a:t>;</a:t>
            </a:r>
          </a:p>
          <a:p>
            <a:pPr>
              <a:buFont typeface="Monotype Sorts" charset="2"/>
              <a:buNone/>
            </a:pPr>
            <a:r>
              <a:rPr lang="en-US" altLang="en-US" sz="2400" b="1" dirty="0"/>
              <a:t>                             unlock</a:t>
            </a:r>
            <a:r>
              <a:rPr lang="en-US" altLang="en-US" sz="2400" i="1" dirty="0"/>
              <a:t>(B)</a:t>
            </a:r>
            <a:r>
              <a:rPr lang="en-US" altLang="en-US" sz="2400" dirty="0"/>
              <a:t>;</a:t>
            </a:r>
          </a:p>
          <a:p>
            <a:pPr>
              <a:buFont typeface="Monotype Sorts" charset="2"/>
              <a:buNone/>
            </a:pPr>
            <a:r>
              <a:rPr lang="en-US" altLang="en-US" sz="2400" b="1" dirty="0"/>
              <a:t>                             display</a:t>
            </a:r>
            <a:r>
              <a:rPr lang="en-US" altLang="en-US" sz="2400" i="1" dirty="0"/>
              <a:t>(A+B)</a:t>
            </a:r>
          </a:p>
          <a:p>
            <a:r>
              <a:rPr lang="en-US" altLang="en-US" sz="2400" dirty="0"/>
              <a:t>Locking as above is </a:t>
            </a:r>
            <a:r>
              <a:rPr lang="en-US" altLang="en-US" sz="2400" i="1" u="sng" dirty="0"/>
              <a:t>not sufficient </a:t>
            </a:r>
            <a:r>
              <a:rPr lang="en-US" altLang="en-US" sz="2400" dirty="0"/>
              <a:t>to guarantee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Thomas</a:t>
            </a:r>
            <a:r>
              <a:rPr lang="ja-JP" altLang="en-US">
                <a:effectLst>
                  <a:outerShdw blurRad="38100" dist="38100" dir="2700000" algn="tl">
                    <a:srgbClr val="C0C0C0"/>
                  </a:outerShdw>
                </a:effectLst>
              </a:rPr>
              <a:t>’</a:t>
            </a:r>
            <a:r>
              <a:rPr lang="en-US" altLang="ja-JP">
                <a:effectLst>
                  <a:outerShdw blurRad="38100" dist="38100" dir="2700000" algn="tl">
                    <a:srgbClr val="C0C0C0"/>
                  </a:outerShdw>
                </a:effectLst>
              </a:rPr>
              <a:t> Write Rule</a:t>
            </a:r>
            <a:endParaRPr lang="en-US">
              <a:effectLst>
                <a:outerShdw blurRad="38100" dist="38100" dir="2700000" algn="tl">
                  <a:srgbClr val="C0C0C0"/>
                </a:outerShdw>
              </a:effectLst>
            </a:endParaRPr>
          </a:p>
        </p:txBody>
      </p:sp>
      <p:sp>
        <p:nvSpPr>
          <p:cNvPr id="41987" name="Rectangle 3"/>
          <p:cNvSpPr>
            <a:spLocks noGrp="1" noChangeArrowheads="1"/>
          </p:cNvSpPr>
          <p:nvPr>
            <p:ph idx="1"/>
          </p:nvPr>
        </p:nvSpPr>
        <p:spPr>
          <a:xfrm>
            <a:off x="0" y="822960"/>
            <a:ext cx="9093200" cy="5647509"/>
          </a:xfrm>
        </p:spPr>
        <p:txBody>
          <a:bodyPr/>
          <a:lstStyle/>
          <a:p>
            <a:r>
              <a:rPr lang="en-US" altLang="en-US" sz="2200" dirty="0"/>
              <a:t>Modified version of the timestamp-ordering protocol in which obsolete </a:t>
            </a:r>
            <a:r>
              <a:rPr lang="en-US" altLang="en-US" sz="2200" b="1" dirty="0"/>
              <a:t> write</a:t>
            </a:r>
            <a:r>
              <a:rPr lang="en-US" altLang="en-US" sz="2200" dirty="0"/>
              <a:t> operations may be ignored under certain circumstances.</a:t>
            </a:r>
          </a:p>
          <a:p>
            <a:pPr>
              <a:lnSpc>
                <a:spcPct val="110000"/>
              </a:lnSpc>
            </a:pPr>
            <a:r>
              <a:rPr lang="en-US" altLang="en-US" sz="2200" dirty="0"/>
              <a:t>When </a:t>
            </a:r>
            <a:r>
              <a:rPr lang="en-US" altLang="en-US" sz="2200" i="1" dirty="0"/>
              <a:t>T</a:t>
            </a:r>
            <a:r>
              <a:rPr lang="en-US" altLang="en-US" sz="2200" i="1" baseline="-25000" dirty="0"/>
              <a:t>i</a:t>
            </a:r>
            <a:r>
              <a:rPr lang="en-US" altLang="en-US" sz="2200" dirty="0"/>
              <a:t> attempts to write data item </a:t>
            </a:r>
            <a:r>
              <a:rPr lang="en-US" altLang="en-US" sz="2200" i="1" dirty="0"/>
              <a:t>Q</a:t>
            </a:r>
            <a:r>
              <a:rPr lang="en-US" altLang="en-US" sz="2200" dirty="0"/>
              <a:t>, if TS(</a:t>
            </a:r>
            <a:r>
              <a:rPr lang="en-US" altLang="en-US" sz="2200" i="1" dirty="0"/>
              <a:t>T</a:t>
            </a:r>
            <a:r>
              <a:rPr lang="en-US" altLang="en-US" sz="2200" i="1" baseline="-25000" dirty="0"/>
              <a:t>i</a:t>
            </a:r>
            <a:r>
              <a:rPr lang="en-US" altLang="en-US" sz="2200" dirty="0"/>
              <a:t>) </a:t>
            </a:r>
            <a:r>
              <a:rPr lang="en-US" altLang="en-US" sz="2200" i="1" dirty="0"/>
              <a:t>&lt;</a:t>
            </a:r>
            <a:r>
              <a:rPr lang="en-US" altLang="en-US" sz="2200" dirty="0"/>
              <a:t> W-timestamp(</a:t>
            </a:r>
            <a:r>
              <a:rPr lang="en-US" altLang="en-US" sz="2200" i="1" dirty="0"/>
              <a:t>Q</a:t>
            </a:r>
            <a:r>
              <a:rPr lang="en-US" altLang="en-US" sz="2200" dirty="0"/>
              <a:t>), then </a:t>
            </a:r>
            <a:r>
              <a:rPr lang="en-US" altLang="en-US" sz="2200" i="1" dirty="0"/>
              <a:t>T</a:t>
            </a:r>
            <a:r>
              <a:rPr lang="en-US" altLang="en-US" sz="2200" i="1" baseline="-25000" dirty="0"/>
              <a:t>i</a:t>
            </a:r>
            <a:r>
              <a:rPr lang="en-US" altLang="en-US" sz="2200" dirty="0"/>
              <a:t> is attempting to write an obsolete value of {</a:t>
            </a:r>
            <a:r>
              <a:rPr lang="en-US" altLang="en-US" sz="2200" i="1" dirty="0"/>
              <a:t>Q</a:t>
            </a:r>
            <a:r>
              <a:rPr lang="en-US" altLang="en-US" sz="2200" dirty="0"/>
              <a:t>}. </a:t>
            </a:r>
          </a:p>
          <a:p>
            <a:pPr lvl="1">
              <a:lnSpc>
                <a:spcPct val="110000"/>
              </a:lnSpc>
            </a:pPr>
            <a:r>
              <a:rPr lang="en-US" altLang="en-US" sz="2200" dirty="0"/>
              <a:t>Rather than rolling back </a:t>
            </a:r>
            <a:r>
              <a:rPr lang="en-US" altLang="en-US" sz="2200" i="1" dirty="0"/>
              <a:t>T</a:t>
            </a:r>
            <a:r>
              <a:rPr lang="en-US" altLang="en-US" sz="2200" i="1" baseline="-25000" dirty="0"/>
              <a:t>i</a:t>
            </a:r>
            <a:r>
              <a:rPr lang="en-US" altLang="en-US" sz="2200" dirty="0"/>
              <a:t> as the timestamp ordering protocol would have done, this {</a:t>
            </a:r>
            <a:r>
              <a:rPr lang="en-US" altLang="en-US" sz="2200" b="1" dirty="0"/>
              <a:t>write</a:t>
            </a:r>
            <a:r>
              <a:rPr lang="en-US" altLang="en-US" sz="2200" dirty="0"/>
              <a:t>} operation can be </a:t>
            </a:r>
            <a:r>
              <a:rPr lang="en-US" altLang="en-US" sz="2200" b="1" dirty="0"/>
              <a:t>ignored</a:t>
            </a:r>
            <a:r>
              <a:rPr lang="en-US" altLang="en-US" sz="2200" dirty="0"/>
              <a:t>.</a:t>
            </a:r>
          </a:p>
          <a:p>
            <a:r>
              <a:rPr lang="en-US" altLang="en-US" sz="2200" dirty="0"/>
              <a:t>Otherwise this protocol is the same as the timestamp ordering protocol.</a:t>
            </a:r>
          </a:p>
          <a:p>
            <a:pPr>
              <a:lnSpc>
                <a:spcPct val="120000"/>
              </a:lnSpc>
            </a:pPr>
            <a:r>
              <a:rPr lang="en-US" altLang="en-US" sz="2200" dirty="0"/>
              <a:t>Thomas' Write Rule allows greater potential concurrency. </a:t>
            </a:r>
          </a:p>
          <a:p>
            <a:pPr lvl="1">
              <a:lnSpc>
                <a:spcPct val="120000"/>
              </a:lnSpc>
            </a:pPr>
            <a:r>
              <a:rPr lang="en-US" altLang="en-US" sz="2200" dirty="0"/>
              <a:t>Allows some </a:t>
            </a:r>
            <a:r>
              <a:rPr lang="en-US" altLang="en-US" sz="2200" b="1" dirty="0"/>
              <a:t>view-serializable schedules </a:t>
            </a:r>
            <a:r>
              <a:rPr lang="en-US" altLang="en-US" sz="2200" dirty="0"/>
              <a:t>that are </a:t>
            </a:r>
            <a:r>
              <a:rPr lang="en-US" altLang="en-US" sz="2200" b="1" dirty="0"/>
              <a:t>not conflict-serializable.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A9A8-BFF8-4052-8CFB-07B8793A9227}"/>
              </a:ext>
            </a:extLst>
          </p:cNvPr>
          <p:cNvSpPr>
            <a:spLocks noGrp="1"/>
          </p:cNvSpPr>
          <p:nvPr>
            <p:ph type="title"/>
          </p:nvPr>
        </p:nvSpPr>
        <p:spPr>
          <a:xfrm>
            <a:off x="871092" y="292136"/>
            <a:ext cx="8077200" cy="609600"/>
          </a:xfrm>
        </p:spPr>
        <p:txBody>
          <a:bodyPr/>
          <a:lstStyle/>
          <a:p>
            <a:r>
              <a:rPr lang="en-IN" dirty="0"/>
              <a:t>Validation-Based Protocol</a:t>
            </a:r>
          </a:p>
        </p:txBody>
      </p:sp>
      <p:sp>
        <p:nvSpPr>
          <p:cNvPr id="3" name="Content Placeholder 2">
            <a:extLst>
              <a:ext uri="{FF2B5EF4-FFF2-40B4-BE49-F238E27FC236}">
                <a16:creationId xmlns:a16="http://schemas.microsoft.com/office/drawing/2014/main" id="{D5050EBB-FA0D-4714-BEE0-AD114E090420}"/>
              </a:ext>
            </a:extLst>
          </p:cNvPr>
          <p:cNvSpPr>
            <a:spLocks noGrp="1"/>
          </p:cNvSpPr>
          <p:nvPr>
            <p:ph idx="1"/>
          </p:nvPr>
        </p:nvSpPr>
        <p:spPr>
          <a:xfrm>
            <a:off x="152400" y="1066800"/>
            <a:ext cx="8834120" cy="5403669"/>
          </a:xfrm>
        </p:spPr>
        <p:txBody>
          <a:bodyPr/>
          <a:lstStyle/>
          <a:p>
            <a:r>
              <a:rPr lang="en-IN" sz="2400" dirty="0"/>
              <a:t>Idea: can we use commit time as </a:t>
            </a:r>
            <a:r>
              <a:rPr lang="en-IN" sz="2400" b="1" dirty="0"/>
              <a:t>serialization</a:t>
            </a:r>
            <a:r>
              <a:rPr lang="en-IN" sz="2400" dirty="0"/>
              <a:t> order?</a:t>
            </a:r>
          </a:p>
          <a:p>
            <a:r>
              <a:rPr lang="en-IN" sz="2400" dirty="0"/>
              <a:t>To do so:</a:t>
            </a:r>
          </a:p>
          <a:p>
            <a:pPr lvl="1"/>
            <a:r>
              <a:rPr lang="en-IN" sz="2400" b="1" dirty="0"/>
              <a:t>Postpone</a:t>
            </a:r>
            <a:r>
              <a:rPr lang="en-IN" sz="2400" dirty="0"/>
              <a:t> </a:t>
            </a:r>
            <a:r>
              <a:rPr lang="en-IN" sz="2400" b="1" dirty="0"/>
              <a:t>writes</a:t>
            </a:r>
            <a:r>
              <a:rPr lang="en-IN" sz="2400" dirty="0"/>
              <a:t> to </a:t>
            </a:r>
            <a:r>
              <a:rPr lang="en-IN" sz="2400" b="1" dirty="0"/>
              <a:t>end</a:t>
            </a:r>
            <a:r>
              <a:rPr lang="en-IN" sz="2400" dirty="0"/>
              <a:t> of transaction</a:t>
            </a:r>
          </a:p>
          <a:p>
            <a:pPr lvl="1"/>
            <a:r>
              <a:rPr lang="en-IN" sz="2400" dirty="0"/>
              <a:t>Keep track of </a:t>
            </a:r>
            <a:r>
              <a:rPr lang="en-IN" sz="2400" b="1" dirty="0"/>
              <a:t>data items read/written </a:t>
            </a:r>
            <a:r>
              <a:rPr lang="en-IN" sz="2400" dirty="0"/>
              <a:t>by transaction</a:t>
            </a:r>
          </a:p>
          <a:p>
            <a:pPr lvl="1"/>
            <a:r>
              <a:rPr lang="en-IN" sz="2400" b="1" dirty="0">
                <a:solidFill>
                  <a:srgbClr val="002060"/>
                </a:solidFill>
              </a:rPr>
              <a:t>Validation</a:t>
            </a:r>
            <a:r>
              <a:rPr lang="en-IN" sz="2400" dirty="0"/>
              <a:t> performed at </a:t>
            </a:r>
            <a:r>
              <a:rPr lang="en-IN" sz="2400" b="1" dirty="0"/>
              <a:t>commit time</a:t>
            </a:r>
            <a:r>
              <a:rPr lang="en-IN" sz="2400" dirty="0"/>
              <a:t>, </a:t>
            </a:r>
            <a:r>
              <a:rPr lang="en-IN" sz="2400" b="1" dirty="0"/>
              <a:t>detect</a:t>
            </a:r>
            <a:r>
              <a:rPr lang="en-IN" sz="2400" dirty="0"/>
              <a:t> any </a:t>
            </a:r>
            <a:r>
              <a:rPr lang="en-IN" sz="2400" b="1" dirty="0"/>
              <a:t>out-of-serialization order reads/writes</a:t>
            </a:r>
          </a:p>
          <a:p>
            <a:r>
              <a:rPr lang="en-US" altLang="en-US" sz="2400" dirty="0"/>
              <a:t>Also called as </a:t>
            </a:r>
            <a:r>
              <a:rPr lang="en-US" altLang="en-US" sz="2400" b="1" dirty="0">
                <a:solidFill>
                  <a:srgbClr val="002060"/>
                </a:solidFill>
              </a:rPr>
              <a:t>optimistic concurrency control</a:t>
            </a:r>
            <a:r>
              <a:rPr lang="en-US" altLang="en-US" sz="2400" dirty="0">
                <a:solidFill>
                  <a:srgbClr val="002060"/>
                </a:solidFill>
              </a:rPr>
              <a:t> </a:t>
            </a:r>
            <a:r>
              <a:rPr lang="en-US" altLang="en-US" sz="2400" dirty="0"/>
              <a:t>since transaction executes fully in the hope that all will go well during validation</a:t>
            </a:r>
          </a:p>
          <a:p>
            <a:endParaRPr lang="en-IN" sz="2400" dirty="0"/>
          </a:p>
        </p:txBody>
      </p:sp>
    </p:spTree>
    <p:extLst>
      <p:ext uri="{BB962C8B-B14F-4D97-AF65-F5344CB8AC3E}">
        <p14:creationId xmlns:p14="http://schemas.microsoft.com/office/powerpoint/2010/main" val="2492474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a:t>
            </a:r>
          </a:p>
        </p:txBody>
      </p:sp>
      <p:sp>
        <p:nvSpPr>
          <p:cNvPr id="43011" name="Rectangle 3"/>
          <p:cNvSpPr>
            <a:spLocks noGrp="1" noChangeArrowheads="1"/>
          </p:cNvSpPr>
          <p:nvPr>
            <p:ph idx="1"/>
          </p:nvPr>
        </p:nvSpPr>
        <p:spPr>
          <a:xfrm>
            <a:off x="116840" y="883920"/>
            <a:ext cx="8263680" cy="5586549"/>
          </a:xfrm>
        </p:spPr>
        <p:txBody>
          <a:bodyPr/>
          <a:lstStyle/>
          <a:p>
            <a:r>
              <a:rPr lang="en-US" altLang="en-US" sz="2000" dirty="0"/>
              <a:t>Execution of transaction </a:t>
            </a:r>
            <a:r>
              <a:rPr lang="en-US" altLang="en-US" sz="2000" i="1" dirty="0"/>
              <a:t>T</a:t>
            </a:r>
            <a:r>
              <a:rPr lang="en-US" altLang="en-US" sz="2000" i="1" baseline="-25000" dirty="0"/>
              <a:t>i</a:t>
            </a:r>
            <a:r>
              <a:rPr lang="en-US" altLang="en-US" sz="2000" baseline="-25000" dirty="0"/>
              <a:t> </a:t>
            </a:r>
            <a:r>
              <a:rPr lang="en-US" altLang="en-US" sz="2000" dirty="0"/>
              <a:t>is done in </a:t>
            </a:r>
            <a:r>
              <a:rPr lang="en-US" altLang="en-US" sz="2000" b="1" dirty="0"/>
              <a:t>three</a:t>
            </a:r>
            <a:r>
              <a:rPr lang="en-US" altLang="en-US" sz="2000" dirty="0"/>
              <a:t> phases.</a:t>
            </a:r>
          </a:p>
          <a:p>
            <a:pPr>
              <a:buFont typeface="Monotype Sorts" charset="2"/>
              <a:buNone/>
            </a:pPr>
            <a:r>
              <a:rPr lang="en-US" altLang="en-US" sz="2000" b="1" dirty="0"/>
              <a:t>  1.  Read and execution phase</a:t>
            </a:r>
            <a:r>
              <a:rPr lang="en-US" altLang="en-US" sz="2000" dirty="0"/>
              <a:t>: Transaction </a:t>
            </a:r>
            <a:r>
              <a:rPr lang="en-US" altLang="en-US" sz="2000" i="1" dirty="0"/>
              <a:t>T</a:t>
            </a:r>
            <a:r>
              <a:rPr lang="en-US" altLang="en-US" sz="2000" i="1" baseline="-25000" dirty="0"/>
              <a:t>i</a:t>
            </a:r>
            <a:r>
              <a:rPr lang="en-US" altLang="en-US" sz="2000" dirty="0"/>
              <a:t> </a:t>
            </a:r>
            <a:r>
              <a:rPr lang="en-US" altLang="en-US" sz="2000" b="1" dirty="0"/>
              <a:t>writes</a:t>
            </a:r>
            <a:r>
              <a:rPr lang="en-US" altLang="en-US" sz="2000" dirty="0"/>
              <a:t> only to         </a:t>
            </a:r>
          </a:p>
          <a:p>
            <a:pPr>
              <a:lnSpc>
                <a:spcPct val="50000"/>
              </a:lnSpc>
              <a:buFont typeface="Monotype Sorts" charset="2"/>
              <a:buNone/>
            </a:pPr>
            <a:r>
              <a:rPr lang="en-US" altLang="en-US" sz="2000" dirty="0"/>
              <a:t>       </a:t>
            </a:r>
            <a:r>
              <a:rPr lang="en-US" altLang="en-US" sz="2000" b="1" dirty="0"/>
              <a:t>temporary local variables</a:t>
            </a:r>
          </a:p>
          <a:p>
            <a:pPr>
              <a:buFont typeface="Monotype Sorts" charset="2"/>
              <a:buNone/>
            </a:pPr>
            <a:r>
              <a:rPr lang="en-US" altLang="en-US" sz="2000" b="1" dirty="0"/>
              <a:t>  2.  Validation phase</a:t>
            </a:r>
            <a:r>
              <a:rPr lang="en-US" altLang="en-US" sz="2000" dirty="0"/>
              <a:t>: Transaction </a:t>
            </a:r>
            <a:r>
              <a:rPr lang="en-US" altLang="en-US" sz="2000" i="1" dirty="0"/>
              <a:t>T</a:t>
            </a:r>
            <a:r>
              <a:rPr lang="en-US" altLang="en-US" sz="2000" i="1" baseline="-25000" dirty="0"/>
              <a:t>i</a:t>
            </a:r>
            <a:r>
              <a:rPr lang="en-US" altLang="en-US" sz="2000" dirty="0"/>
              <a:t> performs a  '‘validation test'' </a:t>
            </a:r>
          </a:p>
          <a:p>
            <a:pPr>
              <a:lnSpc>
                <a:spcPct val="60000"/>
              </a:lnSpc>
              <a:buFont typeface="Monotype Sorts" charset="2"/>
              <a:buNone/>
            </a:pPr>
            <a:r>
              <a:rPr lang="en-US" altLang="en-US" sz="2000" dirty="0"/>
              <a:t>        to determine if local variables can be </a:t>
            </a:r>
            <a:r>
              <a:rPr lang="en-US" altLang="en-US" sz="2000" b="1" dirty="0"/>
              <a:t>written</a:t>
            </a:r>
            <a:r>
              <a:rPr lang="en-US" altLang="en-US" sz="2000" dirty="0"/>
              <a:t> without </a:t>
            </a:r>
            <a:r>
              <a:rPr lang="en-US" altLang="en-US" sz="2000" b="1" dirty="0"/>
              <a:t>violating</a:t>
            </a:r>
            <a:r>
              <a:rPr lang="en-US" altLang="en-US" sz="2000" dirty="0"/>
              <a:t>         </a:t>
            </a:r>
          </a:p>
          <a:p>
            <a:pPr>
              <a:lnSpc>
                <a:spcPct val="50000"/>
              </a:lnSpc>
              <a:buFont typeface="Monotype Sorts" charset="2"/>
              <a:buNone/>
            </a:pPr>
            <a:r>
              <a:rPr lang="en-US" altLang="en-US" sz="2000" dirty="0"/>
              <a:t>        </a:t>
            </a:r>
            <a:r>
              <a:rPr lang="en-US" altLang="en-US" sz="2000" b="1" dirty="0"/>
              <a:t>serializability</a:t>
            </a:r>
            <a:r>
              <a:rPr lang="en-US" altLang="en-US" sz="2000" dirty="0"/>
              <a:t>.</a:t>
            </a:r>
          </a:p>
          <a:p>
            <a:pPr>
              <a:buFont typeface="Monotype Sorts" charset="2"/>
              <a:buNone/>
            </a:pPr>
            <a:r>
              <a:rPr lang="en-US" altLang="en-US" sz="2000" b="1" dirty="0"/>
              <a:t>  3.  Write phase</a:t>
            </a:r>
            <a:r>
              <a:rPr lang="en-US" altLang="en-US" sz="2000" dirty="0"/>
              <a:t>: If </a:t>
            </a:r>
            <a:r>
              <a:rPr lang="en-US" altLang="en-US" sz="2000" i="1" dirty="0"/>
              <a:t>T</a:t>
            </a:r>
            <a:r>
              <a:rPr lang="en-US" altLang="en-US" sz="2000" i="1" baseline="-25000" dirty="0"/>
              <a:t>i</a:t>
            </a:r>
            <a:r>
              <a:rPr lang="en-US" altLang="en-US" sz="2000" dirty="0"/>
              <a:t> is validated, the updates are applied to the </a:t>
            </a:r>
          </a:p>
          <a:p>
            <a:pPr>
              <a:lnSpc>
                <a:spcPct val="50000"/>
              </a:lnSpc>
              <a:buFont typeface="Monotype Sorts" charset="2"/>
              <a:buNone/>
            </a:pPr>
            <a:r>
              <a:rPr lang="en-US" altLang="en-US" sz="2000" dirty="0"/>
              <a:t>	  database; otherwise, </a:t>
            </a:r>
            <a:r>
              <a:rPr lang="en-US" altLang="en-US" sz="2000" b="1" dirty="0"/>
              <a:t>T</a:t>
            </a:r>
            <a:r>
              <a:rPr lang="en-US" altLang="en-US" sz="2000" b="1" baseline="-25000" dirty="0"/>
              <a:t>i</a:t>
            </a:r>
            <a:r>
              <a:rPr lang="en-US" altLang="en-US" sz="2000" b="1" dirty="0"/>
              <a:t> is rolled back.</a:t>
            </a:r>
          </a:p>
          <a:p>
            <a:r>
              <a:rPr lang="en-US" altLang="en-US" sz="2000" dirty="0"/>
              <a:t>The three phases of concurrently executing transactions can be    </a:t>
            </a:r>
            <a:r>
              <a:rPr lang="en-US" altLang="en-US" sz="2000" b="1" dirty="0"/>
              <a:t>interleaved</a:t>
            </a:r>
            <a:r>
              <a:rPr lang="en-US" altLang="en-US" sz="2000" dirty="0"/>
              <a:t>, but each transaction must go through the three phases in that order.</a:t>
            </a:r>
          </a:p>
          <a:p>
            <a:pPr lvl="1"/>
            <a:r>
              <a:rPr lang="en-US" altLang="en-US" sz="2000" dirty="0"/>
              <a:t>We assume </a:t>
            </a:r>
            <a:r>
              <a:rPr lang="en-US" altLang="en-US" sz="2000" b="1" dirty="0"/>
              <a:t>for</a:t>
            </a:r>
            <a:r>
              <a:rPr lang="en-US" altLang="en-US" sz="2000" dirty="0"/>
              <a:t> </a:t>
            </a:r>
            <a:r>
              <a:rPr lang="en-US" altLang="en-US" sz="2000" b="1" dirty="0"/>
              <a:t>simplicity</a:t>
            </a:r>
            <a:r>
              <a:rPr lang="en-US" altLang="en-US" sz="2000" dirty="0"/>
              <a:t> that the </a:t>
            </a:r>
            <a:r>
              <a:rPr lang="en-US" altLang="en-US" sz="2000" b="1" dirty="0">
                <a:solidFill>
                  <a:schemeClr val="bg1">
                    <a:lumMod val="50000"/>
                  </a:schemeClr>
                </a:solidFill>
              </a:rPr>
              <a:t>validation and write phase </a:t>
            </a:r>
            <a:r>
              <a:rPr lang="en-US" altLang="en-US" sz="2000" dirty="0"/>
              <a:t>occur together</a:t>
            </a:r>
            <a:r>
              <a:rPr lang="en-US" altLang="en-US" sz="2000" b="1" dirty="0"/>
              <a:t>, </a:t>
            </a:r>
            <a:r>
              <a:rPr lang="en-US" altLang="en-US" sz="2000" b="1" dirty="0">
                <a:solidFill>
                  <a:schemeClr val="bg1">
                    <a:lumMod val="50000"/>
                  </a:schemeClr>
                </a:solidFill>
              </a:rPr>
              <a:t>atomically and serially</a:t>
            </a:r>
          </a:p>
          <a:p>
            <a:pPr lvl="2"/>
            <a:r>
              <a:rPr lang="en-US" altLang="en-US" sz="2000" dirty="0"/>
              <a:t>I.e., only one transaction executes validation/write at a time.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 (Cont.)</a:t>
            </a:r>
          </a:p>
        </p:txBody>
      </p:sp>
      <p:sp>
        <p:nvSpPr>
          <p:cNvPr id="44035" name="Rectangle 3"/>
          <p:cNvSpPr>
            <a:spLocks noGrp="1" noChangeArrowheads="1"/>
          </p:cNvSpPr>
          <p:nvPr>
            <p:ph idx="1"/>
          </p:nvPr>
        </p:nvSpPr>
        <p:spPr>
          <a:xfrm>
            <a:off x="208280" y="939800"/>
            <a:ext cx="8709477" cy="5530669"/>
          </a:xfrm>
          <a:noFill/>
        </p:spPr>
        <p:txBody>
          <a:bodyPr/>
          <a:lstStyle/>
          <a:p>
            <a:r>
              <a:rPr lang="en-US" altLang="en-US" sz="2400" dirty="0"/>
              <a:t>Each transaction T</a:t>
            </a:r>
            <a:r>
              <a:rPr lang="en-US" altLang="en-US" sz="2400" baseline="-25000" dirty="0"/>
              <a:t>i</a:t>
            </a:r>
            <a:r>
              <a:rPr lang="en-US" altLang="en-US" sz="2400" dirty="0"/>
              <a:t> has 3 timestamps</a:t>
            </a:r>
          </a:p>
          <a:p>
            <a:pPr lvl="1"/>
            <a:r>
              <a:rPr lang="en-US" altLang="en-US" sz="2400" b="1" dirty="0">
                <a:solidFill>
                  <a:srgbClr val="002060"/>
                </a:solidFill>
              </a:rPr>
              <a:t>StartTS</a:t>
            </a:r>
            <a:r>
              <a:rPr lang="en-US" altLang="en-US" sz="2400" dirty="0"/>
              <a:t>(T</a:t>
            </a:r>
            <a:r>
              <a:rPr lang="en-US" altLang="en-US" sz="2400" baseline="-25000" dirty="0"/>
              <a:t>i</a:t>
            </a:r>
            <a:r>
              <a:rPr lang="en-US" altLang="en-US" sz="2400" dirty="0"/>
              <a:t>) : the </a:t>
            </a:r>
            <a:r>
              <a:rPr lang="en-US" altLang="en-US" sz="2400" b="1" dirty="0"/>
              <a:t>time</a:t>
            </a:r>
            <a:r>
              <a:rPr lang="en-US" altLang="en-US" sz="2400" dirty="0"/>
              <a:t> when T</a:t>
            </a:r>
            <a:r>
              <a:rPr lang="en-US" altLang="en-US" sz="2400" baseline="-25000" dirty="0"/>
              <a:t>i</a:t>
            </a:r>
            <a:r>
              <a:rPr lang="en-US" altLang="en-US" sz="2400" dirty="0"/>
              <a:t> started its </a:t>
            </a:r>
            <a:r>
              <a:rPr lang="en-US" altLang="en-US" sz="2400" b="1" dirty="0"/>
              <a:t>execution</a:t>
            </a:r>
          </a:p>
          <a:p>
            <a:pPr lvl="1"/>
            <a:r>
              <a:rPr lang="en-US" altLang="en-US" sz="2400" b="1" dirty="0">
                <a:solidFill>
                  <a:srgbClr val="002060"/>
                </a:solidFill>
              </a:rPr>
              <a:t>ValidationTS</a:t>
            </a:r>
            <a:r>
              <a:rPr lang="en-US" altLang="en-US" sz="2400" dirty="0"/>
              <a:t>(T</a:t>
            </a:r>
            <a:r>
              <a:rPr lang="en-US" altLang="en-US" sz="2400" baseline="-25000" dirty="0"/>
              <a:t>i</a:t>
            </a:r>
            <a:r>
              <a:rPr lang="en-US" altLang="en-US" sz="2400" dirty="0"/>
              <a:t>): the time when T</a:t>
            </a:r>
            <a:r>
              <a:rPr lang="en-US" altLang="en-US" sz="2400" baseline="-25000" dirty="0"/>
              <a:t>i</a:t>
            </a:r>
            <a:r>
              <a:rPr lang="en-US" altLang="en-US" sz="2400" dirty="0"/>
              <a:t> entered its </a:t>
            </a:r>
            <a:r>
              <a:rPr lang="en-US" altLang="en-US" sz="2400" b="1" dirty="0"/>
              <a:t>validation</a:t>
            </a:r>
            <a:r>
              <a:rPr lang="en-US" altLang="en-US" sz="2400" dirty="0"/>
              <a:t> phase</a:t>
            </a:r>
          </a:p>
          <a:p>
            <a:pPr lvl="1"/>
            <a:r>
              <a:rPr lang="en-US" altLang="en-US" sz="2400" b="1" dirty="0">
                <a:solidFill>
                  <a:srgbClr val="002060"/>
                </a:solidFill>
              </a:rPr>
              <a:t>FinishTS</a:t>
            </a:r>
            <a:r>
              <a:rPr lang="en-US" altLang="en-US" sz="2400" dirty="0"/>
              <a:t>(T</a:t>
            </a:r>
            <a:r>
              <a:rPr lang="en-US" altLang="en-US" sz="2400" baseline="-25000" dirty="0"/>
              <a:t>i</a:t>
            </a:r>
            <a:r>
              <a:rPr lang="en-US" altLang="en-US" sz="2400" dirty="0"/>
              <a:t>) : the time when T</a:t>
            </a:r>
            <a:r>
              <a:rPr lang="en-US" altLang="en-US" sz="2400" baseline="-25000" dirty="0"/>
              <a:t>i</a:t>
            </a:r>
            <a:r>
              <a:rPr lang="en-US" altLang="en-US" sz="2400" dirty="0"/>
              <a:t> </a:t>
            </a:r>
            <a:r>
              <a:rPr lang="en-US" altLang="en-US" sz="2400" b="1" dirty="0"/>
              <a:t>finished</a:t>
            </a:r>
            <a:r>
              <a:rPr lang="en-US" altLang="en-US" sz="2400" dirty="0"/>
              <a:t> its </a:t>
            </a:r>
            <a:r>
              <a:rPr lang="en-US" altLang="en-US" sz="2400" b="1" dirty="0"/>
              <a:t>write</a:t>
            </a:r>
            <a:r>
              <a:rPr lang="en-US" altLang="en-US" sz="2400" dirty="0"/>
              <a:t> </a:t>
            </a:r>
            <a:r>
              <a:rPr lang="en-US" altLang="en-US" sz="2400" b="1" dirty="0"/>
              <a:t>phase</a:t>
            </a:r>
          </a:p>
          <a:p>
            <a:r>
              <a:rPr lang="en-US" altLang="en-US" sz="2400" dirty="0"/>
              <a:t>Validation tests use above timestamps and read/write sets to ensure that serializability order is determined by validation time</a:t>
            </a:r>
          </a:p>
          <a:p>
            <a:pPr lvl="1"/>
            <a:r>
              <a:rPr lang="en-US" altLang="en-US" sz="2400" dirty="0"/>
              <a:t>Thus, </a:t>
            </a:r>
            <a:r>
              <a:rPr lang="en-US" altLang="en-US" sz="2400" b="1" dirty="0"/>
              <a:t>TS(T</a:t>
            </a:r>
            <a:r>
              <a:rPr lang="en-US" altLang="en-US" sz="2400" b="1" baseline="-25000" dirty="0"/>
              <a:t>i</a:t>
            </a:r>
            <a:r>
              <a:rPr lang="en-US" altLang="en-US" sz="2400" b="1" dirty="0"/>
              <a:t>) = ValidationTS(T</a:t>
            </a:r>
            <a:r>
              <a:rPr lang="en-US" altLang="en-US" sz="2400" b="1" baseline="-25000" dirty="0"/>
              <a:t>i</a:t>
            </a:r>
            <a:r>
              <a:rPr lang="en-US" altLang="en-US" sz="2400" b="1" dirty="0"/>
              <a:t>)</a:t>
            </a:r>
          </a:p>
          <a:p>
            <a:r>
              <a:rPr lang="en-US" altLang="en-US" sz="2400" b="1" dirty="0"/>
              <a:t>Validation-based</a:t>
            </a:r>
            <a:r>
              <a:rPr lang="en-US" altLang="en-US" sz="2400" dirty="0"/>
              <a:t> protocol has been found to give </a:t>
            </a:r>
            <a:r>
              <a:rPr lang="en-US" altLang="en-US" sz="2400" b="1" dirty="0"/>
              <a:t>greater degree of concurrency </a:t>
            </a:r>
            <a:r>
              <a:rPr lang="en-US" altLang="en-US" sz="2400" dirty="0"/>
              <a:t>than locking/TSO if </a:t>
            </a:r>
            <a:r>
              <a:rPr lang="en-US" altLang="en-US" sz="2400" dirty="0">
                <a:solidFill>
                  <a:schemeClr val="tx2"/>
                </a:solidFill>
              </a:rPr>
              <a:t>probability of conflicts is low. </a:t>
            </a:r>
          </a:p>
          <a:p>
            <a:pPr marL="457200" lvl="1" indent="0">
              <a:buNone/>
            </a:pPr>
            <a:endParaRPr lang="en-US"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mc:AlternateContent xmlns:mc="http://schemas.openxmlformats.org/markup-compatibility/2006" xmlns:a14="http://schemas.microsoft.com/office/drawing/2010/main">
        <mc:Choice Requires="a14">
          <p:sp>
            <p:nvSpPr>
              <p:cNvPr id="54275" name="Rectangle 3"/>
              <p:cNvSpPr>
                <a:spLocks noGrp="1" noChangeArrowheads="1"/>
              </p:cNvSpPr>
              <p:nvPr>
                <p:ph idx="1"/>
              </p:nvPr>
            </p:nvSpPr>
            <p:spPr>
              <a:xfrm>
                <a:off x="0" y="952801"/>
                <a:ext cx="9114122" cy="5527194"/>
              </a:xfrm>
            </p:spPr>
            <p:txBody>
              <a:bodyPr/>
              <a:lstStyle/>
              <a:p>
                <a:r>
                  <a:rPr lang="en-US" sz="2100" b="1" dirty="0"/>
                  <a:t>Validation Rule for </a:t>
                </a:r>
                <a14:m>
                  <m:oMath xmlns:m="http://schemas.openxmlformats.org/officeDocument/2006/math">
                    <m:sSub>
                      <m:sSubPr>
                        <m:ctrlPr>
                          <a:rPr lang="en-US" sz="2100" b="1" i="1" dirty="0" smtClean="0">
                            <a:latin typeface="Cambria Math" panose="02040503050406030204" pitchFamily="18" charset="0"/>
                          </a:rPr>
                        </m:ctrlPr>
                      </m:sSubPr>
                      <m:e>
                        <m:r>
                          <a:rPr lang="en-US" sz="2100" b="1" i="1" dirty="0" smtClean="0">
                            <a:latin typeface="Cambria Math" panose="02040503050406030204" pitchFamily="18" charset="0"/>
                          </a:rPr>
                          <m:t>𝑻</m:t>
                        </m:r>
                      </m:e>
                      <m:sub>
                        <m:r>
                          <a:rPr lang="en-US" sz="2100" b="1" i="1" dirty="0" smtClean="0">
                            <a:latin typeface="Cambria Math" panose="02040503050406030204" pitchFamily="18" charset="0"/>
                          </a:rPr>
                          <m:t>𝒏</m:t>
                        </m:r>
                      </m:sub>
                    </m:sSub>
                  </m:oMath>
                </a14:m>
                <a:r>
                  <a:rPr lang="en-US" sz="2100" b="1" dirty="0"/>
                  <a:t>: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𝒏</m:t>
                        </m:r>
                      </m:sub>
                    </m:sSub>
                  </m:oMath>
                </a14:m>
                <a:r>
                  <a:rPr lang="en-US" sz="2100" dirty="0"/>
                  <a:t> may commit if and only if, for every transaction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t> with </a:t>
                </a:r>
                <a:r>
                  <a:rPr lang="en-US" sz="2100" dirty="0">
                    <a:solidFill>
                      <a:schemeClr val="tx2">
                        <a:lumMod val="75000"/>
                      </a:schemeClr>
                    </a:solidFill>
                  </a:rPr>
                  <a:t>TS(</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solidFill>
                      <a:schemeClr val="tx2">
                        <a:lumMod val="75000"/>
                      </a:schemeClr>
                    </a:solidFill>
                  </a:rPr>
                  <a:t>) </a:t>
                </a:r>
                <a:r>
                  <a:rPr lang="en-US" sz="2100" b="1" dirty="0">
                    <a:solidFill>
                      <a:schemeClr val="tx2">
                        <a:lumMod val="75000"/>
                      </a:schemeClr>
                    </a:solidFill>
                  </a:rPr>
                  <a:t>&lt;</a:t>
                </a:r>
                <a:r>
                  <a:rPr lang="en-US" sz="2100" dirty="0">
                    <a:solidFill>
                      <a:schemeClr val="tx2">
                        <a:lumMod val="75000"/>
                      </a:schemeClr>
                    </a:solidFill>
                  </a:rPr>
                  <a:t> TS(</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𝒏</m:t>
                        </m:r>
                      </m:sub>
                    </m:sSub>
                  </m:oMath>
                </a14:m>
                <a:r>
                  <a:rPr lang="en-US" sz="2100" dirty="0">
                    <a:solidFill>
                      <a:schemeClr val="tx2">
                        <a:lumMod val="75000"/>
                      </a:schemeClr>
                    </a:solidFill>
                  </a:rPr>
                  <a:t>)</a:t>
                </a:r>
                <a:r>
                  <a:rPr lang="en-US" sz="2100" dirty="0">
                    <a:solidFill>
                      <a:srgbClr val="FF0000"/>
                    </a:solidFill>
                  </a:rPr>
                  <a:t>, </a:t>
                </a:r>
                <a:r>
                  <a:rPr lang="en-US" sz="2100" b="1" dirty="0"/>
                  <a:t>at least one</a:t>
                </a:r>
                <a:r>
                  <a:rPr lang="en-US" sz="2100" dirty="0"/>
                  <a:t> of the following conditions holds:</a:t>
                </a:r>
              </a:p>
              <a:p>
                <a:pPr lvl="1"/>
                <a:r>
                  <a:rPr lang="en-US" sz="2100" b="1" dirty="0"/>
                  <a:t>1) </a:t>
                </a:r>
                <a:r>
                  <a:rPr lang="en-US" sz="2100" b="1" dirty="0">
                    <a:solidFill>
                      <a:srgbClr val="0070C0"/>
                    </a:solidFill>
                  </a:rPr>
                  <a:t>Temporal Separation (Non‑overlap)</a:t>
                </a:r>
                <a:r>
                  <a:rPr lang="en-US" sz="2100" dirty="0">
                    <a:solidFill>
                      <a:srgbClr val="0070C0"/>
                    </a:solidFill>
                  </a:rPr>
                  <a:t>: </a:t>
                </a:r>
                <a:r>
                  <a:rPr lang="en-US" sz="2100" b="1" dirty="0" err="1">
                    <a:solidFill>
                      <a:srgbClr val="0070C0"/>
                    </a:solidFill>
                  </a:rPr>
                  <a:t>finishTS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b="1" dirty="0">
                    <a:solidFill>
                      <a:srgbClr val="0070C0"/>
                    </a:solidFill>
                  </a:rPr>
                  <a:t>) &lt; </a:t>
                </a:r>
                <a:r>
                  <a:rPr lang="en-US" sz="2100" b="1" dirty="0" err="1">
                    <a:solidFill>
                      <a:srgbClr val="0070C0"/>
                    </a:solidFill>
                  </a:rPr>
                  <a:t>startTS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a:t>
                </a:r>
              </a:p>
              <a:p>
                <a:pPr lvl="2"/>
                <a:r>
                  <a:rPr lang="en-US" sz="2100" dirty="0"/>
                  <a:t>All of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t>’s operations (reads and writes) complete before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 begins reading.</a:t>
                </a:r>
              </a:p>
              <a:p>
                <a:pPr lvl="1"/>
                <a:r>
                  <a:rPr lang="en-US" sz="2100" b="1" dirty="0"/>
                  <a:t>2) </a:t>
                </a:r>
                <a:r>
                  <a:rPr lang="en-US" sz="2100" b="1" dirty="0">
                    <a:solidFill>
                      <a:srgbClr val="0070C0"/>
                    </a:solidFill>
                  </a:rPr>
                  <a:t>Safe Concurrent Execution:</a:t>
                </a:r>
                <a:endParaRPr lang="en-US" sz="2100" dirty="0">
                  <a:solidFill>
                    <a:srgbClr val="0070C0"/>
                  </a:solidFill>
                </a:endParaRPr>
              </a:p>
              <a:p>
                <a:pPr marL="457200" lvl="1" indent="0">
                  <a:buNone/>
                </a:pPr>
                <a:r>
                  <a:rPr lang="en-US" sz="2100" b="1" dirty="0" err="1">
                    <a:solidFill>
                      <a:srgbClr val="0070C0"/>
                    </a:solidFill>
                  </a:rPr>
                  <a:t>startTS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 &lt; </a:t>
                </a:r>
                <a:r>
                  <a:rPr lang="en-US" sz="2100" b="1" dirty="0" err="1">
                    <a:solidFill>
                      <a:srgbClr val="0070C0"/>
                    </a:solidFill>
                  </a:rPr>
                  <a:t>finishTS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𝒊</m:t>
                        </m:r>
                      </m:sub>
                    </m:sSub>
                  </m:oMath>
                </a14:m>
                <a:r>
                  <a:rPr lang="en-US" sz="2100" b="1" dirty="0">
                    <a:solidFill>
                      <a:srgbClr val="0070C0"/>
                    </a:solidFill>
                  </a:rPr>
                  <a:t>) &lt; </a:t>
                </a:r>
                <a:r>
                  <a:rPr lang="en-US" sz="2100" b="1" dirty="0" err="1">
                    <a:solidFill>
                      <a:srgbClr val="0070C0"/>
                    </a:solidFill>
                  </a:rPr>
                  <a:t>validationTS</a:t>
                </a:r>
                <a:r>
                  <a:rPr lang="en-US" sz="2100" b="1" dirty="0">
                    <a:solidFill>
                      <a:srgbClr val="0070C0"/>
                    </a:solidFill>
                  </a:rPr>
                  <a:t>(</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 </a:t>
                </a:r>
                <a:r>
                  <a:rPr lang="en-US" sz="2100" b="1" i="1" u="sng" dirty="0">
                    <a:solidFill>
                      <a:schemeClr val="accent3">
                        <a:lumMod val="25000"/>
                      </a:schemeClr>
                    </a:solidFill>
                  </a:rPr>
                  <a:t>AND</a:t>
                </a:r>
                <a:r>
                  <a:rPr lang="en-US" sz="2100" b="1" dirty="0">
                    <a:solidFill>
                      <a:srgbClr val="0070C0"/>
                    </a:solidFill>
                  </a:rPr>
                  <a:t> W(</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𝒊</m:t>
                        </m:r>
                      </m:sub>
                    </m:sSub>
                  </m:oMath>
                </a14:m>
                <a:r>
                  <a:rPr lang="en-US" sz="2100" b="1" dirty="0">
                    <a:solidFill>
                      <a:srgbClr val="0070C0"/>
                    </a:solidFill>
                  </a:rPr>
                  <a:t>) ∩ R(</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b="1" dirty="0">
                    <a:solidFill>
                      <a:srgbClr val="0070C0"/>
                    </a:solidFill>
                  </a:rPr>
                  <a:t>) = ∅</a:t>
                </a:r>
              </a:p>
              <a:p>
                <a:pPr lvl="2"/>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𝒊</m:t>
                        </m:r>
                      </m:sub>
                    </m:sSub>
                  </m:oMath>
                </a14:m>
                <a:r>
                  <a:rPr lang="en-US" sz="2100" dirty="0" err="1"/>
                  <a:t>’s</a:t>
                </a:r>
                <a:r>
                  <a:rPr lang="en-US" sz="2100" dirty="0"/>
                  <a:t> write phase overlaps with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err="1"/>
                  <a:t>’s</a:t>
                </a:r>
                <a:r>
                  <a:rPr lang="en-US" sz="2100" dirty="0"/>
                  <a:t> read phase in time, but none of the items written by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smtClean="0">
                            <a:latin typeface="Cambria Math" panose="02040503050406030204" pitchFamily="18" charset="0"/>
                          </a:rPr>
                          <m:t>𝒊</m:t>
                        </m:r>
                      </m:sub>
                    </m:sSub>
                  </m:oMath>
                </a14:m>
                <a:r>
                  <a:rPr lang="en-US" sz="2100" dirty="0"/>
                  <a:t> were read by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a:t>
                </a:r>
              </a:p>
              <a:p>
                <a:r>
                  <a:rPr lang="en-US" sz="2100" dirty="0"/>
                  <a:t>If </a:t>
                </a:r>
                <a:r>
                  <a:rPr lang="en-US" sz="2100" b="1" dirty="0"/>
                  <a:t>all</a:t>
                </a:r>
                <a:r>
                  <a:rPr lang="en-US" sz="2100" dirty="0"/>
                  <a:t> earlier transactions satisfy either condition (1) or (2), </a:t>
                </a:r>
                <a:r>
                  <a:rPr lang="en-US" sz="2100" b="1" dirty="0">
                    <a:solidFill>
                      <a:srgbClr val="00B050"/>
                    </a:solidFill>
                  </a:rPr>
                  <a:t>validation succeeds</a:t>
                </a:r>
                <a:r>
                  <a:rPr lang="en-US" sz="2100" dirty="0"/>
                  <a:t> and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 is allowed to commit. </a:t>
                </a:r>
              </a:p>
              <a:p>
                <a:r>
                  <a:rPr lang="en-US" sz="2100" dirty="0">
                    <a:solidFill>
                      <a:srgbClr val="FF0000"/>
                    </a:solidFill>
                  </a:rPr>
                  <a:t>Otherwise</a:t>
                </a:r>
                <a:r>
                  <a:rPr lang="en-US" sz="2100" dirty="0"/>
                  <a:t>, </a:t>
                </a:r>
                <a:r>
                  <a:rPr lang="en-US" sz="2100" b="1" dirty="0">
                    <a:solidFill>
                      <a:schemeClr val="tx2">
                        <a:lumMod val="75000"/>
                      </a:schemeClr>
                    </a:solidFill>
                  </a:rPr>
                  <a:t>validation fails</a:t>
                </a:r>
                <a:r>
                  <a:rPr lang="en-US" sz="2100" dirty="0">
                    <a:solidFill>
                      <a:schemeClr val="tx2">
                        <a:lumMod val="75000"/>
                      </a:schemeClr>
                    </a:solidFill>
                  </a:rPr>
                  <a:t> </a:t>
                </a:r>
                <a:r>
                  <a:rPr lang="en-US" sz="2100" dirty="0"/>
                  <a:t>and </a:t>
                </a:r>
                <a14:m>
                  <m:oMath xmlns:m="http://schemas.openxmlformats.org/officeDocument/2006/math">
                    <m:sSub>
                      <m:sSubPr>
                        <m:ctrlPr>
                          <a:rPr lang="en-US" sz="2100" b="1" i="1" dirty="0">
                            <a:latin typeface="Cambria Math" panose="02040503050406030204" pitchFamily="18" charset="0"/>
                          </a:rPr>
                        </m:ctrlPr>
                      </m:sSubPr>
                      <m:e>
                        <m:r>
                          <a:rPr lang="en-US" sz="2100" b="1" i="1" dirty="0">
                            <a:latin typeface="Cambria Math" panose="02040503050406030204" pitchFamily="18" charset="0"/>
                          </a:rPr>
                          <m:t>𝑻</m:t>
                        </m:r>
                      </m:e>
                      <m:sub>
                        <m:r>
                          <a:rPr lang="en-US" sz="2100" b="1" i="1" dirty="0">
                            <a:latin typeface="Cambria Math" panose="02040503050406030204" pitchFamily="18" charset="0"/>
                          </a:rPr>
                          <m:t>𝒏</m:t>
                        </m:r>
                      </m:sub>
                    </m:sSub>
                  </m:oMath>
                </a14:m>
                <a:r>
                  <a:rPr lang="en-US" sz="2100" dirty="0"/>
                  <a:t> must be aborted.</a:t>
                </a:r>
              </a:p>
            </p:txBody>
          </p:sp>
        </mc:Choice>
        <mc:Fallback xmlns="">
          <p:sp>
            <p:nvSpPr>
              <p:cNvPr id="54275" name="Rectangle 3"/>
              <p:cNvSpPr>
                <a:spLocks noGrp="1" noRot="1" noChangeAspect="1" noMove="1" noResize="1" noEditPoints="1" noAdjustHandles="1" noChangeArrowheads="1" noChangeShapeType="1" noTextEdit="1"/>
              </p:cNvSpPr>
              <p:nvPr>
                <p:ph idx="1"/>
              </p:nvPr>
            </p:nvSpPr>
            <p:spPr>
              <a:xfrm>
                <a:off x="0" y="952801"/>
                <a:ext cx="9114122" cy="5527194"/>
              </a:xfrm>
              <a:blipFill>
                <a:blip r:embed="rId3"/>
                <a:stretch>
                  <a:fillRect l="-803" t="-662" r="-1338"/>
                </a:stretch>
              </a:blipFill>
            </p:spPr>
            <p:txBody>
              <a:bodyPr/>
              <a:lstStyle/>
              <a:p>
                <a:r>
                  <a:rPr lang="en-US">
                    <a:noFill/>
                  </a:rPr>
                  <a:t> </a:t>
                </a:r>
              </a:p>
            </p:txBody>
          </p:sp>
        </mc:Fallback>
      </mc:AlternateContent>
    </p:spTree>
    <p:extLst>
      <p:ext uri="{BB962C8B-B14F-4D97-AF65-F5344CB8AC3E}">
        <p14:creationId xmlns:p14="http://schemas.microsoft.com/office/powerpoint/2010/main" val="351206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mc:AlternateContent xmlns:mc="http://schemas.openxmlformats.org/markup-compatibility/2006" xmlns:a14="http://schemas.microsoft.com/office/drawing/2010/main">
        <mc:Choice Requires="a14">
          <p:sp>
            <p:nvSpPr>
              <p:cNvPr id="54275" name="Rectangle 3"/>
              <p:cNvSpPr>
                <a:spLocks noGrp="1" noChangeArrowheads="1"/>
              </p:cNvSpPr>
              <p:nvPr>
                <p:ph idx="1"/>
              </p:nvPr>
            </p:nvSpPr>
            <p:spPr>
              <a:xfrm>
                <a:off x="72189" y="943276"/>
                <a:ext cx="8946683" cy="5527194"/>
              </a:xfrm>
            </p:spPr>
            <p:txBody>
              <a:bodyPr/>
              <a:lstStyle/>
              <a:p>
                <a:r>
                  <a:rPr lang="en-US" sz="2000" b="1" dirty="0"/>
                  <a:t>Justification</a:t>
                </a:r>
                <a:endParaRPr lang="en-US" sz="2000" dirty="0"/>
              </a:p>
              <a:p>
                <a:pPr lvl="1"/>
                <a:r>
                  <a:rPr lang="en-US" sz="2000" b="1" dirty="0"/>
                  <a:t>Condition 1</a:t>
                </a:r>
                <a:r>
                  <a:rPr lang="en-US" sz="2000" dirty="0"/>
                  <a:t> applies when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and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execute in a purely sequential (non‑overlapping) manner. Since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has already finished both reading and writing before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begins its reads, there is no possibility of a conflict: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sees a consistent snapshot that already includes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𝑻</m:t>
                        </m:r>
                      </m:e>
                      <m:sub>
                        <m:r>
                          <a:rPr lang="en-US" b="1" i="1">
                            <a:latin typeface="Cambria Math" panose="02040503050406030204" pitchFamily="18" charset="0"/>
                          </a:rPr>
                          <m:t>𝒊</m:t>
                        </m:r>
                      </m:sub>
                    </m:sSub>
                  </m:oMath>
                </a14:m>
                <a:r>
                  <a:rPr lang="en-US" sz="2000" dirty="0"/>
                  <a:t>’s updates.</a:t>
                </a:r>
              </a:p>
              <a:p>
                <a:pPr lvl="1"/>
                <a:r>
                  <a:rPr lang="en-US" sz="2000" b="1" dirty="0"/>
                  <a:t>Condition 2</a:t>
                </a:r>
                <a:r>
                  <a:rPr lang="en-US" sz="2000" dirty="0"/>
                  <a:t> covers the case of temporal overlap between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err="1"/>
                  <a:t>’s</a:t>
                </a:r>
                <a:r>
                  <a:rPr lang="en-US" sz="2000" dirty="0"/>
                  <a:t> write phase and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smtClean="0">
                            <a:latin typeface="Cambria Math" panose="02040503050406030204" pitchFamily="18" charset="0"/>
                          </a:rPr>
                          <m:t>𝒏</m:t>
                        </m:r>
                      </m:sub>
                    </m:sSub>
                  </m:oMath>
                </a14:m>
                <a:r>
                  <a:rPr lang="en-US" sz="2000" dirty="0" err="1"/>
                  <a:t>’s</a:t>
                </a:r>
                <a:r>
                  <a:rPr lang="en-US" sz="2000" dirty="0"/>
                  <a:t> read phase. The additional requirement that W(</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and R(</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be disjoint ensures that, although the transactions overlap in time,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a:t> never reads any item that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𝒊</m:t>
                        </m:r>
                      </m:sub>
                    </m:sSub>
                  </m:oMath>
                </a14:m>
                <a:r>
                  <a:rPr lang="en-US" sz="2000" dirty="0"/>
                  <a:t> subsequently modifies. Thus, from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𝑻</m:t>
                        </m:r>
                      </m:e>
                      <m:sub>
                        <m:r>
                          <a:rPr lang="en-US" sz="2000" b="1" i="1" dirty="0">
                            <a:latin typeface="Cambria Math" panose="02040503050406030204" pitchFamily="18" charset="0"/>
                          </a:rPr>
                          <m:t>𝒏</m:t>
                        </m:r>
                      </m:sub>
                    </m:sSub>
                  </m:oMath>
                </a14:m>
                <a:r>
                  <a:rPr lang="en-US" sz="2000" dirty="0" err="1"/>
                  <a:t>’s</a:t>
                </a:r>
                <a:r>
                  <a:rPr lang="en-US" sz="2000" dirty="0"/>
                  <a:t> perspective, its reads remain valid and serializability is preserved.</a:t>
                </a:r>
              </a:p>
              <a:p>
                <a:r>
                  <a:rPr lang="en-US" sz="2000" dirty="0"/>
                  <a:t>This protocol guarantees that the resulting schedule of committed transactions is equivalent to some serial order by timestamp, thereby ensuring </a:t>
                </a:r>
                <a:r>
                  <a:rPr lang="en-US" sz="2000" b="1" dirty="0"/>
                  <a:t>serializability</a:t>
                </a:r>
                <a:r>
                  <a:rPr lang="en-US" sz="2000" dirty="0"/>
                  <a:t> while enabling high concurrency under low-conflict workloads.</a:t>
                </a:r>
              </a:p>
              <a:p>
                <a:pPr marL="0" indent="0">
                  <a:buNone/>
                </a:pPr>
                <a:endParaRPr lang="en-US" sz="2000" dirty="0"/>
              </a:p>
            </p:txBody>
          </p:sp>
        </mc:Choice>
        <mc:Fallback xmlns="">
          <p:sp>
            <p:nvSpPr>
              <p:cNvPr id="54275" name="Rectangle 3"/>
              <p:cNvSpPr>
                <a:spLocks noGrp="1" noRot="1" noChangeAspect="1" noMove="1" noResize="1" noEditPoints="1" noAdjustHandles="1" noChangeArrowheads="1" noChangeShapeType="1" noTextEdit="1"/>
              </p:cNvSpPr>
              <p:nvPr>
                <p:ph idx="1"/>
              </p:nvPr>
            </p:nvSpPr>
            <p:spPr>
              <a:xfrm>
                <a:off x="72189" y="943276"/>
                <a:ext cx="8946683" cy="5527194"/>
              </a:xfrm>
              <a:blipFill>
                <a:blip r:embed="rId3"/>
                <a:stretch>
                  <a:fillRect l="-750" t="-662" r="-886"/>
                </a:stretch>
              </a:blipFill>
            </p:spPr>
            <p:txBody>
              <a:bodyPr/>
              <a:lstStyle/>
              <a:p>
                <a:r>
                  <a:rPr lang="en-US">
                    <a:noFill/>
                  </a:rPr>
                  <a:t> </a:t>
                </a:r>
              </a:p>
            </p:txBody>
          </p:sp>
        </mc:Fallback>
      </mc:AlternateContent>
    </p:spTree>
    <p:extLst>
      <p:ext uri="{BB962C8B-B14F-4D97-AF65-F5344CB8AC3E}">
        <p14:creationId xmlns:p14="http://schemas.microsoft.com/office/powerpoint/2010/main" val="60976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Produced by Validation</a:t>
            </a:r>
          </a:p>
        </p:txBody>
      </p:sp>
      <p:sp>
        <p:nvSpPr>
          <p:cNvPr id="46083" name="Rectangle 3"/>
          <p:cNvSpPr>
            <a:spLocks noGrp="1" noChangeArrowheads="1"/>
          </p:cNvSpPr>
          <p:nvPr>
            <p:ph idx="1"/>
          </p:nvPr>
        </p:nvSpPr>
        <p:spPr>
          <a:xfrm>
            <a:off x="674702" y="1102497"/>
            <a:ext cx="8170847" cy="5367972"/>
          </a:xfrm>
        </p:spPr>
        <p:txBody>
          <a:bodyPr/>
          <a:lstStyle/>
          <a:p>
            <a:r>
              <a:rPr lang="en-US" altLang="en-US" dirty="0"/>
              <a:t>Example of schedule produced using validation</a:t>
            </a:r>
          </a:p>
        </p:txBody>
      </p:sp>
      <p:pic>
        <p:nvPicPr>
          <p:cNvPr id="3" name="Graphic 2">
            <a:extLst>
              <a:ext uri="{FF2B5EF4-FFF2-40B4-BE49-F238E27FC236}">
                <a16:creationId xmlns:a16="http://schemas.microsoft.com/office/drawing/2014/main" id="{A822E36B-31B4-4FAE-A93C-2F68EE2E30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6950" y="1284938"/>
            <a:ext cx="3289493" cy="3899761"/>
          </a:xfrm>
          <a:prstGeom prst="rect">
            <a:avLst/>
          </a:prstGeom>
        </p:spPr>
      </p:pic>
      <p:sp>
        <p:nvSpPr>
          <p:cNvPr id="6" name="TextBox 5">
            <a:extLst>
              <a:ext uri="{FF2B5EF4-FFF2-40B4-BE49-F238E27FC236}">
                <a16:creationId xmlns:a16="http://schemas.microsoft.com/office/drawing/2014/main" id="{5C737574-BDE3-483A-98D5-8731373B81F1}"/>
              </a:ext>
            </a:extLst>
          </p:cNvPr>
          <p:cNvSpPr txBox="1"/>
          <p:nvPr/>
        </p:nvSpPr>
        <p:spPr>
          <a:xfrm>
            <a:off x="332873" y="5197731"/>
            <a:ext cx="7952874" cy="1077218"/>
          </a:xfrm>
          <a:prstGeom prst="rect">
            <a:avLst/>
          </a:prstGeom>
          <a:noFill/>
        </p:spPr>
        <p:txBody>
          <a:bodyPr wrap="square">
            <a:spAutoFit/>
          </a:bodyPr>
          <a:lstStyle/>
          <a:p>
            <a:pPr marL="285750" indent="-285750">
              <a:buFont typeface="Wingdings" panose="05000000000000000000" pitchFamily="2" charset="2"/>
              <a:buChar char="Ø"/>
            </a:pPr>
            <a:r>
              <a:rPr lang="en-US" dirty="0"/>
              <a:t>The validation phase succeeds in the schedule. </a:t>
            </a:r>
          </a:p>
          <a:p>
            <a:pPr marL="285750" indent="-285750">
              <a:buFont typeface="Wingdings" panose="05000000000000000000" pitchFamily="2" charset="2"/>
              <a:buChar char="Ø"/>
            </a:pPr>
            <a:r>
              <a:rPr lang="en-US" dirty="0"/>
              <a:t>Note that the writes to the actual variables are performed only after the validation phase of T26. Thus, T25 reads the old values of B and A, and this schedule is serializable.</a:t>
            </a:r>
          </a:p>
        </p:txBody>
      </p:sp>
      <p:sp>
        <p:nvSpPr>
          <p:cNvPr id="8" name="TextBox 7">
            <a:extLst>
              <a:ext uri="{FF2B5EF4-FFF2-40B4-BE49-F238E27FC236}">
                <a16:creationId xmlns:a16="http://schemas.microsoft.com/office/drawing/2014/main" id="{10B60B36-0514-41F7-98F0-630285E1F2AD}"/>
              </a:ext>
            </a:extLst>
          </p:cNvPr>
          <p:cNvSpPr txBox="1"/>
          <p:nvPr/>
        </p:nvSpPr>
        <p:spPr>
          <a:xfrm>
            <a:off x="5706979" y="1116427"/>
            <a:ext cx="4572000" cy="338554"/>
          </a:xfrm>
          <a:prstGeom prst="rect">
            <a:avLst/>
          </a:prstGeom>
          <a:noFill/>
        </p:spPr>
        <p:txBody>
          <a:bodyPr wrap="square">
            <a:spAutoFit/>
          </a:bodyPr>
          <a:lstStyle/>
          <a:p>
            <a:r>
              <a:rPr lang="en-US" dirty="0"/>
              <a:t>Suppose that TS(T25) &lt; TS(T26).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3501-AA5F-4EE2-9FA4-A3C8E1F03F4D}"/>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471B358C-894E-4E29-A217-1D2EE757A9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92207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7539" y="2719148"/>
            <a:ext cx="7339264" cy="584775"/>
          </a:xfrm>
          <a:prstGeom prst="rect">
            <a:avLst/>
          </a:prstGeom>
          <a:noFill/>
        </p:spPr>
        <p:txBody>
          <a:bodyPr wrap="square" rtlCol="0">
            <a:spAutoFit/>
          </a:bodyPr>
          <a:lstStyle/>
          <a:p>
            <a:r>
              <a:rPr lang="en-US" sz="3200" b="1" dirty="0">
                <a:solidFill>
                  <a:schemeClr val="bg1">
                    <a:lumMod val="25000"/>
                  </a:schemeClr>
                </a:solidFill>
              </a:rPr>
              <a:t>Multiversion Concurrency Control</a:t>
            </a:r>
          </a:p>
        </p:txBody>
      </p:sp>
    </p:spTree>
    <p:extLst>
      <p:ext uri="{BB962C8B-B14F-4D97-AF65-F5344CB8AC3E}">
        <p14:creationId xmlns:p14="http://schemas.microsoft.com/office/powerpoint/2010/main" val="17657093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Schemes</a:t>
            </a:r>
          </a:p>
        </p:txBody>
      </p:sp>
      <p:sp>
        <p:nvSpPr>
          <p:cNvPr id="47107" name="Rectangle 3"/>
          <p:cNvSpPr>
            <a:spLocks noGrp="1" noChangeArrowheads="1"/>
          </p:cNvSpPr>
          <p:nvPr>
            <p:ph idx="1"/>
          </p:nvPr>
        </p:nvSpPr>
        <p:spPr>
          <a:xfrm>
            <a:off x="416233" y="907235"/>
            <a:ext cx="7732451" cy="5367972"/>
          </a:xfrm>
        </p:spPr>
        <p:txBody>
          <a:bodyPr/>
          <a:lstStyle/>
          <a:p>
            <a:r>
              <a:rPr lang="en-US" altLang="en-US" sz="2000" dirty="0"/>
              <a:t>Multiversion schemes keep old versions of data item to increase concurrency.  Several variants:</a:t>
            </a:r>
          </a:p>
          <a:p>
            <a:pPr lvl="1"/>
            <a:r>
              <a:rPr lang="en-US" altLang="en-US" sz="2000" b="1" dirty="0">
                <a:solidFill>
                  <a:srgbClr val="002060"/>
                </a:solidFill>
              </a:rPr>
              <a:t>Multiversion Timestamp Ordering</a:t>
            </a:r>
          </a:p>
          <a:p>
            <a:pPr lvl="1"/>
            <a:r>
              <a:rPr lang="en-US" altLang="en-US" sz="2000" b="1" dirty="0">
                <a:solidFill>
                  <a:srgbClr val="002060"/>
                </a:solidFill>
              </a:rPr>
              <a:t>Multiversion Two-Phase Locking</a:t>
            </a:r>
          </a:p>
          <a:p>
            <a:pPr lvl="1"/>
            <a:r>
              <a:rPr lang="en-US" altLang="en-US" sz="2000" b="1" dirty="0">
                <a:solidFill>
                  <a:srgbClr val="002060"/>
                </a:solidFill>
              </a:rPr>
              <a:t>Snapshot isolation</a:t>
            </a:r>
          </a:p>
          <a:p>
            <a:r>
              <a:rPr lang="en-US" altLang="en-US" sz="2000" dirty="0"/>
              <a:t>Key ideas:</a:t>
            </a:r>
          </a:p>
          <a:p>
            <a:pPr lvl="1"/>
            <a:r>
              <a:rPr lang="en-US" altLang="en-US" sz="2000" dirty="0"/>
              <a:t>Each successful </a:t>
            </a:r>
            <a:r>
              <a:rPr lang="en-US" altLang="en-US" sz="2000" b="1" dirty="0"/>
              <a:t>write</a:t>
            </a:r>
            <a:r>
              <a:rPr lang="en-US" altLang="en-US" sz="2000" dirty="0"/>
              <a:t> results in the creation of a new version of the data item written.</a:t>
            </a:r>
          </a:p>
          <a:p>
            <a:pPr lvl="1"/>
            <a:r>
              <a:rPr lang="en-US" altLang="en-US" sz="2000" dirty="0"/>
              <a:t>Use timestamps to label versions.	</a:t>
            </a:r>
          </a:p>
          <a:p>
            <a:pPr lvl="1"/>
            <a:r>
              <a:rPr lang="en-US" altLang="en-US" sz="2000" dirty="0"/>
              <a:t>When a </a:t>
            </a:r>
            <a:r>
              <a:rPr lang="en-US" altLang="en-US" sz="2000" b="1" dirty="0"/>
              <a:t>read</a:t>
            </a:r>
            <a:r>
              <a:rPr lang="en-US" altLang="en-US" sz="2000" dirty="0"/>
              <a:t>(</a:t>
            </a:r>
            <a:r>
              <a:rPr lang="en-US" altLang="en-US" sz="2000" i="1" dirty="0"/>
              <a:t>Q</a:t>
            </a:r>
            <a:r>
              <a:rPr lang="en-US" altLang="en-US" sz="2000" dirty="0"/>
              <a:t>) operation is issued, select an appropriate version of </a:t>
            </a:r>
            <a:r>
              <a:rPr lang="en-US" altLang="en-US" sz="2000" i="1" dirty="0"/>
              <a:t>Q</a:t>
            </a:r>
            <a:r>
              <a:rPr lang="en-US" altLang="en-US" sz="2000" dirty="0"/>
              <a:t> based on the timestamp of the transaction issuing the read request, and return the value of the selected version.  </a:t>
            </a:r>
          </a:p>
          <a:p>
            <a:r>
              <a:rPr lang="en-US" altLang="en-US" sz="2000" b="1" dirty="0"/>
              <a:t>read</a:t>
            </a:r>
            <a:r>
              <a:rPr lang="en-US" altLang="en-US" sz="2000" dirty="0"/>
              <a:t>s never have to wait as an appropriate version is returned immediately.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0CC82F5-DD1C-444E-B9FA-5BA1B1BECED8}"/>
              </a:ext>
            </a:extLst>
          </p:cNvPr>
          <p:cNvPicPr>
            <a:picLocks noGrp="1" noChangeAspect="1"/>
          </p:cNvPicPr>
          <p:nvPr>
            <p:ph idx="1"/>
          </p:nvPr>
        </p:nvPicPr>
        <p:blipFill>
          <a:blip r:embed="rId3"/>
          <a:stretch>
            <a:fillRect/>
          </a:stretch>
        </p:blipFill>
        <p:spPr>
          <a:xfrm>
            <a:off x="3460628" y="1881478"/>
            <a:ext cx="3744845" cy="3859192"/>
          </a:xfrm>
        </p:spPr>
      </p:pic>
      <p:pic>
        <p:nvPicPr>
          <p:cNvPr id="5" name="Picture 4">
            <a:extLst>
              <a:ext uri="{FF2B5EF4-FFF2-40B4-BE49-F238E27FC236}">
                <a16:creationId xmlns:a16="http://schemas.microsoft.com/office/drawing/2014/main" id="{6477CC39-9931-4F75-87A7-74B4099047C6}"/>
              </a:ext>
            </a:extLst>
          </p:cNvPr>
          <p:cNvPicPr>
            <a:picLocks noChangeAspect="1"/>
          </p:cNvPicPr>
          <p:nvPr/>
        </p:nvPicPr>
        <p:blipFill>
          <a:blip r:embed="rId4"/>
          <a:stretch>
            <a:fillRect/>
          </a:stretch>
        </p:blipFill>
        <p:spPr>
          <a:xfrm>
            <a:off x="124545" y="1634457"/>
            <a:ext cx="3425274" cy="5223543"/>
          </a:xfrm>
          <a:prstGeom prst="rect">
            <a:avLst/>
          </a:prstGeom>
        </p:spPr>
      </p:pic>
      <p:sp>
        <p:nvSpPr>
          <p:cNvPr id="9" name="TextBox 8">
            <a:extLst>
              <a:ext uri="{FF2B5EF4-FFF2-40B4-BE49-F238E27FC236}">
                <a16:creationId xmlns:a16="http://schemas.microsoft.com/office/drawing/2014/main" id="{735B2C60-C68D-4C32-8FE8-C70F9DE7848D}"/>
              </a:ext>
            </a:extLst>
          </p:cNvPr>
          <p:cNvSpPr txBox="1"/>
          <p:nvPr/>
        </p:nvSpPr>
        <p:spPr>
          <a:xfrm>
            <a:off x="739357" y="187507"/>
            <a:ext cx="8143386" cy="1323439"/>
          </a:xfrm>
          <a:prstGeom prst="rect">
            <a:avLst/>
          </a:prstGeom>
          <a:noFill/>
        </p:spPr>
        <p:txBody>
          <a:bodyPr wrap="square">
            <a:spAutoFit/>
          </a:bodyPr>
          <a:lstStyle/>
          <a:p>
            <a:pPr marL="285750" indent="-285750">
              <a:buFont typeface="Arial" panose="020B0604020202020204" pitchFamily="34" charset="0"/>
              <a:buChar char="•"/>
            </a:pPr>
            <a:r>
              <a:rPr lang="en-US" sz="2000" dirty="0"/>
              <a:t>Suppose that the values of accounts A and B are $100 and $200,. If these two transactions are executed serially, order T1, T2 or the order T2, T1,</a:t>
            </a:r>
          </a:p>
          <a:p>
            <a:pPr marL="285750" indent="-285750">
              <a:buFont typeface="Arial" panose="020B0604020202020204" pitchFamily="34" charset="0"/>
              <a:buChar char="•"/>
            </a:pPr>
            <a:r>
              <a:rPr lang="en-US" sz="2000" dirty="0"/>
              <a:t> Then transaction T2 will display the value $300.</a:t>
            </a:r>
          </a:p>
        </p:txBody>
      </p:sp>
    </p:spTree>
    <p:extLst>
      <p:ext uri="{BB962C8B-B14F-4D97-AF65-F5344CB8AC3E}">
        <p14:creationId xmlns:p14="http://schemas.microsoft.com/office/powerpoint/2010/main" val="16817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a:t>
            </a:r>
          </a:p>
        </p:txBody>
      </p:sp>
      <p:sp>
        <p:nvSpPr>
          <p:cNvPr id="48131" name="Rectangle 3"/>
          <p:cNvSpPr>
            <a:spLocks noGrp="1" noChangeArrowheads="1"/>
          </p:cNvSpPr>
          <p:nvPr>
            <p:ph idx="1"/>
          </p:nvPr>
        </p:nvSpPr>
        <p:spPr>
          <a:xfrm>
            <a:off x="665825" y="1102497"/>
            <a:ext cx="7670308" cy="5367972"/>
          </a:xfrm>
        </p:spPr>
        <p:txBody>
          <a:bodyPr/>
          <a:lstStyle/>
          <a:p>
            <a:r>
              <a:rPr lang="en-US" altLang="en-US" sz="2400" dirty="0"/>
              <a:t>Each data item </a:t>
            </a:r>
            <a:r>
              <a:rPr lang="en-US" altLang="en-US" sz="2400" i="1" dirty="0"/>
              <a:t>Q</a:t>
            </a:r>
            <a:r>
              <a:rPr lang="en-US" altLang="en-US" sz="2400" dirty="0"/>
              <a:t> has a sequence of versions &lt;</a:t>
            </a:r>
            <a:r>
              <a:rPr lang="en-US" altLang="en-US" sz="2400" i="1" dirty="0"/>
              <a:t>Q</a:t>
            </a:r>
            <a:r>
              <a:rPr lang="en-US" altLang="en-US" sz="2400" i="1" baseline="-25000" dirty="0"/>
              <a:t>1</a:t>
            </a:r>
            <a:r>
              <a:rPr lang="en-US" altLang="en-US" sz="2400" i="1" dirty="0"/>
              <a:t>, Q</a:t>
            </a:r>
            <a:r>
              <a:rPr lang="en-US" altLang="en-US" sz="2400" i="1" baseline="-25000" dirty="0"/>
              <a:t>2</a:t>
            </a:r>
            <a:r>
              <a:rPr lang="en-US" altLang="en-US" sz="2400" i="1" dirty="0"/>
              <a:t>,...., </a:t>
            </a:r>
            <a:r>
              <a:rPr lang="en-US" altLang="en-US" sz="2400" i="1" dirty="0" err="1"/>
              <a:t>Q</a:t>
            </a:r>
            <a:r>
              <a:rPr lang="en-US" altLang="en-US" sz="2400" i="1" baseline="-25000" dirty="0" err="1"/>
              <a:t>m</a:t>
            </a:r>
            <a:r>
              <a:rPr lang="en-US" altLang="en-US" sz="2400" dirty="0"/>
              <a:t>&gt;. Each version </a:t>
            </a:r>
            <a:r>
              <a:rPr lang="en-US" altLang="en-US" sz="2400" i="1" dirty="0" err="1"/>
              <a:t>Q</a:t>
            </a:r>
            <a:r>
              <a:rPr lang="en-US" altLang="en-US" sz="2400" i="1" baseline="-25000" dirty="0" err="1"/>
              <a:t>k</a:t>
            </a:r>
            <a:r>
              <a:rPr lang="en-US" altLang="en-US" sz="2400" dirty="0"/>
              <a:t> contains three data fields:</a:t>
            </a:r>
          </a:p>
          <a:p>
            <a:pPr lvl="1"/>
            <a:r>
              <a:rPr lang="en-US" altLang="en-US" sz="2400" b="1" dirty="0"/>
              <a:t>Content</a:t>
            </a:r>
            <a:r>
              <a:rPr lang="en-US" altLang="en-US" sz="2400" dirty="0"/>
              <a:t> -- the value of version </a:t>
            </a:r>
            <a:r>
              <a:rPr lang="en-US" altLang="en-US" sz="2400" i="1" dirty="0" err="1"/>
              <a:t>Q</a:t>
            </a:r>
            <a:r>
              <a:rPr lang="en-US" altLang="en-US" sz="2400" i="1" baseline="-25000" dirty="0" err="1"/>
              <a:t>k</a:t>
            </a:r>
            <a:r>
              <a:rPr lang="en-US" altLang="en-US" sz="2400" i="1" dirty="0"/>
              <a:t>.</a:t>
            </a:r>
            <a:endParaRPr lang="en-US" altLang="en-US" sz="2400" dirty="0"/>
          </a:p>
          <a:p>
            <a:pPr lvl="1"/>
            <a:r>
              <a:rPr lang="en-US" altLang="en-US" sz="2400" b="1" dirty="0"/>
              <a:t>W-timestamp</a:t>
            </a:r>
            <a:r>
              <a:rPr lang="en-US" altLang="en-US" sz="2400" dirty="0"/>
              <a:t>(</a:t>
            </a:r>
            <a:r>
              <a:rPr lang="en-US" altLang="en-US" sz="2400" i="1" dirty="0" err="1"/>
              <a:t>Q</a:t>
            </a:r>
            <a:r>
              <a:rPr lang="en-US" altLang="en-US" sz="2400" i="1" baseline="-25000" dirty="0" err="1"/>
              <a:t>k</a:t>
            </a:r>
            <a:r>
              <a:rPr lang="en-US" altLang="en-US" sz="2400" dirty="0"/>
              <a:t>) -- timestamp of the transaction that created (wrote) version </a:t>
            </a:r>
            <a:r>
              <a:rPr lang="en-US" altLang="en-US" sz="2400" dirty="0" err="1"/>
              <a:t>Q</a:t>
            </a:r>
            <a:r>
              <a:rPr lang="en-US" altLang="en-US" sz="2400" baseline="-25000" dirty="0" err="1"/>
              <a:t>k</a:t>
            </a:r>
            <a:endParaRPr lang="en-US" altLang="en-US" sz="2400" dirty="0"/>
          </a:p>
          <a:p>
            <a:pPr lvl="1"/>
            <a:r>
              <a:rPr lang="en-US" altLang="en-US" sz="2400" b="1" dirty="0"/>
              <a:t>R-timestamp</a:t>
            </a:r>
            <a:r>
              <a:rPr lang="en-US" altLang="en-US" sz="2400" dirty="0"/>
              <a:t>(</a:t>
            </a:r>
            <a:r>
              <a:rPr lang="en-US" altLang="en-US" sz="2400" i="1" dirty="0" err="1"/>
              <a:t>Q</a:t>
            </a:r>
            <a:r>
              <a:rPr lang="en-US" altLang="en-US" sz="2400" i="1" baseline="-25000" dirty="0" err="1"/>
              <a:t>k</a:t>
            </a:r>
            <a:r>
              <a:rPr lang="en-US" altLang="en-US" sz="2400" dirty="0"/>
              <a:t>) -- largest timestamp of a transaction that successfully read version </a:t>
            </a:r>
            <a:r>
              <a:rPr lang="en-US" altLang="en-US" sz="2400" dirty="0" err="1"/>
              <a:t>Q</a:t>
            </a:r>
            <a:r>
              <a:rPr lang="en-US" altLang="en-US" sz="2400" baseline="-25000" dirty="0" err="1"/>
              <a:t>k</a:t>
            </a:r>
            <a:endParaRPr lang="en-US" alt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49155" name="Rectangle 3"/>
          <p:cNvSpPr>
            <a:spLocks noGrp="1" noChangeArrowheads="1"/>
          </p:cNvSpPr>
          <p:nvPr>
            <p:ph idx="1"/>
          </p:nvPr>
        </p:nvSpPr>
        <p:spPr>
          <a:xfrm>
            <a:off x="109538" y="1102497"/>
            <a:ext cx="8691561" cy="5367972"/>
          </a:xfrm>
        </p:spPr>
        <p:txBody>
          <a:bodyPr/>
          <a:lstStyle/>
          <a:p>
            <a:r>
              <a:rPr lang="en-US" altLang="en-US" sz="2000" dirty="0"/>
              <a:t>Suppose that transaction </a:t>
            </a:r>
            <a:r>
              <a:rPr lang="en-US" altLang="en-US" sz="2000" i="1" dirty="0"/>
              <a:t>T</a:t>
            </a:r>
            <a:r>
              <a:rPr lang="en-US" altLang="en-US" sz="2000" i="1" baseline="-25000" dirty="0"/>
              <a:t>i</a:t>
            </a:r>
            <a:r>
              <a:rPr lang="en-US" altLang="en-US" sz="2000" i="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or </a:t>
            </a:r>
            <a:r>
              <a:rPr lang="en-US" altLang="en-US" sz="2000" b="1" dirty="0"/>
              <a:t>write</a:t>
            </a:r>
            <a:r>
              <a:rPr lang="en-US" altLang="en-US" sz="2000" dirty="0"/>
              <a:t>(</a:t>
            </a:r>
            <a:r>
              <a:rPr lang="en-US" altLang="en-US" sz="2000" i="1" dirty="0"/>
              <a:t>Q</a:t>
            </a:r>
            <a:r>
              <a:rPr lang="en-US" altLang="en-US" sz="2000" dirty="0"/>
              <a:t>) operation.  </a:t>
            </a:r>
          </a:p>
          <a:p>
            <a:r>
              <a:rPr lang="en-US" altLang="en-US" sz="2000" dirty="0"/>
              <a:t>Let </a:t>
            </a:r>
            <a:r>
              <a:rPr lang="en-US" altLang="en-US" sz="2000" i="1" dirty="0" err="1"/>
              <a:t>Q</a:t>
            </a:r>
            <a:r>
              <a:rPr lang="en-US" altLang="en-US" sz="2000" i="1" baseline="-25000" dirty="0" err="1"/>
              <a:t>k</a:t>
            </a:r>
            <a:r>
              <a:rPr lang="en-US" altLang="en-US" sz="2000" dirty="0"/>
              <a:t> denote the version of </a:t>
            </a:r>
            <a:r>
              <a:rPr lang="en-US" altLang="en-US" sz="2000" i="1" dirty="0"/>
              <a:t>Q</a:t>
            </a:r>
            <a:r>
              <a:rPr lang="en-US" altLang="en-US" sz="2000" dirty="0"/>
              <a:t> whose write timestamp is the largest write timestamp less than or equal to TS(</a:t>
            </a:r>
            <a:r>
              <a:rPr lang="en-US" altLang="en-US" sz="2000" i="1" dirty="0"/>
              <a:t>T</a:t>
            </a:r>
            <a:r>
              <a:rPr lang="en-US" altLang="en-US" sz="2000" baseline="-25000" dirty="0"/>
              <a:t>i</a:t>
            </a:r>
            <a:r>
              <a:rPr lang="en-US" altLang="en-US" sz="2000" dirty="0"/>
              <a:t>).</a:t>
            </a:r>
          </a:p>
          <a:p>
            <a:pPr marL="457200" lvl="1" indent="0">
              <a:buNone/>
            </a:pPr>
            <a:r>
              <a:rPr lang="en-US" altLang="en-US" sz="2000" dirty="0">
                <a:solidFill>
                  <a:srgbClr val="FF9900"/>
                </a:solidFill>
              </a:rPr>
              <a:t>1.   </a:t>
            </a:r>
            <a:r>
              <a:rPr lang="en-US" altLang="en-US" sz="2000" dirty="0"/>
              <a:t>If </a:t>
            </a:r>
            <a:r>
              <a:rPr lang="en-US" altLang="en-US" sz="2000" b="1" dirty="0"/>
              <a:t>transaction </a:t>
            </a:r>
            <a:r>
              <a:rPr lang="en-US" altLang="en-US" sz="2000" b="1" i="1" dirty="0"/>
              <a:t>T</a:t>
            </a:r>
            <a:r>
              <a:rPr lang="en-US" altLang="en-US" sz="2000" b="1" i="1" baseline="-25000" dirty="0"/>
              <a:t>i</a:t>
            </a:r>
            <a:r>
              <a:rPr lang="en-US" altLang="en-US" sz="2000" b="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then</a:t>
            </a:r>
          </a:p>
          <a:p>
            <a:pPr marL="1143000" lvl="2" indent="-342900"/>
            <a:r>
              <a:rPr lang="en-US" altLang="en-US" sz="2000" dirty="0"/>
              <a:t>the value returned is the  content of version </a:t>
            </a:r>
            <a:r>
              <a:rPr lang="en-US" altLang="en-US" sz="2000" dirty="0" err="1"/>
              <a:t>Q</a:t>
            </a:r>
            <a:r>
              <a:rPr lang="en-US" altLang="en-US" sz="2000" baseline="-25000" dirty="0" err="1"/>
              <a:t>k</a:t>
            </a:r>
            <a:endParaRPr lang="en-US" altLang="en-US" sz="2000" dirty="0"/>
          </a:p>
          <a:p>
            <a:pPr marL="1143000" lvl="2" indent="-342900"/>
            <a:r>
              <a:rPr lang="en-US" altLang="en-US" sz="2000" dirty="0"/>
              <a:t>If R-timestamp(</a:t>
            </a:r>
            <a:r>
              <a:rPr lang="en-US" altLang="en-US" sz="2000" dirty="0" err="1"/>
              <a:t>Q</a:t>
            </a:r>
            <a:r>
              <a:rPr lang="en-US" altLang="en-US" sz="2000" baseline="-25000" dirty="0" err="1"/>
              <a:t>k</a:t>
            </a:r>
            <a:r>
              <a:rPr lang="en-US" altLang="en-US" sz="2000" dirty="0"/>
              <a:t>) &lt; TS(</a:t>
            </a:r>
            <a:r>
              <a:rPr lang="en-US" altLang="en-US" sz="2000" i="1" dirty="0"/>
              <a:t>T</a:t>
            </a:r>
            <a:r>
              <a:rPr lang="en-US" altLang="en-US" sz="2000" i="1" baseline="-25000" dirty="0"/>
              <a:t>i</a:t>
            </a:r>
            <a:r>
              <a:rPr lang="en-US" altLang="en-US" sz="2000" dirty="0"/>
              <a:t>), set R-timestamp(</a:t>
            </a:r>
            <a:r>
              <a:rPr lang="en-US" altLang="en-US" sz="2000" dirty="0" err="1"/>
              <a:t>Q</a:t>
            </a:r>
            <a:r>
              <a:rPr lang="en-US" altLang="en-US" sz="2000" baseline="-25000" dirty="0" err="1"/>
              <a:t>k</a:t>
            </a:r>
            <a:r>
              <a:rPr lang="en-US" altLang="en-US" sz="2000" dirty="0"/>
              <a:t>) = TS(</a:t>
            </a:r>
            <a:r>
              <a:rPr lang="en-US" altLang="en-US" sz="2000" i="1" dirty="0"/>
              <a:t>T</a:t>
            </a:r>
            <a:r>
              <a:rPr lang="en-US" altLang="en-US" sz="2000" i="1" baseline="-25000" dirty="0"/>
              <a:t>i</a:t>
            </a:r>
            <a:r>
              <a:rPr lang="en-US" altLang="en-US" sz="2000" dirty="0"/>
              <a:t>), </a:t>
            </a:r>
          </a:p>
          <a:p>
            <a:pPr marL="457200" lvl="1" indent="0">
              <a:buNone/>
            </a:pPr>
            <a:r>
              <a:rPr lang="en-US" altLang="en-US" sz="2000" dirty="0">
                <a:solidFill>
                  <a:srgbClr val="FF9900"/>
                </a:solidFill>
              </a:rPr>
              <a:t>2.    </a:t>
            </a:r>
            <a:r>
              <a:rPr lang="en-US" altLang="en-US" sz="2000" dirty="0"/>
              <a:t>If transaction </a:t>
            </a:r>
            <a:r>
              <a:rPr lang="en-US" altLang="en-US" sz="2000" i="1" dirty="0"/>
              <a:t>T</a:t>
            </a:r>
            <a:r>
              <a:rPr lang="en-US" altLang="en-US" sz="2000" i="1" baseline="-25000" dirty="0"/>
              <a:t>i</a:t>
            </a:r>
            <a:r>
              <a:rPr lang="en-US" altLang="en-US" sz="2000" dirty="0"/>
              <a:t> issues a </a:t>
            </a:r>
            <a:r>
              <a:rPr lang="en-US" altLang="en-US" sz="2000" b="1" dirty="0"/>
              <a:t> write</a:t>
            </a:r>
            <a:r>
              <a:rPr lang="en-US" altLang="en-US" sz="2000" dirty="0"/>
              <a:t>(</a:t>
            </a:r>
            <a:r>
              <a:rPr lang="en-US" altLang="en-US" sz="2000" i="1" dirty="0"/>
              <a:t>Q</a:t>
            </a:r>
            <a:r>
              <a:rPr lang="en-US" altLang="en-US" sz="2000" dirty="0"/>
              <a:t>)</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i="1" baseline="-25000" dirty="0"/>
              <a:t>i</a:t>
            </a:r>
            <a:r>
              <a:rPr lang="en-US" altLang="en-US" sz="2000" b="1" dirty="0"/>
              <a:t>) </a:t>
            </a:r>
            <a:r>
              <a:rPr lang="en-US" altLang="en-US" sz="2000" i="1" dirty="0"/>
              <a:t>&lt;</a:t>
            </a:r>
            <a:r>
              <a:rPr lang="en-US" altLang="en-US" sz="2000" dirty="0"/>
              <a:t> </a:t>
            </a:r>
            <a:r>
              <a:rPr lang="en-US" altLang="en-US" sz="2000" b="1" dirty="0"/>
              <a:t>R-timestamp(</a:t>
            </a:r>
            <a:r>
              <a:rPr lang="en-US" altLang="en-US" sz="2000" b="1" i="1" dirty="0" err="1"/>
              <a:t>Q</a:t>
            </a:r>
            <a:r>
              <a:rPr lang="en-US" altLang="en-US" sz="2000" b="1" i="1" baseline="-25000" dirty="0" err="1"/>
              <a:t>k</a:t>
            </a:r>
            <a:r>
              <a:rPr lang="en-US" altLang="en-US" sz="2000" b="1" dirty="0"/>
              <a:t>), </a:t>
            </a:r>
            <a:r>
              <a:rPr lang="en-US" altLang="en-US" sz="2000" dirty="0"/>
              <a:t>then transaction </a:t>
            </a:r>
            <a:r>
              <a:rPr lang="en-US" altLang="en-US" sz="2000" i="1" dirty="0"/>
              <a:t>T</a:t>
            </a:r>
            <a:r>
              <a:rPr lang="en-US" altLang="en-US" sz="2000" i="1" baseline="-25000" dirty="0"/>
              <a:t>i</a:t>
            </a:r>
            <a:r>
              <a:rPr lang="en-US" altLang="en-US" sz="2000" dirty="0"/>
              <a:t> is rolled back. </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baseline="-25000" dirty="0"/>
              <a:t>i</a:t>
            </a:r>
            <a:r>
              <a:rPr lang="en-US" altLang="en-US" sz="2000" b="1" dirty="0"/>
              <a:t>) </a:t>
            </a:r>
            <a:r>
              <a:rPr lang="en-US" altLang="en-US" sz="2000" b="1" i="1" dirty="0"/>
              <a:t>=</a:t>
            </a:r>
            <a:r>
              <a:rPr lang="en-US" altLang="en-US" sz="2000" b="1" dirty="0"/>
              <a:t> W-timestamp(</a:t>
            </a:r>
            <a:r>
              <a:rPr lang="en-US" altLang="en-US" sz="2000" b="1" i="1" dirty="0" err="1"/>
              <a:t>Q</a:t>
            </a:r>
            <a:r>
              <a:rPr lang="en-US" altLang="en-US" sz="2000" b="1" i="1" baseline="-25000" dirty="0" err="1"/>
              <a:t>k</a:t>
            </a:r>
            <a:r>
              <a:rPr lang="en-US" altLang="en-US" sz="2000" b="1" dirty="0"/>
              <a:t>), </a:t>
            </a:r>
            <a:r>
              <a:rPr lang="en-US" altLang="en-US" sz="2000" dirty="0"/>
              <a:t>the contents of </a:t>
            </a:r>
            <a:r>
              <a:rPr lang="en-US" altLang="en-US" sz="2000" i="1" dirty="0" err="1"/>
              <a:t>Q</a:t>
            </a:r>
            <a:r>
              <a:rPr lang="en-US" altLang="en-US" sz="2000" i="1" baseline="-25000" dirty="0" err="1"/>
              <a:t>k</a:t>
            </a:r>
            <a:r>
              <a:rPr lang="en-US" altLang="en-US" sz="2000" dirty="0"/>
              <a:t> are overwritten</a:t>
            </a:r>
          </a:p>
          <a:p>
            <a:pPr marL="1200150" lvl="2" indent="-342900">
              <a:buFont typeface="Monotype Sorts" charset="2"/>
              <a:buAutoNum type="arabicPeriod"/>
            </a:pPr>
            <a:r>
              <a:rPr lang="en-US" altLang="en-US" sz="2000" dirty="0"/>
              <a:t>Otherwise,  a new version Q</a:t>
            </a:r>
            <a:r>
              <a:rPr lang="en-US" altLang="en-US" sz="2000" baseline="-25000" dirty="0"/>
              <a:t>i</a:t>
            </a:r>
            <a:r>
              <a:rPr lang="en-US" altLang="en-US" sz="2000" dirty="0"/>
              <a:t> of </a:t>
            </a:r>
            <a:r>
              <a:rPr lang="en-US" altLang="en-US" sz="2000" i="1" dirty="0"/>
              <a:t>Q</a:t>
            </a:r>
            <a:r>
              <a:rPr lang="en-US" altLang="en-US" sz="2000" dirty="0"/>
              <a:t> is created</a:t>
            </a:r>
          </a:p>
          <a:p>
            <a:pPr lvl="3"/>
            <a:r>
              <a:rPr lang="en-US" altLang="en-US" sz="2000" dirty="0"/>
              <a:t>W-timestamp(Q</a:t>
            </a:r>
            <a:r>
              <a:rPr lang="en-US" altLang="en-US" sz="2000" baseline="-25000" dirty="0"/>
              <a:t>i</a:t>
            </a:r>
            <a:r>
              <a:rPr lang="en-US" altLang="en-US" sz="2000" dirty="0"/>
              <a:t>) and R-timestamp(Q</a:t>
            </a:r>
            <a:r>
              <a:rPr lang="en-US" altLang="en-US" sz="2000" baseline="-25000" dirty="0"/>
              <a:t>i</a:t>
            </a:r>
            <a:r>
              <a:rPr lang="en-US" altLang="en-US" sz="2000" dirty="0"/>
              <a:t>) are initialized to TS(</a:t>
            </a:r>
            <a:r>
              <a:rPr lang="en-US" altLang="en-US" sz="2000" i="1" dirty="0"/>
              <a:t>T</a:t>
            </a:r>
            <a:r>
              <a:rPr lang="en-US" altLang="en-US" sz="2000" i="1" baseline="-25000" dirty="0"/>
              <a:t>i</a:t>
            </a:r>
            <a:r>
              <a:rPr lang="en-US" altLang="en-US" sz="2000" dirty="0"/>
              <a:t>). </a:t>
            </a:r>
          </a:p>
          <a:p>
            <a:pPr marL="1200150" lvl="2" indent="-342900">
              <a:buFont typeface="Monotype Sorts" charset="2"/>
              <a:buAutoNum type="arabicPeriod"/>
            </a:pPr>
            <a:endParaRPr lang="en-US" altLang="en-US" sz="20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50179" name="Rectangle 3"/>
          <p:cNvSpPr>
            <a:spLocks noGrp="1" noChangeArrowheads="1"/>
          </p:cNvSpPr>
          <p:nvPr>
            <p:ph idx="1"/>
          </p:nvPr>
        </p:nvSpPr>
        <p:spPr>
          <a:xfrm>
            <a:off x="674703" y="1102497"/>
            <a:ext cx="7661430" cy="5367972"/>
          </a:xfrm>
        </p:spPr>
        <p:txBody>
          <a:bodyPr/>
          <a:lstStyle/>
          <a:p>
            <a:r>
              <a:rPr lang="en-US" altLang="en-US" sz="2400" dirty="0">
                <a:latin typeface="Helvetica (Body)"/>
                <a:ea typeface="Calibri" panose="020F0502020204030204" pitchFamily="34" charset="0"/>
                <a:cs typeface="Calibri" panose="020F0502020204030204" pitchFamily="34" charset="0"/>
              </a:rPr>
              <a:t>Observations</a:t>
            </a:r>
          </a:p>
          <a:p>
            <a:pPr marL="800100" lvl="1" indent="-342900"/>
            <a:r>
              <a:rPr lang="en-US" altLang="en-US" sz="2400" dirty="0">
                <a:latin typeface="Helvetica (Body)"/>
                <a:ea typeface="Calibri" panose="020F0502020204030204" pitchFamily="34" charset="0"/>
                <a:cs typeface="Calibri" panose="020F0502020204030204" pitchFamily="34" charset="0"/>
              </a:rPr>
              <a:t>Reads always succeed</a:t>
            </a:r>
          </a:p>
          <a:p>
            <a:pPr marL="800100" lvl="1" indent="-342900"/>
            <a:r>
              <a:rPr lang="en-US" altLang="en-US" sz="2400" dirty="0">
                <a:latin typeface="Helvetica (Body)"/>
                <a:ea typeface="Calibri" panose="020F0502020204030204" pitchFamily="34" charset="0"/>
                <a:cs typeface="Calibri" panose="020F0502020204030204" pitchFamily="34" charset="0"/>
              </a:rPr>
              <a:t>A write by </a:t>
            </a:r>
            <a:r>
              <a:rPr lang="en-US" altLang="en-US" sz="2400" i="1" dirty="0">
                <a:latin typeface="Helvetica (Body)"/>
                <a:ea typeface="Calibri" panose="020F0502020204030204" pitchFamily="34" charset="0"/>
                <a:cs typeface="Calibri" panose="020F0502020204030204" pitchFamily="34" charset="0"/>
              </a:rPr>
              <a:t>T</a:t>
            </a:r>
            <a:r>
              <a:rPr lang="en-US" altLang="en-US" sz="2400" i="1" baseline="-25000" dirty="0">
                <a:latin typeface="Helvetica (Body)"/>
                <a:ea typeface="Calibri" panose="020F0502020204030204" pitchFamily="34" charset="0"/>
                <a:cs typeface="Calibri" panose="020F0502020204030204" pitchFamily="34" charset="0"/>
              </a:rPr>
              <a:t>i</a:t>
            </a:r>
            <a:r>
              <a:rPr lang="en-US" altLang="en-US" sz="2400" dirty="0">
                <a:latin typeface="Helvetica (Body)"/>
                <a:ea typeface="Calibri" panose="020F0502020204030204" pitchFamily="34" charset="0"/>
                <a:cs typeface="Calibri" panose="020F0502020204030204" pitchFamily="34" charset="0"/>
              </a:rPr>
              <a:t> is rejected if some other transaction </a:t>
            </a:r>
            <a:r>
              <a:rPr lang="en-US" altLang="en-US" sz="2400" i="1" dirty="0" err="1">
                <a:latin typeface="Helvetica (Body)"/>
                <a:ea typeface="Calibri" panose="020F0502020204030204" pitchFamily="34" charset="0"/>
                <a:cs typeface="Calibri" panose="020F0502020204030204" pitchFamily="34" charset="0"/>
              </a:rPr>
              <a:t>T</a:t>
            </a:r>
            <a:r>
              <a:rPr lang="en-US" altLang="en-US" sz="2400" i="1" baseline="-25000" dirty="0" err="1">
                <a:latin typeface="Helvetica (Body)"/>
                <a:ea typeface="Calibri" panose="020F0502020204030204" pitchFamily="34" charset="0"/>
                <a:cs typeface="Calibri" panose="020F0502020204030204" pitchFamily="34" charset="0"/>
              </a:rPr>
              <a:t>j</a:t>
            </a:r>
            <a:r>
              <a:rPr lang="en-US" altLang="en-US" sz="2400" dirty="0">
                <a:latin typeface="Helvetica (Body)"/>
                <a:ea typeface="Calibri" panose="020F0502020204030204" pitchFamily="34" charset="0"/>
                <a:cs typeface="Calibri" panose="020F0502020204030204" pitchFamily="34" charset="0"/>
              </a:rPr>
              <a:t> that (in the serialization order defined by the timestamp values) should read  T</a:t>
            </a:r>
            <a:r>
              <a:rPr lang="en-US" altLang="en-US" sz="2400" baseline="-25000" dirty="0">
                <a:latin typeface="Helvetica (Body)"/>
                <a:ea typeface="Calibri" panose="020F0502020204030204" pitchFamily="34" charset="0"/>
                <a:cs typeface="Calibri" panose="020F0502020204030204" pitchFamily="34" charset="0"/>
              </a:rPr>
              <a:t>i</a:t>
            </a:r>
            <a:r>
              <a:rPr lang="en-US" altLang="en-US" sz="2400" dirty="0">
                <a:latin typeface="Helvetica (Body)"/>
                <a:ea typeface="Calibri" panose="020F0502020204030204" pitchFamily="34" charset="0"/>
                <a:cs typeface="Calibri" panose="020F0502020204030204" pitchFamily="34" charset="0"/>
              </a:rPr>
              <a:t>'s write, has already read a version created by a transaction older than </a:t>
            </a:r>
            <a:r>
              <a:rPr lang="en-US" altLang="en-US" sz="2400" i="1" dirty="0">
                <a:latin typeface="Helvetica (Body)"/>
                <a:ea typeface="Calibri" panose="020F0502020204030204" pitchFamily="34" charset="0"/>
                <a:cs typeface="Calibri" panose="020F0502020204030204" pitchFamily="34" charset="0"/>
              </a:rPr>
              <a:t>T</a:t>
            </a:r>
            <a:r>
              <a:rPr lang="en-US" altLang="en-US" sz="2400" i="1" baseline="-25000" dirty="0">
                <a:latin typeface="Helvetica (Body)"/>
                <a:ea typeface="Calibri" panose="020F0502020204030204" pitchFamily="34" charset="0"/>
                <a:cs typeface="Calibri" panose="020F0502020204030204" pitchFamily="34" charset="0"/>
              </a:rPr>
              <a:t>i</a:t>
            </a:r>
            <a:r>
              <a:rPr lang="en-US" altLang="en-US" sz="2400" dirty="0">
                <a:latin typeface="Helvetica (Body)"/>
                <a:ea typeface="Calibri" panose="020F0502020204030204" pitchFamily="34" charset="0"/>
                <a:cs typeface="Calibri" panose="020F0502020204030204" pitchFamily="34" charset="0"/>
              </a:rPr>
              <a:t>.</a:t>
            </a:r>
          </a:p>
          <a:p>
            <a:r>
              <a:rPr lang="en-US" altLang="en-US" sz="2400" dirty="0">
                <a:latin typeface="Helvetica (Body)"/>
                <a:ea typeface="Calibri" panose="020F0502020204030204" pitchFamily="34" charset="0"/>
                <a:cs typeface="Calibri" panose="020F0502020204030204" pitchFamily="34" charset="0"/>
              </a:rPr>
              <a:t>Protocol guarantees serializability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08469-5B07-0D6B-86A1-0061901A40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FF7832-6AF2-FB7A-F733-8EF22E7BCB6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576A6D8-C0FA-B58E-4C7A-66FAFC0812DF}"/>
              </a:ext>
            </a:extLst>
          </p:cNvPr>
          <p:cNvPicPr>
            <a:picLocks noChangeAspect="1"/>
          </p:cNvPicPr>
          <p:nvPr/>
        </p:nvPicPr>
        <p:blipFill>
          <a:blip r:embed="rId3"/>
          <a:stretch>
            <a:fillRect/>
          </a:stretch>
        </p:blipFill>
        <p:spPr>
          <a:xfrm>
            <a:off x="656678" y="309127"/>
            <a:ext cx="7830643" cy="6239746"/>
          </a:xfrm>
          <a:prstGeom prst="rect">
            <a:avLst/>
          </a:prstGeom>
        </p:spPr>
      </p:pic>
    </p:spTree>
    <p:extLst>
      <p:ext uri="{BB962C8B-B14F-4D97-AF65-F5344CB8AC3E}">
        <p14:creationId xmlns:p14="http://schemas.microsoft.com/office/powerpoint/2010/main" val="1128823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a:t>
            </a:r>
          </a:p>
        </p:txBody>
      </p:sp>
      <mc:AlternateContent xmlns:mc="http://schemas.openxmlformats.org/markup-compatibility/2006" xmlns:a14="http://schemas.microsoft.com/office/drawing/2010/main">
        <mc:Choice Requires="a14">
          <p:sp>
            <p:nvSpPr>
              <p:cNvPr id="51203" name="Rectangle 3"/>
              <p:cNvSpPr>
                <a:spLocks noGrp="1" noChangeArrowheads="1"/>
              </p:cNvSpPr>
              <p:nvPr>
                <p:ph idx="1"/>
              </p:nvPr>
            </p:nvSpPr>
            <p:spPr>
              <a:xfrm>
                <a:off x="104776" y="823913"/>
                <a:ext cx="8820150" cy="5594169"/>
              </a:xfrm>
            </p:spPr>
            <p:txBody>
              <a:bodyPr/>
              <a:lstStyle/>
              <a:p>
                <a:r>
                  <a:rPr lang="en-US" altLang="en-US" sz="1800" b="1" dirty="0"/>
                  <a:t>Differentiates</a:t>
                </a:r>
                <a:r>
                  <a:rPr lang="en-US" altLang="en-US" sz="1800" dirty="0"/>
                  <a:t> between </a:t>
                </a:r>
                <a:r>
                  <a:rPr lang="en-US" altLang="en-US" sz="1800" b="1" dirty="0"/>
                  <a:t>read-only transactions </a:t>
                </a:r>
                <a:r>
                  <a:rPr lang="en-US" altLang="en-US" sz="1800" dirty="0"/>
                  <a:t>and update transactions</a:t>
                </a:r>
              </a:p>
              <a:p>
                <a:r>
                  <a:rPr lang="en-US" altLang="en-US" sz="1800" b="1" dirty="0">
                    <a:solidFill>
                      <a:srgbClr val="002060"/>
                    </a:solidFill>
                  </a:rPr>
                  <a:t>Update transactions </a:t>
                </a:r>
                <a:r>
                  <a:rPr lang="en-US" altLang="en-US" sz="1800" dirty="0"/>
                  <a:t>acquire read and write locks, </a:t>
                </a:r>
                <a:r>
                  <a:rPr lang="en-US" altLang="en-US" sz="1800" b="1" dirty="0"/>
                  <a:t>and hold all locks up to the end of the transaction</a:t>
                </a:r>
                <a:r>
                  <a:rPr lang="en-US" altLang="en-US" sz="1800" dirty="0"/>
                  <a:t>. That is, </a:t>
                </a:r>
                <a:r>
                  <a:rPr lang="en-US" altLang="en-US" sz="1800" b="1" dirty="0"/>
                  <a:t>update transactions follow rigorous two-phase locking.</a:t>
                </a:r>
              </a:p>
              <a:p>
                <a:pPr lvl="1"/>
                <a:r>
                  <a:rPr lang="en-US" altLang="en-US" sz="1800" dirty="0"/>
                  <a:t>Read of a data item returns the latest version of the item</a:t>
                </a:r>
              </a:p>
              <a:p>
                <a:pPr lvl="1"/>
                <a:r>
                  <a:rPr lang="en-US" altLang="en-US" sz="1800" dirty="0"/>
                  <a:t>The first </a:t>
                </a:r>
                <a:r>
                  <a:rPr lang="en-US" altLang="en-US" sz="1800" b="1" dirty="0"/>
                  <a:t>write</a:t>
                </a:r>
                <a:r>
                  <a:rPr lang="en-US" altLang="en-US" sz="1800" dirty="0"/>
                  <a:t> of Q by T</a:t>
                </a:r>
                <a:r>
                  <a:rPr lang="en-US" altLang="en-US" sz="1800" baseline="-25000" dirty="0"/>
                  <a:t>i </a:t>
                </a:r>
                <a:r>
                  <a:rPr lang="en-US" altLang="en-US" sz="1800" dirty="0"/>
                  <a:t>results in the creation of a new version Q</a:t>
                </a:r>
                <a:r>
                  <a:rPr lang="en-US" altLang="en-US" sz="1800" baseline="-25000" dirty="0"/>
                  <a:t>i</a:t>
                </a:r>
                <a:r>
                  <a:rPr lang="en-US" altLang="en-US" sz="1800" dirty="0"/>
                  <a:t> of the data item Q written</a:t>
                </a:r>
              </a:p>
              <a:p>
                <a:pPr lvl="2"/>
                <a:r>
                  <a:rPr lang="en-US" altLang="en-US" sz="1800" dirty="0"/>
                  <a:t>W-timestamp(Q</a:t>
                </a:r>
                <a:r>
                  <a:rPr lang="en-US" altLang="en-US" sz="1800" baseline="-25000" dirty="0"/>
                  <a:t>i</a:t>
                </a:r>
                <a:r>
                  <a:rPr lang="en-US" altLang="en-US" sz="1800" dirty="0"/>
                  <a:t>) set to ∞ </a:t>
                </a:r>
                <a:r>
                  <a:rPr lang="en-US" altLang="en-US" sz="1800" b="1" dirty="0"/>
                  <a:t>initially to not allow other writes</a:t>
                </a:r>
              </a:p>
              <a:p>
                <a:pPr lvl="1"/>
                <a:r>
                  <a:rPr lang="en-US" altLang="en-US" sz="1800" dirty="0"/>
                  <a:t>When </a:t>
                </a:r>
                <a:r>
                  <a:rPr lang="en-US" altLang="en-US" sz="1800" b="1" dirty="0"/>
                  <a:t>update</a:t>
                </a:r>
                <a:r>
                  <a:rPr lang="en-US" altLang="en-US" sz="1800" dirty="0"/>
                  <a:t> transaction </a:t>
                </a:r>
                <a:r>
                  <a:rPr lang="en-US" altLang="en-US" sz="1800" i="1" dirty="0"/>
                  <a:t>T</a:t>
                </a:r>
                <a:r>
                  <a:rPr lang="en-US" altLang="en-US" sz="1800" i="1" baseline="-25000" dirty="0"/>
                  <a:t>i</a:t>
                </a:r>
                <a:r>
                  <a:rPr lang="en-US" altLang="en-US" sz="1800" dirty="0"/>
                  <a:t> </a:t>
                </a:r>
                <a:r>
                  <a:rPr lang="en-US" altLang="en-US" sz="1800" b="1" dirty="0"/>
                  <a:t>completes</a:t>
                </a:r>
                <a:r>
                  <a:rPr lang="en-US" altLang="en-US" sz="1800" dirty="0"/>
                  <a:t>, </a:t>
                </a:r>
                <a:r>
                  <a:rPr lang="en-US" altLang="en-US" sz="1800" b="1" dirty="0"/>
                  <a:t>commit</a:t>
                </a:r>
                <a:r>
                  <a:rPr lang="en-US" altLang="en-US" sz="1800" dirty="0"/>
                  <a:t> processing occurs:</a:t>
                </a:r>
              </a:p>
              <a:p>
                <a:pPr lvl="2"/>
                <a:r>
                  <a:rPr lang="en-US" altLang="en-US" sz="1800" dirty="0"/>
                  <a:t>Value </a:t>
                </a:r>
                <a:r>
                  <a:rPr lang="en-US" altLang="en-US" sz="1800" b="1" dirty="0" err="1"/>
                  <a:t>ts</a:t>
                </a:r>
                <a:r>
                  <a:rPr lang="en-US" altLang="en-US" sz="1800" b="1" dirty="0"/>
                  <a:t>-counter </a:t>
                </a:r>
                <a:r>
                  <a:rPr lang="en-US" altLang="en-US" sz="1800" dirty="0"/>
                  <a:t>stored in the database is used to assign timestamps</a:t>
                </a:r>
              </a:p>
              <a:p>
                <a:pPr lvl="3"/>
                <a:r>
                  <a:rPr lang="en-US" altLang="en-US" sz="1800" b="1" dirty="0" err="1"/>
                  <a:t>ts</a:t>
                </a:r>
                <a:r>
                  <a:rPr lang="en-US" altLang="en-US" sz="1800" b="1" dirty="0"/>
                  <a:t>-counter </a:t>
                </a:r>
                <a:r>
                  <a:rPr lang="en-US" altLang="en-US" sz="1800" dirty="0"/>
                  <a:t>is locked in two-phase manner</a:t>
                </a:r>
              </a:p>
              <a:p>
                <a:pPr lvl="2"/>
                <a:r>
                  <a:rPr lang="en-US" altLang="en-US" sz="1800" dirty="0"/>
                  <a:t>Set </a:t>
                </a:r>
                <a:r>
                  <a:rPr lang="en-US" altLang="en-US" sz="1800" b="1" dirty="0"/>
                  <a:t>W-timestamp(Q</a:t>
                </a:r>
                <a:r>
                  <a:rPr lang="en-US" altLang="en-US" sz="1800" b="1" baseline="-25000" dirty="0"/>
                  <a:t>i</a:t>
                </a:r>
                <a:r>
                  <a:rPr lang="en-US" altLang="en-US" sz="1800" b="1" dirty="0"/>
                  <a:t>) </a:t>
                </a:r>
                <a:r>
                  <a:rPr lang="en-US" altLang="en-US" sz="1800" dirty="0"/>
                  <a:t>= (</a:t>
                </a:r>
                <a:r>
                  <a:rPr lang="en-US" altLang="en-US" sz="1800" b="1" dirty="0" err="1"/>
                  <a:t>ts</a:t>
                </a:r>
                <a:r>
                  <a:rPr lang="en-US" altLang="en-US" sz="1800" b="1" dirty="0"/>
                  <a:t>-counter</a:t>
                </a:r>
                <a:r>
                  <a:rPr lang="en-US" altLang="en-US" sz="1800" dirty="0"/>
                  <a:t> + 1)</a:t>
                </a:r>
                <a:r>
                  <a:rPr lang="en-US" altLang="en-US" sz="1800" b="1" dirty="0"/>
                  <a:t> </a:t>
                </a:r>
                <a:r>
                  <a:rPr lang="en-US" altLang="en-US" sz="1800" dirty="0"/>
                  <a:t>for all versions Q</a:t>
                </a:r>
                <a:r>
                  <a:rPr lang="en-US" altLang="en-US" sz="1800" baseline="-25000" dirty="0"/>
                  <a:t>i </a:t>
                </a:r>
                <a:r>
                  <a:rPr lang="en-US" altLang="en-US" sz="1800" dirty="0"/>
                  <a:t>that it creates</a:t>
                </a:r>
              </a:p>
              <a:p>
                <a:pPr lvl="2"/>
                <a:r>
                  <a:rPr lang="en-US" altLang="en-US" sz="1800" b="1" dirty="0" err="1"/>
                  <a:t>ts</a:t>
                </a:r>
                <a:r>
                  <a:rPr lang="en-US" altLang="en-US" sz="1800" b="1" dirty="0"/>
                  <a:t>-counter</a:t>
                </a:r>
                <a:r>
                  <a:rPr lang="en-US" altLang="en-US" sz="1800" dirty="0"/>
                  <a:t> = </a:t>
                </a:r>
                <a:r>
                  <a:rPr lang="en-US" altLang="en-US" sz="1800" b="1" dirty="0" err="1"/>
                  <a:t>ts</a:t>
                </a:r>
                <a:r>
                  <a:rPr lang="en-US" altLang="en-US" sz="1800" b="1" dirty="0"/>
                  <a:t>-counter +</a:t>
                </a:r>
                <a:r>
                  <a:rPr lang="en-US" altLang="en-US" sz="1800" dirty="0"/>
                  <a:t> 1</a:t>
                </a:r>
              </a:p>
              <a:p>
                <a:pPr lvl="2"/>
                <a:r>
                  <a:rPr lang="en-US" sz="1800" dirty="0"/>
                  <a:t>Thereby, those transactions that start before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dirty="0"/>
                  <a:t> </a:t>
                </a:r>
                <a:r>
                  <a:rPr lang="en-US" sz="1800" dirty="0"/>
                  <a:t>commits will see the value before the updates by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t>
                </a:r>
                <a:endParaRPr lang="en-US" altLang="en-US" sz="1800" dirty="0"/>
              </a:p>
              <a:p>
                <a:pPr lvl="2"/>
                <a:endParaRPr lang="en-US" altLang="en-US" sz="1800" dirty="0"/>
              </a:p>
              <a:p>
                <a:pPr lvl="1"/>
                <a:endParaRPr lang="en-US" altLang="en-US" sz="1800" dirty="0"/>
              </a:p>
            </p:txBody>
          </p:sp>
        </mc:Choice>
        <mc:Fallback xmlns="">
          <p:sp>
            <p:nvSpPr>
              <p:cNvPr id="51203" name="Rectangle 3"/>
              <p:cNvSpPr>
                <a:spLocks noGrp="1" noRot="1" noChangeAspect="1" noMove="1" noResize="1" noEditPoints="1" noAdjustHandles="1" noChangeArrowheads="1" noChangeShapeType="1" noTextEdit="1"/>
              </p:cNvSpPr>
              <p:nvPr>
                <p:ph idx="1"/>
              </p:nvPr>
            </p:nvSpPr>
            <p:spPr>
              <a:xfrm>
                <a:off x="104776" y="823913"/>
                <a:ext cx="8820150" cy="5594169"/>
              </a:xfrm>
              <a:blipFill>
                <a:blip r:embed="rId3"/>
                <a:stretch>
                  <a:fillRect l="-553" t="-545" r="-484"/>
                </a:stretch>
              </a:blipFill>
            </p:spPr>
            <p:txBody>
              <a:bodyPr/>
              <a:lstStyle/>
              <a:p>
                <a:r>
                  <a:rPr lang="en-US">
                    <a:noFill/>
                  </a:rPr>
                  <a:t> </a:t>
                </a:r>
              </a:p>
            </p:txBody>
          </p:sp>
        </mc:Fallback>
      </mc:AlternateContent>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7E698-9F82-8498-7AF3-97AACCFC8C4E}"/>
            </a:ext>
          </a:extLst>
        </p:cNvPr>
        <p:cNvGrpSpPr/>
        <p:nvPr/>
      </p:nvGrpSpPr>
      <p:grpSpPr>
        <a:xfrm>
          <a:off x="0" y="0"/>
          <a:ext cx="0" cy="0"/>
          <a:chOff x="0" y="0"/>
          <a:chExt cx="0" cy="0"/>
        </a:xfrm>
      </p:grpSpPr>
      <p:sp>
        <p:nvSpPr>
          <p:cNvPr id="74754" name="Rectangle 2">
            <a:extLst>
              <a:ext uri="{FF2B5EF4-FFF2-40B4-BE49-F238E27FC236}">
                <a16:creationId xmlns:a16="http://schemas.microsoft.com/office/drawing/2014/main" id="{32C8A6F8-D6FF-4C7E-2722-6E71000304EB}"/>
              </a:ext>
            </a:extLst>
          </p:cNvPr>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a:t>
            </a:r>
          </a:p>
        </p:txBody>
      </p:sp>
      <p:sp>
        <p:nvSpPr>
          <p:cNvPr id="51203" name="Rectangle 3">
            <a:extLst>
              <a:ext uri="{FF2B5EF4-FFF2-40B4-BE49-F238E27FC236}">
                <a16:creationId xmlns:a16="http://schemas.microsoft.com/office/drawing/2014/main" id="{4138CC57-BFF9-4043-F119-E3457B87A987}"/>
              </a:ext>
            </a:extLst>
          </p:cNvPr>
          <p:cNvSpPr>
            <a:spLocks noGrp="1" noChangeArrowheads="1"/>
          </p:cNvSpPr>
          <p:nvPr>
            <p:ph idx="1"/>
          </p:nvPr>
        </p:nvSpPr>
        <p:spPr>
          <a:xfrm>
            <a:off x="104776" y="823913"/>
            <a:ext cx="8820150" cy="5594169"/>
          </a:xfrm>
        </p:spPr>
        <p:txBody>
          <a:bodyPr/>
          <a:lstStyle/>
          <a:p>
            <a:pPr marL="0" marR="0">
              <a:lnSpc>
                <a:spcPct val="115000"/>
              </a:lnSpc>
              <a:spcAft>
                <a:spcPts val="800"/>
              </a:spcAft>
              <a:buNone/>
            </a:pPr>
            <a:r>
              <a:rPr lang="en-US" sz="1400" kern="100" dirty="0">
                <a:effectLst/>
                <a:latin typeface="Aptos" panose="020B0004020202020204" pitchFamily="34" charset="0"/>
                <a:ea typeface="Aptos" panose="020B0004020202020204" pitchFamily="34" charset="0"/>
                <a:cs typeface="Arial" panose="020B0604020202020204" pitchFamily="34" charset="0"/>
              </a:rPr>
              <a:t>Imagine an online store has a product </a:t>
            </a:r>
            <a:r>
              <a:rPr lang="en-US" sz="1400" b="1" kern="100" dirty="0">
                <a:effectLst/>
                <a:latin typeface="Aptos" panose="020B0004020202020204" pitchFamily="34" charset="0"/>
                <a:ea typeface="Aptos" panose="020B0004020202020204" pitchFamily="34" charset="0"/>
                <a:cs typeface="Arial" panose="020B0604020202020204" pitchFamily="34" charset="0"/>
              </a:rPr>
              <a:t>P</a:t>
            </a:r>
            <a:r>
              <a:rPr lang="en-US" sz="1400" kern="100" dirty="0">
                <a:effectLst/>
                <a:latin typeface="Aptos" panose="020B0004020202020204" pitchFamily="34" charset="0"/>
                <a:ea typeface="Aptos" panose="020B0004020202020204" pitchFamily="34" charset="0"/>
                <a:cs typeface="Arial" panose="020B0604020202020204" pitchFamily="34" charset="0"/>
              </a:rPr>
              <a:t> with a price history. Transactions update or read the price.</a:t>
            </a:r>
          </a:p>
          <a:p>
            <a:pPr marL="0" marR="0">
              <a:lnSpc>
                <a:spcPct val="115000"/>
              </a:lnSpc>
              <a:spcAft>
                <a:spcPts val="800"/>
              </a:spcAft>
              <a:buNone/>
            </a:pPr>
            <a:r>
              <a:rPr lang="en-US" sz="1400" b="1" kern="100" dirty="0">
                <a:effectLst/>
                <a:latin typeface="Aptos" panose="020B0004020202020204" pitchFamily="34" charset="0"/>
                <a:ea typeface="Aptos" panose="020B0004020202020204" pitchFamily="34" charset="0"/>
                <a:cs typeface="Arial" panose="020B0604020202020204" pitchFamily="34" charset="0"/>
              </a:rPr>
              <a:t>Initial State:</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Arial" panose="020B0604020202020204" pitchFamily="34" charset="0"/>
              </a:rPr>
              <a:t>The product </a:t>
            </a:r>
            <a:r>
              <a:rPr lang="en-US" sz="1400" b="1" kern="100" dirty="0">
                <a:effectLst/>
                <a:latin typeface="Aptos" panose="020B0004020202020204" pitchFamily="34" charset="0"/>
                <a:ea typeface="Aptos" panose="020B0004020202020204" pitchFamily="34" charset="0"/>
                <a:cs typeface="Arial" panose="020B0604020202020204" pitchFamily="34" charset="0"/>
              </a:rPr>
              <a:t>P</a:t>
            </a:r>
            <a:r>
              <a:rPr lang="en-US" sz="1400" kern="100" dirty="0">
                <a:effectLst/>
                <a:latin typeface="Aptos" panose="020B0004020202020204" pitchFamily="34" charset="0"/>
                <a:ea typeface="Aptos" panose="020B0004020202020204" pitchFamily="34" charset="0"/>
                <a:cs typeface="Arial" panose="020B0604020202020204" pitchFamily="34" charset="0"/>
              </a:rPr>
              <a:t> has an initial price: </a:t>
            </a:r>
            <a:r>
              <a:rPr lang="en-US" sz="1400" b="1" kern="100" dirty="0">
                <a:effectLst/>
                <a:latin typeface="Aptos" panose="020B0004020202020204" pitchFamily="34" charset="0"/>
                <a:ea typeface="Aptos" panose="020B0004020202020204" pitchFamily="34" charset="0"/>
                <a:cs typeface="Arial" panose="020B0604020202020204" pitchFamily="34" charset="0"/>
              </a:rPr>
              <a:t>$100</a:t>
            </a:r>
            <a:r>
              <a:rPr lang="en-US" sz="1400" b="1" kern="100" dirty="0">
                <a:latin typeface="Aptos" panose="020B0004020202020204" pitchFamily="34" charset="0"/>
                <a:ea typeface="Aptos" panose="020B0004020202020204" pitchFamily="34" charset="0"/>
                <a:cs typeface="Arial" panose="020B0604020202020204" pitchFamily="34" charset="0"/>
              </a:rPr>
              <a:t>, </a:t>
            </a:r>
            <a:r>
              <a:rPr lang="en-US" sz="1400" kern="100" dirty="0">
                <a:effectLst/>
                <a:latin typeface="Aptos" panose="020B0004020202020204" pitchFamily="34" charset="0"/>
                <a:ea typeface="Aptos" panose="020B0004020202020204" pitchFamily="34" charset="0"/>
                <a:cs typeface="Arial" panose="020B0604020202020204" pitchFamily="34" charset="0"/>
              </a:rPr>
              <a:t>The </a:t>
            </a:r>
            <a:r>
              <a:rPr lang="en-US" sz="1400" b="1" kern="100" dirty="0">
                <a:effectLst/>
                <a:latin typeface="Aptos" panose="020B0004020202020204" pitchFamily="34" charset="0"/>
                <a:ea typeface="Aptos" panose="020B0004020202020204" pitchFamily="34" charset="0"/>
                <a:cs typeface="Arial" panose="020B0604020202020204" pitchFamily="34" charset="0"/>
              </a:rPr>
              <a:t>timestamp counter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-counter) = 10</a:t>
            </a:r>
            <a:r>
              <a:rPr lang="en-US" sz="1400" kern="100" dirty="0">
                <a:effectLst/>
                <a:latin typeface="Aptos" panose="020B0004020202020204" pitchFamily="34" charset="0"/>
                <a:ea typeface="Aptos" panose="020B0004020202020204" pitchFamily="34" charset="0"/>
                <a:cs typeface="Arial" panose="020B0604020202020204" pitchFamily="34" charset="0"/>
              </a:rPr>
              <a:t>.</a:t>
            </a:r>
          </a:p>
          <a:p>
            <a:pPr marL="0" marR="0">
              <a:lnSpc>
                <a:spcPct val="115000"/>
              </a:lnSpc>
              <a:spcAft>
                <a:spcPts val="800"/>
              </a:spcAft>
              <a:buNone/>
            </a:pPr>
            <a:r>
              <a:rPr lang="en-US" sz="1400" b="1" kern="100" dirty="0">
                <a:effectLst/>
                <a:latin typeface="Aptos" panose="020B0004020202020204" pitchFamily="34" charset="0"/>
                <a:ea typeface="Aptos" panose="020B0004020202020204" pitchFamily="34" charset="0"/>
                <a:cs typeface="Arial" panose="020B0604020202020204" pitchFamily="34" charset="0"/>
              </a:rPr>
              <a:t>Transactions: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400" b="1" kern="100" dirty="0">
                <a:effectLst/>
                <a:latin typeface="Aptos" panose="020B0004020202020204" pitchFamily="34" charset="0"/>
                <a:ea typeface="Aptos" panose="020B0004020202020204" pitchFamily="34" charset="0"/>
                <a:cs typeface="Arial" panose="020B0604020202020204" pitchFamily="34" charset="0"/>
              </a:rPr>
              <a:t>Transaction T1 (Update Transaction)</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Starts</a:t>
            </a:r>
            <a:r>
              <a:rPr lang="en-US" sz="1400" kern="100" dirty="0">
                <a:effectLst/>
                <a:latin typeface="Aptos" panose="020B0004020202020204" pitchFamily="34" charset="0"/>
                <a:ea typeface="Aptos" panose="020B0004020202020204" pitchFamily="34" charset="0"/>
                <a:cs typeface="Arial" panose="020B0604020202020204" pitchFamily="34" charset="0"/>
              </a:rPr>
              <a:t> at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 = 11</a:t>
            </a:r>
            <a:r>
              <a:rPr lang="en-US" sz="1400" kern="100" dirty="0">
                <a:effectLst/>
                <a:latin typeface="Aptos" panose="020B0004020202020204" pitchFamily="34" charset="0"/>
                <a:ea typeface="Aptos" panose="020B0004020202020204" pitchFamily="34" charset="0"/>
                <a:cs typeface="Arial" panose="020B0604020202020204" pitchFamily="34" charset="0"/>
              </a:rPr>
              <a:t>. </a:t>
            </a:r>
            <a:r>
              <a:rPr lang="en-US" sz="1400" b="1" kern="100" dirty="0">
                <a:effectLst/>
                <a:latin typeface="Aptos" panose="020B0004020202020204" pitchFamily="34" charset="0"/>
                <a:ea typeface="Aptos" panose="020B0004020202020204" pitchFamily="34" charset="0"/>
                <a:cs typeface="Arial" panose="020B0604020202020204" pitchFamily="34" charset="0"/>
              </a:rPr>
              <a:t>Reads</a:t>
            </a:r>
            <a:r>
              <a:rPr lang="en-US" sz="1400" kern="100" dirty="0">
                <a:effectLst/>
                <a:latin typeface="Aptos" panose="020B0004020202020204" pitchFamily="34" charset="0"/>
                <a:ea typeface="Aptos" panose="020B0004020202020204" pitchFamily="34" charset="0"/>
                <a:cs typeface="Arial" panose="020B0604020202020204" pitchFamily="34" charset="0"/>
              </a:rPr>
              <a:t> the latest price (</a:t>
            </a:r>
            <a:r>
              <a:rPr lang="en-US" sz="1400" b="1" kern="100" dirty="0">
                <a:effectLst/>
                <a:latin typeface="Aptos" panose="020B0004020202020204" pitchFamily="34" charset="0"/>
                <a:ea typeface="Aptos" panose="020B0004020202020204" pitchFamily="34" charset="0"/>
                <a:cs typeface="Arial" panose="020B0604020202020204" pitchFamily="34" charset="0"/>
              </a:rPr>
              <a:t>$100</a:t>
            </a:r>
            <a:r>
              <a:rPr lang="en-US" sz="1400" kern="100" dirty="0">
                <a:effectLst/>
                <a:latin typeface="Aptos" panose="020B0004020202020204" pitchFamily="34" charset="0"/>
                <a:ea typeface="Aptos" panose="020B0004020202020204" pitchFamily="34" charset="0"/>
                <a:cs typeface="Arial" panose="020B0604020202020204" pitchFamily="34"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First Write</a:t>
            </a:r>
            <a:r>
              <a:rPr lang="en-US" sz="1400" kern="100" dirty="0">
                <a:effectLst/>
                <a:latin typeface="Aptos" panose="020B0004020202020204" pitchFamily="34" charset="0"/>
                <a:ea typeface="Aptos" panose="020B0004020202020204" pitchFamily="34" charset="0"/>
                <a:cs typeface="Arial" panose="020B0604020202020204" pitchFamily="34" charset="0"/>
              </a:rPr>
              <a:t>: Creates a </a:t>
            </a:r>
            <a:r>
              <a:rPr lang="en-US" sz="1400" b="1" kern="100" dirty="0">
                <a:effectLst/>
                <a:latin typeface="Aptos" panose="020B0004020202020204" pitchFamily="34" charset="0"/>
                <a:ea typeface="Aptos" panose="020B0004020202020204" pitchFamily="34" charset="0"/>
                <a:cs typeface="Arial" panose="020B0604020202020204" pitchFamily="34" charset="0"/>
              </a:rPr>
              <a:t>new version P1</a:t>
            </a:r>
            <a:r>
              <a:rPr lang="en-US" sz="1400" kern="100" dirty="0">
                <a:effectLst/>
                <a:latin typeface="Aptos" panose="020B0004020202020204" pitchFamily="34" charset="0"/>
                <a:ea typeface="Aptos" panose="020B0004020202020204" pitchFamily="34" charset="0"/>
                <a:cs typeface="Arial" panose="020B0604020202020204" pitchFamily="34" charset="0"/>
              </a:rPr>
              <a:t> with price </a:t>
            </a:r>
            <a:r>
              <a:rPr lang="en-US" sz="1400" b="1" kern="100" dirty="0">
                <a:effectLst/>
                <a:latin typeface="Aptos" panose="020B0004020202020204" pitchFamily="34" charset="0"/>
                <a:ea typeface="Aptos" panose="020B0004020202020204" pitchFamily="34" charset="0"/>
                <a:cs typeface="Arial" panose="020B0604020202020204" pitchFamily="34" charset="0"/>
              </a:rPr>
              <a:t>$120</a:t>
            </a:r>
            <a:r>
              <a:rPr lang="en-US" sz="1400" kern="100" dirty="0">
                <a:effectLst/>
                <a:latin typeface="Aptos" panose="020B0004020202020204" pitchFamily="34" charset="0"/>
                <a:ea typeface="Aptos" panose="020B0004020202020204" pitchFamily="34" charset="0"/>
                <a:cs typeface="Arial" panose="020B0604020202020204" pitchFamily="34" charset="0"/>
              </a:rPr>
              <a: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write timestamp W-</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ts</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(P1) is set to ∞</a:t>
            </a:r>
            <a:r>
              <a:rPr lang="en-US" sz="1400" kern="100" dirty="0">
                <a:effectLst/>
                <a:latin typeface="Aptos" panose="020B0004020202020204" pitchFamily="34" charset="0"/>
                <a:ea typeface="Aptos" panose="020B0004020202020204" pitchFamily="34" charset="0"/>
                <a:cs typeface="Times New Roman" panose="02020603050405020304" pitchFamily="18" charset="0"/>
              </a:rPr>
              <a:t> (blocking other writes).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Commit Process:</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kern="100" dirty="0">
                <a:effectLst/>
                <a:latin typeface="Aptos" panose="020B0004020202020204" pitchFamily="34" charset="0"/>
                <a:ea typeface="Aptos" panose="020B0004020202020204" pitchFamily="34" charset="0"/>
                <a:cs typeface="Arial" panose="020B0604020202020204" pitchFamily="34" charset="0"/>
              </a:rPr>
              <a:t>Locks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-counter</a:t>
            </a:r>
            <a:r>
              <a:rPr lang="en-US" sz="1400" kern="100" dirty="0">
                <a:effectLst/>
                <a:latin typeface="Aptos" panose="020B0004020202020204" pitchFamily="34" charset="0"/>
                <a:ea typeface="Aptos" panose="020B0004020202020204" pitchFamily="34" charset="0"/>
                <a:cs typeface="Arial" panose="020B0604020202020204" pitchFamily="34" charset="0"/>
              </a:rPr>
              <a:t>. Sets </a:t>
            </a:r>
            <a:r>
              <a:rPr lang="en-US" sz="1400" b="1" kern="100" dirty="0">
                <a:effectLst/>
                <a:latin typeface="Aptos" panose="020B0004020202020204" pitchFamily="34" charset="0"/>
                <a:ea typeface="Aptos" panose="020B0004020202020204" pitchFamily="34" charset="0"/>
                <a:cs typeface="Arial" panose="020B0604020202020204" pitchFamily="34" charset="0"/>
              </a:rPr>
              <a:t>W-</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(P1) =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-counter + 1</a:t>
            </a:r>
            <a:r>
              <a:rPr lang="en-US" sz="1400" kern="100" dirty="0">
                <a:effectLst/>
                <a:latin typeface="Aptos" panose="020B0004020202020204" pitchFamily="34" charset="0"/>
                <a:ea typeface="Aptos" panose="020B0004020202020204" pitchFamily="34" charset="0"/>
                <a:cs typeface="Arial" panose="020B0604020202020204" pitchFamily="34" charset="0"/>
              </a:rPr>
              <a:t> → </a:t>
            </a:r>
            <a:r>
              <a:rPr lang="en-US" sz="1400" b="1" kern="100" dirty="0">
                <a:effectLst/>
                <a:latin typeface="Aptos" panose="020B0004020202020204" pitchFamily="34" charset="0"/>
                <a:ea typeface="Aptos" panose="020B0004020202020204" pitchFamily="34" charset="0"/>
                <a:cs typeface="Arial" panose="020B0604020202020204" pitchFamily="34" charset="0"/>
              </a:rPr>
              <a:t>W-</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(P1) = 11</a:t>
            </a:r>
            <a:r>
              <a:rPr lang="en-US" sz="1400" kern="100" dirty="0">
                <a:effectLst/>
                <a:latin typeface="Aptos" panose="020B0004020202020204" pitchFamily="34" charset="0"/>
                <a:ea typeface="Aptos" panose="020B0004020202020204" pitchFamily="34" charset="0"/>
                <a:cs typeface="Arial" panose="020B0604020202020204" pitchFamily="34" charset="0"/>
              </a:rPr>
              <a:t>. Updates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-counter = 11</a:t>
            </a:r>
            <a:r>
              <a:rPr lang="en-US" sz="1400" kern="100" dirty="0">
                <a:effectLst/>
                <a:latin typeface="Aptos" panose="020B0004020202020204" pitchFamily="34" charset="0"/>
                <a:ea typeface="Aptos" panose="020B0004020202020204" pitchFamily="34" charset="0"/>
                <a:cs typeface="Arial" panose="020B0604020202020204" pitchFamily="34" charset="0"/>
              </a:rPr>
              <a:t>.</a:t>
            </a:r>
          </a:p>
          <a:p>
            <a:pPr marL="0" marR="0">
              <a:lnSpc>
                <a:spcPct val="115000"/>
              </a:lnSpc>
              <a:spcAft>
                <a:spcPts val="800"/>
              </a:spcAft>
              <a:buNone/>
            </a:pPr>
            <a:r>
              <a:rPr lang="en-US" sz="1400" b="1" kern="100" dirty="0">
                <a:effectLst/>
                <a:latin typeface="Aptos" panose="020B0004020202020204" pitchFamily="34" charset="0"/>
                <a:ea typeface="Aptos" panose="020B0004020202020204" pitchFamily="34" charset="0"/>
                <a:cs typeface="Arial" panose="020B0604020202020204" pitchFamily="34" charset="0"/>
              </a:rPr>
              <a:t>Transaction T2 (Read-Only Transaction)</a:t>
            </a:r>
            <a:endParaRPr lang="en-US" sz="14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Starts at </a:t>
            </a:r>
            <a:r>
              <a:rPr lang="en-US" sz="1400" b="1" kern="100" dirty="0" err="1">
                <a:effectLst/>
                <a:latin typeface="Aptos" panose="020B0004020202020204" pitchFamily="34" charset="0"/>
                <a:ea typeface="Aptos" panose="020B0004020202020204" pitchFamily="34" charset="0"/>
                <a:cs typeface="Arial" panose="020B0604020202020204" pitchFamily="34" charset="0"/>
              </a:rPr>
              <a:t>ts</a:t>
            </a:r>
            <a:r>
              <a:rPr lang="en-US" sz="1400" b="1" kern="100" dirty="0">
                <a:effectLst/>
                <a:latin typeface="Aptos" panose="020B0004020202020204" pitchFamily="34" charset="0"/>
                <a:ea typeface="Aptos" panose="020B0004020202020204" pitchFamily="34" charset="0"/>
                <a:cs typeface="Arial" panose="020B0604020202020204" pitchFamily="34" charset="0"/>
              </a:rPr>
              <a:t> = 10</a:t>
            </a:r>
            <a:r>
              <a:rPr lang="en-US" sz="1400" kern="100" dirty="0">
                <a:effectLst/>
                <a:latin typeface="Aptos" panose="020B0004020202020204" pitchFamily="34" charset="0"/>
                <a:ea typeface="Aptos" panose="020B0004020202020204" pitchFamily="34" charset="0"/>
                <a:cs typeface="Arial" panose="020B0604020202020204" pitchFamily="34" charset="0"/>
              </a:rPr>
              <a:t> (before T1 commits).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400" b="1" kern="100" dirty="0">
                <a:effectLst/>
                <a:latin typeface="Aptos" panose="020B0004020202020204" pitchFamily="34" charset="0"/>
                <a:ea typeface="Aptos" panose="020B0004020202020204" pitchFamily="34" charset="0"/>
                <a:cs typeface="Arial" panose="020B0604020202020204" pitchFamily="34" charset="0"/>
              </a:rPr>
              <a:t>Reads product P</a:t>
            </a:r>
            <a:r>
              <a:rPr lang="en-US" sz="1400" kern="100" dirty="0">
                <a:effectLst/>
                <a:latin typeface="Aptos" panose="020B0004020202020204" pitchFamily="34" charset="0"/>
                <a:ea typeface="Aptos" panose="020B0004020202020204" pitchFamily="34" charset="0"/>
                <a:cs typeface="Arial" panose="020B0604020202020204" pitchFamily="34" charset="0"/>
              </a:rPr>
              <a:t>, but since </a:t>
            </a:r>
            <a:r>
              <a:rPr lang="en-US" sz="1400" b="1" kern="100" dirty="0">
                <a:effectLst/>
                <a:latin typeface="Aptos" panose="020B0004020202020204" pitchFamily="34" charset="0"/>
                <a:ea typeface="Aptos" panose="020B0004020202020204" pitchFamily="34" charset="0"/>
                <a:cs typeface="Arial" panose="020B0604020202020204" pitchFamily="34" charset="0"/>
              </a:rPr>
              <a:t>T1 hasn’t committed</a:t>
            </a:r>
            <a:r>
              <a:rPr lang="en-US" sz="1400" kern="100" dirty="0">
                <a:effectLst/>
                <a:latin typeface="Aptos" panose="020B0004020202020204" pitchFamily="34" charset="0"/>
                <a:ea typeface="Aptos" panose="020B0004020202020204" pitchFamily="34" charset="0"/>
                <a:cs typeface="Arial" panose="020B0604020202020204" pitchFamily="34" charset="0"/>
              </a:rPr>
              <a:t>, it </a:t>
            </a:r>
            <a:r>
              <a:rPr lang="en-US" sz="1400" b="1" kern="100" dirty="0">
                <a:effectLst/>
                <a:latin typeface="Aptos" panose="020B0004020202020204" pitchFamily="34" charset="0"/>
                <a:ea typeface="Aptos" panose="020B0004020202020204" pitchFamily="34" charset="0"/>
                <a:cs typeface="Arial" panose="020B0604020202020204" pitchFamily="34" charset="0"/>
              </a:rPr>
              <a:t>sees the older price ($100)</a:t>
            </a:r>
            <a:r>
              <a:rPr lang="en-US" sz="1400" kern="100" dirty="0">
                <a:effectLst/>
                <a:latin typeface="Aptos" panose="020B0004020202020204" pitchFamily="34" charset="0"/>
                <a:ea typeface="Aptos" panose="020B0004020202020204" pitchFamily="34" charset="0"/>
                <a:cs typeface="Arial" panose="020B0604020202020204" pitchFamily="34" charset="0"/>
              </a:rPr>
              <a:t>.</a:t>
            </a:r>
          </a:p>
        </p:txBody>
      </p:sp>
    </p:spTree>
    <p:extLst>
      <p:ext uri="{BB962C8B-B14F-4D97-AF65-F5344CB8AC3E}">
        <p14:creationId xmlns:p14="http://schemas.microsoft.com/office/powerpoint/2010/main" val="16764442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 (Cont.)</a:t>
            </a:r>
          </a:p>
        </p:txBody>
      </p:sp>
      <p:sp>
        <p:nvSpPr>
          <p:cNvPr id="52227" name="Rectangle 3"/>
          <p:cNvSpPr>
            <a:spLocks noGrp="1" noChangeArrowheads="1"/>
          </p:cNvSpPr>
          <p:nvPr>
            <p:ph idx="1"/>
          </p:nvPr>
        </p:nvSpPr>
        <p:spPr>
          <a:xfrm>
            <a:off x="297171" y="1073922"/>
            <a:ext cx="8356292" cy="5367972"/>
          </a:xfrm>
        </p:spPr>
        <p:txBody>
          <a:bodyPr/>
          <a:lstStyle/>
          <a:p>
            <a:r>
              <a:rPr lang="en-US" altLang="en-US" sz="2400" b="1" dirty="0">
                <a:solidFill>
                  <a:srgbClr val="002060"/>
                </a:solidFill>
              </a:rPr>
              <a:t>Read-only transactions</a:t>
            </a:r>
          </a:p>
          <a:p>
            <a:pPr lvl="1"/>
            <a:r>
              <a:rPr lang="en-US" altLang="en-US" sz="2400" dirty="0"/>
              <a:t>are assigned a </a:t>
            </a:r>
            <a:r>
              <a:rPr lang="en-US" altLang="en-US" sz="2400" b="1" dirty="0"/>
              <a:t>timestamp</a:t>
            </a:r>
            <a:r>
              <a:rPr lang="en-US" altLang="en-US" sz="2400" dirty="0"/>
              <a:t> = </a:t>
            </a:r>
            <a:r>
              <a:rPr lang="en-US" altLang="en-US" sz="2400" b="1" dirty="0"/>
              <a:t>ts-counter</a:t>
            </a:r>
            <a:r>
              <a:rPr lang="en-US" altLang="en-US" sz="2400" dirty="0"/>
              <a:t> when they start execution</a:t>
            </a:r>
          </a:p>
          <a:p>
            <a:pPr lvl="1"/>
            <a:r>
              <a:rPr lang="en-US" altLang="en-US" sz="2400" dirty="0"/>
              <a:t>follow the multiversion timestamp-ordering protocol for performing reads</a:t>
            </a:r>
          </a:p>
          <a:p>
            <a:pPr lvl="2"/>
            <a:r>
              <a:rPr lang="en-US" altLang="en-US" sz="2400" dirty="0"/>
              <a:t>Do not obtain any locks</a:t>
            </a:r>
          </a:p>
          <a:p>
            <a:r>
              <a:rPr lang="en-US" altLang="en-US" sz="2400" dirty="0"/>
              <a:t>Read-only transactions that start after </a:t>
            </a:r>
            <a:r>
              <a:rPr lang="en-US" altLang="en-US" sz="2400" i="1" dirty="0"/>
              <a:t>T</a:t>
            </a:r>
            <a:r>
              <a:rPr lang="en-US" altLang="en-US" sz="2400" i="1" baseline="-25000" dirty="0"/>
              <a:t>i</a:t>
            </a:r>
            <a:r>
              <a:rPr lang="en-US" altLang="en-US" sz="2400" dirty="0"/>
              <a:t> increments </a:t>
            </a:r>
            <a:r>
              <a:rPr lang="en-US" altLang="en-US" sz="2400" b="1" dirty="0"/>
              <a:t>ts-counter</a:t>
            </a:r>
            <a:r>
              <a:rPr lang="en-US" altLang="en-US" sz="2400" dirty="0"/>
              <a:t> will see the values updated by </a:t>
            </a:r>
            <a:r>
              <a:rPr lang="en-US" altLang="en-US" sz="2400" i="1" dirty="0"/>
              <a:t>T</a:t>
            </a:r>
            <a:r>
              <a:rPr lang="en-US" altLang="en-US" sz="2400" i="1" baseline="-25000" dirty="0"/>
              <a:t>i</a:t>
            </a:r>
            <a:r>
              <a:rPr lang="en-US" altLang="en-US" sz="2400" dirty="0"/>
              <a:t>. </a:t>
            </a:r>
          </a:p>
          <a:p>
            <a:r>
              <a:rPr lang="en-US" altLang="en-US" sz="2400" dirty="0"/>
              <a:t>Read-only transactions that start before </a:t>
            </a:r>
            <a:r>
              <a:rPr lang="en-US" altLang="en-US" sz="2400" i="1" dirty="0"/>
              <a:t>T</a:t>
            </a:r>
            <a:r>
              <a:rPr lang="en-US" altLang="en-US" sz="2400" i="1" baseline="-25000" dirty="0"/>
              <a:t>i</a:t>
            </a:r>
            <a:r>
              <a:rPr lang="en-US" altLang="en-US" sz="2400" dirty="0"/>
              <a:t> increments the</a:t>
            </a:r>
            <a:br>
              <a:rPr lang="en-US" altLang="en-US" sz="2400" dirty="0"/>
            </a:br>
            <a:r>
              <a:rPr lang="en-US" altLang="en-US" sz="2400" b="1" dirty="0"/>
              <a:t>ts-counter</a:t>
            </a:r>
            <a:r>
              <a:rPr lang="en-US" altLang="en-US" sz="2400" dirty="0"/>
              <a:t> will see the value before the updates by </a:t>
            </a:r>
            <a:r>
              <a:rPr lang="en-US" altLang="en-US" sz="2400" i="1" dirty="0"/>
              <a:t>T</a:t>
            </a:r>
            <a:r>
              <a:rPr lang="en-US" altLang="en-US" sz="2400" i="1" baseline="-25000" dirty="0"/>
              <a:t>i</a:t>
            </a:r>
            <a:r>
              <a:rPr lang="en-US" altLang="en-US" sz="2400" i="1" dirty="0"/>
              <a:t>.</a:t>
            </a:r>
            <a:r>
              <a:rPr lang="en-US" altLang="en-US" sz="2400" dirty="0"/>
              <a:t> </a:t>
            </a:r>
          </a:p>
          <a:p>
            <a:r>
              <a:rPr lang="en-US" altLang="en-US" sz="2400" dirty="0"/>
              <a:t>Only serializable schedules are produced.</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MVCC: Implementation Issues</a:t>
            </a:r>
          </a:p>
        </p:txBody>
      </p:sp>
      <p:sp>
        <p:nvSpPr>
          <p:cNvPr id="53251" name="Rectangle 3"/>
          <p:cNvSpPr>
            <a:spLocks noGrp="1" noChangeArrowheads="1"/>
          </p:cNvSpPr>
          <p:nvPr>
            <p:ph idx="1"/>
          </p:nvPr>
        </p:nvSpPr>
        <p:spPr>
          <a:xfrm>
            <a:off x="276225" y="1102497"/>
            <a:ext cx="8477250" cy="5367972"/>
          </a:xfrm>
        </p:spPr>
        <p:txBody>
          <a:bodyPr/>
          <a:lstStyle/>
          <a:p>
            <a:r>
              <a:rPr lang="en-US" altLang="en-US" sz="2400" dirty="0"/>
              <a:t>Creation of multiple versions increases </a:t>
            </a:r>
            <a:r>
              <a:rPr lang="en-US" altLang="en-US" sz="2400" b="1" dirty="0"/>
              <a:t>storage</a:t>
            </a:r>
            <a:r>
              <a:rPr lang="en-US" altLang="en-US" sz="2400" dirty="0"/>
              <a:t> </a:t>
            </a:r>
            <a:r>
              <a:rPr lang="en-US" altLang="en-US" sz="2400" b="1" dirty="0"/>
              <a:t>overhead</a:t>
            </a:r>
          </a:p>
          <a:p>
            <a:pPr lvl="1"/>
            <a:r>
              <a:rPr lang="en-US" altLang="en-US" sz="2400" b="1" dirty="0"/>
              <a:t>Extra</a:t>
            </a:r>
            <a:r>
              <a:rPr lang="en-US" altLang="en-US" sz="2400" dirty="0"/>
              <a:t> </a:t>
            </a:r>
            <a:r>
              <a:rPr lang="en-US" altLang="en-US" sz="2400" b="1" dirty="0"/>
              <a:t>tuples</a:t>
            </a:r>
          </a:p>
          <a:p>
            <a:pPr lvl="1"/>
            <a:r>
              <a:rPr lang="en-US" altLang="en-US" sz="2400" b="1" dirty="0"/>
              <a:t>Extra</a:t>
            </a:r>
            <a:r>
              <a:rPr lang="en-US" altLang="en-US" sz="2400" dirty="0"/>
              <a:t> </a:t>
            </a:r>
            <a:r>
              <a:rPr lang="en-US" altLang="en-US" sz="2400" b="1" dirty="0"/>
              <a:t>space</a:t>
            </a:r>
            <a:r>
              <a:rPr lang="en-US" altLang="en-US" sz="2400" dirty="0"/>
              <a:t> in each tuple for storing version information</a:t>
            </a:r>
          </a:p>
          <a:p>
            <a:r>
              <a:rPr lang="en-US" altLang="en-US" sz="2400" dirty="0"/>
              <a:t>Versions can, however, be </a:t>
            </a:r>
            <a:r>
              <a:rPr lang="en-US" altLang="en-US" sz="2400" b="1" dirty="0"/>
              <a:t>garbage</a:t>
            </a:r>
            <a:r>
              <a:rPr lang="en-US" altLang="en-US" sz="2400" dirty="0"/>
              <a:t> </a:t>
            </a:r>
            <a:r>
              <a:rPr lang="en-US" altLang="en-US" sz="2400" b="1" dirty="0"/>
              <a:t>collected</a:t>
            </a:r>
          </a:p>
          <a:p>
            <a:pPr lvl="1"/>
            <a:r>
              <a:rPr lang="en-US" altLang="en-US" sz="2400" dirty="0"/>
              <a:t>E.g., if Q has two versions Q5 and Q9, and the oldest active transaction has timestamp &gt; 9, than Q5 will never be required again</a:t>
            </a:r>
          </a:p>
          <a:p>
            <a:r>
              <a:rPr lang="en-US" altLang="en-US" sz="2400" dirty="0"/>
              <a:t>Issues with </a:t>
            </a:r>
          </a:p>
          <a:p>
            <a:pPr lvl="1"/>
            <a:r>
              <a:rPr lang="en-US" altLang="en-US" sz="2400" b="1" dirty="0"/>
              <a:t>primary</a:t>
            </a:r>
            <a:r>
              <a:rPr lang="en-US" altLang="en-US" sz="2400" dirty="0"/>
              <a:t> key and </a:t>
            </a:r>
            <a:r>
              <a:rPr lang="en-US" altLang="en-US" sz="2400" b="1" dirty="0"/>
              <a:t>foreign</a:t>
            </a:r>
            <a:r>
              <a:rPr lang="en-US" altLang="en-US" sz="2400" dirty="0"/>
              <a:t> </a:t>
            </a:r>
            <a:r>
              <a:rPr lang="en-US" altLang="en-US" sz="2400" b="1" dirty="0"/>
              <a:t>key</a:t>
            </a:r>
            <a:r>
              <a:rPr lang="en-US" altLang="en-US" sz="2400" dirty="0"/>
              <a:t> </a:t>
            </a:r>
            <a:r>
              <a:rPr lang="en-US" altLang="en-US" sz="2400" b="1" dirty="0"/>
              <a:t>constraint</a:t>
            </a:r>
            <a:r>
              <a:rPr lang="en-US" altLang="en-US" sz="2400" dirty="0"/>
              <a:t> checking</a:t>
            </a:r>
          </a:p>
          <a:p>
            <a:pPr lvl="1"/>
            <a:r>
              <a:rPr lang="en-US" altLang="en-US" sz="2400" b="1" dirty="0"/>
              <a:t>Indexing</a:t>
            </a:r>
            <a:r>
              <a:rPr lang="en-US" altLang="en-US" sz="2400" dirty="0"/>
              <a:t> of records with multiple versions</a:t>
            </a:r>
          </a:p>
          <a:p>
            <a:pPr marL="457200" lvl="1" indent="0">
              <a:buNone/>
            </a:pPr>
            <a:r>
              <a:rPr lang="en-US" altLang="en-US" sz="2400" dirty="0"/>
              <a:t>See textbook for details</a:t>
            </a:r>
          </a:p>
          <a:p>
            <a:pPr lvl="1"/>
            <a:endParaRPr lang="en-US" altLang="en-US"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Snapshot Isolation	</a:t>
            </a:r>
          </a:p>
        </p:txBody>
      </p:sp>
      <p:sp>
        <p:nvSpPr>
          <p:cNvPr id="335875" name="Rectangle 3"/>
          <p:cNvSpPr>
            <a:spLocks noGrp="1" noChangeArrowheads="1"/>
          </p:cNvSpPr>
          <p:nvPr>
            <p:ph idx="1"/>
          </p:nvPr>
        </p:nvSpPr>
        <p:spPr>
          <a:xfrm>
            <a:off x="172890" y="923827"/>
            <a:ext cx="8672660" cy="5487793"/>
          </a:xfrm>
        </p:spPr>
        <p:txBody>
          <a:bodyPr/>
          <a:lstStyle/>
          <a:p>
            <a:pPr>
              <a:lnSpc>
                <a:spcPct val="90000"/>
              </a:lnSpc>
            </a:pPr>
            <a:r>
              <a:rPr lang="en-US" altLang="en-US" sz="2000" dirty="0"/>
              <a:t>Motivation: Decision support queries that read large amounts of data have concurrency conflicts with </a:t>
            </a:r>
            <a:r>
              <a:rPr lang="en-US" altLang="en-US" sz="2000" b="1" dirty="0"/>
              <a:t>OLTP</a:t>
            </a:r>
            <a:r>
              <a:rPr lang="en-US" altLang="en-US" sz="2000" dirty="0"/>
              <a:t> transactions that update a few rows</a:t>
            </a:r>
          </a:p>
          <a:p>
            <a:pPr lvl="1">
              <a:lnSpc>
                <a:spcPct val="90000"/>
              </a:lnSpc>
            </a:pPr>
            <a:r>
              <a:rPr lang="en-US" altLang="en-US" sz="2000" dirty="0"/>
              <a:t>Poor performance results</a:t>
            </a:r>
          </a:p>
          <a:p>
            <a:pPr>
              <a:lnSpc>
                <a:spcPct val="90000"/>
              </a:lnSpc>
            </a:pPr>
            <a:r>
              <a:rPr lang="en-US" altLang="en-US" sz="2000" dirty="0"/>
              <a:t>Solution 1:  Use multiversion 2-phase locking</a:t>
            </a:r>
          </a:p>
          <a:p>
            <a:pPr lvl="1">
              <a:lnSpc>
                <a:spcPct val="90000"/>
              </a:lnSpc>
            </a:pPr>
            <a:r>
              <a:rPr lang="en-US" altLang="en-US" sz="2000" dirty="0"/>
              <a:t>Give logical </a:t>
            </a:r>
            <a:r>
              <a:rPr lang="ja-JP" altLang="en-US" sz="2000" dirty="0"/>
              <a:t>“</a:t>
            </a:r>
            <a:r>
              <a:rPr lang="en-US" altLang="ja-JP" sz="2000" dirty="0"/>
              <a:t>snapshot</a:t>
            </a:r>
            <a:r>
              <a:rPr lang="ja-JP" altLang="en-US" sz="2000" dirty="0"/>
              <a:t>”</a:t>
            </a:r>
            <a:r>
              <a:rPr lang="en-US" altLang="ja-JP" sz="2000" dirty="0"/>
              <a:t> of database state to read only transaction</a:t>
            </a:r>
          </a:p>
          <a:p>
            <a:pPr lvl="2">
              <a:lnSpc>
                <a:spcPct val="90000"/>
              </a:lnSpc>
            </a:pPr>
            <a:r>
              <a:rPr lang="en-US" altLang="ja-JP" sz="2000" dirty="0"/>
              <a:t>Reads performed on snapshot</a:t>
            </a:r>
          </a:p>
          <a:p>
            <a:pPr lvl="1">
              <a:lnSpc>
                <a:spcPct val="90000"/>
              </a:lnSpc>
            </a:pPr>
            <a:r>
              <a:rPr lang="en-US" altLang="ja-JP" sz="2000" b="1" dirty="0"/>
              <a:t>Update</a:t>
            </a:r>
            <a:r>
              <a:rPr lang="en-US" altLang="ja-JP" sz="2000" dirty="0"/>
              <a:t> (read-write) </a:t>
            </a:r>
            <a:r>
              <a:rPr lang="en-US" altLang="ja-JP" sz="2000" b="1" dirty="0"/>
              <a:t>transactions</a:t>
            </a:r>
            <a:r>
              <a:rPr lang="en-US" altLang="ja-JP" sz="2000" dirty="0"/>
              <a:t> use </a:t>
            </a:r>
            <a:r>
              <a:rPr lang="en-US" altLang="ja-JP" sz="2000" b="1" dirty="0"/>
              <a:t>normal</a:t>
            </a:r>
            <a:r>
              <a:rPr lang="en-US" altLang="ja-JP" sz="2000" dirty="0"/>
              <a:t> </a:t>
            </a:r>
            <a:r>
              <a:rPr lang="en-US" altLang="ja-JP" sz="2000" b="1" dirty="0"/>
              <a:t>locking</a:t>
            </a:r>
            <a:endParaRPr lang="en-US" altLang="en-US" sz="2000" b="1" dirty="0"/>
          </a:p>
          <a:p>
            <a:pPr lvl="1">
              <a:lnSpc>
                <a:spcPct val="90000"/>
              </a:lnSpc>
            </a:pPr>
            <a:r>
              <a:rPr lang="en-US" altLang="en-US" sz="2000" b="1" dirty="0"/>
              <a:t>Works</a:t>
            </a:r>
            <a:r>
              <a:rPr lang="en-US" altLang="en-US" sz="2000" dirty="0"/>
              <a:t> well, but how does system know a transaction is </a:t>
            </a:r>
            <a:r>
              <a:rPr lang="en-US" altLang="en-US" sz="2000" b="1" dirty="0"/>
              <a:t>read only</a:t>
            </a:r>
            <a:r>
              <a:rPr lang="en-US" altLang="en-US" sz="2000" dirty="0"/>
              <a:t>?</a:t>
            </a:r>
          </a:p>
          <a:p>
            <a:pPr>
              <a:lnSpc>
                <a:spcPct val="90000"/>
              </a:lnSpc>
            </a:pPr>
            <a:r>
              <a:rPr lang="en-US" altLang="en-US" sz="2000" dirty="0"/>
              <a:t>Solution 2 (partial): </a:t>
            </a:r>
            <a:r>
              <a:rPr lang="en-US" altLang="en-US" sz="2000" b="1" dirty="0"/>
              <a:t>Give snapshot of database state </a:t>
            </a:r>
            <a:r>
              <a:rPr lang="en-US" altLang="en-US" sz="2000" dirty="0"/>
              <a:t>to every transaction</a:t>
            </a:r>
          </a:p>
          <a:p>
            <a:pPr lvl="1">
              <a:lnSpc>
                <a:spcPct val="90000"/>
              </a:lnSpc>
            </a:pPr>
            <a:r>
              <a:rPr lang="en-US" altLang="en-US" sz="2000" dirty="0"/>
              <a:t>Reads performed on snapshot</a:t>
            </a:r>
          </a:p>
          <a:p>
            <a:pPr lvl="1">
              <a:lnSpc>
                <a:spcPct val="90000"/>
              </a:lnSpc>
            </a:pPr>
            <a:r>
              <a:rPr lang="en-US" altLang="en-US" sz="2000" dirty="0"/>
              <a:t>Use 2-phase locking on updated data items</a:t>
            </a:r>
          </a:p>
          <a:p>
            <a:pPr lvl="1">
              <a:lnSpc>
                <a:spcPct val="90000"/>
              </a:lnSpc>
            </a:pPr>
            <a:r>
              <a:rPr lang="en-US" altLang="en-US" sz="2000" dirty="0"/>
              <a:t>Problem: variety of anomalies such as lost update can result</a:t>
            </a:r>
          </a:p>
          <a:p>
            <a:pPr lvl="1">
              <a:lnSpc>
                <a:spcPct val="90000"/>
              </a:lnSpc>
            </a:pPr>
            <a:r>
              <a:rPr lang="en-US" altLang="en-US" sz="2000" dirty="0"/>
              <a:t>Better solution: snapshot isolation level (next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587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587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5875">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35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5299" name="Rectangle 3"/>
          <p:cNvSpPr>
            <a:spLocks noGrp="1" noChangeArrowheads="1"/>
          </p:cNvSpPr>
          <p:nvPr>
            <p:ph type="body" sz="half" idx="1"/>
          </p:nvPr>
        </p:nvSpPr>
        <p:spPr>
          <a:xfrm>
            <a:off x="0" y="970962"/>
            <a:ext cx="5235575" cy="5420314"/>
          </a:xfrm>
        </p:spPr>
        <p:txBody>
          <a:bodyPr/>
          <a:lstStyle/>
          <a:p>
            <a:pPr>
              <a:buFont typeface="Wingdings" panose="05000000000000000000" pitchFamily="2" charset="2"/>
              <a:buChar char="§"/>
            </a:pPr>
            <a:r>
              <a:rPr kumimoji="0" lang="en-US" altLang="en-US" sz="1600" dirty="0"/>
              <a:t>A transaction T1 executing with Snapshot Isolation</a:t>
            </a:r>
          </a:p>
          <a:p>
            <a:pPr lvl="1">
              <a:buFont typeface="Arial" panose="020B0604020202020204" pitchFamily="34" charset="0"/>
              <a:buChar char="•"/>
            </a:pPr>
            <a:r>
              <a:rPr kumimoji="0" lang="en-US" altLang="en-US" sz="1600" dirty="0"/>
              <a:t>Takes </a:t>
            </a:r>
            <a:r>
              <a:rPr kumimoji="0" lang="en-US" altLang="en-US" sz="1600" b="1" dirty="0"/>
              <a:t>snapshot</a:t>
            </a:r>
            <a:r>
              <a:rPr kumimoji="0" lang="en-US" altLang="en-US" sz="1600" dirty="0"/>
              <a:t> of </a:t>
            </a:r>
            <a:r>
              <a:rPr kumimoji="0" lang="en-US" altLang="en-US" sz="1600" b="1" dirty="0"/>
              <a:t>committed</a:t>
            </a:r>
            <a:r>
              <a:rPr kumimoji="0" lang="en-US" altLang="en-US" sz="1600" dirty="0"/>
              <a:t> data at </a:t>
            </a:r>
            <a:r>
              <a:rPr kumimoji="0" lang="en-US" altLang="en-US" sz="1600" b="1" dirty="0"/>
              <a:t>start</a:t>
            </a:r>
          </a:p>
          <a:p>
            <a:pPr lvl="1">
              <a:buFont typeface="Arial" panose="020B0604020202020204" pitchFamily="34" charset="0"/>
              <a:buChar char="•"/>
            </a:pPr>
            <a:r>
              <a:rPr kumimoji="0" lang="en-US" altLang="en-US" sz="1600" dirty="0"/>
              <a:t>Always </a:t>
            </a:r>
            <a:r>
              <a:rPr kumimoji="0" lang="en-US" altLang="en-US" sz="1600" b="1" dirty="0"/>
              <a:t>reads/modifies data </a:t>
            </a:r>
            <a:r>
              <a:rPr kumimoji="0" lang="en-US" altLang="en-US" sz="1600" dirty="0"/>
              <a:t>in its </a:t>
            </a:r>
            <a:r>
              <a:rPr kumimoji="0" lang="en-US" altLang="en-US" sz="1600" b="1" dirty="0"/>
              <a:t>own</a:t>
            </a:r>
            <a:r>
              <a:rPr kumimoji="0" lang="en-US" altLang="en-US" sz="1600" dirty="0"/>
              <a:t> </a:t>
            </a:r>
            <a:r>
              <a:rPr kumimoji="0" lang="en-US" altLang="en-US" sz="1600" b="1" dirty="0"/>
              <a:t>snapshot</a:t>
            </a:r>
          </a:p>
          <a:p>
            <a:pPr lvl="1">
              <a:buFont typeface="Arial" panose="020B0604020202020204" pitchFamily="34" charset="0"/>
              <a:buChar char="•"/>
            </a:pPr>
            <a:r>
              <a:rPr kumimoji="0" lang="en-US" altLang="en-US" sz="1600" b="1" dirty="0"/>
              <a:t>Updates</a:t>
            </a:r>
            <a:r>
              <a:rPr kumimoji="0" lang="en-US" altLang="en-US" sz="1600" dirty="0"/>
              <a:t> of </a:t>
            </a:r>
            <a:r>
              <a:rPr kumimoji="0" lang="en-US" altLang="en-US" sz="1600" b="1" dirty="0"/>
              <a:t>concurrent</a:t>
            </a:r>
            <a:r>
              <a:rPr kumimoji="0" lang="en-US" altLang="en-US" sz="1600" dirty="0"/>
              <a:t> </a:t>
            </a:r>
            <a:r>
              <a:rPr kumimoji="0" lang="en-US" altLang="en-US" sz="1600" b="1" dirty="0"/>
              <a:t>transactions</a:t>
            </a:r>
            <a:r>
              <a:rPr kumimoji="0" lang="en-US" altLang="en-US" sz="1600" dirty="0"/>
              <a:t> are not </a:t>
            </a:r>
            <a:r>
              <a:rPr kumimoji="0" lang="en-US" altLang="en-US" sz="1600" b="1" dirty="0"/>
              <a:t>visible</a:t>
            </a:r>
            <a:r>
              <a:rPr kumimoji="0" lang="en-US" altLang="en-US" sz="1600" dirty="0"/>
              <a:t> to </a:t>
            </a:r>
            <a:r>
              <a:rPr kumimoji="0" lang="en-US" altLang="en-US" sz="1600" b="1" dirty="0"/>
              <a:t>T1</a:t>
            </a:r>
            <a:r>
              <a:rPr kumimoji="0" lang="en-US" altLang="en-US" sz="1600" dirty="0"/>
              <a:t> </a:t>
            </a:r>
          </a:p>
          <a:p>
            <a:pPr lvl="1">
              <a:buFont typeface="Arial" panose="020B0604020202020204" pitchFamily="34" charset="0"/>
              <a:buChar char="•"/>
            </a:pPr>
            <a:r>
              <a:rPr kumimoji="0" lang="en-US" altLang="en-US" sz="1600" b="1" dirty="0"/>
              <a:t>Writes</a:t>
            </a:r>
            <a:r>
              <a:rPr kumimoji="0" lang="en-US" altLang="en-US" sz="1600" dirty="0"/>
              <a:t> of T1 </a:t>
            </a:r>
            <a:r>
              <a:rPr kumimoji="0" lang="en-US" altLang="en-US" sz="1600" b="1" dirty="0"/>
              <a:t>complete</a:t>
            </a:r>
            <a:r>
              <a:rPr kumimoji="0" lang="en-US" altLang="en-US" sz="1600" dirty="0"/>
              <a:t> when it </a:t>
            </a:r>
            <a:r>
              <a:rPr kumimoji="0" lang="en-US" altLang="en-US" sz="1600" b="1" dirty="0"/>
              <a:t>commits</a:t>
            </a:r>
          </a:p>
          <a:p>
            <a:pPr lvl="1">
              <a:buFont typeface="Arial" panose="020B0604020202020204" pitchFamily="34" charset="0"/>
              <a:buChar char="•"/>
            </a:pPr>
            <a:r>
              <a:rPr kumimoji="0" lang="en-US" altLang="en-US" sz="1600" b="1" dirty="0"/>
              <a:t>First-committer-wins rule</a:t>
            </a:r>
            <a:r>
              <a:rPr kumimoji="0" lang="en-US" altLang="en-US" sz="1600" dirty="0"/>
              <a:t>:</a:t>
            </a:r>
          </a:p>
          <a:p>
            <a:pPr lvl="2"/>
            <a:r>
              <a:rPr kumimoji="0" lang="en-US" altLang="en-US" sz="1600" dirty="0"/>
              <a:t>Commits only if no other concurrent transaction has already written data that T1 intends to write.</a:t>
            </a:r>
          </a:p>
        </p:txBody>
      </p:sp>
      <p:graphicFrame>
        <p:nvGraphicFramePr>
          <p:cNvPr id="337924" name="Group 4"/>
          <p:cNvGraphicFramePr>
            <a:graphicFrameLocks noGrp="1"/>
          </p:cNvGraphicFramePr>
          <p:nvPr>
            <p:ph sz="half" idx="2"/>
          </p:nvPr>
        </p:nvGraphicFramePr>
        <p:xfrm>
          <a:off x="5537200" y="1144588"/>
          <a:ext cx="3289300" cy="4837113"/>
        </p:xfrm>
        <a:graphic>
          <a:graphicData uri="http://schemas.openxmlformats.org/drawingml/2006/table">
            <a:tbl>
              <a:tblPr/>
              <a:tblGrid>
                <a:gridCol w="1095375">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tblGrid>
              <a:tr h="392170">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T1</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T2</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T3</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60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W(Y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029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Start</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R(X)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R(Y)</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1</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379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W(X:=2)</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W(Z:=3)</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2254">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R(Z)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R(Y)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W(X:=3)</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r>
                        <a:rPr kumimoji="1" lang="en-US" sz="1600" b="0" i="0" u="none" strike="noStrike" cap="none" normalizeH="0" baseline="0" dirty="0" err="1">
                          <a:ln>
                            <a:noFill/>
                          </a:ln>
                          <a:solidFill>
                            <a:schemeClr val="tx1"/>
                          </a:solidFill>
                          <a:effectLst/>
                          <a:latin typeface="Helvetica" charset="0"/>
                          <a:ea typeface="ＭＳ Ｐゴシック" charset="0"/>
                          <a:cs typeface="ＭＳ Ｐゴシック" charset="0"/>
                        </a:rPr>
                        <a:t>Req</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Abort</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326" name="Text Box 30"/>
          <p:cNvSpPr txBox="1">
            <a:spLocks noChangeArrowheads="1"/>
          </p:cNvSpPr>
          <p:nvPr/>
        </p:nvSpPr>
        <p:spPr bwMode="auto">
          <a:xfrm>
            <a:off x="2046288" y="5165725"/>
            <a:ext cx="33670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dirty="0">
                <a:solidFill>
                  <a:srgbClr val="002060"/>
                </a:solidFill>
              </a:rPr>
              <a:t>Concurrent updates not visible</a:t>
            </a:r>
          </a:p>
          <a:p>
            <a:pPr algn="r"/>
            <a:r>
              <a:rPr lang="en-US" altLang="en-US" dirty="0">
                <a:solidFill>
                  <a:srgbClr val="002060"/>
                </a:solidFill>
              </a:rPr>
              <a:t>Own updates are visible</a:t>
            </a:r>
          </a:p>
          <a:p>
            <a:pPr algn="r"/>
            <a:r>
              <a:rPr lang="en-US" altLang="en-US" dirty="0">
                <a:solidFill>
                  <a:srgbClr val="002060"/>
                </a:solidFill>
              </a:rPr>
              <a:t>Not first-committer of X</a:t>
            </a:r>
          </a:p>
          <a:p>
            <a:pPr algn="r"/>
            <a:r>
              <a:rPr lang="en-US" altLang="en-US" dirty="0">
                <a:solidFill>
                  <a:srgbClr val="002060"/>
                </a:solidFill>
              </a:rPr>
              <a:t>Serialization error, T2 is rolled back</a:t>
            </a:r>
          </a:p>
        </p:txBody>
      </p:sp>
      <p:sp>
        <p:nvSpPr>
          <p:cNvPr id="55327" name="Line 31"/>
          <p:cNvSpPr>
            <a:spLocks noChangeShapeType="1"/>
          </p:cNvSpPr>
          <p:nvPr/>
        </p:nvSpPr>
        <p:spPr bwMode="auto">
          <a:xfrm flipV="1">
            <a:off x="5359400" y="4533900"/>
            <a:ext cx="1295400"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8" name="Line 32"/>
          <p:cNvSpPr>
            <a:spLocks noChangeShapeType="1"/>
          </p:cNvSpPr>
          <p:nvPr/>
        </p:nvSpPr>
        <p:spPr bwMode="auto">
          <a:xfrm flipV="1">
            <a:off x="5359400" y="4813300"/>
            <a:ext cx="1308100" cy="74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9" name="Line 33"/>
          <p:cNvSpPr>
            <a:spLocks noChangeShapeType="1"/>
          </p:cNvSpPr>
          <p:nvPr/>
        </p:nvSpPr>
        <p:spPr bwMode="auto">
          <a:xfrm flipV="1">
            <a:off x="5359400" y="5143500"/>
            <a:ext cx="1295400" cy="660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30" name="Line 34"/>
          <p:cNvSpPr>
            <a:spLocks noChangeShapeType="1"/>
          </p:cNvSpPr>
          <p:nvPr/>
        </p:nvSpPr>
        <p:spPr bwMode="auto">
          <a:xfrm flipV="1">
            <a:off x="5372100" y="5842000"/>
            <a:ext cx="1295400"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IN" sz="2000" dirty="0"/>
              <a:t>Grants omitted in rest of chapter</a:t>
            </a:r>
          </a:p>
          <a:p>
            <a:pPr lvl="1"/>
            <a:r>
              <a:rPr lang="en-IN" sz="2000" dirty="0"/>
              <a:t>Assume grant happens just before the next instruction following lock request</a:t>
            </a:r>
          </a:p>
          <a:p>
            <a:r>
              <a:rPr lang="en-IN" sz="2000" dirty="0"/>
              <a:t>This schedule is not serializable (why?)</a:t>
            </a:r>
          </a:p>
          <a:p>
            <a:r>
              <a:rPr lang="en-US" altLang="en-US" sz="2000" dirty="0"/>
              <a:t>A  </a:t>
            </a:r>
            <a:r>
              <a:rPr lang="en-US" altLang="en-US" sz="2000" b="1" dirty="0">
                <a:solidFill>
                  <a:srgbClr val="002060"/>
                </a:solidFill>
              </a:rPr>
              <a:t>locking protocol</a:t>
            </a:r>
            <a:r>
              <a:rPr lang="en-US" altLang="en-US" sz="2000" dirty="0">
                <a:solidFill>
                  <a:srgbClr val="002060"/>
                </a:solidFill>
              </a:rPr>
              <a:t> </a:t>
            </a:r>
            <a:r>
              <a:rPr lang="en-US" altLang="en-US" sz="2000" dirty="0"/>
              <a:t>is a set of rules followed by all transactions while requesting and releasing locks.</a:t>
            </a:r>
          </a:p>
          <a:p>
            <a:r>
              <a:rPr lang="en-US" altLang="en-US" sz="2000" dirty="0"/>
              <a:t>Locking protocols enforce serializability by restricting the set of possible schedules.</a:t>
            </a:r>
          </a:p>
        </p:txBody>
      </p:sp>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8347" y="454944"/>
            <a:ext cx="5989789" cy="6285581"/>
          </a:xfrm>
          <a:prstGeom prst="rect">
            <a:avLst/>
          </a:prstGeom>
        </p:spPr>
      </p:pic>
    </p:spTree>
    <p:extLst>
      <p:ext uri="{BB962C8B-B14F-4D97-AF65-F5344CB8AC3E}">
        <p14:creationId xmlns:p14="http://schemas.microsoft.com/office/powerpoint/2010/main" val="35191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1066800" y="231775"/>
            <a:ext cx="8077200" cy="609600"/>
          </a:xfrm>
        </p:spPr>
        <p:txBody>
          <a:bodyPr/>
          <a:lstStyle/>
          <a:p>
            <a:pPr>
              <a:defRPr/>
            </a:pPr>
            <a:r>
              <a:rPr lang="en-US">
                <a:ea typeface="ＭＳ Ｐゴシック" charset="0"/>
              </a:rPr>
              <a:t>Snapshot Read</a:t>
            </a:r>
            <a:endParaRPr lang="en-US" b="0">
              <a:effectLst/>
              <a:latin typeface="Arial" charset="0"/>
              <a:ea typeface="ＭＳ Ｐゴシック" charset="0"/>
            </a:endParaRPr>
          </a:p>
        </p:txBody>
      </p:sp>
      <p:pic>
        <p:nvPicPr>
          <p:cNvPr id="56323" name="Picture 3"/>
          <p:cNvPicPr>
            <a:picLocks noGrp="1" noChangeAspect="1" noChangeArrowheads="1"/>
          </p:cNvPicPr>
          <p:nvPr>
            <p:ph type="body" idx="4294967295"/>
          </p:nvPr>
        </p:nvPicPr>
        <p:blipFill>
          <a:blip r:embed="rId3">
            <a:grayscl/>
            <a:extLst>
              <a:ext uri="{28A0092B-C50C-407E-A947-70E740481C1C}">
                <a14:useLocalDpi xmlns:a14="http://schemas.microsoft.com/office/drawing/2010/main" val="0"/>
              </a:ext>
            </a:extLst>
          </a:blip>
          <a:srcRect/>
          <a:stretch>
            <a:fillRect/>
          </a:stretch>
        </p:blipFill>
        <p:spPr>
          <a:xfrm>
            <a:off x="1500188" y="1556993"/>
            <a:ext cx="7111205" cy="4551701"/>
          </a:xfrm>
        </p:spPr>
      </p:pic>
      <p:sp>
        <p:nvSpPr>
          <p:cNvPr id="175108" name="Rectangle 4"/>
          <p:cNvSpPr>
            <a:spLocks noChangeArrowheads="1"/>
          </p:cNvSpPr>
          <p:nvPr/>
        </p:nvSpPr>
        <p:spPr bwMode="auto">
          <a:xfrm>
            <a:off x="806450" y="1109709"/>
            <a:ext cx="7948613" cy="3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1700" dirty="0"/>
              <a:t>Concurrent updates invisible to snapshot read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1066800" y="117475"/>
            <a:ext cx="8077200" cy="609600"/>
          </a:xfrm>
        </p:spPr>
        <p:txBody>
          <a:bodyPr/>
          <a:lstStyle/>
          <a:p>
            <a:pPr>
              <a:defRPr/>
            </a:pPr>
            <a:r>
              <a:rPr lang="en-US">
                <a:ea typeface="+mj-ea"/>
                <a:cs typeface="+mj-cs"/>
              </a:rPr>
              <a:t>Snapshot Write:</a:t>
            </a:r>
            <a:r>
              <a:rPr lang="en-US" b="0">
                <a:effectLst/>
                <a:latin typeface="Arial" charset="0"/>
                <a:ea typeface="+mj-ea"/>
                <a:cs typeface="+mj-cs"/>
              </a:rPr>
              <a:t> First Committer Wins</a:t>
            </a:r>
          </a:p>
        </p:txBody>
      </p:sp>
      <p:sp>
        <p:nvSpPr>
          <p:cNvPr id="176131" name="Rectangle 3"/>
          <p:cNvSpPr>
            <a:spLocks noGrp="1" noChangeArrowheads="1"/>
          </p:cNvSpPr>
          <p:nvPr>
            <p:ph type="body" idx="4294967295"/>
          </p:nvPr>
        </p:nvSpPr>
        <p:spPr>
          <a:xfrm>
            <a:off x="1242875" y="4521625"/>
            <a:ext cx="7261933" cy="1969663"/>
          </a:xfrm>
        </p:spPr>
        <p:txBody>
          <a:bodyPr/>
          <a:lstStyle/>
          <a:p>
            <a:pPr>
              <a:lnSpc>
                <a:spcPct val="80000"/>
              </a:lnSpc>
              <a:buFont typeface="Arial" panose="020B0604020202020204" pitchFamily="34" charset="0"/>
              <a:buChar char="•"/>
            </a:pPr>
            <a:r>
              <a:rPr lang="en-US" altLang="en-US" dirty="0"/>
              <a:t>Variant: </a:t>
            </a:r>
            <a:r>
              <a:rPr lang="ja-JP" altLang="en-US" dirty="0"/>
              <a:t>“</a:t>
            </a:r>
            <a:r>
              <a:rPr lang="en-US" altLang="ja-JP" b="1" dirty="0">
                <a:solidFill>
                  <a:srgbClr val="002060"/>
                </a:solidFill>
              </a:rPr>
              <a:t>First-updater-wins</a:t>
            </a:r>
            <a:r>
              <a:rPr lang="ja-JP" altLang="en-US" dirty="0"/>
              <a:t>”</a:t>
            </a:r>
            <a:endParaRPr lang="en-US" altLang="ja-JP" dirty="0"/>
          </a:p>
          <a:p>
            <a:pPr lvl="1">
              <a:lnSpc>
                <a:spcPct val="80000"/>
              </a:lnSpc>
            </a:pPr>
            <a:r>
              <a:rPr lang="en-US" altLang="en-US" dirty="0"/>
              <a:t>Check for concurrent updates when write occurs by locking item</a:t>
            </a:r>
          </a:p>
          <a:p>
            <a:pPr lvl="2">
              <a:lnSpc>
                <a:spcPct val="80000"/>
              </a:lnSpc>
            </a:pPr>
            <a:r>
              <a:rPr lang="en-US" altLang="en-US" dirty="0"/>
              <a:t>But lock should be held till all concurrent transactions have finished</a:t>
            </a:r>
          </a:p>
          <a:p>
            <a:pPr lvl="1">
              <a:lnSpc>
                <a:spcPct val="80000"/>
              </a:lnSpc>
            </a:pPr>
            <a:r>
              <a:rPr lang="en-US" altLang="en-US" dirty="0"/>
              <a:t>(Oracle uses </a:t>
            </a:r>
            <a:r>
              <a:rPr lang="en-US" altLang="en-US" b="1" dirty="0"/>
              <a:t>this plus some extra features</a:t>
            </a:r>
            <a:r>
              <a:rPr lang="en-US" altLang="en-US" dirty="0"/>
              <a:t>)</a:t>
            </a:r>
          </a:p>
          <a:p>
            <a:pPr lvl="1">
              <a:lnSpc>
                <a:spcPct val="80000"/>
              </a:lnSpc>
            </a:pPr>
            <a:r>
              <a:rPr lang="en-US" altLang="en-US" dirty="0"/>
              <a:t>Differs </a:t>
            </a:r>
            <a:r>
              <a:rPr lang="en-US" altLang="en-US" b="1" dirty="0"/>
              <a:t>only in when abort occurs</a:t>
            </a:r>
            <a:r>
              <a:rPr lang="en-US" altLang="en-US" dirty="0"/>
              <a:t>, otherwise equivalent </a:t>
            </a:r>
          </a:p>
        </p:txBody>
      </p:sp>
      <p:pic>
        <p:nvPicPr>
          <p:cNvPr id="57348"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057400" y="919889"/>
            <a:ext cx="5477730" cy="340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Benefits of SI</a:t>
            </a:r>
          </a:p>
        </p:txBody>
      </p:sp>
      <p:sp>
        <p:nvSpPr>
          <p:cNvPr id="58371" name="Rectangle 3"/>
          <p:cNvSpPr>
            <a:spLocks noGrp="1" noChangeArrowheads="1"/>
          </p:cNvSpPr>
          <p:nvPr>
            <p:ph idx="1"/>
          </p:nvPr>
        </p:nvSpPr>
        <p:spPr>
          <a:xfrm>
            <a:off x="692458" y="1102497"/>
            <a:ext cx="7714695" cy="5367972"/>
          </a:xfrm>
        </p:spPr>
        <p:txBody>
          <a:bodyPr/>
          <a:lstStyle/>
          <a:p>
            <a:pPr>
              <a:lnSpc>
                <a:spcPct val="90000"/>
              </a:lnSpc>
            </a:pPr>
            <a:r>
              <a:rPr lang="en-US" altLang="en-US" b="1" dirty="0"/>
              <a:t>Reads are </a:t>
            </a:r>
            <a:r>
              <a:rPr lang="en-US" altLang="en-US" b="1" i="1" dirty="0"/>
              <a:t>never </a:t>
            </a:r>
            <a:r>
              <a:rPr lang="en-US" altLang="en-US" b="1" dirty="0"/>
              <a:t>blocked</a:t>
            </a:r>
            <a:r>
              <a:rPr lang="en-US" altLang="en-US" dirty="0"/>
              <a:t>, </a:t>
            </a:r>
          </a:p>
          <a:p>
            <a:pPr lvl="1">
              <a:lnSpc>
                <a:spcPct val="90000"/>
              </a:lnSpc>
            </a:pPr>
            <a:r>
              <a:rPr lang="en-US" altLang="en-US" dirty="0"/>
              <a:t>and also don</a:t>
            </a:r>
            <a:r>
              <a:rPr lang="ja-JP" altLang="en-US" dirty="0"/>
              <a:t>’</a:t>
            </a:r>
            <a:r>
              <a:rPr lang="en-US" altLang="ja-JP" dirty="0"/>
              <a:t>t block other </a:t>
            </a:r>
            <a:r>
              <a:rPr lang="en-US" altLang="ja-JP" dirty="0" err="1"/>
              <a:t>txns</a:t>
            </a:r>
            <a:r>
              <a:rPr lang="en-US" altLang="ja-JP" dirty="0"/>
              <a:t> activities</a:t>
            </a:r>
          </a:p>
          <a:p>
            <a:pPr>
              <a:lnSpc>
                <a:spcPct val="90000"/>
              </a:lnSpc>
            </a:pPr>
            <a:r>
              <a:rPr lang="en-US" altLang="en-US" dirty="0"/>
              <a:t>Performance similar to </a:t>
            </a:r>
            <a:r>
              <a:rPr lang="en-US" altLang="en-US" b="1" dirty="0"/>
              <a:t>Read Committed</a:t>
            </a:r>
          </a:p>
          <a:p>
            <a:pPr>
              <a:lnSpc>
                <a:spcPct val="90000"/>
              </a:lnSpc>
            </a:pPr>
            <a:r>
              <a:rPr lang="en-US" altLang="en-US" dirty="0"/>
              <a:t>Avoids </a:t>
            </a:r>
            <a:r>
              <a:rPr lang="en-US" altLang="en-US" b="1" dirty="0"/>
              <a:t>several</a:t>
            </a:r>
            <a:r>
              <a:rPr lang="en-US" altLang="en-US" dirty="0"/>
              <a:t> </a:t>
            </a:r>
            <a:r>
              <a:rPr lang="en-US" altLang="en-US" b="1" dirty="0"/>
              <a:t>anomalies</a:t>
            </a:r>
          </a:p>
          <a:p>
            <a:pPr lvl="1">
              <a:lnSpc>
                <a:spcPct val="90000"/>
              </a:lnSpc>
            </a:pPr>
            <a:r>
              <a:rPr lang="en-US" altLang="en-US" b="1" dirty="0"/>
              <a:t>No</a:t>
            </a:r>
            <a:r>
              <a:rPr lang="en-US" altLang="en-US" dirty="0"/>
              <a:t> dirty read, i.e. no read of </a:t>
            </a:r>
            <a:r>
              <a:rPr lang="en-US" altLang="en-US" b="1" dirty="0"/>
              <a:t>uncommitted data</a:t>
            </a:r>
          </a:p>
          <a:p>
            <a:pPr lvl="1">
              <a:lnSpc>
                <a:spcPct val="90000"/>
              </a:lnSpc>
            </a:pPr>
            <a:r>
              <a:rPr lang="en-US" altLang="en-US" b="1" dirty="0"/>
              <a:t>No</a:t>
            </a:r>
            <a:r>
              <a:rPr lang="en-US" altLang="en-US" dirty="0"/>
              <a:t> </a:t>
            </a:r>
            <a:r>
              <a:rPr lang="en-US" altLang="en-US" b="1" dirty="0"/>
              <a:t>lost</a:t>
            </a:r>
            <a:r>
              <a:rPr lang="en-US" altLang="en-US" dirty="0"/>
              <a:t> update</a:t>
            </a:r>
          </a:p>
          <a:p>
            <a:pPr lvl="2">
              <a:lnSpc>
                <a:spcPct val="90000"/>
              </a:lnSpc>
            </a:pPr>
            <a:r>
              <a:rPr lang="en-US" altLang="en-US" dirty="0"/>
              <a:t>I.e., update made by a transaction is overwritten by another transaction that did not see the update)</a:t>
            </a:r>
          </a:p>
          <a:p>
            <a:pPr lvl="1">
              <a:lnSpc>
                <a:spcPct val="90000"/>
              </a:lnSpc>
            </a:pPr>
            <a:r>
              <a:rPr lang="en-US" altLang="en-US" dirty="0"/>
              <a:t>No non-repeatable read</a:t>
            </a:r>
          </a:p>
          <a:p>
            <a:pPr lvl="2">
              <a:lnSpc>
                <a:spcPct val="90000"/>
              </a:lnSpc>
            </a:pPr>
            <a:r>
              <a:rPr lang="en-US" altLang="en-US" dirty="0"/>
              <a:t>I.e., if read is executed again, it will see the same value</a:t>
            </a:r>
          </a:p>
          <a:p>
            <a:pPr>
              <a:lnSpc>
                <a:spcPct val="90000"/>
              </a:lnSpc>
            </a:pPr>
            <a:r>
              <a:rPr lang="en-US" altLang="en-US" dirty="0"/>
              <a:t>Problems with SI</a:t>
            </a:r>
          </a:p>
          <a:p>
            <a:pPr lvl="1">
              <a:lnSpc>
                <a:spcPct val="90000"/>
              </a:lnSpc>
            </a:pPr>
            <a:r>
              <a:rPr lang="en-US" altLang="en-US" dirty="0"/>
              <a:t>SI does not always give </a:t>
            </a:r>
            <a:r>
              <a:rPr lang="en-US" altLang="en-US" b="1" dirty="0"/>
              <a:t>serializable</a:t>
            </a:r>
            <a:r>
              <a:rPr lang="en-US" altLang="en-US" dirty="0"/>
              <a:t> executions</a:t>
            </a:r>
          </a:p>
          <a:p>
            <a:pPr lvl="2">
              <a:lnSpc>
                <a:spcPct val="90000"/>
              </a:lnSpc>
            </a:pPr>
            <a:r>
              <a:rPr lang="en-US" altLang="en-US" dirty="0"/>
              <a:t>Serializable: among two concurrent </a:t>
            </a:r>
            <a:r>
              <a:rPr lang="en-US" altLang="en-US" dirty="0" err="1"/>
              <a:t>txns</a:t>
            </a:r>
            <a:r>
              <a:rPr lang="en-US" altLang="en-US" dirty="0"/>
              <a:t>, one sees the effects of the other</a:t>
            </a:r>
          </a:p>
          <a:p>
            <a:pPr lvl="2">
              <a:lnSpc>
                <a:spcPct val="90000"/>
              </a:lnSpc>
            </a:pPr>
            <a:r>
              <a:rPr lang="en-US" altLang="en-US" dirty="0"/>
              <a:t>In SI: neither sees the effects of the other</a:t>
            </a:r>
          </a:p>
          <a:p>
            <a:pPr lvl="1">
              <a:lnSpc>
                <a:spcPct val="90000"/>
              </a:lnSpc>
            </a:pPr>
            <a:r>
              <a:rPr lang="en-US" altLang="en-US" dirty="0"/>
              <a:t>Result: Integrity constraints can be violated</a:t>
            </a:r>
          </a:p>
          <a:p>
            <a:pPr>
              <a:lnSpc>
                <a:spcPct val="90000"/>
              </a:lnSpc>
            </a:pPr>
            <a:endParaRPr lang="en-US"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9395" name="Rectangle 3"/>
          <p:cNvSpPr>
            <a:spLocks noGrp="1" noChangeArrowheads="1"/>
          </p:cNvSpPr>
          <p:nvPr>
            <p:ph idx="1"/>
          </p:nvPr>
        </p:nvSpPr>
        <p:spPr>
          <a:xfrm>
            <a:off x="665824" y="1102497"/>
            <a:ext cx="8179725" cy="5367972"/>
          </a:xfrm>
        </p:spPr>
        <p:txBody>
          <a:bodyPr/>
          <a:lstStyle/>
          <a:p>
            <a:r>
              <a:rPr lang="en-US" altLang="en-US" dirty="0"/>
              <a:t>Example of problem with SI</a:t>
            </a:r>
          </a:p>
          <a:p>
            <a:pPr lvl="1"/>
            <a:r>
              <a:rPr kumimoji="0" lang="en-US" altLang="en-US" dirty="0"/>
              <a:t>Initially A = 3 and B = 17</a:t>
            </a:r>
          </a:p>
          <a:p>
            <a:pPr lvl="2"/>
            <a:r>
              <a:rPr kumimoji="0" lang="en-US" altLang="en-US" dirty="0"/>
              <a:t>Serial execution:  A = ??, B = ??</a:t>
            </a:r>
          </a:p>
          <a:p>
            <a:pPr lvl="2"/>
            <a:r>
              <a:rPr kumimoji="0" lang="en-US" altLang="en-US" dirty="0"/>
              <a:t>if both transactions start at the same time, </a:t>
            </a:r>
            <a:br>
              <a:rPr kumimoji="0" lang="en-US" altLang="en-US" dirty="0"/>
            </a:br>
            <a:r>
              <a:rPr kumimoji="0" lang="en-US" altLang="en-US" dirty="0"/>
              <a:t>with snapshot isolation:  A = ?? , B = ??</a:t>
            </a:r>
          </a:p>
          <a:p>
            <a:r>
              <a:rPr kumimoji="0" lang="en-US" altLang="en-US" dirty="0"/>
              <a:t>Called </a:t>
            </a:r>
            <a:r>
              <a:rPr kumimoji="0" lang="en-US" altLang="en-US" b="1" dirty="0">
                <a:solidFill>
                  <a:srgbClr val="002060"/>
                </a:solidFill>
              </a:rPr>
              <a:t>skew write</a:t>
            </a:r>
          </a:p>
          <a:p>
            <a:r>
              <a:rPr kumimoji="0" lang="en-US" altLang="en-US" dirty="0"/>
              <a:t>Skew also occurs with inserts</a:t>
            </a:r>
          </a:p>
          <a:p>
            <a:pPr lvl="1"/>
            <a:r>
              <a:rPr kumimoji="0" lang="en-US" altLang="en-US" dirty="0" err="1"/>
              <a:t>E.g</a:t>
            </a:r>
            <a:r>
              <a:rPr kumimoji="0" lang="en-US" altLang="en-US" dirty="0"/>
              <a:t>:</a:t>
            </a:r>
          </a:p>
          <a:p>
            <a:pPr lvl="2"/>
            <a:r>
              <a:rPr kumimoji="0" lang="en-US" altLang="en-US" dirty="0"/>
              <a:t>Find max order number among all orders</a:t>
            </a:r>
          </a:p>
          <a:p>
            <a:pPr lvl="2"/>
            <a:r>
              <a:rPr kumimoji="0" lang="en-US" altLang="en-US" dirty="0"/>
              <a:t>Create a new order with order number = previous max + 1</a:t>
            </a:r>
          </a:p>
          <a:p>
            <a:pPr lvl="2"/>
            <a:r>
              <a:rPr kumimoji="0" lang="en-US" altLang="en-US" dirty="0"/>
              <a:t>Two transaction can both create order with same number</a:t>
            </a:r>
          </a:p>
          <a:p>
            <a:pPr lvl="3"/>
            <a:r>
              <a:rPr kumimoji="0" lang="en-US" altLang="en-US" dirty="0"/>
              <a:t>Is an example of phantom phenomenon</a:t>
            </a:r>
          </a:p>
        </p:txBody>
      </p:sp>
      <p:pic>
        <p:nvPicPr>
          <p:cNvPr id="3" name="Graphic 2">
            <a:extLst>
              <a:ext uri="{FF2B5EF4-FFF2-40B4-BE49-F238E27FC236}">
                <a16:creationId xmlns:a16="http://schemas.microsoft.com/office/drawing/2014/main" id="{245756FA-8398-4EF6-847F-D82A158D82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3650" y="957471"/>
            <a:ext cx="2362926" cy="2979342"/>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 Anomalies</a:t>
            </a:r>
          </a:p>
        </p:txBody>
      </p:sp>
      <p:sp>
        <p:nvSpPr>
          <p:cNvPr id="60419" name="Rectangle 3"/>
          <p:cNvSpPr>
            <a:spLocks noGrp="1" noChangeArrowheads="1"/>
          </p:cNvSpPr>
          <p:nvPr>
            <p:ph idx="1"/>
          </p:nvPr>
        </p:nvSpPr>
        <p:spPr>
          <a:xfrm>
            <a:off x="686971" y="1075864"/>
            <a:ext cx="7826714" cy="5367972"/>
          </a:xfrm>
        </p:spPr>
        <p:txBody>
          <a:bodyPr/>
          <a:lstStyle/>
          <a:p>
            <a:r>
              <a:rPr lang="en-US" altLang="en-US" dirty="0"/>
              <a:t>SI breaks serializability when transactions modify </a:t>
            </a:r>
            <a:r>
              <a:rPr lang="en-US" altLang="en-US" i="1" dirty="0"/>
              <a:t>different </a:t>
            </a:r>
            <a:r>
              <a:rPr lang="en-US" altLang="en-US" dirty="0"/>
              <a:t>items, each based on a previous state of the item the other modified</a:t>
            </a:r>
          </a:p>
          <a:p>
            <a:pPr lvl="1"/>
            <a:r>
              <a:rPr lang="en-US" altLang="en-US" dirty="0"/>
              <a:t>Not very common in practice</a:t>
            </a:r>
          </a:p>
          <a:p>
            <a:pPr lvl="2"/>
            <a:r>
              <a:rPr lang="en-US" altLang="en-US" dirty="0"/>
              <a:t>E.g., the TPC-C benchmark runs correctly under SI</a:t>
            </a:r>
          </a:p>
          <a:p>
            <a:pPr lvl="2"/>
            <a:r>
              <a:rPr lang="en-US" altLang="en-US" dirty="0"/>
              <a:t>when </a:t>
            </a:r>
            <a:r>
              <a:rPr lang="en-US" altLang="en-US" dirty="0" err="1"/>
              <a:t>txns</a:t>
            </a:r>
            <a:r>
              <a:rPr lang="en-US" altLang="en-US" dirty="0"/>
              <a:t> conflict due to modifying different data, there is usually also a shared item they both modify, so SI will abort one of them</a:t>
            </a:r>
          </a:p>
          <a:p>
            <a:pPr lvl="1"/>
            <a:r>
              <a:rPr lang="en-US" altLang="en-US" dirty="0"/>
              <a:t>But problems do occur</a:t>
            </a:r>
          </a:p>
          <a:p>
            <a:pPr lvl="2"/>
            <a:r>
              <a:rPr lang="en-US" altLang="en-US" dirty="0"/>
              <a:t>Application developers should be careful about write skew</a:t>
            </a:r>
          </a:p>
          <a:p>
            <a:r>
              <a:rPr lang="en-US" altLang="en-US" dirty="0"/>
              <a:t>SI can also cause a read-only transaction anomaly, where read-only transaction may see an inconsistent state even if updaters are serializable</a:t>
            </a:r>
          </a:p>
          <a:p>
            <a:pPr lvl="1"/>
            <a:r>
              <a:rPr lang="en-US" altLang="en-US" dirty="0"/>
              <a:t>We omit details</a:t>
            </a:r>
          </a:p>
          <a:p>
            <a:r>
              <a:rPr lang="en-US" altLang="en-US" dirty="0"/>
              <a:t>Using snapshots to verify primary/foreign key integrity can lead to inconsistency</a:t>
            </a:r>
          </a:p>
          <a:p>
            <a:pPr lvl="1"/>
            <a:r>
              <a:rPr lang="en-US" altLang="en-US" dirty="0"/>
              <a:t>Integrity constraint checking usually done outside of snapshot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6F2F-0B99-4A62-9D20-F771BE45FDDD}"/>
              </a:ext>
            </a:extLst>
          </p:cNvPr>
          <p:cNvSpPr>
            <a:spLocks noGrp="1"/>
          </p:cNvSpPr>
          <p:nvPr>
            <p:ph type="title"/>
          </p:nvPr>
        </p:nvSpPr>
        <p:spPr/>
        <p:txBody>
          <a:bodyPr/>
          <a:lstStyle/>
          <a:p>
            <a:r>
              <a:rPr lang="en-IN" dirty="0"/>
              <a:t>Serializable Snapshot Isolation</a:t>
            </a:r>
          </a:p>
        </p:txBody>
      </p:sp>
      <p:sp>
        <p:nvSpPr>
          <p:cNvPr id="3" name="Content Placeholder 2">
            <a:extLst>
              <a:ext uri="{FF2B5EF4-FFF2-40B4-BE49-F238E27FC236}">
                <a16:creationId xmlns:a16="http://schemas.microsoft.com/office/drawing/2014/main" id="{DB7C108C-65EE-4D53-BCCB-FD07B44C0E7B}"/>
              </a:ext>
            </a:extLst>
          </p:cNvPr>
          <p:cNvSpPr>
            <a:spLocks noGrp="1"/>
          </p:cNvSpPr>
          <p:nvPr>
            <p:ph idx="1"/>
          </p:nvPr>
        </p:nvSpPr>
        <p:spPr>
          <a:xfrm>
            <a:off x="692458" y="1102497"/>
            <a:ext cx="7803472" cy="5367972"/>
          </a:xfrm>
        </p:spPr>
        <p:txBody>
          <a:bodyPr/>
          <a:lstStyle/>
          <a:p>
            <a:r>
              <a:rPr lang="en-IN" b="1" dirty="0">
                <a:solidFill>
                  <a:srgbClr val="002060"/>
                </a:solidFill>
              </a:rPr>
              <a:t>Serializable snapshot isolation (SSI)</a:t>
            </a:r>
            <a:r>
              <a:rPr lang="en-IN" dirty="0"/>
              <a:t>: extension of snapshot isolation that ensures serializability</a:t>
            </a:r>
          </a:p>
          <a:p>
            <a:r>
              <a:rPr lang="en-IN" dirty="0"/>
              <a:t>Snapshot isolation tracks write-write conflicts, but does not track read-write conflicts</a:t>
            </a:r>
          </a:p>
          <a:p>
            <a:pPr lvl="1"/>
            <a:r>
              <a:rPr lang="en-IN" dirty="0"/>
              <a:t>Where T</a:t>
            </a:r>
            <a:r>
              <a:rPr lang="en-IN" baseline="-25000" dirty="0"/>
              <a:t>i</a:t>
            </a:r>
            <a:r>
              <a:rPr lang="en-IN" dirty="0"/>
              <a:t> writes a data a data item Q, T</a:t>
            </a:r>
            <a:r>
              <a:rPr lang="en-IN" baseline="-25000" dirty="0"/>
              <a:t>j</a:t>
            </a:r>
            <a:r>
              <a:rPr lang="en-IN" dirty="0"/>
              <a:t> reads an earlier version of Q, but T</a:t>
            </a:r>
            <a:r>
              <a:rPr lang="en-IN" baseline="-25000" dirty="0"/>
              <a:t>j</a:t>
            </a:r>
            <a:r>
              <a:rPr lang="en-IN" dirty="0"/>
              <a:t> is serialized after T</a:t>
            </a:r>
            <a:r>
              <a:rPr lang="en-IN" baseline="-25000" dirty="0"/>
              <a:t>i</a:t>
            </a:r>
          </a:p>
          <a:p>
            <a:r>
              <a:rPr lang="en-IN" dirty="0"/>
              <a:t>Idea:  track read-write dependencies separately, and roll-back transactions where cycles can occur</a:t>
            </a:r>
          </a:p>
          <a:p>
            <a:pPr lvl="1"/>
            <a:r>
              <a:rPr lang="en-IN" dirty="0"/>
              <a:t>Ensures serializability</a:t>
            </a:r>
          </a:p>
          <a:p>
            <a:pPr lvl="1"/>
            <a:r>
              <a:rPr lang="en-IN" dirty="0"/>
              <a:t>Details in book</a:t>
            </a:r>
          </a:p>
          <a:p>
            <a:r>
              <a:rPr lang="en-IN" dirty="0"/>
              <a:t>Implemented in PostgreSQL from version 9.1 onwards</a:t>
            </a:r>
          </a:p>
          <a:p>
            <a:pPr lvl="1"/>
            <a:r>
              <a:rPr lang="en-IN" dirty="0"/>
              <a:t>PostgreSQL implementation of SSI also uses index locking to detect phantom conflicts, thus ensuring true serializability</a:t>
            </a:r>
          </a:p>
        </p:txBody>
      </p:sp>
    </p:spTree>
    <p:extLst>
      <p:ext uri="{BB962C8B-B14F-4D97-AF65-F5344CB8AC3E}">
        <p14:creationId xmlns:p14="http://schemas.microsoft.com/office/powerpoint/2010/main" val="5191479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SI Implementations</a:t>
            </a:r>
          </a:p>
        </p:txBody>
      </p:sp>
      <p:sp>
        <p:nvSpPr>
          <p:cNvPr id="61443" name="Rectangle 3"/>
          <p:cNvSpPr>
            <a:spLocks noGrp="1" noChangeArrowheads="1"/>
          </p:cNvSpPr>
          <p:nvPr>
            <p:ph idx="1"/>
          </p:nvPr>
        </p:nvSpPr>
        <p:spPr>
          <a:xfrm>
            <a:off x="674702" y="1102497"/>
            <a:ext cx="7696941" cy="5367972"/>
          </a:xfrm>
        </p:spPr>
        <p:txBody>
          <a:bodyPr/>
          <a:lstStyle/>
          <a:p>
            <a:r>
              <a:rPr lang="en-US" altLang="en-US" dirty="0"/>
              <a:t>Snapshot isolation supported by many databases </a:t>
            </a:r>
          </a:p>
          <a:p>
            <a:pPr lvl="1"/>
            <a:r>
              <a:rPr lang="en-US" altLang="en-US" dirty="0"/>
              <a:t>Including Oracle, PostgreSQL, SQL Server, IBM DB2, </a:t>
            </a:r>
            <a:r>
              <a:rPr lang="en-US" altLang="en-US" dirty="0" err="1"/>
              <a:t>etc</a:t>
            </a:r>
            <a:endParaRPr lang="en-US" altLang="en-US" dirty="0"/>
          </a:p>
          <a:p>
            <a:pPr lvl="1"/>
            <a:r>
              <a:rPr lang="en-US" altLang="en-US" dirty="0"/>
              <a:t>Isolation level can be set to snapshot isolation</a:t>
            </a:r>
          </a:p>
          <a:p>
            <a:pPr marL="400050"/>
            <a:r>
              <a:rPr lang="en-US" altLang="en-US" dirty="0"/>
              <a:t>Oracle implements </a:t>
            </a:r>
            <a:r>
              <a:rPr lang="ja-JP" altLang="en-US" dirty="0"/>
              <a:t>“</a:t>
            </a:r>
            <a:r>
              <a:rPr lang="en-US" altLang="ja-JP" dirty="0"/>
              <a:t>first updater wins</a:t>
            </a:r>
            <a:r>
              <a:rPr lang="ja-JP" altLang="en-US" dirty="0"/>
              <a:t>”</a:t>
            </a:r>
            <a:r>
              <a:rPr lang="en-US" altLang="ja-JP" dirty="0"/>
              <a:t> rule (variant of </a:t>
            </a:r>
            <a:r>
              <a:rPr lang="ja-JP" altLang="en-US" dirty="0"/>
              <a:t>“</a:t>
            </a:r>
            <a:r>
              <a:rPr lang="en-US" altLang="ja-JP" dirty="0"/>
              <a:t>first committer wins</a:t>
            </a:r>
            <a:r>
              <a:rPr lang="ja-JP" altLang="en-US" dirty="0"/>
              <a:t>”</a:t>
            </a:r>
            <a:r>
              <a:rPr lang="en-US" altLang="ja-JP" dirty="0"/>
              <a:t>)</a:t>
            </a:r>
          </a:p>
          <a:p>
            <a:pPr marL="857250" lvl="1" indent="-342900"/>
            <a:r>
              <a:rPr lang="en-US" altLang="en-US" dirty="0"/>
              <a:t>Concurrent writer check is done at time of write, not at commit time</a:t>
            </a:r>
          </a:p>
          <a:p>
            <a:pPr marL="857250" lvl="1" indent="-342900"/>
            <a:r>
              <a:rPr lang="en-US" altLang="en-US" dirty="0"/>
              <a:t>Allows transactions to be rolled back earlier</a:t>
            </a:r>
          </a:p>
          <a:p>
            <a:r>
              <a:rPr lang="en-US" altLang="en-US" b="1" dirty="0">
                <a:solidFill>
                  <a:srgbClr val="002060"/>
                </a:solidFill>
              </a:rPr>
              <a:t>Warning</a:t>
            </a:r>
            <a:r>
              <a:rPr lang="en-US" altLang="en-US" dirty="0"/>
              <a:t>: </a:t>
            </a:r>
            <a:r>
              <a:rPr lang="en-US" altLang="en-US" i="1" dirty="0"/>
              <a:t>even if isolation level is set to serializable, Oracle actually uses snapshot isolation</a:t>
            </a:r>
          </a:p>
          <a:p>
            <a:pPr lvl="1"/>
            <a:r>
              <a:rPr lang="en-US" altLang="en-US" dirty="0"/>
              <a:t>Old versions of</a:t>
            </a:r>
            <a:r>
              <a:rPr lang="en-US" altLang="en-US" dirty="0">
                <a:solidFill>
                  <a:schemeClr val="tx2"/>
                </a:solidFill>
              </a:rPr>
              <a:t> </a:t>
            </a:r>
            <a:r>
              <a:rPr lang="en-US" altLang="en-US" dirty="0"/>
              <a:t>PostgreSQL prior to 9.1 did this too</a:t>
            </a:r>
          </a:p>
          <a:p>
            <a:pPr lvl="1"/>
            <a:r>
              <a:rPr lang="en-US" altLang="en-US" dirty="0"/>
              <a:t>Oracle and PostgreSQL &lt; 9.1 do not support true serializable execution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Working Around SI Anomalies</a:t>
            </a:r>
          </a:p>
        </p:txBody>
      </p:sp>
      <p:sp>
        <p:nvSpPr>
          <p:cNvPr id="62467" name="Rectangle 3"/>
          <p:cNvSpPr>
            <a:spLocks noGrp="1" noChangeArrowheads="1"/>
          </p:cNvSpPr>
          <p:nvPr>
            <p:ph idx="1"/>
          </p:nvPr>
        </p:nvSpPr>
        <p:spPr>
          <a:xfrm>
            <a:off x="683581" y="1102497"/>
            <a:ext cx="7696940" cy="5367972"/>
          </a:xfrm>
        </p:spPr>
        <p:txBody>
          <a:bodyPr/>
          <a:lstStyle/>
          <a:p>
            <a:r>
              <a:rPr lang="en-US" altLang="en-US" dirty="0"/>
              <a:t>Can work around SI anomalies for specific queries by using </a:t>
            </a:r>
            <a:r>
              <a:rPr lang="en-US" altLang="en-US" b="1" dirty="0"/>
              <a:t>select .. for update </a:t>
            </a:r>
            <a:r>
              <a:rPr lang="en-US" altLang="en-US" dirty="0"/>
              <a:t> (supported e.g. in Oracle)</a:t>
            </a:r>
            <a:endParaRPr lang="en-US" altLang="en-US" b="1" dirty="0"/>
          </a:p>
          <a:p>
            <a:pPr marL="800100" lvl="1" indent="-342900"/>
            <a:r>
              <a:rPr lang="en-US" altLang="en-US" dirty="0"/>
              <a:t>Example</a:t>
            </a:r>
          </a:p>
          <a:p>
            <a:pPr lvl="2"/>
            <a:r>
              <a:rPr lang="en-US" altLang="en-US" b="1" dirty="0"/>
              <a:t>select</a:t>
            </a:r>
            <a:r>
              <a:rPr lang="en-US" altLang="en-US" dirty="0"/>
              <a:t> </a:t>
            </a:r>
            <a:r>
              <a:rPr lang="en-US" altLang="en-US" b="1" dirty="0"/>
              <a:t>max</a:t>
            </a:r>
            <a:r>
              <a:rPr lang="en-US" altLang="en-US" dirty="0"/>
              <a:t>(</a:t>
            </a:r>
            <a:r>
              <a:rPr lang="en-US" altLang="en-US" dirty="0" err="1"/>
              <a:t>orderno</a:t>
            </a:r>
            <a:r>
              <a:rPr lang="en-US" altLang="en-US" dirty="0"/>
              <a:t>) </a:t>
            </a:r>
            <a:r>
              <a:rPr lang="en-US" altLang="en-US" b="1" dirty="0"/>
              <a:t>from</a:t>
            </a:r>
            <a:r>
              <a:rPr lang="en-US" altLang="en-US" dirty="0"/>
              <a:t> orders </a:t>
            </a:r>
            <a:r>
              <a:rPr lang="en-US" altLang="en-US" b="1" u="sng" dirty="0"/>
              <a:t>for update</a:t>
            </a:r>
            <a:r>
              <a:rPr lang="en-US" altLang="en-US" dirty="0"/>
              <a:t> </a:t>
            </a:r>
          </a:p>
          <a:p>
            <a:pPr lvl="2"/>
            <a:r>
              <a:rPr lang="en-US" altLang="en-US" dirty="0"/>
              <a:t>read value into local variable </a:t>
            </a:r>
            <a:r>
              <a:rPr lang="en-US" altLang="en-US" dirty="0" err="1"/>
              <a:t>maxorder</a:t>
            </a:r>
            <a:endParaRPr lang="en-US" altLang="en-US" dirty="0"/>
          </a:p>
          <a:p>
            <a:pPr lvl="2"/>
            <a:r>
              <a:rPr lang="en-US" altLang="en-US" dirty="0"/>
              <a:t>insert into orders (maxorder+1, …)</a:t>
            </a:r>
          </a:p>
          <a:p>
            <a:pPr marL="400050"/>
            <a:r>
              <a:rPr lang="en-US" altLang="en-US" b="1" dirty="0">
                <a:solidFill>
                  <a:srgbClr val="002060"/>
                </a:solidFill>
              </a:rPr>
              <a:t>select for update (SFU) clause </a:t>
            </a:r>
            <a:r>
              <a:rPr lang="en-US" altLang="en-US" dirty="0"/>
              <a:t>treats all data read by the query as if it were also updated, preventing concurrent updates</a:t>
            </a:r>
          </a:p>
          <a:p>
            <a:pPr marL="400050"/>
            <a:r>
              <a:rPr lang="en-US" altLang="en-US" dirty="0"/>
              <a:t>Can be added to queries to ensure serializability in many applications</a:t>
            </a:r>
          </a:p>
          <a:p>
            <a:pPr marL="800100" lvl="1"/>
            <a:r>
              <a:rPr lang="en-US" altLang="en-US" dirty="0"/>
              <a:t>Does not handle phantom phenomenon/predicate reads though</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5983" y="2719148"/>
            <a:ext cx="7038472" cy="584775"/>
          </a:xfrm>
          <a:prstGeom prst="rect">
            <a:avLst/>
          </a:prstGeom>
          <a:noFill/>
        </p:spPr>
        <p:txBody>
          <a:bodyPr wrap="square" rtlCol="0">
            <a:spAutoFit/>
          </a:bodyPr>
          <a:lstStyle/>
          <a:p>
            <a:r>
              <a:rPr lang="en-US" sz="3200" b="1" dirty="0">
                <a:solidFill>
                  <a:schemeClr val="bg1">
                    <a:lumMod val="25000"/>
                  </a:schemeClr>
                </a:solidFill>
              </a:rPr>
              <a:t>Weak Levels of Concurrency</a:t>
            </a:r>
          </a:p>
        </p:txBody>
      </p:sp>
    </p:spTree>
    <p:extLst>
      <p:ext uri="{BB962C8B-B14F-4D97-AF65-F5344CB8AC3E}">
        <p14:creationId xmlns:p14="http://schemas.microsoft.com/office/powerpoint/2010/main" val="16763176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70659" name="Rectangle 3"/>
          <p:cNvSpPr>
            <a:spLocks noGrp="1" noChangeArrowheads="1"/>
          </p:cNvSpPr>
          <p:nvPr>
            <p:ph idx="1"/>
          </p:nvPr>
        </p:nvSpPr>
        <p:spPr>
          <a:xfrm>
            <a:off x="701336" y="1102497"/>
            <a:ext cx="7528264" cy="5367972"/>
          </a:xfrm>
        </p:spPr>
        <p:txBody>
          <a:bodyPr/>
          <a:lstStyle/>
          <a:p>
            <a:r>
              <a:rPr lang="en-US" altLang="en-US" b="1" dirty="0">
                <a:solidFill>
                  <a:srgbClr val="002060"/>
                </a:solidFill>
              </a:rPr>
              <a:t>Degree-two consistency</a:t>
            </a:r>
            <a:r>
              <a:rPr lang="en-US" altLang="en-US" dirty="0"/>
              <a:t>:</a:t>
            </a:r>
            <a:r>
              <a:rPr lang="en-US" altLang="en-US" b="1" dirty="0">
                <a:solidFill>
                  <a:schemeClr val="tx2"/>
                </a:solidFill>
              </a:rPr>
              <a:t> </a:t>
            </a:r>
            <a:r>
              <a:rPr lang="en-US" altLang="en-US" dirty="0"/>
              <a:t>differs from two-phase locking in that S-locks may be released at any time, and locks may be acquired at any time</a:t>
            </a:r>
          </a:p>
          <a:p>
            <a:pPr lvl="1"/>
            <a:r>
              <a:rPr lang="en-US" altLang="en-US" dirty="0"/>
              <a:t>X-locks must be held till end of transaction</a:t>
            </a:r>
          </a:p>
          <a:p>
            <a:pPr lvl="1"/>
            <a:r>
              <a:rPr lang="en-US" altLang="en-US" dirty="0"/>
              <a:t>Serializability is not guaranteed, programmer must ensure that no erroneous database state will occur]</a:t>
            </a:r>
          </a:p>
          <a:p>
            <a:r>
              <a:rPr lang="en-US" altLang="en-US" b="1" dirty="0">
                <a:solidFill>
                  <a:srgbClr val="002060"/>
                </a:solidFill>
              </a:rPr>
              <a:t>Cursor stability</a:t>
            </a:r>
            <a:r>
              <a:rPr lang="en-US" altLang="en-US" dirty="0"/>
              <a:t>: </a:t>
            </a:r>
          </a:p>
          <a:p>
            <a:pPr lvl="1"/>
            <a:r>
              <a:rPr lang="en-US" altLang="en-US" dirty="0"/>
              <a:t>For reads, each tuple is locked, read, and lock is immediately released</a:t>
            </a:r>
          </a:p>
          <a:p>
            <a:pPr lvl="1"/>
            <a:r>
              <a:rPr lang="en-US" altLang="en-US" dirty="0"/>
              <a:t>X-locks are held till end of transaction</a:t>
            </a:r>
          </a:p>
          <a:p>
            <a:pPr lvl="1"/>
            <a:r>
              <a:rPr lang="en-US" altLang="en-US" dirty="0"/>
              <a:t>Special case of degree-two consistency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US" altLang="en-US" sz="2000" dirty="0"/>
              <a:t>Same schedule but delayed unlocks:</a:t>
            </a:r>
          </a:p>
        </p:txBody>
      </p:sp>
      <p:sp>
        <p:nvSpPr>
          <p:cNvPr id="6" name="Rectangle 5">
            <a:extLst>
              <a:ext uri="{FF2B5EF4-FFF2-40B4-BE49-F238E27FC236}">
                <a16:creationId xmlns:a16="http://schemas.microsoft.com/office/drawing/2014/main" id="{ED2E0749-CE38-4E88-9BA5-BCEA4DA1ACDC}"/>
              </a:ext>
            </a:extLst>
          </p:cNvPr>
          <p:cNvSpPr/>
          <p:nvPr/>
        </p:nvSpPr>
        <p:spPr bwMode="auto">
          <a:xfrm>
            <a:off x="3840479" y="4903842"/>
            <a:ext cx="1092055" cy="181388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nvGrpSpPr>
          <p:cNvPr id="13" name="Group 12">
            <a:extLst>
              <a:ext uri="{FF2B5EF4-FFF2-40B4-BE49-F238E27FC236}">
                <a16:creationId xmlns:a16="http://schemas.microsoft.com/office/drawing/2014/main" id="{7FFCFE8A-26FD-438B-AAB3-50D9297DA890}"/>
              </a:ext>
            </a:extLst>
          </p:cNvPr>
          <p:cNvGrpSpPr/>
          <p:nvPr/>
        </p:nvGrpSpPr>
        <p:grpSpPr>
          <a:xfrm>
            <a:off x="4806950" y="727075"/>
            <a:ext cx="3666174" cy="4618246"/>
            <a:chOff x="6068701" y="1073632"/>
            <a:chExt cx="3108741" cy="3587852"/>
          </a:xfrm>
        </p:grpSpPr>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49456" b="89156"/>
            <a:stretch/>
          </p:blipFill>
          <p:spPr>
            <a:xfrm>
              <a:off x="6068701" y="1073632"/>
              <a:ext cx="3027501" cy="681615"/>
            </a:xfrm>
            <a:prstGeom prst="rect">
              <a:avLst/>
            </a:prstGeom>
          </p:spPr>
        </p:pic>
        <p:pic>
          <p:nvPicPr>
            <p:cNvPr id="5" name="Picture 4">
              <a:extLst>
                <a:ext uri="{FF2B5EF4-FFF2-40B4-BE49-F238E27FC236}">
                  <a16:creationId xmlns:a16="http://schemas.microsoft.com/office/drawing/2014/main" id="{A9CC5C0C-3F8A-4E78-B32E-3AE84100D0B9}"/>
                </a:ext>
              </a:extLst>
            </p:cNvPr>
            <p:cNvPicPr>
              <a:picLocks noChangeAspect="1"/>
            </p:cNvPicPr>
            <p:nvPr/>
          </p:nvPicPr>
          <p:blipFill>
            <a:blip r:embed="rId5"/>
            <a:stretch>
              <a:fillRect/>
            </a:stretch>
          </p:blipFill>
          <p:spPr>
            <a:xfrm>
              <a:off x="6265717" y="1865210"/>
              <a:ext cx="1201802" cy="2796274"/>
            </a:xfrm>
            <a:prstGeom prst="rect">
              <a:avLst/>
            </a:prstGeom>
          </p:spPr>
        </p:pic>
        <p:pic>
          <p:nvPicPr>
            <p:cNvPr id="8" name="Picture 7">
              <a:extLst>
                <a:ext uri="{FF2B5EF4-FFF2-40B4-BE49-F238E27FC236}">
                  <a16:creationId xmlns:a16="http://schemas.microsoft.com/office/drawing/2014/main" id="{9FD8D056-D400-4E06-8E9E-10D806271792}"/>
                </a:ext>
              </a:extLst>
            </p:cNvPr>
            <p:cNvPicPr>
              <a:picLocks noChangeAspect="1"/>
            </p:cNvPicPr>
            <p:nvPr/>
          </p:nvPicPr>
          <p:blipFill>
            <a:blip r:embed="rId6"/>
            <a:stretch>
              <a:fillRect/>
            </a:stretch>
          </p:blipFill>
          <p:spPr>
            <a:xfrm>
              <a:off x="7675470" y="1864108"/>
              <a:ext cx="1501972" cy="2338865"/>
            </a:xfrm>
            <a:prstGeom prst="rect">
              <a:avLst/>
            </a:prstGeom>
          </p:spPr>
        </p:pic>
      </p:grpSp>
    </p:spTree>
    <p:extLst>
      <p:ext uri="{BB962C8B-B14F-4D97-AF65-F5344CB8AC3E}">
        <p14:creationId xmlns:p14="http://schemas.microsoft.com/office/powerpoint/2010/main" val="11106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 in SQL</a:t>
            </a:r>
          </a:p>
        </p:txBody>
      </p:sp>
      <p:sp>
        <p:nvSpPr>
          <p:cNvPr id="71683" name="Rectangle 3"/>
          <p:cNvSpPr>
            <a:spLocks noGrp="1" noChangeArrowheads="1"/>
          </p:cNvSpPr>
          <p:nvPr>
            <p:ph idx="1"/>
          </p:nvPr>
        </p:nvSpPr>
        <p:spPr>
          <a:xfrm>
            <a:off x="692458" y="1102497"/>
            <a:ext cx="7732451" cy="5367972"/>
          </a:xfrm>
        </p:spPr>
        <p:txBody>
          <a:bodyPr/>
          <a:lstStyle/>
          <a:p>
            <a:pPr>
              <a:lnSpc>
                <a:spcPct val="90000"/>
              </a:lnSpc>
            </a:pPr>
            <a:r>
              <a:rPr lang="en-US" altLang="en-US" dirty="0"/>
              <a:t>SQL allows non-serializable executions</a:t>
            </a:r>
          </a:p>
          <a:p>
            <a:pPr lvl="1">
              <a:lnSpc>
                <a:spcPct val="90000"/>
              </a:lnSpc>
            </a:pPr>
            <a:r>
              <a:rPr lang="en-US" altLang="en-US" b="1" dirty="0">
                <a:solidFill>
                  <a:srgbClr val="002060"/>
                </a:solidFill>
              </a:rPr>
              <a:t>Serializable</a:t>
            </a:r>
            <a:r>
              <a:rPr lang="en-US" altLang="en-US" dirty="0"/>
              <a:t>: is the default</a:t>
            </a:r>
          </a:p>
          <a:p>
            <a:pPr lvl="1">
              <a:lnSpc>
                <a:spcPct val="90000"/>
              </a:lnSpc>
            </a:pPr>
            <a:r>
              <a:rPr lang="en-US" altLang="en-US" b="1" dirty="0">
                <a:solidFill>
                  <a:srgbClr val="002060"/>
                </a:solidFill>
              </a:rPr>
              <a:t>Repeatable read</a:t>
            </a:r>
            <a:r>
              <a:rPr lang="en-US" altLang="en-US" dirty="0"/>
              <a:t>: allows only committed records to be read, and repeating a read should return the same value (so read locks should be retained)</a:t>
            </a:r>
          </a:p>
          <a:p>
            <a:pPr lvl="2">
              <a:lnSpc>
                <a:spcPct val="90000"/>
              </a:lnSpc>
            </a:pPr>
            <a:r>
              <a:rPr lang="en-US" altLang="en-US" dirty="0"/>
              <a:t>However, the phantom phenomenon need not be prevented</a:t>
            </a:r>
          </a:p>
          <a:p>
            <a:pPr lvl="3">
              <a:lnSpc>
                <a:spcPct val="90000"/>
              </a:lnSpc>
            </a:pPr>
            <a:r>
              <a:rPr lang="en-US" altLang="en-US" dirty="0"/>
              <a:t>T1 may see some records inserted by T2, but may not see others inserted by T2</a:t>
            </a:r>
          </a:p>
          <a:p>
            <a:pPr lvl="1">
              <a:lnSpc>
                <a:spcPct val="90000"/>
              </a:lnSpc>
            </a:pPr>
            <a:r>
              <a:rPr lang="en-US" altLang="en-US" b="1" dirty="0">
                <a:solidFill>
                  <a:srgbClr val="002060"/>
                </a:solidFill>
              </a:rPr>
              <a:t>Read committed</a:t>
            </a:r>
            <a:r>
              <a:rPr lang="en-US" altLang="en-US" dirty="0"/>
              <a:t>:  same as degree two consistency, but most systems implement it as cursor-stability</a:t>
            </a:r>
          </a:p>
          <a:p>
            <a:pPr lvl="1">
              <a:lnSpc>
                <a:spcPct val="90000"/>
              </a:lnSpc>
            </a:pPr>
            <a:r>
              <a:rPr lang="en-US" altLang="en-US" b="1" dirty="0">
                <a:solidFill>
                  <a:srgbClr val="002060"/>
                </a:solidFill>
              </a:rPr>
              <a:t>Read uncommitted</a:t>
            </a:r>
            <a:r>
              <a:rPr lang="en-US" altLang="en-US" dirty="0"/>
              <a:t>: allows even uncommitted data to be read</a:t>
            </a:r>
          </a:p>
          <a:p>
            <a:pPr>
              <a:lnSpc>
                <a:spcPct val="90000"/>
              </a:lnSpc>
            </a:pPr>
            <a:r>
              <a:rPr lang="en-US" altLang="en-US" dirty="0"/>
              <a:t>In most database systems, read committed is the default consistency level</a:t>
            </a:r>
          </a:p>
          <a:p>
            <a:pPr lvl="1">
              <a:lnSpc>
                <a:spcPct val="90000"/>
              </a:lnSpc>
            </a:pPr>
            <a:r>
              <a:rPr lang="en-US" altLang="en-US" dirty="0"/>
              <a:t>Can be changed as database configuration parameter, or per transaction</a:t>
            </a:r>
          </a:p>
          <a:p>
            <a:pPr lvl="2">
              <a:lnSpc>
                <a:spcPct val="90000"/>
              </a:lnSpc>
            </a:pPr>
            <a:r>
              <a:rPr lang="en-US" altLang="en-US" b="1" dirty="0"/>
              <a:t>set isolation level serializable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9472" y="268425"/>
            <a:ext cx="8077200" cy="46842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3" y="1253447"/>
            <a:ext cx="7821228" cy="5217022"/>
          </a:xfrm>
        </p:spPr>
        <p:txBody>
          <a:bodyPr/>
          <a:lstStyle/>
          <a:p>
            <a:pPr>
              <a:lnSpc>
                <a:spcPct val="90000"/>
              </a:lnSpc>
            </a:pPr>
            <a:r>
              <a:rPr lang="en-US" altLang="en-US" dirty="0"/>
              <a:t>Many applications need transaction support across user interactions</a:t>
            </a:r>
          </a:p>
          <a:p>
            <a:pPr lvl="1">
              <a:lnSpc>
                <a:spcPct val="90000"/>
              </a:lnSpc>
            </a:pPr>
            <a:r>
              <a:rPr lang="en-US" altLang="en-US" dirty="0"/>
              <a:t>Can’</a:t>
            </a:r>
            <a:r>
              <a:rPr lang="en-US" altLang="ja-JP" dirty="0"/>
              <a:t>t use locking for long durations</a:t>
            </a:r>
          </a:p>
          <a:p>
            <a:pPr>
              <a:lnSpc>
                <a:spcPct val="90000"/>
              </a:lnSpc>
            </a:pPr>
            <a:r>
              <a:rPr lang="en-US" altLang="en-US" dirty="0"/>
              <a:t>Application level concurrency control</a:t>
            </a:r>
          </a:p>
          <a:p>
            <a:pPr lvl="1">
              <a:lnSpc>
                <a:spcPct val="90000"/>
              </a:lnSpc>
            </a:pPr>
            <a:r>
              <a:rPr lang="en-US" altLang="en-US" dirty="0"/>
              <a:t>Each tuple has a version number</a:t>
            </a:r>
          </a:p>
          <a:p>
            <a:pPr lvl="1">
              <a:lnSpc>
                <a:spcPct val="90000"/>
              </a:lnSpc>
            </a:pPr>
            <a:r>
              <a:rPr lang="en-US" altLang="en-US" dirty="0"/>
              <a:t>Transaction notes version number when reading tuple</a:t>
            </a:r>
          </a:p>
          <a:p>
            <a:pPr lvl="2">
              <a:lnSpc>
                <a:spcPct val="90000"/>
              </a:lnSpc>
            </a:pPr>
            <a:r>
              <a:rPr lang="en-US" altLang="en-US" b="1" dirty="0"/>
              <a:t>select</a:t>
            </a:r>
            <a:r>
              <a:rPr lang="en-US" altLang="en-US" dirty="0"/>
              <a:t> </a:t>
            </a:r>
            <a:r>
              <a:rPr lang="en-US" altLang="en-US" dirty="0" err="1"/>
              <a:t>r.balance</a:t>
            </a:r>
            <a:r>
              <a:rPr lang="en-US" altLang="en-US" dirty="0"/>
              <a:t>, </a:t>
            </a:r>
            <a:r>
              <a:rPr lang="en-US" altLang="en-US" dirty="0" err="1"/>
              <a:t>r.version</a:t>
            </a:r>
            <a:r>
              <a:rPr lang="en-US" altLang="en-US" dirty="0"/>
              <a:t> </a:t>
            </a:r>
            <a:r>
              <a:rPr lang="en-US" altLang="en-US" b="1" dirty="0"/>
              <a:t>into</a:t>
            </a:r>
            <a:r>
              <a:rPr lang="en-US" altLang="en-US" dirty="0"/>
              <a:t> :A, :version </a:t>
            </a:r>
            <a:br>
              <a:rPr lang="en-US" altLang="en-US" dirty="0"/>
            </a:br>
            <a:r>
              <a:rPr lang="en-US" altLang="en-US" b="1" dirty="0"/>
              <a:t>from</a:t>
            </a:r>
            <a:r>
              <a:rPr lang="en-US" altLang="en-US" dirty="0"/>
              <a:t> r </a:t>
            </a:r>
            <a:r>
              <a:rPr lang="en-US" altLang="en-US" b="1" dirty="0"/>
              <a:t>where </a:t>
            </a:r>
            <a:r>
              <a:rPr lang="en-US" altLang="en-US" dirty="0" err="1"/>
              <a:t>acctId</a:t>
            </a:r>
            <a:r>
              <a:rPr lang="en-US" altLang="en-US" dirty="0"/>
              <a:t> =23</a:t>
            </a:r>
          </a:p>
          <a:p>
            <a:pPr lvl="1">
              <a:lnSpc>
                <a:spcPct val="90000"/>
              </a:lnSpc>
            </a:pPr>
            <a:r>
              <a:rPr lang="en-US" altLang="en-US" dirty="0"/>
              <a:t>When writing tuple, check that current version number is same as the version when tuple was read</a:t>
            </a:r>
          </a:p>
          <a:p>
            <a:pPr lvl="2">
              <a:lnSpc>
                <a:spcPct val="90000"/>
              </a:lnSpc>
            </a:pPr>
            <a:r>
              <a:rPr lang="en-US" altLang="en-US" b="1" dirty="0"/>
              <a:t>update </a:t>
            </a:r>
            <a:r>
              <a:rPr lang="en-US" altLang="en-US" dirty="0"/>
              <a:t>r </a:t>
            </a:r>
            <a:r>
              <a:rPr lang="en-US" altLang="en-US" b="1" dirty="0"/>
              <a:t>set </a:t>
            </a:r>
            <a:r>
              <a:rPr lang="en-US" altLang="en-US" dirty="0" err="1"/>
              <a:t>r.balance</a:t>
            </a:r>
            <a:r>
              <a:rPr lang="en-US" altLang="en-US" dirty="0"/>
              <a:t> = </a:t>
            </a:r>
            <a:r>
              <a:rPr lang="en-US" altLang="en-US" dirty="0" err="1"/>
              <a:t>r.balance</a:t>
            </a:r>
            <a:r>
              <a:rPr lang="en-US" altLang="en-US" dirty="0"/>
              <a:t> + :deposit, </a:t>
            </a:r>
            <a:r>
              <a:rPr lang="en-US" altLang="en-US" dirty="0" err="1"/>
              <a:t>r.version</a:t>
            </a:r>
            <a:r>
              <a:rPr lang="en-US" altLang="en-US" dirty="0"/>
              <a:t> = r.version+1 </a:t>
            </a:r>
            <a:br>
              <a:rPr lang="en-US" altLang="en-US" dirty="0"/>
            </a:br>
            <a:r>
              <a:rPr lang="en-US" altLang="en-US" b="1" dirty="0"/>
              <a:t>where</a:t>
            </a:r>
            <a:r>
              <a:rPr lang="en-US" altLang="en-US" dirty="0"/>
              <a:t> </a:t>
            </a:r>
            <a:r>
              <a:rPr lang="en-US" altLang="en-US" dirty="0" err="1"/>
              <a:t>acctId</a:t>
            </a:r>
            <a:r>
              <a:rPr lang="en-US" altLang="en-US" dirty="0"/>
              <a:t> = 23 </a:t>
            </a:r>
            <a:r>
              <a:rPr lang="en-US" altLang="en-US" b="1" dirty="0"/>
              <a:t>and</a:t>
            </a:r>
            <a:r>
              <a:rPr lang="en-US" altLang="en-US" dirty="0"/>
              <a:t> </a:t>
            </a:r>
            <a:r>
              <a:rPr lang="en-US" altLang="en-US" dirty="0" err="1"/>
              <a:t>r.version</a:t>
            </a:r>
            <a:r>
              <a:rPr lang="en-US" altLang="en-US" dirty="0"/>
              <a:t> = :version</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68350" y="117475"/>
            <a:ext cx="8077200" cy="61937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2" y="1253447"/>
            <a:ext cx="7466121" cy="5217022"/>
          </a:xfrm>
        </p:spPr>
        <p:txBody>
          <a:bodyPr/>
          <a:lstStyle/>
          <a:p>
            <a:pPr>
              <a:lnSpc>
                <a:spcPct val="90000"/>
              </a:lnSpc>
            </a:pPr>
            <a:r>
              <a:rPr lang="en-US" altLang="en-US" dirty="0"/>
              <a:t>Equivalent to </a:t>
            </a:r>
            <a:r>
              <a:rPr lang="en-US" altLang="en-US" b="1" dirty="0">
                <a:solidFill>
                  <a:srgbClr val="002060"/>
                </a:solidFill>
              </a:rPr>
              <a:t>optimistic concurrency control without validating read set</a:t>
            </a:r>
          </a:p>
          <a:p>
            <a:pPr lvl="1">
              <a:lnSpc>
                <a:spcPct val="90000"/>
              </a:lnSpc>
            </a:pPr>
            <a:r>
              <a:rPr lang="en-US" altLang="en-US" dirty="0"/>
              <a:t>Unlike SI, reads are not guaranteed to be from a single snapshot.</a:t>
            </a:r>
          </a:p>
          <a:p>
            <a:pPr lvl="1">
              <a:lnSpc>
                <a:spcPct val="90000"/>
              </a:lnSpc>
            </a:pPr>
            <a:r>
              <a:rPr lang="en-US" altLang="en-US" dirty="0"/>
              <a:t>Does not guarantee serializability</a:t>
            </a:r>
          </a:p>
          <a:p>
            <a:pPr lvl="1">
              <a:lnSpc>
                <a:spcPct val="90000"/>
              </a:lnSpc>
            </a:pPr>
            <a:r>
              <a:rPr lang="en-US" altLang="en-US" dirty="0"/>
              <a:t>But avoids some anomalies such as “lost update anomaly”</a:t>
            </a:r>
          </a:p>
          <a:p>
            <a:pPr>
              <a:lnSpc>
                <a:spcPct val="90000"/>
              </a:lnSpc>
            </a:pPr>
            <a:r>
              <a:rPr lang="en-US" altLang="en-US" dirty="0"/>
              <a:t>Used internally in Hibernate ORM system</a:t>
            </a:r>
          </a:p>
          <a:p>
            <a:pPr>
              <a:lnSpc>
                <a:spcPct val="90000"/>
              </a:lnSpc>
            </a:pPr>
            <a:r>
              <a:rPr lang="en-US" altLang="en-US" dirty="0"/>
              <a:t>Implemented manually in many applications</a:t>
            </a:r>
          </a:p>
          <a:p>
            <a:pPr>
              <a:lnSpc>
                <a:spcPct val="90000"/>
              </a:lnSpc>
            </a:pPr>
            <a:r>
              <a:rPr lang="en-US" altLang="en-US" dirty="0"/>
              <a:t>Version numbers stored in tuples can also be used to support first committer wins check of snapshot isolation</a:t>
            </a:r>
          </a:p>
        </p:txBody>
      </p:sp>
    </p:spTree>
    <p:extLst>
      <p:ext uri="{BB962C8B-B14F-4D97-AF65-F5344CB8AC3E}">
        <p14:creationId xmlns:p14="http://schemas.microsoft.com/office/powerpoint/2010/main" val="18840886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5" y="2887596"/>
            <a:ext cx="8337884" cy="584775"/>
          </a:xfrm>
          <a:prstGeom prst="rect">
            <a:avLst/>
          </a:prstGeom>
          <a:noFill/>
        </p:spPr>
        <p:txBody>
          <a:bodyPr wrap="square" rtlCol="0">
            <a:spAutoFit/>
          </a:bodyPr>
          <a:lstStyle/>
          <a:p>
            <a:r>
              <a:rPr lang="en-US" sz="3200" b="1" dirty="0">
                <a:solidFill>
                  <a:schemeClr val="bg1">
                    <a:lumMod val="25000"/>
                  </a:schemeClr>
                </a:solidFill>
              </a:rPr>
              <a:t>Advanced topics in Concurrency Control</a:t>
            </a:r>
          </a:p>
        </p:txBody>
      </p:sp>
    </p:spTree>
    <p:extLst>
      <p:ext uri="{BB962C8B-B14F-4D97-AF65-F5344CB8AC3E}">
        <p14:creationId xmlns:p14="http://schemas.microsoft.com/office/powerpoint/2010/main" val="9946099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AEBD7-E0E5-47B5-BB9F-735B9EA41987}"/>
              </a:ext>
            </a:extLst>
          </p:cNvPr>
          <p:cNvSpPr>
            <a:spLocks noGrp="1"/>
          </p:cNvSpPr>
          <p:nvPr>
            <p:ph type="title"/>
          </p:nvPr>
        </p:nvSpPr>
        <p:spPr/>
        <p:txBody>
          <a:bodyPr/>
          <a:lstStyle/>
          <a:p>
            <a:r>
              <a:rPr lang="en-IN" dirty="0"/>
              <a:t>Online Index Creation</a:t>
            </a:r>
          </a:p>
        </p:txBody>
      </p:sp>
      <p:sp>
        <p:nvSpPr>
          <p:cNvPr id="5" name="Content Placeholder 4">
            <a:extLst>
              <a:ext uri="{FF2B5EF4-FFF2-40B4-BE49-F238E27FC236}">
                <a16:creationId xmlns:a16="http://schemas.microsoft.com/office/drawing/2014/main" id="{F525A345-D9DA-4CC9-AC8A-4DFDC29E364F}"/>
              </a:ext>
            </a:extLst>
          </p:cNvPr>
          <p:cNvSpPr>
            <a:spLocks noGrp="1"/>
          </p:cNvSpPr>
          <p:nvPr>
            <p:ph idx="1"/>
          </p:nvPr>
        </p:nvSpPr>
        <p:spPr>
          <a:xfrm>
            <a:off x="665824" y="1102497"/>
            <a:ext cx="7670307" cy="5367972"/>
          </a:xfrm>
        </p:spPr>
        <p:txBody>
          <a:bodyPr/>
          <a:lstStyle/>
          <a:p>
            <a:r>
              <a:rPr lang="en-IN" dirty="0"/>
              <a:t>Problem: how to create an index on a large relation without affecting concurrent updates</a:t>
            </a:r>
          </a:p>
          <a:p>
            <a:pPr lvl="1"/>
            <a:r>
              <a:rPr lang="en-IN" dirty="0"/>
              <a:t>Index construction may take a long time</a:t>
            </a:r>
          </a:p>
          <a:p>
            <a:pPr lvl="1"/>
            <a:r>
              <a:rPr lang="en-IN" dirty="0"/>
              <a:t>Two-phase locking will block all concurrent updates</a:t>
            </a:r>
          </a:p>
          <a:p>
            <a:r>
              <a:rPr lang="en-IN" dirty="0"/>
              <a:t>Key ideas:  </a:t>
            </a:r>
          </a:p>
          <a:p>
            <a:pPr lvl="1"/>
            <a:r>
              <a:rPr lang="en-IN" dirty="0"/>
              <a:t>Build index on a snapshot of the relation, but keep track of all updates that occur after snapshot</a:t>
            </a:r>
          </a:p>
          <a:p>
            <a:pPr lvl="2"/>
            <a:r>
              <a:rPr lang="en-IN" dirty="0"/>
              <a:t>Updates are not applied on the index at this point</a:t>
            </a:r>
          </a:p>
          <a:p>
            <a:pPr lvl="1"/>
            <a:r>
              <a:rPr lang="en-IN" dirty="0"/>
              <a:t>Then apply subsequent updates to catch up</a:t>
            </a:r>
          </a:p>
          <a:p>
            <a:pPr lvl="1"/>
            <a:r>
              <a:rPr lang="en-IN" dirty="0"/>
              <a:t>Acquire relation lock towards end of catchup phase to block concurrent updates</a:t>
            </a:r>
          </a:p>
          <a:p>
            <a:pPr lvl="1"/>
            <a:r>
              <a:rPr lang="en-IN" dirty="0"/>
              <a:t>Catch up with remaining updates, and add index to system </a:t>
            </a:r>
            <a:r>
              <a:rPr lang="en-IN" dirty="0" err="1"/>
              <a:t>catalog</a:t>
            </a:r>
            <a:endParaRPr lang="en-IN" dirty="0"/>
          </a:p>
          <a:p>
            <a:pPr lvl="1"/>
            <a:r>
              <a:rPr lang="en-IN" dirty="0"/>
              <a:t>Subsequent transactions will find the index in </a:t>
            </a:r>
            <a:r>
              <a:rPr lang="en-IN" dirty="0" err="1"/>
              <a:t>catalog</a:t>
            </a:r>
            <a:r>
              <a:rPr lang="en-IN" dirty="0"/>
              <a:t> and update it</a:t>
            </a:r>
          </a:p>
        </p:txBody>
      </p:sp>
    </p:spTree>
    <p:extLst>
      <p:ext uri="{BB962C8B-B14F-4D97-AF65-F5344CB8AC3E}">
        <p14:creationId xmlns:p14="http://schemas.microsoft.com/office/powerpoint/2010/main" val="29626317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a:t>
            </a:r>
          </a:p>
        </p:txBody>
      </p:sp>
      <p:sp>
        <p:nvSpPr>
          <p:cNvPr id="68611" name="Rectangle 3"/>
          <p:cNvSpPr>
            <a:spLocks noGrp="1" noChangeArrowheads="1"/>
          </p:cNvSpPr>
          <p:nvPr>
            <p:ph idx="1"/>
          </p:nvPr>
        </p:nvSpPr>
        <p:spPr>
          <a:xfrm>
            <a:off x="692458" y="1102497"/>
            <a:ext cx="7617041" cy="5367972"/>
          </a:xfrm>
        </p:spPr>
        <p:txBody>
          <a:bodyPr/>
          <a:lstStyle/>
          <a:p>
            <a:r>
              <a:rPr lang="en-US" altLang="en-US" dirty="0"/>
              <a:t>Indices are unlike other database items in that their only job is to help in accessing data.</a:t>
            </a:r>
          </a:p>
          <a:p>
            <a:r>
              <a:rPr lang="en-US" altLang="en-US" dirty="0"/>
              <a:t>Index-structures are typically accessed very often, much more than other database items. </a:t>
            </a:r>
          </a:p>
          <a:p>
            <a:pPr lvl="1"/>
            <a:r>
              <a:rPr lang="en-US" altLang="en-US" dirty="0"/>
              <a:t>Treating index-structures like other database items, e.g. by 2-phase locking of index nodes can lead to low concurrency.   </a:t>
            </a:r>
          </a:p>
          <a:p>
            <a:r>
              <a:rPr lang="en-US" altLang="en-US" dirty="0"/>
              <a:t>There are several index concurrency protocols where locks on internal nodes are released early, and not in a two-phase fashion.</a:t>
            </a:r>
          </a:p>
          <a:p>
            <a:pPr lvl="1"/>
            <a:r>
              <a:rPr lang="en-US" altLang="en-US" dirty="0"/>
              <a:t>It is acceptable to have nonserializable concurrent access to an index as long as the accuracy of the index is maintained.</a:t>
            </a:r>
          </a:p>
          <a:p>
            <a:pPr lvl="2"/>
            <a:r>
              <a:rPr lang="en-US" altLang="en-US" dirty="0"/>
              <a:t>In particular, the exact values read in an internal node of a </a:t>
            </a:r>
            <a:br>
              <a:rPr lang="en-US" altLang="en-US" dirty="0"/>
            </a:br>
            <a:r>
              <a:rPr lang="en-US" altLang="en-US" dirty="0"/>
              <a:t>B</a:t>
            </a:r>
            <a:r>
              <a:rPr lang="en-US" altLang="en-US" baseline="30000" dirty="0"/>
              <a:t>+</a:t>
            </a:r>
            <a:r>
              <a:rPr lang="en-US" altLang="en-US" dirty="0"/>
              <a:t>-tree are irrelevant so long as we land up in the correct leaf node.</a:t>
            </a:r>
          </a:p>
        </p:txBody>
      </p:sp>
    </p:spTree>
    <p:extLst>
      <p:ext uri="{BB962C8B-B14F-4D97-AF65-F5344CB8AC3E}">
        <p14:creationId xmlns:p14="http://schemas.microsoft.com/office/powerpoint/2010/main" val="15345130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 (Cont.)</a:t>
            </a:r>
          </a:p>
        </p:txBody>
      </p:sp>
      <p:sp>
        <p:nvSpPr>
          <p:cNvPr id="101379" name="Rectangle 3"/>
          <p:cNvSpPr>
            <a:spLocks noGrp="1" noChangeArrowheads="1"/>
          </p:cNvSpPr>
          <p:nvPr>
            <p:ph idx="1"/>
          </p:nvPr>
        </p:nvSpPr>
        <p:spPr>
          <a:xfrm>
            <a:off x="683581" y="1102497"/>
            <a:ext cx="7803472" cy="5367972"/>
          </a:xfrm>
        </p:spPr>
        <p:txBody>
          <a:bodyPr/>
          <a:lstStyle/>
          <a:p>
            <a:r>
              <a:rPr lang="en-US" altLang="en-US" b="1" dirty="0">
                <a:solidFill>
                  <a:srgbClr val="002060"/>
                </a:solidFill>
              </a:rPr>
              <a:t>Crabbing protocol</a:t>
            </a:r>
            <a:r>
              <a:rPr lang="en-US" altLang="en-US" dirty="0">
                <a:solidFill>
                  <a:srgbClr val="002060"/>
                </a:solidFill>
              </a:rPr>
              <a:t> used </a:t>
            </a:r>
            <a:r>
              <a:rPr lang="en-US" altLang="en-US" dirty="0"/>
              <a:t>instead of two-phase locking on the nodes of the B</a:t>
            </a:r>
            <a:r>
              <a:rPr lang="en-US" altLang="en-US" baseline="30000" dirty="0"/>
              <a:t>+</a:t>
            </a:r>
            <a:r>
              <a:rPr lang="en-US" altLang="en-US" dirty="0"/>
              <a:t>-tree during search/insertion/deletion:</a:t>
            </a:r>
          </a:p>
          <a:p>
            <a:pPr lvl="1"/>
            <a:r>
              <a:rPr lang="en-US" altLang="en-US" dirty="0"/>
              <a:t>First lock the root node in shared mode.</a:t>
            </a:r>
          </a:p>
          <a:p>
            <a:pPr lvl="1"/>
            <a:r>
              <a:rPr lang="en-US" altLang="en-US" dirty="0"/>
              <a:t>After locking all required children of a node in shared mode, release the lock on the node</a:t>
            </a:r>
          </a:p>
          <a:p>
            <a:pPr lvl="1"/>
            <a:r>
              <a:rPr lang="en-US" altLang="en-US" dirty="0"/>
              <a:t>During insertion/deletion, upgrade leaf node locks to exclusive mode.</a:t>
            </a:r>
          </a:p>
          <a:p>
            <a:pPr lvl="1"/>
            <a:r>
              <a:rPr lang="en-US" altLang="en-US" dirty="0"/>
              <a:t>When splitting or coalescing requires changes to a parent, lock the parent in exclusive mode.</a:t>
            </a:r>
          </a:p>
          <a:p>
            <a:r>
              <a:rPr lang="en-US" altLang="en-US" dirty="0"/>
              <a:t>Above protocol can cause excessive deadlocks</a:t>
            </a:r>
          </a:p>
          <a:p>
            <a:pPr lvl="1"/>
            <a:r>
              <a:rPr lang="en-US" altLang="en-US" dirty="0"/>
              <a:t>Searches coming down the tree deadlock with updates going up the tree</a:t>
            </a:r>
          </a:p>
          <a:p>
            <a:pPr lvl="1"/>
            <a:r>
              <a:rPr lang="en-US" altLang="en-US" dirty="0"/>
              <a:t>Can abort and restart search, without affecting transaction</a:t>
            </a:r>
          </a:p>
          <a:p>
            <a:r>
              <a:rPr lang="en-US" altLang="en-US" dirty="0"/>
              <a:t>The </a:t>
            </a:r>
            <a:r>
              <a:rPr lang="en-US" altLang="en-US" b="1" dirty="0">
                <a:solidFill>
                  <a:srgbClr val="002060"/>
                </a:solidFill>
              </a:rPr>
              <a:t>B-link tree</a:t>
            </a:r>
            <a:r>
              <a:rPr lang="en-US" altLang="en-US" dirty="0"/>
              <a:t> </a:t>
            </a:r>
            <a:r>
              <a:rPr lang="en-US" altLang="en-US" b="1" dirty="0"/>
              <a:t>locking protocol</a:t>
            </a:r>
            <a:r>
              <a:rPr lang="en-US" altLang="en-US" dirty="0"/>
              <a:t> improves concurrency</a:t>
            </a:r>
          </a:p>
          <a:p>
            <a:pPr lvl="1"/>
            <a:r>
              <a:rPr lang="en-US" altLang="en-US" dirty="0"/>
              <a:t>Intuition: release lock on parent before acquiring lock on child</a:t>
            </a:r>
          </a:p>
          <a:p>
            <a:pPr lvl="2"/>
            <a:r>
              <a:rPr lang="en-US" altLang="en-US" dirty="0"/>
              <a:t>And deal with changes that may have happened between lock release and acquire</a:t>
            </a:r>
          </a:p>
        </p:txBody>
      </p:sp>
    </p:spTree>
    <p:extLst>
      <p:ext uri="{BB962C8B-B14F-4D97-AF65-F5344CB8AC3E}">
        <p14:creationId xmlns:p14="http://schemas.microsoft.com/office/powerpoint/2010/main" val="240959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5BC0-6944-4DE9-9F58-8A87A3F0CADB}"/>
              </a:ext>
            </a:extLst>
          </p:cNvPr>
          <p:cNvSpPr>
            <a:spLocks noGrp="1"/>
          </p:cNvSpPr>
          <p:nvPr>
            <p:ph type="title"/>
          </p:nvPr>
        </p:nvSpPr>
        <p:spPr>
          <a:xfrm>
            <a:off x="565486" y="96242"/>
            <a:ext cx="8614611" cy="570215"/>
          </a:xfrm>
        </p:spPr>
        <p:txBody>
          <a:bodyPr/>
          <a:lstStyle/>
          <a:p>
            <a:r>
              <a:rPr lang="en-IN" sz="2600" dirty="0"/>
              <a:t>Concurrency Control in Main-Memory Databases</a:t>
            </a:r>
          </a:p>
        </p:txBody>
      </p:sp>
      <p:sp>
        <p:nvSpPr>
          <p:cNvPr id="3" name="Content Placeholder 2">
            <a:extLst>
              <a:ext uri="{FF2B5EF4-FFF2-40B4-BE49-F238E27FC236}">
                <a16:creationId xmlns:a16="http://schemas.microsoft.com/office/drawing/2014/main" id="{09134F7D-837F-4A1D-B2F0-71F5F5B374BD}"/>
              </a:ext>
            </a:extLst>
          </p:cNvPr>
          <p:cNvSpPr>
            <a:spLocks noGrp="1"/>
          </p:cNvSpPr>
          <p:nvPr>
            <p:ph idx="1"/>
          </p:nvPr>
        </p:nvSpPr>
        <p:spPr>
          <a:xfrm>
            <a:off x="674702" y="1102497"/>
            <a:ext cx="7688063" cy="5367972"/>
          </a:xfrm>
        </p:spPr>
        <p:txBody>
          <a:bodyPr/>
          <a:lstStyle/>
          <a:p>
            <a:r>
              <a:rPr lang="en-IN" dirty="0"/>
              <a:t>Index locking protocols can be simplified with main-memory databases</a:t>
            </a:r>
          </a:p>
          <a:p>
            <a:pPr lvl="1"/>
            <a:r>
              <a:rPr lang="en-IN" dirty="0"/>
              <a:t>Short term lock can be obtained on entire index for duration of an operation, serializing updates on the index</a:t>
            </a:r>
          </a:p>
          <a:p>
            <a:pPr lvl="2"/>
            <a:r>
              <a:rPr lang="en-IN" dirty="0"/>
              <a:t>Avoids overheads of multiple lock acquire/release</a:t>
            </a:r>
          </a:p>
          <a:p>
            <a:pPr lvl="2"/>
            <a:r>
              <a:rPr lang="en-IN" dirty="0"/>
              <a:t>No major penalty since operations finish fast, since there is no disk wait</a:t>
            </a:r>
          </a:p>
          <a:p>
            <a:r>
              <a:rPr lang="en-IN" dirty="0"/>
              <a:t>Latch-free techniques for data-structure update can speed up operations further</a:t>
            </a:r>
          </a:p>
          <a:p>
            <a:pPr marL="457200" lvl="1" indent="0">
              <a:buNone/>
            </a:pPr>
            <a:endParaRPr lang="en-IN" dirty="0"/>
          </a:p>
        </p:txBody>
      </p:sp>
    </p:spTree>
    <p:extLst>
      <p:ext uri="{BB962C8B-B14F-4D97-AF65-F5344CB8AC3E}">
        <p14:creationId xmlns:p14="http://schemas.microsoft.com/office/powerpoint/2010/main" val="18098602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92458" y="1102497"/>
            <a:ext cx="8153092"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46304281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83581" y="1102497"/>
            <a:ext cx="8161969"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1379634375"/>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98947</TotalTime>
  <Words>15329</Words>
  <Application>Microsoft Office PowerPoint</Application>
  <PresentationFormat>On-screen Show (4:3)</PresentationFormat>
  <Paragraphs>1149</Paragraphs>
  <Slides>112</Slides>
  <Notes>92</Notes>
  <HiddenSlides>8</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112</vt:i4>
      </vt:variant>
    </vt:vector>
  </HeadingPairs>
  <TitlesOfParts>
    <vt:vector size="133" baseType="lpstr">
      <vt:lpstr>ＭＳ Ｐゴシック</vt:lpstr>
      <vt:lpstr>ＭＳ Ｐゴシック</vt:lpstr>
      <vt:lpstr>Aptos</vt:lpstr>
      <vt:lpstr>Arial</vt:lpstr>
      <vt:lpstr>Calibri</vt:lpstr>
      <vt:lpstr>Cambria Math</vt:lpstr>
      <vt:lpstr>Comic Sans MS</vt:lpstr>
      <vt:lpstr>Consolas</vt:lpstr>
      <vt:lpstr>Courier New</vt:lpstr>
      <vt:lpstr>DeepSeek-CJK-patch</vt:lpstr>
      <vt:lpstr>Google Sans</vt:lpstr>
      <vt:lpstr>Helvetica</vt:lpstr>
      <vt:lpstr>Helvetica (Body)</vt:lpstr>
      <vt:lpstr>Monotype Sorts</vt:lpstr>
      <vt:lpstr>Söhne</vt:lpstr>
      <vt:lpstr>Symbol</vt:lpstr>
      <vt:lpstr>Tahoma</vt:lpstr>
      <vt:lpstr>Times New Roman</vt:lpstr>
      <vt:lpstr>Webdings</vt:lpstr>
      <vt:lpstr>Wingdings</vt:lpstr>
      <vt:lpstr>db</vt:lpstr>
      <vt:lpstr>Advance Database -Lecture 3</vt:lpstr>
      <vt:lpstr>Chapter 18 : Concurrency Control </vt:lpstr>
      <vt:lpstr>Outline</vt:lpstr>
      <vt:lpstr>Lock-Based Protocols</vt:lpstr>
      <vt:lpstr>Lock-Based Protocols (Cont.)</vt:lpstr>
      <vt:lpstr>Lock-Based Protocols (Cont.)</vt:lpstr>
      <vt:lpstr>PowerPoint Presentation</vt:lpstr>
      <vt:lpstr>Schedule With Lock Grants</vt:lpstr>
      <vt:lpstr>Schedule With Lock Grants</vt:lpstr>
      <vt:lpstr>Deadlock</vt:lpstr>
      <vt:lpstr>Deadlock (Cont.)</vt:lpstr>
      <vt:lpstr>The Two-Phase Locking Protocol</vt:lpstr>
      <vt:lpstr>Cascading rollback may occur under two-phase locking. </vt:lpstr>
      <vt:lpstr>The Two-Phase Locking Protocol (Cont.)</vt:lpstr>
      <vt:lpstr>The Two-Phase Locking Protocol (Cont.)</vt:lpstr>
      <vt:lpstr>Locking Protocols</vt:lpstr>
      <vt:lpstr>Lock Conversions</vt:lpstr>
      <vt:lpstr>Automatic Acquisition of Locks</vt:lpstr>
      <vt:lpstr>Automatic Acquisition of Locks (Cont.)</vt:lpstr>
      <vt:lpstr>Implementation of Locking</vt:lpstr>
      <vt:lpstr>Lock Table</vt:lpstr>
      <vt:lpstr>Graph-Based Protocols</vt:lpstr>
      <vt:lpstr>Tree Protocol</vt:lpstr>
      <vt:lpstr>Tree Protocol</vt:lpstr>
      <vt:lpstr>Tree Protocol</vt:lpstr>
      <vt:lpstr>Graph-Based Protocols (Cont.)</vt:lpstr>
      <vt:lpstr>Graph-Based Protocols (Cont.)</vt:lpstr>
      <vt:lpstr>Graph-Based Protocols (Cont.)</vt:lpstr>
      <vt:lpstr>Deadlock Handling</vt:lpstr>
      <vt:lpstr>Deadlock Handling</vt:lpstr>
      <vt:lpstr>More Deadlock Prevention Strategies</vt:lpstr>
      <vt:lpstr>wait-die scheme, Example</vt:lpstr>
      <vt:lpstr>More Deadlock Prevention Strategies</vt:lpstr>
      <vt:lpstr>Wound-die scheme, Example</vt:lpstr>
      <vt:lpstr>Deadlock prevention (Cont.)</vt:lpstr>
      <vt:lpstr>Deadlock Detection</vt:lpstr>
      <vt:lpstr>Deadlock Recovery</vt:lpstr>
      <vt:lpstr>Multiple Granularity</vt:lpstr>
      <vt:lpstr>Multiple Granularity</vt:lpstr>
      <vt:lpstr>Example of Granularity Hierarchy</vt:lpstr>
      <vt:lpstr>Example of Granularity Hierarchy</vt:lpstr>
      <vt:lpstr>Example of Granularity Hierarchy</vt:lpstr>
      <vt:lpstr>Intention Lock Modes</vt:lpstr>
      <vt:lpstr>Compatibility Matrix with Intention Lock Modes</vt:lpstr>
      <vt:lpstr>Multiple Granularity Locking Scheme</vt:lpstr>
      <vt:lpstr>Multiple Granularity Locking Scheme</vt:lpstr>
      <vt:lpstr>Multiple Granularity Locking Scheme</vt:lpstr>
      <vt:lpstr>PowerPoint Presentation</vt:lpstr>
      <vt:lpstr>Timestamp Based Concurrency Control</vt:lpstr>
      <vt:lpstr>Timestamp-Based Protocols</vt:lpstr>
      <vt:lpstr>Timestamp-Ordering Protocol</vt:lpstr>
      <vt:lpstr>Timestamp-Based Protocols (Cont.)</vt:lpstr>
      <vt:lpstr>Timestamp-Based Protocols (Cont.)</vt:lpstr>
      <vt:lpstr>Timestamp-Based Protocols (Cont.)</vt:lpstr>
      <vt:lpstr>Example of Schedule Under TSO</vt:lpstr>
      <vt:lpstr>Example of Schedule Under TSO</vt:lpstr>
      <vt:lpstr>Another Example Under TSO</vt:lpstr>
      <vt:lpstr>Correctness of Timestamp-Ordering Protocol</vt:lpstr>
      <vt:lpstr>Recoverability and Cascade Freedom</vt:lpstr>
      <vt:lpstr>Thomas’ Write Rule</vt:lpstr>
      <vt:lpstr>Validation-Based Protocol</vt:lpstr>
      <vt:lpstr>Validation-Based Protocol</vt:lpstr>
      <vt:lpstr>Validation-Based Protocol (Cont.)</vt:lpstr>
      <vt:lpstr>Validation Test for Transaction Tj</vt:lpstr>
      <vt:lpstr>Validation Test for Transaction Tj</vt:lpstr>
      <vt:lpstr>Schedule Produced by Validation</vt:lpstr>
      <vt:lpstr>Part 2.</vt:lpstr>
      <vt:lpstr>PowerPoint Presentation</vt:lpstr>
      <vt:lpstr>Multiversion Schemes</vt:lpstr>
      <vt:lpstr>Multiversion Timestamp Ordering</vt:lpstr>
      <vt:lpstr>Multiversion Timestamp Ordering (Cont)</vt:lpstr>
      <vt:lpstr>Multiversion Timestamp Ordering (Cont)</vt:lpstr>
      <vt:lpstr>PowerPoint Presentation</vt:lpstr>
      <vt:lpstr>Multiversion Two-Phase Locking</vt:lpstr>
      <vt:lpstr>Multiversion Two-Phase Locking</vt:lpstr>
      <vt:lpstr>Multiversion Two-Phase Locking (Cont.)</vt:lpstr>
      <vt:lpstr>MVCC: Implementation Issues</vt:lpstr>
      <vt:lpstr>Snapshot Isolation </vt:lpstr>
      <vt:lpstr>Snapshot Isolation</vt:lpstr>
      <vt:lpstr>Snapshot Read</vt:lpstr>
      <vt:lpstr>Snapshot Write: First Committer Wins</vt:lpstr>
      <vt:lpstr>Benefits of SI</vt:lpstr>
      <vt:lpstr>Snapshot Isolation</vt:lpstr>
      <vt:lpstr>Snapshot Isolation Anomalies</vt:lpstr>
      <vt:lpstr>Serializable Snapshot Isolation</vt:lpstr>
      <vt:lpstr>SI Implementations</vt:lpstr>
      <vt:lpstr>Working Around SI Anomalies</vt:lpstr>
      <vt:lpstr>PowerPoint Presentation</vt:lpstr>
      <vt:lpstr>Weak Levels of Consistency</vt:lpstr>
      <vt:lpstr>Weak Levels of Consistency in SQL</vt:lpstr>
      <vt:lpstr>Concurrency Control across User Interactions</vt:lpstr>
      <vt:lpstr>Concurrency Control across User Interactions</vt:lpstr>
      <vt:lpstr>PowerPoint Presentation</vt:lpstr>
      <vt:lpstr>Online Index Creation</vt:lpstr>
      <vt:lpstr>Concurrency in Index Structures</vt:lpstr>
      <vt:lpstr>Concurrency in Index Structures (Cont.)</vt:lpstr>
      <vt:lpstr>Concurrency Control in Main-Memory Databases</vt:lpstr>
      <vt:lpstr>Latch-Free Data-structure Updates</vt:lpstr>
      <vt:lpstr>Latch-Free Data-structure Updates</vt:lpstr>
      <vt:lpstr>Latch-Free Data-structures (Cont.)</vt:lpstr>
      <vt:lpstr>Concurrency Control with Operations</vt:lpstr>
      <vt:lpstr>Concurrency Control with Operations (Cont.)</vt:lpstr>
      <vt:lpstr>Real-Time Transaction Systems</vt:lpstr>
      <vt:lpstr>PowerPoint Presentation</vt:lpstr>
      <vt:lpstr>Insert/Delete Operations and Predicate Reads</vt:lpstr>
      <vt:lpstr>Delete Operations,</vt:lpstr>
      <vt:lpstr>Insertion</vt:lpstr>
      <vt:lpstr>Phantom Phenomenon</vt:lpstr>
      <vt:lpstr>Insert/Delete Operations and Predicate Reads</vt:lpstr>
      <vt:lpstr>Handling Phantoms</vt:lpstr>
      <vt:lpstr>Index Locking To Prevent Phantoms</vt:lpstr>
      <vt:lpstr>Next-Key Locking to Prevent Phantoms</vt:lpstr>
    </vt:vector>
  </TitlesOfParts>
  <Company>IITB, Mumbai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Concurrency Control</dc:title>
  <dc:creator>nandu</dc:creator>
  <cp:lastModifiedBy>Ahmad Taghinezhad</cp:lastModifiedBy>
  <cp:revision>539</cp:revision>
  <dcterms:created xsi:type="dcterms:W3CDTF">2009-12-21T15:40:24Z</dcterms:created>
  <dcterms:modified xsi:type="dcterms:W3CDTF">2025-05-06T12:35:09Z</dcterms:modified>
</cp:coreProperties>
</file>