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99" r:id="rId1"/>
  </p:sldMasterIdLst>
  <p:notesMasterIdLst>
    <p:notesMasterId r:id="rId103"/>
  </p:notesMasterIdLst>
  <p:handoutMasterIdLst>
    <p:handoutMasterId r:id="rId104"/>
  </p:handoutMasterIdLst>
  <p:sldIdLst>
    <p:sldId id="335" r:id="rId2"/>
    <p:sldId id="256" r:id="rId3"/>
    <p:sldId id="257" r:id="rId4"/>
    <p:sldId id="315" r:id="rId5"/>
    <p:sldId id="258" r:id="rId6"/>
    <p:sldId id="375" r:id="rId7"/>
    <p:sldId id="376" r:id="rId8"/>
    <p:sldId id="261" r:id="rId9"/>
    <p:sldId id="262" r:id="rId10"/>
    <p:sldId id="410" r:id="rId11"/>
    <p:sldId id="316" r:id="rId12"/>
    <p:sldId id="266" r:id="rId13"/>
    <p:sldId id="270" r:id="rId14"/>
    <p:sldId id="379" r:id="rId15"/>
    <p:sldId id="271" r:id="rId16"/>
    <p:sldId id="378" r:id="rId17"/>
    <p:sldId id="377" r:id="rId18"/>
    <p:sldId id="272" r:id="rId19"/>
    <p:sldId id="396" r:id="rId20"/>
    <p:sldId id="273" r:id="rId21"/>
    <p:sldId id="274" r:id="rId22"/>
    <p:sldId id="275" r:id="rId23"/>
    <p:sldId id="276" r:id="rId24"/>
    <p:sldId id="385" r:id="rId25"/>
    <p:sldId id="401" r:id="rId26"/>
    <p:sldId id="400" r:id="rId27"/>
    <p:sldId id="381" r:id="rId28"/>
    <p:sldId id="382" r:id="rId29"/>
    <p:sldId id="403" r:id="rId30"/>
    <p:sldId id="285" r:id="rId31"/>
    <p:sldId id="318" r:id="rId32"/>
    <p:sldId id="286" r:id="rId33"/>
    <p:sldId id="383" r:id="rId34"/>
    <p:sldId id="287" r:id="rId35"/>
    <p:sldId id="288" r:id="rId36"/>
    <p:sldId id="388" r:id="rId37"/>
    <p:sldId id="411" r:id="rId38"/>
    <p:sldId id="289" r:id="rId39"/>
    <p:sldId id="341" r:id="rId40"/>
    <p:sldId id="406" r:id="rId41"/>
    <p:sldId id="310" r:id="rId42"/>
    <p:sldId id="311" r:id="rId43"/>
    <p:sldId id="312" r:id="rId44"/>
    <p:sldId id="313" r:id="rId45"/>
    <p:sldId id="407" r:id="rId46"/>
    <p:sldId id="349" r:id="rId47"/>
    <p:sldId id="290" r:id="rId48"/>
    <p:sldId id="342" r:id="rId49"/>
    <p:sldId id="291" r:id="rId50"/>
    <p:sldId id="343" r:id="rId51"/>
    <p:sldId id="292" r:id="rId52"/>
    <p:sldId id="293" r:id="rId53"/>
    <p:sldId id="404" r:id="rId54"/>
    <p:sldId id="387" r:id="rId55"/>
    <p:sldId id="345" r:id="rId56"/>
    <p:sldId id="294" r:id="rId57"/>
    <p:sldId id="295" r:id="rId58"/>
    <p:sldId id="408" r:id="rId59"/>
    <p:sldId id="319" r:id="rId60"/>
    <p:sldId id="320" r:id="rId61"/>
    <p:sldId id="321" r:id="rId62"/>
    <p:sldId id="347" r:id="rId63"/>
    <p:sldId id="412" r:id="rId64"/>
    <p:sldId id="325" r:id="rId65"/>
    <p:sldId id="390" r:id="rId66"/>
    <p:sldId id="348" r:id="rId67"/>
    <p:sldId id="323" r:id="rId68"/>
    <p:sldId id="350" r:id="rId69"/>
    <p:sldId id="326" r:id="rId70"/>
    <p:sldId id="327" r:id="rId71"/>
    <p:sldId id="328" r:id="rId72"/>
    <p:sldId id="363" r:id="rId73"/>
    <p:sldId id="329" r:id="rId74"/>
    <p:sldId id="391" r:id="rId75"/>
    <p:sldId id="324" r:id="rId76"/>
    <p:sldId id="331" r:id="rId77"/>
    <p:sldId id="405" r:id="rId78"/>
    <p:sldId id="409" r:id="rId79"/>
    <p:sldId id="361" r:id="rId80"/>
    <p:sldId id="352" r:id="rId81"/>
    <p:sldId id="354" r:id="rId82"/>
    <p:sldId id="355" r:id="rId83"/>
    <p:sldId id="356" r:id="rId84"/>
    <p:sldId id="357" r:id="rId85"/>
    <p:sldId id="358" r:id="rId86"/>
    <p:sldId id="359" r:id="rId87"/>
    <p:sldId id="362" r:id="rId88"/>
    <p:sldId id="364" r:id="rId89"/>
    <p:sldId id="365" r:id="rId90"/>
    <p:sldId id="366" r:id="rId91"/>
    <p:sldId id="367" r:id="rId92"/>
    <p:sldId id="368" r:id="rId93"/>
    <p:sldId id="369" r:id="rId94"/>
    <p:sldId id="370" r:id="rId95"/>
    <p:sldId id="371" r:id="rId96"/>
    <p:sldId id="372" r:id="rId97"/>
    <p:sldId id="373" r:id="rId98"/>
    <p:sldId id="374" r:id="rId99"/>
    <p:sldId id="393" r:id="rId100"/>
    <p:sldId id="397" r:id="rId101"/>
    <p:sldId id="414" r:id="rId102"/>
  </p:sldIdLst>
  <p:sldSz cx="9144000" cy="6858000" type="screen4x3"/>
  <p:notesSz cx="6997700" cy="9283700"/>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697">
          <p15:clr>
            <a:srgbClr val="A4A3A4"/>
          </p15:clr>
        </p15:guide>
        <p15:guide id="2" pos="5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9BE1FF"/>
    <a:srgbClr val="000099"/>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1331" y="53"/>
      </p:cViewPr>
      <p:guideLst>
        <p:guide orient="horz" pos="697"/>
        <p:guide pos="53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384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194"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Times New Roman" charset="0"/>
                <a:ea typeface="+mn-ea"/>
                <a:cs typeface="+mn-cs"/>
              </a:defRPr>
            </a:lvl1pPr>
          </a:lstStyle>
          <a:p>
            <a:pPr>
              <a:defRPr/>
            </a:pPr>
            <a:endParaRPr lang="en-US"/>
          </a:p>
        </p:txBody>
      </p:sp>
      <p:sp>
        <p:nvSpPr>
          <p:cNvPr id="136195" name="Rectangle 3"/>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Times New Roman" charset="0"/>
                <a:ea typeface="+mn-ea"/>
                <a:cs typeface="+mn-cs"/>
              </a:defRPr>
            </a:lvl1pPr>
          </a:lstStyle>
          <a:p>
            <a:pPr>
              <a:defRPr/>
            </a:pPr>
            <a:endParaRPr lang="en-US"/>
          </a:p>
        </p:txBody>
      </p:sp>
      <p:sp>
        <p:nvSpPr>
          <p:cNvPr id="136196" name="Rectangle 4"/>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Times New Roman" charset="0"/>
                <a:ea typeface="+mn-ea"/>
                <a:cs typeface="+mn-cs"/>
              </a:defRPr>
            </a:lvl1pPr>
          </a:lstStyle>
          <a:p>
            <a:pPr>
              <a:defRPr/>
            </a:pPr>
            <a:endParaRPr lang="en-US"/>
          </a:p>
        </p:txBody>
      </p:sp>
      <p:sp>
        <p:nvSpPr>
          <p:cNvPr id="136197" name="Rectangle 5"/>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atin typeface="Times New Roman" panose="02020603050405020304" pitchFamily="18" charset="0"/>
              </a:defRPr>
            </a:lvl1pPr>
          </a:lstStyle>
          <a:p>
            <a:fld id="{0A99E714-F92D-4350-AE85-BDE4CF7BFB4A}"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88002" tIns="44001" rIns="88002" bIns="44001" numCol="1" anchor="t" anchorCtr="0" compatLnSpc="1">
            <a:prstTxWarp prst="textNoShape">
              <a:avLst/>
            </a:prstTxWarp>
          </a:bodyPr>
          <a:lstStyle>
            <a:lvl1pPr defTabSz="879475">
              <a:defRPr sz="1200">
                <a:latin typeface="Times New Roman" charset="0"/>
                <a:ea typeface="+mn-ea"/>
                <a:cs typeface="+mn-cs"/>
              </a:defRPr>
            </a:lvl1pPr>
          </a:lstStyle>
          <a:p>
            <a:pPr>
              <a:defRPr/>
            </a:pPr>
            <a:endParaRPr lang="en-US"/>
          </a:p>
        </p:txBody>
      </p:sp>
      <p:sp>
        <p:nvSpPr>
          <p:cNvPr id="143363"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88002" tIns="44001" rIns="88002" bIns="44001" numCol="1" anchor="t" anchorCtr="0" compatLnSpc="1">
            <a:prstTxWarp prst="textNoShape">
              <a:avLst/>
            </a:prstTxWarp>
          </a:bodyPr>
          <a:lstStyle>
            <a:lvl1pPr algn="r" defTabSz="879475">
              <a:defRPr sz="1200">
                <a:latin typeface="Times New Roman" charset="0"/>
                <a:ea typeface="+mn-ea"/>
                <a:cs typeface="+mn-cs"/>
              </a:defRPr>
            </a:lvl1pPr>
          </a:lstStyle>
          <a:p>
            <a:pPr>
              <a:defRPr/>
            </a:pPr>
            <a:endParaRPr lang="en-US"/>
          </a:p>
        </p:txBody>
      </p:sp>
      <p:sp>
        <p:nvSpPr>
          <p:cNvPr id="106500"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5"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88002" tIns="44001" rIns="88002" bIns="4400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3366"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88002" tIns="44001" rIns="88002" bIns="44001" numCol="1" anchor="b" anchorCtr="0" compatLnSpc="1">
            <a:prstTxWarp prst="textNoShape">
              <a:avLst/>
            </a:prstTxWarp>
          </a:bodyPr>
          <a:lstStyle>
            <a:lvl1pPr defTabSz="879475">
              <a:defRPr sz="1200">
                <a:latin typeface="Times New Roman" charset="0"/>
                <a:ea typeface="+mn-ea"/>
                <a:cs typeface="+mn-cs"/>
              </a:defRPr>
            </a:lvl1pPr>
          </a:lstStyle>
          <a:p>
            <a:pPr>
              <a:defRPr/>
            </a:pPr>
            <a:endParaRPr lang="en-US"/>
          </a:p>
        </p:txBody>
      </p:sp>
      <p:sp>
        <p:nvSpPr>
          <p:cNvPr id="143367"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88002" tIns="44001" rIns="88002" bIns="44001" numCol="1" anchor="b" anchorCtr="0" compatLnSpc="1">
            <a:prstTxWarp prst="textNoShape">
              <a:avLst/>
            </a:prstTxWarp>
          </a:bodyPr>
          <a:lstStyle>
            <a:lvl1pPr algn="r" defTabSz="879475">
              <a:defRPr sz="1200">
                <a:latin typeface="Times New Roman" panose="02020603050405020304" pitchFamily="18" charset="0"/>
              </a:defRPr>
            </a:lvl1pPr>
          </a:lstStyle>
          <a:p>
            <a:fld id="{6BE1ADF2-F8FC-4B17-8990-962B0742022B}"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05957E8-AB95-4EAD-8268-8E39798B05F5}"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921EB57-D52F-4796-A4FB-DA0F4FDB532A}" type="slidenum">
              <a:rPr lang="en-US" altLang="en-US" sz="1200">
                <a:latin typeface="Times New Roman" panose="02020603050405020304" pitchFamily="18" charset="0"/>
              </a:rPr>
              <a:pPr/>
              <a:t>10</a:t>
            </a:fld>
            <a:endParaRPr lang="en-US" altLang="en-US" sz="1200">
              <a:latin typeface="Times New Roman" panose="02020603050405020304"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a:t>🧠 Memory (Left Side)</a:t>
            </a:r>
          </a:p>
          <a:p>
            <a:pPr>
              <a:buFont typeface="Arial" panose="020B0604020202020204" pitchFamily="34" charset="0"/>
              <a:buChar char="•"/>
            </a:pPr>
            <a:r>
              <a:rPr lang="en-US" b="1" dirty="0"/>
              <a:t>Work area of T₁</a:t>
            </a:r>
            <a:r>
              <a:rPr lang="en-US" dirty="0"/>
              <a:t>: Variables x₁, y₁ — private memory for transaction </a:t>
            </a:r>
            <a:r>
              <a:rPr lang="en-US" b="1" dirty="0"/>
              <a:t>T₁</a:t>
            </a:r>
            <a:r>
              <a:rPr lang="en-US" dirty="0"/>
              <a:t>.</a:t>
            </a:r>
          </a:p>
          <a:p>
            <a:pPr>
              <a:buFont typeface="Arial" panose="020B0604020202020204" pitchFamily="34" charset="0"/>
              <a:buChar char="•"/>
            </a:pPr>
            <a:r>
              <a:rPr lang="en-US" b="1" dirty="0"/>
              <a:t>Work area of T₂</a:t>
            </a:r>
            <a:r>
              <a:rPr lang="en-US" dirty="0"/>
              <a:t>: Variable x₂ — private memory for transaction </a:t>
            </a:r>
            <a:r>
              <a:rPr lang="en-US" b="1" dirty="0"/>
              <a:t>T₂</a:t>
            </a:r>
            <a:r>
              <a:rPr lang="en-US" dirty="0"/>
              <a:t>.</a:t>
            </a:r>
          </a:p>
          <a:p>
            <a:r>
              <a:rPr lang="en-US" b="1" dirty="0"/>
              <a:t>📦 Buffer Pool (Middle Area)</a:t>
            </a:r>
          </a:p>
          <a:p>
            <a:pPr>
              <a:buFont typeface="Arial" panose="020B0604020202020204" pitchFamily="34" charset="0"/>
              <a:buChar char="•"/>
            </a:pPr>
            <a:r>
              <a:rPr lang="en-US" dirty="0"/>
              <a:t>A buffer is a memory area that temporarily holds disk blocks during read/write operations.</a:t>
            </a:r>
          </a:p>
          <a:p>
            <a:pPr>
              <a:buFont typeface="Arial" panose="020B0604020202020204" pitchFamily="34" charset="0"/>
              <a:buChar char="•"/>
            </a:pPr>
            <a:r>
              <a:rPr lang="en-US" b="1" dirty="0"/>
              <a:t>Buffer Block A</a:t>
            </a:r>
            <a:r>
              <a:rPr lang="en-US" dirty="0"/>
              <a:t>: Contains block </a:t>
            </a:r>
            <a:r>
              <a:rPr lang="en-US" b="1" dirty="0"/>
              <a:t>X</a:t>
            </a:r>
            <a:r>
              <a:rPr lang="en-US" dirty="0"/>
              <a:t>, read from disk block </a:t>
            </a:r>
            <a:r>
              <a:rPr lang="en-US" b="1" dirty="0"/>
              <a:t>A</a:t>
            </a:r>
            <a:r>
              <a:rPr lang="en-US" dirty="0"/>
              <a:t>.</a:t>
            </a:r>
          </a:p>
          <a:p>
            <a:pPr>
              <a:buFont typeface="Arial" panose="020B0604020202020204" pitchFamily="34" charset="0"/>
              <a:buChar char="•"/>
            </a:pPr>
            <a:r>
              <a:rPr lang="en-US" b="1" dirty="0"/>
              <a:t>Buffer Block B</a:t>
            </a:r>
            <a:r>
              <a:rPr lang="en-US" dirty="0"/>
              <a:t>: Contains block </a:t>
            </a:r>
            <a:r>
              <a:rPr lang="en-US" b="1" dirty="0"/>
              <a:t>Y</a:t>
            </a:r>
            <a:r>
              <a:rPr lang="en-US" dirty="0"/>
              <a:t>, eventually written back to disk block </a:t>
            </a:r>
            <a:r>
              <a:rPr lang="en-US" b="1" dirty="0"/>
              <a:t>B</a:t>
            </a:r>
            <a:r>
              <a:rPr lang="en-US" dirty="0"/>
              <a:t>.</a:t>
            </a:r>
          </a:p>
          <a:p>
            <a:r>
              <a:rPr lang="en-US" b="1" dirty="0"/>
              <a:t>💾 Disk (Right Side)</a:t>
            </a:r>
          </a:p>
          <a:p>
            <a:pPr>
              <a:buFont typeface="Arial" panose="020B0604020202020204" pitchFamily="34" charset="0"/>
              <a:buChar char="•"/>
            </a:pPr>
            <a:r>
              <a:rPr lang="en-US" b="1" dirty="0"/>
              <a:t>Block A</a:t>
            </a:r>
            <a:r>
              <a:rPr lang="en-US" dirty="0"/>
              <a:t> and </a:t>
            </a:r>
            <a:r>
              <a:rPr lang="en-US" b="1" dirty="0"/>
              <a:t>Block B</a:t>
            </a:r>
            <a:r>
              <a:rPr lang="en-US" dirty="0"/>
              <a:t>: Permanent storage blocks on disk.</a:t>
            </a: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230203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921EB57-D52F-4796-A4FB-DA0F4FDB532A}" type="slidenum">
              <a:rPr lang="en-US" altLang="en-US" sz="1200">
                <a:latin typeface="Times New Roman" panose="02020603050405020304" pitchFamily="18" charset="0"/>
              </a:rPr>
              <a:pPr/>
              <a:t>11</a:t>
            </a:fld>
            <a:endParaRPr lang="en-US" altLang="en-US" sz="1200">
              <a:latin typeface="Times New Roman" panose="02020603050405020304"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A860C0F-F052-483A-A0B4-CB5653FF6F9F}" type="slidenum">
              <a:rPr lang="en-US" altLang="en-US" sz="1200">
                <a:latin typeface="Times New Roman" panose="02020603050405020304" pitchFamily="18" charset="0"/>
              </a:rPr>
              <a:pPr/>
              <a:t>12</a:t>
            </a:fld>
            <a:endParaRPr lang="en-US" altLang="en-US" sz="1200">
              <a:latin typeface="Times New Roman" panose="02020603050405020304"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10A50D1-66C7-4DE4-B552-752994589241}" type="slidenum">
              <a:rPr lang="en-US" altLang="en-US" sz="1200">
                <a:latin typeface="Times New Roman" panose="02020603050405020304" pitchFamily="18" charset="0"/>
              </a:rPr>
              <a:pPr/>
              <a:t>13</a:t>
            </a:fld>
            <a:endParaRPr lang="en-US" altLang="en-US" sz="1200">
              <a:latin typeface="Times New Roman" panose="02020603050405020304" pitchFamily="18"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E2E5FC2-36D7-45D8-ADE8-05F89B118F12}" type="slidenum">
              <a:rPr lang="en-US" altLang="en-US" sz="1200">
                <a:latin typeface="Times New Roman" panose="02020603050405020304" pitchFamily="18" charset="0"/>
              </a:rPr>
              <a:pPr/>
              <a:t>15</a:t>
            </a:fld>
            <a:endParaRPr lang="en-US" altLang="en-US" sz="1200">
              <a:latin typeface="Times New Roman" panose="02020603050405020304" pitchFamily="18"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0558C5D-5B68-4CCB-AC42-9405337C9B38}" type="slidenum">
              <a:rPr lang="en-US" altLang="en-US" sz="1200">
                <a:latin typeface="Times New Roman" panose="02020603050405020304" pitchFamily="18" charset="0"/>
              </a:rPr>
              <a:pPr/>
              <a:t>18</a:t>
            </a:fld>
            <a:endParaRPr lang="en-US" altLang="en-US" sz="1200">
              <a:latin typeface="Times New Roman" panose="02020603050405020304" pitchFamily="18"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295ABB6-55A3-454E-8F46-2F41B0DCE156}" type="slidenum">
              <a:rPr lang="en-US" altLang="en-US" sz="1200">
                <a:latin typeface="Times New Roman" panose="02020603050405020304" pitchFamily="18" charset="0"/>
              </a:rPr>
              <a:pPr/>
              <a:t>19</a:t>
            </a:fld>
            <a:endParaRPr lang="en-US" altLang="en-US" sz="1200">
              <a:latin typeface="Times New Roman" panose="02020603050405020304" pitchFamily="18"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F03508E-9F2F-45A9-80E1-A44105580A71}"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1102AC9-F019-4F85-8352-576C9ED62286}" type="slidenum">
              <a:rPr lang="en-US" altLang="en-US" sz="1200">
                <a:latin typeface="Times New Roman" panose="02020603050405020304" pitchFamily="18" charset="0"/>
              </a:rPr>
              <a:pPr/>
              <a:t>21</a:t>
            </a:fld>
            <a:endParaRPr lang="en-US" altLang="en-US" sz="1200">
              <a:latin typeface="Times New Roman" panose="02020603050405020304" pitchFamily="18" charset="0"/>
            </a:endParaRPr>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09DA52E-10D8-4F55-B26D-3B46AEF04816}" type="slidenum">
              <a:rPr lang="en-US" altLang="en-US" sz="1200">
                <a:latin typeface="Times New Roman" panose="02020603050405020304" pitchFamily="18" charset="0"/>
              </a:rPr>
              <a:pPr/>
              <a:t>22</a:t>
            </a:fld>
            <a:endParaRPr lang="en-US" altLang="en-US" sz="1200">
              <a:latin typeface="Times New Roman" panose="02020603050405020304" pitchFamily="18"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1588AAE-4E44-4DAC-BD13-F0E89377F707}" type="slidenum">
              <a:rPr lang="en-US" altLang="en-US" sz="1200">
                <a:latin typeface="Times New Roman" panose="02020603050405020304" pitchFamily="18" charset="0"/>
              </a:rPr>
              <a:pPr/>
              <a:t>2</a:t>
            </a:fld>
            <a:endParaRPr lang="en-US" altLang="en-US" sz="1200">
              <a:latin typeface="Times New Roman" panose="02020603050405020304" pitchFamily="18"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76CAA1E-2707-4253-8876-B90E054AB32C}" type="slidenum">
              <a:rPr lang="en-US" altLang="en-US" sz="1200">
                <a:latin typeface="Times New Roman" panose="02020603050405020304" pitchFamily="18" charset="0"/>
              </a:rPr>
              <a:pPr/>
              <a:t>23</a:t>
            </a:fld>
            <a:endParaRPr lang="en-US" altLang="en-US" sz="1200">
              <a:latin typeface="Times New Roman" panose="02020603050405020304" pitchFamily="18"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CAC709D-A254-4318-AA92-786FE2B063EE}" type="slidenum">
              <a:rPr lang="en-US" altLang="en-US" sz="1200">
                <a:latin typeface="Times New Roman" panose="02020603050405020304" pitchFamily="18" charset="0"/>
              </a:rPr>
              <a:pPr/>
              <a:t>30</a:t>
            </a:fld>
            <a:endParaRPr lang="en-US" altLang="en-US" sz="1200">
              <a:latin typeface="Times New Roman" panose="02020603050405020304" pitchFamily="18"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941B29F-6524-45A6-8CC2-51A7C9DCD9F1}" type="slidenum">
              <a:rPr lang="en-US" altLang="en-US" sz="1200">
                <a:latin typeface="Times New Roman" panose="02020603050405020304" pitchFamily="18" charset="0"/>
              </a:rPr>
              <a:pPr/>
              <a:t>31</a:t>
            </a:fld>
            <a:endParaRPr lang="en-US" altLang="en-US" sz="1200">
              <a:latin typeface="Times New Roman" panose="02020603050405020304" pitchFamily="18"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F0B854B-46FD-4737-A451-717CBB3214B4}" type="slidenum">
              <a:rPr lang="en-US" altLang="en-US" sz="1200">
                <a:latin typeface="Times New Roman" panose="02020603050405020304" pitchFamily="18" charset="0"/>
              </a:rPr>
              <a:pPr/>
              <a:t>32</a:t>
            </a:fld>
            <a:endParaRPr lang="en-US" altLang="en-US" sz="1200">
              <a:latin typeface="Times New Roman" panose="02020603050405020304" pitchFamily="18"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93D2C2C0-FEA5-4114-B24B-769C37879956}" type="slidenum">
              <a:rPr lang="en-US" altLang="en-US" sz="1200">
                <a:latin typeface="Times New Roman" panose="02020603050405020304" pitchFamily="18" charset="0"/>
              </a:rPr>
              <a:pPr algn="r"/>
              <a:t>33</a:t>
            </a:fld>
            <a:endParaRPr lang="en-US" altLang="en-US" sz="1200">
              <a:latin typeface="Times New Roman" panose="02020603050405020304" pitchFamily="18"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CB9EDEB-CBF9-46CA-8FB1-A7E03DCC2881}"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6152434-5708-444E-9421-AB52AFDA39AF}" type="slidenum">
              <a:rPr lang="en-US" altLang="en-US" sz="1200">
                <a:latin typeface="Times New Roman" panose="02020603050405020304" pitchFamily="18" charset="0"/>
              </a:rPr>
              <a:pPr/>
              <a:t>35</a:t>
            </a:fld>
            <a:endParaRPr lang="en-US" altLang="en-US" sz="1200">
              <a:latin typeface="Times New Roman" panose="02020603050405020304" pitchFamily="18"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1B1C214F-2919-4C2D-B9B6-4ADD82799947}" type="slidenum">
              <a:rPr lang="en-US" altLang="en-US" sz="1200">
                <a:latin typeface="Times New Roman" panose="02020603050405020304" pitchFamily="18" charset="0"/>
              </a:rPr>
              <a:pPr algn="r"/>
              <a:t>36</a:t>
            </a:fld>
            <a:endParaRPr lang="en-US" altLang="en-US" sz="1200">
              <a:latin typeface="Times New Roman" panose="02020603050405020304" pitchFamily="18"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FD0AD62C-191F-4302-BF12-24DB8788D369}" type="slidenum">
              <a:rPr lang="en-US" altLang="en-US" sz="1200">
                <a:latin typeface="Times New Roman" panose="02020603050405020304" pitchFamily="18" charset="0"/>
              </a:rPr>
              <a:pPr algn="r"/>
              <a:t>37</a:t>
            </a:fld>
            <a:endParaRPr lang="en-US" altLang="en-US" sz="1200">
              <a:latin typeface="Times New Roman" panose="02020603050405020304" pitchFamily="18"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812822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FAD4642-FAC1-4D18-8815-5843D9B8DFD2}" type="slidenum">
              <a:rPr lang="en-US" altLang="en-US" sz="1200">
                <a:latin typeface="Times New Roman" panose="02020603050405020304" pitchFamily="18" charset="0"/>
              </a:rPr>
              <a:pPr/>
              <a:t>38</a:t>
            </a:fld>
            <a:endParaRPr lang="en-US" altLang="en-US" sz="1200">
              <a:latin typeface="Times New Roman" panose="02020603050405020304" pitchFamily="18" charset="0"/>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48283F4-D500-4571-998F-006AB399577C}" type="slidenum">
              <a:rPr lang="en-US" altLang="en-US" sz="1200">
                <a:latin typeface="Times New Roman" panose="02020603050405020304" pitchFamily="18" charset="0"/>
              </a:rPr>
              <a:pPr/>
              <a:t>3</a:t>
            </a:fld>
            <a:endParaRPr lang="en-US" altLang="en-US" sz="1200">
              <a:latin typeface="Times New Roman" panose="02020603050405020304" pitchFamily="18"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F6C4B6F-6830-44A3-A878-77571DDC891A}" type="slidenum">
              <a:rPr lang="en-US" altLang="en-US" sz="1200">
                <a:latin typeface="Times New Roman" panose="02020603050405020304" pitchFamily="18" charset="0"/>
              </a:rPr>
              <a:pPr/>
              <a:t>39</a:t>
            </a:fld>
            <a:endParaRPr lang="en-US" altLang="en-US" sz="1200">
              <a:latin typeface="Times New Roman" panose="02020603050405020304" pitchFamily="18"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F6C4B6F-6830-44A3-A878-77571DDC891A}" type="slidenum">
              <a:rPr lang="en-US" altLang="en-US" sz="1200">
                <a:latin typeface="Times New Roman" panose="02020603050405020304" pitchFamily="18" charset="0"/>
              </a:rPr>
              <a:pPr/>
              <a:t>40</a:t>
            </a:fld>
            <a:endParaRPr lang="en-US" altLang="en-US" sz="1200">
              <a:latin typeface="Times New Roman" panose="02020603050405020304" pitchFamily="18"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687900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8B1359E-EAD5-4EC7-BD18-28802C2146B9}" type="slidenum">
              <a:rPr lang="en-US" altLang="en-US" sz="1200">
                <a:latin typeface="Times New Roman" panose="02020603050405020304" pitchFamily="18" charset="0"/>
              </a:rPr>
              <a:pPr/>
              <a:t>41</a:t>
            </a:fld>
            <a:endParaRPr lang="en-US" altLang="en-US" sz="1200">
              <a:latin typeface="Times New Roman" panose="02020603050405020304" pitchFamily="18" charset="0"/>
            </a:endParaRPr>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708660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4A195ED-E122-4D7E-8E5B-124B8FE1EF06}"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794654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6722A52-1519-4D83-837E-E366590BF67F}" type="slidenum">
              <a:rPr lang="en-US" altLang="en-US" sz="1200">
                <a:latin typeface="Times New Roman" panose="02020603050405020304" pitchFamily="18" charset="0"/>
              </a:rPr>
              <a:pPr/>
              <a:t>43</a:t>
            </a:fld>
            <a:endParaRPr lang="en-US" altLang="en-US" sz="1200">
              <a:latin typeface="Times New Roman" panose="02020603050405020304" pitchFamily="18" charset="0"/>
            </a:endParaRPr>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50413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9F2F693-EE8E-41A1-A649-AE781267D136}" type="slidenum">
              <a:rPr lang="en-US" altLang="en-US" sz="1200">
                <a:latin typeface="Times New Roman" panose="02020603050405020304" pitchFamily="18" charset="0"/>
              </a:rPr>
              <a:pPr/>
              <a:t>44</a:t>
            </a:fld>
            <a:endParaRPr lang="en-US" altLang="en-US" sz="1200">
              <a:latin typeface="Times New Roman" panose="02020603050405020304" pitchFamily="18" charset="0"/>
            </a:endParaRPr>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533549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F6C4B6F-6830-44A3-A878-77571DDC891A}" type="slidenum">
              <a:rPr lang="en-US" altLang="en-US" sz="1200">
                <a:latin typeface="Times New Roman" panose="02020603050405020304" pitchFamily="18" charset="0"/>
              </a:rPr>
              <a:pPr/>
              <a:t>45</a:t>
            </a:fld>
            <a:endParaRPr lang="en-US" altLang="en-US" sz="1200">
              <a:latin typeface="Times New Roman" panose="02020603050405020304" pitchFamily="18"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683236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2533641-776E-4728-AA4C-9A0850BAE2CB}" type="slidenum">
              <a:rPr lang="en-US" altLang="en-US" sz="1200">
                <a:latin typeface="Times New Roman" panose="02020603050405020304" pitchFamily="18" charset="0"/>
              </a:rPr>
              <a:pPr/>
              <a:t>46</a:t>
            </a:fld>
            <a:endParaRPr lang="en-US" altLang="en-US" sz="1200">
              <a:latin typeface="Times New Roman" panose="02020603050405020304" pitchFamily="18"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1C51108-87BD-45A7-A94B-32FB78A0E14D}"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E77FECE-EFC0-4974-839D-695C68C25088}" type="slidenum">
              <a:rPr lang="en-US" altLang="en-US" sz="1200">
                <a:latin typeface="Times New Roman" panose="02020603050405020304" pitchFamily="18" charset="0"/>
              </a:rPr>
              <a:pPr/>
              <a:t>48</a:t>
            </a:fld>
            <a:endParaRPr lang="en-US" altLang="en-US" sz="1200">
              <a:latin typeface="Times New Roman" panose="02020603050405020304" pitchFamily="18"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3603A47-A9B8-4036-B35F-4E7677BD5663}" type="slidenum">
              <a:rPr lang="en-US" altLang="en-US" sz="1200">
                <a:latin typeface="Times New Roman" panose="02020603050405020304" pitchFamily="18" charset="0"/>
              </a:rPr>
              <a:pPr/>
              <a:t>4</a:t>
            </a:fld>
            <a:endParaRPr lang="en-US" altLang="en-US" sz="1200">
              <a:latin typeface="Times New Roman" panose="02020603050405020304" pitchFamily="18"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228E630-6002-41E0-BDE8-CFBE9FEFF199}"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FFA6451-2AB1-41B3-9F02-D1AC8C5C1F2D}" type="slidenum">
              <a:rPr lang="en-US" altLang="en-US" sz="1200">
                <a:latin typeface="Times New Roman" panose="02020603050405020304" pitchFamily="18" charset="0"/>
              </a:rPr>
              <a:pPr/>
              <a:t>50</a:t>
            </a:fld>
            <a:endParaRPr lang="en-US" altLang="en-US" sz="1200">
              <a:latin typeface="Times New Roman" panose="02020603050405020304" pitchFamily="18" charset="0"/>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BF3BA59-9B60-4561-A19C-D829D90E4660}" type="slidenum">
              <a:rPr lang="en-US" altLang="en-US" sz="1200">
                <a:latin typeface="Times New Roman" panose="02020603050405020304" pitchFamily="18" charset="0"/>
              </a:rPr>
              <a:pPr/>
              <a:t>51</a:t>
            </a:fld>
            <a:endParaRPr lang="en-US" altLang="en-US" sz="1200">
              <a:latin typeface="Times New Roman" panose="02020603050405020304" pitchFamily="18"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4D94042-57F5-4E0C-AD77-35B6D74A22FE}" type="slidenum">
              <a:rPr lang="en-US" altLang="en-US" sz="1200">
                <a:latin typeface="Times New Roman" panose="02020603050405020304" pitchFamily="18" charset="0"/>
              </a:rPr>
              <a:pPr/>
              <a:t>52</a:t>
            </a:fld>
            <a:endParaRPr lang="en-US" altLang="en-US" sz="1200">
              <a:latin typeface="Times New Roman" panose="02020603050405020304" pitchFamily="18" charset="0"/>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520C01A-2718-4E78-8FCA-B82A8A820A19}" type="slidenum">
              <a:rPr lang="en-US" altLang="en-US" sz="1200">
                <a:latin typeface="Times New Roman" panose="02020603050405020304" pitchFamily="18" charset="0"/>
              </a:rPr>
              <a:pPr/>
              <a:t>55</a:t>
            </a:fld>
            <a:endParaRPr lang="en-US" altLang="en-US" sz="1200">
              <a:latin typeface="Times New Roman" panose="02020603050405020304" pitchFamily="18" charset="0"/>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97C34DD-BE6E-4A87-9ACE-14735E8DF375}" type="slidenum">
              <a:rPr lang="en-US" altLang="en-US" sz="1200">
                <a:latin typeface="Times New Roman" panose="02020603050405020304" pitchFamily="18" charset="0"/>
              </a:rPr>
              <a:pPr/>
              <a:t>56</a:t>
            </a:fld>
            <a:endParaRPr lang="en-US" altLang="en-US" sz="1200">
              <a:latin typeface="Times New Roman" panose="02020603050405020304" pitchFamily="18"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AD0418F-5C14-489C-B68B-AC690F766802}" type="slidenum">
              <a:rPr lang="en-US" altLang="en-US" sz="1200">
                <a:latin typeface="Times New Roman" panose="02020603050405020304" pitchFamily="18" charset="0"/>
              </a:rPr>
              <a:pPr/>
              <a:t>57</a:t>
            </a:fld>
            <a:endParaRPr lang="en-US" altLang="en-US" sz="1200">
              <a:latin typeface="Times New Roman" panose="02020603050405020304" pitchFamily="18" charset="0"/>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F6C4B6F-6830-44A3-A878-77571DDC891A}" type="slidenum">
              <a:rPr lang="en-US" altLang="en-US" sz="1200">
                <a:latin typeface="Times New Roman" panose="02020603050405020304" pitchFamily="18" charset="0"/>
              </a:rPr>
              <a:pPr/>
              <a:t>58</a:t>
            </a:fld>
            <a:endParaRPr lang="en-US" altLang="en-US" sz="1200">
              <a:latin typeface="Times New Roman" panose="02020603050405020304" pitchFamily="18"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643781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B7CB72D-F1D6-4B43-A9D3-011FC8CA8811}" type="slidenum">
              <a:rPr lang="en-US" altLang="en-US" sz="1200">
                <a:latin typeface="Times New Roman" panose="02020603050405020304" pitchFamily="18" charset="0"/>
              </a:rPr>
              <a:pPr/>
              <a:t>59</a:t>
            </a:fld>
            <a:endParaRPr lang="en-US" altLang="en-US" sz="1200">
              <a:latin typeface="Times New Roman" panose="02020603050405020304" pitchFamily="18" charset="0"/>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B54F33A-DC72-4DA7-AEAF-0CC699902602}" type="slidenum">
              <a:rPr lang="en-US" altLang="en-US" sz="1200">
                <a:latin typeface="Times New Roman" panose="02020603050405020304" pitchFamily="18" charset="0"/>
              </a:rPr>
              <a:pPr/>
              <a:t>60</a:t>
            </a:fld>
            <a:endParaRPr lang="en-US" altLang="en-US" sz="1200">
              <a:latin typeface="Times New Roman" panose="02020603050405020304" pitchFamily="18"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9B61A86-E652-4464-9F8A-7090A19B63E8}"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BDC4352-314C-4749-870E-353B3AF75E85}" type="slidenum">
              <a:rPr lang="en-US" altLang="en-US" sz="1200">
                <a:latin typeface="Times New Roman" panose="02020603050405020304" pitchFamily="18" charset="0"/>
              </a:rPr>
              <a:pPr/>
              <a:t>61</a:t>
            </a:fld>
            <a:endParaRPr lang="en-US" altLang="en-US" sz="1200">
              <a:latin typeface="Times New Roman" panose="02020603050405020304" pitchFamily="18" charset="0"/>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B5BD86C-34E0-4B7D-954B-8F062535A3EC}" type="slidenum">
              <a:rPr lang="en-US" altLang="en-US" sz="1200">
                <a:latin typeface="Times New Roman" panose="02020603050405020304" pitchFamily="18" charset="0"/>
              </a:rPr>
              <a:pPr/>
              <a:t>62</a:t>
            </a:fld>
            <a:endParaRPr lang="en-US" altLang="en-US" sz="1200">
              <a:latin typeface="Times New Roman" panose="02020603050405020304" pitchFamily="18" charset="0"/>
            </a:endParaRP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05926A-4DEF-4786-8953-D618D40C5108}" type="slidenum">
              <a:rPr lang="en-US" altLang="en-US" sz="1200">
                <a:latin typeface="Times New Roman" panose="02020603050405020304" pitchFamily="18" charset="0"/>
              </a:rPr>
              <a:pPr/>
              <a:t>63</a:t>
            </a:fld>
            <a:endParaRPr lang="en-US" altLang="en-US" sz="1200">
              <a:latin typeface="Times New Roman" panose="02020603050405020304" pitchFamily="18"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467849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D9046B0-183D-4C30-8CC1-413311605CC8}" type="slidenum">
              <a:rPr lang="en-US" altLang="en-US" sz="1200">
                <a:latin typeface="Times New Roman" panose="02020603050405020304" pitchFamily="18" charset="0"/>
              </a:rPr>
              <a:pPr/>
              <a:t>64</a:t>
            </a:fld>
            <a:endParaRPr lang="en-US" altLang="en-US" sz="1200">
              <a:latin typeface="Times New Roman" panose="02020603050405020304" pitchFamily="18" charset="0"/>
            </a:endParaRPr>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F43346C-DF02-405D-83E2-95DDBCF13A1B}" type="slidenum">
              <a:rPr lang="en-US" altLang="en-US" sz="1200">
                <a:latin typeface="Times New Roman" panose="02020603050405020304" pitchFamily="18" charset="0"/>
              </a:rPr>
              <a:pPr/>
              <a:t>66</a:t>
            </a:fld>
            <a:endParaRPr lang="en-US" altLang="en-US" sz="1200">
              <a:latin typeface="Times New Roman" panose="02020603050405020304" pitchFamily="18" charset="0"/>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93BA283-949C-46CC-8ED0-040A5F9D2408}" type="slidenum">
              <a:rPr lang="en-US" altLang="en-US" sz="1200">
                <a:latin typeface="Times New Roman" panose="02020603050405020304" pitchFamily="18" charset="0"/>
              </a:rPr>
              <a:pPr/>
              <a:t>67</a:t>
            </a:fld>
            <a:endParaRPr lang="en-US" altLang="en-US" sz="1200">
              <a:latin typeface="Times New Roman" panose="02020603050405020304" pitchFamily="18"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2763CDF-3D15-4517-91E6-1D2D9A913E61}" type="slidenum">
              <a:rPr lang="en-US" altLang="en-US" sz="1200">
                <a:latin typeface="Times New Roman" panose="02020603050405020304" pitchFamily="18" charset="0"/>
              </a:rPr>
              <a:pPr/>
              <a:t>68</a:t>
            </a:fld>
            <a:endParaRPr lang="en-US" altLang="en-US" sz="1200">
              <a:latin typeface="Times New Roman" panose="02020603050405020304" pitchFamily="18" charset="0"/>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3CFBB3C-200F-4E88-8707-FA15912FCD29}" type="slidenum">
              <a:rPr lang="en-US" altLang="en-US" sz="1200">
                <a:latin typeface="Times New Roman" panose="02020603050405020304" pitchFamily="18" charset="0"/>
              </a:rPr>
              <a:pPr/>
              <a:t>69</a:t>
            </a:fld>
            <a:endParaRPr lang="en-US" altLang="en-US" sz="1200">
              <a:latin typeface="Times New Roman" panose="02020603050405020304" pitchFamily="18"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4605E6D-C19B-414B-A739-A187B98A4127}" type="slidenum">
              <a:rPr lang="en-US" altLang="en-US" sz="1200">
                <a:latin typeface="Times New Roman" panose="02020603050405020304" pitchFamily="18" charset="0"/>
              </a:rPr>
              <a:pPr/>
              <a:t>70</a:t>
            </a:fld>
            <a:endParaRPr lang="en-US" altLang="en-US" sz="1200">
              <a:latin typeface="Times New Roman" panose="02020603050405020304" pitchFamily="18" charset="0"/>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61CC594-1CD7-40CD-93E6-4CE1ACA4FA95}" type="slidenum">
              <a:rPr lang="en-US" altLang="en-US" sz="1200">
                <a:latin typeface="Times New Roman" panose="02020603050405020304" pitchFamily="18" charset="0"/>
              </a:rPr>
              <a:pPr/>
              <a:t>71</a:t>
            </a:fld>
            <a:endParaRPr lang="en-US" altLang="en-US" sz="1200">
              <a:latin typeface="Times New Roman" panose="02020603050405020304" pitchFamily="18" charset="0"/>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0BC3A596-E6E6-45A3-B84F-07362CB27398}" type="slidenum">
              <a:rPr lang="en-US" altLang="en-US" sz="1200">
                <a:latin typeface="Times New Roman" panose="02020603050405020304" pitchFamily="18" charset="0"/>
              </a:rPr>
              <a:pPr algn="r"/>
              <a:t>6</a:t>
            </a:fld>
            <a:endParaRPr lang="en-US" altLang="en-US" sz="1200">
              <a:latin typeface="Times New Roman" panose="02020603050405020304" pitchFamily="18"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905BC7D-19D1-496A-A71C-F4ACCD3A8056}" type="slidenum">
              <a:rPr lang="en-US" altLang="en-US" sz="1200">
                <a:latin typeface="Times New Roman" panose="02020603050405020304" pitchFamily="18" charset="0"/>
              </a:rPr>
              <a:pPr/>
              <a:t>72</a:t>
            </a:fld>
            <a:endParaRPr lang="en-US" altLang="en-US" sz="1200">
              <a:latin typeface="Times New Roman" panose="02020603050405020304" pitchFamily="18" charset="0"/>
            </a:endParaRP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E2452A7-D935-438C-8E58-EBAA7C5921E7}" type="slidenum">
              <a:rPr lang="en-US" altLang="en-US" sz="1200">
                <a:latin typeface="Times New Roman" panose="02020603050405020304" pitchFamily="18" charset="0"/>
              </a:rPr>
              <a:pPr/>
              <a:t>73</a:t>
            </a:fld>
            <a:endParaRPr lang="en-US" altLang="en-US" sz="1200">
              <a:latin typeface="Times New Roman" panose="02020603050405020304" pitchFamily="18" charset="0"/>
            </a:endParaRPr>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1C8F3DF-6BC3-4F63-A739-DE5E1DD0CF5A}" type="slidenum">
              <a:rPr lang="en-US" altLang="en-US" sz="1200">
                <a:latin typeface="Times New Roman" panose="02020603050405020304" pitchFamily="18" charset="0"/>
              </a:rPr>
              <a:pPr/>
              <a:t>75</a:t>
            </a:fld>
            <a:endParaRPr lang="en-US" altLang="en-US" sz="1200">
              <a:latin typeface="Times New Roman" panose="02020603050405020304" pitchFamily="18" charset="0"/>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C9CA965-8FA2-468E-B54C-6DEAE91A6722}" type="slidenum">
              <a:rPr lang="en-US" altLang="en-US" sz="1200">
                <a:latin typeface="Times New Roman" panose="02020603050405020304" pitchFamily="18" charset="0"/>
              </a:rPr>
              <a:pPr/>
              <a:t>76</a:t>
            </a:fld>
            <a:endParaRPr lang="en-US" altLang="en-US" sz="1200">
              <a:latin typeface="Times New Roman" panose="02020603050405020304" pitchFamily="18" charset="0"/>
            </a:endParaRPr>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F6C4B6F-6830-44A3-A878-77571DDC891A}" type="slidenum">
              <a:rPr lang="en-US" altLang="en-US" sz="1200">
                <a:latin typeface="Times New Roman" panose="02020603050405020304" pitchFamily="18" charset="0"/>
              </a:rPr>
              <a:pPr/>
              <a:t>78</a:t>
            </a:fld>
            <a:endParaRPr lang="en-US" altLang="en-US" sz="1200">
              <a:latin typeface="Times New Roman" panose="02020603050405020304" pitchFamily="18"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0835743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E54646E-4EB2-4445-836F-77F7F933CCA5}" type="slidenum">
              <a:rPr lang="en-US" altLang="en-US" sz="1200">
                <a:latin typeface="Times New Roman" panose="02020603050405020304" pitchFamily="18" charset="0"/>
              </a:rPr>
              <a:pPr/>
              <a:t>79</a:t>
            </a:fld>
            <a:endParaRPr lang="en-US" altLang="en-US" sz="1200">
              <a:latin typeface="Times New Roman" panose="02020603050405020304" pitchFamily="18" charset="0"/>
            </a:endParaRPr>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7780F6-ECDB-4499-8A1E-41FCCA5CB14B}" type="slidenum">
              <a:rPr lang="en-US" altLang="en-US" sz="1200">
                <a:latin typeface="Times New Roman" panose="02020603050405020304" pitchFamily="18" charset="0"/>
              </a:rPr>
              <a:pPr/>
              <a:t>80</a:t>
            </a:fld>
            <a:endParaRPr lang="en-US" altLang="en-US" sz="1200">
              <a:latin typeface="Times New Roman" panose="02020603050405020304" pitchFamily="18" charset="0"/>
            </a:endParaRPr>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1BC1194-0AED-413A-8458-353F4AA8A263}" type="slidenum">
              <a:rPr lang="en-US" altLang="en-US" sz="1200">
                <a:latin typeface="Times New Roman" panose="02020603050405020304" pitchFamily="18" charset="0"/>
              </a:rPr>
              <a:pPr/>
              <a:t>81</a:t>
            </a:fld>
            <a:endParaRPr lang="en-US" altLang="en-US" sz="1200">
              <a:latin typeface="Times New Roman" panose="02020603050405020304" pitchFamily="18" charset="0"/>
            </a:endParaRPr>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CE9BA87-0946-40EF-9CF1-65981044F5F1}" type="slidenum">
              <a:rPr lang="en-US" altLang="en-US" sz="1200">
                <a:latin typeface="Times New Roman" panose="02020603050405020304" pitchFamily="18" charset="0"/>
              </a:rPr>
              <a:pPr/>
              <a:t>82</a:t>
            </a:fld>
            <a:endParaRPr lang="en-US" altLang="en-US" sz="1200">
              <a:latin typeface="Times New Roman" panose="02020603050405020304" pitchFamily="18" charset="0"/>
            </a:endParaRPr>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4191D47-109F-4E58-A7AA-8AF7CE4BEE1E}" type="slidenum">
              <a:rPr lang="en-US" altLang="en-US" sz="1200">
                <a:latin typeface="Times New Roman" panose="02020603050405020304" pitchFamily="18" charset="0"/>
              </a:rPr>
              <a:pPr/>
              <a:t>83</a:t>
            </a:fld>
            <a:endParaRPr lang="en-US" altLang="en-US" sz="1200">
              <a:latin typeface="Times New Roman" panose="02020603050405020304" pitchFamily="18" charset="0"/>
            </a:endParaRPr>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42E1CD76-094D-4C9E-BC2B-390C0487D597}" type="slidenum">
              <a:rPr lang="en-US" altLang="en-US" sz="1200">
                <a:latin typeface="Times New Roman" panose="02020603050405020304" pitchFamily="18" charset="0"/>
              </a:rPr>
              <a:pPr algn="r"/>
              <a:t>7</a:t>
            </a:fld>
            <a:endParaRPr lang="en-US" altLang="en-US" sz="1200">
              <a:latin typeface="Times New Roman" panose="02020603050405020304" pitchFamily="18"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5DDDAA6-FB1B-4D7D-BD9B-11069651AE57}" type="slidenum">
              <a:rPr lang="en-US" altLang="en-US" sz="1200">
                <a:latin typeface="Times New Roman" panose="02020603050405020304" pitchFamily="18" charset="0"/>
              </a:rPr>
              <a:pPr/>
              <a:t>84</a:t>
            </a:fld>
            <a:endParaRPr lang="en-US" altLang="en-US" sz="1200">
              <a:latin typeface="Times New Roman" panose="02020603050405020304" pitchFamily="18" charset="0"/>
            </a:endParaRPr>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185B4A1-6960-4F1B-B2D6-08A9814A4E53}" type="slidenum">
              <a:rPr lang="en-US" altLang="en-US" sz="1200">
                <a:latin typeface="Times New Roman" panose="02020603050405020304" pitchFamily="18" charset="0"/>
              </a:rPr>
              <a:pPr/>
              <a:t>85</a:t>
            </a:fld>
            <a:endParaRPr lang="en-US" altLang="en-US" sz="1200">
              <a:latin typeface="Times New Roman" panose="02020603050405020304" pitchFamily="18" charset="0"/>
            </a:endParaRPr>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583620A-08F6-49A0-846D-E96226DCEC47}" type="slidenum">
              <a:rPr lang="en-US" altLang="en-US" sz="1200">
                <a:latin typeface="Times New Roman" panose="02020603050405020304" pitchFamily="18" charset="0"/>
              </a:rPr>
              <a:pPr/>
              <a:t>86</a:t>
            </a:fld>
            <a:endParaRPr lang="en-US" altLang="en-US" sz="1200">
              <a:latin typeface="Times New Roman" panose="02020603050405020304" pitchFamily="18" charset="0"/>
            </a:endParaRPr>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FCE0DF7-6A05-4995-82A9-2055F7A1F4E5}" type="slidenum">
              <a:rPr lang="en-US" altLang="en-US" sz="1200">
                <a:latin typeface="Times New Roman" panose="02020603050405020304" pitchFamily="18" charset="0"/>
              </a:rPr>
              <a:pPr/>
              <a:t>87</a:t>
            </a:fld>
            <a:endParaRPr lang="en-US" altLang="en-US" sz="1200">
              <a:latin typeface="Times New Roman" panose="02020603050405020304" pitchFamily="18" charset="0"/>
            </a:endParaRPr>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C5ADD3B-24A2-4ADB-9D72-5A5C0A8DEC58}" type="slidenum">
              <a:rPr lang="en-US" altLang="en-US" sz="1200">
                <a:latin typeface="Times New Roman" panose="02020603050405020304" pitchFamily="18" charset="0"/>
              </a:rPr>
              <a:pPr/>
              <a:t>88</a:t>
            </a:fld>
            <a:endParaRPr lang="en-US" altLang="en-US" sz="1200">
              <a:latin typeface="Times New Roman" panose="02020603050405020304" pitchFamily="18" charset="0"/>
            </a:endParaRPr>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42D795F-DA65-4D1D-BFC3-A33AC7DA06CB}" type="slidenum">
              <a:rPr lang="en-US" altLang="en-US" sz="1200">
                <a:latin typeface="Times New Roman" panose="02020603050405020304" pitchFamily="18" charset="0"/>
              </a:rPr>
              <a:pPr/>
              <a:t>89</a:t>
            </a:fld>
            <a:endParaRPr lang="en-US" altLang="en-US" sz="1200">
              <a:latin typeface="Times New Roman" panose="02020603050405020304" pitchFamily="18" charset="0"/>
            </a:endParaRPr>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ED65298-390E-4B98-8B28-CF144E95D407}" type="slidenum">
              <a:rPr lang="en-US" altLang="en-US" sz="1200">
                <a:latin typeface="Times New Roman" panose="02020603050405020304" pitchFamily="18" charset="0"/>
              </a:rPr>
              <a:pPr/>
              <a:t>90</a:t>
            </a:fld>
            <a:endParaRPr lang="en-US" altLang="en-US" sz="1200">
              <a:latin typeface="Times New Roman" panose="02020603050405020304" pitchFamily="18" charset="0"/>
            </a:endParaRPr>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C8FBB3D-DA11-4A33-A1E7-6FB4869E0164}" type="slidenum">
              <a:rPr lang="en-US" altLang="en-US" sz="1200">
                <a:latin typeface="Times New Roman" panose="02020603050405020304" pitchFamily="18" charset="0"/>
              </a:rPr>
              <a:pPr/>
              <a:t>91</a:t>
            </a:fld>
            <a:endParaRPr lang="en-US" altLang="en-US" sz="1200">
              <a:latin typeface="Times New Roman" panose="02020603050405020304" pitchFamily="18" charset="0"/>
            </a:endParaRPr>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93E8B95-2BA0-4928-8378-B7E68F09E8DE}" type="slidenum">
              <a:rPr lang="en-US" altLang="en-US" sz="1200">
                <a:latin typeface="Times New Roman" panose="02020603050405020304" pitchFamily="18" charset="0"/>
              </a:rPr>
              <a:pPr/>
              <a:t>92</a:t>
            </a:fld>
            <a:endParaRPr lang="en-US" altLang="en-US" sz="1200">
              <a:latin typeface="Times New Roman" panose="02020603050405020304" pitchFamily="18" charset="0"/>
            </a:endParaRPr>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FAA2869-6F37-4D2F-8D3E-1F22A186ACB3}" type="slidenum">
              <a:rPr lang="en-US" altLang="en-US" sz="1200">
                <a:latin typeface="Times New Roman" panose="02020603050405020304" pitchFamily="18" charset="0"/>
              </a:rPr>
              <a:pPr/>
              <a:t>93</a:t>
            </a:fld>
            <a:endParaRPr lang="en-US" altLang="en-US" sz="1200">
              <a:latin typeface="Times New Roman" panose="02020603050405020304" pitchFamily="18" charset="0"/>
            </a:endParaRPr>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87C14AB-33E0-4FD8-A7BE-6778F99ABC4D}" type="slidenum">
              <a:rPr lang="en-US" altLang="en-US" sz="1200">
                <a:latin typeface="Times New Roman" panose="02020603050405020304" pitchFamily="18" charset="0"/>
              </a:rPr>
              <a:pPr/>
              <a:t>8</a:t>
            </a:fld>
            <a:endParaRPr lang="en-US" altLang="en-US" sz="1200">
              <a:latin typeface="Times New Roman" panose="02020603050405020304" pitchFamily="18"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B345C75-BA1E-4681-B867-FBC15A70D81C}" type="slidenum">
              <a:rPr lang="en-US" altLang="en-US" sz="1200">
                <a:latin typeface="Times New Roman" panose="02020603050405020304" pitchFamily="18" charset="0"/>
              </a:rPr>
              <a:pPr/>
              <a:t>94</a:t>
            </a:fld>
            <a:endParaRPr lang="en-US" altLang="en-US" sz="1200">
              <a:latin typeface="Times New Roman" panose="02020603050405020304" pitchFamily="18" charset="0"/>
            </a:endParaRPr>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DF31757-BF52-4C86-BCC0-6D3E96C24760}" type="slidenum">
              <a:rPr lang="en-US" altLang="en-US" sz="1200">
                <a:latin typeface="Times New Roman" panose="02020603050405020304" pitchFamily="18" charset="0"/>
              </a:rPr>
              <a:pPr/>
              <a:t>95</a:t>
            </a:fld>
            <a:endParaRPr lang="en-US" altLang="en-US" sz="1200">
              <a:latin typeface="Times New Roman" panose="02020603050405020304" pitchFamily="18" charset="0"/>
            </a:endParaRPr>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F6FCB44-E1F1-4018-BD1D-5B27AA23ABC1}" type="slidenum">
              <a:rPr lang="en-US" altLang="en-US" sz="1200">
                <a:latin typeface="Times New Roman" panose="02020603050405020304" pitchFamily="18" charset="0"/>
              </a:rPr>
              <a:pPr/>
              <a:t>96</a:t>
            </a:fld>
            <a:endParaRPr lang="en-US" altLang="en-US" sz="1200">
              <a:latin typeface="Times New Roman" panose="02020603050405020304" pitchFamily="18" charset="0"/>
            </a:endParaRPr>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2D0D9ED-520F-4961-A523-E1A02842797B}" type="slidenum">
              <a:rPr lang="en-US" altLang="en-US" sz="1200">
                <a:latin typeface="Times New Roman" panose="02020603050405020304" pitchFamily="18" charset="0"/>
              </a:rPr>
              <a:pPr/>
              <a:t>97</a:t>
            </a:fld>
            <a:endParaRPr lang="en-US" altLang="en-US" sz="1200">
              <a:latin typeface="Times New Roman" panose="02020603050405020304" pitchFamily="18" charset="0"/>
            </a:endParaRPr>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42A8D16-79D4-4EB6-8CEA-B36DDA754F24}" type="slidenum">
              <a:rPr lang="en-US" altLang="en-US" sz="1200">
                <a:latin typeface="Times New Roman" panose="02020603050405020304" pitchFamily="18" charset="0"/>
              </a:rPr>
              <a:pPr/>
              <a:t>98</a:t>
            </a:fld>
            <a:endParaRPr lang="en-US" altLang="en-US" sz="1200">
              <a:latin typeface="Times New Roman" panose="02020603050405020304" pitchFamily="18" charset="0"/>
            </a:endParaRPr>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5C85A5B-E9B5-4163-89C8-35C991A0DBB4}" type="slidenum">
              <a:rPr lang="en-US" altLang="en-US" sz="1200">
                <a:latin typeface="Times New Roman" panose="02020603050405020304" pitchFamily="18" charset="0"/>
              </a:rPr>
              <a:pPr/>
              <a:t>100</a:t>
            </a:fld>
            <a:endParaRPr lang="en-US" altLang="en-US" sz="1200">
              <a:latin typeface="Times New Roman" panose="02020603050405020304" pitchFamily="18" charset="0"/>
            </a:endParaRPr>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5C85A5B-E9B5-4163-89C8-35C991A0DBB4}" type="slidenum">
              <a:rPr lang="en-US" altLang="en-US" sz="1200">
                <a:latin typeface="Times New Roman" panose="02020603050405020304" pitchFamily="18" charset="0"/>
              </a:rPr>
              <a:pPr/>
              <a:t>101</a:t>
            </a:fld>
            <a:endParaRPr lang="en-US" altLang="en-US" sz="1200">
              <a:latin typeface="Times New Roman" panose="02020603050405020304" pitchFamily="18" charset="0"/>
            </a:endParaRPr>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4357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7866594-44D5-4EDC-BB6A-04607D22D8C2}" type="slidenum">
              <a:rPr lang="en-US" altLang="en-US" sz="1200">
                <a:latin typeface="Times New Roman" panose="02020603050405020304" pitchFamily="18" charset="0"/>
              </a:rPr>
              <a:pPr/>
              <a:t>9</a:t>
            </a:fld>
            <a:endParaRPr lang="en-US" altLang="en-US" sz="1200">
              <a:latin typeface="Times New Roman" panose="02020603050405020304" pitchFamily="18"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6AB433D2-BE84-467A-82DB-DBFCF9F936A3}"/>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4874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7" name="Rectangle 4">
            <a:extLst>
              <a:ext uri="{FF2B5EF4-FFF2-40B4-BE49-F238E27FC236}">
                <a16:creationId xmlns:a16="http://schemas.microsoft.com/office/drawing/2014/main" id="{51BECEEC-3BC9-4D4E-99DA-2E5AA4578487}"/>
              </a:ext>
            </a:extLst>
          </p:cNvPr>
          <p:cNvSpPr>
            <a:spLocks noGrp="1" noChangeArrowheads="1"/>
          </p:cNvSpPr>
          <p:nvPr>
            <p:ph type="ftr" sz="quarter" idx="10"/>
          </p:nvPr>
        </p:nvSpPr>
        <p:spPr bwMode="auto">
          <a:xfrm>
            <a:off x="2862263" y="5780088"/>
            <a:ext cx="344805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charset="0"/>
                <a:ea typeface="+mn-ea"/>
                <a:cs typeface="+mn-cs"/>
              </a:defRPr>
            </a:lvl1pPr>
          </a:lstStyle>
          <a:p>
            <a:pPr>
              <a:defRPr/>
            </a:pPr>
            <a:r>
              <a:rPr lang="en-US"/>
              <a:t>7</a:t>
            </a:r>
            <a:endParaRPr lang="en-US" dirty="0"/>
          </a:p>
        </p:txBody>
      </p:sp>
      <p:sp>
        <p:nvSpPr>
          <p:cNvPr id="8" name="Rectangle 5">
            <a:extLst>
              <a:ext uri="{FF2B5EF4-FFF2-40B4-BE49-F238E27FC236}">
                <a16:creationId xmlns:a16="http://schemas.microsoft.com/office/drawing/2014/main" id="{E5B7FE48-B4A0-4404-A94E-2D4837BDADF1}"/>
              </a:ext>
            </a:extLst>
          </p:cNvPr>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fld id="{C5A1666A-4F16-4D6F-8CC9-19658F8F9F60}" type="slidenum">
              <a:rPr lang="en-US" altLang="en-US" smtClean="0"/>
              <a:pPr/>
              <a:t>‹#›</a:t>
            </a:fld>
            <a:endParaRPr lang="en-US" altLang="en-US"/>
          </a:p>
        </p:txBody>
      </p:sp>
      <p:pic>
        <p:nvPicPr>
          <p:cNvPr id="9" name="Picture 8" descr="Cover-6Ed"/>
          <p:cNvPicPr>
            <a:picLocks noChangeAspect="1" noChangeArrowheads="1"/>
          </p:cNvPicPr>
          <p:nvPr/>
        </p:nvPicPr>
        <p:blipFill>
          <a:blip r:embed="rId3"/>
          <a:stretch>
            <a:fillRect/>
          </a:stretch>
        </p:blipFill>
        <p:spPr bwMode="auto">
          <a:xfrm>
            <a:off x="0" y="12336"/>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over-6Ed">
            <a:extLst>
              <a:ext uri="{FF2B5EF4-FFF2-40B4-BE49-F238E27FC236}">
                <a16:creationId xmlns:a16="http://schemas.microsoft.com/office/drawing/2014/main" id="{77026798-0827-482F-848C-054321BDFD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8" descr="Cover-6Ed">
            <a:extLst>
              <a:ext uri="{FF2B5EF4-FFF2-40B4-BE49-F238E27FC236}">
                <a16:creationId xmlns:a16="http://schemas.microsoft.com/office/drawing/2014/main" id="{12BFBC13-3518-4549-85D9-A32C1D723BA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166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7677CD6D-A5E2-4543-81E0-D97745649CEB}"/>
              </a:ext>
            </a:extLst>
          </p:cNvPr>
          <p:cNvSpPr>
            <a:spLocks noGrp="1" noChangeArrowheads="1"/>
          </p:cNvSpPr>
          <p:nvPr>
            <p:ph type="sldNum" sz="quarter" idx="10"/>
          </p:nvPr>
        </p:nvSpPr>
        <p:spPr>
          <a:ln/>
        </p:spPr>
        <p:txBody>
          <a:bodyPr/>
          <a:lstStyle>
            <a:lvl1pPr>
              <a:defRPr/>
            </a:lvl1pPr>
          </a:lstStyle>
          <a:p>
            <a:fld id="{44B62CAA-081B-42AF-90A2-E1A8BD75245B}" type="slidenum">
              <a:rPr lang="en-US" altLang="en-US" smtClean="0"/>
              <a:pPr/>
              <a:t>‹#›</a:t>
            </a:fld>
            <a:endParaRPr lang="en-US" altLang="en-US"/>
          </a:p>
        </p:txBody>
      </p:sp>
    </p:spTree>
    <p:extLst>
      <p:ext uri="{BB962C8B-B14F-4D97-AF65-F5344CB8AC3E}">
        <p14:creationId xmlns:p14="http://schemas.microsoft.com/office/powerpoint/2010/main" val="657480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66D4BD1A-4145-49C3-8D7D-1F956B760305}"/>
              </a:ext>
            </a:extLst>
          </p:cNvPr>
          <p:cNvSpPr>
            <a:spLocks noGrp="1" noChangeArrowheads="1"/>
          </p:cNvSpPr>
          <p:nvPr>
            <p:ph type="sldNum" sz="quarter" idx="10"/>
          </p:nvPr>
        </p:nvSpPr>
        <p:spPr>
          <a:ln/>
        </p:spPr>
        <p:txBody>
          <a:bodyPr/>
          <a:lstStyle>
            <a:lvl1pPr>
              <a:defRPr/>
            </a:lvl1pPr>
          </a:lstStyle>
          <a:p>
            <a:fld id="{785B9146-0874-4D81-AD0F-79DEE71ECAE8}" type="slidenum">
              <a:rPr lang="en-US" altLang="en-US" smtClean="0"/>
              <a:pPr/>
              <a:t>‹#›</a:t>
            </a:fld>
            <a:endParaRPr lang="en-US" altLang="en-US"/>
          </a:p>
        </p:txBody>
      </p:sp>
    </p:spTree>
    <p:extLst>
      <p:ext uri="{BB962C8B-B14F-4D97-AF65-F5344CB8AC3E}">
        <p14:creationId xmlns:p14="http://schemas.microsoft.com/office/powerpoint/2010/main" val="23914876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8350" y="117475"/>
            <a:ext cx="8077200" cy="609600"/>
          </a:xfrm>
        </p:spPr>
        <p:txBody>
          <a:bodyPr/>
          <a:lstStyle/>
          <a:p>
            <a:r>
              <a:rPr lang="en-US"/>
              <a:t>Click to edit Master title style</a:t>
            </a:r>
          </a:p>
        </p:txBody>
      </p:sp>
      <p:sp>
        <p:nvSpPr>
          <p:cNvPr id="3" name="Text Placeholder 2"/>
          <p:cNvSpPr>
            <a:spLocks noGrp="1"/>
          </p:cNvSpPr>
          <p:nvPr>
            <p:ph type="body" sz="half" idx="1"/>
          </p:nvPr>
        </p:nvSpPr>
        <p:spPr>
          <a:xfrm>
            <a:off x="814388" y="1093788"/>
            <a:ext cx="3754437" cy="4903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D7C2D5D2-FFA8-4B97-9D6C-DF120847B519}"/>
              </a:ext>
            </a:extLst>
          </p:cNvPr>
          <p:cNvSpPr>
            <a:spLocks noGrp="1" noChangeArrowheads="1"/>
          </p:cNvSpPr>
          <p:nvPr>
            <p:ph type="sldNum" sz="quarter" idx="10"/>
          </p:nvPr>
        </p:nvSpPr>
        <p:spPr>
          <a:ln/>
        </p:spPr>
        <p:txBody>
          <a:bodyPr/>
          <a:lstStyle>
            <a:lvl1pPr>
              <a:defRPr/>
            </a:lvl1pPr>
          </a:lstStyle>
          <a:p>
            <a:fld id="{C6A00A4D-DB2F-4805-9D30-1601D390370A}" type="slidenum">
              <a:rPr lang="en-US" altLang="en-US" smtClean="0"/>
              <a:pPr/>
              <a:t>‹#›</a:t>
            </a:fld>
            <a:endParaRPr lang="en-US" altLang="en-US"/>
          </a:p>
        </p:txBody>
      </p:sp>
    </p:spTree>
    <p:extLst>
      <p:ext uri="{BB962C8B-B14F-4D97-AF65-F5344CB8AC3E}">
        <p14:creationId xmlns:p14="http://schemas.microsoft.com/office/powerpoint/2010/main" val="17814018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6E2D77BB-A1E3-4E40-9A08-249BCF8B8523}"/>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613378"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a:t>Click to edit Master title style</a:t>
            </a:r>
            <a:endParaRPr lang="en-US" dirty="0"/>
          </a:p>
        </p:txBody>
      </p:sp>
      <p:sp>
        <p:nvSpPr>
          <p:cNvPr id="7" name="Rectangle 4">
            <a:extLst>
              <a:ext uri="{FF2B5EF4-FFF2-40B4-BE49-F238E27FC236}">
                <a16:creationId xmlns:a16="http://schemas.microsoft.com/office/drawing/2014/main" id="{4053C40E-D8FC-4564-9F45-CF1A70873460}"/>
              </a:ext>
            </a:extLst>
          </p:cNvPr>
          <p:cNvSpPr>
            <a:spLocks noGrp="1" noChangeArrowheads="1"/>
          </p:cNvSpPr>
          <p:nvPr>
            <p:ph type="ftr" sz="quarter" idx="10"/>
          </p:nvPr>
        </p:nvSpPr>
        <p:spPr bwMode="auto">
          <a:xfrm>
            <a:off x="2862263" y="5780088"/>
            <a:ext cx="344805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charset="0"/>
                <a:ea typeface="+mn-ea"/>
                <a:cs typeface="+mn-cs"/>
              </a:defRPr>
            </a:lvl1pPr>
          </a:lstStyle>
          <a:p>
            <a:pPr>
              <a:defRPr/>
            </a:pPr>
            <a:r>
              <a:rPr lang="en-US" dirty="0"/>
              <a:t>7</a:t>
            </a:r>
          </a:p>
        </p:txBody>
      </p:sp>
      <p:sp>
        <p:nvSpPr>
          <p:cNvPr id="8" name="Rectangle 5">
            <a:extLst>
              <a:ext uri="{FF2B5EF4-FFF2-40B4-BE49-F238E27FC236}">
                <a16:creationId xmlns:a16="http://schemas.microsoft.com/office/drawing/2014/main" id="{D2D242F4-2B18-4F93-AF83-C0B3D393143B}"/>
              </a:ext>
            </a:extLst>
          </p:cNvPr>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fld id="{C6A00A4D-DB2F-4805-9D30-1601D390370A}" type="slidenum">
              <a:rPr lang="en-US" altLang="en-US" smtClean="0"/>
              <a:pPr/>
              <a:t>‹#›</a:t>
            </a:fld>
            <a:endParaRPr lang="en-US" altLang="en-US"/>
          </a:p>
        </p:txBody>
      </p:sp>
      <p:pic>
        <p:nvPicPr>
          <p:cNvPr id="9" name="Picture 8" descr="Cover-6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9084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sldNum" sz="quarter" idx="10"/>
          </p:nvPr>
        </p:nvSpPr>
        <p:spPr>
          <a:ln/>
        </p:spPr>
        <p:txBody>
          <a:bodyPr/>
          <a:lstStyle>
            <a:lvl1pPr>
              <a:defRPr/>
            </a:lvl1pPr>
          </a:lstStyle>
          <a:p>
            <a:fld id="{F07297F0-678A-42BC-8D0F-2BF24413825E}" type="slidenum">
              <a:rPr lang="en-US" altLang="en-US"/>
              <a:pPr/>
              <a:t>‹#›</a:t>
            </a:fld>
            <a:endParaRPr lang="en-US" altLang="en-US"/>
          </a:p>
        </p:txBody>
      </p:sp>
    </p:spTree>
    <p:extLst>
      <p:ext uri="{BB962C8B-B14F-4D97-AF65-F5344CB8AC3E}">
        <p14:creationId xmlns:p14="http://schemas.microsoft.com/office/powerpoint/2010/main" val="2415632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p>
            <a:pPr algn="ctr">
              <a:spcBef>
                <a:spcPct val="50000"/>
              </a:spcBef>
              <a:defRPr/>
            </a:pPr>
            <a:r>
              <a:rPr lang="en-US" b="1" dirty="0">
                <a:solidFill>
                  <a:srgbClr val="002060"/>
                </a:solidFill>
                <a:latin typeface="Helvetica" charset="0"/>
              </a:rPr>
              <a:t>Database System Concepts, 7</a:t>
            </a:r>
            <a:r>
              <a:rPr lang="en-US" b="1" baseline="30000" dirty="0">
                <a:solidFill>
                  <a:srgbClr val="002060"/>
                </a:solidFill>
                <a:latin typeface="Helvetica" charset="0"/>
              </a:rPr>
              <a:t>th</a:t>
            </a:r>
            <a:r>
              <a:rPr lang="en-US" b="1" dirty="0">
                <a:solidFill>
                  <a:srgbClr val="002060"/>
                </a:solidFill>
                <a:latin typeface="Helvetica" charset="0"/>
              </a:rPr>
              <a:t> Ed</a:t>
            </a:r>
            <a:r>
              <a:rPr lang="en-US" dirty="0">
                <a:solidFill>
                  <a:srgbClr val="002060"/>
                </a:solidFill>
                <a:latin typeface="Helvetica" charset="0"/>
              </a:rPr>
              <a:t>.</a:t>
            </a:r>
          </a:p>
          <a:p>
            <a:pPr algn="ctr">
              <a:spcBef>
                <a:spcPct val="50000"/>
              </a:spcBef>
              <a:defRPr/>
            </a:pPr>
            <a:r>
              <a:rPr lang="en-US" sz="1200" b="1" dirty="0">
                <a:solidFill>
                  <a:srgbClr val="002060"/>
                </a:solidFill>
                <a:latin typeface="Helvetica" charset="0"/>
              </a:rPr>
              <a:t>©Silberschatz, Korth and Sudarshan</a:t>
            </a:r>
            <a:br>
              <a:rPr lang="en-US" sz="1200" b="1" dirty="0">
                <a:solidFill>
                  <a:srgbClr val="002060"/>
                </a:solidFill>
                <a:latin typeface="Helvetica" charset="0"/>
              </a:rPr>
            </a:br>
            <a:r>
              <a:rPr lang="en-US" sz="1200" b="1" dirty="0">
                <a:solidFill>
                  <a:srgbClr val="002060"/>
                </a:solidFill>
                <a:latin typeface="Helvetica" charset="0"/>
              </a:rPr>
              <a:t>See </a:t>
            </a:r>
            <a:r>
              <a:rPr lang="en-US" sz="1200" b="1" dirty="0">
                <a:solidFill>
                  <a:srgbClr val="002060"/>
                </a:solidFill>
                <a:latin typeface="Helvetica" charset="0"/>
                <a:hlinkClick r:id="rId2"/>
              </a:rPr>
              <a:t>www.db-book.com</a:t>
            </a:r>
            <a:r>
              <a:rPr lang="en-US" sz="1200" b="1" dirty="0">
                <a:solidFill>
                  <a:srgbClr val="002060"/>
                </a:solidFill>
                <a:latin typeface="Helvetica" charset="0"/>
              </a:rPr>
              <a:t> for conditions on re-use </a:t>
            </a:r>
          </a:p>
        </p:txBody>
      </p:sp>
      <p:pic>
        <p:nvPicPr>
          <p:cNvPr id="6" name="Picture 8" descr="Cover-6Ed"/>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3954"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7" name="Rectangle 5"/>
          <p:cNvSpPr>
            <a:spLocks noGrp="1" noChangeArrowheads="1"/>
          </p:cNvSpPr>
          <p:nvPr>
            <p:ph type="sldNum" sz="quarter" idx="10"/>
          </p:nvPr>
        </p:nvSpPr>
        <p:spPr>
          <a:xfrm>
            <a:off x="6596063" y="6218238"/>
            <a:ext cx="1905000" cy="457200"/>
          </a:xfrm>
        </p:spPr>
        <p:txBody>
          <a:bodyPr/>
          <a:lstStyle>
            <a:lvl1pPr>
              <a:defRPr>
                <a:solidFill>
                  <a:srgbClr val="578963"/>
                </a:solidFill>
              </a:defRPr>
            </a:lvl1pPr>
          </a:lstStyle>
          <a:p>
            <a:fld id="{C5A1666A-4F16-4D6F-8CC9-19658F8F9F60}" type="slidenum">
              <a:rPr lang="en-US" altLang="en-US"/>
              <a:pPr/>
              <a:t>‹#›</a:t>
            </a:fld>
            <a:endParaRPr lang="en-US" altLang="en-US"/>
          </a:p>
        </p:txBody>
      </p:sp>
    </p:spTree>
    <p:extLst>
      <p:ext uri="{BB962C8B-B14F-4D97-AF65-F5344CB8AC3E}">
        <p14:creationId xmlns:p14="http://schemas.microsoft.com/office/powerpoint/2010/main" val="101124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37424" y="1102497"/>
            <a:ext cx="8408126" cy="5367972"/>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SzPct val="1000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SzPct val="100000"/>
              <a:buFont typeface="Wingdings" panose="05000000000000000000" pitchFamily="2" charset="2"/>
              <a:buChar char="§"/>
              <a:defRPr sz="17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a:extLst>
              <a:ext uri="{FF2B5EF4-FFF2-40B4-BE49-F238E27FC236}">
                <a16:creationId xmlns:a16="http://schemas.microsoft.com/office/drawing/2014/main" id="{E42D457B-4574-44A7-82F5-364A95AA2566}"/>
              </a:ext>
            </a:extLst>
          </p:cNvPr>
          <p:cNvSpPr>
            <a:spLocks noGrp="1" noChangeArrowheads="1"/>
          </p:cNvSpPr>
          <p:nvPr>
            <p:ph type="sldNum" sz="quarter" idx="10"/>
          </p:nvPr>
        </p:nvSpPr>
        <p:spPr>
          <a:ln/>
        </p:spPr>
        <p:txBody>
          <a:bodyPr/>
          <a:lstStyle>
            <a:lvl1pPr>
              <a:defRPr/>
            </a:lvl1pPr>
          </a:lstStyle>
          <a:p>
            <a:fld id="{7E61BABB-146E-43C2-957A-F74489A8053A}" type="slidenum">
              <a:rPr lang="en-US" altLang="en-US" smtClean="0"/>
              <a:pPr/>
              <a:t>‹#›</a:t>
            </a:fld>
            <a:endParaRPr lang="en-US" altLang="en-US"/>
          </a:p>
        </p:txBody>
      </p:sp>
    </p:spTree>
    <p:extLst>
      <p:ext uri="{BB962C8B-B14F-4D97-AF65-F5344CB8AC3E}">
        <p14:creationId xmlns:p14="http://schemas.microsoft.com/office/powerpoint/2010/main" val="2922929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44747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74863" y="4073662"/>
            <a:ext cx="7772400" cy="1500187"/>
          </a:xfrm>
        </p:spPr>
        <p:txBody>
          <a:bodyPr anchor="b"/>
          <a:lstStyle>
            <a:lvl1pPr marL="342900" indent="-342900">
              <a:buFont typeface="Wingdings" panose="05000000000000000000" pitchFamily="2" charset="2"/>
              <a:buChar char="§"/>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3">
            <a:extLst>
              <a:ext uri="{FF2B5EF4-FFF2-40B4-BE49-F238E27FC236}">
                <a16:creationId xmlns:a16="http://schemas.microsoft.com/office/drawing/2014/main" id="{9833A2CD-6A4B-4240-88F1-B4D7FEB50A79}"/>
              </a:ext>
            </a:extLst>
          </p:cNvPr>
          <p:cNvSpPr>
            <a:spLocks noGrp="1" noChangeArrowheads="1"/>
          </p:cNvSpPr>
          <p:nvPr>
            <p:ph type="sldNum" sz="quarter" idx="10"/>
          </p:nvPr>
        </p:nvSpPr>
        <p:spPr>
          <a:ln/>
        </p:spPr>
        <p:txBody>
          <a:bodyPr/>
          <a:lstStyle>
            <a:lvl1pPr>
              <a:defRPr/>
            </a:lvl1pPr>
          </a:lstStyle>
          <a:p>
            <a:fld id="{B8911A7C-8095-450C-8C6E-9FD10552B060}" type="slidenum">
              <a:rPr lang="en-US" altLang="en-US" smtClean="0"/>
              <a:pPr/>
              <a:t>‹#›</a:t>
            </a:fld>
            <a:endParaRPr lang="en-US" altLang="en-US"/>
          </a:p>
        </p:txBody>
      </p:sp>
    </p:spTree>
    <p:extLst>
      <p:ext uri="{BB962C8B-B14F-4D97-AF65-F5344CB8AC3E}">
        <p14:creationId xmlns:p14="http://schemas.microsoft.com/office/powerpoint/2010/main" val="765752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Rectangle 3">
            <a:extLst>
              <a:ext uri="{FF2B5EF4-FFF2-40B4-BE49-F238E27FC236}">
                <a16:creationId xmlns:a16="http://schemas.microsoft.com/office/drawing/2014/main" id="{BC4FAFEB-DA24-40E3-81A3-2C7117781D6B}"/>
              </a:ext>
            </a:extLst>
          </p:cNvPr>
          <p:cNvSpPr>
            <a:spLocks noGrp="1" noChangeArrowheads="1"/>
          </p:cNvSpPr>
          <p:nvPr>
            <p:ph type="sldNum" sz="quarter" idx="10"/>
          </p:nvPr>
        </p:nvSpPr>
        <p:spPr>
          <a:ln/>
        </p:spPr>
        <p:txBody>
          <a:bodyPr/>
          <a:lstStyle>
            <a:lvl1pPr>
              <a:defRPr/>
            </a:lvl1pPr>
          </a:lstStyle>
          <a:p>
            <a:fld id="{C6A00A4D-DB2F-4805-9D30-1601D390370A}" type="slidenum">
              <a:rPr lang="en-US" altLang="en-US" smtClean="0"/>
              <a:pPr/>
              <a:t>‹#›</a:t>
            </a:fld>
            <a:endParaRPr lang="en-US" altLang="en-US"/>
          </a:p>
        </p:txBody>
      </p:sp>
      <p:sp>
        <p:nvSpPr>
          <p:cNvPr id="6" name="Content Placeholder 2">
            <a:extLst>
              <a:ext uri="{FF2B5EF4-FFF2-40B4-BE49-F238E27FC236}">
                <a16:creationId xmlns:a16="http://schemas.microsoft.com/office/drawing/2014/main" id="{EE86E211-15D2-459B-B331-A82FFB150BE0}"/>
              </a:ext>
            </a:extLst>
          </p:cNvPr>
          <p:cNvSpPr>
            <a:spLocks noGrp="1"/>
          </p:cNvSpPr>
          <p:nvPr>
            <p:ph idx="1"/>
          </p:nvPr>
        </p:nvSpPr>
        <p:spPr>
          <a:xfrm>
            <a:off x="437424" y="1102497"/>
            <a:ext cx="3985352" cy="5367972"/>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SzPct val="1000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SzPct val="100000"/>
              <a:buFont typeface="Wingdings" panose="05000000000000000000" pitchFamily="2" charset="2"/>
              <a:buChar char="§"/>
              <a:defRPr sz="17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11984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42096E68-496F-4499-93E9-D10C62B93D1A}"/>
              </a:ext>
            </a:extLst>
          </p:cNvPr>
          <p:cNvSpPr>
            <a:spLocks noGrp="1" noChangeArrowheads="1"/>
          </p:cNvSpPr>
          <p:nvPr>
            <p:ph type="sldNum" sz="quarter" idx="10"/>
          </p:nvPr>
        </p:nvSpPr>
        <p:spPr>
          <a:ln/>
        </p:spPr>
        <p:txBody>
          <a:bodyPr/>
          <a:lstStyle>
            <a:lvl1pPr>
              <a:defRPr/>
            </a:lvl1pPr>
          </a:lstStyle>
          <a:p>
            <a:fld id="{CDAB9B80-DF76-48EB-90ED-332DFA16C8C5}" type="slidenum">
              <a:rPr lang="en-US" altLang="en-US" smtClean="0"/>
              <a:pPr/>
              <a:t>‹#›</a:t>
            </a:fld>
            <a:endParaRPr lang="en-US" altLang="en-US"/>
          </a:p>
        </p:txBody>
      </p:sp>
    </p:spTree>
    <p:extLst>
      <p:ext uri="{BB962C8B-B14F-4D97-AF65-F5344CB8AC3E}">
        <p14:creationId xmlns:p14="http://schemas.microsoft.com/office/powerpoint/2010/main" val="1158359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F8A17BCC-393D-48FB-8CCD-31D1E0C6FA40}"/>
              </a:ext>
            </a:extLst>
          </p:cNvPr>
          <p:cNvSpPr>
            <a:spLocks noGrp="1" noChangeArrowheads="1"/>
          </p:cNvSpPr>
          <p:nvPr>
            <p:ph type="sldNum" sz="quarter" idx="10"/>
          </p:nvPr>
        </p:nvSpPr>
        <p:spPr>
          <a:ln/>
        </p:spPr>
        <p:txBody>
          <a:bodyPr/>
          <a:lstStyle>
            <a:lvl1pPr>
              <a:defRPr/>
            </a:lvl1pPr>
          </a:lstStyle>
          <a:p>
            <a:fld id="{D7F13DB9-4DBA-4FBB-AEC4-DAFE588C3D15}" type="slidenum">
              <a:rPr lang="en-US" altLang="en-US" smtClean="0"/>
              <a:pPr/>
              <a:t>‹#›</a:t>
            </a:fld>
            <a:endParaRPr lang="en-US" altLang="en-US"/>
          </a:p>
        </p:txBody>
      </p:sp>
    </p:spTree>
    <p:extLst>
      <p:ext uri="{BB962C8B-B14F-4D97-AF65-F5344CB8AC3E}">
        <p14:creationId xmlns:p14="http://schemas.microsoft.com/office/powerpoint/2010/main" val="3481582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A54EDB4F-7D4C-4F34-9AD3-169F9858A5EE}"/>
              </a:ext>
            </a:extLst>
          </p:cNvPr>
          <p:cNvSpPr>
            <a:spLocks noGrp="1" noChangeArrowheads="1"/>
          </p:cNvSpPr>
          <p:nvPr>
            <p:ph type="sldNum" sz="quarter" idx="10"/>
          </p:nvPr>
        </p:nvSpPr>
        <p:spPr>
          <a:ln/>
        </p:spPr>
        <p:txBody>
          <a:bodyPr/>
          <a:lstStyle>
            <a:lvl1pPr>
              <a:defRPr/>
            </a:lvl1pPr>
          </a:lstStyle>
          <a:p>
            <a:fld id="{56791594-5C2E-4441-B7B6-82984035929F}" type="slidenum">
              <a:rPr lang="en-US" altLang="en-US" smtClean="0"/>
              <a:pPr/>
              <a:t>‹#›</a:t>
            </a:fld>
            <a:endParaRPr lang="en-US" altLang="en-US"/>
          </a:p>
        </p:txBody>
      </p:sp>
    </p:spTree>
    <p:extLst>
      <p:ext uri="{BB962C8B-B14F-4D97-AF65-F5344CB8AC3E}">
        <p14:creationId xmlns:p14="http://schemas.microsoft.com/office/powerpoint/2010/main" val="2272472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AA8DFBA5-2441-4C97-8340-430BD863557C}"/>
              </a:ext>
            </a:extLst>
          </p:cNvPr>
          <p:cNvSpPr>
            <a:spLocks noGrp="1" noChangeArrowheads="1"/>
          </p:cNvSpPr>
          <p:nvPr>
            <p:ph type="sldNum" sz="quarter" idx="10"/>
          </p:nvPr>
        </p:nvSpPr>
        <p:spPr>
          <a:ln/>
        </p:spPr>
        <p:txBody>
          <a:bodyPr/>
          <a:lstStyle>
            <a:lvl1pPr>
              <a:defRPr/>
            </a:lvl1pPr>
          </a:lstStyle>
          <a:p>
            <a:fld id="{5A1FC2B3-B7EC-454D-9B6D-F703F1879077}" type="slidenum">
              <a:rPr lang="en-US" altLang="en-US" smtClean="0"/>
              <a:pPr/>
              <a:t>‹#›</a:t>
            </a:fld>
            <a:endParaRPr lang="en-US" altLang="en-US"/>
          </a:p>
        </p:txBody>
      </p:sp>
    </p:spTree>
    <p:extLst>
      <p:ext uri="{BB962C8B-B14F-4D97-AF65-F5344CB8AC3E}">
        <p14:creationId xmlns:p14="http://schemas.microsoft.com/office/powerpoint/2010/main" val="627726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D8B4ACE8-FA36-4C9A-B2D0-93D5FB40D304}"/>
              </a:ext>
            </a:extLst>
          </p:cNvPr>
          <p:cNvSpPr>
            <a:spLocks noGrp="1" noChangeArrowheads="1"/>
          </p:cNvSpPr>
          <p:nvPr>
            <p:ph type="sldNum" sz="quarter" idx="10"/>
          </p:nvPr>
        </p:nvSpPr>
        <p:spPr>
          <a:ln/>
        </p:spPr>
        <p:txBody>
          <a:bodyPr/>
          <a:lstStyle>
            <a:lvl1pPr>
              <a:defRPr/>
            </a:lvl1pPr>
          </a:lstStyle>
          <a:p>
            <a:fld id="{13436E7B-A083-4D63-80EB-4BF9F57C2504}" type="slidenum">
              <a:rPr lang="en-US" altLang="en-US" smtClean="0"/>
              <a:pPr/>
              <a:t>‹#›</a:t>
            </a:fld>
            <a:endParaRPr lang="en-US" altLang="en-US"/>
          </a:p>
        </p:txBody>
      </p:sp>
    </p:spTree>
    <p:extLst>
      <p:ext uri="{BB962C8B-B14F-4D97-AF65-F5344CB8AC3E}">
        <p14:creationId xmlns:p14="http://schemas.microsoft.com/office/powerpoint/2010/main" val="3178682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0B05D94-0FBF-40E0-A0E2-9EC3FEAB3CBA}"/>
              </a:ext>
            </a:extLst>
          </p:cNvPr>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486403" name="Rectangle 3">
            <a:extLst>
              <a:ext uri="{FF2B5EF4-FFF2-40B4-BE49-F238E27FC236}">
                <a16:creationId xmlns:a16="http://schemas.microsoft.com/office/drawing/2014/main" id="{A6119F77-21C9-4FBD-95D1-4884EA2BEF6F}"/>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smtClean="0">
                <a:solidFill>
                  <a:schemeClr val="bg2"/>
                </a:solidFill>
                <a:latin typeface="Times New Roman" panose="02020603050405020304" pitchFamily="18" charset="0"/>
              </a:defRPr>
            </a:lvl1pPr>
          </a:lstStyle>
          <a:p>
            <a:fld id="{C6A00A4D-DB2F-4805-9D30-1601D390370A}" type="slidenum">
              <a:rPr lang="en-US" altLang="en-US" smtClean="0"/>
              <a:pPr/>
              <a:t>‹#›</a:t>
            </a:fld>
            <a:endParaRPr lang="en-US" altLang="en-US"/>
          </a:p>
        </p:txBody>
      </p:sp>
      <p:sp>
        <p:nvSpPr>
          <p:cNvPr id="1028" name="Text Box 4">
            <a:extLst>
              <a:ext uri="{FF2B5EF4-FFF2-40B4-BE49-F238E27FC236}">
                <a16:creationId xmlns:a16="http://schemas.microsoft.com/office/drawing/2014/main" id="{DB0C920A-6775-4600-AD1D-310553D67F86}"/>
              </a:ext>
            </a:extLst>
          </p:cNvPr>
          <p:cNvSpPr txBox="1">
            <a:spLocks noChangeArrowheads="1"/>
          </p:cNvSpPr>
          <p:nvPr/>
        </p:nvSpPr>
        <p:spPr bwMode="auto">
          <a:xfrm>
            <a:off x="6762750" y="6613525"/>
            <a:ext cx="23812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©Silberschatz, Korth and Sudarshan</a:t>
            </a:r>
          </a:p>
        </p:txBody>
      </p:sp>
      <p:sp>
        <p:nvSpPr>
          <p:cNvPr id="486405" name="Text Box 5">
            <a:extLst>
              <a:ext uri="{FF2B5EF4-FFF2-40B4-BE49-F238E27FC236}">
                <a16:creationId xmlns:a16="http://schemas.microsoft.com/office/drawing/2014/main" id="{7FED4366-B3D8-4635-90AF-59F6E59B903B}"/>
              </a:ext>
            </a:extLst>
          </p:cNvPr>
          <p:cNvSpPr txBox="1">
            <a:spLocks noChangeArrowheads="1"/>
          </p:cNvSpPr>
          <p:nvPr/>
        </p:nvSpPr>
        <p:spPr bwMode="auto">
          <a:xfrm>
            <a:off x="4444717" y="6613525"/>
            <a:ext cx="518092"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19.</a:t>
            </a:r>
            <a:fld id="{370CC2A8-7410-4F9E-B2CB-FCF9B3031B7B}"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486406" name="Rectangle 6">
            <a:extLst>
              <a:ext uri="{FF2B5EF4-FFF2-40B4-BE49-F238E27FC236}">
                <a16:creationId xmlns:a16="http://schemas.microsoft.com/office/drawing/2014/main" id="{0CE0643F-4358-4AEC-B259-E86C95F0ED4B}"/>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endParaRPr lang="en-US" dirty="0"/>
          </a:p>
        </p:txBody>
      </p:sp>
      <p:sp>
        <p:nvSpPr>
          <p:cNvPr id="1031" name="Text Box 7">
            <a:extLst>
              <a:ext uri="{FF2B5EF4-FFF2-40B4-BE49-F238E27FC236}">
                <a16:creationId xmlns:a16="http://schemas.microsoft.com/office/drawing/2014/main" id="{00361987-037F-4498-968A-B3CB9D3A9E08}"/>
              </a:ext>
            </a:extLst>
          </p:cNvPr>
          <p:cNvSpPr txBox="1">
            <a:spLocks noChangeArrowheads="1"/>
          </p:cNvSpPr>
          <p:nvPr/>
        </p:nvSpPr>
        <p:spPr bwMode="auto">
          <a:xfrm>
            <a:off x="0" y="6613525"/>
            <a:ext cx="25717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charset="0"/>
                <a:ea typeface="MS PGothic" charset="0"/>
                <a:cs typeface="MS PGothic" charset="0"/>
              </a:defRPr>
            </a:lvl1pPr>
            <a:lvl2pPr marL="742950" indent="-285750">
              <a:defRPr sz="1600">
                <a:solidFill>
                  <a:schemeClr val="tx1"/>
                </a:solidFill>
                <a:latin typeface="Helvetica" charset="0"/>
                <a:ea typeface="MS PGothic" charset="0"/>
                <a:cs typeface="MS PGothic" charset="0"/>
              </a:defRPr>
            </a:lvl2pPr>
            <a:lvl3pPr marL="1143000" indent="-228600">
              <a:defRPr sz="1600">
                <a:solidFill>
                  <a:schemeClr val="tx1"/>
                </a:solidFill>
                <a:latin typeface="Helvetica" charset="0"/>
                <a:ea typeface="MS PGothic" charset="0"/>
                <a:cs typeface="MS PGothic" charset="0"/>
              </a:defRPr>
            </a:lvl3pPr>
            <a:lvl4pPr marL="1600200" indent="-228600">
              <a:defRPr sz="1600">
                <a:solidFill>
                  <a:schemeClr val="tx1"/>
                </a:solidFill>
                <a:latin typeface="Helvetica" charset="0"/>
                <a:ea typeface="MS PGothic" charset="0"/>
                <a:cs typeface="MS PGothic" charset="0"/>
              </a:defRPr>
            </a:lvl4pPr>
            <a:lvl5pPr marL="2057400" indent="-228600">
              <a:defRPr sz="1600">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Helvetica" charset="0"/>
                <a:ea typeface="MS PGothic" charset="0"/>
                <a:cs typeface="MS PGothic"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p>
        </p:txBody>
      </p:sp>
      <p:sp>
        <p:nvSpPr>
          <p:cNvPr id="1032" name="Freeform 8">
            <a:extLst>
              <a:ext uri="{FF2B5EF4-FFF2-40B4-BE49-F238E27FC236}">
                <a16:creationId xmlns:a16="http://schemas.microsoft.com/office/drawing/2014/main" id="{0669EEB5-E1E1-4615-B40A-87AE23727066}"/>
              </a:ext>
            </a:extLst>
          </p:cNvPr>
          <p:cNvSpPr>
            <a:spLocks/>
          </p:cNvSpPr>
          <p:nvPr/>
        </p:nvSpPr>
        <p:spPr bwMode="auto">
          <a:xfrm>
            <a:off x="8916988" y="5445125"/>
            <a:ext cx="227012" cy="47625"/>
          </a:xfrm>
          <a:custGeom>
            <a:avLst/>
            <a:gdLst>
              <a:gd name="T0" fmla="*/ 0 w 285"/>
              <a:gd name="T1" fmla="*/ 35963902 h 61"/>
              <a:gd name="T2" fmla="*/ 1268878 w 285"/>
              <a:gd name="T3" fmla="*/ 29258145 h 61"/>
              <a:gd name="T4" fmla="*/ 5710347 w 285"/>
              <a:gd name="T5" fmla="*/ 20724682 h 61"/>
              <a:gd name="T6" fmla="*/ 10785858 w 285"/>
              <a:gd name="T7" fmla="*/ 15238439 h 61"/>
              <a:gd name="T8" fmla="*/ 19033961 w 285"/>
              <a:gd name="T9" fmla="*/ 10362732 h 61"/>
              <a:gd name="T10" fmla="*/ 28550941 w 285"/>
              <a:gd name="T11" fmla="*/ 6095219 h 61"/>
              <a:gd name="T12" fmla="*/ 36164206 w 285"/>
              <a:gd name="T13" fmla="*/ 3656975 h 61"/>
              <a:gd name="T14" fmla="*/ 44412309 w 285"/>
              <a:gd name="T15" fmla="*/ 1218732 h 61"/>
              <a:gd name="T16" fmla="*/ 53929289 w 285"/>
              <a:gd name="T17" fmla="*/ 0 h 61"/>
              <a:gd name="T18" fmla="*/ 63446270 w 285"/>
              <a:gd name="T19" fmla="*/ 0 h 61"/>
              <a:gd name="T20" fmla="*/ 74866965 w 285"/>
              <a:gd name="T21" fmla="*/ 0 h 61"/>
              <a:gd name="T22" fmla="*/ 86921700 w 285"/>
              <a:gd name="T23" fmla="*/ 0 h 61"/>
              <a:gd name="T24" fmla="*/ 97707558 w 285"/>
              <a:gd name="T25" fmla="*/ 1218732 h 61"/>
              <a:gd name="T26" fmla="*/ 109762293 w 285"/>
              <a:gd name="T27" fmla="*/ 3656975 h 61"/>
              <a:gd name="T28" fmla="*/ 121817029 w 285"/>
              <a:gd name="T29" fmla="*/ 4876488 h 61"/>
              <a:gd name="T30" fmla="*/ 132602887 w 285"/>
              <a:gd name="T31" fmla="*/ 7314732 h 61"/>
              <a:gd name="T32" fmla="*/ 142119867 w 285"/>
              <a:gd name="T33" fmla="*/ 9143219 h 61"/>
              <a:gd name="T34" fmla="*/ 151636847 w 285"/>
              <a:gd name="T35" fmla="*/ 11581463 h 61"/>
              <a:gd name="T36" fmla="*/ 161153827 w 285"/>
              <a:gd name="T37" fmla="*/ 14019707 h 61"/>
              <a:gd name="T38" fmla="*/ 168767890 w 285"/>
              <a:gd name="T39" fmla="*/ 15238439 h 61"/>
              <a:gd name="T40" fmla="*/ 173209359 w 285"/>
              <a:gd name="T41" fmla="*/ 16457951 h 61"/>
              <a:gd name="T42" fmla="*/ 179553747 w 285"/>
              <a:gd name="T43" fmla="*/ 18896195 h 61"/>
              <a:gd name="T44" fmla="*/ 177015992 w 285"/>
              <a:gd name="T45" fmla="*/ 26819902 h 61"/>
              <a:gd name="T46" fmla="*/ 173209359 w 285"/>
              <a:gd name="T47" fmla="*/ 25601170 h 61"/>
              <a:gd name="T48" fmla="*/ 164961257 w 285"/>
              <a:gd name="T49" fmla="*/ 24382439 h 61"/>
              <a:gd name="T50" fmla="*/ 152906521 w 285"/>
              <a:gd name="T51" fmla="*/ 21944195 h 61"/>
              <a:gd name="T52" fmla="*/ 145927296 w 285"/>
              <a:gd name="T53" fmla="*/ 20724682 h 61"/>
              <a:gd name="T54" fmla="*/ 138313234 w 285"/>
              <a:gd name="T55" fmla="*/ 19505951 h 61"/>
              <a:gd name="T56" fmla="*/ 131334009 w 285"/>
              <a:gd name="T57" fmla="*/ 18896195 h 61"/>
              <a:gd name="T58" fmla="*/ 124355581 w 285"/>
              <a:gd name="T59" fmla="*/ 17676682 h 61"/>
              <a:gd name="T60" fmla="*/ 115472641 w 285"/>
              <a:gd name="T61" fmla="*/ 16457951 h 61"/>
              <a:gd name="T62" fmla="*/ 109762293 w 285"/>
              <a:gd name="T63" fmla="*/ 15238439 h 61"/>
              <a:gd name="T64" fmla="*/ 103417905 w 285"/>
              <a:gd name="T65" fmla="*/ 14019707 h 61"/>
              <a:gd name="T66" fmla="*/ 97707558 w 285"/>
              <a:gd name="T67" fmla="*/ 12800195 h 61"/>
              <a:gd name="T68" fmla="*/ 90094292 w 285"/>
              <a:gd name="T69" fmla="*/ 11581463 h 61"/>
              <a:gd name="T70" fmla="*/ 69791454 w 285"/>
              <a:gd name="T71" fmla="*/ 9143219 h 61"/>
              <a:gd name="T72" fmla="*/ 52660412 w 285"/>
              <a:gd name="T73" fmla="*/ 12800195 h 61"/>
              <a:gd name="T74" fmla="*/ 37433084 w 285"/>
              <a:gd name="T75" fmla="*/ 17676682 h 61"/>
              <a:gd name="T76" fmla="*/ 33626451 w 285"/>
              <a:gd name="T77" fmla="*/ 18896195 h 61"/>
              <a:gd name="T78" fmla="*/ 27282063 w 285"/>
              <a:gd name="T79" fmla="*/ 20724682 h 61"/>
              <a:gd name="T80" fmla="*/ 20302838 w 285"/>
              <a:gd name="T81" fmla="*/ 23162926 h 61"/>
              <a:gd name="T82" fmla="*/ 14592491 w 285"/>
              <a:gd name="T83" fmla="*/ 26819902 h 61"/>
              <a:gd name="T84" fmla="*/ 4441470 w 285"/>
              <a:gd name="T85" fmla="*/ 33525658 h 61"/>
              <a:gd name="T86" fmla="*/ 1268878 w 285"/>
              <a:gd name="T87" fmla="*/ 37182633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11" name="Picture 10" descr="Cover-6Ed">
            <a:extLst>
              <a:ext uri="{FF2B5EF4-FFF2-40B4-BE49-F238E27FC236}">
                <a16:creationId xmlns:a16="http://schemas.microsoft.com/office/drawing/2014/main" id="{8415B884-A6BF-4E61-8F45-53870045B346}"/>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113" y="0"/>
            <a:ext cx="63976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over-6Ed">
            <a:extLst>
              <a:ext uri="{FF2B5EF4-FFF2-40B4-BE49-F238E27FC236}">
                <a16:creationId xmlns:a16="http://schemas.microsoft.com/office/drawing/2014/main" id="{9C0BCCEA-1B42-4AE9-A38C-03480ED81B9E}"/>
              </a:ext>
            </a:extLst>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11113" y="0"/>
            <a:ext cx="63976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9414639"/>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798" r:id="rId15"/>
  </p:sldLayoutIdLst>
  <p:txStyles>
    <p:titleStyle>
      <a:lvl1pPr algn="ctr" rtl="0" eaLnBrk="1" fontAlgn="base" hangingPunct="1">
        <a:spcBef>
          <a:spcPct val="0"/>
        </a:spcBef>
        <a:spcAft>
          <a:spcPct val="0"/>
        </a:spcAft>
        <a:defRPr kumimoji="1" sz="2800" b="1">
          <a:solidFill>
            <a:srgbClr val="002060"/>
          </a:solidFill>
          <a:effectLst>
            <a:outerShdw blurRad="38100" dist="38100" dir="2700000" algn="tl">
              <a:srgbClr val="DDDDDD"/>
            </a:outerShdw>
          </a:effectLst>
          <a:latin typeface="+mj-lt"/>
          <a:ea typeface="MS PGothic" charset="0"/>
          <a:cs typeface="MS PGothic" charset="0"/>
        </a:defRPr>
      </a:lvl1pPr>
      <a:lvl2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2pPr>
      <a:lvl3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3pPr>
      <a:lvl4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4pPr>
      <a:lvl5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5pPr>
      <a:lvl6pPr marL="4572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1" fontAlgn="base" hangingPunct="1">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charset="0"/>
          <a:cs typeface="MS PGothic" charset="0"/>
        </a:defRPr>
      </a:lvl1pPr>
      <a:lvl2pPr marL="742950" indent="-285750" algn="l" rtl="0" eaLnBrk="1" fontAlgn="base" hangingPunct="1">
        <a:spcBef>
          <a:spcPct val="35000"/>
        </a:spcBef>
        <a:spcAft>
          <a:spcPct val="0"/>
        </a:spcAft>
        <a:buClr>
          <a:srgbClr val="FF9933"/>
        </a:buClr>
        <a:buSzPct val="90000"/>
        <a:buFont typeface="Monotype Sorts" pitchFamily="-65" charset="2"/>
        <a:buChar char="l"/>
        <a:defRPr kumimoji="1" sz="1700">
          <a:solidFill>
            <a:schemeClr val="tx1"/>
          </a:solidFill>
          <a:latin typeface="+mn-lt"/>
          <a:ea typeface="MS PGothic" charset="0"/>
          <a:cs typeface="MS PGothic" charset="0"/>
        </a:defRPr>
      </a:lvl2pPr>
      <a:lvl3pPr marL="1085850" indent="-228600" algn="l" rtl="0" eaLnBrk="1" fontAlgn="base" hangingPunct="1">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charset="0"/>
          <a:cs typeface="MS PGothic" charset="0"/>
        </a:defRPr>
      </a:lvl3pPr>
      <a:lvl4pPr marL="1428750" indent="-228600" algn="l" rtl="0" eaLnBrk="1" fontAlgn="base" hangingPunct="1">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charset="0"/>
          <a:cs typeface="MS PGothic" charset="0"/>
        </a:defRPr>
      </a:lvl4pPr>
      <a:lvl5pPr marL="1771650" indent="-228600" algn="l" rtl="0" eaLnBrk="1" fontAlgn="base" hangingPunct="1">
        <a:spcBef>
          <a:spcPct val="35000"/>
        </a:spcBef>
        <a:spcAft>
          <a:spcPct val="0"/>
        </a:spcAft>
        <a:buClr>
          <a:schemeClr val="tx2"/>
        </a:buClr>
        <a:buSzPct val="75000"/>
        <a:buChar char="»"/>
        <a:defRPr kumimoji="1" sz="1700">
          <a:solidFill>
            <a:schemeClr val="tx1"/>
          </a:solidFill>
          <a:latin typeface="+mn-lt"/>
          <a:ea typeface="MS PGothic" charset="0"/>
          <a:cs typeface="MS PGothic" charset="0"/>
        </a:defRPr>
      </a:lvl5pPr>
      <a:lvl6pPr marL="22288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4.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ctrTitle"/>
          </p:nvPr>
        </p:nvSpPr>
        <p:spPr/>
        <p:txBody>
          <a:bodyPr/>
          <a:lstStyle/>
          <a:p>
            <a:pPr>
              <a:defRPr/>
            </a:pPr>
            <a:r>
              <a:rPr lang="en-US" dirty="0">
                <a:effectLst>
                  <a:outerShdw blurRad="38100" dist="38100" dir="2700000" algn="tl">
                    <a:srgbClr val="C0C0C0"/>
                  </a:outerShdw>
                </a:effectLst>
              </a:rPr>
              <a:t>Chapter 19: Recovery 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Example of Data Access</a:t>
            </a:r>
          </a:p>
        </p:txBody>
      </p:sp>
      <p:pic>
        <p:nvPicPr>
          <p:cNvPr id="3" name="Picture 2"/>
          <p:cNvPicPr>
            <a:picLocks noChangeAspect="1"/>
          </p:cNvPicPr>
          <p:nvPr/>
        </p:nvPicPr>
        <p:blipFill>
          <a:blip r:embed="rId3"/>
          <a:stretch>
            <a:fillRect/>
          </a:stretch>
        </p:blipFill>
        <p:spPr>
          <a:xfrm>
            <a:off x="2255520" y="1260198"/>
            <a:ext cx="5131879" cy="4992737"/>
          </a:xfrm>
          <a:prstGeom prst="rect">
            <a:avLst/>
          </a:prstGeom>
        </p:spPr>
      </p:pic>
    </p:spTree>
    <p:extLst>
      <p:ext uri="{BB962C8B-B14F-4D97-AF65-F5344CB8AC3E}">
        <p14:creationId xmlns:p14="http://schemas.microsoft.com/office/powerpoint/2010/main" val="372167149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defRPr/>
            </a:pPr>
            <a:r>
              <a:rPr lang="en-US" sz="2800" dirty="0">
                <a:effectLst>
                  <a:outerShdw blurRad="38100" dist="38100" dir="2700000" algn="tl">
                    <a:srgbClr val="C0C0C0"/>
                  </a:outerShdw>
                </a:effectLst>
              </a:rPr>
              <a:t>Recovering from Failure</a:t>
            </a:r>
          </a:p>
        </p:txBody>
      </p:sp>
      <p:sp>
        <p:nvSpPr>
          <p:cNvPr id="104451" name="Rectangle 3"/>
          <p:cNvSpPr>
            <a:spLocks noGrp="1" noChangeArrowheads="1"/>
          </p:cNvSpPr>
          <p:nvPr>
            <p:ph idx="1"/>
          </p:nvPr>
        </p:nvSpPr>
        <p:spPr>
          <a:xfrm>
            <a:off x="692458" y="1102497"/>
            <a:ext cx="7705818" cy="5367972"/>
          </a:xfrm>
          <a:prstGeom prst="rect">
            <a:avLst/>
          </a:prstGeom>
        </p:spPr>
        <p:txBody>
          <a:bodyPr/>
          <a:lstStyle/>
          <a:p>
            <a:r>
              <a:rPr lang="en-US" altLang="en-US" dirty="0"/>
              <a:t>When recovering after failure:</a:t>
            </a:r>
          </a:p>
          <a:p>
            <a:pPr lvl="1"/>
            <a:r>
              <a:rPr lang="en-US" altLang="en-US" dirty="0"/>
              <a:t>Transaction</a:t>
            </a:r>
            <a:r>
              <a:rPr lang="en-US" altLang="en-US" i="1" dirty="0"/>
              <a:t> </a:t>
            </a:r>
            <a:r>
              <a:rPr lang="en-US" altLang="en-US" i="1" dirty="0" err="1"/>
              <a:t>T</a:t>
            </a:r>
            <a:r>
              <a:rPr lang="en-US" altLang="en-US" i="1" baseline="-25000" dirty="0" err="1"/>
              <a:t>i</a:t>
            </a:r>
            <a:r>
              <a:rPr lang="en-US" altLang="en-US" i="1" dirty="0"/>
              <a:t> </a:t>
            </a:r>
            <a:r>
              <a:rPr lang="en-US" altLang="en-US" dirty="0"/>
              <a:t>needs to be undone if the log </a:t>
            </a:r>
          </a:p>
          <a:p>
            <a:pPr lvl="2"/>
            <a:r>
              <a:rPr lang="en-US" altLang="en-US" dirty="0"/>
              <a:t>contains the record </a:t>
            </a:r>
            <a:r>
              <a:rPr lang="en-US" altLang="en-US" i="1" dirty="0"/>
              <a:t>&lt;</a:t>
            </a:r>
            <a:r>
              <a:rPr lang="en-US" altLang="en-US" i="1" dirty="0" err="1"/>
              <a:t>T</a:t>
            </a:r>
            <a:r>
              <a:rPr lang="en-US" altLang="en-US" i="1" baseline="-25000" dirty="0" err="1"/>
              <a:t>i</a:t>
            </a:r>
            <a:r>
              <a:rPr lang="en-US" altLang="en-US" dirty="0"/>
              <a:t> </a:t>
            </a:r>
            <a:r>
              <a:rPr lang="en-US" altLang="en-US" b="1" dirty="0"/>
              <a:t>start</a:t>
            </a:r>
            <a:r>
              <a:rPr lang="en-US" altLang="en-US" i="1" dirty="0"/>
              <a:t>&gt;</a:t>
            </a:r>
            <a:r>
              <a:rPr lang="en-US" altLang="en-US" dirty="0"/>
              <a:t>,</a:t>
            </a:r>
          </a:p>
          <a:p>
            <a:pPr lvl="2"/>
            <a:r>
              <a:rPr lang="en-US" altLang="en-US" dirty="0"/>
              <a:t>but does not contain either the record </a:t>
            </a:r>
            <a:r>
              <a:rPr lang="en-US" altLang="en-US" i="1" dirty="0"/>
              <a:t>&lt;</a:t>
            </a:r>
            <a:r>
              <a:rPr lang="en-US" altLang="en-US" i="1" dirty="0" err="1"/>
              <a:t>T</a:t>
            </a:r>
            <a:r>
              <a:rPr lang="en-US" altLang="en-US" i="1" baseline="-25000" dirty="0" err="1"/>
              <a:t>i</a:t>
            </a:r>
            <a:r>
              <a:rPr lang="en-US" altLang="en-US" i="1" dirty="0"/>
              <a:t> </a:t>
            </a:r>
            <a:r>
              <a:rPr lang="en-US" altLang="en-US" b="1" dirty="0"/>
              <a:t>commit</a:t>
            </a:r>
            <a:r>
              <a:rPr lang="en-US" altLang="en-US" i="1" dirty="0"/>
              <a:t>&gt; or &lt;</a:t>
            </a:r>
            <a:r>
              <a:rPr lang="en-US" altLang="en-US" i="1" dirty="0" err="1"/>
              <a:t>T</a:t>
            </a:r>
            <a:r>
              <a:rPr lang="en-US" altLang="en-US" i="1" baseline="-25000" dirty="0" err="1"/>
              <a:t>i</a:t>
            </a:r>
            <a:r>
              <a:rPr lang="en-US" altLang="en-US" i="1" dirty="0"/>
              <a:t> </a:t>
            </a:r>
            <a:r>
              <a:rPr lang="en-US" altLang="en-US" b="1" dirty="0"/>
              <a:t>abort</a:t>
            </a:r>
            <a:r>
              <a:rPr lang="en-US" altLang="en-US" i="1" dirty="0"/>
              <a:t>&gt;</a:t>
            </a:r>
            <a:r>
              <a:rPr lang="en-US" altLang="en-US" dirty="0"/>
              <a:t>.</a:t>
            </a:r>
          </a:p>
          <a:p>
            <a:pPr lvl="1"/>
            <a:r>
              <a:rPr lang="en-US" altLang="en-US" dirty="0"/>
              <a:t>Transaction </a:t>
            </a:r>
            <a:r>
              <a:rPr lang="en-US" altLang="en-US" i="1" dirty="0" err="1"/>
              <a:t>T</a:t>
            </a:r>
            <a:r>
              <a:rPr lang="en-US" altLang="en-US" i="1" baseline="-25000" dirty="0" err="1"/>
              <a:t>i</a:t>
            </a:r>
            <a:r>
              <a:rPr lang="en-US" altLang="en-US" i="1" dirty="0"/>
              <a:t> </a:t>
            </a:r>
            <a:r>
              <a:rPr lang="en-US" altLang="en-US" dirty="0"/>
              <a:t>needs to be redone if the log </a:t>
            </a:r>
          </a:p>
          <a:p>
            <a:pPr lvl="2"/>
            <a:r>
              <a:rPr lang="en-US" altLang="en-US" dirty="0"/>
              <a:t>contains the records </a:t>
            </a:r>
            <a:r>
              <a:rPr lang="en-US" altLang="en-US" i="1" dirty="0"/>
              <a:t>&lt;</a:t>
            </a:r>
            <a:r>
              <a:rPr lang="en-US" altLang="en-US" i="1" dirty="0" err="1"/>
              <a:t>T</a:t>
            </a:r>
            <a:r>
              <a:rPr lang="en-US" altLang="en-US" i="1" baseline="-25000" dirty="0" err="1"/>
              <a:t>i</a:t>
            </a:r>
            <a:r>
              <a:rPr lang="en-US" altLang="en-US" i="1" dirty="0"/>
              <a:t> </a:t>
            </a:r>
            <a:r>
              <a:rPr lang="en-US" altLang="en-US" b="1" dirty="0"/>
              <a:t>start</a:t>
            </a:r>
            <a:r>
              <a:rPr lang="en-US" altLang="en-US" i="1" dirty="0"/>
              <a:t>&gt;</a:t>
            </a:r>
            <a:r>
              <a:rPr lang="en-US" altLang="en-US" dirty="0"/>
              <a:t> </a:t>
            </a:r>
          </a:p>
          <a:p>
            <a:pPr lvl="2"/>
            <a:r>
              <a:rPr lang="en-US" altLang="en-US" dirty="0"/>
              <a:t>and contains the record </a:t>
            </a:r>
            <a:r>
              <a:rPr lang="en-US" altLang="en-US" i="1" dirty="0"/>
              <a:t>&lt;</a:t>
            </a:r>
            <a:r>
              <a:rPr lang="en-US" altLang="en-US" i="1" dirty="0" err="1"/>
              <a:t>T</a:t>
            </a:r>
            <a:r>
              <a:rPr lang="en-US" altLang="en-US" i="1" baseline="-25000" dirty="0" err="1"/>
              <a:t>i</a:t>
            </a:r>
            <a:r>
              <a:rPr lang="en-US" altLang="en-US" i="1" baseline="-25000" dirty="0"/>
              <a:t> </a:t>
            </a:r>
            <a:r>
              <a:rPr lang="en-US" altLang="en-US" b="1" dirty="0"/>
              <a:t>commit</a:t>
            </a:r>
            <a:r>
              <a:rPr lang="en-US" altLang="en-US" i="1" dirty="0"/>
              <a:t>&gt; or &lt;</a:t>
            </a:r>
            <a:r>
              <a:rPr lang="en-US" altLang="en-US" i="1" dirty="0" err="1"/>
              <a:t>T</a:t>
            </a:r>
            <a:r>
              <a:rPr lang="en-US" altLang="en-US" i="1" baseline="-25000" dirty="0" err="1"/>
              <a:t>i</a:t>
            </a:r>
            <a:r>
              <a:rPr lang="en-US" altLang="en-US" i="1" dirty="0"/>
              <a:t> </a:t>
            </a:r>
            <a:r>
              <a:rPr lang="en-US" altLang="en-US" b="1" dirty="0"/>
              <a:t>abort</a:t>
            </a:r>
            <a:r>
              <a:rPr lang="en-US" altLang="en-US" i="1" dirty="0"/>
              <a:t>&gt;</a:t>
            </a:r>
          </a:p>
          <a:p>
            <a:r>
              <a:rPr lang="en-US" altLang="en-US" dirty="0"/>
              <a:t>Note that If transaction </a:t>
            </a:r>
            <a:r>
              <a:rPr lang="en-US" altLang="en-US" i="1" dirty="0" err="1"/>
              <a:t>T</a:t>
            </a:r>
            <a:r>
              <a:rPr lang="en-US" altLang="en-US" i="1" baseline="-25000" dirty="0" err="1"/>
              <a:t>i</a:t>
            </a:r>
            <a:r>
              <a:rPr lang="en-US" altLang="en-US" dirty="0"/>
              <a:t> was undone earlier and the </a:t>
            </a:r>
            <a:r>
              <a:rPr lang="en-US" altLang="en-US" i="1" dirty="0"/>
              <a:t>&lt;</a:t>
            </a:r>
            <a:r>
              <a:rPr lang="en-US" altLang="en-US" i="1" dirty="0" err="1"/>
              <a:t>T</a:t>
            </a:r>
            <a:r>
              <a:rPr lang="en-US" altLang="en-US" i="1" baseline="-25000" dirty="0" err="1"/>
              <a:t>i</a:t>
            </a:r>
            <a:r>
              <a:rPr lang="en-US" altLang="en-US" i="1" dirty="0"/>
              <a:t> </a:t>
            </a:r>
            <a:r>
              <a:rPr lang="en-US" altLang="en-US" b="1" dirty="0"/>
              <a:t>abort</a:t>
            </a:r>
            <a:r>
              <a:rPr lang="en-US" altLang="en-US" i="1" dirty="0"/>
              <a:t>&gt; </a:t>
            </a:r>
            <a:r>
              <a:rPr lang="en-US" altLang="en-US" dirty="0"/>
              <a:t>record written to the log, and then a failure occurs, on recovery from failure </a:t>
            </a:r>
            <a:r>
              <a:rPr lang="en-US" altLang="en-US" i="1" dirty="0" err="1"/>
              <a:t>T</a:t>
            </a:r>
            <a:r>
              <a:rPr lang="en-US" altLang="en-US" i="1" baseline="-25000" dirty="0" err="1"/>
              <a:t>i</a:t>
            </a:r>
            <a:r>
              <a:rPr lang="en-US" altLang="en-US" i="1" baseline="-25000" dirty="0"/>
              <a:t> </a:t>
            </a:r>
            <a:r>
              <a:rPr lang="en-US" altLang="en-US" dirty="0"/>
              <a:t> is redone</a:t>
            </a:r>
          </a:p>
          <a:p>
            <a:pPr lvl="1"/>
            <a:r>
              <a:rPr lang="en-US" altLang="en-US" b="1" dirty="0"/>
              <a:t>such a redo redoes all the original actions</a:t>
            </a:r>
            <a:r>
              <a:rPr lang="en-US" altLang="en-US" dirty="0"/>
              <a:t> </a:t>
            </a:r>
            <a:r>
              <a:rPr lang="en-US" altLang="en-US" b="1" i="1" dirty="0"/>
              <a:t>including the steps that restored old values</a:t>
            </a:r>
          </a:p>
          <a:p>
            <a:pPr lvl="2"/>
            <a:r>
              <a:rPr lang="en-US" altLang="en-US" dirty="0"/>
              <a:t>Known as </a:t>
            </a:r>
            <a:r>
              <a:rPr lang="en-US" altLang="en-US" b="1" dirty="0">
                <a:solidFill>
                  <a:srgbClr val="002060"/>
                </a:solidFill>
              </a:rPr>
              <a:t>repeating history</a:t>
            </a:r>
          </a:p>
          <a:p>
            <a:pPr lvl="2"/>
            <a:r>
              <a:rPr lang="en-US" altLang="en-US" dirty="0"/>
              <a:t>Seems wasteful, but simplifies recovery greatly</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defRPr/>
            </a:pPr>
            <a:r>
              <a:rPr lang="en-US" sz="2800" dirty="0">
                <a:effectLst>
                  <a:outerShdw blurRad="38100" dist="38100" dir="2700000" algn="tl">
                    <a:srgbClr val="C0C0C0"/>
                  </a:outerShdw>
                </a:effectLst>
              </a:rPr>
              <a:t>Recovering from Failure</a:t>
            </a:r>
          </a:p>
        </p:txBody>
      </p:sp>
      <p:sp>
        <p:nvSpPr>
          <p:cNvPr id="104451" name="Rectangle 3"/>
          <p:cNvSpPr>
            <a:spLocks noGrp="1" noChangeArrowheads="1"/>
          </p:cNvSpPr>
          <p:nvPr>
            <p:ph idx="1"/>
          </p:nvPr>
        </p:nvSpPr>
        <p:spPr>
          <a:xfrm>
            <a:off x="1314250" y="4016385"/>
            <a:ext cx="7705818" cy="1579743"/>
          </a:xfrm>
          <a:prstGeom prst="rect">
            <a:avLst/>
          </a:prstGeom>
        </p:spPr>
        <p:txBody>
          <a:bodyPr/>
          <a:lstStyle/>
          <a:p>
            <a:r>
              <a:rPr lang="en-US" altLang="en-US" i="1" dirty="0"/>
              <a:t>T</a:t>
            </a:r>
            <a:r>
              <a:rPr lang="en-US" altLang="en-US" baseline="-25000" dirty="0"/>
              <a:t>1</a:t>
            </a:r>
            <a:r>
              <a:rPr lang="en-US" altLang="en-US" dirty="0"/>
              <a:t> can be ignored (updates already output to disk due to checkpoint)</a:t>
            </a:r>
          </a:p>
          <a:p>
            <a:r>
              <a:rPr lang="en-US" altLang="en-US" i="1" dirty="0"/>
              <a:t>T</a:t>
            </a:r>
            <a:r>
              <a:rPr lang="en-US" altLang="en-US" baseline="-25000" dirty="0"/>
              <a:t>2</a:t>
            </a:r>
            <a:r>
              <a:rPr lang="en-US" altLang="en-US" dirty="0"/>
              <a:t> and </a:t>
            </a:r>
            <a:r>
              <a:rPr lang="en-US" altLang="en-US" i="1" dirty="0"/>
              <a:t>T</a:t>
            </a:r>
            <a:r>
              <a:rPr lang="en-US" altLang="en-US" baseline="-25000" dirty="0"/>
              <a:t>3</a:t>
            </a:r>
            <a:r>
              <a:rPr lang="en-US" altLang="en-US" dirty="0"/>
              <a:t> redone.</a:t>
            </a:r>
          </a:p>
          <a:p>
            <a:r>
              <a:rPr lang="en-US" altLang="en-US" i="1" dirty="0"/>
              <a:t>T</a:t>
            </a:r>
            <a:r>
              <a:rPr lang="en-US" altLang="en-US" baseline="-25000" dirty="0"/>
              <a:t>4</a:t>
            </a:r>
            <a:r>
              <a:rPr lang="en-US" altLang="en-US" dirty="0"/>
              <a:t> undone</a:t>
            </a:r>
          </a:p>
          <a:p>
            <a:endParaRPr lang="en-US" altLang="en-US" dirty="0"/>
          </a:p>
        </p:txBody>
      </p:sp>
      <p:pic>
        <p:nvPicPr>
          <p:cNvPr id="3" name="Picture 2"/>
          <p:cNvPicPr>
            <a:picLocks noChangeAspect="1"/>
          </p:cNvPicPr>
          <p:nvPr/>
        </p:nvPicPr>
        <p:blipFill>
          <a:blip r:embed="rId3"/>
          <a:stretch>
            <a:fillRect/>
          </a:stretch>
        </p:blipFill>
        <p:spPr>
          <a:xfrm>
            <a:off x="1938527" y="1249986"/>
            <a:ext cx="5015865" cy="2499816"/>
          </a:xfrm>
          <a:prstGeom prst="rect">
            <a:avLst/>
          </a:prstGeom>
        </p:spPr>
      </p:pic>
    </p:spTree>
    <p:extLst>
      <p:ext uri="{BB962C8B-B14F-4D97-AF65-F5344CB8AC3E}">
        <p14:creationId xmlns:p14="http://schemas.microsoft.com/office/powerpoint/2010/main" val="3148036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Recovery and Atomicity</a:t>
            </a:r>
          </a:p>
        </p:txBody>
      </p:sp>
      <p:sp>
        <p:nvSpPr>
          <p:cNvPr id="14339" name="Rectangle 3"/>
          <p:cNvSpPr>
            <a:spLocks noGrp="1" noChangeArrowheads="1"/>
          </p:cNvSpPr>
          <p:nvPr>
            <p:ph idx="1"/>
          </p:nvPr>
        </p:nvSpPr>
        <p:spPr>
          <a:xfrm>
            <a:off x="157942" y="1172095"/>
            <a:ext cx="8284722" cy="5298374"/>
          </a:xfrm>
        </p:spPr>
        <p:txBody>
          <a:bodyPr/>
          <a:lstStyle/>
          <a:p>
            <a:r>
              <a:rPr lang="en-US" altLang="en-US" dirty="0"/>
              <a:t>To ensure atomicity despite failures, we first output information describing the modifications to stable storage without modifying the database itself.</a:t>
            </a:r>
          </a:p>
          <a:p>
            <a:r>
              <a:rPr lang="en-US" altLang="en-US" dirty="0"/>
              <a:t>We study </a:t>
            </a:r>
            <a:r>
              <a:rPr lang="en-US" altLang="en-US" b="1" dirty="0">
                <a:solidFill>
                  <a:srgbClr val="002060"/>
                </a:solidFill>
              </a:rPr>
              <a:t>log-based recovery</a:t>
            </a:r>
            <a:r>
              <a:rPr lang="en-US" altLang="en-US" dirty="0">
                <a:solidFill>
                  <a:srgbClr val="002060"/>
                </a:solidFill>
              </a:rPr>
              <a:t> </a:t>
            </a:r>
            <a:r>
              <a:rPr lang="en-US" altLang="en-US" b="1" dirty="0">
                <a:solidFill>
                  <a:srgbClr val="002060"/>
                </a:solidFill>
              </a:rPr>
              <a:t>mechanisms</a:t>
            </a:r>
            <a:r>
              <a:rPr lang="en-US" altLang="en-US" dirty="0">
                <a:solidFill>
                  <a:srgbClr val="002060"/>
                </a:solidFill>
              </a:rPr>
              <a:t> </a:t>
            </a:r>
            <a:r>
              <a:rPr lang="en-US" altLang="en-US" dirty="0"/>
              <a:t>in detail</a:t>
            </a:r>
          </a:p>
          <a:p>
            <a:pPr lvl="1"/>
            <a:r>
              <a:rPr lang="en-US" altLang="en-US" dirty="0"/>
              <a:t>We first present key concepts</a:t>
            </a:r>
          </a:p>
          <a:p>
            <a:pPr lvl="1"/>
            <a:r>
              <a:rPr lang="en-US" altLang="en-US" dirty="0"/>
              <a:t>And then present the actual recovery algorithm</a:t>
            </a:r>
          </a:p>
          <a:p>
            <a:r>
              <a:rPr lang="en-US" altLang="en-US" dirty="0"/>
              <a:t>Less used alternative: </a:t>
            </a:r>
            <a:r>
              <a:rPr lang="en-US" altLang="en-US" b="1" dirty="0">
                <a:solidFill>
                  <a:srgbClr val="002060"/>
                </a:solidFill>
              </a:rPr>
              <a:t>shadow-copy</a:t>
            </a:r>
            <a:r>
              <a:rPr lang="en-US" altLang="en-US" b="1" dirty="0">
                <a:solidFill>
                  <a:srgbClr val="000099"/>
                </a:solidFill>
              </a:rPr>
              <a:t> </a:t>
            </a:r>
            <a:r>
              <a:rPr lang="en-US" altLang="en-US" dirty="0"/>
              <a:t>and</a:t>
            </a:r>
            <a:r>
              <a:rPr lang="en-US" altLang="en-US" dirty="0">
                <a:solidFill>
                  <a:srgbClr val="000099"/>
                </a:solidFill>
              </a:rPr>
              <a:t> </a:t>
            </a:r>
            <a:r>
              <a:rPr lang="en-US" altLang="en-US" b="1" dirty="0">
                <a:solidFill>
                  <a:srgbClr val="002060"/>
                </a:solidFill>
              </a:rPr>
              <a:t>shadow-paging</a:t>
            </a:r>
            <a:r>
              <a:rPr lang="en-US" altLang="en-US" b="1" dirty="0">
                <a:solidFill>
                  <a:srgbClr val="000099"/>
                </a:solidFill>
              </a:rPr>
              <a:t> </a:t>
            </a:r>
            <a:r>
              <a:rPr lang="en-US" altLang="en-US" dirty="0"/>
              <a:t>(brief details in book)</a:t>
            </a:r>
          </a:p>
          <a:p>
            <a:pPr>
              <a:buFont typeface="Monotype Sorts" charset="2"/>
              <a:buNone/>
            </a:pPr>
            <a:endParaRPr lang="en-US" altLang="en-US" dirty="0"/>
          </a:p>
        </p:txBody>
      </p:sp>
      <p:pic>
        <p:nvPicPr>
          <p:cNvPr id="14340" name="Picture 1" descr="15-02.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79775" y="3988222"/>
            <a:ext cx="3638550" cy="175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TextBox 2"/>
          <p:cNvSpPr txBox="1">
            <a:spLocks noChangeArrowheads="1"/>
          </p:cNvSpPr>
          <p:nvPr/>
        </p:nvSpPr>
        <p:spPr bwMode="auto">
          <a:xfrm>
            <a:off x="1301750" y="5093122"/>
            <a:ext cx="1636987"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1700" b="1" dirty="0">
                <a:solidFill>
                  <a:srgbClr val="002060"/>
                </a:solidFill>
              </a:rPr>
              <a:t>shadow-copy</a:t>
            </a:r>
            <a:r>
              <a:rPr lang="en-US" altLang="en-US" sz="1700" b="1" dirty="0">
                <a:solidFill>
                  <a:srgbClr val="000099"/>
                </a:solidFill>
              </a:rPr>
              <a:t> </a:t>
            </a:r>
            <a:endParaRPr lang="en-US" altLang="en-US" sz="17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Log-Based Recovery</a:t>
            </a:r>
          </a:p>
        </p:txBody>
      </p:sp>
      <p:sp>
        <p:nvSpPr>
          <p:cNvPr id="15363" name="Rectangle 3"/>
          <p:cNvSpPr>
            <a:spLocks noGrp="1" noChangeArrowheads="1"/>
          </p:cNvSpPr>
          <p:nvPr>
            <p:ph idx="1"/>
          </p:nvPr>
        </p:nvSpPr>
        <p:spPr>
          <a:xfrm>
            <a:off x="74816" y="918556"/>
            <a:ext cx="8438870" cy="5551913"/>
          </a:xfrm>
          <a:prstGeom prst="rect">
            <a:avLst/>
          </a:prstGeom>
        </p:spPr>
        <p:txBody>
          <a:bodyPr/>
          <a:lstStyle/>
          <a:p>
            <a:pPr>
              <a:lnSpc>
                <a:spcPct val="90000"/>
              </a:lnSpc>
            </a:pPr>
            <a:r>
              <a:rPr lang="en-US" altLang="en-US" sz="2000" dirty="0"/>
              <a:t>A  </a:t>
            </a:r>
            <a:r>
              <a:rPr lang="en-US" altLang="en-US" sz="2000" b="1" dirty="0">
                <a:solidFill>
                  <a:srgbClr val="002060"/>
                </a:solidFill>
              </a:rPr>
              <a:t>log</a:t>
            </a:r>
            <a:r>
              <a:rPr lang="en-US" altLang="en-US" sz="2000" dirty="0">
                <a:solidFill>
                  <a:srgbClr val="002060"/>
                </a:solidFill>
              </a:rPr>
              <a:t>  </a:t>
            </a:r>
            <a:r>
              <a:rPr lang="en-US" altLang="en-US" sz="2000" dirty="0"/>
              <a:t>is a sequence of  </a:t>
            </a:r>
            <a:r>
              <a:rPr lang="en-US" altLang="en-US" sz="2000" b="1" dirty="0"/>
              <a:t>log records</a:t>
            </a:r>
            <a:r>
              <a:rPr lang="en-US" altLang="en-US" sz="2000" dirty="0"/>
              <a:t>. The records  keep information about update activities on the database.</a:t>
            </a:r>
          </a:p>
          <a:p>
            <a:pPr lvl="1">
              <a:lnSpc>
                <a:spcPct val="90000"/>
              </a:lnSpc>
            </a:pPr>
            <a:r>
              <a:rPr lang="en-US" altLang="en-US" sz="2000" dirty="0"/>
              <a:t>The </a:t>
            </a:r>
            <a:r>
              <a:rPr lang="en-US" altLang="en-US" sz="2000" b="1" dirty="0"/>
              <a:t>log</a:t>
            </a:r>
            <a:r>
              <a:rPr lang="en-US" altLang="en-US" sz="2000" dirty="0"/>
              <a:t> is kept on stable storage </a:t>
            </a:r>
          </a:p>
          <a:p>
            <a:pPr>
              <a:lnSpc>
                <a:spcPct val="90000"/>
              </a:lnSpc>
            </a:pPr>
            <a:r>
              <a:rPr lang="en-US" altLang="en-US" sz="2000" dirty="0"/>
              <a:t>When transaction </a:t>
            </a:r>
            <a:r>
              <a:rPr lang="en-US" altLang="en-US" sz="2000" i="1" dirty="0" err="1"/>
              <a:t>T</a:t>
            </a:r>
            <a:r>
              <a:rPr lang="en-US" altLang="en-US" sz="2000" i="1" baseline="-25000" dirty="0" err="1"/>
              <a:t>i</a:t>
            </a:r>
            <a:r>
              <a:rPr lang="en-US" altLang="en-US" sz="2000" i="1" dirty="0"/>
              <a:t> </a:t>
            </a:r>
            <a:r>
              <a:rPr lang="en-US" altLang="en-US" sz="2000" dirty="0"/>
              <a:t>starts, it registers itself by writing a </a:t>
            </a:r>
          </a:p>
          <a:p>
            <a:pPr marL="0" indent="0">
              <a:lnSpc>
                <a:spcPct val="90000"/>
              </a:lnSpc>
              <a:buNone/>
            </a:pPr>
            <a:r>
              <a:rPr lang="en-US" altLang="en-US" sz="1000" dirty="0"/>
              <a:t> </a:t>
            </a:r>
            <a:br>
              <a:rPr lang="en-US" altLang="en-US" sz="2000" dirty="0"/>
            </a:br>
            <a:r>
              <a:rPr lang="en-US" altLang="en-US" sz="2000" dirty="0"/>
              <a:t>       </a:t>
            </a:r>
            <a:r>
              <a:rPr lang="en-US" altLang="en-US" sz="2000" i="1" dirty="0"/>
              <a:t>&lt;</a:t>
            </a:r>
            <a:r>
              <a:rPr lang="en-US" altLang="en-US" sz="2000" i="1" dirty="0" err="1"/>
              <a:t>T</a:t>
            </a:r>
            <a:r>
              <a:rPr lang="en-US" altLang="en-US" sz="2000" i="1" baseline="-25000" dirty="0" err="1"/>
              <a:t>i</a:t>
            </a:r>
            <a:r>
              <a:rPr lang="en-US" altLang="en-US" sz="2000" i="1" baseline="-25000" dirty="0"/>
              <a:t>  </a:t>
            </a:r>
            <a:r>
              <a:rPr lang="en-US" altLang="en-US" sz="2000" b="1" dirty="0"/>
              <a:t>start</a:t>
            </a:r>
            <a:r>
              <a:rPr lang="en-US" altLang="en-US" sz="2000" dirty="0"/>
              <a:t>&gt; log record</a:t>
            </a:r>
          </a:p>
          <a:p>
            <a:pPr marL="0" indent="0">
              <a:lnSpc>
                <a:spcPct val="90000"/>
              </a:lnSpc>
              <a:buNone/>
            </a:pPr>
            <a:endParaRPr lang="en-US" altLang="en-US" sz="1000" dirty="0"/>
          </a:p>
          <a:p>
            <a:pPr>
              <a:lnSpc>
                <a:spcPct val="90000"/>
              </a:lnSpc>
            </a:pPr>
            <a:r>
              <a:rPr lang="en-US" altLang="en-US" sz="2000" i="1" dirty="0"/>
              <a:t>Before </a:t>
            </a:r>
            <a:r>
              <a:rPr lang="en-US" altLang="en-US" sz="2000" i="1" dirty="0" err="1"/>
              <a:t>T</a:t>
            </a:r>
            <a:r>
              <a:rPr lang="en-US" altLang="en-US" sz="2000" i="1" baseline="-25000" dirty="0" err="1"/>
              <a:t>i</a:t>
            </a:r>
            <a:r>
              <a:rPr lang="en-US" altLang="en-US" sz="2000" i="1" dirty="0"/>
              <a:t> </a:t>
            </a:r>
            <a:r>
              <a:rPr lang="en-US" altLang="en-US" sz="2000" dirty="0"/>
              <a:t>executes </a:t>
            </a:r>
            <a:r>
              <a:rPr lang="en-US" altLang="en-US" sz="2000" b="1" dirty="0"/>
              <a:t>write</a:t>
            </a:r>
            <a:r>
              <a:rPr lang="en-US" altLang="en-US" sz="2000" dirty="0"/>
              <a:t>(</a:t>
            </a:r>
            <a:r>
              <a:rPr lang="en-US" altLang="en-US" sz="2000" i="1" dirty="0"/>
              <a:t>X</a:t>
            </a:r>
            <a:r>
              <a:rPr lang="en-US" altLang="en-US" sz="2000" dirty="0"/>
              <a:t>), a log record </a:t>
            </a:r>
          </a:p>
          <a:p>
            <a:pPr marL="0" indent="0">
              <a:lnSpc>
                <a:spcPct val="90000"/>
              </a:lnSpc>
              <a:buNone/>
            </a:pPr>
            <a:r>
              <a:rPr lang="en-US" altLang="en-US" sz="1000" dirty="0"/>
              <a:t> </a:t>
            </a:r>
            <a:br>
              <a:rPr lang="en-US" altLang="en-US" sz="2000" dirty="0"/>
            </a:br>
            <a:r>
              <a:rPr lang="en-US" altLang="en-US" sz="2000" dirty="0"/>
              <a:t>       </a:t>
            </a:r>
            <a:r>
              <a:rPr lang="en-US" altLang="en-US" sz="2000" i="1" dirty="0"/>
              <a:t>&lt;</a:t>
            </a:r>
            <a:r>
              <a:rPr lang="en-US" altLang="en-US" sz="2000" i="1" dirty="0" err="1"/>
              <a:t>T</a:t>
            </a:r>
            <a:r>
              <a:rPr lang="en-US" altLang="en-US" sz="2000" i="1" baseline="-25000" dirty="0" err="1"/>
              <a:t>i</a:t>
            </a:r>
            <a:r>
              <a:rPr lang="en-US" altLang="en-US" sz="2000" i="1" dirty="0"/>
              <a:t>, X,  V</a:t>
            </a:r>
            <a:r>
              <a:rPr lang="en-US" altLang="en-US" sz="2000" i="1" baseline="-25000" dirty="0"/>
              <a:t>1</a:t>
            </a:r>
            <a:r>
              <a:rPr lang="en-US" altLang="en-US" sz="2000" i="1" dirty="0"/>
              <a:t>,  V</a:t>
            </a:r>
            <a:r>
              <a:rPr lang="en-US" altLang="en-US" sz="2000" i="1" baseline="-25000" dirty="0"/>
              <a:t>2</a:t>
            </a:r>
            <a:r>
              <a:rPr lang="en-US" altLang="en-US" sz="2000" i="1" dirty="0"/>
              <a:t>&gt;  </a:t>
            </a:r>
            <a:br>
              <a:rPr lang="en-US" altLang="en-US" sz="2000" i="1" dirty="0"/>
            </a:br>
            <a:r>
              <a:rPr lang="en-US" altLang="en-US" sz="1000" i="1" dirty="0"/>
              <a:t> </a:t>
            </a:r>
          </a:p>
          <a:p>
            <a:pPr marL="0" indent="0">
              <a:lnSpc>
                <a:spcPct val="90000"/>
              </a:lnSpc>
              <a:buNone/>
            </a:pPr>
            <a:r>
              <a:rPr lang="en-US" altLang="en-US" sz="2000" i="1" dirty="0"/>
              <a:t>        </a:t>
            </a:r>
            <a:r>
              <a:rPr lang="en-US" altLang="en-US" sz="2000" dirty="0"/>
              <a:t>is written, where</a:t>
            </a:r>
            <a:r>
              <a:rPr lang="en-US" altLang="en-US" sz="2000" i="1" dirty="0"/>
              <a:t> V</a:t>
            </a:r>
            <a:r>
              <a:rPr lang="en-US" altLang="en-US" sz="2000" i="1" baseline="-25000" dirty="0"/>
              <a:t>1</a:t>
            </a:r>
            <a:r>
              <a:rPr lang="en-US" altLang="en-US" sz="2000" dirty="0"/>
              <a:t> is the value of </a:t>
            </a:r>
            <a:r>
              <a:rPr lang="en-US" altLang="en-US" sz="2000" i="1" dirty="0"/>
              <a:t>X</a:t>
            </a:r>
            <a:r>
              <a:rPr lang="en-US" altLang="en-US" sz="2000" dirty="0"/>
              <a:t>  before the write (the </a:t>
            </a:r>
            <a:r>
              <a:rPr lang="en-US" altLang="en-US" sz="2000" b="1" dirty="0">
                <a:solidFill>
                  <a:srgbClr val="002060"/>
                </a:solidFill>
              </a:rPr>
              <a:t>old </a:t>
            </a:r>
          </a:p>
          <a:p>
            <a:pPr marL="0" indent="0">
              <a:lnSpc>
                <a:spcPct val="90000"/>
              </a:lnSpc>
              <a:buNone/>
            </a:pPr>
            <a:r>
              <a:rPr lang="en-US" altLang="en-US" sz="2000" b="1" dirty="0">
                <a:solidFill>
                  <a:srgbClr val="002060"/>
                </a:solidFill>
              </a:rPr>
              <a:t>       value</a:t>
            </a:r>
            <a:r>
              <a:rPr lang="en-US" altLang="en-US" sz="2000" dirty="0"/>
              <a:t>)</a:t>
            </a:r>
            <a:r>
              <a:rPr lang="en-US" altLang="en-US" sz="2000" b="1" dirty="0"/>
              <a:t>,</a:t>
            </a:r>
            <a:r>
              <a:rPr lang="en-US" altLang="en-US" sz="2000" dirty="0"/>
              <a:t> and </a:t>
            </a:r>
            <a:r>
              <a:rPr lang="en-US" altLang="en-US" sz="2000" i="1" dirty="0"/>
              <a:t>V</a:t>
            </a:r>
            <a:r>
              <a:rPr lang="en-US" altLang="en-US" sz="2000" i="1" baseline="-25000" dirty="0"/>
              <a:t>2</a:t>
            </a:r>
            <a:r>
              <a:rPr lang="en-US" altLang="en-US" sz="2000" i="1" dirty="0"/>
              <a:t> </a:t>
            </a:r>
            <a:r>
              <a:rPr lang="en-US" altLang="en-US" sz="2000" dirty="0"/>
              <a:t>is the value to be written to </a:t>
            </a:r>
            <a:r>
              <a:rPr lang="en-US" altLang="en-US" sz="2000" i="1" dirty="0"/>
              <a:t>X </a:t>
            </a:r>
            <a:r>
              <a:rPr lang="en-US" altLang="en-US" sz="2000" dirty="0"/>
              <a:t>(the </a:t>
            </a:r>
            <a:r>
              <a:rPr lang="en-US" altLang="en-US" sz="2000" b="1" dirty="0">
                <a:solidFill>
                  <a:srgbClr val="002060"/>
                </a:solidFill>
              </a:rPr>
              <a:t>new value</a:t>
            </a:r>
            <a:r>
              <a:rPr lang="en-US" altLang="en-US" sz="2000" dirty="0"/>
              <a:t>). </a:t>
            </a:r>
          </a:p>
          <a:p>
            <a:pPr>
              <a:lnSpc>
                <a:spcPct val="90000"/>
              </a:lnSpc>
            </a:pPr>
            <a:r>
              <a:rPr lang="en-US" altLang="en-US" sz="2000" dirty="0"/>
              <a:t>When </a:t>
            </a:r>
            <a:r>
              <a:rPr lang="en-US" altLang="en-US" sz="2000" i="1" dirty="0" err="1"/>
              <a:t>T</a:t>
            </a:r>
            <a:r>
              <a:rPr lang="en-US" altLang="en-US" sz="2000" i="1" baseline="-25000" dirty="0" err="1"/>
              <a:t>i</a:t>
            </a:r>
            <a:r>
              <a:rPr lang="en-US" altLang="en-US" sz="2000" dirty="0"/>
              <a:t> finishes it last statement, the log record &lt;</a:t>
            </a:r>
            <a:r>
              <a:rPr lang="en-US" altLang="en-US" sz="2000" i="1" dirty="0" err="1"/>
              <a:t>T</a:t>
            </a:r>
            <a:r>
              <a:rPr lang="en-US" altLang="en-US" sz="2000" i="1" baseline="-25000" dirty="0" err="1"/>
              <a:t>i</a:t>
            </a:r>
            <a:r>
              <a:rPr lang="en-US" altLang="en-US" sz="2000" i="1" dirty="0"/>
              <a:t> </a:t>
            </a:r>
            <a:r>
              <a:rPr lang="en-US" altLang="en-US" sz="2000" b="1" i="1" dirty="0"/>
              <a:t> </a:t>
            </a:r>
            <a:r>
              <a:rPr lang="en-US" altLang="en-US" sz="2000" b="1" dirty="0"/>
              <a:t>commi</a:t>
            </a:r>
            <a:r>
              <a:rPr lang="en-US" altLang="en-US" sz="2000" dirty="0"/>
              <a:t>t&gt; is written. </a:t>
            </a:r>
          </a:p>
          <a:p>
            <a:pPr>
              <a:lnSpc>
                <a:spcPct val="90000"/>
              </a:lnSpc>
            </a:pPr>
            <a:r>
              <a:rPr lang="en-US" altLang="en-US" sz="2000" dirty="0"/>
              <a:t>Two approaches using logs</a:t>
            </a:r>
          </a:p>
          <a:p>
            <a:pPr lvl="1">
              <a:lnSpc>
                <a:spcPct val="90000"/>
              </a:lnSpc>
            </a:pPr>
            <a:r>
              <a:rPr lang="en-US" altLang="en-US" sz="2000" dirty="0"/>
              <a:t>Immediate database modification</a:t>
            </a:r>
          </a:p>
          <a:p>
            <a:pPr lvl="1">
              <a:lnSpc>
                <a:spcPct val="90000"/>
              </a:lnSpc>
            </a:pPr>
            <a:r>
              <a:rPr lang="en-US" altLang="en-US" sz="2000" dirty="0"/>
              <a:t>Deferred database modification.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Immediate Database Modification</a:t>
            </a:r>
          </a:p>
        </p:txBody>
      </p:sp>
      <p:sp>
        <p:nvSpPr>
          <p:cNvPr id="16387" name="Rectangle 3"/>
          <p:cNvSpPr>
            <a:spLocks noGrp="1" noChangeArrowheads="1"/>
          </p:cNvSpPr>
          <p:nvPr>
            <p:ph idx="1"/>
          </p:nvPr>
        </p:nvSpPr>
        <p:spPr>
          <a:xfrm>
            <a:off x="692458" y="1102497"/>
            <a:ext cx="7528264" cy="5367972"/>
          </a:xfrm>
          <a:prstGeom prst="rect">
            <a:avLst/>
          </a:prstGeom>
        </p:spPr>
        <p:txBody>
          <a:bodyPr/>
          <a:lstStyle/>
          <a:p>
            <a:pPr>
              <a:lnSpc>
                <a:spcPct val="90000"/>
              </a:lnSpc>
            </a:pPr>
            <a:r>
              <a:rPr lang="en-US" altLang="en-US" dirty="0"/>
              <a:t>The </a:t>
            </a:r>
            <a:r>
              <a:rPr lang="en-US" altLang="en-US" b="1" dirty="0">
                <a:solidFill>
                  <a:srgbClr val="002060"/>
                </a:solidFill>
              </a:rPr>
              <a:t>immediate-modification</a:t>
            </a:r>
            <a:r>
              <a:rPr lang="en-US" altLang="en-US" dirty="0"/>
              <a:t> scheme allows updates of an uncommitted transaction to be made to the buffer, or the disk itself, before the transaction commits</a:t>
            </a:r>
          </a:p>
          <a:p>
            <a:pPr>
              <a:lnSpc>
                <a:spcPct val="90000"/>
              </a:lnSpc>
            </a:pPr>
            <a:r>
              <a:rPr lang="en-US" altLang="en-US" dirty="0"/>
              <a:t>Update log record must be written </a:t>
            </a:r>
            <a:r>
              <a:rPr lang="en-US" altLang="en-US" i="1" dirty="0"/>
              <a:t>before</a:t>
            </a:r>
            <a:r>
              <a:rPr lang="en-US" altLang="en-US" dirty="0"/>
              <a:t> database item is written</a:t>
            </a:r>
          </a:p>
          <a:p>
            <a:pPr lvl="1">
              <a:lnSpc>
                <a:spcPct val="90000"/>
              </a:lnSpc>
            </a:pPr>
            <a:r>
              <a:rPr lang="en-US" altLang="en-US" dirty="0"/>
              <a:t>We assume that the log record is output directly to stable storage</a:t>
            </a:r>
          </a:p>
          <a:p>
            <a:pPr lvl="1">
              <a:lnSpc>
                <a:spcPct val="90000"/>
              </a:lnSpc>
            </a:pPr>
            <a:r>
              <a:rPr lang="en-US" altLang="en-US" dirty="0"/>
              <a:t>(Will see later that how to postpone log record output to some extent)</a:t>
            </a:r>
          </a:p>
          <a:p>
            <a:pPr>
              <a:lnSpc>
                <a:spcPct val="90000"/>
              </a:lnSpc>
            </a:pPr>
            <a:r>
              <a:rPr lang="en-US" altLang="en-US" dirty="0"/>
              <a:t>Output of updated blocks to disk can take place at any time before or after transaction commit</a:t>
            </a:r>
          </a:p>
          <a:p>
            <a:pPr>
              <a:lnSpc>
                <a:spcPct val="90000"/>
              </a:lnSpc>
            </a:pPr>
            <a:r>
              <a:rPr lang="en-US" altLang="en-US" dirty="0"/>
              <a:t>Order in which blocks are output can be different from the order in which they are written.</a:t>
            </a:r>
          </a:p>
          <a:p>
            <a:pPr>
              <a:lnSpc>
                <a:spcPct val="90000"/>
              </a:lnSpc>
            </a:pPr>
            <a:r>
              <a:rPr lang="en-US" altLang="en-US" dirty="0"/>
              <a:t>The </a:t>
            </a:r>
            <a:r>
              <a:rPr lang="en-US" altLang="en-US" b="1" dirty="0">
                <a:solidFill>
                  <a:srgbClr val="002060"/>
                </a:solidFill>
              </a:rPr>
              <a:t>deferred-modification</a:t>
            </a:r>
            <a:r>
              <a:rPr lang="en-US" altLang="en-US" dirty="0"/>
              <a:t> scheme performs updates to buffer/disk only at the time of transaction commit</a:t>
            </a:r>
          </a:p>
          <a:p>
            <a:pPr lvl="1">
              <a:lnSpc>
                <a:spcPct val="90000"/>
              </a:lnSpc>
            </a:pPr>
            <a:r>
              <a:rPr lang="en-US" altLang="en-US" dirty="0"/>
              <a:t>Simplifies some aspects of recovery</a:t>
            </a:r>
          </a:p>
          <a:p>
            <a:pPr lvl="1">
              <a:lnSpc>
                <a:spcPct val="90000"/>
              </a:lnSpc>
            </a:pPr>
            <a:r>
              <a:rPr lang="en-US" altLang="en-US" dirty="0"/>
              <a:t>But has overhead of storing local copy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a:effectLst/>
              </a:rPr>
              <a:t>Transaction Commit</a:t>
            </a:r>
          </a:p>
        </p:txBody>
      </p:sp>
      <p:sp>
        <p:nvSpPr>
          <p:cNvPr id="17411" name="Rectangle 3"/>
          <p:cNvSpPr>
            <a:spLocks noGrp="1" noChangeArrowheads="1"/>
          </p:cNvSpPr>
          <p:nvPr>
            <p:ph idx="1"/>
          </p:nvPr>
        </p:nvSpPr>
        <p:spPr>
          <a:xfrm>
            <a:off x="692458" y="1102497"/>
            <a:ext cx="7705818" cy="3780221"/>
          </a:xfrm>
        </p:spPr>
        <p:txBody>
          <a:bodyPr/>
          <a:lstStyle/>
          <a:p>
            <a:r>
              <a:rPr lang="en-US" altLang="en-US" dirty="0"/>
              <a:t>A transaction is said to have committed when its commit log record is output to stable storage </a:t>
            </a:r>
          </a:p>
          <a:p>
            <a:pPr lvl="1"/>
            <a:r>
              <a:rPr lang="en-US" altLang="en-US" dirty="0"/>
              <a:t>All previous log records of the transaction must have been output already </a:t>
            </a:r>
          </a:p>
          <a:p>
            <a:r>
              <a:rPr lang="en-US" altLang="en-US" dirty="0"/>
              <a:t>Writes performed by a transaction may still be in the buffer when the transaction commits, and may be output later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defRPr/>
            </a:pPr>
            <a:r>
              <a:rPr lang="en-US" sz="3000">
                <a:effectLst>
                  <a:outerShdw blurRad="38100" dist="38100" dir="2700000" algn="tl">
                    <a:srgbClr val="C0C0C0"/>
                  </a:outerShdw>
                </a:effectLst>
              </a:rPr>
              <a:t>Immediate Database Modification Example</a:t>
            </a:r>
          </a:p>
        </p:txBody>
      </p:sp>
      <p:sp>
        <p:nvSpPr>
          <p:cNvPr id="18435" name="Rectangle 3"/>
          <p:cNvSpPr>
            <a:spLocks noGrp="1" noChangeArrowheads="1"/>
          </p:cNvSpPr>
          <p:nvPr>
            <p:ph idx="1"/>
          </p:nvPr>
        </p:nvSpPr>
        <p:spPr>
          <a:xfrm>
            <a:off x="674703" y="1102497"/>
            <a:ext cx="8170847" cy="5367972"/>
          </a:xfrm>
          <a:prstGeom prst="rect">
            <a:avLst/>
          </a:prstGeom>
        </p:spPr>
        <p:txBody>
          <a:bodyPr/>
          <a:lstStyle/>
          <a:p>
            <a:pPr>
              <a:buFont typeface="Monotype Sorts" charset="2"/>
              <a:buNone/>
            </a:pPr>
            <a:r>
              <a:rPr lang="en-US" altLang="en-US" b="1" dirty="0"/>
              <a:t>Log                                Write                     Output</a:t>
            </a:r>
            <a:endParaRPr lang="en-US" altLang="en-US" dirty="0"/>
          </a:p>
          <a:p>
            <a:pPr>
              <a:lnSpc>
                <a:spcPct val="80000"/>
              </a:lnSpc>
              <a:buFont typeface="Monotype Sorts" charset="2"/>
              <a:buNone/>
            </a:pPr>
            <a:endParaRPr lang="en-US" altLang="en-US" dirty="0"/>
          </a:p>
          <a:p>
            <a:pPr>
              <a:lnSpc>
                <a:spcPct val="60000"/>
              </a:lnSpc>
              <a:buFont typeface="Monotype Sorts" charset="2"/>
              <a:buNone/>
            </a:pPr>
            <a:r>
              <a:rPr lang="en-US" altLang="en-US" dirty="0"/>
              <a:t>&lt;</a:t>
            </a:r>
            <a:r>
              <a:rPr lang="en-US" altLang="en-US" i="1" dirty="0"/>
              <a:t>T</a:t>
            </a:r>
            <a:r>
              <a:rPr lang="en-US" altLang="en-US" baseline="-25000" dirty="0"/>
              <a:t>0</a:t>
            </a:r>
            <a:r>
              <a:rPr lang="en-US" altLang="en-US" i="1" dirty="0"/>
              <a:t> </a:t>
            </a:r>
            <a:r>
              <a:rPr lang="en-US" altLang="en-US" b="1" dirty="0"/>
              <a:t>start</a:t>
            </a:r>
            <a:r>
              <a:rPr lang="en-US" altLang="en-US" dirty="0"/>
              <a:t>&gt;</a:t>
            </a:r>
          </a:p>
          <a:p>
            <a:pPr>
              <a:buFont typeface="Monotype Sorts" charset="2"/>
              <a:buNone/>
            </a:pPr>
            <a:r>
              <a:rPr lang="en-US" altLang="en-US" dirty="0"/>
              <a:t>&lt;</a:t>
            </a:r>
            <a:r>
              <a:rPr lang="en-US" altLang="en-US" i="1" dirty="0"/>
              <a:t>T</a:t>
            </a:r>
            <a:r>
              <a:rPr lang="en-US" altLang="en-US" baseline="-25000" dirty="0"/>
              <a:t>0</a:t>
            </a:r>
            <a:r>
              <a:rPr lang="en-US" altLang="en-US" i="1" dirty="0"/>
              <a:t>,</a:t>
            </a:r>
            <a:r>
              <a:rPr lang="en-US" altLang="en-US" dirty="0"/>
              <a:t> A, 1000, 950&gt;</a:t>
            </a:r>
          </a:p>
          <a:p>
            <a:pPr>
              <a:lnSpc>
                <a:spcPct val="70000"/>
              </a:lnSpc>
              <a:buFont typeface="Monotype Sorts" charset="2"/>
              <a:buNone/>
            </a:pPr>
            <a:r>
              <a:rPr lang="en-US" altLang="en-US" i="1" dirty="0"/>
              <a:t>&lt;T</a:t>
            </a:r>
            <a:r>
              <a:rPr lang="en-US" altLang="en-US" baseline="-25000" dirty="0"/>
              <a:t>0</a:t>
            </a:r>
            <a:r>
              <a:rPr lang="en-US" altLang="en-US" i="1" dirty="0"/>
              <a:t>,</a:t>
            </a:r>
            <a:r>
              <a:rPr lang="en-US" altLang="en-US" dirty="0"/>
              <a:t> B, 2000, 2050&gt;</a:t>
            </a:r>
          </a:p>
          <a:p>
            <a:pPr>
              <a:lnSpc>
                <a:spcPct val="80000"/>
              </a:lnSpc>
              <a:buFont typeface="Monotype Sorts" charset="2"/>
              <a:buNone/>
            </a:pPr>
            <a:r>
              <a:rPr lang="en-US" altLang="en-US" dirty="0"/>
              <a:t>                                    </a:t>
            </a:r>
            <a:r>
              <a:rPr lang="en-US" altLang="en-US" i="1" dirty="0"/>
              <a:t>A</a:t>
            </a:r>
            <a:r>
              <a:rPr lang="en-US" altLang="en-US" dirty="0"/>
              <a:t> = 950</a:t>
            </a:r>
          </a:p>
          <a:p>
            <a:pPr>
              <a:lnSpc>
                <a:spcPct val="60000"/>
              </a:lnSpc>
              <a:buFont typeface="Monotype Sorts" charset="2"/>
              <a:buNone/>
            </a:pPr>
            <a:r>
              <a:rPr lang="en-US" altLang="en-US" dirty="0"/>
              <a:t>                                    </a:t>
            </a:r>
            <a:r>
              <a:rPr lang="en-US" altLang="en-US" i="1" dirty="0"/>
              <a:t>B</a:t>
            </a:r>
            <a:r>
              <a:rPr lang="en-US" altLang="en-US" dirty="0"/>
              <a:t> = 2050</a:t>
            </a:r>
          </a:p>
          <a:p>
            <a:pPr>
              <a:buFont typeface="Monotype Sorts" charset="2"/>
              <a:buNone/>
            </a:pPr>
            <a:r>
              <a:rPr lang="en-US" altLang="en-US" dirty="0"/>
              <a:t>&lt;</a:t>
            </a:r>
            <a:r>
              <a:rPr lang="en-US" altLang="en-US" i="1" dirty="0"/>
              <a:t>T</a:t>
            </a:r>
            <a:r>
              <a:rPr lang="en-US" altLang="en-US" baseline="-25000" dirty="0"/>
              <a:t>0</a:t>
            </a:r>
            <a:r>
              <a:rPr lang="en-US" altLang="en-US" dirty="0"/>
              <a:t> </a:t>
            </a:r>
            <a:r>
              <a:rPr lang="en-US" altLang="en-US" b="1" dirty="0"/>
              <a:t>commit</a:t>
            </a:r>
            <a:r>
              <a:rPr lang="en-US" altLang="en-US" dirty="0"/>
              <a:t>&gt;</a:t>
            </a:r>
          </a:p>
          <a:p>
            <a:pPr>
              <a:lnSpc>
                <a:spcPct val="80000"/>
              </a:lnSpc>
              <a:buFont typeface="Monotype Sorts" charset="2"/>
              <a:buNone/>
            </a:pPr>
            <a:r>
              <a:rPr lang="en-US" altLang="en-US" dirty="0"/>
              <a:t>&lt;</a:t>
            </a:r>
            <a:r>
              <a:rPr lang="en-US" altLang="en-US" i="1" dirty="0"/>
              <a:t>T</a:t>
            </a:r>
            <a:r>
              <a:rPr lang="en-US" altLang="en-US" baseline="-25000" dirty="0"/>
              <a:t>1</a:t>
            </a:r>
            <a:r>
              <a:rPr lang="en-US" altLang="en-US" dirty="0"/>
              <a:t> </a:t>
            </a:r>
            <a:r>
              <a:rPr lang="en-US" altLang="en-US" b="1" dirty="0"/>
              <a:t>start</a:t>
            </a:r>
            <a:r>
              <a:rPr lang="en-US" altLang="en-US" dirty="0"/>
              <a:t>&gt;</a:t>
            </a:r>
          </a:p>
          <a:p>
            <a:pPr>
              <a:lnSpc>
                <a:spcPct val="60000"/>
              </a:lnSpc>
              <a:buFont typeface="Monotype Sorts" charset="2"/>
              <a:buNone/>
            </a:pPr>
            <a:r>
              <a:rPr lang="en-US" altLang="en-US" dirty="0"/>
              <a:t>&lt;</a:t>
            </a:r>
            <a:r>
              <a:rPr lang="en-US" altLang="en-US" i="1" dirty="0"/>
              <a:t>T</a:t>
            </a:r>
            <a:r>
              <a:rPr lang="en-US" altLang="en-US" baseline="-25000" dirty="0"/>
              <a:t>1</a:t>
            </a:r>
            <a:r>
              <a:rPr lang="en-US" altLang="en-US" dirty="0"/>
              <a:t>, C, 700, 600&gt;</a:t>
            </a:r>
          </a:p>
          <a:p>
            <a:pPr>
              <a:lnSpc>
                <a:spcPct val="80000"/>
              </a:lnSpc>
              <a:buFont typeface="Monotype Sorts" charset="2"/>
              <a:buNone/>
            </a:pPr>
            <a:r>
              <a:rPr lang="en-US" altLang="en-US" dirty="0"/>
              <a:t>                                    </a:t>
            </a:r>
            <a:r>
              <a:rPr lang="en-US" altLang="en-US" i="1" dirty="0"/>
              <a:t>C</a:t>
            </a:r>
            <a:r>
              <a:rPr lang="en-US" altLang="en-US" dirty="0"/>
              <a:t> = 600</a:t>
            </a:r>
          </a:p>
          <a:p>
            <a:pPr>
              <a:lnSpc>
                <a:spcPct val="80000"/>
              </a:lnSpc>
              <a:buFont typeface="Monotype Sorts" charset="2"/>
              <a:buNone/>
            </a:pPr>
            <a:r>
              <a:rPr lang="en-US" altLang="en-US" dirty="0"/>
              <a:t>                                                                    </a:t>
            </a:r>
            <a:r>
              <a:rPr lang="en-US" altLang="en-US" i="1" dirty="0"/>
              <a:t>B</a:t>
            </a:r>
            <a:r>
              <a:rPr lang="en-US" altLang="en-US" i="1" baseline="-25000" dirty="0"/>
              <a:t>B </a:t>
            </a:r>
            <a:r>
              <a:rPr lang="en-US" altLang="en-US" dirty="0"/>
              <a:t>, </a:t>
            </a:r>
            <a:r>
              <a:rPr lang="en-US" altLang="en-US" i="1" dirty="0"/>
              <a:t>B</a:t>
            </a:r>
            <a:r>
              <a:rPr lang="en-US" altLang="en-US" i="1" baseline="-25000" dirty="0"/>
              <a:t>C</a:t>
            </a:r>
            <a:endParaRPr lang="en-US" altLang="en-US" dirty="0"/>
          </a:p>
          <a:p>
            <a:pPr>
              <a:lnSpc>
                <a:spcPct val="70000"/>
              </a:lnSpc>
              <a:buFont typeface="Monotype Sorts" charset="2"/>
              <a:buNone/>
            </a:pPr>
            <a:r>
              <a:rPr lang="en-US" altLang="en-US" dirty="0"/>
              <a:t>&lt;</a:t>
            </a:r>
            <a:r>
              <a:rPr lang="en-US" altLang="en-US" i="1" dirty="0"/>
              <a:t>T</a:t>
            </a:r>
            <a:r>
              <a:rPr lang="en-US" altLang="en-US" baseline="-25000" dirty="0"/>
              <a:t>1</a:t>
            </a:r>
            <a:r>
              <a:rPr lang="en-US" altLang="en-US" dirty="0"/>
              <a:t> </a:t>
            </a:r>
            <a:r>
              <a:rPr lang="en-US" altLang="en-US" b="1" dirty="0"/>
              <a:t>commit</a:t>
            </a:r>
            <a:r>
              <a:rPr lang="en-US" altLang="en-US" dirty="0"/>
              <a:t>&gt;</a:t>
            </a:r>
          </a:p>
          <a:p>
            <a:pPr>
              <a:lnSpc>
                <a:spcPct val="70000"/>
              </a:lnSpc>
              <a:buFont typeface="Monotype Sorts" charset="2"/>
              <a:buNone/>
            </a:pPr>
            <a:r>
              <a:rPr lang="en-US" altLang="en-US" dirty="0"/>
              <a:t>                                                                    </a:t>
            </a:r>
            <a:r>
              <a:rPr lang="en-US" altLang="en-US" i="1" dirty="0"/>
              <a:t>B</a:t>
            </a:r>
            <a:r>
              <a:rPr lang="en-US" altLang="en-US" i="1" baseline="-25000" dirty="0"/>
              <a:t>A</a:t>
            </a:r>
            <a:br>
              <a:rPr lang="en-US" altLang="en-US" i="1" baseline="-25000" dirty="0"/>
            </a:br>
            <a:endParaRPr lang="en-US" altLang="en-US" dirty="0"/>
          </a:p>
          <a:p>
            <a:r>
              <a:rPr lang="en-US" altLang="en-US" dirty="0"/>
              <a:t>Note: </a:t>
            </a:r>
            <a:r>
              <a:rPr lang="en-US" altLang="en-US" i="1" dirty="0"/>
              <a:t>B</a:t>
            </a:r>
            <a:r>
              <a:rPr lang="en-US" altLang="en-US" i="1" baseline="-25000" dirty="0"/>
              <a:t>X</a:t>
            </a:r>
            <a:r>
              <a:rPr lang="en-US" altLang="en-US" i="1" dirty="0"/>
              <a:t> </a:t>
            </a:r>
            <a:r>
              <a:rPr lang="en-US" altLang="en-US" dirty="0"/>
              <a:t>denotes block containing </a:t>
            </a:r>
            <a:r>
              <a:rPr lang="en-US" altLang="en-US" i="1" dirty="0"/>
              <a:t>X</a:t>
            </a:r>
            <a:r>
              <a:rPr lang="en-US" altLang="en-US" dirty="0"/>
              <a:t>.</a:t>
            </a:r>
          </a:p>
          <a:p>
            <a:pPr lvl="4">
              <a:buFontTx/>
              <a:buNone/>
            </a:pPr>
            <a:endParaRPr lang="en-US" altLang="en-US" dirty="0"/>
          </a:p>
        </p:txBody>
      </p:sp>
      <p:sp>
        <p:nvSpPr>
          <p:cNvPr id="18436" name="Line 4"/>
          <p:cNvSpPr>
            <a:spLocks noChangeShapeType="1"/>
          </p:cNvSpPr>
          <p:nvPr/>
        </p:nvSpPr>
        <p:spPr bwMode="auto">
          <a:xfrm>
            <a:off x="914400" y="1592263"/>
            <a:ext cx="662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37" name="AutoShape 6"/>
          <p:cNvSpPr>
            <a:spLocks noChangeArrowheads="1"/>
          </p:cNvSpPr>
          <p:nvPr/>
        </p:nvSpPr>
        <p:spPr bwMode="auto">
          <a:xfrm>
            <a:off x="6104200" y="4264434"/>
            <a:ext cx="2179637" cy="563562"/>
          </a:xfrm>
          <a:prstGeom prst="wedgeRoundRectCallout">
            <a:avLst>
              <a:gd name="adj1" fmla="val -56847"/>
              <a:gd name="adj2" fmla="val 67463"/>
              <a:gd name="adj3" fmla="val 16667"/>
            </a:avLst>
          </a:prstGeom>
          <a:solidFill>
            <a:schemeClr val="accent1"/>
          </a:solidFill>
          <a:ln w="9525">
            <a:solidFill>
              <a:schemeClr val="tx1"/>
            </a:solidFill>
            <a:miter lim="800000"/>
            <a:headEnd/>
            <a:tailEnd/>
          </a:ln>
        </p:spPr>
        <p:txBody>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r>
              <a:rPr lang="en-US" altLang="en-US" dirty="0"/>
              <a:t>B</a:t>
            </a:r>
            <a:r>
              <a:rPr lang="en-US" altLang="en-US" baseline="-25000" dirty="0"/>
              <a:t>C</a:t>
            </a:r>
            <a:r>
              <a:rPr lang="en-US" altLang="en-US" dirty="0"/>
              <a:t> output before T</a:t>
            </a:r>
            <a:r>
              <a:rPr lang="en-US" altLang="en-US" baseline="-25000" dirty="0"/>
              <a:t>1 </a:t>
            </a:r>
            <a:r>
              <a:rPr lang="en-US" altLang="en-US" dirty="0"/>
              <a:t>commits</a:t>
            </a:r>
          </a:p>
        </p:txBody>
      </p:sp>
      <p:sp>
        <p:nvSpPr>
          <p:cNvPr id="18438" name="AutoShape 7"/>
          <p:cNvSpPr>
            <a:spLocks noChangeArrowheads="1"/>
          </p:cNvSpPr>
          <p:nvPr/>
        </p:nvSpPr>
        <p:spPr bwMode="auto">
          <a:xfrm>
            <a:off x="6104199" y="5906907"/>
            <a:ext cx="2179637" cy="563562"/>
          </a:xfrm>
          <a:prstGeom prst="wedgeRoundRectCallout">
            <a:avLst>
              <a:gd name="adj1" fmla="val -70102"/>
              <a:gd name="adj2" fmla="val -48875"/>
              <a:gd name="adj3" fmla="val 16667"/>
            </a:avLst>
          </a:prstGeom>
          <a:solidFill>
            <a:schemeClr val="accent1"/>
          </a:solidFill>
          <a:ln w="9525">
            <a:solidFill>
              <a:schemeClr val="tx1"/>
            </a:solidFill>
            <a:miter lim="800000"/>
            <a:headEnd/>
            <a:tailEnd/>
          </a:ln>
        </p:spPr>
        <p:txBody>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r>
              <a:rPr lang="en-US" altLang="en-US"/>
              <a:t>B</a:t>
            </a:r>
            <a:r>
              <a:rPr lang="en-US" altLang="en-US" baseline="-25000"/>
              <a:t>A</a:t>
            </a:r>
            <a:r>
              <a:rPr lang="en-US" altLang="en-US"/>
              <a:t> output after T</a:t>
            </a:r>
            <a:r>
              <a:rPr lang="en-US" altLang="en-US" baseline="-25000"/>
              <a:t>0 </a:t>
            </a:r>
            <a:r>
              <a:rPr lang="en-US" altLang="en-US"/>
              <a:t>commits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a:effectLst/>
              </a:rPr>
              <a:t>Concurrency Control and Recovery</a:t>
            </a:r>
          </a:p>
        </p:txBody>
      </p:sp>
      <p:sp>
        <p:nvSpPr>
          <p:cNvPr id="19459" name="Rectangle 3"/>
          <p:cNvSpPr>
            <a:spLocks noGrp="1" noChangeArrowheads="1"/>
          </p:cNvSpPr>
          <p:nvPr>
            <p:ph idx="1"/>
          </p:nvPr>
        </p:nvSpPr>
        <p:spPr>
          <a:xfrm>
            <a:off x="701336" y="1102497"/>
            <a:ext cx="7812349" cy="5367972"/>
          </a:xfrm>
        </p:spPr>
        <p:txBody>
          <a:bodyPr/>
          <a:lstStyle/>
          <a:p>
            <a:r>
              <a:rPr lang="en-US" altLang="en-US" dirty="0"/>
              <a:t>With concurrent transactions, all transactions share a single disk buffer and a single log</a:t>
            </a:r>
          </a:p>
          <a:p>
            <a:pPr lvl="1"/>
            <a:r>
              <a:rPr lang="en-US" altLang="en-US" dirty="0"/>
              <a:t>A buffer block can have data items updated by one or more transactions</a:t>
            </a:r>
          </a:p>
          <a:p>
            <a:r>
              <a:rPr lang="en-US" altLang="en-US" dirty="0"/>
              <a:t>We assume that </a:t>
            </a:r>
            <a:r>
              <a:rPr lang="en-US" altLang="en-US" i="1" dirty="0">
                <a:solidFill>
                  <a:srgbClr val="002060"/>
                </a:solidFill>
              </a:rPr>
              <a:t>if a transaction </a:t>
            </a:r>
            <a:r>
              <a:rPr lang="en-US" altLang="en-US" i="1" dirty="0" err="1">
                <a:solidFill>
                  <a:srgbClr val="002060"/>
                </a:solidFill>
              </a:rPr>
              <a:t>T</a:t>
            </a:r>
            <a:r>
              <a:rPr lang="en-US" altLang="en-US" i="1" baseline="-25000" dirty="0" err="1">
                <a:solidFill>
                  <a:srgbClr val="002060"/>
                </a:solidFill>
              </a:rPr>
              <a:t>i</a:t>
            </a:r>
            <a:r>
              <a:rPr lang="en-US" altLang="en-US" i="1" dirty="0">
                <a:solidFill>
                  <a:srgbClr val="002060"/>
                </a:solidFill>
              </a:rPr>
              <a:t> has modified an item, no other transaction can modify the same item until </a:t>
            </a:r>
            <a:r>
              <a:rPr lang="en-US" altLang="en-US" i="1" dirty="0" err="1">
                <a:solidFill>
                  <a:srgbClr val="002060"/>
                </a:solidFill>
              </a:rPr>
              <a:t>T</a:t>
            </a:r>
            <a:r>
              <a:rPr lang="en-US" altLang="en-US" i="1" baseline="-25000" dirty="0" err="1">
                <a:solidFill>
                  <a:srgbClr val="002060"/>
                </a:solidFill>
              </a:rPr>
              <a:t>i</a:t>
            </a:r>
            <a:r>
              <a:rPr lang="en-US" altLang="en-US" i="1" baseline="-25000" dirty="0">
                <a:solidFill>
                  <a:srgbClr val="002060"/>
                </a:solidFill>
              </a:rPr>
              <a:t>  </a:t>
            </a:r>
            <a:r>
              <a:rPr lang="en-US" altLang="en-US" i="1" dirty="0">
                <a:solidFill>
                  <a:srgbClr val="002060"/>
                </a:solidFill>
              </a:rPr>
              <a:t>has committed or aborted</a:t>
            </a:r>
          </a:p>
          <a:p>
            <a:pPr lvl="1"/>
            <a:r>
              <a:rPr lang="en-US" altLang="en-US" dirty="0"/>
              <a:t>i.e., the updates of uncommitted transactions should not be visible to other transactions</a:t>
            </a:r>
          </a:p>
          <a:p>
            <a:pPr lvl="2"/>
            <a:r>
              <a:rPr lang="en-US" altLang="en-US" dirty="0"/>
              <a:t>Otherwise, how to perform undo if </a:t>
            </a:r>
            <a:r>
              <a:rPr lang="en-US" altLang="en-US" i="1" dirty="0">
                <a:solidFill>
                  <a:srgbClr val="002060"/>
                </a:solidFill>
              </a:rPr>
              <a:t>T</a:t>
            </a:r>
            <a:r>
              <a:rPr lang="en-US" altLang="en-US" i="1" baseline="-25000" dirty="0">
                <a:solidFill>
                  <a:srgbClr val="002060"/>
                </a:solidFill>
              </a:rPr>
              <a:t>1</a:t>
            </a:r>
            <a:r>
              <a:rPr lang="en-US" altLang="en-US" dirty="0">
                <a:solidFill>
                  <a:srgbClr val="002060"/>
                </a:solidFill>
              </a:rPr>
              <a:t> </a:t>
            </a:r>
            <a:r>
              <a:rPr lang="en-US" altLang="en-US" dirty="0"/>
              <a:t>updates A, then </a:t>
            </a:r>
            <a:r>
              <a:rPr lang="en-US" altLang="en-US" i="1" dirty="0">
                <a:solidFill>
                  <a:srgbClr val="002060"/>
                </a:solidFill>
              </a:rPr>
              <a:t>T</a:t>
            </a:r>
            <a:r>
              <a:rPr lang="en-US" altLang="en-US" i="1" baseline="-25000" dirty="0">
                <a:solidFill>
                  <a:srgbClr val="002060"/>
                </a:solidFill>
              </a:rPr>
              <a:t>2</a:t>
            </a:r>
            <a:r>
              <a:rPr lang="en-US" altLang="en-US" dirty="0">
                <a:solidFill>
                  <a:srgbClr val="002060"/>
                </a:solidFill>
              </a:rPr>
              <a:t> </a:t>
            </a:r>
            <a:r>
              <a:rPr lang="en-US" altLang="en-US" dirty="0"/>
              <a:t>updates A and commits, and finally </a:t>
            </a:r>
            <a:r>
              <a:rPr lang="en-US" altLang="en-US" i="1" dirty="0">
                <a:solidFill>
                  <a:srgbClr val="002060"/>
                </a:solidFill>
              </a:rPr>
              <a:t>T</a:t>
            </a:r>
            <a:r>
              <a:rPr lang="en-US" altLang="en-US" i="1" baseline="-25000" dirty="0">
                <a:solidFill>
                  <a:srgbClr val="002060"/>
                </a:solidFill>
              </a:rPr>
              <a:t>1</a:t>
            </a:r>
            <a:r>
              <a:rPr lang="en-US" altLang="en-US" i="1" baseline="-25000" dirty="0">
                <a:solidFill>
                  <a:srgbClr val="000099"/>
                </a:solidFill>
              </a:rPr>
              <a:t> </a:t>
            </a:r>
            <a:r>
              <a:rPr lang="en-US" altLang="en-US" dirty="0"/>
              <a:t>has to abort?</a:t>
            </a:r>
          </a:p>
          <a:p>
            <a:pPr lvl="1"/>
            <a:r>
              <a:rPr lang="en-US" altLang="en-US" dirty="0"/>
              <a:t>Can be ensured by obtaining exclusive locks on updated items and holding the locks till end of transaction (strict two-phase locking)</a:t>
            </a:r>
          </a:p>
          <a:p>
            <a:r>
              <a:rPr lang="en-US" altLang="en-US" dirty="0"/>
              <a:t>Log records of different transactions may be interspersed in the log.</a:t>
            </a:r>
          </a:p>
          <a:p>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a:effectLst/>
              </a:rPr>
              <a:t>Undo and Redo Operations</a:t>
            </a:r>
          </a:p>
        </p:txBody>
      </p:sp>
      <p:sp>
        <p:nvSpPr>
          <p:cNvPr id="20483" name="Rectangle 3"/>
          <p:cNvSpPr>
            <a:spLocks noGrp="1" noChangeArrowheads="1"/>
          </p:cNvSpPr>
          <p:nvPr>
            <p:ph idx="1"/>
          </p:nvPr>
        </p:nvSpPr>
        <p:spPr>
          <a:xfrm>
            <a:off x="656948" y="1102497"/>
            <a:ext cx="7776838" cy="5367972"/>
          </a:xfrm>
        </p:spPr>
        <p:txBody>
          <a:bodyPr/>
          <a:lstStyle/>
          <a:p>
            <a:r>
              <a:rPr lang="en-US" altLang="en-US" b="1" dirty="0">
                <a:solidFill>
                  <a:srgbClr val="002060"/>
                </a:solidFill>
              </a:rPr>
              <a:t>Undo and Redo of Transactions</a:t>
            </a:r>
          </a:p>
          <a:p>
            <a:pPr lvl="1"/>
            <a:r>
              <a:rPr lang="en-US" altLang="en-US" b="1" dirty="0"/>
              <a:t>undo</a:t>
            </a:r>
            <a:r>
              <a:rPr lang="en-US" altLang="en-US" dirty="0"/>
              <a:t>(</a:t>
            </a:r>
            <a:r>
              <a:rPr lang="en-US" altLang="en-US" i="1" dirty="0" err="1"/>
              <a:t>T</a:t>
            </a:r>
            <a:r>
              <a:rPr lang="en-US" altLang="en-US" baseline="-25000" dirty="0" err="1"/>
              <a:t>i</a:t>
            </a:r>
            <a:r>
              <a:rPr lang="en-US" altLang="en-US" dirty="0"/>
              <a:t>)  -- restores the value of all data items updated by </a:t>
            </a:r>
            <a:r>
              <a:rPr lang="en-US" altLang="en-US" i="1" dirty="0" err="1"/>
              <a:t>T</a:t>
            </a:r>
            <a:r>
              <a:rPr lang="en-US" altLang="en-US" i="1" baseline="-25000" dirty="0" err="1"/>
              <a:t>i</a:t>
            </a:r>
            <a:r>
              <a:rPr lang="en-US" altLang="en-US" dirty="0"/>
              <a:t> to their old values, going backwards from the last log record for </a:t>
            </a:r>
            <a:r>
              <a:rPr lang="en-US" altLang="en-US" i="1" dirty="0" err="1"/>
              <a:t>T</a:t>
            </a:r>
            <a:r>
              <a:rPr lang="en-US" altLang="en-US" i="1" baseline="-25000" dirty="0" err="1"/>
              <a:t>i</a:t>
            </a:r>
            <a:endParaRPr lang="en-US" altLang="en-US" i="1" dirty="0"/>
          </a:p>
          <a:p>
            <a:pPr lvl="2"/>
            <a:r>
              <a:rPr lang="en-US" altLang="en-US" dirty="0"/>
              <a:t>Each time a data item X is restored to its old value V a special  log record </a:t>
            </a:r>
            <a:r>
              <a:rPr lang="en-US" altLang="en-US" i="1" dirty="0"/>
              <a:t>&lt;</a:t>
            </a:r>
            <a:r>
              <a:rPr lang="en-US" altLang="en-US" i="1" dirty="0" err="1"/>
              <a:t>T</a:t>
            </a:r>
            <a:r>
              <a:rPr lang="en-US" altLang="en-US" i="1" baseline="-25000" dirty="0" err="1"/>
              <a:t>i</a:t>
            </a:r>
            <a:r>
              <a:rPr lang="en-US" altLang="en-US" i="1" dirty="0"/>
              <a:t> , X, V&gt; </a:t>
            </a:r>
            <a:r>
              <a:rPr lang="en-US" altLang="en-US" dirty="0"/>
              <a:t>is written out</a:t>
            </a:r>
          </a:p>
          <a:p>
            <a:pPr lvl="2"/>
            <a:r>
              <a:rPr lang="en-US" altLang="en-US" dirty="0"/>
              <a:t>When undo of a transaction is complete, a log record </a:t>
            </a:r>
            <a:br>
              <a:rPr lang="en-US" altLang="en-US" dirty="0"/>
            </a:br>
            <a:r>
              <a:rPr lang="en-US" altLang="en-US" i="1" dirty="0"/>
              <a:t>&lt;</a:t>
            </a:r>
            <a:r>
              <a:rPr lang="en-US" altLang="en-US" i="1" dirty="0" err="1"/>
              <a:t>T</a:t>
            </a:r>
            <a:r>
              <a:rPr lang="en-US" altLang="en-US" i="1" baseline="-25000" dirty="0" err="1"/>
              <a:t>i</a:t>
            </a:r>
            <a:r>
              <a:rPr lang="en-US" altLang="en-US" i="1" dirty="0"/>
              <a:t> </a:t>
            </a:r>
            <a:r>
              <a:rPr lang="en-US" altLang="en-US" b="1" dirty="0"/>
              <a:t>abort</a:t>
            </a:r>
            <a:r>
              <a:rPr lang="en-US" altLang="en-US" i="1" dirty="0"/>
              <a:t>&gt; </a:t>
            </a:r>
            <a:r>
              <a:rPr lang="en-US" altLang="en-US" dirty="0"/>
              <a:t>is written out.</a:t>
            </a:r>
          </a:p>
          <a:p>
            <a:pPr lvl="1"/>
            <a:r>
              <a:rPr lang="en-US" altLang="en-US" b="1" dirty="0"/>
              <a:t>redo</a:t>
            </a:r>
            <a:r>
              <a:rPr lang="en-US" altLang="en-US" dirty="0"/>
              <a:t>(</a:t>
            </a:r>
            <a:r>
              <a:rPr lang="en-US" altLang="en-US" i="1" dirty="0" err="1"/>
              <a:t>T</a:t>
            </a:r>
            <a:r>
              <a:rPr lang="en-US" altLang="en-US" baseline="-25000" dirty="0" err="1"/>
              <a:t>i</a:t>
            </a:r>
            <a:r>
              <a:rPr lang="en-US" altLang="en-US" dirty="0"/>
              <a:t>)  -- sets the value of all data items updated by </a:t>
            </a:r>
            <a:r>
              <a:rPr lang="en-US" altLang="en-US" i="1" dirty="0" err="1"/>
              <a:t>T</a:t>
            </a:r>
            <a:r>
              <a:rPr lang="en-US" altLang="en-US" i="1" baseline="-25000" dirty="0" err="1"/>
              <a:t>i</a:t>
            </a:r>
            <a:r>
              <a:rPr lang="en-US" altLang="en-US" i="1" baseline="-25000" dirty="0"/>
              <a:t> </a:t>
            </a:r>
            <a:r>
              <a:rPr lang="en-US" altLang="en-US" i="1" dirty="0"/>
              <a:t> </a:t>
            </a:r>
            <a:r>
              <a:rPr lang="en-US" altLang="en-US" dirty="0"/>
              <a:t>to the new values, going forward from the first log record for </a:t>
            </a:r>
            <a:r>
              <a:rPr lang="en-US" altLang="en-US" i="1" dirty="0" err="1"/>
              <a:t>T</a:t>
            </a:r>
            <a:r>
              <a:rPr lang="en-US" altLang="en-US" i="1" baseline="-25000" dirty="0" err="1"/>
              <a:t>i</a:t>
            </a:r>
            <a:endParaRPr lang="en-US" altLang="en-US" b="1" dirty="0">
              <a:solidFill>
                <a:schemeClr val="tx2"/>
              </a:solidFill>
            </a:endParaRPr>
          </a:p>
          <a:p>
            <a:pPr lvl="2"/>
            <a:r>
              <a:rPr lang="en-US" altLang="en-US" dirty="0"/>
              <a:t>No logging is done in this case</a:t>
            </a:r>
          </a:p>
          <a:p>
            <a:endParaRPr lang="en-US" altLang="en-US" i="1" dirty="0"/>
          </a:p>
          <a:p>
            <a:endParaRPr lang="en-US" altLang="en-US" i="1" baseline="-25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Recovering from Failure</a:t>
            </a:r>
          </a:p>
        </p:txBody>
      </p:sp>
      <p:sp>
        <p:nvSpPr>
          <p:cNvPr id="21507" name="Rectangle 3"/>
          <p:cNvSpPr>
            <a:spLocks noGrp="1" noChangeArrowheads="1"/>
          </p:cNvSpPr>
          <p:nvPr>
            <p:ph idx="1"/>
          </p:nvPr>
        </p:nvSpPr>
        <p:spPr>
          <a:xfrm>
            <a:off x="683581" y="1102497"/>
            <a:ext cx="7821228" cy="3868998"/>
          </a:xfrm>
          <a:prstGeom prst="rect">
            <a:avLst/>
          </a:prstGeom>
        </p:spPr>
        <p:txBody>
          <a:bodyPr/>
          <a:lstStyle/>
          <a:p>
            <a:r>
              <a:rPr lang="en-US" altLang="en-US" dirty="0"/>
              <a:t>When recovering after failure:</a:t>
            </a:r>
          </a:p>
          <a:p>
            <a:pPr lvl="1"/>
            <a:r>
              <a:rPr lang="en-US" altLang="en-US" dirty="0"/>
              <a:t>Transaction</a:t>
            </a:r>
            <a:r>
              <a:rPr lang="en-US" altLang="en-US" i="1" dirty="0"/>
              <a:t> </a:t>
            </a:r>
            <a:r>
              <a:rPr lang="en-US" altLang="en-US" i="1" dirty="0" err="1"/>
              <a:t>T</a:t>
            </a:r>
            <a:r>
              <a:rPr lang="en-US" altLang="en-US" i="1" baseline="-25000" dirty="0" err="1"/>
              <a:t>i</a:t>
            </a:r>
            <a:r>
              <a:rPr lang="en-US" altLang="en-US" i="1" dirty="0"/>
              <a:t> </a:t>
            </a:r>
            <a:r>
              <a:rPr lang="en-US" altLang="en-US" dirty="0"/>
              <a:t>needs to be undone if the log </a:t>
            </a:r>
          </a:p>
          <a:p>
            <a:pPr lvl="2"/>
            <a:r>
              <a:rPr lang="en-US" altLang="en-US" dirty="0"/>
              <a:t>Contains the record </a:t>
            </a:r>
            <a:r>
              <a:rPr lang="en-US" altLang="en-US" i="1" dirty="0"/>
              <a:t>&lt;</a:t>
            </a:r>
            <a:r>
              <a:rPr lang="en-US" altLang="en-US" i="1" dirty="0" err="1"/>
              <a:t>T</a:t>
            </a:r>
            <a:r>
              <a:rPr lang="en-US" altLang="en-US" i="1" baseline="-25000" dirty="0" err="1"/>
              <a:t>i</a:t>
            </a:r>
            <a:r>
              <a:rPr lang="en-US" altLang="en-US" dirty="0"/>
              <a:t> </a:t>
            </a:r>
            <a:r>
              <a:rPr lang="en-US" altLang="en-US" b="1" dirty="0"/>
              <a:t>start</a:t>
            </a:r>
            <a:r>
              <a:rPr lang="en-US" altLang="en-US" i="1" dirty="0"/>
              <a:t>&gt;</a:t>
            </a:r>
            <a:r>
              <a:rPr lang="en-US" altLang="en-US" dirty="0"/>
              <a:t>,</a:t>
            </a:r>
          </a:p>
          <a:p>
            <a:pPr lvl="2"/>
            <a:r>
              <a:rPr lang="en-US" altLang="en-US" dirty="0"/>
              <a:t>But does not contain either the record </a:t>
            </a:r>
            <a:r>
              <a:rPr lang="en-US" altLang="en-US" i="1" dirty="0"/>
              <a:t>&lt;</a:t>
            </a:r>
            <a:r>
              <a:rPr lang="en-US" altLang="en-US" i="1" dirty="0" err="1"/>
              <a:t>T</a:t>
            </a:r>
            <a:r>
              <a:rPr lang="en-US" altLang="en-US" i="1" baseline="-25000" dirty="0" err="1"/>
              <a:t>i</a:t>
            </a:r>
            <a:r>
              <a:rPr lang="en-US" altLang="en-US" i="1" dirty="0"/>
              <a:t> </a:t>
            </a:r>
            <a:r>
              <a:rPr lang="en-US" altLang="en-US" b="1" dirty="0"/>
              <a:t>commit</a:t>
            </a:r>
            <a:r>
              <a:rPr lang="en-US" altLang="en-US" i="1" dirty="0"/>
              <a:t>&gt; or &lt;</a:t>
            </a:r>
            <a:r>
              <a:rPr lang="en-US" altLang="en-US" i="1" dirty="0" err="1"/>
              <a:t>T</a:t>
            </a:r>
            <a:r>
              <a:rPr lang="en-US" altLang="en-US" i="1" baseline="-25000" dirty="0" err="1"/>
              <a:t>i</a:t>
            </a:r>
            <a:r>
              <a:rPr lang="en-US" altLang="en-US" i="1" dirty="0"/>
              <a:t> </a:t>
            </a:r>
            <a:r>
              <a:rPr lang="en-US" altLang="en-US" b="1" dirty="0"/>
              <a:t>abort</a:t>
            </a:r>
            <a:r>
              <a:rPr lang="en-US" altLang="en-US" i="1" dirty="0"/>
              <a:t>&gt;</a:t>
            </a:r>
            <a:r>
              <a:rPr lang="en-US" altLang="en-US" dirty="0"/>
              <a:t>.</a:t>
            </a:r>
          </a:p>
          <a:p>
            <a:pPr lvl="1"/>
            <a:r>
              <a:rPr lang="en-US" altLang="en-US" dirty="0"/>
              <a:t>Transaction </a:t>
            </a:r>
            <a:r>
              <a:rPr lang="en-US" altLang="en-US" i="1" dirty="0" err="1"/>
              <a:t>T</a:t>
            </a:r>
            <a:r>
              <a:rPr lang="en-US" altLang="en-US" i="1" baseline="-25000" dirty="0" err="1"/>
              <a:t>i</a:t>
            </a:r>
            <a:r>
              <a:rPr lang="en-US" altLang="en-US" i="1" dirty="0"/>
              <a:t> </a:t>
            </a:r>
            <a:r>
              <a:rPr lang="en-US" altLang="en-US" dirty="0"/>
              <a:t>needs to be redone if the log </a:t>
            </a:r>
          </a:p>
          <a:p>
            <a:pPr lvl="2"/>
            <a:r>
              <a:rPr lang="en-US" altLang="en-US" dirty="0"/>
              <a:t>Contains the records </a:t>
            </a:r>
            <a:r>
              <a:rPr lang="en-US" altLang="en-US" i="1" dirty="0"/>
              <a:t>&lt;</a:t>
            </a:r>
            <a:r>
              <a:rPr lang="en-US" altLang="en-US" i="1" dirty="0" err="1"/>
              <a:t>T</a:t>
            </a:r>
            <a:r>
              <a:rPr lang="en-US" altLang="en-US" i="1" baseline="-25000" dirty="0" err="1"/>
              <a:t>i</a:t>
            </a:r>
            <a:r>
              <a:rPr lang="en-US" altLang="en-US" i="1" dirty="0"/>
              <a:t> </a:t>
            </a:r>
            <a:r>
              <a:rPr lang="en-US" altLang="en-US" b="1" dirty="0"/>
              <a:t>start</a:t>
            </a:r>
            <a:r>
              <a:rPr lang="en-US" altLang="en-US" i="1" dirty="0"/>
              <a:t>&gt;</a:t>
            </a:r>
            <a:r>
              <a:rPr lang="en-US" altLang="en-US" dirty="0"/>
              <a:t> </a:t>
            </a:r>
          </a:p>
          <a:p>
            <a:pPr lvl="2"/>
            <a:r>
              <a:rPr lang="en-US" altLang="en-US" dirty="0"/>
              <a:t>And contains the record </a:t>
            </a:r>
            <a:r>
              <a:rPr lang="en-US" altLang="en-US" i="1" dirty="0"/>
              <a:t>&lt;</a:t>
            </a:r>
            <a:r>
              <a:rPr lang="en-US" altLang="en-US" i="1" dirty="0" err="1"/>
              <a:t>T</a:t>
            </a:r>
            <a:r>
              <a:rPr lang="en-US" altLang="en-US" i="1" baseline="-25000" dirty="0" err="1"/>
              <a:t>i</a:t>
            </a:r>
            <a:r>
              <a:rPr lang="en-US" altLang="en-US" i="1" baseline="-25000" dirty="0"/>
              <a:t> </a:t>
            </a:r>
            <a:r>
              <a:rPr lang="en-US" altLang="en-US" b="1" dirty="0"/>
              <a:t>commit</a:t>
            </a:r>
            <a:r>
              <a:rPr lang="en-US" altLang="en-US" i="1" dirty="0"/>
              <a:t>&gt; or &lt;</a:t>
            </a:r>
            <a:r>
              <a:rPr lang="en-US" altLang="en-US" i="1" dirty="0" err="1"/>
              <a:t>T</a:t>
            </a:r>
            <a:r>
              <a:rPr lang="en-US" altLang="en-US" i="1" baseline="-25000" dirty="0" err="1"/>
              <a:t>i</a:t>
            </a:r>
            <a:r>
              <a:rPr lang="en-US" altLang="en-US" i="1" dirty="0"/>
              <a:t> </a:t>
            </a:r>
            <a:r>
              <a:rPr lang="en-US" altLang="en-US" b="1" dirty="0"/>
              <a:t>abort</a:t>
            </a:r>
            <a:r>
              <a:rPr lang="en-US" altLang="en-US" i="1" dirty="0"/>
              <a:t>&gt;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Recovering from Failure (Cont.)</a:t>
            </a:r>
          </a:p>
        </p:txBody>
      </p:sp>
      <p:sp>
        <p:nvSpPr>
          <p:cNvPr id="22531" name="Rectangle 3"/>
          <p:cNvSpPr>
            <a:spLocks noGrp="1" noChangeArrowheads="1"/>
          </p:cNvSpPr>
          <p:nvPr>
            <p:ph idx="1"/>
          </p:nvPr>
        </p:nvSpPr>
        <p:spPr>
          <a:xfrm>
            <a:off x="683581" y="1102497"/>
            <a:ext cx="7652552" cy="5367972"/>
          </a:xfrm>
          <a:prstGeom prst="rect">
            <a:avLst/>
          </a:prstGeom>
        </p:spPr>
        <p:txBody>
          <a:bodyPr/>
          <a:lstStyle/>
          <a:p>
            <a:r>
              <a:rPr lang="en-US" altLang="en-US" dirty="0"/>
              <a:t>Suppose that  transaction </a:t>
            </a:r>
            <a:r>
              <a:rPr lang="en-US" altLang="en-US" i="1" dirty="0" err="1"/>
              <a:t>T</a:t>
            </a:r>
            <a:r>
              <a:rPr lang="en-US" altLang="en-US" i="1" baseline="-25000" dirty="0" err="1"/>
              <a:t>i</a:t>
            </a:r>
            <a:r>
              <a:rPr lang="en-US" altLang="en-US" dirty="0"/>
              <a:t> was undone earlier and the </a:t>
            </a:r>
            <a:r>
              <a:rPr lang="en-US" altLang="en-US" i="1" dirty="0"/>
              <a:t>&lt;</a:t>
            </a:r>
            <a:r>
              <a:rPr lang="en-US" altLang="en-US" i="1" dirty="0" err="1"/>
              <a:t>T</a:t>
            </a:r>
            <a:r>
              <a:rPr lang="en-US" altLang="en-US" i="1" baseline="-25000" dirty="0" err="1"/>
              <a:t>i</a:t>
            </a:r>
            <a:r>
              <a:rPr lang="en-US" altLang="en-US" i="1" dirty="0"/>
              <a:t> </a:t>
            </a:r>
            <a:r>
              <a:rPr lang="en-US" altLang="en-US" b="1" dirty="0"/>
              <a:t>abort</a:t>
            </a:r>
            <a:r>
              <a:rPr lang="en-US" altLang="en-US" i="1" dirty="0"/>
              <a:t>&gt; </a:t>
            </a:r>
            <a:r>
              <a:rPr lang="en-US" altLang="en-US" dirty="0"/>
              <a:t>record  was written to the log,  and then a failure occurs,</a:t>
            </a:r>
          </a:p>
          <a:p>
            <a:r>
              <a:rPr lang="en-US" altLang="en-US" dirty="0"/>
              <a:t>On recovery from failure  transaction </a:t>
            </a:r>
            <a:r>
              <a:rPr lang="en-US" altLang="en-US" i="1" dirty="0" err="1"/>
              <a:t>T</a:t>
            </a:r>
            <a:r>
              <a:rPr lang="en-US" altLang="en-US" i="1" baseline="-25000" dirty="0" err="1"/>
              <a:t>i</a:t>
            </a:r>
            <a:r>
              <a:rPr lang="en-US" altLang="en-US" i="1" baseline="-25000" dirty="0"/>
              <a:t> </a:t>
            </a:r>
            <a:r>
              <a:rPr lang="en-US" altLang="en-US" dirty="0"/>
              <a:t> is redone</a:t>
            </a:r>
          </a:p>
          <a:p>
            <a:pPr lvl="1"/>
            <a:r>
              <a:rPr lang="en-US" altLang="en-US" dirty="0"/>
              <a:t>Such a </a:t>
            </a:r>
            <a:r>
              <a:rPr lang="en-US" altLang="en-US" b="1" dirty="0"/>
              <a:t>redo</a:t>
            </a:r>
            <a:r>
              <a:rPr lang="en-US" altLang="en-US" dirty="0"/>
              <a:t> redoes all the original actions of transaction </a:t>
            </a:r>
            <a:r>
              <a:rPr lang="en-US" altLang="en-US" i="1" dirty="0" err="1"/>
              <a:t>T</a:t>
            </a:r>
            <a:r>
              <a:rPr lang="en-US" altLang="en-US" i="1" baseline="-25000" dirty="0" err="1"/>
              <a:t>i</a:t>
            </a:r>
            <a:r>
              <a:rPr lang="en-US" altLang="en-US" dirty="0"/>
              <a:t> </a:t>
            </a:r>
            <a:r>
              <a:rPr lang="en-US" altLang="en-US" i="1" dirty="0"/>
              <a:t>including the steps that restored old values</a:t>
            </a:r>
          </a:p>
          <a:p>
            <a:pPr lvl="2"/>
            <a:r>
              <a:rPr lang="en-US" altLang="en-US" dirty="0"/>
              <a:t>Known as </a:t>
            </a:r>
            <a:r>
              <a:rPr lang="en-US" altLang="en-US" b="1" dirty="0">
                <a:solidFill>
                  <a:srgbClr val="002060"/>
                </a:solidFill>
              </a:rPr>
              <a:t>repeating history</a:t>
            </a:r>
          </a:p>
          <a:p>
            <a:pPr lvl="2"/>
            <a:r>
              <a:rPr lang="en-US" altLang="en-US" dirty="0"/>
              <a:t>Seems wasteful, but simplifies recovery greatly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Outline</a:t>
            </a:r>
          </a:p>
        </p:txBody>
      </p:sp>
      <p:sp>
        <p:nvSpPr>
          <p:cNvPr id="5123" name="Rectangle 3"/>
          <p:cNvSpPr>
            <a:spLocks noGrp="1" noChangeArrowheads="1"/>
          </p:cNvSpPr>
          <p:nvPr>
            <p:ph idx="1"/>
          </p:nvPr>
        </p:nvSpPr>
        <p:spPr>
          <a:xfrm>
            <a:off x="701336" y="1102497"/>
            <a:ext cx="7688062" cy="5367972"/>
          </a:xfrm>
          <a:prstGeom prst="rect">
            <a:avLst/>
          </a:prstGeom>
        </p:spPr>
        <p:txBody>
          <a:bodyPr/>
          <a:lstStyle/>
          <a:p>
            <a:r>
              <a:rPr lang="en-US" altLang="en-US" sz="2400" dirty="0"/>
              <a:t>Failure Classification</a:t>
            </a:r>
          </a:p>
          <a:p>
            <a:r>
              <a:rPr lang="en-US" altLang="en-US" sz="2400" dirty="0"/>
              <a:t>Storage Structure</a:t>
            </a:r>
          </a:p>
          <a:p>
            <a:r>
              <a:rPr lang="en-US" altLang="en-US" sz="2400" dirty="0"/>
              <a:t>Recovery and Atomicity</a:t>
            </a:r>
          </a:p>
          <a:p>
            <a:r>
              <a:rPr lang="en-US" altLang="en-US" sz="2400" dirty="0"/>
              <a:t>Log-Based Recovery</a:t>
            </a:r>
          </a:p>
          <a:p>
            <a:r>
              <a:rPr lang="en-US" altLang="en-US" sz="2400" dirty="0"/>
              <a:t>Remote Backup Systems</a:t>
            </a:r>
          </a:p>
          <a:p>
            <a:endParaRPr lang="en-US" alt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69925" y="96838"/>
            <a:ext cx="8166100" cy="608012"/>
          </a:xfrm>
        </p:spPr>
        <p:txBody>
          <a:bodyPr/>
          <a:lstStyle/>
          <a:p>
            <a:pPr>
              <a:defRPr/>
            </a:pPr>
            <a:r>
              <a:rPr lang="en-US" sz="2800" dirty="0">
                <a:ea typeface="ＭＳ Ｐゴシック" charset="0"/>
              </a:rPr>
              <a:t>Immediate DB Modification Recovery Example</a:t>
            </a:r>
          </a:p>
        </p:txBody>
      </p:sp>
      <p:sp>
        <p:nvSpPr>
          <p:cNvPr id="23555" name="Rectangle 3"/>
          <p:cNvSpPr>
            <a:spLocks noGrp="1" noChangeArrowheads="1"/>
          </p:cNvSpPr>
          <p:nvPr>
            <p:ph type="body" idx="4294967295"/>
          </p:nvPr>
        </p:nvSpPr>
        <p:spPr>
          <a:xfrm>
            <a:off x="669926" y="1085850"/>
            <a:ext cx="7692840" cy="5183188"/>
          </a:xfrm>
          <a:prstGeom prst="rect">
            <a:avLst/>
          </a:prstGeom>
        </p:spPr>
        <p:txBody>
          <a:bodyPr/>
          <a:lstStyle/>
          <a:p>
            <a:pPr>
              <a:lnSpc>
                <a:spcPct val="110000"/>
              </a:lnSpc>
              <a:buFont typeface="Monotype Sorts" charset="2"/>
              <a:buNone/>
            </a:pPr>
            <a:r>
              <a:rPr lang="en-US" altLang="en-US" dirty="0"/>
              <a:t>  Below we show the log as it appears at three instances of time.</a:t>
            </a:r>
          </a:p>
          <a:p>
            <a:pPr>
              <a:lnSpc>
                <a:spcPct val="70000"/>
              </a:lnSpc>
              <a:buFont typeface="Monotype Sorts" charset="2"/>
              <a:buNone/>
            </a:pPr>
            <a:endParaRPr lang="en-US" altLang="en-US" dirty="0"/>
          </a:p>
          <a:p>
            <a:pPr>
              <a:lnSpc>
                <a:spcPct val="70000"/>
              </a:lnSpc>
              <a:buFont typeface="Monotype Sorts" charset="2"/>
              <a:buNone/>
            </a:pPr>
            <a:endParaRPr lang="en-US" altLang="en-US" dirty="0"/>
          </a:p>
          <a:p>
            <a:pPr>
              <a:lnSpc>
                <a:spcPct val="70000"/>
              </a:lnSpc>
              <a:buFont typeface="Monotype Sorts" charset="2"/>
              <a:buNone/>
            </a:pPr>
            <a:endParaRPr lang="en-US" altLang="en-US" dirty="0"/>
          </a:p>
          <a:p>
            <a:pPr>
              <a:lnSpc>
                <a:spcPct val="70000"/>
              </a:lnSpc>
              <a:buFont typeface="Monotype Sorts" charset="2"/>
              <a:buNone/>
            </a:pPr>
            <a:endParaRPr lang="en-US" altLang="en-US" dirty="0"/>
          </a:p>
          <a:p>
            <a:pPr>
              <a:lnSpc>
                <a:spcPct val="70000"/>
              </a:lnSpc>
              <a:buFont typeface="Monotype Sorts" charset="2"/>
              <a:buNone/>
            </a:pPr>
            <a:endParaRPr lang="en-US" altLang="en-US" dirty="0"/>
          </a:p>
          <a:p>
            <a:pPr>
              <a:lnSpc>
                <a:spcPct val="70000"/>
              </a:lnSpc>
              <a:buFont typeface="Monotype Sorts" charset="2"/>
              <a:buNone/>
            </a:pPr>
            <a:endParaRPr lang="en-US" altLang="en-US" dirty="0"/>
          </a:p>
          <a:p>
            <a:pPr>
              <a:lnSpc>
                <a:spcPct val="70000"/>
              </a:lnSpc>
              <a:buFont typeface="Monotype Sorts" charset="2"/>
              <a:buNone/>
            </a:pPr>
            <a:endParaRPr lang="en-US" altLang="en-US" dirty="0"/>
          </a:p>
          <a:p>
            <a:pPr>
              <a:lnSpc>
                <a:spcPct val="30000"/>
              </a:lnSpc>
              <a:buFont typeface="Monotype Sorts" charset="2"/>
              <a:buNone/>
            </a:pPr>
            <a:endParaRPr lang="en-US" altLang="en-US" dirty="0"/>
          </a:p>
          <a:p>
            <a:pPr>
              <a:lnSpc>
                <a:spcPct val="70000"/>
              </a:lnSpc>
              <a:buFont typeface="Monotype Sorts" charset="2"/>
              <a:buNone/>
            </a:pPr>
            <a:endParaRPr lang="en-US" altLang="en-US" dirty="0"/>
          </a:p>
          <a:p>
            <a:pPr>
              <a:lnSpc>
                <a:spcPct val="70000"/>
              </a:lnSpc>
              <a:buFont typeface="Monotype Sorts" charset="2"/>
              <a:buNone/>
            </a:pPr>
            <a:r>
              <a:rPr lang="en-US" altLang="en-US" dirty="0"/>
              <a:t>Recovery actions in each case above are:</a:t>
            </a:r>
          </a:p>
          <a:p>
            <a:pPr>
              <a:lnSpc>
                <a:spcPct val="90000"/>
              </a:lnSpc>
              <a:buFont typeface="Monotype Sorts" charset="2"/>
              <a:buNone/>
            </a:pPr>
            <a:r>
              <a:rPr lang="en-US" altLang="en-US" dirty="0"/>
              <a:t>(a)  undo (</a:t>
            </a:r>
            <a:r>
              <a:rPr lang="en-US" altLang="en-US" i="1" dirty="0"/>
              <a:t>T</a:t>
            </a:r>
            <a:r>
              <a:rPr lang="en-US" altLang="en-US" baseline="-25000" dirty="0"/>
              <a:t>0</a:t>
            </a:r>
            <a:r>
              <a:rPr lang="en-US" altLang="en-US" dirty="0"/>
              <a:t>): B is restored to 2000 and A to 1000, and log records</a:t>
            </a:r>
            <a:br>
              <a:rPr lang="en-US" altLang="en-US" dirty="0"/>
            </a:br>
            <a:r>
              <a:rPr lang="en-US" altLang="en-US" dirty="0"/>
              <a:t>&lt;</a:t>
            </a:r>
            <a:r>
              <a:rPr lang="en-US" altLang="en-US" i="1" dirty="0"/>
              <a:t>T</a:t>
            </a:r>
            <a:r>
              <a:rPr lang="en-US" altLang="en-US" baseline="-25000" dirty="0"/>
              <a:t>0</a:t>
            </a:r>
            <a:r>
              <a:rPr lang="en-US" altLang="en-US" dirty="0"/>
              <a:t>, B, 2000&gt;, &lt;</a:t>
            </a:r>
            <a:r>
              <a:rPr lang="en-US" altLang="en-US" i="1" dirty="0"/>
              <a:t>T</a:t>
            </a:r>
            <a:r>
              <a:rPr lang="en-US" altLang="en-US" baseline="-25000" dirty="0"/>
              <a:t>0</a:t>
            </a:r>
            <a:r>
              <a:rPr lang="en-US" altLang="en-US" dirty="0"/>
              <a:t>, A, 1000&gt;, &lt;</a:t>
            </a:r>
            <a:r>
              <a:rPr lang="en-US" altLang="en-US" i="1" dirty="0"/>
              <a:t>T</a:t>
            </a:r>
            <a:r>
              <a:rPr lang="en-US" altLang="en-US" baseline="-25000" dirty="0"/>
              <a:t>0</a:t>
            </a:r>
            <a:r>
              <a:rPr lang="en-US" altLang="en-US" dirty="0"/>
              <a:t>, </a:t>
            </a:r>
            <a:r>
              <a:rPr lang="en-US" altLang="en-US" b="1" dirty="0"/>
              <a:t>abort</a:t>
            </a:r>
            <a:r>
              <a:rPr lang="en-US" altLang="en-US" dirty="0"/>
              <a:t>&gt; are written out</a:t>
            </a:r>
          </a:p>
          <a:p>
            <a:pPr>
              <a:lnSpc>
                <a:spcPct val="90000"/>
              </a:lnSpc>
              <a:buFont typeface="Monotype Sorts" charset="2"/>
              <a:buNone/>
            </a:pPr>
            <a:r>
              <a:rPr lang="en-US" altLang="en-US" dirty="0"/>
              <a:t>(b) redo (</a:t>
            </a:r>
            <a:r>
              <a:rPr lang="en-US" altLang="en-US" i="1" dirty="0"/>
              <a:t>T</a:t>
            </a:r>
            <a:r>
              <a:rPr lang="en-US" altLang="en-US" baseline="-25000" dirty="0"/>
              <a:t>0</a:t>
            </a:r>
            <a:r>
              <a:rPr lang="en-US" altLang="en-US" dirty="0"/>
              <a:t>) and undo (</a:t>
            </a:r>
            <a:r>
              <a:rPr lang="en-US" altLang="en-US" i="1" dirty="0"/>
              <a:t>T</a:t>
            </a:r>
            <a:r>
              <a:rPr lang="en-US" altLang="en-US" baseline="-25000" dirty="0"/>
              <a:t>1</a:t>
            </a:r>
            <a:r>
              <a:rPr lang="en-US" altLang="en-US" dirty="0"/>
              <a:t>): </a:t>
            </a:r>
            <a:r>
              <a:rPr lang="en-US" altLang="en-US" i="1" dirty="0"/>
              <a:t>A</a:t>
            </a:r>
            <a:r>
              <a:rPr lang="en-US" altLang="en-US" dirty="0"/>
              <a:t> and </a:t>
            </a:r>
            <a:r>
              <a:rPr lang="en-US" altLang="en-US" i="1" dirty="0"/>
              <a:t>B</a:t>
            </a:r>
            <a:r>
              <a:rPr lang="en-US" altLang="en-US" dirty="0"/>
              <a:t> are set to 950 and 2050 and C is restored to 700.  Log records &lt;</a:t>
            </a:r>
            <a:r>
              <a:rPr lang="en-US" altLang="en-US" i="1" dirty="0"/>
              <a:t>T</a:t>
            </a:r>
            <a:r>
              <a:rPr lang="en-US" altLang="en-US" baseline="-25000" dirty="0"/>
              <a:t>1</a:t>
            </a:r>
            <a:r>
              <a:rPr lang="en-US" altLang="en-US" dirty="0"/>
              <a:t>, C, 700&gt;, &lt;</a:t>
            </a:r>
            <a:r>
              <a:rPr lang="en-US" altLang="en-US" i="1" dirty="0"/>
              <a:t>T</a:t>
            </a:r>
            <a:r>
              <a:rPr lang="en-US" altLang="en-US" baseline="-25000" dirty="0"/>
              <a:t>1</a:t>
            </a:r>
            <a:r>
              <a:rPr lang="en-US" altLang="en-US" dirty="0"/>
              <a:t>, </a:t>
            </a:r>
            <a:r>
              <a:rPr lang="en-US" altLang="en-US" b="1" dirty="0"/>
              <a:t>abort</a:t>
            </a:r>
            <a:r>
              <a:rPr lang="en-US" altLang="en-US" dirty="0"/>
              <a:t>&gt; are written out.</a:t>
            </a:r>
          </a:p>
          <a:p>
            <a:pPr>
              <a:lnSpc>
                <a:spcPct val="90000"/>
              </a:lnSpc>
              <a:buFont typeface="Monotype Sorts" charset="2"/>
              <a:buNone/>
            </a:pPr>
            <a:r>
              <a:rPr lang="en-US" altLang="en-US" dirty="0"/>
              <a:t>(c)  redo (</a:t>
            </a:r>
            <a:r>
              <a:rPr lang="en-US" altLang="en-US" i="1" dirty="0"/>
              <a:t>T</a:t>
            </a:r>
            <a:r>
              <a:rPr lang="en-US" altLang="en-US" baseline="-25000" dirty="0"/>
              <a:t>0</a:t>
            </a:r>
            <a:r>
              <a:rPr lang="en-US" altLang="en-US" dirty="0"/>
              <a:t>) and redo (</a:t>
            </a:r>
            <a:r>
              <a:rPr lang="en-US" altLang="en-US" i="1" dirty="0"/>
              <a:t>T</a:t>
            </a:r>
            <a:r>
              <a:rPr lang="en-US" altLang="en-US" baseline="-25000" dirty="0"/>
              <a:t>1</a:t>
            </a:r>
            <a:r>
              <a:rPr lang="en-US" altLang="en-US" dirty="0"/>
              <a:t>): A and B are set to 950 and 2050 </a:t>
            </a:r>
          </a:p>
          <a:p>
            <a:pPr>
              <a:lnSpc>
                <a:spcPct val="90000"/>
              </a:lnSpc>
              <a:buFont typeface="Monotype Sorts" charset="2"/>
              <a:buNone/>
            </a:pPr>
            <a:r>
              <a:rPr lang="en-US" altLang="en-US" dirty="0"/>
              <a:t>       respectively. Then </a:t>
            </a:r>
            <a:r>
              <a:rPr lang="en-US" altLang="en-US" i="1" dirty="0"/>
              <a:t>C</a:t>
            </a:r>
            <a:r>
              <a:rPr lang="en-US" altLang="en-US" dirty="0"/>
              <a:t> is set to 600</a:t>
            </a:r>
          </a:p>
        </p:txBody>
      </p:sp>
      <p:pic>
        <p:nvPicPr>
          <p:cNvPr id="23556"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3700" y="1601788"/>
            <a:ext cx="6554788" cy="216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Checkpoints</a:t>
            </a:r>
          </a:p>
        </p:txBody>
      </p:sp>
      <p:sp>
        <p:nvSpPr>
          <p:cNvPr id="24579" name="Rectangle 3"/>
          <p:cNvSpPr>
            <a:spLocks noGrp="1" noChangeArrowheads="1"/>
          </p:cNvSpPr>
          <p:nvPr>
            <p:ph idx="1"/>
          </p:nvPr>
        </p:nvSpPr>
        <p:spPr>
          <a:xfrm>
            <a:off x="692458" y="1102497"/>
            <a:ext cx="7759084" cy="5367972"/>
          </a:xfrm>
          <a:prstGeom prst="rect">
            <a:avLst/>
          </a:prstGeom>
        </p:spPr>
        <p:txBody>
          <a:bodyPr/>
          <a:lstStyle/>
          <a:p>
            <a:pPr marL="381000" indent="-381000"/>
            <a:r>
              <a:rPr lang="en-US" altLang="en-US" dirty="0"/>
              <a:t>Redoing/undoing all transactions recorded in the log can be very slow </a:t>
            </a:r>
          </a:p>
          <a:p>
            <a:pPr marL="800100" lvl="1" indent="-342900"/>
            <a:r>
              <a:rPr lang="en-US" altLang="en-US" dirty="0"/>
              <a:t>Processing the entire log is time-consuming if the system has run for a long time</a:t>
            </a:r>
          </a:p>
          <a:p>
            <a:pPr marL="800100" lvl="1" indent="-342900"/>
            <a:r>
              <a:rPr lang="en-US" altLang="en-US" dirty="0"/>
              <a:t>We might unnecessarily redo transactions which have already output their updates to the database.</a:t>
            </a:r>
          </a:p>
          <a:p>
            <a:pPr marL="381000" indent="-381000"/>
            <a:r>
              <a:rPr lang="en-US" altLang="en-US" dirty="0"/>
              <a:t>Streamline recovery procedure by periodically performing </a:t>
            </a:r>
            <a:r>
              <a:rPr lang="en-US" altLang="en-US" b="1" dirty="0">
                <a:solidFill>
                  <a:srgbClr val="002060"/>
                </a:solidFill>
              </a:rPr>
              <a:t>checkpointing</a:t>
            </a:r>
          </a:p>
          <a:p>
            <a:pPr marL="0" indent="0">
              <a:buNone/>
            </a:pPr>
            <a:r>
              <a:rPr lang="en-US" altLang="en-US" sz="400" b="1" dirty="0">
                <a:solidFill>
                  <a:srgbClr val="002060"/>
                </a:solidFill>
              </a:rPr>
              <a:t> </a:t>
            </a:r>
            <a:r>
              <a:rPr lang="en-US" altLang="en-US" sz="400" dirty="0">
                <a:solidFill>
                  <a:srgbClr val="002060"/>
                </a:solidFill>
              </a:rPr>
              <a:t> </a:t>
            </a:r>
          </a:p>
          <a:p>
            <a:pPr marL="457200" lvl="1" indent="0">
              <a:spcBef>
                <a:spcPts val="0"/>
              </a:spcBef>
              <a:buNone/>
            </a:pPr>
            <a:r>
              <a:rPr lang="en-US" altLang="en-US" dirty="0">
                <a:solidFill>
                  <a:srgbClr val="FF9900"/>
                </a:solidFill>
              </a:rPr>
              <a:t>1.</a:t>
            </a:r>
            <a:r>
              <a:rPr lang="en-US" altLang="en-US" dirty="0"/>
              <a:t>   Output all log records currently residing in main memory onto stable </a:t>
            </a:r>
          </a:p>
          <a:p>
            <a:pPr marL="457200" lvl="1" indent="0">
              <a:spcBef>
                <a:spcPts val="0"/>
              </a:spcBef>
              <a:buNone/>
            </a:pPr>
            <a:r>
              <a:rPr lang="en-US" altLang="en-US" dirty="0"/>
              <a:t>      storage.</a:t>
            </a:r>
          </a:p>
          <a:p>
            <a:pPr marL="457200" lvl="1" indent="0">
              <a:buNone/>
            </a:pPr>
            <a:r>
              <a:rPr lang="en-US" altLang="en-US" dirty="0">
                <a:solidFill>
                  <a:srgbClr val="FF9900"/>
                </a:solidFill>
              </a:rPr>
              <a:t>2.   </a:t>
            </a:r>
            <a:r>
              <a:rPr lang="en-US" altLang="en-US" dirty="0"/>
              <a:t>Output all modified buffer blocks to the disk.</a:t>
            </a:r>
          </a:p>
          <a:p>
            <a:pPr marL="457200" lvl="1" indent="0">
              <a:buNone/>
            </a:pPr>
            <a:endParaRPr lang="en-US" altLang="en-US" sz="400" dirty="0"/>
          </a:p>
          <a:p>
            <a:pPr marL="457200" lvl="1" indent="0">
              <a:spcBef>
                <a:spcPts val="0"/>
              </a:spcBef>
              <a:buNone/>
            </a:pPr>
            <a:r>
              <a:rPr lang="en-US" altLang="en-US" dirty="0">
                <a:solidFill>
                  <a:srgbClr val="FF9900"/>
                </a:solidFill>
              </a:rPr>
              <a:t>3.</a:t>
            </a:r>
            <a:r>
              <a:rPr lang="en-US" altLang="en-US" dirty="0"/>
              <a:t>   Write a log record &lt;</a:t>
            </a:r>
            <a:r>
              <a:rPr lang="en-US" altLang="en-US" b="1" dirty="0"/>
              <a:t> checkpoint </a:t>
            </a:r>
            <a:r>
              <a:rPr lang="en-US" altLang="en-US" i="1" dirty="0"/>
              <a:t>L</a:t>
            </a:r>
            <a:r>
              <a:rPr lang="en-US" altLang="en-US" dirty="0"/>
              <a:t>&gt; onto stable storage where </a:t>
            </a:r>
            <a:r>
              <a:rPr lang="en-US" altLang="en-US" i="1" dirty="0"/>
              <a:t>L</a:t>
            </a:r>
            <a:r>
              <a:rPr lang="en-US" altLang="en-US" dirty="0"/>
              <a:t> is a </a:t>
            </a:r>
          </a:p>
          <a:p>
            <a:pPr marL="457200" lvl="1" indent="0">
              <a:spcBef>
                <a:spcPts val="0"/>
              </a:spcBef>
              <a:buNone/>
            </a:pPr>
            <a:r>
              <a:rPr lang="en-US" altLang="en-US" dirty="0"/>
              <a:t>      list of all transactions active at the time of checkpoint.</a:t>
            </a:r>
          </a:p>
          <a:p>
            <a:pPr marL="457200" lvl="1" indent="0">
              <a:buNone/>
            </a:pPr>
            <a:r>
              <a:rPr lang="en-US" altLang="en-US" dirty="0">
                <a:solidFill>
                  <a:srgbClr val="FF9900"/>
                </a:solidFill>
              </a:rPr>
              <a:t>4.</a:t>
            </a:r>
            <a:r>
              <a:rPr lang="en-US" altLang="en-US" dirty="0"/>
              <a:t>   All updates are stopped while doing checkpointing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Checkpoints (Cont.)</a:t>
            </a:r>
          </a:p>
        </p:txBody>
      </p:sp>
      <p:sp>
        <p:nvSpPr>
          <p:cNvPr id="25603" name="Rectangle 3"/>
          <p:cNvSpPr>
            <a:spLocks noGrp="1" noChangeArrowheads="1"/>
          </p:cNvSpPr>
          <p:nvPr>
            <p:ph idx="1"/>
          </p:nvPr>
        </p:nvSpPr>
        <p:spPr>
          <a:xfrm>
            <a:off x="692458" y="1102497"/>
            <a:ext cx="7625919" cy="5367972"/>
          </a:xfrm>
          <a:prstGeom prst="rect">
            <a:avLst/>
          </a:prstGeom>
        </p:spPr>
        <p:txBody>
          <a:bodyPr/>
          <a:lstStyle/>
          <a:p>
            <a:pPr marL="381000" indent="-381000"/>
            <a:r>
              <a:rPr lang="en-US" altLang="en-US" dirty="0"/>
              <a:t>During recovery we need to consider only the most recent transaction </a:t>
            </a:r>
            <a:r>
              <a:rPr lang="en-US" altLang="en-US" dirty="0" err="1"/>
              <a:t>T</a:t>
            </a:r>
            <a:r>
              <a:rPr lang="en-US" altLang="en-US" baseline="-25000" dirty="0" err="1"/>
              <a:t>i</a:t>
            </a:r>
            <a:r>
              <a:rPr lang="en-US" altLang="en-US" dirty="0"/>
              <a:t> that started before the checkpoint, and transactions that started after </a:t>
            </a:r>
            <a:r>
              <a:rPr lang="en-US" altLang="en-US" i="1" dirty="0" err="1"/>
              <a:t>T</a:t>
            </a:r>
            <a:r>
              <a:rPr lang="en-US" altLang="en-US" i="1" baseline="-25000" dirty="0" err="1"/>
              <a:t>i</a:t>
            </a:r>
            <a:r>
              <a:rPr lang="en-US" altLang="en-US" dirty="0"/>
              <a:t>. </a:t>
            </a:r>
          </a:p>
          <a:p>
            <a:pPr marL="800100" lvl="1" indent="-342900"/>
            <a:r>
              <a:rPr lang="en-US" altLang="en-US" dirty="0"/>
              <a:t>Scan backwards from end of log to find the most recent &lt;</a:t>
            </a:r>
            <a:r>
              <a:rPr lang="en-US" altLang="en-US" b="1" dirty="0"/>
              <a:t>checkpoint </a:t>
            </a:r>
            <a:r>
              <a:rPr lang="en-US" altLang="en-US" i="1" dirty="0"/>
              <a:t>L</a:t>
            </a:r>
            <a:r>
              <a:rPr lang="en-US" altLang="en-US" dirty="0"/>
              <a:t>&gt; record </a:t>
            </a:r>
          </a:p>
          <a:p>
            <a:pPr marL="800100" lvl="1" indent="-342900"/>
            <a:r>
              <a:rPr lang="en-US" altLang="en-US" dirty="0"/>
              <a:t>Only transactions that are in </a:t>
            </a:r>
            <a:r>
              <a:rPr lang="en-US" altLang="en-US" i="1" dirty="0"/>
              <a:t>L</a:t>
            </a:r>
            <a:r>
              <a:rPr lang="en-US" altLang="en-US" dirty="0"/>
              <a:t> or started after the checkpoint need to be redone or undone</a:t>
            </a:r>
          </a:p>
          <a:p>
            <a:pPr marL="800100" lvl="1" indent="-342900"/>
            <a:r>
              <a:rPr lang="en-US" altLang="en-US" dirty="0"/>
              <a:t>Transactions that committed or aborted before the checkpoint already have all their updates output to stable storage.</a:t>
            </a:r>
          </a:p>
          <a:p>
            <a:pPr marL="381000" indent="-381000"/>
            <a:r>
              <a:rPr lang="en-US" altLang="en-US" dirty="0"/>
              <a:t>Some earlier part of the log may be needed for undo operations</a:t>
            </a:r>
          </a:p>
          <a:p>
            <a:pPr marL="800100" lvl="1" indent="-342900"/>
            <a:r>
              <a:rPr lang="en-US" altLang="en-US" dirty="0"/>
              <a:t>Continue scanning backwards till a record </a:t>
            </a:r>
            <a:r>
              <a:rPr lang="en-US" altLang="en-US" i="1" dirty="0"/>
              <a:t>&lt;</a:t>
            </a:r>
            <a:r>
              <a:rPr lang="en-US" altLang="en-US" i="1" dirty="0" err="1"/>
              <a:t>T</a:t>
            </a:r>
            <a:r>
              <a:rPr lang="en-US" altLang="en-US" i="1" baseline="-25000" dirty="0" err="1"/>
              <a:t>i</a:t>
            </a:r>
            <a:r>
              <a:rPr lang="en-US" altLang="en-US" b="1" dirty="0"/>
              <a:t> start</a:t>
            </a:r>
            <a:r>
              <a:rPr lang="en-US" altLang="en-US" dirty="0"/>
              <a:t>&gt; is found for every transaction </a:t>
            </a:r>
            <a:r>
              <a:rPr lang="en-US" altLang="en-US" i="1" dirty="0" err="1"/>
              <a:t>T</a:t>
            </a:r>
            <a:r>
              <a:rPr lang="en-US" altLang="en-US" i="1" baseline="-25000" dirty="0" err="1"/>
              <a:t>i</a:t>
            </a:r>
            <a:r>
              <a:rPr lang="en-US" altLang="en-US" i="1" baseline="-25000" dirty="0"/>
              <a:t> </a:t>
            </a:r>
            <a:r>
              <a:rPr lang="en-US" altLang="en-US" i="1" dirty="0"/>
              <a:t> </a:t>
            </a:r>
            <a:r>
              <a:rPr lang="en-US" altLang="en-US" dirty="0"/>
              <a:t>in </a:t>
            </a:r>
            <a:r>
              <a:rPr lang="en-US" altLang="en-US" i="1" dirty="0"/>
              <a:t>L</a:t>
            </a:r>
            <a:r>
              <a:rPr lang="en-US" altLang="en-US" dirty="0"/>
              <a:t>.</a:t>
            </a:r>
          </a:p>
          <a:p>
            <a:pPr marL="800100" lvl="1" indent="-342900"/>
            <a:r>
              <a:rPr lang="en-US" altLang="en-US" dirty="0"/>
              <a:t>Parts of log prior to earliest </a:t>
            </a:r>
            <a:r>
              <a:rPr lang="en-US" altLang="en-US" i="1" dirty="0"/>
              <a:t>&lt;</a:t>
            </a:r>
            <a:r>
              <a:rPr lang="en-US" altLang="en-US" i="1" dirty="0" err="1"/>
              <a:t>T</a:t>
            </a:r>
            <a:r>
              <a:rPr lang="en-US" altLang="en-US" i="1" baseline="-25000" dirty="0" err="1"/>
              <a:t>i</a:t>
            </a:r>
            <a:r>
              <a:rPr lang="en-US" altLang="en-US" b="1" dirty="0"/>
              <a:t> start</a:t>
            </a:r>
            <a:r>
              <a:rPr lang="en-US" altLang="en-US" dirty="0"/>
              <a:t>&gt; record above are not needed for recovery, and can be erased whenever desired.</a:t>
            </a:r>
          </a:p>
          <a:p>
            <a:pPr marL="800100" lvl="1" indent="-342900"/>
            <a:endParaRPr lang="en-US" altLang="en-US" dirty="0"/>
          </a:p>
          <a:p>
            <a:pPr marL="800100" lvl="1" indent="-342900">
              <a:buFont typeface="Monotype Sorts" charset="2"/>
              <a:buAutoNum type="arabicPeriod"/>
            </a:pPr>
            <a:endParaRPr lang="en-US"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Example of Checkpoints</a:t>
            </a:r>
          </a:p>
        </p:txBody>
      </p:sp>
      <p:sp>
        <p:nvSpPr>
          <p:cNvPr id="26627" name="Rectangle 3"/>
          <p:cNvSpPr>
            <a:spLocks noGrp="1" noChangeArrowheads="1"/>
          </p:cNvSpPr>
          <p:nvPr>
            <p:ph type="body" idx="4294967295"/>
          </p:nvPr>
        </p:nvSpPr>
        <p:spPr>
          <a:xfrm>
            <a:off x="1816609" y="3788664"/>
            <a:ext cx="7046976" cy="2137347"/>
          </a:xfrm>
          <a:prstGeom prst="rect">
            <a:avLst/>
          </a:prstGeom>
        </p:spPr>
        <p:txBody>
          <a:bodyPr/>
          <a:lstStyle/>
          <a:p>
            <a:pPr marL="0" indent="0">
              <a:buNone/>
            </a:pPr>
            <a:endParaRPr lang="en-US" altLang="en-US" dirty="0"/>
          </a:p>
          <a:p>
            <a:pPr>
              <a:buFont typeface="Wingdings" panose="05000000000000000000" pitchFamily="2" charset="2"/>
              <a:buChar char="§"/>
            </a:pPr>
            <a:r>
              <a:rPr lang="en-US" altLang="en-US" i="1" dirty="0"/>
              <a:t>T</a:t>
            </a:r>
            <a:r>
              <a:rPr lang="en-US" altLang="en-US" baseline="-25000" dirty="0"/>
              <a:t>1</a:t>
            </a:r>
            <a:r>
              <a:rPr lang="en-US" altLang="en-US" dirty="0"/>
              <a:t> can be ignored (updates already output to disk due to checkpoint)</a:t>
            </a:r>
          </a:p>
          <a:p>
            <a:pPr>
              <a:buFont typeface="Wingdings" panose="05000000000000000000" pitchFamily="2" charset="2"/>
              <a:buChar char="§"/>
            </a:pPr>
            <a:r>
              <a:rPr lang="en-US" altLang="en-US" i="1" dirty="0"/>
              <a:t>T</a:t>
            </a:r>
            <a:r>
              <a:rPr lang="en-US" altLang="en-US" baseline="-25000" dirty="0"/>
              <a:t>2</a:t>
            </a:r>
            <a:r>
              <a:rPr lang="en-US" altLang="en-US" dirty="0"/>
              <a:t> and </a:t>
            </a:r>
            <a:r>
              <a:rPr lang="en-US" altLang="en-US" i="1" dirty="0"/>
              <a:t>T</a:t>
            </a:r>
            <a:r>
              <a:rPr lang="en-US" altLang="en-US" baseline="-25000" dirty="0"/>
              <a:t>3</a:t>
            </a:r>
            <a:r>
              <a:rPr lang="en-US" altLang="en-US" dirty="0"/>
              <a:t> redone.</a:t>
            </a:r>
          </a:p>
          <a:p>
            <a:pPr>
              <a:buFont typeface="Wingdings" panose="05000000000000000000" pitchFamily="2" charset="2"/>
              <a:buChar char="§"/>
            </a:pPr>
            <a:r>
              <a:rPr lang="en-US" altLang="en-US" i="1" dirty="0"/>
              <a:t>T</a:t>
            </a:r>
            <a:r>
              <a:rPr lang="en-US" altLang="en-US" baseline="-25000" dirty="0"/>
              <a:t>4</a:t>
            </a:r>
            <a:r>
              <a:rPr lang="en-US" altLang="en-US" dirty="0"/>
              <a:t> undone</a:t>
            </a:r>
          </a:p>
          <a:p>
            <a:endParaRPr lang="en-US" altLang="en-US" dirty="0"/>
          </a:p>
          <a:p>
            <a:endParaRPr lang="en-US" altLang="en-US" dirty="0"/>
          </a:p>
          <a:p>
            <a:endParaRPr lang="en-US" altLang="en-US" dirty="0"/>
          </a:p>
          <a:p>
            <a:endParaRPr lang="en-US" altLang="en-US" dirty="0"/>
          </a:p>
          <a:p>
            <a:endParaRPr lang="en-US" altLang="en-US" dirty="0"/>
          </a:p>
          <a:p>
            <a:endParaRPr lang="en-US" altLang="en-US" sz="1000" i="1" dirty="0"/>
          </a:p>
          <a:p>
            <a:pPr>
              <a:buFont typeface="Wingdings" panose="05000000000000000000" pitchFamily="2" charset="2"/>
              <a:buChar char="§"/>
            </a:pPr>
            <a:r>
              <a:rPr lang="en-US" altLang="en-US" i="1" dirty="0"/>
              <a:t>T</a:t>
            </a:r>
            <a:r>
              <a:rPr lang="en-US" altLang="en-US" baseline="-25000" dirty="0"/>
              <a:t>1</a:t>
            </a:r>
            <a:r>
              <a:rPr lang="en-US" altLang="en-US" dirty="0"/>
              <a:t> can be ignored (updates already output to disk due to checkpoint)</a:t>
            </a:r>
          </a:p>
          <a:p>
            <a:pPr>
              <a:buFont typeface="Wingdings" panose="05000000000000000000" pitchFamily="2" charset="2"/>
              <a:buChar char="§"/>
            </a:pPr>
            <a:r>
              <a:rPr lang="en-US" altLang="en-US" i="1" dirty="0"/>
              <a:t>T</a:t>
            </a:r>
            <a:r>
              <a:rPr lang="en-US" altLang="en-US" baseline="-25000" dirty="0"/>
              <a:t>2</a:t>
            </a:r>
            <a:r>
              <a:rPr lang="en-US" altLang="en-US" dirty="0"/>
              <a:t> and </a:t>
            </a:r>
            <a:r>
              <a:rPr lang="en-US" altLang="en-US" i="1" dirty="0"/>
              <a:t>T</a:t>
            </a:r>
            <a:r>
              <a:rPr lang="en-US" altLang="en-US" baseline="-25000" dirty="0"/>
              <a:t>3</a:t>
            </a:r>
            <a:r>
              <a:rPr lang="en-US" altLang="en-US" dirty="0"/>
              <a:t> redone.</a:t>
            </a:r>
          </a:p>
          <a:p>
            <a:pPr>
              <a:buFont typeface="Wingdings" panose="05000000000000000000" pitchFamily="2" charset="2"/>
              <a:buChar char="§"/>
            </a:pPr>
            <a:r>
              <a:rPr lang="en-US" altLang="en-US" i="1" dirty="0"/>
              <a:t>T</a:t>
            </a:r>
            <a:r>
              <a:rPr lang="en-US" altLang="en-US" baseline="-25000" dirty="0"/>
              <a:t>4</a:t>
            </a:r>
            <a:r>
              <a:rPr lang="en-US" altLang="en-US" dirty="0"/>
              <a:t> undone</a:t>
            </a:r>
          </a:p>
        </p:txBody>
      </p:sp>
      <p:pic>
        <p:nvPicPr>
          <p:cNvPr id="3" name="Picture 2"/>
          <p:cNvPicPr>
            <a:picLocks noChangeAspect="1"/>
          </p:cNvPicPr>
          <p:nvPr/>
        </p:nvPicPr>
        <p:blipFill>
          <a:blip r:embed="rId3"/>
          <a:stretch>
            <a:fillRect/>
          </a:stretch>
        </p:blipFill>
        <p:spPr>
          <a:xfrm>
            <a:off x="1914144" y="1214356"/>
            <a:ext cx="5601080" cy="279147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ctr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a:effectLst/>
              </a:rPr>
              <a:t>Recovery Algorithm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a:effectLst/>
              </a:rPr>
              <a:t>Recovery Algorithm</a:t>
            </a:r>
          </a:p>
        </p:txBody>
      </p:sp>
      <p:sp>
        <p:nvSpPr>
          <p:cNvPr id="28675" name="Rectangle 3"/>
          <p:cNvSpPr>
            <a:spLocks noGrp="1" noChangeArrowheads="1"/>
          </p:cNvSpPr>
          <p:nvPr>
            <p:ph idx="1"/>
          </p:nvPr>
        </p:nvSpPr>
        <p:spPr>
          <a:xfrm>
            <a:off x="768349" y="1322772"/>
            <a:ext cx="7709825" cy="2042727"/>
          </a:xfrm>
        </p:spPr>
        <p:txBody>
          <a:bodyPr/>
          <a:lstStyle/>
          <a:p>
            <a:r>
              <a:rPr lang="en-US" altLang="en-US" b="1" dirty="0"/>
              <a:t> So far: </a:t>
            </a:r>
            <a:r>
              <a:rPr lang="en-US" altLang="en-US" dirty="0"/>
              <a:t>we covered key concepts</a:t>
            </a:r>
          </a:p>
          <a:p>
            <a:r>
              <a:rPr lang="en-US" altLang="en-US" dirty="0"/>
              <a:t> </a:t>
            </a:r>
            <a:r>
              <a:rPr lang="en-US" altLang="en-US" b="1" dirty="0"/>
              <a:t>Now</a:t>
            </a:r>
            <a:r>
              <a:rPr lang="en-US" altLang="en-US" dirty="0"/>
              <a:t>: we present the components of the basic recovery algorithm</a:t>
            </a:r>
          </a:p>
          <a:p>
            <a:r>
              <a:rPr lang="en-US" altLang="en-US" dirty="0"/>
              <a:t> </a:t>
            </a:r>
            <a:r>
              <a:rPr lang="en-US" altLang="en-US" b="1" dirty="0"/>
              <a:t>Later</a:t>
            </a:r>
            <a:r>
              <a:rPr lang="en-US" altLang="en-US" dirty="0"/>
              <a:t>: we present extensions to allow more concurrency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a:effectLst/>
              </a:rPr>
              <a:t>Recovery Algorithm</a:t>
            </a:r>
          </a:p>
        </p:txBody>
      </p:sp>
      <p:sp>
        <p:nvSpPr>
          <p:cNvPr id="29699" name="Rectangle 3"/>
          <p:cNvSpPr>
            <a:spLocks noGrp="1" noChangeArrowheads="1"/>
          </p:cNvSpPr>
          <p:nvPr>
            <p:ph idx="1"/>
          </p:nvPr>
        </p:nvSpPr>
        <p:spPr>
          <a:xfrm>
            <a:off x="674702" y="1102497"/>
            <a:ext cx="7741329" cy="5367972"/>
          </a:xfrm>
        </p:spPr>
        <p:txBody>
          <a:bodyPr/>
          <a:lstStyle/>
          <a:p>
            <a:r>
              <a:rPr lang="en-US" altLang="en-US" b="1" dirty="0"/>
              <a:t>Logging</a:t>
            </a:r>
            <a:r>
              <a:rPr lang="en-US" altLang="en-US" dirty="0"/>
              <a:t> (during normal operation):</a:t>
            </a:r>
          </a:p>
          <a:p>
            <a:pPr lvl="1"/>
            <a:r>
              <a:rPr lang="en-US" altLang="en-US" dirty="0"/>
              <a:t> </a:t>
            </a:r>
            <a:r>
              <a:rPr lang="en-US" altLang="en-US" i="1" dirty="0"/>
              <a:t>&lt;</a:t>
            </a:r>
            <a:r>
              <a:rPr lang="en-US" altLang="en-US" i="1" dirty="0" err="1"/>
              <a:t>T</a:t>
            </a:r>
            <a:r>
              <a:rPr lang="en-US" altLang="en-US" i="1" baseline="-25000" dirty="0" err="1"/>
              <a:t>i</a:t>
            </a:r>
            <a:r>
              <a:rPr lang="en-US" altLang="en-US" i="1" dirty="0"/>
              <a:t> </a:t>
            </a:r>
            <a:r>
              <a:rPr lang="en-US" altLang="en-US" b="1" dirty="0"/>
              <a:t>start</a:t>
            </a:r>
            <a:r>
              <a:rPr lang="en-US" altLang="en-US" i="1" dirty="0"/>
              <a:t>&gt; </a:t>
            </a:r>
            <a:r>
              <a:rPr lang="en-US" altLang="en-US" dirty="0"/>
              <a:t>at transaction start</a:t>
            </a:r>
          </a:p>
          <a:p>
            <a:pPr lvl="1"/>
            <a:r>
              <a:rPr lang="en-US" altLang="en-US" i="1" dirty="0"/>
              <a:t> &lt;</a:t>
            </a:r>
            <a:r>
              <a:rPr lang="en-US" altLang="en-US" i="1" dirty="0" err="1"/>
              <a:t>T</a:t>
            </a:r>
            <a:r>
              <a:rPr lang="en-US" altLang="en-US" i="1" baseline="-25000" dirty="0" err="1"/>
              <a:t>i</a:t>
            </a:r>
            <a:r>
              <a:rPr lang="en-US" altLang="en-US" i="1" dirty="0"/>
              <a:t>, </a:t>
            </a:r>
            <a:r>
              <a:rPr lang="en-US" altLang="en-US" i="1" dirty="0" err="1"/>
              <a:t>X</a:t>
            </a:r>
            <a:r>
              <a:rPr lang="en-US" altLang="en-US" i="1" baseline="-25000" dirty="0" err="1"/>
              <a:t>j</a:t>
            </a:r>
            <a:r>
              <a:rPr lang="en-US" altLang="en-US" i="1" dirty="0"/>
              <a:t>,  V</a:t>
            </a:r>
            <a:r>
              <a:rPr lang="en-US" altLang="en-US" i="1" baseline="-25000" dirty="0"/>
              <a:t>1</a:t>
            </a:r>
            <a:r>
              <a:rPr lang="en-US" altLang="en-US" i="1" dirty="0"/>
              <a:t>,  V</a:t>
            </a:r>
            <a:r>
              <a:rPr lang="en-US" altLang="en-US" i="1" baseline="-25000" dirty="0"/>
              <a:t>2</a:t>
            </a:r>
            <a:r>
              <a:rPr lang="en-US" altLang="en-US" i="1" dirty="0"/>
              <a:t>&gt; </a:t>
            </a:r>
            <a:r>
              <a:rPr lang="en-US" altLang="en-US" dirty="0"/>
              <a:t>for each update, and </a:t>
            </a:r>
          </a:p>
          <a:p>
            <a:pPr lvl="1"/>
            <a:r>
              <a:rPr lang="en-US" altLang="en-US" i="1" dirty="0"/>
              <a:t>&lt;</a:t>
            </a:r>
            <a:r>
              <a:rPr lang="en-US" altLang="en-US" i="1" dirty="0" err="1"/>
              <a:t>T</a:t>
            </a:r>
            <a:r>
              <a:rPr lang="en-US" altLang="en-US" i="1" baseline="-25000" dirty="0" err="1"/>
              <a:t>i</a:t>
            </a:r>
            <a:r>
              <a:rPr lang="en-US" altLang="en-US" i="1" dirty="0"/>
              <a:t> </a:t>
            </a:r>
            <a:r>
              <a:rPr lang="en-US" altLang="en-US" b="1" dirty="0"/>
              <a:t>commit</a:t>
            </a:r>
            <a:r>
              <a:rPr lang="en-US" altLang="en-US" i="1" dirty="0"/>
              <a:t>&gt; </a:t>
            </a:r>
            <a:r>
              <a:rPr lang="en-US" altLang="en-US" dirty="0"/>
              <a:t>at transaction end</a:t>
            </a:r>
            <a:endParaRPr lang="en-US" altLang="en-US" b="1" dirty="0"/>
          </a:p>
          <a:p>
            <a:r>
              <a:rPr lang="en-US" altLang="en-US" b="1" dirty="0"/>
              <a:t>Transaction rollback (during normal operation)</a:t>
            </a:r>
          </a:p>
          <a:p>
            <a:pPr lvl="1"/>
            <a:r>
              <a:rPr lang="en-US" altLang="en-US" dirty="0"/>
              <a:t>Let </a:t>
            </a:r>
            <a:r>
              <a:rPr lang="en-US" altLang="en-US" i="1" dirty="0" err="1"/>
              <a:t>T</a:t>
            </a:r>
            <a:r>
              <a:rPr lang="en-US" altLang="en-US" i="1" baseline="-25000" dirty="0" err="1"/>
              <a:t>i</a:t>
            </a:r>
            <a:r>
              <a:rPr lang="en-US" altLang="en-US" dirty="0"/>
              <a:t> be the transaction to be rolled back</a:t>
            </a:r>
          </a:p>
          <a:p>
            <a:pPr lvl="1"/>
            <a:r>
              <a:rPr lang="en-US" altLang="en-US" dirty="0"/>
              <a:t>Scan log backwards from the end, and for each log record of </a:t>
            </a:r>
            <a:r>
              <a:rPr lang="en-US" altLang="en-US" i="1" dirty="0" err="1"/>
              <a:t>T</a:t>
            </a:r>
            <a:r>
              <a:rPr lang="en-US" altLang="en-US" i="1" baseline="-25000" dirty="0" err="1"/>
              <a:t>i</a:t>
            </a:r>
            <a:r>
              <a:rPr lang="en-US" altLang="en-US" i="1" baseline="-25000" dirty="0"/>
              <a:t>  </a:t>
            </a:r>
            <a:r>
              <a:rPr lang="en-US" altLang="en-US" dirty="0"/>
              <a:t>of the form </a:t>
            </a:r>
            <a:r>
              <a:rPr lang="en-US" altLang="en-US" i="1" dirty="0"/>
              <a:t>&lt;</a:t>
            </a:r>
            <a:r>
              <a:rPr lang="en-US" altLang="en-US" i="1" dirty="0" err="1"/>
              <a:t>T</a:t>
            </a:r>
            <a:r>
              <a:rPr lang="en-US" altLang="en-US" i="1" baseline="-25000" dirty="0" err="1"/>
              <a:t>i</a:t>
            </a:r>
            <a:r>
              <a:rPr lang="en-US" altLang="en-US" i="1" dirty="0"/>
              <a:t>, </a:t>
            </a:r>
            <a:r>
              <a:rPr lang="en-US" altLang="en-US" i="1" dirty="0" err="1"/>
              <a:t>X</a:t>
            </a:r>
            <a:r>
              <a:rPr lang="en-US" altLang="en-US" i="1" baseline="-25000" dirty="0" err="1"/>
              <a:t>j</a:t>
            </a:r>
            <a:r>
              <a:rPr lang="en-US" altLang="en-US" i="1" dirty="0"/>
              <a:t>,  V</a:t>
            </a:r>
            <a:r>
              <a:rPr lang="en-US" altLang="en-US" i="1" baseline="-25000" dirty="0"/>
              <a:t>1</a:t>
            </a:r>
            <a:r>
              <a:rPr lang="en-US" altLang="en-US" i="1" dirty="0"/>
              <a:t>,  V</a:t>
            </a:r>
            <a:r>
              <a:rPr lang="en-US" altLang="en-US" i="1" baseline="-25000" dirty="0"/>
              <a:t>2</a:t>
            </a:r>
            <a:r>
              <a:rPr lang="en-US" altLang="en-US" i="1" dirty="0"/>
              <a:t>&gt; </a:t>
            </a:r>
          </a:p>
          <a:p>
            <a:pPr lvl="2"/>
            <a:r>
              <a:rPr lang="en-US" altLang="en-US" dirty="0"/>
              <a:t>Perform the undo by writing </a:t>
            </a:r>
            <a:r>
              <a:rPr lang="en-US" altLang="en-US" i="1" dirty="0"/>
              <a:t>V</a:t>
            </a:r>
            <a:r>
              <a:rPr lang="en-US" altLang="en-US" i="1" baseline="-25000" dirty="0"/>
              <a:t>1 </a:t>
            </a:r>
            <a:r>
              <a:rPr lang="en-US" altLang="en-US" dirty="0"/>
              <a:t>to </a:t>
            </a:r>
            <a:r>
              <a:rPr lang="en-US" altLang="en-US" i="1" dirty="0" err="1"/>
              <a:t>X</a:t>
            </a:r>
            <a:r>
              <a:rPr lang="en-US" altLang="en-US" i="1" baseline="-25000" dirty="0" err="1"/>
              <a:t>j</a:t>
            </a:r>
            <a:r>
              <a:rPr lang="en-US" altLang="en-US" i="1" dirty="0"/>
              <a:t>,</a:t>
            </a:r>
          </a:p>
          <a:p>
            <a:pPr lvl="2"/>
            <a:r>
              <a:rPr lang="en-US" altLang="en-US" dirty="0"/>
              <a:t>Write a log record </a:t>
            </a:r>
            <a:r>
              <a:rPr lang="en-US" altLang="en-US" i="1" dirty="0"/>
              <a:t>&lt;</a:t>
            </a:r>
            <a:r>
              <a:rPr lang="en-US" altLang="en-US" i="1" dirty="0" err="1"/>
              <a:t>T</a:t>
            </a:r>
            <a:r>
              <a:rPr lang="en-US" altLang="en-US" i="1" baseline="-25000" dirty="0" err="1"/>
              <a:t>i</a:t>
            </a:r>
            <a:r>
              <a:rPr lang="en-US" altLang="en-US" i="1" dirty="0"/>
              <a:t> , </a:t>
            </a:r>
            <a:r>
              <a:rPr lang="en-US" altLang="en-US" i="1" dirty="0" err="1"/>
              <a:t>X</a:t>
            </a:r>
            <a:r>
              <a:rPr lang="en-US" altLang="en-US" i="1" baseline="-25000" dirty="0" err="1"/>
              <a:t>j</a:t>
            </a:r>
            <a:r>
              <a:rPr lang="en-US" altLang="en-US" i="1" dirty="0"/>
              <a:t>,  V</a:t>
            </a:r>
            <a:r>
              <a:rPr lang="en-US" altLang="en-US" i="1" baseline="-25000" dirty="0"/>
              <a:t>1</a:t>
            </a:r>
            <a:r>
              <a:rPr lang="en-US" altLang="en-US" i="1" dirty="0"/>
              <a:t>&gt; </a:t>
            </a:r>
          </a:p>
          <a:p>
            <a:pPr lvl="3"/>
            <a:r>
              <a:rPr lang="en-US" altLang="en-US" dirty="0"/>
              <a:t>such log records are called </a:t>
            </a:r>
            <a:r>
              <a:rPr lang="en-US" altLang="en-US" b="1" dirty="0">
                <a:solidFill>
                  <a:srgbClr val="002060"/>
                </a:solidFill>
              </a:rPr>
              <a:t>compensation log records</a:t>
            </a:r>
          </a:p>
          <a:p>
            <a:pPr lvl="1"/>
            <a:r>
              <a:rPr lang="en-US" altLang="en-US" dirty="0"/>
              <a:t>Once the record </a:t>
            </a:r>
            <a:r>
              <a:rPr lang="en-US" altLang="en-US" i="1" dirty="0"/>
              <a:t>&lt;</a:t>
            </a:r>
            <a:r>
              <a:rPr lang="en-US" altLang="en-US" i="1" dirty="0" err="1"/>
              <a:t>T</a:t>
            </a:r>
            <a:r>
              <a:rPr lang="en-US" altLang="en-US" i="1" baseline="-25000" dirty="0" err="1"/>
              <a:t>i</a:t>
            </a:r>
            <a:r>
              <a:rPr lang="en-US" altLang="en-US" i="1" dirty="0"/>
              <a:t> </a:t>
            </a:r>
            <a:r>
              <a:rPr lang="en-US" altLang="en-US" b="1" dirty="0"/>
              <a:t>start</a:t>
            </a:r>
            <a:r>
              <a:rPr lang="en-US" altLang="en-US" i="1" dirty="0"/>
              <a:t>&gt; </a:t>
            </a:r>
            <a:r>
              <a:rPr lang="en-US" altLang="en-US" dirty="0"/>
              <a:t>is found stop the scan and write the log record </a:t>
            </a:r>
            <a:r>
              <a:rPr lang="en-US" altLang="en-US" i="1" dirty="0"/>
              <a:t>&lt;</a:t>
            </a:r>
            <a:r>
              <a:rPr lang="en-US" altLang="en-US" i="1" dirty="0" err="1"/>
              <a:t>T</a:t>
            </a:r>
            <a:r>
              <a:rPr lang="en-US" altLang="en-US" i="1" baseline="-25000" dirty="0" err="1"/>
              <a:t>i</a:t>
            </a:r>
            <a:r>
              <a:rPr lang="en-US" altLang="en-US" i="1" dirty="0"/>
              <a:t> </a:t>
            </a:r>
            <a:r>
              <a:rPr lang="en-US" altLang="en-US" b="1" dirty="0"/>
              <a:t>abort</a:t>
            </a:r>
            <a:r>
              <a:rPr lang="en-US" altLang="en-US" i="1" dirty="0"/>
              <a:t>&gt;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extLst>
            <a:ext uri="{909E8E84-426E-40dd-AFC4-6F175D3DCCD1}"/>
            <a:ext uri="{91240B29-F687-4f45-9708-019B960494DF}"/>
          </a:extLst>
        </p:spPr>
        <p:txBody>
          <a:bodyPr/>
          <a:lstStyle/>
          <a:p>
            <a:pPr>
              <a:defRPr/>
            </a:pPr>
            <a:r>
              <a:rPr lang="en-US">
                <a:effectLst>
                  <a:outerShdw blurRad="38100" dist="38100" dir="2700000" algn="tl">
                    <a:srgbClr val="C0C0C0"/>
                  </a:outerShdw>
                </a:effectLst>
              </a:rPr>
              <a:t>Recovery Algorithm (Cont.)</a:t>
            </a:r>
          </a:p>
        </p:txBody>
      </p:sp>
      <p:sp>
        <p:nvSpPr>
          <p:cNvPr id="30722" name="Rectangle 3"/>
          <p:cNvSpPr>
            <a:spLocks noGrp="1" noChangeArrowheads="1"/>
          </p:cNvSpPr>
          <p:nvPr>
            <p:ph idx="1"/>
          </p:nvPr>
        </p:nvSpPr>
        <p:spPr>
          <a:xfrm>
            <a:off x="701336" y="1102497"/>
            <a:ext cx="7705817" cy="5367972"/>
          </a:xfrm>
        </p:spPr>
        <p:txBody>
          <a:bodyPr/>
          <a:lstStyle/>
          <a:p>
            <a:r>
              <a:rPr lang="en-US" altLang="en-US" b="1" dirty="0"/>
              <a:t>Recovery from failure</a:t>
            </a:r>
            <a:r>
              <a:rPr lang="en-US" altLang="en-US" dirty="0"/>
              <a:t>: Two phases</a:t>
            </a:r>
          </a:p>
          <a:p>
            <a:pPr marL="800100" lvl="1" indent="-342900"/>
            <a:r>
              <a:rPr lang="en-US" altLang="en-US" b="1" dirty="0">
                <a:solidFill>
                  <a:srgbClr val="002060"/>
                </a:solidFill>
              </a:rPr>
              <a:t>Redo phase</a:t>
            </a:r>
            <a:r>
              <a:rPr lang="en-US" altLang="en-US" dirty="0"/>
              <a:t>:  replay updates of </a:t>
            </a:r>
            <a:r>
              <a:rPr lang="en-US" altLang="en-US" b="1" dirty="0"/>
              <a:t>all</a:t>
            </a:r>
            <a:r>
              <a:rPr lang="en-US" altLang="en-US" dirty="0"/>
              <a:t> transactions, whether they committed, aborted, or are incomplete</a:t>
            </a:r>
          </a:p>
          <a:p>
            <a:pPr marL="800100" lvl="1" indent="-342900"/>
            <a:r>
              <a:rPr lang="en-US" altLang="en-US" b="1" dirty="0">
                <a:solidFill>
                  <a:srgbClr val="002060"/>
                </a:solidFill>
              </a:rPr>
              <a:t>Undo phase</a:t>
            </a:r>
            <a:r>
              <a:rPr lang="en-US" altLang="en-US" dirty="0"/>
              <a:t>: undo all incomplete transactions</a:t>
            </a:r>
          </a:p>
          <a:p>
            <a:r>
              <a:rPr lang="en-US" altLang="en-US" b="1" dirty="0"/>
              <a:t>Redo phase</a:t>
            </a:r>
            <a:r>
              <a:rPr lang="en-US" altLang="en-US" dirty="0"/>
              <a:t>:</a:t>
            </a:r>
          </a:p>
          <a:p>
            <a:pPr marL="457200" lvl="1" indent="0">
              <a:buNone/>
            </a:pPr>
            <a:r>
              <a:rPr lang="en-US" altLang="en-US" dirty="0">
                <a:solidFill>
                  <a:srgbClr val="FF9900"/>
                </a:solidFill>
              </a:rPr>
              <a:t>1.   </a:t>
            </a:r>
            <a:r>
              <a:rPr lang="en-US" altLang="en-US" dirty="0"/>
              <a:t>Find last &lt;</a:t>
            </a:r>
            <a:r>
              <a:rPr lang="en-US" altLang="en-US" b="1" dirty="0"/>
              <a:t>checkpoint</a:t>
            </a:r>
            <a:r>
              <a:rPr lang="en-US" altLang="en-US" dirty="0"/>
              <a:t> </a:t>
            </a:r>
            <a:r>
              <a:rPr lang="en-US" altLang="en-US" i="1" dirty="0"/>
              <a:t>L</a:t>
            </a:r>
            <a:r>
              <a:rPr lang="en-US" altLang="en-US" dirty="0"/>
              <a:t>&gt; record, and set undo-list to </a:t>
            </a:r>
            <a:r>
              <a:rPr lang="en-US" altLang="en-US" i="1" dirty="0"/>
              <a:t>L</a:t>
            </a:r>
            <a:r>
              <a:rPr lang="en-US" altLang="en-US" dirty="0"/>
              <a:t>.</a:t>
            </a:r>
          </a:p>
          <a:p>
            <a:pPr marL="457200" lvl="1" indent="0">
              <a:buNone/>
            </a:pPr>
            <a:r>
              <a:rPr lang="en-US" altLang="en-US" dirty="0">
                <a:solidFill>
                  <a:srgbClr val="FF9900"/>
                </a:solidFill>
              </a:rPr>
              <a:t>2.   </a:t>
            </a:r>
            <a:r>
              <a:rPr lang="en-US" altLang="en-US" dirty="0"/>
              <a:t>Scan forward from above &lt;</a:t>
            </a:r>
            <a:r>
              <a:rPr lang="en-US" altLang="en-US" b="1" dirty="0"/>
              <a:t>checkpoint</a:t>
            </a:r>
            <a:r>
              <a:rPr lang="en-US" altLang="en-US" dirty="0"/>
              <a:t> </a:t>
            </a:r>
            <a:r>
              <a:rPr lang="en-US" altLang="en-US" i="1" dirty="0"/>
              <a:t>L</a:t>
            </a:r>
            <a:r>
              <a:rPr lang="en-US" altLang="en-US" dirty="0"/>
              <a:t>&gt; record</a:t>
            </a:r>
          </a:p>
          <a:p>
            <a:pPr marL="1200150" lvl="2" indent="-342900">
              <a:buFont typeface="Monotype Sorts" charset="2"/>
              <a:buAutoNum type="arabicPeriod"/>
            </a:pPr>
            <a:r>
              <a:rPr lang="en-US" altLang="en-US" dirty="0"/>
              <a:t>Whenever a  record </a:t>
            </a:r>
            <a:r>
              <a:rPr lang="en-US" altLang="en-US" i="1" dirty="0"/>
              <a:t>&lt;</a:t>
            </a:r>
            <a:r>
              <a:rPr lang="en-US" altLang="en-US" i="1" dirty="0" err="1"/>
              <a:t>T</a:t>
            </a:r>
            <a:r>
              <a:rPr lang="en-US" altLang="en-US" i="1" baseline="-25000" dirty="0" err="1"/>
              <a:t>i</a:t>
            </a:r>
            <a:r>
              <a:rPr lang="en-US" altLang="en-US" i="1" dirty="0"/>
              <a:t>, </a:t>
            </a:r>
            <a:r>
              <a:rPr lang="en-US" altLang="en-US" i="1" dirty="0" err="1"/>
              <a:t>X</a:t>
            </a:r>
            <a:r>
              <a:rPr lang="en-US" altLang="en-US" i="1" baseline="-25000" dirty="0" err="1"/>
              <a:t>j</a:t>
            </a:r>
            <a:r>
              <a:rPr lang="en-US" altLang="en-US" i="1" dirty="0"/>
              <a:t>,  V</a:t>
            </a:r>
            <a:r>
              <a:rPr lang="en-US" altLang="en-US" i="1" baseline="-25000" dirty="0"/>
              <a:t>1</a:t>
            </a:r>
            <a:r>
              <a:rPr lang="en-US" altLang="en-US" i="1" dirty="0"/>
              <a:t>,  V</a:t>
            </a:r>
            <a:r>
              <a:rPr lang="en-US" altLang="en-US" i="1" baseline="-25000" dirty="0"/>
              <a:t>2</a:t>
            </a:r>
            <a:r>
              <a:rPr lang="en-US" altLang="en-US" i="1" dirty="0"/>
              <a:t>&gt; </a:t>
            </a:r>
            <a:r>
              <a:rPr lang="en-US" altLang="en-US" dirty="0"/>
              <a:t>or</a:t>
            </a:r>
            <a:r>
              <a:rPr lang="en-US" altLang="en-US" i="1" dirty="0"/>
              <a:t> &lt;</a:t>
            </a:r>
            <a:r>
              <a:rPr lang="en-US" altLang="en-US" i="1" dirty="0" err="1"/>
              <a:t>T</a:t>
            </a:r>
            <a:r>
              <a:rPr lang="en-US" altLang="en-US" i="1" baseline="-25000" dirty="0" err="1"/>
              <a:t>i</a:t>
            </a:r>
            <a:r>
              <a:rPr lang="en-US" altLang="en-US" i="1" dirty="0"/>
              <a:t>, </a:t>
            </a:r>
            <a:r>
              <a:rPr lang="en-US" altLang="en-US" i="1" dirty="0" err="1"/>
              <a:t>X</a:t>
            </a:r>
            <a:r>
              <a:rPr lang="en-US" altLang="en-US" i="1" baseline="-25000" dirty="0" err="1"/>
              <a:t>j</a:t>
            </a:r>
            <a:r>
              <a:rPr lang="en-US" altLang="en-US" i="1" dirty="0"/>
              <a:t>, V</a:t>
            </a:r>
            <a:r>
              <a:rPr lang="en-US" altLang="en-US" i="1" baseline="-25000" dirty="0"/>
              <a:t>2</a:t>
            </a:r>
            <a:r>
              <a:rPr lang="en-US" altLang="en-US" i="1" dirty="0"/>
              <a:t>&gt;  </a:t>
            </a:r>
            <a:r>
              <a:rPr lang="en-US" altLang="en-US" dirty="0"/>
              <a:t>is found, redo it by writing </a:t>
            </a:r>
            <a:r>
              <a:rPr lang="en-US" altLang="en-US" i="1" dirty="0"/>
              <a:t>V</a:t>
            </a:r>
            <a:r>
              <a:rPr lang="en-US" altLang="en-US" i="1" baseline="-25000" dirty="0"/>
              <a:t>2  </a:t>
            </a:r>
            <a:r>
              <a:rPr lang="en-US" altLang="en-US" dirty="0"/>
              <a:t>to </a:t>
            </a:r>
            <a:r>
              <a:rPr lang="en-US" altLang="en-US" i="1" dirty="0" err="1"/>
              <a:t>X</a:t>
            </a:r>
            <a:r>
              <a:rPr lang="en-US" altLang="en-US" i="1" baseline="-25000" dirty="0" err="1"/>
              <a:t>j</a:t>
            </a:r>
            <a:r>
              <a:rPr lang="en-US" altLang="en-US" i="1" dirty="0"/>
              <a:t> </a:t>
            </a:r>
          </a:p>
          <a:p>
            <a:pPr marL="1200150" lvl="2" indent="-342900">
              <a:buFont typeface="Monotype Sorts" charset="2"/>
              <a:buAutoNum type="arabicPeriod"/>
            </a:pPr>
            <a:r>
              <a:rPr lang="en-US" altLang="en-US" dirty="0"/>
              <a:t>Whenever a log record </a:t>
            </a:r>
            <a:r>
              <a:rPr lang="en-US" altLang="en-US" i="1" dirty="0"/>
              <a:t>&lt;</a:t>
            </a:r>
            <a:r>
              <a:rPr lang="en-US" altLang="en-US" i="1" dirty="0" err="1"/>
              <a:t>T</a:t>
            </a:r>
            <a:r>
              <a:rPr lang="en-US" altLang="en-US" i="1" baseline="-25000" dirty="0" err="1"/>
              <a:t>i</a:t>
            </a:r>
            <a:r>
              <a:rPr lang="en-US" altLang="en-US" i="1" baseline="-25000" dirty="0"/>
              <a:t> </a:t>
            </a:r>
            <a:r>
              <a:rPr lang="en-US" altLang="en-US" i="1" dirty="0"/>
              <a:t> </a:t>
            </a:r>
            <a:r>
              <a:rPr lang="en-US" altLang="en-US" b="1" dirty="0"/>
              <a:t>start</a:t>
            </a:r>
            <a:r>
              <a:rPr lang="en-US" altLang="en-US" i="1" dirty="0"/>
              <a:t>&gt; </a:t>
            </a:r>
            <a:r>
              <a:rPr lang="en-US" altLang="en-US" dirty="0"/>
              <a:t>is found, add </a:t>
            </a:r>
            <a:r>
              <a:rPr lang="en-US" altLang="en-US" i="1" dirty="0" err="1"/>
              <a:t>T</a:t>
            </a:r>
            <a:r>
              <a:rPr lang="en-US" altLang="en-US" i="1" baseline="-25000" dirty="0" err="1"/>
              <a:t>i</a:t>
            </a:r>
            <a:r>
              <a:rPr lang="en-US" altLang="en-US" i="1" baseline="-25000" dirty="0"/>
              <a:t>  </a:t>
            </a:r>
            <a:r>
              <a:rPr lang="en-US" altLang="en-US" dirty="0"/>
              <a:t>to undo-list</a:t>
            </a:r>
          </a:p>
          <a:p>
            <a:pPr marL="1200150" lvl="2" indent="-342900">
              <a:buFont typeface="Monotype Sorts" charset="2"/>
              <a:buAutoNum type="arabicPeriod"/>
            </a:pPr>
            <a:r>
              <a:rPr lang="en-US" altLang="en-US" dirty="0"/>
              <a:t>Whenever a log record </a:t>
            </a:r>
            <a:r>
              <a:rPr lang="en-US" altLang="en-US" i="1" dirty="0"/>
              <a:t>&lt;</a:t>
            </a:r>
            <a:r>
              <a:rPr lang="en-US" altLang="en-US" i="1" dirty="0" err="1"/>
              <a:t>T</a:t>
            </a:r>
            <a:r>
              <a:rPr lang="en-US" altLang="en-US" i="1" baseline="-25000" dirty="0" err="1"/>
              <a:t>i</a:t>
            </a:r>
            <a:r>
              <a:rPr lang="en-US" altLang="en-US" i="1" dirty="0"/>
              <a:t>  </a:t>
            </a:r>
            <a:r>
              <a:rPr lang="en-US" altLang="en-US" b="1" dirty="0"/>
              <a:t>commit</a:t>
            </a:r>
            <a:r>
              <a:rPr lang="en-US" altLang="en-US" i="1" dirty="0"/>
              <a:t>&gt; or &lt;</a:t>
            </a:r>
            <a:r>
              <a:rPr lang="en-US" altLang="en-US" i="1" dirty="0" err="1"/>
              <a:t>T</a:t>
            </a:r>
            <a:r>
              <a:rPr lang="en-US" altLang="en-US" i="1" baseline="-25000" dirty="0" err="1"/>
              <a:t>i</a:t>
            </a:r>
            <a:r>
              <a:rPr lang="en-US" altLang="en-US" i="1" dirty="0"/>
              <a:t> </a:t>
            </a:r>
            <a:r>
              <a:rPr lang="en-US" altLang="en-US" b="1" dirty="0"/>
              <a:t>abort</a:t>
            </a:r>
            <a:r>
              <a:rPr lang="en-US" altLang="en-US" i="1" dirty="0"/>
              <a:t>&gt; </a:t>
            </a:r>
            <a:r>
              <a:rPr lang="en-US" altLang="en-US" dirty="0"/>
              <a:t>is found, remove </a:t>
            </a:r>
            <a:r>
              <a:rPr lang="en-US" altLang="en-US" i="1" dirty="0" err="1"/>
              <a:t>T</a:t>
            </a:r>
            <a:r>
              <a:rPr lang="en-US" altLang="en-US" i="1" baseline="-25000" dirty="0" err="1"/>
              <a:t>i</a:t>
            </a:r>
            <a:r>
              <a:rPr lang="en-US" altLang="en-US" i="1" dirty="0"/>
              <a:t>  </a:t>
            </a:r>
            <a:r>
              <a:rPr lang="en-US" altLang="en-US" dirty="0"/>
              <a:t>from undo-list</a:t>
            </a:r>
          </a:p>
          <a:p>
            <a:endParaRPr lang="en-US"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extLst>
            <a:ext uri="{909E8E84-426E-40dd-AFC4-6F175D3DCCD1}"/>
            <a:ext uri="{91240B29-F687-4f45-9708-019B960494DF}"/>
          </a:extLst>
        </p:spPr>
        <p:txBody>
          <a:bodyPr/>
          <a:lstStyle/>
          <a:p>
            <a:pPr>
              <a:defRPr/>
            </a:pPr>
            <a:r>
              <a:rPr lang="en-US">
                <a:effectLst>
                  <a:outerShdw blurRad="38100" dist="38100" dir="2700000" algn="tl">
                    <a:srgbClr val="C0C0C0"/>
                  </a:outerShdw>
                </a:effectLst>
              </a:rPr>
              <a:t>Recovery Algorithm (Cont.)</a:t>
            </a:r>
          </a:p>
        </p:txBody>
      </p:sp>
      <p:sp>
        <p:nvSpPr>
          <p:cNvPr id="31747" name="Rectangle 3"/>
          <p:cNvSpPr>
            <a:spLocks noGrp="1" noChangeArrowheads="1"/>
          </p:cNvSpPr>
          <p:nvPr>
            <p:ph idx="1"/>
          </p:nvPr>
        </p:nvSpPr>
        <p:spPr>
          <a:xfrm>
            <a:off x="683580" y="1102497"/>
            <a:ext cx="7821227" cy="5367972"/>
          </a:xfrm>
        </p:spPr>
        <p:txBody>
          <a:bodyPr/>
          <a:lstStyle/>
          <a:p>
            <a:pPr>
              <a:lnSpc>
                <a:spcPct val="90000"/>
              </a:lnSpc>
            </a:pPr>
            <a:r>
              <a:rPr lang="en-US" altLang="en-US" b="1" dirty="0"/>
              <a:t>Undo phase: </a:t>
            </a:r>
            <a:endParaRPr lang="en-US" altLang="en-US" dirty="0"/>
          </a:p>
          <a:p>
            <a:pPr marL="457200" lvl="1" indent="0">
              <a:lnSpc>
                <a:spcPct val="90000"/>
              </a:lnSpc>
              <a:buNone/>
            </a:pPr>
            <a:r>
              <a:rPr lang="en-US" altLang="en-US" dirty="0">
                <a:solidFill>
                  <a:srgbClr val="FF9900"/>
                </a:solidFill>
              </a:rPr>
              <a:t>1.    </a:t>
            </a:r>
            <a:r>
              <a:rPr lang="en-US" altLang="en-US" dirty="0"/>
              <a:t>Scan log backwards from end </a:t>
            </a:r>
          </a:p>
          <a:p>
            <a:pPr marL="1200150" lvl="2" indent="-342900">
              <a:lnSpc>
                <a:spcPct val="90000"/>
              </a:lnSpc>
              <a:buFont typeface="Monotype Sorts" charset="2"/>
              <a:buAutoNum type="arabicPeriod"/>
            </a:pPr>
            <a:r>
              <a:rPr lang="en-US" altLang="en-US" dirty="0"/>
              <a:t>Whenever a log record </a:t>
            </a:r>
            <a:r>
              <a:rPr lang="en-US" altLang="en-US" i="1" dirty="0"/>
              <a:t>&lt;</a:t>
            </a:r>
            <a:r>
              <a:rPr lang="en-US" altLang="en-US" i="1" dirty="0" err="1"/>
              <a:t>T</a:t>
            </a:r>
            <a:r>
              <a:rPr lang="en-US" altLang="en-US" i="1" baseline="-25000" dirty="0" err="1"/>
              <a:t>i</a:t>
            </a:r>
            <a:r>
              <a:rPr lang="en-US" altLang="en-US" i="1" dirty="0"/>
              <a:t>, </a:t>
            </a:r>
            <a:r>
              <a:rPr lang="en-US" altLang="en-US" i="1" dirty="0" err="1"/>
              <a:t>X</a:t>
            </a:r>
            <a:r>
              <a:rPr lang="en-US" altLang="en-US" i="1" baseline="-25000" dirty="0" err="1"/>
              <a:t>j</a:t>
            </a:r>
            <a:r>
              <a:rPr lang="en-US" altLang="en-US" i="1" dirty="0"/>
              <a:t>,  V</a:t>
            </a:r>
            <a:r>
              <a:rPr lang="en-US" altLang="en-US" i="1" baseline="-25000" dirty="0"/>
              <a:t>1</a:t>
            </a:r>
            <a:r>
              <a:rPr lang="en-US" altLang="en-US" i="1" dirty="0"/>
              <a:t>,  V</a:t>
            </a:r>
            <a:r>
              <a:rPr lang="en-US" altLang="en-US" i="1" baseline="-25000" dirty="0"/>
              <a:t>2</a:t>
            </a:r>
            <a:r>
              <a:rPr lang="en-US" altLang="en-US" i="1" dirty="0"/>
              <a:t>&gt; </a:t>
            </a:r>
            <a:r>
              <a:rPr lang="en-US" altLang="en-US" dirty="0"/>
              <a:t>is found where </a:t>
            </a:r>
            <a:r>
              <a:rPr lang="en-US" altLang="en-US" i="1" dirty="0" err="1"/>
              <a:t>T</a:t>
            </a:r>
            <a:r>
              <a:rPr lang="en-US" altLang="en-US" i="1" baseline="-25000" dirty="0" err="1"/>
              <a:t>i</a:t>
            </a:r>
            <a:r>
              <a:rPr lang="en-US" altLang="en-US" i="1" dirty="0"/>
              <a:t> </a:t>
            </a:r>
            <a:r>
              <a:rPr lang="en-US" altLang="en-US" dirty="0"/>
              <a:t>is in undo-list perform same actions as for transaction rollback:</a:t>
            </a:r>
          </a:p>
          <a:p>
            <a:pPr marL="1543050" lvl="3" indent="-342900">
              <a:lnSpc>
                <a:spcPct val="90000"/>
              </a:lnSpc>
              <a:buFont typeface="Monotype Sorts" charset="2"/>
              <a:buAutoNum type="arabicPeriod"/>
            </a:pPr>
            <a:r>
              <a:rPr lang="en-US" altLang="en-US" dirty="0"/>
              <a:t> perform undo by writing </a:t>
            </a:r>
            <a:r>
              <a:rPr lang="en-US" altLang="en-US" i="1" dirty="0"/>
              <a:t>V</a:t>
            </a:r>
            <a:r>
              <a:rPr lang="en-US" altLang="en-US" i="1" baseline="-25000" dirty="0"/>
              <a:t>1</a:t>
            </a:r>
            <a:r>
              <a:rPr lang="en-US" altLang="en-US" dirty="0"/>
              <a:t> to </a:t>
            </a:r>
            <a:r>
              <a:rPr lang="en-US" altLang="en-US" i="1" dirty="0" err="1"/>
              <a:t>X</a:t>
            </a:r>
            <a:r>
              <a:rPr lang="en-US" altLang="en-US" i="1" baseline="-25000" dirty="0" err="1"/>
              <a:t>j</a:t>
            </a:r>
            <a:r>
              <a:rPr lang="en-US" altLang="en-US" dirty="0"/>
              <a:t>.</a:t>
            </a:r>
          </a:p>
          <a:p>
            <a:pPr marL="1543050" lvl="3" indent="-342900">
              <a:lnSpc>
                <a:spcPct val="90000"/>
              </a:lnSpc>
              <a:buFont typeface="Monotype Sorts" charset="2"/>
              <a:buAutoNum type="arabicPeriod"/>
            </a:pPr>
            <a:r>
              <a:rPr lang="en-US" altLang="en-US" dirty="0"/>
              <a:t>write a log record </a:t>
            </a:r>
            <a:r>
              <a:rPr lang="en-US" altLang="en-US" i="1" dirty="0"/>
              <a:t>&lt;</a:t>
            </a:r>
            <a:r>
              <a:rPr lang="en-US" altLang="en-US" i="1" dirty="0" err="1"/>
              <a:t>T</a:t>
            </a:r>
            <a:r>
              <a:rPr lang="en-US" altLang="en-US" i="1" baseline="-25000" dirty="0" err="1"/>
              <a:t>i</a:t>
            </a:r>
            <a:r>
              <a:rPr lang="en-US" altLang="en-US" i="1" dirty="0"/>
              <a:t> , </a:t>
            </a:r>
            <a:r>
              <a:rPr lang="en-US" altLang="en-US" i="1" dirty="0" err="1"/>
              <a:t>X</a:t>
            </a:r>
            <a:r>
              <a:rPr lang="en-US" altLang="en-US" i="1" baseline="-25000" dirty="0" err="1"/>
              <a:t>j</a:t>
            </a:r>
            <a:r>
              <a:rPr lang="en-US" altLang="en-US" i="1" dirty="0"/>
              <a:t>,  V</a:t>
            </a:r>
            <a:r>
              <a:rPr lang="en-US" altLang="en-US" i="1" baseline="-25000" dirty="0"/>
              <a:t>1</a:t>
            </a:r>
            <a:r>
              <a:rPr lang="en-US" altLang="en-US" i="1" dirty="0"/>
              <a:t>&gt;</a:t>
            </a:r>
          </a:p>
          <a:p>
            <a:pPr marL="1200150" lvl="2" indent="-342900">
              <a:lnSpc>
                <a:spcPct val="90000"/>
              </a:lnSpc>
              <a:buFont typeface="Monotype Sorts" charset="2"/>
              <a:buAutoNum type="arabicPeriod"/>
            </a:pPr>
            <a:r>
              <a:rPr lang="en-US" altLang="en-US" dirty="0"/>
              <a:t>Whenever a log record </a:t>
            </a:r>
            <a:r>
              <a:rPr lang="en-US" altLang="en-US" i="1" dirty="0"/>
              <a:t>&lt;</a:t>
            </a:r>
            <a:r>
              <a:rPr lang="en-US" altLang="en-US" i="1" dirty="0" err="1"/>
              <a:t>T</a:t>
            </a:r>
            <a:r>
              <a:rPr lang="en-US" altLang="en-US" i="1" baseline="-25000" dirty="0" err="1"/>
              <a:t>i</a:t>
            </a:r>
            <a:r>
              <a:rPr lang="en-US" altLang="en-US" i="1" dirty="0"/>
              <a:t> </a:t>
            </a:r>
            <a:r>
              <a:rPr lang="en-US" altLang="en-US" b="1" dirty="0"/>
              <a:t>start</a:t>
            </a:r>
            <a:r>
              <a:rPr lang="en-US" altLang="en-US" i="1" dirty="0"/>
              <a:t>&gt; </a:t>
            </a:r>
            <a:r>
              <a:rPr lang="en-US" altLang="en-US" dirty="0"/>
              <a:t>is found where </a:t>
            </a:r>
            <a:r>
              <a:rPr lang="en-US" altLang="en-US" i="1" dirty="0" err="1"/>
              <a:t>T</a:t>
            </a:r>
            <a:r>
              <a:rPr lang="en-US" altLang="en-US" i="1" baseline="-25000" dirty="0" err="1"/>
              <a:t>i</a:t>
            </a:r>
            <a:r>
              <a:rPr lang="en-US" altLang="en-US" i="1" dirty="0"/>
              <a:t> </a:t>
            </a:r>
            <a:r>
              <a:rPr lang="en-US" altLang="en-US" dirty="0"/>
              <a:t>is in undo-list, </a:t>
            </a:r>
          </a:p>
          <a:p>
            <a:pPr marL="1543050" lvl="3" indent="-342900">
              <a:lnSpc>
                <a:spcPct val="90000"/>
              </a:lnSpc>
              <a:buFont typeface="Monotype Sorts" charset="2"/>
              <a:buAutoNum type="arabicPeriod"/>
            </a:pPr>
            <a:r>
              <a:rPr lang="en-US" altLang="en-US" dirty="0"/>
              <a:t>Write a log record </a:t>
            </a:r>
            <a:r>
              <a:rPr lang="en-US" altLang="en-US" i="1" dirty="0"/>
              <a:t>&lt;</a:t>
            </a:r>
            <a:r>
              <a:rPr lang="en-US" altLang="en-US" i="1" dirty="0" err="1"/>
              <a:t>T</a:t>
            </a:r>
            <a:r>
              <a:rPr lang="en-US" altLang="en-US" i="1" baseline="-25000" dirty="0" err="1"/>
              <a:t>i</a:t>
            </a:r>
            <a:r>
              <a:rPr lang="en-US" altLang="en-US" i="1" baseline="-25000" dirty="0"/>
              <a:t> </a:t>
            </a:r>
            <a:r>
              <a:rPr lang="en-US" altLang="en-US" i="1" dirty="0"/>
              <a:t> </a:t>
            </a:r>
            <a:r>
              <a:rPr lang="en-US" altLang="en-US" b="1" dirty="0"/>
              <a:t>abort</a:t>
            </a:r>
            <a:r>
              <a:rPr lang="en-US" altLang="en-US" i="1" dirty="0"/>
              <a:t>&gt; </a:t>
            </a:r>
          </a:p>
          <a:p>
            <a:pPr marL="1543050" lvl="3" indent="-342900">
              <a:lnSpc>
                <a:spcPct val="90000"/>
              </a:lnSpc>
              <a:buFont typeface="Monotype Sorts" charset="2"/>
              <a:buAutoNum type="arabicPeriod"/>
            </a:pPr>
            <a:r>
              <a:rPr lang="en-US" altLang="en-US" dirty="0"/>
              <a:t>Remove </a:t>
            </a:r>
            <a:r>
              <a:rPr lang="en-US" altLang="en-US" i="1" dirty="0" err="1"/>
              <a:t>T</a:t>
            </a:r>
            <a:r>
              <a:rPr lang="en-US" altLang="en-US" i="1" baseline="-25000" dirty="0" err="1"/>
              <a:t>i</a:t>
            </a:r>
            <a:r>
              <a:rPr lang="en-US" altLang="en-US" i="1" baseline="-25000" dirty="0"/>
              <a:t>  </a:t>
            </a:r>
            <a:r>
              <a:rPr lang="en-US" altLang="en-US" dirty="0"/>
              <a:t>from undo-list</a:t>
            </a:r>
          </a:p>
          <a:p>
            <a:pPr marL="1200150" lvl="2" indent="-342900">
              <a:lnSpc>
                <a:spcPct val="90000"/>
              </a:lnSpc>
              <a:buFont typeface="Monotype Sorts" charset="2"/>
              <a:buAutoNum type="arabicPeriod"/>
            </a:pPr>
            <a:r>
              <a:rPr lang="en-US" altLang="en-US" dirty="0"/>
              <a:t>Stop when undo-list is empty</a:t>
            </a:r>
          </a:p>
          <a:p>
            <a:pPr marL="1200150" lvl="3" indent="0">
              <a:lnSpc>
                <a:spcPct val="90000"/>
              </a:lnSpc>
              <a:buNone/>
            </a:pPr>
            <a:r>
              <a:rPr lang="en-US" altLang="en-US" dirty="0">
                <a:solidFill>
                  <a:srgbClr val="FF9900"/>
                </a:solidFill>
              </a:rPr>
              <a:t>1.   </a:t>
            </a:r>
            <a:r>
              <a:rPr lang="en-US" altLang="en-US" dirty="0"/>
              <a:t>i.e., </a:t>
            </a:r>
            <a:r>
              <a:rPr lang="en-US" altLang="en-US" i="1" dirty="0"/>
              <a:t>&lt;</a:t>
            </a:r>
            <a:r>
              <a:rPr lang="en-US" altLang="en-US" i="1" dirty="0" err="1"/>
              <a:t>T</a:t>
            </a:r>
            <a:r>
              <a:rPr lang="en-US" altLang="en-US" i="1" baseline="-25000" dirty="0" err="1"/>
              <a:t>i</a:t>
            </a:r>
            <a:r>
              <a:rPr lang="en-US" altLang="en-US" i="1" dirty="0"/>
              <a:t> </a:t>
            </a:r>
            <a:r>
              <a:rPr lang="en-US" altLang="en-US" b="1" dirty="0"/>
              <a:t>start</a:t>
            </a:r>
            <a:r>
              <a:rPr lang="en-US" altLang="en-US" i="1" dirty="0"/>
              <a:t>&gt; </a:t>
            </a:r>
            <a:r>
              <a:rPr lang="en-US" altLang="en-US" dirty="0"/>
              <a:t>has been found for every transaction in undo-list</a:t>
            </a:r>
          </a:p>
          <a:p>
            <a:pPr>
              <a:lnSpc>
                <a:spcPct val="90000"/>
              </a:lnSpc>
            </a:pPr>
            <a:r>
              <a:rPr lang="en-US" altLang="en-US" dirty="0"/>
              <a:t>After undo phase completes, normal transaction processing can commence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326C7-7F8D-4AFC-BEC7-830AC71F7B7B}"/>
              </a:ext>
            </a:extLst>
          </p:cNvPr>
          <p:cNvSpPr>
            <a:spLocks noGrp="1"/>
          </p:cNvSpPr>
          <p:nvPr>
            <p:ph type="title"/>
          </p:nvPr>
        </p:nvSpPr>
        <p:spPr/>
        <p:txBody>
          <a:bodyPr/>
          <a:lstStyle/>
          <a:p>
            <a:r>
              <a:rPr lang="en-IN" dirty="0"/>
              <a:t>Example of Recovery</a:t>
            </a:r>
          </a:p>
        </p:txBody>
      </p:sp>
      <p:pic>
        <p:nvPicPr>
          <p:cNvPr id="4" name="Graphic 3">
            <a:extLst>
              <a:ext uri="{FF2B5EF4-FFF2-40B4-BE49-F238E27FC236}">
                <a16:creationId xmlns:a16="http://schemas.microsoft.com/office/drawing/2014/main" id="{88CE1773-DE64-48A0-B0EE-F9A67F2F856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879" y="1273629"/>
            <a:ext cx="8604241" cy="4310742"/>
          </a:xfrm>
          <a:prstGeom prst="rect">
            <a:avLst/>
          </a:prstGeom>
        </p:spPr>
      </p:pic>
    </p:spTree>
    <p:extLst>
      <p:ext uri="{BB962C8B-B14F-4D97-AF65-F5344CB8AC3E}">
        <p14:creationId xmlns:p14="http://schemas.microsoft.com/office/powerpoint/2010/main" val="3136399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Failure Classification</a:t>
            </a:r>
          </a:p>
        </p:txBody>
      </p:sp>
      <p:sp>
        <p:nvSpPr>
          <p:cNvPr id="6147" name="Rectangle 3"/>
          <p:cNvSpPr>
            <a:spLocks noGrp="1" noChangeArrowheads="1"/>
          </p:cNvSpPr>
          <p:nvPr>
            <p:ph idx="1"/>
          </p:nvPr>
        </p:nvSpPr>
        <p:spPr>
          <a:xfrm>
            <a:off x="674703" y="1102497"/>
            <a:ext cx="7723574" cy="5367972"/>
          </a:xfrm>
          <a:prstGeom prst="rect">
            <a:avLst/>
          </a:prstGeom>
        </p:spPr>
        <p:txBody>
          <a:bodyPr/>
          <a:lstStyle/>
          <a:p>
            <a:r>
              <a:rPr lang="en-US" altLang="en-US" sz="1800" b="1" dirty="0"/>
              <a:t>Transaction failure</a:t>
            </a:r>
            <a:r>
              <a:rPr lang="en-US" altLang="en-US" sz="1800" dirty="0"/>
              <a:t> :</a:t>
            </a:r>
          </a:p>
          <a:p>
            <a:pPr lvl="1"/>
            <a:r>
              <a:rPr lang="en-US" altLang="en-US" sz="1800" b="1" dirty="0"/>
              <a:t>Logical errors</a:t>
            </a:r>
            <a:r>
              <a:rPr lang="en-US" altLang="en-US" sz="1800" dirty="0"/>
              <a:t>: transaction cannot complete due to some internal error condition</a:t>
            </a:r>
          </a:p>
          <a:p>
            <a:pPr lvl="1"/>
            <a:r>
              <a:rPr lang="en-US" altLang="en-US" sz="1800" b="1" dirty="0"/>
              <a:t>System errors</a:t>
            </a:r>
            <a:r>
              <a:rPr lang="en-US" altLang="en-US" sz="1800" dirty="0"/>
              <a:t>: the database system must </a:t>
            </a:r>
            <a:r>
              <a:rPr lang="en-US" altLang="en-US" sz="1800" b="1" dirty="0"/>
              <a:t>terminate</a:t>
            </a:r>
            <a:r>
              <a:rPr lang="en-US" altLang="en-US" sz="1800" dirty="0"/>
              <a:t> an active transaction due to an </a:t>
            </a:r>
            <a:r>
              <a:rPr lang="en-US" altLang="en-US" sz="1800" b="1" dirty="0"/>
              <a:t>error condition </a:t>
            </a:r>
            <a:r>
              <a:rPr lang="en-US" altLang="en-US" sz="1800" dirty="0"/>
              <a:t>(e.g., </a:t>
            </a:r>
            <a:r>
              <a:rPr lang="en-US" altLang="en-US" sz="1800" b="1" dirty="0"/>
              <a:t>deadlock</a:t>
            </a:r>
            <a:r>
              <a:rPr lang="en-US" altLang="en-US" sz="1800" dirty="0"/>
              <a:t>)</a:t>
            </a:r>
          </a:p>
          <a:p>
            <a:r>
              <a:rPr lang="en-US" altLang="en-US" sz="1800" b="1" dirty="0"/>
              <a:t>System crash</a:t>
            </a:r>
            <a:r>
              <a:rPr lang="en-US" altLang="en-US" sz="1800" dirty="0"/>
              <a:t>: a power failure or other hardware or software failure causes the system to crash.</a:t>
            </a:r>
          </a:p>
          <a:p>
            <a:pPr lvl="1"/>
            <a:r>
              <a:rPr lang="en-US" altLang="en-US" sz="1800" b="1" dirty="0">
                <a:solidFill>
                  <a:srgbClr val="002060"/>
                </a:solidFill>
              </a:rPr>
              <a:t>Fail-stop assumption</a:t>
            </a:r>
            <a:r>
              <a:rPr lang="en-US" altLang="en-US" sz="1800" dirty="0"/>
              <a:t>: non-volatile storage contents are assumed to not be corrupted by system crash</a:t>
            </a:r>
          </a:p>
          <a:p>
            <a:pPr lvl="2"/>
            <a:r>
              <a:rPr lang="en-US" altLang="en-US" sz="1800" dirty="0"/>
              <a:t>Database systems have numerous integrity checks to prevent corruption of disk data </a:t>
            </a:r>
          </a:p>
          <a:p>
            <a:r>
              <a:rPr lang="en-US" altLang="en-US" sz="1800" b="1" dirty="0"/>
              <a:t>Disk failure</a:t>
            </a:r>
            <a:r>
              <a:rPr lang="en-US" altLang="en-US" sz="1800" dirty="0"/>
              <a:t>: a head crash or similar disk failure destroys all or part of disk storage</a:t>
            </a:r>
          </a:p>
          <a:p>
            <a:pPr lvl="1"/>
            <a:r>
              <a:rPr lang="en-US" altLang="en-US" sz="1800" dirty="0"/>
              <a:t>Destruction is assumed to be detectable: disk drives use checksums to detect failures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Log Record Buffering</a:t>
            </a:r>
          </a:p>
        </p:txBody>
      </p:sp>
      <p:sp>
        <p:nvSpPr>
          <p:cNvPr id="33795" name="Rectangle 3"/>
          <p:cNvSpPr>
            <a:spLocks noGrp="1" noChangeArrowheads="1"/>
          </p:cNvSpPr>
          <p:nvPr>
            <p:ph idx="1"/>
          </p:nvPr>
        </p:nvSpPr>
        <p:spPr>
          <a:xfrm>
            <a:off x="683581" y="1102497"/>
            <a:ext cx="7714696" cy="5367972"/>
          </a:xfrm>
          <a:prstGeom prst="rect">
            <a:avLst/>
          </a:prstGeom>
        </p:spPr>
        <p:txBody>
          <a:bodyPr/>
          <a:lstStyle/>
          <a:p>
            <a:r>
              <a:rPr lang="en-US" altLang="en-US" b="1" dirty="0">
                <a:solidFill>
                  <a:srgbClr val="002060"/>
                </a:solidFill>
              </a:rPr>
              <a:t>Log record buffering</a:t>
            </a:r>
            <a:r>
              <a:rPr lang="en-US" altLang="en-US" dirty="0"/>
              <a:t>: log records are buffered in main memory, instead of being output directly to stable storage.</a:t>
            </a:r>
          </a:p>
          <a:p>
            <a:pPr lvl="1"/>
            <a:r>
              <a:rPr lang="en-US" altLang="en-US" dirty="0"/>
              <a:t>Log records are output to stable storage when a block of log records in the buffer is full, or a </a:t>
            </a:r>
            <a:r>
              <a:rPr lang="en-US" altLang="en-US" b="1" dirty="0">
                <a:solidFill>
                  <a:srgbClr val="002060"/>
                </a:solidFill>
              </a:rPr>
              <a:t>log force</a:t>
            </a:r>
            <a:r>
              <a:rPr lang="en-US" altLang="en-US" dirty="0">
                <a:solidFill>
                  <a:srgbClr val="002060"/>
                </a:solidFill>
              </a:rPr>
              <a:t> </a:t>
            </a:r>
            <a:r>
              <a:rPr lang="en-US" altLang="en-US" dirty="0"/>
              <a:t>operation is executed.</a:t>
            </a:r>
          </a:p>
          <a:p>
            <a:r>
              <a:rPr lang="en-US" altLang="en-US" dirty="0"/>
              <a:t>Log force is performed to commit a transaction by forcing all its log records (including the commit record) to stable storage.</a:t>
            </a:r>
          </a:p>
          <a:p>
            <a:r>
              <a:rPr lang="en-US" altLang="en-US" dirty="0"/>
              <a:t>Several log records can thus be output using a single output operation, reducing the I/O cost.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Log Record Buffering (Cont.)</a:t>
            </a:r>
          </a:p>
        </p:txBody>
      </p:sp>
      <p:sp>
        <p:nvSpPr>
          <p:cNvPr id="34819" name="Rectangle 3"/>
          <p:cNvSpPr>
            <a:spLocks noGrp="1" noChangeArrowheads="1"/>
          </p:cNvSpPr>
          <p:nvPr>
            <p:ph idx="1"/>
          </p:nvPr>
        </p:nvSpPr>
        <p:spPr>
          <a:xfrm>
            <a:off x="683580" y="1102497"/>
            <a:ext cx="7634797" cy="5367972"/>
          </a:xfrm>
        </p:spPr>
        <p:txBody>
          <a:bodyPr/>
          <a:lstStyle/>
          <a:p>
            <a:r>
              <a:rPr lang="en-US" altLang="en-US" dirty="0"/>
              <a:t>The rules below must be followed if log records are buffered:</a:t>
            </a:r>
          </a:p>
          <a:p>
            <a:pPr lvl="1"/>
            <a:r>
              <a:rPr lang="en-US" altLang="en-US" dirty="0"/>
              <a:t>Log records are output to stable storage in the order in which they are created. </a:t>
            </a:r>
          </a:p>
          <a:p>
            <a:pPr lvl="1"/>
            <a:r>
              <a:rPr lang="en-US" altLang="en-US" dirty="0"/>
              <a:t>Transaction </a:t>
            </a:r>
            <a:r>
              <a:rPr lang="en-US" altLang="en-US" i="1" dirty="0" err="1"/>
              <a:t>T</a:t>
            </a:r>
            <a:r>
              <a:rPr lang="en-US" altLang="en-US" i="1" baseline="-25000" dirty="0" err="1"/>
              <a:t>i</a:t>
            </a:r>
            <a:r>
              <a:rPr lang="en-US" altLang="en-US" dirty="0"/>
              <a:t> enters the commit state only when the log record </a:t>
            </a:r>
            <a:br>
              <a:rPr lang="en-US" altLang="en-US" dirty="0"/>
            </a:br>
            <a:r>
              <a:rPr lang="en-US" altLang="en-US" dirty="0"/>
              <a:t>&lt;</a:t>
            </a:r>
            <a:r>
              <a:rPr lang="en-US" altLang="en-US" i="1" dirty="0" err="1"/>
              <a:t>T</a:t>
            </a:r>
            <a:r>
              <a:rPr lang="en-US" altLang="en-US" i="1" baseline="-25000" dirty="0" err="1"/>
              <a:t>i</a:t>
            </a:r>
            <a:r>
              <a:rPr lang="en-US" altLang="en-US" i="1" dirty="0"/>
              <a:t> </a:t>
            </a:r>
            <a:r>
              <a:rPr lang="en-US" altLang="en-US" b="1" dirty="0"/>
              <a:t>commit</a:t>
            </a:r>
            <a:r>
              <a:rPr lang="en-US" altLang="en-US" dirty="0"/>
              <a:t>&gt; has been output to stable storage.</a:t>
            </a:r>
          </a:p>
          <a:p>
            <a:pPr lvl="1"/>
            <a:r>
              <a:rPr lang="en-US" altLang="en-US" dirty="0"/>
              <a:t>Before a block of data in main memory is output to the database, all log records pertaining to data in that block must have been output to stable storage. </a:t>
            </a:r>
          </a:p>
          <a:p>
            <a:pPr lvl="2"/>
            <a:r>
              <a:rPr lang="en-US" altLang="en-US" dirty="0"/>
              <a:t>This rule is called the </a:t>
            </a:r>
            <a:r>
              <a:rPr lang="en-US" altLang="en-US" b="1" dirty="0">
                <a:solidFill>
                  <a:srgbClr val="002060"/>
                </a:solidFill>
              </a:rPr>
              <a:t>write-ahead logging</a:t>
            </a:r>
            <a:r>
              <a:rPr lang="en-US" altLang="en-US" dirty="0">
                <a:solidFill>
                  <a:srgbClr val="002060"/>
                </a:solidFill>
              </a:rPr>
              <a:t> </a:t>
            </a:r>
            <a:r>
              <a:rPr lang="en-US" altLang="en-US" dirty="0"/>
              <a:t>or </a:t>
            </a:r>
            <a:r>
              <a:rPr lang="en-US" altLang="en-US" b="1" dirty="0">
                <a:solidFill>
                  <a:srgbClr val="002060"/>
                </a:solidFill>
              </a:rPr>
              <a:t>WAL</a:t>
            </a:r>
            <a:r>
              <a:rPr lang="en-US" altLang="en-US" b="1" dirty="0"/>
              <a:t> </a:t>
            </a:r>
            <a:r>
              <a:rPr lang="en-US" altLang="en-US" dirty="0"/>
              <a:t>rule</a:t>
            </a:r>
          </a:p>
          <a:p>
            <a:pPr lvl="2"/>
            <a:r>
              <a:rPr lang="en-US" altLang="en-US" dirty="0"/>
              <a:t>Strictly speaking,  WAL only requires undo information to be output</a:t>
            </a:r>
          </a:p>
          <a:p>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Database Buffering</a:t>
            </a:r>
          </a:p>
        </p:txBody>
      </p:sp>
      <p:sp>
        <p:nvSpPr>
          <p:cNvPr id="35843" name="Rectangle 3"/>
          <p:cNvSpPr>
            <a:spLocks noGrp="1" noChangeArrowheads="1"/>
          </p:cNvSpPr>
          <p:nvPr>
            <p:ph idx="1"/>
          </p:nvPr>
        </p:nvSpPr>
        <p:spPr>
          <a:xfrm>
            <a:off x="701336" y="1102497"/>
            <a:ext cx="7803472" cy="5367972"/>
          </a:xfrm>
          <a:prstGeom prst="rect">
            <a:avLst/>
          </a:prstGeom>
        </p:spPr>
        <p:txBody>
          <a:bodyPr/>
          <a:lstStyle/>
          <a:p>
            <a:r>
              <a:rPr lang="en-US" altLang="en-US" dirty="0"/>
              <a:t>Database maintains an in-memory buffer of data blocks</a:t>
            </a:r>
          </a:p>
          <a:p>
            <a:pPr lvl="1"/>
            <a:r>
              <a:rPr lang="en-US" altLang="en-US" dirty="0"/>
              <a:t>When a new block is needed, if buffer is full an existing block needs to be removed from buffer</a:t>
            </a:r>
          </a:p>
          <a:p>
            <a:pPr lvl="1"/>
            <a:r>
              <a:rPr lang="en-US" altLang="en-US" dirty="0"/>
              <a:t>If the block chosen for removal has been updated, it must be output to disk</a:t>
            </a:r>
          </a:p>
          <a:p>
            <a:r>
              <a:rPr lang="en-US" altLang="en-US" dirty="0"/>
              <a:t>The recovery algorithm supports the </a:t>
            </a:r>
            <a:r>
              <a:rPr lang="en-US" altLang="en-US" b="1" dirty="0">
                <a:solidFill>
                  <a:srgbClr val="002060"/>
                </a:solidFill>
              </a:rPr>
              <a:t>no-force policy</a:t>
            </a:r>
            <a:r>
              <a:rPr lang="en-US" altLang="en-US" dirty="0"/>
              <a:t>: i.e., updated blocks need not be written to disk when transaction commits</a:t>
            </a:r>
          </a:p>
          <a:p>
            <a:pPr lvl="1"/>
            <a:r>
              <a:rPr lang="en-US" altLang="en-US" b="1" dirty="0">
                <a:solidFill>
                  <a:srgbClr val="002060"/>
                </a:solidFill>
              </a:rPr>
              <a:t>force policy</a:t>
            </a:r>
            <a:r>
              <a:rPr lang="en-US" altLang="en-US" dirty="0"/>
              <a:t>: requires updated blocks to be written at commit</a:t>
            </a:r>
          </a:p>
          <a:p>
            <a:pPr lvl="2"/>
            <a:r>
              <a:rPr lang="en-US" altLang="en-US" dirty="0"/>
              <a:t>More expensive commit</a:t>
            </a:r>
          </a:p>
          <a:p>
            <a:r>
              <a:rPr lang="en-US" altLang="en-US" dirty="0"/>
              <a:t>The recovery algorithm supports the </a:t>
            </a:r>
            <a:r>
              <a:rPr lang="en-US" altLang="en-US" b="1" dirty="0">
                <a:solidFill>
                  <a:srgbClr val="002060"/>
                </a:solidFill>
              </a:rPr>
              <a:t>steal policy</a:t>
            </a:r>
            <a:r>
              <a:rPr lang="en-US" altLang="en-US" dirty="0"/>
              <a:t>: i.e., blocks containing updates of uncommitted transactions can be written to disk, even before the transaction commits</a:t>
            </a:r>
          </a:p>
          <a:p>
            <a:pPr lvl="1"/>
            <a:endParaRPr lang="en-US" altLang="en-US" dirty="0"/>
          </a:p>
          <a:p>
            <a:pPr>
              <a:buFont typeface="Monotype Sorts" charset="2"/>
              <a:buNone/>
            </a:pPr>
            <a:endParaRPr lang="en-US"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Database Buffering (Cont.)</a:t>
            </a:r>
          </a:p>
        </p:txBody>
      </p:sp>
      <p:sp>
        <p:nvSpPr>
          <p:cNvPr id="36867" name="Rectangle 3"/>
          <p:cNvSpPr>
            <a:spLocks noGrp="1" noChangeArrowheads="1"/>
          </p:cNvSpPr>
          <p:nvPr>
            <p:ph idx="1"/>
          </p:nvPr>
        </p:nvSpPr>
        <p:spPr>
          <a:xfrm>
            <a:off x="734843" y="1093619"/>
            <a:ext cx="7707821" cy="5367972"/>
          </a:xfrm>
          <a:prstGeom prst="rect">
            <a:avLst/>
          </a:prstGeom>
        </p:spPr>
        <p:txBody>
          <a:bodyPr/>
          <a:lstStyle/>
          <a:p>
            <a:pPr>
              <a:lnSpc>
                <a:spcPct val="90000"/>
              </a:lnSpc>
            </a:pPr>
            <a:r>
              <a:rPr lang="en-US" altLang="en-US" dirty="0"/>
              <a:t>If a block with uncommitted updates is output to disk, log records with undo information for the updates are output to the log on stable storage first</a:t>
            </a:r>
          </a:p>
          <a:p>
            <a:pPr marL="800100" lvl="1" indent="-342900">
              <a:lnSpc>
                <a:spcPct val="90000"/>
              </a:lnSpc>
            </a:pPr>
            <a:r>
              <a:rPr lang="en-US" altLang="en-US" dirty="0"/>
              <a:t>(Write ahead logging)</a:t>
            </a:r>
          </a:p>
          <a:p>
            <a:pPr>
              <a:lnSpc>
                <a:spcPct val="90000"/>
              </a:lnSpc>
            </a:pPr>
            <a:r>
              <a:rPr lang="en-US" altLang="en-US" dirty="0"/>
              <a:t>No updates should be in progress on a block when it is output to disk.  Can be ensured as follows.</a:t>
            </a:r>
          </a:p>
          <a:p>
            <a:pPr marL="800100" lvl="1" indent="-342900">
              <a:lnSpc>
                <a:spcPct val="90000"/>
              </a:lnSpc>
            </a:pPr>
            <a:r>
              <a:rPr lang="en-US" altLang="en-US" dirty="0"/>
              <a:t>Before writing a data item, transaction acquires exclusive lock on block containing the data item</a:t>
            </a:r>
          </a:p>
          <a:p>
            <a:pPr marL="800100" lvl="1" indent="-342900">
              <a:lnSpc>
                <a:spcPct val="90000"/>
              </a:lnSpc>
            </a:pPr>
            <a:r>
              <a:rPr lang="en-US" altLang="en-US" dirty="0"/>
              <a:t>Lock can be released once the write is completed. </a:t>
            </a:r>
          </a:p>
          <a:p>
            <a:pPr marL="1200150" lvl="2" indent="-342900">
              <a:lnSpc>
                <a:spcPct val="90000"/>
              </a:lnSpc>
            </a:pPr>
            <a:r>
              <a:rPr lang="en-US" altLang="en-US" dirty="0"/>
              <a:t>Such locks held for short duration are called </a:t>
            </a:r>
            <a:r>
              <a:rPr lang="en-US" altLang="en-US" b="1" dirty="0">
                <a:solidFill>
                  <a:srgbClr val="002060"/>
                </a:solidFill>
              </a:rPr>
              <a:t>latches</a:t>
            </a:r>
            <a:r>
              <a:rPr lang="en-US" altLang="en-US" dirty="0"/>
              <a:t>.</a:t>
            </a:r>
          </a:p>
          <a:p>
            <a:pPr>
              <a:lnSpc>
                <a:spcPct val="90000"/>
              </a:lnSpc>
            </a:pPr>
            <a:r>
              <a:rPr lang="en-US" altLang="en-US" b="1" dirty="0"/>
              <a:t>To output a block to disk</a:t>
            </a:r>
          </a:p>
          <a:p>
            <a:pPr marL="457200" lvl="1" indent="0">
              <a:lnSpc>
                <a:spcPct val="90000"/>
              </a:lnSpc>
              <a:buNone/>
            </a:pPr>
            <a:r>
              <a:rPr lang="en-US" altLang="en-US" dirty="0">
                <a:solidFill>
                  <a:srgbClr val="FF9900"/>
                </a:solidFill>
              </a:rPr>
              <a:t>1.   </a:t>
            </a:r>
            <a:r>
              <a:rPr lang="en-US" altLang="en-US" dirty="0"/>
              <a:t>First acquire an exclusive latch on the block</a:t>
            </a:r>
          </a:p>
          <a:p>
            <a:pPr marL="1200150" lvl="2" indent="-342900">
              <a:lnSpc>
                <a:spcPct val="90000"/>
              </a:lnSpc>
            </a:pPr>
            <a:r>
              <a:rPr lang="en-US" altLang="en-US" dirty="0"/>
              <a:t>Ensures no update can be in progress on the block</a:t>
            </a:r>
          </a:p>
          <a:p>
            <a:pPr marL="457200" lvl="1" indent="0">
              <a:lnSpc>
                <a:spcPct val="90000"/>
              </a:lnSpc>
              <a:buNone/>
            </a:pPr>
            <a:r>
              <a:rPr lang="en-US" altLang="en-US" dirty="0">
                <a:solidFill>
                  <a:srgbClr val="FF9900"/>
                </a:solidFill>
              </a:rPr>
              <a:t>2.   </a:t>
            </a:r>
            <a:r>
              <a:rPr lang="en-US" altLang="en-US" dirty="0"/>
              <a:t>Then perform a </a:t>
            </a:r>
            <a:r>
              <a:rPr lang="en-US" altLang="en-US" b="1" dirty="0">
                <a:solidFill>
                  <a:srgbClr val="002060"/>
                </a:solidFill>
              </a:rPr>
              <a:t>log flush</a:t>
            </a:r>
          </a:p>
          <a:p>
            <a:pPr marL="457200" lvl="1" indent="0">
              <a:lnSpc>
                <a:spcPct val="90000"/>
              </a:lnSpc>
              <a:buNone/>
            </a:pPr>
            <a:r>
              <a:rPr lang="en-US" altLang="en-US" dirty="0">
                <a:solidFill>
                  <a:srgbClr val="FF9900"/>
                </a:solidFill>
              </a:rPr>
              <a:t>3.   </a:t>
            </a:r>
            <a:r>
              <a:rPr lang="en-US" altLang="en-US" dirty="0"/>
              <a:t>Then output the block to disk</a:t>
            </a:r>
          </a:p>
          <a:p>
            <a:pPr marL="457200" lvl="1" indent="0">
              <a:lnSpc>
                <a:spcPct val="90000"/>
              </a:lnSpc>
              <a:buNone/>
            </a:pPr>
            <a:r>
              <a:rPr lang="en-US" altLang="en-US" dirty="0">
                <a:solidFill>
                  <a:srgbClr val="FF9900"/>
                </a:solidFill>
              </a:rPr>
              <a:t>4.   </a:t>
            </a:r>
            <a:r>
              <a:rPr lang="en-US" altLang="en-US" dirty="0"/>
              <a:t>Finally release the latch on the block</a:t>
            </a:r>
          </a:p>
          <a:p>
            <a:pPr marL="800100" lvl="1" indent="-342900">
              <a:lnSpc>
                <a:spcPct val="90000"/>
              </a:lnSpc>
            </a:pPr>
            <a:endParaRPr lang="en-US"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Buffer Management (Cont.)</a:t>
            </a:r>
          </a:p>
        </p:txBody>
      </p:sp>
      <p:sp>
        <p:nvSpPr>
          <p:cNvPr id="37891" name="Rectangle 3"/>
          <p:cNvSpPr>
            <a:spLocks noGrp="1" noChangeArrowheads="1"/>
          </p:cNvSpPr>
          <p:nvPr>
            <p:ph idx="1"/>
          </p:nvPr>
        </p:nvSpPr>
        <p:spPr>
          <a:xfrm>
            <a:off x="692458" y="1102497"/>
            <a:ext cx="7679185" cy="3797977"/>
          </a:xfrm>
          <a:prstGeom prst="rect">
            <a:avLst/>
          </a:prstGeom>
        </p:spPr>
        <p:txBody>
          <a:bodyPr/>
          <a:lstStyle/>
          <a:p>
            <a:r>
              <a:rPr lang="en-US" altLang="en-US" dirty="0"/>
              <a:t>Database buffer can be implemented either</a:t>
            </a:r>
          </a:p>
          <a:p>
            <a:pPr lvl="1"/>
            <a:r>
              <a:rPr lang="en-US" altLang="en-US" dirty="0"/>
              <a:t>In an area of real main-memory reserved for the database, or</a:t>
            </a:r>
          </a:p>
          <a:p>
            <a:pPr lvl="1"/>
            <a:r>
              <a:rPr lang="en-US" altLang="en-US" dirty="0"/>
              <a:t>In virtual memory</a:t>
            </a:r>
          </a:p>
          <a:p>
            <a:r>
              <a:rPr lang="en-US" altLang="en-US" dirty="0"/>
              <a:t>Implementing buffer in reserved main-memory has drawbacks:</a:t>
            </a:r>
          </a:p>
          <a:p>
            <a:pPr lvl="1"/>
            <a:r>
              <a:rPr lang="en-US" altLang="en-US" dirty="0"/>
              <a:t>Memory is partitioned before-hand between database buffer and applications, limiting flexibility.  </a:t>
            </a:r>
          </a:p>
          <a:p>
            <a:pPr lvl="1"/>
            <a:r>
              <a:rPr lang="en-US" altLang="en-US" dirty="0"/>
              <a:t>Needs may change, and although operating system knows best how memory should be divided up at any time, it cannot change the partitioning of memory.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Buffer Management (Cont.)</a:t>
            </a:r>
          </a:p>
        </p:txBody>
      </p:sp>
      <p:sp>
        <p:nvSpPr>
          <p:cNvPr id="38915" name="Rectangle 3"/>
          <p:cNvSpPr>
            <a:spLocks noGrp="1" noChangeArrowheads="1"/>
          </p:cNvSpPr>
          <p:nvPr>
            <p:ph idx="1"/>
          </p:nvPr>
        </p:nvSpPr>
        <p:spPr>
          <a:xfrm>
            <a:off x="692458" y="1102497"/>
            <a:ext cx="7608163" cy="5367972"/>
          </a:xfrm>
          <a:prstGeom prst="rect">
            <a:avLst/>
          </a:prstGeom>
        </p:spPr>
        <p:txBody>
          <a:bodyPr/>
          <a:lstStyle/>
          <a:p>
            <a:pPr>
              <a:lnSpc>
                <a:spcPct val="90000"/>
              </a:lnSpc>
            </a:pPr>
            <a:r>
              <a:rPr lang="en-US" altLang="en-US" dirty="0"/>
              <a:t>Database buffers are generally implemented in virtual memory in spite of some drawbacks: </a:t>
            </a:r>
          </a:p>
          <a:p>
            <a:pPr marL="800100" lvl="1" indent="-342900">
              <a:lnSpc>
                <a:spcPct val="90000"/>
              </a:lnSpc>
            </a:pPr>
            <a:r>
              <a:rPr lang="en-US" altLang="en-US" dirty="0"/>
              <a:t>When operating system needs to evict a page that has been modified, the page is written to swap space on disk.</a:t>
            </a:r>
          </a:p>
          <a:p>
            <a:pPr marL="800100" lvl="1" indent="-342900">
              <a:lnSpc>
                <a:spcPct val="90000"/>
              </a:lnSpc>
            </a:pPr>
            <a:r>
              <a:rPr lang="en-US" altLang="en-US" dirty="0"/>
              <a:t>When database decides to write buffer page to disk, buffer page may be in swap space, and may have to be  read from swap space on disk and output to the database on disk, resulting in extra I/O! </a:t>
            </a:r>
          </a:p>
          <a:p>
            <a:pPr marL="1200150" lvl="2" indent="-342900">
              <a:lnSpc>
                <a:spcPct val="90000"/>
              </a:lnSpc>
            </a:pPr>
            <a:r>
              <a:rPr lang="en-US" altLang="en-US" dirty="0"/>
              <a:t>Known as </a:t>
            </a:r>
            <a:r>
              <a:rPr lang="en-US" altLang="en-US" b="1" dirty="0">
                <a:solidFill>
                  <a:srgbClr val="002060"/>
                </a:solidFill>
              </a:rPr>
              <a:t>dual paging</a:t>
            </a:r>
            <a:r>
              <a:rPr lang="en-US" altLang="en-US" dirty="0">
                <a:solidFill>
                  <a:srgbClr val="002060"/>
                </a:solidFill>
              </a:rPr>
              <a:t> </a:t>
            </a:r>
            <a:r>
              <a:rPr lang="en-US" altLang="en-US" dirty="0"/>
              <a:t>problem.</a:t>
            </a:r>
          </a:p>
          <a:p>
            <a:pPr marL="800100" lvl="1" indent="-342900">
              <a:lnSpc>
                <a:spcPct val="90000"/>
              </a:lnSpc>
            </a:pPr>
            <a:r>
              <a:rPr lang="en-US" altLang="en-US" dirty="0"/>
              <a:t>Ideally when OS needs to evict a page from the buffer, it should pass control to database, which in turn should</a:t>
            </a:r>
          </a:p>
          <a:p>
            <a:pPr marL="1200150" lvl="2" indent="-342900">
              <a:lnSpc>
                <a:spcPct val="90000"/>
              </a:lnSpc>
              <a:buFont typeface="Webdings" panose="05030102010509060703" pitchFamily="18" charset="2"/>
              <a:buAutoNum type="arabicPeriod"/>
            </a:pPr>
            <a:r>
              <a:rPr lang="en-US" altLang="en-US" dirty="0"/>
              <a:t>Output the page to database instead of to swap space (making sure to output log records first), if it is modified</a:t>
            </a:r>
          </a:p>
          <a:p>
            <a:pPr marL="1200150" lvl="2" indent="-342900">
              <a:lnSpc>
                <a:spcPct val="90000"/>
              </a:lnSpc>
              <a:buFont typeface="Webdings" panose="05030102010509060703" pitchFamily="18" charset="2"/>
              <a:buAutoNum type="arabicPeriod"/>
            </a:pPr>
            <a:r>
              <a:rPr lang="en-US" altLang="en-US" dirty="0"/>
              <a:t>Release the page from the buffer, for the OS to use</a:t>
            </a:r>
          </a:p>
          <a:p>
            <a:pPr marL="800100" lvl="1">
              <a:lnSpc>
                <a:spcPct val="90000"/>
              </a:lnSpc>
            </a:pPr>
            <a:r>
              <a:rPr lang="en-US" altLang="en-US" dirty="0"/>
              <a:t>Dual paging can thus be avoided, but common operating systems do not support such functionality.</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Fuzzy Checkpointing</a:t>
            </a:r>
          </a:p>
        </p:txBody>
      </p:sp>
      <p:sp>
        <p:nvSpPr>
          <p:cNvPr id="39939" name="Rectangle 3"/>
          <p:cNvSpPr>
            <a:spLocks noGrp="1" noChangeArrowheads="1"/>
          </p:cNvSpPr>
          <p:nvPr>
            <p:ph idx="1"/>
          </p:nvPr>
        </p:nvSpPr>
        <p:spPr>
          <a:xfrm>
            <a:off x="692458" y="1102497"/>
            <a:ext cx="7705818" cy="5367972"/>
          </a:xfrm>
          <a:prstGeom prst="rect">
            <a:avLst/>
          </a:prstGeom>
        </p:spPr>
        <p:txBody>
          <a:bodyPr/>
          <a:lstStyle/>
          <a:p>
            <a:pPr marL="381000" indent="-381000">
              <a:lnSpc>
                <a:spcPct val="90000"/>
              </a:lnSpc>
            </a:pPr>
            <a:r>
              <a:rPr lang="en-US" altLang="en-US" dirty="0"/>
              <a:t>To avoid long interruption of normal processing during checkpointing, allow updates to happen during checkpointing</a:t>
            </a:r>
          </a:p>
          <a:p>
            <a:pPr marL="381000" indent="-381000">
              <a:lnSpc>
                <a:spcPct val="90000"/>
              </a:lnSpc>
            </a:pPr>
            <a:r>
              <a:rPr lang="en-US" altLang="en-US" b="1" dirty="0">
                <a:solidFill>
                  <a:srgbClr val="002060"/>
                </a:solidFill>
              </a:rPr>
              <a:t>Fuzzy checkpointing</a:t>
            </a:r>
            <a:r>
              <a:rPr lang="en-US" altLang="en-US" dirty="0">
                <a:solidFill>
                  <a:srgbClr val="002060"/>
                </a:solidFill>
              </a:rPr>
              <a:t> </a:t>
            </a:r>
            <a:r>
              <a:rPr lang="en-US" altLang="en-US" dirty="0"/>
              <a:t>is done as follows:</a:t>
            </a:r>
          </a:p>
          <a:p>
            <a:pPr marL="457200" lvl="1" indent="0">
              <a:lnSpc>
                <a:spcPct val="90000"/>
              </a:lnSpc>
              <a:buNone/>
            </a:pPr>
            <a:r>
              <a:rPr lang="en-US" altLang="en-US" dirty="0">
                <a:solidFill>
                  <a:srgbClr val="FF9900"/>
                </a:solidFill>
              </a:rPr>
              <a:t>1.   </a:t>
            </a:r>
            <a:r>
              <a:rPr lang="en-US" altLang="en-US" dirty="0"/>
              <a:t>Temporarily stop all updates by transactions</a:t>
            </a:r>
          </a:p>
          <a:p>
            <a:pPr marL="457200" lvl="1" indent="0">
              <a:lnSpc>
                <a:spcPct val="90000"/>
              </a:lnSpc>
              <a:buNone/>
            </a:pPr>
            <a:r>
              <a:rPr lang="en-US" altLang="en-US" dirty="0">
                <a:solidFill>
                  <a:srgbClr val="FF9900"/>
                </a:solidFill>
              </a:rPr>
              <a:t>2.   </a:t>
            </a:r>
            <a:r>
              <a:rPr lang="en-US" altLang="en-US" dirty="0"/>
              <a:t>Write a &lt;</a:t>
            </a:r>
            <a:r>
              <a:rPr lang="en-US" altLang="en-US" b="1" dirty="0"/>
              <a:t>checkpoint</a:t>
            </a:r>
            <a:r>
              <a:rPr lang="en-US" altLang="en-US" dirty="0"/>
              <a:t> </a:t>
            </a:r>
            <a:r>
              <a:rPr lang="en-US" altLang="en-US" i="1" dirty="0"/>
              <a:t>L</a:t>
            </a:r>
            <a:r>
              <a:rPr lang="en-US" altLang="en-US" dirty="0"/>
              <a:t>&gt; log record and force log to stable storage</a:t>
            </a:r>
          </a:p>
          <a:p>
            <a:pPr marL="457200" lvl="1" indent="0">
              <a:lnSpc>
                <a:spcPct val="90000"/>
              </a:lnSpc>
              <a:buNone/>
            </a:pPr>
            <a:r>
              <a:rPr lang="en-US" altLang="en-US" dirty="0">
                <a:solidFill>
                  <a:srgbClr val="FF9900"/>
                </a:solidFill>
              </a:rPr>
              <a:t>3.</a:t>
            </a:r>
            <a:r>
              <a:rPr lang="en-US" altLang="en-US" dirty="0"/>
              <a:t>   Note list </a:t>
            </a:r>
            <a:r>
              <a:rPr lang="en-US" altLang="en-US" i="1" dirty="0"/>
              <a:t>M</a:t>
            </a:r>
            <a:r>
              <a:rPr lang="en-US" altLang="en-US" dirty="0"/>
              <a:t> of modified buffer blocks</a:t>
            </a:r>
          </a:p>
          <a:p>
            <a:pPr marL="457200" lvl="1" indent="0">
              <a:lnSpc>
                <a:spcPct val="90000"/>
              </a:lnSpc>
              <a:buNone/>
            </a:pPr>
            <a:r>
              <a:rPr lang="en-US" altLang="en-US" dirty="0">
                <a:solidFill>
                  <a:srgbClr val="FF9900"/>
                </a:solidFill>
              </a:rPr>
              <a:t>4.</a:t>
            </a:r>
            <a:r>
              <a:rPr lang="en-US" altLang="en-US" dirty="0"/>
              <a:t>   Now permit transactions to proceed with their actions</a:t>
            </a:r>
          </a:p>
          <a:p>
            <a:pPr marL="457200" lvl="1" indent="0">
              <a:lnSpc>
                <a:spcPct val="90000"/>
              </a:lnSpc>
              <a:buNone/>
            </a:pPr>
            <a:r>
              <a:rPr lang="en-US" altLang="en-US" dirty="0">
                <a:solidFill>
                  <a:srgbClr val="FF9900"/>
                </a:solidFill>
              </a:rPr>
              <a:t>5.   </a:t>
            </a:r>
            <a:r>
              <a:rPr lang="en-US" altLang="en-US" dirty="0"/>
              <a:t>Output to disk all modified buffer blocks in list </a:t>
            </a:r>
            <a:r>
              <a:rPr lang="en-US" altLang="en-US" i="1" dirty="0"/>
              <a:t>M</a:t>
            </a:r>
            <a:endParaRPr lang="en-US" altLang="en-US" dirty="0"/>
          </a:p>
          <a:p>
            <a:pPr lvl="2">
              <a:lnSpc>
                <a:spcPct val="90000"/>
              </a:lnSpc>
            </a:pPr>
            <a:r>
              <a:rPr lang="en-US" altLang="en-US" dirty="0"/>
              <a:t>blocks should not be updated while being output</a:t>
            </a:r>
          </a:p>
          <a:p>
            <a:pPr lvl="2">
              <a:lnSpc>
                <a:spcPct val="90000"/>
              </a:lnSpc>
            </a:pPr>
            <a:r>
              <a:rPr lang="en-US" altLang="en-US" dirty="0"/>
              <a:t>Follow WAL: all log records pertaining to a block must be output before the block is output</a:t>
            </a:r>
          </a:p>
          <a:p>
            <a:pPr marL="457200" lvl="1" indent="0">
              <a:lnSpc>
                <a:spcPct val="90000"/>
              </a:lnSpc>
              <a:spcBef>
                <a:spcPts val="0"/>
              </a:spcBef>
              <a:buNone/>
            </a:pPr>
            <a:r>
              <a:rPr lang="en-US" altLang="en-US" sz="400" dirty="0"/>
              <a:t> </a:t>
            </a:r>
          </a:p>
          <a:p>
            <a:pPr marL="457200" lvl="1" indent="0">
              <a:lnSpc>
                <a:spcPct val="90000"/>
              </a:lnSpc>
              <a:spcBef>
                <a:spcPts val="0"/>
              </a:spcBef>
              <a:buNone/>
            </a:pPr>
            <a:r>
              <a:rPr lang="en-US" altLang="en-US" dirty="0">
                <a:solidFill>
                  <a:srgbClr val="FF9900"/>
                </a:solidFill>
              </a:rPr>
              <a:t>6.</a:t>
            </a:r>
            <a:r>
              <a:rPr lang="en-US" altLang="en-US" dirty="0"/>
              <a:t>   Store a pointer to the </a:t>
            </a:r>
            <a:r>
              <a:rPr lang="en-US" altLang="en-US" b="1" dirty="0"/>
              <a:t>checkpoint</a:t>
            </a:r>
            <a:r>
              <a:rPr lang="en-US" altLang="en-US" dirty="0"/>
              <a:t> record in a fixed position </a:t>
            </a:r>
          </a:p>
          <a:p>
            <a:pPr marL="457200" lvl="1" indent="0">
              <a:lnSpc>
                <a:spcPct val="90000"/>
              </a:lnSpc>
              <a:spcBef>
                <a:spcPts val="0"/>
              </a:spcBef>
              <a:buNone/>
            </a:pPr>
            <a:r>
              <a:rPr lang="en-US" altLang="en-US" b="1" dirty="0"/>
              <a:t>      </a:t>
            </a:r>
            <a:r>
              <a:rPr lang="en-US" altLang="en-US" b="1" dirty="0" err="1"/>
              <a:t>last</a:t>
            </a:r>
            <a:r>
              <a:rPr lang="en-US" altLang="en-US" dirty="0" err="1"/>
              <a:t>_</a:t>
            </a:r>
            <a:r>
              <a:rPr lang="en-US" altLang="en-US" b="1" dirty="0" err="1"/>
              <a:t>checkpoint</a:t>
            </a:r>
            <a:r>
              <a:rPr lang="en-US" altLang="en-US" dirty="0"/>
              <a:t> on disk</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Fuzzy Checkpointing (Cont.)</a:t>
            </a:r>
          </a:p>
        </p:txBody>
      </p:sp>
      <p:sp>
        <p:nvSpPr>
          <p:cNvPr id="40963" name="Rectangle 3"/>
          <p:cNvSpPr>
            <a:spLocks noGrp="1" noChangeArrowheads="1"/>
          </p:cNvSpPr>
          <p:nvPr>
            <p:ph idx="1"/>
          </p:nvPr>
        </p:nvSpPr>
        <p:spPr>
          <a:xfrm>
            <a:off x="701336" y="1102497"/>
            <a:ext cx="7617041" cy="5367972"/>
          </a:xfrm>
          <a:prstGeom prst="rect">
            <a:avLst/>
          </a:prstGeom>
        </p:spPr>
        <p:txBody>
          <a:bodyPr/>
          <a:lstStyle/>
          <a:p>
            <a:r>
              <a:rPr lang="en-US" altLang="en-US" dirty="0"/>
              <a:t>When recovering using a fuzzy checkpoint, start scan from the </a:t>
            </a:r>
            <a:r>
              <a:rPr lang="en-US" altLang="en-US" b="1" dirty="0"/>
              <a:t>checkpoint</a:t>
            </a:r>
            <a:r>
              <a:rPr lang="en-US" altLang="en-US" dirty="0"/>
              <a:t> record pointed to by </a:t>
            </a:r>
            <a:r>
              <a:rPr lang="en-US" altLang="en-US" b="1" dirty="0"/>
              <a:t> </a:t>
            </a:r>
            <a:r>
              <a:rPr lang="en-US" altLang="en-US" b="1" dirty="0" err="1"/>
              <a:t>last</a:t>
            </a:r>
            <a:r>
              <a:rPr lang="en-US" altLang="en-US" dirty="0" err="1"/>
              <a:t>_</a:t>
            </a:r>
            <a:r>
              <a:rPr lang="en-US" altLang="en-US" b="1" dirty="0" err="1"/>
              <a:t>checkpoint</a:t>
            </a:r>
            <a:endParaRPr lang="en-US" altLang="en-US" b="1" dirty="0"/>
          </a:p>
          <a:p>
            <a:pPr lvl="1"/>
            <a:r>
              <a:rPr lang="en-US" altLang="en-US" dirty="0"/>
              <a:t>Log records before </a:t>
            </a:r>
            <a:r>
              <a:rPr lang="en-US" altLang="en-US" b="1" dirty="0"/>
              <a:t> </a:t>
            </a:r>
            <a:r>
              <a:rPr lang="en-US" altLang="en-US" b="1" dirty="0" err="1"/>
              <a:t>last</a:t>
            </a:r>
            <a:r>
              <a:rPr lang="en-US" altLang="en-US" dirty="0" err="1"/>
              <a:t>_</a:t>
            </a:r>
            <a:r>
              <a:rPr lang="en-US" altLang="en-US" b="1" dirty="0" err="1"/>
              <a:t>checkpoint</a:t>
            </a:r>
            <a:r>
              <a:rPr lang="en-US" altLang="en-US" dirty="0"/>
              <a:t> have their updates reflected in database on disk, and need not be redone.</a:t>
            </a:r>
          </a:p>
          <a:p>
            <a:pPr lvl="1"/>
            <a:r>
              <a:rPr lang="en-US" altLang="en-US" dirty="0"/>
              <a:t>Incomplete checkpoints, where system had crashed while performing checkpoint, are handled safely</a:t>
            </a:r>
          </a:p>
          <a:p>
            <a:endParaRPr lang="en-US" altLang="en-US" dirty="0"/>
          </a:p>
        </p:txBody>
      </p:sp>
      <p:pic>
        <p:nvPicPr>
          <p:cNvPr id="2" name="Picture 1"/>
          <p:cNvPicPr>
            <a:picLocks noChangeAspect="1"/>
          </p:cNvPicPr>
          <p:nvPr/>
        </p:nvPicPr>
        <p:blipFill>
          <a:blip r:embed="rId3"/>
          <a:stretch>
            <a:fillRect/>
          </a:stretch>
        </p:blipFill>
        <p:spPr>
          <a:xfrm>
            <a:off x="1919287" y="3259836"/>
            <a:ext cx="5305425" cy="1752600"/>
          </a:xfrm>
          <a:prstGeom prst="rect">
            <a:avLst/>
          </a:prstGeom>
        </p:spPr>
      </p:pic>
    </p:spTree>
    <p:extLst>
      <p:ext uri="{BB962C8B-B14F-4D97-AF65-F5344CB8AC3E}">
        <p14:creationId xmlns:p14="http://schemas.microsoft.com/office/powerpoint/2010/main" val="9540363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Failure with Loss of Nonvolatile Storage</a:t>
            </a:r>
          </a:p>
        </p:txBody>
      </p:sp>
      <p:sp>
        <p:nvSpPr>
          <p:cNvPr id="41987" name="Rectangle 3"/>
          <p:cNvSpPr>
            <a:spLocks noGrp="1" noChangeArrowheads="1"/>
          </p:cNvSpPr>
          <p:nvPr>
            <p:ph idx="1"/>
          </p:nvPr>
        </p:nvSpPr>
        <p:spPr>
          <a:xfrm>
            <a:off x="692458" y="1102497"/>
            <a:ext cx="7608163" cy="5367972"/>
          </a:xfrm>
          <a:prstGeom prst="rect">
            <a:avLst/>
          </a:prstGeom>
        </p:spPr>
        <p:txBody>
          <a:bodyPr/>
          <a:lstStyle/>
          <a:p>
            <a:pPr>
              <a:lnSpc>
                <a:spcPct val="90000"/>
              </a:lnSpc>
            </a:pPr>
            <a:r>
              <a:rPr lang="en-US" altLang="en-US" dirty="0"/>
              <a:t>So far we assumed no loss of non-volatile storage</a:t>
            </a:r>
          </a:p>
          <a:p>
            <a:pPr>
              <a:lnSpc>
                <a:spcPct val="90000"/>
              </a:lnSpc>
            </a:pPr>
            <a:r>
              <a:rPr lang="en-US" altLang="en-US" dirty="0"/>
              <a:t>Technique similar to checkpointing used to deal with loss of non-volatile storage</a:t>
            </a:r>
          </a:p>
          <a:p>
            <a:pPr lvl="1">
              <a:lnSpc>
                <a:spcPct val="90000"/>
              </a:lnSpc>
            </a:pPr>
            <a:r>
              <a:rPr lang="en-US" altLang="en-US" dirty="0"/>
              <a:t>Periodically </a:t>
            </a:r>
            <a:r>
              <a:rPr lang="en-US" altLang="en-US" b="1" dirty="0">
                <a:solidFill>
                  <a:srgbClr val="002060"/>
                </a:solidFill>
              </a:rPr>
              <a:t>dump</a:t>
            </a:r>
            <a:r>
              <a:rPr lang="en-US" altLang="en-US" dirty="0"/>
              <a:t> the entire content of the database to stable storage</a:t>
            </a:r>
          </a:p>
          <a:p>
            <a:pPr lvl="1">
              <a:lnSpc>
                <a:spcPct val="90000"/>
              </a:lnSpc>
            </a:pPr>
            <a:r>
              <a:rPr lang="en-US" altLang="en-US" dirty="0"/>
              <a:t>No transaction may be active during the dump procedure; a procedure similar to checkpointing must take place</a:t>
            </a:r>
          </a:p>
          <a:p>
            <a:pPr lvl="2">
              <a:lnSpc>
                <a:spcPct val="90000"/>
              </a:lnSpc>
            </a:pPr>
            <a:r>
              <a:rPr lang="en-US" altLang="en-US" dirty="0"/>
              <a:t>Output all log records currently residing in main memory onto stable storage.</a:t>
            </a:r>
          </a:p>
          <a:p>
            <a:pPr lvl="2">
              <a:lnSpc>
                <a:spcPct val="90000"/>
              </a:lnSpc>
            </a:pPr>
            <a:r>
              <a:rPr lang="en-US" altLang="en-US" dirty="0"/>
              <a:t>Output all buffer blocks onto the disk.</a:t>
            </a:r>
          </a:p>
          <a:p>
            <a:pPr lvl="2">
              <a:lnSpc>
                <a:spcPct val="90000"/>
              </a:lnSpc>
            </a:pPr>
            <a:r>
              <a:rPr lang="en-US" altLang="en-US" dirty="0"/>
              <a:t>Copy the contents of the database to stable storage.</a:t>
            </a:r>
          </a:p>
          <a:p>
            <a:pPr lvl="2">
              <a:lnSpc>
                <a:spcPct val="90000"/>
              </a:lnSpc>
            </a:pPr>
            <a:r>
              <a:rPr lang="en-US" altLang="en-US" dirty="0"/>
              <a:t>Output a record &lt;</a:t>
            </a:r>
            <a:r>
              <a:rPr lang="en-US" altLang="en-US" b="1" dirty="0"/>
              <a:t>dump</a:t>
            </a:r>
            <a:r>
              <a:rPr lang="en-US" altLang="en-US" dirty="0"/>
              <a:t>&gt; to log on stable storage.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497150" y="492897"/>
            <a:ext cx="8708994" cy="235072"/>
          </a:xfrm>
        </p:spPr>
        <p:txBody>
          <a:bodyPr/>
          <a:lstStyle/>
          <a:p>
            <a:pPr>
              <a:defRPr/>
            </a:pPr>
            <a:r>
              <a:rPr lang="en-US" sz="2800" dirty="0">
                <a:effectLst>
                  <a:outerShdw blurRad="38100" dist="38100" dir="2700000" algn="tl">
                    <a:srgbClr val="C0C0C0"/>
                  </a:outerShdw>
                </a:effectLst>
              </a:rPr>
              <a:t>Recovering from Failure of Non-Volatile Storage</a:t>
            </a:r>
          </a:p>
        </p:txBody>
      </p:sp>
      <p:sp>
        <p:nvSpPr>
          <p:cNvPr id="43011" name="Rectangle 3"/>
          <p:cNvSpPr>
            <a:spLocks noGrp="1" noChangeArrowheads="1"/>
          </p:cNvSpPr>
          <p:nvPr>
            <p:ph idx="1"/>
          </p:nvPr>
        </p:nvSpPr>
        <p:spPr>
          <a:xfrm>
            <a:off x="701336" y="1065321"/>
            <a:ext cx="7785716" cy="2743199"/>
          </a:xfrm>
        </p:spPr>
        <p:txBody>
          <a:bodyPr/>
          <a:lstStyle/>
          <a:p>
            <a:r>
              <a:rPr lang="en-US" altLang="en-US" dirty="0"/>
              <a:t>To recover from disk failure</a:t>
            </a:r>
          </a:p>
          <a:p>
            <a:pPr lvl="1"/>
            <a:r>
              <a:rPr lang="en-US" altLang="en-US" dirty="0"/>
              <a:t>restore database from  most recent dump. </a:t>
            </a:r>
          </a:p>
          <a:p>
            <a:pPr lvl="1"/>
            <a:r>
              <a:rPr lang="en-US" altLang="en-US" dirty="0"/>
              <a:t>Consult the log and redo all transactions that committed after the dump</a:t>
            </a:r>
          </a:p>
          <a:p>
            <a:r>
              <a:rPr lang="en-US" altLang="en-US" dirty="0"/>
              <a:t>Can be extended to allow transactions to be active during dump; </a:t>
            </a:r>
            <a:br>
              <a:rPr lang="en-US" altLang="en-US" dirty="0"/>
            </a:br>
            <a:r>
              <a:rPr lang="en-US" altLang="en-US" dirty="0"/>
              <a:t>known as </a:t>
            </a:r>
            <a:r>
              <a:rPr lang="en-US" altLang="en-US" b="1" dirty="0">
                <a:solidFill>
                  <a:srgbClr val="002060"/>
                </a:solidFill>
              </a:rPr>
              <a:t>fuzzy dump</a:t>
            </a:r>
            <a:r>
              <a:rPr lang="en-US" altLang="en-US" dirty="0">
                <a:solidFill>
                  <a:srgbClr val="002060"/>
                </a:solidFill>
              </a:rPr>
              <a:t> </a:t>
            </a:r>
            <a:r>
              <a:rPr lang="en-US" altLang="en-US" dirty="0"/>
              <a:t>or </a:t>
            </a:r>
            <a:r>
              <a:rPr lang="en-US" altLang="en-US" b="1" dirty="0">
                <a:solidFill>
                  <a:srgbClr val="002060"/>
                </a:solidFill>
              </a:rPr>
              <a:t>online dump</a:t>
            </a:r>
          </a:p>
          <a:p>
            <a:pPr lvl="1"/>
            <a:r>
              <a:rPr lang="en-US" altLang="en-US" dirty="0"/>
              <a:t>Similar to fuzzy checkpointing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Recovery Algorithms</a:t>
            </a:r>
          </a:p>
        </p:txBody>
      </p:sp>
      <p:sp>
        <p:nvSpPr>
          <p:cNvPr id="7171" name="Rectangle 3"/>
          <p:cNvSpPr>
            <a:spLocks noGrp="1" noChangeArrowheads="1"/>
          </p:cNvSpPr>
          <p:nvPr>
            <p:ph idx="1"/>
          </p:nvPr>
        </p:nvSpPr>
        <p:spPr>
          <a:xfrm>
            <a:off x="683580" y="1102497"/>
            <a:ext cx="7776839" cy="5367972"/>
          </a:xfrm>
        </p:spPr>
        <p:txBody>
          <a:bodyPr/>
          <a:lstStyle/>
          <a:p>
            <a:pPr marL="381000" indent="-381000"/>
            <a:r>
              <a:rPr lang="en-US" altLang="en-US" dirty="0"/>
              <a:t>Suppose transaction </a:t>
            </a:r>
            <a:r>
              <a:rPr lang="en-US" altLang="en-US" i="1" dirty="0" err="1"/>
              <a:t>T</a:t>
            </a:r>
            <a:r>
              <a:rPr lang="en-US" altLang="en-US" i="1" baseline="-25000" dirty="0" err="1"/>
              <a:t>i</a:t>
            </a:r>
            <a:r>
              <a:rPr lang="en-US" altLang="en-US" dirty="0"/>
              <a:t> transfers $50 from account </a:t>
            </a:r>
            <a:r>
              <a:rPr lang="en-US" altLang="en-US" i="1" dirty="0"/>
              <a:t>A</a:t>
            </a:r>
            <a:r>
              <a:rPr lang="en-US" altLang="en-US" dirty="0"/>
              <a:t> to account </a:t>
            </a:r>
            <a:r>
              <a:rPr lang="en-US" altLang="en-US" i="1" dirty="0"/>
              <a:t>B</a:t>
            </a:r>
          </a:p>
          <a:p>
            <a:pPr marL="800100" lvl="1" indent="-342900"/>
            <a:r>
              <a:rPr lang="en-US" altLang="en-US" dirty="0"/>
              <a:t>Two updates: subtract 50 from A and add 50 to B </a:t>
            </a:r>
          </a:p>
          <a:p>
            <a:pPr marL="381000" indent="-381000"/>
            <a:r>
              <a:rPr lang="en-US" altLang="en-US" dirty="0"/>
              <a:t>Transaction </a:t>
            </a:r>
            <a:r>
              <a:rPr lang="en-US" altLang="en-US" i="1" dirty="0" err="1"/>
              <a:t>T</a:t>
            </a:r>
            <a:r>
              <a:rPr lang="en-US" altLang="en-US" i="1" baseline="-25000" dirty="0" err="1"/>
              <a:t>i</a:t>
            </a:r>
            <a:r>
              <a:rPr lang="en-US" altLang="en-US" dirty="0"/>
              <a:t>  requires updates to A and B to be output to the database. </a:t>
            </a:r>
          </a:p>
          <a:p>
            <a:pPr marL="800100" lvl="1" indent="-342900"/>
            <a:r>
              <a:rPr lang="en-US" altLang="en-US" dirty="0"/>
              <a:t>A failure may occur after one of these modifications have been made but before both of them are made. </a:t>
            </a:r>
          </a:p>
          <a:p>
            <a:pPr marL="800100" lvl="1" indent="-342900"/>
            <a:r>
              <a:rPr lang="en-US" altLang="en-US" dirty="0"/>
              <a:t>Modifying the database without ensuring that the transaction will commit  may leave the database in an inconsistent state</a:t>
            </a:r>
          </a:p>
          <a:p>
            <a:pPr marL="800100" lvl="1" indent="-342900"/>
            <a:r>
              <a:rPr lang="en-US" altLang="en-US" dirty="0"/>
              <a:t>Not modifying the database may result in lost updates if failure occurs just after transaction commits</a:t>
            </a:r>
          </a:p>
          <a:p>
            <a:pPr marL="381000" indent="-381000"/>
            <a:r>
              <a:rPr lang="en-US" altLang="en-US" dirty="0"/>
              <a:t>Recovery algorithms have two parts</a:t>
            </a:r>
          </a:p>
          <a:p>
            <a:pPr marL="800100" lvl="1" indent="-342900">
              <a:buFont typeface="Monotype Sorts" charset="2"/>
              <a:buAutoNum type="arabicPeriod"/>
            </a:pPr>
            <a:r>
              <a:rPr lang="en-US" altLang="en-US" dirty="0"/>
              <a:t>Actions taken during normal transaction processing to ensure enough information exists to recover from failures</a:t>
            </a:r>
          </a:p>
          <a:p>
            <a:pPr marL="800100" lvl="1" indent="-342900">
              <a:buFont typeface="Monotype Sorts" charset="2"/>
              <a:buAutoNum type="arabicPeriod"/>
            </a:pPr>
            <a:r>
              <a:rPr lang="en-US" altLang="en-US" dirty="0"/>
              <a:t>Actions taken after a failure to recover the database contents to a state that ensures atomicity, consistency and durability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7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17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7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a:xfrm>
            <a:off x="2121061" y="2689593"/>
            <a:ext cx="5819779" cy="907851"/>
          </a:xfrm>
        </p:spPr>
        <p:txBody>
          <a:bodyPr/>
          <a:lstStyle/>
          <a:p>
            <a:pPr marL="0" indent="0">
              <a:buNone/>
            </a:pPr>
            <a:r>
              <a:rPr lang="en-US" sz="2800" b="1" dirty="0">
                <a:solidFill>
                  <a:srgbClr val="002060"/>
                </a:solidFill>
                <a:effectLst>
                  <a:outerShdw blurRad="38100" dist="38100" dir="2700000" algn="tl">
                    <a:srgbClr val="C0C0C0"/>
                  </a:outerShdw>
                </a:effectLst>
                <a:latin typeface="+mj-lt"/>
              </a:rPr>
              <a:t>Remote Backup Systems</a:t>
            </a:r>
          </a:p>
          <a:p>
            <a:endParaRPr lang="en-US" altLang="en-US" sz="3200" dirty="0"/>
          </a:p>
        </p:txBody>
      </p:sp>
    </p:spTree>
    <p:extLst>
      <p:ext uri="{BB962C8B-B14F-4D97-AF65-F5344CB8AC3E}">
        <p14:creationId xmlns:p14="http://schemas.microsoft.com/office/powerpoint/2010/main" val="40840705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685800" y="152400"/>
            <a:ext cx="7772400" cy="533400"/>
          </a:xfrm>
        </p:spPr>
        <p:txBody>
          <a:bodyPr/>
          <a:lstStyle/>
          <a:p>
            <a:pPr>
              <a:defRPr/>
            </a:pPr>
            <a:r>
              <a:rPr lang="en-US">
                <a:effectLst>
                  <a:outerShdw blurRad="38100" dist="38100" dir="2700000" algn="tl">
                    <a:srgbClr val="C0C0C0"/>
                  </a:outerShdw>
                </a:effectLst>
              </a:rPr>
              <a:t>Remote Backup Systems</a:t>
            </a:r>
          </a:p>
        </p:txBody>
      </p:sp>
      <p:sp>
        <p:nvSpPr>
          <p:cNvPr id="77827" name="Rectangle 3"/>
          <p:cNvSpPr>
            <a:spLocks noGrp="1" noChangeArrowheads="1"/>
          </p:cNvSpPr>
          <p:nvPr>
            <p:ph type="body" idx="4294967295"/>
          </p:nvPr>
        </p:nvSpPr>
        <p:spPr>
          <a:xfrm>
            <a:off x="685800" y="1293194"/>
            <a:ext cx="8098971" cy="1014577"/>
          </a:xfrm>
          <a:prstGeom prst="rect">
            <a:avLst/>
          </a:prstGeom>
          <a:noFill/>
        </p:spPr>
        <p:txBody>
          <a:bodyPr/>
          <a:lstStyle/>
          <a:p>
            <a:pPr>
              <a:buFont typeface="Wingdings" panose="05000000000000000000" pitchFamily="2" charset="2"/>
              <a:buChar char="§"/>
            </a:pPr>
            <a:r>
              <a:rPr lang="en-US" altLang="en-US" dirty="0"/>
              <a:t>Remote backup systems provide high availability by allowing transaction processing to continue even if the primary site is destroyed.</a:t>
            </a:r>
          </a:p>
        </p:txBody>
      </p:sp>
      <p:pic>
        <p:nvPicPr>
          <p:cNvPr id="7782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7715" y="2626223"/>
            <a:ext cx="7260485" cy="215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885004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a:lnSpc>
                <a:spcPct val="110000"/>
              </a:lnSpc>
              <a:defRPr/>
            </a:pPr>
            <a:r>
              <a:rPr lang="en-US" dirty="0">
                <a:effectLst>
                  <a:outerShdw blurRad="38100" dist="38100" dir="2700000" algn="tl">
                    <a:srgbClr val="C0C0C0"/>
                  </a:outerShdw>
                </a:effectLst>
              </a:rPr>
              <a:t>Remote Backup Systems (Cont.)</a:t>
            </a:r>
          </a:p>
        </p:txBody>
      </p:sp>
      <p:sp>
        <p:nvSpPr>
          <p:cNvPr id="78851" name="Rectangle 3"/>
          <p:cNvSpPr>
            <a:spLocks noGrp="1" noChangeArrowheads="1"/>
          </p:cNvSpPr>
          <p:nvPr>
            <p:ph idx="1"/>
          </p:nvPr>
        </p:nvSpPr>
        <p:spPr>
          <a:xfrm>
            <a:off x="683581" y="1102497"/>
            <a:ext cx="7643674" cy="5367972"/>
          </a:xfrm>
          <a:prstGeom prst="rect">
            <a:avLst/>
          </a:prstGeom>
          <a:noFill/>
        </p:spPr>
        <p:txBody>
          <a:bodyPr/>
          <a:lstStyle/>
          <a:p>
            <a:r>
              <a:rPr lang="en-US" altLang="en-US" b="1" dirty="0"/>
              <a:t>Detection of failure</a:t>
            </a:r>
            <a:r>
              <a:rPr lang="en-US" altLang="en-US" dirty="0"/>
              <a:t>: Backup site must detect when primary site has failed </a:t>
            </a:r>
          </a:p>
          <a:p>
            <a:pPr lvl="1"/>
            <a:r>
              <a:rPr lang="en-US" altLang="en-US" dirty="0"/>
              <a:t>to distinguish primary site failure from link failure maintain several communication links between the primary and the remote backup.</a:t>
            </a:r>
          </a:p>
          <a:p>
            <a:pPr lvl="1"/>
            <a:r>
              <a:rPr lang="en-US" altLang="en-US" dirty="0"/>
              <a:t>Heart-beat messages</a:t>
            </a:r>
          </a:p>
          <a:p>
            <a:r>
              <a:rPr lang="en-US" altLang="en-US" b="1" dirty="0"/>
              <a:t>Transfer of control</a:t>
            </a:r>
            <a:r>
              <a:rPr lang="en-US" altLang="en-US" dirty="0"/>
              <a:t>: </a:t>
            </a:r>
          </a:p>
          <a:p>
            <a:pPr lvl="1"/>
            <a:r>
              <a:rPr lang="en-US" altLang="en-US" dirty="0"/>
              <a:t>To take over control backup site first perform recovery using its copy of the database and all the long records it has received from the primary.</a:t>
            </a:r>
          </a:p>
          <a:p>
            <a:pPr lvl="2"/>
            <a:r>
              <a:rPr lang="en-US" altLang="en-US" dirty="0"/>
              <a:t> Thus, completed transactions are redone and incomplete transactions are rolled back.</a:t>
            </a:r>
          </a:p>
          <a:p>
            <a:pPr lvl="1"/>
            <a:r>
              <a:rPr lang="en-US" altLang="en-US" dirty="0"/>
              <a:t>When the backup site takes over processing it becomes the new primary</a:t>
            </a:r>
          </a:p>
          <a:p>
            <a:pPr lvl="1"/>
            <a:r>
              <a:rPr lang="en-US" altLang="en-US" dirty="0"/>
              <a:t>To transfer control back to old primary when it recovers, old primary must receive redo logs from the old backup and apply all updates locally.</a:t>
            </a:r>
          </a:p>
        </p:txBody>
      </p:sp>
    </p:spTree>
    <p:extLst>
      <p:ext uri="{BB962C8B-B14F-4D97-AF65-F5344CB8AC3E}">
        <p14:creationId xmlns:p14="http://schemas.microsoft.com/office/powerpoint/2010/main" val="27029447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Remote Backup Systems (Cont.)</a:t>
            </a:r>
          </a:p>
        </p:txBody>
      </p:sp>
      <p:sp>
        <p:nvSpPr>
          <p:cNvPr id="79875" name="Rectangle 3"/>
          <p:cNvSpPr>
            <a:spLocks noGrp="1" noChangeArrowheads="1"/>
          </p:cNvSpPr>
          <p:nvPr>
            <p:ph idx="1"/>
          </p:nvPr>
        </p:nvSpPr>
        <p:spPr>
          <a:xfrm>
            <a:off x="656948" y="1102497"/>
            <a:ext cx="7741328" cy="5367972"/>
          </a:xfrm>
          <a:prstGeom prst="rect">
            <a:avLst/>
          </a:prstGeom>
        </p:spPr>
        <p:txBody>
          <a:bodyPr/>
          <a:lstStyle/>
          <a:p>
            <a:r>
              <a:rPr lang="en-US" altLang="en-US" b="1" dirty="0"/>
              <a:t>Time to recover</a:t>
            </a:r>
            <a:r>
              <a:rPr lang="en-US" altLang="en-US" dirty="0"/>
              <a:t>: To reduce delay in takeover, backup site periodically process the redo log records (in effect, performing recovery from previous database state), performs a checkpoint, and can then delete earlier parts of the log. </a:t>
            </a:r>
          </a:p>
          <a:p>
            <a:r>
              <a:rPr lang="en-US" altLang="en-US" b="1" dirty="0">
                <a:solidFill>
                  <a:srgbClr val="002060"/>
                </a:solidFill>
              </a:rPr>
              <a:t>Hot-Spare</a:t>
            </a:r>
            <a:r>
              <a:rPr lang="en-US" altLang="en-US" dirty="0"/>
              <a:t> configuration permits very fast takeover:</a:t>
            </a:r>
          </a:p>
          <a:p>
            <a:pPr lvl="1">
              <a:buSzPct val="90000"/>
            </a:pPr>
            <a:r>
              <a:rPr lang="en-US" altLang="en-US" dirty="0"/>
              <a:t>Backup continually processes redo log record as they arrive, applying the updates locally.</a:t>
            </a:r>
          </a:p>
          <a:p>
            <a:pPr lvl="1">
              <a:buSzPct val="90000"/>
            </a:pPr>
            <a:r>
              <a:rPr lang="en-US" altLang="en-US" dirty="0"/>
              <a:t>When failure of the primary is detected the backup rolls back incomplete transactions, and is ready to  process new transactions.</a:t>
            </a:r>
          </a:p>
          <a:p>
            <a:r>
              <a:rPr lang="en-US" altLang="en-US" dirty="0"/>
              <a:t>Alternative to remote backup: distributed database with replicated data</a:t>
            </a:r>
          </a:p>
          <a:p>
            <a:pPr lvl="1"/>
            <a:r>
              <a:rPr lang="en-US" altLang="en-US" dirty="0"/>
              <a:t>Remote backup is faster and cheaper, but less tolerant to failure </a:t>
            </a:r>
          </a:p>
          <a:p>
            <a:pPr lvl="2"/>
            <a:r>
              <a:rPr lang="en-US" altLang="en-US" dirty="0"/>
              <a:t>more on this in Chapter 19</a:t>
            </a:r>
          </a:p>
        </p:txBody>
      </p:sp>
    </p:spTree>
    <p:extLst>
      <p:ext uri="{BB962C8B-B14F-4D97-AF65-F5344CB8AC3E}">
        <p14:creationId xmlns:p14="http://schemas.microsoft.com/office/powerpoint/2010/main" val="34376168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Remote Backup Systems (Cont.)</a:t>
            </a:r>
          </a:p>
        </p:txBody>
      </p:sp>
      <p:sp>
        <p:nvSpPr>
          <p:cNvPr id="80899" name="Rectangle 3"/>
          <p:cNvSpPr>
            <a:spLocks noGrp="1" noChangeArrowheads="1"/>
          </p:cNvSpPr>
          <p:nvPr>
            <p:ph idx="1"/>
          </p:nvPr>
        </p:nvSpPr>
        <p:spPr>
          <a:xfrm>
            <a:off x="701336" y="1102497"/>
            <a:ext cx="7723573" cy="5367972"/>
          </a:xfrm>
          <a:prstGeom prst="rect">
            <a:avLst/>
          </a:prstGeom>
        </p:spPr>
        <p:txBody>
          <a:bodyPr/>
          <a:lstStyle/>
          <a:p>
            <a:pPr>
              <a:lnSpc>
                <a:spcPct val="90000"/>
              </a:lnSpc>
            </a:pPr>
            <a:r>
              <a:rPr lang="en-US" altLang="en-US" dirty="0"/>
              <a:t>Ensure durability of updates by delaying transaction commit until update is logged at backup; avoid this delay by permitting lower degrees of durability.</a:t>
            </a:r>
          </a:p>
          <a:p>
            <a:pPr>
              <a:lnSpc>
                <a:spcPct val="90000"/>
              </a:lnSpc>
            </a:pPr>
            <a:r>
              <a:rPr lang="en-US" altLang="en-US" b="1" dirty="0">
                <a:solidFill>
                  <a:srgbClr val="002060"/>
                </a:solidFill>
              </a:rPr>
              <a:t>One-safe</a:t>
            </a:r>
            <a:r>
              <a:rPr lang="en-US" altLang="en-US" dirty="0"/>
              <a:t>:</a:t>
            </a:r>
            <a:r>
              <a:rPr lang="en-US" altLang="en-US" b="1" dirty="0"/>
              <a:t> </a:t>
            </a:r>
            <a:r>
              <a:rPr lang="en-US" altLang="en-US" dirty="0"/>
              <a:t>commit as soon as transaction</a:t>
            </a:r>
            <a:r>
              <a:rPr lang="ja-JP" altLang="en-US" dirty="0"/>
              <a:t>’</a:t>
            </a:r>
            <a:r>
              <a:rPr lang="en-US" altLang="ja-JP" dirty="0"/>
              <a:t>s commit log record is written at primary</a:t>
            </a:r>
          </a:p>
          <a:p>
            <a:pPr lvl="1">
              <a:lnSpc>
                <a:spcPct val="90000"/>
              </a:lnSpc>
              <a:buClr>
                <a:srgbClr val="FF9933"/>
              </a:buClr>
            </a:pPr>
            <a:r>
              <a:rPr lang="en-US" altLang="en-US" dirty="0"/>
              <a:t>Problem: updates may not arrive at backup before it takes over.</a:t>
            </a:r>
          </a:p>
          <a:p>
            <a:pPr>
              <a:lnSpc>
                <a:spcPct val="90000"/>
              </a:lnSpc>
            </a:pPr>
            <a:r>
              <a:rPr lang="en-US" altLang="en-US" b="1" dirty="0">
                <a:solidFill>
                  <a:srgbClr val="002060"/>
                </a:solidFill>
              </a:rPr>
              <a:t>Two-very-safe</a:t>
            </a:r>
            <a:r>
              <a:rPr lang="en-US" altLang="en-US" dirty="0"/>
              <a:t>: commit when transaction</a:t>
            </a:r>
            <a:r>
              <a:rPr lang="ja-JP" altLang="en-US" dirty="0"/>
              <a:t>’</a:t>
            </a:r>
            <a:r>
              <a:rPr lang="en-US" altLang="ja-JP" dirty="0"/>
              <a:t>s commit log record is written at primary and backup</a:t>
            </a:r>
          </a:p>
          <a:p>
            <a:pPr lvl="1">
              <a:lnSpc>
                <a:spcPct val="90000"/>
              </a:lnSpc>
              <a:buClr>
                <a:srgbClr val="FF9933"/>
              </a:buClr>
            </a:pPr>
            <a:r>
              <a:rPr lang="en-US" altLang="en-US" dirty="0"/>
              <a:t>Reduces availability since transactions cannot commit if either site fails.</a:t>
            </a:r>
          </a:p>
          <a:p>
            <a:pPr>
              <a:lnSpc>
                <a:spcPct val="90000"/>
              </a:lnSpc>
            </a:pPr>
            <a:r>
              <a:rPr lang="en-US" altLang="en-US" b="1" dirty="0">
                <a:solidFill>
                  <a:srgbClr val="002060"/>
                </a:solidFill>
              </a:rPr>
              <a:t>Two-safe</a:t>
            </a:r>
            <a:r>
              <a:rPr lang="en-US" altLang="en-US" dirty="0"/>
              <a:t>: proceed as in two-very-safe if both primary and backup are active. If only the primary is active, the transaction commits as soon as is commit log record is written at the primary. </a:t>
            </a:r>
          </a:p>
          <a:p>
            <a:pPr lvl="1">
              <a:lnSpc>
                <a:spcPct val="90000"/>
              </a:lnSpc>
              <a:buClr>
                <a:srgbClr val="FF9933"/>
              </a:buClr>
            </a:pPr>
            <a:r>
              <a:rPr lang="en-US" altLang="en-US" dirty="0"/>
              <a:t>Better availability than two-very-safe; avoids problem of lost transactions in one-safe. </a:t>
            </a:r>
          </a:p>
        </p:txBody>
      </p:sp>
    </p:spTree>
    <p:extLst>
      <p:ext uri="{BB962C8B-B14F-4D97-AF65-F5344CB8AC3E}">
        <p14:creationId xmlns:p14="http://schemas.microsoft.com/office/powerpoint/2010/main" val="42364430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a:xfrm>
            <a:off x="1552074" y="2689593"/>
            <a:ext cx="6978313" cy="907851"/>
          </a:xfrm>
        </p:spPr>
        <p:txBody>
          <a:bodyPr/>
          <a:lstStyle/>
          <a:p>
            <a:pPr marL="0" indent="0" algn="ctr">
              <a:buNone/>
            </a:pPr>
            <a:r>
              <a:rPr lang="en-US" sz="2800" b="1" dirty="0">
                <a:solidFill>
                  <a:srgbClr val="002060"/>
                </a:solidFill>
                <a:effectLst>
                  <a:outerShdw blurRad="38100" dist="38100" dir="2700000" algn="tl">
                    <a:srgbClr val="C0C0C0"/>
                  </a:outerShdw>
                </a:effectLst>
                <a:latin typeface="+mj-lt"/>
              </a:rPr>
              <a:t>Recovery with Early Lock Release and Logical Undo Operations</a:t>
            </a:r>
          </a:p>
          <a:p>
            <a:endParaRPr lang="en-US" altLang="en-US" sz="3200" dirty="0"/>
          </a:p>
        </p:txBody>
      </p:sp>
    </p:spTree>
    <p:extLst>
      <p:ext uri="{BB962C8B-B14F-4D97-AF65-F5344CB8AC3E}">
        <p14:creationId xmlns:p14="http://schemas.microsoft.com/office/powerpoint/2010/main" val="36954256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Recovery with Early Lock Release</a:t>
            </a:r>
          </a:p>
        </p:txBody>
      </p:sp>
      <p:sp>
        <p:nvSpPr>
          <p:cNvPr id="45059" name="Rectangle 3"/>
          <p:cNvSpPr>
            <a:spLocks noGrp="1" noChangeArrowheads="1"/>
          </p:cNvSpPr>
          <p:nvPr>
            <p:ph idx="1"/>
          </p:nvPr>
        </p:nvSpPr>
        <p:spPr>
          <a:xfrm>
            <a:off x="683580" y="1102497"/>
            <a:ext cx="7830105" cy="2448571"/>
          </a:xfrm>
        </p:spPr>
        <p:txBody>
          <a:bodyPr/>
          <a:lstStyle/>
          <a:p>
            <a:r>
              <a:rPr lang="en-US" altLang="en-US" dirty="0"/>
              <a:t>Support for high-concurrency locking techniques, such as those used for B</a:t>
            </a:r>
            <a:r>
              <a:rPr lang="en-US" altLang="en-US" baseline="30000" dirty="0"/>
              <a:t>+</a:t>
            </a:r>
            <a:r>
              <a:rPr lang="en-US" altLang="en-US" dirty="0"/>
              <a:t>-tree concurrency control, which release locks early</a:t>
            </a:r>
          </a:p>
          <a:p>
            <a:pPr lvl="1"/>
            <a:r>
              <a:rPr lang="en-US" altLang="en-US" dirty="0"/>
              <a:t>Supports </a:t>
            </a:r>
            <a:r>
              <a:rPr lang="ja-JP" altLang="en-US" dirty="0"/>
              <a:t>“</a:t>
            </a:r>
            <a:r>
              <a:rPr lang="en-US" altLang="ja-JP" dirty="0"/>
              <a:t>logical undo</a:t>
            </a:r>
            <a:r>
              <a:rPr lang="ja-JP" altLang="en-US" dirty="0"/>
              <a:t>”</a:t>
            </a:r>
            <a:endParaRPr lang="en-US" altLang="ja-JP" dirty="0"/>
          </a:p>
          <a:p>
            <a:r>
              <a:rPr lang="en-US" altLang="en-US" dirty="0"/>
              <a:t>Recovery based on </a:t>
            </a:r>
            <a:r>
              <a:rPr lang="ja-JP" altLang="en-US" dirty="0"/>
              <a:t>“</a:t>
            </a:r>
            <a:r>
              <a:rPr lang="en-US" altLang="ja-JP" dirty="0">
                <a:solidFill>
                  <a:srgbClr val="002060"/>
                </a:solidFill>
              </a:rPr>
              <a:t>repeating history</a:t>
            </a:r>
            <a:r>
              <a:rPr lang="ja-JP" altLang="en-US" dirty="0"/>
              <a:t>”</a:t>
            </a:r>
            <a:r>
              <a:rPr lang="en-US" altLang="ja-JP" dirty="0"/>
              <a:t>, whereby recovery executes exactly the same actions as normal processing</a:t>
            </a:r>
            <a:endParaRPr lang="en-US"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Logical Undo Logging</a:t>
            </a:r>
          </a:p>
        </p:txBody>
      </p:sp>
      <p:sp>
        <p:nvSpPr>
          <p:cNvPr id="46083" name="Rectangle 3"/>
          <p:cNvSpPr>
            <a:spLocks noGrp="1" noChangeArrowheads="1"/>
          </p:cNvSpPr>
          <p:nvPr>
            <p:ph idx="1"/>
          </p:nvPr>
        </p:nvSpPr>
        <p:spPr>
          <a:xfrm>
            <a:off x="701336" y="1102497"/>
            <a:ext cx="7812349" cy="5367972"/>
          </a:xfrm>
          <a:prstGeom prst="rect">
            <a:avLst/>
          </a:prstGeom>
        </p:spPr>
        <p:txBody>
          <a:bodyPr/>
          <a:lstStyle/>
          <a:p>
            <a:pPr>
              <a:lnSpc>
                <a:spcPct val="90000"/>
              </a:lnSpc>
            </a:pPr>
            <a:r>
              <a:rPr lang="en-US" altLang="en-US" dirty="0"/>
              <a:t>Operations like B</a:t>
            </a:r>
            <a:r>
              <a:rPr lang="en-US" altLang="en-US" baseline="30000" dirty="0"/>
              <a:t>+</a:t>
            </a:r>
            <a:r>
              <a:rPr lang="en-US" altLang="en-US" dirty="0"/>
              <a:t>-tree insertions and deletions release locks early. </a:t>
            </a:r>
          </a:p>
          <a:p>
            <a:pPr lvl="1">
              <a:lnSpc>
                <a:spcPct val="90000"/>
              </a:lnSpc>
            </a:pPr>
            <a:r>
              <a:rPr lang="en-US" altLang="en-US" dirty="0"/>
              <a:t>They cannot be undone by restoring old values (</a:t>
            </a:r>
            <a:r>
              <a:rPr lang="en-US" altLang="en-US" b="1" dirty="0">
                <a:solidFill>
                  <a:srgbClr val="002060"/>
                </a:solidFill>
              </a:rPr>
              <a:t>physical undo</a:t>
            </a:r>
            <a:r>
              <a:rPr lang="en-US" altLang="en-US" dirty="0"/>
              <a:t>), since once a lock is released, other transactions may have updated  the B</a:t>
            </a:r>
            <a:r>
              <a:rPr lang="en-US" altLang="en-US" baseline="30000" dirty="0"/>
              <a:t>+</a:t>
            </a:r>
            <a:r>
              <a:rPr lang="en-US" altLang="en-US" dirty="0"/>
              <a:t>-tree.</a:t>
            </a:r>
          </a:p>
          <a:p>
            <a:pPr lvl="1">
              <a:lnSpc>
                <a:spcPct val="90000"/>
              </a:lnSpc>
            </a:pPr>
            <a:r>
              <a:rPr lang="en-US" altLang="en-US" dirty="0"/>
              <a:t>Instead, insertions (resp. deletions) are undone  by executing a deletion (resp. insertion) operation (known as </a:t>
            </a:r>
            <a:r>
              <a:rPr lang="en-US" altLang="en-US" b="1" dirty="0">
                <a:solidFill>
                  <a:srgbClr val="002060"/>
                </a:solidFill>
              </a:rPr>
              <a:t>logical undo</a:t>
            </a:r>
            <a:r>
              <a:rPr lang="en-US" altLang="en-US" dirty="0"/>
              <a:t>).  </a:t>
            </a:r>
          </a:p>
          <a:p>
            <a:pPr>
              <a:lnSpc>
                <a:spcPct val="90000"/>
              </a:lnSpc>
            </a:pPr>
            <a:r>
              <a:rPr lang="en-US" altLang="en-US" dirty="0"/>
              <a:t>For such operations, undo log records should contain the undo operation to be executed</a:t>
            </a:r>
          </a:p>
          <a:p>
            <a:pPr lvl="1">
              <a:lnSpc>
                <a:spcPct val="90000"/>
              </a:lnSpc>
            </a:pPr>
            <a:r>
              <a:rPr lang="en-US" altLang="en-US" dirty="0"/>
              <a:t>Such logging is called </a:t>
            </a:r>
            <a:r>
              <a:rPr lang="en-US" altLang="en-US" b="1" dirty="0">
                <a:solidFill>
                  <a:srgbClr val="002060"/>
                </a:solidFill>
              </a:rPr>
              <a:t>logical undo logging</a:t>
            </a:r>
            <a:r>
              <a:rPr lang="en-US" altLang="en-US" dirty="0"/>
              <a:t>, in contrast to </a:t>
            </a:r>
            <a:r>
              <a:rPr lang="en-US" altLang="en-US" b="1" dirty="0">
                <a:solidFill>
                  <a:srgbClr val="002060"/>
                </a:solidFill>
              </a:rPr>
              <a:t>physical undo logging</a:t>
            </a:r>
          </a:p>
          <a:p>
            <a:pPr lvl="2">
              <a:lnSpc>
                <a:spcPct val="90000"/>
              </a:lnSpc>
            </a:pPr>
            <a:r>
              <a:rPr lang="en-US" altLang="en-US" dirty="0"/>
              <a:t>Operations are called </a:t>
            </a:r>
            <a:r>
              <a:rPr lang="en-US" altLang="en-US" b="1" dirty="0">
                <a:solidFill>
                  <a:srgbClr val="002060"/>
                </a:solidFill>
              </a:rPr>
              <a:t>logical operations</a:t>
            </a:r>
          </a:p>
          <a:p>
            <a:pPr lvl="1">
              <a:lnSpc>
                <a:spcPct val="90000"/>
              </a:lnSpc>
            </a:pPr>
            <a:r>
              <a:rPr lang="en-US" altLang="en-US" dirty="0"/>
              <a:t>Other examples:</a:t>
            </a:r>
          </a:p>
          <a:p>
            <a:pPr lvl="2">
              <a:lnSpc>
                <a:spcPct val="90000"/>
              </a:lnSpc>
            </a:pPr>
            <a:r>
              <a:rPr lang="en-US" altLang="en-US" dirty="0"/>
              <a:t>delete of tuple, to undo insert of tuple </a:t>
            </a:r>
          </a:p>
          <a:p>
            <a:pPr lvl="3">
              <a:lnSpc>
                <a:spcPct val="90000"/>
              </a:lnSpc>
            </a:pPr>
            <a:r>
              <a:rPr lang="en-US" altLang="en-US" dirty="0"/>
              <a:t>allows early lock release on space allocation information</a:t>
            </a:r>
          </a:p>
          <a:p>
            <a:pPr lvl="2">
              <a:lnSpc>
                <a:spcPct val="90000"/>
              </a:lnSpc>
            </a:pPr>
            <a:r>
              <a:rPr lang="en-US" altLang="en-US" dirty="0"/>
              <a:t>subtract amount deposited, to undo deposit</a:t>
            </a:r>
          </a:p>
          <a:p>
            <a:pPr lvl="3">
              <a:lnSpc>
                <a:spcPct val="90000"/>
              </a:lnSpc>
            </a:pPr>
            <a:r>
              <a:rPr lang="en-US" altLang="en-US" dirty="0"/>
              <a:t>allows early lock release on bank balance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Physical Redo</a:t>
            </a:r>
          </a:p>
        </p:txBody>
      </p:sp>
      <p:sp>
        <p:nvSpPr>
          <p:cNvPr id="47107" name="Rectangle 3"/>
          <p:cNvSpPr>
            <a:spLocks noGrp="1" noChangeArrowheads="1"/>
          </p:cNvSpPr>
          <p:nvPr>
            <p:ph idx="1"/>
          </p:nvPr>
        </p:nvSpPr>
        <p:spPr>
          <a:xfrm>
            <a:off x="683581" y="1102497"/>
            <a:ext cx="7759083" cy="2404183"/>
          </a:xfrm>
        </p:spPr>
        <p:txBody>
          <a:bodyPr/>
          <a:lstStyle/>
          <a:p>
            <a:r>
              <a:rPr lang="en-US" altLang="en-US" dirty="0"/>
              <a:t>Redo information is logged </a:t>
            </a:r>
            <a:r>
              <a:rPr lang="en-US" altLang="en-US" b="1" dirty="0">
                <a:solidFill>
                  <a:srgbClr val="002060"/>
                </a:solidFill>
              </a:rPr>
              <a:t>physically</a:t>
            </a:r>
            <a:r>
              <a:rPr lang="en-US" altLang="en-US" dirty="0"/>
              <a:t> (that is, new value for each write) even for operations with logical undo</a:t>
            </a:r>
          </a:p>
          <a:p>
            <a:pPr lvl="1"/>
            <a:r>
              <a:rPr lang="en-US" altLang="en-US" dirty="0"/>
              <a:t>Logical redo is very complicated since database state on disk may not be </a:t>
            </a:r>
            <a:r>
              <a:rPr lang="ja-JP" altLang="en-US" dirty="0"/>
              <a:t>“</a:t>
            </a:r>
            <a:r>
              <a:rPr lang="en-US" altLang="ja-JP" dirty="0"/>
              <a:t>operation consistent</a:t>
            </a:r>
            <a:r>
              <a:rPr lang="ja-JP" altLang="en-US" dirty="0"/>
              <a:t>”</a:t>
            </a:r>
            <a:r>
              <a:rPr lang="en-US" altLang="ja-JP" dirty="0"/>
              <a:t> when recovery starts</a:t>
            </a:r>
          </a:p>
          <a:p>
            <a:pPr lvl="1"/>
            <a:r>
              <a:rPr lang="en-US" altLang="en-US" dirty="0"/>
              <a:t>Physical redo logging does not conflict with early lock release</a:t>
            </a:r>
          </a:p>
          <a:p>
            <a:endParaRPr lang="en-US"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Operation Logging</a:t>
            </a:r>
          </a:p>
        </p:txBody>
      </p:sp>
      <p:sp>
        <p:nvSpPr>
          <p:cNvPr id="48131" name="Rectangle 3"/>
          <p:cNvSpPr>
            <a:spLocks noGrp="1" noChangeArrowheads="1"/>
          </p:cNvSpPr>
          <p:nvPr>
            <p:ph idx="1"/>
          </p:nvPr>
        </p:nvSpPr>
        <p:spPr>
          <a:xfrm>
            <a:off x="692458" y="1102497"/>
            <a:ext cx="7750206" cy="5367972"/>
          </a:xfrm>
          <a:prstGeom prst="rect">
            <a:avLst/>
          </a:prstGeom>
        </p:spPr>
        <p:txBody>
          <a:bodyPr/>
          <a:lstStyle/>
          <a:p>
            <a:r>
              <a:rPr lang="en-US" altLang="en-US" dirty="0"/>
              <a:t>Operation logging is done as follows:</a:t>
            </a:r>
          </a:p>
          <a:p>
            <a:endParaRPr lang="en-US" altLang="en-US" sz="400" dirty="0"/>
          </a:p>
          <a:p>
            <a:pPr marL="457200" lvl="1" indent="0">
              <a:spcBef>
                <a:spcPts val="0"/>
              </a:spcBef>
              <a:buNone/>
            </a:pPr>
            <a:r>
              <a:rPr lang="en-US" altLang="en-US" dirty="0">
                <a:solidFill>
                  <a:srgbClr val="FF9900"/>
                </a:solidFill>
              </a:rPr>
              <a:t>1.</a:t>
            </a:r>
            <a:r>
              <a:rPr lang="en-US" altLang="en-US" dirty="0"/>
              <a:t>   When operation starts, log &lt;</a:t>
            </a:r>
            <a:r>
              <a:rPr lang="en-US" altLang="en-US" i="1" dirty="0" err="1"/>
              <a:t>T</a:t>
            </a:r>
            <a:r>
              <a:rPr lang="en-US" altLang="en-US" i="1" baseline="-25000" dirty="0" err="1"/>
              <a:t>i</a:t>
            </a:r>
            <a:r>
              <a:rPr lang="en-US" altLang="en-US" i="1" dirty="0"/>
              <a:t>, </a:t>
            </a:r>
            <a:r>
              <a:rPr lang="en-US" altLang="en-US" i="1" dirty="0" err="1"/>
              <a:t>O</a:t>
            </a:r>
            <a:r>
              <a:rPr lang="en-US" altLang="en-US" i="1" baseline="-25000" dirty="0" err="1"/>
              <a:t>j</a:t>
            </a:r>
            <a:r>
              <a:rPr lang="en-US" altLang="en-US" i="1" dirty="0"/>
              <a:t>,</a:t>
            </a:r>
            <a:r>
              <a:rPr lang="en-US" altLang="en-US" dirty="0"/>
              <a:t> </a:t>
            </a:r>
            <a:r>
              <a:rPr lang="en-US" altLang="en-US" b="1" dirty="0"/>
              <a:t> operation-begin</a:t>
            </a:r>
            <a:r>
              <a:rPr lang="en-US" altLang="en-US" dirty="0"/>
              <a:t>&gt;. Here</a:t>
            </a:r>
            <a:r>
              <a:rPr lang="en-US" altLang="en-US" i="1" dirty="0"/>
              <a:t> </a:t>
            </a:r>
            <a:r>
              <a:rPr lang="en-US" altLang="en-US" i="1" dirty="0" err="1"/>
              <a:t>O</a:t>
            </a:r>
            <a:r>
              <a:rPr lang="en-US" altLang="en-US" i="1" baseline="-25000" dirty="0" err="1"/>
              <a:t>j</a:t>
            </a:r>
            <a:r>
              <a:rPr lang="en-US" altLang="en-US" dirty="0"/>
              <a:t> is a </a:t>
            </a:r>
          </a:p>
          <a:p>
            <a:pPr marL="457200" lvl="1" indent="0">
              <a:spcBef>
                <a:spcPts val="0"/>
              </a:spcBef>
              <a:buNone/>
            </a:pPr>
            <a:r>
              <a:rPr lang="en-US" altLang="en-US" dirty="0"/>
              <a:t>      unique identifier of the operation instance.</a:t>
            </a:r>
          </a:p>
          <a:p>
            <a:pPr marL="457200" lvl="1" indent="0">
              <a:spcBef>
                <a:spcPts val="0"/>
              </a:spcBef>
              <a:buNone/>
            </a:pPr>
            <a:endParaRPr lang="en-US" altLang="en-US" sz="400" dirty="0"/>
          </a:p>
          <a:p>
            <a:pPr marL="457200" lvl="1" indent="0">
              <a:spcBef>
                <a:spcPts val="0"/>
              </a:spcBef>
              <a:buNone/>
            </a:pPr>
            <a:r>
              <a:rPr lang="en-US" altLang="en-US" dirty="0">
                <a:solidFill>
                  <a:srgbClr val="FF9900"/>
                </a:solidFill>
              </a:rPr>
              <a:t>2.   </a:t>
            </a:r>
            <a:r>
              <a:rPr lang="en-US" altLang="en-US" dirty="0"/>
              <a:t>While operation is executing, normal log records with physical redo </a:t>
            </a:r>
          </a:p>
          <a:p>
            <a:pPr marL="457200" lvl="1" indent="0">
              <a:spcBef>
                <a:spcPts val="0"/>
              </a:spcBef>
              <a:buNone/>
            </a:pPr>
            <a:r>
              <a:rPr lang="en-US" altLang="en-US" dirty="0"/>
              <a:t>      and physical undo information are logged. </a:t>
            </a:r>
          </a:p>
          <a:p>
            <a:pPr marL="457200" lvl="1" indent="0">
              <a:spcBef>
                <a:spcPts val="0"/>
              </a:spcBef>
              <a:buNone/>
            </a:pPr>
            <a:endParaRPr lang="en-US" altLang="en-US" sz="400" dirty="0"/>
          </a:p>
          <a:p>
            <a:pPr marL="457200" lvl="1" indent="0">
              <a:spcBef>
                <a:spcPts val="0"/>
              </a:spcBef>
              <a:buNone/>
            </a:pPr>
            <a:r>
              <a:rPr lang="en-US" altLang="en-US" dirty="0">
                <a:solidFill>
                  <a:srgbClr val="FF9900"/>
                </a:solidFill>
              </a:rPr>
              <a:t>3.   </a:t>
            </a:r>
            <a:r>
              <a:rPr lang="en-US" altLang="en-US" dirty="0"/>
              <a:t>When operation completes, &lt;</a:t>
            </a:r>
            <a:r>
              <a:rPr lang="en-US" altLang="en-US" i="1" dirty="0" err="1"/>
              <a:t>T</a:t>
            </a:r>
            <a:r>
              <a:rPr lang="en-US" altLang="en-US" i="1" baseline="-25000" dirty="0" err="1"/>
              <a:t>i</a:t>
            </a:r>
            <a:r>
              <a:rPr lang="en-US" altLang="en-US" i="1" dirty="0"/>
              <a:t>, </a:t>
            </a:r>
            <a:r>
              <a:rPr lang="en-US" altLang="en-US" i="1" dirty="0" err="1"/>
              <a:t>O</a:t>
            </a:r>
            <a:r>
              <a:rPr lang="en-US" altLang="en-US" i="1" baseline="-25000" dirty="0" err="1"/>
              <a:t>j</a:t>
            </a:r>
            <a:r>
              <a:rPr lang="en-US" altLang="en-US" i="1" dirty="0"/>
              <a:t>,</a:t>
            </a:r>
            <a:r>
              <a:rPr lang="en-US" altLang="en-US" dirty="0"/>
              <a:t> </a:t>
            </a:r>
            <a:r>
              <a:rPr lang="en-US" altLang="en-US" b="1" dirty="0"/>
              <a:t> operation-end</a:t>
            </a:r>
            <a:r>
              <a:rPr lang="en-US" altLang="en-US" dirty="0"/>
              <a:t>, </a:t>
            </a:r>
            <a:r>
              <a:rPr lang="en-US" altLang="en-US" i="1" dirty="0"/>
              <a:t>U&gt;</a:t>
            </a:r>
            <a:r>
              <a:rPr lang="en-US" altLang="en-US" dirty="0"/>
              <a:t> is logged, </a:t>
            </a:r>
          </a:p>
          <a:p>
            <a:pPr marL="457200" lvl="1" indent="0">
              <a:spcBef>
                <a:spcPts val="0"/>
              </a:spcBef>
              <a:buNone/>
            </a:pPr>
            <a:r>
              <a:rPr lang="en-US" altLang="en-US" dirty="0"/>
              <a:t>      where </a:t>
            </a:r>
            <a:r>
              <a:rPr lang="en-US" altLang="en-US" i="1" dirty="0"/>
              <a:t>U</a:t>
            </a:r>
            <a:r>
              <a:rPr lang="en-US" altLang="en-US" dirty="0"/>
              <a:t> contains information  needed to perform a logical undo </a:t>
            </a:r>
          </a:p>
          <a:p>
            <a:pPr marL="457200" lvl="1" indent="0">
              <a:spcBef>
                <a:spcPts val="0"/>
              </a:spcBef>
              <a:buNone/>
            </a:pPr>
            <a:r>
              <a:rPr lang="en-US" altLang="en-US" dirty="0"/>
              <a:t>      information.</a:t>
            </a:r>
          </a:p>
          <a:p>
            <a:pPr>
              <a:buFont typeface="Monotype Sorts" charset="2"/>
              <a:buNone/>
            </a:pPr>
            <a:r>
              <a:rPr lang="en-US" altLang="en-US" dirty="0"/>
              <a:t>      Example: insert of (key, record-id) pair (K5, RID7) into index I9 (Key at location X, record-id at location X+8) with old values Old1 and Old2</a:t>
            </a:r>
          </a:p>
        </p:txBody>
      </p:sp>
      <p:sp>
        <p:nvSpPr>
          <p:cNvPr id="48132" name="Text Box 4"/>
          <p:cNvSpPr txBox="1">
            <a:spLocks noChangeArrowheads="1"/>
          </p:cNvSpPr>
          <p:nvPr/>
        </p:nvSpPr>
        <p:spPr bwMode="auto">
          <a:xfrm>
            <a:off x="2312183" y="4188770"/>
            <a:ext cx="5199321" cy="192360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700" dirty="0"/>
              <a:t>&lt;T1, O1, operation-begin&gt;</a:t>
            </a:r>
          </a:p>
          <a:p>
            <a:pPr>
              <a:spcBef>
                <a:spcPct val="50000"/>
              </a:spcBef>
            </a:pPr>
            <a:r>
              <a:rPr lang="en-US" altLang="en-US" sz="1700" dirty="0"/>
              <a:t>….</a:t>
            </a:r>
          </a:p>
          <a:p>
            <a:pPr>
              <a:spcBef>
                <a:spcPct val="50000"/>
              </a:spcBef>
            </a:pPr>
            <a:r>
              <a:rPr lang="en-US" altLang="en-US" sz="1700" dirty="0"/>
              <a:t>&lt;T1, X, Old1, K5&gt;</a:t>
            </a:r>
          </a:p>
          <a:p>
            <a:pPr>
              <a:spcBef>
                <a:spcPct val="50000"/>
              </a:spcBef>
            </a:pPr>
            <a:r>
              <a:rPr lang="en-US" altLang="en-US" sz="1700" dirty="0"/>
              <a:t>&lt;T1, X+8, Old2, RID7&gt;</a:t>
            </a:r>
          </a:p>
          <a:p>
            <a:pPr>
              <a:spcBef>
                <a:spcPct val="50000"/>
              </a:spcBef>
            </a:pPr>
            <a:r>
              <a:rPr lang="en-US" altLang="en-US" sz="1700" dirty="0"/>
              <a:t>&lt;T1, O1, operation-end, (delete I9, K5, RID7)&gt;</a:t>
            </a:r>
          </a:p>
        </p:txBody>
      </p:sp>
      <p:sp>
        <p:nvSpPr>
          <p:cNvPr id="48133" name="AutoShape 5"/>
          <p:cNvSpPr>
            <a:spLocks/>
          </p:cNvSpPr>
          <p:nvPr/>
        </p:nvSpPr>
        <p:spPr bwMode="auto">
          <a:xfrm>
            <a:off x="4702293" y="4792215"/>
            <a:ext cx="190500" cy="1003300"/>
          </a:xfrm>
          <a:prstGeom prst="rightBrace">
            <a:avLst>
              <a:gd name="adj1" fmla="val 43889"/>
              <a:gd name="adj2" fmla="val 50000"/>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endParaRPr lang="en-US" altLang="en-US">
              <a:solidFill>
                <a:srgbClr val="002060"/>
              </a:solidFill>
            </a:endParaRPr>
          </a:p>
        </p:txBody>
      </p:sp>
      <p:sp>
        <p:nvSpPr>
          <p:cNvPr id="48134" name="Text Box 6"/>
          <p:cNvSpPr txBox="1">
            <a:spLocks noChangeArrowheads="1"/>
          </p:cNvSpPr>
          <p:nvPr/>
        </p:nvSpPr>
        <p:spPr bwMode="auto">
          <a:xfrm>
            <a:off x="4930893" y="5101777"/>
            <a:ext cx="29674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dirty="0">
                <a:solidFill>
                  <a:srgbClr val="002060"/>
                </a:solidFill>
              </a:rPr>
              <a:t>Physical redo of steps in insert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Storage Structure</a:t>
            </a:r>
          </a:p>
        </p:txBody>
      </p:sp>
      <p:sp>
        <p:nvSpPr>
          <p:cNvPr id="8195" name="Rectangle 3"/>
          <p:cNvSpPr>
            <a:spLocks noGrp="1" noChangeArrowheads="1"/>
          </p:cNvSpPr>
          <p:nvPr>
            <p:ph idx="1"/>
          </p:nvPr>
        </p:nvSpPr>
        <p:spPr>
          <a:xfrm>
            <a:off x="701336" y="1102497"/>
            <a:ext cx="7767961" cy="5367972"/>
          </a:xfrm>
          <a:prstGeom prst="rect">
            <a:avLst/>
          </a:prstGeom>
        </p:spPr>
        <p:txBody>
          <a:bodyPr/>
          <a:lstStyle/>
          <a:p>
            <a:r>
              <a:rPr lang="en-US" altLang="en-US" sz="2000" b="1" dirty="0">
                <a:solidFill>
                  <a:srgbClr val="002060"/>
                </a:solidFill>
              </a:rPr>
              <a:t>Volatile storage</a:t>
            </a:r>
            <a:r>
              <a:rPr lang="en-US" altLang="en-US" sz="2000" dirty="0"/>
              <a:t>:</a:t>
            </a:r>
          </a:p>
          <a:p>
            <a:pPr lvl="1"/>
            <a:r>
              <a:rPr lang="en-US" altLang="en-US" sz="2000" dirty="0"/>
              <a:t>Does not survive system crashes</a:t>
            </a:r>
          </a:p>
          <a:p>
            <a:pPr lvl="1"/>
            <a:r>
              <a:rPr lang="en-US" altLang="en-US" sz="2000" dirty="0"/>
              <a:t>Examples: main memory, cache memory</a:t>
            </a:r>
          </a:p>
          <a:p>
            <a:r>
              <a:rPr lang="en-US" altLang="en-US" sz="2000" b="1" dirty="0">
                <a:solidFill>
                  <a:srgbClr val="002060"/>
                </a:solidFill>
              </a:rPr>
              <a:t>Nonvolatile storage</a:t>
            </a:r>
            <a:r>
              <a:rPr lang="en-US" altLang="en-US" sz="2000" dirty="0"/>
              <a:t>:</a:t>
            </a:r>
          </a:p>
          <a:p>
            <a:pPr lvl="1"/>
            <a:r>
              <a:rPr lang="en-US" altLang="en-US" sz="2000" dirty="0"/>
              <a:t>Survives system crashes</a:t>
            </a:r>
          </a:p>
          <a:p>
            <a:pPr lvl="1"/>
            <a:r>
              <a:rPr lang="en-US" altLang="en-US" sz="2000" dirty="0"/>
              <a:t>Examples:  disk, tape, flash memory, non-volatile RAM </a:t>
            </a:r>
          </a:p>
          <a:p>
            <a:pPr lvl="1"/>
            <a:r>
              <a:rPr lang="en-US" altLang="en-US" sz="2000" dirty="0"/>
              <a:t>But may still fail, losing data</a:t>
            </a:r>
          </a:p>
          <a:p>
            <a:r>
              <a:rPr lang="en-US" altLang="en-US" sz="2000" b="1" dirty="0">
                <a:solidFill>
                  <a:srgbClr val="002060"/>
                </a:solidFill>
              </a:rPr>
              <a:t>Stable storage</a:t>
            </a:r>
            <a:r>
              <a:rPr lang="en-US" altLang="en-US" sz="2000" dirty="0"/>
              <a:t>:</a:t>
            </a:r>
          </a:p>
          <a:p>
            <a:pPr lvl="1"/>
            <a:r>
              <a:rPr lang="en-US" altLang="en-US" sz="2000" dirty="0"/>
              <a:t>A mythical form of storage that survives all failures</a:t>
            </a:r>
          </a:p>
          <a:p>
            <a:pPr lvl="1"/>
            <a:r>
              <a:rPr lang="en-US" altLang="en-US" sz="2000" dirty="0"/>
              <a:t>Approximated by maintaining multiple copies on distinct nonvolatile media</a:t>
            </a:r>
          </a:p>
          <a:p>
            <a:pPr lvl="1"/>
            <a:r>
              <a:rPr lang="en-US" altLang="en-US" sz="2000" dirty="0"/>
              <a:t>See book for more details on how to implement stable storage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Operation Logging (Cont.)</a:t>
            </a:r>
          </a:p>
        </p:txBody>
      </p:sp>
      <p:sp>
        <p:nvSpPr>
          <p:cNvPr id="49155" name="Rectangle 3"/>
          <p:cNvSpPr>
            <a:spLocks noGrp="1" noChangeArrowheads="1"/>
          </p:cNvSpPr>
          <p:nvPr>
            <p:ph idx="1"/>
          </p:nvPr>
        </p:nvSpPr>
        <p:spPr>
          <a:xfrm>
            <a:off x="683581" y="1102497"/>
            <a:ext cx="7714696" cy="5367972"/>
          </a:xfrm>
        </p:spPr>
        <p:txBody>
          <a:bodyPr/>
          <a:lstStyle/>
          <a:p>
            <a:r>
              <a:rPr lang="en-US" altLang="en-US" dirty="0"/>
              <a:t>If crash/rollback occurs before operation completes:</a:t>
            </a:r>
          </a:p>
          <a:p>
            <a:pPr lvl="1"/>
            <a:r>
              <a:rPr lang="en-US" altLang="en-US" dirty="0"/>
              <a:t>the </a:t>
            </a:r>
            <a:r>
              <a:rPr lang="en-US" altLang="en-US" b="1" dirty="0"/>
              <a:t>operation-end</a:t>
            </a:r>
            <a:r>
              <a:rPr lang="en-US" altLang="en-US" dirty="0"/>
              <a:t> log record is not found, and </a:t>
            </a:r>
          </a:p>
          <a:p>
            <a:pPr lvl="1"/>
            <a:r>
              <a:rPr lang="en-US" altLang="en-US" dirty="0"/>
              <a:t>the physical undo information is used to undo operation.</a:t>
            </a:r>
          </a:p>
          <a:p>
            <a:r>
              <a:rPr lang="en-US" altLang="en-US" dirty="0"/>
              <a:t>If crash/rollback occurs after the operation completes:</a:t>
            </a:r>
          </a:p>
          <a:p>
            <a:pPr lvl="1"/>
            <a:r>
              <a:rPr lang="en-US" altLang="en-US" dirty="0"/>
              <a:t>the </a:t>
            </a:r>
            <a:r>
              <a:rPr lang="en-US" altLang="en-US" b="1" dirty="0"/>
              <a:t>operation-end</a:t>
            </a:r>
            <a:r>
              <a:rPr lang="en-US" altLang="en-US" dirty="0"/>
              <a:t> log record is found, and in this case</a:t>
            </a:r>
          </a:p>
          <a:p>
            <a:pPr lvl="1"/>
            <a:r>
              <a:rPr lang="en-US" altLang="en-US" dirty="0"/>
              <a:t>logical undo is performed using </a:t>
            </a:r>
            <a:r>
              <a:rPr lang="en-US" altLang="en-US" i="1" dirty="0"/>
              <a:t>U</a:t>
            </a:r>
            <a:r>
              <a:rPr lang="en-US" altLang="en-US" dirty="0"/>
              <a:t>;  the physical undo information for the operation is ignored.</a:t>
            </a:r>
          </a:p>
          <a:p>
            <a:r>
              <a:rPr lang="en-US" altLang="en-US" u="sng" dirty="0"/>
              <a:t>Redo of operation (after crash) still uses physical redo information</a:t>
            </a:r>
            <a:r>
              <a:rPr lang="en-US" altLang="en-US" dirty="0"/>
              <a:t>.</a:t>
            </a:r>
          </a:p>
          <a:p>
            <a:endParaRPr lang="en-US"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Transaction Rollback with Logical Undo</a:t>
            </a:r>
          </a:p>
        </p:txBody>
      </p:sp>
      <p:sp>
        <p:nvSpPr>
          <p:cNvPr id="50179" name="Rectangle 3"/>
          <p:cNvSpPr>
            <a:spLocks noGrp="1" noChangeArrowheads="1"/>
          </p:cNvSpPr>
          <p:nvPr>
            <p:ph idx="1"/>
          </p:nvPr>
        </p:nvSpPr>
        <p:spPr>
          <a:xfrm>
            <a:off x="692458" y="1102497"/>
            <a:ext cx="7741328" cy="5367972"/>
          </a:xfrm>
          <a:prstGeom prst="rect">
            <a:avLst/>
          </a:prstGeom>
        </p:spPr>
        <p:txBody>
          <a:bodyPr/>
          <a:lstStyle/>
          <a:p>
            <a:pPr marL="381000" indent="-381000">
              <a:buFont typeface="Monotype Sorts" charset="2"/>
              <a:buNone/>
            </a:pPr>
            <a:r>
              <a:rPr lang="en-US" altLang="en-US" dirty="0"/>
              <a:t>Rollback of transaction </a:t>
            </a:r>
            <a:r>
              <a:rPr lang="en-US" altLang="en-US" i="1" dirty="0" err="1"/>
              <a:t>T</a:t>
            </a:r>
            <a:r>
              <a:rPr lang="en-US" altLang="en-US" i="1" baseline="-25000" dirty="0" err="1"/>
              <a:t>i</a:t>
            </a:r>
            <a:r>
              <a:rPr lang="en-US" altLang="en-US" i="1" dirty="0"/>
              <a:t> </a:t>
            </a:r>
            <a:r>
              <a:rPr lang="en-US" altLang="en-US" dirty="0"/>
              <a:t>is done as follows: </a:t>
            </a:r>
          </a:p>
          <a:p>
            <a:pPr marL="381000" indent="-381000"/>
            <a:r>
              <a:rPr lang="en-US" altLang="en-US" dirty="0"/>
              <a:t>Scan the log backwards </a:t>
            </a:r>
          </a:p>
          <a:p>
            <a:pPr marL="381000" indent="-381000"/>
            <a:endParaRPr lang="en-US" altLang="en-US" sz="400" dirty="0"/>
          </a:p>
          <a:p>
            <a:pPr marL="457200" lvl="1" indent="0">
              <a:spcBef>
                <a:spcPts val="0"/>
              </a:spcBef>
              <a:buNone/>
            </a:pPr>
            <a:r>
              <a:rPr lang="en-US" altLang="en-US" dirty="0">
                <a:solidFill>
                  <a:srgbClr val="FF9900"/>
                </a:solidFill>
              </a:rPr>
              <a:t>1.   </a:t>
            </a:r>
            <a:r>
              <a:rPr lang="en-US" altLang="en-US" dirty="0"/>
              <a:t>If a log record &lt;</a:t>
            </a:r>
            <a:r>
              <a:rPr lang="en-US" altLang="en-US" i="1" dirty="0" err="1"/>
              <a:t>T</a:t>
            </a:r>
            <a:r>
              <a:rPr lang="en-US" altLang="en-US" i="1" baseline="-25000" dirty="0" err="1"/>
              <a:t>i</a:t>
            </a:r>
            <a:r>
              <a:rPr lang="en-US" altLang="en-US" i="1" dirty="0"/>
              <a:t>, X, V</a:t>
            </a:r>
            <a:r>
              <a:rPr lang="en-US" altLang="en-US" baseline="-25000" dirty="0"/>
              <a:t>1</a:t>
            </a:r>
            <a:r>
              <a:rPr lang="en-US" altLang="en-US" i="1" dirty="0"/>
              <a:t>, V</a:t>
            </a:r>
            <a:r>
              <a:rPr lang="en-US" altLang="en-US" baseline="-25000" dirty="0"/>
              <a:t>2</a:t>
            </a:r>
            <a:r>
              <a:rPr lang="en-US" altLang="en-US" dirty="0"/>
              <a:t>&gt; is found, perform the undo and log a al </a:t>
            </a:r>
          </a:p>
          <a:p>
            <a:pPr marL="457200" lvl="1" indent="0">
              <a:spcBef>
                <a:spcPts val="0"/>
              </a:spcBef>
              <a:buNone/>
            </a:pPr>
            <a:r>
              <a:rPr lang="en-US" altLang="en-US" dirty="0"/>
              <a:t>      &lt;</a:t>
            </a:r>
            <a:r>
              <a:rPr lang="en-US" altLang="en-US" i="1" dirty="0" err="1"/>
              <a:t>T</a:t>
            </a:r>
            <a:r>
              <a:rPr lang="en-US" altLang="en-US" i="1" baseline="-25000" dirty="0" err="1"/>
              <a:t>i</a:t>
            </a:r>
            <a:r>
              <a:rPr lang="en-US" altLang="en-US" i="1" dirty="0"/>
              <a:t>, X, V</a:t>
            </a:r>
            <a:r>
              <a:rPr lang="en-US" altLang="en-US" i="1" baseline="-25000" dirty="0"/>
              <a:t>1</a:t>
            </a:r>
            <a:r>
              <a:rPr lang="en-US" altLang="en-US" dirty="0"/>
              <a:t>&gt;.</a:t>
            </a:r>
          </a:p>
          <a:p>
            <a:pPr marL="457200" lvl="1" indent="0">
              <a:buNone/>
            </a:pPr>
            <a:r>
              <a:rPr lang="en-US" altLang="en-US" dirty="0">
                <a:solidFill>
                  <a:srgbClr val="FF9900"/>
                </a:solidFill>
              </a:rPr>
              <a:t>2.   </a:t>
            </a:r>
            <a:r>
              <a:rPr lang="en-US" altLang="en-US" dirty="0"/>
              <a:t>If a &lt;</a:t>
            </a:r>
            <a:r>
              <a:rPr lang="en-US" altLang="en-US" i="1" dirty="0" err="1"/>
              <a:t>T</a:t>
            </a:r>
            <a:r>
              <a:rPr lang="en-US" altLang="en-US" i="1" baseline="-25000" dirty="0" err="1"/>
              <a:t>i</a:t>
            </a:r>
            <a:r>
              <a:rPr lang="en-US" altLang="en-US" i="1" dirty="0"/>
              <a:t>, </a:t>
            </a:r>
            <a:r>
              <a:rPr lang="en-US" altLang="en-US" i="1" dirty="0" err="1"/>
              <a:t>O</a:t>
            </a:r>
            <a:r>
              <a:rPr lang="en-US" altLang="en-US" i="1" baseline="-25000" dirty="0" err="1"/>
              <a:t>j</a:t>
            </a:r>
            <a:r>
              <a:rPr lang="en-US" altLang="en-US" i="1" dirty="0"/>
              <a:t>,</a:t>
            </a:r>
            <a:r>
              <a:rPr lang="en-US" altLang="en-US" dirty="0"/>
              <a:t> </a:t>
            </a:r>
            <a:r>
              <a:rPr lang="en-US" altLang="en-US" b="1" dirty="0"/>
              <a:t> operation-end</a:t>
            </a:r>
            <a:r>
              <a:rPr lang="en-US" altLang="en-US" dirty="0"/>
              <a:t>, </a:t>
            </a:r>
            <a:r>
              <a:rPr lang="en-US" altLang="en-US" i="1" dirty="0"/>
              <a:t>U</a:t>
            </a:r>
            <a:r>
              <a:rPr lang="en-US" altLang="en-US" dirty="0"/>
              <a:t>&gt; record is found</a:t>
            </a:r>
          </a:p>
          <a:p>
            <a:pPr marL="1200150" lvl="2" indent="-342900"/>
            <a:r>
              <a:rPr lang="en-US" altLang="en-US" dirty="0"/>
              <a:t>Rollback the operation logically using  the undo information </a:t>
            </a:r>
            <a:r>
              <a:rPr lang="en-US" altLang="en-US" i="1" dirty="0"/>
              <a:t>U</a:t>
            </a:r>
            <a:r>
              <a:rPr lang="en-US" altLang="en-US" dirty="0"/>
              <a:t>. </a:t>
            </a:r>
          </a:p>
          <a:p>
            <a:pPr marL="1543050" lvl="3" indent="-342900"/>
            <a:r>
              <a:rPr lang="en-US" altLang="en-US" dirty="0"/>
              <a:t>Updates performed during roll back are logged just like during normal operation execution.  </a:t>
            </a:r>
          </a:p>
          <a:p>
            <a:pPr marL="1543050" lvl="3" indent="-342900"/>
            <a:r>
              <a:rPr lang="en-US" altLang="en-US" dirty="0"/>
              <a:t>At the end of the operation rollback, instead of logging an </a:t>
            </a:r>
            <a:r>
              <a:rPr lang="en-US" altLang="en-US" b="1" dirty="0"/>
              <a:t> operation-end</a:t>
            </a:r>
            <a:r>
              <a:rPr lang="en-US" altLang="en-US" dirty="0"/>
              <a:t> record, generate a record </a:t>
            </a:r>
          </a:p>
          <a:p>
            <a:pPr marL="1200150" lvl="2" indent="-342900">
              <a:buFont typeface="Webdings" panose="05030102010509060703" pitchFamily="18" charset="2"/>
              <a:buNone/>
            </a:pPr>
            <a:r>
              <a:rPr lang="en-US" altLang="en-US" dirty="0"/>
              <a:t>       	&lt;</a:t>
            </a:r>
            <a:r>
              <a:rPr lang="en-US" altLang="en-US" i="1" dirty="0" err="1"/>
              <a:t>T</a:t>
            </a:r>
            <a:r>
              <a:rPr lang="en-US" altLang="en-US" i="1" baseline="-25000" dirty="0" err="1"/>
              <a:t>i</a:t>
            </a:r>
            <a:r>
              <a:rPr lang="en-US" altLang="en-US" i="1" dirty="0"/>
              <a:t>, </a:t>
            </a:r>
            <a:r>
              <a:rPr lang="en-US" altLang="en-US" i="1" dirty="0" err="1"/>
              <a:t>O</a:t>
            </a:r>
            <a:r>
              <a:rPr lang="en-US" altLang="en-US" i="1" baseline="-25000" dirty="0" err="1"/>
              <a:t>j</a:t>
            </a:r>
            <a:r>
              <a:rPr lang="en-US" altLang="en-US" i="1" dirty="0"/>
              <a:t>,</a:t>
            </a:r>
            <a:r>
              <a:rPr lang="en-US" altLang="en-US" b="1" dirty="0"/>
              <a:t> operation-abort</a:t>
            </a:r>
            <a:r>
              <a:rPr lang="en-US" altLang="en-US" dirty="0"/>
              <a:t>&gt;.</a:t>
            </a:r>
          </a:p>
          <a:p>
            <a:pPr marL="1200150" lvl="2" indent="-342900"/>
            <a:r>
              <a:rPr lang="en-US" altLang="en-US" dirty="0"/>
              <a:t>Skip all preceding log records for </a:t>
            </a:r>
            <a:r>
              <a:rPr lang="en-US" altLang="en-US" i="1" dirty="0" err="1"/>
              <a:t>T</a:t>
            </a:r>
            <a:r>
              <a:rPr lang="en-US" altLang="en-US" i="1" baseline="-25000" dirty="0" err="1"/>
              <a:t>i</a:t>
            </a:r>
            <a:r>
              <a:rPr lang="en-US" altLang="en-US" dirty="0"/>
              <a:t>  until the record</a:t>
            </a:r>
            <a:br>
              <a:rPr lang="en-US" altLang="en-US" dirty="0"/>
            </a:br>
            <a:r>
              <a:rPr lang="en-US" altLang="en-US" dirty="0"/>
              <a:t> &lt;</a:t>
            </a:r>
            <a:r>
              <a:rPr lang="en-US" altLang="en-US" i="1" dirty="0" err="1"/>
              <a:t>T</a:t>
            </a:r>
            <a:r>
              <a:rPr lang="en-US" altLang="en-US" i="1" baseline="-25000" dirty="0" err="1"/>
              <a:t>i</a:t>
            </a:r>
            <a:r>
              <a:rPr lang="en-US" altLang="en-US" i="1" dirty="0"/>
              <a:t>, </a:t>
            </a:r>
            <a:r>
              <a:rPr lang="en-US" altLang="en-US" i="1" dirty="0" err="1"/>
              <a:t>O</a:t>
            </a:r>
            <a:r>
              <a:rPr lang="en-US" altLang="en-US" i="1" baseline="-25000" dirty="0" err="1"/>
              <a:t>j</a:t>
            </a:r>
            <a:r>
              <a:rPr lang="en-US" altLang="en-US" i="1" dirty="0"/>
              <a:t> </a:t>
            </a:r>
            <a:r>
              <a:rPr lang="en-US" altLang="en-US" b="1" dirty="0"/>
              <a:t>operation-begin</a:t>
            </a:r>
            <a:r>
              <a:rPr lang="en-US" altLang="en-US" dirty="0"/>
              <a:t>&gt;  is found</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603682" y="387531"/>
            <a:ext cx="8602462" cy="340438"/>
          </a:xfrm>
        </p:spPr>
        <p:txBody>
          <a:bodyPr/>
          <a:lstStyle/>
          <a:p>
            <a:pPr>
              <a:defRPr/>
            </a:pPr>
            <a:r>
              <a:rPr lang="en-US" sz="2800" dirty="0">
                <a:effectLst>
                  <a:outerShdw blurRad="38100" dist="38100" dir="2700000" algn="tl">
                    <a:srgbClr val="C0C0C0"/>
                  </a:outerShdw>
                </a:effectLst>
              </a:rPr>
              <a:t>Transaction Rollback with Logical Undo (Cont.)</a:t>
            </a:r>
          </a:p>
        </p:txBody>
      </p:sp>
      <p:sp>
        <p:nvSpPr>
          <p:cNvPr id="51203" name="Rectangle 3"/>
          <p:cNvSpPr>
            <a:spLocks noGrp="1" noChangeArrowheads="1"/>
          </p:cNvSpPr>
          <p:nvPr>
            <p:ph idx="1"/>
          </p:nvPr>
        </p:nvSpPr>
        <p:spPr>
          <a:xfrm>
            <a:off x="692458" y="1102497"/>
            <a:ext cx="7714695" cy="5367972"/>
          </a:xfrm>
          <a:prstGeom prst="rect">
            <a:avLst/>
          </a:prstGeom>
        </p:spPr>
        <p:txBody>
          <a:bodyPr/>
          <a:lstStyle/>
          <a:p>
            <a:pPr marL="381000" indent="-381000"/>
            <a:r>
              <a:rPr lang="en-US" altLang="en-US" dirty="0"/>
              <a:t>Transaction rollback, scanning the log backwards (cont.):</a:t>
            </a:r>
          </a:p>
          <a:p>
            <a:pPr marL="457200" lvl="1" indent="0">
              <a:buNone/>
            </a:pPr>
            <a:r>
              <a:rPr lang="en-US" altLang="en-US" dirty="0">
                <a:solidFill>
                  <a:srgbClr val="FF9900"/>
                </a:solidFill>
              </a:rPr>
              <a:t>3.</a:t>
            </a:r>
            <a:r>
              <a:rPr lang="en-US" altLang="en-US" dirty="0"/>
              <a:t>   If a redo-only record is found ignore it</a:t>
            </a:r>
          </a:p>
          <a:p>
            <a:pPr marL="457200" lvl="1" indent="0">
              <a:buNone/>
            </a:pPr>
            <a:r>
              <a:rPr lang="en-US" altLang="en-US" dirty="0">
                <a:solidFill>
                  <a:srgbClr val="FF9900"/>
                </a:solidFill>
              </a:rPr>
              <a:t>4.</a:t>
            </a:r>
            <a:r>
              <a:rPr lang="en-US" altLang="en-US" dirty="0"/>
              <a:t>   If a &lt;</a:t>
            </a:r>
            <a:r>
              <a:rPr lang="en-US" altLang="en-US" i="1" dirty="0" err="1"/>
              <a:t>T</a:t>
            </a:r>
            <a:r>
              <a:rPr lang="en-US" altLang="en-US" i="1" baseline="-25000" dirty="0" err="1"/>
              <a:t>i</a:t>
            </a:r>
            <a:r>
              <a:rPr lang="en-US" altLang="en-US" i="1" dirty="0"/>
              <a:t>, </a:t>
            </a:r>
            <a:r>
              <a:rPr lang="en-US" altLang="en-US" i="1" dirty="0" err="1"/>
              <a:t>O</a:t>
            </a:r>
            <a:r>
              <a:rPr lang="en-US" altLang="en-US" i="1" baseline="-25000" dirty="0" err="1"/>
              <a:t>j</a:t>
            </a:r>
            <a:r>
              <a:rPr lang="en-US" altLang="en-US" i="1" dirty="0"/>
              <a:t>,</a:t>
            </a:r>
            <a:r>
              <a:rPr lang="en-US" altLang="en-US" dirty="0"/>
              <a:t> </a:t>
            </a:r>
            <a:r>
              <a:rPr lang="en-US" altLang="en-US" b="1" dirty="0"/>
              <a:t>operation-abort</a:t>
            </a:r>
            <a:r>
              <a:rPr lang="en-US" altLang="en-US" dirty="0"/>
              <a:t>&gt; record is found:</a:t>
            </a:r>
          </a:p>
          <a:p>
            <a:pPr lvl="2">
              <a:buFont typeface="Wingdings" panose="05000000000000000000" pitchFamily="2" charset="2"/>
              <a:buChar char="Ø"/>
            </a:pPr>
            <a:r>
              <a:rPr lang="en-US" altLang="en-US" dirty="0"/>
              <a:t>skip all preceding log records for </a:t>
            </a:r>
            <a:r>
              <a:rPr lang="en-US" altLang="en-US" i="1" dirty="0" err="1"/>
              <a:t>T</a:t>
            </a:r>
            <a:r>
              <a:rPr lang="en-US" altLang="en-US" i="1" baseline="-25000" dirty="0" err="1"/>
              <a:t>i</a:t>
            </a:r>
            <a:r>
              <a:rPr lang="en-US" altLang="en-US" i="1" dirty="0"/>
              <a:t> </a:t>
            </a:r>
            <a:r>
              <a:rPr lang="en-US" altLang="en-US" dirty="0"/>
              <a:t> until the record </a:t>
            </a:r>
            <a:br>
              <a:rPr lang="en-US" altLang="en-US" dirty="0"/>
            </a:br>
            <a:r>
              <a:rPr lang="en-US" altLang="en-US" dirty="0"/>
              <a:t>&lt;</a:t>
            </a:r>
            <a:r>
              <a:rPr lang="en-US" altLang="en-US" i="1" dirty="0" err="1"/>
              <a:t>T</a:t>
            </a:r>
            <a:r>
              <a:rPr lang="en-US" altLang="en-US" i="1" baseline="-25000" dirty="0" err="1"/>
              <a:t>i</a:t>
            </a:r>
            <a:r>
              <a:rPr lang="en-US" altLang="en-US" i="1" dirty="0"/>
              <a:t>, </a:t>
            </a:r>
            <a:r>
              <a:rPr lang="en-US" altLang="en-US" i="1" dirty="0" err="1"/>
              <a:t>O</a:t>
            </a:r>
            <a:r>
              <a:rPr lang="en-US" altLang="en-US" i="1" baseline="-25000" dirty="0" err="1"/>
              <a:t>j</a:t>
            </a:r>
            <a:r>
              <a:rPr lang="en-US" altLang="en-US" dirty="0"/>
              <a:t>,</a:t>
            </a:r>
            <a:r>
              <a:rPr lang="en-US" altLang="en-US" b="1" dirty="0"/>
              <a:t> operation-begi</a:t>
            </a:r>
            <a:r>
              <a:rPr lang="en-US" altLang="en-US" dirty="0"/>
              <a:t>n&gt; is found.</a:t>
            </a:r>
          </a:p>
          <a:p>
            <a:pPr marL="457200" lvl="1" indent="0">
              <a:buNone/>
            </a:pPr>
            <a:r>
              <a:rPr lang="en-US" altLang="en-US" dirty="0">
                <a:solidFill>
                  <a:srgbClr val="FF9900"/>
                </a:solidFill>
              </a:rPr>
              <a:t>5.   </a:t>
            </a:r>
            <a:r>
              <a:rPr lang="en-US" altLang="en-US" dirty="0"/>
              <a:t>Stop the scan when the record &lt;</a:t>
            </a:r>
            <a:r>
              <a:rPr lang="en-US" altLang="en-US" i="1" dirty="0" err="1"/>
              <a:t>T</a:t>
            </a:r>
            <a:r>
              <a:rPr lang="en-US" altLang="en-US" i="1" baseline="-25000" dirty="0" err="1"/>
              <a:t>i</a:t>
            </a:r>
            <a:r>
              <a:rPr lang="en-US" altLang="en-US" i="1" dirty="0"/>
              <a:t>,</a:t>
            </a:r>
            <a:r>
              <a:rPr lang="en-US" altLang="en-US" dirty="0"/>
              <a:t> start&gt; is found</a:t>
            </a:r>
          </a:p>
          <a:p>
            <a:pPr marL="457200" lvl="1" indent="0">
              <a:buNone/>
            </a:pPr>
            <a:r>
              <a:rPr lang="en-US" altLang="en-US" dirty="0">
                <a:solidFill>
                  <a:srgbClr val="FF9900"/>
                </a:solidFill>
              </a:rPr>
              <a:t>6.</a:t>
            </a:r>
            <a:r>
              <a:rPr lang="en-US" altLang="en-US" dirty="0"/>
              <a:t>   Add a &lt;</a:t>
            </a:r>
            <a:r>
              <a:rPr lang="en-US" altLang="en-US" i="1" dirty="0" err="1"/>
              <a:t>T</a:t>
            </a:r>
            <a:r>
              <a:rPr lang="en-US" altLang="en-US" i="1" baseline="-25000" dirty="0" err="1"/>
              <a:t>i</a:t>
            </a:r>
            <a:r>
              <a:rPr lang="en-US" altLang="en-US" i="1" dirty="0"/>
              <a:t>,</a:t>
            </a:r>
            <a:r>
              <a:rPr lang="en-US" altLang="en-US" dirty="0"/>
              <a:t> </a:t>
            </a:r>
            <a:r>
              <a:rPr lang="en-US" altLang="en-US" b="1" dirty="0"/>
              <a:t> abort</a:t>
            </a:r>
            <a:r>
              <a:rPr lang="en-US" altLang="en-US" dirty="0"/>
              <a:t>&gt; record to the log</a:t>
            </a:r>
          </a:p>
          <a:p>
            <a:pPr marL="381000" indent="-381000">
              <a:buFont typeface="Monotype Sorts" charset="2"/>
              <a:buNone/>
            </a:pPr>
            <a:r>
              <a:rPr lang="en-US" altLang="en-US" dirty="0"/>
              <a:t>Some points to note:</a:t>
            </a:r>
          </a:p>
          <a:p>
            <a:pPr marL="381000" indent="-381000"/>
            <a:r>
              <a:rPr lang="en-US" altLang="en-US" dirty="0"/>
              <a:t>Cases 3 and 4 above can occur only if the database crashes while a  transaction is being rolled back.</a:t>
            </a:r>
          </a:p>
          <a:p>
            <a:pPr marL="381000" indent="-381000"/>
            <a:r>
              <a:rPr lang="en-US" altLang="en-US" dirty="0"/>
              <a:t>Skipping of log records as in case 4 is important to prevent multiple rollback of the same operation.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a:effectLst/>
              </a:rPr>
              <a:t>Transaction Rollback with Logical Undo</a:t>
            </a:r>
          </a:p>
        </p:txBody>
      </p:sp>
      <p:sp>
        <p:nvSpPr>
          <p:cNvPr id="52228" name="Rectangle 3"/>
          <p:cNvSpPr>
            <a:spLocks noGrp="1" noChangeArrowheads="1"/>
          </p:cNvSpPr>
          <p:nvPr>
            <p:ph idx="1"/>
          </p:nvPr>
        </p:nvSpPr>
        <p:spPr>
          <a:xfrm>
            <a:off x="768350" y="1222375"/>
            <a:ext cx="4292600" cy="590550"/>
          </a:xfrm>
        </p:spPr>
        <p:txBody>
          <a:bodyPr/>
          <a:lstStyle/>
          <a:p>
            <a:pPr>
              <a:lnSpc>
                <a:spcPct val="90000"/>
              </a:lnSpc>
            </a:pPr>
            <a:r>
              <a:rPr lang="en-US" altLang="en-US" b="1" dirty="0"/>
              <a:t>Transaction rollback during normal operation</a:t>
            </a:r>
          </a:p>
        </p:txBody>
      </p:sp>
      <p:pic>
        <p:nvPicPr>
          <p:cNvPr id="3" name="Graphic 2">
            <a:extLst>
              <a:ext uri="{FF2B5EF4-FFF2-40B4-BE49-F238E27FC236}">
                <a16:creationId xmlns:a16="http://schemas.microsoft.com/office/drawing/2014/main" id="{C9A7D6C3-7273-40D1-B450-05EC8632BF7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1477" y="891602"/>
            <a:ext cx="7351389" cy="5596284"/>
          </a:xfrm>
          <a:prstGeom prst="rect">
            <a:avLst/>
          </a:prstGeom>
        </p:spPr>
      </p:pic>
    </p:spTree>
    <p:extLst>
      <p:ext uri="{BB962C8B-B14F-4D97-AF65-F5344CB8AC3E}">
        <p14:creationId xmlns:p14="http://schemas.microsoft.com/office/powerpoint/2010/main" val="12305036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a:effectLst/>
              </a:rPr>
              <a:t>Failure Recovery with Logical Undo</a:t>
            </a:r>
          </a:p>
        </p:txBody>
      </p:sp>
      <p:pic>
        <p:nvPicPr>
          <p:cNvPr id="3" name="Content Placeholder 2">
            <a:extLst>
              <a:ext uri="{FF2B5EF4-FFF2-40B4-BE49-F238E27FC236}">
                <a16:creationId xmlns:a16="http://schemas.microsoft.com/office/drawing/2014/main" id="{690D1147-966B-4D5B-A50A-E3D83E969895}"/>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768349" y="816430"/>
            <a:ext cx="7651631" cy="5614306"/>
          </a:xfr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Transaction Rollback: Another Example</a:t>
            </a:r>
          </a:p>
        </p:txBody>
      </p:sp>
      <p:sp>
        <p:nvSpPr>
          <p:cNvPr id="54275" name="Rectangle 3"/>
          <p:cNvSpPr>
            <a:spLocks noGrp="1" noChangeArrowheads="1"/>
          </p:cNvSpPr>
          <p:nvPr>
            <p:ph idx="1"/>
          </p:nvPr>
        </p:nvSpPr>
        <p:spPr>
          <a:xfrm>
            <a:off x="681036" y="1102497"/>
            <a:ext cx="8164513" cy="5367972"/>
          </a:xfrm>
        </p:spPr>
        <p:txBody>
          <a:bodyPr/>
          <a:lstStyle/>
          <a:p>
            <a:r>
              <a:rPr lang="en-US" altLang="en-US" dirty="0"/>
              <a:t>Example with a complete and an incomplete operation</a:t>
            </a:r>
          </a:p>
        </p:txBody>
      </p:sp>
      <p:sp>
        <p:nvSpPr>
          <p:cNvPr id="54276" name="Text Box 5"/>
          <p:cNvSpPr txBox="1">
            <a:spLocks noChangeArrowheads="1"/>
          </p:cNvSpPr>
          <p:nvPr/>
        </p:nvSpPr>
        <p:spPr bwMode="auto">
          <a:xfrm>
            <a:off x="987425" y="1522413"/>
            <a:ext cx="7475538" cy="49815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dirty="0"/>
              <a:t>&lt;T1, start&gt;</a:t>
            </a:r>
          </a:p>
          <a:p>
            <a:pPr>
              <a:spcBef>
                <a:spcPct val="50000"/>
              </a:spcBef>
            </a:pPr>
            <a:r>
              <a:rPr lang="en-US" altLang="en-US" dirty="0"/>
              <a:t>&lt;T1, O1, operation-begin&gt;</a:t>
            </a:r>
          </a:p>
          <a:p>
            <a:pPr>
              <a:spcBef>
                <a:spcPct val="50000"/>
              </a:spcBef>
            </a:pPr>
            <a:r>
              <a:rPr lang="en-US" altLang="en-US" dirty="0"/>
              <a:t>….</a:t>
            </a:r>
          </a:p>
          <a:p>
            <a:pPr>
              <a:spcBef>
                <a:spcPct val="50000"/>
              </a:spcBef>
            </a:pPr>
            <a:r>
              <a:rPr lang="en-US" altLang="en-US" dirty="0"/>
              <a:t>&lt;T1, X, 10, K5&gt;</a:t>
            </a:r>
          </a:p>
          <a:p>
            <a:pPr>
              <a:spcBef>
                <a:spcPct val="50000"/>
              </a:spcBef>
            </a:pPr>
            <a:r>
              <a:rPr lang="en-US" altLang="en-US" dirty="0"/>
              <a:t>&lt;T1, Y, 45, RID7&gt;</a:t>
            </a:r>
          </a:p>
          <a:p>
            <a:pPr>
              <a:spcBef>
                <a:spcPct val="50000"/>
              </a:spcBef>
            </a:pPr>
            <a:r>
              <a:rPr lang="en-US" altLang="en-US" dirty="0"/>
              <a:t>&lt;T1, O1, operation-end, (delete I9, K5, RID7)&gt;</a:t>
            </a:r>
          </a:p>
          <a:p>
            <a:pPr>
              <a:spcBef>
                <a:spcPct val="50000"/>
              </a:spcBef>
            </a:pPr>
            <a:r>
              <a:rPr lang="en-US" altLang="en-US" dirty="0"/>
              <a:t>&lt;T1, O2, operation-begin&gt; </a:t>
            </a:r>
          </a:p>
          <a:p>
            <a:pPr>
              <a:spcBef>
                <a:spcPct val="50000"/>
              </a:spcBef>
            </a:pPr>
            <a:r>
              <a:rPr lang="en-US" altLang="en-US" dirty="0"/>
              <a:t>&lt;T1, Z, 45, 70&gt;   </a:t>
            </a:r>
            <a:br>
              <a:rPr lang="en-US" altLang="en-US" dirty="0"/>
            </a:br>
            <a:r>
              <a:rPr lang="en-US" altLang="en-US" dirty="0"/>
              <a:t>                       </a:t>
            </a:r>
            <a:r>
              <a:rPr lang="en-US" altLang="en-US" dirty="0">
                <a:solidFill>
                  <a:srgbClr val="002060"/>
                </a:solidFill>
                <a:sym typeface="Wingdings" panose="05000000000000000000" pitchFamily="2" charset="2"/>
              </a:rPr>
              <a:t></a:t>
            </a:r>
            <a:r>
              <a:rPr lang="en-US" altLang="en-US" dirty="0">
                <a:solidFill>
                  <a:srgbClr val="002060"/>
                </a:solidFill>
              </a:rPr>
              <a:t>  T1 Rollback begins here</a:t>
            </a:r>
          </a:p>
          <a:p>
            <a:pPr>
              <a:spcBef>
                <a:spcPct val="50000"/>
              </a:spcBef>
            </a:pPr>
            <a:r>
              <a:rPr lang="en-US" altLang="en-US" dirty="0"/>
              <a:t>&lt;T1, Z, 45&gt;     </a:t>
            </a:r>
            <a:r>
              <a:rPr lang="en-US" altLang="en-US" dirty="0">
                <a:solidFill>
                  <a:srgbClr val="002060"/>
                </a:solidFill>
                <a:sym typeface="Wingdings" panose="05000000000000000000" pitchFamily="2" charset="2"/>
              </a:rPr>
              <a:t></a:t>
            </a:r>
            <a:r>
              <a:rPr lang="en-US" altLang="en-US" dirty="0">
                <a:solidFill>
                  <a:srgbClr val="002060"/>
                </a:solidFill>
              </a:rPr>
              <a:t> redo-only log record during physical undo (of incomplete O2)</a:t>
            </a:r>
          </a:p>
          <a:p>
            <a:pPr>
              <a:spcBef>
                <a:spcPct val="50000"/>
              </a:spcBef>
            </a:pPr>
            <a:r>
              <a:rPr lang="en-US" altLang="en-US" dirty="0"/>
              <a:t>&lt;T1, Y, .., ..&gt;   </a:t>
            </a:r>
            <a:r>
              <a:rPr lang="en-US" altLang="en-US" dirty="0">
                <a:solidFill>
                  <a:srgbClr val="002060"/>
                </a:solidFill>
                <a:sym typeface="Wingdings" panose="05000000000000000000" pitchFamily="2" charset="2"/>
              </a:rPr>
              <a:t></a:t>
            </a:r>
            <a:r>
              <a:rPr lang="en-US" altLang="en-US" dirty="0">
                <a:solidFill>
                  <a:srgbClr val="002060"/>
                </a:solidFill>
              </a:rPr>
              <a:t> Normal redo records for logical undo of O1</a:t>
            </a:r>
          </a:p>
          <a:p>
            <a:pPr>
              <a:spcBef>
                <a:spcPct val="50000"/>
              </a:spcBef>
            </a:pPr>
            <a:r>
              <a:rPr lang="en-US" altLang="en-US" dirty="0"/>
              <a:t>     …</a:t>
            </a:r>
          </a:p>
          <a:p>
            <a:pPr>
              <a:spcBef>
                <a:spcPct val="50000"/>
              </a:spcBef>
            </a:pPr>
            <a:r>
              <a:rPr lang="en-US" altLang="en-US" dirty="0"/>
              <a:t>&lt;T1, O1, operation-abort&gt;  </a:t>
            </a:r>
            <a:r>
              <a:rPr lang="en-US" altLang="en-US" dirty="0">
                <a:solidFill>
                  <a:srgbClr val="002060"/>
                </a:solidFill>
                <a:sym typeface="Wingdings" panose="05000000000000000000" pitchFamily="2" charset="2"/>
              </a:rPr>
              <a:t> What if crash occurred immediately after this?</a:t>
            </a:r>
            <a:endParaRPr lang="en-US" altLang="en-US" dirty="0">
              <a:solidFill>
                <a:srgbClr val="002060"/>
              </a:solidFill>
            </a:endParaRPr>
          </a:p>
          <a:p>
            <a:pPr>
              <a:spcBef>
                <a:spcPct val="50000"/>
              </a:spcBef>
            </a:pPr>
            <a:r>
              <a:rPr lang="en-US" altLang="en-US" dirty="0"/>
              <a:t>&lt;T1, abort&gt;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Recovery Algorithm with Logical Undo</a:t>
            </a:r>
          </a:p>
        </p:txBody>
      </p:sp>
      <p:sp>
        <p:nvSpPr>
          <p:cNvPr id="55299" name="Rectangle 3"/>
          <p:cNvSpPr>
            <a:spLocks noGrp="1" noChangeArrowheads="1"/>
          </p:cNvSpPr>
          <p:nvPr>
            <p:ph idx="1"/>
          </p:nvPr>
        </p:nvSpPr>
        <p:spPr>
          <a:xfrm>
            <a:off x="692458" y="1102497"/>
            <a:ext cx="7670307" cy="5367972"/>
          </a:xfrm>
          <a:prstGeom prst="rect">
            <a:avLst/>
          </a:prstGeom>
        </p:spPr>
        <p:txBody>
          <a:bodyPr/>
          <a:lstStyle/>
          <a:p>
            <a:pPr marL="0" indent="0">
              <a:lnSpc>
                <a:spcPct val="90000"/>
              </a:lnSpc>
              <a:buFont typeface="Monotype Sorts" charset="2"/>
              <a:buNone/>
            </a:pPr>
            <a:r>
              <a:rPr lang="en-US" altLang="en-US" b="1" dirty="0"/>
              <a:t>Basically same as earlier algorithm, except for changes described earlier for transaction rollback</a:t>
            </a:r>
          </a:p>
          <a:p>
            <a:pPr marL="381000" indent="-381000">
              <a:lnSpc>
                <a:spcPct val="90000"/>
              </a:lnSpc>
              <a:buFont typeface="Monotype Sorts" charset="2"/>
              <a:buNone/>
            </a:pPr>
            <a:endParaRPr lang="en-US" altLang="en-US" sz="400" b="1" dirty="0"/>
          </a:p>
          <a:p>
            <a:pPr marL="0" indent="0">
              <a:lnSpc>
                <a:spcPct val="90000"/>
              </a:lnSpc>
              <a:spcBef>
                <a:spcPts val="0"/>
              </a:spcBef>
              <a:buNone/>
            </a:pPr>
            <a:r>
              <a:rPr lang="en-US" altLang="en-US" dirty="0"/>
              <a:t>   1.   (</a:t>
            </a:r>
            <a:r>
              <a:rPr lang="en-US" altLang="en-US" b="1" dirty="0">
                <a:solidFill>
                  <a:srgbClr val="002060"/>
                </a:solidFill>
              </a:rPr>
              <a:t>Redo phase</a:t>
            </a:r>
            <a:r>
              <a:rPr lang="en-US" altLang="en-US" dirty="0"/>
              <a:t>): Scan log forward from last &lt; </a:t>
            </a:r>
            <a:r>
              <a:rPr lang="en-US" altLang="en-US" b="1" dirty="0"/>
              <a:t>checkpoint</a:t>
            </a:r>
            <a:r>
              <a:rPr lang="en-US" altLang="en-US" i="1" dirty="0"/>
              <a:t> L</a:t>
            </a:r>
            <a:r>
              <a:rPr lang="en-US" altLang="en-US" dirty="0"/>
              <a:t>&gt; record till </a:t>
            </a:r>
          </a:p>
          <a:p>
            <a:pPr marL="0" indent="0">
              <a:lnSpc>
                <a:spcPct val="90000"/>
              </a:lnSpc>
              <a:spcBef>
                <a:spcPts val="0"/>
              </a:spcBef>
              <a:buNone/>
            </a:pPr>
            <a:r>
              <a:rPr lang="en-US" altLang="en-US" dirty="0"/>
              <a:t>         end of log</a:t>
            </a:r>
          </a:p>
          <a:p>
            <a:pPr marL="457200" lvl="1" indent="0">
              <a:lnSpc>
                <a:spcPct val="90000"/>
              </a:lnSpc>
              <a:buNone/>
            </a:pPr>
            <a:r>
              <a:rPr lang="en-US" altLang="en-US" dirty="0">
                <a:solidFill>
                  <a:srgbClr val="FF9900"/>
                </a:solidFill>
              </a:rPr>
              <a:t>1.   </a:t>
            </a:r>
            <a:r>
              <a:rPr lang="en-US" altLang="en-US" b="1" dirty="0">
                <a:solidFill>
                  <a:srgbClr val="002060"/>
                </a:solidFill>
              </a:rPr>
              <a:t>Repeat history</a:t>
            </a:r>
            <a:r>
              <a:rPr lang="en-US" altLang="en-US" dirty="0">
                <a:solidFill>
                  <a:srgbClr val="002060"/>
                </a:solidFill>
              </a:rPr>
              <a:t> </a:t>
            </a:r>
            <a:r>
              <a:rPr lang="en-US" altLang="en-US" dirty="0"/>
              <a:t>by physically redoing all updates of  all transactions, </a:t>
            </a:r>
          </a:p>
          <a:p>
            <a:pPr marL="457200" lvl="1" indent="0">
              <a:lnSpc>
                <a:spcPct val="90000"/>
              </a:lnSpc>
              <a:buNone/>
            </a:pPr>
            <a:r>
              <a:rPr lang="en-US" altLang="en-US" dirty="0">
                <a:solidFill>
                  <a:srgbClr val="FF9900"/>
                </a:solidFill>
              </a:rPr>
              <a:t>2.   </a:t>
            </a:r>
            <a:r>
              <a:rPr lang="en-US" altLang="en-US" dirty="0"/>
              <a:t>Create an undo-list during the scan as follows</a:t>
            </a:r>
          </a:p>
          <a:p>
            <a:pPr marL="1200150" lvl="2" indent="-342900">
              <a:lnSpc>
                <a:spcPct val="90000"/>
              </a:lnSpc>
            </a:pPr>
            <a:r>
              <a:rPr lang="en-US" altLang="en-US" i="1" dirty="0"/>
              <a:t>undo-list</a:t>
            </a:r>
            <a:r>
              <a:rPr lang="en-US" altLang="en-US" dirty="0"/>
              <a:t> is set to </a:t>
            </a:r>
            <a:r>
              <a:rPr lang="en-US" altLang="en-US" i="1" dirty="0"/>
              <a:t>L</a:t>
            </a:r>
            <a:r>
              <a:rPr lang="en-US" altLang="en-US" dirty="0"/>
              <a:t> initially</a:t>
            </a:r>
          </a:p>
          <a:p>
            <a:pPr marL="1200150" lvl="2" indent="-342900">
              <a:lnSpc>
                <a:spcPct val="90000"/>
              </a:lnSpc>
            </a:pPr>
            <a:r>
              <a:rPr lang="en-US" altLang="en-US" dirty="0"/>
              <a:t>Whenever &lt;</a:t>
            </a:r>
            <a:r>
              <a:rPr lang="en-US" altLang="en-US" i="1" dirty="0" err="1"/>
              <a:t>T</a:t>
            </a:r>
            <a:r>
              <a:rPr lang="en-US" altLang="en-US" i="1" baseline="-25000" dirty="0" err="1"/>
              <a:t>i</a:t>
            </a:r>
            <a:r>
              <a:rPr lang="en-US" altLang="en-US" dirty="0"/>
              <a:t> </a:t>
            </a:r>
            <a:r>
              <a:rPr lang="en-US" altLang="en-US" b="1" dirty="0"/>
              <a:t>start</a:t>
            </a:r>
            <a:r>
              <a:rPr lang="en-US" altLang="en-US" dirty="0"/>
              <a:t>&gt; is found </a:t>
            </a:r>
            <a:r>
              <a:rPr lang="en-US" altLang="en-US" i="1" dirty="0" err="1"/>
              <a:t>T</a:t>
            </a:r>
            <a:r>
              <a:rPr lang="en-US" altLang="en-US" i="1" baseline="-25000" dirty="0" err="1"/>
              <a:t>i</a:t>
            </a:r>
            <a:r>
              <a:rPr lang="en-US" altLang="en-US" i="1" dirty="0"/>
              <a:t> </a:t>
            </a:r>
            <a:r>
              <a:rPr lang="en-US" altLang="en-US" dirty="0"/>
              <a:t>is added to </a:t>
            </a:r>
            <a:r>
              <a:rPr lang="en-US" altLang="en-US" i="1" dirty="0"/>
              <a:t>undo-list</a:t>
            </a:r>
            <a:endParaRPr lang="en-US" altLang="en-US" dirty="0"/>
          </a:p>
          <a:p>
            <a:pPr marL="1200150" lvl="2" indent="-342900">
              <a:lnSpc>
                <a:spcPct val="90000"/>
              </a:lnSpc>
            </a:pPr>
            <a:r>
              <a:rPr lang="en-US" altLang="en-US" dirty="0"/>
              <a:t>Whenever &lt;</a:t>
            </a:r>
            <a:r>
              <a:rPr lang="en-US" altLang="en-US" i="1" dirty="0" err="1"/>
              <a:t>T</a:t>
            </a:r>
            <a:r>
              <a:rPr lang="en-US" altLang="en-US" baseline="-25000" dirty="0" err="1"/>
              <a:t>i</a:t>
            </a:r>
            <a:r>
              <a:rPr lang="en-US" altLang="en-US" dirty="0"/>
              <a:t> </a:t>
            </a:r>
            <a:r>
              <a:rPr lang="en-US" altLang="en-US" b="1" dirty="0"/>
              <a:t>commit</a:t>
            </a:r>
            <a:r>
              <a:rPr lang="en-US" altLang="en-US" dirty="0"/>
              <a:t>&gt; or &lt;</a:t>
            </a:r>
            <a:r>
              <a:rPr lang="en-US" altLang="en-US" i="1" dirty="0" err="1"/>
              <a:t>T</a:t>
            </a:r>
            <a:r>
              <a:rPr lang="en-US" altLang="en-US" i="1" baseline="-25000" dirty="0" err="1"/>
              <a:t>i</a:t>
            </a:r>
            <a:r>
              <a:rPr lang="en-US" altLang="en-US" dirty="0"/>
              <a:t> </a:t>
            </a:r>
            <a:r>
              <a:rPr lang="en-US" altLang="en-US" b="1" dirty="0"/>
              <a:t>abort</a:t>
            </a:r>
            <a:r>
              <a:rPr lang="en-US" altLang="en-US" dirty="0"/>
              <a:t>&gt; is found, </a:t>
            </a:r>
            <a:r>
              <a:rPr lang="en-US" altLang="en-US" i="1" dirty="0" err="1"/>
              <a:t>T</a:t>
            </a:r>
            <a:r>
              <a:rPr lang="en-US" altLang="en-US" i="1" baseline="-25000" dirty="0" err="1"/>
              <a:t>i</a:t>
            </a:r>
            <a:r>
              <a:rPr lang="en-US" altLang="en-US" dirty="0"/>
              <a:t> is deleted from </a:t>
            </a:r>
            <a:r>
              <a:rPr lang="en-US" altLang="en-US" i="1" dirty="0"/>
              <a:t>undo-list</a:t>
            </a:r>
            <a:endParaRPr lang="en-US" altLang="en-US" dirty="0"/>
          </a:p>
          <a:p>
            <a:pPr marL="381000" indent="-381000">
              <a:lnSpc>
                <a:spcPct val="90000"/>
              </a:lnSpc>
              <a:buFont typeface="Monotype Sorts" charset="2"/>
              <a:buNone/>
            </a:pPr>
            <a:r>
              <a:rPr lang="en-US" altLang="en-US" dirty="0"/>
              <a:t>	This brings database to state as of crash, with committed as well as uncommitted transactions having been redone.</a:t>
            </a:r>
          </a:p>
          <a:p>
            <a:pPr marL="381000" indent="-381000">
              <a:lnSpc>
                <a:spcPct val="90000"/>
              </a:lnSpc>
              <a:buFont typeface="Monotype Sorts" charset="2"/>
              <a:buNone/>
            </a:pPr>
            <a:r>
              <a:rPr lang="en-US" altLang="en-US" dirty="0"/>
              <a:t>	Now </a:t>
            </a:r>
            <a:r>
              <a:rPr lang="en-US" altLang="en-US" i="1" dirty="0"/>
              <a:t> undo-list</a:t>
            </a:r>
            <a:r>
              <a:rPr lang="en-US" altLang="en-US" dirty="0"/>
              <a:t> contains transactions that are </a:t>
            </a:r>
            <a:r>
              <a:rPr lang="en-US" altLang="en-US" b="1" dirty="0">
                <a:solidFill>
                  <a:srgbClr val="002060"/>
                </a:solidFill>
              </a:rPr>
              <a:t>incomplete</a:t>
            </a:r>
            <a:r>
              <a:rPr lang="en-US" altLang="en-US" dirty="0"/>
              <a:t>, that is, have neither committed nor been fully rolled back.</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Recovery with Logical Undo (Cont.)</a:t>
            </a:r>
          </a:p>
        </p:txBody>
      </p:sp>
      <p:sp>
        <p:nvSpPr>
          <p:cNvPr id="56323" name="Rectangle 3"/>
          <p:cNvSpPr>
            <a:spLocks noGrp="1" noChangeArrowheads="1"/>
          </p:cNvSpPr>
          <p:nvPr>
            <p:ph idx="1"/>
          </p:nvPr>
        </p:nvSpPr>
        <p:spPr>
          <a:xfrm>
            <a:off x="630314" y="1102497"/>
            <a:ext cx="7741329" cy="5367972"/>
          </a:xfrm>
          <a:prstGeom prst="rect">
            <a:avLst/>
          </a:prstGeom>
        </p:spPr>
        <p:txBody>
          <a:bodyPr/>
          <a:lstStyle/>
          <a:p>
            <a:pPr marL="381000" indent="-381000">
              <a:buFont typeface="Monotype Sorts" charset="2"/>
              <a:buNone/>
            </a:pPr>
            <a:r>
              <a:rPr lang="en-US" altLang="en-US" dirty="0"/>
              <a:t>Recovery from system crash (cont.)</a:t>
            </a:r>
          </a:p>
          <a:p>
            <a:pPr marL="381000" indent="-381000">
              <a:buFont typeface="Monotype Sorts" charset="2"/>
              <a:buNone/>
            </a:pPr>
            <a:endParaRPr lang="en-US" altLang="en-US" sz="400" dirty="0"/>
          </a:p>
          <a:p>
            <a:pPr marL="0" indent="0">
              <a:spcBef>
                <a:spcPts val="0"/>
              </a:spcBef>
              <a:buNone/>
            </a:pPr>
            <a:r>
              <a:rPr lang="en-US" altLang="en-US" dirty="0"/>
              <a:t>  2.   (</a:t>
            </a:r>
            <a:r>
              <a:rPr lang="en-US" altLang="en-US" b="1" dirty="0">
                <a:solidFill>
                  <a:srgbClr val="002060"/>
                </a:solidFill>
              </a:rPr>
              <a:t>Undo phase</a:t>
            </a:r>
            <a:r>
              <a:rPr lang="en-US" altLang="en-US" dirty="0"/>
              <a:t>): Scan log backwards, performing undo on log records of </a:t>
            </a:r>
          </a:p>
          <a:p>
            <a:pPr marL="0" indent="0">
              <a:spcBef>
                <a:spcPts val="0"/>
              </a:spcBef>
              <a:buNone/>
            </a:pPr>
            <a:r>
              <a:rPr lang="en-US" altLang="en-US" dirty="0"/>
              <a:t>        transactions found in</a:t>
            </a:r>
            <a:r>
              <a:rPr lang="en-US" altLang="en-US" i="1" dirty="0"/>
              <a:t> undo-list</a:t>
            </a:r>
            <a:r>
              <a:rPr lang="en-US" altLang="en-US" dirty="0"/>
              <a:t>.  </a:t>
            </a:r>
          </a:p>
          <a:p>
            <a:pPr marL="800100" lvl="1" indent="-342900"/>
            <a:r>
              <a:rPr lang="en-US" altLang="en-US" dirty="0"/>
              <a:t>Log records of transactions being rolled back are processed as described earlier, as they are found</a:t>
            </a:r>
          </a:p>
          <a:p>
            <a:pPr marL="1200150" lvl="2" indent="-342900"/>
            <a:r>
              <a:rPr lang="en-US" altLang="en-US" dirty="0"/>
              <a:t>Single shared scan for all transactions being undone</a:t>
            </a:r>
          </a:p>
          <a:p>
            <a:pPr marL="800100" lvl="1" indent="-342900"/>
            <a:r>
              <a:rPr lang="en-US" altLang="en-US" dirty="0"/>
              <a:t>When &lt;</a:t>
            </a:r>
            <a:r>
              <a:rPr lang="en-US" altLang="en-US" i="1" dirty="0" err="1"/>
              <a:t>T</a:t>
            </a:r>
            <a:r>
              <a:rPr lang="en-US" altLang="en-US" i="1" baseline="-25000" dirty="0" err="1"/>
              <a:t>i</a:t>
            </a:r>
            <a:r>
              <a:rPr lang="en-US" altLang="en-US" dirty="0"/>
              <a:t> </a:t>
            </a:r>
            <a:r>
              <a:rPr lang="en-US" altLang="en-US" b="1" dirty="0"/>
              <a:t> start</a:t>
            </a:r>
            <a:r>
              <a:rPr lang="en-US" altLang="en-US" dirty="0"/>
              <a:t>&gt; is found for a transaction </a:t>
            </a:r>
            <a:r>
              <a:rPr lang="en-US" altLang="en-US" i="1" dirty="0" err="1"/>
              <a:t>T</a:t>
            </a:r>
            <a:r>
              <a:rPr lang="en-US" altLang="en-US" baseline="-25000" dirty="0" err="1"/>
              <a:t>i</a:t>
            </a:r>
            <a:r>
              <a:rPr lang="en-US" altLang="en-US" dirty="0"/>
              <a:t> in </a:t>
            </a:r>
            <a:r>
              <a:rPr lang="en-US" altLang="en-US" i="1" dirty="0"/>
              <a:t> undo-list</a:t>
            </a:r>
            <a:r>
              <a:rPr lang="en-US" altLang="en-US" dirty="0"/>
              <a:t>, write a &lt;</a:t>
            </a:r>
            <a:r>
              <a:rPr lang="en-US" altLang="en-US" i="1" dirty="0" err="1"/>
              <a:t>T</a:t>
            </a:r>
            <a:r>
              <a:rPr lang="en-US" altLang="en-US" i="1" baseline="-25000" dirty="0" err="1"/>
              <a:t>i</a:t>
            </a:r>
            <a:r>
              <a:rPr lang="en-US" altLang="en-US" i="1" dirty="0"/>
              <a:t> </a:t>
            </a:r>
            <a:r>
              <a:rPr lang="en-US" altLang="en-US" b="1" dirty="0"/>
              <a:t>abort</a:t>
            </a:r>
            <a:r>
              <a:rPr lang="en-US" altLang="en-US" dirty="0"/>
              <a:t>&gt; log record.</a:t>
            </a:r>
          </a:p>
          <a:p>
            <a:pPr marL="800100" lvl="1" indent="-342900"/>
            <a:r>
              <a:rPr lang="en-US" altLang="en-US" dirty="0"/>
              <a:t>Stop scan when &lt;</a:t>
            </a:r>
            <a:r>
              <a:rPr lang="en-US" altLang="en-US" i="1" dirty="0" err="1"/>
              <a:t>T</a:t>
            </a:r>
            <a:r>
              <a:rPr lang="en-US" altLang="en-US" i="1" baseline="-25000" dirty="0" err="1"/>
              <a:t>i</a:t>
            </a:r>
            <a:r>
              <a:rPr lang="en-US" altLang="en-US" i="1" dirty="0"/>
              <a:t> </a:t>
            </a:r>
            <a:r>
              <a:rPr lang="en-US" altLang="en-US" b="1" dirty="0"/>
              <a:t>start</a:t>
            </a:r>
            <a:r>
              <a:rPr lang="en-US" altLang="en-US" dirty="0"/>
              <a:t>&gt; records have been found for all </a:t>
            </a:r>
            <a:r>
              <a:rPr lang="en-US" altLang="en-US" i="1" dirty="0" err="1"/>
              <a:t>T</a:t>
            </a:r>
            <a:r>
              <a:rPr lang="en-US" altLang="en-US" i="1" baseline="-25000" dirty="0" err="1"/>
              <a:t>i</a:t>
            </a:r>
            <a:r>
              <a:rPr lang="en-US" altLang="en-US" dirty="0"/>
              <a:t> in </a:t>
            </a:r>
            <a:r>
              <a:rPr lang="en-US" altLang="en-US" i="1" dirty="0"/>
              <a:t> undo-list</a:t>
            </a:r>
            <a:endParaRPr lang="en-US" altLang="en-US" dirty="0"/>
          </a:p>
          <a:p>
            <a:pPr marL="381000" indent="-381000"/>
            <a:r>
              <a:rPr lang="en-US" altLang="en-US" dirty="0"/>
              <a:t>This undoes the effects of incomplete transactions (those with neither </a:t>
            </a:r>
            <a:r>
              <a:rPr lang="en-US" altLang="en-US" b="1" dirty="0"/>
              <a:t>commit</a:t>
            </a:r>
            <a:r>
              <a:rPr lang="en-US" altLang="en-US" dirty="0"/>
              <a:t> nor </a:t>
            </a:r>
            <a:r>
              <a:rPr lang="en-US" altLang="en-US" b="1" dirty="0"/>
              <a:t>abort</a:t>
            </a:r>
            <a:r>
              <a:rPr lang="en-US" altLang="en-US" dirty="0"/>
              <a:t> log records). Recovery is now complete.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a:xfrm>
            <a:off x="1552074" y="2689593"/>
            <a:ext cx="6978313" cy="907851"/>
          </a:xfrm>
        </p:spPr>
        <p:txBody>
          <a:bodyPr/>
          <a:lstStyle/>
          <a:p>
            <a:pPr marL="0" indent="0" algn="ctr">
              <a:buNone/>
            </a:pPr>
            <a:r>
              <a:rPr lang="en-US" sz="2800" b="1" dirty="0">
                <a:solidFill>
                  <a:srgbClr val="002060"/>
                </a:solidFill>
                <a:effectLst>
                  <a:outerShdw blurRad="38100" dist="38100" dir="2700000" algn="tl">
                    <a:srgbClr val="C0C0C0"/>
                  </a:outerShdw>
                </a:effectLst>
                <a:latin typeface="+mj-lt"/>
              </a:rPr>
              <a:t>ARIES Recovery Algorithm</a:t>
            </a:r>
            <a:endParaRPr lang="en-US" altLang="en-US" sz="2800" b="1" dirty="0">
              <a:solidFill>
                <a:srgbClr val="002060"/>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1504638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ARIES</a:t>
            </a:r>
          </a:p>
        </p:txBody>
      </p:sp>
      <p:sp>
        <p:nvSpPr>
          <p:cNvPr id="58371" name="Rectangle 3"/>
          <p:cNvSpPr>
            <a:spLocks noGrp="1" noChangeArrowheads="1"/>
          </p:cNvSpPr>
          <p:nvPr>
            <p:ph idx="1"/>
          </p:nvPr>
        </p:nvSpPr>
        <p:spPr>
          <a:xfrm>
            <a:off x="683580" y="1102497"/>
            <a:ext cx="7732451" cy="5367972"/>
          </a:xfrm>
        </p:spPr>
        <p:txBody>
          <a:bodyPr/>
          <a:lstStyle/>
          <a:p>
            <a:pPr marL="381000" indent="-381000">
              <a:lnSpc>
                <a:spcPct val="90000"/>
              </a:lnSpc>
            </a:pPr>
            <a:r>
              <a:rPr lang="en-US" altLang="en-US" dirty="0"/>
              <a:t>ARIES is a state of the art recovery method </a:t>
            </a:r>
          </a:p>
          <a:p>
            <a:pPr marL="800100" lvl="1" indent="-342900">
              <a:lnSpc>
                <a:spcPct val="90000"/>
              </a:lnSpc>
            </a:pPr>
            <a:r>
              <a:rPr lang="en-US" altLang="en-US" dirty="0"/>
              <a:t>Incorporates numerous optimizations to reduce overheads during normal processing and to speed up recovery </a:t>
            </a:r>
          </a:p>
          <a:p>
            <a:pPr marL="800100" lvl="1" indent="-342900">
              <a:lnSpc>
                <a:spcPct val="90000"/>
              </a:lnSpc>
            </a:pPr>
            <a:r>
              <a:rPr lang="en-US" altLang="en-US" dirty="0"/>
              <a:t>The recovery algorithm we studied earlier is modeled after ARIES, but greatly simplified by removing optimizations</a:t>
            </a:r>
          </a:p>
          <a:p>
            <a:pPr marL="381000" indent="-381000">
              <a:lnSpc>
                <a:spcPct val="90000"/>
              </a:lnSpc>
            </a:pPr>
            <a:r>
              <a:rPr lang="en-US" altLang="en-US" dirty="0"/>
              <a:t>Unlike the recovery algorithm described earlier, ARIES </a:t>
            </a:r>
          </a:p>
          <a:p>
            <a:pPr marL="457200" lvl="1" indent="0">
              <a:lnSpc>
                <a:spcPct val="90000"/>
              </a:lnSpc>
              <a:buNone/>
            </a:pPr>
            <a:r>
              <a:rPr lang="en-US" altLang="en-US" dirty="0">
                <a:solidFill>
                  <a:srgbClr val="FF9900"/>
                </a:solidFill>
              </a:rPr>
              <a:t>1.   </a:t>
            </a:r>
            <a:r>
              <a:rPr lang="en-US" altLang="en-US" dirty="0"/>
              <a:t>Uses </a:t>
            </a:r>
            <a:r>
              <a:rPr lang="en-US" altLang="en-US" b="1" dirty="0">
                <a:solidFill>
                  <a:srgbClr val="002060"/>
                </a:solidFill>
              </a:rPr>
              <a:t>log sequence number (LSN)</a:t>
            </a:r>
            <a:r>
              <a:rPr lang="en-US" altLang="en-US" dirty="0">
                <a:solidFill>
                  <a:srgbClr val="002060"/>
                </a:solidFill>
              </a:rPr>
              <a:t> </a:t>
            </a:r>
            <a:r>
              <a:rPr lang="en-US" altLang="en-US" dirty="0"/>
              <a:t>to identify log records</a:t>
            </a:r>
          </a:p>
          <a:p>
            <a:pPr marL="1200150" lvl="2" indent="-342900">
              <a:lnSpc>
                <a:spcPct val="90000"/>
              </a:lnSpc>
            </a:pPr>
            <a:r>
              <a:rPr lang="en-US" altLang="en-US" dirty="0"/>
              <a:t>Stores LSNs in pages to identify what updates have already been applied to a database page</a:t>
            </a:r>
          </a:p>
          <a:p>
            <a:pPr marL="457200" lvl="1" indent="0">
              <a:lnSpc>
                <a:spcPct val="90000"/>
              </a:lnSpc>
              <a:buNone/>
            </a:pPr>
            <a:r>
              <a:rPr lang="en-US" altLang="en-US" dirty="0">
                <a:solidFill>
                  <a:srgbClr val="FF9900"/>
                </a:solidFill>
              </a:rPr>
              <a:t>2.   </a:t>
            </a:r>
            <a:r>
              <a:rPr lang="en-US" altLang="en-US" dirty="0"/>
              <a:t>Physiological redo</a:t>
            </a:r>
          </a:p>
          <a:p>
            <a:pPr marL="457200" lvl="1" indent="0">
              <a:lnSpc>
                <a:spcPct val="90000"/>
              </a:lnSpc>
              <a:buNone/>
            </a:pPr>
            <a:r>
              <a:rPr lang="en-US" altLang="en-US" dirty="0">
                <a:solidFill>
                  <a:srgbClr val="FF9900"/>
                </a:solidFill>
              </a:rPr>
              <a:t>3.   </a:t>
            </a:r>
            <a:r>
              <a:rPr lang="en-US" altLang="en-US" dirty="0"/>
              <a:t>Dirty page table to avoid unnecessary </a:t>
            </a:r>
            <a:r>
              <a:rPr lang="en-US" altLang="en-US" dirty="0" err="1"/>
              <a:t>redos</a:t>
            </a:r>
            <a:r>
              <a:rPr lang="en-US" altLang="en-US" dirty="0"/>
              <a:t> during recovery</a:t>
            </a:r>
          </a:p>
          <a:p>
            <a:pPr marL="800100" lvl="1" indent="-342900">
              <a:lnSpc>
                <a:spcPct val="90000"/>
              </a:lnSpc>
              <a:buAutoNum type="arabicPeriod" startAt="3"/>
            </a:pPr>
            <a:endParaRPr lang="en-US" altLang="en-US" sz="400" dirty="0"/>
          </a:p>
          <a:p>
            <a:pPr marL="457200" lvl="1" indent="0">
              <a:lnSpc>
                <a:spcPct val="90000"/>
              </a:lnSpc>
              <a:spcBef>
                <a:spcPts val="0"/>
              </a:spcBef>
              <a:buNone/>
            </a:pPr>
            <a:r>
              <a:rPr lang="en-US" altLang="en-US" dirty="0">
                <a:solidFill>
                  <a:srgbClr val="FF9900"/>
                </a:solidFill>
              </a:rPr>
              <a:t>4.   </a:t>
            </a:r>
            <a:r>
              <a:rPr lang="en-US" altLang="en-US" dirty="0"/>
              <a:t>Fuzzy checkpointing that only records information about dirty pages, </a:t>
            </a:r>
          </a:p>
          <a:p>
            <a:pPr marL="457200" lvl="1" indent="0">
              <a:lnSpc>
                <a:spcPct val="90000"/>
              </a:lnSpc>
              <a:spcBef>
                <a:spcPts val="0"/>
              </a:spcBef>
              <a:buNone/>
            </a:pPr>
            <a:r>
              <a:rPr lang="en-US" altLang="en-US" dirty="0"/>
              <a:t>      and does not require dirty pages to be written out at checkpoint time</a:t>
            </a:r>
          </a:p>
          <a:p>
            <a:pPr marL="1200150" lvl="2" indent="-342900">
              <a:lnSpc>
                <a:spcPct val="90000"/>
              </a:lnSpc>
            </a:pPr>
            <a:r>
              <a:rPr lang="en-US" altLang="en-US" dirty="0"/>
              <a:t>More coming up on each of the above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Stable-Storage Implementation</a:t>
            </a:r>
          </a:p>
        </p:txBody>
      </p:sp>
      <p:sp>
        <p:nvSpPr>
          <p:cNvPr id="9219" name="Rectangle 3"/>
          <p:cNvSpPr>
            <a:spLocks noGrp="1" noChangeArrowheads="1"/>
          </p:cNvSpPr>
          <p:nvPr>
            <p:ph idx="1"/>
          </p:nvPr>
        </p:nvSpPr>
        <p:spPr>
          <a:xfrm>
            <a:off x="70658" y="1102497"/>
            <a:ext cx="8774892" cy="5367972"/>
          </a:xfrm>
          <a:prstGeom prst="rect">
            <a:avLst/>
          </a:prstGeom>
        </p:spPr>
        <p:txBody>
          <a:bodyPr/>
          <a:lstStyle/>
          <a:p>
            <a:pPr>
              <a:lnSpc>
                <a:spcPct val="90000"/>
              </a:lnSpc>
            </a:pPr>
            <a:r>
              <a:rPr lang="en-US" altLang="en-US" sz="2000" dirty="0"/>
              <a:t>Maintain multiple copies of each block on separate disks</a:t>
            </a:r>
          </a:p>
          <a:p>
            <a:pPr marL="762000" lvl="1" indent="-304800">
              <a:lnSpc>
                <a:spcPct val="90000"/>
              </a:lnSpc>
            </a:pPr>
            <a:r>
              <a:rPr lang="en-US" altLang="en-US" sz="2000" dirty="0"/>
              <a:t>copies can be at remote sites to protect against disasters such as fire or flooding.</a:t>
            </a:r>
          </a:p>
          <a:p>
            <a:pPr>
              <a:lnSpc>
                <a:spcPct val="90000"/>
              </a:lnSpc>
            </a:pPr>
            <a:r>
              <a:rPr lang="en-US" altLang="en-US" sz="2000" dirty="0"/>
              <a:t>Failure during data transfer can still result in inconsistent copies: Block transfer can result in</a:t>
            </a:r>
          </a:p>
          <a:p>
            <a:pPr marL="762000" lvl="1" indent="-304800">
              <a:lnSpc>
                <a:spcPct val="90000"/>
              </a:lnSpc>
            </a:pPr>
            <a:r>
              <a:rPr lang="en-US" altLang="en-US" sz="2000" dirty="0"/>
              <a:t>Successful completion</a:t>
            </a:r>
          </a:p>
          <a:p>
            <a:pPr marL="762000" lvl="1" indent="-304800">
              <a:lnSpc>
                <a:spcPct val="90000"/>
              </a:lnSpc>
            </a:pPr>
            <a:r>
              <a:rPr lang="en-US" altLang="en-US" sz="2000" dirty="0"/>
              <a:t>Partial failure: destination block has incorrect information</a:t>
            </a:r>
          </a:p>
          <a:p>
            <a:pPr marL="762000" lvl="1" indent="-304800">
              <a:lnSpc>
                <a:spcPct val="90000"/>
              </a:lnSpc>
            </a:pPr>
            <a:r>
              <a:rPr lang="en-US" altLang="en-US" sz="2000" dirty="0"/>
              <a:t>Total failure: destination block was never updated</a:t>
            </a:r>
          </a:p>
          <a:p>
            <a:pPr>
              <a:lnSpc>
                <a:spcPct val="90000"/>
              </a:lnSpc>
            </a:pPr>
            <a:r>
              <a:rPr lang="en-US" altLang="en-US" sz="2000" dirty="0"/>
              <a:t>Protecting storage media from failure during data transfer (one solution):</a:t>
            </a:r>
          </a:p>
          <a:p>
            <a:pPr marL="762000" lvl="1" indent="-304800">
              <a:lnSpc>
                <a:spcPct val="90000"/>
              </a:lnSpc>
            </a:pPr>
            <a:r>
              <a:rPr lang="en-US" altLang="en-US" sz="2000" dirty="0"/>
              <a:t>Execute output operation as follows (assuming two copies of each block):</a:t>
            </a:r>
          </a:p>
          <a:p>
            <a:pPr marL="1162050" lvl="2" indent="-304800">
              <a:lnSpc>
                <a:spcPct val="90000"/>
              </a:lnSpc>
              <a:buFont typeface="Monotype Sorts" charset="2"/>
              <a:buAutoNum type="arabicPeriod"/>
            </a:pPr>
            <a:r>
              <a:rPr lang="en-US" altLang="en-US" sz="2000" dirty="0"/>
              <a:t>Write the information onto the first physical block.</a:t>
            </a:r>
          </a:p>
          <a:p>
            <a:pPr marL="1162050" lvl="2" indent="-304800">
              <a:lnSpc>
                <a:spcPct val="90000"/>
              </a:lnSpc>
              <a:buFont typeface="Monotype Sorts" charset="2"/>
              <a:buAutoNum type="arabicPeriod"/>
            </a:pPr>
            <a:r>
              <a:rPr lang="en-US" altLang="en-US" sz="2000" dirty="0"/>
              <a:t>When the first write successfully completes, write the same information onto the second physical block.</a:t>
            </a:r>
          </a:p>
          <a:p>
            <a:pPr marL="1162050" lvl="2" indent="-304800">
              <a:lnSpc>
                <a:spcPct val="90000"/>
              </a:lnSpc>
              <a:buFont typeface="Monotype Sorts" charset="2"/>
              <a:buAutoNum type="arabicPeriod"/>
            </a:pPr>
            <a:r>
              <a:rPr lang="en-US" altLang="en-US" sz="2000" dirty="0"/>
              <a:t>The output is completed only after the second write successfully completes.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ARIES Optimizations</a:t>
            </a:r>
          </a:p>
        </p:txBody>
      </p:sp>
      <p:sp>
        <p:nvSpPr>
          <p:cNvPr id="59395" name="Rectangle 3"/>
          <p:cNvSpPr>
            <a:spLocks noGrp="1" noChangeArrowheads="1"/>
          </p:cNvSpPr>
          <p:nvPr>
            <p:ph idx="1"/>
          </p:nvPr>
        </p:nvSpPr>
        <p:spPr>
          <a:xfrm>
            <a:off x="692458" y="1102497"/>
            <a:ext cx="7741328" cy="5367972"/>
          </a:xfrm>
        </p:spPr>
        <p:txBody>
          <a:bodyPr/>
          <a:lstStyle/>
          <a:p>
            <a:pPr marL="381000" indent="-381000">
              <a:lnSpc>
                <a:spcPct val="90000"/>
              </a:lnSpc>
            </a:pPr>
            <a:r>
              <a:rPr lang="en-US" altLang="en-US" b="1" dirty="0">
                <a:solidFill>
                  <a:srgbClr val="002060"/>
                </a:solidFill>
              </a:rPr>
              <a:t>Physiological redo</a:t>
            </a:r>
          </a:p>
          <a:p>
            <a:pPr marL="800100" lvl="1" indent="-342900">
              <a:lnSpc>
                <a:spcPct val="90000"/>
              </a:lnSpc>
            </a:pPr>
            <a:r>
              <a:rPr lang="en-US" altLang="en-US" dirty="0"/>
              <a:t>Affected page is physically identified, action within page can be logical</a:t>
            </a:r>
          </a:p>
          <a:p>
            <a:pPr marL="1200150" lvl="2" indent="-342900">
              <a:lnSpc>
                <a:spcPct val="90000"/>
              </a:lnSpc>
            </a:pPr>
            <a:r>
              <a:rPr lang="en-US" altLang="en-US" dirty="0"/>
              <a:t>Used to reduce logging overheads</a:t>
            </a:r>
          </a:p>
          <a:p>
            <a:pPr marL="1543050" lvl="3" indent="-342900">
              <a:lnSpc>
                <a:spcPct val="90000"/>
              </a:lnSpc>
            </a:pPr>
            <a:r>
              <a:rPr lang="en-US" altLang="en-US" dirty="0"/>
              <a:t> e.g. when a record is deleted and all other records have to be moved to fill hole</a:t>
            </a:r>
          </a:p>
          <a:p>
            <a:pPr marL="1885950" lvl="4" indent="-342900">
              <a:lnSpc>
                <a:spcPct val="90000"/>
              </a:lnSpc>
            </a:pPr>
            <a:r>
              <a:rPr lang="en-US" altLang="en-US" dirty="0"/>
              <a:t>Physiological redo can log just the record deletion </a:t>
            </a:r>
          </a:p>
          <a:p>
            <a:pPr marL="1885950" lvl="4" indent="-342900">
              <a:lnSpc>
                <a:spcPct val="90000"/>
              </a:lnSpc>
            </a:pPr>
            <a:r>
              <a:rPr lang="en-US" altLang="en-US" dirty="0"/>
              <a:t>Physical redo would require logging of old and new values for much of the page</a:t>
            </a:r>
          </a:p>
          <a:p>
            <a:pPr marL="1200150" lvl="2" indent="-342900">
              <a:lnSpc>
                <a:spcPct val="90000"/>
              </a:lnSpc>
            </a:pPr>
            <a:r>
              <a:rPr lang="en-US" altLang="en-US" dirty="0"/>
              <a:t>Requires page to be output to disk atomically</a:t>
            </a:r>
          </a:p>
          <a:p>
            <a:pPr marL="1543050" lvl="3" indent="-342900">
              <a:lnSpc>
                <a:spcPct val="90000"/>
              </a:lnSpc>
            </a:pPr>
            <a:r>
              <a:rPr lang="en-US" altLang="en-US" dirty="0"/>
              <a:t>Easy to achieve with hardware RAID, also supported by some disk systems</a:t>
            </a:r>
          </a:p>
          <a:p>
            <a:pPr marL="1543050" lvl="3" indent="-342900">
              <a:lnSpc>
                <a:spcPct val="90000"/>
              </a:lnSpc>
            </a:pPr>
            <a:r>
              <a:rPr lang="en-US" altLang="en-US" dirty="0"/>
              <a:t>Incomplete page output can be detected by checksum techniques, </a:t>
            </a:r>
          </a:p>
          <a:p>
            <a:pPr marL="1885950" lvl="4" indent="-342900">
              <a:lnSpc>
                <a:spcPct val="90000"/>
              </a:lnSpc>
            </a:pPr>
            <a:r>
              <a:rPr lang="en-US" altLang="en-US" dirty="0"/>
              <a:t>But extra actions are required for recovery </a:t>
            </a:r>
          </a:p>
          <a:p>
            <a:pPr marL="1885950" lvl="4" indent="-342900">
              <a:lnSpc>
                <a:spcPct val="90000"/>
              </a:lnSpc>
            </a:pPr>
            <a:r>
              <a:rPr lang="en-US" altLang="en-US" dirty="0"/>
              <a:t>Treated as a media failure</a:t>
            </a:r>
          </a:p>
          <a:p>
            <a:pPr marL="381000" indent="-381000">
              <a:lnSpc>
                <a:spcPct val="90000"/>
              </a:lnSpc>
            </a:pPr>
            <a:endParaRPr lang="en-US"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ARIES Data Structures</a:t>
            </a:r>
          </a:p>
        </p:txBody>
      </p:sp>
      <p:sp>
        <p:nvSpPr>
          <p:cNvPr id="60419" name="Rectangle 3"/>
          <p:cNvSpPr>
            <a:spLocks noGrp="1" noChangeArrowheads="1"/>
          </p:cNvSpPr>
          <p:nvPr>
            <p:ph idx="1"/>
          </p:nvPr>
        </p:nvSpPr>
        <p:spPr>
          <a:xfrm>
            <a:off x="692458" y="1102497"/>
            <a:ext cx="7723573" cy="5367972"/>
          </a:xfrm>
        </p:spPr>
        <p:txBody>
          <a:bodyPr/>
          <a:lstStyle/>
          <a:p>
            <a:r>
              <a:rPr lang="en-US" altLang="en-US" dirty="0"/>
              <a:t>ARIES uses several data structures</a:t>
            </a:r>
          </a:p>
          <a:p>
            <a:pPr lvl="1"/>
            <a:r>
              <a:rPr lang="en-US" altLang="en-US" dirty="0"/>
              <a:t>Log sequence number (LSN) identifies each log record</a:t>
            </a:r>
          </a:p>
          <a:p>
            <a:pPr lvl="2"/>
            <a:r>
              <a:rPr lang="en-US" altLang="en-US" dirty="0"/>
              <a:t>Must be sequentially increasing</a:t>
            </a:r>
          </a:p>
          <a:p>
            <a:pPr lvl="2"/>
            <a:r>
              <a:rPr lang="en-US" altLang="en-US" dirty="0"/>
              <a:t>Typically an offset from beginning of log file to allow fast access</a:t>
            </a:r>
          </a:p>
          <a:p>
            <a:pPr lvl="3"/>
            <a:r>
              <a:rPr lang="en-US" altLang="en-US" dirty="0"/>
              <a:t>Easily extended to handle multiple log files</a:t>
            </a:r>
          </a:p>
          <a:p>
            <a:pPr lvl="1"/>
            <a:r>
              <a:rPr lang="en-US" altLang="en-US" dirty="0"/>
              <a:t>Page LSN</a:t>
            </a:r>
          </a:p>
          <a:p>
            <a:pPr lvl="1"/>
            <a:r>
              <a:rPr lang="en-US" altLang="en-US" dirty="0"/>
              <a:t>Log records of several different types</a:t>
            </a:r>
          </a:p>
          <a:p>
            <a:pPr lvl="1"/>
            <a:r>
              <a:rPr lang="en-US" altLang="en-US" dirty="0"/>
              <a:t>Dirty page table</a:t>
            </a:r>
          </a:p>
          <a:p>
            <a:pPr lvl="1"/>
            <a:endParaRPr lang="en-US"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ARIES Data Structures: Page LSN</a:t>
            </a:r>
          </a:p>
        </p:txBody>
      </p:sp>
      <p:sp>
        <p:nvSpPr>
          <p:cNvPr id="61443" name="Rectangle 3"/>
          <p:cNvSpPr>
            <a:spLocks noGrp="1" noChangeArrowheads="1"/>
          </p:cNvSpPr>
          <p:nvPr>
            <p:ph idx="1"/>
          </p:nvPr>
        </p:nvSpPr>
        <p:spPr>
          <a:xfrm>
            <a:off x="735874" y="1031475"/>
            <a:ext cx="7724545" cy="5367972"/>
          </a:xfrm>
        </p:spPr>
        <p:txBody>
          <a:bodyPr/>
          <a:lstStyle/>
          <a:p>
            <a:r>
              <a:rPr lang="en-US" altLang="en-US" dirty="0"/>
              <a:t>Each page contains a </a:t>
            </a:r>
            <a:r>
              <a:rPr lang="en-US" altLang="en-US" b="1" dirty="0" err="1">
                <a:solidFill>
                  <a:srgbClr val="002060"/>
                </a:solidFill>
              </a:rPr>
              <a:t>PageLSN</a:t>
            </a:r>
            <a:r>
              <a:rPr lang="en-US" altLang="en-US" dirty="0"/>
              <a:t> which is the LSN of the last log record whose effects are reflected on the page</a:t>
            </a:r>
          </a:p>
          <a:p>
            <a:pPr lvl="1"/>
            <a:r>
              <a:rPr lang="en-US" altLang="en-US" dirty="0"/>
              <a:t>To update a page:</a:t>
            </a:r>
          </a:p>
          <a:p>
            <a:pPr lvl="2"/>
            <a:r>
              <a:rPr lang="en-US" altLang="en-US" dirty="0"/>
              <a:t>X-latch the page, and write the log record </a:t>
            </a:r>
          </a:p>
          <a:p>
            <a:pPr lvl="2"/>
            <a:r>
              <a:rPr lang="en-US" altLang="en-US" dirty="0"/>
              <a:t>Update the page</a:t>
            </a:r>
          </a:p>
          <a:p>
            <a:pPr lvl="2"/>
            <a:r>
              <a:rPr lang="en-US" altLang="en-US" dirty="0"/>
              <a:t>Record the LSN of the log record in </a:t>
            </a:r>
            <a:r>
              <a:rPr lang="en-US" altLang="en-US" dirty="0" err="1"/>
              <a:t>PageLSN</a:t>
            </a:r>
            <a:endParaRPr lang="en-US" altLang="en-US" dirty="0"/>
          </a:p>
          <a:p>
            <a:pPr lvl="2"/>
            <a:r>
              <a:rPr lang="en-US" altLang="en-US" dirty="0"/>
              <a:t>Unlock page</a:t>
            </a:r>
          </a:p>
          <a:p>
            <a:pPr lvl="1"/>
            <a:r>
              <a:rPr lang="en-US" altLang="en-US" dirty="0"/>
              <a:t>To flush page to disk, must first S-latch page</a:t>
            </a:r>
          </a:p>
          <a:p>
            <a:pPr lvl="2"/>
            <a:r>
              <a:rPr lang="en-US" altLang="en-US" dirty="0"/>
              <a:t>Thus page state on disk is operation consistent</a:t>
            </a:r>
          </a:p>
          <a:p>
            <a:pPr lvl="3"/>
            <a:r>
              <a:rPr lang="en-US" altLang="en-US" dirty="0"/>
              <a:t>Required to support physiological redo</a:t>
            </a:r>
          </a:p>
          <a:p>
            <a:pPr lvl="1"/>
            <a:r>
              <a:rPr lang="en-US" altLang="en-US" dirty="0" err="1"/>
              <a:t>PageLSN</a:t>
            </a:r>
            <a:r>
              <a:rPr lang="en-US" altLang="en-US" dirty="0"/>
              <a:t> is used during recovery to prevent repeated redo </a:t>
            </a:r>
          </a:p>
          <a:p>
            <a:pPr lvl="2"/>
            <a:r>
              <a:rPr lang="en-US" altLang="en-US" dirty="0"/>
              <a:t>Thus ensuring idempotence</a:t>
            </a:r>
          </a:p>
          <a:p>
            <a:endParaRPr lang="en-US"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ARIES Data Structures: Log Record</a:t>
            </a:r>
          </a:p>
        </p:txBody>
      </p:sp>
      <p:sp>
        <p:nvSpPr>
          <p:cNvPr id="62467" name="Rectangle 3"/>
          <p:cNvSpPr>
            <a:spLocks noGrp="1" noChangeArrowheads="1"/>
          </p:cNvSpPr>
          <p:nvPr>
            <p:ph idx="1"/>
          </p:nvPr>
        </p:nvSpPr>
        <p:spPr>
          <a:xfrm>
            <a:off x="701339" y="1102497"/>
            <a:ext cx="7705814" cy="3896588"/>
          </a:xfrm>
        </p:spPr>
        <p:txBody>
          <a:bodyPr/>
          <a:lstStyle/>
          <a:p>
            <a:r>
              <a:rPr lang="en-US" altLang="en-US" dirty="0"/>
              <a:t>Each log record contains LSN of previous log record of the same transaction</a:t>
            </a:r>
            <a:br>
              <a:rPr lang="en-US" altLang="en-US" sz="1800" dirty="0"/>
            </a:br>
            <a:br>
              <a:rPr lang="en-US" altLang="en-US" sz="1800" dirty="0"/>
            </a:br>
            <a:endParaRPr lang="en-US" altLang="en-US" sz="1800" dirty="0"/>
          </a:p>
          <a:p>
            <a:pPr lvl="1"/>
            <a:r>
              <a:rPr lang="en-US" altLang="en-US" sz="1600" dirty="0"/>
              <a:t>LSN in log record may be implicit</a:t>
            </a:r>
          </a:p>
          <a:p>
            <a:r>
              <a:rPr lang="en-US" altLang="en-US" dirty="0"/>
              <a:t>Special redo-only log record called </a:t>
            </a:r>
            <a:r>
              <a:rPr lang="en-US" altLang="en-US" b="1" dirty="0">
                <a:solidFill>
                  <a:srgbClr val="002060"/>
                </a:solidFill>
              </a:rPr>
              <a:t>compensation log record (CLR) </a:t>
            </a:r>
            <a:r>
              <a:rPr lang="en-US" altLang="en-US" dirty="0"/>
              <a:t>used to log actions taken during recovery that never need to be undone</a:t>
            </a:r>
          </a:p>
          <a:p>
            <a:pPr lvl="1"/>
            <a:r>
              <a:rPr lang="en-US" altLang="en-US" sz="1600" dirty="0"/>
              <a:t>Serves the role of operation-abort log records used in earlier recovery algorithm</a:t>
            </a:r>
          </a:p>
          <a:p>
            <a:pPr lvl="1"/>
            <a:r>
              <a:rPr lang="en-US" altLang="en-US" sz="1600" dirty="0"/>
              <a:t>Has a field </a:t>
            </a:r>
            <a:r>
              <a:rPr lang="en-US" altLang="en-US" sz="1600" dirty="0" err="1"/>
              <a:t>UndoNextLSN</a:t>
            </a:r>
            <a:r>
              <a:rPr lang="en-US" altLang="en-US" sz="1600" dirty="0"/>
              <a:t> to note next (earlier) record to be undone</a:t>
            </a:r>
          </a:p>
          <a:p>
            <a:pPr lvl="2"/>
            <a:r>
              <a:rPr lang="en-US" altLang="en-US" sz="1600" dirty="0"/>
              <a:t>Records in between would have already been undone</a:t>
            </a:r>
          </a:p>
          <a:p>
            <a:pPr lvl="2"/>
            <a:r>
              <a:rPr lang="en-US" altLang="en-US" sz="1600" dirty="0"/>
              <a:t>Required to avoid repeated undo of already undone actions</a:t>
            </a:r>
            <a:endParaRPr lang="en-US" altLang="en-US" dirty="0"/>
          </a:p>
        </p:txBody>
      </p:sp>
      <p:grpSp>
        <p:nvGrpSpPr>
          <p:cNvPr id="62468" name="Group 49"/>
          <p:cNvGrpSpPr>
            <a:grpSpLocks/>
          </p:cNvGrpSpPr>
          <p:nvPr/>
        </p:nvGrpSpPr>
        <p:grpSpPr bwMode="auto">
          <a:xfrm>
            <a:off x="1816602" y="1742872"/>
            <a:ext cx="5475288" cy="414338"/>
            <a:chOff x="1153" y="1117"/>
            <a:chExt cx="3449" cy="261"/>
          </a:xfrm>
        </p:grpSpPr>
        <p:sp>
          <p:nvSpPr>
            <p:cNvPr id="62495" name="Text Box 4"/>
            <p:cNvSpPr txBox="1">
              <a:spLocks noChangeArrowheads="1"/>
            </p:cNvSpPr>
            <p:nvPr/>
          </p:nvSpPr>
          <p:spPr bwMode="auto">
            <a:xfrm>
              <a:off x="1153" y="1122"/>
              <a:ext cx="3449"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2000" dirty="0">
                  <a:latin typeface="Tahoma" panose="020B0604030504040204" pitchFamily="34" charset="0"/>
                </a:rPr>
                <a:t>LSN  </a:t>
              </a:r>
              <a:r>
                <a:rPr lang="en-US" altLang="en-US" sz="2000" dirty="0" err="1">
                  <a:latin typeface="Tahoma" panose="020B0604030504040204" pitchFamily="34" charset="0"/>
                </a:rPr>
                <a:t>TransID</a:t>
              </a:r>
              <a:r>
                <a:rPr lang="en-US" altLang="en-US" sz="2000" dirty="0">
                  <a:latin typeface="Tahoma" panose="020B0604030504040204" pitchFamily="34" charset="0"/>
                </a:rPr>
                <a:t>   </a:t>
              </a:r>
              <a:r>
                <a:rPr lang="en-US" altLang="en-US" sz="2000" dirty="0" err="1">
                  <a:latin typeface="Tahoma" panose="020B0604030504040204" pitchFamily="34" charset="0"/>
                </a:rPr>
                <a:t>PrevLSN</a:t>
              </a:r>
              <a:r>
                <a:rPr lang="en-US" altLang="en-US" sz="2000" dirty="0">
                  <a:latin typeface="Tahoma" panose="020B0604030504040204" pitchFamily="34" charset="0"/>
                </a:rPr>
                <a:t>   </a:t>
              </a:r>
              <a:r>
                <a:rPr lang="en-US" altLang="en-US" sz="2000" dirty="0" err="1">
                  <a:latin typeface="Tahoma" panose="020B0604030504040204" pitchFamily="34" charset="0"/>
                </a:rPr>
                <a:t>RedoInfo</a:t>
              </a:r>
              <a:r>
                <a:rPr lang="en-US" altLang="en-US" sz="2000" dirty="0">
                  <a:latin typeface="Tahoma" panose="020B0604030504040204" pitchFamily="34" charset="0"/>
                </a:rPr>
                <a:t>    </a:t>
              </a:r>
              <a:r>
                <a:rPr lang="en-US" altLang="en-US" sz="2000" dirty="0" err="1">
                  <a:latin typeface="Tahoma" panose="020B0604030504040204" pitchFamily="34" charset="0"/>
                </a:rPr>
                <a:t>UndoInfo</a:t>
              </a:r>
              <a:endParaRPr lang="en-US" altLang="en-US" sz="2000" dirty="0">
                <a:latin typeface="Tahoma" panose="020B0604030504040204" pitchFamily="34" charset="0"/>
              </a:endParaRPr>
            </a:p>
          </p:txBody>
        </p:sp>
        <p:sp>
          <p:nvSpPr>
            <p:cNvPr id="62496" name="Line 10"/>
            <p:cNvSpPr>
              <a:spLocks noChangeShapeType="1"/>
            </p:cNvSpPr>
            <p:nvPr/>
          </p:nvSpPr>
          <p:spPr bwMode="auto">
            <a:xfrm flipH="1">
              <a:off x="1545" y="1130"/>
              <a:ext cx="0" cy="2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2497" name="Line 11"/>
            <p:cNvSpPr>
              <a:spLocks noChangeShapeType="1"/>
            </p:cNvSpPr>
            <p:nvPr/>
          </p:nvSpPr>
          <p:spPr bwMode="auto">
            <a:xfrm flipH="1">
              <a:off x="2208" y="1117"/>
              <a:ext cx="0" cy="2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2498" name="Line 12"/>
            <p:cNvSpPr>
              <a:spLocks noChangeShapeType="1"/>
            </p:cNvSpPr>
            <p:nvPr/>
          </p:nvSpPr>
          <p:spPr bwMode="auto">
            <a:xfrm flipH="1">
              <a:off x="2938" y="1126"/>
              <a:ext cx="0" cy="2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2499" name="Line 13"/>
            <p:cNvSpPr>
              <a:spLocks noChangeShapeType="1"/>
            </p:cNvSpPr>
            <p:nvPr/>
          </p:nvSpPr>
          <p:spPr bwMode="auto">
            <a:xfrm flipH="1">
              <a:off x="3751" y="1126"/>
              <a:ext cx="0" cy="2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pSp>
        <p:nvGrpSpPr>
          <p:cNvPr id="62469" name="Group 50"/>
          <p:cNvGrpSpPr>
            <a:grpSpLocks/>
          </p:cNvGrpSpPr>
          <p:nvPr/>
        </p:nvGrpSpPr>
        <p:grpSpPr bwMode="auto">
          <a:xfrm>
            <a:off x="2182368" y="4901184"/>
            <a:ext cx="4764532" cy="329675"/>
            <a:chOff x="1575" y="3305"/>
            <a:chExt cx="2992" cy="262"/>
          </a:xfrm>
        </p:grpSpPr>
        <p:sp>
          <p:nvSpPr>
            <p:cNvPr id="62491" name="Rectangle 5"/>
            <p:cNvSpPr>
              <a:spLocks noChangeArrowheads="1"/>
            </p:cNvSpPr>
            <p:nvPr/>
          </p:nvSpPr>
          <p:spPr bwMode="auto">
            <a:xfrm>
              <a:off x="1575" y="3305"/>
              <a:ext cx="299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kumimoji="1" lang="en-US" altLang="en-US" sz="2000" dirty="0"/>
                <a:t>LSN  </a:t>
              </a:r>
              <a:r>
                <a:rPr kumimoji="1" lang="en-US" altLang="en-US" sz="2000" dirty="0" err="1"/>
                <a:t>TransID</a:t>
              </a:r>
              <a:r>
                <a:rPr kumimoji="1" lang="en-US" altLang="en-US" sz="2000" dirty="0"/>
                <a:t>  </a:t>
              </a:r>
              <a:r>
                <a:rPr kumimoji="1" lang="en-US" altLang="en-US" sz="2000" dirty="0" err="1"/>
                <a:t>UndoNextLSN</a:t>
              </a:r>
              <a:r>
                <a:rPr kumimoji="1" lang="en-US" altLang="en-US" sz="2000" dirty="0"/>
                <a:t>   </a:t>
              </a:r>
              <a:r>
                <a:rPr kumimoji="1" lang="en-US" altLang="en-US" sz="2000" dirty="0" err="1"/>
                <a:t>RedoInfo</a:t>
              </a:r>
              <a:endParaRPr kumimoji="1" lang="en-US" altLang="en-US" sz="2000" dirty="0"/>
            </a:p>
          </p:txBody>
        </p:sp>
        <p:sp>
          <p:nvSpPr>
            <p:cNvPr id="62492" name="Line 14"/>
            <p:cNvSpPr>
              <a:spLocks noChangeShapeType="1"/>
            </p:cNvSpPr>
            <p:nvPr/>
          </p:nvSpPr>
          <p:spPr bwMode="auto">
            <a:xfrm flipH="1">
              <a:off x="2637" y="3319"/>
              <a:ext cx="0" cy="2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2493" name="Line 15"/>
            <p:cNvSpPr>
              <a:spLocks noChangeShapeType="1"/>
            </p:cNvSpPr>
            <p:nvPr/>
          </p:nvSpPr>
          <p:spPr bwMode="auto">
            <a:xfrm flipH="1">
              <a:off x="3789" y="3320"/>
              <a:ext cx="0" cy="2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62494" name="Line 16"/>
            <p:cNvSpPr>
              <a:spLocks noChangeShapeType="1"/>
            </p:cNvSpPr>
            <p:nvPr/>
          </p:nvSpPr>
          <p:spPr bwMode="auto">
            <a:xfrm flipH="1">
              <a:off x="1997" y="3311"/>
              <a:ext cx="0" cy="24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pic>
        <p:nvPicPr>
          <p:cNvPr id="3" name="Picture 2"/>
          <p:cNvPicPr>
            <a:picLocks noChangeAspect="1"/>
          </p:cNvPicPr>
          <p:nvPr/>
        </p:nvPicPr>
        <p:blipFill>
          <a:blip r:embed="rId3"/>
          <a:stretch>
            <a:fillRect/>
          </a:stretch>
        </p:blipFill>
        <p:spPr>
          <a:xfrm>
            <a:off x="2434866" y="5445167"/>
            <a:ext cx="3927452" cy="849333"/>
          </a:xfrm>
          <a:prstGeom prst="rect">
            <a:avLst/>
          </a:prstGeom>
        </p:spPr>
      </p:pic>
    </p:spTree>
    <p:extLst>
      <p:ext uri="{BB962C8B-B14F-4D97-AF65-F5344CB8AC3E}">
        <p14:creationId xmlns:p14="http://schemas.microsoft.com/office/powerpoint/2010/main" val="10841215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ARIES Data Structures: DirtyPage Table</a:t>
            </a:r>
          </a:p>
        </p:txBody>
      </p:sp>
      <p:sp>
        <p:nvSpPr>
          <p:cNvPr id="63491" name="Rectangle 3"/>
          <p:cNvSpPr>
            <a:spLocks noGrp="1" noChangeArrowheads="1"/>
          </p:cNvSpPr>
          <p:nvPr>
            <p:ph idx="1"/>
          </p:nvPr>
        </p:nvSpPr>
        <p:spPr>
          <a:xfrm>
            <a:off x="692458" y="1102497"/>
            <a:ext cx="7563775" cy="5367972"/>
          </a:xfrm>
        </p:spPr>
        <p:txBody>
          <a:bodyPr/>
          <a:lstStyle/>
          <a:p>
            <a:r>
              <a:rPr lang="en-US" altLang="en-US" b="1" dirty="0" err="1">
                <a:solidFill>
                  <a:srgbClr val="002060"/>
                </a:solidFill>
              </a:rPr>
              <a:t>DirtyPageTable</a:t>
            </a:r>
            <a:endParaRPr lang="en-US" altLang="en-US" b="1" dirty="0">
              <a:solidFill>
                <a:srgbClr val="002060"/>
              </a:solidFill>
            </a:endParaRPr>
          </a:p>
          <a:p>
            <a:pPr lvl="1"/>
            <a:r>
              <a:rPr lang="en-US" altLang="en-US" dirty="0"/>
              <a:t>List of pages in the buffer that have been updated</a:t>
            </a:r>
          </a:p>
          <a:p>
            <a:pPr lvl="1"/>
            <a:r>
              <a:rPr lang="en-US" altLang="en-US" dirty="0"/>
              <a:t>Contains, for each such page</a:t>
            </a:r>
          </a:p>
          <a:p>
            <a:pPr lvl="2"/>
            <a:r>
              <a:rPr lang="en-US" altLang="en-US" b="1" dirty="0" err="1">
                <a:solidFill>
                  <a:srgbClr val="002060"/>
                </a:solidFill>
              </a:rPr>
              <a:t>PageLSN</a:t>
            </a:r>
            <a:r>
              <a:rPr lang="en-US" altLang="en-US" dirty="0"/>
              <a:t> of the page</a:t>
            </a:r>
          </a:p>
          <a:p>
            <a:pPr lvl="2"/>
            <a:r>
              <a:rPr lang="en-US" altLang="en-US" b="1" dirty="0" err="1">
                <a:solidFill>
                  <a:srgbClr val="002060"/>
                </a:solidFill>
              </a:rPr>
              <a:t>RecLSN</a:t>
            </a:r>
            <a:r>
              <a:rPr lang="en-US" altLang="en-US" b="1" dirty="0">
                <a:solidFill>
                  <a:schemeClr val="tx2"/>
                </a:solidFill>
              </a:rPr>
              <a:t> </a:t>
            </a:r>
            <a:r>
              <a:rPr lang="en-US" altLang="en-US" dirty="0"/>
              <a:t>is an LSN such that log records before this LSN have already been applied to the page version on disk</a:t>
            </a:r>
          </a:p>
          <a:p>
            <a:pPr lvl="3"/>
            <a:r>
              <a:rPr lang="en-US" altLang="en-US" dirty="0"/>
              <a:t>Set to current end of log when a page is inserted into dirty page table (just before being updated)</a:t>
            </a:r>
          </a:p>
          <a:p>
            <a:pPr lvl="3"/>
            <a:r>
              <a:rPr lang="en-US" altLang="en-US" dirty="0"/>
              <a:t>Recorded in checkpoints, helps to minimize redo work</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a:effectLst/>
              </a:rPr>
              <a:t>ARIES Data Structures</a:t>
            </a:r>
          </a:p>
        </p:txBody>
      </p:sp>
      <p:pic>
        <p:nvPicPr>
          <p:cNvPr id="3" name="Graphic 2">
            <a:extLst>
              <a:ext uri="{FF2B5EF4-FFF2-40B4-BE49-F238E27FC236}">
                <a16:creationId xmlns:a16="http://schemas.microsoft.com/office/drawing/2014/main" id="{66424AC4-F86E-4FFE-BA07-F2924FFEF1D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8045" y="914401"/>
            <a:ext cx="7227909" cy="5503408"/>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ARIES Data Structures: Checkpoint Log</a:t>
            </a:r>
          </a:p>
        </p:txBody>
      </p:sp>
      <p:sp>
        <p:nvSpPr>
          <p:cNvPr id="65539" name="Rectangle 3"/>
          <p:cNvSpPr>
            <a:spLocks noGrp="1" noChangeArrowheads="1"/>
          </p:cNvSpPr>
          <p:nvPr>
            <p:ph idx="1"/>
          </p:nvPr>
        </p:nvSpPr>
        <p:spPr>
          <a:xfrm>
            <a:off x="665824" y="1102497"/>
            <a:ext cx="7741329" cy="5367972"/>
          </a:xfrm>
        </p:spPr>
        <p:txBody>
          <a:bodyPr/>
          <a:lstStyle/>
          <a:p>
            <a:r>
              <a:rPr lang="en-US" altLang="en-US" b="1" dirty="0">
                <a:solidFill>
                  <a:srgbClr val="002060"/>
                </a:solidFill>
              </a:rPr>
              <a:t>Checkpoint log record</a:t>
            </a:r>
          </a:p>
          <a:p>
            <a:pPr lvl="1"/>
            <a:r>
              <a:rPr lang="en-US" altLang="en-US" dirty="0"/>
              <a:t>Contains: </a:t>
            </a:r>
          </a:p>
          <a:p>
            <a:pPr lvl="2"/>
            <a:r>
              <a:rPr lang="en-US" altLang="en-US" dirty="0" err="1"/>
              <a:t>DirtyPageTable</a:t>
            </a:r>
            <a:r>
              <a:rPr lang="en-US" altLang="en-US" dirty="0"/>
              <a:t> and list of active transactions</a:t>
            </a:r>
          </a:p>
          <a:p>
            <a:pPr lvl="2"/>
            <a:r>
              <a:rPr lang="en-US" altLang="en-US" dirty="0"/>
              <a:t>For each active transaction, </a:t>
            </a:r>
            <a:r>
              <a:rPr lang="en-US" altLang="en-US" dirty="0" err="1"/>
              <a:t>LastLSN</a:t>
            </a:r>
            <a:r>
              <a:rPr lang="en-US" altLang="en-US" dirty="0"/>
              <a:t>, the LSN of the last log record written by the transaction</a:t>
            </a:r>
          </a:p>
          <a:p>
            <a:pPr lvl="1"/>
            <a:r>
              <a:rPr lang="en-US" altLang="en-US" dirty="0"/>
              <a:t>Fixed position on disk notes LSN of last completed</a:t>
            </a:r>
            <a:br>
              <a:rPr lang="en-US" altLang="en-US" dirty="0"/>
            </a:br>
            <a:r>
              <a:rPr lang="en-US" altLang="en-US" dirty="0"/>
              <a:t>checkpoint log record</a:t>
            </a:r>
          </a:p>
          <a:p>
            <a:r>
              <a:rPr lang="en-US" altLang="en-US" dirty="0"/>
              <a:t>Dirty pages are not written out at checkpoint time</a:t>
            </a:r>
          </a:p>
          <a:p>
            <a:pPr lvl="2"/>
            <a:r>
              <a:rPr lang="en-US" altLang="en-US" dirty="0"/>
              <a:t>Instead, they are flushed out continuously, in the background</a:t>
            </a:r>
          </a:p>
          <a:p>
            <a:r>
              <a:rPr lang="en-US" altLang="en-US" dirty="0"/>
              <a:t>Checkpoint is thus very low overhead</a:t>
            </a:r>
          </a:p>
          <a:p>
            <a:pPr lvl="1"/>
            <a:r>
              <a:rPr lang="en-US" altLang="en-US" dirty="0"/>
              <a:t>can be done frequently</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ARIES Recovery Algorithm</a:t>
            </a:r>
          </a:p>
        </p:txBody>
      </p:sp>
      <p:sp>
        <p:nvSpPr>
          <p:cNvPr id="66563" name="Rectangle 3"/>
          <p:cNvSpPr>
            <a:spLocks noGrp="1" noChangeArrowheads="1"/>
          </p:cNvSpPr>
          <p:nvPr>
            <p:ph idx="1"/>
          </p:nvPr>
        </p:nvSpPr>
        <p:spPr>
          <a:xfrm>
            <a:off x="683580" y="1102497"/>
            <a:ext cx="7785717" cy="5367972"/>
          </a:xfrm>
        </p:spPr>
        <p:txBody>
          <a:bodyPr/>
          <a:lstStyle/>
          <a:p>
            <a:pPr>
              <a:buFont typeface="Monotype Sorts" charset="2"/>
              <a:buNone/>
            </a:pPr>
            <a:r>
              <a:rPr lang="en-US" altLang="en-US" dirty="0"/>
              <a:t>ARIES recovery involves three passes</a:t>
            </a:r>
          </a:p>
          <a:p>
            <a:r>
              <a:rPr lang="en-US" altLang="en-US" dirty="0">
                <a:solidFill>
                  <a:srgbClr val="002060"/>
                </a:solidFill>
              </a:rPr>
              <a:t>Analysis pass</a:t>
            </a:r>
            <a:r>
              <a:rPr lang="en-US" altLang="en-US" dirty="0"/>
              <a:t>: Determines</a:t>
            </a:r>
          </a:p>
          <a:p>
            <a:pPr lvl="1"/>
            <a:r>
              <a:rPr lang="en-US" altLang="en-US" dirty="0"/>
              <a:t>Which transactions to undo</a:t>
            </a:r>
          </a:p>
          <a:p>
            <a:pPr lvl="1"/>
            <a:r>
              <a:rPr lang="en-US" altLang="en-US" dirty="0"/>
              <a:t>Which pages were dirty (disk version not up to date) at time of crash</a:t>
            </a:r>
          </a:p>
          <a:p>
            <a:pPr lvl="1"/>
            <a:r>
              <a:rPr lang="en-US" altLang="en-US" dirty="0" err="1">
                <a:solidFill>
                  <a:srgbClr val="002060"/>
                </a:solidFill>
              </a:rPr>
              <a:t>RedoLSN</a:t>
            </a:r>
            <a:r>
              <a:rPr lang="en-US" altLang="en-US" dirty="0"/>
              <a:t>: LSN from which redo should start</a:t>
            </a:r>
          </a:p>
          <a:p>
            <a:r>
              <a:rPr lang="en-US" altLang="en-US" dirty="0">
                <a:solidFill>
                  <a:srgbClr val="002060"/>
                </a:solidFill>
              </a:rPr>
              <a:t>Redo pass</a:t>
            </a:r>
            <a:r>
              <a:rPr lang="en-US" altLang="en-US" dirty="0"/>
              <a:t>:</a:t>
            </a:r>
          </a:p>
          <a:p>
            <a:pPr lvl="1"/>
            <a:r>
              <a:rPr lang="en-US" altLang="en-US" dirty="0"/>
              <a:t>Repeats history, redoing all actions from </a:t>
            </a:r>
            <a:r>
              <a:rPr lang="en-US" altLang="en-US" dirty="0" err="1"/>
              <a:t>RedoLSN</a:t>
            </a:r>
            <a:r>
              <a:rPr lang="en-US" altLang="en-US" dirty="0"/>
              <a:t> </a:t>
            </a:r>
          </a:p>
          <a:p>
            <a:pPr lvl="2"/>
            <a:r>
              <a:rPr lang="en-US" altLang="en-US" dirty="0" err="1"/>
              <a:t>RecLSN</a:t>
            </a:r>
            <a:r>
              <a:rPr lang="en-US" altLang="en-US" dirty="0"/>
              <a:t> and </a:t>
            </a:r>
            <a:r>
              <a:rPr lang="en-US" altLang="en-US" dirty="0" err="1"/>
              <a:t>PageLSNs</a:t>
            </a:r>
            <a:r>
              <a:rPr lang="en-US" altLang="en-US" dirty="0"/>
              <a:t> are used to avoid redoing actions already reflected on page </a:t>
            </a:r>
          </a:p>
          <a:p>
            <a:r>
              <a:rPr lang="en-US" altLang="en-US" dirty="0">
                <a:solidFill>
                  <a:srgbClr val="002060"/>
                </a:solidFill>
              </a:rPr>
              <a:t>Undo pass</a:t>
            </a:r>
            <a:r>
              <a:rPr lang="en-US" altLang="en-US" dirty="0"/>
              <a:t>:</a:t>
            </a:r>
          </a:p>
          <a:p>
            <a:pPr lvl="1"/>
            <a:r>
              <a:rPr lang="en-US" altLang="en-US" dirty="0"/>
              <a:t>Rolls back all incomplete transactions</a:t>
            </a:r>
          </a:p>
          <a:p>
            <a:pPr lvl="2"/>
            <a:r>
              <a:rPr lang="en-US" altLang="en-US" dirty="0"/>
              <a:t>Transactions whose abort was complete earlier are not undone</a:t>
            </a:r>
          </a:p>
          <a:p>
            <a:pPr lvl="3"/>
            <a:r>
              <a:rPr lang="en-US" altLang="en-US" dirty="0"/>
              <a:t>Key idea: no need to undo these transactions: earlier undo actions were logged, and are redone as required</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Aries Recovery: 3 Passes</a:t>
            </a:r>
          </a:p>
        </p:txBody>
      </p:sp>
      <p:sp>
        <p:nvSpPr>
          <p:cNvPr id="67587" name="Rectangle 3"/>
          <p:cNvSpPr>
            <a:spLocks noGrp="1" noChangeArrowheads="1"/>
          </p:cNvSpPr>
          <p:nvPr>
            <p:ph idx="1"/>
          </p:nvPr>
        </p:nvSpPr>
        <p:spPr>
          <a:xfrm>
            <a:off x="712786" y="1102497"/>
            <a:ext cx="7718427" cy="5367972"/>
          </a:xfrm>
        </p:spPr>
        <p:txBody>
          <a:bodyPr/>
          <a:lstStyle/>
          <a:p>
            <a:r>
              <a:rPr lang="en-US" altLang="en-US" dirty="0"/>
              <a:t>Analysis, redo and undo passes</a:t>
            </a:r>
          </a:p>
          <a:p>
            <a:r>
              <a:rPr lang="en-US" altLang="en-US" dirty="0"/>
              <a:t>Analysis determines where redo should start</a:t>
            </a:r>
          </a:p>
          <a:p>
            <a:r>
              <a:rPr lang="en-US" altLang="en-US" dirty="0"/>
              <a:t>Undo has to go back till start of earliest incomplete transaction</a:t>
            </a:r>
          </a:p>
        </p:txBody>
      </p:sp>
      <p:grpSp>
        <p:nvGrpSpPr>
          <p:cNvPr id="67588" name="Group 4"/>
          <p:cNvGrpSpPr>
            <a:grpSpLocks/>
          </p:cNvGrpSpPr>
          <p:nvPr/>
        </p:nvGrpSpPr>
        <p:grpSpPr bwMode="auto">
          <a:xfrm>
            <a:off x="549275" y="3009735"/>
            <a:ext cx="8262938" cy="1933575"/>
            <a:chOff x="430" y="2791"/>
            <a:chExt cx="5205" cy="1218"/>
          </a:xfrm>
        </p:grpSpPr>
        <p:sp>
          <p:nvSpPr>
            <p:cNvPr id="67589" name="Line 5"/>
            <p:cNvSpPr>
              <a:spLocks noChangeShapeType="1"/>
            </p:cNvSpPr>
            <p:nvPr/>
          </p:nvSpPr>
          <p:spPr bwMode="auto">
            <a:xfrm>
              <a:off x="430" y="3355"/>
              <a:ext cx="4717" cy="0"/>
            </a:xfrm>
            <a:prstGeom prst="line">
              <a:avLst/>
            </a:prstGeom>
            <a:noFill/>
            <a:ln w="635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7590" name="Text Box 6"/>
            <p:cNvSpPr txBox="1">
              <a:spLocks noChangeArrowheads="1"/>
            </p:cNvSpPr>
            <p:nvPr/>
          </p:nvSpPr>
          <p:spPr bwMode="auto">
            <a:xfrm>
              <a:off x="3133" y="2836"/>
              <a:ext cx="100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a:t>Last checkpoint</a:t>
              </a:r>
            </a:p>
          </p:txBody>
        </p:sp>
        <p:sp>
          <p:nvSpPr>
            <p:cNvPr id="67591" name="Text Box 7"/>
            <p:cNvSpPr txBox="1">
              <a:spLocks noChangeArrowheads="1"/>
            </p:cNvSpPr>
            <p:nvPr/>
          </p:nvSpPr>
          <p:spPr bwMode="auto">
            <a:xfrm>
              <a:off x="445" y="3440"/>
              <a:ext cx="32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a:t>Log</a:t>
              </a:r>
            </a:p>
          </p:txBody>
        </p:sp>
        <p:sp>
          <p:nvSpPr>
            <p:cNvPr id="67592" name="Line 8"/>
            <p:cNvSpPr>
              <a:spLocks noChangeShapeType="1"/>
            </p:cNvSpPr>
            <p:nvPr/>
          </p:nvSpPr>
          <p:spPr bwMode="auto">
            <a:xfrm>
              <a:off x="5211" y="3273"/>
              <a:ext cx="421"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7593" name="Text Box 9"/>
            <p:cNvSpPr txBox="1">
              <a:spLocks noChangeArrowheads="1"/>
            </p:cNvSpPr>
            <p:nvPr/>
          </p:nvSpPr>
          <p:spPr bwMode="auto">
            <a:xfrm>
              <a:off x="5235" y="3002"/>
              <a:ext cx="4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a:t>Time</a:t>
              </a:r>
            </a:p>
          </p:txBody>
        </p:sp>
        <p:sp>
          <p:nvSpPr>
            <p:cNvPr id="67594" name="Line 10"/>
            <p:cNvSpPr>
              <a:spLocks noChangeShapeType="1"/>
            </p:cNvSpPr>
            <p:nvPr/>
          </p:nvSpPr>
          <p:spPr bwMode="auto">
            <a:xfrm>
              <a:off x="3612" y="3080"/>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7595" name="Line 11"/>
            <p:cNvSpPr>
              <a:spLocks noChangeShapeType="1"/>
            </p:cNvSpPr>
            <p:nvPr/>
          </p:nvSpPr>
          <p:spPr bwMode="auto">
            <a:xfrm>
              <a:off x="3620" y="3592"/>
              <a:ext cx="1518"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67596" name="Line 12"/>
            <p:cNvSpPr>
              <a:spLocks noChangeShapeType="1"/>
            </p:cNvSpPr>
            <p:nvPr/>
          </p:nvSpPr>
          <p:spPr bwMode="auto">
            <a:xfrm>
              <a:off x="5083" y="3054"/>
              <a:ext cx="0" cy="23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67597" name="Text Box 13"/>
            <p:cNvSpPr txBox="1">
              <a:spLocks noChangeArrowheads="1"/>
            </p:cNvSpPr>
            <p:nvPr/>
          </p:nvSpPr>
          <p:spPr bwMode="auto">
            <a:xfrm>
              <a:off x="4660" y="2791"/>
              <a:ext cx="73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a:t>End of Log</a:t>
              </a:r>
            </a:p>
          </p:txBody>
        </p:sp>
        <p:sp>
          <p:nvSpPr>
            <p:cNvPr id="67598" name="Text Box 14"/>
            <p:cNvSpPr txBox="1">
              <a:spLocks noChangeArrowheads="1"/>
            </p:cNvSpPr>
            <p:nvPr/>
          </p:nvSpPr>
          <p:spPr bwMode="auto">
            <a:xfrm>
              <a:off x="4001" y="3403"/>
              <a:ext cx="8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a:t>Analysis pass</a:t>
              </a:r>
            </a:p>
          </p:txBody>
        </p:sp>
        <p:sp>
          <p:nvSpPr>
            <p:cNvPr id="67599" name="Line 15"/>
            <p:cNvSpPr>
              <a:spLocks noChangeShapeType="1"/>
            </p:cNvSpPr>
            <p:nvPr/>
          </p:nvSpPr>
          <p:spPr bwMode="auto">
            <a:xfrm>
              <a:off x="2542" y="3758"/>
              <a:ext cx="2605"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67600" name="Text Box 16"/>
            <p:cNvSpPr txBox="1">
              <a:spLocks noChangeArrowheads="1"/>
            </p:cNvSpPr>
            <p:nvPr/>
          </p:nvSpPr>
          <p:spPr bwMode="auto">
            <a:xfrm>
              <a:off x="2639" y="3513"/>
              <a:ext cx="72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a:t>Redo pass</a:t>
              </a:r>
            </a:p>
          </p:txBody>
        </p:sp>
        <p:sp>
          <p:nvSpPr>
            <p:cNvPr id="67601" name="Line 17"/>
            <p:cNvSpPr>
              <a:spLocks noChangeShapeType="1"/>
            </p:cNvSpPr>
            <p:nvPr/>
          </p:nvSpPr>
          <p:spPr bwMode="auto">
            <a:xfrm flipH="1">
              <a:off x="2999" y="3977"/>
              <a:ext cx="2112"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wrap="none"/>
            <a:lstStyle/>
            <a:p>
              <a:endParaRPr lang="en-US"/>
            </a:p>
          </p:txBody>
        </p:sp>
        <p:sp>
          <p:nvSpPr>
            <p:cNvPr id="67602" name="Text Box 18"/>
            <p:cNvSpPr txBox="1">
              <a:spLocks noChangeArrowheads="1"/>
            </p:cNvSpPr>
            <p:nvPr/>
          </p:nvSpPr>
          <p:spPr bwMode="auto">
            <a:xfrm>
              <a:off x="3599" y="3797"/>
              <a:ext cx="72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a:t>Undo pass</a:t>
              </a:r>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ARIES Recovery: Analysis</a:t>
            </a:r>
          </a:p>
        </p:txBody>
      </p:sp>
      <p:sp>
        <p:nvSpPr>
          <p:cNvPr id="68611" name="Rectangle 3"/>
          <p:cNvSpPr>
            <a:spLocks noGrp="1" noChangeArrowheads="1"/>
          </p:cNvSpPr>
          <p:nvPr>
            <p:ph idx="1"/>
          </p:nvPr>
        </p:nvSpPr>
        <p:spPr>
          <a:xfrm>
            <a:off x="656948" y="1102497"/>
            <a:ext cx="7750205" cy="5367972"/>
          </a:xfrm>
        </p:spPr>
        <p:txBody>
          <a:bodyPr/>
          <a:lstStyle/>
          <a:p>
            <a:pPr>
              <a:buFont typeface="Monotype Sorts" charset="2"/>
              <a:buNone/>
            </a:pPr>
            <a:r>
              <a:rPr lang="en-US" altLang="en-US" b="1" dirty="0"/>
              <a:t>Analysis pass</a:t>
            </a:r>
          </a:p>
          <a:p>
            <a:r>
              <a:rPr lang="en-US" altLang="en-US" dirty="0"/>
              <a:t>Starts from last complete checkpoint log record</a:t>
            </a:r>
          </a:p>
          <a:p>
            <a:pPr lvl="1"/>
            <a:r>
              <a:rPr lang="en-US" altLang="en-US" dirty="0"/>
              <a:t>Reads </a:t>
            </a:r>
            <a:r>
              <a:rPr lang="en-US" altLang="en-US" dirty="0" err="1"/>
              <a:t>DirtyPageTable</a:t>
            </a:r>
            <a:r>
              <a:rPr lang="en-US" altLang="en-US" dirty="0"/>
              <a:t> from log record</a:t>
            </a:r>
          </a:p>
          <a:p>
            <a:pPr lvl="1"/>
            <a:r>
              <a:rPr lang="en-US" altLang="en-US" dirty="0"/>
              <a:t>Sets </a:t>
            </a:r>
            <a:r>
              <a:rPr lang="en-US" altLang="en-US" dirty="0" err="1"/>
              <a:t>RedoLSN</a:t>
            </a:r>
            <a:r>
              <a:rPr lang="en-US" altLang="en-US" dirty="0"/>
              <a:t> = min of </a:t>
            </a:r>
            <a:r>
              <a:rPr lang="en-US" altLang="en-US" dirty="0" err="1"/>
              <a:t>RecLSNs</a:t>
            </a:r>
            <a:r>
              <a:rPr lang="en-US" altLang="en-US" dirty="0"/>
              <a:t> of all pages in </a:t>
            </a:r>
            <a:r>
              <a:rPr lang="en-US" altLang="en-US" dirty="0" err="1"/>
              <a:t>DirtyPageTable</a:t>
            </a:r>
            <a:endParaRPr lang="en-US" altLang="en-US" dirty="0"/>
          </a:p>
          <a:p>
            <a:pPr lvl="2"/>
            <a:r>
              <a:rPr lang="en-US" altLang="en-US" dirty="0"/>
              <a:t>In case no pages are dirty, </a:t>
            </a:r>
            <a:r>
              <a:rPr lang="en-US" altLang="en-US" dirty="0" err="1"/>
              <a:t>RedoLSN</a:t>
            </a:r>
            <a:r>
              <a:rPr lang="en-US" altLang="en-US" dirty="0"/>
              <a:t> = checkpoint record</a:t>
            </a:r>
            <a:r>
              <a:rPr lang="ja-JP" altLang="en-US" dirty="0"/>
              <a:t>’</a:t>
            </a:r>
            <a:r>
              <a:rPr lang="en-US" altLang="ja-JP" dirty="0"/>
              <a:t>s LSN</a:t>
            </a:r>
          </a:p>
          <a:p>
            <a:pPr lvl="1"/>
            <a:r>
              <a:rPr lang="en-US" altLang="en-US" dirty="0"/>
              <a:t>Sets undo-list = list of transactions in checkpoint log record</a:t>
            </a:r>
          </a:p>
          <a:p>
            <a:pPr lvl="1"/>
            <a:r>
              <a:rPr lang="en-US" altLang="en-US" dirty="0"/>
              <a:t>Reads LSN of last log record for each transaction in undo-list from checkpoint log record</a:t>
            </a:r>
          </a:p>
          <a:p>
            <a:r>
              <a:rPr lang="en-US" altLang="en-US" dirty="0"/>
              <a:t>Scans forward from checkpoint</a:t>
            </a:r>
          </a:p>
          <a:p>
            <a:r>
              <a:rPr lang="en-US" altLang="en-US" dirty="0"/>
              <a:t>.. Cont. on next page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defRPr/>
            </a:pPr>
            <a:r>
              <a:rPr lang="en-US" sz="2800" dirty="0"/>
              <a:t>Protecting storage media from failure </a:t>
            </a:r>
            <a:r>
              <a:rPr lang="en-US" sz="2800" dirty="0">
                <a:effectLst>
                  <a:outerShdw blurRad="38100" dist="38100" dir="2700000" algn="tl">
                    <a:srgbClr val="C0C0C0"/>
                  </a:outerShdw>
                </a:effectLst>
              </a:rPr>
              <a:t>(Cont.)</a:t>
            </a:r>
          </a:p>
        </p:txBody>
      </p:sp>
      <p:sp>
        <p:nvSpPr>
          <p:cNvPr id="10243" name="Rectangle 3"/>
          <p:cNvSpPr>
            <a:spLocks noGrp="1" noChangeArrowheads="1"/>
          </p:cNvSpPr>
          <p:nvPr>
            <p:ph idx="1"/>
          </p:nvPr>
        </p:nvSpPr>
        <p:spPr>
          <a:xfrm>
            <a:off x="99753" y="1102497"/>
            <a:ext cx="8857211" cy="5367972"/>
          </a:xfrm>
          <a:prstGeom prst="rect">
            <a:avLst/>
          </a:prstGeom>
        </p:spPr>
        <p:txBody>
          <a:bodyPr/>
          <a:lstStyle/>
          <a:p>
            <a:pPr marL="381000" indent="-381000"/>
            <a:r>
              <a:rPr lang="en-US" altLang="en-US" sz="2000" dirty="0"/>
              <a:t>Copies of a block may differ due to failure during output operation. </a:t>
            </a:r>
          </a:p>
          <a:p>
            <a:pPr marL="381000" indent="-381000"/>
            <a:r>
              <a:rPr lang="en-US" altLang="en-US" sz="2000" dirty="0"/>
              <a:t>To recover from failure:</a:t>
            </a:r>
          </a:p>
          <a:p>
            <a:pPr marL="457200" lvl="1" indent="0">
              <a:buNone/>
            </a:pPr>
            <a:r>
              <a:rPr lang="en-US" altLang="en-US" sz="2000" dirty="0">
                <a:solidFill>
                  <a:srgbClr val="FF9900"/>
                </a:solidFill>
              </a:rPr>
              <a:t>1.    </a:t>
            </a:r>
            <a:r>
              <a:rPr lang="en-US" altLang="en-US" sz="2000" dirty="0"/>
              <a:t>First find inconsistent blocks:</a:t>
            </a:r>
          </a:p>
          <a:p>
            <a:pPr marL="1200150" lvl="2" indent="-342900">
              <a:buFont typeface="Monotype Sorts" charset="2"/>
              <a:buAutoNum type="arabicPeriod"/>
            </a:pPr>
            <a:r>
              <a:rPr lang="en-US" altLang="en-US" sz="2000" i="1" dirty="0"/>
              <a:t>Expensive solution</a:t>
            </a:r>
            <a:r>
              <a:rPr lang="en-US" altLang="en-US" sz="2000" dirty="0"/>
              <a:t>: Compare the two copies of every disk block.</a:t>
            </a:r>
          </a:p>
          <a:p>
            <a:pPr marL="1200150" lvl="2" indent="-342900">
              <a:buFont typeface="Monotype Sorts" charset="2"/>
              <a:buAutoNum type="arabicPeriod"/>
            </a:pPr>
            <a:r>
              <a:rPr lang="en-US" altLang="en-US" sz="2000" i="1" dirty="0"/>
              <a:t>Better solution</a:t>
            </a:r>
            <a:r>
              <a:rPr lang="en-US" altLang="en-US" sz="2000" dirty="0"/>
              <a:t>: </a:t>
            </a:r>
          </a:p>
          <a:p>
            <a:pPr lvl="3">
              <a:buSzPct val="80000"/>
            </a:pPr>
            <a:r>
              <a:rPr lang="en-US" altLang="en-US" sz="2000" dirty="0"/>
              <a:t>Record in-progress disk writes on non-volatile storage (Flash, Non-volatile RAM or special area of disk). </a:t>
            </a:r>
          </a:p>
          <a:p>
            <a:pPr lvl="3">
              <a:buSzPct val="80000"/>
            </a:pPr>
            <a:r>
              <a:rPr lang="en-US" altLang="en-US" sz="2000" dirty="0"/>
              <a:t> Use this information during recovery  to find blocks that may be inconsistent, and only compare copies of these. </a:t>
            </a:r>
          </a:p>
          <a:p>
            <a:pPr lvl="3">
              <a:buSzPct val="80000"/>
            </a:pPr>
            <a:r>
              <a:rPr lang="en-US" altLang="en-US" sz="2000" dirty="0"/>
              <a:t>Used in hardware RAID systems</a:t>
            </a:r>
          </a:p>
          <a:p>
            <a:pPr lvl="3">
              <a:buSzPct val="80000"/>
            </a:pPr>
            <a:endParaRPr lang="en-US" altLang="en-US" sz="600" dirty="0"/>
          </a:p>
          <a:p>
            <a:pPr marL="457200" lvl="1" indent="0">
              <a:spcBef>
                <a:spcPts val="0"/>
              </a:spcBef>
              <a:buNone/>
            </a:pPr>
            <a:r>
              <a:rPr lang="en-US" altLang="en-US" sz="2000" dirty="0">
                <a:solidFill>
                  <a:srgbClr val="FF9900"/>
                </a:solidFill>
              </a:rPr>
              <a:t>2.   </a:t>
            </a:r>
            <a:r>
              <a:rPr lang="en-US" altLang="en-US" sz="2000" dirty="0"/>
              <a:t>If either copy of an inconsistent block is detected to have an error </a:t>
            </a:r>
          </a:p>
          <a:p>
            <a:pPr marL="457200" lvl="1" indent="0">
              <a:spcBef>
                <a:spcPts val="0"/>
              </a:spcBef>
              <a:buNone/>
            </a:pPr>
            <a:r>
              <a:rPr lang="en-US" altLang="en-US" sz="2000" dirty="0"/>
              <a:t>      (bad checksum), overwrite it by the other copy.  If both have no error, </a:t>
            </a:r>
          </a:p>
          <a:p>
            <a:pPr marL="457200" lvl="1" indent="0">
              <a:spcBef>
                <a:spcPts val="0"/>
              </a:spcBef>
              <a:buNone/>
            </a:pPr>
            <a:r>
              <a:rPr lang="en-US" altLang="en-US" sz="2000" dirty="0"/>
              <a:t>      but are different, overwrite the second block by the first block.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ARIES Recovery: Analysis (Cont.)</a:t>
            </a:r>
          </a:p>
        </p:txBody>
      </p:sp>
      <p:sp>
        <p:nvSpPr>
          <p:cNvPr id="69635" name="Rectangle 3"/>
          <p:cNvSpPr>
            <a:spLocks noGrp="1" noChangeArrowheads="1"/>
          </p:cNvSpPr>
          <p:nvPr>
            <p:ph idx="1"/>
          </p:nvPr>
        </p:nvSpPr>
        <p:spPr>
          <a:xfrm>
            <a:off x="683581" y="1102497"/>
            <a:ext cx="7803472" cy="5367972"/>
          </a:xfrm>
        </p:spPr>
        <p:txBody>
          <a:bodyPr/>
          <a:lstStyle/>
          <a:p>
            <a:pPr>
              <a:buFont typeface="Monotype Sorts" charset="2"/>
              <a:buNone/>
            </a:pPr>
            <a:r>
              <a:rPr lang="en-US" altLang="en-US" b="1" dirty="0"/>
              <a:t>Analysis pass (cont.)</a:t>
            </a:r>
          </a:p>
          <a:p>
            <a:r>
              <a:rPr lang="en-US" altLang="en-US" dirty="0"/>
              <a:t>Scans forward from checkpoint</a:t>
            </a:r>
          </a:p>
          <a:p>
            <a:pPr lvl="1"/>
            <a:r>
              <a:rPr lang="en-US" altLang="en-US" dirty="0"/>
              <a:t>If any log record found for transaction not in undo-list, adds transaction to undo-list</a:t>
            </a:r>
          </a:p>
          <a:p>
            <a:pPr lvl="1"/>
            <a:r>
              <a:rPr lang="en-US" altLang="en-US" dirty="0"/>
              <a:t>Whenever an update log record is found</a:t>
            </a:r>
          </a:p>
          <a:p>
            <a:pPr lvl="2"/>
            <a:r>
              <a:rPr lang="en-US" altLang="en-US" dirty="0"/>
              <a:t>If page is not in </a:t>
            </a:r>
            <a:r>
              <a:rPr lang="en-US" altLang="en-US" dirty="0" err="1"/>
              <a:t>DirtyPageTable</a:t>
            </a:r>
            <a:r>
              <a:rPr lang="en-US" altLang="en-US" dirty="0"/>
              <a:t>, it is added with </a:t>
            </a:r>
            <a:r>
              <a:rPr lang="en-US" altLang="en-US" dirty="0" err="1"/>
              <a:t>RecLSN</a:t>
            </a:r>
            <a:r>
              <a:rPr lang="en-US" altLang="en-US" dirty="0"/>
              <a:t> set to LSN of the update log record</a:t>
            </a:r>
          </a:p>
          <a:p>
            <a:pPr lvl="1"/>
            <a:r>
              <a:rPr lang="en-US" altLang="en-US" dirty="0"/>
              <a:t>If transaction end log record found, delete transaction from undo-list</a:t>
            </a:r>
          </a:p>
          <a:p>
            <a:pPr lvl="1"/>
            <a:r>
              <a:rPr lang="en-US" altLang="en-US" dirty="0"/>
              <a:t>Keeps track of last log record for each transaction in undo-list</a:t>
            </a:r>
          </a:p>
          <a:p>
            <a:pPr lvl="2"/>
            <a:r>
              <a:rPr lang="en-US" altLang="en-US" dirty="0"/>
              <a:t>May be needed for later undo</a:t>
            </a:r>
          </a:p>
          <a:p>
            <a:r>
              <a:rPr lang="en-US" altLang="en-US" dirty="0"/>
              <a:t>At end of analysis pass:</a:t>
            </a:r>
          </a:p>
          <a:p>
            <a:pPr lvl="1"/>
            <a:r>
              <a:rPr lang="en-US" altLang="en-US" dirty="0" err="1"/>
              <a:t>RedoLSN</a:t>
            </a:r>
            <a:r>
              <a:rPr lang="en-US" altLang="en-US" dirty="0"/>
              <a:t> determines where to start redo pass</a:t>
            </a:r>
          </a:p>
          <a:p>
            <a:pPr lvl="1"/>
            <a:r>
              <a:rPr lang="en-US" altLang="en-US" dirty="0" err="1"/>
              <a:t>RecLSN</a:t>
            </a:r>
            <a:r>
              <a:rPr lang="en-US" altLang="en-US" dirty="0"/>
              <a:t> for each page in </a:t>
            </a:r>
            <a:r>
              <a:rPr lang="en-US" altLang="en-US" dirty="0" err="1"/>
              <a:t>DirtyPageTable</a:t>
            </a:r>
            <a:r>
              <a:rPr lang="en-US" altLang="en-US" dirty="0"/>
              <a:t> used to minimize redo work</a:t>
            </a:r>
          </a:p>
          <a:p>
            <a:pPr lvl="1"/>
            <a:r>
              <a:rPr lang="en-US" altLang="en-US" dirty="0"/>
              <a:t>All transactions in undo-list need to be rolled back</a:t>
            </a:r>
          </a:p>
          <a:p>
            <a:endParaRPr lang="en-US"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ARIES Redo Pass</a:t>
            </a:r>
          </a:p>
        </p:txBody>
      </p:sp>
      <p:sp>
        <p:nvSpPr>
          <p:cNvPr id="70659" name="Rectangle 3"/>
          <p:cNvSpPr>
            <a:spLocks noGrp="1" noChangeArrowheads="1"/>
          </p:cNvSpPr>
          <p:nvPr>
            <p:ph idx="1"/>
          </p:nvPr>
        </p:nvSpPr>
        <p:spPr>
          <a:xfrm>
            <a:off x="683580" y="1102497"/>
            <a:ext cx="7688063" cy="5367972"/>
          </a:xfrm>
        </p:spPr>
        <p:txBody>
          <a:bodyPr/>
          <a:lstStyle/>
          <a:p>
            <a:pPr marL="0" indent="0">
              <a:buFont typeface="Monotype Sorts" charset="2"/>
              <a:buNone/>
            </a:pPr>
            <a:r>
              <a:rPr lang="en-US" altLang="en-US" b="1" dirty="0"/>
              <a:t>Redo Pass</a:t>
            </a:r>
            <a:r>
              <a:rPr lang="en-US" altLang="en-US" dirty="0"/>
              <a:t>: Repeats history by replaying every action not already reflected in the page on disk, as follows:</a:t>
            </a:r>
          </a:p>
          <a:p>
            <a:pPr marL="381000" indent="-381000"/>
            <a:r>
              <a:rPr lang="en-US" altLang="en-US" dirty="0"/>
              <a:t>Scans forward from </a:t>
            </a:r>
            <a:r>
              <a:rPr lang="en-US" altLang="en-US" dirty="0" err="1"/>
              <a:t>RedoLSN</a:t>
            </a:r>
            <a:r>
              <a:rPr lang="en-US" altLang="en-US" dirty="0"/>
              <a:t>.  Whenever an update log record is found:</a:t>
            </a:r>
          </a:p>
          <a:p>
            <a:pPr marL="381000" indent="-381000"/>
            <a:endParaRPr lang="en-US" altLang="en-US" sz="400" dirty="0"/>
          </a:p>
          <a:p>
            <a:pPr marL="457200" lvl="1" indent="0">
              <a:spcBef>
                <a:spcPts val="0"/>
              </a:spcBef>
              <a:buNone/>
            </a:pPr>
            <a:r>
              <a:rPr lang="en-US" altLang="en-US" dirty="0">
                <a:solidFill>
                  <a:srgbClr val="FF9900"/>
                </a:solidFill>
              </a:rPr>
              <a:t>1.   </a:t>
            </a:r>
            <a:r>
              <a:rPr lang="en-US" altLang="en-US" dirty="0"/>
              <a:t>If the page is not in </a:t>
            </a:r>
            <a:r>
              <a:rPr lang="en-US" altLang="en-US" dirty="0" err="1"/>
              <a:t>DirtyPageTable</a:t>
            </a:r>
            <a:r>
              <a:rPr lang="en-US" altLang="en-US" dirty="0"/>
              <a:t> or the LSN of the log record is </a:t>
            </a:r>
          </a:p>
          <a:p>
            <a:pPr marL="457200" lvl="1" indent="0">
              <a:spcBef>
                <a:spcPts val="0"/>
              </a:spcBef>
              <a:buNone/>
            </a:pPr>
            <a:r>
              <a:rPr lang="en-US" altLang="en-US" dirty="0"/>
              <a:t>      less than the </a:t>
            </a:r>
            <a:r>
              <a:rPr lang="en-US" altLang="en-US" dirty="0" err="1"/>
              <a:t>RecLSN</a:t>
            </a:r>
            <a:r>
              <a:rPr lang="en-US" altLang="en-US" dirty="0"/>
              <a:t> of the page in </a:t>
            </a:r>
            <a:r>
              <a:rPr lang="en-US" altLang="en-US" dirty="0" err="1"/>
              <a:t>DirtyPageTable</a:t>
            </a:r>
            <a:r>
              <a:rPr lang="en-US" altLang="en-US" dirty="0"/>
              <a:t>, then skip the </a:t>
            </a:r>
          </a:p>
          <a:p>
            <a:pPr marL="457200" lvl="1" indent="0">
              <a:spcBef>
                <a:spcPts val="0"/>
              </a:spcBef>
              <a:buNone/>
            </a:pPr>
            <a:r>
              <a:rPr lang="en-US" altLang="en-US" dirty="0"/>
              <a:t>      log record</a:t>
            </a:r>
          </a:p>
          <a:p>
            <a:pPr marL="457200" lvl="1" indent="0">
              <a:spcBef>
                <a:spcPts val="0"/>
              </a:spcBef>
              <a:buNone/>
            </a:pPr>
            <a:endParaRPr lang="en-US" altLang="en-US" sz="400" dirty="0"/>
          </a:p>
          <a:p>
            <a:pPr marL="457200" lvl="1" indent="0">
              <a:spcBef>
                <a:spcPts val="0"/>
              </a:spcBef>
              <a:buNone/>
            </a:pPr>
            <a:r>
              <a:rPr lang="en-US" altLang="en-US" dirty="0">
                <a:solidFill>
                  <a:srgbClr val="FF9900"/>
                </a:solidFill>
              </a:rPr>
              <a:t>2.   </a:t>
            </a:r>
            <a:r>
              <a:rPr lang="en-US" altLang="en-US" dirty="0"/>
              <a:t>Otherwise fetch the page from disk.  If the </a:t>
            </a:r>
            <a:r>
              <a:rPr lang="en-US" altLang="en-US" dirty="0" err="1"/>
              <a:t>PageLSN</a:t>
            </a:r>
            <a:r>
              <a:rPr lang="en-US" altLang="en-US" dirty="0"/>
              <a:t> of the page </a:t>
            </a:r>
          </a:p>
          <a:p>
            <a:pPr marL="457200" lvl="1" indent="0">
              <a:spcBef>
                <a:spcPts val="0"/>
              </a:spcBef>
              <a:buNone/>
            </a:pPr>
            <a:r>
              <a:rPr lang="en-US" altLang="en-US" dirty="0"/>
              <a:t>      fetched from disk is less than the LSN of the log record, redo the log </a:t>
            </a:r>
          </a:p>
          <a:p>
            <a:pPr marL="457200" lvl="1" indent="0">
              <a:spcBef>
                <a:spcPts val="0"/>
              </a:spcBef>
              <a:buNone/>
            </a:pPr>
            <a:r>
              <a:rPr lang="en-US" altLang="en-US" dirty="0"/>
              <a:t>      record</a:t>
            </a:r>
          </a:p>
          <a:p>
            <a:pPr marL="0" lvl="1" indent="0">
              <a:buFont typeface="Monotype Sorts" charset="2"/>
              <a:buNone/>
            </a:pPr>
            <a:r>
              <a:rPr lang="en-US" altLang="en-US" dirty="0"/>
              <a:t>NOTE: if either test is negative the effects of the log record have already appeared on the page.  First test avoids even fetching the page from disk!</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ARIES Undo Actions</a:t>
            </a:r>
          </a:p>
        </p:txBody>
      </p:sp>
      <p:sp>
        <p:nvSpPr>
          <p:cNvPr id="71683" name="Rectangle 3"/>
          <p:cNvSpPr>
            <a:spLocks noGrp="1" noChangeArrowheads="1"/>
          </p:cNvSpPr>
          <p:nvPr>
            <p:ph idx="1"/>
          </p:nvPr>
        </p:nvSpPr>
        <p:spPr>
          <a:xfrm>
            <a:off x="708026" y="1102497"/>
            <a:ext cx="7727948" cy="5367972"/>
          </a:xfrm>
        </p:spPr>
        <p:txBody>
          <a:bodyPr/>
          <a:lstStyle/>
          <a:p>
            <a:pPr>
              <a:lnSpc>
                <a:spcPct val="90000"/>
              </a:lnSpc>
            </a:pPr>
            <a:r>
              <a:rPr lang="en-US" altLang="en-US" dirty="0"/>
              <a:t>When an undo is performed for an update log record</a:t>
            </a:r>
          </a:p>
          <a:p>
            <a:pPr lvl="1">
              <a:lnSpc>
                <a:spcPct val="90000"/>
              </a:lnSpc>
            </a:pPr>
            <a:r>
              <a:rPr lang="en-US" altLang="en-US" dirty="0"/>
              <a:t>Generate a CLR containing the undo action performed (actions performed during undo are logged </a:t>
            </a:r>
            <a:r>
              <a:rPr lang="en-US" altLang="en-US" dirty="0" err="1"/>
              <a:t>physicaly</a:t>
            </a:r>
            <a:r>
              <a:rPr lang="en-US" altLang="en-US" dirty="0"/>
              <a:t> or physiologically). </a:t>
            </a:r>
          </a:p>
          <a:p>
            <a:pPr lvl="2">
              <a:lnSpc>
                <a:spcPct val="90000"/>
              </a:lnSpc>
            </a:pPr>
            <a:r>
              <a:rPr lang="en-US" altLang="en-US" dirty="0"/>
              <a:t>CLR for   record </a:t>
            </a:r>
            <a:r>
              <a:rPr lang="en-US" altLang="en-US" i="1" dirty="0"/>
              <a:t>n</a:t>
            </a:r>
            <a:r>
              <a:rPr lang="en-US" altLang="en-US" dirty="0"/>
              <a:t> noted as </a:t>
            </a:r>
            <a:r>
              <a:rPr lang="en-US" altLang="en-US" i="1" dirty="0"/>
              <a:t>n</a:t>
            </a:r>
            <a:r>
              <a:rPr lang="ja-JP" altLang="en-US" dirty="0"/>
              <a:t>’</a:t>
            </a:r>
            <a:r>
              <a:rPr lang="en-US" altLang="ja-JP" dirty="0"/>
              <a:t> in figure below</a:t>
            </a:r>
          </a:p>
          <a:p>
            <a:pPr lvl="1">
              <a:lnSpc>
                <a:spcPct val="90000"/>
              </a:lnSpc>
            </a:pPr>
            <a:r>
              <a:rPr lang="en-US" altLang="en-US" dirty="0"/>
              <a:t>Set </a:t>
            </a:r>
            <a:r>
              <a:rPr lang="en-US" altLang="en-US" dirty="0" err="1"/>
              <a:t>UndoNextLSN</a:t>
            </a:r>
            <a:r>
              <a:rPr lang="en-US" altLang="en-US" dirty="0"/>
              <a:t> of the CLR to the </a:t>
            </a:r>
            <a:r>
              <a:rPr lang="en-US" altLang="en-US" dirty="0" err="1"/>
              <a:t>PrevLSN</a:t>
            </a:r>
            <a:r>
              <a:rPr lang="en-US" altLang="en-US" dirty="0"/>
              <a:t> value of the update log record</a:t>
            </a:r>
          </a:p>
          <a:p>
            <a:pPr lvl="2">
              <a:lnSpc>
                <a:spcPct val="90000"/>
              </a:lnSpc>
            </a:pPr>
            <a:r>
              <a:rPr lang="en-US" altLang="en-US" dirty="0"/>
              <a:t>Arrows indicate </a:t>
            </a:r>
            <a:r>
              <a:rPr lang="en-US" altLang="en-US" dirty="0" err="1"/>
              <a:t>UndoNextLSN</a:t>
            </a:r>
            <a:r>
              <a:rPr lang="en-US" altLang="en-US" dirty="0"/>
              <a:t> value</a:t>
            </a:r>
          </a:p>
          <a:p>
            <a:pPr>
              <a:lnSpc>
                <a:spcPct val="90000"/>
              </a:lnSpc>
            </a:pPr>
            <a:r>
              <a:rPr lang="en-US" altLang="en-US" dirty="0"/>
              <a:t>ARIES supports partial rollback</a:t>
            </a:r>
          </a:p>
          <a:p>
            <a:pPr lvl="1">
              <a:lnSpc>
                <a:spcPct val="90000"/>
              </a:lnSpc>
            </a:pPr>
            <a:r>
              <a:rPr lang="en-US" altLang="en-US" dirty="0"/>
              <a:t>Used e.g. to handle deadlocks by rolling back just enough to release reqd. locks</a:t>
            </a:r>
          </a:p>
          <a:p>
            <a:pPr lvl="1">
              <a:lnSpc>
                <a:spcPct val="90000"/>
              </a:lnSpc>
            </a:pPr>
            <a:r>
              <a:rPr lang="en-US" altLang="en-US" dirty="0"/>
              <a:t>Figure indicates forward actions after partial rollbacks </a:t>
            </a:r>
          </a:p>
          <a:p>
            <a:pPr lvl="2">
              <a:lnSpc>
                <a:spcPct val="90000"/>
              </a:lnSpc>
            </a:pPr>
            <a:r>
              <a:rPr lang="en-US" altLang="en-US" dirty="0"/>
              <a:t>records 3 and 4 initially, later 5 and 6, then full rollback</a:t>
            </a:r>
          </a:p>
          <a:p>
            <a:pPr>
              <a:lnSpc>
                <a:spcPct val="90000"/>
              </a:lnSpc>
            </a:pPr>
            <a:endParaRPr lang="en-US" altLang="en-US" dirty="0"/>
          </a:p>
        </p:txBody>
      </p:sp>
      <p:pic>
        <p:nvPicPr>
          <p:cNvPr id="3" name="Picture 2"/>
          <p:cNvPicPr>
            <a:picLocks noChangeAspect="1"/>
          </p:cNvPicPr>
          <p:nvPr/>
        </p:nvPicPr>
        <p:blipFill>
          <a:blip r:embed="rId3"/>
          <a:stretch>
            <a:fillRect/>
          </a:stretch>
        </p:blipFill>
        <p:spPr>
          <a:xfrm>
            <a:off x="1975103" y="4828038"/>
            <a:ext cx="5114925" cy="946207"/>
          </a:xfrm>
          <a:prstGeom prst="rect">
            <a:avLst/>
          </a:prstGeom>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ARIES: Undo Pass</a:t>
            </a:r>
          </a:p>
        </p:txBody>
      </p:sp>
      <p:sp>
        <p:nvSpPr>
          <p:cNvPr id="72707" name="Rectangle 3"/>
          <p:cNvSpPr>
            <a:spLocks noGrp="1" noChangeArrowheads="1"/>
          </p:cNvSpPr>
          <p:nvPr>
            <p:ph idx="1"/>
          </p:nvPr>
        </p:nvSpPr>
        <p:spPr>
          <a:xfrm>
            <a:off x="659296" y="957401"/>
            <a:ext cx="7845512" cy="5254556"/>
          </a:xfrm>
        </p:spPr>
        <p:txBody>
          <a:bodyPr/>
          <a:lstStyle/>
          <a:p>
            <a:pPr>
              <a:buFont typeface="Monotype Sorts" charset="2"/>
              <a:buNone/>
            </a:pPr>
            <a:r>
              <a:rPr lang="en-US" altLang="en-US" b="1" dirty="0"/>
              <a:t>Undo pass</a:t>
            </a:r>
            <a:r>
              <a:rPr lang="en-US" altLang="en-US" dirty="0"/>
              <a:t>:</a:t>
            </a:r>
          </a:p>
          <a:p>
            <a:r>
              <a:rPr lang="en-US" altLang="en-US" dirty="0"/>
              <a:t>Performs backward scan on log undoing all transaction in undo-list</a:t>
            </a:r>
          </a:p>
          <a:p>
            <a:pPr lvl="1"/>
            <a:r>
              <a:rPr lang="en-US" altLang="en-US" dirty="0"/>
              <a:t>Backward scan optimized by skipping unneeded log records as follows:</a:t>
            </a:r>
          </a:p>
          <a:p>
            <a:pPr lvl="2"/>
            <a:r>
              <a:rPr lang="en-US" altLang="en-US" dirty="0"/>
              <a:t>Next LSN to be undone for each transaction set to LSN of last log record for transaction found by analysis pass.</a:t>
            </a:r>
          </a:p>
          <a:p>
            <a:pPr lvl="2"/>
            <a:r>
              <a:rPr lang="en-US" altLang="en-US" dirty="0"/>
              <a:t>At each step pick largest of these LSNs to undo, skip back to it and undo it </a:t>
            </a:r>
          </a:p>
          <a:p>
            <a:pPr lvl="2"/>
            <a:r>
              <a:rPr lang="en-US" altLang="en-US" dirty="0"/>
              <a:t>After undoing a log record</a:t>
            </a:r>
          </a:p>
          <a:p>
            <a:pPr lvl="3"/>
            <a:r>
              <a:rPr lang="en-US" altLang="en-US" dirty="0"/>
              <a:t>For ordinary log records, set next LSN to be undone for transaction to </a:t>
            </a:r>
            <a:r>
              <a:rPr lang="en-US" altLang="en-US" dirty="0" err="1"/>
              <a:t>PrevLSN</a:t>
            </a:r>
            <a:r>
              <a:rPr lang="en-US" altLang="en-US" dirty="0"/>
              <a:t> noted in the log record</a:t>
            </a:r>
          </a:p>
          <a:p>
            <a:pPr lvl="3"/>
            <a:r>
              <a:rPr lang="en-US" altLang="en-US" dirty="0"/>
              <a:t>For compensation log records (CLRs) set next LSN to be undo to </a:t>
            </a:r>
            <a:r>
              <a:rPr lang="en-US" altLang="en-US" dirty="0" err="1"/>
              <a:t>UndoNextLSN</a:t>
            </a:r>
            <a:r>
              <a:rPr lang="en-US" altLang="en-US" dirty="0"/>
              <a:t> noted in the log record</a:t>
            </a:r>
          </a:p>
          <a:p>
            <a:pPr lvl="4"/>
            <a:r>
              <a:rPr lang="en-US" altLang="en-US" dirty="0"/>
              <a:t>All intervening records are skipped since they would have been undone already</a:t>
            </a:r>
          </a:p>
          <a:p>
            <a:r>
              <a:rPr lang="en-US" altLang="en-US" dirty="0" err="1"/>
              <a:t>Undos</a:t>
            </a:r>
            <a:r>
              <a:rPr lang="en-US" altLang="en-US" dirty="0"/>
              <a:t> performed as described earlier</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a:effectLst/>
              </a:rPr>
              <a:t>Recovery Actions in ARIES</a:t>
            </a:r>
          </a:p>
        </p:txBody>
      </p:sp>
      <p:pic>
        <p:nvPicPr>
          <p:cNvPr id="3" name="Graphic 2">
            <a:extLst>
              <a:ext uri="{FF2B5EF4-FFF2-40B4-BE49-F238E27FC236}">
                <a16:creationId xmlns:a16="http://schemas.microsoft.com/office/drawing/2014/main" id="{8DECED0A-A6BA-4755-8C6E-2403006D10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40304" y="869962"/>
            <a:ext cx="5833382" cy="5694124"/>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Other ARIES Features</a:t>
            </a:r>
          </a:p>
        </p:txBody>
      </p:sp>
      <p:sp>
        <p:nvSpPr>
          <p:cNvPr id="74755" name="Rectangle 3"/>
          <p:cNvSpPr>
            <a:spLocks noGrp="1" noChangeArrowheads="1"/>
          </p:cNvSpPr>
          <p:nvPr>
            <p:ph idx="1"/>
          </p:nvPr>
        </p:nvSpPr>
        <p:spPr>
          <a:xfrm>
            <a:off x="692458" y="1102497"/>
            <a:ext cx="7688062" cy="5367972"/>
          </a:xfrm>
        </p:spPr>
        <p:txBody>
          <a:bodyPr/>
          <a:lstStyle/>
          <a:p>
            <a:r>
              <a:rPr lang="en-US" altLang="en-US" dirty="0"/>
              <a:t>Recovery Independence</a:t>
            </a:r>
          </a:p>
          <a:p>
            <a:pPr lvl="1"/>
            <a:r>
              <a:rPr lang="en-US" altLang="en-US" dirty="0"/>
              <a:t>Pages can be recovered independently of others</a:t>
            </a:r>
          </a:p>
          <a:p>
            <a:pPr lvl="2"/>
            <a:r>
              <a:rPr lang="en-US" altLang="en-US" dirty="0"/>
              <a:t>E.g. if some disk pages fail they can be recovered from a backup while other pages are being used</a:t>
            </a:r>
          </a:p>
          <a:p>
            <a:r>
              <a:rPr lang="en-US" altLang="en-US" dirty="0" err="1"/>
              <a:t>Savepoints</a:t>
            </a:r>
            <a:r>
              <a:rPr lang="en-US" altLang="en-US" dirty="0"/>
              <a:t>:</a:t>
            </a:r>
          </a:p>
          <a:p>
            <a:pPr lvl="1"/>
            <a:r>
              <a:rPr lang="en-US" altLang="en-US" dirty="0"/>
              <a:t>Transactions can record </a:t>
            </a:r>
            <a:r>
              <a:rPr lang="en-US" altLang="en-US" dirty="0" err="1"/>
              <a:t>savepoints</a:t>
            </a:r>
            <a:r>
              <a:rPr lang="en-US" altLang="en-US" dirty="0"/>
              <a:t> and roll back to a </a:t>
            </a:r>
            <a:r>
              <a:rPr lang="en-US" altLang="en-US" dirty="0" err="1"/>
              <a:t>savepoint</a:t>
            </a:r>
            <a:endParaRPr lang="en-US" altLang="en-US" dirty="0"/>
          </a:p>
          <a:p>
            <a:pPr lvl="2"/>
            <a:r>
              <a:rPr lang="en-US" altLang="en-US" dirty="0"/>
              <a:t>Useful for complex transactions</a:t>
            </a:r>
          </a:p>
          <a:p>
            <a:pPr lvl="2"/>
            <a:r>
              <a:rPr lang="en-US" altLang="en-US" dirty="0"/>
              <a:t>Also used to rollback just enough to release locks on deadlock</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Other ARIES Features (Cont.)</a:t>
            </a:r>
          </a:p>
        </p:txBody>
      </p:sp>
      <p:sp>
        <p:nvSpPr>
          <p:cNvPr id="75779" name="Rectangle 3"/>
          <p:cNvSpPr>
            <a:spLocks noGrp="1" noChangeArrowheads="1"/>
          </p:cNvSpPr>
          <p:nvPr>
            <p:ph idx="1"/>
          </p:nvPr>
        </p:nvSpPr>
        <p:spPr>
          <a:xfrm>
            <a:off x="683581" y="1102497"/>
            <a:ext cx="7759084" cy="5367972"/>
          </a:xfrm>
        </p:spPr>
        <p:txBody>
          <a:bodyPr/>
          <a:lstStyle/>
          <a:p>
            <a:r>
              <a:rPr lang="en-US" altLang="en-US" dirty="0"/>
              <a:t>Fine-grained locking:</a:t>
            </a:r>
          </a:p>
          <a:p>
            <a:pPr lvl="1"/>
            <a:r>
              <a:rPr lang="en-US" altLang="en-US" dirty="0"/>
              <a:t>Index concurrency algorithms that permit tuple level locking on indices can be used</a:t>
            </a:r>
          </a:p>
          <a:p>
            <a:pPr lvl="2"/>
            <a:r>
              <a:rPr lang="en-US" altLang="en-US" dirty="0"/>
              <a:t>These require logical undo, rather than physical undo, as in earlier recovery algorithm</a:t>
            </a:r>
          </a:p>
          <a:p>
            <a:r>
              <a:rPr lang="en-US" altLang="en-US" dirty="0"/>
              <a:t>Recovery optimizations:  For example:</a:t>
            </a:r>
          </a:p>
          <a:p>
            <a:pPr lvl="1"/>
            <a:r>
              <a:rPr lang="en-US" altLang="en-US" dirty="0"/>
              <a:t>Dirty page table can be used to </a:t>
            </a:r>
            <a:r>
              <a:rPr lang="en-US" altLang="en-US" dirty="0">
                <a:solidFill>
                  <a:srgbClr val="002060"/>
                </a:solidFill>
              </a:rPr>
              <a:t>prefetch</a:t>
            </a:r>
            <a:r>
              <a:rPr lang="en-US" altLang="en-US" dirty="0"/>
              <a:t> pages during redo</a:t>
            </a:r>
          </a:p>
          <a:p>
            <a:pPr lvl="1"/>
            <a:r>
              <a:rPr lang="en-US" altLang="en-US" dirty="0"/>
              <a:t>Out of order redo is possible:</a:t>
            </a:r>
          </a:p>
          <a:p>
            <a:pPr lvl="2"/>
            <a:r>
              <a:rPr lang="en-US" altLang="en-US" dirty="0"/>
              <a:t> redo can be postponed on a page being fetched from disk, and</a:t>
            </a:r>
            <a:br>
              <a:rPr lang="en-US" altLang="en-US" dirty="0"/>
            </a:br>
            <a:r>
              <a:rPr lang="en-US" altLang="en-US" dirty="0"/>
              <a:t> performed when page is fetched.  </a:t>
            </a:r>
          </a:p>
          <a:p>
            <a:pPr lvl="2"/>
            <a:r>
              <a:rPr lang="en-US" altLang="en-US" dirty="0"/>
              <a:t>Meanwhile other log records can continue to be processed</a:t>
            </a:r>
          </a:p>
          <a:p>
            <a:endParaRPr lang="en-US" alt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CD184-05CC-41AA-9FE4-CD2AE013680B}"/>
              </a:ext>
            </a:extLst>
          </p:cNvPr>
          <p:cNvSpPr>
            <a:spLocks noGrp="1"/>
          </p:cNvSpPr>
          <p:nvPr>
            <p:ph type="title"/>
          </p:nvPr>
        </p:nvSpPr>
        <p:spPr/>
        <p:txBody>
          <a:bodyPr/>
          <a:lstStyle/>
          <a:p>
            <a:r>
              <a:rPr lang="en-IN" dirty="0"/>
              <a:t>Recovery in Main Memory Databases</a:t>
            </a:r>
          </a:p>
        </p:txBody>
      </p:sp>
      <p:sp>
        <p:nvSpPr>
          <p:cNvPr id="3" name="Content Placeholder 2">
            <a:extLst>
              <a:ext uri="{FF2B5EF4-FFF2-40B4-BE49-F238E27FC236}">
                <a16:creationId xmlns:a16="http://schemas.microsoft.com/office/drawing/2014/main" id="{C6C96FC9-1D4F-4CDF-82AD-0254C869F189}"/>
              </a:ext>
            </a:extLst>
          </p:cNvPr>
          <p:cNvSpPr>
            <a:spLocks noGrp="1"/>
          </p:cNvSpPr>
          <p:nvPr>
            <p:ph idx="1"/>
          </p:nvPr>
        </p:nvSpPr>
        <p:spPr>
          <a:xfrm>
            <a:off x="683580" y="1102497"/>
            <a:ext cx="7741329" cy="5367972"/>
          </a:xfrm>
        </p:spPr>
        <p:txBody>
          <a:bodyPr/>
          <a:lstStyle/>
          <a:p>
            <a:r>
              <a:rPr lang="en-IN" dirty="0"/>
              <a:t>Normal recovery algorithms can be used with main-memory databases</a:t>
            </a:r>
          </a:p>
          <a:p>
            <a:r>
              <a:rPr lang="en-IN" dirty="0"/>
              <a:t>But optimizations are possible</a:t>
            </a:r>
          </a:p>
          <a:p>
            <a:pPr lvl="1"/>
            <a:r>
              <a:rPr lang="en-IN" dirty="0"/>
              <a:t>No redo-logging for indices: indices can be rebuilt quickly in-memory on recovery</a:t>
            </a:r>
          </a:p>
          <a:p>
            <a:pPr lvl="1"/>
            <a:r>
              <a:rPr lang="en-IN" dirty="0"/>
              <a:t>No undo logging if only committed data is written to disk</a:t>
            </a:r>
          </a:p>
          <a:p>
            <a:pPr lvl="1"/>
            <a:r>
              <a:rPr lang="en-IN" dirty="0"/>
              <a:t>Parallel recovery is important to load large amounts of data in-memory and perform recover with minimum delay</a:t>
            </a:r>
          </a:p>
        </p:txBody>
      </p:sp>
    </p:spTree>
    <p:extLst>
      <p:ext uri="{BB962C8B-B14F-4D97-AF65-F5344CB8AC3E}">
        <p14:creationId xmlns:p14="http://schemas.microsoft.com/office/powerpoint/2010/main" val="43925310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idx="1"/>
          </p:nvPr>
        </p:nvSpPr>
        <p:spPr>
          <a:xfrm>
            <a:off x="1552074" y="2689593"/>
            <a:ext cx="6978313" cy="907851"/>
          </a:xfrm>
        </p:spPr>
        <p:txBody>
          <a:bodyPr/>
          <a:lstStyle/>
          <a:p>
            <a:pPr marL="0" indent="0" algn="ctr">
              <a:buNone/>
            </a:pPr>
            <a:r>
              <a:rPr lang="en-US" sz="3200" b="1" dirty="0">
                <a:solidFill>
                  <a:srgbClr val="002060"/>
                </a:solidFill>
                <a:effectLst>
                  <a:outerShdw blurRad="38100" dist="38100" dir="2700000" algn="tl">
                    <a:srgbClr val="C0C0C0"/>
                  </a:outerShdw>
                </a:effectLst>
                <a:latin typeface="+mj-lt"/>
              </a:rPr>
              <a:t>End of Chapter 19</a:t>
            </a:r>
            <a:endParaRPr lang="en-US" altLang="en-US" sz="3200" b="1" dirty="0">
              <a:solidFill>
                <a:srgbClr val="002060"/>
              </a:solidFill>
              <a:effectLst>
                <a:outerShdw blurRad="38100" dist="38100" dir="2700000" algn="tl">
                  <a:srgbClr val="C0C0C0"/>
                </a:outerShdw>
              </a:effectLst>
              <a:latin typeface="+mj-lt"/>
            </a:endParaRPr>
          </a:p>
        </p:txBody>
      </p:sp>
    </p:spTree>
    <p:extLst>
      <p:ext uri="{BB962C8B-B14F-4D97-AF65-F5344CB8AC3E}">
        <p14:creationId xmlns:p14="http://schemas.microsoft.com/office/powerpoint/2010/main" val="40882457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pPr>
              <a:defRPr/>
            </a:pPr>
            <a:endParaRPr lang="en-US" dirty="0">
              <a:effectLst>
                <a:outerShdw blurRad="38100" dist="38100" dir="2700000" algn="tl">
                  <a:srgbClr val="C0C0C0"/>
                </a:outerShdw>
              </a:effectLst>
            </a:endParaRPr>
          </a:p>
        </p:txBody>
      </p:sp>
      <p:pic>
        <p:nvPicPr>
          <p:cNvPr id="8294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188" y="974725"/>
            <a:ext cx="7839075" cy="533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Data Access</a:t>
            </a:r>
          </a:p>
        </p:txBody>
      </p:sp>
      <p:sp>
        <p:nvSpPr>
          <p:cNvPr id="11267" name="Rectangle 3"/>
          <p:cNvSpPr>
            <a:spLocks noGrp="1" noChangeArrowheads="1"/>
          </p:cNvSpPr>
          <p:nvPr>
            <p:ph idx="1"/>
          </p:nvPr>
        </p:nvSpPr>
        <p:spPr>
          <a:xfrm>
            <a:off x="286789" y="1064029"/>
            <a:ext cx="8520545" cy="5406440"/>
          </a:xfrm>
          <a:prstGeom prst="rect">
            <a:avLst/>
          </a:prstGeom>
        </p:spPr>
        <p:txBody>
          <a:bodyPr/>
          <a:lstStyle/>
          <a:p>
            <a:r>
              <a:rPr lang="en-US" altLang="en-US" sz="2000" b="1" dirty="0">
                <a:solidFill>
                  <a:srgbClr val="002060"/>
                </a:solidFill>
              </a:rPr>
              <a:t>Physical blocks</a:t>
            </a:r>
            <a:r>
              <a:rPr lang="en-US" altLang="en-US" sz="2000" dirty="0">
                <a:solidFill>
                  <a:srgbClr val="002060"/>
                </a:solidFill>
              </a:rPr>
              <a:t> </a:t>
            </a:r>
            <a:r>
              <a:rPr lang="en-US" altLang="en-US" sz="2000" dirty="0"/>
              <a:t>are those blocks residing on the disk. </a:t>
            </a:r>
          </a:p>
          <a:p>
            <a:r>
              <a:rPr lang="en-US" altLang="en-US" sz="2000" b="1" dirty="0">
                <a:solidFill>
                  <a:srgbClr val="002060"/>
                </a:solidFill>
              </a:rPr>
              <a:t>Buffer blocks</a:t>
            </a:r>
            <a:r>
              <a:rPr lang="en-US" altLang="en-US" sz="2000" dirty="0">
                <a:solidFill>
                  <a:srgbClr val="002060"/>
                </a:solidFill>
              </a:rPr>
              <a:t> </a:t>
            </a:r>
            <a:r>
              <a:rPr lang="en-US" altLang="en-US" sz="2000" dirty="0"/>
              <a:t>are the blocks residing temporarily in main memory.</a:t>
            </a:r>
          </a:p>
          <a:p>
            <a:r>
              <a:rPr lang="en-US" altLang="en-US" sz="2000" dirty="0"/>
              <a:t>Block movements between  disk and main memory are initiated through the following two operations:</a:t>
            </a:r>
          </a:p>
          <a:p>
            <a:pPr lvl="1"/>
            <a:r>
              <a:rPr lang="en-US" altLang="en-US" sz="2000" b="1" dirty="0">
                <a:solidFill>
                  <a:srgbClr val="002060"/>
                </a:solidFill>
              </a:rPr>
              <a:t>input</a:t>
            </a:r>
            <a:r>
              <a:rPr lang="en-US" altLang="en-US" sz="2000" b="1" dirty="0">
                <a:solidFill>
                  <a:srgbClr val="000099"/>
                </a:solidFill>
              </a:rPr>
              <a:t> </a:t>
            </a:r>
            <a:r>
              <a:rPr lang="en-US" altLang="en-US" sz="2000" dirty="0"/>
              <a:t>(</a:t>
            </a:r>
            <a:r>
              <a:rPr lang="en-US" altLang="en-US" sz="2000" i="1" dirty="0"/>
              <a:t>B</a:t>
            </a:r>
            <a:r>
              <a:rPr lang="en-US" altLang="en-US" sz="2000" dirty="0"/>
              <a:t>) transfers the physical block </a:t>
            </a:r>
            <a:r>
              <a:rPr lang="en-US" altLang="en-US" sz="2000" i="1" dirty="0"/>
              <a:t>B  </a:t>
            </a:r>
            <a:r>
              <a:rPr lang="en-US" altLang="en-US" sz="2000" dirty="0"/>
              <a:t>to main memory.</a:t>
            </a:r>
          </a:p>
          <a:p>
            <a:pPr lvl="1"/>
            <a:r>
              <a:rPr lang="en-US" altLang="en-US" sz="2000" b="1" dirty="0">
                <a:solidFill>
                  <a:srgbClr val="002060"/>
                </a:solidFill>
              </a:rPr>
              <a:t>output </a:t>
            </a:r>
            <a:r>
              <a:rPr lang="en-US" altLang="en-US" sz="2000" dirty="0"/>
              <a:t>(</a:t>
            </a:r>
            <a:r>
              <a:rPr lang="en-US" altLang="en-US" sz="2000" i="1" dirty="0"/>
              <a:t>B</a:t>
            </a:r>
            <a:r>
              <a:rPr lang="en-US" altLang="en-US" sz="2000" dirty="0"/>
              <a:t>) transfers the buffer block </a:t>
            </a:r>
            <a:r>
              <a:rPr lang="en-US" altLang="en-US" sz="2000" i="1" dirty="0"/>
              <a:t>B </a:t>
            </a:r>
            <a:r>
              <a:rPr lang="en-US" altLang="en-US" sz="2000" dirty="0"/>
              <a:t>to the disk, and replaces the appropriate physical block there.</a:t>
            </a:r>
          </a:p>
          <a:p>
            <a:r>
              <a:rPr lang="en-US" altLang="en-US" sz="2000" dirty="0"/>
              <a:t>We assume, for simplicity, that each data item fits in, and is stored inside, a single block.</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pPr>
              <a:defRPr/>
            </a:pPr>
            <a:endParaRPr lang="en-US" dirty="0">
              <a:effectLst>
                <a:outerShdw blurRad="38100" dist="38100" dir="2700000" algn="tl">
                  <a:srgbClr val="C0C0C0"/>
                </a:outerShdw>
              </a:effectLst>
            </a:endParaRPr>
          </a:p>
        </p:txBody>
      </p:sp>
      <p:pic>
        <p:nvPicPr>
          <p:cNvPr id="8397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3588" y="909638"/>
            <a:ext cx="5384800" cy="520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p:txBody>
          <a:bodyPr/>
          <a:lstStyle/>
          <a:p>
            <a:pPr>
              <a:defRPr/>
            </a:pPr>
            <a:endParaRPr lang="en-US" dirty="0">
              <a:effectLst>
                <a:outerShdw blurRad="38100" dist="38100" dir="2700000" algn="tl">
                  <a:srgbClr val="C0C0C0"/>
                </a:outerShdw>
              </a:effectLst>
            </a:endParaRPr>
          </a:p>
        </p:txBody>
      </p:sp>
      <p:pic>
        <p:nvPicPr>
          <p:cNvPr id="8499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7588" y="950913"/>
            <a:ext cx="5213350"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pPr>
              <a:defRPr/>
            </a:pPr>
            <a:endParaRPr lang="en-US" dirty="0">
              <a:effectLst>
                <a:outerShdw blurRad="38100" dist="38100" dir="2700000" algn="tl">
                  <a:srgbClr val="C0C0C0"/>
                </a:outerShdw>
              </a:effectLst>
            </a:endParaRPr>
          </a:p>
        </p:txBody>
      </p:sp>
      <p:pic>
        <p:nvPicPr>
          <p:cNvPr id="8601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325" y="1158875"/>
            <a:ext cx="8166100"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pPr>
              <a:defRPr/>
            </a:pPr>
            <a:endParaRPr lang="en-US" dirty="0">
              <a:effectLst>
                <a:outerShdw blurRad="38100" dist="38100" dir="2700000" algn="tl">
                  <a:srgbClr val="C0C0C0"/>
                </a:outerShdw>
              </a:effectLst>
            </a:endParaRPr>
          </a:p>
        </p:txBody>
      </p:sp>
      <p:pic>
        <p:nvPicPr>
          <p:cNvPr id="8704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 y="933450"/>
            <a:ext cx="8199438" cy="417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pPr>
              <a:defRPr/>
            </a:pPr>
            <a:endParaRPr lang="en-US" dirty="0">
              <a:effectLst>
                <a:outerShdw blurRad="38100" dist="38100" dir="2700000" algn="tl">
                  <a:srgbClr val="C0C0C0"/>
                </a:outerShdw>
              </a:effectLst>
            </a:endParaRPr>
          </a:p>
        </p:txBody>
      </p:sp>
      <p:pic>
        <p:nvPicPr>
          <p:cNvPr id="8806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363" y="803275"/>
            <a:ext cx="8439150" cy="559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p:txBody>
          <a:bodyPr/>
          <a:lstStyle/>
          <a:p>
            <a:pPr>
              <a:defRPr/>
            </a:pPr>
            <a:endParaRPr lang="en-US" dirty="0">
              <a:effectLst>
                <a:outerShdw blurRad="38100" dist="38100" dir="2700000" algn="tl">
                  <a:srgbClr val="C0C0C0"/>
                </a:outerShdw>
              </a:effectLst>
            </a:endParaRPr>
          </a:p>
        </p:txBody>
      </p:sp>
      <p:pic>
        <p:nvPicPr>
          <p:cNvPr id="8909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675" y="890588"/>
            <a:ext cx="7196138" cy="554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pPr>
              <a:defRPr/>
            </a:pPr>
            <a:endParaRPr lang="en-US" dirty="0">
              <a:effectLst>
                <a:outerShdw blurRad="38100" dist="38100" dir="2700000" algn="tl">
                  <a:srgbClr val="C0C0C0"/>
                </a:outerShdw>
              </a:effectLst>
            </a:endParaRPr>
          </a:p>
        </p:txBody>
      </p:sp>
      <p:pic>
        <p:nvPicPr>
          <p:cNvPr id="9011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7388" y="769938"/>
            <a:ext cx="5440362" cy="544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685800" y="152400"/>
            <a:ext cx="7772400" cy="533400"/>
          </a:xfrm>
        </p:spPr>
        <p:txBody>
          <a:bodyPr/>
          <a:lstStyle/>
          <a:p>
            <a:pPr>
              <a:defRPr/>
            </a:pPr>
            <a:endParaRPr lang="en-US" dirty="0">
              <a:effectLst>
                <a:outerShdw blurRad="38100" dist="38100" dir="2700000" algn="tl">
                  <a:srgbClr val="C0C0C0"/>
                </a:outerShdw>
              </a:effectLst>
            </a:endParaRPr>
          </a:p>
        </p:txBody>
      </p:sp>
      <p:pic>
        <p:nvPicPr>
          <p:cNvPr id="9113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788" y="1239838"/>
            <a:ext cx="81788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ctrTitle"/>
          </p:nvPr>
        </p:nvSpPr>
        <p:spPr/>
        <p:txBody>
          <a:bodyPr/>
          <a:lstStyle/>
          <a:p>
            <a:pPr>
              <a:defRPr/>
            </a:pPr>
            <a:r>
              <a:rPr lang="en-US">
                <a:effectLst>
                  <a:outerShdw blurRad="38100" dist="38100" dir="2700000" algn="tl">
                    <a:srgbClr val="C0C0C0"/>
                  </a:outerShdw>
                </a:effectLst>
              </a:rPr>
              <a:t>Extra</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Shadow Paging</a:t>
            </a:r>
          </a:p>
        </p:txBody>
      </p:sp>
      <p:sp>
        <p:nvSpPr>
          <p:cNvPr id="93187" name="Rectangle 3"/>
          <p:cNvSpPr>
            <a:spLocks noGrp="1" noChangeArrowheads="1"/>
          </p:cNvSpPr>
          <p:nvPr>
            <p:ph idx="1"/>
          </p:nvPr>
        </p:nvSpPr>
        <p:spPr>
          <a:xfrm>
            <a:off x="674703" y="1102497"/>
            <a:ext cx="7679184" cy="5367972"/>
          </a:xfrm>
          <a:prstGeom prst="rect">
            <a:avLst/>
          </a:prstGeom>
        </p:spPr>
        <p:txBody>
          <a:bodyPr/>
          <a:lstStyle/>
          <a:p>
            <a:r>
              <a:rPr lang="en-US" altLang="en-US" b="1" dirty="0">
                <a:solidFill>
                  <a:srgbClr val="002060"/>
                </a:solidFill>
              </a:rPr>
              <a:t>Shadow paging</a:t>
            </a:r>
            <a:r>
              <a:rPr lang="en-US" altLang="en-US" dirty="0">
                <a:solidFill>
                  <a:srgbClr val="002060"/>
                </a:solidFill>
              </a:rPr>
              <a:t> </a:t>
            </a:r>
            <a:r>
              <a:rPr lang="en-US" altLang="en-US" dirty="0"/>
              <a:t>is an alternative to log-based recovery; this scheme is useful if  transactions execute serially</a:t>
            </a:r>
          </a:p>
          <a:p>
            <a:r>
              <a:rPr lang="en-US" altLang="en-US" dirty="0"/>
              <a:t>Idea: maintain</a:t>
            </a:r>
            <a:r>
              <a:rPr lang="en-US" altLang="en-US" i="1" dirty="0"/>
              <a:t> two</a:t>
            </a:r>
            <a:r>
              <a:rPr lang="en-US" altLang="en-US" dirty="0"/>
              <a:t> page tables during the lifetime of a transaction –the </a:t>
            </a:r>
            <a:r>
              <a:rPr lang="en-US" altLang="en-US" b="1" dirty="0">
                <a:solidFill>
                  <a:srgbClr val="002060"/>
                </a:solidFill>
              </a:rPr>
              <a:t>current page table</a:t>
            </a:r>
            <a:r>
              <a:rPr lang="en-US" altLang="en-US" dirty="0"/>
              <a:t>, and the </a:t>
            </a:r>
            <a:r>
              <a:rPr lang="en-US" altLang="en-US" b="1" dirty="0">
                <a:solidFill>
                  <a:srgbClr val="002060"/>
                </a:solidFill>
              </a:rPr>
              <a:t>shadow page table</a:t>
            </a:r>
          </a:p>
          <a:p>
            <a:r>
              <a:rPr lang="en-US" altLang="en-US" dirty="0"/>
              <a:t>Store the shadow page table in nonvolatile storage, such that state of the database prior to transaction execution may be recovered. </a:t>
            </a:r>
          </a:p>
          <a:p>
            <a:pPr lvl="1"/>
            <a:r>
              <a:rPr lang="en-US" altLang="en-US" dirty="0"/>
              <a:t>Shadow page table is never modified during execution</a:t>
            </a:r>
          </a:p>
          <a:p>
            <a:r>
              <a:rPr lang="en-US" altLang="en-US" dirty="0"/>
              <a:t>To start with, both the page tables are identical. Only current page table is used for data item accesses during execution of the transaction.</a:t>
            </a:r>
          </a:p>
          <a:p>
            <a:r>
              <a:rPr lang="en-US" altLang="en-US" dirty="0"/>
              <a:t>Whenever any page is about to be written for the first time</a:t>
            </a:r>
          </a:p>
          <a:p>
            <a:pPr lvl="1"/>
            <a:r>
              <a:rPr lang="en-US" altLang="en-US" dirty="0"/>
              <a:t>A copy of this page is made onto an unused page. </a:t>
            </a:r>
          </a:p>
          <a:p>
            <a:pPr lvl="1"/>
            <a:r>
              <a:rPr lang="en-US" altLang="en-US" dirty="0"/>
              <a:t>The current page table is then made to point to the copy</a:t>
            </a:r>
          </a:p>
          <a:p>
            <a:pPr lvl="1"/>
            <a:r>
              <a:rPr lang="en-US" altLang="en-US" dirty="0"/>
              <a:t>The update is performed on the copy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Data Access (Cont.)</a:t>
            </a:r>
          </a:p>
        </p:txBody>
      </p:sp>
      <p:sp>
        <p:nvSpPr>
          <p:cNvPr id="12291" name="Rectangle 3"/>
          <p:cNvSpPr>
            <a:spLocks noGrp="1" noChangeArrowheads="1"/>
          </p:cNvSpPr>
          <p:nvPr>
            <p:ph idx="1"/>
          </p:nvPr>
        </p:nvSpPr>
        <p:spPr>
          <a:xfrm>
            <a:off x="191193" y="1102497"/>
            <a:ext cx="8711738" cy="4810031"/>
          </a:xfrm>
          <a:prstGeom prst="rect">
            <a:avLst/>
          </a:prstGeom>
        </p:spPr>
        <p:txBody>
          <a:bodyPr/>
          <a:lstStyle/>
          <a:p>
            <a:r>
              <a:rPr lang="en-US" altLang="en-US" sz="2000" dirty="0"/>
              <a:t>Each transaction </a:t>
            </a:r>
            <a:r>
              <a:rPr lang="en-US" altLang="en-US" sz="2000" i="1" dirty="0" err="1"/>
              <a:t>T</a:t>
            </a:r>
            <a:r>
              <a:rPr lang="en-US" altLang="en-US" sz="2000" i="1" baseline="-25000" dirty="0" err="1"/>
              <a:t>i</a:t>
            </a:r>
            <a:r>
              <a:rPr lang="en-US" altLang="en-US" sz="2000" i="1" dirty="0"/>
              <a:t> </a:t>
            </a:r>
            <a:r>
              <a:rPr lang="en-US" altLang="en-US" sz="2000" dirty="0"/>
              <a:t>has its private work-area in which local copies of all data items accessed and updated by it are kept.</a:t>
            </a:r>
          </a:p>
          <a:p>
            <a:pPr lvl="1"/>
            <a:r>
              <a:rPr lang="en-US" altLang="en-US" sz="2000" dirty="0"/>
              <a:t> </a:t>
            </a:r>
            <a:r>
              <a:rPr lang="en-US" altLang="en-US" sz="2000" i="1" dirty="0" err="1"/>
              <a:t>T</a:t>
            </a:r>
            <a:r>
              <a:rPr lang="en-US" altLang="en-US" sz="2000" i="1" baseline="-25000" dirty="0" err="1"/>
              <a:t>i</a:t>
            </a:r>
            <a:r>
              <a:rPr lang="en-US" altLang="en-US" sz="2000" i="1" baseline="-25000" dirty="0"/>
              <a:t> </a:t>
            </a:r>
            <a:r>
              <a:rPr lang="en-US" altLang="en-US" sz="2000" dirty="0"/>
              <a:t>'s local copy of a data item </a:t>
            </a:r>
            <a:r>
              <a:rPr lang="en-US" altLang="en-US" sz="2000" i="1" dirty="0"/>
              <a:t>X</a:t>
            </a:r>
            <a:r>
              <a:rPr lang="en-US" altLang="en-US" sz="2000" dirty="0"/>
              <a:t> is called </a:t>
            </a:r>
            <a:r>
              <a:rPr lang="en-US" altLang="en-US" sz="2000" i="1" dirty="0"/>
              <a:t>x</a:t>
            </a:r>
            <a:r>
              <a:rPr lang="en-US" altLang="en-US" sz="2000" i="1" baseline="-25000" dirty="0"/>
              <a:t>i</a:t>
            </a:r>
            <a:r>
              <a:rPr lang="en-US" altLang="en-US" sz="2000" i="1" dirty="0"/>
              <a:t>.</a:t>
            </a:r>
            <a:endParaRPr lang="en-US" altLang="en-US" sz="2000" dirty="0"/>
          </a:p>
          <a:p>
            <a:r>
              <a:rPr lang="en-US" altLang="en-US" sz="2000" dirty="0"/>
              <a:t>Transferring data items between system buffer blocks and its private work-area done by:</a:t>
            </a:r>
          </a:p>
          <a:p>
            <a:pPr lvl="1"/>
            <a:r>
              <a:rPr lang="en-US" altLang="en-US" sz="2000" b="1" dirty="0">
                <a:solidFill>
                  <a:srgbClr val="002060"/>
                </a:solidFill>
              </a:rPr>
              <a:t>read</a:t>
            </a:r>
            <a:r>
              <a:rPr lang="en-US" altLang="en-US" sz="2000" dirty="0"/>
              <a:t>(</a:t>
            </a:r>
            <a:r>
              <a:rPr lang="en-US" altLang="en-US" sz="2000" i="1" dirty="0"/>
              <a:t>X</a:t>
            </a:r>
            <a:r>
              <a:rPr lang="en-US" altLang="en-US" sz="2000" dirty="0"/>
              <a:t>) assigns the value of data item </a:t>
            </a:r>
            <a:r>
              <a:rPr lang="en-US" altLang="en-US" sz="2000" i="1" dirty="0"/>
              <a:t>X</a:t>
            </a:r>
            <a:r>
              <a:rPr lang="en-US" altLang="en-US" sz="2000" dirty="0"/>
              <a:t> to the local variable </a:t>
            </a:r>
            <a:r>
              <a:rPr lang="en-US" altLang="en-US" sz="2000" i="1" dirty="0"/>
              <a:t>x</a:t>
            </a:r>
            <a:r>
              <a:rPr lang="en-US" altLang="en-US" sz="2000" i="1" baseline="-25000" dirty="0"/>
              <a:t>i</a:t>
            </a:r>
            <a:r>
              <a:rPr lang="en-US" altLang="en-US" sz="2000" dirty="0"/>
              <a:t>.</a:t>
            </a:r>
          </a:p>
          <a:p>
            <a:pPr lvl="1"/>
            <a:r>
              <a:rPr lang="en-US" altLang="en-US" sz="2000" b="1" dirty="0">
                <a:solidFill>
                  <a:srgbClr val="002060"/>
                </a:solidFill>
              </a:rPr>
              <a:t>write</a:t>
            </a:r>
            <a:r>
              <a:rPr lang="en-US" altLang="en-US" sz="2000" dirty="0"/>
              <a:t>(</a:t>
            </a:r>
            <a:r>
              <a:rPr lang="en-US" altLang="en-US" sz="2000" i="1" dirty="0"/>
              <a:t>X</a:t>
            </a:r>
            <a:r>
              <a:rPr lang="en-US" altLang="en-US" sz="2000" dirty="0"/>
              <a:t>) assigns the value of local variable </a:t>
            </a:r>
            <a:r>
              <a:rPr lang="en-US" altLang="en-US" sz="2000" i="1" dirty="0"/>
              <a:t>x</a:t>
            </a:r>
            <a:r>
              <a:rPr lang="en-US" altLang="en-US" sz="2000" i="1" baseline="-25000" dirty="0"/>
              <a:t>i</a:t>
            </a:r>
            <a:r>
              <a:rPr lang="en-US" altLang="en-US" sz="2000" i="1" dirty="0"/>
              <a:t> </a:t>
            </a:r>
            <a:r>
              <a:rPr lang="en-US" altLang="en-US" sz="2000" dirty="0"/>
              <a:t>to data item {</a:t>
            </a:r>
            <a:r>
              <a:rPr lang="en-US" altLang="en-US" sz="2000" i="1" dirty="0"/>
              <a:t>X</a:t>
            </a:r>
            <a:r>
              <a:rPr lang="en-US" altLang="en-US" sz="2000" dirty="0"/>
              <a:t>} in the buffer block.</a:t>
            </a:r>
          </a:p>
          <a:p>
            <a:pPr lvl="1"/>
            <a:r>
              <a:rPr lang="en-US" altLang="en-US" sz="2000" dirty="0"/>
              <a:t>Note:</a:t>
            </a:r>
            <a:r>
              <a:rPr lang="en-US" altLang="en-US" sz="2000" b="1" dirty="0"/>
              <a:t> output</a:t>
            </a:r>
            <a:r>
              <a:rPr lang="en-US" altLang="en-US" sz="2000" dirty="0"/>
              <a:t>(</a:t>
            </a:r>
            <a:r>
              <a:rPr lang="en-US" altLang="en-US" sz="2000" i="1" dirty="0"/>
              <a:t>B</a:t>
            </a:r>
            <a:r>
              <a:rPr lang="en-US" altLang="en-US" sz="2000" i="1" baseline="-25000" dirty="0"/>
              <a:t>X</a:t>
            </a:r>
            <a:r>
              <a:rPr lang="en-US" altLang="en-US" sz="2000" dirty="0"/>
              <a:t>) need not immediately follow </a:t>
            </a:r>
            <a:r>
              <a:rPr lang="en-US" altLang="en-US" sz="2000" b="1" dirty="0"/>
              <a:t>write</a:t>
            </a:r>
            <a:r>
              <a:rPr lang="en-US" altLang="en-US" sz="2000" dirty="0"/>
              <a:t>(</a:t>
            </a:r>
            <a:r>
              <a:rPr lang="en-US" altLang="en-US" sz="2000" i="1" dirty="0"/>
              <a:t>X</a:t>
            </a:r>
            <a:r>
              <a:rPr lang="en-US" altLang="en-US" sz="2000" dirty="0"/>
              <a:t>). System can perform the </a:t>
            </a:r>
            <a:r>
              <a:rPr lang="en-US" altLang="en-US" sz="2000" b="1" dirty="0"/>
              <a:t>output</a:t>
            </a:r>
            <a:r>
              <a:rPr lang="en-US" altLang="en-US" sz="2000" dirty="0"/>
              <a:t> operation when it deems fit.</a:t>
            </a:r>
          </a:p>
          <a:p>
            <a:r>
              <a:rPr lang="en-US" altLang="en-US" sz="2000" dirty="0"/>
              <a:t>Transactions </a:t>
            </a:r>
          </a:p>
          <a:p>
            <a:pPr lvl="1"/>
            <a:r>
              <a:rPr lang="en-US" altLang="en-US" sz="2000" dirty="0"/>
              <a:t>Must perform </a:t>
            </a:r>
            <a:r>
              <a:rPr lang="en-US" altLang="en-US" sz="2000" b="1" dirty="0"/>
              <a:t>read</a:t>
            </a:r>
            <a:r>
              <a:rPr lang="en-US" altLang="en-US" sz="2000" dirty="0"/>
              <a:t>(</a:t>
            </a:r>
            <a:r>
              <a:rPr lang="en-US" altLang="en-US" sz="2000" i="1" dirty="0"/>
              <a:t>X</a:t>
            </a:r>
            <a:r>
              <a:rPr lang="en-US" altLang="en-US" sz="2000" dirty="0"/>
              <a:t>) before accessing </a:t>
            </a:r>
            <a:r>
              <a:rPr lang="en-US" altLang="en-US" sz="2000" i="1" dirty="0"/>
              <a:t>X</a:t>
            </a:r>
            <a:r>
              <a:rPr lang="en-US" altLang="en-US" sz="2000" dirty="0"/>
              <a:t> for the first time (subsequent reads can be from local copy) </a:t>
            </a:r>
          </a:p>
          <a:p>
            <a:pPr lvl="1"/>
            <a:r>
              <a:rPr lang="en-US" altLang="en-US" sz="2000" b="1" dirty="0"/>
              <a:t>write</a:t>
            </a:r>
            <a:r>
              <a:rPr lang="en-US" altLang="en-US" sz="2000" dirty="0"/>
              <a:t>(</a:t>
            </a:r>
            <a:r>
              <a:rPr lang="en-US" altLang="en-US" sz="2000" i="1" dirty="0"/>
              <a:t>X</a:t>
            </a:r>
            <a:r>
              <a:rPr lang="en-US" altLang="en-US" sz="2000" dirty="0"/>
              <a:t>) can be executed at any time before the transaction commits</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Sample Page Table</a:t>
            </a:r>
          </a:p>
        </p:txBody>
      </p:sp>
      <p:pic>
        <p:nvPicPr>
          <p:cNvPr id="94211" name="Picture 3"/>
          <p:cNvPicPr>
            <a:picLocks noChangeAspect="1" noChangeArrowheads="1"/>
          </p:cNvPicPr>
          <p:nvPr/>
        </p:nvPicPr>
        <p:blipFill>
          <a:blip r:embed="rId3">
            <a:extLst>
              <a:ext uri="{28A0092B-C50C-407E-A947-70E740481C1C}">
                <a14:useLocalDpi xmlns:a14="http://schemas.microsoft.com/office/drawing/2010/main" val="0"/>
              </a:ext>
            </a:extLst>
          </a:blip>
          <a:srcRect l="23627" t="1099" r="23627" b="2930"/>
          <a:stretch>
            <a:fillRect/>
          </a:stretch>
        </p:blipFill>
        <p:spPr bwMode="auto">
          <a:xfrm>
            <a:off x="2662238" y="1106488"/>
            <a:ext cx="3624262" cy="494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Example of Shadow Paging</a:t>
            </a:r>
          </a:p>
        </p:txBody>
      </p:sp>
      <p:sp>
        <p:nvSpPr>
          <p:cNvPr id="95235" name="Text Box 3"/>
          <p:cNvSpPr txBox="1">
            <a:spLocks noChangeArrowheads="1"/>
          </p:cNvSpPr>
          <p:nvPr/>
        </p:nvSpPr>
        <p:spPr bwMode="auto">
          <a:xfrm>
            <a:off x="1627188" y="735013"/>
            <a:ext cx="56165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1800"/>
              <a:t>Shadow and current page tables after write to page 4 </a:t>
            </a:r>
          </a:p>
        </p:txBody>
      </p:sp>
      <p:pic>
        <p:nvPicPr>
          <p:cNvPr id="95236" name="Picture 4"/>
          <p:cNvPicPr>
            <a:picLocks noChangeAspect="1" noChangeArrowheads="1"/>
          </p:cNvPicPr>
          <p:nvPr/>
        </p:nvPicPr>
        <p:blipFill>
          <a:blip r:embed="rId3">
            <a:extLst>
              <a:ext uri="{28A0092B-C50C-407E-A947-70E740481C1C}">
                <a14:useLocalDpi xmlns:a14="http://schemas.microsoft.com/office/drawing/2010/main" val="0"/>
              </a:ext>
            </a:extLst>
          </a:blip>
          <a:srcRect l="9027" t="1543" r="9723" b="618"/>
          <a:stretch>
            <a:fillRect/>
          </a:stretch>
        </p:blipFill>
        <p:spPr bwMode="auto">
          <a:xfrm>
            <a:off x="1617663" y="1231900"/>
            <a:ext cx="5638800" cy="50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Shadow Paging (Cont.)</a:t>
            </a:r>
          </a:p>
        </p:txBody>
      </p:sp>
      <p:sp>
        <p:nvSpPr>
          <p:cNvPr id="96259" name="Rectangle 3"/>
          <p:cNvSpPr>
            <a:spLocks noGrp="1" noChangeArrowheads="1"/>
          </p:cNvSpPr>
          <p:nvPr>
            <p:ph idx="1"/>
          </p:nvPr>
        </p:nvSpPr>
        <p:spPr>
          <a:xfrm>
            <a:off x="656948" y="1102497"/>
            <a:ext cx="7688062" cy="5367972"/>
          </a:xfrm>
          <a:prstGeom prst="rect">
            <a:avLst/>
          </a:prstGeom>
        </p:spPr>
        <p:txBody>
          <a:bodyPr/>
          <a:lstStyle/>
          <a:p>
            <a:r>
              <a:rPr lang="en-US" altLang="en-US" dirty="0"/>
              <a:t>To commit a transaction :</a:t>
            </a:r>
          </a:p>
          <a:p>
            <a:pPr>
              <a:buFont typeface="Monotype Sorts" charset="2"/>
              <a:buNone/>
            </a:pPr>
            <a:r>
              <a:rPr lang="en-US" altLang="en-US" dirty="0"/>
              <a:t>  1.  Flush all modified pages in main memory to disk</a:t>
            </a:r>
          </a:p>
          <a:p>
            <a:pPr>
              <a:buFont typeface="Monotype Sorts" charset="2"/>
              <a:buNone/>
            </a:pPr>
            <a:r>
              <a:rPr lang="en-US" altLang="en-US" dirty="0"/>
              <a:t>  2.  Output current page table to disk</a:t>
            </a:r>
          </a:p>
          <a:p>
            <a:pPr>
              <a:buFont typeface="Monotype Sorts" charset="2"/>
              <a:buNone/>
            </a:pPr>
            <a:r>
              <a:rPr lang="en-US" altLang="en-US" dirty="0"/>
              <a:t>  3.  Make the current page table the new shadow page table, as follows:</a:t>
            </a:r>
          </a:p>
          <a:p>
            <a:pPr lvl="1"/>
            <a:r>
              <a:rPr lang="en-US" altLang="en-US" dirty="0"/>
              <a:t>keep a pointer to the shadow page table at a fixed (known) location on disk.</a:t>
            </a:r>
          </a:p>
          <a:p>
            <a:pPr lvl="1"/>
            <a:r>
              <a:rPr lang="en-US" altLang="en-US" dirty="0"/>
              <a:t>to make the current page table the new shadow page table, simply update the pointer to point to current page table on disk</a:t>
            </a:r>
          </a:p>
          <a:p>
            <a:r>
              <a:rPr lang="en-US" altLang="en-US" dirty="0"/>
              <a:t>Once pointer to shadow page table has been written, transaction is committed.</a:t>
            </a:r>
          </a:p>
          <a:p>
            <a:r>
              <a:rPr lang="en-US" altLang="en-US" dirty="0"/>
              <a:t>No recovery is needed after a crash — new transactions can start right away, using the shadow page table.</a:t>
            </a:r>
          </a:p>
          <a:p>
            <a:r>
              <a:rPr lang="en-US" altLang="en-US" dirty="0"/>
              <a:t>Pages not pointed to from current/shadow page table should be freed (garbage collected).</a:t>
            </a:r>
          </a:p>
          <a:p>
            <a:endParaRPr lang="en-US" alt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Show Paging (Cont.)</a:t>
            </a:r>
          </a:p>
        </p:txBody>
      </p:sp>
      <p:sp>
        <p:nvSpPr>
          <p:cNvPr id="97283" name="Rectangle 3"/>
          <p:cNvSpPr>
            <a:spLocks noGrp="1" noChangeArrowheads="1"/>
          </p:cNvSpPr>
          <p:nvPr>
            <p:ph idx="1"/>
          </p:nvPr>
        </p:nvSpPr>
        <p:spPr>
          <a:xfrm>
            <a:off x="665825" y="1102497"/>
            <a:ext cx="7838984" cy="5367972"/>
          </a:xfrm>
          <a:prstGeom prst="rect">
            <a:avLst/>
          </a:prstGeom>
        </p:spPr>
        <p:txBody>
          <a:bodyPr/>
          <a:lstStyle/>
          <a:p>
            <a:pPr>
              <a:lnSpc>
                <a:spcPct val="90000"/>
              </a:lnSpc>
            </a:pPr>
            <a:r>
              <a:rPr lang="en-US" altLang="en-US" dirty="0"/>
              <a:t>Advantages of shadow-paging over log-based schemes</a:t>
            </a:r>
          </a:p>
          <a:p>
            <a:pPr lvl="1">
              <a:lnSpc>
                <a:spcPct val="90000"/>
              </a:lnSpc>
            </a:pPr>
            <a:r>
              <a:rPr lang="en-US" altLang="en-US" dirty="0"/>
              <a:t>no overhead of writing log records</a:t>
            </a:r>
          </a:p>
          <a:p>
            <a:pPr lvl="1">
              <a:lnSpc>
                <a:spcPct val="90000"/>
              </a:lnSpc>
            </a:pPr>
            <a:r>
              <a:rPr lang="en-US" altLang="en-US" dirty="0"/>
              <a:t>recovery is trivial</a:t>
            </a:r>
          </a:p>
          <a:p>
            <a:pPr>
              <a:lnSpc>
                <a:spcPct val="90000"/>
              </a:lnSpc>
            </a:pPr>
            <a:r>
              <a:rPr lang="en-US" altLang="en-US" dirty="0"/>
              <a:t>Disadvantages:</a:t>
            </a:r>
          </a:p>
          <a:p>
            <a:pPr lvl="1">
              <a:lnSpc>
                <a:spcPct val="90000"/>
              </a:lnSpc>
            </a:pPr>
            <a:r>
              <a:rPr lang="en-US" altLang="en-US" dirty="0"/>
              <a:t>Copying the entire page table is very expensive</a:t>
            </a:r>
          </a:p>
          <a:p>
            <a:pPr lvl="2">
              <a:lnSpc>
                <a:spcPct val="90000"/>
              </a:lnSpc>
            </a:pPr>
            <a:r>
              <a:rPr lang="en-US" altLang="en-US" dirty="0"/>
              <a:t>Can be reduced by using a page table structured like a B</a:t>
            </a:r>
            <a:r>
              <a:rPr lang="en-US" altLang="en-US" baseline="30000" dirty="0"/>
              <a:t>+</a:t>
            </a:r>
            <a:r>
              <a:rPr lang="en-US" altLang="en-US" dirty="0"/>
              <a:t>-tree</a:t>
            </a:r>
          </a:p>
          <a:p>
            <a:pPr lvl="3">
              <a:lnSpc>
                <a:spcPct val="90000"/>
              </a:lnSpc>
            </a:pPr>
            <a:r>
              <a:rPr lang="en-US" altLang="en-US" dirty="0"/>
              <a:t>No need to copy entire tree, only need to copy paths in the tree that lead to updated leaf nodes</a:t>
            </a:r>
          </a:p>
          <a:p>
            <a:pPr lvl="1">
              <a:lnSpc>
                <a:spcPct val="90000"/>
              </a:lnSpc>
            </a:pPr>
            <a:r>
              <a:rPr lang="en-US" altLang="en-US" dirty="0"/>
              <a:t>Commit overhead is high even with above extension</a:t>
            </a:r>
          </a:p>
          <a:p>
            <a:pPr lvl="2">
              <a:lnSpc>
                <a:spcPct val="90000"/>
              </a:lnSpc>
            </a:pPr>
            <a:r>
              <a:rPr lang="en-US" altLang="en-US" dirty="0"/>
              <a:t>Need to flush every updated page, and page table</a:t>
            </a:r>
          </a:p>
          <a:p>
            <a:pPr lvl="1">
              <a:lnSpc>
                <a:spcPct val="90000"/>
              </a:lnSpc>
            </a:pPr>
            <a:r>
              <a:rPr lang="en-US" altLang="en-US" dirty="0"/>
              <a:t>Data gets fragmented (related pages get separated on disk)</a:t>
            </a:r>
          </a:p>
          <a:p>
            <a:pPr lvl="1">
              <a:lnSpc>
                <a:spcPct val="90000"/>
              </a:lnSpc>
            </a:pPr>
            <a:r>
              <a:rPr lang="en-US" altLang="en-US" dirty="0"/>
              <a:t>After every transaction completion, the database pages containing old versions of modified data need to be garbage collected </a:t>
            </a:r>
          </a:p>
          <a:p>
            <a:pPr lvl="1">
              <a:lnSpc>
                <a:spcPct val="90000"/>
              </a:lnSpc>
            </a:pPr>
            <a:r>
              <a:rPr lang="en-US" altLang="en-US" dirty="0"/>
              <a:t>Hard to extend algorithm to allow transactions to run concurrently</a:t>
            </a:r>
          </a:p>
          <a:p>
            <a:pPr lvl="2">
              <a:lnSpc>
                <a:spcPct val="90000"/>
              </a:lnSpc>
            </a:pPr>
            <a:r>
              <a:rPr lang="en-US" altLang="en-US" dirty="0"/>
              <a:t>Easier to extend log based schemes</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Block Storage Operations</a:t>
            </a:r>
          </a:p>
        </p:txBody>
      </p:sp>
      <p:pic>
        <p:nvPicPr>
          <p:cNvPr id="9830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915988"/>
            <a:ext cx="7974013" cy="542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685800" y="304800"/>
            <a:ext cx="8077200" cy="609600"/>
          </a:xfrm>
        </p:spPr>
        <p:txBody>
          <a:bodyPr/>
          <a:lstStyle/>
          <a:p>
            <a:pPr>
              <a:defRPr/>
            </a:pPr>
            <a:r>
              <a:rPr lang="en-US" sz="2800">
                <a:ea typeface="ＭＳ Ｐゴシック" charset="0"/>
              </a:rPr>
              <a:t>Portion of the Database Log Corresponding to </a:t>
            </a:r>
            <a:r>
              <a:rPr lang="en-US" sz="2800" i="1">
                <a:ea typeface="ＭＳ Ｐゴシック" charset="0"/>
              </a:rPr>
              <a:t>T</a:t>
            </a:r>
            <a:r>
              <a:rPr lang="en-US" sz="2800" baseline="-25000">
                <a:ea typeface="ＭＳ Ｐゴシック" charset="0"/>
              </a:rPr>
              <a:t>0</a:t>
            </a:r>
            <a:r>
              <a:rPr lang="en-US" sz="2800">
                <a:ea typeface="ＭＳ Ｐゴシック" charset="0"/>
              </a:rPr>
              <a:t> and </a:t>
            </a:r>
            <a:r>
              <a:rPr lang="en-US" sz="2800" i="1">
                <a:ea typeface="ＭＳ Ｐゴシック" charset="0"/>
              </a:rPr>
              <a:t>T</a:t>
            </a:r>
            <a:r>
              <a:rPr lang="en-US" sz="2800" baseline="-25000">
                <a:ea typeface="ＭＳ Ｐゴシック" charset="0"/>
              </a:rPr>
              <a:t>1</a:t>
            </a:r>
            <a:endParaRPr lang="en-US" sz="2800">
              <a:ea typeface="ＭＳ Ｐゴシック" charset="0"/>
            </a:endParaRPr>
          </a:p>
        </p:txBody>
      </p:sp>
      <p:pic>
        <p:nvPicPr>
          <p:cNvPr id="99331" name="Picture 3"/>
          <p:cNvPicPr>
            <a:picLocks noChangeAspect="1" noChangeArrowheads="1"/>
          </p:cNvPicPr>
          <p:nvPr/>
        </p:nvPicPr>
        <p:blipFill>
          <a:blip r:embed="rId3">
            <a:extLst>
              <a:ext uri="{28A0092B-C50C-407E-A947-70E740481C1C}">
                <a14:useLocalDpi xmlns:a14="http://schemas.microsoft.com/office/drawing/2010/main" val="0"/>
              </a:ext>
            </a:extLst>
          </a:blip>
          <a:srcRect l="21739" t="3865" r="23189" b="3381"/>
          <a:stretch>
            <a:fillRect/>
          </a:stretch>
        </p:blipFill>
        <p:spPr bwMode="auto">
          <a:xfrm>
            <a:off x="3124200" y="1447800"/>
            <a:ext cx="28956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2"/>
          <p:cNvSpPr>
            <a:spLocks noGrp="1" noChangeArrowheads="1"/>
          </p:cNvSpPr>
          <p:nvPr>
            <p:ph type="title"/>
          </p:nvPr>
        </p:nvSpPr>
        <p:spPr>
          <a:xfrm>
            <a:off x="559292" y="496888"/>
            <a:ext cx="8584708" cy="609600"/>
          </a:xfrm>
        </p:spPr>
        <p:txBody>
          <a:bodyPr/>
          <a:lstStyle/>
          <a:p>
            <a:pPr>
              <a:defRPr/>
            </a:pPr>
            <a:r>
              <a:rPr lang="en-US" sz="2800" dirty="0">
                <a:ea typeface="ＭＳ Ｐゴシック" charset="0"/>
              </a:rPr>
              <a:t>State of the Log and Database Corresponding to </a:t>
            </a:r>
            <a:r>
              <a:rPr lang="en-US" sz="2800" i="1" dirty="0">
                <a:ea typeface="ＭＳ Ｐゴシック" charset="0"/>
              </a:rPr>
              <a:t>T</a:t>
            </a:r>
            <a:r>
              <a:rPr lang="en-US" sz="2800" baseline="-25000" dirty="0">
                <a:ea typeface="ＭＳ Ｐゴシック" charset="0"/>
              </a:rPr>
              <a:t>0 </a:t>
            </a:r>
            <a:r>
              <a:rPr lang="en-US" sz="2800" dirty="0">
                <a:ea typeface="ＭＳ Ｐゴシック" charset="0"/>
              </a:rPr>
              <a:t>and </a:t>
            </a:r>
            <a:r>
              <a:rPr lang="en-US" sz="2800" i="1" dirty="0">
                <a:ea typeface="ＭＳ Ｐゴシック" charset="0"/>
              </a:rPr>
              <a:t>T</a:t>
            </a:r>
            <a:r>
              <a:rPr lang="en-US" sz="2800" baseline="-25000" dirty="0">
                <a:ea typeface="ＭＳ Ｐゴシック" charset="0"/>
              </a:rPr>
              <a:t>1</a:t>
            </a:r>
            <a:endParaRPr lang="en-US" sz="2800" dirty="0">
              <a:ea typeface="ＭＳ Ｐゴシック" charset="0"/>
            </a:endParaRPr>
          </a:p>
        </p:txBody>
      </p:sp>
      <p:pic>
        <p:nvPicPr>
          <p:cNvPr id="100355" name="Picture 3"/>
          <p:cNvPicPr>
            <a:picLocks noChangeAspect="1" noChangeArrowheads="1"/>
          </p:cNvPicPr>
          <p:nvPr/>
        </p:nvPicPr>
        <p:blipFill>
          <a:blip r:embed="rId3">
            <a:extLst>
              <a:ext uri="{28A0092B-C50C-407E-A947-70E740481C1C}">
                <a14:useLocalDpi xmlns:a14="http://schemas.microsoft.com/office/drawing/2010/main" val="0"/>
              </a:ext>
            </a:extLst>
          </a:blip>
          <a:srcRect l="10811" t="1802" r="13513" b="2702"/>
          <a:stretch>
            <a:fillRect/>
          </a:stretch>
        </p:blipFill>
        <p:spPr bwMode="auto">
          <a:xfrm>
            <a:off x="2379955" y="1716350"/>
            <a:ext cx="42672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a:xfrm>
            <a:off x="561975" y="496888"/>
            <a:ext cx="8077200" cy="609600"/>
          </a:xfrm>
        </p:spPr>
        <p:txBody>
          <a:bodyPr/>
          <a:lstStyle/>
          <a:p>
            <a:pPr>
              <a:defRPr/>
            </a:pPr>
            <a:r>
              <a:rPr lang="en-US" sz="2800">
                <a:ea typeface="ＭＳ Ｐゴシック" charset="0"/>
              </a:rPr>
              <a:t>Portion of the System Log Corresponding to </a:t>
            </a:r>
            <a:r>
              <a:rPr lang="en-US" sz="2800" i="1">
                <a:ea typeface="ＭＳ Ｐゴシック" charset="0"/>
              </a:rPr>
              <a:t>T</a:t>
            </a:r>
            <a:r>
              <a:rPr lang="en-US" sz="2800" baseline="-25000">
                <a:ea typeface="ＭＳ Ｐゴシック" charset="0"/>
              </a:rPr>
              <a:t>0</a:t>
            </a:r>
            <a:r>
              <a:rPr lang="en-US" sz="2800">
                <a:ea typeface="ＭＳ Ｐゴシック" charset="0"/>
              </a:rPr>
              <a:t> and </a:t>
            </a:r>
            <a:r>
              <a:rPr lang="en-US" sz="2800" i="1">
                <a:ea typeface="ＭＳ Ｐゴシック" charset="0"/>
              </a:rPr>
              <a:t>T</a:t>
            </a:r>
            <a:r>
              <a:rPr lang="en-US" sz="2800" baseline="-25000">
                <a:ea typeface="ＭＳ Ｐゴシック" charset="0"/>
              </a:rPr>
              <a:t>1</a:t>
            </a:r>
            <a:endParaRPr lang="en-US" sz="2800">
              <a:ea typeface="ＭＳ Ｐゴシック" charset="0"/>
            </a:endParaRPr>
          </a:p>
        </p:txBody>
      </p:sp>
      <p:pic>
        <p:nvPicPr>
          <p:cNvPr id="101379" name="Picture 3"/>
          <p:cNvPicPr>
            <a:picLocks noChangeAspect="1" noChangeArrowheads="1"/>
          </p:cNvPicPr>
          <p:nvPr/>
        </p:nvPicPr>
        <p:blipFill>
          <a:blip r:embed="rId3">
            <a:extLst>
              <a:ext uri="{28A0092B-C50C-407E-A947-70E740481C1C}">
                <a14:useLocalDpi xmlns:a14="http://schemas.microsoft.com/office/drawing/2010/main" val="0"/>
              </a:ext>
            </a:extLst>
          </a:blip>
          <a:srcRect l="7353" t="3922" r="11765" b="1961"/>
          <a:stretch>
            <a:fillRect/>
          </a:stretch>
        </p:blipFill>
        <p:spPr bwMode="auto">
          <a:xfrm>
            <a:off x="2286000" y="1524000"/>
            <a:ext cx="4191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a:xfrm>
            <a:off x="606425" y="496888"/>
            <a:ext cx="8077200" cy="609600"/>
          </a:xfrm>
        </p:spPr>
        <p:txBody>
          <a:bodyPr/>
          <a:lstStyle/>
          <a:p>
            <a:pPr>
              <a:defRPr/>
            </a:pPr>
            <a:r>
              <a:rPr lang="en-US" sz="2800">
                <a:ea typeface="ＭＳ Ｐゴシック" charset="0"/>
              </a:rPr>
              <a:t>State of System Log and Database Corresponding to </a:t>
            </a:r>
            <a:r>
              <a:rPr lang="en-US" sz="2800" i="1">
                <a:ea typeface="ＭＳ Ｐゴシック" charset="0"/>
              </a:rPr>
              <a:t>T</a:t>
            </a:r>
            <a:r>
              <a:rPr lang="en-US" sz="2800" baseline="-25000">
                <a:ea typeface="ＭＳ Ｐゴシック" charset="0"/>
              </a:rPr>
              <a:t>0</a:t>
            </a:r>
            <a:r>
              <a:rPr lang="en-US" sz="2800">
                <a:ea typeface="ＭＳ Ｐゴシック" charset="0"/>
              </a:rPr>
              <a:t> and </a:t>
            </a:r>
            <a:r>
              <a:rPr lang="en-US" sz="2800" i="1">
                <a:ea typeface="ＭＳ Ｐゴシック" charset="0"/>
              </a:rPr>
              <a:t>T</a:t>
            </a:r>
            <a:r>
              <a:rPr lang="en-US" sz="2800" baseline="-25000">
                <a:ea typeface="ＭＳ Ｐゴシック" charset="0"/>
              </a:rPr>
              <a:t>1</a:t>
            </a:r>
            <a:endParaRPr lang="en-US" sz="2800">
              <a:ea typeface="ＭＳ Ｐゴシック" charset="0"/>
            </a:endParaRPr>
          </a:p>
        </p:txBody>
      </p:sp>
      <p:pic>
        <p:nvPicPr>
          <p:cNvPr id="102403" name="Picture 3"/>
          <p:cNvPicPr>
            <a:picLocks noChangeAspect="1" noChangeArrowheads="1"/>
          </p:cNvPicPr>
          <p:nvPr/>
        </p:nvPicPr>
        <p:blipFill>
          <a:blip r:embed="rId3">
            <a:extLst>
              <a:ext uri="{28A0092B-C50C-407E-A947-70E740481C1C}">
                <a14:useLocalDpi xmlns:a14="http://schemas.microsoft.com/office/drawing/2010/main" val="0"/>
              </a:ext>
            </a:extLst>
          </a:blip>
          <a:srcRect l="11842" t="1755" r="11842" b="3510"/>
          <a:stretch>
            <a:fillRect/>
          </a:stretch>
        </p:blipFill>
        <p:spPr bwMode="auto">
          <a:xfrm>
            <a:off x="2209800" y="1371600"/>
            <a:ext cx="4419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noFill/>
          <a:extLst>
            <a:ext uri="{909E8E84-426E-40DD-AFC4-6F175D3DCCD1}">
              <a14:hiddenFill xmlns:a14="http://schemas.microsoft.com/office/drawing/2010/main">
                <a:solidFill>
                  <a:srgbClr val="FFFFFF"/>
                </a:solidFill>
              </a14:hiddenFill>
            </a:ext>
          </a:extLst>
        </p:spPr>
        <p:txBody>
          <a:bodyPr/>
          <a:lstStyle/>
          <a:p>
            <a:r>
              <a:rPr lang="en-US" altLang="en-US">
                <a:effectLst/>
              </a:rPr>
              <a:t>Undo and Redo Operations</a:t>
            </a:r>
          </a:p>
        </p:txBody>
      </p:sp>
      <p:sp>
        <p:nvSpPr>
          <p:cNvPr id="103427" name="Rectangle 3"/>
          <p:cNvSpPr>
            <a:spLocks noGrp="1" noChangeArrowheads="1"/>
          </p:cNvSpPr>
          <p:nvPr>
            <p:ph idx="1"/>
          </p:nvPr>
        </p:nvSpPr>
        <p:spPr>
          <a:xfrm>
            <a:off x="701336" y="1102497"/>
            <a:ext cx="7776839" cy="5367972"/>
          </a:xfrm>
        </p:spPr>
        <p:txBody>
          <a:bodyPr/>
          <a:lstStyle/>
          <a:p>
            <a:r>
              <a:rPr lang="en-US" altLang="en-US" b="1" dirty="0">
                <a:solidFill>
                  <a:srgbClr val="002060"/>
                </a:solidFill>
              </a:rPr>
              <a:t>Undo</a:t>
            </a:r>
            <a:r>
              <a:rPr lang="en-US" altLang="en-US" dirty="0"/>
              <a:t> of a log record </a:t>
            </a:r>
            <a:r>
              <a:rPr lang="en-US" altLang="en-US" i="1" dirty="0"/>
              <a:t>&lt;</a:t>
            </a:r>
            <a:r>
              <a:rPr lang="en-US" altLang="en-US" i="1" dirty="0" err="1"/>
              <a:t>T</a:t>
            </a:r>
            <a:r>
              <a:rPr lang="en-US" altLang="en-US" i="1" baseline="-25000" dirty="0" err="1"/>
              <a:t>i</a:t>
            </a:r>
            <a:r>
              <a:rPr lang="en-US" altLang="en-US" i="1" dirty="0"/>
              <a:t>, X,  V</a:t>
            </a:r>
            <a:r>
              <a:rPr lang="en-US" altLang="en-US" i="1" baseline="-25000" dirty="0"/>
              <a:t>1</a:t>
            </a:r>
            <a:r>
              <a:rPr lang="en-US" altLang="en-US" i="1" dirty="0"/>
              <a:t>,  V</a:t>
            </a:r>
            <a:r>
              <a:rPr lang="en-US" altLang="en-US" i="1" baseline="-25000" dirty="0"/>
              <a:t>2</a:t>
            </a:r>
            <a:r>
              <a:rPr lang="en-US" altLang="en-US" i="1" dirty="0"/>
              <a:t>&gt; </a:t>
            </a:r>
            <a:r>
              <a:rPr lang="en-US" altLang="en-US" dirty="0"/>
              <a:t>writes the </a:t>
            </a:r>
            <a:r>
              <a:rPr lang="en-US" altLang="en-US" b="1" dirty="0"/>
              <a:t>old</a:t>
            </a:r>
            <a:r>
              <a:rPr lang="en-US" altLang="en-US" dirty="0"/>
              <a:t> value </a:t>
            </a:r>
            <a:r>
              <a:rPr lang="en-US" altLang="en-US" i="1" dirty="0"/>
              <a:t>V</a:t>
            </a:r>
            <a:r>
              <a:rPr lang="en-US" altLang="en-US" i="1" baseline="-25000" dirty="0"/>
              <a:t>1</a:t>
            </a:r>
            <a:r>
              <a:rPr lang="en-US" altLang="en-US" i="1" dirty="0"/>
              <a:t> </a:t>
            </a:r>
            <a:r>
              <a:rPr lang="en-US" altLang="en-US" dirty="0"/>
              <a:t>to</a:t>
            </a:r>
            <a:r>
              <a:rPr lang="en-US" altLang="en-US" i="1" dirty="0"/>
              <a:t> X</a:t>
            </a:r>
          </a:p>
          <a:p>
            <a:r>
              <a:rPr lang="en-US" altLang="en-US" b="1" dirty="0">
                <a:solidFill>
                  <a:srgbClr val="002060"/>
                </a:solidFill>
              </a:rPr>
              <a:t>Redo</a:t>
            </a:r>
            <a:r>
              <a:rPr lang="en-US" altLang="en-US" dirty="0"/>
              <a:t> of a log record </a:t>
            </a:r>
            <a:r>
              <a:rPr lang="en-US" altLang="en-US" i="1" dirty="0"/>
              <a:t>&lt;</a:t>
            </a:r>
            <a:r>
              <a:rPr lang="en-US" altLang="en-US" i="1" dirty="0" err="1"/>
              <a:t>T</a:t>
            </a:r>
            <a:r>
              <a:rPr lang="en-US" altLang="en-US" i="1" baseline="-25000" dirty="0" err="1"/>
              <a:t>i</a:t>
            </a:r>
            <a:r>
              <a:rPr lang="en-US" altLang="en-US" i="1" dirty="0"/>
              <a:t>, X,  V</a:t>
            </a:r>
            <a:r>
              <a:rPr lang="en-US" altLang="en-US" i="1" baseline="-25000" dirty="0"/>
              <a:t>1</a:t>
            </a:r>
            <a:r>
              <a:rPr lang="en-US" altLang="en-US" i="1" dirty="0"/>
              <a:t>,  V</a:t>
            </a:r>
            <a:r>
              <a:rPr lang="en-US" altLang="en-US" i="1" baseline="-25000" dirty="0"/>
              <a:t>2</a:t>
            </a:r>
            <a:r>
              <a:rPr lang="en-US" altLang="en-US" i="1" dirty="0"/>
              <a:t>&gt; </a:t>
            </a:r>
            <a:r>
              <a:rPr lang="en-US" altLang="en-US" dirty="0"/>
              <a:t>writes the </a:t>
            </a:r>
            <a:r>
              <a:rPr lang="en-US" altLang="en-US" b="1" dirty="0"/>
              <a:t>new</a:t>
            </a:r>
            <a:r>
              <a:rPr lang="en-US" altLang="en-US" dirty="0"/>
              <a:t> value </a:t>
            </a:r>
            <a:r>
              <a:rPr lang="en-US" altLang="en-US" i="1" dirty="0"/>
              <a:t>V</a:t>
            </a:r>
            <a:r>
              <a:rPr lang="en-US" altLang="en-US" i="1" baseline="-25000" dirty="0"/>
              <a:t>2</a:t>
            </a:r>
            <a:r>
              <a:rPr lang="en-US" altLang="en-US" i="1" dirty="0"/>
              <a:t> </a:t>
            </a:r>
            <a:r>
              <a:rPr lang="en-US" altLang="en-US" dirty="0"/>
              <a:t>to</a:t>
            </a:r>
            <a:r>
              <a:rPr lang="en-US" altLang="en-US" i="1" dirty="0"/>
              <a:t> X</a:t>
            </a:r>
          </a:p>
          <a:p>
            <a:r>
              <a:rPr lang="en-US" altLang="en-US" b="1" dirty="0">
                <a:solidFill>
                  <a:srgbClr val="002060"/>
                </a:solidFill>
              </a:rPr>
              <a:t>Undo and Redo of Transactions</a:t>
            </a:r>
          </a:p>
          <a:p>
            <a:pPr lvl="1"/>
            <a:r>
              <a:rPr lang="en-US" altLang="en-US" b="1" dirty="0"/>
              <a:t>undo</a:t>
            </a:r>
            <a:r>
              <a:rPr lang="en-US" altLang="en-US" dirty="0"/>
              <a:t>(</a:t>
            </a:r>
            <a:r>
              <a:rPr lang="en-US" altLang="en-US" i="1" dirty="0" err="1"/>
              <a:t>T</a:t>
            </a:r>
            <a:r>
              <a:rPr lang="en-US" altLang="en-US" baseline="-25000" dirty="0" err="1"/>
              <a:t>i</a:t>
            </a:r>
            <a:r>
              <a:rPr lang="en-US" altLang="en-US" dirty="0"/>
              <a:t>) restores the value of all data items updated by </a:t>
            </a:r>
            <a:r>
              <a:rPr lang="en-US" altLang="en-US" i="1" dirty="0" err="1"/>
              <a:t>T</a:t>
            </a:r>
            <a:r>
              <a:rPr lang="en-US" altLang="en-US" i="1" baseline="-25000" dirty="0" err="1"/>
              <a:t>i</a:t>
            </a:r>
            <a:r>
              <a:rPr lang="en-US" altLang="en-US" dirty="0"/>
              <a:t> to their old values, going backwards from the last log record for </a:t>
            </a:r>
            <a:r>
              <a:rPr lang="en-US" altLang="en-US" i="1" dirty="0" err="1"/>
              <a:t>T</a:t>
            </a:r>
            <a:r>
              <a:rPr lang="en-US" altLang="en-US" i="1" baseline="-25000" dirty="0" err="1"/>
              <a:t>i</a:t>
            </a:r>
            <a:endParaRPr lang="en-US" altLang="en-US" i="1" dirty="0"/>
          </a:p>
          <a:p>
            <a:pPr lvl="2"/>
            <a:r>
              <a:rPr lang="en-US" altLang="en-US" dirty="0"/>
              <a:t>Each time a data item X is restored to its old value V a special  log record </a:t>
            </a:r>
            <a:r>
              <a:rPr lang="en-US" altLang="en-US" i="1" dirty="0"/>
              <a:t>&lt;</a:t>
            </a:r>
            <a:r>
              <a:rPr lang="en-US" altLang="en-US" i="1" dirty="0" err="1"/>
              <a:t>T</a:t>
            </a:r>
            <a:r>
              <a:rPr lang="en-US" altLang="en-US" i="1" baseline="-25000" dirty="0" err="1"/>
              <a:t>i</a:t>
            </a:r>
            <a:r>
              <a:rPr lang="en-US" altLang="en-US" i="1" dirty="0"/>
              <a:t> , X, V&gt; </a:t>
            </a:r>
            <a:r>
              <a:rPr lang="en-US" altLang="en-US" dirty="0"/>
              <a:t>is written out</a:t>
            </a:r>
          </a:p>
          <a:p>
            <a:pPr lvl="2"/>
            <a:r>
              <a:rPr lang="en-US" altLang="en-US" dirty="0"/>
              <a:t>When undo of a transaction is complete, a log record </a:t>
            </a:r>
            <a:br>
              <a:rPr lang="en-US" altLang="en-US" dirty="0"/>
            </a:br>
            <a:r>
              <a:rPr lang="en-US" altLang="en-US" i="1" dirty="0"/>
              <a:t>&lt;</a:t>
            </a:r>
            <a:r>
              <a:rPr lang="en-US" altLang="en-US" i="1" dirty="0" err="1"/>
              <a:t>T</a:t>
            </a:r>
            <a:r>
              <a:rPr lang="en-US" altLang="en-US" i="1" baseline="-25000" dirty="0" err="1"/>
              <a:t>i</a:t>
            </a:r>
            <a:r>
              <a:rPr lang="en-US" altLang="en-US" i="1" dirty="0"/>
              <a:t> </a:t>
            </a:r>
            <a:r>
              <a:rPr lang="en-US" altLang="en-US" b="1" dirty="0"/>
              <a:t>abort</a:t>
            </a:r>
            <a:r>
              <a:rPr lang="en-US" altLang="en-US" i="1" dirty="0"/>
              <a:t>&gt; </a:t>
            </a:r>
            <a:r>
              <a:rPr lang="en-US" altLang="en-US" dirty="0"/>
              <a:t>is written out.</a:t>
            </a:r>
          </a:p>
          <a:p>
            <a:pPr lvl="1"/>
            <a:r>
              <a:rPr lang="en-US" altLang="en-US" b="1" dirty="0"/>
              <a:t>redo</a:t>
            </a:r>
            <a:r>
              <a:rPr lang="en-US" altLang="en-US" dirty="0"/>
              <a:t>(</a:t>
            </a:r>
            <a:r>
              <a:rPr lang="en-US" altLang="en-US" i="1" dirty="0" err="1"/>
              <a:t>T</a:t>
            </a:r>
            <a:r>
              <a:rPr lang="en-US" altLang="en-US" baseline="-25000" dirty="0" err="1"/>
              <a:t>i</a:t>
            </a:r>
            <a:r>
              <a:rPr lang="en-US" altLang="en-US" dirty="0"/>
              <a:t>) sets the value of all data items updated by </a:t>
            </a:r>
            <a:r>
              <a:rPr lang="en-US" altLang="en-US" i="1" dirty="0" err="1"/>
              <a:t>T</a:t>
            </a:r>
            <a:r>
              <a:rPr lang="en-US" altLang="en-US" i="1" baseline="-25000" dirty="0" err="1"/>
              <a:t>i</a:t>
            </a:r>
            <a:r>
              <a:rPr lang="en-US" altLang="en-US" i="1" dirty="0"/>
              <a:t> </a:t>
            </a:r>
            <a:r>
              <a:rPr lang="en-US" altLang="en-US" dirty="0"/>
              <a:t>to the new values, going forward from the first log record for </a:t>
            </a:r>
            <a:r>
              <a:rPr lang="en-US" altLang="en-US" i="1" dirty="0" err="1"/>
              <a:t>T</a:t>
            </a:r>
            <a:r>
              <a:rPr lang="en-US" altLang="en-US" i="1" baseline="-25000" dirty="0" err="1"/>
              <a:t>i</a:t>
            </a:r>
            <a:endParaRPr lang="en-US" altLang="en-US" b="1" dirty="0">
              <a:solidFill>
                <a:schemeClr val="tx2"/>
              </a:solidFill>
            </a:endParaRPr>
          </a:p>
          <a:p>
            <a:pPr lvl="2"/>
            <a:r>
              <a:rPr lang="en-US" altLang="en-US" dirty="0"/>
              <a:t>No logging is done in this case</a:t>
            </a:r>
          </a:p>
          <a:p>
            <a:endParaRPr lang="en-US" altLang="en-US" i="1" dirty="0"/>
          </a:p>
          <a:p>
            <a:endParaRPr lang="en-US" altLang="en-US" i="1" baseline="-25000" dirty="0"/>
          </a:p>
        </p:txBody>
      </p:sp>
    </p:spTree>
  </p:cSld>
  <p:clrMapOvr>
    <a:masterClrMapping/>
  </p:clrMapOvr>
</p:sld>
</file>

<file path=ppt/theme/theme1.xml><?xml version="1.0" encoding="utf-8"?>
<a:theme xmlns:a="http://schemas.openxmlformats.org/drawingml/2006/main" name="db">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1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1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b" id="{854B61EF-CFBF-4F4D-90C6-BAB015E35D01}" vid="{BC3EFCCA-7EC7-446B-8189-3ECEF79E326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Template>
  <TotalTime>22941</TotalTime>
  <Words>7799</Words>
  <Application>Microsoft Office PowerPoint</Application>
  <PresentationFormat>On-screen Show (4:3)</PresentationFormat>
  <Paragraphs>817</Paragraphs>
  <Slides>101</Slides>
  <Notes>86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101</vt:i4>
      </vt:variant>
    </vt:vector>
  </HeadingPairs>
  <TitlesOfParts>
    <vt:vector size="109" baseType="lpstr">
      <vt:lpstr>Arial</vt:lpstr>
      <vt:lpstr>Helvetica</vt:lpstr>
      <vt:lpstr>Monotype Sorts</vt:lpstr>
      <vt:lpstr>Tahoma</vt:lpstr>
      <vt:lpstr>Times New Roman</vt:lpstr>
      <vt:lpstr>Webdings</vt:lpstr>
      <vt:lpstr>Wingdings</vt:lpstr>
      <vt:lpstr>db</vt:lpstr>
      <vt:lpstr>Chapter 19: Recovery System</vt:lpstr>
      <vt:lpstr>Outline</vt:lpstr>
      <vt:lpstr>Failure Classification</vt:lpstr>
      <vt:lpstr>Recovery Algorithms</vt:lpstr>
      <vt:lpstr>Storage Structure</vt:lpstr>
      <vt:lpstr>Stable-Storage Implementation</vt:lpstr>
      <vt:lpstr>Protecting storage media from failure (Cont.)</vt:lpstr>
      <vt:lpstr>Data Access</vt:lpstr>
      <vt:lpstr>Data Access (Cont.)</vt:lpstr>
      <vt:lpstr>Example of Data Access</vt:lpstr>
      <vt:lpstr>Recovery and Atomicity</vt:lpstr>
      <vt:lpstr>Log-Based Recovery</vt:lpstr>
      <vt:lpstr>Immediate Database Modification</vt:lpstr>
      <vt:lpstr>Transaction Commit</vt:lpstr>
      <vt:lpstr>Immediate Database Modification Example</vt:lpstr>
      <vt:lpstr>Concurrency Control and Recovery</vt:lpstr>
      <vt:lpstr>Undo and Redo Operations</vt:lpstr>
      <vt:lpstr>Recovering from Failure</vt:lpstr>
      <vt:lpstr>Recovering from Failure (Cont.)</vt:lpstr>
      <vt:lpstr>Immediate DB Modification Recovery Example</vt:lpstr>
      <vt:lpstr>Checkpoints</vt:lpstr>
      <vt:lpstr>Checkpoints (Cont.)</vt:lpstr>
      <vt:lpstr>Example of Checkpoints</vt:lpstr>
      <vt:lpstr>Recovery Algorithm</vt:lpstr>
      <vt:lpstr>Recovery Algorithm</vt:lpstr>
      <vt:lpstr>Recovery Algorithm</vt:lpstr>
      <vt:lpstr>Recovery Algorithm (Cont.)</vt:lpstr>
      <vt:lpstr>Recovery Algorithm (Cont.)</vt:lpstr>
      <vt:lpstr>Example of Recovery</vt:lpstr>
      <vt:lpstr>Log Record Buffering</vt:lpstr>
      <vt:lpstr>Log Record Buffering (Cont.)</vt:lpstr>
      <vt:lpstr>Database Buffering</vt:lpstr>
      <vt:lpstr>Database Buffering (Cont.)</vt:lpstr>
      <vt:lpstr>Buffer Management (Cont.)</vt:lpstr>
      <vt:lpstr>Buffer Management (Cont.)</vt:lpstr>
      <vt:lpstr>Fuzzy Checkpointing</vt:lpstr>
      <vt:lpstr>Fuzzy Checkpointing (Cont.)</vt:lpstr>
      <vt:lpstr>Failure with Loss of Nonvolatile Storage</vt:lpstr>
      <vt:lpstr>Recovering from Failure of Non-Volatile Storage</vt:lpstr>
      <vt:lpstr>PowerPoint Presentation</vt:lpstr>
      <vt:lpstr>Remote Backup Systems</vt:lpstr>
      <vt:lpstr>Remote Backup Systems (Cont.)</vt:lpstr>
      <vt:lpstr>Remote Backup Systems (Cont.)</vt:lpstr>
      <vt:lpstr>Remote Backup Systems (Cont.)</vt:lpstr>
      <vt:lpstr>PowerPoint Presentation</vt:lpstr>
      <vt:lpstr>Recovery with Early Lock Release</vt:lpstr>
      <vt:lpstr>Logical Undo Logging</vt:lpstr>
      <vt:lpstr>Physical Redo</vt:lpstr>
      <vt:lpstr>Operation Logging</vt:lpstr>
      <vt:lpstr>Operation Logging (Cont.)</vt:lpstr>
      <vt:lpstr>Transaction Rollback with Logical Undo</vt:lpstr>
      <vt:lpstr>Transaction Rollback with Logical Undo (Cont.)</vt:lpstr>
      <vt:lpstr>Transaction Rollback with Logical Undo</vt:lpstr>
      <vt:lpstr>Failure Recovery with Logical Undo</vt:lpstr>
      <vt:lpstr>Transaction Rollback: Another Example</vt:lpstr>
      <vt:lpstr>Recovery Algorithm with Logical Undo</vt:lpstr>
      <vt:lpstr>Recovery with Logical Undo (Cont.)</vt:lpstr>
      <vt:lpstr>PowerPoint Presentation</vt:lpstr>
      <vt:lpstr>ARIES</vt:lpstr>
      <vt:lpstr>ARIES Optimizations</vt:lpstr>
      <vt:lpstr>ARIES Data Structures</vt:lpstr>
      <vt:lpstr>ARIES Data Structures: Page LSN</vt:lpstr>
      <vt:lpstr>ARIES Data Structures: Log Record</vt:lpstr>
      <vt:lpstr>ARIES Data Structures: DirtyPage Table</vt:lpstr>
      <vt:lpstr>ARIES Data Structures</vt:lpstr>
      <vt:lpstr>ARIES Data Structures: Checkpoint Log</vt:lpstr>
      <vt:lpstr>ARIES Recovery Algorithm</vt:lpstr>
      <vt:lpstr>Aries Recovery: 3 Passes</vt:lpstr>
      <vt:lpstr>ARIES Recovery: Analysis</vt:lpstr>
      <vt:lpstr>ARIES Recovery: Analysis (Cont.)</vt:lpstr>
      <vt:lpstr>ARIES Redo Pass</vt:lpstr>
      <vt:lpstr>ARIES Undo Actions</vt:lpstr>
      <vt:lpstr>ARIES: Undo Pass</vt:lpstr>
      <vt:lpstr>Recovery Actions in ARIES</vt:lpstr>
      <vt:lpstr>Other ARIES Features</vt:lpstr>
      <vt:lpstr>Other ARIES Features (Cont.)</vt:lpstr>
      <vt:lpstr>Recovery in Main Memory Databases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Extra</vt:lpstr>
      <vt:lpstr>Shadow Paging</vt:lpstr>
      <vt:lpstr>Sample Page Table</vt:lpstr>
      <vt:lpstr>Example of Shadow Paging</vt:lpstr>
      <vt:lpstr>Shadow Paging (Cont.)</vt:lpstr>
      <vt:lpstr>Show Paging (Cont.)</vt:lpstr>
      <vt:lpstr>Block Storage Operations</vt:lpstr>
      <vt:lpstr>Portion of the Database Log Corresponding to T0 and T1</vt:lpstr>
      <vt:lpstr>State of the Log and Database Corresponding to T0 and T1</vt:lpstr>
      <vt:lpstr>Portion of the System Log Corresponding to T0 and T1</vt:lpstr>
      <vt:lpstr>State of System Log and Database Corresponding to T0 and T1</vt:lpstr>
      <vt:lpstr>Undo and Redo Operations</vt:lpstr>
      <vt:lpstr>Recovering from Failure</vt:lpstr>
      <vt:lpstr>Recovering from Failure</vt:lpstr>
    </vt:vector>
  </TitlesOfParts>
  <Company>IIT Bombay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17: Recovery System</dc:title>
  <dc:creator>S. Sudarshan</dc:creator>
  <cp:lastModifiedBy>Ahmad</cp:lastModifiedBy>
  <cp:revision>451</cp:revision>
  <dcterms:created xsi:type="dcterms:W3CDTF">2000-06-27T06:50:15Z</dcterms:created>
  <dcterms:modified xsi:type="dcterms:W3CDTF">2025-05-18T20:04:24Z</dcterms:modified>
</cp:coreProperties>
</file>