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49"/>
  </p:notesMasterIdLst>
  <p:handoutMasterIdLst>
    <p:handoutMasterId r:id="rId50"/>
  </p:handoutMasterIdLst>
  <p:sldIdLst>
    <p:sldId id="386" r:id="rId2"/>
    <p:sldId id="320" r:id="rId3"/>
    <p:sldId id="256" r:id="rId4"/>
    <p:sldId id="257" r:id="rId5"/>
    <p:sldId id="259" r:id="rId6"/>
    <p:sldId id="345" r:id="rId7"/>
    <p:sldId id="260" r:id="rId8"/>
    <p:sldId id="258" r:id="rId9"/>
    <p:sldId id="261" r:id="rId10"/>
    <p:sldId id="262" r:id="rId11"/>
    <p:sldId id="265" r:id="rId12"/>
    <p:sldId id="266" r:id="rId13"/>
    <p:sldId id="267" r:id="rId14"/>
    <p:sldId id="376" r:id="rId15"/>
    <p:sldId id="268" r:id="rId16"/>
    <p:sldId id="269" r:id="rId17"/>
    <p:sldId id="270" r:id="rId18"/>
    <p:sldId id="373" r:id="rId19"/>
    <p:sldId id="271" r:id="rId20"/>
    <p:sldId id="272" r:id="rId21"/>
    <p:sldId id="273" r:id="rId22"/>
    <p:sldId id="325" r:id="rId23"/>
    <p:sldId id="274" r:id="rId24"/>
    <p:sldId id="275" r:id="rId25"/>
    <p:sldId id="276" r:id="rId26"/>
    <p:sldId id="326" r:id="rId27"/>
    <p:sldId id="329" r:id="rId28"/>
    <p:sldId id="388" r:id="rId29"/>
    <p:sldId id="389" r:id="rId30"/>
    <p:sldId id="330" r:id="rId31"/>
    <p:sldId id="277" r:id="rId32"/>
    <p:sldId id="278" r:id="rId33"/>
    <p:sldId id="279" r:id="rId34"/>
    <p:sldId id="332" r:id="rId35"/>
    <p:sldId id="375" r:id="rId36"/>
    <p:sldId id="334" r:id="rId37"/>
    <p:sldId id="341" r:id="rId38"/>
    <p:sldId id="390" r:id="rId39"/>
    <p:sldId id="377" r:id="rId40"/>
    <p:sldId id="392" r:id="rId41"/>
    <p:sldId id="387" r:id="rId42"/>
    <p:sldId id="282" r:id="rId43"/>
    <p:sldId id="281" r:id="rId44"/>
    <p:sldId id="378" r:id="rId45"/>
    <p:sldId id="379" r:id="rId46"/>
    <p:sldId id="391" r:id="rId47"/>
    <p:sldId id="380" r:id="rId48"/>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46" autoAdjust="0"/>
  </p:normalViewPr>
  <p:slideViewPr>
    <p:cSldViewPr snapToGrid="0">
      <p:cViewPr varScale="1">
        <p:scale>
          <a:sx n="90" d="100"/>
          <a:sy n="90" d="100"/>
        </p:scale>
        <p:origin x="1677" y="51"/>
      </p:cViewPr>
      <p:guideLst>
        <p:guide orient="horz" pos="697"/>
        <p:guide pos="57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232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44851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fld id="{29E57153-A580-4B5E-9B53-6B87B5A1FB9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5B7CC90F-195F-4DEF-A4DA-F5B0A181CF9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a:t>
            </a:r>
            <a:r>
              <a:rPr lang="en-US" b="0" i="0" dirty="0" err="1">
                <a:solidFill>
                  <a:srgbClr val="374151"/>
                </a:solidFill>
                <a:effectLst/>
                <a:latin typeface="Söhne"/>
              </a:rPr>
              <a:t>Taghinezhad</a:t>
            </a:r>
            <a:r>
              <a:rPr lang="en-US" b="0" i="0" dirty="0">
                <a:solidFill>
                  <a:srgbClr val="374151"/>
                </a:solidFill>
                <a:effectLst/>
                <a:latin typeface="Söhne"/>
              </a:rPr>
              <a:t>,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D1BF8E-E101-475A-9CDD-3A67C3D2CCFD}"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transaction starts in the active state. When it finishes its final statement, it enters the partially committed state. At this point, the transaction has completed its execution, but it is still possible that it may have to be aborted, since the actual output may still be temporarily residing in main memory, and thus a hardware failure may preclude its successful completion</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1AAF5-6AEA-4D14-8684-0B8539C0EA31}"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81E236-F3CF-4317-8D23-91C03DF91DAA}"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gn="r" rtl="1">
              <a:buFont typeface="Wingdings" panose="05000000000000000000" pitchFamily="2" charset="2"/>
              <a:buChar char="ü"/>
            </a:pPr>
            <a:r>
              <a:rPr lang="fa-IR" b="0" i="0" dirty="0">
                <a:solidFill>
                  <a:srgbClr val="1F1F1F"/>
                </a:solidFill>
                <a:effectLst/>
                <a:latin typeface="Google Sans"/>
              </a:rPr>
              <a:t>یک زمان‌بندی برای مجموعه‌ای از تراکنش‌ها باید شامل تمام دستورالعمل‌های آن تراکنش‌ها باشد. </a:t>
            </a:r>
            <a:endParaRPr lang="en-US" b="0" i="0" dirty="0">
              <a:solidFill>
                <a:srgbClr val="1F1F1F"/>
              </a:solidFill>
              <a:effectLst/>
              <a:latin typeface="Google Sans"/>
            </a:endParaRPr>
          </a:p>
          <a:p>
            <a:pPr marL="171450" indent="-171450" algn="r" rtl="1">
              <a:buFont typeface="Wingdings" panose="05000000000000000000" pitchFamily="2" charset="2"/>
              <a:buChar char="ü"/>
            </a:pPr>
            <a:r>
              <a:rPr lang="fa-IR" b="0" i="0" dirty="0">
                <a:solidFill>
                  <a:srgbClr val="1F1F1F"/>
                </a:solidFill>
                <a:effectLst/>
                <a:latin typeface="Google Sans"/>
              </a:rPr>
              <a:t>باید ترتیب ظهوردستورالعمل‌ها در هر تراکنش جداگانه را حفظ کند.</a:t>
            </a:r>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FD32BD-82F1-48BD-AD09-96AD51164653}"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5A69C5-4E79-40C5-A40D-3DE0D1BB057D}"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66EED2-8886-4DAB-8F39-47600D19EAAD}"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0A219B-7ED1-4E4A-95DF-430BAF20189A}"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81FFE9-0679-4531-AB67-8E0EAB444F99}"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سریال‌پذیری</a:t>
            </a:r>
            <a:r>
              <a:rPr lang="en-US" sz="1800" b="1" dirty="0">
                <a:solidFill>
                  <a:srgbClr val="1F1F1F"/>
                </a:solidFill>
                <a:effectLst/>
                <a:latin typeface="Arial" panose="020B0604020202020204" pitchFamily="34" charset="0"/>
                <a:ea typeface="Times New Roman" panose="02020603050405020304" pitchFamily="18" charset="0"/>
              </a:rPr>
              <a:t>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یک جدولی</a:t>
            </a:r>
            <a:r>
              <a:rPr lang="en-US" sz="1800" dirty="0">
                <a:solidFill>
                  <a:srgbClr val="1F1F1F"/>
                </a:solidFill>
                <a:effectLst/>
                <a:latin typeface="Arial" panose="020B0604020202020204" pitchFamily="34" charset="0"/>
                <a:ea typeface="Times New Roman" panose="02020603050405020304" pitchFamily="18" charset="0"/>
              </a:rPr>
              <a:t> (Schedule)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از تراکنش‌ها (احتمالا همزمان) در صورتی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قابل سریال‌پذیری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است که از نظر نتایج نهایی،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معادل</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یک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جدول اجرای سریالی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باشد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سطوح مختلف سریال‌پذیری</a:t>
            </a:r>
            <a:r>
              <a:rPr lang="en-US" sz="1800" b="1" dirty="0">
                <a:solidFill>
                  <a:srgbClr val="1F1F1F"/>
                </a:solidFill>
                <a:effectLst/>
                <a:latin typeface="Arial" panose="020B0604020202020204" pitchFamily="34" charset="0"/>
                <a:ea typeface="Times New Roman" panose="02020603050405020304" pitchFamily="18" charset="0"/>
              </a:rPr>
              <a:t> (Levels of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تعاریف مختلف از هم‌ارزی جدول‌های تراکنش، منجر به سطوح گوناگون سریال‌پذیری می‌گردد که دو مورد از مهمترین آنها عبارتند از</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indent="-342900" algn="r" rtl="1">
              <a:buAutoNum type="arabicPeriod"/>
            </a:pP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سریال‌پذیری </a:t>
            </a:r>
            <a:r>
              <a:rPr lang="fa-IR"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تضاد</a:t>
            </a:r>
            <a:r>
              <a:rPr lang="en-US" sz="1800" b="1" dirty="0">
                <a:solidFill>
                  <a:srgbClr val="1F1F1F"/>
                </a:solidFill>
                <a:effectLst/>
                <a:latin typeface="Arial" panose="020B0604020202020204" pitchFamily="34" charset="0"/>
                <a:ea typeface="Times New Roman" panose="02020603050405020304" pitchFamily="18" charset="0"/>
              </a:rPr>
              <a:t> (Conflict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در این سطح، ترتیب اجرای تراکنش‌ها به گونه‌ای است که گویی هیچ تداخلی</a:t>
            </a:r>
            <a:r>
              <a:rPr lang="en-US" sz="1800" dirty="0">
                <a:solidFill>
                  <a:srgbClr val="1F1F1F"/>
                </a:solidFill>
                <a:effectLst/>
                <a:latin typeface="Arial" panose="020B0604020202020204" pitchFamily="34" charset="0"/>
                <a:ea typeface="Times New Roman" panose="02020603050405020304" pitchFamily="18" charset="0"/>
              </a:rPr>
              <a:t> (Conflict)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بین آن‌ها وجود ندارد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indent="-342900" algn="r" rtl="1">
              <a:buAutoNum type="arabicPeriod"/>
            </a:pP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سریال‌پذیری نما</a:t>
            </a:r>
            <a:r>
              <a:rPr lang="en-US" sz="1800" b="1" dirty="0">
                <a:solidFill>
                  <a:srgbClr val="1F1F1F"/>
                </a:solidFill>
                <a:effectLst/>
                <a:latin typeface="Arial" panose="020B0604020202020204" pitchFamily="34" charset="0"/>
                <a:ea typeface="Times New Roman" panose="02020603050405020304" pitchFamily="18" charset="0"/>
              </a:rPr>
              <a:t> (View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در این سطح، نتایج نهایی اجرای همزمان تراکنش‌ها، باید معادل با اجرای آنها به صورت سریالی بر روی یک پایگاه داده‌ی اولیه‌ی یکسان باشد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algn="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9D46A0-8FB9-4F36-8A68-841EE000AD2B}"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A3BC2A-3044-458B-B1BD-DEB1040FB7FC}"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به‌طور شهودی، وجود درگیری</a:t>
            </a:r>
            <a:r>
              <a:rPr lang="en-US" sz="1800" dirty="0">
                <a:solidFill>
                  <a:srgbClr val="1F1F1F"/>
                </a:solidFill>
                <a:effectLst/>
                <a:latin typeface="Arial" panose="020B0604020202020204" pitchFamily="34" charset="0"/>
                <a:ea typeface="Times New Roman" panose="02020603050405020304" pitchFamily="18" charset="0"/>
              </a:rPr>
              <a:t> (Conflict)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بین لی</a:t>
            </a:r>
            <a:r>
              <a:rPr lang="en-US" sz="1800" dirty="0">
                <a:solidFill>
                  <a:srgbClr val="1F1F1F"/>
                </a:solidFill>
                <a:effectLst/>
                <a:latin typeface="Arial" panose="020B0604020202020204" pitchFamily="34" charset="0"/>
                <a:ea typeface="Times New Roman" panose="02020603050405020304" pitchFamily="18" charset="0"/>
              </a:rPr>
              <a:t> (li)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 لِج</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lj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یک ترتیب زمانی (منطقی) را بین آنها الزامی می‌کند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 عبارت دیگر، اگر لی</a:t>
            </a:r>
            <a:r>
              <a:rPr lang="en-US" sz="1800" dirty="0">
                <a:solidFill>
                  <a:srgbClr val="1F1F1F"/>
                </a:solidFill>
                <a:effectLst/>
                <a:latin typeface="Arial" panose="020B0604020202020204" pitchFamily="34" charset="0"/>
                <a:ea typeface="Times New Roman" panose="02020603050405020304" pitchFamily="18" charset="0"/>
              </a:rPr>
              <a:t> (li)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 لِج</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lj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در یک جدول</a:t>
            </a:r>
            <a:r>
              <a:rPr lang="en-US" sz="1800" dirty="0">
                <a:solidFill>
                  <a:srgbClr val="1F1F1F"/>
                </a:solidFill>
                <a:effectLst/>
                <a:latin typeface="Arial" panose="020B0604020202020204" pitchFamily="34" charset="0"/>
                <a:ea typeface="Times New Roman" panose="02020603050405020304" pitchFamily="18" charset="0"/>
              </a:rPr>
              <a:t> (Schedule)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 صورت متوالی قرار بگیرند و با هم درگیری نداشته باشند، نتایج نهایی آنها حتی با جابه‌جایی ترتیب اجرا در جدول، بدون تغییر باقی می‌ماند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US" b="0" i="0" dirty="0">
              <a:solidFill>
                <a:srgbClr val="1F1F1F"/>
              </a:solidFill>
              <a:effectLst/>
              <a:latin typeface="Google Sans"/>
            </a:endParaRP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خواندن(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خواندن(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نتیجه:</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مهم نیست، زیرا صرف نظر از ترتیب، مقدار یکسانی از </a:t>
            </a:r>
            <a:r>
              <a:rPr lang="en-US" dirty="0">
                <a:solidFill>
                  <a:srgbClr val="1F1F1F"/>
                </a:solidFill>
                <a:effectLst/>
                <a:latin typeface="Google Sans"/>
              </a:rPr>
              <a:t>Q </a:t>
            </a:r>
            <a:r>
              <a:rPr lang="fa-IR" dirty="0">
                <a:solidFill>
                  <a:srgbClr val="1F1F1F"/>
                </a:solidFill>
                <a:effectLst/>
                <a:latin typeface="Google Sans"/>
              </a:rPr>
              <a:t>توسط دستورالعمل‌های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و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خوانده می‌شود.</a:t>
            </a: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خواندن(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نوشتن(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توضیح:</a:t>
            </a:r>
            <a:endParaRPr lang="fa-IR" dirty="0">
              <a:solidFill>
                <a:srgbClr val="1F1F1F"/>
              </a:solidFill>
              <a:effectLst/>
              <a:latin typeface="Google Sans"/>
            </a:endParaRPr>
          </a:p>
          <a:p>
            <a:pPr marL="742950" lvl="1" indent="-285750" algn="r" rtl="1">
              <a:buFont typeface="+mj-lt"/>
              <a:buAutoNum type="arabicPeriod"/>
            </a:pPr>
            <a:r>
              <a:rPr lang="fa-IR" dirty="0">
                <a:solidFill>
                  <a:srgbClr val="1F1F1F"/>
                </a:solidFill>
                <a:effectLst/>
                <a:latin typeface="Google Sans"/>
              </a:rPr>
              <a:t>اگر </a:t>
            </a:r>
            <a:r>
              <a:rPr lang="en-US" dirty="0">
                <a:solidFill>
                  <a:srgbClr val="1F1F1F"/>
                </a:solidFill>
                <a:effectLst/>
                <a:latin typeface="Google Sans"/>
              </a:rPr>
              <a:t>I </a:t>
            </a:r>
            <a:r>
              <a:rPr lang="fa-IR" dirty="0">
                <a:solidFill>
                  <a:srgbClr val="1F1F1F"/>
                </a:solidFill>
                <a:effectLst/>
                <a:latin typeface="Google Sans"/>
              </a:rPr>
              <a:t>قبل از </a:t>
            </a:r>
            <a:r>
              <a:rPr lang="en-US" dirty="0">
                <a:solidFill>
                  <a:srgbClr val="1F1F1F"/>
                </a:solidFill>
                <a:effectLst/>
                <a:latin typeface="Google Sans"/>
              </a:rPr>
              <a:t>J </a:t>
            </a:r>
            <a:r>
              <a:rPr lang="fa-IR" dirty="0">
                <a:solidFill>
                  <a:srgbClr val="1F1F1F"/>
                </a:solidFill>
                <a:effectLst/>
                <a:latin typeface="Google Sans"/>
              </a:rPr>
              <a:t>باشد، پس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مقداری از </a:t>
            </a:r>
            <a:r>
              <a:rPr lang="en-US" dirty="0">
                <a:solidFill>
                  <a:srgbClr val="1F1F1F"/>
                </a:solidFill>
                <a:effectLst/>
                <a:latin typeface="Google Sans"/>
              </a:rPr>
              <a:t>Q </a:t>
            </a:r>
            <a:r>
              <a:rPr lang="fa-IR" dirty="0">
                <a:solidFill>
                  <a:srgbClr val="1F1F1F"/>
                </a:solidFill>
                <a:effectLst/>
                <a:latin typeface="Google Sans"/>
              </a:rPr>
              <a:t>را که توسط دستورالعمل </a:t>
            </a:r>
            <a:r>
              <a:rPr lang="en-US" dirty="0">
                <a:solidFill>
                  <a:srgbClr val="1F1F1F"/>
                </a:solidFill>
                <a:effectLst/>
                <a:latin typeface="Google Sans"/>
              </a:rPr>
              <a:t>J </a:t>
            </a:r>
            <a:r>
              <a:rPr lang="fa-IR" dirty="0">
                <a:solidFill>
                  <a:srgbClr val="1F1F1F"/>
                </a:solidFill>
                <a:effectLst/>
                <a:latin typeface="Google Sans"/>
              </a:rPr>
              <a:t>در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نوشته شده است، نمی‌خواند.</a:t>
            </a:r>
          </a:p>
          <a:p>
            <a:pPr marL="742950" lvl="1" indent="-285750" algn="r" rtl="1">
              <a:buFont typeface="+mj-lt"/>
              <a:buAutoNum type="arabicPeriod"/>
            </a:pPr>
            <a:r>
              <a:rPr lang="fa-IR" dirty="0">
                <a:solidFill>
                  <a:srgbClr val="1F1F1F"/>
                </a:solidFill>
                <a:effectLst/>
                <a:latin typeface="Google Sans"/>
              </a:rPr>
              <a:t>اگر </a:t>
            </a:r>
            <a:r>
              <a:rPr lang="en-US" dirty="0">
                <a:solidFill>
                  <a:srgbClr val="1F1F1F"/>
                </a:solidFill>
                <a:effectLst/>
                <a:latin typeface="Google Sans"/>
              </a:rPr>
              <a:t>J </a:t>
            </a:r>
            <a:r>
              <a:rPr lang="fa-IR" dirty="0">
                <a:solidFill>
                  <a:srgbClr val="1F1F1F"/>
                </a:solidFill>
                <a:effectLst/>
                <a:latin typeface="Google Sans"/>
              </a:rPr>
              <a:t>قبل از </a:t>
            </a:r>
            <a:r>
              <a:rPr lang="en-US" dirty="0">
                <a:solidFill>
                  <a:srgbClr val="1F1F1F"/>
                </a:solidFill>
                <a:effectLst/>
                <a:latin typeface="Google Sans"/>
              </a:rPr>
              <a:t>I </a:t>
            </a:r>
            <a:r>
              <a:rPr lang="fa-IR" dirty="0">
                <a:solidFill>
                  <a:srgbClr val="1F1F1F"/>
                </a:solidFill>
                <a:effectLst/>
                <a:latin typeface="Google Sans"/>
              </a:rPr>
              <a:t>باشد، پس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مقداری از </a:t>
            </a:r>
            <a:r>
              <a:rPr lang="en-US" dirty="0">
                <a:solidFill>
                  <a:srgbClr val="1F1F1F"/>
                </a:solidFill>
                <a:effectLst/>
                <a:latin typeface="Google Sans"/>
              </a:rPr>
              <a:t>Q </a:t>
            </a:r>
            <a:r>
              <a:rPr lang="fa-IR" dirty="0">
                <a:solidFill>
                  <a:srgbClr val="1F1F1F"/>
                </a:solidFill>
                <a:effectLst/>
                <a:latin typeface="Google Sans"/>
              </a:rPr>
              <a:t>را که توسط دستورالعمل </a:t>
            </a:r>
            <a:r>
              <a:rPr lang="en-US" dirty="0">
                <a:solidFill>
                  <a:srgbClr val="1F1F1F"/>
                </a:solidFill>
                <a:effectLst/>
                <a:latin typeface="Google Sans"/>
              </a:rPr>
              <a:t>J </a:t>
            </a:r>
            <a:r>
              <a:rPr lang="fa-IR" dirty="0">
                <a:solidFill>
                  <a:srgbClr val="1F1F1F"/>
                </a:solidFill>
                <a:effectLst/>
                <a:latin typeface="Google Sans"/>
              </a:rPr>
              <a:t>در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نوشته شده است، می‌خواند.</a:t>
            </a:r>
          </a:p>
          <a:p>
            <a:pPr algn="r" rtl="1">
              <a:buFont typeface="+mj-lt"/>
              <a:buAutoNum type="arabicPeriod"/>
            </a:pPr>
            <a:r>
              <a:rPr lang="fa-IR" b="1" dirty="0">
                <a:solidFill>
                  <a:srgbClr val="1F1F1F"/>
                </a:solidFill>
                <a:effectLst/>
                <a:latin typeface="Google Sans"/>
              </a:rPr>
              <a:t>نتیجه:</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در این حالت مهم است.</a:t>
            </a: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نوشتن(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خواندن(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توضیح:</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شبیه به مورد قبلی، 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در این حالت نیز مهم است. زیرا مقدار خوانده شده توسط </a:t>
            </a:r>
            <a:r>
              <a:rPr lang="en-US" dirty="0">
                <a:solidFill>
                  <a:srgbClr val="1F1F1F"/>
                </a:solidFill>
                <a:effectLst/>
                <a:latin typeface="Google Sans"/>
              </a:rPr>
              <a:t>J </a:t>
            </a:r>
            <a:r>
              <a:rPr lang="fa-IR" dirty="0">
                <a:solidFill>
                  <a:srgbClr val="1F1F1F"/>
                </a:solidFill>
                <a:effectLst/>
                <a:latin typeface="Google Sans"/>
              </a:rPr>
              <a:t>به مقدار نوشته شده توسط </a:t>
            </a:r>
            <a:r>
              <a:rPr lang="en-US" dirty="0">
                <a:solidFill>
                  <a:srgbClr val="1F1F1F"/>
                </a:solidFill>
                <a:effectLst/>
                <a:latin typeface="Google Sans"/>
              </a:rPr>
              <a:t>I </a:t>
            </a:r>
            <a:r>
              <a:rPr lang="fa-IR" dirty="0">
                <a:solidFill>
                  <a:srgbClr val="1F1F1F"/>
                </a:solidFill>
                <a:effectLst/>
                <a:latin typeface="Google Sans"/>
              </a:rPr>
              <a:t>بستگی دارد.</a:t>
            </a: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نوشتن(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نوشتن(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توضیح:</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از آنجایی که هر دو دستورالعمل، عملیات نوشتن هستند، ترتیب این دستورالعمل‌ها بر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و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تأثیری نمی‌گذارد. با این حال، مقداری که توسط دستورالعمل خواندن(</a:t>
            </a:r>
            <a:r>
              <a:rPr lang="en-US" dirty="0">
                <a:solidFill>
                  <a:srgbClr val="1F1F1F"/>
                </a:solidFill>
                <a:effectLst/>
                <a:latin typeface="Google Sans"/>
              </a:rPr>
              <a:t>Q) </a:t>
            </a:r>
            <a:r>
              <a:rPr lang="fa-IR" dirty="0">
                <a:solidFill>
                  <a:srgbClr val="1F1F1F"/>
                </a:solidFill>
                <a:effectLst/>
                <a:latin typeface="Google Sans"/>
              </a:rPr>
              <a:t>بعدی در زمان‌بندی </a:t>
            </a:r>
            <a:r>
              <a:rPr lang="en-US" dirty="0">
                <a:solidFill>
                  <a:srgbClr val="1F1F1F"/>
                </a:solidFill>
                <a:effectLst/>
                <a:latin typeface="Google Sans"/>
              </a:rPr>
              <a:t>S </a:t>
            </a:r>
            <a:r>
              <a:rPr lang="fa-IR" dirty="0">
                <a:solidFill>
                  <a:srgbClr val="1F1F1F"/>
                </a:solidFill>
                <a:effectLst/>
                <a:latin typeface="Google Sans"/>
              </a:rPr>
              <a:t>به دست می‌آید، تحت تأثیر قرار می‌گیرد، زیرا تنها آخرین مقدار نوشته شده از بین این دو دستورالعمل نوشتن در پایگاه داده حفظ می‌شود.</a:t>
            </a:r>
          </a:p>
          <a:p>
            <a:pPr algn="r" rtl="1">
              <a:buFont typeface="+mj-lt"/>
              <a:buAutoNum type="arabicPeriod"/>
            </a:pPr>
            <a:r>
              <a:rPr lang="fa-IR" dirty="0">
                <a:solidFill>
                  <a:srgbClr val="1F1F1F"/>
                </a:solidFill>
                <a:effectLst/>
                <a:latin typeface="Google Sans"/>
              </a:rPr>
              <a:t>اگر در زمان‌بندی </a:t>
            </a:r>
            <a:r>
              <a:rPr lang="en-US" dirty="0">
                <a:solidFill>
                  <a:srgbClr val="1F1F1F"/>
                </a:solidFill>
                <a:effectLst/>
                <a:latin typeface="Google Sans"/>
              </a:rPr>
              <a:t>S، </a:t>
            </a:r>
            <a:r>
              <a:rPr lang="fa-IR" dirty="0">
                <a:solidFill>
                  <a:srgbClr val="1F1F1F"/>
                </a:solidFill>
                <a:effectLst/>
                <a:latin typeface="Google Sans"/>
              </a:rPr>
              <a:t>بعد از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هیچ دستورالعمل نوشتن(</a:t>
            </a:r>
            <a:r>
              <a:rPr lang="en-US" dirty="0">
                <a:solidFill>
                  <a:srgbClr val="1F1F1F"/>
                </a:solidFill>
                <a:effectLst/>
                <a:latin typeface="Google Sans"/>
              </a:rPr>
              <a:t>Q) </a:t>
            </a:r>
            <a:r>
              <a:rPr lang="fa-IR" dirty="0">
                <a:solidFill>
                  <a:srgbClr val="1F1F1F"/>
                </a:solidFill>
                <a:effectLst/>
                <a:latin typeface="Google Sans"/>
              </a:rPr>
              <a:t>دیگری وجود نداشته باشد، در این صورت 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مستقیماً بر مقدار نهایی </a:t>
            </a:r>
            <a:r>
              <a:rPr lang="en-US" dirty="0">
                <a:solidFill>
                  <a:srgbClr val="1F1F1F"/>
                </a:solidFill>
                <a:effectLst/>
                <a:latin typeface="Google Sans"/>
              </a:rPr>
              <a:t>Q </a:t>
            </a:r>
            <a:r>
              <a:rPr lang="fa-IR" dirty="0">
                <a:solidFill>
                  <a:srgbClr val="1F1F1F"/>
                </a:solidFill>
                <a:effectLst/>
                <a:latin typeface="Google Sans"/>
              </a:rPr>
              <a:t>در حالت پایگاه داده که از زمان‌بندی </a:t>
            </a:r>
            <a:r>
              <a:rPr lang="en-US" dirty="0">
                <a:solidFill>
                  <a:srgbClr val="1F1F1F"/>
                </a:solidFill>
                <a:effectLst/>
                <a:latin typeface="Google Sans"/>
              </a:rPr>
              <a:t>S </a:t>
            </a:r>
            <a:r>
              <a:rPr lang="fa-IR" dirty="0">
                <a:solidFill>
                  <a:srgbClr val="1F1F1F"/>
                </a:solidFill>
                <a:effectLst/>
                <a:latin typeface="Google Sans"/>
              </a:rPr>
              <a:t>حاصل می‌شود، تأثیر می‌گذارد.</a:t>
            </a:r>
          </a:p>
          <a:p>
            <a:pPr algn="r" rtl="1"/>
            <a:endParaRPr lang="en-US" b="1" i="0" dirty="0">
              <a:solidFill>
                <a:srgbClr val="1F1F1F"/>
              </a:solidFill>
              <a:effectLst/>
              <a:latin typeface="Google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79FD97-3E05-4AF7-9FA7-5D40E8EC0B1C}"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70FF04-BD4D-47CF-853F-6CFC89ED42D1}"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اگر یک جدول</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(Schedule)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به نام</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بتواند از طریق یک سری جابه‌جایی دستورالعمل‌های بدون درگیری</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(Non-Conflicting Instructions)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یک جدول دیگر به نام</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تبدیل شود، می‌گوییم</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از نظر درگیری معادل هستند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(Conflict Equivalent).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 تراکنش</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را در صورتی قابل سریال‌پذیری درگیری</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(Conflict Serializable)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می‌نامیم که از نظر درگیری با یک جدول اجرای سریالی معادل باشد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98D951-B8BF-4FE7-8FF8-B9812C3DBA9F}"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AB2A54-CE49-40F1-BE38-E3DCEF43F856}"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120282-FA19-4407-98A6-B549395434D4}"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سریال‌پذیری دیداری</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(View Serializability):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 برای قابل سریال‌پذیری دیداری با استفاده از تست گراف تقدم قابل انجام مستقیم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توسعه برای آزمایش قابل سریال‌پذیری دیداری هزینه‌ای به صورت نمایی از اندازه گراف تقدم دارد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مسئله بررسی اینکه آیا یک جدول تراکنش قابل سریال‌پذیری دیداری است، در دسته مسائل</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NP-</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کامل قرار می‌گیرد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بنابراین، وجود یک الگوریتم کارآمد بسیار بعید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 این حال، الگوریتم‌های عملیاتی که فقط برخی شرایط کافی برای قابل سریال‌پذیری دیداری را بررسی می‌کنند، همچنان قابل استفاده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B704F0-BAEA-48FC-A020-011B0A01BDD0}"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جدول قابل بازیابی</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(Recoverable Schedule):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عنصر داده را بخواند که قبلا توسط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نوشته شده باشد،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ظاهر می‌شود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جدول زیر (جدول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۱۱)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بازیابی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T9(read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T8(write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T8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باید لغو شود، </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T9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وضعیت پایگاه داده ناسازگار را خوانده (و احتمالا به کاربر نشان داده) است. بنابراین، پایگاه داده باید اطمینان حاصل کند که جداول قابل بازیابی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BDD98-9085-4F65-9BDF-1B839A8B4DC6}"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یک جدول تراکنش تنها در صورتی قابل سریال‌پذیری درگیری است که گراف تقدم آن (</a:t>
            </a:r>
            <a:r>
              <a:rPr lang="en-US" sz="1800" dirty="0">
                <a:solidFill>
                  <a:srgbClr val="1F1F1F"/>
                </a:solidFill>
                <a:effectLst/>
                <a:latin typeface="Arial" panose="020B0604020202020204" pitchFamily="34" charset="0"/>
                <a:ea typeface="Times New Roman" panose="02020603050405020304" pitchFamily="18" charset="0"/>
              </a:rPr>
              <a:t>Precedence Graph</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بدون دور (</a:t>
            </a:r>
            <a:r>
              <a:rPr lang="en-US" sz="1800" dirty="0">
                <a:solidFill>
                  <a:srgbClr val="1F1F1F"/>
                </a:solidFill>
                <a:effectLst/>
                <a:latin typeface="Arial" panose="020B0604020202020204" pitchFamily="34" charset="0"/>
                <a:ea typeface="Times New Roman" panose="02020603050405020304" pitchFamily="18" charset="0"/>
              </a:rPr>
              <a:t>Acyclic</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باشد، و بالعکس.</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625"/>
              </a:lnSpc>
              <a:spcBef>
                <a:spcPts val="1500"/>
              </a:spcBef>
              <a:spcAft>
                <a:spcPts val="1500"/>
              </a:spcAft>
            </a:pP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الگوریتم‌های تشخیص دور (</a:t>
            </a:r>
            <a:r>
              <a:rPr lang="en-US" sz="1800" dirty="0">
                <a:solidFill>
                  <a:srgbClr val="1F1F1F"/>
                </a:solidFill>
                <a:effectLst/>
                <a:latin typeface="Arial" panose="020B0604020202020204" pitchFamily="34" charset="0"/>
                <a:ea typeface="Times New Roman" panose="02020603050405020304" pitchFamily="18" charset="0"/>
              </a:rPr>
              <a:t>Cycle-Detection</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وجود دارند که در بدترین حالت به زمان </a:t>
            </a:r>
            <a:r>
              <a:rPr lang="en-US" sz="1800" dirty="0">
                <a:solidFill>
                  <a:srgbClr val="1F1F1F"/>
                </a:solidFill>
                <a:effectLst/>
                <a:latin typeface="Arial" panose="020B0604020202020204" pitchFamily="34" charset="0"/>
                <a:ea typeface="Times New Roman" panose="02020603050405020304" pitchFamily="18" charset="0"/>
              </a:rPr>
              <a:t>n</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توان </a:t>
            </a:r>
            <a:r>
              <a:rPr lang="fa-IR"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۲</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نیاز دارند، که در آن </a:t>
            </a:r>
            <a:r>
              <a:rPr lang="en-US" sz="1800" dirty="0">
                <a:solidFill>
                  <a:srgbClr val="1F1F1F"/>
                </a:solidFill>
                <a:effectLst/>
                <a:latin typeface="Arial" panose="020B0604020202020204" pitchFamily="34" charset="0"/>
                <a:ea typeface="Times New Roman" panose="02020603050405020304" pitchFamily="18" charset="0"/>
              </a:rPr>
              <a:t>n</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تعداد رئوس گراف است. (الگوریتم‌های کارآمدتر با زمان </a:t>
            </a:r>
            <a:r>
              <a:rPr lang="en-US" sz="1800" dirty="0">
                <a:solidFill>
                  <a:srgbClr val="1F1F1F"/>
                </a:solidFill>
                <a:effectLst/>
                <a:latin typeface="Arial" panose="020B0604020202020204" pitchFamily="34" charset="0"/>
                <a:ea typeface="Times New Roman" panose="02020603050405020304" pitchFamily="18" charset="0"/>
              </a:rPr>
              <a:t>n + e</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اجرا می‌شوند، که در آن </a:t>
            </a:r>
            <a:r>
              <a:rPr lang="en-US" sz="1800" dirty="0">
                <a:solidFill>
                  <a:srgbClr val="1F1F1F"/>
                </a:solidFill>
                <a:effectLst/>
                <a:latin typeface="Arial" panose="020B0604020202020204" pitchFamily="34" charset="0"/>
                <a:ea typeface="Times New Roman" panose="02020603050405020304" pitchFamily="18" charset="0"/>
              </a:rPr>
              <a:t>e</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تعداد یال‌های گراف است.)</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625"/>
              </a:lnSpc>
              <a:spcBef>
                <a:spcPts val="1500"/>
              </a:spcBef>
              <a:spcAft>
                <a:spcPts val="1500"/>
              </a:spcAft>
            </a:pPr>
            <a:r>
              <a:rPr lang="en-US" sz="2800" b="0" i="0" dirty="0">
                <a:solidFill>
                  <a:srgbClr val="1F1F1F"/>
                </a:solidFill>
                <a:effectLst/>
                <a:latin typeface="Helvetica Neue"/>
              </a:rPr>
              <a:t>The Floyd's Cycle Detection Algorithm, also known as the</a:t>
            </a:r>
          </a:p>
          <a:p>
            <a:pPr marL="0" marR="0" lvl="0" indent="0" algn="r" defTabSz="914400" rtl="1" eaLnBrk="0" fontAlgn="base" latinLnBrk="0" hangingPunct="0">
              <a:lnSpc>
                <a:spcPts val="2625"/>
              </a:lnSpc>
              <a:spcBef>
                <a:spcPts val="1500"/>
              </a:spcBef>
              <a:spcAft>
                <a:spcPts val="1500"/>
              </a:spcAft>
              <a:buClrTx/>
              <a:buSzTx/>
              <a:buFontTx/>
              <a:buNone/>
              <a:tabLst/>
              <a:defRPr/>
            </a:pPr>
            <a:r>
              <a:rPr lang="en-US" sz="2800" b="1" dirty="0"/>
              <a:t>Cycle-detection </a:t>
            </a:r>
            <a:r>
              <a:rPr lang="en-US" sz="2800" dirty="0"/>
              <a:t>algorithms, such as those based on </a:t>
            </a:r>
            <a:r>
              <a:rPr lang="en-US" sz="2800" b="1" dirty="0"/>
              <a:t>depth-first search</a:t>
            </a:r>
            <a:r>
              <a:rPr lang="en-US" sz="2800" dirty="0"/>
              <a:t>, require on the order of n^2 operations, where n is the number of vertices in the graph (that is, the number of transactions).</a:t>
            </a:r>
            <a:endParaRPr lang="en-US" altLang="en-US" sz="2800" dirty="0">
              <a:latin typeface="Times New Roman" panose="02020603050405020304" pitchFamily="18" charset="0"/>
            </a:endParaRPr>
          </a:p>
          <a:p>
            <a:pPr marL="0" marR="0" algn="r" rtl="1">
              <a:lnSpc>
                <a:spcPts val="2625"/>
              </a:lnSpc>
              <a:spcBef>
                <a:spcPts val="1500"/>
              </a:spcBef>
              <a:spcAft>
                <a:spcPts val="1500"/>
              </a:spcAft>
            </a:pPr>
            <a:endParaRPr lang="en-US" sz="2800" b="0" i="0" dirty="0">
              <a:solidFill>
                <a:srgbClr val="1F1F1F"/>
              </a:solidFill>
              <a:effectLst/>
              <a:latin typeface="Helvetica Neue"/>
            </a:endParaRPr>
          </a:p>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What is the precedence graph of  this figure?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24353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اگر گراف تقدم بدون دور باشد، ترتیب سریال‌پذیری را می‌توان با مرتب‌سازی توپولوژیکی (</a:t>
            </a:r>
            <a:r>
              <a:rPr lang="en-US" sz="1800" dirty="0">
                <a:solidFill>
                  <a:srgbClr val="1F1F1F"/>
                </a:solidFill>
                <a:effectLst/>
                <a:latin typeface="Arial" panose="020B0604020202020204" pitchFamily="34" charset="0"/>
                <a:ea typeface="Times New Roman" panose="02020603050405020304" pitchFamily="18" charset="0"/>
              </a:rPr>
              <a:t>Topological Sorting</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گراف به دست آورد.</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این یک ترتیب خطی سازگار با ترتیب جزئی گراف است.</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برای مثال، یکی از ترتیب‌های سریال‌پذیری برای جدول تراکنش </a:t>
            </a:r>
            <a:r>
              <a:rPr lang="en-US" sz="1800" dirty="0">
                <a:solidFill>
                  <a:srgbClr val="1F1F1F"/>
                </a:solidFill>
                <a:effectLst/>
                <a:latin typeface="Arial" panose="020B0604020202020204" pitchFamily="34" charset="0"/>
                <a:ea typeface="Times New Roman" panose="02020603050405020304" pitchFamily="18" charset="0"/>
              </a:rPr>
              <a:t>A</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صورت زیر است:</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en-US" sz="1800" dirty="0">
                <a:solidFill>
                  <a:srgbClr val="1F1F1F"/>
                </a:solidFill>
                <a:effectLst/>
                <a:latin typeface="Arial" panose="020B0604020202020204" pitchFamily="34" charset="0"/>
                <a:ea typeface="Times New Roman" panose="02020603050405020304" pitchFamily="18" charset="0"/>
              </a:rPr>
              <a:t>T5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T1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T3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T2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T4</a:t>
            </a:r>
          </a:p>
          <a:p>
            <a:pPr marL="0" marR="0" algn="r" rtl="1">
              <a:lnSpc>
                <a:spcPts val="2625"/>
              </a:lnSpc>
              <a:spcBef>
                <a:spcPts val="1500"/>
              </a:spcBef>
              <a:spcAft>
                <a:spcPts val="1500"/>
              </a:spcAft>
            </a:pPr>
            <a:r>
              <a:rPr lang="en-US" sz="2800" dirty="0"/>
              <a:t>the graph of Figure 17.12a has the two acceptable linear orderings s</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آیا ترتیب‌های سریال‌پذیری دیگری نیز برای این جدول وجود دارد؟</a:t>
            </a:r>
            <a:endParaRPr lang="en-US" sz="1800" dirty="0">
              <a:effectLst/>
              <a:latin typeface="Times New Roman" panose="02020603050405020304" pitchFamily="18" charset="0"/>
              <a:ea typeface="Times New Roman" panose="02020603050405020304" pitchFamily="18" charset="0"/>
            </a:endParaRPr>
          </a:p>
          <a:p>
            <a:endParaRPr lang="en-US" altLang="en-US" dirty="0">
              <a:latin typeface="Times New Roman" panose="02020603050405020304" pitchFamily="18" charset="0"/>
            </a:endParaRPr>
          </a:p>
          <a:p>
            <a:r>
              <a:rPr lang="en-US" b="1" dirty="0"/>
              <a:t>Cycle-detection </a:t>
            </a:r>
            <a:r>
              <a:rPr lang="en-US" dirty="0"/>
              <a:t>algorithms, such as those based on </a:t>
            </a:r>
            <a:r>
              <a:rPr lang="en-US" b="1" dirty="0"/>
              <a:t>depth-first search</a:t>
            </a:r>
            <a:r>
              <a:rPr lang="en-US" dirty="0"/>
              <a:t>, require on the order of n^2 operations, where n is the number of vertices in the graph (that is, the number of transactions).</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08836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017DEB3-15EC-4046-B6FC-7059E5DE6572}"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مفاهیم تراکنش</a:t>
            </a:r>
            <a:r>
              <a:rPr lang="en-US" sz="1800" dirty="0">
                <a:solidFill>
                  <a:srgbClr val="1F1F1F"/>
                </a:solidFill>
                <a:effectLst/>
                <a:latin typeface="Arial" panose="020B0604020202020204" pitchFamily="34" charset="0"/>
                <a:ea typeface="Times New Roman" panose="02020603050405020304" pitchFamily="18" charset="0"/>
              </a:rPr>
              <a:t> (Tractional Concept)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وضعیت تراکنش</a:t>
            </a:r>
            <a:r>
              <a:rPr lang="en-US" sz="1800" dirty="0">
                <a:solidFill>
                  <a:srgbClr val="1F1F1F"/>
                </a:solidFill>
                <a:effectLst/>
                <a:latin typeface="Arial" panose="020B0604020202020204" pitchFamily="34" charset="0"/>
                <a:ea typeface="Times New Roman" panose="02020603050405020304" pitchFamily="18" charset="0"/>
              </a:rPr>
              <a:t> (Transaction State)</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اجرای همزمان</a:t>
            </a:r>
            <a:r>
              <a:rPr lang="en-US" sz="1800" dirty="0">
                <a:solidFill>
                  <a:srgbClr val="1F1F1F"/>
                </a:solidFill>
                <a:effectLst/>
                <a:latin typeface="Arial" panose="020B0604020202020204" pitchFamily="34" charset="0"/>
                <a:ea typeface="Times New Roman" panose="02020603050405020304" pitchFamily="18" charset="0"/>
              </a:rPr>
              <a:t> (Concurrent Executions)</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قابلیت سریال‌سازی</a:t>
            </a:r>
            <a:r>
              <a:rPr lang="en-US" sz="1800" dirty="0">
                <a:solidFill>
                  <a:srgbClr val="1F1F1F"/>
                </a:solidFill>
                <a:effectLst/>
                <a:latin typeface="Arial" panose="020B0604020202020204" pitchFamily="34" charset="0"/>
                <a:ea typeface="Times New Roman" panose="02020603050405020304" pitchFamily="18" charset="0"/>
              </a:rPr>
              <a:t> (Serializability)</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قابلیت بازیابی</a:t>
            </a:r>
            <a:r>
              <a:rPr lang="en-US" sz="1800" dirty="0">
                <a:solidFill>
                  <a:srgbClr val="1F1F1F"/>
                </a:solidFill>
                <a:effectLst/>
                <a:latin typeface="Arial" panose="020B0604020202020204" pitchFamily="34" charset="0"/>
                <a:ea typeface="Times New Roman" panose="02020603050405020304" pitchFamily="18" charset="0"/>
              </a:rPr>
              <a:t> (Recoverability)</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پیاده‌سازی جداسازی</a:t>
            </a:r>
            <a:r>
              <a:rPr lang="en-US" sz="1800" dirty="0">
                <a:solidFill>
                  <a:srgbClr val="1F1F1F"/>
                </a:solidFill>
                <a:effectLst/>
                <a:latin typeface="Arial" panose="020B0604020202020204" pitchFamily="34" charset="0"/>
                <a:ea typeface="Times New Roman" panose="02020603050405020304" pitchFamily="18" charset="0"/>
              </a:rPr>
              <a:t> (Implementation of Isolation)</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تعریف تراکنش در</a:t>
            </a:r>
            <a:r>
              <a:rPr lang="en-US" sz="1800" dirty="0">
                <a:solidFill>
                  <a:srgbClr val="1F1F1F"/>
                </a:solidFill>
                <a:effectLst/>
                <a:latin typeface="Arial" panose="020B0604020202020204" pitchFamily="34" charset="0"/>
                <a:ea typeface="Times New Roman" panose="02020603050405020304" pitchFamily="18" charset="0"/>
              </a:rPr>
              <a:t> SQL (Transaction Definition in SQL)</a:t>
            </a:r>
            <a:endParaRPr lang="en-US" sz="1800" dirty="0">
              <a:effectLst/>
              <a:latin typeface="Times New Roman" panose="02020603050405020304" pitchFamily="18" charset="0"/>
              <a:ea typeface="Times New Roman" panose="02020603050405020304" pitchFamily="18" charset="0"/>
            </a:endParaRPr>
          </a:p>
          <a:p>
            <a:pPr marL="285750" marR="0" indent="-285750" algn="r" rtl="1">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DD8D6FB-95B3-4852-BB48-80936A26FC18}" type="slidenum">
              <a:rPr lang="en-US" altLang="en-US" sz="1300">
                <a:latin typeface="Times New Roman" panose="02020603050405020304" pitchFamily="18" charset="0"/>
              </a:rPr>
              <a:pPr/>
              <a:t>30</a:t>
            </a:fld>
            <a:endParaRPr lang="en-US" altLang="en-US" sz="130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 برای قابل سریال‌پذیری دیداری با استفاده از تست گراف تقدم قابل انجام مستقیم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توسعه برای آزمایش قابل سریال‌پذیری دیداری هزینه‌ای به صورت نمایی از اندازه گراف تقدم دارد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مسئله بررسی اینکه آیا یک جدول تراکنش قابل سریال‌پذیری دیداری است، در دسته مسائل</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NP-</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کامل قرار می‌گیرد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بنابراین، وجود یک الگوریتم کارآمد بسیار بعید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 این حال، الگوریتم‌های عملیاتی که فقط برخی شرایط کافی برای قابل سریال‌پذیری دیداری را بررسی می‌کنند، همچنان قابل استفاده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8FB941-5722-4BA5-84DF-FC78527A2BB7}" type="slidenum">
              <a:rPr lang="en-US" altLang="en-US" sz="1300">
                <a:latin typeface="Times New Roman" panose="02020603050405020304" pitchFamily="18" charset="0"/>
              </a:rPr>
              <a:pPr/>
              <a:t>31</a:t>
            </a:fld>
            <a:endParaRPr lang="en-US" altLang="en-US" sz="13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باید اثر شکست تراکنش در تراکنش‌های همزمان را مدیریت کنیم. </a:t>
            </a:r>
            <a:endPar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عنصر داده را بخواند که قبلا توسط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نوشته شده باشد،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ظاهر می‌شود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جدول زیر (جدول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۱۱)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بازیابی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T9(read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T8(write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T8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باید لغو شود، </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T9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وضعیت پایگاه داده ناسازگار را خوانده (و احتمالا به کاربر نشان داده) است. بنابراین، پایگاه داده باید اطمینان حاصل کند که جداول قابل بازیابی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37B947-B885-486A-9E0E-5DB5F2D174C2}"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اجرای آبشاری</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(Cascading Rollback):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خطای تک تراکنش منجر به یک سری لغو تراکنش‌ها می‌شود. جدول زیر را در نظر بگیرید که در آن هیچ یک از تراکنش‌ها هنوز متعهد نشده‌اند (بنابراین جدول قابل بازیابی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T10(read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T11(read 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T12(write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T10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شکست بخورد، </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T11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و</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T12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نیز باید لغو شوند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این می‌تواند منجر به لغو شدن مقدار قابل توجهی از کار 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F6C2F6-402D-422C-BB49-ADCD5F850701}"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اجرای بدون آبشار</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b="1"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Cascadeless</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Schedule):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لغوهای آبشاری نمی‌توانند رخ دهند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برای هر جفت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و</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گونه‌ای که</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عنصر داده را بخواند که قبلا توسط</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نوشته شده باشد،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read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ظاهر می‌شود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هر</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زمان‌بندی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بدون آبشار همچنین قابل بازیابی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مطلوب است که جداول را به آن‌هایی که بدون آبشار هستند محدود کنیم</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6C7905A-2CC2-4593-BC50-F4A9103CA5F9}" type="slidenum">
              <a:rPr lang="en-US" altLang="en-US" sz="1300">
                <a:latin typeface="Times New Roman" panose="02020603050405020304" pitchFamily="18" charset="0"/>
              </a:rPr>
              <a:pPr/>
              <a:t>34</a:t>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پایگاه داده باید مکانیزمی را ارائه دهد که تضمین کند همه جداول ممکن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Wingdings" panose="05000000000000000000" pitchFamily="2" charset="2"/>
              <a:buChar char=""/>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سریال‌پذیری درگیری یا دیداری باشند،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Wingdings" panose="05000000000000000000" pitchFamily="2" charset="2"/>
              <a:buChar char=""/>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بازیابی و ترجیحاً بدون آبشار باشند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رویکرد که در آن فقط یک تراکنش در یک زمان می‌تواند اجرا شود، جداول سریالی ایجاد می‌کند، اما درجه پایینی از همزمانی را ارائه می‌دهد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آیا جداول سریالی قابل بازیابی/بدون آبشار هستند؟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 یک جدول برای سریال‌پذیری پس از اجرای آن کمی دیر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هدف: توسعه پروتکل‌های کنترل همزمانی که سریال‌پذیری را تضمین کنند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47C592-32BF-47BB-9678-D5FB42722EAA}" type="slidenum">
              <a:rPr lang="en-US" altLang="en-US" sz="1300">
                <a:latin typeface="Times New Roman" panose="02020603050405020304" pitchFamily="18" charset="0"/>
              </a:rPr>
              <a:pPr/>
              <a:t>35</a:t>
            </a:fld>
            <a:endParaRPr lang="en-US" altLang="en-US" sz="13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جداول باید برای سازگاری پایگاه داده، قابل سریال‌پذیری درگیری یا دیداری، و قابل بازیابی و ترجیحاً بدون آبشار باشند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رویکرد که در آن فقط یک تراکنش در یک زمان می‌تواند اجرا شود، جداول سریالی ایجاد می‌کند، اما درجه پایینی از همزمانی را ارائه می‌دهد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طرح‌های کنترل همزمانی معاوضه‌ای بین میزان همزمانی که اجازه می‌دهند و میزان سرباری که متحمل می‌شوند، برقرار 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برخی از طرح‌ها فقط اجازه می‌دهند جداول قابل سریال‌پذیری درگیری تولید شوند، در حالی که برخی دیگر جداول قابل سریال‌پذیری دیداری را مجاز می‌دانند که قابل سریال‌پذیری درگیری نیستند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955DDF8-1267-474D-9F61-95CB06392C59}" type="slidenum">
              <a:rPr lang="en-US" altLang="en-US" sz="1300">
                <a:latin typeface="Times New Roman" panose="02020603050405020304" pitchFamily="18" charset="0"/>
              </a:rPr>
              <a:pPr/>
              <a:t>36</a:t>
            </a:fld>
            <a:endParaRPr lang="en-US" altLang="en-US" sz="13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پروتکل‌های کنترل همزمانی (به طور کلی) در حین ایجاد شدن، گراف تقدم را بررسی نمی‌کنند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 عوض، یک پروتکل انضباطی را اعمال می‌کند که از جداول غیرقابل سریال‌پذیری جلوگیری می‌کند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ما چنین پروتکل‌هایی را در فصل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۱۶</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مطالعه می‌کنیم</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پروتکل‌های مختلف کنترل همزمانی، معاوضه‌های متفاوتی را بین میزان همزمانی که مجاز می‌دانند و میزان سرباری که متحمل می‌شوند، برقرار 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آزمایش‌های سریال‌پذیری به ما کمک می‌کنند تا بفهمیم چرا یک پروتکل کنترل همزمانی صحیح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F68DF0-6905-4D9D-ACCA-81F50CE25A46}" type="slidenum">
              <a:rPr lang="en-US" altLang="en-US" sz="1300">
                <a:latin typeface="Times New Roman" panose="02020603050405020304" pitchFamily="18" charset="0"/>
              </a:rPr>
              <a:pPr/>
              <a:t>37</a:t>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برخی از برنامه‌ها مایلند با سطوح ضعیف سازگاری کار کنند و به جداولی که قابل سریال‌پذیری نیستند اجازه دهند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marL="800100" marR="0" lvl="1"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تراکنش فقط خواندنی که می‌خواهد مجموع تقریبی کل موجودی تمام حساب‌ها را بدست آورد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marL="800100" marR="0" lvl="1"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آمار پایگاه داده محاسبه شده برای بهینه‌سازی پرس و جو می‌تواند تقریبی باشد (چرا؟)</a:t>
            </a:r>
            <a:endParaRPr lang="en-US" sz="1800" dirty="0">
              <a:effectLst/>
              <a:latin typeface="Times New Roman" panose="02020603050405020304" pitchFamily="18" charset="0"/>
              <a:ea typeface="Times New Roman" panose="02020603050405020304" pitchFamily="18" charset="0"/>
            </a:endParaRPr>
          </a:p>
          <a:p>
            <a:pPr marL="800100" marR="0" lvl="1"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چنین تراکنش‌هایی نیازی به سریال‌پذیری با سایر تراکنش‌ها ندارند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marL="342900" marR="0" lvl="0"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این یک معاوضه دقت برای عملکرد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algn="r" rtl="1"/>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F68DF0-6905-4D9D-ACCA-81F50CE25A46}" type="slidenum">
              <a:rPr lang="en-US" altLang="en-US" sz="1300">
                <a:latin typeface="Times New Roman" panose="02020603050405020304" pitchFamily="18" charset="0"/>
              </a:rPr>
              <a:pPr/>
              <a:t>38</a:t>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dirty="0"/>
              <a:t>It is because if these transactions were to execute in a serializable fashion, they could interfere with other transactions, causing the others’ execution to be delayed</a:t>
            </a:r>
            <a:endParaRPr lang="en-US" altLang="en-US" sz="1800" b="1" dirty="0"/>
          </a:p>
        </p:txBody>
      </p:sp>
    </p:spTree>
    <p:extLst>
      <p:ext uri="{BB962C8B-B14F-4D97-AF65-F5344CB8AC3E}">
        <p14:creationId xmlns:p14="http://schemas.microsoft.com/office/powerpoint/2010/main" val="3668702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14055-A8AE-4C05-AC7A-46A0B6A29489}" type="slidenum">
              <a:rPr lang="en-US" altLang="en-US" sz="1300">
                <a:latin typeface="Times New Roman" panose="02020603050405020304" pitchFamily="18" charset="0"/>
              </a:rPr>
              <a:pPr/>
              <a:t>39</a:t>
            </a:fld>
            <a:endParaRPr lang="en-US" altLang="en-US" sz="13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Serializable</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(قابل سریال‌سازی):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قابلیت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Serializable</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معمولا تضمین‌کننده اجرای ترتیبی (سریالی) است. با این حال، همانطور که به زودی توضیح خواهیم داد، برخی از سیستم‌های پایگاه داده این سطح جداسازی را به روشی اجرا می‌کنند که ممکن است در موارد خاص، اجازه‌ی اجرای غیرقابل سریال‌سازی را بدهد.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Repeatable Read</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(قرائت قابل تکرار):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Repeatable Read</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تنها خواندن داده‌های کامیت‌شده (متعهدشده) را مجاز می‌داند و علاوه بر آن، نیازمند است که بین دو خواندن یک آیتم داده توسط یک تراکنش، هیچ تراکنش دیگری مجاز به به‌روزرسانی آن نباشد. با این حال، این تراکنش ممکن است از نظر تراکنش‌های دیگر قابل سریال‌سازی نباشد. برای مثال، زمانی که یک تراکنش به دنبال داده‌هایی است که شرایط خاصی را برآورده می‌کنند، ممکن است برخی از داده‌هایی را که توسط یک تراکنش کامیت‌شده وارد شده‌اند پیدا کند، اما داده‌های دیگری که</a:t>
            </a:r>
            <a:r>
              <a:rPr lang="fa-IR"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هنوز کامیت نشده</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توسط همان تراکنش وارد شده‌اند </a:t>
            </a:r>
            <a:r>
              <a:rPr lang="fa-IR"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در حال وارد شدن هستند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را پیدا نکند.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Committed</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(قرائت متعهدشده):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Committed</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تنها خواندن داده‌های کامیت‌شده را مجاز می‌داند، اما خواندن‌های قابل تکرار را الزامی نمی‌کند. برای مثال، بین دو خواندن یک آیتم داده توسط تراکنش، ممکن است تراکنش دیگری آن آیتم داده را به‌روزرسانی کرده و کامیت کرده باشد.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Uncommitted</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(قرائت غیرمتعهدشده):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Uncommitted</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خواندن داده‌های کامیت‌نشده را مجاز می‌داند. این پایین‌ترین سطح جداسازی مجاز توسط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SQL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rtl="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Serializable usually ensures serializable execution. However, as we shall explain shortly, some database systems implement this isolation level in a manner that may, in certain cases, allow </a:t>
            </a:r>
            <a:r>
              <a:rPr lang="en-US" sz="1800" dirty="0" err="1">
                <a:effectLst/>
                <a:latin typeface="Calibri" panose="020F0502020204030204" pitchFamily="34" charset="0"/>
                <a:ea typeface="Calibri" panose="020F0502020204030204" pitchFamily="34" charset="0"/>
                <a:cs typeface="Arial" panose="020B0604020202020204" pitchFamily="34" charset="0"/>
              </a:rPr>
              <a:t>nonserializable</a:t>
            </a:r>
            <a:r>
              <a:rPr lang="en-US" sz="1800" dirty="0">
                <a:effectLst/>
                <a:latin typeface="Calibri" panose="020F0502020204030204" pitchFamily="34" charset="0"/>
                <a:ea typeface="Calibri" panose="020F0502020204030204" pitchFamily="34" charset="0"/>
                <a:cs typeface="Arial" panose="020B0604020202020204" pitchFamily="34" charset="0"/>
              </a:rPr>
              <a:t> executions.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Repeatable read allows only committed data to be read and further requires that, between two reads of a data item by a transaction, no other transaction is allowed to update it. However, the transaction may not be serializable with respect to other transactions. For instance, when it is searching for data satisfying some conditions, a transaction may find some of the data inserted by a committed transaction, but may not find other data inserted by the same transaction.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Read committed allows only committed data to be read, but does not require repeatable reads. For instance, between two reads of a data item by the transaction, another transaction may have updated the data item and committed. • Read uncommitted allows uncommitted data to be read. It is the lowest isolation level allowed by SQL.</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90F1DB-8581-4412-BE09-331FFC345D8A}"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14055-A8AE-4C05-AC7A-46A0B6A29489}" type="slidenum">
              <a:rPr lang="en-US" altLang="en-US" sz="1300">
                <a:latin typeface="Times New Roman" panose="02020603050405020304" pitchFamily="18" charset="0"/>
              </a:rPr>
              <a:pPr/>
              <a:t>40</a:t>
            </a:fld>
            <a:endParaRPr lang="en-US" altLang="en-US" sz="13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nSpc>
                <a:spcPts val="2145"/>
              </a:lnSpc>
              <a:spcBef>
                <a:spcPts val="1030"/>
              </a:spcBef>
              <a:spcAft>
                <a:spcPts val="1030"/>
              </a:spcAft>
            </a:pPr>
            <a:r>
              <a:rPr lang="en-US" sz="1800" dirty="0">
                <a:solidFill>
                  <a:srgbClr val="404040"/>
                </a:solidFill>
                <a:effectLst/>
                <a:latin typeface="Segoe UI" panose="020B0502040204020203" pitchFamily="34" charset="0"/>
                <a:ea typeface="Times New Roman" panose="02020603050405020304" pitchFamily="18" charset="0"/>
                <a:cs typeface="Arial" panose="020B0604020202020204" pitchFamily="34" charset="0"/>
              </a:rPr>
              <a:t>The truncation problem you're referring to occurs when a transaction sees some but not all of the data inserted by another committed transaction. This is a specific type of phantom read where: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145"/>
              </a:lnSpc>
              <a:spcBef>
                <a:spcPts val="0"/>
              </a:spcBef>
              <a:spcAft>
                <a:spcPts val="0"/>
              </a:spcAft>
              <a:buSzPts val="1000"/>
              <a:buFont typeface="Symbol" panose="05050102010706020507" pitchFamily="18" charset="2"/>
              <a:buChar char=""/>
              <a:tabLst>
                <a:tab pos="457200" algn="l"/>
              </a:tabLst>
            </a:pPr>
            <a:r>
              <a:rPr lang="en-US" sz="1800" dirty="0">
                <a:solidFill>
                  <a:srgbClr val="404040"/>
                </a:solidFill>
                <a:effectLst/>
                <a:latin typeface="Segoe UI" panose="020B0502040204020203" pitchFamily="34" charset="0"/>
                <a:ea typeface="Times New Roman" panose="02020603050405020304" pitchFamily="18" charset="0"/>
                <a:cs typeface="Arial" panose="020B0604020202020204" pitchFamily="34" charset="0"/>
              </a:rPr>
              <a:t>Transaction A sees a subset of records inserted by Transaction B</a:t>
            </a:r>
            <a:endParaRPr lang="en-US" sz="1800" dirty="0">
              <a:solidFill>
                <a:srgbClr val="40404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145"/>
              </a:lnSpc>
              <a:spcBef>
                <a:spcPts val="0"/>
              </a:spcBef>
              <a:spcAft>
                <a:spcPts val="0"/>
              </a:spcAft>
              <a:buSzPts val="1000"/>
              <a:buFont typeface="Symbol" panose="05050102010706020507" pitchFamily="18" charset="2"/>
              <a:buChar char=""/>
              <a:tabLst>
                <a:tab pos="457200" algn="l"/>
              </a:tabLst>
            </a:pPr>
            <a:r>
              <a:rPr lang="en-US" sz="1800" dirty="0">
                <a:solidFill>
                  <a:srgbClr val="404040"/>
                </a:solidFill>
                <a:effectLst/>
                <a:latin typeface="Segoe UI" panose="020B0502040204020203" pitchFamily="34" charset="0"/>
                <a:ea typeface="Times New Roman" panose="02020603050405020304" pitchFamily="18" charset="0"/>
                <a:cs typeface="Arial" panose="020B0604020202020204" pitchFamily="34" charset="0"/>
              </a:rPr>
              <a:t>But doesn't see other records inserted by the same Transaction B</a:t>
            </a:r>
            <a:endParaRPr lang="en-US" sz="1800" dirty="0">
              <a:solidFill>
                <a:srgbClr val="404040"/>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ts val="2145"/>
              </a:lnSpc>
              <a:spcBef>
                <a:spcPts val="0"/>
              </a:spcBef>
              <a:spcAft>
                <a:spcPts val="0"/>
              </a:spcAft>
              <a:buSzPts val="1000"/>
              <a:buFont typeface="Symbol" panose="05050102010706020507" pitchFamily="18" charset="2"/>
              <a:buChar char=""/>
              <a:tabLst>
                <a:tab pos="457200" algn="l"/>
              </a:tabLst>
            </a:pPr>
            <a:r>
              <a:rPr lang="en-US" sz="1800" dirty="0">
                <a:solidFill>
                  <a:srgbClr val="404040"/>
                </a:solidFill>
                <a:effectLst/>
                <a:latin typeface="Segoe UI" panose="020B0502040204020203" pitchFamily="34" charset="0"/>
                <a:ea typeface="Times New Roman" panose="02020603050405020304" pitchFamily="18" charset="0"/>
                <a:cs typeface="Arial" panose="020B0604020202020204" pitchFamily="34" charset="0"/>
              </a:rPr>
              <a:t>This creates an inconsistent view of the data</a:t>
            </a:r>
          </a:p>
          <a:p>
            <a:pPr marL="342900" marR="0" lvl="0" indent="-342900">
              <a:lnSpc>
                <a:spcPts val="2145"/>
              </a:lnSpc>
              <a:spcBef>
                <a:spcPts val="0"/>
              </a:spcBef>
              <a:spcAft>
                <a:spcPts val="0"/>
              </a:spcAft>
              <a:buSzPts val="1000"/>
              <a:buFont typeface="Symbol" panose="05050102010706020507" pitchFamily="18" charset="2"/>
              <a:buChar char=""/>
              <a:tabLst>
                <a:tab pos="457200" algn="l"/>
              </a:tabLst>
            </a:pPr>
            <a:endParaRPr lang="en-US" sz="1800" dirty="0">
              <a:solidFill>
                <a:srgbClr val="404040"/>
              </a:solidFill>
              <a:effectLst/>
              <a:latin typeface="Segoe UI" panose="020B0502040204020203" pitchFamily="34" charset="0"/>
              <a:ea typeface="Calibri" panose="020F0502020204030204" pitchFamily="34" charset="0"/>
              <a:cs typeface="Arial" panose="020B0604020202020204" pitchFamily="34" charset="0"/>
            </a:endParaRPr>
          </a:p>
          <a:p>
            <a:pPr algn="l"/>
            <a:r>
              <a:rPr lang="en-US" sz="2400" b="0" i="0" dirty="0">
                <a:solidFill>
                  <a:srgbClr val="404040"/>
                </a:solidFill>
                <a:effectLst/>
                <a:latin typeface="DeepSeek-CJK-patch"/>
              </a:rPr>
              <a:t>Under true Serializable isolation, the database would either:</a:t>
            </a:r>
          </a:p>
          <a:p>
            <a:pPr algn="l">
              <a:buFont typeface="+mj-lt"/>
              <a:buAutoNum type="arabicPeriod"/>
            </a:pPr>
            <a:r>
              <a:rPr lang="en-US" sz="2400" b="0" i="0" dirty="0">
                <a:solidFill>
                  <a:srgbClr val="404040"/>
                </a:solidFill>
                <a:effectLst/>
                <a:latin typeface="DeepSeek-CJK-patch"/>
              </a:rPr>
              <a:t>Make Transaction A see all committed changes (including both new accounts), or</a:t>
            </a:r>
          </a:p>
          <a:p>
            <a:pPr algn="l">
              <a:buFont typeface="+mj-lt"/>
              <a:buAutoNum type="arabicPeriod"/>
            </a:pPr>
            <a:r>
              <a:rPr lang="en-US" sz="2400" b="0" i="0" dirty="0">
                <a:solidFill>
                  <a:srgbClr val="404040"/>
                </a:solidFill>
                <a:effectLst/>
                <a:latin typeface="DeepSeek-CJK-patch"/>
              </a:rPr>
              <a:t>Make Transaction B wait until Transaction A completes before committing</a:t>
            </a:r>
          </a:p>
          <a:p>
            <a:pPr algn="l"/>
            <a:r>
              <a:rPr lang="en-US" sz="2400" b="0" i="0" dirty="0">
                <a:solidFill>
                  <a:srgbClr val="404040"/>
                </a:solidFill>
                <a:effectLst/>
                <a:latin typeface="DeepSeek-CJK-patch"/>
              </a:rPr>
              <a:t>Repeatable Read allows this inconsistent partial visibility, which is why it doesn't guarantee full serializability.</a:t>
            </a:r>
          </a:p>
          <a:p>
            <a:pPr marL="342900" marR="0" lvl="0" indent="-342900">
              <a:lnSpc>
                <a:spcPts val="2145"/>
              </a:lnSpc>
              <a:spcBef>
                <a:spcPts val="0"/>
              </a:spcBef>
              <a:spcAft>
                <a:spcPts val="0"/>
              </a:spcAft>
              <a:buSzPts val="1000"/>
              <a:buFont typeface="Symbol" panose="05050102010706020507" pitchFamily="18" charset="2"/>
              <a:buChar char=""/>
              <a:tabLst>
                <a:tab pos="457200" algn="l"/>
              </a:tabLst>
            </a:pPr>
            <a:endParaRPr lang="en-US" sz="1800" dirty="0">
              <a:solidFill>
                <a:srgbClr val="404040"/>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659211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1F1F"/>
                </a:solidFill>
                <a:effectLst/>
                <a:latin typeface="Google Sans"/>
              </a:rPr>
              <a:t>Key Points: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You only see committed data (borrowed novels are not visible).</a:t>
            </a:r>
          </a:p>
          <a:p>
            <a:pPr algn="l">
              <a:buFont typeface="Arial" panose="020B0604020202020204" pitchFamily="34" charset="0"/>
              <a:buChar char="•"/>
            </a:pPr>
            <a:r>
              <a:rPr lang="en-US" b="0" i="0" dirty="0">
                <a:solidFill>
                  <a:srgbClr val="1F1F1F"/>
                </a:solidFill>
                <a:effectLst/>
                <a:latin typeface="Google Sans"/>
              </a:rPr>
              <a:t>Your reads are consistent (you see the same three novels throughout your transaction).</a:t>
            </a:r>
          </a:p>
          <a:p>
            <a:pPr algn="l">
              <a:buFont typeface="Arial" panose="020B0604020202020204" pitchFamily="34" charset="0"/>
              <a:buChar char="•"/>
            </a:pPr>
            <a:r>
              <a:rPr lang="en-US" b="0" i="0" dirty="0">
                <a:solidFill>
                  <a:srgbClr val="1F1F1F"/>
                </a:solidFill>
                <a:effectLst/>
                <a:latin typeface="Google Sans"/>
              </a:rPr>
              <a:t>You might not see the latest changes from other transactions (the borrowed novel is not reflected).</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Benefits: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Ensures </a:t>
            </a:r>
            <a:r>
              <a:rPr lang="en-US" b="1" i="0" dirty="0">
                <a:solidFill>
                  <a:srgbClr val="1F1F1F"/>
                </a:solidFill>
                <a:effectLst/>
                <a:latin typeface="Google Sans"/>
              </a:rPr>
              <a:t>consistent</a:t>
            </a:r>
            <a:r>
              <a:rPr lang="en-US" b="0" i="0" dirty="0">
                <a:solidFill>
                  <a:srgbClr val="1F1F1F"/>
                </a:solidFill>
                <a:effectLst/>
                <a:latin typeface="Google Sans"/>
              </a:rPr>
              <a:t> </a:t>
            </a:r>
            <a:r>
              <a:rPr lang="en-US" b="1" i="0" dirty="0">
                <a:solidFill>
                  <a:srgbClr val="1F1F1F"/>
                </a:solidFill>
                <a:effectLst/>
                <a:latin typeface="Google Sans"/>
              </a:rPr>
              <a:t>data</a:t>
            </a:r>
            <a:r>
              <a:rPr lang="en-US" b="0" i="0" dirty="0">
                <a:solidFill>
                  <a:srgbClr val="1F1F1F"/>
                </a:solidFill>
                <a:effectLst/>
                <a:latin typeface="Google Sans"/>
              </a:rPr>
              <a:t> within a </a:t>
            </a:r>
            <a:r>
              <a:rPr lang="en-US" b="1" i="0" dirty="0">
                <a:solidFill>
                  <a:srgbClr val="1F1F1F"/>
                </a:solidFill>
                <a:effectLst/>
                <a:latin typeface="Google Sans"/>
              </a:rPr>
              <a:t>transaction</a:t>
            </a:r>
            <a:r>
              <a:rPr lang="en-US" b="0" i="0" dirty="0">
                <a:solidFill>
                  <a:srgbClr val="1F1F1F"/>
                </a:solidFill>
                <a:effectLst/>
                <a:latin typeface="Google Sans"/>
              </a:rPr>
              <a:t>.</a:t>
            </a:r>
          </a:p>
          <a:p>
            <a:pPr algn="l">
              <a:buFont typeface="Arial" panose="020B0604020202020204" pitchFamily="34" charset="0"/>
              <a:buChar char="•"/>
            </a:pPr>
            <a:r>
              <a:rPr lang="en-US" b="0" i="0" dirty="0">
                <a:solidFill>
                  <a:srgbClr val="1F1F1F"/>
                </a:solidFill>
                <a:effectLst/>
                <a:latin typeface="Google Sans"/>
              </a:rPr>
              <a:t>Useful for scenarios where data shouldn't change during analysis (e.g., summarizing account balances).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Drawbacks: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Can lead to </a:t>
            </a:r>
            <a:r>
              <a:rPr lang="en-US" b="1" i="0" dirty="0">
                <a:solidFill>
                  <a:srgbClr val="1F1F1F"/>
                </a:solidFill>
                <a:effectLst/>
                <a:latin typeface="Google Sans"/>
              </a:rPr>
              <a:t>phantom</a:t>
            </a:r>
            <a:r>
              <a:rPr lang="en-US" b="0" i="0" dirty="0">
                <a:solidFill>
                  <a:srgbClr val="1F1F1F"/>
                </a:solidFill>
                <a:effectLst/>
                <a:latin typeface="Google Sans"/>
              </a:rPr>
              <a:t> reads (</a:t>
            </a:r>
            <a:r>
              <a:rPr lang="en-US" b="1" i="0" dirty="0">
                <a:solidFill>
                  <a:srgbClr val="1F1F1F"/>
                </a:solidFill>
                <a:effectLst/>
                <a:latin typeface="Google Sans"/>
              </a:rPr>
              <a:t>missing newly inserted </a:t>
            </a:r>
            <a:r>
              <a:rPr lang="en-US" b="0" i="0" dirty="0">
                <a:solidFill>
                  <a:srgbClr val="1F1F1F"/>
                </a:solidFill>
                <a:effectLst/>
                <a:latin typeface="Google Sans"/>
              </a:rPr>
              <a:t>data).</a:t>
            </a:r>
          </a:p>
          <a:p>
            <a:pPr algn="l">
              <a:buFont typeface="Arial" panose="020B0604020202020204" pitchFamily="34" charset="0"/>
              <a:buChar char="•"/>
            </a:pPr>
            <a:r>
              <a:rPr lang="en-US" b="0" i="0" dirty="0">
                <a:solidFill>
                  <a:srgbClr val="1F1F1F"/>
                </a:solidFill>
                <a:effectLst/>
                <a:latin typeface="Google Sans"/>
              </a:rPr>
              <a:t>Might </a:t>
            </a:r>
            <a:r>
              <a:rPr lang="en-US" b="1" i="0" dirty="0">
                <a:solidFill>
                  <a:srgbClr val="1F1F1F"/>
                </a:solidFill>
                <a:effectLst/>
                <a:latin typeface="Google Sans"/>
              </a:rPr>
              <a:t>not reflect the most recent state</a:t>
            </a:r>
            <a:r>
              <a:rPr lang="en-US" b="0" i="0" dirty="0">
                <a:solidFill>
                  <a:srgbClr val="1F1F1F"/>
                </a:solidFill>
                <a:effectLst/>
                <a:latin typeface="Google Sans"/>
              </a:rPr>
              <a:t> (other transactions can modify data after your initial read).</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In conclusion,</a:t>
            </a:r>
            <a:r>
              <a:rPr lang="en-US" b="0" i="0" dirty="0">
                <a:solidFill>
                  <a:srgbClr val="1F1F1F"/>
                </a:solidFill>
                <a:effectLst/>
                <a:latin typeface="Google Sans"/>
              </a:rPr>
              <a:t> Repeatable Read offers a balance between consistency and currency. You get a consistent view of data within your transaction, but it might not capture the absolute latest changes from other transactions.</a:t>
            </a:r>
            <a:endParaRPr lang="en-US"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41</a:t>
            </a:fld>
            <a:endParaRPr lang="en-US" altLang="en-US"/>
          </a:p>
        </p:txBody>
      </p:sp>
    </p:spTree>
    <p:extLst>
      <p:ext uri="{BB962C8B-B14F-4D97-AF65-F5344CB8AC3E}">
        <p14:creationId xmlns:p14="http://schemas.microsoft.com/office/powerpoint/2010/main" val="1930394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4DD0DF-53A0-4666-9689-6AAB81C4795A}" type="slidenum">
              <a:rPr lang="en-US" altLang="en-US" sz="1300">
                <a:latin typeface="Times New Roman" panose="02020603050405020304" pitchFamily="18" charset="0"/>
              </a:rPr>
              <a:pPr/>
              <a:t>42</a:t>
            </a:fld>
            <a:endParaRPr lang="en-US" altLang="en-US" sz="13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80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سطح پایین‌تری از سازگاری برای جمع‌آوری اطلاعات تقریبی در مورد پایگاه داده مفید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توجه</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برخی از سیستم‌های پایگاه داده به طور پیش فرض جداول قابل سریال‌پذیری را تضمین نمی‌کنند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اوراکل</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و</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PostgreSQL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نسخه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۹</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طور پیش فرض از سطحی از سازگاری به نام جداسازی</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snapshot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پشتیبانی 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که بخشی از استاندارد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BB09A6-5E06-46D1-A99F-E344CBBF67B7}" type="slidenum">
              <a:rPr lang="en-US" altLang="en-US" sz="1300">
                <a:latin typeface="Times New Roman" panose="02020603050405020304" pitchFamily="18" charset="0"/>
              </a:rPr>
              <a:pPr/>
              <a:t>43</a:t>
            </a:fld>
            <a:endParaRPr lang="en-US" altLang="en-US" sz="13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تعهد و بازگشت</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and Rollback) </a:t>
            </a: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یک تراکنش به طور ضمنی شروع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تراکنش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 موارد زیر پایان می‌یابد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commit work</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 جاری را متعهد می‌کند و یک تراکنش جدید را آغاز می‌کند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rollback work</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باعث می‌شود تراکنش جاری لغو 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 اکثر سیستم‌های پایگاه داده، به طور پیش فرض، هر دستور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نیز در صورت اجرای موفقیت آمیز، به طور ضمنی انجام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تعهد ضمنی را می‌توان با یک دستور پایگاه داده خاموش کرد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JDBC: </a:t>
            </a:r>
            <a:r>
              <a:rPr lang="en-US" sz="1000" dirty="0" err="1">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connection.setAutoCommit</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(false);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سطح جداسازی را می‌توان در سطح پایگاه داده تنظیم کرد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سطح جداسازی را می‌توان در ابتدای تراکنش تغییر داد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set transaction isolation level serializable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JDBC: </a:t>
            </a:r>
            <a:r>
              <a:rPr lang="en-US" sz="1000" dirty="0" err="1">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connection.setTransactionIsolation</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a:t>
            </a:r>
            <a:r>
              <a:rPr lang="en-US" sz="1000" dirty="0" err="1">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Connection.TRANSACTION_SERIALIZABLE</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کل پایگاه داده در مقابل قفل کردن روی آیتم‌ها</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کل پایگاه داده: ساده برای اجرا اما باعث همزمانی ضعیف می‌شود (زیرا هیچ تراکنشی نمی‌تواند در حین اجرای تراکنش دیگر اجرا 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کردن روی آیتم‌ها: باعث همزمانی بهتر می‌شود، اما پیچیدگی بیشتری دارد (نیاز به ردیابی این است که کدام تراکنش‌ها کدام آیتم‌ها را قفل کرده‌اند)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نگهداشتن قفل برای چه مدت؟</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قفل‌ها را می‌توان تا زمانی که تراکنش به آن آیتم نیاز دارد، نگه داشت (نگهداشتن کوتاه مدت قفل)</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قفل‌ها را می‌توان تا زمانی که کل تراکنش کامل شود، نگه داشت (نگهداشتن بلند مدت قفل)</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قفل‌های اشتراکی در مقابل قفل‌های انحصاری</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اشتراکی: به چندین تراکنش اجازه می‌دهد همزمان یک آیتم را بخوانند، اما هیچ تراکنشی نمی‌تواند آن را بنویسد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انحصاری: فقط به یک تراکنش اجازه می‌دهد یک آیتم را بخواند یا بنویسد. هیچ تراکنش دیگری نمی‌تواند در همان زمان به آن آیتم دسترسی داشته باشد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برچسب‌های زمانی</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(Timestamps):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هر تراکنش، هنگام شروع آن، یک برچسب زمانی اختصاص داده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هر آیتم داده دو برچسب زمانی را ذخیره می‌کند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برچسب زمانی خواندن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(Read Timestamp):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زمانی که آخرین بار یک تراکنش آن آیتم را خوانده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برچسب زمانی نوشتن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(Write Timestamp):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زمانی که آخرین بار یک تراکنش آن آیتم را نوشته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از برچسب‌های زمانی برای تشخیص دسترسی‌های خارج از ترتیب استفاده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فرض کنید تراکنش</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آیتم را در زمان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می‌خواند و برچسب زمانی خواندن آن آیتم را به</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به‌روزرسانی می‌کند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 تراکنش</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بعداً آن آیتم را می‌نویسد و برچسب زمانی نوشتن آن را به</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به‌روزرسانی می‌کند، هر تراکنشی که بعد از</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شروع می‌شود، اما قبل از</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می‌تواند با خیال راحت آن آیتم را با برچسب زمانی خواندن کمتر از</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بخواند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چند نسخه از هر آیتم داده</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(Multi-Version Concurrency Control - MVCC):</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چند نسخه از هر آیتم داده را در پایگاه داده ذخیره کنید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هر نسخه با یک برچسب زمانی تراکنش همراه است که آن نسخه را نوشته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تراکنش‌ها اجازه می‌دهد تا از یک «تصویر فوری</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(Snapshot)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از پایگاه داده در زمان شروع تراکنش بخوانند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این تصویر فوری از تمام نسخه‌های آیتم‌های داده تشکیل شده است </a:t>
            </a: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که برچسب زمانی نوشتن آن‌ها کمتر از برچسب زمانی تراکنش جاری است</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b="1"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44</a:t>
            </a:fld>
            <a:endParaRPr lang="en-US" altLang="en-US"/>
          </a:p>
        </p:txBody>
      </p:sp>
    </p:spTree>
    <p:extLst>
      <p:ext uri="{BB962C8B-B14F-4D97-AF65-F5344CB8AC3E}">
        <p14:creationId xmlns:p14="http://schemas.microsoft.com/office/powerpoint/2010/main" val="2381917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the same transaction, if run more than once, might reference different data items each time it is run if the values in the database change between runs.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our example, the 'James' tuple is referenced only if our query comes after the insertion. Let </a:t>
            </a:r>
            <a:r>
              <a:rPr lang="en-US" b="1" dirty="0"/>
              <a:t>T </a:t>
            </a:r>
            <a:r>
              <a:rPr lang="en-US" dirty="0"/>
              <a:t>denote the </a:t>
            </a:r>
            <a:r>
              <a:rPr lang="en-US" b="1" dirty="0"/>
              <a:t>select query</a:t>
            </a:r>
            <a:r>
              <a:rPr lang="en-US" dirty="0"/>
              <a:t> and let </a:t>
            </a:r>
            <a:r>
              <a:rPr lang="en-US" b="1" dirty="0"/>
              <a:t>T′</a:t>
            </a:r>
            <a:r>
              <a:rPr lang="en-US" dirty="0"/>
              <a:t> denote the </a:t>
            </a:r>
            <a:r>
              <a:rPr lang="en-US" b="1" dirty="0"/>
              <a:t>insert</a:t>
            </a:r>
            <a:r>
              <a:rPr lang="en-US" dirty="0"/>
              <a:t>. </a:t>
            </a:r>
          </a:p>
          <a:p>
            <a:pPr marL="628650" lvl="1" indent="-171450">
              <a:buFont typeface="Arial" panose="020B0604020202020204" pitchFamily="34" charset="0"/>
              <a:buChar char="•"/>
            </a:pPr>
            <a:r>
              <a:rPr lang="en-US" dirty="0"/>
              <a:t>If </a:t>
            </a:r>
            <a:r>
              <a:rPr lang="en-US" b="1" dirty="0"/>
              <a:t>T′</a:t>
            </a:r>
            <a:r>
              <a:rPr lang="en-US" dirty="0"/>
              <a:t> comes first, then there is an edge </a:t>
            </a:r>
            <a:r>
              <a:rPr lang="en-US" b="1" dirty="0"/>
              <a:t>T′ → T </a:t>
            </a:r>
            <a:r>
              <a:rPr lang="en-US" dirty="0"/>
              <a:t>in the precedence graph. However, in the case where the query T comes first, there is no edge in the precedence graph between T and T′ despite the actual conflict on phantom data that forces T to be serialized before 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45</a:t>
            </a:fld>
            <a:endParaRPr lang="en-US" altLang="en-US"/>
          </a:p>
        </p:txBody>
      </p:sp>
    </p:spTree>
    <p:extLst>
      <p:ext uri="{BB962C8B-B14F-4D97-AF65-F5344CB8AC3E}">
        <p14:creationId xmlns:p14="http://schemas.microsoft.com/office/powerpoint/2010/main" val="33620933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t>If our query reads the entire instructor relation, then it reads the tuple with Wu’s data and conflicts with the update because Wu salary is initially is 90,000. but if the update happens then the select query is run, there are no conflict. </a:t>
            </a:r>
          </a:p>
          <a:p>
            <a:pPr marL="285750" indent="-285750">
              <a:buFont typeface="Arial" panose="020B0604020202020204" pitchFamily="34" charset="0"/>
              <a:buChar char="•"/>
            </a:pPr>
            <a:r>
              <a:rPr lang="en-US" sz="1800" dirty="0"/>
              <a:t>However, if an index were available that allowed our query direct access to those tuples with salary &gt; 90000, then our query would not have accessed Wu’s data at all because Wu’s salary is initially $90,000 in our example instructor relation and reduces to $81,000 after the update</a:t>
            </a:r>
          </a:p>
          <a:p>
            <a:pPr marL="285750" indent="-285750">
              <a:buFont typeface="Arial" panose="020B0604020202020204" pitchFamily="34" charset="0"/>
              <a:buChar char="•"/>
            </a:pPr>
            <a:r>
              <a:rPr lang="en-US" sz="2800" dirty="0"/>
              <a:t>if an </a:t>
            </a:r>
            <a:r>
              <a:rPr lang="en-US" sz="2800" b="1" dirty="0"/>
              <a:t>index</a:t>
            </a:r>
            <a:r>
              <a:rPr lang="en-US" sz="2800" dirty="0"/>
              <a:t> </a:t>
            </a:r>
            <a:r>
              <a:rPr lang="en-US" sz="2800" b="1" dirty="0"/>
              <a:t>were available that allowed our query direct access to those tuples with salary &gt; 90000</a:t>
            </a:r>
            <a:r>
              <a:rPr lang="en-US" sz="2800" dirty="0"/>
              <a:t>, then our query would not have </a:t>
            </a:r>
            <a:r>
              <a:rPr lang="en-US" sz="2800" b="1" dirty="0"/>
              <a:t>accessed Wu’s data at all because Wu’s salary is initially $90,000 </a:t>
            </a:r>
            <a:r>
              <a:rPr lang="en-US" sz="2800" dirty="0"/>
              <a:t>in our example instructor relation and reduces to $81,000 after the update</a:t>
            </a:r>
            <a:endParaRPr lang="en-US" sz="1800" dirty="0"/>
          </a:p>
          <a:p>
            <a:pPr marL="285750" indent="-285750">
              <a:buFont typeface="Arial" panose="020B0604020202020204" pitchFamily="34" charset="0"/>
              <a:buChar char="•"/>
            </a:pPr>
            <a:r>
              <a:rPr lang="en-IN" sz="1800" b="1" kern="0" dirty="0">
                <a:solidFill>
                  <a:srgbClr val="002060"/>
                </a:solidFill>
              </a:rPr>
              <a:t>predicate locking</a:t>
            </a:r>
            <a:r>
              <a:rPr lang="en-IN" sz="1800" kern="0" dirty="0"/>
              <a:t>”. Meaning that where clause should be locked. </a:t>
            </a:r>
            <a:endParaRPr lang="en-US" sz="1800"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46</a:t>
            </a:fld>
            <a:endParaRPr lang="en-US" altLang="en-US"/>
          </a:p>
        </p:txBody>
      </p:sp>
    </p:spTree>
    <p:extLst>
      <p:ext uri="{BB962C8B-B14F-4D97-AF65-F5344CB8AC3E}">
        <p14:creationId xmlns:p14="http://schemas.microsoft.com/office/powerpoint/2010/main" val="3446104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57C7EE-1394-4754-ABAC-F51DB6C77C16}"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96B228-294A-4543-9668-830A4BA10FD0}"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gn="r" rtl="1">
              <a:buFont typeface="Arial" panose="020B0604020202020204" pitchFamily="34" charset="0"/>
              <a:buChar char="•"/>
            </a:pPr>
            <a:r>
              <a:rPr lang="fa-IR" altLang="en-US" b="1" dirty="0">
                <a:latin typeface="Times New Roman" panose="02020603050405020304" pitchFamily="18" charset="0"/>
              </a:rPr>
              <a:t>محدودیت های یکپارچگی ضمنی</a:t>
            </a:r>
          </a:p>
          <a:p>
            <a:pPr marL="171450" indent="-171450" algn="r" rtl="1">
              <a:buFont typeface="Arial" panose="020B0604020202020204" pitchFamily="34" charset="0"/>
              <a:buChar char="•"/>
            </a:pPr>
            <a:r>
              <a:rPr lang="fa-IR" altLang="en-US" b="1" dirty="0">
                <a:latin typeface="Times New Roman" panose="02020603050405020304" pitchFamily="18" charset="0"/>
              </a:rPr>
              <a:t>به عنوان مثال، مجموع موجودی همه حساب ها، منهای مجموع مبالغ وام باید برابر با ارزش نقدی موجود باشد.</a:t>
            </a:r>
            <a:endParaRPr lang="en-US" altLang="en-US" b="1" dirty="0">
              <a:latin typeface="Times New Roman" panose="02020603050405020304" pitchFamily="18" charset="0"/>
            </a:endParaRPr>
          </a:p>
          <a:p>
            <a:pPr marL="171450" indent="-171450" algn="r" rtl="1">
              <a:buFont typeface="Arial" panose="020B0604020202020204" pitchFamily="34" charset="0"/>
              <a:buChar char="•"/>
            </a:pPr>
            <a:r>
              <a:rPr lang="fa-IR" altLang="en-US" b="1" dirty="0">
                <a:latin typeface="Times New Roman" panose="02020603050405020304" pitchFamily="18" charset="0"/>
              </a:rPr>
              <a:t>منطق تراکنش نادرست می تواند منجر به ناسازگاری شود</a:t>
            </a:r>
            <a:r>
              <a:rPr lang="en-US" altLang="en-US" b="1" dirty="0">
                <a:latin typeface="Times New Roman" panose="02020603050405020304" pitchFamily="18" charset="0"/>
              </a:rPr>
              <a:t> </a:t>
            </a:r>
          </a:p>
          <a:p>
            <a:pPr marL="171450" marR="0" lvl="0" indent="-171450" algn="r" defTabSz="914400" rtl="1"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b="1" dirty="0">
                <a:solidFill>
                  <a:srgbClr val="000000"/>
                </a:solidFill>
                <a:effectLst/>
                <a:latin typeface="Tahoma" panose="020B0604030504040204" pitchFamily="34" charset="0"/>
              </a:rPr>
              <a:t>erroneous</a:t>
            </a:r>
            <a:r>
              <a:rPr lang="en-US" sz="1800" dirty="0">
                <a:solidFill>
                  <a:srgbClr val="808080"/>
                </a:solidFill>
                <a:effectLst/>
                <a:latin typeface="Tahoma" panose="020B0604030504040204" pitchFamily="34" charset="0"/>
              </a:rPr>
              <a:t>  </a:t>
            </a:r>
            <a:r>
              <a:rPr lang="en-US" sz="1800" dirty="0">
                <a:solidFill>
                  <a:srgbClr val="808080"/>
                </a:solidFill>
                <a:effectLst/>
                <a:latin typeface="Lingoes Unicode" panose="020B0604020202020204" pitchFamily="34" charset="-128"/>
                <a:ea typeface="Lingoes Unicode" panose="020B0604020202020204" pitchFamily="34" charset="-128"/>
              </a:rPr>
              <a:t>[</a:t>
            </a:r>
            <a:r>
              <a:rPr lang="en-US" sz="1800" dirty="0" err="1">
                <a:solidFill>
                  <a:srgbClr val="808080"/>
                </a:solidFill>
                <a:effectLst/>
                <a:latin typeface="Lingoes Unicode" panose="020B0604020202020204" pitchFamily="34" charset="-128"/>
                <a:ea typeface="Lingoes Unicode" panose="020B0604020202020204" pitchFamily="34" charset="-128"/>
              </a:rPr>
              <a:t>ɪ'rəʊnjəs</a:t>
            </a:r>
            <a:r>
              <a:rPr lang="en-US" sz="1800" dirty="0">
                <a:solidFill>
                  <a:srgbClr val="808080"/>
                </a:solidFill>
                <a:effectLst/>
                <a:latin typeface="Lingoes Unicode" panose="020B0604020202020204" pitchFamily="34" charset="-128"/>
                <a:ea typeface="Lingoes Unicode" panose="020B0604020202020204" pitchFamily="34" charset="-128"/>
              </a:rPr>
              <a:t>]</a:t>
            </a:r>
            <a:endParaRPr lang="en-US" sz="1800" dirty="0">
              <a:solidFill>
                <a:srgbClr val="808080"/>
              </a:solidFill>
              <a:effectLst/>
              <a:latin typeface="Tahoma" panose="020B0604030504040204" pitchFamily="34" charset="0"/>
            </a:endParaRPr>
          </a:p>
          <a:p>
            <a:pPr marL="171450" indent="-171450" algn="r" rtl="1">
              <a:buFont typeface="Arial" panose="020B0604020202020204" pitchFamily="34" charset="0"/>
              <a:buChar char="•"/>
            </a:pPr>
            <a:endParaRPr lang="en-US" altLang="en-US" b="1"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368A3B-2500-44E1-A876-1D192EB39441}"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متطلبات العزل - إذا تم السماح لمعاملة أخرى </a:t>
            </a:r>
            <a:r>
              <a:rPr lang="en-US" sz="1800" dirty="0">
                <a:effectLst/>
                <a:latin typeface="Calibri" panose="020F0502020204030204" pitchFamily="34" charset="0"/>
                <a:ea typeface="Calibri" panose="020F0502020204030204" pitchFamily="34" charset="0"/>
                <a:cs typeface="Arial" panose="020B0604020202020204" pitchFamily="34" charset="0"/>
              </a:rPr>
              <a:t>T2، </a:t>
            </a:r>
            <a:r>
              <a:rPr lang="ar-SA" sz="1800" dirty="0">
                <a:effectLst/>
                <a:latin typeface="Calibri" panose="020F0502020204030204" pitchFamily="34" charset="0"/>
                <a:ea typeface="Calibri" panose="020F0502020204030204" pitchFamily="34" charset="0"/>
                <a:cs typeface="Arial" panose="020B0604020202020204" pitchFamily="34" charset="0"/>
              </a:rPr>
              <a:t>بين الخطوتين 3 و6، بالوصول إلى قاعدة البيانات المحدثة جزئيًا، فسوف ترى قاعدة بيانات غير متسقة (سيكون المجموع </a:t>
            </a:r>
            <a:r>
              <a:rPr lang="en-US" sz="1800" dirty="0">
                <a:effectLst/>
                <a:latin typeface="Calibri" panose="020F0502020204030204" pitchFamily="34" charset="0"/>
                <a:ea typeface="Calibri" panose="020F0502020204030204" pitchFamily="34" charset="0"/>
                <a:cs typeface="Arial" panose="020B0604020202020204" pitchFamily="34" charset="0"/>
              </a:rPr>
              <a:t>A + B </a:t>
            </a:r>
            <a:r>
              <a:rPr lang="ar-SA" sz="1800" dirty="0">
                <a:effectLst/>
                <a:latin typeface="Calibri" panose="020F0502020204030204" pitchFamily="34" charset="0"/>
                <a:ea typeface="Calibri" panose="020F0502020204030204" pitchFamily="34" charset="0"/>
                <a:cs typeface="Arial" panose="020B0604020202020204" pitchFamily="34" charset="0"/>
              </a:rPr>
              <a:t>أقل مما ينبغي).</a:t>
            </a:r>
          </a:p>
          <a:p>
            <a:pPr marL="0" marR="0" algn="r" rtl="1">
              <a:lnSpc>
                <a:spcPct val="107000"/>
              </a:lnSpc>
              <a:spcBef>
                <a:spcPts val="0"/>
              </a:spcBef>
              <a:spcAft>
                <a:spcPts val="800"/>
              </a:spcAft>
            </a:pPr>
            <a:endParaRPr lang="ar-SA"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يمكن ضمان العزلة بشكل تافه عن طريق تشغيل المعاملات بشكل تسلسلي</a:t>
            </a: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 أي واحدًا تلو الآخر.</a:t>
            </a: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ومع ذلك، فإن تنفيذ معاملات متعددة في وقت واحد له فوائد كبيرة، كما سنرى لاحقًا.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اتمسیته</a:t>
            </a:r>
            <a:r>
              <a:rPr lang="en-US" sz="1800" dirty="0">
                <a:solidFill>
                  <a:srgbClr val="1F1F1F"/>
                </a:solidFill>
                <a:effectLst/>
                <a:latin typeface="Arial" panose="020B0604020202020204" pitchFamily="34" charset="0"/>
                <a:ea typeface="Times New Roman" panose="02020603050405020304" pitchFamily="18" charset="0"/>
              </a:rPr>
              <a:t> (Atomicity):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کل عملیات تراکنش به درستی در پایگاه داده منعکس می شود یا هیچ کدام منعکس نمی شود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سازگاری</a:t>
            </a:r>
            <a:r>
              <a:rPr lang="en-US" sz="1800" dirty="0">
                <a:solidFill>
                  <a:srgbClr val="1F1F1F"/>
                </a:solidFill>
                <a:effectLst/>
                <a:latin typeface="Arial" panose="020B0604020202020204" pitchFamily="34" charset="0"/>
                <a:ea typeface="Times New Roman" panose="02020603050405020304" pitchFamily="18" charset="0"/>
              </a:rPr>
              <a:t> (Consistency):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اجرای یک تراکنش به صورت جداگانه، سازگاری پایگاه داده را حفظ می کند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جدا سازی</a:t>
            </a:r>
            <a:r>
              <a:rPr lang="en-US" sz="1800" dirty="0">
                <a:solidFill>
                  <a:srgbClr val="1F1F1F"/>
                </a:solidFill>
                <a:effectLst/>
                <a:latin typeface="Arial" panose="020B0604020202020204" pitchFamily="34" charset="0"/>
                <a:ea typeface="Times New Roman" panose="02020603050405020304" pitchFamily="18" charset="0"/>
              </a:rPr>
              <a:t> (Isolation):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اگرچه ممکن است چندین تراکنش به طور همزمان اجرا شوند، هر تراکنش باید از سایر تراکنش‌هایی که همزمان اجرا می‌شوند بی‌اطلاع باشد. </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742950" marR="0" lvl="1"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نتایج میانی تراکنش باید از سایر تراکنش‌های همزمان اجرا شده پنهان شود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یعنی برای هر زوج از تراکنش‌های</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برای</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 نظر می‌رسد که یا</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قبل از شروع</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اجرا را تمام کرده است، یا</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پس از پایان</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شروع به اجرا کرده است</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پایداری</a:t>
            </a:r>
            <a:r>
              <a:rPr lang="en-US" sz="1800" dirty="0">
                <a:solidFill>
                  <a:srgbClr val="1F1F1F"/>
                </a:solidFill>
                <a:effectLst/>
                <a:latin typeface="Arial" panose="020B0604020202020204" pitchFamily="34" charset="0"/>
                <a:ea typeface="Times New Roman" panose="02020603050405020304" pitchFamily="18" charset="0"/>
              </a:rPr>
              <a:t> (Durability):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پس از تکمیل موفقیت آمیز یک تراکنش، تغییراتی که در پایگاه داده ایجاد کرده است، حتی در صورت خرابی سیستم، همچنان باقی می ماند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CAF58-8E40-42E6-AEEE-83BAC72A0401}"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q"/>
            </a:pPr>
            <a:r>
              <a:rPr lang="en-US" dirty="0"/>
              <a:t>A transaction starts in the active state. When it finishes its final statement, it enters the partially committed state. </a:t>
            </a:r>
          </a:p>
          <a:p>
            <a:pPr marL="171450" indent="-171450">
              <a:buFont typeface="Wingdings" panose="05000000000000000000" pitchFamily="2" charset="2"/>
              <a:buChar char="q"/>
            </a:pPr>
            <a:r>
              <a:rPr lang="en-US" dirty="0"/>
              <a:t> partially committed state: At this point, the </a:t>
            </a:r>
            <a:r>
              <a:rPr lang="en-US" b="1" dirty="0"/>
              <a:t>transaction</a:t>
            </a:r>
            <a:r>
              <a:rPr lang="en-US" dirty="0"/>
              <a:t> has </a:t>
            </a:r>
            <a:r>
              <a:rPr lang="en-US" b="1" dirty="0"/>
              <a:t>completed</a:t>
            </a:r>
            <a:r>
              <a:rPr lang="en-US" dirty="0"/>
              <a:t> its </a:t>
            </a:r>
            <a:r>
              <a:rPr lang="en-US" b="1" dirty="0"/>
              <a:t>execution</a:t>
            </a:r>
            <a:r>
              <a:rPr lang="en-US" dirty="0"/>
              <a:t>, but it is still possible that it may have to be aborted, since the actual output may still be temporarily residing in main memory, and thus </a:t>
            </a:r>
            <a:r>
              <a:rPr lang="en-US" b="1" dirty="0"/>
              <a:t>a hardware failure may preclude its successful completion</a:t>
            </a:r>
            <a:endParaRPr lang="en-US" altLang="en-US" b="1"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29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fld id="{59BA9BFC-BC4C-47B6-8B8E-F3902B6E8A4A}" type="slidenum">
              <a:rPr lang="en-US" altLang="en-US" smtClean="0"/>
              <a:pPr/>
              <a:t>‹#›</a:t>
            </a:fld>
            <a:endParaRPr lang="en-US" altLang="en-US"/>
          </a:p>
        </p:txBody>
      </p:sp>
    </p:spTree>
    <p:extLst>
      <p:ext uri="{BB962C8B-B14F-4D97-AF65-F5344CB8AC3E}">
        <p14:creationId xmlns:p14="http://schemas.microsoft.com/office/powerpoint/2010/main" val="61878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fld id="{21C98E8D-185A-414A-A518-5C49E7B6295A}" type="slidenum">
              <a:rPr lang="en-US" altLang="en-US" smtClean="0"/>
              <a:pPr/>
              <a:t>‹#›</a:t>
            </a:fld>
            <a:endParaRPr lang="en-US" altLang="en-US"/>
          </a:p>
        </p:txBody>
      </p:sp>
    </p:spTree>
    <p:extLst>
      <p:ext uri="{BB962C8B-B14F-4D97-AF65-F5344CB8AC3E}">
        <p14:creationId xmlns:p14="http://schemas.microsoft.com/office/powerpoint/2010/main" val="820080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Tree>
    <p:extLst>
      <p:ext uri="{BB962C8B-B14F-4D97-AF65-F5344CB8AC3E}">
        <p14:creationId xmlns:p14="http://schemas.microsoft.com/office/powerpoint/2010/main" val="340965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74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xfrm>
            <a:off x="6778487" y="6388691"/>
            <a:ext cx="1905000" cy="457200"/>
          </a:xfrm>
          <a:ln/>
        </p:spPr>
        <p:txBody>
          <a:bodyPr/>
          <a:lstStyle>
            <a:lvl1pPr>
              <a:defRPr/>
            </a:lvl1pPr>
          </a:lstStyle>
          <a:p>
            <a:fld id="{4AAA266F-A005-4455-9502-E3724A964F5A}" type="slidenum">
              <a:rPr lang="en-US" altLang="en-US" smtClean="0"/>
              <a:pPr/>
              <a:t>‹#›</a:t>
            </a:fld>
            <a:endParaRPr lang="en-US" altLang="en-US"/>
          </a:p>
        </p:txBody>
      </p:sp>
    </p:spTree>
    <p:extLst>
      <p:ext uri="{BB962C8B-B14F-4D97-AF65-F5344CB8AC3E}">
        <p14:creationId xmlns:p14="http://schemas.microsoft.com/office/powerpoint/2010/main" val="28099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fld id="{18E6A8F2-4A8B-4A99-BE4D-D3A869CE7587}" type="slidenum">
              <a:rPr lang="en-US" altLang="en-US" smtClean="0"/>
              <a:pPr/>
              <a:t>‹#›</a:t>
            </a:fld>
            <a:endParaRPr lang="en-US" altLang="en-US"/>
          </a:p>
        </p:txBody>
      </p:sp>
    </p:spTree>
    <p:extLst>
      <p:ext uri="{BB962C8B-B14F-4D97-AF65-F5344CB8AC3E}">
        <p14:creationId xmlns:p14="http://schemas.microsoft.com/office/powerpoint/2010/main" val="125341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28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fld id="{7F51659C-1AF3-4FAF-8545-8F03FEBA5E08}" type="slidenum">
              <a:rPr lang="en-US" altLang="en-US" smtClean="0"/>
              <a:pPr/>
              <a:t>‹#›</a:t>
            </a:fld>
            <a:endParaRPr lang="en-US" altLang="en-US"/>
          </a:p>
        </p:txBody>
      </p:sp>
    </p:spTree>
    <p:extLst>
      <p:ext uri="{BB962C8B-B14F-4D97-AF65-F5344CB8AC3E}">
        <p14:creationId xmlns:p14="http://schemas.microsoft.com/office/powerpoint/2010/main" val="20194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fld id="{E25CEF85-9243-4C03-980F-FEC8A6A7A10E}" type="slidenum">
              <a:rPr lang="en-US" altLang="en-US" smtClean="0"/>
              <a:pPr/>
              <a:t>‹#›</a:t>
            </a:fld>
            <a:endParaRPr lang="en-US" altLang="en-US"/>
          </a:p>
        </p:txBody>
      </p:sp>
    </p:spTree>
    <p:extLst>
      <p:ext uri="{BB962C8B-B14F-4D97-AF65-F5344CB8AC3E}">
        <p14:creationId xmlns:p14="http://schemas.microsoft.com/office/powerpoint/2010/main" val="159427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fld id="{0E8A1303-5D2D-4597-85C3-1555E5FE4DD1}" type="slidenum">
              <a:rPr lang="en-US" altLang="en-US" smtClean="0"/>
              <a:pPr/>
              <a:t>‹#›</a:t>
            </a:fld>
            <a:endParaRPr lang="en-US" altLang="en-US"/>
          </a:p>
        </p:txBody>
      </p:sp>
    </p:spTree>
    <p:extLst>
      <p:ext uri="{BB962C8B-B14F-4D97-AF65-F5344CB8AC3E}">
        <p14:creationId xmlns:p14="http://schemas.microsoft.com/office/powerpoint/2010/main" val="169832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fld id="{2E1EFD54-8803-427D-A9AB-631036F81CDF}" type="slidenum">
              <a:rPr lang="en-US" altLang="en-US" smtClean="0"/>
              <a:pPr/>
              <a:t>‹#›</a:t>
            </a:fld>
            <a:endParaRPr lang="en-US" altLang="en-US"/>
          </a:p>
        </p:txBody>
      </p:sp>
    </p:spTree>
    <p:extLst>
      <p:ext uri="{BB962C8B-B14F-4D97-AF65-F5344CB8AC3E}">
        <p14:creationId xmlns:p14="http://schemas.microsoft.com/office/powerpoint/2010/main" val="90552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fld id="{30068018-0522-4E2C-B8D9-E5451E9A4DAA}" type="slidenum">
              <a:rPr lang="en-US" altLang="en-US" smtClean="0"/>
              <a:pPr/>
              <a:t>‹#›</a:t>
            </a:fld>
            <a:endParaRPr lang="en-US" altLang="en-US"/>
          </a:p>
        </p:txBody>
      </p:sp>
    </p:spTree>
    <p:extLst>
      <p:ext uri="{BB962C8B-B14F-4D97-AF65-F5344CB8AC3E}">
        <p14:creationId xmlns:p14="http://schemas.microsoft.com/office/powerpoint/2010/main" val="347310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B11C6810-CB31-4E30-9B86-57880A05BB4E}" type="slidenum">
              <a:rPr lang="en-US" altLang="en-US" smtClean="0"/>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469911" y="6613525"/>
            <a:ext cx="966931"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17.</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A69B54C0-8EB7-4834-9342-A9C86C117E2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473312"/>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2800" dirty="0">
                <a:ea typeface="MS PGothic" panose="020B0600070205080204" pitchFamily="34" charset="-128"/>
              </a:rPr>
              <a:t>Advance Database</a:t>
            </a:r>
            <a:br>
              <a:rPr lang="en-US" sz="2800" dirty="0">
                <a:ea typeface="MS PGothic" panose="020B0600070205080204" pitchFamily="34" charset="-128"/>
              </a:rPr>
            </a:br>
            <a:r>
              <a:rPr lang="en-US" sz="2800" dirty="0">
                <a:ea typeface="MS PGothic" panose="020B0600070205080204" pitchFamily="34" charset="-128"/>
              </a:rPr>
              <a:t>-Lecture 2</a:t>
            </a:r>
            <a:endParaRPr lang="en-AU" sz="28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a:t>
            </a:r>
            <a:r>
              <a:rPr lang="en-US" altLang="en-US" sz="2400" dirty="0" err="1">
                <a:latin typeface="Comic Sans MS" panose="030F0702030302020204" pitchFamily="66" charset="0"/>
              </a:rPr>
              <a:t>Taghinezhad</a:t>
            </a:r>
            <a:endParaRPr lang="en-US" altLang="en-US" sz="2400" dirty="0">
              <a:latin typeface="Comic Sans MS" panose="030F0702030302020204" pitchFamily="66" charset="0"/>
            </a:endParaRP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3747155" y="0"/>
            <a:ext cx="539684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 (Cont.)</a:t>
            </a: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568" y="1503363"/>
            <a:ext cx="5511957" cy="378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Concurrent Executions</a:t>
            </a:r>
          </a:p>
        </p:txBody>
      </p:sp>
      <p:sp>
        <p:nvSpPr>
          <p:cNvPr id="13315" name="Rectangle 3"/>
          <p:cNvSpPr>
            <a:spLocks noGrp="1" noChangeArrowheads="1"/>
          </p:cNvSpPr>
          <p:nvPr>
            <p:ph idx="1"/>
          </p:nvPr>
        </p:nvSpPr>
        <p:spPr>
          <a:xfrm>
            <a:off x="196644" y="934065"/>
            <a:ext cx="8809703" cy="5536404"/>
          </a:xfrm>
        </p:spPr>
        <p:txBody>
          <a:bodyPr/>
          <a:lstStyle/>
          <a:p>
            <a:r>
              <a:rPr lang="en-US" altLang="en-US" sz="2000" b="1" dirty="0"/>
              <a:t>Multiple</a:t>
            </a:r>
            <a:r>
              <a:rPr lang="en-US" altLang="en-US" sz="2000" dirty="0"/>
              <a:t> </a:t>
            </a:r>
            <a:r>
              <a:rPr lang="en-US" altLang="en-US" sz="2000" b="1" dirty="0"/>
              <a:t>transactions</a:t>
            </a:r>
            <a:r>
              <a:rPr lang="en-US" altLang="en-US" sz="2000" dirty="0"/>
              <a:t> are allowed to run </a:t>
            </a:r>
            <a:r>
              <a:rPr lang="en-US" altLang="en-US" sz="2000" b="1" dirty="0"/>
              <a:t>concurrently</a:t>
            </a:r>
            <a:r>
              <a:rPr lang="en-US" altLang="en-US" sz="2000" dirty="0"/>
              <a:t> in the system.</a:t>
            </a:r>
          </a:p>
          <a:p>
            <a:r>
              <a:rPr lang="en-US" altLang="en-US" sz="2000" b="1" dirty="0"/>
              <a:t>Advantages</a:t>
            </a:r>
            <a:r>
              <a:rPr lang="en-US" altLang="en-US" sz="2000" dirty="0"/>
              <a:t> are:</a:t>
            </a:r>
          </a:p>
          <a:p>
            <a:pPr lvl="1"/>
            <a:r>
              <a:rPr lang="en-US" altLang="en-US" sz="2000" b="1" dirty="0"/>
              <a:t>Increased processor and disk utilization</a:t>
            </a:r>
            <a:r>
              <a:rPr lang="en-US" altLang="en-US" sz="2000" dirty="0"/>
              <a:t>, leading to better transaction </a:t>
            </a:r>
            <a:r>
              <a:rPr lang="en-US" altLang="en-US" sz="2000" i="1" dirty="0"/>
              <a:t>throughput</a:t>
            </a:r>
          </a:p>
          <a:p>
            <a:pPr lvl="2"/>
            <a:r>
              <a:rPr lang="en-US" altLang="en-US" sz="2000" dirty="0"/>
              <a:t>E.g., one transaction can be using the CPU while another is reading from or writing to the disk</a:t>
            </a:r>
          </a:p>
          <a:p>
            <a:pPr lvl="1"/>
            <a:r>
              <a:rPr lang="en-US" altLang="en-US" sz="2000" b="1" dirty="0"/>
              <a:t>Reduced average response time</a:t>
            </a:r>
            <a:r>
              <a:rPr lang="en-US" altLang="en-US" sz="2000" dirty="0"/>
              <a:t> for </a:t>
            </a:r>
            <a:r>
              <a:rPr lang="en-US" altLang="en-US" sz="2000" b="1" dirty="0"/>
              <a:t>transactions</a:t>
            </a:r>
            <a:r>
              <a:rPr lang="en-US" altLang="en-US" sz="2000" dirty="0"/>
              <a:t>: short transactions need </a:t>
            </a:r>
            <a:r>
              <a:rPr lang="en-US" altLang="en-US" sz="2000" b="1" dirty="0"/>
              <a:t>not</a:t>
            </a:r>
            <a:r>
              <a:rPr lang="en-US" altLang="en-US" sz="2000" dirty="0"/>
              <a:t> </a:t>
            </a:r>
            <a:r>
              <a:rPr lang="en-US" altLang="en-US" sz="2000" b="1" dirty="0"/>
              <a:t>wait</a:t>
            </a:r>
            <a:r>
              <a:rPr lang="en-US" altLang="en-US" sz="2000" dirty="0"/>
              <a:t> behind long ones.</a:t>
            </a:r>
          </a:p>
          <a:p>
            <a:r>
              <a:rPr lang="en-US" altLang="en-US" sz="2000" b="1" dirty="0">
                <a:solidFill>
                  <a:srgbClr val="000099"/>
                </a:solidFill>
              </a:rPr>
              <a:t>Concurrency control schemes</a:t>
            </a:r>
            <a:r>
              <a:rPr lang="en-US" altLang="en-US" sz="2000" i="1" dirty="0"/>
              <a:t> </a:t>
            </a:r>
            <a:r>
              <a:rPr lang="en-US" altLang="en-US" sz="2000" dirty="0"/>
              <a:t>– mechanisms  to achieve isolation</a:t>
            </a:r>
          </a:p>
          <a:p>
            <a:pPr lvl="1"/>
            <a:r>
              <a:rPr lang="en-US" altLang="en-US" sz="2000" dirty="0"/>
              <a:t>That is, to control the interaction among the concurrent transactions in order to prevent them from destroying the consistency of the database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Schedules</a:t>
            </a:r>
          </a:p>
        </p:txBody>
      </p:sp>
      <p:sp>
        <p:nvSpPr>
          <p:cNvPr id="14339" name="Rectangle 3"/>
          <p:cNvSpPr>
            <a:spLocks noGrp="1" noChangeArrowheads="1"/>
          </p:cNvSpPr>
          <p:nvPr>
            <p:ph idx="1"/>
          </p:nvPr>
        </p:nvSpPr>
        <p:spPr>
          <a:xfrm>
            <a:off x="314632" y="973394"/>
            <a:ext cx="8530918" cy="5497075"/>
          </a:xfrm>
        </p:spPr>
        <p:txBody>
          <a:bodyPr/>
          <a:lstStyle/>
          <a:p>
            <a:r>
              <a:rPr lang="en-US" altLang="en-US" sz="2200" b="1" dirty="0">
                <a:solidFill>
                  <a:srgbClr val="000099"/>
                </a:solidFill>
              </a:rPr>
              <a:t>Schedule</a:t>
            </a:r>
            <a:r>
              <a:rPr lang="en-US" altLang="en-US" sz="2200" b="1" dirty="0">
                <a:solidFill>
                  <a:schemeClr val="tx2"/>
                </a:solidFill>
              </a:rPr>
              <a:t> </a:t>
            </a:r>
            <a:r>
              <a:rPr lang="en-US" altLang="en-US" sz="2200" dirty="0"/>
              <a:t>– a </a:t>
            </a:r>
            <a:r>
              <a:rPr lang="en-US" altLang="en-US" sz="2200" b="1" dirty="0"/>
              <a:t>sequence</a:t>
            </a:r>
            <a:r>
              <a:rPr lang="en-US" altLang="en-US" sz="2200" dirty="0"/>
              <a:t> of </a:t>
            </a:r>
            <a:r>
              <a:rPr lang="en-US" altLang="en-US" sz="2200" b="1" dirty="0"/>
              <a:t>instructions</a:t>
            </a:r>
            <a:r>
              <a:rPr lang="en-US" altLang="en-US" sz="2200" dirty="0"/>
              <a:t> that </a:t>
            </a:r>
            <a:r>
              <a:rPr lang="en-US" altLang="en-US" sz="2200" b="1" dirty="0"/>
              <a:t>specify</a:t>
            </a:r>
            <a:r>
              <a:rPr lang="en-US" altLang="en-US" sz="2200" dirty="0"/>
              <a:t> the </a:t>
            </a:r>
            <a:r>
              <a:rPr lang="en-US" altLang="en-US" sz="2200" b="1" dirty="0"/>
              <a:t>chronological</a:t>
            </a:r>
            <a:r>
              <a:rPr lang="en-US" altLang="en-US" sz="2200" dirty="0"/>
              <a:t> </a:t>
            </a:r>
            <a:r>
              <a:rPr lang="en-US" altLang="en-US" sz="2200" b="1" dirty="0"/>
              <a:t>order</a:t>
            </a:r>
            <a:r>
              <a:rPr lang="en-US" altLang="en-US" sz="2200" dirty="0"/>
              <a:t> in which instructions of concurrent transactions are executed</a:t>
            </a:r>
          </a:p>
          <a:p>
            <a:pPr lvl="1"/>
            <a:r>
              <a:rPr lang="en-US" altLang="en-US" sz="2200" dirty="0"/>
              <a:t>A schedule for a </a:t>
            </a:r>
            <a:r>
              <a:rPr lang="en-US" altLang="en-US" sz="2200" b="1" dirty="0"/>
              <a:t>set of transactions </a:t>
            </a:r>
            <a:r>
              <a:rPr lang="en-US" altLang="en-US" sz="2200" dirty="0"/>
              <a:t>must </a:t>
            </a:r>
            <a:r>
              <a:rPr lang="en-US" altLang="en-US" sz="2200" b="1" dirty="0"/>
              <a:t>consist</a:t>
            </a:r>
            <a:r>
              <a:rPr lang="en-US" altLang="en-US" sz="2200" dirty="0"/>
              <a:t> of </a:t>
            </a:r>
            <a:r>
              <a:rPr lang="en-US" altLang="en-US" sz="2200" b="1" dirty="0"/>
              <a:t>all</a:t>
            </a:r>
            <a:r>
              <a:rPr lang="en-US" altLang="en-US" sz="2200" dirty="0"/>
              <a:t> </a:t>
            </a:r>
            <a:r>
              <a:rPr lang="en-US" altLang="en-US" sz="2200" b="1" dirty="0"/>
              <a:t>instructions</a:t>
            </a:r>
            <a:r>
              <a:rPr lang="en-US" altLang="en-US" sz="2200" dirty="0"/>
              <a:t> of those transactions</a:t>
            </a:r>
          </a:p>
          <a:p>
            <a:pPr lvl="1"/>
            <a:r>
              <a:rPr lang="en-US" altLang="en-US" sz="2200" dirty="0"/>
              <a:t>Must </a:t>
            </a:r>
            <a:r>
              <a:rPr lang="en-US" altLang="en-US" sz="2200" b="1" dirty="0"/>
              <a:t>preserve</a:t>
            </a:r>
            <a:r>
              <a:rPr lang="en-US" altLang="en-US" sz="2200" dirty="0"/>
              <a:t> the </a:t>
            </a:r>
            <a:r>
              <a:rPr lang="en-US" altLang="en-US" sz="2200" b="1" dirty="0"/>
              <a:t>order</a:t>
            </a:r>
            <a:r>
              <a:rPr lang="en-US" altLang="en-US" sz="2200" dirty="0"/>
              <a:t> in which the </a:t>
            </a:r>
            <a:r>
              <a:rPr lang="en-US" altLang="en-US" sz="2200" b="1" dirty="0"/>
              <a:t>instructions</a:t>
            </a:r>
            <a:r>
              <a:rPr lang="en-US" altLang="en-US" sz="2200" dirty="0"/>
              <a:t> appear in each </a:t>
            </a:r>
            <a:r>
              <a:rPr lang="en-US" altLang="en-US" sz="2200" b="1" dirty="0"/>
              <a:t>individual</a:t>
            </a:r>
            <a:r>
              <a:rPr lang="en-US" altLang="en-US" sz="2200" dirty="0"/>
              <a:t> </a:t>
            </a:r>
            <a:r>
              <a:rPr lang="en-US" altLang="en-US" sz="2200" b="1" dirty="0"/>
              <a:t>transaction</a:t>
            </a:r>
            <a:r>
              <a:rPr lang="en-US" altLang="en-US" sz="2200" dirty="0"/>
              <a:t>.</a:t>
            </a:r>
          </a:p>
          <a:p>
            <a:r>
              <a:rPr lang="en-US" altLang="en-US" sz="2200" dirty="0"/>
              <a:t>A transaction that </a:t>
            </a:r>
            <a:r>
              <a:rPr lang="en-US" altLang="en-US" sz="2200" b="1" dirty="0"/>
              <a:t>successfully</a:t>
            </a:r>
            <a:r>
              <a:rPr lang="en-US" altLang="en-US" sz="2200" dirty="0"/>
              <a:t> completes its execution will have a </a:t>
            </a:r>
            <a:r>
              <a:rPr lang="en-US" altLang="en-US" sz="2200" b="1" dirty="0"/>
              <a:t>commit</a:t>
            </a:r>
            <a:r>
              <a:rPr lang="en-US" altLang="en-US" sz="2200" dirty="0"/>
              <a:t> </a:t>
            </a:r>
            <a:r>
              <a:rPr lang="en-US" altLang="en-US" sz="2200" b="1" dirty="0"/>
              <a:t>instructions</a:t>
            </a:r>
            <a:r>
              <a:rPr lang="en-US" altLang="en-US" sz="2200" dirty="0"/>
              <a:t> as the </a:t>
            </a:r>
            <a:r>
              <a:rPr lang="en-US" altLang="en-US" sz="2200" b="1" dirty="0"/>
              <a:t>last statement </a:t>
            </a:r>
          </a:p>
          <a:p>
            <a:pPr lvl="1"/>
            <a:r>
              <a:rPr lang="en-US" altLang="en-US" sz="2200" dirty="0"/>
              <a:t>By </a:t>
            </a:r>
            <a:r>
              <a:rPr lang="en-US" altLang="en-US" sz="2200" b="1" dirty="0"/>
              <a:t>default</a:t>
            </a:r>
            <a:r>
              <a:rPr lang="en-US" altLang="en-US" sz="2200" dirty="0"/>
              <a:t> transaction </a:t>
            </a:r>
            <a:r>
              <a:rPr lang="en-US" altLang="en-US" sz="2200" b="1" dirty="0"/>
              <a:t>assumed</a:t>
            </a:r>
            <a:r>
              <a:rPr lang="en-US" altLang="en-US" sz="2200" dirty="0"/>
              <a:t> to </a:t>
            </a:r>
            <a:r>
              <a:rPr lang="en-US" altLang="en-US" sz="2200" b="1" dirty="0"/>
              <a:t>execute</a:t>
            </a:r>
            <a:r>
              <a:rPr lang="en-US" altLang="en-US" sz="2200" dirty="0"/>
              <a:t> </a:t>
            </a:r>
            <a:r>
              <a:rPr lang="en-US" altLang="en-US" sz="2200" b="1" dirty="0"/>
              <a:t>commit</a:t>
            </a:r>
            <a:r>
              <a:rPr lang="en-US" altLang="en-US" sz="2200" dirty="0"/>
              <a:t> </a:t>
            </a:r>
            <a:r>
              <a:rPr lang="en-US" altLang="en-US" sz="2200" b="1" dirty="0"/>
              <a:t>instruction</a:t>
            </a:r>
            <a:r>
              <a:rPr lang="en-US" altLang="en-US" sz="2200" dirty="0"/>
              <a:t> as its last step</a:t>
            </a:r>
          </a:p>
          <a:p>
            <a:r>
              <a:rPr lang="en-US" altLang="en-US" sz="2200" dirty="0"/>
              <a:t>A </a:t>
            </a:r>
            <a:r>
              <a:rPr lang="en-US" altLang="en-US" sz="2200" b="1" dirty="0"/>
              <a:t>transaction</a:t>
            </a:r>
            <a:r>
              <a:rPr lang="en-US" altLang="en-US" sz="2200" dirty="0"/>
              <a:t> that </a:t>
            </a:r>
            <a:r>
              <a:rPr lang="en-US" altLang="en-US" sz="2200" b="1" dirty="0"/>
              <a:t>fails</a:t>
            </a:r>
            <a:r>
              <a:rPr lang="en-US" altLang="en-US" sz="2200" dirty="0"/>
              <a:t> to successfully complete its execution will have an </a:t>
            </a:r>
            <a:r>
              <a:rPr lang="en-US" altLang="en-US" sz="2200" b="1" dirty="0"/>
              <a:t>abort instruction as the last statement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1</a:t>
            </a:r>
          </a:p>
        </p:txBody>
      </p:sp>
      <p:sp>
        <p:nvSpPr>
          <p:cNvPr id="15363" name="Rectangle 3"/>
          <p:cNvSpPr>
            <a:spLocks noGrp="1" noChangeArrowheads="1"/>
          </p:cNvSpPr>
          <p:nvPr>
            <p:ph idx="1"/>
          </p:nvPr>
        </p:nvSpPr>
        <p:spPr>
          <a:xfrm>
            <a:off x="134646" y="983226"/>
            <a:ext cx="4545509" cy="5487243"/>
          </a:xfrm>
        </p:spPr>
        <p:txBody>
          <a:bodyPr/>
          <a:lstStyle/>
          <a:p>
            <a:pPr>
              <a:tabLst>
                <a:tab pos="1947863" algn="l"/>
                <a:tab pos="2684463" algn="l"/>
                <a:tab pos="3594100" algn="l"/>
                <a:tab pos="4286250" algn="l"/>
              </a:tabLst>
            </a:pPr>
            <a:r>
              <a:rPr lang="en-US" altLang="en-US" sz="2000" dirty="0"/>
              <a:t>Let </a:t>
            </a:r>
            <a:r>
              <a:rPr lang="en-US" altLang="en-US" sz="2000" i="1" dirty="0"/>
              <a:t>T</a:t>
            </a:r>
            <a:r>
              <a:rPr lang="en-US" altLang="en-US" sz="2000" baseline="-25000" dirty="0"/>
              <a:t>1</a:t>
            </a:r>
            <a:r>
              <a:rPr lang="en-US" altLang="en-US" sz="2000" dirty="0"/>
              <a:t> transfer $50 from </a:t>
            </a:r>
            <a:r>
              <a:rPr lang="en-US" altLang="en-US" sz="2000" i="1" dirty="0"/>
              <a:t>A </a:t>
            </a:r>
            <a:r>
              <a:rPr lang="en-US" altLang="en-US" sz="2000" dirty="0"/>
              <a:t>to </a:t>
            </a:r>
            <a:r>
              <a:rPr lang="en-US" altLang="en-US" sz="2000" i="1" dirty="0"/>
              <a:t>B</a:t>
            </a:r>
            <a:r>
              <a:rPr lang="en-US" altLang="en-US" sz="2000" dirty="0"/>
              <a:t>, and </a:t>
            </a:r>
            <a:r>
              <a:rPr lang="en-US" altLang="en-US" sz="2000" i="1" dirty="0"/>
              <a:t>T</a:t>
            </a:r>
            <a:r>
              <a:rPr lang="en-US" altLang="en-US" sz="2000" baseline="-25000" dirty="0"/>
              <a:t>2</a:t>
            </a:r>
            <a:r>
              <a:rPr lang="en-US" altLang="en-US" sz="2000" dirty="0"/>
              <a:t> transfer 10% of the balance from </a:t>
            </a:r>
            <a:r>
              <a:rPr lang="en-US" altLang="en-US" sz="2000" i="1" dirty="0"/>
              <a:t>A </a:t>
            </a:r>
            <a:r>
              <a:rPr lang="en-US" altLang="en-US" sz="2000" dirty="0"/>
              <a:t>to </a:t>
            </a:r>
            <a:r>
              <a:rPr lang="en-US" altLang="en-US" sz="2000" i="1" dirty="0"/>
              <a:t>B.</a:t>
            </a:r>
            <a:r>
              <a:rPr lang="en-US" altLang="en-US" sz="2000" dirty="0"/>
              <a:t>  </a:t>
            </a:r>
          </a:p>
          <a:p>
            <a:pPr>
              <a:tabLst>
                <a:tab pos="1947863" algn="l"/>
                <a:tab pos="2684463" algn="l"/>
                <a:tab pos="3594100" algn="l"/>
                <a:tab pos="4286250" algn="l"/>
              </a:tabLst>
            </a:pPr>
            <a:endParaRPr lang="en-US" altLang="en-US" sz="2000" dirty="0"/>
          </a:p>
          <a:p>
            <a:pPr>
              <a:lnSpc>
                <a:spcPct val="80000"/>
              </a:lnSpc>
              <a:tabLst>
                <a:tab pos="1947863" algn="l"/>
                <a:tab pos="2684463" algn="l"/>
                <a:tab pos="3594100" algn="l"/>
                <a:tab pos="4286250" algn="l"/>
              </a:tabLst>
            </a:pPr>
            <a:r>
              <a:rPr lang="en-US" altLang="en-US" sz="2000" dirty="0"/>
              <a:t>A </a:t>
            </a:r>
            <a:r>
              <a:rPr lang="en-US" altLang="en-US" sz="2000" dirty="0">
                <a:solidFill>
                  <a:srgbClr val="000099"/>
                </a:solidFill>
              </a:rPr>
              <a:t>serial </a:t>
            </a:r>
            <a:r>
              <a:rPr lang="en-US" altLang="en-US" sz="2000" dirty="0"/>
              <a:t>schedule in which </a:t>
            </a:r>
            <a:r>
              <a:rPr lang="en-US" altLang="en-US" sz="2000" i="1" dirty="0"/>
              <a:t>T</a:t>
            </a:r>
            <a:r>
              <a:rPr lang="en-US" altLang="en-US" sz="2000" baseline="-25000" dirty="0"/>
              <a:t>1</a:t>
            </a:r>
            <a:r>
              <a:rPr lang="en-US" altLang="en-US" sz="2000" dirty="0"/>
              <a:t> is followed by </a:t>
            </a:r>
            <a:r>
              <a:rPr lang="en-US" altLang="en-US" sz="2000" i="1" dirty="0"/>
              <a:t>T</a:t>
            </a:r>
            <a:r>
              <a:rPr lang="en-US" altLang="en-US" sz="2000" baseline="-25000" dirty="0"/>
              <a:t>2</a:t>
            </a:r>
            <a:r>
              <a:rPr lang="en-US" altLang="en-US" sz="2000" dirty="0"/>
              <a:t> :</a:t>
            </a:r>
          </a:p>
          <a:p>
            <a:pPr>
              <a:lnSpc>
                <a:spcPct val="80000"/>
              </a:lnSpc>
              <a:buFont typeface="Monotype Sorts" charset="2"/>
              <a:buNone/>
              <a:tabLst>
                <a:tab pos="1947863" algn="l"/>
                <a:tab pos="2684463" algn="l"/>
                <a:tab pos="3594100" algn="l"/>
                <a:tab pos="4286250" algn="l"/>
              </a:tabLst>
            </a:pPr>
            <a:r>
              <a:rPr lang="en-US" altLang="en-US" sz="1800" dirty="0"/>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154" y="980768"/>
            <a:ext cx="4134159" cy="517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2</a:t>
            </a:r>
          </a:p>
        </p:txBody>
      </p:sp>
      <p:sp>
        <p:nvSpPr>
          <p:cNvPr id="16387" name="Rectangle 4"/>
          <p:cNvSpPr>
            <a:spLocks noGrp="1" noChangeArrowheads="1"/>
          </p:cNvSpPr>
          <p:nvPr>
            <p:ph idx="1"/>
          </p:nvPr>
        </p:nvSpPr>
        <p:spPr>
          <a:xfrm>
            <a:off x="692458" y="1102497"/>
            <a:ext cx="3741890" cy="5367972"/>
          </a:xfrm>
          <a:noFill/>
        </p:spPr>
        <p:txBody>
          <a:bodyPr/>
          <a:lstStyle/>
          <a:p>
            <a:pPr>
              <a:lnSpc>
                <a:spcPct val="90000"/>
              </a:lnSpc>
              <a:tabLst>
                <a:tab pos="1947863" algn="l"/>
                <a:tab pos="2684463" algn="l"/>
                <a:tab pos="3594100" algn="l"/>
                <a:tab pos="4286250" algn="l"/>
              </a:tabLst>
            </a:pPr>
            <a:r>
              <a:rPr lang="en-US" altLang="en-US" dirty="0"/>
              <a:t>A serial schedule where </a:t>
            </a:r>
            <a:r>
              <a:rPr lang="en-US" altLang="en-US" i="1" dirty="0"/>
              <a:t>T</a:t>
            </a:r>
            <a:r>
              <a:rPr lang="en-US" altLang="en-US" i="1" baseline="-25000" dirty="0"/>
              <a:t>2</a:t>
            </a:r>
            <a:r>
              <a:rPr lang="en-US" altLang="en-US" dirty="0"/>
              <a:t> is followed by </a:t>
            </a:r>
            <a:r>
              <a:rPr lang="en-US" altLang="en-US" i="1" dirty="0"/>
              <a:t>T</a:t>
            </a:r>
            <a:r>
              <a:rPr lang="en-US" altLang="en-US" baseline="-25000" dirty="0"/>
              <a:t>1</a:t>
            </a:r>
          </a:p>
          <a:p>
            <a:pPr>
              <a:lnSpc>
                <a:spcPct val="90000"/>
              </a:lnSpc>
              <a:tabLst>
                <a:tab pos="1947863" algn="l"/>
                <a:tab pos="2684463" algn="l"/>
                <a:tab pos="3594100" algn="l"/>
                <a:tab pos="4286250" algn="l"/>
              </a:tabLst>
            </a:pPr>
            <a:endParaRPr lang="en-US" altLang="en-US" dirty="0"/>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63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348" y="921037"/>
            <a:ext cx="4314224" cy="5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3</a:t>
            </a:r>
          </a:p>
        </p:txBody>
      </p:sp>
      <p:sp>
        <p:nvSpPr>
          <p:cNvPr id="17411" name="Rectangle 4"/>
          <p:cNvSpPr>
            <a:spLocks noGrp="1" noChangeArrowheads="1"/>
          </p:cNvSpPr>
          <p:nvPr>
            <p:ph idx="1"/>
          </p:nvPr>
        </p:nvSpPr>
        <p:spPr>
          <a:xfrm>
            <a:off x="209723" y="943897"/>
            <a:ext cx="4785064" cy="5516740"/>
          </a:xfrm>
          <a:noFill/>
        </p:spPr>
        <p:txBody>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and </a:t>
            </a:r>
            <a:r>
              <a:rPr lang="en-US" altLang="en-US" i="1" dirty="0"/>
              <a:t>T</a:t>
            </a:r>
            <a:r>
              <a:rPr lang="en-US" altLang="en-US" baseline="-25000" dirty="0"/>
              <a:t>2</a:t>
            </a:r>
            <a:r>
              <a:rPr lang="en-US" altLang="en-US" dirty="0"/>
              <a:t> be the transactions defined previously</a:t>
            </a:r>
            <a:r>
              <a:rPr lang="en-US" altLang="en-US" i="1" dirty="0"/>
              <a:t>.</a:t>
            </a:r>
            <a:r>
              <a:rPr lang="en-US" altLang="en-US" dirty="0"/>
              <a:t>  The following schedule is not a serial schedule, but it is </a:t>
            </a:r>
            <a:r>
              <a:rPr lang="en-US" altLang="en-US" i="1" dirty="0">
                <a:solidFill>
                  <a:srgbClr val="000099"/>
                </a:solidFill>
              </a:rPr>
              <a:t>equivalent</a:t>
            </a:r>
            <a:r>
              <a:rPr lang="en-US" altLang="en-US" dirty="0">
                <a:solidFill>
                  <a:srgbClr val="000099"/>
                </a:solidFill>
              </a:rPr>
              <a:t> </a:t>
            </a:r>
            <a:r>
              <a:rPr lang="en-US" altLang="en-US" dirty="0"/>
              <a:t>to Schedule 1</a:t>
            </a:r>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marL="0" indent="0">
              <a:buNone/>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r>
              <a:rPr lang="en-US" altLang="en-US" sz="1600" dirty="0">
                <a:latin typeface="Arial" panose="020B0604020202020204" pitchFamily="34" charset="0"/>
              </a:rPr>
              <a:t>In Schedules 1, 2 and 3, the sum A + B is preserved</a:t>
            </a:r>
            <a:r>
              <a:rPr lang="en-US" altLang="en-US" dirty="0"/>
              <a:t>.</a:t>
            </a:r>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74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104" y="943897"/>
            <a:ext cx="4134399" cy="516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4</a:t>
            </a:r>
          </a:p>
        </p:txBody>
      </p:sp>
      <p:sp>
        <p:nvSpPr>
          <p:cNvPr id="18435" name="Rectangle 4"/>
          <p:cNvSpPr>
            <a:spLocks noGrp="1" noChangeArrowheads="1"/>
          </p:cNvSpPr>
          <p:nvPr>
            <p:ph idx="1"/>
          </p:nvPr>
        </p:nvSpPr>
        <p:spPr>
          <a:xfrm>
            <a:off x="683580" y="1102497"/>
            <a:ext cx="8161969" cy="5367972"/>
          </a:xfrm>
          <a:noFill/>
        </p:spPr>
        <p:txBody>
          <a:bodyPr/>
          <a:lstStyle/>
          <a:p>
            <a:pPr>
              <a:tabLst>
                <a:tab pos="1947863" algn="l"/>
                <a:tab pos="2684463" algn="l"/>
                <a:tab pos="3594100" algn="l"/>
                <a:tab pos="4286250" algn="l"/>
              </a:tabLst>
            </a:pPr>
            <a:r>
              <a:rPr lang="en-US" altLang="en-US" dirty="0"/>
              <a:t>The following concurrent schedule does not preserve the value of (</a:t>
            </a:r>
            <a:r>
              <a:rPr lang="en-US" altLang="en-US" i="1" dirty="0"/>
              <a:t>A </a:t>
            </a:r>
            <a:r>
              <a:rPr lang="en-US" altLang="en-US" dirty="0"/>
              <a:t>+ </a:t>
            </a:r>
            <a:r>
              <a:rPr lang="en-US" altLang="en-US" i="1" dirty="0"/>
              <a:t>B</a:t>
            </a:r>
            <a:r>
              <a:rPr lang="en-US" altLang="en-US" dirty="0"/>
              <a:t> </a:t>
            </a:r>
            <a:r>
              <a:rPr lang="en-US" altLang="en-US" i="1" dirty="0"/>
              <a:t>)</a:t>
            </a:r>
            <a:r>
              <a:rPr lang="en-US" altLang="en-US" dirty="0"/>
              <a:t>.			</a:t>
            </a:r>
            <a:endParaRPr lang="en-US" altLang="en-US" i="1" dirty="0"/>
          </a:p>
        </p:txBody>
      </p:sp>
      <p:pic>
        <p:nvPicPr>
          <p:cNvPr id="1843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562" y="1512372"/>
            <a:ext cx="3908886" cy="488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Serializability</a:t>
            </a:r>
          </a:p>
        </p:txBody>
      </p:sp>
      <p:sp>
        <p:nvSpPr>
          <p:cNvPr id="19459" name="Rectangle 3"/>
          <p:cNvSpPr>
            <a:spLocks noGrp="1" noChangeArrowheads="1"/>
          </p:cNvSpPr>
          <p:nvPr>
            <p:ph idx="1"/>
          </p:nvPr>
        </p:nvSpPr>
        <p:spPr>
          <a:xfrm>
            <a:off x="422788" y="973394"/>
            <a:ext cx="8306876" cy="5497075"/>
          </a:xfrm>
        </p:spPr>
        <p:txBody>
          <a:bodyPr/>
          <a:lstStyle/>
          <a:p>
            <a:r>
              <a:rPr lang="en-US" altLang="en-US" sz="2400" b="1" dirty="0"/>
              <a:t>Basic Assumption</a:t>
            </a:r>
            <a:r>
              <a:rPr lang="en-US" altLang="en-US" sz="2400" dirty="0"/>
              <a:t> – Each </a:t>
            </a:r>
            <a:r>
              <a:rPr lang="en-US" altLang="en-US" sz="2400" b="1" dirty="0"/>
              <a:t>transaction</a:t>
            </a:r>
            <a:r>
              <a:rPr lang="en-US" altLang="en-US" sz="2400" dirty="0"/>
              <a:t> </a:t>
            </a:r>
            <a:r>
              <a:rPr lang="en-US" altLang="en-US" sz="2400" b="1" dirty="0"/>
              <a:t>preserves</a:t>
            </a:r>
            <a:r>
              <a:rPr lang="en-US" altLang="en-US" sz="2400" dirty="0"/>
              <a:t> </a:t>
            </a:r>
            <a:r>
              <a:rPr lang="en-US" altLang="en-US" sz="2400" b="1" dirty="0"/>
              <a:t>database</a:t>
            </a:r>
            <a:r>
              <a:rPr lang="en-US" altLang="en-US" sz="2400" dirty="0"/>
              <a:t> </a:t>
            </a:r>
            <a:r>
              <a:rPr lang="en-US" altLang="en-US" sz="2400" b="1" dirty="0"/>
              <a:t>consistency</a:t>
            </a:r>
            <a:r>
              <a:rPr lang="en-US" altLang="en-US" sz="2400" dirty="0"/>
              <a:t>.</a:t>
            </a:r>
          </a:p>
          <a:p>
            <a:r>
              <a:rPr lang="en-US" altLang="en-US" sz="2400" dirty="0"/>
              <a:t>Thus, </a:t>
            </a:r>
            <a:r>
              <a:rPr lang="en-US" altLang="en-US" sz="2400" b="1" dirty="0"/>
              <a:t>serial execution</a:t>
            </a:r>
            <a:r>
              <a:rPr lang="en-US" altLang="en-US" sz="2400" dirty="0"/>
              <a:t> of a set of transactions </a:t>
            </a:r>
            <a:r>
              <a:rPr lang="en-US" altLang="en-US" sz="2400" b="1" dirty="0"/>
              <a:t>preserves</a:t>
            </a:r>
            <a:r>
              <a:rPr lang="en-US" altLang="en-US" sz="2400" dirty="0"/>
              <a:t> </a:t>
            </a:r>
            <a:r>
              <a:rPr lang="en-US" altLang="en-US" sz="2400" b="1" dirty="0"/>
              <a:t>database</a:t>
            </a:r>
            <a:r>
              <a:rPr lang="en-US" altLang="en-US" sz="2400" dirty="0"/>
              <a:t> </a:t>
            </a:r>
            <a:r>
              <a:rPr lang="en-US" altLang="en-US" sz="2400" b="1" dirty="0"/>
              <a:t>consistency</a:t>
            </a:r>
            <a:r>
              <a:rPr lang="en-US" altLang="en-US" sz="2400" dirty="0"/>
              <a:t>.</a:t>
            </a:r>
          </a:p>
          <a:p>
            <a:r>
              <a:rPr lang="en-US" altLang="en-US" sz="2400" dirty="0"/>
              <a:t>A (</a:t>
            </a:r>
            <a:r>
              <a:rPr lang="en-US" altLang="en-US" sz="2400" b="1" dirty="0"/>
              <a:t>possibly</a:t>
            </a:r>
            <a:r>
              <a:rPr lang="en-US" altLang="en-US" sz="2400" dirty="0"/>
              <a:t> </a:t>
            </a:r>
            <a:r>
              <a:rPr lang="en-US" altLang="en-US" sz="2400" b="1" dirty="0"/>
              <a:t>concurrent</a:t>
            </a:r>
            <a:r>
              <a:rPr lang="en-US" altLang="en-US" sz="2400" dirty="0"/>
              <a:t>) schedule is </a:t>
            </a:r>
            <a:r>
              <a:rPr lang="en-US" altLang="en-US" sz="2400" b="1" dirty="0"/>
              <a:t>serializable</a:t>
            </a:r>
            <a:r>
              <a:rPr lang="en-US" altLang="en-US" sz="2400" dirty="0"/>
              <a:t> if it is </a:t>
            </a:r>
            <a:r>
              <a:rPr lang="en-US" altLang="en-US" sz="2400" b="1" dirty="0"/>
              <a:t>equivalent</a:t>
            </a:r>
            <a:r>
              <a:rPr lang="en-US" altLang="en-US" sz="2400" dirty="0"/>
              <a:t> to a </a:t>
            </a:r>
            <a:r>
              <a:rPr lang="en-US" altLang="en-US" sz="2400" b="1" dirty="0"/>
              <a:t>serial</a:t>
            </a:r>
            <a:r>
              <a:rPr lang="en-US" altLang="en-US" sz="2400" dirty="0"/>
              <a:t> </a:t>
            </a:r>
            <a:r>
              <a:rPr lang="en-US" altLang="en-US" sz="2400" b="1" dirty="0"/>
              <a:t>schedule</a:t>
            </a:r>
            <a:r>
              <a:rPr lang="en-US" altLang="en-US" sz="2400" dirty="0"/>
              <a:t>.  </a:t>
            </a:r>
          </a:p>
          <a:p>
            <a:pPr lvl="1"/>
            <a:r>
              <a:rPr lang="en-US" altLang="en-US" sz="2400" dirty="0"/>
              <a:t>Different forms of schedule equivalence give rise to the notions of:</a:t>
            </a:r>
          </a:p>
          <a:p>
            <a:pPr lvl="2">
              <a:buNone/>
            </a:pPr>
            <a:r>
              <a:rPr lang="en-US" altLang="en-US" sz="2400" dirty="0"/>
              <a:t>1.	</a:t>
            </a:r>
            <a:r>
              <a:rPr lang="en-US" altLang="en-US" sz="2400" b="1" dirty="0">
                <a:solidFill>
                  <a:srgbClr val="000099"/>
                </a:solidFill>
              </a:rPr>
              <a:t>Conflict serializability</a:t>
            </a:r>
          </a:p>
          <a:p>
            <a:pPr lvl="2">
              <a:buNone/>
            </a:pPr>
            <a:r>
              <a:rPr lang="en-US" altLang="en-US" sz="2400" dirty="0"/>
              <a:t>2.	</a:t>
            </a:r>
            <a:r>
              <a:rPr lang="en-US" altLang="en-US" sz="2400" b="1" dirty="0">
                <a:solidFill>
                  <a:srgbClr val="000099"/>
                </a:solidFill>
              </a:rPr>
              <a:t>View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i="1">
                <a:effectLst>
                  <a:outerShdw blurRad="38100" dist="38100" dir="2700000" algn="tl">
                    <a:srgbClr val="C0C0C0"/>
                  </a:outerShdw>
                </a:effectLst>
              </a:rPr>
              <a:t>Simplified view of transactions</a:t>
            </a:r>
          </a:p>
        </p:txBody>
      </p:sp>
      <p:sp>
        <p:nvSpPr>
          <p:cNvPr id="20483" name="Rectangle 3"/>
          <p:cNvSpPr>
            <a:spLocks noGrp="1" noChangeArrowheads="1"/>
          </p:cNvSpPr>
          <p:nvPr>
            <p:ph idx="1"/>
          </p:nvPr>
        </p:nvSpPr>
        <p:spPr>
          <a:xfrm>
            <a:off x="674703" y="1102497"/>
            <a:ext cx="7874494" cy="5367972"/>
          </a:xfrm>
        </p:spPr>
        <p:txBody>
          <a:bodyPr/>
          <a:lstStyle/>
          <a:p>
            <a:r>
              <a:rPr lang="en-US" altLang="en-US" sz="2800" dirty="0"/>
              <a:t>We ignore operations other than </a:t>
            </a:r>
            <a:r>
              <a:rPr lang="en-US" altLang="en-US" sz="2800" b="1" dirty="0"/>
              <a:t>read</a:t>
            </a:r>
            <a:r>
              <a:rPr lang="en-US" altLang="en-US" sz="2800" dirty="0"/>
              <a:t> and </a:t>
            </a:r>
            <a:r>
              <a:rPr lang="en-US" altLang="en-US" sz="2800" b="1" dirty="0"/>
              <a:t>write</a:t>
            </a:r>
            <a:r>
              <a:rPr lang="en-US" altLang="en-US" sz="2800" dirty="0"/>
              <a:t> instructions</a:t>
            </a:r>
          </a:p>
          <a:p>
            <a:r>
              <a:rPr lang="en-US" altLang="en-US" sz="2800" dirty="0"/>
              <a:t>We assume that </a:t>
            </a:r>
            <a:r>
              <a:rPr lang="en-US" altLang="en-US" sz="2800" b="1" dirty="0"/>
              <a:t>transactions</a:t>
            </a:r>
            <a:r>
              <a:rPr lang="en-US" altLang="en-US" sz="2800" dirty="0"/>
              <a:t> may perform </a:t>
            </a:r>
            <a:r>
              <a:rPr lang="en-US" altLang="en-US" sz="2800" b="1" dirty="0"/>
              <a:t>arbitrary</a:t>
            </a:r>
            <a:r>
              <a:rPr lang="en-US" altLang="en-US" sz="2800" dirty="0"/>
              <a:t> </a:t>
            </a:r>
            <a:r>
              <a:rPr lang="en-US" altLang="en-US" sz="2800" b="1" dirty="0"/>
              <a:t>computations</a:t>
            </a:r>
            <a:r>
              <a:rPr lang="en-US" altLang="en-US" sz="2800" dirty="0"/>
              <a:t> on </a:t>
            </a:r>
            <a:r>
              <a:rPr lang="en-US" altLang="en-US" sz="2800" b="1" dirty="0"/>
              <a:t>data</a:t>
            </a:r>
            <a:r>
              <a:rPr lang="en-US" altLang="en-US" sz="2800" dirty="0"/>
              <a:t> in </a:t>
            </a:r>
            <a:r>
              <a:rPr lang="en-US" altLang="en-US" sz="2800" b="1" dirty="0"/>
              <a:t>local</a:t>
            </a:r>
            <a:r>
              <a:rPr lang="en-US" altLang="en-US" sz="2800" dirty="0"/>
              <a:t> </a:t>
            </a:r>
            <a:r>
              <a:rPr lang="en-US" altLang="en-US" sz="2800" b="1" dirty="0"/>
              <a:t>buffers</a:t>
            </a:r>
            <a:r>
              <a:rPr lang="en-US" altLang="en-US" sz="2800" dirty="0"/>
              <a:t> in </a:t>
            </a:r>
            <a:r>
              <a:rPr lang="en-US" altLang="en-US" sz="2800" b="1" dirty="0"/>
              <a:t>between</a:t>
            </a:r>
            <a:r>
              <a:rPr lang="en-US" altLang="en-US" sz="2800" dirty="0"/>
              <a:t> </a:t>
            </a:r>
            <a:r>
              <a:rPr lang="en-US" altLang="en-US" sz="2800" b="1" dirty="0"/>
              <a:t>reads</a:t>
            </a:r>
            <a:r>
              <a:rPr lang="en-US" altLang="en-US" sz="2800" dirty="0"/>
              <a:t> and </a:t>
            </a:r>
            <a:r>
              <a:rPr lang="en-US" altLang="en-US" sz="2800" b="1" dirty="0"/>
              <a:t>writes</a:t>
            </a:r>
            <a:r>
              <a:rPr lang="en-US" altLang="en-US" sz="2800" dirty="0"/>
              <a:t>.  </a:t>
            </a:r>
          </a:p>
          <a:p>
            <a:r>
              <a:rPr lang="en-US" altLang="en-US" sz="2800" dirty="0"/>
              <a:t>Our </a:t>
            </a:r>
            <a:r>
              <a:rPr lang="en-US" altLang="en-US" sz="2800" b="1" dirty="0"/>
              <a:t>simplified</a:t>
            </a:r>
            <a:r>
              <a:rPr lang="en-US" altLang="en-US" sz="2800" dirty="0"/>
              <a:t> </a:t>
            </a:r>
            <a:r>
              <a:rPr lang="en-US" altLang="en-US" sz="2800" b="1" dirty="0"/>
              <a:t>schedules</a:t>
            </a:r>
            <a:r>
              <a:rPr lang="en-US" altLang="en-US" sz="2800" dirty="0"/>
              <a:t> consist of only </a:t>
            </a:r>
            <a:r>
              <a:rPr lang="en-US" altLang="en-US" sz="2800" b="1" dirty="0"/>
              <a:t>read</a:t>
            </a:r>
            <a:r>
              <a:rPr lang="en-US" altLang="en-US" sz="2800" dirty="0"/>
              <a:t> and </a:t>
            </a:r>
            <a:r>
              <a:rPr lang="en-US" altLang="en-US" sz="2800" b="1" dirty="0"/>
              <a:t>write </a:t>
            </a:r>
            <a:r>
              <a:rPr lang="en-US" altLang="en-US" sz="2800" dirty="0"/>
              <a:t>instructions.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Conflicting Instructions </a:t>
            </a:r>
          </a:p>
        </p:txBody>
      </p:sp>
      <p:sp>
        <p:nvSpPr>
          <p:cNvPr id="21507" name="Rectangle 3"/>
          <p:cNvSpPr>
            <a:spLocks noGrp="1" noChangeArrowheads="1"/>
          </p:cNvSpPr>
          <p:nvPr>
            <p:ph idx="1"/>
          </p:nvPr>
        </p:nvSpPr>
        <p:spPr>
          <a:xfrm>
            <a:off x="0" y="973394"/>
            <a:ext cx="8845550" cy="5497075"/>
          </a:xfrm>
        </p:spPr>
        <p:txBody>
          <a:bodyPr/>
          <a:lstStyle/>
          <a:p>
            <a:r>
              <a:rPr lang="en-US" altLang="en-US" sz="2400" b="1" dirty="0"/>
              <a:t>Instructions</a:t>
            </a:r>
            <a:r>
              <a:rPr lang="en-US" altLang="en-US" sz="2400" dirty="0"/>
              <a:t>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of transactions </a:t>
            </a:r>
            <a:r>
              <a:rPr lang="en-US" altLang="en-US" sz="2400" i="1" dirty="0"/>
              <a:t>T</a:t>
            </a:r>
            <a:r>
              <a:rPr lang="en-US" altLang="en-US" sz="2400" i="1" baseline="-25000" dirty="0"/>
              <a:t>i</a:t>
            </a:r>
            <a:r>
              <a:rPr lang="en-US" altLang="en-US" sz="2400" dirty="0"/>
              <a:t> and </a:t>
            </a:r>
            <a:r>
              <a:rPr lang="en-US" altLang="en-US" sz="2400" i="1" dirty="0"/>
              <a:t>T</a:t>
            </a:r>
            <a:r>
              <a:rPr lang="en-US" altLang="en-US" sz="2400" i="1" baseline="-25000" dirty="0"/>
              <a:t>j</a:t>
            </a:r>
            <a:r>
              <a:rPr lang="en-US" altLang="en-US" sz="2400" dirty="0"/>
              <a:t> respectively, </a:t>
            </a:r>
            <a:r>
              <a:rPr lang="en-US" altLang="en-US" sz="2400" b="1" dirty="0">
                <a:solidFill>
                  <a:srgbClr val="000099"/>
                </a:solidFill>
              </a:rPr>
              <a:t>conflict</a:t>
            </a:r>
            <a:r>
              <a:rPr lang="en-US" altLang="en-US" sz="2400" dirty="0"/>
              <a:t> if and only if there exists </a:t>
            </a:r>
            <a:r>
              <a:rPr lang="en-US" altLang="en-US" sz="2400" b="1" dirty="0"/>
              <a:t>some item </a:t>
            </a:r>
            <a:r>
              <a:rPr lang="en-US" altLang="en-US" sz="2400" b="1" i="1" dirty="0"/>
              <a:t>Q</a:t>
            </a:r>
            <a:r>
              <a:rPr lang="en-US" altLang="en-US" sz="2400" b="1" dirty="0"/>
              <a:t> </a:t>
            </a:r>
            <a:r>
              <a:rPr lang="en-US" altLang="en-US" sz="2400" dirty="0"/>
              <a:t>accessed by both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and at </a:t>
            </a:r>
            <a:r>
              <a:rPr lang="en-US" altLang="en-US" sz="2400" b="1" dirty="0"/>
              <a:t>least</a:t>
            </a:r>
            <a:r>
              <a:rPr lang="en-US" altLang="en-US" sz="2400" dirty="0"/>
              <a:t> </a:t>
            </a:r>
            <a:r>
              <a:rPr lang="en-US" altLang="en-US" sz="2400" b="1" dirty="0"/>
              <a:t>one</a:t>
            </a:r>
            <a:r>
              <a:rPr lang="en-US" altLang="en-US" sz="2400" dirty="0"/>
              <a:t> of these instructions </a:t>
            </a:r>
            <a:r>
              <a:rPr lang="en-US" altLang="en-US" sz="2400" b="1" dirty="0"/>
              <a:t>wrote </a:t>
            </a:r>
            <a:r>
              <a:rPr lang="en-US" altLang="en-US" sz="2400" b="1" i="1" dirty="0"/>
              <a:t>Q</a:t>
            </a:r>
            <a:r>
              <a:rPr lang="en-US" altLang="en-US" sz="2400" i="1" dirty="0"/>
              <a:t>.</a:t>
            </a:r>
            <a:endParaRPr lang="en-US" altLang="en-US" sz="2400" dirty="0"/>
          </a:p>
          <a:p>
            <a:pPr>
              <a:buFont typeface="Monotype Sorts" charset="2"/>
              <a:buNone/>
            </a:pPr>
            <a:r>
              <a:rPr lang="en-US" altLang="en-US" sz="2400" dirty="0"/>
              <a:t>	</a:t>
            </a:r>
            <a:r>
              <a:rPr lang="en-US" altLang="en-US" sz="1800" dirty="0">
                <a:latin typeface="Consolas" panose="020B0609020204030204" pitchFamily="49" charset="0"/>
              </a:rPr>
              <a:t>   1.   </a:t>
            </a:r>
            <a:r>
              <a:rPr lang="en-US" altLang="en-US" sz="1800" i="1" dirty="0">
                <a:latin typeface="Consolas" panose="020B0609020204030204" pitchFamily="49" charset="0"/>
              </a:rPr>
              <a:t>l</a:t>
            </a:r>
            <a:r>
              <a:rPr lang="en-US" altLang="en-US" sz="1800" i="1" baseline="-25000" dirty="0">
                <a:latin typeface="Consolas" panose="020B0609020204030204" pitchFamily="49" charset="0"/>
              </a:rPr>
              <a:t>i</a:t>
            </a:r>
            <a:r>
              <a:rPr lang="en-US" altLang="en-US" sz="1800" dirty="0">
                <a:latin typeface="Consolas" panose="020B0609020204030204" pitchFamily="49" charset="0"/>
              </a:rPr>
              <a:t> = </a:t>
            </a:r>
            <a:r>
              <a:rPr lang="en-US" altLang="en-US" sz="1800" b="1" dirty="0">
                <a:latin typeface="Consolas" panose="020B0609020204030204" pitchFamily="49" charset="0"/>
              </a:rPr>
              <a:t>read</a:t>
            </a:r>
            <a:r>
              <a:rPr lang="en-US" altLang="en-US" sz="1800" dirty="0">
                <a:latin typeface="Consolas" panose="020B0609020204030204" pitchFamily="49" charset="0"/>
              </a:rPr>
              <a:t>(</a:t>
            </a:r>
            <a:r>
              <a:rPr lang="en-US" altLang="en-US" sz="1800" i="1" dirty="0">
                <a:latin typeface="Consolas" panose="020B0609020204030204" pitchFamily="49" charset="0"/>
              </a:rPr>
              <a:t>Q), </a:t>
            </a:r>
            <a:r>
              <a:rPr lang="en-US" altLang="en-US" sz="1800" i="1" dirty="0" err="1">
                <a:latin typeface="Consolas" panose="020B0609020204030204" pitchFamily="49" charset="0"/>
              </a:rPr>
              <a:t>l</a:t>
            </a:r>
            <a:r>
              <a:rPr lang="en-US" altLang="en-US" sz="1800" i="1" baseline="-25000" dirty="0" err="1">
                <a:latin typeface="Consolas" panose="020B0609020204030204" pitchFamily="49" charset="0"/>
              </a:rPr>
              <a:t>j</a:t>
            </a:r>
            <a:r>
              <a:rPr lang="en-US" altLang="en-US" sz="1800" i="1" dirty="0">
                <a:latin typeface="Consolas" panose="020B0609020204030204" pitchFamily="49" charset="0"/>
              </a:rPr>
              <a:t> = </a:t>
            </a:r>
            <a:r>
              <a:rPr lang="en-US" altLang="en-US" sz="1800" b="1" dirty="0">
                <a:latin typeface="Consolas" panose="020B0609020204030204" pitchFamily="49" charset="0"/>
              </a:rPr>
              <a:t>read</a:t>
            </a:r>
            <a:r>
              <a:rPr lang="en-US" altLang="en-US" sz="1800" dirty="0">
                <a:latin typeface="Consolas" panose="020B0609020204030204" pitchFamily="49" charset="0"/>
              </a:rPr>
              <a:t>(</a:t>
            </a:r>
            <a:r>
              <a:rPr lang="en-US" altLang="en-US" sz="1800" i="1" dirty="0">
                <a:latin typeface="Consolas" panose="020B0609020204030204" pitchFamily="49" charset="0"/>
              </a:rPr>
              <a:t>Q</a:t>
            </a:r>
            <a:r>
              <a:rPr lang="en-US" altLang="en-US" sz="1800" dirty="0">
                <a:latin typeface="Consolas" panose="020B0609020204030204" pitchFamily="49" charset="0"/>
              </a:rPr>
              <a:t>).   </a:t>
            </a:r>
            <a:r>
              <a:rPr lang="en-US" altLang="en-US" sz="1800" i="1" dirty="0">
                <a:latin typeface="Consolas" panose="020B0609020204030204" pitchFamily="49" charset="0"/>
              </a:rPr>
              <a:t>l</a:t>
            </a:r>
            <a:r>
              <a:rPr lang="en-US" altLang="en-US" sz="1800" i="1" baseline="-25000" dirty="0">
                <a:latin typeface="Consolas" panose="020B0609020204030204" pitchFamily="49" charset="0"/>
              </a:rPr>
              <a:t>i</a:t>
            </a:r>
            <a:r>
              <a:rPr lang="en-US" altLang="en-US" sz="1800" dirty="0">
                <a:latin typeface="Consolas" panose="020B0609020204030204" pitchFamily="49" charset="0"/>
              </a:rPr>
              <a:t> and </a:t>
            </a:r>
            <a:r>
              <a:rPr lang="en-US" altLang="en-US" sz="1800" i="1" dirty="0" err="1">
                <a:latin typeface="Consolas" panose="020B0609020204030204" pitchFamily="49" charset="0"/>
              </a:rPr>
              <a:t>l</a:t>
            </a:r>
            <a:r>
              <a:rPr lang="en-US" altLang="en-US" sz="1800" i="1" baseline="-25000" dirty="0" err="1">
                <a:latin typeface="Consolas" panose="020B0609020204030204" pitchFamily="49" charset="0"/>
              </a:rPr>
              <a:t>j</a:t>
            </a:r>
            <a:r>
              <a:rPr lang="en-US" altLang="en-US" sz="1800" i="1" dirty="0">
                <a:latin typeface="Consolas" panose="020B0609020204030204" pitchFamily="49" charset="0"/>
              </a:rPr>
              <a:t> </a:t>
            </a:r>
            <a:r>
              <a:rPr lang="en-US" altLang="en-US" sz="1800" dirty="0">
                <a:latin typeface="Consolas" panose="020B0609020204030204" pitchFamily="49" charset="0"/>
              </a:rPr>
              <a:t>don</a:t>
            </a:r>
            <a:r>
              <a:rPr lang="ja-JP" altLang="en-US" sz="1800" dirty="0">
                <a:latin typeface="Consolas" panose="020B0609020204030204" pitchFamily="49" charset="0"/>
              </a:rPr>
              <a:t>’</a:t>
            </a:r>
            <a:r>
              <a:rPr lang="en-US" altLang="ja-JP" sz="1800" dirty="0">
                <a:latin typeface="Consolas" panose="020B0609020204030204" pitchFamily="49" charset="0"/>
              </a:rPr>
              <a:t>t conflict.</a:t>
            </a:r>
            <a:br>
              <a:rPr lang="en-US" altLang="ja-JP" sz="1800" dirty="0">
                <a:latin typeface="Consolas" panose="020B0609020204030204" pitchFamily="49" charset="0"/>
              </a:rPr>
            </a:br>
            <a:r>
              <a:rPr lang="en-US" altLang="ja-JP" sz="1800" dirty="0">
                <a:latin typeface="Consolas" panose="020B0609020204030204" pitchFamily="49" charset="0"/>
              </a:rPr>
              <a:t>   2.   </a:t>
            </a:r>
            <a:r>
              <a:rPr lang="en-US" altLang="ja-JP" sz="1800" i="1" dirty="0">
                <a:latin typeface="Consolas" panose="020B0609020204030204" pitchFamily="49" charset="0"/>
              </a:rPr>
              <a:t>l</a:t>
            </a:r>
            <a:r>
              <a:rPr lang="en-US" altLang="ja-JP" sz="1800" i="1" baseline="-25000" dirty="0">
                <a:latin typeface="Consolas" panose="020B0609020204030204" pitchFamily="49" charset="0"/>
              </a:rPr>
              <a:t>i</a:t>
            </a:r>
            <a:r>
              <a:rPr lang="en-US" altLang="ja-JP" sz="1800" dirty="0">
                <a:latin typeface="Consolas" panose="020B0609020204030204" pitchFamily="49" charset="0"/>
              </a:rPr>
              <a:t> = </a:t>
            </a:r>
            <a:r>
              <a:rPr lang="en-US" altLang="ja-JP" sz="1800" b="1" dirty="0">
                <a:latin typeface="Consolas" panose="020B0609020204030204" pitchFamily="49" charset="0"/>
              </a:rPr>
              <a:t>read</a:t>
            </a:r>
            <a:r>
              <a:rPr lang="en-US" altLang="ja-JP" sz="1800" dirty="0">
                <a:latin typeface="Consolas" panose="020B0609020204030204" pitchFamily="49" charset="0"/>
              </a:rPr>
              <a:t>(</a:t>
            </a:r>
            <a:r>
              <a:rPr lang="en-US" altLang="ja-JP" sz="1800" i="1" dirty="0">
                <a:latin typeface="Consolas" panose="020B0609020204030204" pitchFamily="49" charset="0"/>
              </a:rPr>
              <a:t>Q),  </a:t>
            </a:r>
            <a:r>
              <a:rPr lang="en-US" altLang="ja-JP" sz="1800" i="1" dirty="0" err="1">
                <a:latin typeface="Consolas" panose="020B0609020204030204" pitchFamily="49" charset="0"/>
              </a:rPr>
              <a:t>l</a:t>
            </a:r>
            <a:r>
              <a:rPr lang="en-US" altLang="ja-JP" sz="1800" i="1" baseline="-25000" dirty="0" err="1">
                <a:latin typeface="Consolas" panose="020B0609020204030204" pitchFamily="49" charset="0"/>
              </a:rPr>
              <a:t>j</a:t>
            </a:r>
            <a:r>
              <a:rPr lang="en-US" altLang="ja-JP" sz="1800" i="1"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a:t>
            </a:r>
            <a:r>
              <a:rPr lang="en-US" altLang="ja-JP" sz="1800" dirty="0">
                <a:latin typeface="Consolas" panose="020B0609020204030204" pitchFamily="49" charset="0"/>
              </a:rPr>
              <a:t>).  They conflict.</a:t>
            </a:r>
            <a:br>
              <a:rPr lang="en-US" altLang="ja-JP" sz="1800" dirty="0">
                <a:latin typeface="Consolas" panose="020B0609020204030204" pitchFamily="49" charset="0"/>
              </a:rPr>
            </a:br>
            <a:r>
              <a:rPr lang="en-US" altLang="ja-JP" sz="1800" dirty="0">
                <a:latin typeface="Consolas" panose="020B0609020204030204" pitchFamily="49" charset="0"/>
              </a:rPr>
              <a:t>   3.   </a:t>
            </a:r>
            <a:r>
              <a:rPr lang="en-US" altLang="ja-JP" sz="1800" i="1" dirty="0">
                <a:latin typeface="Consolas" panose="020B0609020204030204" pitchFamily="49" charset="0"/>
              </a:rPr>
              <a:t>l</a:t>
            </a:r>
            <a:r>
              <a:rPr lang="en-US" altLang="ja-JP" sz="1800" i="1" baseline="-25000" dirty="0">
                <a:latin typeface="Consolas" panose="020B0609020204030204" pitchFamily="49" charset="0"/>
              </a:rPr>
              <a:t>i</a:t>
            </a:r>
            <a:r>
              <a:rPr lang="en-US" altLang="ja-JP" sz="1800"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 </a:t>
            </a:r>
            <a:r>
              <a:rPr lang="en-US" altLang="ja-JP" sz="1800" i="1" dirty="0" err="1">
                <a:latin typeface="Consolas" panose="020B0609020204030204" pitchFamily="49" charset="0"/>
              </a:rPr>
              <a:t>l</a:t>
            </a:r>
            <a:r>
              <a:rPr lang="en-US" altLang="ja-JP" sz="1800" i="1" baseline="-25000" dirty="0" err="1">
                <a:latin typeface="Consolas" panose="020B0609020204030204" pitchFamily="49" charset="0"/>
              </a:rPr>
              <a:t>j</a:t>
            </a:r>
            <a:r>
              <a:rPr lang="en-US" altLang="ja-JP" sz="1800" i="1" dirty="0">
                <a:latin typeface="Consolas" panose="020B0609020204030204" pitchFamily="49" charset="0"/>
              </a:rPr>
              <a:t> = </a:t>
            </a:r>
            <a:r>
              <a:rPr lang="en-US" altLang="ja-JP" sz="1800" b="1" dirty="0">
                <a:latin typeface="Consolas" panose="020B0609020204030204" pitchFamily="49" charset="0"/>
              </a:rPr>
              <a:t>read</a:t>
            </a:r>
            <a:r>
              <a:rPr lang="en-US" altLang="ja-JP" sz="1800" dirty="0">
                <a:latin typeface="Consolas" panose="020B0609020204030204" pitchFamily="49" charset="0"/>
              </a:rPr>
              <a:t>(</a:t>
            </a:r>
            <a:r>
              <a:rPr lang="en-US" altLang="ja-JP" sz="1800" i="1" dirty="0">
                <a:latin typeface="Consolas" panose="020B0609020204030204" pitchFamily="49" charset="0"/>
              </a:rPr>
              <a:t>Q</a:t>
            </a:r>
            <a:r>
              <a:rPr lang="en-US" altLang="ja-JP" sz="1800" dirty="0">
                <a:latin typeface="Consolas" panose="020B0609020204030204" pitchFamily="49" charset="0"/>
              </a:rPr>
              <a:t>).   They conflict</a:t>
            </a:r>
            <a:br>
              <a:rPr lang="en-US" altLang="ja-JP" sz="1800" dirty="0">
                <a:latin typeface="Consolas" panose="020B0609020204030204" pitchFamily="49" charset="0"/>
              </a:rPr>
            </a:br>
            <a:r>
              <a:rPr lang="en-US" altLang="ja-JP" sz="1800" dirty="0">
                <a:latin typeface="Consolas" panose="020B0609020204030204" pitchFamily="49" charset="0"/>
              </a:rPr>
              <a:t>   4.   </a:t>
            </a:r>
            <a:r>
              <a:rPr lang="en-US" altLang="ja-JP" sz="1800" i="1" dirty="0">
                <a:latin typeface="Consolas" panose="020B0609020204030204" pitchFamily="49" charset="0"/>
              </a:rPr>
              <a:t>l</a:t>
            </a:r>
            <a:r>
              <a:rPr lang="en-US" altLang="ja-JP" sz="1800" i="1" baseline="-25000" dirty="0">
                <a:latin typeface="Consolas" panose="020B0609020204030204" pitchFamily="49" charset="0"/>
              </a:rPr>
              <a:t>i</a:t>
            </a:r>
            <a:r>
              <a:rPr lang="en-US" altLang="ja-JP" sz="1800"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 </a:t>
            </a:r>
            <a:r>
              <a:rPr lang="en-US" altLang="ja-JP" sz="1800" i="1" dirty="0" err="1">
                <a:latin typeface="Consolas" panose="020B0609020204030204" pitchFamily="49" charset="0"/>
              </a:rPr>
              <a:t>l</a:t>
            </a:r>
            <a:r>
              <a:rPr lang="en-US" altLang="ja-JP" sz="1800" i="1" baseline="-25000" dirty="0" err="1">
                <a:latin typeface="Consolas" panose="020B0609020204030204" pitchFamily="49" charset="0"/>
              </a:rPr>
              <a:t>j</a:t>
            </a:r>
            <a:r>
              <a:rPr lang="en-US" altLang="ja-JP" sz="1800" i="1"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a:t>
            </a:r>
            <a:r>
              <a:rPr lang="en-US" altLang="ja-JP" sz="1800" dirty="0">
                <a:latin typeface="Consolas" panose="020B0609020204030204" pitchFamily="49" charset="0"/>
              </a:rPr>
              <a:t>).  They conflict</a:t>
            </a:r>
          </a:p>
          <a:p>
            <a:r>
              <a:rPr lang="en-US" altLang="en-US" sz="2400" dirty="0"/>
              <a:t>Intuitively, a conflict between </a:t>
            </a:r>
            <a:r>
              <a:rPr lang="en-US" altLang="en-US" sz="2400" i="1" dirty="0"/>
              <a:t>l</a:t>
            </a:r>
            <a:r>
              <a:rPr lang="en-US" altLang="en-US" sz="2400" i="1" baseline="-25000" dirty="0"/>
              <a:t>i</a:t>
            </a:r>
            <a:r>
              <a:rPr lang="en-US" altLang="en-US" sz="2400" i="1" dirty="0"/>
              <a:t> </a:t>
            </a:r>
            <a:r>
              <a:rPr lang="en-US" altLang="en-US" sz="2400" dirty="0"/>
              <a:t>and </a:t>
            </a:r>
            <a:r>
              <a:rPr lang="en-US" altLang="en-US" sz="2400" i="1" dirty="0" err="1"/>
              <a:t>l</a:t>
            </a:r>
            <a:r>
              <a:rPr lang="en-US" altLang="en-US" sz="2400" i="1" baseline="-25000" dirty="0" err="1"/>
              <a:t>j</a:t>
            </a:r>
            <a:r>
              <a:rPr lang="en-US" altLang="en-US" sz="2400" dirty="0"/>
              <a:t> forces a (logical) </a:t>
            </a:r>
            <a:r>
              <a:rPr lang="en-US" altLang="en-US" sz="2400" b="1" dirty="0"/>
              <a:t>temporal</a:t>
            </a:r>
            <a:r>
              <a:rPr lang="en-US" altLang="en-US" sz="2400" dirty="0"/>
              <a:t> </a:t>
            </a:r>
            <a:r>
              <a:rPr lang="en-US" altLang="en-US" sz="2400" b="1" dirty="0"/>
              <a:t>order</a:t>
            </a:r>
            <a:r>
              <a:rPr lang="en-US" altLang="en-US" sz="2400" dirty="0"/>
              <a:t> </a:t>
            </a:r>
            <a:r>
              <a:rPr lang="en-US" altLang="en-US" sz="2400" b="1" dirty="0"/>
              <a:t>between</a:t>
            </a:r>
            <a:r>
              <a:rPr lang="en-US" altLang="en-US" sz="2400" dirty="0"/>
              <a:t> them.  </a:t>
            </a:r>
          </a:p>
          <a:p>
            <a:r>
              <a:rPr lang="en-US" altLang="en-US" sz="2400" dirty="0"/>
              <a:t>If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are </a:t>
            </a:r>
            <a:r>
              <a:rPr lang="en-US" altLang="en-US" sz="2400" b="1" dirty="0"/>
              <a:t>consecutive</a:t>
            </a:r>
            <a:r>
              <a:rPr lang="en-US" altLang="en-US" sz="2400" dirty="0"/>
              <a:t> in a </a:t>
            </a:r>
            <a:r>
              <a:rPr lang="en-US" altLang="en-US" sz="2400" b="1" dirty="0"/>
              <a:t>schedule</a:t>
            </a:r>
            <a:r>
              <a:rPr lang="en-US" altLang="en-US" sz="2400" dirty="0"/>
              <a:t> and they do not conflict, their results would remain the same even if they had been interchanged in the schedule.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Module 17: Transactions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a:t>
            </a:r>
          </a:p>
        </p:txBody>
      </p:sp>
      <p:sp>
        <p:nvSpPr>
          <p:cNvPr id="22531" name="Rectangle 3"/>
          <p:cNvSpPr>
            <a:spLocks noGrp="1" noChangeArrowheads="1"/>
          </p:cNvSpPr>
          <p:nvPr>
            <p:ph idx="1"/>
          </p:nvPr>
        </p:nvSpPr>
        <p:spPr>
          <a:xfrm>
            <a:off x="99060" y="1074420"/>
            <a:ext cx="8978951" cy="5396049"/>
          </a:xfrm>
        </p:spPr>
        <p:txBody>
          <a:bodyPr/>
          <a:lstStyle/>
          <a:p>
            <a:pPr>
              <a:tabLst>
                <a:tab pos="2222500" algn="l"/>
                <a:tab pos="2568575" algn="l"/>
                <a:tab pos="3319463" algn="l"/>
                <a:tab pos="3594100" algn="l"/>
              </a:tabLst>
            </a:pPr>
            <a:r>
              <a:rPr lang="en-US" altLang="en-US" sz="2800" dirty="0"/>
              <a:t>If a schedule </a:t>
            </a:r>
            <a:r>
              <a:rPr lang="en-US" altLang="en-US" sz="2800" i="1" dirty="0"/>
              <a:t>S</a:t>
            </a:r>
            <a:r>
              <a:rPr lang="en-US" altLang="en-US" sz="2800" dirty="0"/>
              <a:t> can be transformed into a schedule </a:t>
            </a:r>
            <a:r>
              <a:rPr lang="en-US" altLang="en-US" sz="2800" i="1" dirty="0"/>
              <a:t>S’ </a:t>
            </a:r>
            <a:r>
              <a:rPr lang="en-US" altLang="en-US" sz="2800" dirty="0"/>
              <a:t>by a </a:t>
            </a:r>
            <a:r>
              <a:rPr lang="en-US" altLang="en-US" sz="2800" b="1" dirty="0"/>
              <a:t>series of swaps of non-conflicting </a:t>
            </a:r>
            <a:r>
              <a:rPr lang="en-US" altLang="en-US" sz="2800" dirty="0"/>
              <a:t>instructions, </a:t>
            </a:r>
            <a:r>
              <a:rPr lang="en-US" altLang="en-US" sz="2800" b="1" dirty="0"/>
              <a:t>we say that </a:t>
            </a:r>
            <a:r>
              <a:rPr lang="en-US" altLang="en-US" sz="2800" b="1" i="1" dirty="0"/>
              <a:t>S</a:t>
            </a:r>
            <a:r>
              <a:rPr lang="en-US" altLang="en-US" sz="2800" b="1" dirty="0"/>
              <a:t> and </a:t>
            </a:r>
            <a:r>
              <a:rPr lang="en-US" altLang="en-US" sz="2800" b="1" i="1" dirty="0"/>
              <a:t>S’ </a:t>
            </a:r>
            <a:r>
              <a:rPr lang="en-US" altLang="en-US" sz="2800" dirty="0"/>
              <a:t>are </a:t>
            </a:r>
            <a:r>
              <a:rPr lang="en-US" altLang="en-US" sz="2800" b="1" dirty="0">
                <a:solidFill>
                  <a:srgbClr val="000099"/>
                </a:solidFill>
              </a:rPr>
              <a:t>conflict equivalent</a:t>
            </a:r>
            <a:r>
              <a:rPr lang="en-US" altLang="en-US" sz="2800" i="1" dirty="0"/>
              <a:t>.</a:t>
            </a:r>
            <a:endParaRPr lang="en-US" altLang="en-US" sz="2800" dirty="0"/>
          </a:p>
          <a:p>
            <a:pPr>
              <a:tabLst>
                <a:tab pos="2222500" algn="l"/>
                <a:tab pos="2568575" algn="l"/>
                <a:tab pos="3319463" algn="l"/>
                <a:tab pos="3594100" algn="l"/>
              </a:tabLst>
            </a:pPr>
            <a:r>
              <a:rPr lang="en-US" altLang="en-US" sz="2800" dirty="0"/>
              <a:t>We say that a schedule </a:t>
            </a:r>
            <a:r>
              <a:rPr lang="en-US" altLang="en-US" sz="2800" i="1" dirty="0"/>
              <a:t>S</a:t>
            </a:r>
            <a:r>
              <a:rPr lang="en-US" altLang="en-US" sz="2800" dirty="0"/>
              <a:t> is </a:t>
            </a:r>
            <a:r>
              <a:rPr lang="en-US" altLang="en-US" sz="2800" b="1" dirty="0">
                <a:solidFill>
                  <a:srgbClr val="000099"/>
                </a:solidFill>
              </a:rPr>
              <a:t>conflict serializable</a:t>
            </a:r>
            <a:r>
              <a:rPr lang="en-US" altLang="en-US" sz="2800" dirty="0"/>
              <a:t> if it is </a:t>
            </a:r>
            <a:r>
              <a:rPr lang="en-US" altLang="en-US" sz="2800" b="1" dirty="0"/>
              <a:t>conflict</a:t>
            </a:r>
            <a:r>
              <a:rPr lang="en-US" altLang="en-US" sz="2800" dirty="0"/>
              <a:t> </a:t>
            </a:r>
            <a:r>
              <a:rPr lang="en-US" altLang="en-US" sz="2800" b="1" dirty="0"/>
              <a:t>equivalent</a:t>
            </a:r>
            <a:r>
              <a:rPr lang="en-US" altLang="en-US" sz="2800" dirty="0"/>
              <a:t> to a </a:t>
            </a:r>
            <a:r>
              <a:rPr lang="en-US" altLang="en-US" sz="2800" b="1" dirty="0"/>
              <a:t>serial schedule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3555" name="Rectangle 3"/>
          <p:cNvSpPr>
            <a:spLocks noGrp="1" noChangeArrowheads="1"/>
          </p:cNvSpPr>
          <p:nvPr>
            <p:ph idx="1"/>
          </p:nvPr>
        </p:nvSpPr>
        <p:spPr>
          <a:xfrm>
            <a:off x="99060" y="952500"/>
            <a:ext cx="8746489" cy="5517969"/>
          </a:xfrm>
        </p:spPr>
        <p:txBody>
          <a:bodyPr/>
          <a:lstStyle/>
          <a:p>
            <a:pPr>
              <a:tabLst>
                <a:tab pos="2063750" algn="l"/>
                <a:tab pos="2511425" algn="l"/>
                <a:tab pos="3262313" algn="l"/>
                <a:tab pos="3881438" algn="l"/>
              </a:tabLst>
            </a:pPr>
            <a:r>
              <a:rPr lang="en-US" altLang="en-US" sz="2000" dirty="0"/>
              <a:t>Schedule 3 can be transformed into Schedule 6, a serial schedule where </a:t>
            </a:r>
            <a:r>
              <a:rPr lang="en-US" altLang="en-US" sz="2000" i="1" dirty="0"/>
              <a:t>T</a:t>
            </a:r>
            <a:r>
              <a:rPr lang="en-US" altLang="en-US" sz="2000" baseline="-25000" dirty="0"/>
              <a:t>2</a:t>
            </a:r>
            <a:r>
              <a:rPr lang="en-US" altLang="en-US" sz="2000" dirty="0"/>
              <a:t> follows </a:t>
            </a:r>
            <a:r>
              <a:rPr lang="en-US" altLang="en-US" sz="2000" i="1" dirty="0"/>
              <a:t>T</a:t>
            </a:r>
            <a:r>
              <a:rPr lang="en-US" altLang="en-US" sz="2000" baseline="-25000" dirty="0"/>
              <a:t>1</a:t>
            </a:r>
            <a:r>
              <a:rPr lang="en-US" altLang="en-US" sz="2000" dirty="0"/>
              <a:t>, by series of </a:t>
            </a:r>
            <a:r>
              <a:rPr lang="en-US" altLang="en-US" sz="2000" b="1" dirty="0"/>
              <a:t>swaps of non-conflicting instructions</a:t>
            </a:r>
            <a:r>
              <a:rPr lang="en-US" altLang="en-US" sz="2000" dirty="0"/>
              <a:t>.  Therefore Schedule 3 is conflict serializable.</a:t>
            </a:r>
          </a:p>
        </p:txBody>
      </p:sp>
      <p:sp>
        <p:nvSpPr>
          <p:cNvPr id="23556" name="Text Box 11"/>
          <p:cNvSpPr txBox="1">
            <a:spLocks noChangeArrowheads="1"/>
          </p:cNvSpPr>
          <p:nvPr/>
        </p:nvSpPr>
        <p:spPr bwMode="auto">
          <a:xfrm>
            <a:off x="2209808" y="4922827"/>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3</a:t>
            </a:r>
          </a:p>
        </p:txBody>
      </p:sp>
      <p:sp>
        <p:nvSpPr>
          <p:cNvPr id="23557" name="Text Box 12"/>
          <p:cNvSpPr txBox="1">
            <a:spLocks noChangeArrowheads="1"/>
          </p:cNvSpPr>
          <p:nvPr/>
        </p:nvSpPr>
        <p:spPr bwMode="auto">
          <a:xfrm>
            <a:off x="6105533" y="4926006"/>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6</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2217729"/>
            <a:ext cx="30400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2200272"/>
            <a:ext cx="3111500"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fade">
                                      <p:cBhvr>
                                        <p:cTn id="7" dur="500"/>
                                        <p:tgtEl>
                                          <p:spTgt spid="235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fade">
                                      <p:cBhvr>
                                        <p:cTn id="10"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4579" name="Rectangle 3"/>
          <p:cNvSpPr>
            <a:spLocks noGrp="1" noChangeArrowheads="1"/>
          </p:cNvSpPr>
          <p:nvPr>
            <p:ph idx="1"/>
          </p:nvPr>
        </p:nvSpPr>
        <p:spPr>
          <a:xfrm>
            <a:off x="701336" y="1102497"/>
            <a:ext cx="7688062" cy="5367972"/>
          </a:xfrm>
        </p:spPr>
        <p:txBody>
          <a:bodyPr/>
          <a:lstStyle/>
          <a:p>
            <a:pPr>
              <a:tabLst>
                <a:tab pos="2222500" algn="l"/>
                <a:tab pos="2568575" algn="l"/>
                <a:tab pos="3319463" algn="l"/>
                <a:tab pos="3594100" algn="l"/>
              </a:tabLst>
            </a:pPr>
            <a:r>
              <a:rPr lang="en-US" altLang="en-US" sz="2000" dirty="0"/>
              <a:t>Example of a schedule that is not conflict serializable:</a:t>
            </a: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pPr>
              <a:tabLst>
                <a:tab pos="2222500" algn="l"/>
                <a:tab pos="2568575" algn="l"/>
                <a:tab pos="3319463" algn="l"/>
                <a:tab pos="3594100" algn="l"/>
              </a:tabLst>
            </a:pPr>
            <a:r>
              <a:rPr lang="en-US" altLang="en-US" sz="2000" dirty="0"/>
              <a:t>We are unable to swap instructions in the above schedule to obtain either the serial schedule &lt; </a:t>
            </a:r>
            <a:r>
              <a:rPr lang="en-US" altLang="en-US" sz="2000" i="1" dirty="0"/>
              <a:t>T</a:t>
            </a:r>
            <a:r>
              <a:rPr lang="en-US" altLang="en-US" sz="2000" baseline="-25000" dirty="0"/>
              <a:t>3</a:t>
            </a:r>
            <a:r>
              <a:rPr lang="en-US" altLang="en-US" sz="2000" dirty="0"/>
              <a:t>, </a:t>
            </a:r>
            <a:r>
              <a:rPr lang="en-US" altLang="en-US" sz="2000" i="1" dirty="0"/>
              <a:t>T</a:t>
            </a:r>
            <a:r>
              <a:rPr lang="en-US" altLang="en-US" sz="2000" baseline="-25000" dirty="0"/>
              <a:t>4</a:t>
            </a:r>
            <a:r>
              <a:rPr lang="en-US" altLang="en-US" sz="2000" dirty="0"/>
              <a:t> &gt;, or the serial schedule &lt; </a:t>
            </a:r>
            <a:r>
              <a:rPr lang="en-US" altLang="en-US" sz="2000" i="1" dirty="0"/>
              <a:t>T</a:t>
            </a:r>
            <a:r>
              <a:rPr lang="en-US" altLang="en-US" sz="2000" baseline="-25000" dirty="0"/>
              <a:t>4</a:t>
            </a:r>
            <a:r>
              <a:rPr lang="en-US" altLang="en-US" sz="2000" dirty="0"/>
              <a:t>, </a:t>
            </a:r>
            <a:r>
              <a:rPr lang="en-US" altLang="en-US" sz="2000" i="1" dirty="0"/>
              <a:t>T</a:t>
            </a:r>
            <a:r>
              <a:rPr lang="en-US" altLang="en-US" sz="2000" baseline="-25000" dirty="0"/>
              <a:t>3</a:t>
            </a:r>
            <a:r>
              <a:rPr lang="en-US" altLang="en-US" sz="2000" dirty="0"/>
              <a:t> &gt;.</a:t>
            </a:r>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333" y="1622310"/>
            <a:ext cx="3573797" cy="13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a:t>
            </a:r>
          </a:p>
        </p:txBody>
      </p:sp>
      <mc:AlternateContent xmlns:mc="http://schemas.openxmlformats.org/markup-compatibility/2006" xmlns:a14="http://schemas.microsoft.com/office/drawing/2010/main">
        <mc:Choice Requires="a14">
          <p:sp>
            <p:nvSpPr>
              <p:cNvPr id="25603" name="Rectangle 3"/>
              <p:cNvSpPr>
                <a:spLocks noGrp="1" noChangeArrowheads="1"/>
              </p:cNvSpPr>
              <p:nvPr>
                <p:ph idx="1"/>
              </p:nvPr>
            </p:nvSpPr>
            <p:spPr>
              <a:xfrm>
                <a:off x="207390" y="999241"/>
                <a:ext cx="8422260" cy="5471228"/>
              </a:xfrm>
            </p:spPr>
            <p:txBody>
              <a:bodyPr/>
              <a:lstStyle/>
              <a:p>
                <a:pPr>
                  <a:defRPr/>
                </a:pPr>
                <a:r>
                  <a:rPr lang="en-US" sz="1800" dirty="0"/>
                  <a:t>Let </a:t>
                </a:r>
                <a:r>
                  <a:rPr lang="en-US" sz="1800" i="1" dirty="0"/>
                  <a:t>S</a:t>
                </a:r>
                <a:r>
                  <a:rPr lang="en-US" sz="1800" dirty="0"/>
                  <a:t> and </a:t>
                </a:r>
                <a:r>
                  <a:rPr lang="en-US" sz="1800" i="1" dirty="0"/>
                  <a:t>S’</a:t>
                </a:r>
                <a:r>
                  <a:rPr lang="en-IN" sz="1800" dirty="0"/>
                  <a:t> </a:t>
                </a:r>
                <a:r>
                  <a:rPr lang="en-US" sz="1800" dirty="0"/>
                  <a:t>be two schedules with the same set of transactions.  </a:t>
                </a:r>
                <a:r>
                  <a:rPr lang="en-US" sz="1800" i="1" dirty="0"/>
                  <a:t>S</a:t>
                </a:r>
                <a:r>
                  <a:rPr lang="en-US" sz="1800" dirty="0"/>
                  <a:t> and </a:t>
                </a:r>
                <a:r>
                  <a:rPr lang="en-US" sz="1800" i="1" dirty="0"/>
                  <a:t>S’ </a:t>
                </a:r>
                <a:r>
                  <a:rPr lang="en-US" sz="1800" dirty="0"/>
                  <a:t>are </a:t>
                </a:r>
                <a:r>
                  <a:rPr lang="en-US" sz="1800" b="1" dirty="0">
                    <a:solidFill>
                      <a:srgbClr val="000099"/>
                    </a:solidFill>
                  </a:rPr>
                  <a:t>view equivalent</a:t>
                </a:r>
                <a:r>
                  <a:rPr lang="en-US" sz="1800" i="1" dirty="0"/>
                  <a:t> </a:t>
                </a:r>
                <a:r>
                  <a:rPr lang="en-US" sz="1800" dirty="0"/>
                  <a:t>if the following </a:t>
                </a:r>
                <a:r>
                  <a:rPr lang="en-US" sz="1800" b="1" dirty="0"/>
                  <a:t>three conditions are met</a:t>
                </a:r>
                <a:r>
                  <a:rPr lang="en-US" sz="1800" dirty="0"/>
                  <a:t>, for each data item </a:t>
                </a:r>
                <a:r>
                  <a:rPr lang="en-US" sz="1800" i="1" dirty="0"/>
                  <a:t>Q,</a:t>
                </a:r>
                <a:r>
                  <a:rPr lang="en-US" sz="1800" dirty="0"/>
                  <a:t> </a:t>
                </a:r>
              </a:p>
              <a:p>
                <a:pPr marL="457200" lvl="1" indent="0">
                  <a:spcBef>
                    <a:spcPts val="0"/>
                  </a:spcBef>
                  <a:buNone/>
                  <a:defRPr/>
                </a:pPr>
                <a:r>
                  <a:rPr lang="en-US" sz="1800" dirty="0">
                    <a:solidFill>
                      <a:srgbClr val="FF9900"/>
                    </a:solidFill>
                  </a:rPr>
                  <a:t>1.   </a:t>
                </a:r>
                <a:r>
                  <a:rPr lang="en-US" sz="1800" dirty="0"/>
                  <a:t>If in schedule S, transaction</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 </m:t>
                        </m:r>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reads </a:t>
                </a:r>
                <a:r>
                  <a:rPr lang="en-US" sz="1800" b="1" dirty="0"/>
                  <a:t>the initial value of </a:t>
                </a:r>
                <a:r>
                  <a:rPr lang="en-US" sz="1800" b="1" i="1" dirty="0"/>
                  <a:t>Q</a:t>
                </a:r>
                <a:r>
                  <a:rPr lang="en-US" sz="1800" dirty="0"/>
                  <a:t>, then in </a:t>
                </a:r>
              </a:p>
              <a:p>
                <a:pPr marL="457200" lvl="1" indent="0">
                  <a:spcBef>
                    <a:spcPts val="0"/>
                  </a:spcBef>
                  <a:buNone/>
                  <a:defRPr/>
                </a:pPr>
                <a:r>
                  <a:rPr lang="en-US" sz="1800" dirty="0"/>
                  <a:t>      schedule </a:t>
                </a:r>
                <a:r>
                  <a:rPr lang="en-US" sz="1800" i="1" dirty="0"/>
                  <a:t>S</a:t>
                </a:r>
                <a:r>
                  <a:rPr lang="en-IN" sz="1800" i="1" dirty="0"/>
                  <a:t>’</a:t>
                </a:r>
                <a:r>
                  <a:rPr lang="en-US" altLang="ja-JP" sz="1800" dirty="0"/>
                  <a:t> also transaction</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 </m:t>
                        </m:r>
                        <m:r>
                          <a:rPr lang="en-US" sz="1800" i="1" dirty="0">
                            <a:latin typeface="Cambria Math" panose="02040503050406030204" pitchFamily="18" charset="0"/>
                          </a:rPr>
                          <m:t>𝑇</m:t>
                        </m:r>
                      </m:e>
                      <m:sub>
                        <m:r>
                          <a:rPr lang="en-US" sz="1800" i="1" dirty="0">
                            <a:latin typeface="Cambria Math" panose="02040503050406030204" pitchFamily="18" charset="0"/>
                          </a:rPr>
                          <m:t>𝑖</m:t>
                        </m:r>
                        <m:r>
                          <a:rPr lang="en-US" sz="1800" b="0" i="1" dirty="0" smtClean="0">
                            <a:latin typeface="Cambria Math" panose="02040503050406030204" pitchFamily="18" charset="0"/>
                          </a:rPr>
                          <m:t> </m:t>
                        </m:r>
                      </m:sub>
                    </m:sSub>
                  </m:oMath>
                </a14:m>
                <a:r>
                  <a:rPr lang="en-US" altLang="ja-JP" sz="1800" dirty="0"/>
                  <a:t>must read the </a:t>
                </a:r>
                <a:r>
                  <a:rPr lang="en-US" altLang="ja-JP" sz="1800" b="1" dirty="0"/>
                  <a:t>initial value</a:t>
                </a:r>
                <a:r>
                  <a:rPr lang="en-US" altLang="ja-JP" sz="1800" dirty="0"/>
                  <a:t> of </a:t>
                </a:r>
                <a:r>
                  <a:rPr lang="en-US" altLang="ja-JP" sz="1800" i="1" dirty="0"/>
                  <a:t>Q.</a:t>
                </a:r>
              </a:p>
              <a:p>
                <a:pPr marL="457200" lvl="1" indent="0">
                  <a:spcBef>
                    <a:spcPts val="0"/>
                  </a:spcBef>
                  <a:buNone/>
                  <a:defRPr/>
                </a:pPr>
                <a:endParaRPr lang="en-US" altLang="ja-JP" sz="1800" i="1" dirty="0"/>
              </a:p>
              <a:p>
                <a:pPr marL="457200" lvl="1" indent="0">
                  <a:spcBef>
                    <a:spcPts val="0"/>
                  </a:spcBef>
                  <a:buNone/>
                  <a:defRPr/>
                </a:pPr>
                <a:r>
                  <a:rPr lang="en-US" sz="1800" dirty="0">
                    <a:solidFill>
                      <a:srgbClr val="FF9900"/>
                    </a:solidFill>
                  </a:rPr>
                  <a:t>2.</a:t>
                </a:r>
                <a:r>
                  <a:rPr lang="en-US" sz="1800" dirty="0"/>
                  <a:t>   If in schedule S transaction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i="1" dirty="0"/>
                  <a:t> </a:t>
                </a:r>
                <a:r>
                  <a:rPr lang="en-US" sz="1800" b="1" dirty="0"/>
                  <a:t>executes read</a:t>
                </a:r>
                <a:r>
                  <a:rPr lang="en-US" sz="1800" dirty="0"/>
                  <a:t>(</a:t>
                </a:r>
                <a:r>
                  <a:rPr lang="en-US" sz="1800" i="1" dirty="0"/>
                  <a:t>Q)</a:t>
                </a:r>
                <a:r>
                  <a:rPr lang="en-US" sz="1800" dirty="0"/>
                  <a:t>, and that value was </a:t>
                </a:r>
              </a:p>
              <a:p>
                <a:pPr marL="457200" lvl="1" indent="0">
                  <a:spcBef>
                    <a:spcPts val="0"/>
                  </a:spcBef>
                  <a:buNone/>
                  <a:defRPr/>
                </a:pPr>
                <a:r>
                  <a:rPr lang="en-US" sz="1800" dirty="0"/>
                  <a:t>      </a:t>
                </a:r>
                <a:r>
                  <a:rPr lang="en-US" sz="1800" b="1" dirty="0"/>
                  <a:t>produced</a:t>
                </a:r>
                <a:r>
                  <a:rPr lang="en-US" sz="1800" dirty="0"/>
                  <a:t> by </a:t>
                </a:r>
                <a:r>
                  <a:rPr lang="en-US" sz="1800" b="1" dirty="0"/>
                  <a:t>transaction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𝒋</m:t>
                        </m:r>
                      </m:sub>
                    </m:sSub>
                  </m:oMath>
                </a14:m>
                <a:r>
                  <a:rPr lang="en-US" sz="1800" dirty="0"/>
                  <a:t> (if any), then in schedule </a:t>
                </a:r>
                <a:r>
                  <a:rPr lang="en-US" sz="1800" b="1" i="1" dirty="0"/>
                  <a:t>S</a:t>
                </a:r>
                <a:r>
                  <a:rPr lang="en-IN" sz="1800" b="1" i="1" dirty="0"/>
                  <a:t>’</a:t>
                </a:r>
                <a:r>
                  <a:rPr lang="en-US" altLang="ja-JP" sz="1800" b="1" dirty="0"/>
                  <a:t> </a:t>
                </a:r>
                <a:r>
                  <a:rPr lang="en-US" altLang="ja-JP" sz="1800" dirty="0"/>
                  <a:t>also </a:t>
                </a:r>
              </a:p>
              <a:p>
                <a:pPr marL="457200" lvl="1" indent="0">
                  <a:spcBef>
                    <a:spcPts val="0"/>
                  </a:spcBef>
                  <a:buNone/>
                  <a:defRPr/>
                </a:pPr>
                <a:r>
                  <a:rPr lang="en-US" altLang="ja-JP" sz="1800" dirty="0"/>
                  <a:t>      transaction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b="0" i="1" dirty="0" smtClean="0">
                            <a:latin typeface="Cambria Math" panose="02040503050406030204" pitchFamily="18" charset="0"/>
                          </a:rPr>
                          <m:t>𝑖</m:t>
                        </m:r>
                      </m:sub>
                    </m:sSub>
                  </m:oMath>
                </a14:m>
                <a:r>
                  <a:rPr lang="en-US" altLang="ja-JP" sz="1800" dirty="0"/>
                  <a:t> must read the value of </a:t>
                </a:r>
                <a:r>
                  <a:rPr lang="en-US" altLang="ja-JP" sz="1800" i="1" dirty="0"/>
                  <a:t>Q</a:t>
                </a:r>
                <a:r>
                  <a:rPr lang="en-US" altLang="ja-JP" sz="1800" dirty="0"/>
                  <a:t> that was produced by the </a:t>
                </a:r>
              </a:p>
              <a:p>
                <a:pPr marL="457200" lvl="1" indent="0">
                  <a:spcBef>
                    <a:spcPts val="0"/>
                  </a:spcBef>
                  <a:buNone/>
                  <a:defRPr/>
                </a:pPr>
                <a:r>
                  <a:rPr lang="en-US" altLang="ja-JP" sz="1800" dirty="0"/>
                  <a:t>      </a:t>
                </a:r>
                <a:r>
                  <a:rPr lang="en-US" altLang="ja-JP" sz="1800" b="1" dirty="0"/>
                  <a:t>same</a:t>
                </a:r>
                <a:r>
                  <a:rPr lang="en-US" altLang="ja-JP" sz="1800" dirty="0"/>
                  <a:t> </a:t>
                </a:r>
                <a:r>
                  <a:rPr lang="en-US" altLang="ja-JP" sz="1800" b="1" dirty="0"/>
                  <a:t>write</a:t>
                </a:r>
                <a:r>
                  <a:rPr lang="en-US" altLang="ja-JP" sz="1800" dirty="0"/>
                  <a:t>(Q) operation of </a:t>
                </a:r>
                <a:r>
                  <a:rPr lang="en-US" altLang="ja-JP" sz="1800" b="1" dirty="0"/>
                  <a:t>transaction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𝒋</m:t>
                        </m:r>
                      </m:sub>
                    </m:sSub>
                  </m:oMath>
                </a14:m>
                <a:r>
                  <a:rPr lang="en-US" altLang="ja-JP" sz="1800" b="1" dirty="0"/>
                  <a:t> </a:t>
                </a:r>
                <a:r>
                  <a:rPr lang="en-US" altLang="ja-JP" sz="1800" dirty="0"/>
                  <a:t>.</a:t>
                </a:r>
              </a:p>
              <a:p>
                <a:pPr marL="457200" lvl="1" indent="0">
                  <a:spcBef>
                    <a:spcPts val="0"/>
                  </a:spcBef>
                  <a:buNone/>
                  <a:defRPr/>
                </a:pPr>
                <a:endParaRPr lang="en-US" altLang="ja-JP" sz="1800" dirty="0"/>
              </a:p>
              <a:p>
                <a:pPr marL="457200" lvl="1" indent="0">
                  <a:spcBef>
                    <a:spcPts val="0"/>
                  </a:spcBef>
                  <a:buNone/>
                  <a:defRPr/>
                </a:pPr>
                <a:r>
                  <a:rPr lang="en-US" sz="1800" dirty="0">
                    <a:solidFill>
                      <a:srgbClr val="FF9900"/>
                    </a:solidFill>
                  </a:rPr>
                  <a:t>3.   </a:t>
                </a:r>
                <a:r>
                  <a:rPr lang="en-US" sz="1800" dirty="0"/>
                  <a:t>The transaction (if any) that performs the final </a:t>
                </a:r>
                <a:r>
                  <a:rPr lang="en-US" sz="1800" b="1" dirty="0"/>
                  <a:t>write</a:t>
                </a:r>
                <a:r>
                  <a:rPr lang="en-US" sz="1800" dirty="0"/>
                  <a:t>(</a:t>
                </a:r>
                <a:r>
                  <a:rPr lang="en-US" sz="1800" i="1" dirty="0"/>
                  <a:t>Q</a:t>
                </a:r>
                <a:r>
                  <a:rPr lang="en-US" sz="1800" dirty="0"/>
                  <a:t>) operation in </a:t>
                </a:r>
              </a:p>
              <a:p>
                <a:pPr marL="457200" lvl="1" indent="0">
                  <a:spcBef>
                    <a:spcPts val="0"/>
                  </a:spcBef>
                  <a:buNone/>
                  <a:defRPr/>
                </a:pPr>
                <a:r>
                  <a:rPr lang="en-US" sz="1800" dirty="0"/>
                  <a:t>      schedule </a:t>
                </a:r>
                <a:r>
                  <a:rPr lang="en-US" sz="1800" b="1" i="1" dirty="0"/>
                  <a:t>S</a:t>
                </a:r>
                <a:r>
                  <a:rPr lang="en-US" sz="1800" i="1" dirty="0"/>
                  <a:t> </a:t>
                </a:r>
                <a:r>
                  <a:rPr lang="en-US" sz="1800" dirty="0"/>
                  <a:t>must also perform the final</a:t>
                </a:r>
                <a:r>
                  <a:rPr lang="en-US" sz="1800" i="1" dirty="0"/>
                  <a:t> </a:t>
                </a:r>
                <a:r>
                  <a:rPr lang="en-US" sz="1800" b="1" dirty="0"/>
                  <a:t>write</a:t>
                </a:r>
                <a:r>
                  <a:rPr lang="en-US" sz="1800" dirty="0"/>
                  <a:t>(</a:t>
                </a:r>
                <a:r>
                  <a:rPr lang="en-US" sz="1800" i="1" dirty="0"/>
                  <a:t>Q</a:t>
                </a:r>
                <a:r>
                  <a:rPr lang="en-US" sz="1800" dirty="0"/>
                  <a:t>) operation in schedule </a:t>
                </a:r>
                <a:r>
                  <a:rPr lang="en-US" sz="1800" b="1" i="1" dirty="0"/>
                  <a:t>S</a:t>
                </a:r>
                <a:r>
                  <a:rPr lang="en-IN" altLang="ja-JP" sz="1800" b="1" i="1" dirty="0"/>
                  <a:t>’</a:t>
                </a:r>
                <a:r>
                  <a:rPr lang="en-US" altLang="ja-JP" sz="1800" i="1" dirty="0"/>
                  <a:t>.</a:t>
                </a:r>
              </a:p>
              <a:p>
                <a:pPr marL="400050">
                  <a:defRPr/>
                </a:pPr>
                <a:r>
                  <a:rPr lang="en-US" sz="1800" dirty="0"/>
                  <a:t>As can be seen, view equivalence is also based purely on </a:t>
                </a:r>
                <a:r>
                  <a:rPr lang="en-US" sz="1800" b="1" dirty="0"/>
                  <a:t>reads </a:t>
                </a:r>
                <a:r>
                  <a:rPr lang="en-US" sz="1800" dirty="0"/>
                  <a:t>and </a:t>
                </a:r>
                <a:r>
                  <a:rPr lang="en-US" sz="1800" b="1" dirty="0"/>
                  <a:t>writes</a:t>
                </a:r>
                <a:r>
                  <a:rPr lang="en-US" sz="1800" dirty="0"/>
                  <a:t> alone.</a:t>
                </a:r>
              </a:p>
            </p:txBody>
          </p:sp>
        </mc:Choice>
        <mc:Fallback xmlns="">
          <p:sp>
            <p:nvSpPr>
              <p:cNvPr id="25603" name="Rectangle 3"/>
              <p:cNvSpPr>
                <a:spLocks noGrp="1" noRot="1" noChangeAspect="1" noMove="1" noResize="1" noEditPoints="1" noAdjustHandles="1" noChangeArrowheads="1" noChangeShapeType="1" noTextEdit="1"/>
              </p:cNvSpPr>
              <p:nvPr>
                <p:ph idx="1"/>
              </p:nvPr>
            </p:nvSpPr>
            <p:spPr>
              <a:xfrm>
                <a:off x="207390" y="999241"/>
                <a:ext cx="8422260" cy="5471228"/>
              </a:xfrm>
              <a:blipFill>
                <a:blip r:embed="rId3"/>
                <a:stretch>
                  <a:fillRect l="-579" t="-669" r="-579"/>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 (Cont.)</a:t>
            </a:r>
          </a:p>
        </p:txBody>
      </p:sp>
      <p:sp>
        <p:nvSpPr>
          <p:cNvPr id="26627" name="Rectangle 3"/>
          <p:cNvSpPr>
            <a:spLocks noGrp="1" noChangeArrowheads="1"/>
          </p:cNvSpPr>
          <p:nvPr>
            <p:ph idx="1"/>
          </p:nvPr>
        </p:nvSpPr>
        <p:spPr>
          <a:xfrm>
            <a:off x="241178" y="990601"/>
            <a:ext cx="8604372" cy="972954"/>
          </a:xfrm>
        </p:spPr>
        <p:txBody>
          <a:bodyPr/>
          <a:lstStyle/>
          <a:p>
            <a:pPr>
              <a:tabLst>
                <a:tab pos="1890713" algn="l"/>
                <a:tab pos="2338388" algn="l"/>
                <a:tab pos="2914650" algn="l"/>
                <a:tab pos="3203575" algn="l"/>
                <a:tab pos="3881438" algn="l"/>
                <a:tab pos="4286250" algn="l"/>
              </a:tabLst>
            </a:pPr>
            <a:r>
              <a:rPr lang="en-US" altLang="en-US" sz="1800" dirty="0"/>
              <a:t>A schedule </a:t>
            </a:r>
            <a:r>
              <a:rPr lang="en-US" altLang="en-US" sz="1800" i="1" dirty="0"/>
              <a:t>S</a:t>
            </a:r>
            <a:r>
              <a:rPr lang="en-US" altLang="en-US" sz="1800" dirty="0"/>
              <a:t> is </a:t>
            </a:r>
            <a:r>
              <a:rPr lang="en-US" altLang="en-US" sz="1800" b="1" dirty="0">
                <a:solidFill>
                  <a:srgbClr val="000099"/>
                </a:solidFill>
              </a:rPr>
              <a:t>view serializable</a:t>
            </a:r>
            <a:r>
              <a:rPr lang="en-US" altLang="en-US" sz="1800" i="1" dirty="0"/>
              <a:t> </a:t>
            </a:r>
            <a:r>
              <a:rPr lang="en-US" altLang="en-US" sz="1800" dirty="0"/>
              <a:t>if it is view equivalent to a serial schedule.</a:t>
            </a:r>
          </a:p>
          <a:p>
            <a:pPr>
              <a:tabLst>
                <a:tab pos="1890713" algn="l"/>
                <a:tab pos="2338388" algn="l"/>
                <a:tab pos="2914650" algn="l"/>
                <a:tab pos="3203575" algn="l"/>
                <a:tab pos="3881438" algn="l"/>
                <a:tab pos="4286250" algn="l"/>
              </a:tabLst>
            </a:pPr>
            <a:r>
              <a:rPr lang="en-US" altLang="en-US" sz="1800" dirty="0"/>
              <a:t>Every </a:t>
            </a:r>
            <a:r>
              <a:rPr lang="en-US" altLang="en-US" sz="1800" b="1" dirty="0"/>
              <a:t>conflict</a:t>
            </a:r>
            <a:r>
              <a:rPr lang="en-US" altLang="en-US" sz="1800" dirty="0"/>
              <a:t> </a:t>
            </a:r>
            <a:r>
              <a:rPr lang="en-US" altLang="en-US" sz="1800" b="1" dirty="0"/>
              <a:t>serializable</a:t>
            </a:r>
            <a:r>
              <a:rPr lang="en-US" altLang="en-US" sz="1800" dirty="0"/>
              <a:t> schedule is also </a:t>
            </a:r>
            <a:r>
              <a:rPr lang="en-US" altLang="en-US" sz="1800" b="1" dirty="0"/>
              <a:t>view serializable.</a:t>
            </a:r>
          </a:p>
        </p:txBody>
      </p:sp>
      <p:pic>
        <p:nvPicPr>
          <p:cNvPr id="26628" name="Picture 4" descr="New PDF from Images Output-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8435" y="2461084"/>
            <a:ext cx="29368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BDDD8EC-2F46-4179-B437-F6F0A77E9466}"/>
              </a:ext>
            </a:extLst>
          </p:cNvPr>
          <p:cNvSpPr txBox="1"/>
          <p:nvPr/>
        </p:nvSpPr>
        <p:spPr>
          <a:xfrm>
            <a:off x="241178" y="1795112"/>
            <a:ext cx="8050986" cy="3170099"/>
          </a:xfrm>
          <a:prstGeom prst="rect">
            <a:avLst/>
          </a:prstGeom>
          <a:noFill/>
        </p:spPr>
        <p:txBody>
          <a:bodyPr wrap="square">
            <a:spAutoFit/>
          </a:bodyPr>
          <a:lstStyle/>
          <a:p>
            <a:pPr marL="285750" indent="-285750">
              <a:buFont typeface="Arial" panose="020B0604020202020204" pitchFamily="34" charset="0"/>
              <a:buChar char="•"/>
              <a:tabLst>
                <a:tab pos="1890713" algn="l"/>
                <a:tab pos="2338388" algn="l"/>
                <a:tab pos="2914650" algn="l"/>
                <a:tab pos="3203575" algn="l"/>
                <a:tab pos="3881438" algn="l"/>
                <a:tab pos="4286250" algn="l"/>
              </a:tabLst>
            </a:pPr>
            <a:r>
              <a:rPr lang="en-US" altLang="en-US" sz="2000" dirty="0"/>
              <a:t>Below is a schedule which is </a:t>
            </a:r>
            <a:r>
              <a:rPr lang="en-US" altLang="en-US" sz="2000" b="1" dirty="0"/>
              <a:t>view-serializable</a:t>
            </a:r>
            <a:r>
              <a:rPr lang="en-US" altLang="en-US" sz="2000" dirty="0"/>
              <a:t> but </a:t>
            </a:r>
            <a:r>
              <a:rPr lang="en-US" altLang="en-US" sz="2000" b="1" i="1" dirty="0"/>
              <a:t>not </a:t>
            </a:r>
            <a:r>
              <a:rPr lang="en-US" altLang="en-US" sz="2000" b="1" dirty="0"/>
              <a:t>conflict serializable.</a:t>
            </a:r>
            <a:br>
              <a:rPr lang="en-US" altLang="en-US" sz="2000" b="1" dirty="0"/>
            </a:br>
            <a:endParaRPr lang="en-US" altLang="en-US" sz="2000" b="1" dirty="0"/>
          </a:p>
          <a:p>
            <a:pPr>
              <a:tabLst>
                <a:tab pos="1890713" algn="l"/>
                <a:tab pos="2338388" algn="l"/>
                <a:tab pos="2914650" algn="l"/>
                <a:tab pos="3203575" algn="l"/>
                <a:tab pos="3881438" algn="l"/>
                <a:tab pos="4286250" algn="l"/>
              </a:tabLst>
            </a:pPr>
            <a:r>
              <a:rPr lang="en-US" altLang="en-US" sz="2000" dirty="0"/>
              <a:t>		</a:t>
            </a:r>
          </a:p>
          <a:p>
            <a:pPr marL="285750" indent="-285750">
              <a:buFont typeface="Arial" panose="020B0604020202020204" pitchFamily="34" charset="0"/>
              <a:buChar char="•"/>
              <a:tabLst>
                <a:tab pos="1890713" algn="l"/>
                <a:tab pos="2338388" algn="l"/>
                <a:tab pos="2914650" algn="l"/>
                <a:tab pos="3203575" algn="l"/>
                <a:tab pos="3881438" algn="l"/>
                <a:tab pos="4286250" algn="l"/>
              </a:tabLst>
            </a:pPr>
            <a:endParaRPr lang="en-US" altLang="en-US" sz="2000" dirty="0"/>
          </a:p>
          <a:p>
            <a:pPr marL="285750" indent="-285750">
              <a:buFont typeface="Arial" panose="020B0604020202020204" pitchFamily="34" charset="0"/>
              <a:buChar char="•"/>
              <a:tabLst>
                <a:tab pos="1890713" algn="l"/>
                <a:tab pos="2338388" algn="l"/>
                <a:tab pos="2914650" algn="l"/>
                <a:tab pos="3203575" algn="l"/>
                <a:tab pos="3881438" algn="l"/>
                <a:tab pos="4286250" algn="l"/>
              </a:tabLst>
            </a:pPr>
            <a:endParaRPr lang="en-US" altLang="en-US" sz="2000" dirty="0"/>
          </a:p>
          <a:p>
            <a:pPr marL="285750" indent="-285750">
              <a:buFont typeface="Arial" panose="020B0604020202020204" pitchFamily="34" charset="0"/>
              <a:buChar char="•"/>
              <a:tabLst>
                <a:tab pos="1890713" algn="l"/>
                <a:tab pos="2338388" algn="l"/>
                <a:tab pos="2914650" algn="l"/>
                <a:tab pos="3203575" algn="l"/>
                <a:tab pos="3881438" algn="l"/>
                <a:tab pos="4286250" algn="l"/>
              </a:tabLst>
            </a:pPr>
            <a:endParaRPr lang="en-US" altLang="en-US" sz="2000" dirty="0"/>
          </a:p>
          <a:p>
            <a:pPr marL="285750" indent="-285750">
              <a:buFont typeface="Arial" panose="020B0604020202020204" pitchFamily="34" charset="0"/>
              <a:buChar char="•"/>
              <a:tabLst>
                <a:tab pos="1890713" algn="l"/>
                <a:tab pos="2338388" algn="l"/>
                <a:tab pos="2914650" algn="l"/>
                <a:tab pos="3203575" algn="l"/>
                <a:tab pos="3881438" algn="l"/>
                <a:tab pos="4286250" algn="l"/>
              </a:tabLst>
            </a:pPr>
            <a:r>
              <a:rPr lang="en-US" altLang="en-US" sz="2000" dirty="0"/>
              <a:t>What serial schedule is above equivalent to?</a:t>
            </a:r>
          </a:p>
          <a:p>
            <a:pPr marL="285750" indent="-285750">
              <a:buFont typeface="Arial" panose="020B0604020202020204" pitchFamily="34" charset="0"/>
              <a:buChar char="•"/>
              <a:tabLst>
                <a:tab pos="1890713" algn="l"/>
                <a:tab pos="2338388" algn="l"/>
                <a:tab pos="2914650" algn="l"/>
                <a:tab pos="3203575" algn="l"/>
                <a:tab pos="3881438" algn="l"/>
                <a:tab pos="4286250" algn="l"/>
              </a:tabLst>
            </a:pPr>
            <a:r>
              <a:rPr lang="en-US" altLang="en-US" sz="2000" dirty="0"/>
              <a:t>Every </a:t>
            </a:r>
            <a:r>
              <a:rPr lang="en-US" altLang="en-US" sz="2000" b="1" dirty="0"/>
              <a:t>view serializable </a:t>
            </a:r>
            <a:r>
              <a:rPr lang="en-US" altLang="en-US" sz="2000" dirty="0"/>
              <a:t>schedule that is </a:t>
            </a:r>
            <a:r>
              <a:rPr lang="en-US" altLang="en-US" sz="2000" b="1" dirty="0"/>
              <a:t>not conflict serializable </a:t>
            </a:r>
            <a:r>
              <a:rPr lang="en-US" altLang="en-US" sz="2000" dirty="0"/>
              <a:t>has </a:t>
            </a:r>
            <a:r>
              <a:rPr lang="en-US" altLang="en-US" sz="2000" b="1" dirty="0">
                <a:solidFill>
                  <a:srgbClr val="000099"/>
                </a:solidFill>
              </a:rPr>
              <a:t>blind writes</a:t>
            </a:r>
            <a:r>
              <a:rPr lang="en-US" altLang="en-US" sz="2000" b="1"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Other Notions of Serializability</a:t>
            </a:r>
          </a:p>
        </p:txBody>
      </p:sp>
      <p:sp>
        <p:nvSpPr>
          <p:cNvPr id="27651" name="Rectangle 3"/>
          <p:cNvSpPr>
            <a:spLocks noGrp="1" noChangeArrowheads="1"/>
          </p:cNvSpPr>
          <p:nvPr>
            <p:ph idx="1"/>
          </p:nvPr>
        </p:nvSpPr>
        <p:spPr>
          <a:xfrm>
            <a:off x="683581" y="1102497"/>
            <a:ext cx="7066626" cy="5367972"/>
          </a:xfrm>
        </p:spPr>
        <p:txBody>
          <a:bodyPr/>
          <a:lstStyle/>
          <a:p>
            <a:pPr>
              <a:tabLst>
                <a:tab pos="2120900" algn="l"/>
                <a:tab pos="2568575" algn="l"/>
                <a:tab pos="3600450" algn="l"/>
                <a:tab pos="3940175" algn="l"/>
              </a:tabLst>
            </a:pPr>
            <a:r>
              <a:rPr lang="en-US" altLang="en-US" dirty="0"/>
              <a:t>The schedule below produces same outcome as the serial schedule &lt; </a:t>
            </a:r>
            <a:r>
              <a:rPr lang="en-US" altLang="en-US" i="1" dirty="0"/>
              <a:t>T</a:t>
            </a:r>
            <a:r>
              <a:rPr lang="en-US" altLang="en-US" baseline="-25000" dirty="0"/>
              <a:t>1</a:t>
            </a:r>
            <a:r>
              <a:rPr lang="en-US" altLang="en-US" dirty="0"/>
              <a:t>,</a:t>
            </a:r>
            <a:r>
              <a:rPr lang="en-US" altLang="en-US" baseline="-25000" dirty="0"/>
              <a:t> </a:t>
            </a:r>
            <a:r>
              <a:rPr lang="en-US" altLang="en-US" i="1" dirty="0"/>
              <a:t>T</a:t>
            </a:r>
            <a:r>
              <a:rPr lang="en-US" altLang="en-US" baseline="-25000" dirty="0"/>
              <a:t>5</a:t>
            </a:r>
            <a:r>
              <a:rPr lang="en-US" altLang="en-US" dirty="0"/>
              <a:t> &gt;, 		</a:t>
            </a:r>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buFont typeface="Monotype Sorts" charset="2"/>
              <a:buNone/>
              <a:tabLst>
                <a:tab pos="2120900" algn="l"/>
                <a:tab pos="2568575" algn="l"/>
                <a:tab pos="3600450" algn="l"/>
                <a:tab pos="3940175" algn="l"/>
              </a:tabLst>
            </a:pPr>
            <a:br>
              <a:rPr lang="en-US" altLang="en-US" dirty="0"/>
            </a:br>
            <a:br>
              <a:rPr lang="en-US" altLang="en-US" dirty="0"/>
            </a:br>
            <a:endParaRPr lang="en-US" altLang="en-US" dirty="0"/>
          </a:p>
          <a:p>
            <a:pPr>
              <a:buFont typeface="Monotype Sorts" charset="2"/>
              <a:buNone/>
              <a:tabLst>
                <a:tab pos="2120900" algn="l"/>
                <a:tab pos="2568575" algn="l"/>
                <a:tab pos="3600450" algn="l"/>
                <a:tab pos="3940175" algn="l"/>
              </a:tabLst>
            </a:pPr>
            <a:endParaRPr lang="en-US" altLang="en-US" dirty="0"/>
          </a:p>
          <a:p>
            <a:pPr>
              <a:tabLst>
                <a:tab pos="2120900" algn="l"/>
                <a:tab pos="2568575" algn="l"/>
                <a:tab pos="3600450" algn="l"/>
                <a:tab pos="3940175" algn="l"/>
              </a:tabLst>
            </a:pPr>
            <a:r>
              <a:rPr lang="en-US" altLang="en-US" dirty="0"/>
              <a:t>Determining such equivalence requires analysis of operations other than read and write.</a:t>
            </a:r>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559" y="1790858"/>
            <a:ext cx="28448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4343D48-AB97-497D-A735-DF49223DC7B5}"/>
              </a:ext>
            </a:extLst>
          </p:cNvPr>
          <p:cNvSpPr txBox="1"/>
          <p:nvPr/>
        </p:nvSpPr>
        <p:spPr>
          <a:xfrm>
            <a:off x="2133600" y="1381343"/>
            <a:ext cx="5280660" cy="338554"/>
          </a:xfrm>
          <a:prstGeom prst="rect">
            <a:avLst/>
          </a:prstGeom>
          <a:noFill/>
        </p:spPr>
        <p:txBody>
          <a:bodyPr wrap="square">
            <a:spAutoFit/>
          </a:bodyPr>
          <a:lstStyle/>
          <a:p>
            <a:pPr>
              <a:tabLst>
                <a:tab pos="2120900" algn="l"/>
                <a:tab pos="2568575" algn="l"/>
                <a:tab pos="3600450" algn="l"/>
                <a:tab pos="3940175" algn="l"/>
              </a:tabLst>
            </a:pPr>
            <a:r>
              <a:rPr lang="en-US" altLang="en-US" dirty="0"/>
              <a:t>yet is not conflict equivalent or view equivalent 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Testing for Serializability </a:t>
            </a:r>
          </a:p>
        </p:txBody>
      </p:sp>
      <p:sp>
        <p:nvSpPr>
          <p:cNvPr id="28675" name="Rectangle 3"/>
          <p:cNvSpPr>
            <a:spLocks noGrp="1" noChangeArrowheads="1"/>
          </p:cNvSpPr>
          <p:nvPr>
            <p:ph idx="1"/>
          </p:nvPr>
        </p:nvSpPr>
        <p:spPr>
          <a:xfrm>
            <a:off x="692458" y="1009934"/>
            <a:ext cx="8077200" cy="5460535"/>
          </a:xfrm>
        </p:spPr>
        <p:txBody>
          <a:bodyPr/>
          <a:lstStyle/>
          <a:p>
            <a:r>
              <a:rPr lang="en-US" altLang="en-US" sz="2400" dirty="0"/>
              <a:t>Consider some schedule of a set of transactions </a:t>
            </a:r>
            <a:r>
              <a:rPr lang="en-US" altLang="en-US" sz="2400" i="1" dirty="0"/>
              <a:t>T</a:t>
            </a:r>
            <a:r>
              <a:rPr lang="en-US" altLang="en-US" sz="2400" baseline="-25000" dirty="0"/>
              <a:t>1</a:t>
            </a:r>
            <a:r>
              <a:rPr lang="en-US" altLang="en-US" sz="2400" dirty="0"/>
              <a:t>, </a:t>
            </a:r>
            <a:r>
              <a:rPr lang="en-US" altLang="en-US" sz="2400" i="1" dirty="0"/>
              <a:t>T</a:t>
            </a:r>
            <a:r>
              <a:rPr lang="en-US" altLang="en-US" sz="2400" baseline="-25000" dirty="0"/>
              <a:t>2</a:t>
            </a:r>
            <a:r>
              <a:rPr lang="en-US" altLang="en-US" sz="2400" dirty="0"/>
              <a:t>, ..., </a:t>
            </a:r>
            <a:r>
              <a:rPr lang="en-US" altLang="en-US" sz="2400" i="1" dirty="0"/>
              <a:t>T</a:t>
            </a:r>
            <a:r>
              <a:rPr lang="en-US" altLang="en-US" sz="2400" i="1" baseline="-25000" dirty="0"/>
              <a:t>n</a:t>
            </a:r>
            <a:endParaRPr lang="en-US" altLang="en-US" sz="2400" dirty="0"/>
          </a:p>
          <a:p>
            <a:r>
              <a:rPr lang="en-US" altLang="en-US" sz="2400" b="1" dirty="0">
                <a:solidFill>
                  <a:srgbClr val="000099"/>
                </a:solidFill>
              </a:rPr>
              <a:t>Precedence graph</a:t>
            </a:r>
            <a:r>
              <a:rPr lang="en-US" altLang="en-US" sz="2400" i="1" dirty="0"/>
              <a:t> </a:t>
            </a:r>
            <a:r>
              <a:rPr lang="en-US" altLang="en-US" sz="2400" dirty="0"/>
              <a:t>— a direct graph where the vertices are the transactions (names).</a:t>
            </a:r>
          </a:p>
          <a:p>
            <a:r>
              <a:rPr lang="en-US" altLang="en-US" sz="2400" dirty="0"/>
              <a:t>We draw an </a:t>
            </a:r>
            <a:r>
              <a:rPr lang="en-US" altLang="en-US" sz="2400" b="1" dirty="0"/>
              <a:t>arc</a:t>
            </a:r>
            <a:r>
              <a:rPr lang="en-US" altLang="en-US" sz="2400" dirty="0"/>
              <a:t> from </a:t>
            </a:r>
            <a:r>
              <a:rPr lang="en-US" altLang="en-US" sz="2400" b="1" i="1" dirty="0"/>
              <a:t>T</a:t>
            </a:r>
            <a:r>
              <a:rPr lang="en-US" altLang="en-US" sz="2400" b="1" i="1" baseline="-25000" dirty="0"/>
              <a:t>i</a:t>
            </a:r>
            <a:r>
              <a:rPr lang="en-US" altLang="en-US" sz="2400" b="1" i="1" dirty="0"/>
              <a:t> </a:t>
            </a:r>
            <a:r>
              <a:rPr lang="en-US" altLang="en-US" sz="2400" b="1" dirty="0"/>
              <a:t>to </a:t>
            </a:r>
            <a:r>
              <a:rPr lang="en-US" altLang="en-US" sz="2400" b="1" i="1" dirty="0"/>
              <a:t>T</a:t>
            </a:r>
            <a:r>
              <a:rPr lang="en-US" altLang="en-US" sz="2400" b="1" i="1" baseline="-25000" dirty="0"/>
              <a:t>j</a:t>
            </a:r>
            <a:r>
              <a:rPr lang="en-US" altLang="en-US" sz="2400" b="1" i="1" dirty="0"/>
              <a:t> </a:t>
            </a:r>
            <a:r>
              <a:rPr lang="en-US" altLang="en-US" sz="2400" dirty="0"/>
              <a:t>if the </a:t>
            </a:r>
            <a:r>
              <a:rPr lang="en-US" altLang="en-US" sz="2400" b="1" dirty="0"/>
              <a:t>two</a:t>
            </a:r>
            <a:r>
              <a:rPr lang="en-US" altLang="en-US" sz="2400" dirty="0"/>
              <a:t> </a:t>
            </a:r>
            <a:r>
              <a:rPr lang="en-US" altLang="en-US" sz="2400" b="1" dirty="0"/>
              <a:t>transaction</a:t>
            </a:r>
            <a:r>
              <a:rPr lang="en-US" altLang="en-US" sz="2400" dirty="0"/>
              <a:t> </a:t>
            </a:r>
            <a:r>
              <a:rPr lang="en-US" altLang="en-US" sz="2400" b="1" dirty="0"/>
              <a:t>conflict</a:t>
            </a:r>
            <a:r>
              <a:rPr lang="en-US" altLang="en-US" sz="2400" dirty="0"/>
              <a:t>, and </a:t>
            </a:r>
            <a:r>
              <a:rPr lang="en-US" altLang="en-US" sz="2400" i="1" dirty="0"/>
              <a:t>T</a:t>
            </a:r>
            <a:r>
              <a:rPr lang="en-US" altLang="en-US" sz="2400" i="1" baseline="-25000" dirty="0"/>
              <a:t>i</a:t>
            </a:r>
            <a:r>
              <a:rPr lang="en-US" altLang="en-US" sz="2400" i="1" dirty="0"/>
              <a:t> </a:t>
            </a:r>
            <a:r>
              <a:rPr lang="en-US" altLang="en-US" sz="2400" dirty="0"/>
              <a:t>accessed the data item on which the conflict arose earlier.</a:t>
            </a:r>
          </a:p>
          <a:p>
            <a:r>
              <a:rPr lang="en-US" altLang="en-US" sz="2400" dirty="0"/>
              <a:t>We may label the arc by the item that was accessed.</a:t>
            </a:r>
          </a:p>
          <a:p>
            <a:r>
              <a:rPr lang="en-US" altLang="en-US" sz="2400" dirty="0"/>
              <a:t>Example</a:t>
            </a:r>
            <a:r>
              <a:rPr lang="en-US" altLang="en-US" sz="2400" b="1" dirty="0"/>
              <a:t> </a:t>
            </a:r>
            <a:r>
              <a:rPr lang="en-US" altLang="en-US" sz="2400" dirty="0"/>
              <a:t>of a precedence graph</a:t>
            </a:r>
          </a:p>
        </p:txBody>
      </p:sp>
      <p:pic>
        <p:nvPicPr>
          <p:cNvPr id="286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760" y="4482816"/>
            <a:ext cx="217478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sp>
        <p:nvSpPr>
          <p:cNvPr id="29699" name="Rectangle 3"/>
          <p:cNvSpPr>
            <a:spLocks noGrp="1" noChangeArrowheads="1"/>
          </p:cNvSpPr>
          <p:nvPr>
            <p:ph idx="1"/>
          </p:nvPr>
        </p:nvSpPr>
        <p:spPr>
          <a:xfrm>
            <a:off x="91440" y="828177"/>
            <a:ext cx="5577840" cy="5367972"/>
          </a:xfrm>
        </p:spPr>
        <p:txBody>
          <a:bodyPr/>
          <a:lstStyle/>
          <a:p>
            <a:r>
              <a:rPr lang="en-US" altLang="en-US" sz="2400" dirty="0"/>
              <a:t>A schedule is conflict serializable if and only if its precedence graph is </a:t>
            </a:r>
            <a:r>
              <a:rPr lang="en-US" altLang="en-US" sz="2400" b="1" dirty="0"/>
              <a:t>acyclic</a:t>
            </a:r>
            <a:r>
              <a:rPr lang="en-US" altLang="en-US" sz="2400" dirty="0"/>
              <a:t>.</a:t>
            </a:r>
          </a:p>
          <a:p>
            <a:r>
              <a:rPr lang="en-US" altLang="en-US" sz="2400" b="1" dirty="0"/>
              <a:t>Cycle-detection</a:t>
            </a:r>
            <a:r>
              <a:rPr lang="en-US" altLang="en-US" sz="2400" dirty="0"/>
              <a:t> algorithms exist which take </a:t>
            </a:r>
            <a:r>
              <a:rPr lang="en-US" altLang="en-US" sz="2400" b="1" dirty="0"/>
              <a:t>order </a:t>
            </a:r>
            <a:r>
              <a:rPr lang="en-US" altLang="en-US" sz="2400" b="1" i="1" dirty="0"/>
              <a:t>n</a:t>
            </a:r>
            <a:r>
              <a:rPr lang="en-US" altLang="en-US" sz="2400" b="1" baseline="30000" dirty="0"/>
              <a:t>2</a:t>
            </a:r>
            <a:r>
              <a:rPr lang="en-US" altLang="en-US" sz="2400" b="1" dirty="0"/>
              <a:t> time</a:t>
            </a:r>
            <a:r>
              <a:rPr lang="en-US" altLang="en-US" sz="2400" dirty="0"/>
              <a:t>, where </a:t>
            </a:r>
            <a:r>
              <a:rPr lang="en-US" altLang="en-US" sz="2400" b="1" i="1" dirty="0"/>
              <a:t>n</a:t>
            </a:r>
            <a:r>
              <a:rPr lang="en-US" altLang="en-US" sz="2400" i="1" dirty="0"/>
              <a:t> </a:t>
            </a:r>
            <a:r>
              <a:rPr lang="en-US" altLang="en-US" sz="2400" dirty="0"/>
              <a:t>is the number of vertices in the graph.  </a:t>
            </a:r>
          </a:p>
          <a:p>
            <a:pPr lvl="1"/>
            <a:r>
              <a:rPr lang="en-US" altLang="en-US" sz="2400" dirty="0"/>
              <a:t>(Better algorithms take order </a:t>
            </a:r>
            <a:r>
              <a:rPr lang="en-US" altLang="en-US" sz="2400" b="1" i="1" dirty="0"/>
              <a:t>n</a:t>
            </a:r>
            <a:r>
              <a:rPr lang="en-US" altLang="en-US" sz="2400" b="1" dirty="0"/>
              <a:t> + </a:t>
            </a:r>
            <a:r>
              <a:rPr lang="en-US" altLang="en-US" sz="2400" b="1" i="1" dirty="0"/>
              <a:t>e</a:t>
            </a:r>
            <a:r>
              <a:rPr lang="en-US" altLang="en-US" sz="2400" b="1" dirty="0"/>
              <a:t> </a:t>
            </a:r>
            <a:r>
              <a:rPr lang="en-US" altLang="en-US" sz="2400" dirty="0"/>
              <a:t>where </a:t>
            </a:r>
            <a:r>
              <a:rPr lang="en-US" altLang="en-US" sz="2400" i="1" dirty="0"/>
              <a:t>e</a:t>
            </a:r>
            <a:r>
              <a:rPr lang="en-US" altLang="en-US" sz="2400" dirty="0"/>
              <a:t> is the number of edges.)</a:t>
            </a:r>
          </a:p>
          <a:p>
            <a:endParaRPr lang="en-US" altLang="en-US" sz="2400" dirty="0">
              <a:sym typeface="Monotype Sorts" charset="2"/>
            </a:endParaRPr>
          </a:p>
        </p:txBody>
      </p:sp>
      <p:pic>
        <p:nvPicPr>
          <p:cNvPr id="2970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58794"/>
          <a:stretch/>
        </p:blipFill>
        <p:spPr bwMode="auto">
          <a:xfrm>
            <a:off x="5508892" y="1055801"/>
            <a:ext cx="3543668" cy="263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pic>
        <p:nvPicPr>
          <p:cNvPr id="3" name="Content Placeholder 2">
            <a:extLst>
              <a:ext uri="{FF2B5EF4-FFF2-40B4-BE49-F238E27FC236}">
                <a16:creationId xmlns:a16="http://schemas.microsoft.com/office/drawing/2014/main" id="{DEF54D2E-5419-415E-8E32-ABF3710198F4}"/>
              </a:ext>
            </a:extLst>
          </p:cNvPr>
          <p:cNvPicPr>
            <a:picLocks noGrp="1" noChangeAspect="1"/>
          </p:cNvPicPr>
          <p:nvPr>
            <p:ph idx="1"/>
          </p:nvPr>
        </p:nvPicPr>
        <p:blipFill>
          <a:blip r:embed="rId3"/>
          <a:stretch>
            <a:fillRect/>
          </a:stretch>
        </p:blipFill>
        <p:spPr>
          <a:xfrm>
            <a:off x="285962" y="1125689"/>
            <a:ext cx="3322608" cy="5037257"/>
          </a:xfrm>
        </p:spPr>
      </p:pic>
      <p:pic>
        <p:nvPicPr>
          <p:cNvPr id="5" name="Picture 4">
            <a:extLst>
              <a:ext uri="{FF2B5EF4-FFF2-40B4-BE49-F238E27FC236}">
                <a16:creationId xmlns:a16="http://schemas.microsoft.com/office/drawing/2014/main" id="{08127110-0B3D-499E-A72B-51022C25DB11}"/>
              </a:ext>
            </a:extLst>
          </p:cNvPr>
          <p:cNvPicPr>
            <a:picLocks noChangeAspect="1"/>
          </p:cNvPicPr>
          <p:nvPr/>
        </p:nvPicPr>
        <p:blipFill>
          <a:blip r:embed="rId4"/>
          <a:stretch>
            <a:fillRect/>
          </a:stretch>
        </p:blipFill>
        <p:spPr>
          <a:xfrm>
            <a:off x="4806950" y="1422002"/>
            <a:ext cx="3772227" cy="1638442"/>
          </a:xfrm>
          <a:prstGeom prst="rect">
            <a:avLst/>
          </a:prstGeom>
        </p:spPr>
      </p:pic>
      <p:sp>
        <p:nvSpPr>
          <p:cNvPr id="10" name="TextBox 9">
            <a:extLst>
              <a:ext uri="{FF2B5EF4-FFF2-40B4-BE49-F238E27FC236}">
                <a16:creationId xmlns:a16="http://schemas.microsoft.com/office/drawing/2014/main" id="{D02E42A6-2AA6-4569-BBDF-FBA427B5EC88}"/>
              </a:ext>
            </a:extLst>
          </p:cNvPr>
          <p:cNvSpPr txBox="1"/>
          <p:nvPr/>
        </p:nvSpPr>
        <p:spPr>
          <a:xfrm>
            <a:off x="4407063" y="3521769"/>
            <a:ext cx="4572000" cy="2554545"/>
          </a:xfrm>
          <a:prstGeom prst="rect">
            <a:avLst/>
          </a:prstGeom>
          <a:noFill/>
        </p:spPr>
        <p:txBody>
          <a:bodyPr wrap="square">
            <a:spAutoFit/>
          </a:bodyPr>
          <a:lstStyle/>
          <a:p>
            <a:r>
              <a:rPr lang="en-US" dirty="0"/>
              <a:t>Precedence graph:</a:t>
            </a:r>
          </a:p>
          <a:p>
            <a:r>
              <a:rPr lang="en-US" dirty="0"/>
              <a:t>It contains the edge T1 → T2 because T1 executes </a:t>
            </a:r>
            <a:r>
              <a:rPr lang="en-US" b="1" dirty="0"/>
              <a:t>read(A) before T2 executes write(A). </a:t>
            </a:r>
            <a:r>
              <a:rPr lang="en-US" dirty="0"/>
              <a:t>It also contains the edge T2 → T1 because T2 executes read(B) before T1 executes write(B).</a:t>
            </a:r>
          </a:p>
          <a:p>
            <a:endParaRPr lang="en-US" dirty="0"/>
          </a:p>
          <a:p>
            <a:r>
              <a:rPr lang="en-US" dirty="0"/>
              <a:t>If the precedence graph for S has a cycle, then schedule S is not conflict serializable. If the graph contains no cycles, then the schedule S is conflict serializable</a:t>
            </a:r>
          </a:p>
        </p:txBody>
      </p:sp>
    </p:spTree>
    <p:extLst>
      <p:ext uri="{BB962C8B-B14F-4D97-AF65-F5344CB8AC3E}">
        <p14:creationId xmlns:p14="http://schemas.microsoft.com/office/powerpoint/2010/main" val="348350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sp>
        <p:nvSpPr>
          <p:cNvPr id="29699" name="Rectangle 3"/>
          <p:cNvSpPr>
            <a:spLocks noGrp="1" noChangeArrowheads="1"/>
          </p:cNvSpPr>
          <p:nvPr>
            <p:ph idx="1"/>
          </p:nvPr>
        </p:nvSpPr>
        <p:spPr>
          <a:xfrm>
            <a:off x="91440" y="985423"/>
            <a:ext cx="5577840" cy="5210726"/>
          </a:xfrm>
        </p:spPr>
        <p:txBody>
          <a:bodyPr/>
          <a:lstStyle/>
          <a:p>
            <a:r>
              <a:rPr lang="en-US" altLang="en-US" sz="2000" dirty="0"/>
              <a:t>If precedence graph is acyclic, the serializability order can be obtained by a </a:t>
            </a:r>
            <a:r>
              <a:rPr lang="en-US" altLang="en-US" sz="2000" i="1" dirty="0">
                <a:solidFill>
                  <a:srgbClr val="000099"/>
                </a:solidFill>
              </a:rPr>
              <a:t>topological sorting</a:t>
            </a:r>
            <a:r>
              <a:rPr lang="en-US" altLang="en-US" sz="2000" dirty="0"/>
              <a:t> of the graph. </a:t>
            </a:r>
          </a:p>
          <a:p>
            <a:pPr lvl="1"/>
            <a:r>
              <a:rPr lang="en-US" altLang="en-US" sz="2000" dirty="0"/>
              <a:t>This is a linear order consistent with the partial order of the graph.</a:t>
            </a:r>
          </a:p>
          <a:p>
            <a:pPr lvl="1"/>
            <a:r>
              <a:rPr lang="en-US" altLang="en-US" sz="2000" dirty="0"/>
              <a:t>For example, a serializability order for Schedule A would be</a:t>
            </a:r>
            <a:br>
              <a:rPr lang="en-US" altLang="en-US" sz="2000" dirty="0"/>
            </a:br>
            <a:r>
              <a:rPr lang="en-US" altLang="en-US" sz="2000" i="1" dirty="0"/>
              <a:t>T</a:t>
            </a:r>
            <a:r>
              <a:rPr lang="en-US" altLang="en-US" sz="2000" baseline="-25000" dirty="0"/>
              <a:t>5</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1</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3</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2</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4</a:t>
            </a:r>
            <a:endParaRPr lang="en-US" altLang="en-US" sz="2000" dirty="0"/>
          </a:p>
          <a:p>
            <a:pPr lvl="2"/>
            <a:r>
              <a:rPr lang="en-US" altLang="en-US" sz="2000" dirty="0">
                <a:sym typeface="Monotype Sorts" charset="2"/>
              </a:rPr>
              <a:t>Are there others?</a:t>
            </a:r>
          </a:p>
        </p:txBody>
      </p:sp>
      <p:pic>
        <p:nvPicPr>
          <p:cNvPr id="297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564" y="985423"/>
            <a:ext cx="3068636" cy="554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26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56948" y="1102497"/>
            <a:ext cx="7732450" cy="5367972"/>
          </a:xfrm>
        </p:spPr>
        <p:txBody>
          <a:bodyPr/>
          <a:lstStyle/>
          <a:p>
            <a:r>
              <a:rPr lang="en-US" altLang="en-US" sz="2800" dirty="0"/>
              <a:t>Transaction Concept</a:t>
            </a:r>
          </a:p>
          <a:p>
            <a:r>
              <a:rPr lang="en-US" altLang="en-US" sz="2800" dirty="0"/>
              <a:t>Transaction State</a:t>
            </a:r>
          </a:p>
          <a:p>
            <a:r>
              <a:rPr lang="en-US" altLang="en-US" sz="2800" dirty="0"/>
              <a:t>Concurrent Executions</a:t>
            </a:r>
          </a:p>
          <a:p>
            <a:r>
              <a:rPr lang="en-US" altLang="en-US" sz="2800" dirty="0"/>
              <a:t>Serializability</a:t>
            </a:r>
          </a:p>
          <a:p>
            <a:r>
              <a:rPr lang="en-US" altLang="en-US" sz="2800" dirty="0"/>
              <a:t>Recoverability</a:t>
            </a:r>
          </a:p>
          <a:p>
            <a:r>
              <a:rPr lang="en-US" altLang="en-US" sz="2800" dirty="0"/>
              <a:t>Implementation of Isolation</a:t>
            </a:r>
          </a:p>
          <a:p>
            <a:r>
              <a:rPr lang="en-US" altLang="en-US" sz="2800" dirty="0"/>
              <a:t>Transaction Definition in SQL</a:t>
            </a:r>
          </a:p>
          <a:p>
            <a:r>
              <a:rPr lang="en-US" altLang="en-US" sz="2800" dirty="0"/>
              <a:t>Testing for Serializability.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View Serializability</a:t>
            </a:r>
          </a:p>
        </p:txBody>
      </p:sp>
      <p:sp>
        <p:nvSpPr>
          <p:cNvPr id="30723" name="Rectangle 3"/>
          <p:cNvSpPr>
            <a:spLocks noGrp="1" noChangeArrowheads="1"/>
          </p:cNvSpPr>
          <p:nvPr>
            <p:ph idx="1"/>
          </p:nvPr>
        </p:nvSpPr>
        <p:spPr>
          <a:xfrm>
            <a:off x="160256" y="1064525"/>
            <a:ext cx="8851770" cy="5405944"/>
          </a:xfrm>
        </p:spPr>
        <p:txBody>
          <a:bodyPr/>
          <a:lstStyle/>
          <a:p>
            <a:r>
              <a:rPr lang="en-US" altLang="en-US" sz="2400" dirty="0"/>
              <a:t>The precedence graph test for conflict serializability </a:t>
            </a:r>
            <a:r>
              <a:rPr lang="en-US" altLang="en-US" sz="2400" b="1" dirty="0"/>
              <a:t>cannot be used directly to test for view serializability</a:t>
            </a:r>
            <a:r>
              <a:rPr lang="en-US" altLang="en-US" sz="2400" dirty="0"/>
              <a:t>.</a:t>
            </a:r>
          </a:p>
          <a:p>
            <a:pPr lvl="1"/>
            <a:r>
              <a:rPr lang="en-US" altLang="en-US" sz="2400" dirty="0"/>
              <a:t>Extension to test for view serializability has </a:t>
            </a:r>
            <a:r>
              <a:rPr lang="en-US" altLang="en-US" sz="2400" b="1" dirty="0"/>
              <a:t>cost exponential </a:t>
            </a:r>
            <a:r>
              <a:rPr lang="en-US" altLang="en-US" sz="2400" dirty="0"/>
              <a:t>in the size of the precedence graph.</a:t>
            </a:r>
          </a:p>
          <a:p>
            <a:r>
              <a:rPr lang="en-US" altLang="en-US" sz="2400" dirty="0"/>
              <a:t>The problem of </a:t>
            </a:r>
            <a:r>
              <a:rPr lang="en-US" altLang="en-US" sz="2400" b="1" dirty="0"/>
              <a:t>checking</a:t>
            </a:r>
            <a:r>
              <a:rPr lang="en-US" altLang="en-US" sz="2400" dirty="0"/>
              <a:t> if a schedule is </a:t>
            </a:r>
            <a:r>
              <a:rPr lang="en-US" altLang="en-US" sz="2400" b="1" dirty="0"/>
              <a:t>view serializable </a:t>
            </a:r>
            <a:r>
              <a:rPr lang="en-US" altLang="en-US" sz="2400" dirty="0"/>
              <a:t>falls in the class of </a:t>
            </a:r>
            <a:r>
              <a:rPr lang="en-US" altLang="en-US" sz="2400" b="1" i="1" dirty="0"/>
              <a:t>NP</a:t>
            </a:r>
            <a:r>
              <a:rPr lang="en-US" altLang="en-US" sz="2400" b="1" dirty="0"/>
              <a:t>-complete problems. </a:t>
            </a:r>
          </a:p>
          <a:p>
            <a:pPr lvl="1"/>
            <a:r>
              <a:rPr lang="en-US" altLang="en-US" sz="2400" dirty="0"/>
              <a:t>Thus, existence of </a:t>
            </a:r>
            <a:r>
              <a:rPr lang="en-US" altLang="en-US" sz="2400" b="1" dirty="0"/>
              <a:t>an efficient algorithm is </a:t>
            </a:r>
            <a:r>
              <a:rPr lang="en-US" altLang="en-US" sz="2400" b="1" i="1" dirty="0"/>
              <a:t>extremely</a:t>
            </a:r>
            <a:r>
              <a:rPr lang="en-US" altLang="en-US" sz="2400" b="1" dirty="0"/>
              <a:t> unlikely.</a:t>
            </a:r>
          </a:p>
          <a:p>
            <a:r>
              <a:rPr lang="en-US" altLang="en-US" sz="2400" dirty="0"/>
              <a:t>However practical algorithms that just check some </a:t>
            </a:r>
            <a:r>
              <a:rPr lang="en-US" altLang="en-US" sz="2400" b="1" dirty="0"/>
              <a:t>sufficient</a:t>
            </a:r>
            <a:r>
              <a:rPr lang="en-US" altLang="en-US" sz="2400" i="1" dirty="0"/>
              <a:t> </a:t>
            </a:r>
            <a:r>
              <a:rPr lang="en-US" altLang="en-US" sz="2400" b="1" dirty="0"/>
              <a:t>conditions</a:t>
            </a:r>
            <a:r>
              <a:rPr lang="en-US" altLang="en-US" sz="2400" dirty="0"/>
              <a:t> for view serializability can still be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Recoverable Schedules</a:t>
            </a:r>
          </a:p>
        </p:txBody>
      </p:sp>
      <p:sp>
        <p:nvSpPr>
          <p:cNvPr id="31747" name="Rectangle 3"/>
          <p:cNvSpPr>
            <a:spLocks noGrp="1" noChangeArrowheads="1"/>
          </p:cNvSpPr>
          <p:nvPr>
            <p:ph idx="1"/>
          </p:nvPr>
        </p:nvSpPr>
        <p:spPr>
          <a:xfrm>
            <a:off x="150830" y="1686901"/>
            <a:ext cx="8327346" cy="4783568"/>
          </a:xfrm>
        </p:spPr>
        <p:txBody>
          <a:bodyPr/>
          <a:lstStyle/>
          <a:p>
            <a:pPr>
              <a:tabLst>
                <a:tab pos="2395538" algn="l"/>
                <a:tab pos="2857500" algn="l"/>
                <a:tab pos="3549650" algn="l"/>
                <a:tab pos="3997325" algn="l"/>
              </a:tabLst>
            </a:pPr>
            <a:r>
              <a:rPr lang="en-US" altLang="en-US" sz="2000" b="1" dirty="0">
                <a:solidFill>
                  <a:srgbClr val="000099"/>
                </a:solidFill>
              </a:rPr>
              <a:t>Recoverable</a:t>
            </a:r>
            <a:r>
              <a:rPr lang="en-US" altLang="en-US" sz="2000" b="1" i="1" dirty="0">
                <a:solidFill>
                  <a:srgbClr val="000099"/>
                </a:solidFill>
              </a:rPr>
              <a:t> </a:t>
            </a:r>
            <a:r>
              <a:rPr lang="en-US" altLang="en-US" sz="2000" b="1" dirty="0">
                <a:solidFill>
                  <a:srgbClr val="000099"/>
                </a:solidFill>
              </a:rPr>
              <a:t>schedule</a:t>
            </a:r>
            <a:r>
              <a:rPr lang="en-US" altLang="en-US" sz="2000" dirty="0"/>
              <a:t> — ensures that if a transaction </a:t>
            </a:r>
            <a:r>
              <a:rPr lang="en-US" altLang="en-US" sz="2000" i="1" dirty="0"/>
              <a:t>T</a:t>
            </a:r>
            <a:r>
              <a:rPr lang="en-US" altLang="en-US" sz="2000" i="1" baseline="-25000" dirty="0"/>
              <a:t>j</a:t>
            </a:r>
            <a:r>
              <a:rPr lang="en-US" altLang="en-US" sz="2000" dirty="0"/>
              <a:t> reads a data item previously written by a transaction </a:t>
            </a:r>
            <a:r>
              <a:rPr lang="en-US" altLang="en-US" sz="2000" i="1" dirty="0"/>
              <a:t>T</a:t>
            </a:r>
            <a:r>
              <a:rPr lang="en-US" altLang="en-US" sz="2000" i="1" baseline="-25000" dirty="0"/>
              <a:t>i </a:t>
            </a:r>
            <a:r>
              <a:rPr lang="en-US" altLang="en-US" sz="2000" dirty="0"/>
              <a:t>, then the commit operation of </a:t>
            </a:r>
            <a:r>
              <a:rPr lang="en-US" altLang="en-US" sz="2000" i="1" dirty="0"/>
              <a:t>T</a:t>
            </a:r>
            <a:r>
              <a:rPr lang="en-US" altLang="en-US" sz="2000" i="1" baseline="-25000" dirty="0"/>
              <a:t>i</a:t>
            </a:r>
            <a:r>
              <a:rPr lang="en-US" altLang="en-US" sz="2000" i="1" dirty="0"/>
              <a:t> </a:t>
            </a:r>
            <a:r>
              <a:rPr lang="en-US" altLang="en-US" sz="2000" dirty="0"/>
              <a:t> appears before the commit operation of </a:t>
            </a:r>
            <a:r>
              <a:rPr lang="en-US" altLang="en-US" sz="2000" i="1" dirty="0" err="1"/>
              <a:t>T</a:t>
            </a:r>
            <a:r>
              <a:rPr lang="en-US" altLang="en-US" sz="2000" i="1" baseline="-25000" dirty="0" err="1"/>
              <a:t>j</a:t>
            </a:r>
            <a:r>
              <a:rPr lang="en-US" altLang="en-US" sz="2000" i="1" dirty="0"/>
              <a:t>.</a:t>
            </a:r>
          </a:p>
          <a:p>
            <a:pPr>
              <a:tabLst>
                <a:tab pos="2395538" algn="l"/>
                <a:tab pos="2857500" algn="l"/>
                <a:tab pos="3549650" algn="l"/>
                <a:tab pos="3997325" algn="l"/>
              </a:tabLst>
            </a:pPr>
            <a:r>
              <a:rPr lang="en-US" altLang="en-US" sz="2000" dirty="0"/>
              <a:t>The following schedule (Schedule 11) is not recoverable</a:t>
            </a:r>
            <a:br>
              <a:rPr lang="en-US" altLang="en-US" sz="2000" dirty="0"/>
            </a:br>
            <a:r>
              <a:rPr lang="en-US" altLang="en-US" sz="2000" dirty="0"/>
              <a:t>		</a:t>
            </a:r>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r>
              <a:rPr lang="en-US" altLang="en-US" sz="2000" dirty="0"/>
              <a:t>If </a:t>
            </a:r>
            <a:r>
              <a:rPr lang="en-US" altLang="en-US" sz="2000" i="1" dirty="0"/>
              <a:t>T</a:t>
            </a:r>
            <a:r>
              <a:rPr lang="en-US" altLang="en-US" sz="2000" baseline="-25000" dirty="0"/>
              <a:t>8</a:t>
            </a:r>
            <a:r>
              <a:rPr lang="en-US" altLang="en-US" sz="2000" dirty="0"/>
              <a:t> should abort, </a:t>
            </a:r>
            <a:r>
              <a:rPr lang="en-US" altLang="en-US" sz="2000" i="1" dirty="0"/>
              <a:t>T</a:t>
            </a:r>
            <a:r>
              <a:rPr lang="en-US" altLang="en-US" sz="2000" baseline="-25000" dirty="0"/>
              <a:t>9</a:t>
            </a:r>
            <a:r>
              <a:rPr lang="en-US" altLang="en-US" sz="2000" dirty="0"/>
              <a:t> would have read (and possibly shown to the user) an inconsistent database state.  Hence, database must ensure that schedules are recoverable.</a:t>
            </a:r>
          </a:p>
        </p:txBody>
      </p:sp>
      <p:sp>
        <p:nvSpPr>
          <p:cNvPr id="31748" name="Text Box 6"/>
          <p:cNvSpPr txBox="1">
            <a:spLocks noChangeArrowheads="1"/>
          </p:cNvSpPr>
          <p:nvPr/>
        </p:nvSpPr>
        <p:spPr bwMode="auto">
          <a:xfrm>
            <a:off x="235670" y="1025181"/>
            <a:ext cx="81537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2000" dirty="0"/>
              <a:t>Need to solve the effect of transaction failures on concurrently </a:t>
            </a:r>
            <a:br>
              <a:rPr lang="en-US" altLang="en-US" sz="2000" dirty="0"/>
            </a:br>
            <a:r>
              <a:rPr lang="en-US" altLang="en-US" sz="2000" dirty="0"/>
              <a:t>running transactions.</a:t>
            </a:r>
          </a:p>
        </p:txBody>
      </p:sp>
      <p:pic>
        <p:nvPicPr>
          <p:cNvPr id="3174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14" y="3322241"/>
            <a:ext cx="291306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Cascading Rollbacks</a:t>
            </a:r>
          </a:p>
        </p:txBody>
      </p:sp>
      <p:sp>
        <p:nvSpPr>
          <p:cNvPr id="32771" name="Rectangle 3"/>
          <p:cNvSpPr>
            <a:spLocks noGrp="1" noChangeArrowheads="1"/>
          </p:cNvSpPr>
          <p:nvPr>
            <p:ph idx="1"/>
          </p:nvPr>
        </p:nvSpPr>
        <p:spPr>
          <a:xfrm>
            <a:off x="159552" y="885838"/>
            <a:ext cx="8301418" cy="5743394"/>
          </a:xfrm>
        </p:spPr>
        <p:txBody>
          <a:bodyPr/>
          <a:lstStyle/>
          <a:p>
            <a:pPr>
              <a:tabLst>
                <a:tab pos="1658938" algn="l"/>
                <a:tab pos="2120900" algn="l"/>
                <a:tab pos="2684463" algn="l"/>
                <a:tab pos="3030538" algn="l"/>
                <a:tab pos="3767138" algn="l"/>
                <a:tab pos="4056063" algn="l"/>
              </a:tabLst>
            </a:pPr>
            <a:r>
              <a:rPr lang="en-US" altLang="en-US" sz="2400" b="1" dirty="0">
                <a:solidFill>
                  <a:srgbClr val="000099"/>
                </a:solidFill>
              </a:rPr>
              <a:t>Cascading rollback</a:t>
            </a:r>
            <a:r>
              <a:rPr lang="en-US" altLang="en-US" sz="2400" dirty="0"/>
              <a:t> – a single transaction failure leads to a series of transaction rollbacks.  </a:t>
            </a:r>
          </a:p>
          <a:p>
            <a:pPr>
              <a:tabLst>
                <a:tab pos="1658938" algn="l"/>
                <a:tab pos="2120900" algn="l"/>
                <a:tab pos="2684463" algn="l"/>
                <a:tab pos="3030538" algn="l"/>
                <a:tab pos="3767138" algn="l"/>
                <a:tab pos="4056063" algn="l"/>
              </a:tabLst>
            </a:pPr>
            <a:r>
              <a:rPr lang="en-US" altLang="en-US" sz="2400" dirty="0"/>
              <a:t>Consider the following schedule where none of the transactions has yet committed (so the schedule is recoverable)</a:t>
            </a: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r>
              <a:rPr lang="en-US" altLang="en-US" sz="2400" dirty="0"/>
              <a:t>If </a:t>
            </a:r>
            <a:r>
              <a:rPr lang="en-US" altLang="en-US" sz="2400" i="1" dirty="0"/>
              <a:t>T</a:t>
            </a:r>
            <a:r>
              <a:rPr lang="en-US" altLang="en-US" sz="2400" baseline="-25000" dirty="0"/>
              <a:t>10</a:t>
            </a:r>
            <a:r>
              <a:rPr lang="en-US" altLang="en-US" sz="2400" dirty="0"/>
              <a:t> fails, </a:t>
            </a:r>
            <a:r>
              <a:rPr lang="en-US" altLang="en-US" sz="2400" i="1" dirty="0"/>
              <a:t>T</a:t>
            </a:r>
            <a:r>
              <a:rPr lang="en-US" altLang="en-US" sz="2400" baseline="-25000" dirty="0"/>
              <a:t>11</a:t>
            </a:r>
            <a:r>
              <a:rPr lang="en-US" altLang="en-US" sz="2400" dirty="0"/>
              <a:t> and </a:t>
            </a:r>
            <a:r>
              <a:rPr lang="en-US" altLang="en-US" sz="2400" i="1" dirty="0"/>
              <a:t>T</a:t>
            </a:r>
            <a:r>
              <a:rPr lang="en-US" altLang="en-US" sz="2400" baseline="-25000" dirty="0"/>
              <a:t>12</a:t>
            </a:r>
            <a:r>
              <a:rPr lang="en-US" altLang="en-US" sz="2400" dirty="0"/>
              <a:t> must also be rolled back.</a:t>
            </a:r>
          </a:p>
          <a:p>
            <a:pPr>
              <a:tabLst>
                <a:tab pos="1658938" algn="l"/>
                <a:tab pos="2120900" algn="l"/>
                <a:tab pos="2684463" algn="l"/>
                <a:tab pos="3030538" algn="l"/>
                <a:tab pos="3767138" algn="l"/>
                <a:tab pos="4056063" algn="l"/>
              </a:tabLst>
            </a:pPr>
            <a:r>
              <a:rPr lang="en-US" altLang="en-US" sz="2400" dirty="0"/>
              <a:t>Can lead to the undoing of a significant amount of work</a:t>
            </a:r>
          </a:p>
        </p:txBody>
      </p:sp>
      <p:pic>
        <p:nvPicPr>
          <p:cNvPr id="327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774" y="2612921"/>
            <a:ext cx="4076451" cy="228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fade">
                                      <p:cBhvr>
                                        <p:cTn id="10"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Cascadeless Schedules</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188536" y="1078173"/>
                <a:ext cx="8657014" cy="5405944"/>
              </a:xfrm>
            </p:spPr>
            <p:txBody>
              <a:bodyPr/>
              <a:lstStyle/>
              <a:p>
                <a:r>
                  <a:rPr lang="en-US" altLang="en-US" sz="2800" b="1" dirty="0">
                    <a:solidFill>
                      <a:srgbClr val="000099"/>
                    </a:solidFill>
                  </a:rPr>
                  <a:t>Cascadeless</a:t>
                </a:r>
                <a:r>
                  <a:rPr lang="en-US" altLang="en-US" sz="2800" b="1" i="1" dirty="0">
                    <a:solidFill>
                      <a:srgbClr val="000099"/>
                    </a:solidFill>
                  </a:rPr>
                  <a:t> </a:t>
                </a:r>
                <a:r>
                  <a:rPr lang="en-US" altLang="en-US" sz="2800" b="1" dirty="0">
                    <a:solidFill>
                      <a:srgbClr val="000099"/>
                    </a:solidFill>
                  </a:rPr>
                  <a:t>schedules</a:t>
                </a:r>
                <a:r>
                  <a:rPr lang="en-US" altLang="en-US" sz="2800" dirty="0"/>
                  <a:t> — cascading rollbacks cannot occur;</a:t>
                </a:r>
              </a:p>
              <a:p>
                <a:pPr lvl="1"/>
                <a:r>
                  <a:rPr lang="en-US" altLang="en-US" sz="2800" dirty="0"/>
                  <a:t>For each pair of transactions </a:t>
                </a:r>
                <a14:m>
                  <m:oMath xmlns:m="http://schemas.openxmlformats.org/officeDocument/2006/math">
                    <m:r>
                      <a:rPr lang="en-US" altLang="en-US" sz="2800" i="1" dirty="0" smtClean="0">
                        <a:latin typeface="Cambria Math" panose="02040503050406030204" pitchFamily="18" charset="0"/>
                      </a:rPr>
                      <m:t>𝑇</m:t>
                    </m:r>
                    <m:r>
                      <a:rPr lang="en-US" altLang="en-US" sz="2800" i="1" baseline="-25000" dirty="0">
                        <a:latin typeface="Cambria Math" panose="02040503050406030204" pitchFamily="18" charset="0"/>
                      </a:rPr>
                      <m:t>𝑖</m:t>
                    </m:r>
                  </m:oMath>
                </a14:m>
                <a:r>
                  <a:rPr lang="en-US" altLang="en-US" sz="2800" i="1" dirty="0"/>
                  <a:t> </a:t>
                </a:r>
                <a:r>
                  <a:rPr lang="en-US" altLang="en-US" sz="2800" dirty="0"/>
                  <a:t>and </a:t>
                </a:r>
                <a14:m>
                  <m:oMath xmlns:m="http://schemas.openxmlformats.org/officeDocument/2006/math">
                    <m:r>
                      <a:rPr lang="en-US" altLang="en-US" sz="2800" i="1" dirty="0" smtClean="0">
                        <a:latin typeface="Cambria Math" panose="02040503050406030204" pitchFamily="18" charset="0"/>
                      </a:rPr>
                      <m:t>𝑇</m:t>
                    </m:r>
                    <m:r>
                      <a:rPr lang="en-US" altLang="en-US" sz="2800" i="1" baseline="-25000" dirty="0">
                        <a:latin typeface="Cambria Math" panose="02040503050406030204" pitchFamily="18" charset="0"/>
                      </a:rPr>
                      <m:t>𝑗</m:t>
                    </m:r>
                  </m:oMath>
                </a14:m>
                <a:r>
                  <a:rPr lang="en-US" altLang="en-US" sz="2800" dirty="0"/>
                  <a:t> such that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𝒋</m:t>
                    </m:r>
                    <m:r>
                      <a:rPr lang="en-US" altLang="en-US" sz="2800" b="1" i="1" dirty="0">
                        <a:latin typeface="Cambria Math" panose="02040503050406030204" pitchFamily="18" charset="0"/>
                      </a:rPr>
                      <m:t> </m:t>
                    </m:r>
                  </m:oMath>
                </a14:m>
                <a:r>
                  <a:rPr lang="en-US" altLang="en-US" sz="2800" b="1" dirty="0"/>
                  <a:t> reads a data </a:t>
                </a:r>
                <a:r>
                  <a:rPr lang="en-US" altLang="en-US" sz="2800" dirty="0"/>
                  <a:t>item previously </a:t>
                </a:r>
                <a:r>
                  <a:rPr lang="en-US" altLang="en-US" sz="2800" b="1" dirty="0"/>
                  <a:t>written</a:t>
                </a:r>
                <a:r>
                  <a:rPr lang="en-US" altLang="en-US" sz="2800" dirty="0"/>
                  <a:t> by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𝒊</m:t>
                    </m:r>
                  </m:oMath>
                </a14:m>
                <a:r>
                  <a:rPr lang="en-US" altLang="en-US" sz="2800" dirty="0"/>
                  <a:t>, the </a:t>
                </a:r>
                <a:r>
                  <a:rPr lang="en-US" altLang="en-US" sz="2800" b="1" dirty="0"/>
                  <a:t>commit</a:t>
                </a:r>
                <a:r>
                  <a:rPr lang="en-US" altLang="en-US" sz="2800" dirty="0"/>
                  <a:t> operation of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𝒊</m:t>
                    </m:r>
                    <m:r>
                      <a:rPr lang="en-US" altLang="en-US" sz="2800" b="1" i="1" dirty="0">
                        <a:latin typeface="Cambria Math" panose="02040503050406030204" pitchFamily="18" charset="0"/>
                      </a:rPr>
                      <m:t> </m:t>
                    </m:r>
                  </m:oMath>
                </a14:m>
                <a:r>
                  <a:rPr lang="en-US" altLang="en-US" sz="2800" dirty="0"/>
                  <a:t> appears </a:t>
                </a:r>
                <a:r>
                  <a:rPr lang="en-US" altLang="en-US" sz="2800" b="1" dirty="0"/>
                  <a:t>before</a:t>
                </a:r>
                <a:r>
                  <a:rPr lang="en-US" altLang="en-US" sz="2800" dirty="0"/>
                  <a:t> the </a:t>
                </a:r>
                <a:r>
                  <a:rPr lang="en-US" altLang="en-US" sz="2800" b="1" dirty="0"/>
                  <a:t>read operation of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𝒋</m:t>
                    </m:r>
                    <m:r>
                      <a:rPr lang="en-US" altLang="en-US" sz="2800" b="1" i="1" dirty="0">
                        <a:latin typeface="Cambria Math" panose="02040503050406030204" pitchFamily="18" charset="0"/>
                      </a:rPr>
                      <m:t>.</m:t>
                    </m:r>
                  </m:oMath>
                </a14:m>
                <a:endParaRPr lang="en-US" altLang="en-US" sz="2800" b="1" dirty="0"/>
              </a:p>
              <a:p>
                <a:r>
                  <a:rPr lang="en-US" altLang="en-US" sz="2800" b="1" dirty="0"/>
                  <a:t>Every</a:t>
                </a:r>
                <a:r>
                  <a:rPr lang="en-US" altLang="en-US" sz="2800" dirty="0"/>
                  <a:t> </a:t>
                </a:r>
                <a:r>
                  <a:rPr lang="en-US" altLang="en-US" sz="2800" b="1" dirty="0"/>
                  <a:t>Cascadeless</a:t>
                </a:r>
                <a:r>
                  <a:rPr lang="en-US" altLang="en-US" sz="2800" dirty="0"/>
                  <a:t> schedule is also </a:t>
                </a:r>
                <a:r>
                  <a:rPr lang="en-US" altLang="en-US" sz="2800" b="1" dirty="0"/>
                  <a:t>recoverable</a:t>
                </a:r>
              </a:p>
              <a:p>
                <a:r>
                  <a:rPr lang="en-US" altLang="en-US" sz="2800" dirty="0"/>
                  <a:t>It is </a:t>
                </a:r>
                <a:r>
                  <a:rPr lang="en-US" altLang="en-US" sz="2800" b="1" dirty="0">
                    <a:solidFill>
                      <a:schemeClr val="bg1">
                        <a:lumMod val="50000"/>
                      </a:schemeClr>
                    </a:solidFill>
                  </a:rPr>
                  <a:t>desirable</a:t>
                </a:r>
                <a:r>
                  <a:rPr lang="en-US" altLang="en-US" sz="2800" dirty="0"/>
                  <a:t> to </a:t>
                </a:r>
                <a:r>
                  <a:rPr lang="en-US" altLang="en-US" sz="2800" b="1" dirty="0">
                    <a:solidFill>
                      <a:schemeClr val="bg1">
                        <a:lumMod val="50000"/>
                      </a:schemeClr>
                    </a:solidFill>
                  </a:rPr>
                  <a:t>restrict</a:t>
                </a:r>
                <a:r>
                  <a:rPr lang="en-US" altLang="en-US" sz="2800" dirty="0"/>
                  <a:t> the </a:t>
                </a:r>
                <a:r>
                  <a:rPr lang="en-US" altLang="en-US" sz="2800" b="1" dirty="0">
                    <a:solidFill>
                      <a:schemeClr val="bg1">
                        <a:lumMod val="50000"/>
                      </a:schemeClr>
                    </a:solidFill>
                  </a:rPr>
                  <a:t>schedules</a:t>
                </a:r>
                <a:r>
                  <a:rPr lang="en-US" altLang="en-US" sz="2800" dirty="0"/>
                  <a:t> to those that are </a:t>
                </a:r>
                <a:r>
                  <a:rPr lang="en-US" altLang="en-US" sz="2800" b="1" dirty="0">
                    <a:solidFill>
                      <a:schemeClr val="bg1">
                        <a:lumMod val="50000"/>
                      </a:schemeClr>
                    </a:solidFill>
                  </a:rPr>
                  <a:t>cascadeless</a:t>
                </a:r>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188536" y="1078173"/>
                <a:ext cx="8657014" cy="5405944"/>
              </a:xfrm>
              <a:blipFill>
                <a:blip r:embed="rId3"/>
                <a:stretch>
                  <a:fillRect l="-1549" t="-1353" r="-493"/>
                </a:stretch>
              </a:blipFill>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a:t>
            </a:r>
          </a:p>
        </p:txBody>
      </p:sp>
      <p:sp>
        <p:nvSpPr>
          <p:cNvPr id="34819" name="Rectangle 3"/>
          <p:cNvSpPr>
            <a:spLocks noGrp="1" noChangeArrowheads="1"/>
          </p:cNvSpPr>
          <p:nvPr>
            <p:ph idx="1"/>
          </p:nvPr>
        </p:nvSpPr>
        <p:spPr>
          <a:xfrm>
            <a:off x="232012" y="982640"/>
            <a:ext cx="8613538" cy="3766781"/>
          </a:xfrm>
        </p:spPr>
        <p:txBody>
          <a:bodyPr/>
          <a:lstStyle/>
          <a:p>
            <a:r>
              <a:rPr lang="en-US" altLang="en-US" sz="2400" dirty="0"/>
              <a:t>A database must provide a mechanism that will ensure that all possible schedules are </a:t>
            </a:r>
          </a:p>
          <a:p>
            <a:pPr lvl="1"/>
            <a:r>
              <a:rPr lang="en-US" altLang="en-US" sz="2400" b="1" dirty="0"/>
              <a:t>either</a:t>
            </a:r>
            <a:r>
              <a:rPr lang="en-US" altLang="en-US" sz="2400" dirty="0"/>
              <a:t> </a:t>
            </a:r>
            <a:r>
              <a:rPr lang="en-US" altLang="en-US" sz="2400" b="1" dirty="0">
                <a:solidFill>
                  <a:schemeClr val="bg1">
                    <a:lumMod val="50000"/>
                  </a:schemeClr>
                </a:solidFill>
              </a:rPr>
              <a:t>conflict</a:t>
            </a:r>
            <a:r>
              <a:rPr lang="en-US" altLang="en-US" sz="2400" dirty="0"/>
              <a:t> </a:t>
            </a:r>
            <a:r>
              <a:rPr lang="en-US" altLang="en-US" sz="2400" b="1" u="sng" dirty="0">
                <a:solidFill>
                  <a:schemeClr val="tx2">
                    <a:lumMod val="60000"/>
                    <a:lumOff val="40000"/>
                  </a:schemeClr>
                </a:solidFill>
              </a:rPr>
              <a:t>or</a:t>
            </a:r>
            <a:r>
              <a:rPr lang="en-US" altLang="en-US" sz="2400" dirty="0"/>
              <a:t> </a:t>
            </a:r>
            <a:r>
              <a:rPr lang="en-US" altLang="en-US" sz="2400" b="1" dirty="0">
                <a:solidFill>
                  <a:schemeClr val="bg1">
                    <a:lumMod val="50000"/>
                  </a:schemeClr>
                </a:solidFill>
              </a:rPr>
              <a:t>view</a:t>
            </a:r>
            <a:r>
              <a:rPr lang="en-US" altLang="en-US" sz="2400" dirty="0">
                <a:solidFill>
                  <a:schemeClr val="bg1">
                    <a:lumMod val="50000"/>
                  </a:schemeClr>
                </a:solidFill>
              </a:rPr>
              <a:t> </a:t>
            </a:r>
            <a:r>
              <a:rPr lang="en-US" altLang="en-US" sz="2400" b="1" dirty="0">
                <a:solidFill>
                  <a:schemeClr val="bg1">
                    <a:lumMod val="50000"/>
                  </a:schemeClr>
                </a:solidFill>
              </a:rPr>
              <a:t>serializable</a:t>
            </a:r>
            <a:r>
              <a:rPr lang="en-US" altLang="en-US" sz="2400" dirty="0"/>
              <a:t>, and </a:t>
            </a:r>
          </a:p>
          <a:p>
            <a:pPr lvl="1"/>
            <a:r>
              <a:rPr lang="en-US" altLang="en-US" sz="2400" dirty="0"/>
              <a:t>are </a:t>
            </a:r>
            <a:r>
              <a:rPr lang="en-US" altLang="en-US" sz="2400" b="1" dirty="0">
                <a:solidFill>
                  <a:schemeClr val="bg1">
                    <a:lumMod val="50000"/>
                  </a:schemeClr>
                </a:solidFill>
              </a:rPr>
              <a:t>recoverable</a:t>
            </a:r>
            <a:r>
              <a:rPr lang="en-US" altLang="en-US" sz="2400" dirty="0"/>
              <a:t> </a:t>
            </a:r>
            <a:r>
              <a:rPr lang="en-US" altLang="en-US" sz="2400" b="1" u="sng" dirty="0">
                <a:solidFill>
                  <a:schemeClr val="tx2">
                    <a:lumMod val="60000"/>
                    <a:lumOff val="40000"/>
                  </a:schemeClr>
                </a:solidFill>
              </a:rPr>
              <a:t>and</a:t>
            </a:r>
            <a:r>
              <a:rPr lang="en-US" altLang="en-US" sz="2400" dirty="0"/>
              <a:t> </a:t>
            </a:r>
            <a:r>
              <a:rPr lang="en-US" altLang="en-US" sz="2400" b="1" dirty="0"/>
              <a:t>preferably</a:t>
            </a:r>
            <a:r>
              <a:rPr lang="en-US" altLang="en-US" sz="2400" dirty="0"/>
              <a:t> </a:t>
            </a:r>
            <a:r>
              <a:rPr lang="en-US" altLang="en-US" sz="2400" b="1" dirty="0" err="1">
                <a:solidFill>
                  <a:schemeClr val="bg1">
                    <a:lumMod val="50000"/>
                  </a:schemeClr>
                </a:solidFill>
              </a:rPr>
              <a:t>cascadeless</a:t>
            </a:r>
            <a:endParaRPr lang="en-US" altLang="en-US" sz="2400" b="1" dirty="0">
              <a:solidFill>
                <a:schemeClr val="bg1">
                  <a:lumMod val="50000"/>
                </a:schemeClr>
              </a:solidFill>
            </a:endParaRPr>
          </a:p>
          <a:p>
            <a:r>
              <a:rPr lang="en-US" altLang="en-US" sz="2400" dirty="0"/>
              <a:t>A policy in which only one transaction can execute at a time generates serial schedules, but provides a poor degree of concurrency</a:t>
            </a:r>
          </a:p>
          <a:p>
            <a:pPr lvl="1"/>
            <a:r>
              <a:rPr lang="en-US" altLang="en-US" sz="2400" dirty="0"/>
              <a:t>Are serial schedules </a:t>
            </a:r>
            <a:r>
              <a:rPr lang="en-US" altLang="en-US" sz="2400" b="1" dirty="0"/>
              <a:t>recoverable</a:t>
            </a:r>
            <a:r>
              <a:rPr lang="en-US" altLang="en-US" sz="2400" dirty="0"/>
              <a:t>/</a:t>
            </a:r>
            <a:r>
              <a:rPr lang="en-US" altLang="en-US" sz="2400" b="1" dirty="0" err="1"/>
              <a:t>cascadeless</a:t>
            </a:r>
            <a:r>
              <a:rPr lang="en-US" altLang="en-US" sz="2400" dirty="0"/>
              <a:t>?</a:t>
            </a:r>
          </a:p>
        </p:txBody>
      </p:sp>
      <p:sp>
        <p:nvSpPr>
          <p:cNvPr id="5" name="TextBox 4">
            <a:extLst>
              <a:ext uri="{FF2B5EF4-FFF2-40B4-BE49-F238E27FC236}">
                <a16:creationId xmlns:a16="http://schemas.microsoft.com/office/drawing/2014/main" id="{FAAE097C-30ED-4C0A-92C1-C2F6CCAD8396}"/>
              </a:ext>
            </a:extLst>
          </p:cNvPr>
          <p:cNvSpPr txBox="1"/>
          <p:nvPr/>
        </p:nvSpPr>
        <p:spPr>
          <a:xfrm>
            <a:off x="232012" y="4749422"/>
            <a:ext cx="8742306"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Testing a schedule for serializability </a:t>
            </a:r>
            <a:r>
              <a:rPr lang="en-US" altLang="en-US" sz="2400" i="1" dirty="0"/>
              <a:t>after</a:t>
            </a:r>
            <a:r>
              <a:rPr lang="en-US" altLang="en-US" sz="2400" dirty="0"/>
              <a:t> it has executed is a little too late!</a:t>
            </a:r>
          </a:p>
          <a:p>
            <a:pPr marL="342900" indent="-342900">
              <a:buFont typeface="Arial" panose="020B0604020202020204" pitchFamily="34" charset="0"/>
              <a:buChar char="•"/>
            </a:pPr>
            <a:r>
              <a:rPr lang="en-US" altLang="en-US" sz="2400" b="1" dirty="0">
                <a:solidFill>
                  <a:srgbClr val="000099"/>
                </a:solidFill>
              </a:rPr>
              <a:t>Goal</a:t>
            </a:r>
            <a:r>
              <a:rPr lang="en-US" altLang="en-US" sz="2400" dirty="0"/>
              <a:t> – to develop concurrency control protocols that will assure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 (Cont.)</a:t>
            </a:r>
          </a:p>
        </p:txBody>
      </p:sp>
      <p:sp>
        <p:nvSpPr>
          <p:cNvPr id="35843" name="Rectangle 3"/>
          <p:cNvSpPr>
            <a:spLocks noGrp="1" noChangeArrowheads="1"/>
          </p:cNvSpPr>
          <p:nvPr>
            <p:ph idx="1"/>
          </p:nvPr>
        </p:nvSpPr>
        <p:spPr>
          <a:xfrm>
            <a:off x="122830" y="1037230"/>
            <a:ext cx="8722720" cy="5433239"/>
          </a:xfrm>
        </p:spPr>
        <p:txBody>
          <a:bodyPr/>
          <a:lstStyle/>
          <a:p>
            <a:r>
              <a:rPr lang="en-US" altLang="en-US" sz="2600" b="1" dirty="0"/>
              <a:t>Schedules</a:t>
            </a:r>
            <a:r>
              <a:rPr lang="en-US" altLang="en-US" sz="2600" dirty="0"/>
              <a:t> </a:t>
            </a:r>
            <a:r>
              <a:rPr lang="en-US" altLang="en-US" sz="2600" b="1" dirty="0"/>
              <a:t>must</a:t>
            </a:r>
            <a:r>
              <a:rPr lang="en-US" altLang="en-US" sz="2600" dirty="0"/>
              <a:t> be </a:t>
            </a:r>
            <a:r>
              <a:rPr lang="en-US" altLang="en-US" sz="2600" b="1" dirty="0"/>
              <a:t>conflict</a:t>
            </a:r>
            <a:r>
              <a:rPr lang="en-US" altLang="en-US" sz="2600" dirty="0"/>
              <a:t> or </a:t>
            </a:r>
            <a:r>
              <a:rPr lang="en-US" altLang="en-US" sz="2600" b="1" dirty="0"/>
              <a:t>view</a:t>
            </a:r>
            <a:r>
              <a:rPr lang="en-US" altLang="en-US" sz="2600" dirty="0"/>
              <a:t> </a:t>
            </a:r>
            <a:r>
              <a:rPr lang="en-US" altLang="en-US" sz="2600" b="1" dirty="0"/>
              <a:t>serializable</a:t>
            </a:r>
            <a:r>
              <a:rPr lang="en-US" altLang="en-US" sz="2600" dirty="0"/>
              <a:t>, and </a:t>
            </a:r>
            <a:r>
              <a:rPr lang="en-US" altLang="en-US" sz="2600" b="1" dirty="0"/>
              <a:t>recoverable</a:t>
            </a:r>
            <a:r>
              <a:rPr lang="en-US" altLang="en-US" sz="2600" dirty="0"/>
              <a:t>, for the sake of database consistency, and </a:t>
            </a:r>
            <a:r>
              <a:rPr lang="en-US" altLang="en-US" sz="2600" b="1" dirty="0"/>
              <a:t>preferably</a:t>
            </a:r>
            <a:r>
              <a:rPr lang="en-US" altLang="en-US" sz="2600" dirty="0"/>
              <a:t> </a:t>
            </a:r>
            <a:r>
              <a:rPr lang="en-US" altLang="en-US" sz="2600" b="1" dirty="0"/>
              <a:t>cascadeless</a:t>
            </a:r>
            <a:r>
              <a:rPr lang="en-US" altLang="en-US" sz="2600" dirty="0"/>
              <a:t>.</a:t>
            </a:r>
          </a:p>
          <a:p>
            <a:r>
              <a:rPr lang="en-US" altLang="en-US" sz="2600" dirty="0"/>
              <a:t>A policy in which </a:t>
            </a:r>
            <a:r>
              <a:rPr lang="en-US" altLang="en-US" sz="2600" b="1" dirty="0"/>
              <a:t>only one transaction can execute </a:t>
            </a:r>
            <a:r>
              <a:rPr lang="en-US" altLang="en-US" sz="2600" dirty="0"/>
              <a:t>at a time generates serial schedules, but provides a </a:t>
            </a:r>
            <a:r>
              <a:rPr lang="en-US" altLang="en-US" sz="2600" b="1" dirty="0"/>
              <a:t>poor degree of concurrency.</a:t>
            </a:r>
          </a:p>
          <a:p>
            <a:r>
              <a:rPr lang="en-US" altLang="en-US" sz="2600" dirty="0"/>
              <a:t>Concurrency-control schemes tradeoff between the amount of concurrency they allow and the amount of overhead that they incur.</a:t>
            </a:r>
          </a:p>
          <a:p>
            <a:r>
              <a:rPr lang="en-US" altLang="en-US" sz="2600" dirty="0"/>
              <a:t>Some schemes allow only conflict-serializable schedules to be generated, while others allow  view-serializable schedules that are not conflict-serializable.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Concurrency Control vs. Serializability Tests</a:t>
            </a:r>
          </a:p>
        </p:txBody>
      </p:sp>
      <p:sp>
        <p:nvSpPr>
          <p:cNvPr id="36867" name="Rectangle 3"/>
          <p:cNvSpPr>
            <a:spLocks noGrp="1" noChangeArrowheads="1"/>
          </p:cNvSpPr>
          <p:nvPr>
            <p:ph idx="1"/>
          </p:nvPr>
        </p:nvSpPr>
        <p:spPr>
          <a:xfrm>
            <a:off x="109182" y="928048"/>
            <a:ext cx="8736368" cy="5542421"/>
          </a:xfrm>
        </p:spPr>
        <p:txBody>
          <a:bodyPr/>
          <a:lstStyle/>
          <a:p>
            <a:r>
              <a:rPr lang="en-US" altLang="en-US" sz="2400" dirty="0"/>
              <a:t>Concurrency-control protocols allow </a:t>
            </a:r>
            <a:r>
              <a:rPr lang="en-US" altLang="en-US" sz="2400" b="1" dirty="0"/>
              <a:t>concurrent</a:t>
            </a:r>
            <a:r>
              <a:rPr lang="en-US" altLang="en-US" sz="2400" dirty="0"/>
              <a:t> </a:t>
            </a:r>
            <a:r>
              <a:rPr lang="en-US" altLang="en-US" sz="2400" b="1" dirty="0"/>
              <a:t>schedules</a:t>
            </a:r>
            <a:r>
              <a:rPr lang="en-US" altLang="en-US" sz="2400" dirty="0"/>
              <a:t>, but ensure that the schedules are </a:t>
            </a:r>
            <a:r>
              <a:rPr lang="en-US" altLang="en-US" sz="2400" b="1" dirty="0">
                <a:solidFill>
                  <a:schemeClr val="bg1">
                    <a:lumMod val="50000"/>
                  </a:schemeClr>
                </a:solidFill>
              </a:rPr>
              <a:t>conflict/view serializable</a:t>
            </a:r>
            <a:r>
              <a:rPr lang="en-US" altLang="en-US" sz="2400" dirty="0"/>
              <a:t>, and are </a:t>
            </a:r>
            <a:r>
              <a:rPr lang="en-US" altLang="en-US" sz="2400" b="1" dirty="0"/>
              <a:t>recoverable</a:t>
            </a:r>
            <a:r>
              <a:rPr lang="en-US" altLang="en-US" sz="2400" dirty="0"/>
              <a:t> and </a:t>
            </a:r>
            <a:r>
              <a:rPr lang="en-US" altLang="en-US" sz="2400" b="1" dirty="0"/>
              <a:t>cascadeless</a:t>
            </a:r>
            <a:r>
              <a:rPr lang="en-US" altLang="en-US" sz="2400" dirty="0"/>
              <a:t> .</a:t>
            </a:r>
          </a:p>
          <a:p>
            <a:r>
              <a:rPr lang="en-US" altLang="en-US" sz="2400" b="1" dirty="0"/>
              <a:t>Concurrency control </a:t>
            </a:r>
            <a:r>
              <a:rPr lang="en-US" altLang="en-US" sz="2400" dirty="0"/>
              <a:t>protocols (generally) do </a:t>
            </a:r>
            <a:r>
              <a:rPr lang="en-US" altLang="en-US" sz="2400" b="1" dirty="0"/>
              <a:t>not</a:t>
            </a:r>
            <a:r>
              <a:rPr lang="en-US" altLang="en-US" sz="2400" dirty="0"/>
              <a:t> </a:t>
            </a:r>
            <a:r>
              <a:rPr lang="en-US" altLang="en-US" sz="2400" b="1" dirty="0"/>
              <a:t>examine</a:t>
            </a:r>
            <a:r>
              <a:rPr lang="en-US" altLang="en-US" sz="2400" dirty="0"/>
              <a:t> the </a:t>
            </a:r>
            <a:r>
              <a:rPr lang="en-US" altLang="en-US" sz="2400" b="1" dirty="0"/>
              <a:t>precedence graph </a:t>
            </a:r>
            <a:r>
              <a:rPr lang="en-US" altLang="en-US" sz="2400" dirty="0"/>
              <a:t>as it is being created</a:t>
            </a:r>
          </a:p>
          <a:p>
            <a:pPr lvl="1"/>
            <a:r>
              <a:rPr lang="en-US" altLang="en-US" sz="2400" dirty="0"/>
              <a:t>Instead a protocol </a:t>
            </a:r>
            <a:r>
              <a:rPr lang="en-US" altLang="en-US" sz="2400" b="1" dirty="0"/>
              <a:t>imposes a discipline </a:t>
            </a:r>
            <a:r>
              <a:rPr lang="en-US" altLang="en-US" sz="2400" dirty="0"/>
              <a:t>that </a:t>
            </a:r>
            <a:r>
              <a:rPr lang="en-US" altLang="en-US" sz="2400" b="1" dirty="0"/>
              <a:t>avoids</a:t>
            </a:r>
            <a:r>
              <a:rPr lang="en-US" altLang="en-US" sz="2400" dirty="0"/>
              <a:t> </a:t>
            </a:r>
            <a:r>
              <a:rPr lang="en-US" altLang="en-US" sz="2400" b="1" dirty="0"/>
              <a:t>non-serializable schedules</a:t>
            </a:r>
            <a:r>
              <a:rPr lang="en-US" altLang="en-US" sz="2400" dirty="0"/>
              <a:t>.</a:t>
            </a:r>
          </a:p>
          <a:p>
            <a:pPr lvl="1"/>
            <a:r>
              <a:rPr lang="en-US" altLang="en-US" sz="2400" dirty="0"/>
              <a:t>We study such protocols in Chapter 18.</a:t>
            </a:r>
          </a:p>
          <a:p>
            <a:r>
              <a:rPr lang="en-US" altLang="en-US" sz="2400" dirty="0"/>
              <a:t>Different concurrency control protocols provide different tradeoffs between the amount of concurrency they allow and the amount of overhead that they incur.</a:t>
            </a:r>
          </a:p>
          <a:p>
            <a:r>
              <a:rPr lang="en-US" altLang="en-US" sz="2400" b="1" dirty="0"/>
              <a:t>Should we allow</a:t>
            </a:r>
            <a:r>
              <a:rPr lang="en-US" altLang="en-US" sz="2400" dirty="0"/>
              <a:t> a week levels of consistency meaning to allow schedules that are </a:t>
            </a:r>
            <a:r>
              <a:rPr lang="en-US" altLang="en-US" sz="2400" b="1" dirty="0"/>
              <a:t>not serializable</a:t>
            </a:r>
            <a:r>
              <a:rPr lang="en-US" altLang="en-US" sz="2400" dirty="0"/>
              <a:t>?</a:t>
            </a:r>
          </a:p>
          <a:p>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37891" name="Rectangle 3"/>
          <p:cNvSpPr>
            <a:spLocks noGrp="1" noChangeArrowheads="1"/>
          </p:cNvSpPr>
          <p:nvPr>
            <p:ph idx="1"/>
          </p:nvPr>
        </p:nvSpPr>
        <p:spPr>
          <a:xfrm>
            <a:off x="109182" y="1214651"/>
            <a:ext cx="8736368" cy="5255818"/>
          </a:xfrm>
        </p:spPr>
        <p:txBody>
          <a:bodyPr/>
          <a:lstStyle/>
          <a:p>
            <a:r>
              <a:rPr lang="en-US" altLang="en-US" sz="2800" dirty="0"/>
              <a:t>Some applications are willing to live with </a:t>
            </a:r>
            <a:r>
              <a:rPr lang="en-US" altLang="en-US" sz="2800" b="1" dirty="0"/>
              <a:t>weak levels of consistency</a:t>
            </a:r>
            <a:r>
              <a:rPr lang="en-US" altLang="en-US" sz="2800" dirty="0"/>
              <a:t>, </a:t>
            </a:r>
            <a:r>
              <a:rPr lang="en-US" altLang="en-US" sz="2800" b="1" dirty="0"/>
              <a:t>allowing</a:t>
            </a:r>
            <a:r>
              <a:rPr lang="en-US" altLang="en-US" sz="2800" dirty="0"/>
              <a:t> schedules that are </a:t>
            </a:r>
            <a:r>
              <a:rPr lang="en-US" altLang="en-US" sz="2800" b="1" dirty="0"/>
              <a:t>not serializable</a:t>
            </a:r>
          </a:p>
          <a:p>
            <a:pPr lvl="1"/>
            <a:r>
              <a:rPr lang="en-US" altLang="en-US" sz="2800" dirty="0"/>
              <a:t>E.g., a </a:t>
            </a:r>
            <a:r>
              <a:rPr lang="en-US" altLang="en-US" sz="2800" b="1" dirty="0"/>
              <a:t>read-only transaction </a:t>
            </a:r>
            <a:r>
              <a:rPr lang="en-US" altLang="en-US" sz="2800" dirty="0"/>
              <a:t>that wants to get an approximate total balance of all accounts </a:t>
            </a:r>
          </a:p>
          <a:p>
            <a:pPr lvl="1"/>
            <a:r>
              <a:rPr lang="en-US" altLang="en-US" sz="2800" dirty="0"/>
              <a:t>E.g., </a:t>
            </a:r>
            <a:r>
              <a:rPr lang="en-US" altLang="en-US" sz="2800" b="1" dirty="0"/>
              <a:t>database statistics computed </a:t>
            </a:r>
            <a:r>
              <a:rPr lang="en-US" altLang="en-US" sz="2800" dirty="0"/>
              <a:t>for query optimization can be approximate</a:t>
            </a:r>
          </a:p>
          <a:p>
            <a:pPr lvl="1"/>
            <a:r>
              <a:rPr lang="en-US" altLang="en-US" sz="2800" dirty="0"/>
              <a:t>Such transactions need </a:t>
            </a:r>
            <a:r>
              <a:rPr lang="en-US" altLang="en-US" sz="2800" b="1" dirty="0"/>
              <a:t>not be serializable </a:t>
            </a:r>
            <a:r>
              <a:rPr lang="en-US" altLang="en-US" sz="2800" dirty="0"/>
              <a:t>with respect to other </a:t>
            </a:r>
            <a:r>
              <a:rPr lang="en-US" altLang="en-US" sz="2800" b="1" dirty="0"/>
              <a:t>transactions</a:t>
            </a:r>
          </a:p>
          <a:p>
            <a:r>
              <a:rPr lang="en-US" altLang="en-US" sz="2800" b="1" dirty="0"/>
              <a:t>Tradeoff</a:t>
            </a:r>
            <a:r>
              <a:rPr lang="en-US" altLang="en-US" sz="2800" dirty="0"/>
              <a:t> </a:t>
            </a:r>
            <a:r>
              <a:rPr lang="en-US" altLang="en-US" sz="2800" b="1" dirty="0"/>
              <a:t>accuracy</a:t>
            </a:r>
            <a:r>
              <a:rPr lang="en-US" altLang="en-US" sz="2800" dirty="0"/>
              <a:t> for </a:t>
            </a:r>
            <a:r>
              <a:rPr lang="en-US" altLang="en-US" sz="2800" b="1" dirty="0"/>
              <a:t>performance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37891" name="Rectangle 3"/>
          <p:cNvSpPr>
            <a:spLocks noGrp="1" noChangeArrowheads="1"/>
          </p:cNvSpPr>
          <p:nvPr>
            <p:ph idx="1"/>
          </p:nvPr>
        </p:nvSpPr>
        <p:spPr>
          <a:xfrm>
            <a:off x="109182" y="1214651"/>
            <a:ext cx="8736368" cy="5255818"/>
          </a:xfrm>
        </p:spPr>
        <p:txBody>
          <a:bodyPr/>
          <a:lstStyle/>
          <a:p>
            <a:r>
              <a:rPr lang="en-US" sz="2800" dirty="0"/>
              <a:t>The SQL standard also allows a transaction to specify that it may be executed in such a way that it becomes non-serializable with respect to other transactions. </a:t>
            </a:r>
          </a:p>
          <a:p>
            <a:pPr lvl="1"/>
            <a:r>
              <a:rPr lang="en-US" sz="2800" dirty="0"/>
              <a:t>For instance, a transaction may operate at the isolation level of read uncommitted,</a:t>
            </a:r>
          </a:p>
          <a:p>
            <a:r>
              <a:rPr lang="en-US" sz="2800" dirty="0"/>
              <a:t>SQL provides such features for the benefit of long transactions whose results do not need to be precise. </a:t>
            </a:r>
          </a:p>
        </p:txBody>
      </p:sp>
    </p:spTree>
    <p:extLst>
      <p:ext uri="{BB962C8B-B14F-4D97-AF65-F5344CB8AC3E}">
        <p14:creationId xmlns:p14="http://schemas.microsoft.com/office/powerpoint/2010/main" val="3682864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Levels of Consistency in SQL-92</a:t>
            </a:r>
          </a:p>
        </p:txBody>
      </p:sp>
      <p:sp>
        <p:nvSpPr>
          <p:cNvPr id="38915" name="Rectangle 3"/>
          <p:cNvSpPr>
            <a:spLocks noGrp="1" noChangeArrowheads="1"/>
          </p:cNvSpPr>
          <p:nvPr>
            <p:ph idx="1"/>
          </p:nvPr>
        </p:nvSpPr>
        <p:spPr>
          <a:xfrm>
            <a:off x="149225" y="1303634"/>
            <a:ext cx="8845550" cy="4846253"/>
          </a:xfrm>
        </p:spPr>
        <p:txBody>
          <a:bodyPr/>
          <a:lstStyle/>
          <a:p>
            <a:r>
              <a:rPr lang="en-US" altLang="en-US" sz="2000" b="1" dirty="0">
                <a:solidFill>
                  <a:srgbClr val="000099"/>
                </a:solidFill>
              </a:rPr>
              <a:t>Serializable</a:t>
            </a:r>
            <a:r>
              <a:rPr lang="en-US" altLang="en-US" sz="2000" b="1" dirty="0"/>
              <a:t> </a:t>
            </a:r>
            <a:r>
              <a:rPr lang="en-US" altLang="en-US" sz="2000" dirty="0"/>
              <a:t>— default</a:t>
            </a:r>
          </a:p>
          <a:p>
            <a:r>
              <a:rPr lang="en-US" altLang="en-US" sz="2000" b="1" dirty="0">
                <a:solidFill>
                  <a:srgbClr val="000099"/>
                </a:solidFill>
              </a:rPr>
              <a:t>Repeatable read</a:t>
            </a:r>
            <a:r>
              <a:rPr lang="en-US" altLang="en-US" sz="2000" b="1" dirty="0"/>
              <a:t> </a:t>
            </a:r>
            <a:r>
              <a:rPr lang="en-US" altLang="en-US" sz="2000" dirty="0"/>
              <a:t>—</a:t>
            </a:r>
            <a:r>
              <a:rPr lang="en-US" altLang="en-US" sz="2000" b="1" dirty="0"/>
              <a:t> </a:t>
            </a:r>
            <a:r>
              <a:rPr lang="en-US" altLang="en-US" sz="2000" dirty="0"/>
              <a:t>only committed records to be read. </a:t>
            </a:r>
          </a:p>
          <a:p>
            <a:pPr lvl="1"/>
            <a:r>
              <a:rPr lang="en-US" sz="2000" b="1" dirty="0"/>
              <a:t>between</a:t>
            </a:r>
            <a:r>
              <a:rPr lang="en-US" sz="2000" dirty="0"/>
              <a:t> </a:t>
            </a:r>
            <a:r>
              <a:rPr lang="en-US" sz="2000" b="1" dirty="0"/>
              <a:t>two</a:t>
            </a:r>
            <a:r>
              <a:rPr lang="en-US" sz="2000" dirty="0"/>
              <a:t> </a:t>
            </a:r>
            <a:r>
              <a:rPr lang="en-US" sz="2000" b="1" dirty="0"/>
              <a:t>reads</a:t>
            </a:r>
            <a:r>
              <a:rPr lang="en-US" sz="2000" dirty="0"/>
              <a:t> of a data item by a transaction, </a:t>
            </a:r>
            <a:r>
              <a:rPr lang="en-US" sz="2000" b="1" dirty="0"/>
              <a:t>no other </a:t>
            </a:r>
            <a:r>
              <a:rPr lang="en-US" sz="2000" dirty="0"/>
              <a:t>transaction is </a:t>
            </a:r>
            <a:r>
              <a:rPr lang="en-US" sz="2000" b="1" dirty="0"/>
              <a:t>allowed</a:t>
            </a:r>
            <a:r>
              <a:rPr lang="en-US" sz="2000" dirty="0"/>
              <a:t> to </a:t>
            </a:r>
            <a:r>
              <a:rPr lang="en-US" sz="2000" b="1" dirty="0"/>
              <a:t>update</a:t>
            </a:r>
            <a:r>
              <a:rPr lang="en-US" sz="2000" dirty="0"/>
              <a:t> it.</a:t>
            </a:r>
            <a:endParaRPr lang="en-US" altLang="en-US" sz="2000" dirty="0"/>
          </a:p>
          <a:p>
            <a:pPr lvl="1"/>
            <a:r>
              <a:rPr lang="en-US" altLang="en-US" sz="2000" b="1" dirty="0"/>
              <a:t>Repeated</a:t>
            </a:r>
            <a:r>
              <a:rPr lang="en-US" altLang="en-US" sz="2000" dirty="0"/>
              <a:t> </a:t>
            </a:r>
            <a:r>
              <a:rPr lang="en-US" altLang="en-US" sz="2000" b="1" dirty="0"/>
              <a:t>reads</a:t>
            </a:r>
            <a:r>
              <a:rPr lang="en-US" altLang="en-US" sz="2000" dirty="0"/>
              <a:t> of same </a:t>
            </a:r>
            <a:r>
              <a:rPr lang="en-US" altLang="en-US" sz="2000" b="1" dirty="0"/>
              <a:t>record</a:t>
            </a:r>
            <a:r>
              <a:rPr lang="en-US" altLang="en-US" sz="2000" dirty="0"/>
              <a:t> must return </a:t>
            </a:r>
            <a:r>
              <a:rPr lang="en-US" altLang="en-US" sz="2000" b="1" dirty="0"/>
              <a:t>same</a:t>
            </a:r>
            <a:r>
              <a:rPr lang="en-US" altLang="en-US" sz="2000" dirty="0"/>
              <a:t> </a:t>
            </a:r>
            <a:r>
              <a:rPr lang="en-US" altLang="en-US" sz="2000" b="1" dirty="0"/>
              <a:t>value</a:t>
            </a:r>
            <a:r>
              <a:rPr lang="en-US" altLang="en-US" sz="2000" dirty="0"/>
              <a:t>.</a:t>
            </a:r>
          </a:p>
          <a:p>
            <a:pPr lvl="1"/>
            <a:r>
              <a:rPr lang="en-US" altLang="en-US" sz="2000" dirty="0"/>
              <a:t>However, a transaction may </a:t>
            </a:r>
            <a:r>
              <a:rPr lang="en-US" altLang="en-US" sz="2000" b="1" dirty="0"/>
              <a:t>not be serializable </a:t>
            </a:r>
          </a:p>
          <a:p>
            <a:pPr lvl="2"/>
            <a:r>
              <a:rPr lang="en-US" sz="2000" dirty="0"/>
              <a:t>a </a:t>
            </a:r>
            <a:r>
              <a:rPr lang="en-US" sz="2000" b="1" dirty="0"/>
              <a:t>transaction</a:t>
            </a:r>
            <a:r>
              <a:rPr lang="en-US" sz="2000" dirty="0"/>
              <a:t> may </a:t>
            </a:r>
            <a:r>
              <a:rPr lang="en-US" sz="2000" b="1" dirty="0"/>
              <a:t>find some of the data inserted </a:t>
            </a:r>
            <a:r>
              <a:rPr lang="en-US" sz="2000" dirty="0"/>
              <a:t>by a </a:t>
            </a:r>
            <a:r>
              <a:rPr lang="en-US" sz="2000" b="1" dirty="0"/>
              <a:t>committed</a:t>
            </a:r>
            <a:r>
              <a:rPr lang="en-US" sz="2000" dirty="0"/>
              <a:t> transaction, but may </a:t>
            </a:r>
            <a:r>
              <a:rPr lang="en-US" sz="2000" b="1" dirty="0"/>
              <a:t>not find other data </a:t>
            </a:r>
            <a:r>
              <a:rPr lang="en-US" sz="2000" dirty="0"/>
              <a:t>inserted by the same other </a:t>
            </a:r>
            <a:r>
              <a:rPr lang="en-US" sz="2000" b="1" dirty="0"/>
              <a:t>transaction</a:t>
            </a:r>
            <a:r>
              <a:rPr lang="en-US" sz="2000" dirty="0"/>
              <a:t>.</a:t>
            </a:r>
          </a:p>
          <a:p>
            <a:r>
              <a:rPr lang="en-US" altLang="en-US" sz="2000" b="1" dirty="0">
                <a:solidFill>
                  <a:srgbClr val="000099"/>
                </a:solidFill>
              </a:rPr>
              <a:t>Read committed</a:t>
            </a:r>
            <a:r>
              <a:rPr lang="en-US" altLang="en-US" sz="2000" b="1" dirty="0"/>
              <a:t> </a:t>
            </a:r>
            <a:r>
              <a:rPr lang="en-US" altLang="en-US" sz="2000" dirty="0"/>
              <a:t>—</a:t>
            </a:r>
            <a:r>
              <a:rPr lang="en-US" altLang="en-US" sz="2000" b="1" dirty="0"/>
              <a:t> </a:t>
            </a:r>
            <a:r>
              <a:rPr lang="en-US" altLang="en-US" sz="2000" dirty="0"/>
              <a:t>only </a:t>
            </a:r>
            <a:r>
              <a:rPr lang="en-US" altLang="en-US" sz="2000" b="1" dirty="0"/>
              <a:t>committed</a:t>
            </a:r>
            <a:r>
              <a:rPr lang="en-US" altLang="en-US" sz="2000" dirty="0"/>
              <a:t> </a:t>
            </a:r>
            <a:r>
              <a:rPr lang="en-US" altLang="en-US" sz="2000" b="1" dirty="0"/>
              <a:t>records</a:t>
            </a:r>
            <a:r>
              <a:rPr lang="en-US" altLang="en-US" sz="2000" dirty="0"/>
              <a:t> can be </a:t>
            </a:r>
            <a:r>
              <a:rPr lang="en-US" altLang="en-US" sz="2000" b="1" dirty="0"/>
              <a:t>read</a:t>
            </a:r>
            <a:r>
              <a:rPr lang="en-US" altLang="en-US" sz="2000" dirty="0"/>
              <a:t>.</a:t>
            </a:r>
          </a:p>
          <a:p>
            <a:pPr lvl="1"/>
            <a:r>
              <a:rPr lang="en-US" altLang="en-US" sz="2000" dirty="0"/>
              <a:t>Successive reads of record may return different (but committed) values.</a:t>
            </a:r>
          </a:p>
          <a:p>
            <a:r>
              <a:rPr lang="en-US" altLang="en-US" sz="2000" b="1" dirty="0">
                <a:solidFill>
                  <a:srgbClr val="000099"/>
                </a:solidFill>
              </a:rPr>
              <a:t>Read uncommitted</a:t>
            </a:r>
            <a:r>
              <a:rPr lang="en-US" altLang="en-US" sz="2000" dirty="0"/>
              <a:t> —</a:t>
            </a:r>
            <a:r>
              <a:rPr lang="en-US" altLang="en-US" sz="2000" b="1" dirty="0"/>
              <a:t> </a:t>
            </a:r>
            <a:r>
              <a:rPr lang="en-US" altLang="en-US" sz="2000" dirty="0"/>
              <a:t>even uncommitted records may be read. (lowest level of isolation)</a:t>
            </a:r>
            <a:endParaRPr lang="en-US" altLang="en-US" sz="2000" b="1" dirty="0"/>
          </a:p>
        </p:txBody>
      </p:sp>
      <p:sp>
        <p:nvSpPr>
          <p:cNvPr id="38916" name="Rectangle 5"/>
          <p:cNvSpPr>
            <a:spLocks noChangeArrowheads="1"/>
          </p:cNvSpPr>
          <p:nvPr/>
        </p:nvSpPr>
        <p:spPr bwMode="auto">
          <a:xfrm>
            <a:off x="538163" y="4135438"/>
            <a:ext cx="75279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a:p>
        </p:txBody>
      </p:sp>
      <p:sp>
        <p:nvSpPr>
          <p:cNvPr id="6" name="TextBox 5">
            <a:extLst>
              <a:ext uri="{FF2B5EF4-FFF2-40B4-BE49-F238E27FC236}">
                <a16:creationId xmlns:a16="http://schemas.microsoft.com/office/drawing/2014/main" id="{CFDA0211-2C09-4E1E-92E2-9777FF63C95A}"/>
              </a:ext>
            </a:extLst>
          </p:cNvPr>
          <p:cNvSpPr txBox="1"/>
          <p:nvPr/>
        </p:nvSpPr>
        <p:spPr>
          <a:xfrm>
            <a:off x="145035" y="784522"/>
            <a:ext cx="9323829" cy="461665"/>
          </a:xfrm>
          <a:prstGeom prst="rect">
            <a:avLst/>
          </a:prstGeom>
          <a:noFill/>
        </p:spPr>
        <p:txBody>
          <a:bodyPr wrap="square">
            <a:spAutoFit/>
          </a:bodyPr>
          <a:lstStyle/>
          <a:p>
            <a:r>
              <a:rPr kumimoji="1" lang="en-US" sz="2400" dirty="0">
                <a:latin typeface="+mn-lt"/>
                <a:ea typeface="MS PGothic" charset="0"/>
              </a:rPr>
              <a:t>The </a:t>
            </a:r>
            <a:r>
              <a:rPr kumimoji="1" lang="en-US" sz="2400" b="1" dirty="0">
                <a:latin typeface="+mn-lt"/>
                <a:ea typeface="MS PGothic" charset="0"/>
              </a:rPr>
              <a:t>isolation levels </a:t>
            </a:r>
            <a:r>
              <a:rPr kumimoji="1" lang="en-US" sz="2400" dirty="0">
                <a:latin typeface="+mn-lt"/>
                <a:ea typeface="MS PGothic" charset="0"/>
              </a:rPr>
              <a:t>specified by the SQL standard are as follows: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Concept</a:t>
            </a:r>
          </a:p>
        </p:txBody>
      </p:sp>
      <p:sp>
        <p:nvSpPr>
          <p:cNvPr id="6147" name="Rectangle 3"/>
          <p:cNvSpPr>
            <a:spLocks noGrp="1" noChangeArrowheads="1"/>
          </p:cNvSpPr>
          <p:nvPr>
            <p:ph idx="1"/>
          </p:nvPr>
        </p:nvSpPr>
        <p:spPr>
          <a:xfrm>
            <a:off x="188536" y="989814"/>
            <a:ext cx="8307394" cy="5480655"/>
          </a:xfrm>
        </p:spPr>
        <p:txBody>
          <a:bodyPr/>
          <a:lstStyle/>
          <a:p>
            <a:r>
              <a:rPr lang="en-US" altLang="en-US" sz="2000" dirty="0"/>
              <a:t>A </a:t>
            </a:r>
            <a:r>
              <a:rPr lang="en-US" altLang="en-US" sz="2000" b="1" dirty="0">
                <a:solidFill>
                  <a:srgbClr val="000099"/>
                </a:solidFill>
              </a:rPr>
              <a:t>transaction</a:t>
            </a:r>
            <a:r>
              <a:rPr lang="en-US" altLang="en-US" sz="2000" i="1" dirty="0"/>
              <a:t> </a:t>
            </a:r>
            <a:r>
              <a:rPr lang="en-US" altLang="en-US" sz="2000" dirty="0"/>
              <a:t>is a </a:t>
            </a:r>
            <a:r>
              <a:rPr lang="en-US" altLang="en-US" sz="2000" b="1" i="1" dirty="0"/>
              <a:t>unit </a:t>
            </a:r>
            <a:r>
              <a:rPr lang="en-US" altLang="en-US" sz="2000" b="1" dirty="0"/>
              <a:t>of program execution</a:t>
            </a:r>
            <a:r>
              <a:rPr lang="en-US" altLang="en-US" sz="2000" dirty="0"/>
              <a:t> that accesses and possibly updates various data items.</a:t>
            </a:r>
          </a:p>
          <a:p>
            <a:r>
              <a:rPr lang="en-US" altLang="en-US" sz="2000" dirty="0"/>
              <a:t>E.g., transaction to transfer $50 from account A to account B:</a:t>
            </a:r>
          </a:p>
          <a:p>
            <a:pPr lvl="2">
              <a:buNone/>
            </a:pPr>
            <a:r>
              <a:rPr lang="en-US" altLang="en-US" sz="2000" dirty="0"/>
              <a:t>1.	</a:t>
            </a:r>
            <a:r>
              <a:rPr lang="en-US" altLang="en-US" sz="2000" b="1" dirty="0"/>
              <a:t>read</a:t>
            </a:r>
            <a:r>
              <a:rPr lang="en-US" altLang="en-US" sz="2000" dirty="0"/>
              <a:t>(</a:t>
            </a:r>
            <a:r>
              <a:rPr lang="en-US" altLang="en-US" sz="2000" i="1" dirty="0"/>
              <a:t>A</a:t>
            </a:r>
            <a:r>
              <a:rPr lang="en-US" altLang="en-US" sz="2000" dirty="0"/>
              <a:t>)</a:t>
            </a:r>
          </a:p>
          <a:p>
            <a:pPr lvl="2">
              <a:buNone/>
            </a:pPr>
            <a:r>
              <a:rPr lang="en-US" altLang="en-US" sz="2000" dirty="0"/>
              <a:t>2.	</a:t>
            </a:r>
            <a:r>
              <a:rPr lang="en-US" altLang="en-US" sz="2000" i="1" dirty="0"/>
              <a:t>A</a:t>
            </a:r>
            <a:r>
              <a:rPr lang="en-US" altLang="en-US" sz="2000" dirty="0"/>
              <a:t> := </a:t>
            </a:r>
            <a:r>
              <a:rPr lang="en-US" altLang="en-US" sz="2000" i="1" dirty="0"/>
              <a:t>A – </a:t>
            </a:r>
            <a:r>
              <a:rPr lang="en-US" altLang="en-US" sz="2000" dirty="0"/>
              <a:t>50</a:t>
            </a:r>
          </a:p>
          <a:p>
            <a:pPr lvl="2">
              <a:buNone/>
            </a:pPr>
            <a:r>
              <a:rPr lang="en-US" altLang="en-US" sz="2000" dirty="0"/>
              <a:t>3.	</a:t>
            </a:r>
            <a:r>
              <a:rPr lang="en-US" altLang="en-US" sz="2000" b="1" dirty="0"/>
              <a:t>write</a:t>
            </a:r>
            <a:r>
              <a:rPr lang="en-US" altLang="en-US" sz="2000" dirty="0"/>
              <a:t>(</a:t>
            </a:r>
            <a:r>
              <a:rPr lang="en-US" altLang="en-US" sz="2000" i="1" dirty="0"/>
              <a:t>A</a:t>
            </a:r>
            <a:r>
              <a:rPr lang="en-US" altLang="en-US" sz="2000" dirty="0"/>
              <a:t>)</a:t>
            </a:r>
          </a:p>
          <a:p>
            <a:pPr lvl="2">
              <a:buNone/>
            </a:pPr>
            <a:r>
              <a:rPr lang="en-US" altLang="en-US" sz="2000" dirty="0"/>
              <a:t>4.	</a:t>
            </a:r>
            <a:r>
              <a:rPr lang="en-US" altLang="en-US" sz="2000" b="1" dirty="0"/>
              <a:t>read</a:t>
            </a:r>
            <a:r>
              <a:rPr lang="en-US" altLang="en-US" sz="2000" dirty="0"/>
              <a:t>(</a:t>
            </a:r>
            <a:r>
              <a:rPr lang="en-US" altLang="en-US" sz="2000" i="1" dirty="0"/>
              <a:t>B</a:t>
            </a:r>
            <a:r>
              <a:rPr lang="en-US" altLang="en-US" sz="2000" dirty="0"/>
              <a:t>)</a:t>
            </a:r>
          </a:p>
          <a:p>
            <a:pPr lvl="2">
              <a:buNone/>
            </a:pPr>
            <a:r>
              <a:rPr lang="en-US" altLang="en-US" sz="2000" dirty="0"/>
              <a:t>5.	</a:t>
            </a:r>
            <a:r>
              <a:rPr lang="en-US" altLang="en-US" sz="2000" i="1" dirty="0"/>
              <a:t>B</a:t>
            </a:r>
            <a:r>
              <a:rPr lang="en-US" altLang="en-US" sz="2000" dirty="0"/>
              <a:t> := </a:t>
            </a:r>
            <a:r>
              <a:rPr lang="en-US" altLang="en-US" sz="2000" i="1" dirty="0"/>
              <a:t>B + </a:t>
            </a:r>
            <a:r>
              <a:rPr lang="en-US" altLang="en-US" sz="2000" dirty="0"/>
              <a:t>50</a:t>
            </a:r>
          </a:p>
          <a:p>
            <a:pPr lvl="2">
              <a:buNone/>
            </a:pPr>
            <a:r>
              <a:rPr lang="en-US" altLang="en-US" sz="2000" dirty="0"/>
              <a:t>6.	</a:t>
            </a:r>
            <a:r>
              <a:rPr lang="en-US" altLang="en-US" sz="2000" b="1" dirty="0"/>
              <a:t>write</a:t>
            </a:r>
            <a:r>
              <a:rPr lang="en-US" altLang="en-US" sz="2000" dirty="0"/>
              <a:t>(</a:t>
            </a:r>
            <a:r>
              <a:rPr lang="en-US" altLang="en-US" sz="2000" i="1" dirty="0"/>
              <a:t>B)</a:t>
            </a:r>
            <a:endParaRPr lang="en-US" altLang="en-US" sz="2000" dirty="0"/>
          </a:p>
          <a:p>
            <a:r>
              <a:rPr lang="en-US" altLang="en-US" sz="2000" dirty="0"/>
              <a:t>Two main </a:t>
            </a:r>
            <a:r>
              <a:rPr lang="en-US" altLang="en-US" sz="2000" b="1" dirty="0"/>
              <a:t>issues</a:t>
            </a:r>
            <a:r>
              <a:rPr lang="en-US" altLang="en-US" sz="2000" dirty="0"/>
              <a:t> to deal with:</a:t>
            </a:r>
          </a:p>
          <a:p>
            <a:pPr lvl="2"/>
            <a:r>
              <a:rPr lang="en-US" altLang="en-US" sz="2000" b="1" dirty="0"/>
              <a:t>Failures</a:t>
            </a:r>
            <a:r>
              <a:rPr lang="en-US" altLang="en-US" sz="2000" dirty="0"/>
              <a:t> of various kinds, such as </a:t>
            </a:r>
            <a:r>
              <a:rPr lang="en-US" altLang="en-US" sz="2000" b="1" dirty="0"/>
              <a:t>hardware</a:t>
            </a:r>
            <a:r>
              <a:rPr lang="en-US" altLang="en-US" sz="2000" dirty="0"/>
              <a:t> </a:t>
            </a:r>
            <a:r>
              <a:rPr lang="en-US" altLang="en-US" sz="2000" b="1" dirty="0"/>
              <a:t>failures</a:t>
            </a:r>
            <a:r>
              <a:rPr lang="en-US" altLang="en-US" sz="2000" dirty="0"/>
              <a:t> and system crashes</a:t>
            </a:r>
          </a:p>
          <a:p>
            <a:pPr lvl="2"/>
            <a:r>
              <a:rPr lang="en-US" altLang="en-US" sz="2000" b="1" dirty="0"/>
              <a:t>Concurrent</a:t>
            </a:r>
            <a:r>
              <a:rPr lang="en-US" altLang="en-US" sz="2000" dirty="0"/>
              <a:t> </a:t>
            </a:r>
            <a:r>
              <a:rPr lang="en-US" altLang="en-US" sz="2000" b="1" dirty="0"/>
              <a:t>execution</a:t>
            </a:r>
            <a:r>
              <a:rPr lang="en-US" altLang="en-US" sz="2000" dirty="0"/>
              <a:t> of multiple transactions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Levels of Consistency in SQL-92</a:t>
            </a:r>
          </a:p>
        </p:txBody>
      </p:sp>
      <p:sp>
        <p:nvSpPr>
          <p:cNvPr id="38915" name="Rectangle 3"/>
          <p:cNvSpPr>
            <a:spLocks noGrp="1" noChangeArrowheads="1"/>
          </p:cNvSpPr>
          <p:nvPr>
            <p:ph idx="1"/>
          </p:nvPr>
        </p:nvSpPr>
        <p:spPr>
          <a:xfrm>
            <a:off x="145035" y="1227225"/>
            <a:ext cx="8845550" cy="4846253"/>
          </a:xfrm>
        </p:spPr>
        <p:txBody>
          <a:bodyPr/>
          <a:lstStyle/>
          <a:p>
            <a:r>
              <a:rPr lang="en-US" altLang="en-US" sz="2000" b="1" dirty="0">
                <a:solidFill>
                  <a:srgbClr val="000099"/>
                </a:solidFill>
              </a:rPr>
              <a:t>Repeatable read</a:t>
            </a:r>
            <a:r>
              <a:rPr lang="en-US" altLang="en-US" sz="2000" b="1" dirty="0"/>
              <a:t> problem</a:t>
            </a:r>
            <a:r>
              <a:rPr lang="en-US" altLang="en-US" sz="2000" dirty="0"/>
              <a:t>—</a:t>
            </a:r>
          </a:p>
          <a:p>
            <a:r>
              <a:rPr lang="en-US" altLang="en-US" sz="2000" dirty="0"/>
              <a:t>Transaction A. </a:t>
            </a:r>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r>
              <a:rPr lang="en-US" altLang="en-US" sz="2000" dirty="0"/>
              <a:t>Transaction B, commits while A is running:</a:t>
            </a:r>
          </a:p>
          <a:p>
            <a:endParaRPr lang="en-US" altLang="en-US" sz="2000" dirty="0"/>
          </a:p>
          <a:p>
            <a:pPr marL="0" indent="0">
              <a:buNone/>
            </a:pPr>
            <a:endParaRPr lang="en-US" altLang="en-US" sz="2000" dirty="0"/>
          </a:p>
          <a:p>
            <a:pPr algn="l"/>
            <a:r>
              <a:rPr lang="en-US" sz="2000" b="0" i="0" dirty="0">
                <a:solidFill>
                  <a:srgbClr val="404040"/>
                </a:solidFill>
                <a:effectLst/>
                <a:latin typeface="DeepSeek-CJK-patch"/>
              </a:rPr>
              <a:t>Repeatable Read allows this inconsistent partial visibility, which is why it doesn't guarantee full serializability.</a:t>
            </a:r>
            <a:endParaRPr lang="en-US" altLang="en-US" sz="2000" dirty="0"/>
          </a:p>
        </p:txBody>
      </p:sp>
      <p:sp>
        <p:nvSpPr>
          <p:cNvPr id="38916" name="Rectangle 5"/>
          <p:cNvSpPr>
            <a:spLocks noChangeArrowheads="1"/>
          </p:cNvSpPr>
          <p:nvPr/>
        </p:nvSpPr>
        <p:spPr bwMode="auto">
          <a:xfrm>
            <a:off x="538163" y="4135438"/>
            <a:ext cx="75279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a:p>
        </p:txBody>
      </p:sp>
      <p:sp>
        <p:nvSpPr>
          <p:cNvPr id="6" name="TextBox 5">
            <a:extLst>
              <a:ext uri="{FF2B5EF4-FFF2-40B4-BE49-F238E27FC236}">
                <a16:creationId xmlns:a16="http://schemas.microsoft.com/office/drawing/2014/main" id="{CFDA0211-2C09-4E1E-92E2-9777FF63C95A}"/>
              </a:ext>
            </a:extLst>
          </p:cNvPr>
          <p:cNvSpPr txBox="1"/>
          <p:nvPr/>
        </p:nvSpPr>
        <p:spPr>
          <a:xfrm>
            <a:off x="145035" y="784522"/>
            <a:ext cx="9323829" cy="461665"/>
          </a:xfrm>
          <a:prstGeom prst="rect">
            <a:avLst/>
          </a:prstGeom>
          <a:noFill/>
        </p:spPr>
        <p:txBody>
          <a:bodyPr wrap="square">
            <a:spAutoFit/>
          </a:bodyPr>
          <a:lstStyle/>
          <a:p>
            <a:r>
              <a:rPr kumimoji="1" lang="en-US" sz="2400" dirty="0">
                <a:latin typeface="+mn-lt"/>
                <a:ea typeface="MS PGothic" charset="0"/>
              </a:rPr>
              <a:t>The </a:t>
            </a:r>
            <a:r>
              <a:rPr kumimoji="1" lang="en-US" sz="2400" b="1" dirty="0">
                <a:latin typeface="+mn-lt"/>
                <a:ea typeface="MS PGothic" charset="0"/>
              </a:rPr>
              <a:t>isolation levels </a:t>
            </a:r>
            <a:r>
              <a:rPr kumimoji="1" lang="en-US" sz="2400" dirty="0">
                <a:latin typeface="+mn-lt"/>
                <a:ea typeface="MS PGothic" charset="0"/>
              </a:rPr>
              <a:t>specified by the SQL standard are as follows:</a:t>
            </a:r>
          </a:p>
        </p:txBody>
      </p:sp>
      <p:sp>
        <p:nvSpPr>
          <p:cNvPr id="3" name="TextBox 2">
            <a:extLst>
              <a:ext uri="{FF2B5EF4-FFF2-40B4-BE49-F238E27FC236}">
                <a16:creationId xmlns:a16="http://schemas.microsoft.com/office/drawing/2014/main" id="{1EE93960-91A3-4685-A070-04B00FA78AE9}"/>
              </a:ext>
            </a:extLst>
          </p:cNvPr>
          <p:cNvSpPr txBox="1"/>
          <p:nvPr/>
        </p:nvSpPr>
        <p:spPr>
          <a:xfrm>
            <a:off x="284931" y="2069887"/>
            <a:ext cx="8705654" cy="2941831"/>
          </a:xfrm>
          <a:prstGeom prst="rect">
            <a:avLst/>
          </a:prstGeom>
          <a:noFill/>
        </p:spPr>
        <p:txBody>
          <a:bodyPr wrap="square" rtlCol="0">
            <a:spAutoFit/>
          </a:bodyPr>
          <a:lstStyle/>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BEGIN</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TRANSACTION</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ISOLATION</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LEVEL</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REPEATABLE</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READ;</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636F88"/>
                </a:solidFill>
                <a:effectLst/>
                <a:latin typeface="Courier New" panose="02070309020205020404" pitchFamily="49" charset="0"/>
                <a:ea typeface="Times New Roman" panose="02020603050405020304" pitchFamily="18" charset="0"/>
                <a:cs typeface="Arial" panose="020B0604020202020204" pitchFamily="34" charset="0"/>
              </a:rPr>
              <a:t>-- First read</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SELECT</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88C0D0"/>
                </a:solidFill>
                <a:effectLst/>
                <a:latin typeface="Courier New" panose="02070309020205020404" pitchFamily="49" charset="0"/>
                <a:ea typeface="Times New Roman" panose="02020603050405020304" pitchFamily="18" charset="0"/>
                <a:cs typeface="Arial" panose="020B0604020202020204" pitchFamily="34" charset="0"/>
              </a:rPr>
              <a:t>SUM</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balance</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FROM</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accounts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WHERE</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name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LIKE</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A3BE8C"/>
                </a:solidFill>
                <a:effectLst/>
                <a:latin typeface="Courier New" panose="02070309020205020404" pitchFamily="49" charset="0"/>
                <a:ea typeface="Times New Roman" panose="02020603050405020304" pitchFamily="18" charset="0"/>
                <a:cs typeface="Arial" panose="020B0604020202020204" pitchFamily="34" charset="0"/>
              </a:rPr>
              <a:t>'John%'</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636F88"/>
                </a:solidFill>
                <a:effectLst/>
                <a:latin typeface="Courier New" panose="02070309020205020404" pitchFamily="49" charset="0"/>
                <a:ea typeface="Times New Roman" panose="02020603050405020304" pitchFamily="18" charset="0"/>
                <a:cs typeface="Arial" panose="020B0604020202020204" pitchFamily="34" charset="0"/>
              </a:rPr>
              <a:t>-- Returns 5000 (sum of John Doe and John Smith)</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636F88"/>
                </a:solidFill>
                <a:effectLst/>
                <a:latin typeface="Courier New" panose="02070309020205020404" pitchFamily="49" charset="0"/>
                <a:ea typeface="Times New Roman" panose="02020603050405020304" pitchFamily="18" charset="0"/>
                <a:cs typeface="Arial" panose="020B0604020202020204" pitchFamily="34" charset="0"/>
              </a:rPr>
              <a:t>-- [Transaction B commits here]</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636F88"/>
                </a:solidFill>
                <a:effectLst/>
                <a:latin typeface="Courier New" panose="02070309020205020404" pitchFamily="49" charset="0"/>
                <a:ea typeface="Times New Roman" panose="02020603050405020304" pitchFamily="18" charset="0"/>
                <a:cs typeface="Arial" panose="020B0604020202020204" pitchFamily="34" charset="0"/>
              </a:rPr>
              <a:t>-- Second read</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SELECT</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88C0D0"/>
                </a:solidFill>
                <a:effectLst/>
                <a:latin typeface="Courier New" panose="02070309020205020404" pitchFamily="49" charset="0"/>
                <a:ea typeface="Times New Roman" panose="02020603050405020304" pitchFamily="18" charset="0"/>
                <a:cs typeface="Arial" panose="020B0604020202020204" pitchFamily="34" charset="0"/>
              </a:rPr>
              <a:t>SUM</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balance</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FROM</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accounts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WHERE</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name </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LIKE</a:t>
            </a:r>
            <a:r>
              <a:rPr lang="en-US" sz="18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800" b="1" dirty="0">
                <a:solidFill>
                  <a:srgbClr val="A3BE8C"/>
                </a:solidFill>
                <a:effectLst/>
                <a:latin typeface="Courier New" panose="02070309020205020404" pitchFamily="49" charset="0"/>
                <a:ea typeface="Times New Roman" panose="02020603050405020304" pitchFamily="18" charset="0"/>
                <a:cs typeface="Arial" panose="020B0604020202020204" pitchFamily="34" charset="0"/>
              </a:rPr>
              <a:t>'John%'</a:t>
            </a: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636F88"/>
                </a:solidFill>
                <a:effectLst/>
                <a:latin typeface="Courier New" panose="02070309020205020404" pitchFamily="49" charset="0"/>
                <a:ea typeface="Times New Roman" panose="02020603050405020304" pitchFamily="18" charset="0"/>
                <a:cs typeface="Arial" panose="020B0604020202020204" pitchFamily="34" charset="0"/>
              </a:rPr>
              <a:t>-- Still returns 5000, even if Transaction B added a new John account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COMMIT;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p>
        </p:txBody>
      </p:sp>
      <p:sp>
        <p:nvSpPr>
          <p:cNvPr id="9" name="TextBox 8">
            <a:extLst>
              <a:ext uri="{FF2B5EF4-FFF2-40B4-BE49-F238E27FC236}">
                <a16:creationId xmlns:a16="http://schemas.microsoft.com/office/drawing/2014/main" id="{74BFE5DD-9C13-42A4-91E4-90584A08E3EA}"/>
              </a:ext>
            </a:extLst>
          </p:cNvPr>
          <p:cNvSpPr txBox="1"/>
          <p:nvPr/>
        </p:nvSpPr>
        <p:spPr>
          <a:xfrm>
            <a:off x="428984" y="5011718"/>
            <a:ext cx="7673353" cy="875240"/>
          </a:xfrm>
          <a:prstGeom prst="rect">
            <a:avLst/>
          </a:prstGeom>
          <a:noFill/>
        </p:spPr>
        <p:txBody>
          <a:bodyPr wrap="square">
            <a:spAutoFit/>
          </a:bodyPr>
          <a:lstStyle/>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BEGIN;</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INSERT</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INTO</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accounts </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VALUES</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600" b="1" dirty="0">
                <a:solidFill>
                  <a:srgbClr val="B48EAD"/>
                </a:solidFill>
                <a:effectLst/>
                <a:latin typeface="Courier New" panose="02070309020205020404" pitchFamily="49" charset="0"/>
                <a:ea typeface="Times New Roman" panose="02020603050405020304" pitchFamily="18" charset="0"/>
                <a:cs typeface="Arial" panose="020B0604020202020204" pitchFamily="34" charset="0"/>
              </a:rPr>
              <a:t>3</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A3BE8C"/>
                </a:solidFill>
                <a:effectLst/>
                <a:latin typeface="Courier New" panose="02070309020205020404" pitchFamily="49" charset="0"/>
                <a:ea typeface="Times New Roman" panose="02020603050405020304" pitchFamily="18" charset="0"/>
                <a:cs typeface="Arial" panose="020B0604020202020204" pitchFamily="34" charset="0"/>
              </a:rPr>
              <a:t>'John Brown'</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B48EAD"/>
                </a:solidFill>
                <a:effectLst/>
                <a:latin typeface="Courier New" panose="02070309020205020404" pitchFamily="49" charset="0"/>
                <a:ea typeface="Times New Roman" panose="02020603050405020304" pitchFamily="18" charset="0"/>
                <a:cs typeface="Arial" panose="020B0604020202020204" pitchFamily="34" charset="0"/>
              </a:rPr>
              <a:t>2000</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INSERT</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INTO</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accounts </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VALUES</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600" b="1" dirty="0">
                <a:solidFill>
                  <a:srgbClr val="B48EAD"/>
                </a:solidFill>
                <a:effectLst/>
                <a:latin typeface="Courier New" panose="02070309020205020404" pitchFamily="49" charset="0"/>
                <a:ea typeface="Times New Roman" panose="02020603050405020304" pitchFamily="18" charset="0"/>
                <a:cs typeface="Arial" panose="020B0604020202020204" pitchFamily="34" charset="0"/>
              </a:rPr>
              <a:t>4</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A3BE8C"/>
                </a:solidFill>
                <a:effectLst/>
                <a:latin typeface="Courier New" panose="02070309020205020404" pitchFamily="49" charset="0"/>
                <a:ea typeface="Times New Roman" panose="02020603050405020304" pitchFamily="18" charset="0"/>
                <a:cs typeface="Arial" panose="020B0604020202020204" pitchFamily="34" charset="0"/>
              </a:rPr>
              <a:t>'William Green'</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r>
              <a:rPr lang="en-US" sz="1600" b="1" dirty="0">
                <a:solidFill>
                  <a:srgbClr val="FFFFFF"/>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600" b="1" dirty="0">
                <a:solidFill>
                  <a:srgbClr val="B48EAD"/>
                </a:solidFill>
                <a:effectLst/>
                <a:latin typeface="Courier New" panose="02070309020205020404" pitchFamily="49" charset="0"/>
                <a:ea typeface="Times New Roman" panose="02020603050405020304" pitchFamily="18" charset="0"/>
                <a:cs typeface="Arial" panose="020B0604020202020204" pitchFamily="34" charset="0"/>
              </a:rPr>
              <a:t>3000</a:t>
            </a: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pPr marL="0" marR="0" latinLnBrk="1">
              <a:lnSpc>
                <a:spcPts val="151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81A1C1"/>
                </a:solidFill>
                <a:effectLst/>
                <a:latin typeface="Courier New" panose="02070309020205020404" pitchFamily="49" charset="0"/>
                <a:ea typeface="Times New Roman" panose="02020603050405020304" pitchFamily="18" charset="0"/>
                <a:cs typeface="Arial" panose="020B0604020202020204" pitchFamily="34" charset="0"/>
              </a:rPr>
              <a:t>COMMIT;</a:t>
            </a:r>
            <a:endParaRPr lang="en-US" sz="20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2224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20D8-82D1-4A18-BF73-616D18214D10}"/>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4DBB729D-610F-48C6-9FBE-2886AACA4EB3}"/>
              </a:ext>
            </a:extLst>
          </p:cNvPr>
          <p:cNvSpPr>
            <a:spLocks noGrp="1"/>
          </p:cNvSpPr>
          <p:nvPr>
            <p:ph idx="1"/>
          </p:nvPr>
        </p:nvSpPr>
        <p:spPr>
          <a:xfrm>
            <a:off x="-1" y="622170"/>
            <a:ext cx="8993171" cy="5848300"/>
          </a:xfrm>
        </p:spPr>
        <p:txBody>
          <a:bodyPr/>
          <a:lstStyle/>
          <a:p>
            <a:pPr lvl="1"/>
            <a:r>
              <a:rPr lang="en-US" sz="2000" b="0" i="0" dirty="0">
                <a:solidFill>
                  <a:srgbClr val="1F1F1F"/>
                </a:solidFill>
                <a:effectLst/>
                <a:latin typeface="Google Sans"/>
              </a:rPr>
              <a:t>Imagine you're at a library and transactions are like your visits to check out books. Here's how it plays out with Repeatable Read:</a:t>
            </a:r>
          </a:p>
          <a:p>
            <a:pPr algn="l">
              <a:buFont typeface="+mj-lt"/>
              <a:buAutoNum type="arabicPeriod"/>
            </a:pPr>
            <a:r>
              <a:rPr lang="en-US" sz="2000" b="1" i="0" dirty="0">
                <a:solidFill>
                  <a:srgbClr val="1F1F1F"/>
                </a:solidFill>
                <a:effectLst/>
                <a:latin typeface="Google Sans"/>
              </a:rPr>
              <a:t>Start Transaction (Entering the Library):</a:t>
            </a:r>
            <a:r>
              <a:rPr lang="en-US" sz="2000" b="0" i="0" dirty="0">
                <a:solidFill>
                  <a:srgbClr val="1F1F1F"/>
                </a:solidFill>
                <a:effectLst/>
                <a:latin typeface="Google Sans"/>
              </a:rPr>
              <a:t> You enter the library and begin your transaction.</a:t>
            </a:r>
          </a:p>
          <a:p>
            <a:pPr algn="l">
              <a:buFont typeface="+mj-lt"/>
              <a:buAutoNum type="arabicPeriod"/>
            </a:pPr>
            <a:r>
              <a:rPr lang="en-US" sz="2000" b="1" i="0" dirty="0">
                <a:solidFill>
                  <a:srgbClr val="1F1F1F"/>
                </a:solidFill>
                <a:effectLst/>
                <a:latin typeface="Google Sans"/>
              </a:rPr>
              <a:t>Initial Scan (First Look for Books):</a:t>
            </a:r>
            <a:r>
              <a:rPr lang="en-US" sz="2000" b="0" i="0" dirty="0">
                <a:solidFill>
                  <a:srgbClr val="1F1F1F"/>
                </a:solidFill>
                <a:effectLst/>
                <a:latin typeface="Google Sans"/>
              </a:rPr>
              <a:t> You browse the shelves and make a </a:t>
            </a:r>
            <a:r>
              <a:rPr lang="en-US" sz="2000" b="1" i="0" dirty="0">
                <a:solidFill>
                  <a:srgbClr val="1F1F1F"/>
                </a:solidFill>
                <a:effectLst/>
                <a:latin typeface="Google Sans"/>
              </a:rPr>
              <a:t>note of all the books you're interested in</a:t>
            </a:r>
            <a:r>
              <a:rPr lang="en-US" sz="2000" b="0" i="0" dirty="0">
                <a:solidFill>
                  <a:srgbClr val="1F1F1F"/>
                </a:solidFill>
                <a:effectLst/>
                <a:latin typeface="Google Sans"/>
              </a:rPr>
              <a:t> (let's say three novels). This is like your first read in a transaction.</a:t>
            </a:r>
          </a:p>
          <a:p>
            <a:pPr algn="l">
              <a:buFont typeface="+mj-lt"/>
              <a:buAutoNum type="arabicPeriod"/>
            </a:pPr>
            <a:r>
              <a:rPr lang="en-US" sz="2000" b="1" i="0" dirty="0">
                <a:solidFill>
                  <a:srgbClr val="1F1F1F"/>
                </a:solidFill>
                <a:effectLst/>
                <a:latin typeface="Google Sans"/>
              </a:rPr>
              <a:t>Someone Else Borrows a Book (Concurrent Transaction):</a:t>
            </a:r>
            <a:r>
              <a:rPr lang="en-US" sz="2000" b="0" i="0" dirty="0">
                <a:solidFill>
                  <a:srgbClr val="1F1F1F"/>
                </a:solidFill>
                <a:effectLst/>
                <a:latin typeface="Google Sans"/>
              </a:rPr>
              <a:t> While you're busy, another person comes along and borrows one of the novels you noted (unknown to you). This represents a concurrent transaction modifying data.</a:t>
            </a:r>
          </a:p>
          <a:p>
            <a:pPr algn="l">
              <a:buFont typeface="+mj-lt"/>
              <a:buAutoNum type="arabicPeriod"/>
            </a:pPr>
            <a:r>
              <a:rPr lang="en-US" sz="2000" b="1" i="0" dirty="0">
                <a:solidFill>
                  <a:srgbClr val="1F1F1F"/>
                </a:solidFill>
                <a:effectLst/>
                <a:latin typeface="Google Sans"/>
              </a:rPr>
              <a:t>Second Look (Checking Availability):</a:t>
            </a:r>
            <a:r>
              <a:rPr lang="en-US" sz="2000" b="0" i="0" dirty="0">
                <a:solidFill>
                  <a:srgbClr val="1F1F1F"/>
                </a:solidFill>
                <a:effectLst/>
                <a:latin typeface="Google Sans"/>
              </a:rPr>
              <a:t> Satisfied with your selection, you go to the checkout counter to confirm availability (second read). Here, Repeatable Read ensures you see the same three novels you initially noted, even though one might be physically gone (borrowed by someone else). The library system creates a "snapshot" of the shelves at the start of your transaction, ensuring your results are consistent.</a:t>
            </a:r>
          </a:p>
          <a:p>
            <a:pPr algn="l">
              <a:buFont typeface="+mj-lt"/>
              <a:buAutoNum type="arabicPeriod"/>
            </a:pPr>
            <a:r>
              <a:rPr lang="en-US" sz="2000" b="1" i="0" dirty="0">
                <a:solidFill>
                  <a:srgbClr val="1F1F1F"/>
                </a:solidFill>
                <a:effectLst/>
                <a:latin typeface="Google Sans"/>
              </a:rPr>
              <a:t>Checkout (Committing the Transaction):</a:t>
            </a:r>
            <a:r>
              <a:rPr lang="en-US" sz="2000" b="0" i="0" dirty="0">
                <a:solidFill>
                  <a:srgbClr val="1F1F1F"/>
                </a:solidFill>
                <a:effectLst/>
                <a:latin typeface="Google Sans"/>
              </a:rPr>
              <a:t> You successfully check out the three novels (committing the transaction).</a:t>
            </a:r>
          </a:p>
          <a:p>
            <a:endParaRPr lang="en-US" sz="2000" dirty="0"/>
          </a:p>
        </p:txBody>
      </p:sp>
    </p:spTree>
    <p:extLst>
      <p:ext uri="{BB962C8B-B14F-4D97-AF65-F5344CB8AC3E}">
        <p14:creationId xmlns:p14="http://schemas.microsoft.com/office/powerpoint/2010/main" val="2608804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Levels of Consistency</a:t>
            </a:r>
          </a:p>
        </p:txBody>
      </p:sp>
      <p:sp>
        <p:nvSpPr>
          <p:cNvPr id="2" name="Content Placeholder 1">
            <a:extLst>
              <a:ext uri="{FF2B5EF4-FFF2-40B4-BE49-F238E27FC236}">
                <a16:creationId xmlns:a16="http://schemas.microsoft.com/office/drawing/2014/main" id="{E247170A-C2C0-4F36-8AA4-43A13105431D}"/>
              </a:ext>
            </a:extLst>
          </p:cNvPr>
          <p:cNvSpPr>
            <a:spLocks noGrp="1"/>
          </p:cNvSpPr>
          <p:nvPr>
            <p:ph idx="1"/>
          </p:nvPr>
        </p:nvSpPr>
        <p:spPr>
          <a:xfrm>
            <a:off x="109181" y="1102497"/>
            <a:ext cx="8902843" cy="5367972"/>
          </a:xfrm>
        </p:spPr>
        <p:txBody>
          <a:bodyPr/>
          <a:lstStyle/>
          <a:p>
            <a:r>
              <a:rPr lang="en-US" sz="2800" dirty="0"/>
              <a:t>Lower degrees of consistency useful for gathering approximate information about the database </a:t>
            </a:r>
          </a:p>
          <a:p>
            <a:r>
              <a:rPr lang="en-US" sz="2800" b="1" dirty="0"/>
              <a:t>Warning</a:t>
            </a:r>
            <a:r>
              <a:rPr lang="en-US" sz="2800" dirty="0"/>
              <a:t>: some database systems do not ensure serializable schedules by default</a:t>
            </a:r>
          </a:p>
          <a:p>
            <a:r>
              <a:rPr lang="en-US" sz="2800" dirty="0"/>
              <a:t>E.g., Oracle (and PostgreSQL prior to version 9) by default support a level of consistency called snapshot isolation (not part of the SQL standard)</a:t>
            </a:r>
          </a:p>
          <a:p>
            <a:endParaRPr lang="en-IN" sz="2800" dirty="0"/>
          </a:p>
        </p:txBody>
      </p:sp>
      <p:sp>
        <p:nvSpPr>
          <p:cNvPr id="39939" name="Rectangle 5"/>
          <p:cNvSpPr>
            <a:spLocks noChangeArrowheads="1"/>
          </p:cNvSpPr>
          <p:nvPr/>
        </p:nvSpPr>
        <p:spPr bwMode="auto">
          <a:xfrm>
            <a:off x="1147763" y="1163638"/>
            <a:ext cx="70056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Definition in SQL</a:t>
            </a:r>
          </a:p>
        </p:txBody>
      </p:sp>
      <p:sp>
        <p:nvSpPr>
          <p:cNvPr id="40963" name="Rectangle 3"/>
          <p:cNvSpPr>
            <a:spLocks noGrp="1" noChangeArrowheads="1"/>
          </p:cNvSpPr>
          <p:nvPr>
            <p:ph idx="1"/>
          </p:nvPr>
        </p:nvSpPr>
        <p:spPr>
          <a:xfrm>
            <a:off x="136478" y="1023582"/>
            <a:ext cx="8430473" cy="5446887"/>
          </a:xfrm>
        </p:spPr>
        <p:txBody>
          <a:bodyPr/>
          <a:lstStyle/>
          <a:p>
            <a:r>
              <a:rPr lang="en-US" altLang="en-US" sz="2000" dirty="0"/>
              <a:t>In SQL, a transaction begins implicitly.</a:t>
            </a:r>
          </a:p>
          <a:p>
            <a:r>
              <a:rPr lang="en-US" altLang="en-US" sz="2000" dirty="0"/>
              <a:t>A transaction in SQL ends by:</a:t>
            </a:r>
          </a:p>
          <a:p>
            <a:pPr lvl="1"/>
            <a:r>
              <a:rPr lang="en-US" altLang="en-US" sz="2000" b="1" dirty="0"/>
              <a:t>Commit work</a:t>
            </a:r>
            <a:r>
              <a:rPr lang="en-US" altLang="en-US" sz="2000" dirty="0"/>
              <a:t> commits </a:t>
            </a:r>
            <a:r>
              <a:rPr lang="en-US" altLang="en-US" sz="2000" b="1" dirty="0"/>
              <a:t>current</a:t>
            </a:r>
            <a:r>
              <a:rPr lang="en-US" altLang="en-US" sz="2000" dirty="0"/>
              <a:t> transaction and begins a new one.</a:t>
            </a:r>
          </a:p>
          <a:p>
            <a:pPr lvl="1"/>
            <a:r>
              <a:rPr lang="en-US" altLang="en-US" sz="2000" b="1" dirty="0"/>
              <a:t>Rollback work</a:t>
            </a:r>
            <a:r>
              <a:rPr lang="en-US" altLang="en-US" sz="2000" dirty="0"/>
              <a:t> causes </a:t>
            </a:r>
            <a:r>
              <a:rPr lang="en-US" altLang="en-US" sz="2000" b="1" dirty="0"/>
              <a:t>current</a:t>
            </a:r>
            <a:r>
              <a:rPr lang="en-US" altLang="en-US" sz="2000" dirty="0"/>
              <a:t> transaction to </a:t>
            </a:r>
            <a:r>
              <a:rPr lang="en-US" altLang="en-US" sz="2000" b="1" dirty="0"/>
              <a:t>abort</a:t>
            </a:r>
            <a:r>
              <a:rPr lang="en-US" altLang="en-US" sz="2000" dirty="0"/>
              <a:t>.</a:t>
            </a:r>
          </a:p>
          <a:p>
            <a:r>
              <a:rPr lang="en-US" altLang="en-US" sz="2000" dirty="0"/>
              <a:t>In almost all database systems, by default, every SQL statement also commits implicitly if it executes successfully</a:t>
            </a:r>
          </a:p>
          <a:p>
            <a:pPr lvl="1"/>
            <a:r>
              <a:rPr lang="en-US" altLang="en-US" sz="2000" dirty="0"/>
              <a:t>Implicit commit can be turned off by a database directive</a:t>
            </a:r>
          </a:p>
          <a:p>
            <a:pPr lvl="2"/>
            <a:r>
              <a:rPr lang="en-US" altLang="en-US" sz="2000" dirty="0"/>
              <a:t>E.g., in JDBC -- </a:t>
            </a:r>
            <a:r>
              <a:rPr lang="en-US" altLang="en-US" sz="2000" dirty="0" err="1"/>
              <a:t>connection.setAutoCommit</a:t>
            </a:r>
            <a:r>
              <a:rPr lang="en-US" altLang="en-US" sz="2000" dirty="0"/>
              <a:t>(false);</a:t>
            </a:r>
          </a:p>
          <a:p>
            <a:r>
              <a:rPr lang="en-US" altLang="en-US" sz="2000" b="1" dirty="0"/>
              <a:t>Isolation</a:t>
            </a:r>
            <a:r>
              <a:rPr lang="en-US" altLang="en-US" sz="2000" dirty="0"/>
              <a:t> </a:t>
            </a:r>
            <a:r>
              <a:rPr lang="en-US" altLang="en-US" sz="2000" b="1" dirty="0"/>
              <a:t>level</a:t>
            </a:r>
            <a:r>
              <a:rPr lang="en-US" altLang="en-US" sz="2000" dirty="0"/>
              <a:t> can be </a:t>
            </a:r>
            <a:r>
              <a:rPr lang="en-US" altLang="en-US" sz="2000" b="1" dirty="0"/>
              <a:t>set</a:t>
            </a:r>
            <a:r>
              <a:rPr lang="en-US" altLang="en-US" sz="2000" dirty="0"/>
              <a:t> at </a:t>
            </a:r>
            <a:r>
              <a:rPr lang="en-US" altLang="en-US" sz="2000" b="1" dirty="0"/>
              <a:t>database level</a:t>
            </a:r>
          </a:p>
          <a:p>
            <a:r>
              <a:rPr lang="en-US" altLang="en-US" sz="2000" dirty="0"/>
              <a:t>Isolation level can be changed at start of transaction</a:t>
            </a:r>
          </a:p>
          <a:p>
            <a:pPr lvl="2"/>
            <a:r>
              <a:rPr lang="en-US" altLang="en-US" sz="1800" dirty="0"/>
              <a:t>E.g.  In SQL </a:t>
            </a:r>
            <a:r>
              <a:rPr lang="en-US" altLang="en-US" sz="1800" b="1" dirty="0"/>
              <a:t>set transaction isolation level serializable</a:t>
            </a:r>
          </a:p>
          <a:p>
            <a:pPr lvl="2"/>
            <a:r>
              <a:rPr lang="en-US" altLang="en-US" sz="1800" dirty="0"/>
              <a:t>E.g. in JDBC --  </a:t>
            </a:r>
            <a:r>
              <a:rPr lang="en-US" altLang="en-US" sz="1800" dirty="0" err="1"/>
              <a:t>connection.setTransactionIsolation</a:t>
            </a:r>
            <a:r>
              <a:rPr lang="en-US" altLang="en-US" sz="1800" dirty="0"/>
              <a:t>(      </a:t>
            </a:r>
            <a:br>
              <a:rPr lang="en-US" altLang="en-US" sz="1800" dirty="0"/>
            </a:br>
            <a:r>
              <a:rPr lang="en-US" altLang="en-US" sz="1800" dirty="0"/>
              <a:t>                                    </a:t>
            </a:r>
            <a:r>
              <a:rPr lang="en-US" altLang="en-US" sz="1800" dirty="0" err="1"/>
              <a:t>Connection.TRANSACTION_SERIALIZABLE</a:t>
            </a:r>
            <a:r>
              <a:rPr lang="en-US" altLang="en-US" sz="18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ACAF-F04B-44BB-A5C2-EAE4A5FBD7DE}"/>
              </a:ext>
            </a:extLst>
          </p:cNvPr>
          <p:cNvSpPr>
            <a:spLocks noGrp="1"/>
          </p:cNvSpPr>
          <p:nvPr>
            <p:ph type="title"/>
          </p:nvPr>
        </p:nvSpPr>
        <p:spPr/>
        <p:txBody>
          <a:bodyPr/>
          <a:lstStyle/>
          <a:p>
            <a:r>
              <a:rPr lang="en-IN" dirty="0"/>
              <a:t>Implementation of Isolation Levels</a:t>
            </a:r>
          </a:p>
        </p:txBody>
      </p:sp>
      <p:sp>
        <p:nvSpPr>
          <p:cNvPr id="3" name="Content Placeholder 2">
            <a:extLst>
              <a:ext uri="{FF2B5EF4-FFF2-40B4-BE49-F238E27FC236}">
                <a16:creationId xmlns:a16="http://schemas.microsoft.com/office/drawing/2014/main" id="{96E06DFC-E228-4A51-A4C2-91BB66D41B27}"/>
              </a:ext>
            </a:extLst>
          </p:cNvPr>
          <p:cNvSpPr>
            <a:spLocks noGrp="1"/>
          </p:cNvSpPr>
          <p:nvPr>
            <p:ph idx="1"/>
          </p:nvPr>
        </p:nvSpPr>
        <p:spPr>
          <a:xfrm>
            <a:off x="606122" y="911997"/>
            <a:ext cx="8330488" cy="5367972"/>
          </a:xfrm>
        </p:spPr>
        <p:txBody>
          <a:bodyPr/>
          <a:lstStyle/>
          <a:p>
            <a:r>
              <a:rPr lang="en-IN" sz="2000" dirty="0"/>
              <a:t>Locking</a:t>
            </a:r>
          </a:p>
          <a:p>
            <a:pPr lvl="1"/>
            <a:r>
              <a:rPr lang="en-IN" sz="2000" b="1" dirty="0"/>
              <a:t>Lock on whole database </a:t>
            </a:r>
            <a:r>
              <a:rPr lang="en-IN" sz="2000" dirty="0"/>
              <a:t>vs </a:t>
            </a:r>
            <a:r>
              <a:rPr lang="en-IN" sz="2000" b="1" dirty="0"/>
              <a:t>lock on items</a:t>
            </a:r>
          </a:p>
          <a:p>
            <a:pPr lvl="1"/>
            <a:r>
              <a:rPr lang="en-IN" sz="2000" dirty="0"/>
              <a:t>How long to hold lock?</a:t>
            </a:r>
          </a:p>
          <a:p>
            <a:pPr lvl="1"/>
            <a:r>
              <a:rPr lang="en-IN" sz="2000" dirty="0"/>
              <a:t>Shared vs exclusive\e locks</a:t>
            </a:r>
          </a:p>
          <a:p>
            <a:r>
              <a:rPr lang="en-IN" sz="2000" dirty="0"/>
              <a:t>Timestamps</a:t>
            </a:r>
          </a:p>
          <a:p>
            <a:pPr lvl="1"/>
            <a:r>
              <a:rPr lang="en-IN" sz="2000" dirty="0"/>
              <a:t>Transaction timestamp assigned e.g. when a transaction begins</a:t>
            </a:r>
          </a:p>
          <a:p>
            <a:pPr lvl="1"/>
            <a:r>
              <a:rPr lang="en-IN" sz="2000" dirty="0"/>
              <a:t>Data items store two timestamps</a:t>
            </a:r>
          </a:p>
          <a:p>
            <a:pPr lvl="2"/>
            <a:r>
              <a:rPr lang="en-IN" sz="2000" dirty="0"/>
              <a:t>Read timestamp</a:t>
            </a:r>
          </a:p>
          <a:p>
            <a:pPr lvl="2"/>
            <a:r>
              <a:rPr lang="en-IN" sz="2000" dirty="0"/>
              <a:t>Write timestamp</a:t>
            </a:r>
          </a:p>
          <a:p>
            <a:pPr lvl="1"/>
            <a:r>
              <a:rPr lang="en-IN" sz="2000" dirty="0"/>
              <a:t>Timestamps are used to detect out of order accesses</a:t>
            </a:r>
          </a:p>
          <a:p>
            <a:r>
              <a:rPr lang="en-IN" sz="2000" b="1" dirty="0"/>
              <a:t>Multiple versions of each data item</a:t>
            </a:r>
          </a:p>
          <a:p>
            <a:pPr lvl="1"/>
            <a:r>
              <a:rPr lang="en-IN" sz="2000" dirty="0"/>
              <a:t>Allow transactions to read from a “</a:t>
            </a:r>
            <a:r>
              <a:rPr lang="en-IN" sz="2000" b="1" dirty="0"/>
              <a:t>snapshot</a:t>
            </a:r>
            <a:r>
              <a:rPr lang="en-IN" sz="2000" dirty="0"/>
              <a:t>” of the database</a:t>
            </a:r>
          </a:p>
        </p:txBody>
      </p:sp>
    </p:spTree>
    <p:extLst>
      <p:ext uri="{BB962C8B-B14F-4D97-AF65-F5344CB8AC3E}">
        <p14:creationId xmlns:p14="http://schemas.microsoft.com/office/powerpoint/2010/main" val="3345082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6548-0516-4E04-B705-F7A54C9E8ABE}"/>
              </a:ext>
            </a:extLst>
          </p:cNvPr>
          <p:cNvSpPr>
            <a:spLocks noGrp="1"/>
          </p:cNvSpPr>
          <p:nvPr>
            <p:ph type="title"/>
          </p:nvPr>
        </p:nvSpPr>
        <p:spPr/>
        <p:txBody>
          <a:bodyPr/>
          <a:lstStyle/>
          <a:p>
            <a:r>
              <a:rPr lang="en-IN" dirty="0"/>
              <a:t>Transactions as SQL Statements</a:t>
            </a:r>
          </a:p>
        </p:txBody>
      </p:sp>
      <p:sp>
        <p:nvSpPr>
          <p:cNvPr id="3" name="Content Placeholder 2">
            <a:extLst>
              <a:ext uri="{FF2B5EF4-FFF2-40B4-BE49-F238E27FC236}">
                <a16:creationId xmlns:a16="http://schemas.microsoft.com/office/drawing/2014/main" id="{F275E497-18AF-475A-B6A4-049AF234E8D0}"/>
              </a:ext>
            </a:extLst>
          </p:cNvPr>
          <p:cNvSpPr>
            <a:spLocks noGrp="1"/>
          </p:cNvSpPr>
          <p:nvPr>
            <p:ph idx="1"/>
          </p:nvPr>
        </p:nvSpPr>
        <p:spPr>
          <a:xfrm>
            <a:off x="298451" y="727075"/>
            <a:ext cx="8547100" cy="5367972"/>
          </a:xfrm>
        </p:spPr>
        <p:txBody>
          <a:bodyPr/>
          <a:lstStyle/>
          <a:p>
            <a:r>
              <a:rPr lang="en-IN" sz="2000" dirty="0"/>
              <a:t>E.g., Transaction 1:</a:t>
            </a:r>
            <a:br>
              <a:rPr lang="en-IN" sz="2000" dirty="0"/>
            </a:br>
            <a:r>
              <a:rPr lang="en-IN" sz="2400" dirty="0"/>
              <a:t>   </a:t>
            </a:r>
            <a:r>
              <a:rPr lang="en-IN" sz="2000" b="1" dirty="0"/>
              <a:t>select</a:t>
            </a:r>
            <a:r>
              <a:rPr lang="en-IN" sz="2000" dirty="0"/>
              <a:t> </a:t>
            </a:r>
            <a:r>
              <a:rPr lang="en-IN" sz="2000" i="1" dirty="0"/>
              <a:t>ID, name  </a:t>
            </a:r>
            <a:r>
              <a:rPr lang="en-IN" sz="2000" dirty="0"/>
              <a:t> </a:t>
            </a:r>
            <a:r>
              <a:rPr lang="en-IN" sz="2000" b="1" dirty="0"/>
              <a:t>from  </a:t>
            </a:r>
            <a:r>
              <a:rPr lang="en-IN" sz="2000" i="1" dirty="0"/>
              <a:t>instructor   </a:t>
            </a:r>
            <a:r>
              <a:rPr lang="en-IN" sz="2000" b="1" dirty="0"/>
              <a:t>where</a:t>
            </a:r>
            <a:r>
              <a:rPr lang="en-IN" sz="2000" dirty="0"/>
              <a:t> </a:t>
            </a:r>
            <a:r>
              <a:rPr lang="en-IN" sz="2000" i="1" dirty="0"/>
              <a:t>salary</a:t>
            </a:r>
            <a:r>
              <a:rPr lang="en-IN" sz="2000" dirty="0"/>
              <a:t> &gt; 90000</a:t>
            </a:r>
            <a:endParaRPr lang="en-IN" sz="2400" dirty="0"/>
          </a:p>
          <a:p>
            <a:r>
              <a:rPr lang="en-IN" sz="2000" dirty="0"/>
              <a:t>E.g., Transaction 2:</a:t>
            </a:r>
            <a:br>
              <a:rPr lang="en-IN" sz="2000" dirty="0"/>
            </a:br>
            <a:r>
              <a:rPr lang="en-IN" sz="2000" dirty="0"/>
              <a:t>   </a:t>
            </a:r>
            <a:r>
              <a:rPr lang="en-IN" sz="2000" b="1" dirty="0"/>
              <a:t>insert into</a:t>
            </a:r>
            <a:r>
              <a:rPr lang="en-IN" sz="2000" dirty="0"/>
              <a:t> </a:t>
            </a:r>
            <a:r>
              <a:rPr lang="en-IN" sz="2000" i="1" dirty="0"/>
              <a:t>instructor</a:t>
            </a:r>
            <a:r>
              <a:rPr lang="en-IN" sz="2000" dirty="0"/>
              <a:t> </a:t>
            </a:r>
            <a:r>
              <a:rPr lang="en-IN" sz="2000" b="1" dirty="0"/>
              <a:t>values</a:t>
            </a:r>
            <a:r>
              <a:rPr lang="en-IN" sz="2000" dirty="0"/>
              <a:t> ('11111', 'James', 'Marketing', 100000)</a:t>
            </a:r>
          </a:p>
          <a:p>
            <a:r>
              <a:rPr lang="en-IN" sz="2000" dirty="0"/>
              <a:t>Suppose </a:t>
            </a:r>
          </a:p>
          <a:p>
            <a:pPr lvl="1"/>
            <a:r>
              <a:rPr lang="en-US" sz="2000" dirty="0"/>
              <a:t>In a concurrent execution of these transactions, it is intuitively clear that they conflict, but this is a conflict </a:t>
            </a:r>
            <a:r>
              <a:rPr lang="en-US" sz="2000"/>
              <a:t>that our simple model may not capture </a:t>
            </a:r>
            <a:r>
              <a:rPr lang="en-US" sz="2000" dirty="0"/>
              <a:t>because the T2 values are not in the database yet. </a:t>
            </a:r>
          </a:p>
          <a:p>
            <a:pPr lvl="1"/>
            <a:r>
              <a:rPr lang="en-US" sz="2000" dirty="0"/>
              <a:t>This situation is referred to as the </a:t>
            </a:r>
            <a:r>
              <a:rPr lang="en-US" sz="2000" b="1" dirty="0"/>
              <a:t>phantom phenomenon </a:t>
            </a:r>
            <a:r>
              <a:rPr lang="en-US" sz="2000" dirty="0"/>
              <a:t>because a conflict may exist on “phantom” data</a:t>
            </a:r>
          </a:p>
          <a:p>
            <a:pPr lvl="1"/>
            <a:r>
              <a:rPr lang="en-US" sz="2000" dirty="0"/>
              <a:t>In our simple model, we can look at the read and write steps to see </a:t>
            </a:r>
            <a:r>
              <a:rPr lang="en-US" sz="2000" b="1" dirty="0"/>
              <a:t>which data items are referenced</a:t>
            </a:r>
            <a:r>
              <a:rPr lang="en-US" sz="2000" dirty="0"/>
              <a:t>. But in an </a:t>
            </a:r>
            <a:r>
              <a:rPr lang="en-US" sz="2000" b="1" dirty="0"/>
              <a:t>SQL</a:t>
            </a:r>
            <a:r>
              <a:rPr lang="en-US" sz="2000" dirty="0"/>
              <a:t> statement, the specific </a:t>
            </a:r>
            <a:r>
              <a:rPr lang="en-US" sz="2000" b="1" dirty="0"/>
              <a:t>data items </a:t>
            </a:r>
            <a:r>
              <a:rPr lang="en-US" sz="2000" dirty="0"/>
              <a:t>(tuples) referenced may be </a:t>
            </a:r>
            <a:r>
              <a:rPr lang="en-US" sz="2000" b="1" dirty="0"/>
              <a:t>determined</a:t>
            </a:r>
            <a:r>
              <a:rPr lang="en-US" sz="2000" dirty="0"/>
              <a:t> by a </a:t>
            </a:r>
            <a:r>
              <a:rPr lang="en-US" sz="2000" b="1" dirty="0">
                <a:solidFill>
                  <a:schemeClr val="bg1">
                    <a:lumMod val="50000"/>
                  </a:schemeClr>
                </a:solidFill>
              </a:rPr>
              <a:t>where</a:t>
            </a:r>
            <a:r>
              <a:rPr lang="en-US" sz="2000" dirty="0"/>
              <a:t> </a:t>
            </a:r>
            <a:r>
              <a:rPr lang="en-US" sz="2000" b="1" dirty="0">
                <a:solidFill>
                  <a:schemeClr val="bg1">
                    <a:lumMod val="50000"/>
                  </a:schemeClr>
                </a:solidFill>
              </a:rPr>
              <a:t>clause</a:t>
            </a:r>
            <a:r>
              <a:rPr lang="en-US" sz="2000" dirty="0"/>
              <a:t> predicate</a:t>
            </a:r>
            <a:endParaRPr lang="en-IN" sz="2000" dirty="0"/>
          </a:p>
        </p:txBody>
      </p:sp>
    </p:spTree>
    <p:extLst>
      <p:ext uri="{BB962C8B-B14F-4D97-AF65-F5344CB8AC3E}">
        <p14:creationId xmlns:p14="http://schemas.microsoft.com/office/powerpoint/2010/main" val="2627481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6548-0516-4E04-B705-F7A54C9E8ABE}"/>
              </a:ext>
            </a:extLst>
          </p:cNvPr>
          <p:cNvSpPr>
            <a:spLocks noGrp="1"/>
          </p:cNvSpPr>
          <p:nvPr>
            <p:ph type="title"/>
          </p:nvPr>
        </p:nvSpPr>
        <p:spPr/>
        <p:txBody>
          <a:bodyPr/>
          <a:lstStyle/>
          <a:p>
            <a:r>
              <a:rPr lang="en-IN" dirty="0"/>
              <a:t>Transactions as SQL Statements</a:t>
            </a:r>
          </a:p>
        </p:txBody>
      </p:sp>
      <p:sp>
        <p:nvSpPr>
          <p:cNvPr id="3" name="Content Placeholder 2">
            <a:extLst>
              <a:ext uri="{FF2B5EF4-FFF2-40B4-BE49-F238E27FC236}">
                <a16:creationId xmlns:a16="http://schemas.microsoft.com/office/drawing/2014/main" id="{F275E497-18AF-475A-B6A4-049AF234E8D0}"/>
              </a:ext>
            </a:extLst>
          </p:cNvPr>
          <p:cNvSpPr>
            <a:spLocks noGrp="1"/>
          </p:cNvSpPr>
          <p:nvPr>
            <p:ph idx="1"/>
          </p:nvPr>
        </p:nvSpPr>
        <p:spPr>
          <a:xfrm>
            <a:off x="298451" y="727075"/>
            <a:ext cx="8547100" cy="5367972"/>
          </a:xfrm>
        </p:spPr>
        <p:txBody>
          <a:bodyPr/>
          <a:lstStyle/>
          <a:p>
            <a:r>
              <a:rPr lang="en-US" sz="2000" dirty="0"/>
              <a:t>The above-mentioned problem demonstrates that it is not sufficient for concurrency control to consider only the tuples that are accessed by a transaction;</a:t>
            </a:r>
            <a:endParaRPr lang="en-IN" sz="2000" dirty="0"/>
          </a:p>
          <a:p>
            <a:pPr lvl="1"/>
            <a:r>
              <a:rPr lang="en-IN" sz="2000" dirty="0"/>
              <a:t>Do T1 and T2 conflict?  Does tuple level locking detect the conflict?</a:t>
            </a:r>
          </a:p>
        </p:txBody>
      </p:sp>
      <p:sp>
        <p:nvSpPr>
          <p:cNvPr id="4" name="Content Placeholder 2">
            <a:extLst>
              <a:ext uri="{FF2B5EF4-FFF2-40B4-BE49-F238E27FC236}">
                <a16:creationId xmlns:a16="http://schemas.microsoft.com/office/drawing/2014/main" id="{D37D6F68-8CB4-4E36-8F9B-E99691906A7B}"/>
              </a:ext>
            </a:extLst>
          </p:cNvPr>
          <p:cNvSpPr txBox="1">
            <a:spLocks/>
          </p:cNvSpPr>
          <p:nvPr/>
        </p:nvSpPr>
        <p:spPr bwMode="auto">
          <a:xfrm>
            <a:off x="298449" y="2175098"/>
            <a:ext cx="8547101" cy="5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lvl="1"/>
            <a:r>
              <a:rPr lang="en-IN" sz="2000" kern="0" dirty="0"/>
              <a:t>Instance of the </a:t>
            </a:r>
            <a:r>
              <a:rPr lang="en-IN" sz="2000" b="1" kern="0" dirty="0">
                <a:solidFill>
                  <a:srgbClr val="002060"/>
                </a:solidFill>
              </a:rPr>
              <a:t>phantom phenomenon</a:t>
            </a:r>
          </a:p>
          <a:p>
            <a:r>
              <a:rPr lang="en-IN" sz="2000" kern="0" dirty="0"/>
              <a:t>Also consider T3 below, with </a:t>
            </a:r>
            <a:r>
              <a:rPr lang="en-IN" sz="2000" b="1" kern="0" dirty="0"/>
              <a:t>Wu’s initial salary = 90000 </a:t>
            </a:r>
          </a:p>
          <a:p>
            <a:pPr lvl="1"/>
            <a:r>
              <a:rPr lang="en-IN" sz="2000" kern="0" dirty="0"/>
              <a:t>T1:</a:t>
            </a:r>
            <a:r>
              <a:rPr lang="en-US" sz="2000" dirty="0"/>
              <a:t> </a:t>
            </a:r>
            <a:r>
              <a:rPr lang="en-US" sz="2000" b="1" dirty="0"/>
              <a:t>select</a:t>
            </a:r>
            <a:r>
              <a:rPr lang="en-US" sz="2000" dirty="0"/>
              <a:t> ID, name from instructor </a:t>
            </a:r>
            <a:r>
              <a:rPr lang="en-US" sz="2000" b="1" dirty="0"/>
              <a:t>where</a:t>
            </a:r>
            <a:r>
              <a:rPr lang="en-US" sz="2000" dirty="0"/>
              <a:t> </a:t>
            </a:r>
            <a:r>
              <a:rPr lang="en-US" sz="2000" dirty="0">
                <a:solidFill>
                  <a:schemeClr val="bg1">
                    <a:lumMod val="50000"/>
                  </a:schemeClr>
                </a:solidFill>
              </a:rPr>
              <a:t>salary&gt; 90000</a:t>
            </a:r>
            <a:r>
              <a:rPr lang="en-US" sz="2000" dirty="0"/>
              <a:t>;</a:t>
            </a:r>
          </a:p>
          <a:p>
            <a:pPr lvl="1"/>
            <a:r>
              <a:rPr lang="en-US" sz="2000" kern="0" dirty="0"/>
              <a:t>T2: </a:t>
            </a:r>
            <a:r>
              <a:rPr lang="en-IN" sz="2000" b="1" kern="0" dirty="0"/>
              <a:t>update</a:t>
            </a:r>
            <a:r>
              <a:rPr lang="en-IN" sz="2000" kern="0" dirty="0"/>
              <a:t> </a:t>
            </a:r>
            <a:r>
              <a:rPr lang="en-IN" sz="2000" i="1" kern="0" dirty="0"/>
              <a:t>instructor</a:t>
            </a:r>
            <a:r>
              <a:rPr lang="en-IN" sz="2000" kern="0" dirty="0"/>
              <a:t>  </a:t>
            </a:r>
            <a:r>
              <a:rPr lang="en-IN" sz="2000" b="1" kern="0" dirty="0"/>
              <a:t>set</a:t>
            </a:r>
            <a:r>
              <a:rPr lang="en-IN" sz="2000" kern="0" dirty="0"/>
              <a:t> </a:t>
            </a:r>
            <a:r>
              <a:rPr lang="en-IN" sz="2000" i="1" kern="0" dirty="0"/>
              <a:t>salary</a:t>
            </a:r>
            <a:r>
              <a:rPr lang="en-IN" sz="2000" kern="0" dirty="0"/>
              <a:t> = </a:t>
            </a:r>
            <a:r>
              <a:rPr lang="en-IN" sz="2000" i="1" kern="0" dirty="0"/>
              <a:t>salary</a:t>
            </a:r>
            <a:r>
              <a:rPr lang="en-IN" sz="2000" kern="0" dirty="0"/>
              <a:t> * 1.1</a:t>
            </a:r>
            <a:r>
              <a:rPr lang="en-IN" sz="2000" b="1" kern="0" dirty="0"/>
              <a:t>where</a:t>
            </a:r>
            <a:r>
              <a:rPr lang="en-IN" sz="2000" kern="0" dirty="0"/>
              <a:t> </a:t>
            </a:r>
            <a:r>
              <a:rPr lang="en-IN" sz="2000" i="1" kern="0" dirty="0"/>
              <a:t>name</a:t>
            </a:r>
            <a:r>
              <a:rPr lang="en-IN" sz="2000" kern="0" dirty="0"/>
              <a:t> = 'Wu’ </a:t>
            </a:r>
            <a:endParaRPr lang="en-US" sz="2400" dirty="0"/>
          </a:p>
          <a:p>
            <a:r>
              <a:rPr lang="en-IN" sz="2000" kern="0" dirty="0"/>
              <a:t>Key idea:  Detect “</a:t>
            </a:r>
            <a:r>
              <a:rPr lang="en-IN" sz="2000" b="1" kern="0" dirty="0">
                <a:solidFill>
                  <a:srgbClr val="002060"/>
                </a:solidFill>
              </a:rPr>
              <a:t>predicate</a:t>
            </a:r>
            <a:r>
              <a:rPr lang="en-IN" sz="2000" kern="0" dirty="0"/>
              <a:t>” conflicts, and use some form of  “</a:t>
            </a:r>
            <a:r>
              <a:rPr lang="en-IN" sz="2000" b="1" kern="0" dirty="0">
                <a:solidFill>
                  <a:srgbClr val="002060"/>
                </a:solidFill>
              </a:rPr>
              <a:t>predicate locking</a:t>
            </a:r>
            <a:r>
              <a:rPr lang="en-IN" sz="2000" kern="0" dirty="0"/>
              <a:t>”. </a:t>
            </a:r>
          </a:p>
          <a:p>
            <a:r>
              <a:rPr lang="en-US" sz="2000" dirty="0"/>
              <a:t>Locking based on this idea is called predicate locking; predicate locking is often implemented using locks on index nodes as we see in Section 18.4.3.</a:t>
            </a:r>
            <a:endParaRPr lang="en-IN" sz="2000" kern="0" dirty="0"/>
          </a:p>
        </p:txBody>
      </p:sp>
    </p:spTree>
    <p:extLst>
      <p:ext uri="{BB962C8B-B14F-4D97-AF65-F5344CB8AC3E}">
        <p14:creationId xmlns:p14="http://schemas.microsoft.com/office/powerpoint/2010/main" val="180805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369F0-E989-4F4E-9740-0E12922F33DE}"/>
              </a:ext>
            </a:extLst>
          </p:cNvPr>
          <p:cNvSpPr>
            <a:spLocks noGrp="1"/>
          </p:cNvSpPr>
          <p:nvPr>
            <p:ph idx="1"/>
          </p:nvPr>
        </p:nvSpPr>
        <p:spPr>
          <a:xfrm>
            <a:off x="2643947" y="2796646"/>
            <a:ext cx="5168964" cy="815505"/>
          </a:xfrm>
        </p:spPr>
        <p:txBody>
          <a:bodyPr/>
          <a:lstStyle/>
          <a:p>
            <a:pPr marL="0" indent="0">
              <a:buNone/>
            </a:pPr>
            <a:r>
              <a:rPr lang="en-IN" sz="3200" b="1" dirty="0">
                <a:solidFill>
                  <a:srgbClr val="002060"/>
                </a:solidFill>
                <a:effectLst>
                  <a:outerShdw blurRad="38100" dist="38100" dir="2700000" algn="tl">
                    <a:srgbClr val="DDDDDD"/>
                  </a:outerShdw>
                </a:effectLst>
                <a:latin typeface="+mj-lt"/>
              </a:rPr>
              <a:t>End of Chapter 17</a:t>
            </a:r>
          </a:p>
        </p:txBody>
      </p:sp>
    </p:spTree>
    <p:extLst>
      <p:ext uri="{BB962C8B-B14F-4D97-AF65-F5344CB8AC3E}">
        <p14:creationId xmlns:p14="http://schemas.microsoft.com/office/powerpoint/2010/main" val="222377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a:t>
            </a:r>
          </a:p>
        </p:txBody>
      </p:sp>
      <p:sp>
        <p:nvSpPr>
          <p:cNvPr id="7171" name="Rectangle 3"/>
          <p:cNvSpPr>
            <a:spLocks noGrp="1" noChangeArrowheads="1"/>
          </p:cNvSpPr>
          <p:nvPr>
            <p:ph idx="1"/>
          </p:nvPr>
        </p:nvSpPr>
        <p:spPr>
          <a:xfrm>
            <a:off x="235670" y="933254"/>
            <a:ext cx="8242505" cy="5537215"/>
          </a:xfrm>
        </p:spPr>
        <p:txBody>
          <a:bodyPr/>
          <a:lstStyle/>
          <a:p>
            <a:r>
              <a:rPr lang="en-US" altLang="en-US" sz="1800" dirty="0"/>
              <a:t>Transaction to transfer $50 from account A to account B:</a:t>
            </a:r>
          </a:p>
          <a:p>
            <a:pPr marL="800100" lvl="1" indent="-342900">
              <a:buFont typeface="Monotype Sorts" charset="2"/>
              <a:buAutoNum type="arabicPeriod"/>
            </a:pPr>
            <a:r>
              <a:rPr lang="en-US" altLang="en-US" sz="1400" b="1" dirty="0"/>
              <a:t>read</a:t>
            </a:r>
            <a:r>
              <a:rPr lang="en-US" altLang="en-US" sz="1400" dirty="0"/>
              <a:t>(</a:t>
            </a:r>
            <a:r>
              <a:rPr lang="en-US" altLang="en-US" sz="1400" i="1" dirty="0"/>
              <a:t>A</a:t>
            </a:r>
            <a:r>
              <a:rPr lang="en-US" altLang="en-US" sz="1400" dirty="0"/>
              <a:t>); </a:t>
            </a:r>
          </a:p>
          <a:p>
            <a:pPr marL="800100" lvl="1" indent="-342900">
              <a:buFont typeface="Monotype Sorts" charset="2"/>
              <a:buAutoNum type="arabicPeriod"/>
            </a:pPr>
            <a:r>
              <a:rPr lang="en-US" altLang="en-US" sz="1400" i="1" dirty="0"/>
              <a:t>A</a:t>
            </a:r>
            <a:r>
              <a:rPr lang="en-US" altLang="en-US" sz="1400" dirty="0"/>
              <a:t> := </a:t>
            </a:r>
            <a:r>
              <a:rPr lang="en-US" altLang="en-US" sz="1400" i="1" dirty="0"/>
              <a:t>A – </a:t>
            </a:r>
            <a:r>
              <a:rPr lang="en-US" altLang="en-US" sz="1400" dirty="0"/>
              <a:t>50; </a:t>
            </a:r>
          </a:p>
          <a:p>
            <a:pPr marL="800100" lvl="1" indent="-342900">
              <a:buFont typeface="Monotype Sorts" charset="2"/>
              <a:buAutoNum type="arabicPeriod"/>
            </a:pPr>
            <a:r>
              <a:rPr lang="en-US" altLang="en-US" sz="1400" b="1" dirty="0"/>
              <a:t>write</a:t>
            </a:r>
            <a:r>
              <a:rPr lang="en-US" altLang="en-US" sz="1400" dirty="0"/>
              <a:t>(</a:t>
            </a:r>
            <a:r>
              <a:rPr lang="en-US" altLang="en-US" sz="1400" i="1" dirty="0"/>
              <a:t>A</a:t>
            </a:r>
            <a:r>
              <a:rPr lang="en-US" altLang="en-US" sz="1400" dirty="0"/>
              <a:t>);</a:t>
            </a:r>
          </a:p>
          <a:p>
            <a:pPr marL="800100" lvl="1" indent="-342900">
              <a:buFont typeface="Monotype Sorts" charset="2"/>
              <a:buAutoNum type="arabicPeriod"/>
            </a:pPr>
            <a:r>
              <a:rPr lang="en-US" altLang="en-US" sz="1400" b="1" dirty="0"/>
              <a:t>read</a:t>
            </a:r>
            <a:r>
              <a:rPr lang="en-US" altLang="en-US" sz="1400" dirty="0"/>
              <a:t>(</a:t>
            </a:r>
            <a:r>
              <a:rPr lang="en-US" altLang="en-US" sz="1400" i="1" dirty="0"/>
              <a:t>B</a:t>
            </a:r>
            <a:r>
              <a:rPr lang="en-US" altLang="en-US" sz="1400" dirty="0"/>
              <a:t>)</a:t>
            </a:r>
          </a:p>
          <a:p>
            <a:pPr marL="800100" lvl="1" indent="-342900">
              <a:buFont typeface="Monotype Sorts" charset="2"/>
              <a:buAutoNum type="arabicPeriod"/>
            </a:pPr>
            <a:r>
              <a:rPr lang="en-US" altLang="en-US" sz="1400" i="1" dirty="0"/>
              <a:t>B</a:t>
            </a:r>
            <a:r>
              <a:rPr lang="en-US" altLang="en-US" sz="1400" dirty="0"/>
              <a:t> := </a:t>
            </a:r>
            <a:r>
              <a:rPr lang="en-US" altLang="en-US" sz="1400" i="1" dirty="0"/>
              <a:t>B + </a:t>
            </a:r>
            <a:r>
              <a:rPr lang="en-US" altLang="en-US" sz="1400" dirty="0"/>
              <a:t>50</a:t>
            </a:r>
          </a:p>
          <a:p>
            <a:pPr marL="800100" lvl="1" indent="-342900">
              <a:buFont typeface="Monotype Sorts" charset="2"/>
              <a:buAutoNum type="arabicPeriod"/>
            </a:pPr>
            <a:r>
              <a:rPr lang="en-US" altLang="en-US" sz="1400" b="1" dirty="0"/>
              <a:t>write</a:t>
            </a:r>
            <a:r>
              <a:rPr lang="en-US" altLang="en-US" sz="1400" dirty="0"/>
              <a:t>(</a:t>
            </a:r>
            <a:r>
              <a:rPr lang="en-US" altLang="en-US" sz="1400" i="1" dirty="0"/>
              <a:t>B)</a:t>
            </a:r>
          </a:p>
          <a:p>
            <a:r>
              <a:rPr lang="en-US" altLang="en-US" sz="1800" b="1" dirty="0">
                <a:solidFill>
                  <a:srgbClr val="000099"/>
                </a:solidFill>
              </a:rPr>
              <a:t>Atomicity requirement</a:t>
            </a:r>
            <a:r>
              <a:rPr lang="en-US" altLang="en-US" sz="1800" dirty="0"/>
              <a:t> </a:t>
            </a:r>
          </a:p>
          <a:p>
            <a:pPr lvl="1"/>
            <a:r>
              <a:rPr lang="en-US" altLang="en-US" sz="2000" dirty="0"/>
              <a:t>If the </a:t>
            </a:r>
            <a:r>
              <a:rPr lang="en-US" altLang="en-US" sz="2000" b="1" dirty="0"/>
              <a:t>transaction fails after step 3 </a:t>
            </a:r>
            <a:r>
              <a:rPr lang="en-US" altLang="en-US" sz="2000" dirty="0"/>
              <a:t>and </a:t>
            </a:r>
            <a:r>
              <a:rPr lang="en-US" altLang="en-US" sz="2000" b="1" dirty="0"/>
              <a:t>before step 6</a:t>
            </a:r>
            <a:r>
              <a:rPr lang="en-US" altLang="en-US" sz="2000" dirty="0"/>
              <a:t>, money will be </a:t>
            </a:r>
            <a:r>
              <a:rPr lang="ja-JP" altLang="en-US" sz="2000" dirty="0"/>
              <a:t>“</a:t>
            </a:r>
            <a:r>
              <a:rPr lang="en-US" altLang="ja-JP" sz="2000" dirty="0"/>
              <a:t>lost</a:t>
            </a:r>
            <a:r>
              <a:rPr lang="ja-JP" altLang="en-US" sz="2000" dirty="0"/>
              <a:t>”</a:t>
            </a:r>
            <a:r>
              <a:rPr lang="en-US" altLang="ja-JP" sz="2000" dirty="0"/>
              <a:t> leading to an inconsistent database state</a:t>
            </a:r>
          </a:p>
          <a:p>
            <a:pPr lvl="2"/>
            <a:r>
              <a:rPr lang="en-US" altLang="en-US" sz="2000" dirty="0"/>
              <a:t>Failure could be due to software or hardware</a:t>
            </a:r>
          </a:p>
          <a:p>
            <a:pPr lvl="1"/>
            <a:r>
              <a:rPr lang="en-US" altLang="en-US" sz="2000" dirty="0"/>
              <a:t>The </a:t>
            </a:r>
            <a:r>
              <a:rPr lang="en-US" altLang="en-US" sz="2000" b="1" dirty="0"/>
              <a:t>system</a:t>
            </a:r>
            <a:r>
              <a:rPr lang="en-US" altLang="en-US" sz="2000" dirty="0"/>
              <a:t> should </a:t>
            </a:r>
            <a:r>
              <a:rPr lang="en-US" altLang="en-US" sz="2000" b="1" dirty="0"/>
              <a:t>ensure</a:t>
            </a:r>
            <a:r>
              <a:rPr lang="en-US" altLang="en-US" sz="2000" dirty="0"/>
              <a:t> that </a:t>
            </a:r>
            <a:r>
              <a:rPr lang="en-US" altLang="en-US" sz="2000" b="1" dirty="0"/>
              <a:t>updates</a:t>
            </a:r>
            <a:r>
              <a:rPr lang="en-US" altLang="en-US" sz="2000" dirty="0"/>
              <a:t> of a </a:t>
            </a:r>
            <a:r>
              <a:rPr lang="en-US" altLang="en-US" sz="2000" b="1" dirty="0"/>
              <a:t>partially</a:t>
            </a:r>
            <a:r>
              <a:rPr lang="en-US" altLang="en-US" sz="2000" dirty="0"/>
              <a:t> </a:t>
            </a:r>
            <a:r>
              <a:rPr lang="en-US" altLang="en-US" sz="2000" b="1" dirty="0"/>
              <a:t>executed</a:t>
            </a:r>
            <a:r>
              <a:rPr lang="en-US" altLang="en-US" sz="2000" dirty="0"/>
              <a:t> transaction are</a:t>
            </a:r>
            <a:endParaRPr lang="en-US" altLang="en-US" sz="2000" b="1" dirty="0"/>
          </a:p>
          <a:p>
            <a:r>
              <a:rPr lang="en-US" altLang="en-US" sz="1800" b="1" dirty="0">
                <a:solidFill>
                  <a:srgbClr val="000099"/>
                </a:solidFill>
              </a:rPr>
              <a:t>Durability requirement</a:t>
            </a:r>
            <a:r>
              <a:rPr lang="en-US" altLang="en-US" sz="1800" dirty="0"/>
              <a:t> — once transaction</a:t>
            </a:r>
            <a:r>
              <a:rPr lang="en-US" altLang="en-US" sz="1800" b="1" dirty="0"/>
              <a:t> is reflected in the database. T</a:t>
            </a:r>
            <a:r>
              <a:rPr lang="en-US" altLang="en-US" sz="1800" dirty="0"/>
              <a:t>he user has been notified that the transaction has completed (i.e., the transfer of the $50 has taken place), the updates to the database by the transaction must persist even if there are software or hardware failures.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528387" name="Rectangle 3"/>
          <p:cNvSpPr>
            <a:spLocks noGrp="1" noChangeArrowheads="1"/>
          </p:cNvSpPr>
          <p:nvPr>
            <p:ph idx="1"/>
          </p:nvPr>
        </p:nvSpPr>
        <p:spPr>
          <a:xfrm>
            <a:off x="0" y="848412"/>
            <a:ext cx="8380520" cy="5622057"/>
          </a:xfrm>
        </p:spPr>
        <p:txBody>
          <a:bodyPr/>
          <a:lstStyle/>
          <a:p>
            <a:r>
              <a:rPr lang="en-US" altLang="en-US" sz="2000" b="1" dirty="0">
                <a:solidFill>
                  <a:srgbClr val="000099"/>
                </a:solidFill>
              </a:rPr>
              <a:t>Consistency requirement</a:t>
            </a:r>
            <a:r>
              <a:rPr lang="en-US" altLang="en-US" sz="2000" dirty="0"/>
              <a:t> in above example:</a:t>
            </a:r>
          </a:p>
          <a:p>
            <a:pPr lvl="1"/>
            <a:r>
              <a:rPr lang="en-US" altLang="en-US" sz="2000" dirty="0"/>
              <a:t> The </a:t>
            </a:r>
            <a:r>
              <a:rPr lang="en-US" altLang="en-US" sz="2000" b="1" dirty="0"/>
              <a:t>sum of A and B</a:t>
            </a:r>
            <a:r>
              <a:rPr lang="en-US" altLang="en-US" sz="2000" dirty="0"/>
              <a:t> is </a:t>
            </a:r>
            <a:r>
              <a:rPr lang="en-US" altLang="en-US" sz="2000" b="1" dirty="0"/>
              <a:t>unchanged</a:t>
            </a:r>
            <a:r>
              <a:rPr lang="en-US" altLang="en-US" sz="2000" dirty="0"/>
              <a:t> by the execution of the transaction</a:t>
            </a:r>
          </a:p>
          <a:p>
            <a:r>
              <a:rPr lang="en-US" altLang="en-US" sz="2000" dirty="0"/>
              <a:t>In general, consistency requirements include </a:t>
            </a:r>
          </a:p>
          <a:p>
            <a:pPr lvl="1"/>
            <a:r>
              <a:rPr lang="en-US" altLang="en-US" sz="2000" b="1" dirty="0"/>
              <a:t>Explicitly</a:t>
            </a:r>
            <a:r>
              <a:rPr lang="en-US" altLang="en-US" sz="2000" dirty="0"/>
              <a:t> </a:t>
            </a:r>
            <a:r>
              <a:rPr lang="en-US" altLang="en-US" sz="2000" b="1" dirty="0"/>
              <a:t>specified</a:t>
            </a:r>
            <a:r>
              <a:rPr lang="en-US" altLang="en-US" sz="2000" dirty="0"/>
              <a:t> integrity </a:t>
            </a:r>
            <a:r>
              <a:rPr lang="en-US" altLang="en-US" sz="2000" b="1" dirty="0"/>
              <a:t>constraints</a:t>
            </a:r>
            <a:r>
              <a:rPr lang="en-US" altLang="en-US" sz="2000" dirty="0"/>
              <a:t> such as </a:t>
            </a:r>
            <a:r>
              <a:rPr lang="en-US" altLang="en-US" sz="2000" b="1" dirty="0"/>
              <a:t>primary keys and foreign keys</a:t>
            </a:r>
          </a:p>
          <a:p>
            <a:pPr lvl="1"/>
            <a:r>
              <a:rPr lang="en-US" altLang="en-US" sz="2000" b="1" dirty="0"/>
              <a:t>Implicit</a:t>
            </a:r>
            <a:r>
              <a:rPr lang="en-US" altLang="en-US" sz="2000" dirty="0"/>
              <a:t> </a:t>
            </a:r>
            <a:r>
              <a:rPr lang="en-US" altLang="en-US" sz="2000" b="1" dirty="0"/>
              <a:t>integrity</a:t>
            </a:r>
            <a:r>
              <a:rPr lang="en-US" altLang="en-US" sz="2000" dirty="0"/>
              <a:t> </a:t>
            </a:r>
            <a:r>
              <a:rPr lang="en-US" altLang="en-US" sz="2000" b="1" dirty="0"/>
              <a:t>constraints</a:t>
            </a:r>
          </a:p>
          <a:p>
            <a:pPr lvl="2"/>
            <a:r>
              <a:rPr lang="en-US" altLang="en-US" sz="2000" dirty="0"/>
              <a:t>e.g., the </a:t>
            </a:r>
            <a:r>
              <a:rPr lang="en-US" altLang="en-US" sz="2000" b="1" dirty="0"/>
              <a:t>sum</a:t>
            </a:r>
            <a:r>
              <a:rPr lang="en-US" altLang="en-US" sz="2000" dirty="0"/>
              <a:t> of </a:t>
            </a:r>
            <a:r>
              <a:rPr lang="en-US" altLang="en-US" sz="2000" b="1" dirty="0"/>
              <a:t>balances of all accounts</a:t>
            </a:r>
            <a:r>
              <a:rPr lang="en-US" altLang="en-US" sz="2000" dirty="0"/>
              <a:t>, minus sum of loan amounts must equal value of cash-in-hand</a:t>
            </a:r>
          </a:p>
          <a:p>
            <a:pPr lvl="1"/>
            <a:r>
              <a:rPr lang="en-US" altLang="en-US" sz="2000" dirty="0"/>
              <a:t>A transaction must see a consistent database.</a:t>
            </a:r>
          </a:p>
          <a:p>
            <a:pPr lvl="1"/>
            <a:r>
              <a:rPr lang="en-US" altLang="en-US" sz="2000" b="1" dirty="0"/>
              <a:t>During transaction execution</a:t>
            </a:r>
            <a:r>
              <a:rPr lang="en-US" altLang="en-US" sz="2000" dirty="0"/>
              <a:t> the database may be t</a:t>
            </a:r>
            <a:r>
              <a:rPr lang="en-US" altLang="en-US" sz="2000" b="1" dirty="0"/>
              <a:t>emporarily inconsistent.</a:t>
            </a:r>
          </a:p>
          <a:p>
            <a:pPr lvl="1"/>
            <a:r>
              <a:rPr lang="en-US" altLang="en-US" sz="2000" b="1" dirty="0"/>
              <a:t>When</a:t>
            </a:r>
            <a:r>
              <a:rPr lang="en-US" altLang="en-US" sz="2000" dirty="0"/>
              <a:t> the </a:t>
            </a:r>
            <a:r>
              <a:rPr lang="en-US" altLang="en-US" sz="2000" b="1" dirty="0"/>
              <a:t>transaction</a:t>
            </a:r>
            <a:r>
              <a:rPr lang="en-US" altLang="en-US" sz="2000" dirty="0"/>
              <a:t> </a:t>
            </a:r>
            <a:r>
              <a:rPr lang="en-US" altLang="en-US" sz="2000" b="1" dirty="0"/>
              <a:t>completes</a:t>
            </a:r>
            <a:r>
              <a:rPr lang="en-US" altLang="en-US" sz="2000" dirty="0"/>
              <a:t> successfully the database must be </a:t>
            </a:r>
            <a:r>
              <a:rPr lang="en-US" altLang="en-US" sz="2000" b="1" dirty="0"/>
              <a:t>consistent</a:t>
            </a:r>
          </a:p>
          <a:p>
            <a:pPr lvl="2"/>
            <a:r>
              <a:rPr lang="en-US" altLang="en-US" sz="2000" dirty="0"/>
              <a:t>Erroneous transaction logic can lead to inconsistency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9219" name="Rectangle 3"/>
          <p:cNvSpPr>
            <a:spLocks noGrp="1" noChangeArrowheads="1"/>
          </p:cNvSpPr>
          <p:nvPr>
            <p:ph idx="1"/>
          </p:nvPr>
        </p:nvSpPr>
        <p:spPr>
          <a:xfrm>
            <a:off x="68826" y="904568"/>
            <a:ext cx="8435982" cy="5565901"/>
          </a:xfrm>
        </p:spPr>
        <p:txBody>
          <a:bodyPr/>
          <a:lstStyle/>
          <a:p>
            <a:r>
              <a:rPr lang="en-US" altLang="en-US" sz="1800" b="1" dirty="0">
                <a:solidFill>
                  <a:srgbClr val="000099"/>
                </a:solidFill>
              </a:rPr>
              <a:t>Isolation requirement</a:t>
            </a:r>
            <a:r>
              <a:rPr lang="en-US" altLang="en-US" sz="1800" dirty="0"/>
              <a:t> — if between steps 3 and 6, another transaction T2 is allowed to access the partially updated database, it will see an inconsistent database (the sum  </a:t>
            </a:r>
            <a:r>
              <a:rPr lang="en-US" altLang="en-US" sz="1800" i="1" dirty="0"/>
              <a:t>A + B</a:t>
            </a:r>
            <a:r>
              <a:rPr lang="en-US" altLang="en-US" sz="1800" dirty="0"/>
              <a:t> will be less than it should be).</a:t>
            </a:r>
          </a:p>
          <a:p>
            <a:pPr marL="0" indent="0">
              <a:buNone/>
            </a:pPr>
            <a:br>
              <a:rPr lang="en-US" altLang="en-US" sz="1800" dirty="0"/>
            </a:br>
            <a:r>
              <a:rPr lang="en-US" altLang="en-US" sz="2000" dirty="0"/>
              <a:t>              </a:t>
            </a:r>
            <a:r>
              <a:rPr lang="en-US" altLang="en-US" sz="2000" b="1" dirty="0"/>
              <a:t>T1                                        T2</a:t>
            </a:r>
          </a:p>
          <a:p>
            <a:pPr lvl="1">
              <a:lnSpc>
                <a:spcPct val="90000"/>
              </a:lnSpc>
              <a:buFont typeface="Monotype Sorts" charset="2"/>
              <a:buNone/>
            </a:pPr>
            <a:r>
              <a:rPr lang="en-US" altLang="en-US" sz="2000" dirty="0"/>
              <a:t>1.	</a:t>
            </a:r>
            <a:r>
              <a:rPr lang="en-US" altLang="en-US" sz="2000" b="1" dirty="0"/>
              <a:t>read</a:t>
            </a:r>
            <a:r>
              <a:rPr lang="en-US" altLang="en-US" sz="2000" dirty="0"/>
              <a:t>(</a:t>
            </a:r>
            <a:r>
              <a:rPr lang="en-US" altLang="en-US" sz="2000" i="1" dirty="0"/>
              <a:t>A</a:t>
            </a:r>
            <a:r>
              <a:rPr lang="en-US" altLang="en-US" sz="2000" dirty="0"/>
              <a:t>)</a:t>
            </a:r>
          </a:p>
          <a:p>
            <a:pPr lvl="1">
              <a:lnSpc>
                <a:spcPct val="90000"/>
              </a:lnSpc>
              <a:buFont typeface="Monotype Sorts" charset="2"/>
              <a:buNone/>
            </a:pPr>
            <a:r>
              <a:rPr lang="en-US" altLang="en-US" sz="2000" dirty="0"/>
              <a:t>2.	</a:t>
            </a:r>
            <a:r>
              <a:rPr lang="en-US" altLang="en-US" sz="2000" i="1" dirty="0"/>
              <a:t>A</a:t>
            </a:r>
            <a:r>
              <a:rPr lang="en-US" altLang="en-US" sz="2000" dirty="0"/>
              <a:t> := </a:t>
            </a:r>
            <a:r>
              <a:rPr lang="en-US" altLang="en-US" sz="2000" i="1" dirty="0"/>
              <a:t>A – </a:t>
            </a:r>
            <a:r>
              <a:rPr lang="en-US" altLang="en-US" sz="2000" dirty="0"/>
              <a:t>50</a:t>
            </a:r>
          </a:p>
          <a:p>
            <a:pPr lvl="1">
              <a:lnSpc>
                <a:spcPct val="90000"/>
              </a:lnSpc>
              <a:buFont typeface="Monotype Sorts" charset="2"/>
              <a:buNone/>
            </a:pPr>
            <a:r>
              <a:rPr lang="en-US" altLang="en-US" sz="2000" u="sng" dirty="0"/>
              <a:t>3.	</a:t>
            </a:r>
            <a:r>
              <a:rPr lang="en-US" altLang="en-US" sz="2000" b="1" u="sng" dirty="0"/>
              <a:t>write</a:t>
            </a:r>
            <a:r>
              <a:rPr lang="en-US" altLang="en-US" sz="2000" u="sng" dirty="0"/>
              <a:t>(</a:t>
            </a:r>
            <a:r>
              <a:rPr lang="en-US" altLang="en-US" sz="2000" i="1" u="sng" dirty="0"/>
              <a:t>A</a:t>
            </a:r>
            <a:r>
              <a:rPr lang="en-US" altLang="en-US" sz="2000" u="sng" dirty="0"/>
              <a:t>)</a:t>
            </a:r>
            <a:br>
              <a:rPr lang="en-US" altLang="en-US" sz="2000" dirty="0"/>
            </a:br>
            <a:r>
              <a:rPr lang="en-US" altLang="en-US" sz="2000" dirty="0"/>
              <a:t>                                      read(A), read(B), print(A+B)</a:t>
            </a:r>
          </a:p>
          <a:p>
            <a:pPr lvl="1">
              <a:lnSpc>
                <a:spcPct val="90000"/>
              </a:lnSpc>
              <a:buFont typeface="Monotype Sorts" charset="2"/>
              <a:buNone/>
            </a:pPr>
            <a:r>
              <a:rPr lang="en-US" altLang="en-US" sz="2000" dirty="0"/>
              <a:t>4.	</a:t>
            </a:r>
            <a:r>
              <a:rPr lang="en-US" altLang="en-US" sz="2000" b="1" dirty="0"/>
              <a:t>read</a:t>
            </a:r>
            <a:r>
              <a:rPr lang="en-US" altLang="en-US" sz="2000" dirty="0"/>
              <a:t>(</a:t>
            </a:r>
            <a:r>
              <a:rPr lang="en-US" altLang="en-US" sz="2000" i="1" dirty="0"/>
              <a:t>B</a:t>
            </a:r>
            <a:r>
              <a:rPr lang="en-US" altLang="en-US" sz="2000" dirty="0"/>
              <a:t>)</a:t>
            </a:r>
          </a:p>
          <a:p>
            <a:pPr lvl="1">
              <a:lnSpc>
                <a:spcPct val="90000"/>
              </a:lnSpc>
              <a:buFont typeface="Monotype Sorts" charset="2"/>
              <a:buNone/>
            </a:pPr>
            <a:r>
              <a:rPr lang="en-US" altLang="en-US" sz="2000" dirty="0"/>
              <a:t>5.	</a:t>
            </a:r>
            <a:r>
              <a:rPr lang="en-US" altLang="en-US" sz="2000" i="1" dirty="0"/>
              <a:t>B</a:t>
            </a:r>
            <a:r>
              <a:rPr lang="en-US" altLang="en-US" sz="2000" dirty="0"/>
              <a:t> := </a:t>
            </a:r>
            <a:r>
              <a:rPr lang="en-US" altLang="en-US" sz="2000" i="1" dirty="0"/>
              <a:t>B + </a:t>
            </a:r>
            <a:r>
              <a:rPr lang="en-US" altLang="en-US" sz="2000" dirty="0"/>
              <a:t>50</a:t>
            </a:r>
          </a:p>
          <a:p>
            <a:pPr lvl="1">
              <a:lnSpc>
                <a:spcPct val="90000"/>
              </a:lnSpc>
              <a:buFont typeface="Monotype Sorts" charset="2"/>
              <a:buNone/>
            </a:pPr>
            <a:r>
              <a:rPr lang="en-US" altLang="en-US" sz="2000" u="sng" dirty="0"/>
              <a:t>6.	</a:t>
            </a:r>
            <a:r>
              <a:rPr lang="en-US" altLang="en-US" sz="2000" b="1" u="sng" dirty="0"/>
              <a:t>write</a:t>
            </a:r>
            <a:r>
              <a:rPr lang="en-US" altLang="en-US" sz="2000" u="sng" dirty="0"/>
              <a:t>(</a:t>
            </a:r>
            <a:r>
              <a:rPr lang="en-US" altLang="en-US" sz="2000" i="1" u="sng" dirty="0"/>
              <a:t>B)</a:t>
            </a:r>
            <a:endParaRPr lang="en-US" altLang="en-US" sz="2000" u="sng" dirty="0"/>
          </a:p>
          <a:p>
            <a:pPr>
              <a:lnSpc>
                <a:spcPct val="90000"/>
              </a:lnSpc>
            </a:pPr>
            <a:r>
              <a:rPr lang="en-US" altLang="en-US" sz="1800" b="1" dirty="0"/>
              <a:t>Isolation</a:t>
            </a:r>
            <a:r>
              <a:rPr lang="en-US" altLang="en-US" sz="1800" dirty="0"/>
              <a:t> can be </a:t>
            </a:r>
            <a:r>
              <a:rPr lang="en-US" altLang="en-US" sz="1800" b="1" dirty="0"/>
              <a:t>ensured</a:t>
            </a:r>
            <a:r>
              <a:rPr lang="en-US" altLang="en-US" sz="1800" dirty="0"/>
              <a:t> </a:t>
            </a:r>
            <a:r>
              <a:rPr lang="en-US" altLang="en-US" sz="1800" b="1" dirty="0"/>
              <a:t>trivially</a:t>
            </a:r>
            <a:r>
              <a:rPr lang="en-US" altLang="en-US" sz="1800" dirty="0"/>
              <a:t> by running transactions </a:t>
            </a:r>
            <a:r>
              <a:rPr lang="en-US" altLang="en-US" sz="1800" b="1" dirty="0">
                <a:solidFill>
                  <a:srgbClr val="000099"/>
                </a:solidFill>
              </a:rPr>
              <a:t>serially</a:t>
            </a:r>
          </a:p>
          <a:p>
            <a:pPr lvl="1">
              <a:lnSpc>
                <a:spcPct val="90000"/>
              </a:lnSpc>
            </a:pPr>
            <a:r>
              <a:rPr lang="en-US" altLang="en-US" sz="1800" dirty="0"/>
              <a:t> That is, one after the other.   </a:t>
            </a:r>
          </a:p>
          <a:p>
            <a:r>
              <a:rPr lang="en-US" altLang="en-US" sz="1800" dirty="0"/>
              <a:t>However, </a:t>
            </a:r>
            <a:r>
              <a:rPr lang="en-US" altLang="en-US" sz="1800" b="1" dirty="0"/>
              <a:t>executing</a:t>
            </a:r>
            <a:r>
              <a:rPr lang="en-US" altLang="en-US" sz="1800" dirty="0"/>
              <a:t> </a:t>
            </a:r>
            <a:r>
              <a:rPr lang="en-US" altLang="en-US" sz="1800" b="1" dirty="0"/>
              <a:t>multiple</a:t>
            </a:r>
            <a:r>
              <a:rPr lang="en-US" altLang="en-US" sz="1800" dirty="0"/>
              <a:t> </a:t>
            </a:r>
            <a:r>
              <a:rPr lang="en-US" altLang="en-US" sz="1800" b="1" dirty="0"/>
              <a:t>transactions</a:t>
            </a:r>
            <a:r>
              <a:rPr lang="en-US" altLang="en-US" sz="1800" dirty="0"/>
              <a:t> </a:t>
            </a:r>
            <a:r>
              <a:rPr lang="en-US" altLang="en-US" sz="1800" b="1" dirty="0"/>
              <a:t>concurrently</a:t>
            </a:r>
            <a:r>
              <a:rPr lang="en-US" altLang="en-US" sz="1800" dirty="0"/>
              <a:t> has significant </a:t>
            </a:r>
            <a:r>
              <a:rPr lang="en-US" altLang="en-US" sz="1800" b="1" dirty="0"/>
              <a:t>benefits</a:t>
            </a:r>
            <a:r>
              <a:rPr lang="en-US" altLang="en-US" sz="1800" dirty="0"/>
              <a:t>, as we will see later.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01336" y="156804"/>
            <a:ext cx="8077200" cy="609600"/>
          </a:xfrm>
        </p:spPr>
        <p:txBody>
          <a:bodyPr/>
          <a:lstStyle/>
          <a:p>
            <a:pPr>
              <a:defRPr/>
            </a:pPr>
            <a:r>
              <a:rPr lang="en-US">
                <a:effectLst>
                  <a:outerShdw blurRad="38100" dist="38100" dir="2700000" algn="tl">
                    <a:srgbClr val="C0C0C0"/>
                  </a:outerShdw>
                </a:effectLst>
              </a:rPr>
              <a:t>ACID Properties</a:t>
            </a:r>
          </a:p>
        </p:txBody>
      </p:sp>
      <p:sp>
        <p:nvSpPr>
          <p:cNvPr id="10243" name="Rectangle 3"/>
          <p:cNvSpPr>
            <a:spLocks noGrp="1" noChangeArrowheads="1"/>
          </p:cNvSpPr>
          <p:nvPr>
            <p:ph idx="1"/>
          </p:nvPr>
        </p:nvSpPr>
        <p:spPr>
          <a:xfrm>
            <a:off x="701336" y="1901295"/>
            <a:ext cx="7856738" cy="4569174"/>
          </a:xfrm>
        </p:spPr>
        <p:txBody>
          <a:bodyPr/>
          <a:lstStyle/>
          <a:p>
            <a:r>
              <a:rPr lang="en-US" altLang="en-US" sz="1900" b="1" dirty="0">
                <a:solidFill>
                  <a:srgbClr val="000099"/>
                </a:solidFill>
              </a:rPr>
              <a:t>Atomicity</a:t>
            </a:r>
            <a:r>
              <a:rPr lang="en-US" altLang="en-US" sz="1900" b="1" dirty="0"/>
              <a:t>. </a:t>
            </a:r>
            <a:r>
              <a:rPr lang="en-US" altLang="en-US" sz="1900" dirty="0"/>
              <a:t> </a:t>
            </a:r>
            <a:r>
              <a:rPr lang="en-US" altLang="en-US" sz="1900" b="1" dirty="0"/>
              <a:t>Either</a:t>
            </a:r>
            <a:r>
              <a:rPr lang="en-US" altLang="en-US" sz="1900" dirty="0"/>
              <a:t> all </a:t>
            </a:r>
            <a:r>
              <a:rPr lang="en-US" altLang="en-US" sz="1900" b="1" dirty="0"/>
              <a:t>operations</a:t>
            </a:r>
            <a:r>
              <a:rPr lang="en-US" altLang="en-US" sz="1900" dirty="0"/>
              <a:t> of the </a:t>
            </a:r>
            <a:r>
              <a:rPr lang="en-US" altLang="en-US" sz="1900" b="1" dirty="0"/>
              <a:t>transaction</a:t>
            </a:r>
            <a:r>
              <a:rPr lang="en-US" altLang="en-US" sz="1900" dirty="0"/>
              <a:t> are </a:t>
            </a:r>
            <a:r>
              <a:rPr lang="en-US" altLang="en-US" sz="1900" b="1" dirty="0"/>
              <a:t>properly</a:t>
            </a:r>
            <a:r>
              <a:rPr lang="en-US" altLang="en-US" sz="1900" dirty="0"/>
              <a:t> </a:t>
            </a:r>
            <a:r>
              <a:rPr lang="en-US" altLang="en-US" sz="1900" b="1" dirty="0"/>
              <a:t>reflected</a:t>
            </a:r>
            <a:r>
              <a:rPr lang="en-US" altLang="en-US" sz="1900" dirty="0"/>
              <a:t> in the </a:t>
            </a:r>
            <a:r>
              <a:rPr lang="en-US" altLang="en-US" sz="1900" b="1" dirty="0"/>
              <a:t>database</a:t>
            </a:r>
            <a:r>
              <a:rPr lang="en-US" altLang="en-US" sz="1900" dirty="0"/>
              <a:t> or </a:t>
            </a:r>
            <a:r>
              <a:rPr lang="en-US" altLang="en-US" sz="1900" b="1" dirty="0"/>
              <a:t>none</a:t>
            </a:r>
            <a:r>
              <a:rPr lang="en-US" altLang="en-US" sz="1900" dirty="0"/>
              <a:t> are.</a:t>
            </a:r>
          </a:p>
          <a:p>
            <a:r>
              <a:rPr lang="en-US" altLang="en-US" sz="1900" b="1" dirty="0">
                <a:solidFill>
                  <a:srgbClr val="000099"/>
                </a:solidFill>
              </a:rPr>
              <a:t>Consistency</a:t>
            </a:r>
            <a:r>
              <a:rPr lang="en-US" altLang="en-US" sz="1900" b="1" dirty="0"/>
              <a:t>.</a:t>
            </a:r>
            <a:r>
              <a:rPr lang="en-US" altLang="en-US" sz="1900" dirty="0"/>
              <a:t>  </a:t>
            </a:r>
            <a:r>
              <a:rPr lang="en-US" altLang="en-US" sz="1900" b="1" dirty="0"/>
              <a:t>Execution</a:t>
            </a:r>
            <a:r>
              <a:rPr lang="en-US" altLang="en-US" sz="1900" dirty="0"/>
              <a:t> of a </a:t>
            </a:r>
            <a:r>
              <a:rPr lang="en-US" altLang="en-US" sz="1900" b="1" dirty="0"/>
              <a:t>transaction</a:t>
            </a:r>
            <a:r>
              <a:rPr lang="en-US" altLang="en-US" sz="1900" dirty="0"/>
              <a:t> in </a:t>
            </a:r>
            <a:r>
              <a:rPr lang="en-US" altLang="en-US" sz="1900" b="1" dirty="0"/>
              <a:t>isolation</a:t>
            </a:r>
            <a:r>
              <a:rPr lang="en-US" altLang="en-US" sz="1900" dirty="0"/>
              <a:t> preserves the </a:t>
            </a:r>
            <a:r>
              <a:rPr lang="en-US" altLang="en-US" sz="1900" b="1" dirty="0"/>
              <a:t>consistency</a:t>
            </a:r>
            <a:r>
              <a:rPr lang="en-US" altLang="en-US" sz="1900" dirty="0"/>
              <a:t> of the database.</a:t>
            </a:r>
          </a:p>
          <a:p>
            <a:r>
              <a:rPr lang="en-US" altLang="en-US" sz="1900" b="1" dirty="0">
                <a:solidFill>
                  <a:srgbClr val="000099"/>
                </a:solidFill>
              </a:rPr>
              <a:t>Isolation</a:t>
            </a:r>
            <a:r>
              <a:rPr lang="en-US" altLang="en-US" sz="1900" b="1" dirty="0"/>
              <a:t>.</a:t>
            </a:r>
            <a:r>
              <a:rPr lang="en-US" altLang="en-US" sz="1900" dirty="0"/>
              <a:t>  Although multiple transactions may execute concurrently, each transaction must be unaware of other concurrently executing transactions.  </a:t>
            </a:r>
            <a:r>
              <a:rPr lang="en-US" altLang="en-US" sz="1900" b="1" dirty="0"/>
              <a:t>Intermediate</a:t>
            </a:r>
            <a:r>
              <a:rPr lang="en-US" altLang="en-US" sz="1900" dirty="0"/>
              <a:t> </a:t>
            </a:r>
            <a:r>
              <a:rPr lang="en-US" altLang="en-US" sz="1900" b="1" dirty="0"/>
              <a:t>transaction</a:t>
            </a:r>
            <a:r>
              <a:rPr lang="en-US" altLang="en-US" sz="1900" dirty="0"/>
              <a:t> </a:t>
            </a:r>
            <a:r>
              <a:rPr lang="en-US" altLang="en-US" sz="1900" b="1" dirty="0"/>
              <a:t>results</a:t>
            </a:r>
            <a:r>
              <a:rPr lang="en-US" altLang="en-US" sz="1900" dirty="0"/>
              <a:t> must be </a:t>
            </a:r>
            <a:r>
              <a:rPr lang="en-US" altLang="en-US" sz="1900" b="1" dirty="0"/>
              <a:t>hidden</a:t>
            </a:r>
            <a:r>
              <a:rPr lang="en-US" altLang="en-US" sz="1900" dirty="0"/>
              <a:t> from </a:t>
            </a:r>
            <a:r>
              <a:rPr lang="en-US" altLang="en-US" sz="1900" b="1" dirty="0"/>
              <a:t>other concurrently executed </a:t>
            </a:r>
            <a:r>
              <a:rPr lang="en-US" altLang="en-US" sz="1900" dirty="0"/>
              <a:t>transactions.  </a:t>
            </a:r>
          </a:p>
          <a:p>
            <a:pPr lvl="1"/>
            <a:r>
              <a:rPr lang="en-US" altLang="en-US" sz="1900" dirty="0"/>
              <a:t>That is, for every pair of transactions </a:t>
            </a:r>
            <a:r>
              <a:rPr lang="en-US" altLang="en-US" sz="1900" i="1" dirty="0"/>
              <a:t>T</a:t>
            </a:r>
            <a:r>
              <a:rPr lang="en-US" altLang="en-US" sz="1900" i="1" baseline="-25000" dirty="0"/>
              <a:t>i</a:t>
            </a:r>
            <a:r>
              <a:rPr lang="en-US" altLang="en-US" sz="1900" i="1" dirty="0"/>
              <a:t> </a:t>
            </a:r>
            <a:r>
              <a:rPr lang="en-US" altLang="en-US" sz="1900" dirty="0"/>
              <a:t>and </a:t>
            </a:r>
            <a:r>
              <a:rPr lang="en-US" altLang="en-US" sz="1900" i="1" dirty="0"/>
              <a:t>T</a:t>
            </a:r>
            <a:r>
              <a:rPr lang="en-US" altLang="en-US" sz="1900" i="1" baseline="-25000" dirty="0"/>
              <a:t>j</a:t>
            </a:r>
            <a:r>
              <a:rPr lang="en-US" altLang="en-US" sz="1900" i="1" dirty="0"/>
              <a:t>, </a:t>
            </a:r>
            <a:r>
              <a:rPr lang="en-US" altLang="en-US" sz="1900" dirty="0"/>
              <a:t>it appears to </a:t>
            </a:r>
            <a:r>
              <a:rPr lang="en-US" altLang="en-US" sz="1900" i="1" dirty="0"/>
              <a:t>T</a:t>
            </a:r>
            <a:r>
              <a:rPr lang="en-US" altLang="en-US" sz="1900" i="1" baseline="-25000" dirty="0"/>
              <a:t>i</a:t>
            </a:r>
            <a:r>
              <a:rPr lang="en-US" altLang="en-US" sz="1900" i="1" dirty="0"/>
              <a:t> </a:t>
            </a:r>
            <a:r>
              <a:rPr lang="en-US" altLang="en-US" sz="1900" dirty="0"/>
              <a:t>that either </a:t>
            </a:r>
            <a:r>
              <a:rPr lang="en-US" altLang="en-US" sz="1900" i="1" dirty="0"/>
              <a:t>T</a:t>
            </a:r>
            <a:r>
              <a:rPr lang="en-US" altLang="en-US" sz="1900" i="1" baseline="-25000" dirty="0"/>
              <a:t>j</a:t>
            </a:r>
            <a:r>
              <a:rPr lang="en-US" altLang="en-US" sz="1900" i="1" dirty="0"/>
              <a:t>, </a:t>
            </a:r>
            <a:r>
              <a:rPr lang="en-US" altLang="en-US" sz="1900" dirty="0"/>
              <a:t>finished execution before </a:t>
            </a:r>
            <a:r>
              <a:rPr lang="en-US" altLang="en-US" sz="1900" i="1" dirty="0"/>
              <a:t>T</a:t>
            </a:r>
            <a:r>
              <a:rPr lang="en-US" altLang="en-US" sz="1900" i="1" baseline="-25000" dirty="0"/>
              <a:t>i</a:t>
            </a:r>
            <a:r>
              <a:rPr lang="en-US" altLang="en-US" sz="1900" dirty="0"/>
              <a:t> started, or </a:t>
            </a:r>
            <a:r>
              <a:rPr lang="en-US" altLang="en-US" sz="1900" i="1" dirty="0"/>
              <a:t>T</a:t>
            </a:r>
            <a:r>
              <a:rPr lang="en-US" altLang="en-US" sz="1900" i="1" baseline="-25000" dirty="0"/>
              <a:t>j</a:t>
            </a:r>
            <a:r>
              <a:rPr lang="en-US" altLang="en-US" sz="1900" dirty="0"/>
              <a:t> started execution after </a:t>
            </a:r>
            <a:r>
              <a:rPr lang="en-US" altLang="en-US" sz="1900" i="1" dirty="0"/>
              <a:t>T</a:t>
            </a:r>
            <a:r>
              <a:rPr lang="en-US" altLang="en-US" sz="1900" i="1" baseline="-25000" dirty="0"/>
              <a:t>i</a:t>
            </a:r>
            <a:r>
              <a:rPr lang="en-US" altLang="en-US" sz="1900" dirty="0"/>
              <a:t> finished.</a:t>
            </a:r>
          </a:p>
          <a:p>
            <a:r>
              <a:rPr lang="en-US" altLang="en-US" sz="1900" b="1" dirty="0">
                <a:solidFill>
                  <a:srgbClr val="000099"/>
                </a:solidFill>
              </a:rPr>
              <a:t>Durability</a:t>
            </a:r>
            <a:r>
              <a:rPr lang="en-US" altLang="en-US" sz="1900" b="1" dirty="0"/>
              <a:t>.  After a transaction completes successfully</a:t>
            </a:r>
            <a:r>
              <a:rPr lang="en-US" altLang="en-US" sz="1900" dirty="0"/>
              <a:t>, the changes it has made to the database </a:t>
            </a:r>
            <a:r>
              <a:rPr lang="en-US" altLang="en-US" sz="1900" b="1" dirty="0"/>
              <a:t>persist</a:t>
            </a:r>
            <a:r>
              <a:rPr lang="en-US" altLang="en-US" sz="1900" dirty="0"/>
              <a:t>, even if there are </a:t>
            </a:r>
            <a:r>
              <a:rPr lang="en-US" altLang="en-US" sz="1900" b="1" dirty="0"/>
              <a:t>system failures</a:t>
            </a:r>
            <a:r>
              <a:rPr lang="en-US" altLang="en-US" sz="1900" dirty="0"/>
              <a:t>. </a:t>
            </a:r>
            <a:endParaRPr lang="en-US" altLang="en-US" sz="1900" i="1" dirty="0"/>
          </a:p>
        </p:txBody>
      </p:sp>
      <p:sp>
        <p:nvSpPr>
          <p:cNvPr id="10244" name="Text Box 4"/>
          <p:cNvSpPr txBox="1">
            <a:spLocks noChangeArrowheads="1"/>
          </p:cNvSpPr>
          <p:nvPr/>
        </p:nvSpPr>
        <p:spPr bwMode="auto">
          <a:xfrm>
            <a:off x="294444" y="905144"/>
            <a:ext cx="8077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2000" dirty="0"/>
              <a:t>A  </a:t>
            </a:r>
            <a:r>
              <a:rPr kumimoji="1" lang="en-US" altLang="en-US" sz="2000" b="1" dirty="0">
                <a:solidFill>
                  <a:srgbClr val="000099"/>
                </a:solidFill>
              </a:rPr>
              <a:t>transaction</a:t>
            </a:r>
            <a:r>
              <a:rPr lang="en-US" altLang="en-US" sz="2000" dirty="0"/>
              <a:t>  is a unit of program execution that accesses and possibly updates various data items. To </a:t>
            </a:r>
            <a:r>
              <a:rPr lang="en-US" altLang="en-US" sz="2000" b="1" dirty="0"/>
              <a:t>preserve the integrity of data </a:t>
            </a:r>
            <a:r>
              <a:rPr lang="en-US" altLang="en-US" sz="2000" dirty="0"/>
              <a:t>the database </a:t>
            </a:r>
            <a:r>
              <a:rPr lang="en-US" altLang="en-US" sz="2000" b="1" dirty="0"/>
              <a:t>system must ensure</a:t>
            </a:r>
            <a:r>
              <a:rPr lang="en-US" altLang="en-US"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a:t>
            </a:r>
          </a:p>
        </p:txBody>
      </p:sp>
      <p:sp>
        <p:nvSpPr>
          <p:cNvPr id="11267" name="Rectangle 3"/>
          <p:cNvSpPr>
            <a:spLocks noGrp="1" noChangeArrowheads="1"/>
          </p:cNvSpPr>
          <p:nvPr>
            <p:ph idx="1"/>
          </p:nvPr>
        </p:nvSpPr>
        <p:spPr>
          <a:xfrm>
            <a:off x="674703" y="1102497"/>
            <a:ext cx="7723574" cy="5367972"/>
          </a:xfrm>
        </p:spPr>
        <p:txBody>
          <a:bodyPr/>
          <a:lstStyle/>
          <a:p>
            <a:r>
              <a:rPr lang="en-US" altLang="en-US" sz="2000" b="1" dirty="0">
                <a:solidFill>
                  <a:srgbClr val="000099"/>
                </a:solidFill>
              </a:rPr>
              <a:t>Active</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the initial state; the transaction stays in this state while it is executing</a:t>
            </a:r>
          </a:p>
          <a:p>
            <a:r>
              <a:rPr lang="en-US" altLang="en-US" sz="2000" b="1" dirty="0">
                <a:solidFill>
                  <a:srgbClr val="000099"/>
                </a:solidFill>
              </a:rPr>
              <a:t>Partially committed</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after the final statement has been executed. (actual output resides in main memory)</a:t>
            </a:r>
          </a:p>
          <a:p>
            <a:r>
              <a:rPr lang="en-US" altLang="en-US" sz="2000" b="1" dirty="0">
                <a:solidFill>
                  <a:srgbClr val="000099"/>
                </a:solidFill>
              </a:rPr>
              <a:t>Failed</a:t>
            </a:r>
            <a:r>
              <a:rPr lang="en-US" altLang="en-US" sz="2000" b="1" dirty="0">
                <a:solidFill>
                  <a:schemeClr val="tx2"/>
                </a:solidFill>
              </a:rPr>
              <a:t> </a:t>
            </a:r>
            <a:r>
              <a:rPr lang="en-US" altLang="en-US" sz="2000" b="1" dirty="0"/>
              <a:t>-- </a:t>
            </a:r>
            <a:r>
              <a:rPr lang="en-US" altLang="en-US" sz="2000" dirty="0"/>
              <a:t>after the discovery that normal execution can no longer proceed.</a:t>
            </a:r>
          </a:p>
          <a:p>
            <a:r>
              <a:rPr lang="en-US" altLang="en-US" sz="2000" b="1" dirty="0">
                <a:solidFill>
                  <a:srgbClr val="000099"/>
                </a:solidFill>
              </a:rPr>
              <a:t>Aborted</a:t>
            </a:r>
            <a:r>
              <a:rPr lang="en-US" altLang="en-US" sz="2000" b="1" dirty="0">
                <a:solidFill>
                  <a:schemeClr val="tx2"/>
                </a:solidFill>
              </a:rPr>
              <a:t> </a:t>
            </a:r>
            <a:r>
              <a:rPr lang="en-US" altLang="en-US" sz="2000" dirty="0"/>
              <a:t>– after the transaction has been rolled back and the database restored to its state prior to the start of the transaction.  </a:t>
            </a:r>
            <a:r>
              <a:rPr lang="en-US" altLang="en-US" sz="2000" b="1" dirty="0"/>
              <a:t>Two</a:t>
            </a:r>
            <a:r>
              <a:rPr lang="en-US" altLang="en-US" sz="2000" dirty="0"/>
              <a:t> </a:t>
            </a:r>
            <a:r>
              <a:rPr lang="en-US" altLang="en-US" sz="2000" b="1" dirty="0"/>
              <a:t>options</a:t>
            </a:r>
            <a:r>
              <a:rPr lang="en-US" altLang="en-US" sz="2000" dirty="0"/>
              <a:t> after it has been aborted:</a:t>
            </a:r>
          </a:p>
          <a:p>
            <a:pPr lvl="1"/>
            <a:r>
              <a:rPr lang="en-US" altLang="en-US" sz="2000" b="1" dirty="0"/>
              <a:t>Restart</a:t>
            </a:r>
            <a:r>
              <a:rPr lang="en-US" altLang="en-US" sz="2000" dirty="0"/>
              <a:t> the </a:t>
            </a:r>
            <a:r>
              <a:rPr lang="en-US" altLang="en-US" sz="2000" b="1" dirty="0"/>
              <a:t>transaction</a:t>
            </a:r>
          </a:p>
          <a:p>
            <a:pPr lvl="2"/>
            <a:r>
              <a:rPr lang="en-US" altLang="en-US" sz="2000" dirty="0"/>
              <a:t> Can be done only if no </a:t>
            </a:r>
            <a:r>
              <a:rPr lang="en-US" altLang="en-US" sz="2000" b="1" dirty="0"/>
              <a:t>internal logical error</a:t>
            </a:r>
          </a:p>
          <a:p>
            <a:pPr lvl="1"/>
            <a:r>
              <a:rPr lang="en-US" altLang="en-US" sz="2000" b="1" dirty="0"/>
              <a:t>Kill</a:t>
            </a:r>
            <a:r>
              <a:rPr lang="en-US" altLang="en-US" sz="2000" dirty="0"/>
              <a:t> the </a:t>
            </a:r>
            <a:r>
              <a:rPr lang="en-US" altLang="en-US" sz="2000" b="1" dirty="0"/>
              <a:t>transaction</a:t>
            </a:r>
          </a:p>
          <a:p>
            <a:r>
              <a:rPr lang="en-US" altLang="en-US" sz="2000" b="1" dirty="0">
                <a:solidFill>
                  <a:srgbClr val="000099"/>
                </a:solidFill>
              </a:rPr>
              <a:t>Committed</a:t>
            </a:r>
            <a:r>
              <a:rPr lang="en-US" altLang="en-US" sz="2000" b="1" dirty="0">
                <a:solidFill>
                  <a:schemeClr val="tx2"/>
                </a:solidFill>
              </a:rPr>
              <a:t> </a:t>
            </a:r>
            <a:r>
              <a:rPr lang="en-US" altLang="en-US" sz="2000" dirty="0"/>
              <a:t>– after </a:t>
            </a:r>
            <a:r>
              <a:rPr lang="en-US" altLang="en-US" sz="2000" b="1" dirty="0"/>
              <a:t>successful completion</a:t>
            </a:r>
            <a:r>
              <a:rPr lang="en-US" altLang="en-US" sz="2000" dirty="0"/>
              <a:t>.</a:t>
            </a:r>
          </a:p>
        </p:txBody>
      </p:sp>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54406</TotalTime>
  <Words>8013</Words>
  <Application>Microsoft Office PowerPoint</Application>
  <PresentationFormat>On-screen Show (4:3)</PresentationFormat>
  <Paragraphs>624</Paragraphs>
  <Slides>47</Slides>
  <Notes>46</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47</vt:i4>
      </vt:variant>
    </vt:vector>
  </HeadingPairs>
  <TitlesOfParts>
    <vt:vector size="67" baseType="lpstr">
      <vt:lpstr>Lingoes Unicode</vt:lpstr>
      <vt:lpstr>Arial</vt:lpstr>
      <vt:lpstr>Calibri</vt:lpstr>
      <vt:lpstr>Cambria Math</vt:lpstr>
      <vt:lpstr>Comic Sans MS</vt:lpstr>
      <vt:lpstr>Consolas</vt:lpstr>
      <vt:lpstr>Courier New</vt:lpstr>
      <vt:lpstr>DeepSeek-CJK-patch</vt:lpstr>
      <vt:lpstr>Google Sans</vt:lpstr>
      <vt:lpstr>Helvetica</vt:lpstr>
      <vt:lpstr>Helvetica Neue</vt:lpstr>
      <vt:lpstr>Monotype Sorts</vt:lpstr>
      <vt:lpstr>Segoe UI</vt:lpstr>
      <vt:lpstr>Söhne</vt:lpstr>
      <vt:lpstr>Symbol</vt:lpstr>
      <vt:lpstr>Tahoma</vt:lpstr>
      <vt:lpstr>Times New Roman</vt:lpstr>
      <vt:lpstr>Webdings</vt:lpstr>
      <vt:lpstr>Wingdings</vt:lpstr>
      <vt:lpstr>db</vt:lpstr>
      <vt:lpstr>Advance Database -Lecture 2</vt:lpstr>
      <vt:lpstr>Module 17: Transactions </vt:lpstr>
      <vt:lpstr>Outline</vt:lpstr>
      <vt:lpstr>Transaction Concept</vt:lpstr>
      <vt:lpstr>Example of Fund Transfer</vt:lpstr>
      <vt:lpstr>Example of Fund Transfer (Cont.)</vt:lpstr>
      <vt:lpstr>Example of Fund Transfer (Cont.)</vt:lpstr>
      <vt:lpstr>ACID Properties</vt:lpstr>
      <vt:lpstr>Transaction State</vt:lpstr>
      <vt:lpstr>Transaction State (Cont.)</vt:lpstr>
      <vt:lpstr>Concurrent Executions</vt:lpstr>
      <vt:lpstr>Schedules</vt:lpstr>
      <vt:lpstr>Schedule 1</vt:lpstr>
      <vt:lpstr>Schedule 2</vt:lpstr>
      <vt:lpstr>Schedule 3</vt:lpstr>
      <vt:lpstr>Schedule 4</vt:lpstr>
      <vt:lpstr>Serializability</vt:lpstr>
      <vt:lpstr>Simplified view of transactions</vt:lpstr>
      <vt:lpstr>Conflicting Instructions </vt:lpstr>
      <vt:lpstr>Conflict Serializability</vt:lpstr>
      <vt:lpstr>Conflict Serializability (Cont.)</vt:lpstr>
      <vt:lpstr>Conflict Serializability (Cont.)</vt:lpstr>
      <vt:lpstr>View Serializability</vt:lpstr>
      <vt:lpstr>View Serializability (Cont.)</vt:lpstr>
      <vt:lpstr>Other Notions of Serializability</vt:lpstr>
      <vt:lpstr>Testing for Serializability </vt:lpstr>
      <vt:lpstr>Test for Conflict Serializability</vt:lpstr>
      <vt:lpstr>Test for Conflict Serializability</vt:lpstr>
      <vt:lpstr>Test for Conflict Serializability</vt:lpstr>
      <vt:lpstr>Test for View Serializability</vt:lpstr>
      <vt:lpstr>Recoverable Schedules</vt:lpstr>
      <vt:lpstr>Cascading Rollbacks</vt:lpstr>
      <vt:lpstr>Cascadeless Schedules</vt:lpstr>
      <vt:lpstr>Concurrency Control</vt:lpstr>
      <vt:lpstr>Concurrency Control (Cont.)</vt:lpstr>
      <vt:lpstr>Concurrency Control vs. Serializability Tests</vt:lpstr>
      <vt:lpstr>Weak Levels of Consistency</vt:lpstr>
      <vt:lpstr>Weak Levels of Consistency</vt:lpstr>
      <vt:lpstr>Levels of Consistency in SQL-92</vt:lpstr>
      <vt:lpstr>Levels of Consistency in SQL-92</vt:lpstr>
      <vt:lpstr>Repeatable read</vt:lpstr>
      <vt:lpstr>Levels of Consistency</vt:lpstr>
      <vt:lpstr>Transaction Definition in SQL</vt:lpstr>
      <vt:lpstr>Implementation of Isolation Levels</vt:lpstr>
      <vt:lpstr>Transactions as SQL Statements</vt:lpstr>
      <vt:lpstr>Transactions as SQL Statements</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Transactions</dc:title>
  <dc:creator>Silberschatz;Korth and Sudarshan</dc:creator>
  <cp:lastModifiedBy>Ahmad</cp:lastModifiedBy>
  <cp:revision>696</cp:revision>
  <cp:lastPrinted>1999-06-28T19:27:31Z</cp:lastPrinted>
  <dcterms:created xsi:type="dcterms:W3CDTF">2009-12-21T15:40:23Z</dcterms:created>
  <dcterms:modified xsi:type="dcterms:W3CDTF">2025-04-07T21:55:15Z</dcterms:modified>
</cp:coreProperties>
</file>