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104"/>
  </p:notesMasterIdLst>
  <p:handoutMasterIdLst>
    <p:handoutMasterId r:id="rId105"/>
  </p:handoutMasterIdLst>
  <p:sldIdLst>
    <p:sldId id="474" r:id="rId2"/>
    <p:sldId id="438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5" r:id="rId30"/>
    <p:sldId id="466" r:id="rId31"/>
    <p:sldId id="467" r:id="rId32"/>
    <p:sldId id="468" r:id="rId33"/>
    <p:sldId id="469" r:id="rId34"/>
    <p:sldId id="470" r:id="rId35"/>
    <p:sldId id="471" r:id="rId36"/>
    <p:sldId id="472" r:id="rId37"/>
    <p:sldId id="473" r:id="rId38"/>
    <p:sldId id="372" r:id="rId39"/>
    <p:sldId id="373" r:id="rId40"/>
    <p:sldId id="374" r:id="rId41"/>
    <p:sldId id="375" r:id="rId42"/>
    <p:sldId id="376" r:id="rId43"/>
    <p:sldId id="43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62595" autoAdjust="0"/>
  </p:normalViewPr>
  <p:slideViewPr>
    <p:cSldViewPr snapToGrid="0">
      <p:cViewPr varScale="1">
        <p:scale>
          <a:sx n="66" d="100"/>
          <a:sy n="66" d="100"/>
        </p:scale>
        <p:origin x="2718" y="3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B26C42E4-F176-46AC-8104-4779642F5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0B590F-A425-41F1-B17D-914592B3C7C4}" type="slidenum">
              <a:rPr lang="en-AU" altLang="en-US" sz="1200" smtClean="0">
                <a:latin typeface="Arial" panose="020B0604020202020204" pitchFamily="34" charset="0"/>
              </a:rPr>
              <a:pPr/>
              <a:t>1</a:t>
            </a:fld>
            <a:endParaRPr lang="en-AU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0A6E00-3243-4C01-996A-9766B4E36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2F24982-4C63-4608-8036-959A8EEC3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374151"/>
                </a:solidFill>
                <a:latin typeface="Söhne"/>
              </a:rPr>
              <a:t>Hello everyone,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I'm Dr. Taghinezhad, and I'm thrilled to be your guide through the exciting world of advanced databases this semester.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With a background in Computer Engineering and a focus on distributed systems, I've spent years diving into the intricacies of how data powers our digital world.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Throughout this course, we'll explore everything from the basics of data modeling to the complex database and distributed databases. 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believe in creating an environment where questions are encouraged, discussions are lively, and learning is a collaborative effort. So, I invite each of you to actively engage and share.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want to introduce you to one of the major resources for this course: "Database System Concepts" by Abraham Silberschatz, Henry F. Korth, and S. Sudarshan.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This textbook is like our trusty map as we navigate the complex terrain of database systems. It's not just any map, though—it's a detailed, comprehensive guide that will help us understand the landscape, identify key landmarks, and chart our course to mastery.</a:t>
            </a:r>
            <a:endParaRPr lang="fa-IR" altLang="en-US">
              <a:solidFill>
                <a:srgbClr val="374151"/>
              </a:solidFill>
              <a:latin typeface="Söhne"/>
            </a:endParaRPr>
          </a:p>
          <a:p>
            <a:endParaRPr lang="fa-IR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If you are not going to attend in this calls. Please talk to before hand. Also select a representative among yourself. 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تصمیم بگیرید که آیا یک رابطه خاص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 فرم "خوب" قرار دارد یا نه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 صورتی که رابطه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 فرم "خوب" نباشد، آن را به مجموعه‌ای از روابط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{ R1,R2,…,RnR1, R2, \dots, RnR1,R2,…,Rn }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تفکیک کنید به‌طوری‌که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رابطه در فرم خوب 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تفکیک یک تفکیک بدون ضایعه 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نظریه‌ی ما بر اساس موارد زیر است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وابستگی‌های تابعی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(Functional dependencies)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وابستگی‌های چند ارزشی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(Multivalued dependencies)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 دنیای واقعی معمولاً انواع مختلفی از محدودیت‌ها (قوانین) بر روی داده‌ها وجود دارد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برای مثال، برخی از محدودیت‌هایی که انتظار می‌رود در یک پایگاه داده دانشگاهی برقرار باشند عبارتند از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دانشجویان و اساتید به‌طور منحصر به فرد با شناسه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(ID)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خود شناسایی می‌شوند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دانشجو و استاد تنها یک نام دارد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استاد و دانشجو (عمدتاً) تنها با یک دپارتمان مرتبط است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دپارتمان تنها یک مقدار برای بودجه خود دارد و تنها یک ساختمان مرتبط با آن وجود دارد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نمونه‌ای از یک رابطه که تمامی محدودیت‌های دنیای واقعی را رعایت می‌کند، به‌عنوان یک </a:t>
            </a:r>
            <a:r>
              <a:rPr lang="ar-SA" sz="18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نمونه قانونی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از آن رابطه شناخته می‌شود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یک نمونه قانونی از پایگاه داده، نمونه‌ای است که در آن تمامی نمونه‌های روابط، نمونه‌های قانونی هستند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محدودیت‌ها روی مجموعه روابط قانونی، نیاز دارند که مقدار یک مجموعه خاص از صفات، مقدار مجموعه دیگری از صفات را به‌طور منحصر به فرد تعیین کند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وابستگی تابعی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(Functional Dependency)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تعمیمی از مفهوم کلید است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fa-IR" b="1" dirty="0"/>
              <a:t>بستار یک مجموعه از وابستگی‌های تابعی</a:t>
            </a:r>
            <a:endParaRPr lang="fa-IR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فرض کنید یک مجموعه </a:t>
            </a:r>
            <a:r>
              <a:rPr lang="en-US" dirty="0"/>
              <a:t>F </a:t>
            </a:r>
            <a:r>
              <a:rPr lang="fa-IR" dirty="0"/>
              <a:t>از وابستگی‌های تابعی داده شده است. در این صورت، وابستگی‌های تابعی دیگری وجود دارند که به‌طور منطقی از </a:t>
            </a:r>
            <a:r>
              <a:rPr lang="en-US" dirty="0"/>
              <a:t>F</a:t>
            </a:r>
            <a:r>
              <a:rPr lang="fa-IR" dirty="0"/>
              <a:t>نتیجه می‌شوند.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برای مثال، اگر </a:t>
            </a:r>
            <a:r>
              <a:rPr lang="en-US" dirty="0"/>
              <a:t>A→BA \to BA→B </a:t>
            </a:r>
            <a:r>
              <a:rPr lang="fa-IR" dirty="0"/>
              <a:t>و </a:t>
            </a:r>
            <a:r>
              <a:rPr lang="en-US" dirty="0"/>
              <a:t>B→CB \to CB→C، </a:t>
            </a:r>
            <a:r>
              <a:rPr lang="fa-IR" dirty="0"/>
              <a:t>می‌توانیم نتیجه بگیریم که </a:t>
            </a:r>
            <a:r>
              <a:rPr lang="en-US" dirty="0"/>
              <a:t>A→CA \to CA→C</a:t>
            </a:r>
          </a:p>
          <a:p>
            <a:pPr marL="742950" lvl="1" indent="-285750" algn="r" rtl="1">
              <a:buFont typeface="Arial" panose="020B0604020202020204" pitchFamily="34" charset="0"/>
              <a:buChar char="•"/>
            </a:pPr>
            <a:r>
              <a:rPr lang="fa-IR" dirty="0"/>
              <a:t>و همینطور برای سایر وابستگی‌ها.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مجموعه‌ای از تمامی وابستگی‌های تابعی که به‌طور منطقی از </a:t>
            </a:r>
            <a:r>
              <a:rPr lang="en-US" dirty="0"/>
              <a:t>F </a:t>
            </a:r>
            <a:r>
              <a:rPr lang="fa-IR" dirty="0"/>
              <a:t>نتیجه می‌شوند، </a:t>
            </a:r>
            <a:r>
              <a:rPr lang="fa-IR" b="1" dirty="0"/>
              <a:t>اختتام </a:t>
            </a:r>
            <a:r>
              <a:rPr lang="en-US" b="1" dirty="0"/>
              <a:t>FFF</a:t>
            </a:r>
            <a:r>
              <a:rPr lang="en-US" dirty="0"/>
              <a:t> </a:t>
            </a:r>
            <a:r>
              <a:rPr lang="fa-IR" dirty="0"/>
              <a:t>نامیده می‌شود.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اختتام </a:t>
            </a:r>
            <a:r>
              <a:rPr lang="en-US" dirty="0"/>
              <a:t>FFF </a:t>
            </a:r>
            <a:r>
              <a:rPr lang="fa-IR" dirty="0"/>
              <a:t>را با </a:t>
            </a:r>
            <a:r>
              <a:rPr lang="en-US" dirty="0"/>
              <a:t>F+F^+F+ </a:t>
            </a:r>
            <a:r>
              <a:rPr lang="fa-IR" dirty="0"/>
              <a:t>نمایش می‌دهیم.</a:t>
            </a:r>
          </a:p>
          <a:p>
            <a:pPr algn="r" rtl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KKK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ابرکلید برای طرح رابطه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 اگر و تنها اگر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K→RK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RK→R.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KKK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کلید کاندیدا برای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 اگر و تنها اگر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K→RK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RK→R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و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برای هیچ زیرمجموعه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α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K\alpha \subset Kα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α→R\alpha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Rα→R.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وابستگی‌های تابعی به ما اجازه می‌دهند محدودیت‌هایی را بیان کنیم که نمی‌توان آن‌ها را با استفاده از ابرکلیدها بیان کرد. طرح زیر را در نظر بگیرید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\text{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in_dep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(ID, name, salary,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dept_name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building, budget).}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انتظار می‌رود این وابستگی‌های تابعی برقرار باشند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\text{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dept_name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\text{building}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ID→building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\text{ID}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\text{building}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ID→building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اما انتظار نمی‌رود وابستگی زیر برقرار 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از وابستگی‌های تابعی برای موارد زیر استفاده می‌کنیم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آزمایش روابط برای بررسی اینکه آیا آن‌ها تحت یک مجموعه مشخص از وابستگی‌های تابعی معتبر هستند یا خیر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اگر یک رابطه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تحت یک مجموعه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FFF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از وابستگی‌های تابعی معتبر باشد، می‌گوییم که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FFF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 ارضا می‌کند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مشخص کردن محدودیت‌ها بر مجموعه روابط معتبر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می‌گوییم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FFF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برقرار است اگر تمام روابط معتبر بر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مجموعه وابستگی‌های تابعی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FFF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 ارضا کنند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نکته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ممکن است یک نمونه خاص از یک طرح رابطه‌ای وابستگی تابعی را ارضا کند، حتی اگر آن وابستگی تابعی برای همه نمونه‌های معتبر برقرار نباشد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برای مثال، ممکن است یک نمونه خاص از رابطه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instructorinstructorinstructor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به‌طور اتفاقی، وابستگی تابعی زیر را ارضا کند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name→ID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.\text{name}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rightarrow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\text{ID}.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name→ID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fa-IR" dirty="0"/>
              <a:t>آزمایش محدودیت‌های وابستگی تابعی هر بار که پایگاه داده به‌روزرسانی می‌شود، می‌تواند هزینه‌بر باشد.</a:t>
            </a:r>
            <a:br>
              <a:rPr lang="fa-IR" dirty="0"/>
            </a:br>
            <a:r>
              <a:rPr lang="fa-IR" dirty="0"/>
              <a:t>بنابراین طراحی پایگاه داده به گونه‌ای که این محدودیت‌ها به‌صورت کارآمد آزمایش شوند، مفید است.</a:t>
            </a:r>
          </a:p>
          <a:p>
            <a:pPr algn="r" rtl="1"/>
            <a:r>
              <a:rPr lang="fa-IR" dirty="0"/>
              <a:t>اگر آزمایش یک وابستگی تابعی تنها با در نظر گرفتن یک رابطه قابل انجام باشد، هزینه آزمایش این محدودیت پایین خواهد بود.</a:t>
            </a:r>
          </a:p>
          <a:p>
            <a:pPr algn="r" rtl="1"/>
            <a:r>
              <a:rPr lang="fa-IR" dirty="0"/>
              <a:t>هنگام تجزیه یک رابطه، ممکن است شرایطی به وجود آید که آزمایش وابستگی تابعی بدون انجام عمل ضرب دکارتی امکان‌پذیر نباشد.</a:t>
            </a:r>
          </a:p>
          <a:p>
            <a:pPr algn="r" rtl="1"/>
            <a:r>
              <a:rPr lang="fa-IR" dirty="0"/>
              <a:t>یک تجزیه که اجرای وابستگی تابعی را از نظر محاسباتی دشوار می‌سازد، به عنوان "حفظ‌کننده وابستگی </a:t>
            </a:r>
            <a:r>
              <a:rPr lang="fa-IR" i="1" dirty="0"/>
              <a:t>نیست</a:t>
            </a:r>
            <a:r>
              <a:rPr lang="fa-IR" dirty="0"/>
              <a:t>" شناخته می‌شود.</a:t>
            </a:r>
          </a:p>
          <a:p>
            <a:pPr algn="r" rtl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Decomposition:</a:t>
            </a:r>
            <a:r>
              <a:rPr lang="fa-IR" altLang="en-US" sz="1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تجزیه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/>
              <a:t>تفکیک  پر اتلاف (</a:t>
            </a:r>
            <a:r>
              <a:rPr lang="en-US" dirty="0"/>
              <a:t>Lossy Decomposition)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بگذارید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طرح‌واره رابطه باشد و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R1R1R1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R2R2R2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تفکیک از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 تشکیل دهند. یعنی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R=R1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R2R = R1 \cup R2R=R1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می‌گوییم که این تفکیک یک تفکیک بدون ضایعه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(Lossless Decomposition)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 اگر هیچ‌گونه از دست رفتن اطلاعاتی در هنگام جایگزینی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RRR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با دو طرح‌واره رابطه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R1R1R1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R2R2R2 </a:t>
            </a: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وجود نداشته باشد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به‌طور رسمی،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 </a:t>
            </a:r>
            <a:r>
              <a:rPr lang="en-US" altLang="en-US" sz="1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8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8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8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به‌عکس، یک تفکیک ضایعاتی است اگر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⊆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ΠR1(r)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ΠR2(r)=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subseteq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\Pi_{R1}(r) \cup \Pi_{R2}(r) = rr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⊆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ΠR1​(r)</a:t>
            </a:r>
            <a:r>
              <a:rPr lang="en-US" sz="18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ΠR2​(r)=r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B824858-D1FC-4D05-A041-6B7ADBE5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4" name="Picture 11" descr="Cover-6Ed">
            <a:extLst>
              <a:ext uri="{FF2B5EF4-FFF2-40B4-BE49-F238E27FC236}">
                <a16:creationId xmlns:a16="http://schemas.microsoft.com/office/drawing/2014/main" id="{18F428B9-7195-4F57-AF63-E4A9D8CD8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13303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CF00C-44D2-4DAB-8FFD-D10102022E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DD8DEBD-898F-47E3-B439-B7F4B77DC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128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E58FA-2701-4089-BED0-ED4504B31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84B68-EE10-40DB-86C4-ECB61F9867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68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4DF82-9343-4D6D-A76D-75BD6EC7AA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4818-A1CF-4D3D-BEF0-CEF2FAF58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24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8AF6A-7417-414C-9EB6-4C13160AA1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6BEB-6062-461A-AF49-3C8F094D6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4178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376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076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0" y="1093788"/>
            <a:ext cx="8555839" cy="5288905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2pPr>
            <a:lvl3pPr marL="10858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3pPr>
            <a:lvl4pPr marL="1428750" indent="-228600"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4pPr>
            <a:lvl5pPr marL="17716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60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70D55-6B89-4FBD-8EDA-9DB357D480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8932-DE11-41D2-8F5F-F6C91B1138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09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0740F3-B76E-4043-91C9-D76CE8D0AE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8414-175B-4785-BEBD-C347E968E1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54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664E68-6662-4010-A6E8-FF6294756F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6BFB-2E11-4999-AD66-67677BC72E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758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48AB69-0D09-431E-A361-3BC3A0C751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32BBC-A29E-4B84-809F-169E3D623C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8219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2A2769D-4840-425C-82B3-82E2BD096D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1EFD-4131-4EE6-8842-FE51BBBF3C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91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0FCC82-A10A-4249-BE3C-30A3818712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BB6A-39A7-436B-BBF4-5F7C857EB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592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5B0599-BFB7-43E9-9A10-6C35573F58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A554-7D95-4375-943A-676624D8D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69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585086-EE90-497D-93B1-CA9810D2C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93788"/>
            <a:ext cx="8599488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09F098C3-0453-4B17-944A-7582B1D866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30C3E9-3565-488E-AB92-2BC48C8C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9D2F09C8-E397-469C-84E6-283AA902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6643688"/>
            <a:ext cx="752475" cy="247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C99B81AF-1E34-452D-A29A-22FA9696AA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AC6F3C8E-B910-47D3-9FC6-86B6F864454C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ADBFB4FE-43F4-4FA0-B051-0D44F560C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880E5318-7384-4990-8CA8-5173B7F3B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13430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Dr. A. Taghinezhad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6CDA35BA-8F04-4DFE-86B0-545ADDF4393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8" descr="Cover-6Ed">
            <a:extLst>
              <a:ext uri="{FF2B5EF4-FFF2-40B4-BE49-F238E27FC236}">
                <a16:creationId xmlns:a16="http://schemas.microsoft.com/office/drawing/2014/main" id="{09FE16CA-1C16-4120-A527-DE70F697BD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74295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45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61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B Nazanin" panose="00000400000000000000" pitchFamily="2" charset="-7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charset="2"/>
        <a:buChar char="l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taghinezha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FA7267-592D-48E8-A65B-FA6DE5F32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817563"/>
            <a:ext cx="3959225" cy="1692275"/>
          </a:xfrm>
        </p:spPr>
        <p:txBody>
          <a:bodyPr/>
          <a:lstStyle/>
          <a:p>
            <a:pPr>
              <a:defRPr/>
            </a:pPr>
            <a:r>
              <a:rPr lang="fa-IR" sz="3200" dirty="0">
                <a:cs typeface="B Nazanin" panose="00000400000000000000" pitchFamily="2" charset="-78"/>
              </a:rPr>
              <a:t>اصول طراحی پایگاه داده</a:t>
            </a:r>
            <a:br>
              <a:rPr lang="en-US" sz="3200" dirty="0">
                <a:cs typeface="B Nazanin" panose="00000400000000000000" pitchFamily="2" charset="-78"/>
              </a:rPr>
            </a:br>
            <a:endParaRPr lang="en-AU" sz="3200" dirty="0">
              <a:cs typeface="B Nazanin" panose="00000400000000000000" pitchFamily="2" charset="-78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D51C1D5-14E8-49FC-BE3B-A1533D3831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8300" y="2392363"/>
            <a:ext cx="3959225" cy="320040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124" name="TextBox 5">
            <a:extLst>
              <a:ext uri="{FF2B5EF4-FFF2-40B4-BE49-F238E27FC236}">
                <a16:creationId xmlns:a16="http://schemas.microsoft.com/office/drawing/2014/main" id="{4FEE82E7-C616-41E2-B3BD-EE56DD0A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482600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Mail: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  <a:hlinkClick r:id="rId3"/>
              </a:rPr>
              <a:t>a0taghinezhad@gmail.com</a:t>
            </a:r>
            <a:endParaRPr kumimoji="0" lang="en-US" altLang="en-US" sz="200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5125" name="TextBox 7">
            <a:extLst>
              <a:ext uri="{FF2B5EF4-FFF2-40B4-BE49-F238E27FC236}">
                <a16:creationId xmlns:a16="http://schemas.microsoft.com/office/drawing/2014/main" id="{2FF850A1-8C25-4658-AC31-8379F57E6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73375"/>
            <a:ext cx="457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Comic Sans MS" panose="030F0702030302020204" pitchFamily="66" charset="0"/>
              </a:rPr>
              <a:t>By Dr. Taghinezhad</a:t>
            </a:r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0200785A-BE07-49DD-BF0A-C98081D5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229024"/>
            <a:ext cx="4943475" cy="628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750" y="2312098"/>
            <a:ext cx="5963049" cy="3961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46743" y="1132114"/>
            <a:ext cx="8650514" cy="5355772"/>
          </a:xfrm>
        </p:spPr>
        <p:txBody>
          <a:bodyPr/>
          <a:lstStyle/>
          <a:p>
            <a:r>
              <a:rPr lang="en-US" altLang="en-US" sz="2400" dirty="0"/>
              <a:t>Decide whether a particular relation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form.</a:t>
            </a:r>
          </a:p>
          <a:p>
            <a:r>
              <a:rPr lang="en-US" altLang="en-US" sz="2400" dirty="0"/>
              <a:t>In the case that a relation </a:t>
            </a:r>
            <a:r>
              <a:rPr lang="en-US" altLang="en-US" sz="2400" i="1" dirty="0"/>
              <a:t>R</a:t>
            </a:r>
            <a:r>
              <a:rPr lang="en-US" altLang="en-US" sz="2400" dirty="0"/>
              <a:t> is not in </a:t>
            </a:r>
            <a:r>
              <a:rPr lang="ja-JP" altLang="en-US" sz="2400" dirty="0">
                <a:latin typeface="Arial" panose="020B0604020202020204" pitchFamily="34" charset="0"/>
              </a:rPr>
              <a:t>“</a:t>
            </a:r>
            <a:r>
              <a:rPr lang="en-US" altLang="ja-JP" sz="2400" dirty="0"/>
              <a:t>good</a:t>
            </a:r>
            <a:r>
              <a:rPr lang="ja-JP" altLang="en-US" sz="2400" dirty="0">
                <a:latin typeface="Arial" panose="020B0604020202020204" pitchFamily="34" charset="0"/>
              </a:rPr>
              <a:t>”</a:t>
            </a:r>
            <a:r>
              <a:rPr lang="en-US" altLang="ja-JP" sz="2400" dirty="0"/>
              <a:t> form, decompose it into  set of relations {</a:t>
            </a:r>
            <a:r>
              <a:rPr lang="en-US" altLang="ja-JP" sz="2400" i="1" dirty="0"/>
              <a:t>R</a:t>
            </a:r>
            <a:r>
              <a:rPr lang="en-US" altLang="ja-JP" sz="2400" baseline="-25000" dirty="0"/>
              <a:t>1</a:t>
            </a:r>
            <a:r>
              <a:rPr lang="en-US" altLang="ja-JP" sz="2400" i="1" dirty="0"/>
              <a:t>, R</a:t>
            </a:r>
            <a:r>
              <a:rPr lang="en-US" altLang="ja-JP" sz="2400" baseline="-25000" dirty="0"/>
              <a:t>2</a:t>
            </a:r>
            <a:r>
              <a:rPr lang="en-US" altLang="ja-JP" sz="2400" i="1" dirty="0"/>
              <a:t>, ..., R</a:t>
            </a:r>
            <a:r>
              <a:rPr lang="en-US" altLang="ja-JP" sz="2400" i="1" baseline="-25000" dirty="0"/>
              <a:t>n</a:t>
            </a:r>
            <a:r>
              <a:rPr lang="en-US" altLang="ja-JP" sz="2400" dirty="0"/>
              <a:t>} such that </a:t>
            </a:r>
          </a:p>
          <a:p>
            <a:pPr lvl="1"/>
            <a:r>
              <a:rPr lang="en-US" altLang="en-US" sz="2400" dirty="0"/>
              <a:t>Each relation is in good form </a:t>
            </a:r>
          </a:p>
          <a:p>
            <a:pPr lvl="1"/>
            <a:r>
              <a:rPr lang="en-US" altLang="en-US" sz="2400" dirty="0"/>
              <a:t>The decomposition is a lossless decomposition</a:t>
            </a:r>
          </a:p>
          <a:p>
            <a:r>
              <a:rPr lang="en-US" altLang="en-US" sz="2400" dirty="0"/>
              <a:t>Our theory is based on:</a:t>
            </a:r>
          </a:p>
          <a:p>
            <a:pPr lvl="1"/>
            <a:r>
              <a:rPr lang="en-US" altLang="en-US" sz="2400" dirty="0"/>
              <a:t>Functional dependencies</a:t>
            </a:r>
          </a:p>
          <a:p>
            <a:pPr lvl="1"/>
            <a:r>
              <a:rPr lang="en-US" altLang="en-US" sz="24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2857" y="1106423"/>
            <a:ext cx="8650514" cy="5410491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24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24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42557"/>
            <a:ext cx="7880096" cy="47067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24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2400" dirty="0">
                <a:ea typeface="ＭＳ Ｐゴシック" pitchFamily="34" charset="-128"/>
              </a:rPr>
              <a:t>of the relation;</a:t>
            </a:r>
            <a:endParaRPr lang="en-US" altLang="en-US" sz="2400" dirty="0"/>
          </a:p>
          <a:p>
            <a:r>
              <a:rPr lang="en-US" altLang="en-US" sz="24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2400" dirty="0"/>
          </a:p>
          <a:p>
            <a:r>
              <a:rPr lang="en-US" altLang="en-US" sz="2400" dirty="0"/>
              <a:t>Constraints on the set of legal relations.</a:t>
            </a:r>
          </a:p>
          <a:p>
            <a:r>
              <a:rPr lang="en-US" altLang="en-US" sz="24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2400" dirty="0"/>
              <a:t>A functional dependency is a generalization of the notion of a </a:t>
            </a:r>
            <a:r>
              <a:rPr lang="en-US" altLang="en-US" sz="2400" i="1" dirty="0"/>
              <a:t>key.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88685" y="1001485"/>
            <a:ext cx="8795657" cy="554445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  and  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105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br>
              <a:rPr lang="en-US" altLang="en-US" sz="105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i="1" dirty="0">
                <a:sym typeface="Symbol" panose="05050102010706020507" pitchFamily="18" charset="2"/>
              </a:rPr>
              <a:t>. </a:t>
            </a:r>
            <a:r>
              <a:rPr lang="en-US" altLang="en-US" dirty="0">
                <a:sym typeface="Symbol" panose="05050102010706020507" pitchFamily="18" charset="2"/>
              </a:rPr>
              <a:t> That is, </a:t>
            </a: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	 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[]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[]   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</a:t>
            </a: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05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Example:  Consider </a:t>
            </a:r>
            <a:r>
              <a:rPr lang="en-US" altLang="en-US" i="1" dirty="0"/>
              <a:t>r</a:t>
            </a:r>
            <a:r>
              <a:rPr lang="en-US" altLang="en-US" dirty="0"/>
              <a:t>(A</a:t>
            </a:r>
            <a:r>
              <a:rPr lang="en-US" altLang="en-US" i="1" dirty="0"/>
              <a:t>,B </a:t>
            </a:r>
            <a:r>
              <a:rPr lang="en-US" altLang="en-US" dirty="0"/>
              <a:t>) with the following instance of </a:t>
            </a:r>
            <a:r>
              <a:rPr lang="en-US" altLang="en-US" i="1" dirty="0"/>
              <a:t>r.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On this instance,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hold;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does </a:t>
            </a:r>
            <a:r>
              <a:rPr lang="en-US" altLang="en-US" b="1" dirty="0"/>
              <a:t>NOT</a:t>
            </a:r>
            <a:r>
              <a:rPr lang="en-US" altLang="en-US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2800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57020" y="4801605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02454" y="1217613"/>
            <a:ext cx="7924800" cy="5081587"/>
          </a:xfrm>
        </p:spPr>
        <p:txBody>
          <a:bodyPr/>
          <a:lstStyle/>
          <a:p>
            <a:r>
              <a:rPr lang="en-US" altLang="en-US" sz="2800" dirty="0"/>
              <a:t>Given a set </a:t>
            </a:r>
            <a:r>
              <a:rPr lang="en-US" altLang="en-US" sz="2800" i="1" dirty="0"/>
              <a:t>F</a:t>
            </a:r>
            <a:r>
              <a:rPr lang="en-US" altLang="en-US" sz="2800" dirty="0"/>
              <a:t> set of functional dependencies, there are certain other functional dependencies that are logically implied by </a:t>
            </a:r>
            <a:r>
              <a:rPr lang="en-US" altLang="en-US" sz="2800" i="1" dirty="0"/>
              <a:t>F</a:t>
            </a:r>
            <a:r>
              <a:rPr lang="en-US" altLang="en-US" sz="2800" dirty="0"/>
              <a:t>.</a:t>
            </a:r>
          </a:p>
          <a:p>
            <a:pPr lvl="1"/>
            <a:r>
              <a:rPr lang="en-US" altLang="en-US" sz="2800" dirty="0"/>
              <a:t> If 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i="1" dirty="0">
                <a:sym typeface="Monotype Sorts" pitchFamily="-84" charset="2"/>
              </a:rPr>
              <a:t>B</a:t>
            </a:r>
            <a:r>
              <a:rPr lang="en-US" altLang="en-US" sz="2800" dirty="0">
                <a:sym typeface="Monotype Sorts" pitchFamily="-84" charset="2"/>
              </a:rPr>
              <a:t> and  </a:t>
            </a:r>
            <a:r>
              <a:rPr lang="en-US" altLang="en-US" sz="2800" i="1" dirty="0">
                <a:sym typeface="Monotype Sorts" pitchFamily="-84" charset="2"/>
              </a:rPr>
              <a:t>B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i="1" dirty="0">
                <a:sym typeface="Monotype Sorts" pitchFamily="-84" charset="2"/>
              </a:rPr>
              <a:t>C</a:t>
            </a:r>
            <a:r>
              <a:rPr lang="en-US" altLang="en-US" sz="2800" dirty="0">
                <a:sym typeface="Monotype Sorts" pitchFamily="-84" charset="2"/>
              </a:rPr>
              <a:t>,  then we can infer that </a:t>
            </a:r>
            <a:r>
              <a:rPr lang="en-US" altLang="en-US" sz="2800" i="1" dirty="0">
                <a:sym typeface="Monotype Sorts" pitchFamily="-84" charset="2"/>
              </a:rPr>
              <a:t>A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2800" dirty="0">
                <a:sym typeface="Monotype Sorts" pitchFamily="-84" charset="2"/>
              </a:rPr>
              <a:t>etc.</a:t>
            </a:r>
            <a:endParaRPr lang="en-US" altLang="en-US" sz="2800" dirty="0"/>
          </a:p>
          <a:p>
            <a:r>
              <a:rPr lang="en-US" altLang="en-US" sz="2800" dirty="0"/>
              <a:t>The set of </a:t>
            </a:r>
            <a:r>
              <a:rPr lang="en-US" altLang="en-US" sz="2800" b="1" dirty="0">
                <a:solidFill>
                  <a:srgbClr val="002060"/>
                </a:solidFill>
              </a:rPr>
              <a:t>all</a:t>
            </a:r>
            <a:r>
              <a:rPr lang="en-US" altLang="en-US" sz="2800" dirty="0"/>
              <a:t> functional dependencies logically implied by </a:t>
            </a:r>
            <a:r>
              <a:rPr lang="en-US" altLang="en-US" sz="2800" i="1" dirty="0"/>
              <a:t>F</a:t>
            </a:r>
            <a:r>
              <a:rPr lang="en-US" altLang="en-US" sz="2800" dirty="0"/>
              <a:t> is the </a:t>
            </a:r>
            <a:r>
              <a:rPr lang="en-US" altLang="en-US" sz="2800" b="1" dirty="0">
                <a:solidFill>
                  <a:srgbClr val="002060"/>
                </a:solidFill>
              </a:rPr>
              <a:t>closure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F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We denote the </a:t>
            </a:r>
            <a:r>
              <a:rPr lang="en-US" altLang="en-US" sz="2800" i="1" dirty="0"/>
              <a:t>closure </a:t>
            </a:r>
            <a:r>
              <a:rPr lang="en-US" altLang="en-US" sz="2800" dirty="0"/>
              <a:t>of </a:t>
            </a:r>
            <a:r>
              <a:rPr lang="en-US" altLang="en-US" sz="2800" i="1" dirty="0"/>
              <a:t>F</a:t>
            </a:r>
            <a:r>
              <a:rPr lang="en-US" altLang="en-US" sz="2800" dirty="0"/>
              <a:t> by </a:t>
            </a:r>
            <a:r>
              <a:rPr lang="en-US" altLang="en-US" sz="2800" b="1" i="1" dirty="0">
                <a:solidFill>
                  <a:srgbClr val="002060"/>
                </a:solidFill>
              </a:rPr>
              <a:t>F</a:t>
            </a:r>
            <a:r>
              <a:rPr lang="en-US" altLang="en-US" sz="28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28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sz="36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16114" y="1016000"/>
            <a:ext cx="9027886" cy="5529943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Symbol" panose="05050102010706020507" pitchFamily="18" charset="2"/>
              </a:rPr>
              <a:t>K</a:t>
            </a:r>
            <a:r>
              <a:rPr lang="en-US" altLang="en-US" sz="2400" dirty="0">
                <a:sym typeface="Symbol" panose="05050102010706020507" pitchFamily="18" charset="2"/>
              </a:rPr>
              <a:t> is a </a:t>
            </a:r>
            <a:r>
              <a:rPr lang="en-US" altLang="en-US" sz="2400" dirty="0" err="1">
                <a:sym typeface="Symbol" panose="05050102010706020507" pitchFamily="18" charset="2"/>
              </a:rPr>
              <a:t>superkey</a:t>
            </a:r>
            <a:r>
              <a:rPr lang="en-US" altLang="en-US" sz="2400" dirty="0">
                <a:sym typeface="Symbol" panose="05050102010706020507" pitchFamily="18" charset="2"/>
              </a:rPr>
              <a:t> for relation schema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if and only if </a:t>
            </a:r>
            <a:r>
              <a:rPr lang="en-US" altLang="en-US" sz="2400" i="1" dirty="0">
                <a:sym typeface="Symbol" panose="05050102010706020507" pitchFamily="18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endParaRPr lang="en-US" altLang="en-US" sz="24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-84" charset="2"/>
              </a:rPr>
              <a:t>K</a:t>
            </a:r>
            <a:r>
              <a:rPr lang="en-US" altLang="en-US" sz="2400" dirty="0">
                <a:sym typeface="Monotype Sorts" pitchFamily="-84" charset="2"/>
              </a:rPr>
              <a:t> is a candidate key for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-84" charset="2"/>
              </a:rPr>
              <a:t>K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ym typeface="Monotype Sorts" pitchFamily="-84" charset="2"/>
              </a:rPr>
              <a:t>for no </a:t>
            </a:r>
            <a:r>
              <a:rPr lang="en-US" altLang="en-US" sz="2400" dirty="0">
                <a:sym typeface="Symbol" panose="05050102010706020507" pitchFamily="18" charset="2"/>
              </a:rPr>
              <a:t>  </a:t>
            </a:r>
            <a:r>
              <a:rPr lang="en-US" altLang="en-US" sz="2400" i="1" dirty="0">
                <a:sym typeface="Symbol" panose="05050102010706020507" pitchFamily="18" charset="2"/>
              </a:rPr>
              <a:t>K, </a:t>
            </a:r>
            <a:r>
              <a:rPr lang="en-US" altLang="en-US" sz="2400" dirty="0">
                <a:sym typeface="Symbol" panose="05050102010706020507" pitchFamily="18" charset="2"/>
              </a:rPr>
              <a:t> 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Functional dependencies allow us to express constraints that cannot be expressed using </a:t>
            </a:r>
            <a:r>
              <a:rPr lang="en-US" altLang="en-US" sz="2400" dirty="0" err="1"/>
              <a:t>superkeys</a:t>
            </a:r>
            <a:r>
              <a:rPr lang="en-US" altLang="en-US" sz="24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	      </a:t>
            </a:r>
            <a:r>
              <a:rPr lang="en-US" altLang="en-US" sz="2400" i="1" dirty="0" err="1"/>
              <a:t>in_dep</a:t>
            </a:r>
            <a:r>
              <a:rPr lang="en-US" altLang="en-US" sz="2400" i="1" dirty="0"/>
              <a:t> </a:t>
            </a:r>
            <a:r>
              <a:rPr lang="en-US" altLang="en-US" sz="2400" dirty="0"/>
              <a:t>(</a:t>
            </a:r>
            <a:r>
              <a:rPr lang="en-US" altLang="en-US" sz="2400" i="1" u="sng" dirty="0"/>
              <a:t>ID, </a:t>
            </a:r>
            <a:r>
              <a:rPr lang="en-US" altLang="en-US" sz="2400" i="1" dirty="0"/>
              <a:t>name, salary</a:t>
            </a:r>
            <a:r>
              <a:rPr lang="en-US" altLang="en-US" sz="2400" i="1" u="sng" dirty="0"/>
              <a:t>, </a:t>
            </a:r>
            <a:r>
              <a:rPr lang="en-US" altLang="en-US" sz="2400" i="1" u="sng" dirty="0" err="1"/>
              <a:t>dept_name</a:t>
            </a:r>
            <a:r>
              <a:rPr lang="en-US" altLang="en-US" sz="2400" i="1" u="sng" dirty="0"/>
              <a:t>, </a:t>
            </a:r>
            <a:r>
              <a:rPr lang="en-US" altLang="en-US" sz="2400" i="1" dirty="0"/>
              <a:t>building, budget </a:t>
            </a:r>
            <a:r>
              <a:rPr lang="en-US" altLang="en-US" sz="2400" dirty="0"/>
              <a:t>)</a:t>
            </a:r>
            <a:r>
              <a:rPr lang="en-US" altLang="en-US" sz="24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/>
              <a:t>	</a:t>
            </a:r>
            <a:r>
              <a:rPr lang="en-US" altLang="en-US" sz="24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/>
              <a:t>	                          </a:t>
            </a:r>
            <a:r>
              <a:rPr lang="en-US" altLang="en-US" sz="2400" i="1" dirty="0" err="1"/>
              <a:t>dept_name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-84" charset="2"/>
              </a:rPr>
              <a:t>                               ID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i="1" dirty="0">
                <a:sym typeface="Wingdings" panose="05000000000000000000" pitchFamily="2" charset="2"/>
              </a:rPr>
              <a:t> building</a:t>
            </a:r>
            <a:endParaRPr lang="en-US" altLang="en-US" sz="24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i="1" dirty="0">
                <a:sym typeface="Monotype Sorts" pitchFamily="-84" charset="2"/>
              </a:rPr>
              <a:t>	</a:t>
            </a:r>
            <a:r>
              <a:rPr lang="en-US" altLang="en-US" sz="24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2400" dirty="0">
                <a:sym typeface="Monotype Sorts" pitchFamily="-84" charset="2"/>
              </a:rPr>
              <a:t>			</a:t>
            </a:r>
            <a:r>
              <a:rPr lang="en-US" altLang="en-US" sz="2400" i="1" dirty="0" err="1">
                <a:sym typeface="Monotype Sorts" pitchFamily="-84" charset="2"/>
              </a:rPr>
              <a:t>dept_name</a:t>
            </a:r>
            <a:r>
              <a:rPr lang="en-US" altLang="en-US" sz="2400" i="1" dirty="0">
                <a:sym typeface="Monotype Sorts" pitchFamily="-84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sz="32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8932" y="1117403"/>
            <a:ext cx="8362553" cy="5341454"/>
          </a:xfrm>
        </p:spPr>
        <p:txBody>
          <a:bodyPr/>
          <a:lstStyle/>
          <a:p>
            <a:r>
              <a:rPr lang="en-US" altLang="en-US" dirty="0"/>
              <a:t>We use functional dependencies to:</a:t>
            </a:r>
          </a:p>
          <a:p>
            <a:pPr lvl="1"/>
            <a:r>
              <a:rPr lang="en-US" altLang="en-US" dirty="0"/>
              <a:t>To test relations to see if they are legal under a given set of functional dependencies. </a:t>
            </a:r>
          </a:p>
          <a:p>
            <a:pPr lvl="2"/>
            <a:r>
              <a:rPr lang="en-US" altLang="en-US" dirty="0"/>
              <a:t> If a relation </a:t>
            </a:r>
            <a:r>
              <a:rPr lang="en-US" altLang="en-US" i="1" dirty="0"/>
              <a:t>r</a:t>
            </a:r>
            <a:r>
              <a:rPr lang="en-US" altLang="en-US" dirty="0"/>
              <a:t> is legal under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dependencies, we say that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satisfies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i="1" dirty="0"/>
              <a:t>F.</a:t>
            </a:r>
            <a:endParaRPr lang="en-US" altLang="en-US" dirty="0"/>
          </a:p>
          <a:p>
            <a:pPr lvl="1"/>
            <a:r>
              <a:rPr lang="en-US" altLang="en-US" dirty="0"/>
              <a:t>To specify constraints on the set of legal relations</a:t>
            </a:r>
          </a:p>
          <a:p>
            <a:pPr lvl="2"/>
            <a:r>
              <a:rPr lang="en-US" altLang="en-US" dirty="0"/>
              <a:t>We say that </a:t>
            </a:r>
            <a:r>
              <a:rPr lang="en-US" altLang="en-US" i="1" dirty="0"/>
              <a:t>F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holds 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if all legal relations on </a:t>
            </a:r>
            <a:r>
              <a:rPr lang="en-US" altLang="en-US" i="1" dirty="0"/>
              <a:t>R</a:t>
            </a:r>
            <a:r>
              <a:rPr lang="en-US" altLang="en-US" dirty="0"/>
              <a:t> satisfy the set of functional dependencies </a:t>
            </a:r>
            <a:r>
              <a:rPr lang="en-US" altLang="en-US" i="1" dirty="0"/>
              <a:t>F.</a:t>
            </a:r>
          </a:p>
          <a:p>
            <a:r>
              <a:rPr lang="en-US" altLang="en-US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dirty="0"/>
              <a:t>For example, a specific instance of </a:t>
            </a:r>
            <a:r>
              <a:rPr lang="en-US" altLang="en-US" i="1" dirty="0"/>
              <a:t>instructor</a:t>
            </a:r>
            <a:r>
              <a:rPr lang="en-US" altLang="en-US" dirty="0"/>
              <a:t> may, by chance, satisfy </a:t>
            </a:r>
            <a:br>
              <a:rPr lang="en-US" altLang="en-US" dirty="0"/>
            </a:br>
            <a:r>
              <a:rPr lang="en-US" altLang="en-US" dirty="0"/>
              <a:t>               </a:t>
            </a:r>
            <a:r>
              <a:rPr lang="en-US" altLang="en-US" i="1" dirty="0"/>
              <a:t>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75247"/>
            <a:ext cx="7814322" cy="5123953"/>
          </a:xfrm>
        </p:spPr>
        <p:txBody>
          <a:bodyPr/>
          <a:lstStyle/>
          <a:p>
            <a:r>
              <a:rPr lang="en-US" altLang="en-US" sz="2800" i="1" dirty="0">
                <a:sym typeface="Monotype Sorts" pitchFamily="-84" charset="2"/>
              </a:rPr>
              <a:t>A </a:t>
            </a:r>
            <a:r>
              <a:rPr lang="en-US" altLang="en-US" sz="2800" dirty="0">
                <a:sym typeface="Monotype Sorts" pitchFamily="-84" charset="2"/>
              </a:rPr>
              <a:t>functional dependency is </a:t>
            </a:r>
            <a:r>
              <a:rPr lang="en-US" altLang="en-US" sz="28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28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3200" dirty="0">
                <a:sym typeface="Monotype Sorts" pitchFamily="-84" charset="2"/>
              </a:rPr>
              <a:t>Example</a:t>
            </a:r>
            <a:r>
              <a:rPr lang="en-US" altLang="en-US" sz="32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2800" i="1" dirty="0">
                <a:sym typeface="Monotype Sorts" pitchFamily="-84" charset="2"/>
              </a:rPr>
              <a:t> ID, name</a:t>
            </a:r>
            <a:r>
              <a:rPr lang="en-US" altLang="en-US" sz="2800" i="1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2800" i="1" dirty="0">
                <a:sym typeface="Monotype Sorts" pitchFamily="-84" charset="2"/>
              </a:rPr>
              <a:t> name </a:t>
            </a:r>
            <a:r>
              <a:rPr lang="en-US" altLang="en-US" sz="2800" dirty="0">
                <a:sym typeface="Symbol" panose="05050102010706020507" pitchFamily="18" charset="2"/>
              </a:rPr>
              <a:t></a:t>
            </a:r>
            <a:r>
              <a:rPr lang="en-US" altLang="en-US" sz="2800" dirty="0">
                <a:sym typeface="Monotype Sorts" pitchFamily="-84" charset="2"/>
              </a:rPr>
              <a:t> </a:t>
            </a:r>
            <a:r>
              <a:rPr lang="en-US" altLang="en-US" sz="2800" i="1" dirty="0">
                <a:sym typeface="Monotype Sorts" pitchFamily="-84" charset="2"/>
              </a:rPr>
              <a:t>name</a:t>
            </a:r>
          </a:p>
          <a:p>
            <a:r>
              <a:rPr lang="en-US" altLang="en-US" sz="3200" dirty="0">
                <a:sym typeface="Monotype Sorts" pitchFamily="-84" charset="2"/>
              </a:rPr>
              <a:t>In general, </a:t>
            </a:r>
            <a:r>
              <a:rPr lang="en-US" altLang="en-US" sz="3200" dirty="0">
                <a:sym typeface="Symbol" panose="05050102010706020507" pitchFamily="18" charset="2"/>
              </a:rPr>
              <a:t> </a:t>
            </a:r>
            <a:r>
              <a:rPr lang="en-US" altLang="en-US" sz="3200" dirty="0">
                <a:sym typeface="Monotype Sorts" pitchFamily="-84" charset="2"/>
              </a:rPr>
              <a:t> </a:t>
            </a:r>
            <a:r>
              <a:rPr lang="en-US" altLang="en-US" sz="3200" i="1" dirty="0">
                <a:sym typeface="Symbol" panose="05050102010706020507" pitchFamily="18" charset="2"/>
              </a:rPr>
              <a:t> </a:t>
            </a:r>
            <a:r>
              <a:rPr lang="en-US" altLang="en-US" sz="3200" dirty="0">
                <a:sym typeface="Symbol" panose="05050102010706020507" pitchFamily="18" charset="2"/>
              </a:rPr>
              <a:t>is trivial if</a:t>
            </a:r>
            <a:r>
              <a:rPr lang="en-US" altLang="en-US" sz="3200" i="1" dirty="0">
                <a:sym typeface="Symbol" panose="05050102010706020507" pitchFamily="18" charset="2"/>
              </a:rPr>
              <a:t> </a:t>
            </a:r>
            <a:r>
              <a:rPr lang="en-US" altLang="en-US" sz="3200" dirty="0">
                <a:sym typeface="Symbol" panose="05050102010706020507" pitchFamily="18" charset="2"/>
              </a:rPr>
              <a:t>   </a:t>
            </a:r>
            <a:br>
              <a:rPr lang="en-US" altLang="en-US" sz="3600" i="1" dirty="0">
                <a:sym typeface="Symbol" panose="05050102010706020507" pitchFamily="18" charset="2"/>
              </a:rPr>
            </a:br>
            <a:r>
              <a:rPr lang="en-US" altLang="en-US" sz="3600" i="1" dirty="0">
                <a:sym typeface="Symbol" panose="05050102010706020507" pitchFamily="18" charset="2"/>
              </a:rPr>
              <a:t> 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94444" y="1030514"/>
            <a:ext cx="8551106" cy="5065486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/>
              <a:t>For the case of</a:t>
            </a:r>
            <a:r>
              <a:rPr lang="en-US" altLang="en-US" i="1" dirty="0"/>
              <a:t> R</a:t>
            </a:r>
            <a:r>
              <a:rPr lang="en-US" altLang="en-US" dirty="0"/>
              <a:t> = 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 R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en-US" altLang="en-US" i="1" dirty="0"/>
              <a:t>,</a:t>
            </a:r>
            <a:r>
              <a:rPr lang="en-US" altLang="en-US" dirty="0"/>
              <a:t> we require that for all possible relations </a:t>
            </a:r>
            <a:r>
              <a:rPr lang="en-US" altLang="en-US" i="1" dirty="0"/>
              <a:t>r</a:t>
            </a:r>
            <a:r>
              <a:rPr lang="en-US" altLang="en-US" dirty="0"/>
              <a:t> on schema </a:t>
            </a:r>
            <a:r>
              <a:rPr lang="en-US" altLang="en-US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baseline="-25000" dirty="0"/>
              <a:t>		</a:t>
            </a:r>
            <a:r>
              <a:rPr lang="en-US" altLang="en-US" i="1" dirty="0"/>
              <a:t>r =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R1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)    </a:t>
            </a:r>
            <a:r>
              <a:rPr lang="en-US" altLang="en-US" i="1" baseline="-25000" dirty="0">
                <a:sym typeface="Symbol" panose="05050102010706020507" pitchFamily="18" charset="2"/>
              </a:rPr>
              <a:t>R2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/>
              <a:t>A decomposition of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kumimoji="0" lang="en-US" altLang="en-US" i="1" dirty="0"/>
              <a:t>R</a:t>
            </a:r>
            <a:r>
              <a:rPr kumimoji="0" lang="en-US" altLang="en-US" baseline="-25000" dirty="0"/>
              <a:t>1</a:t>
            </a:r>
            <a:r>
              <a:rPr kumimoji="0" lang="en-US" altLang="en-US" dirty="0"/>
              <a:t> and </a:t>
            </a:r>
            <a:r>
              <a:rPr kumimoji="0" lang="en-US" altLang="en-US" i="1" dirty="0"/>
              <a:t>R</a:t>
            </a:r>
            <a:r>
              <a:rPr kumimoji="0" lang="en-US" altLang="en-US" baseline="-25000" dirty="0"/>
              <a:t>2</a:t>
            </a:r>
            <a:r>
              <a:rPr kumimoji="0" lang="en-US" altLang="en-US" dirty="0"/>
              <a:t> is lossless decomposition  if at</a:t>
            </a:r>
            <a:r>
              <a:rPr lang="en-US" altLang="en-US" dirty="0"/>
              <a:t> least one of the following dependencies is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endParaRPr lang="en-US" altLang="en-US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3901962" y="2647854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972458"/>
            <a:ext cx="8337549" cy="5573486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2400" i="1" dirty="0"/>
              <a:t>R = (A, B, C)</a:t>
            </a:r>
            <a:br>
              <a:rPr lang="en-US" altLang="en-US" sz="2400" i="1" dirty="0"/>
            </a:br>
            <a:r>
              <a:rPr lang="en-US" altLang="en-US" sz="2400" i="1" dirty="0"/>
              <a:t>F = {A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B,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1</a:t>
            </a:r>
            <a:r>
              <a:rPr lang="en-US" altLang="en-US" sz="2400" i="1" dirty="0">
                <a:sym typeface="Monotype Sorts" pitchFamily="-84" charset="2"/>
              </a:rPr>
              <a:t> = (A, B),   R</a:t>
            </a:r>
            <a:r>
              <a:rPr lang="en-US" altLang="en-US" sz="2400" baseline="-25000" dirty="0">
                <a:sym typeface="Monotype Sorts" pitchFamily="-84" charset="2"/>
              </a:rPr>
              <a:t>2</a:t>
            </a:r>
            <a:r>
              <a:rPr lang="en-US" altLang="en-US" sz="24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2400" dirty="0">
                <a:sym typeface="Monotype Sorts" pitchFamily="-84" charset="2"/>
              </a:rPr>
              <a:t>	       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1 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2</a:t>
            </a:r>
            <a:r>
              <a:rPr lang="en-US" altLang="en-US" sz="2400" i="1" dirty="0">
                <a:sym typeface="Monotype Sorts" pitchFamily="-84" charset="2"/>
              </a:rPr>
              <a:t> = </a:t>
            </a:r>
            <a:r>
              <a:rPr lang="en-US" altLang="en-US" sz="2400" dirty="0">
                <a:sym typeface="Monotype Sorts" pitchFamily="-84" charset="2"/>
              </a:rPr>
              <a:t>{</a:t>
            </a:r>
            <a:r>
              <a:rPr lang="en-US" altLang="en-US" sz="2400" i="1" dirty="0">
                <a:sym typeface="Monotype Sorts" pitchFamily="-84" charset="2"/>
              </a:rPr>
              <a:t>B</a:t>
            </a:r>
            <a:r>
              <a:rPr lang="en-US" altLang="en-US" sz="2400" dirty="0">
                <a:sym typeface="Monotype Sorts" pitchFamily="-84" charset="2"/>
              </a:rPr>
              <a:t>}</a:t>
            </a:r>
            <a:r>
              <a:rPr lang="en-US" altLang="en-US" sz="2400" i="1" dirty="0">
                <a:sym typeface="Monotype Sorts" pitchFamily="-84" charset="2"/>
              </a:rPr>
              <a:t>  </a:t>
            </a:r>
            <a:r>
              <a:rPr lang="en-US" altLang="en-US" sz="2400" dirty="0">
                <a:sym typeface="Monotype Sorts" pitchFamily="-84" charset="2"/>
              </a:rPr>
              <a:t>and </a:t>
            </a:r>
            <a:r>
              <a:rPr lang="en-US" altLang="en-US" sz="2400" i="1" dirty="0">
                <a:sym typeface="Monotype Sorts" pitchFamily="-84" charset="2"/>
              </a:rPr>
              <a:t>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i="1" baseline="-25000" dirty="0">
                <a:sym typeface="Monotype Sorts" pitchFamily="-84" charset="2"/>
              </a:rPr>
              <a:t>1 </a:t>
            </a:r>
            <a:r>
              <a:rPr lang="en-US" altLang="en-US" sz="2400" i="1" dirty="0">
                <a:sym typeface="Monotype Sorts" pitchFamily="-84" charset="2"/>
              </a:rPr>
              <a:t>= (A, B),   R</a:t>
            </a:r>
            <a:r>
              <a:rPr lang="en-US" altLang="en-US" sz="2400" baseline="-25000" dirty="0">
                <a:sym typeface="Monotype Sorts" pitchFamily="-84" charset="2"/>
              </a:rPr>
              <a:t>2</a:t>
            </a:r>
            <a:r>
              <a:rPr lang="en-US" altLang="en-US" sz="24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2400" dirty="0">
                <a:sym typeface="Monotype Sorts" pitchFamily="-84" charset="2"/>
              </a:rPr>
              <a:t>            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1  </a:t>
            </a:r>
            <a:r>
              <a:rPr lang="en-US" altLang="en-US" sz="2400" dirty="0">
                <a:sym typeface="Symbol" panose="05050102010706020507" pitchFamily="18" charset="2"/>
              </a:rPr>
              <a:t> </a:t>
            </a:r>
            <a:r>
              <a:rPr lang="en-US" altLang="en-US" sz="2400" i="1" dirty="0">
                <a:sym typeface="Monotype Sorts" pitchFamily="-84" charset="2"/>
              </a:rPr>
              <a:t>R</a:t>
            </a:r>
            <a:r>
              <a:rPr lang="en-US" altLang="en-US" sz="2400" baseline="-25000" dirty="0">
                <a:sym typeface="Monotype Sorts" pitchFamily="-84" charset="2"/>
              </a:rPr>
              <a:t>2</a:t>
            </a:r>
            <a:r>
              <a:rPr lang="en-US" altLang="en-US" sz="2400" i="1" dirty="0">
                <a:sym typeface="Monotype Sorts" pitchFamily="-84" charset="2"/>
              </a:rPr>
              <a:t> =</a:t>
            </a:r>
            <a:r>
              <a:rPr lang="en-US" altLang="en-US" sz="2400" dirty="0">
                <a:sym typeface="Monotype Sorts" pitchFamily="-84" charset="2"/>
              </a:rPr>
              <a:t> {</a:t>
            </a:r>
            <a:r>
              <a:rPr lang="en-US" altLang="en-US" sz="2400" i="1" dirty="0">
                <a:sym typeface="Monotype Sorts" pitchFamily="-84" charset="2"/>
              </a:rPr>
              <a:t>A</a:t>
            </a:r>
            <a:r>
              <a:rPr lang="en-US" altLang="en-US" sz="2400" dirty="0">
                <a:sym typeface="Monotype Sorts" pitchFamily="-84" charset="2"/>
              </a:rPr>
              <a:t>}</a:t>
            </a:r>
            <a:r>
              <a:rPr lang="en-US" altLang="en-US" sz="2400" i="1" dirty="0">
                <a:sym typeface="Monotype Sorts" pitchFamily="-84" charset="2"/>
              </a:rPr>
              <a:t>  </a:t>
            </a:r>
            <a:r>
              <a:rPr lang="en-US" altLang="en-US" sz="2400" dirty="0">
                <a:sym typeface="Monotype Sorts" pitchFamily="-84" charset="2"/>
              </a:rPr>
              <a:t>and </a:t>
            </a:r>
            <a:r>
              <a:rPr lang="en-US" altLang="en-US" sz="2400" i="1" dirty="0">
                <a:sym typeface="Monotype Sorts" pitchFamily="-84" charset="2"/>
              </a:rPr>
              <a:t>A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A</a:t>
            </a:r>
            <a:r>
              <a:rPr lang="en-US" altLang="en-US" sz="24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</a:t>
            </a:r>
            <a:r>
              <a:rPr lang="en-US" altLang="en-US" sz="24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         </a:t>
            </a:r>
            <a:r>
              <a:rPr lang="en-US" altLang="en-US" sz="24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2400" i="1" dirty="0">
                <a:sym typeface="Monotype Sorts" pitchFamily="-84" charset="2"/>
              </a:rPr>
              <a:t> B </a:t>
            </a:r>
            <a:r>
              <a:rPr lang="en-US" altLang="en-US" sz="2400" dirty="0">
                <a:sym typeface="Symbol" panose="05050102010706020507" pitchFamily="18" charset="2"/>
              </a:rPr>
              <a:t></a:t>
            </a:r>
            <a:r>
              <a:rPr lang="en-US" altLang="en-US" sz="2400" dirty="0">
                <a:sym typeface="Monotype Sorts" pitchFamily="-84" charset="2"/>
              </a:rPr>
              <a:t> {</a:t>
            </a:r>
            <a:r>
              <a:rPr lang="en-US" altLang="en-US" sz="2400" i="1" dirty="0">
                <a:sym typeface="Monotype Sorts" pitchFamily="-84" charset="2"/>
              </a:rPr>
              <a:t>B, C</a:t>
            </a:r>
            <a:r>
              <a:rPr lang="en-US" altLang="en-US" sz="2400" dirty="0">
                <a:sym typeface="Monotype Sorts" pitchFamily="-84" charset="2"/>
              </a:rPr>
              <a:t>}</a:t>
            </a:r>
            <a:endParaRPr lang="en-US" altLang="en-US" sz="24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32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32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2857" y="1093787"/>
            <a:ext cx="7805783" cy="5350555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24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24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24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2400" dirty="0"/>
              <a:t>A decomposition that makes it computationally hard to enforce functional dependency is said to be NOT </a:t>
            </a:r>
            <a:r>
              <a:rPr lang="en-US" altLang="en-US" sz="24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3788"/>
            <a:ext cx="7562850" cy="448945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04938" y="1100138"/>
            <a:ext cx="7739062" cy="459105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29800" y="170547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department)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93875</TotalTime>
  <Words>10870</Words>
  <Application>Microsoft Office PowerPoint</Application>
  <PresentationFormat>On-screen Show (4:3)</PresentationFormat>
  <Paragraphs>930</Paragraphs>
  <Slides>102</Slides>
  <Notes>101</Notes>
  <HiddenSlides>8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  <vt:variant>
        <vt:lpstr>Custom Shows</vt:lpstr>
      </vt:variant>
      <vt:variant>
        <vt:i4>1</vt:i4>
      </vt:variant>
    </vt:vector>
  </HeadingPairs>
  <TitlesOfParts>
    <vt:vector size="117" baseType="lpstr">
      <vt:lpstr>Arial</vt:lpstr>
      <vt:lpstr>Calibri</vt:lpstr>
      <vt:lpstr>Cambria Math</vt:lpstr>
      <vt:lpstr>Comic Sans MS</vt:lpstr>
      <vt:lpstr>Consolas</vt:lpstr>
      <vt:lpstr>Helvetica</vt:lpstr>
      <vt:lpstr>Monotype Sorts</vt:lpstr>
      <vt:lpstr>Söhne</vt:lpstr>
      <vt:lpstr>Symbol</vt:lpstr>
      <vt:lpstr>Times</vt:lpstr>
      <vt:lpstr>Times New Roman</vt:lpstr>
      <vt:lpstr>Webdings</vt:lpstr>
      <vt:lpstr>Wingdings</vt:lpstr>
      <vt:lpstr>3_db-5-grey</vt:lpstr>
      <vt:lpstr>اصول طراحی پایگاه داده </vt:lpstr>
      <vt:lpstr>Chapter 7:  Normalization</vt:lpstr>
      <vt:lpstr>Outline</vt:lpstr>
      <vt:lpstr>PowerPoint Presentation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Presentation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Presentation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Presentation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Presentation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Presentation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Ahmad</cp:lastModifiedBy>
  <cp:revision>483</cp:revision>
  <cp:lastPrinted>1999-06-28T19:27:31Z</cp:lastPrinted>
  <dcterms:created xsi:type="dcterms:W3CDTF">2009-12-21T15:40:22Z</dcterms:created>
  <dcterms:modified xsi:type="dcterms:W3CDTF">2024-12-11T06:22:29Z</dcterms:modified>
</cp:coreProperties>
</file>