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36"/>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43" r:id="rId17"/>
    <p:sldId id="444" r:id="rId18"/>
    <p:sldId id="424" r:id="rId19"/>
    <p:sldId id="436" r:id="rId20"/>
    <p:sldId id="411" r:id="rId21"/>
    <p:sldId id="425" r:id="rId22"/>
    <p:sldId id="412" r:id="rId23"/>
    <p:sldId id="426" r:id="rId24"/>
    <p:sldId id="413" r:id="rId25"/>
    <p:sldId id="438" r:id="rId26"/>
    <p:sldId id="414" r:id="rId27"/>
    <p:sldId id="427" r:id="rId28"/>
    <p:sldId id="437" r:id="rId29"/>
    <p:sldId id="415" r:id="rId30"/>
    <p:sldId id="429" r:id="rId31"/>
    <p:sldId id="428" r:id="rId32"/>
    <p:sldId id="439" r:id="rId33"/>
    <p:sldId id="440" r:id="rId34"/>
    <p:sldId id="44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3028" autoAdjust="0"/>
  </p:normalViewPr>
  <p:slideViewPr>
    <p:cSldViewPr>
      <p:cViewPr>
        <p:scale>
          <a:sx n="75" d="100"/>
          <a:sy n="75" d="100"/>
        </p:scale>
        <p:origin x="26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17</a:t>
            </a:fld>
            <a:endParaRPr lang="en-US" altLang="en-US"/>
          </a:p>
        </p:txBody>
      </p:sp>
    </p:spTree>
    <p:extLst>
      <p:ext uri="{BB962C8B-B14F-4D97-AF65-F5344CB8AC3E}">
        <p14:creationId xmlns:p14="http://schemas.microsoft.com/office/powerpoint/2010/main" val="54168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b="1" dirty="0">
                <a:latin typeface="Titr" pitchFamily="2" charset="-78"/>
                <a:ea typeface="2  Titr"/>
                <a:cs typeface="2  Titr"/>
              </a:rPr>
              <a:t>جداول نرمال 1</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887045" y="304800"/>
            <a:ext cx="7576626" cy="2317447"/>
          </a:xfrm>
        </p:spPr>
        <p:txBody>
          <a:bodyPr>
            <a:noAutofit/>
          </a:bodyPr>
          <a:lstStyle/>
          <a:p>
            <a:pPr algn="r" rtl="1"/>
            <a:r>
              <a:rPr lang="fa-IR" sz="2800" b="0" dirty="0">
                <a:solidFill>
                  <a:schemeClr val="tx1"/>
                </a:solidFill>
                <a:cs typeface="B Nazanin" panose="00000400000000000000" pitchFamily="2" charset="-78"/>
              </a:rPr>
              <a:t>مثال. جدول </a:t>
            </a:r>
            <a:r>
              <a:rPr lang="en-US" sz="2800" b="0" dirty="0">
                <a:solidFill>
                  <a:schemeClr val="tx1"/>
                </a:solidFill>
                <a:cs typeface="B Nazanin" panose="00000400000000000000" pitchFamily="2" charset="-78"/>
              </a:rPr>
              <a:t>ALL_SALES </a:t>
            </a:r>
            <a:r>
              <a:rPr lang="fa-IR" sz="28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189688" y="1123839"/>
            <a:ext cx="8490633" cy="1085962"/>
          </a:xfrm>
        </p:spPr>
        <p:txBody>
          <a:bodyPr>
            <a:noAutofit/>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algn="r" rtl="1"/>
            <a:r>
              <a:rPr lang="ar-SA" altLang="en-US" sz="2800" b="0" dirty="0">
                <a:solidFill>
                  <a:srgbClr val="000000"/>
                </a:solidFill>
                <a:latin typeface="Tahoma" panose="020B0604030504040204" pitchFamily="34" charset="0"/>
                <a:cs typeface="B Nazanin" panose="00000400000000000000" pitchFamily="2" charset="-78"/>
              </a:rPr>
              <a:t>يک جدول در فرم دوم نرمال </a:t>
            </a:r>
            <a:r>
              <a:rPr lang="fa-IR" altLang="en-US" sz="2800" b="0" dirty="0">
                <a:solidFill>
                  <a:srgbClr val="000000"/>
                </a:solidFill>
                <a:latin typeface="Tahoma" panose="020B0604030504040204" pitchFamily="34" charset="0"/>
                <a:cs typeface="B Nazanin" panose="00000400000000000000" pitchFamily="2" charset="-78"/>
              </a:rPr>
              <a:t>(</a:t>
            </a:r>
            <a:r>
              <a:rPr lang="ar-SA" altLang="en-US" sz="2800" b="0" dirty="0">
                <a:solidFill>
                  <a:srgbClr val="000000"/>
                </a:solidFill>
                <a:latin typeface="Tahoma" panose="020B0604030504040204" pitchFamily="34" charset="0"/>
                <a:cs typeface="B Nazanin" panose="00000400000000000000" pitchFamily="2" charset="-78"/>
              </a:rPr>
              <a:t>2</a:t>
            </a:r>
            <a:r>
              <a:rPr lang="en-US" altLang="en-US" sz="2800" b="0" dirty="0">
                <a:solidFill>
                  <a:srgbClr val="000000"/>
                </a:solidFill>
                <a:latin typeface="Tahoma" panose="020B0604030504040204" pitchFamily="34" charset="0"/>
                <a:cs typeface="B Nazanin" panose="00000400000000000000" pitchFamily="2" charset="-78"/>
              </a:rPr>
              <a:t>NF</a:t>
            </a:r>
            <a:r>
              <a:rPr lang="ar-SA" altLang="en-US" sz="2800" b="0" dirty="0">
                <a:solidFill>
                  <a:srgbClr val="000000"/>
                </a:solidFill>
                <a:latin typeface="Tahoma" panose="020B0604030504040204" pitchFamily="34" charset="0"/>
                <a:cs typeface="B Nazanin" panose="00000400000000000000" pitchFamily="2" charset="-78"/>
              </a:rPr>
              <a:t>) است اگر اولا 1</a:t>
            </a:r>
            <a:r>
              <a:rPr lang="en-US" altLang="en-US" sz="2800" b="0" dirty="0">
                <a:solidFill>
                  <a:srgbClr val="000000"/>
                </a:solidFill>
                <a:latin typeface="Tahoma" panose="020B0604030504040204" pitchFamily="34" charset="0"/>
                <a:cs typeface="B Nazanin" panose="00000400000000000000" pitchFamily="2" charset="-78"/>
              </a:rPr>
              <a:t>NF</a:t>
            </a:r>
            <a:r>
              <a:rPr lang="ar-SA" altLang="en-US" sz="2800" b="0" dirty="0">
                <a:solidFill>
                  <a:srgbClr val="000000"/>
                </a:solidFill>
                <a:latin typeface="Tahoma" panose="020B0604030504040204" pitchFamily="34" charset="0"/>
                <a:cs typeface="B Nazanin" panose="00000400000000000000" pitchFamily="2" charset="-78"/>
              </a:rPr>
              <a:t> باشد و ثانيا کليه ستون های غيرکليد با کليد اصلی وابستگی تابعی کامل داشته باشند.</a:t>
            </a:r>
            <a:br>
              <a:rPr lang="en-US" altLang="en-US" sz="2800" b="0" dirty="0">
                <a:solidFill>
                  <a:schemeClr val="tx1"/>
                </a:solidFill>
                <a:cs typeface="B Nazanin" panose="00000400000000000000" pitchFamily="2" charset="-78"/>
              </a:rPr>
            </a:br>
            <a:r>
              <a:rPr lang="ar-SA" altLang="en-US" sz="2800" b="0" dirty="0">
                <a:solidFill>
                  <a:srgbClr val="000000"/>
                </a:solidFill>
                <a:latin typeface="Tahoma" panose="020B0604030504040204" pitchFamily="34" charset="0"/>
                <a:cs typeface="B Nazanin" panose="00000400000000000000" pitchFamily="2" charset="-78"/>
              </a:rPr>
              <a:t>ستون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با ستون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در يک رابطه وابستگی تا</a:t>
            </a:r>
            <a:r>
              <a:rPr lang="fa-IR" altLang="en-US" sz="2800" b="0" dirty="0">
                <a:solidFill>
                  <a:srgbClr val="000000"/>
                </a:solidFill>
                <a:latin typeface="Tahoma" panose="020B0604030504040204" pitchFamily="34" charset="0"/>
                <a:cs typeface="B Nazanin" panose="00000400000000000000" pitchFamily="2" charset="-78"/>
              </a:rPr>
              <a:t>ب</a:t>
            </a:r>
            <a:r>
              <a:rPr lang="ar-SA" altLang="en-US" sz="2800" b="0" dirty="0">
                <a:solidFill>
                  <a:srgbClr val="000000"/>
                </a:solidFill>
                <a:latin typeface="Tahoma" panose="020B0604030504040204" pitchFamily="34" charset="0"/>
                <a:cs typeface="B Nazanin" panose="00000400000000000000" pitchFamily="2" charset="-78"/>
              </a:rPr>
              <a:t>عی (</a:t>
            </a:r>
            <a:r>
              <a:rPr lang="en-US" altLang="en-US" sz="2800" b="0" dirty="0">
                <a:solidFill>
                  <a:srgbClr val="000000"/>
                </a:solidFill>
                <a:latin typeface="Tahoma" panose="020B0604030504040204" pitchFamily="34" charset="0"/>
                <a:cs typeface="B Nazanin" panose="00000400000000000000" pitchFamily="2" charset="-78"/>
              </a:rPr>
              <a:t>functional dependency</a:t>
            </a:r>
            <a:r>
              <a:rPr lang="ar-SA" altLang="en-US" sz="2800" b="0" dirty="0">
                <a:solidFill>
                  <a:srgbClr val="000000"/>
                </a:solidFill>
                <a:latin typeface="Tahoma" panose="020B0604030504040204" pitchFamily="34" charset="0"/>
                <a:cs typeface="B Nazanin" panose="00000400000000000000" pitchFamily="2" charset="-78"/>
              </a:rPr>
              <a:t>) دارد اگروفقط اگر به ازای هر مقدار در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دقيقا يک مقدار در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متناظر با آن وجود داشته باشد. که به صورت </a:t>
            </a:r>
            <a:r>
              <a:rPr lang="en-US" altLang="en-US" sz="2800" b="0" dirty="0">
                <a:solidFill>
                  <a:srgbClr val="000000"/>
                </a:solidFill>
                <a:latin typeface="Tahoma" panose="020B0604030504040204" pitchFamily="34" charset="0"/>
                <a:cs typeface="B Nazanin" panose="00000400000000000000" pitchFamily="2" charset="-78"/>
              </a:rPr>
              <a:t>X→Y</a:t>
            </a:r>
            <a:r>
              <a:rPr lang="ar-SA" altLang="en-US" sz="2800" b="0" dirty="0">
                <a:solidFill>
                  <a:srgbClr val="000000"/>
                </a:solidFill>
                <a:latin typeface="Tahoma" panose="020B0604030504040204" pitchFamily="34" charset="0"/>
                <a:cs typeface="B Nazanin" panose="00000400000000000000" pitchFamily="2" charset="-78"/>
              </a:rPr>
              <a:t> نشان داده می شود.</a:t>
            </a:r>
            <a:br>
              <a:rPr lang="en-US" altLang="en-US" sz="2800" b="0" dirty="0">
                <a:solidFill>
                  <a:schemeClr val="tx1"/>
                </a:solidFill>
                <a:cs typeface="B Nazanin" panose="00000400000000000000" pitchFamily="2" charset="-78"/>
              </a:rPr>
            </a:br>
            <a:br>
              <a:rPr lang="en-US" altLang="en-US" sz="2800" b="0" dirty="0">
                <a:solidFill>
                  <a:schemeClr val="tx1"/>
                </a:solidFill>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ar-SA" altLang="en-US" sz="2000" b="0" dirty="0">
                <a:solidFill>
                  <a:srgbClr val="000000"/>
                </a:solidFill>
                <a:latin typeface="Tahoma" panose="020B0604030504040204" pitchFamily="34" charset="0"/>
                <a:cs typeface="B Nazanin" panose="00000400000000000000" pitchFamily="2" charset="-78"/>
              </a:rPr>
              <a:t>مثال</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در جدول </a:t>
            </a:r>
            <a:r>
              <a:rPr lang="en-US" altLang="en-US" sz="2000" b="0" dirty="0">
                <a:solidFill>
                  <a:srgbClr val="000000"/>
                </a:solidFill>
                <a:latin typeface="Tahoma" panose="020B0604030504040204" pitchFamily="34" charset="0"/>
                <a:cs typeface="B Nazanin" panose="00000400000000000000" pitchFamily="2" charset="-78"/>
              </a:rPr>
              <a:t>ALL_SALES</a:t>
            </a:r>
            <a:r>
              <a:rPr lang="ar-SA" altLang="en-US" sz="2000" b="0" dirty="0">
                <a:solidFill>
                  <a:srgbClr val="000000"/>
                </a:solidFill>
                <a:latin typeface="Tahoma" panose="020B0604030504040204" pitchFamily="34" charset="0"/>
                <a:cs typeface="B Nazanin" panose="00000400000000000000" pitchFamily="2" charset="-78"/>
              </a:rPr>
              <a:t> مثال قبل، </a:t>
            </a:r>
            <a:r>
              <a:rPr lang="en-US" altLang="en-US" sz="2000" b="0" dirty="0" err="1">
                <a:solidFill>
                  <a:srgbClr val="000000"/>
                </a:solidFill>
                <a:latin typeface="Tahoma" panose="020B0604030504040204" pitchFamily="34" charset="0"/>
                <a:cs typeface="B Nazanin" panose="00000400000000000000" pitchFamily="2" charset="-78"/>
              </a:rPr>
              <a:t>Customer_Address</a:t>
            </a:r>
            <a:r>
              <a:rPr lang="ar-SA" altLang="en-US" sz="2000" b="0" dirty="0">
                <a:solidFill>
                  <a:srgbClr val="000000"/>
                </a:solidFill>
                <a:latin typeface="Tahoma" panose="020B0604030504040204" pitchFamily="34" charset="0"/>
                <a:cs typeface="B Nazanin" panose="00000400000000000000" pitchFamily="2" charset="-78"/>
              </a:rPr>
              <a:t> با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ستون </a:t>
            </a:r>
            <a:r>
              <a:rPr lang="en-US" altLang="en-US" sz="2000" b="0" dirty="0">
                <a:solidFill>
                  <a:srgbClr val="000000"/>
                </a:solidFill>
                <a:latin typeface="Tahoma" panose="020B0604030504040204" pitchFamily="34" charset="0"/>
                <a:cs typeface="B Nazanin" panose="00000400000000000000" pitchFamily="2" charset="-78"/>
              </a:rPr>
              <a:t>Y</a:t>
            </a:r>
            <a:r>
              <a:rPr lang="ar-SA" altLang="en-US" sz="20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کامل (</a:t>
            </a:r>
            <a:r>
              <a:rPr lang="en-US" altLang="en-US" sz="2000" b="0" dirty="0">
                <a:solidFill>
                  <a:srgbClr val="000000"/>
                </a:solidFill>
                <a:latin typeface="Tahoma" panose="020B0604030504040204" pitchFamily="34" charset="0"/>
                <a:cs typeface="B Nazanin" panose="00000400000000000000" pitchFamily="2" charset="-78"/>
              </a:rPr>
              <a:t>Full functional dependency</a:t>
            </a:r>
            <a:r>
              <a:rPr lang="ar-SA" altLang="en-US" sz="2000" b="0" dirty="0">
                <a:solidFill>
                  <a:srgbClr val="000000"/>
                </a:solidFill>
                <a:latin typeface="Tahoma" panose="020B0604030504040204" pitchFamily="34" charset="0"/>
                <a:cs typeface="B Nazanin" panose="00000400000000000000" pitchFamily="2" charset="-78"/>
              </a:rPr>
              <a:t>) دارد اگر روی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مثال</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در جدول </a:t>
            </a:r>
            <a:r>
              <a:rPr lang="en-US" altLang="en-US" sz="2000" b="0" dirty="0">
                <a:solidFill>
                  <a:srgbClr val="000000"/>
                </a:solidFill>
                <a:latin typeface="Tahoma" panose="020B0604030504040204" pitchFamily="34" charset="0"/>
                <a:cs typeface="B Nazanin" panose="00000400000000000000" pitchFamily="2" charset="-78"/>
              </a:rPr>
              <a:t>ALL_SALES</a:t>
            </a:r>
            <a:r>
              <a:rPr lang="ar-SA" altLang="en-US" sz="20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2000" b="0" dirty="0" err="1">
                <a:solidFill>
                  <a:srgbClr val="000000"/>
                </a:solidFill>
                <a:latin typeface="Tahoma" panose="020B0604030504040204" pitchFamily="34" charset="0"/>
                <a:cs typeface="B Nazanin" panose="00000400000000000000" pitchFamily="2" charset="-78"/>
              </a:rPr>
              <a:t>SaleNo</a:t>
            </a:r>
            <a:r>
              <a:rPr lang="en-US" altLang="en-US" sz="2000" b="0" dirty="0">
                <a:solidFill>
                  <a:srgbClr val="000000"/>
                </a:solidFill>
                <a:latin typeface="Tahoma" panose="020B0604030504040204" pitchFamily="34" charset="0"/>
                <a:cs typeface="B Nazanin" panose="00000400000000000000" pitchFamily="2" charset="-78"/>
              </a:rPr>
              <a:t>، </a:t>
            </a:r>
            <a:r>
              <a:rPr lang="en-US" altLang="en-US" sz="2000" b="0" dirty="0" err="1">
                <a:solidFill>
                  <a:srgbClr val="000000"/>
                </a:solidFill>
                <a:latin typeface="Tahoma" panose="020B0604030504040204" pitchFamily="34" charset="0"/>
                <a:cs typeface="B Nazanin" panose="00000400000000000000" pitchFamily="2" charset="-78"/>
              </a:rPr>
              <a:t>ProductNo</a:t>
            </a:r>
            <a:r>
              <a:rPr lang="ar-SA" altLang="en-US" sz="2000" b="0" dirty="0">
                <a:solidFill>
                  <a:srgbClr val="000000"/>
                </a:solidFill>
                <a:latin typeface="Tahoma" panose="020B0604030504040204" pitchFamily="34" charset="0"/>
                <a:cs typeface="B Nazanin" panose="00000400000000000000" pitchFamily="2" charset="-78"/>
              </a:rPr>
              <a:t> و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وابستگی تابعی دارد.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2000" dirty="0">
                <a:solidFill>
                  <a:srgbClr val="000000"/>
                </a:solidFill>
                <a:latin typeface="Tahoma" panose="020B0604030504040204" pitchFamily="34" charset="0"/>
                <a:cs typeface="B Nazanin" panose="00000400000000000000" pitchFamily="2" charset="-78"/>
              </a:rPr>
              <a:t>،</a:t>
            </a:r>
            <a:r>
              <a:rPr lang="ar-SA" altLang="en-US" sz="20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2000" b="0" dirty="0">
                <a:solidFill>
                  <a:srgbClr val="000000"/>
                </a:solidFill>
                <a:latin typeface="Tahoma" panose="020B0604030504040204" pitchFamily="34" charset="0"/>
                <a:cs typeface="B Nazanin" panose="00000400000000000000" pitchFamily="2" charset="-78"/>
              </a:rPr>
              <a:t>NF</a:t>
            </a:r>
            <a:r>
              <a:rPr lang="ar-SA" altLang="en-US" sz="2000" b="0" dirty="0">
                <a:solidFill>
                  <a:srgbClr val="000000"/>
                </a:solidFill>
                <a:latin typeface="Tahoma" panose="020B0604030504040204" pitchFamily="34" charset="0"/>
                <a:cs typeface="B Nazanin" panose="00000400000000000000" pitchFamily="2" charset="-78"/>
              </a:rPr>
              <a:t> است.</a:t>
            </a:r>
            <a:br>
              <a:rPr lang="en-US" altLang="en-US" sz="2000" b="0" dirty="0">
                <a:solidFill>
                  <a:schemeClr val="tx1"/>
                </a:solidFill>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en-US" dirty="0"/>
              <a:t> </a:t>
            </a:r>
            <a:r>
              <a:rPr lang="en-US" altLang="en-US" dirty="0"/>
              <a:t>(</a:t>
            </a:r>
            <a:r>
              <a:rPr lang="en-US" altLang="en-US" dirty="0" bmk=""/>
              <a:t>2NF) Second Normal Form</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4005619468"/>
              </p:ext>
            </p:extLst>
          </p:nvPr>
        </p:nvGraphicFramePr>
        <p:xfrm>
          <a:off x="7712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66425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18</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923330"/>
          </a:xfrm>
          <a:prstGeom prst="rect">
            <a:avLst/>
          </a:prstGeom>
        </p:spPr>
        <p:txBody>
          <a:bodyPr wrap="square">
            <a:spAutoFit/>
          </a:bodyPr>
          <a:lstStyle/>
          <a:p>
            <a:br>
              <a:rPr lang="fa-IR" dirty="0"/>
            </a:br>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914400" y="-152400"/>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19</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408633" y="2505670"/>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نرمال 2</a:t>
            </a:r>
            <a:endParaRPr lang="en-US" altLang="en-US" sz="4400" b="1">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r>
              <a:rPr lang="fa-IR" altLang="en-US" dirty="0">
                <a:ea typeface="Majalla UI"/>
                <a:cs typeface="B Nazanin" panose="00000400000000000000" pitchFamily="2" charset="-78"/>
              </a:rPr>
              <a:t> </a:t>
            </a:r>
            <a:r>
              <a:rPr lang="fa-IR" altLang="en-US" sz="2400" dirty="0">
                <a:ea typeface="Majalla UI"/>
                <a:cs typeface="B Nazanin" panose="00000400000000000000" pitchFamily="2" charset="-78"/>
              </a:rPr>
              <a:t>بخشی از جدول فوق وابسته به </a:t>
            </a:r>
            <a:r>
              <a:rPr lang="en-US" altLang="en-US" sz="2400" dirty="0" err="1">
                <a:cs typeface="B Nazanin" panose="00000400000000000000" pitchFamily="2" charset="-78"/>
              </a:rPr>
              <a:t>Crs</a:t>
            </a:r>
            <a:r>
              <a:rPr lang="en-US" altLang="en-US" sz="2400" dirty="0">
                <a:cs typeface="B Nazanin" panose="00000400000000000000" pitchFamily="2" charset="-78"/>
              </a:rPr>
              <a:t>#</a:t>
            </a:r>
            <a:r>
              <a:rPr lang="fa-IR" altLang="en-US" sz="2400" dirty="0">
                <a:ea typeface="Majalla UI"/>
                <a:cs typeface="B Nazanin" panose="00000400000000000000" pitchFamily="2" charset="-78"/>
              </a:rPr>
              <a:t> است و بخش دیگر وابسته به </a:t>
            </a:r>
            <a:r>
              <a:rPr lang="en-US" altLang="en-US" sz="2400" dirty="0">
                <a:cs typeface="B Nazanin" panose="00000400000000000000" pitchFamily="2" charset="-78"/>
              </a:rPr>
              <a:t>S#</a:t>
            </a:r>
            <a:r>
              <a:rPr lang="fa-IR" altLang="en-US" sz="2400" dirty="0">
                <a:ea typeface="Majalla UI"/>
                <a:cs typeface="B Nazanin" panose="00000400000000000000" pitchFamily="2" charset="-78"/>
              </a:rPr>
              <a:t> است </a:t>
            </a: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ح</a:t>
            </a:r>
            <a:r>
              <a:rPr lang="fa-IR" sz="2800" b="1" dirty="0">
                <a:cs typeface="B Nazanin" panose="00000400000000000000" pitchFamily="2" charset="-78"/>
              </a:rPr>
              <a:t>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21</a:t>
            </a:fld>
            <a:endParaRPr lang="en-US"/>
          </a:p>
        </p:txBody>
      </p:sp>
    </p:spTree>
    <p:extLst>
      <p:ext uri="{BB962C8B-B14F-4D97-AF65-F5344CB8AC3E}">
        <p14:creationId xmlns:p14="http://schemas.microsoft.com/office/powerpoint/2010/main" val="26532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متعدی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609600" y="721649"/>
            <a:ext cx="7772400" cy="5638800"/>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r>
              <a:rPr lang="fa-IR" sz="2000" dirty="0">
                <a:cs typeface="B Nazanin" panose="00000400000000000000" pitchFamily="2" charset="-78"/>
              </a:rPr>
              <a:t>اين جدول کليد اصلی تک ستونی دارد بنابراين 2</a:t>
            </a:r>
            <a:r>
              <a:rPr lang="en-US" sz="2000" dirty="0">
                <a:cs typeface="B Nazanin" panose="00000400000000000000" pitchFamily="2" charset="-78"/>
              </a:rPr>
              <a:t>NF </a:t>
            </a:r>
            <a:r>
              <a:rPr lang="fa-IR" sz="2000" dirty="0">
                <a:cs typeface="B Nazanin" panose="00000400000000000000" pitchFamily="2" charset="-78"/>
              </a:rPr>
              <a:t>است. اگر توليد کننده چندين محصول را توليد کند فيلدهای </a:t>
            </a:r>
            <a:r>
              <a:rPr lang="en-US" sz="2000" dirty="0" err="1">
                <a:cs typeface="B Nazanin" panose="00000400000000000000" pitchFamily="2" charset="-78"/>
              </a:rPr>
              <a:t>SupplierName</a:t>
            </a:r>
            <a:r>
              <a:rPr lang="en-US" sz="2000" dirty="0">
                <a:cs typeface="B Nazanin" panose="00000400000000000000" pitchFamily="2" charset="-78"/>
              </a:rPr>
              <a:t> </a:t>
            </a:r>
            <a:r>
              <a:rPr lang="fa-IR" sz="2000" dirty="0">
                <a:cs typeface="B Nazanin" panose="00000400000000000000" pitchFamily="2" charset="-78"/>
              </a:rPr>
              <a:t>و </a:t>
            </a:r>
            <a:r>
              <a:rPr lang="en-US" sz="2000" dirty="0" err="1">
                <a:cs typeface="B Nazanin" panose="00000400000000000000" pitchFamily="2" charset="-78"/>
              </a:rPr>
              <a:t>SupplierAddress</a:t>
            </a:r>
            <a:r>
              <a:rPr lang="en-US" sz="2000" dirty="0">
                <a:cs typeface="B Nazanin" panose="00000400000000000000" pitchFamily="2" charset="-78"/>
              </a:rPr>
              <a:t> </a:t>
            </a:r>
            <a:r>
              <a:rPr lang="fa-IR" sz="2000" dirty="0">
                <a:cs typeface="B Nazanin" panose="00000400000000000000" pitchFamily="2" charset="-78"/>
              </a:rPr>
              <a:t>برای هر محصول تکرار می شود زيرا وابستگی تعدی با کليد اصلی دارند.</a:t>
            </a:r>
          </a:p>
          <a:p>
            <a:pPr algn="l"/>
            <a:r>
              <a:rPr lang="en-US" sz="2000" b="1" dirty="0" err="1">
                <a:cs typeface="B Nazanin" panose="00000400000000000000" pitchFamily="2" charset="-78"/>
              </a:rPr>
              <a:t>ProductNo</a:t>
            </a:r>
            <a:r>
              <a:rPr lang="en-US" sz="2000" b="1" dirty="0">
                <a:cs typeface="B Nazanin" panose="00000400000000000000" pitchFamily="2" charset="-78"/>
              </a:rPr>
              <a:t> → </a:t>
            </a:r>
            <a:r>
              <a:rPr lang="en-US" sz="2000" b="1" dirty="0" err="1">
                <a:cs typeface="B Nazanin" panose="00000400000000000000" pitchFamily="2" charset="-78"/>
              </a:rPr>
              <a:t>SupplierCode</a:t>
            </a:r>
            <a:r>
              <a:rPr lang="en-US" sz="2000" b="1" dirty="0">
                <a:cs typeface="B Nazanin" panose="00000400000000000000" pitchFamily="2" charset="-78"/>
              </a:rPr>
              <a:t> →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r>
              <a:rPr lang="fa-IR" sz="2000" dirty="0">
                <a:cs typeface="B Nazanin" panose="00000400000000000000" pitchFamily="2" charset="-78"/>
              </a:rPr>
              <a:t>با حذف اين ستون ها و تقسيم جدول به صورت زير به فرم سوم نرمال می رسيم. توجه کنيد که </a:t>
            </a:r>
            <a:r>
              <a:rPr lang="en-US" sz="2000" dirty="0" err="1">
                <a:cs typeface="B Nazanin" panose="00000400000000000000" pitchFamily="2" charset="-78"/>
              </a:rPr>
              <a:t>SupplierCode</a:t>
            </a:r>
            <a:r>
              <a:rPr lang="en-US" sz="2000" dirty="0">
                <a:cs typeface="B Nazanin" panose="00000400000000000000" pitchFamily="2" charset="-78"/>
              </a:rPr>
              <a:t> </a:t>
            </a:r>
            <a:r>
              <a:rPr lang="fa-IR" sz="2000" dirty="0">
                <a:cs typeface="B Nazanin" panose="00000400000000000000" pitchFamily="2" charset="-78"/>
              </a:rPr>
              <a:t>در جدول </a:t>
            </a:r>
            <a:r>
              <a:rPr lang="en-US" sz="2000" dirty="0">
                <a:cs typeface="B Nazanin" panose="00000400000000000000" pitchFamily="2" charset="-78"/>
              </a:rPr>
              <a:t>PRODUCT </a:t>
            </a:r>
            <a:r>
              <a:rPr lang="fa-IR" sz="2000" dirty="0">
                <a:cs typeface="B Nazanin" panose="00000400000000000000" pitchFamily="2" charset="-78"/>
              </a:rPr>
              <a:t>به عنوان کليد خارجی باقی می ماند.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a:t>
            </a:r>
            <a:br>
              <a:rPr lang="en-US" sz="2000" b="1" dirty="0">
                <a:cs typeface="B Nazanin" panose="00000400000000000000" pitchFamily="2" charset="-78"/>
              </a:rPr>
            </a:br>
            <a:r>
              <a:rPr lang="en-US" sz="2000" b="1" dirty="0">
                <a:cs typeface="B Nazanin" panose="00000400000000000000" pitchFamily="2" charset="-78"/>
              </a:rPr>
              <a:t>SUPPLIER(</a:t>
            </a:r>
            <a:r>
              <a:rPr lang="en-US" sz="2000" b="1" u="sng"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23</a:t>
            </a:fld>
            <a:endParaRPr lang="en-US"/>
          </a:p>
        </p:txBody>
      </p:sp>
    </p:spTree>
    <p:extLst>
      <p:ext uri="{BB962C8B-B14F-4D97-AF65-F5344CB8AC3E}">
        <p14:creationId xmlns:p14="http://schemas.microsoft.com/office/powerpoint/2010/main" val="1713415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613756" y="1835727"/>
            <a:ext cx="8077200" cy="4694237"/>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err="1">
                <a:cs typeface="B Nazanin" panose="00000400000000000000" pitchFamily="2" charset="-78"/>
              </a:rPr>
              <a:t>Determinat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79475" y="1849582"/>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78027526"/>
              </p:ext>
            </p:extLst>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4038621"/>
              </p:ext>
            </p:extLst>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492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نرمال4</a:t>
            </a:r>
            <a:r>
              <a:rPr lang="en-US" altLang="en-US" sz="4400" b="1">
                <a:latin typeface="Titr" pitchFamily="2" charset="-78"/>
                <a:ea typeface="2  Titr"/>
                <a:cs typeface="2  Titr"/>
              </a:rPr>
              <a:t> </a:t>
            </a:r>
          </a:p>
        </p:txBody>
      </p:sp>
      <p:sp>
        <p:nvSpPr>
          <p:cNvPr id="148482" name="Content Placeholder 2"/>
          <p:cNvSpPr>
            <a:spLocks noGrp="1"/>
          </p:cNvSpPr>
          <p:nvPr>
            <p:ph idx="1"/>
          </p:nvPr>
        </p:nvSpPr>
        <p:spPr>
          <a:xfrm>
            <a:off x="990600" y="1578549"/>
            <a:ext cx="7543800" cy="2383852"/>
          </a:xfrm>
        </p:spPr>
        <p:txBody>
          <a:bodyPr>
            <a:normAutofit lnSpcReduction="10000"/>
          </a:bodyPr>
          <a:lstStyle/>
          <a:p>
            <a:pPr marL="0" indent="0" algn="just" rtl="1">
              <a:buNone/>
            </a:pPr>
            <a:r>
              <a:rPr lang="fa-IR" altLang="en-US" sz="3600" dirty="0">
                <a:ea typeface="Majalla UI"/>
                <a:cs typeface="B Nazanin" panose="00000400000000000000" pitchFamily="2" charset="-78"/>
              </a:rPr>
              <a:t>یک جدول نرمال4 است اگر:</a:t>
            </a:r>
          </a:p>
          <a:p>
            <a:pPr lvl="1" algn="just" rtl="1"/>
            <a:r>
              <a:rPr lang="fa-IR" altLang="en-US" sz="3200" dirty="0">
                <a:ea typeface="Majalla UI"/>
                <a:cs typeface="B Nazanin" panose="00000400000000000000" pitchFamily="2" charset="-78"/>
              </a:rPr>
              <a:t>نرمال </a:t>
            </a:r>
            <a:r>
              <a:rPr lang="en-US" altLang="en-US" sz="3200" b="1" dirty="0">
                <a:cs typeface="B Nazanin" panose="00000400000000000000" pitchFamily="2" charset="-78"/>
              </a:rPr>
              <a:t>BCNF</a:t>
            </a:r>
            <a:r>
              <a:rPr lang="fa-IR" altLang="en-US" sz="3200" dirty="0">
                <a:ea typeface="Majalla UI"/>
                <a:cs typeface="B Nazanin" panose="00000400000000000000" pitchFamily="2" charset="-78"/>
              </a:rPr>
              <a:t> باشد.</a:t>
            </a:r>
          </a:p>
          <a:p>
            <a:pPr lvl="1" algn="just" rtl="1"/>
            <a:r>
              <a:rPr lang="fa-IR" altLang="en-US" sz="3200" b="1" dirty="0">
                <a:ea typeface="Majalla UI"/>
                <a:cs typeface="B Nazanin" panose="00000400000000000000" pitchFamily="2" charset="-78"/>
              </a:rPr>
              <a:t>هیچ</a:t>
            </a:r>
            <a:r>
              <a:rPr lang="fa-IR" altLang="en-US" sz="3200" dirty="0">
                <a:ea typeface="Majalla UI"/>
                <a:cs typeface="B Nazanin" panose="00000400000000000000" pitchFamily="2" charset="-78"/>
              </a:rPr>
              <a:t> </a:t>
            </a:r>
            <a:r>
              <a:rPr lang="fa-IR" altLang="en-US" sz="3200" b="1" dirty="0">
                <a:ea typeface="Majalla UI"/>
                <a:cs typeface="B Nazanin" panose="00000400000000000000" pitchFamily="2" charset="-78"/>
              </a:rPr>
              <a:t>وابستگی چند مقداری </a:t>
            </a:r>
            <a:r>
              <a:rPr lang="fa-IR" altLang="en-US" sz="3200" dirty="0">
                <a:ea typeface="Majalla UI"/>
                <a:cs typeface="B Nazanin" panose="00000400000000000000" pitchFamily="2" charset="-78"/>
              </a:rPr>
              <a:t>در آن وجود نداشته باشد.</a:t>
            </a: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Tree>
    <p:extLst>
      <p:ext uri="{BB962C8B-B14F-4D97-AF65-F5344CB8AC3E}">
        <p14:creationId xmlns:p14="http://schemas.microsoft.com/office/powerpoint/2010/main" val="2056669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dirty="0">
                <a:ea typeface="Majalla UI"/>
                <a:cs typeface="B Nazanin" panose="00000400000000000000" pitchFamily="2" charset="-78"/>
              </a:rPr>
              <a:t>تمام کلید</a:t>
            </a:r>
          </a:p>
          <a:p>
            <a:pPr marL="457200" indent="-457200" algn="just" rtl="1">
              <a:buFont typeface="+mj-lt"/>
              <a:buAutoNum type="arabicPeriod"/>
            </a:pPr>
            <a:r>
              <a:rPr lang="fa-IR" altLang="en-US"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609600" y="1935163"/>
            <a:ext cx="8305800" cy="2332037"/>
          </a:xfrm>
        </p:spPr>
        <p:txBody>
          <a:bodyPr>
            <a:normAutofit fontScale="92500" lnSpcReduction="20000"/>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228600" y="1935163"/>
            <a:ext cx="8686800" cy="4694237"/>
          </a:xfrm>
        </p:spPr>
        <p:txBody>
          <a:bodyPr>
            <a:normAutofit/>
          </a:bodyPr>
          <a:lstStyle/>
          <a:p>
            <a:pPr algn="just" rtl="1"/>
            <a:endParaRPr lang="en-US" altLang="en-US" sz="2400" dirty="0">
              <a:ea typeface="Majalla UI"/>
              <a:cs typeface="B Nazanin" panose="00000400000000000000" pitchFamily="2" charset="-78"/>
            </a:endParaRPr>
          </a:p>
          <a:p>
            <a:pPr algn="just" rtl="1"/>
            <a:endParaRPr lang="en-US" altLang="en-US" sz="2400" dirty="0">
              <a:ea typeface="Majalla UI"/>
              <a:cs typeface="B Nazanin" panose="00000400000000000000" pitchFamily="2" charset="-78"/>
            </a:endParaRPr>
          </a:p>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4109157069"/>
              </p:ext>
            </p:extLst>
          </p:nvPr>
        </p:nvGraphicFramePr>
        <p:xfrm>
          <a:off x="609600" y="1008063"/>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4222551826"/>
              </p:ext>
            </p:extLst>
          </p:nvPr>
        </p:nvGraphicFramePr>
        <p:xfrm>
          <a:off x="3606800" y="1020686"/>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456244491"/>
              </p:ext>
            </p:extLst>
          </p:nvPr>
        </p:nvGraphicFramePr>
        <p:xfrm>
          <a:off x="5387111" y="104219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2531880644"/>
              </p:ext>
            </p:extLst>
          </p:nvPr>
        </p:nvGraphicFramePr>
        <p:xfrm>
          <a:off x="7010400" y="1066800"/>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2583010360"/>
              </p:ext>
            </p:extLst>
          </p:nvPr>
        </p:nvGraphicFramePr>
        <p:xfrm>
          <a:off x="457200" y="3461164"/>
          <a:ext cx="2133600" cy="222504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spTree>
    <p:extLst>
      <p:ext uri="{BB962C8B-B14F-4D97-AF65-F5344CB8AC3E}">
        <p14:creationId xmlns:p14="http://schemas.microsoft.com/office/powerpoint/2010/main" val="407724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28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600" dirty="0">
                <a:cs typeface="B Nazanin" panose="00000400000000000000" pitchFamily="2" charset="-78"/>
              </a:rPr>
              <a:t> سبب </a:t>
            </a:r>
            <a:r>
              <a:rPr lang="fa-IR" sz="2600" b="1" dirty="0">
                <a:cs typeface="B Nazanin" panose="00000400000000000000" pitchFamily="2" charset="-78"/>
              </a:rPr>
              <a:t>کاهش سرعت اجرای </a:t>
            </a:r>
            <a:r>
              <a:rPr lang="fa-IR" sz="2600" dirty="0">
                <a:cs typeface="B Nazanin" panose="00000400000000000000" pitchFamily="2" charset="-78"/>
              </a:rPr>
              <a:t>سيستم می شود.</a:t>
            </a:r>
          </a:p>
          <a:p>
            <a:pPr lvl="1" algn="r" rtl="1"/>
            <a:r>
              <a:rPr lang="fa-IR" sz="2600" dirty="0">
                <a:cs typeface="B Nazanin" panose="00000400000000000000" pitchFamily="2" charset="-78"/>
              </a:rPr>
              <a:t> درجات بالای نرمال معمولا </a:t>
            </a:r>
            <a:r>
              <a:rPr lang="fa-IR" sz="2600" b="1" dirty="0">
                <a:cs typeface="B Nazanin" panose="00000400000000000000" pitchFamily="2" charset="-78"/>
              </a:rPr>
              <a:t>جدوال بيشتر </a:t>
            </a:r>
            <a:r>
              <a:rPr lang="fa-IR" sz="2600" dirty="0">
                <a:cs typeface="B Nazanin" panose="00000400000000000000" pitchFamily="2" charset="-78"/>
              </a:rPr>
              <a:t>را می </a:t>
            </a:r>
            <a:r>
              <a:rPr lang="fa-IR" sz="2600" dirty="0" err="1">
                <a:cs typeface="B Nazanin" panose="00000400000000000000" pitchFamily="2" charset="-78"/>
              </a:rPr>
              <a:t>طلبند</a:t>
            </a:r>
            <a:r>
              <a:rPr lang="fa-IR" sz="2600" dirty="0">
                <a:cs typeface="B Nazanin" panose="00000400000000000000" pitchFamily="2" charset="-78"/>
              </a:rPr>
              <a:t>.</a:t>
            </a:r>
          </a:p>
          <a:p>
            <a:pPr lvl="1" algn="r" rtl="1"/>
            <a:r>
              <a:rPr lang="fa-IR" sz="2600" dirty="0">
                <a:cs typeface="B Nazanin" panose="00000400000000000000" pitchFamily="2" charset="-78"/>
              </a:rPr>
              <a:t> برای پاسخ به پرس و جوها گاهی بايد </a:t>
            </a:r>
            <a:r>
              <a:rPr lang="fa-IR" sz="2600" b="1" dirty="0">
                <a:cs typeface="B Nazanin" panose="00000400000000000000" pitchFamily="2" charset="-78"/>
              </a:rPr>
              <a:t>کليه جداول تقسيم شده </a:t>
            </a:r>
            <a:r>
              <a:rPr lang="fa-IR" sz="2600" dirty="0">
                <a:cs typeface="B Nazanin" panose="00000400000000000000" pitchFamily="2" charset="-78"/>
              </a:rPr>
              <a:t>دوباره </a:t>
            </a:r>
            <a:r>
              <a:rPr lang="fa-IR" sz="2600" b="1" dirty="0">
                <a:cs typeface="B Nazanin" panose="00000400000000000000" pitchFamily="2" charset="-78"/>
              </a:rPr>
              <a:t>با هم الحاق شوند</a:t>
            </a:r>
          </a:p>
          <a:p>
            <a:pPr lvl="2" algn="r" rtl="1"/>
            <a:r>
              <a:rPr lang="fa-IR" sz="2400" dirty="0">
                <a:cs typeface="B Nazanin" panose="00000400000000000000" pitchFamily="2" charset="-78"/>
              </a:rPr>
              <a:t> در کاربردهائی که زمان پاسخ مهم است (نظير وب) مطلوب نيست.</a:t>
            </a:r>
          </a:p>
          <a:p>
            <a:pPr algn="r"/>
            <a:endParaRPr lang="en-US" sz="28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spTree>
    <p:extLst>
      <p:ext uri="{BB962C8B-B14F-4D97-AF65-F5344CB8AC3E}">
        <p14:creationId xmlns:p14="http://schemas.microsoft.com/office/powerpoint/2010/main" val="97174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extLst>
      <p:ext uri="{BB962C8B-B14F-4D97-AF65-F5344CB8AC3E}">
        <p14:creationId xmlns:p14="http://schemas.microsoft.com/office/powerpoint/2010/main" val="320689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78532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a:p>
            <a:pPr marL="0" indent="0" algn="ctr" rtl="1">
              <a:buNone/>
            </a:pPr>
            <a:r>
              <a:rPr lang="fa-IR" sz="4400" dirty="0">
                <a:solidFill>
                  <a:srgbClr val="FF0000"/>
                </a:solidFill>
                <a:cs typeface="B Nazanin" panose="00000400000000000000" pitchFamily="2" charset="-78"/>
              </a:rPr>
              <a:t>سوال؟؟؟</a:t>
            </a:r>
            <a:endParaRPr lang="en-US" sz="4400" dirty="0">
              <a:solidFill>
                <a:srgbClr val="FF0000"/>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spTree>
    <p:extLst>
      <p:ext uri="{BB962C8B-B14F-4D97-AF65-F5344CB8AC3E}">
        <p14:creationId xmlns:p14="http://schemas.microsoft.com/office/powerpoint/2010/main" val="87346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2400" dirty="0">
                <a:cs typeface="B Nazanin" panose="00000400000000000000" pitchFamily="2" charset="-78"/>
              </a:rPr>
              <a:t>حذف افزونگی داده </a:t>
            </a:r>
          </a:p>
          <a:p>
            <a:pPr lvl="1" algn="r" rtl="1"/>
            <a:r>
              <a:rPr lang="fa-IR" sz="2400" dirty="0">
                <a:cs typeface="B Nazanin" panose="00000400000000000000" pitchFamily="2" charset="-78"/>
              </a:rPr>
              <a:t>باقی نگاهداشتن وابستگی بين داده های مرتبط است.</a:t>
            </a:r>
          </a:p>
          <a:p>
            <a:pPr lvl="1" algn="r" rtl="1"/>
            <a:r>
              <a:rPr lang="fa-IR" sz="2400" dirty="0">
                <a:cs typeface="B Nazanin" panose="00000400000000000000" pitchFamily="2" charset="-78"/>
              </a:rPr>
              <a:t> به </a:t>
            </a:r>
            <a:r>
              <a:rPr lang="fa-IR" sz="2400" dirty="0" err="1">
                <a:cs typeface="B Nazanin" panose="00000400000000000000" pitchFamily="2" charset="-78"/>
              </a:rPr>
              <a:t>اين</a:t>
            </a:r>
            <a:r>
              <a:rPr lang="fa-IR" sz="2400" dirty="0">
                <a:cs typeface="B Nazanin" panose="00000400000000000000" pitchFamily="2" charset="-78"/>
              </a:rPr>
              <a:t> طریق اندازه </a:t>
            </a:r>
            <a:r>
              <a:rPr lang="fa-IR" sz="2400" dirty="0" err="1">
                <a:cs typeface="B Nazanin" panose="00000400000000000000" pitchFamily="2" charset="-78"/>
              </a:rPr>
              <a:t>پايگاه</a:t>
            </a:r>
            <a:r>
              <a:rPr lang="fa-IR" sz="2400" dirty="0">
                <a:cs typeface="B Nazanin" panose="00000400000000000000" pitchFamily="2" charset="-78"/>
              </a:rPr>
              <a:t> داده را کاهش داده و </a:t>
            </a:r>
            <a:r>
              <a:rPr lang="fa-IR" sz="2400" dirty="0" err="1">
                <a:cs typeface="B Nazanin" panose="00000400000000000000" pitchFamily="2" charset="-78"/>
              </a:rPr>
              <a:t>ذخيره</a:t>
            </a:r>
            <a:r>
              <a:rPr lang="fa-IR" sz="2400" dirty="0">
                <a:cs typeface="B Nazanin" panose="00000400000000000000" pitchFamily="2" charset="-78"/>
              </a:rPr>
              <a:t> منطقی داده را </a:t>
            </a:r>
            <a:r>
              <a:rPr lang="fa-IR" sz="2400" dirty="0" err="1">
                <a:cs typeface="B Nazanin" panose="00000400000000000000" pitchFamily="2" charset="-78"/>
              </a:rPr>
              <a:t>تضمين</a:t>
            </a:r>
            <a:r>
              <a:rPr lang="fa-IR" sz="24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err="1">
                <a:cs typeface="B Nazanin" panose="00000400000000000000" pitchFamily="2" charset="-78"/>
              </a:rPr>
              <a:t>فرآيند</a:t>
            </a:r>
            <a:r>
              <a:rPr lang="fa-IR" sz="2400" b="1" dirty="0">
                <a:cs typeface="B Nazanin" panose="00000400000000000000" pitchFamily="2" charset="-78"/>
              </a:rPr>
              <a:t> نرمال سازی</a:t>
            </a:r>
          </a:p>
          <a:p>
            <a:pPr lvl="1" algn="r" rtl="1"/>
            <a:r>
              <a:rPr lang="fa-IR" sz="2200" dirty="0">
                <a:cs typeface="B Nazanin" panose="00000400000000000000" pitchFamily="2" charset="-78"/>
              </a:rPr>
              <a:t> شامل </a:t>
            </a:r>
            <a:r>
              <a:rPr lang="fa-IR" sz="2200" dirty="0" err="1">
                <a:cs typeface="B Nazanin" panose="00000400000000000000" pitchFamily="2" charset="-78"/>
              </a:rPr>
              <a:t>ايجاد</a:t>
            </a:r>
            <a:r>
              <a:rPr lang="fa-IR" sz="2200" dirty="0">
                <a:cs typeface="B Nazanin" panose="00000400000000000000" pitchFamily="2" charset="-78"/>
              </a:rPr>
              <a:t> جداول</a:t>
            </a:r>
          </a:p>
          <a:p>
            <a:pPr lvl="1" algn="r" rtl="1"/>
            <a:r>
              <a:rPr lang="fa-IR" sz="2200" dirty="0">
                <a:cs typeface="B Nazanin" panose="00000400000000000000" pitchFamily="2" charset="-78"/>
              </a:rPr>
              <a:t> برقراری ارتباط بين آنها طبق قواعد </a:t>
            </a:r>
            <a:r>
              <a:rPr lang="fa-IR" sz="2200" dirty="0" err="1">
                <a:cs typeface="B Nazanin" panose="00000400000000000000" pitchFamily="2" charset="-78"/>
              </a:rPr>
              <a:t>معين</a:t>
            </a:r>
            <a:r>
              <a:rPr lang="fa-IR" sz="2200" dirty="0">
                <a:cs typeface="B Nazanin" panose="00000400000000000000" pitchFamily="2" charset="-78"/>
              </a:rPr>
              <a:t> است</a:t>
            </a:r>
          </a:p>
          <a:p>
            <a:pPr lvl="1" algn="r" rtl="1"/>
            <a:r>
              <a:rPr lang="fa-IR" sz="2200" dirty="0">
                <a:cs typeface="B Nazanin" panose="00000400000000000000" pitchFamily="2" charset="-78"/>
              </a:rPr>
              <a:t> روی وابستگی های ستون های جدول تمرکز دارد. </a:t>
            </a:r>
          </a:p>
          <a:p>
            <a:pPr lvl="1" algn="r" rtl="1"/>
            <a:r>
              <a:rPr lang="fa-IR" sz="2200" dirty="0" err="1">
                <a:cs typeface="B Nazanin" panose="00000400000000000000" pitchFamily="2" charset="-78"/>
              </a:rPr>
              <a:t>اين</a:t>
            </a:r>
            <a:r>
              <a:rPr lang="fa-IR" sz="2200" dirty="0">
                <a:cs typeface="B Nazanin" panose="00000400000000000000" pitchFamily="2" charset="-78"/>
              </a:rPr>
              <a:t> فرآيند اغلب باعث ايجاد جداول بيشتر می شود</a:t>
            </a:r>
          </a:p>
          <a:p>
            <a:pPr lvl="1" algn="r" rtl="1"/>
            <a:r>
              <a:rPr lang="fa-IR" sz="2200" dirty="0" err="1">
                <a:cs typeface="B Nazanin" panose="00000400000000000000" pitchFamily="2" charset="-78"/>
              </a:rPr>
              <a:t>باوجوديکه</a:t>
            </a:r>
            <a:r>
              <a:rPr lang="fa-IR" sz="2200" dirty="0">
                <a:cs typeface="B Nazanin" panose="00000400000000000000" pitchFamily="2" charset="-78"/>
              </a:rPr>
              <a:t> اثر تکرار داده درون پايگاه داده را دارد باعث افزونگی غير ضروری داده نمی شود.</a:t>
            </a:r>
            <a:endParaRPr lang="en-US" altLang="en-US" sz="2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a:t>
            </a:r>
            <a:r>
              <a:rPr lang="fa-IR" sz="2800" dirty="0" err="1">
                <a:solidFill>
                  <a:srgbClr val="000000"/>
                </a:solidFill>
                <a:latin typeface="Tahoma" panose="020B0604030504040204" pitchFamily="34" charset="0"/>
                <a:ea typeface="+mn-ea"/>
                <a:cs typeface="B Nazanin" panose="00000400000000000000" pitchFamily="2" charset="-78"/>
              </a:rPr>
              <a:t>بگيريد</a:t>
            </a:r>
            <a:r>
              <a:rPr lang="fa-IR" sz="2800" dirty="0">
                <a:solidFill>
                  <a:srgbClr val="000000"/>
                </a:solidFill>
                <a:latin typeface="Tahoma" panose="020B0604030504040204" pitchFamily="34" charset="0"/>
                <a:ea typeface="+mn-ea"/>
                <a:cs typeface="B Nazanin" panose="00000400000000000000" pitchFamily="2" charset="-78"/>
              </a:rPr>
              <a:t>:</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64952" y="685800"/>
            <a:ext cx="8229600" cy="4694237"/>
          </a:xfrm>
        </p:spPr>
        <p:txBody>
          <a:bodyPr>
            <a:normAutofit/>
          </a:bodyPr>
          <a:lstStyle/>
          <a:p>
            <a:pPr algn="r" rtl="1" eaLnBrk="0" fontAlgn="base" hangingPunct="0">
              <a:lnSpc>
                <a:spcPct val="100000"/>
              </a:lnSpc>
              <a:spcBef>
                <a:spcPct val="0"/>
              </a:spcBef>
              <a:spcAft>
                <a:spcPct val="0"/>
              </a:spcAft>
              <a:buClrTx/>
            </a:pPr>
            <a:r>
              <a:rPr lang="ar-SA" altLang="en-US" sz="36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3600" dirty="0">
                <a:solidFill>
                  <a:srgbClr val="000000"/>
                </a:solidFill>
                <a:latin typeface="Tahoma" panose="020B0604030504040204" pitchFamily="34" charset="0"/>
                <a:cs typeface="B Nazanin" panose="00000400000000000000" pitchFamily="2" charset="-78"/>
              </a:rPr>
              <a:t>زیر</a:t>
            </a:r>
            <a:r>
              <a:rPr lang="ar-SA" altLang="en-US" sz="36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36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3600" dirty="0">
                <a:solidFill>
                  <a:srgbClr val="000000"/>
                </a:solidFill>
                <a:latin typeface="Tahoma" panose="020B0604030504040204" pitchFamily="34" charset="0"/>
                <a:cs typeface="B Nazanin" panose="00000400000000000000" pitchFamily="2" charset="-78"/>
              </a:rPr>
              <a:t>مواجهه با </a:t>
            </a:r>
            <a:r>
              <a:rPr lang="ar-SA" altLang="en-US" sz="3600" b="1" dirty="0">
                <a:solidFill>
                  <a:srgbClr val="000000"/>
                </a:solidFill>
                <a:latin typeface="Tahoma" panose="020B0604030504040204" pitchFamily="34" charset="0"/>
                <a:cs typeface="B Nazanin" panose="00000400000000000000" pitchFamily="2" charset="-78"/>
              </a:rPr>
              <a:t>آنومالی های فوق </a:t>
            </a:r>
            <a:r>
              <a:rPr lang="ar-SA" altLang="en-US" sz="3600" dirty="0">
                <a:solidFill>
                  <a:srgbClr val="000000"/>
                </a:solidFill>
                <a:latin typeface="Tahoma" panose="020B0604030504040204" pitchFamily="34" charset="0"/>
                <a:cs typeface="B Nazanin" panose="00000400000000000000" pitchFamily="2" charset="-78"/>
              </a:rPr>
              <a:t>را ساده تر می کند.</a:t>
            </a:r>
            <a:endParaRPr lang="fa-IR" altLang="en-US" sz="36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3600" dirty="0">
                <a:solidFill>
                  <a:srgbClr val="000000"/>
                </a:solidFill>
                <a:latin typeface="Tahoma" panose="020B0604030504040204" pitchFamily="34" charset="0"/>
                <a:cs typeface="B Nazanin" panose="00000400000000000000" pitchFamily="2" charset="-78"/>
              </a:rPr>
              <a:t> اين فرآيند را </a:t>
            </a:r>
            <a:r>
              <a:rPr lang="ar-SA" altLang="en-US" sz="3600" b="1" dirty="0">
                <a:solidFill>
                  <a:srgbClr val="000000"/>
                </a:solidFill>
                <a:latin typeface="Tahoma" panose="020B0604030504040204" pitchFamily="34" charset="0"/>
                <a:cs typeface="B Nazanin" panose="00000400000000000000" pitchFamily="2" charset="-78"/>
              </a:rPr>
              <a:t>نرمالسازی</a:t>
            </a:r>
            <a:r>
              <a:rPr lang="ar-SA" altLang="en-US" sz="3600" dirty="0">
                <a:solidFill>
                  <a:srgbClr val="000000"/>
                </a:solidFill>
                <a:latin typeface="Tahoma" panose="020B0604030504040204" pitchFamily="34" charset="0"/>
                <a:cs typeface="B Nazanin" panose="00000400000000000000" pitchFamily="2" charset="-78"/>
              </a:rPr>
              <a:t> می نامند.</a:t>
            </a:r>
            <a:endParaRPr lang="ar-SA" altLang="en-US" sz="60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6716</TotalTime>
  <Words>4259</Words>
  <Application>Microsoft Office PowerPoint</Application>
  <PresentationFormat>On-screen Show (4:3)</PresentationFormat>
  <Paragraphs>1232</Paragraphs>
  <Slides>34</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Arial</vt:lpstr>
      <vt:lpstr>B Nazanin</vt:lpstr>
      <vt:lpstr>Calibri</vt:lpstr>
      <vt:lpstr>Comic Sans MS</vt:lpstr>
      <vt:lpstr>Consolas</vt:lpstr>
      <vt:lpstr>Helvetica</vt:lpstr>
      <vt:lpstr>Monotype Sorts</vt:lpstr>
      <vt:lpstr>Söhne</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جداول نرمال 1</vt:lpstr>
      <vt:lpstr>مثال. جدول ALL_SALES که اطلاعات فروش را نگهداری می کند درنظر بگيريد. ایا در فرم نرمال اول هست ؟</vt:lpstr>
      <vt:lpstr>اين جدول در فرم اول نرمال هست چون هيچ کدام از ستون ها چندمقداری نيستند بنابراين نيازی نيست روی جدول کاری انجام دهيم بجز اينکه يک کليد انتخاب نمائيم.</vt:lpstr>
      <vt:lpstr> (2NF) Second Normal Form</vt:lpstr>
      <vt:lpstr> (2NF) Second Normal Form</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جداول نرمال 2</vt:lpstr>
      <vt:lpstr>جداول نرمال 3</vt:lpstr>
      <vt:lpstr>جداول نرمال 3</vt:lpstr>
      <vt:lpstr>PowerPoint Presentation</vt:lpstr>
      <vt:lpstr>جداول نرمالBCNF </vt:lpstr>
      <vt:lpstr>جداول نرمالBCNF </vt:lpstr>
      <vt:lpstr>جداول نرمال4 </vt:lpstr>
      <vt:lpstr>جداول نرمال4 </vt:lpstr>
      <vt:lpstr>جداول نرمال4 </vt:lpstr>
      <vt:lpstr>جداول نرمال5 </vt:lpstr>
      <vt:lpstr>جداول نرمال5 </vt:lpstr>
      <vt:lpstr>معايب نرمال سازی</vt:lpstr>
      <vt:lpstr>معايب نرمال سازی</vt:lpstr>
      <vt:lpstr>معايب 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cp:lastModifiedBy>
  <cp:revision>91</cp:revision>
  <dcterms:created xsi:type="dcterms:W3CDTF">2013-02-01T08:38:31Z</dcterms:created>
  <dcterms:modified xsi:type="dcterms:W3CDTF">2024-12-03T13:14:12Z</dcterms:modified>
</cp:coreProperties>
</file>