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878" r:id="rId1"/>
  </p:sldMasterIdLst>
  <p:notesMasterIdLst>
    <p:notesMasterId r:id="rId36"/>
  </p:notesMasterIdLst>
  <p:sldIdLst>
    <p:sldId id="405" r:id="rId2"/>
    <p:sldId id="416" r:id="rId3"/>
    <p:sldId id="409" r:id="rId4"/>
    <p:sldId id="442" r:id="rId5"/>
    <p:sldId id="431" r:id="rId6"/>
    <p:sldId id="430" r:id="rId7"/>
    <p:sldId id="419" r:id="rId8"/>
    <p:sldId id="432" r:id="rId9"/>
    <p:sldId id="433" r:id="rId10"/>
    <p:sldId id="420" r:id="rId11"/>
    <p:sldId id="434" r:id="rId12"/>
    <p:sldId id="418" r:id="rId13"/>
    <p:sldId id="410" r:id="rId14"/>
    <p:sldId id="421" r:id="rId15"/>
    <p:sldId id="422" r:id="rId16"/>
    <p:sldId id="443" r:id="rId17"/>
    <p:sldId id="444" r:id="rId18"/>
    <p:sldId id="424" r:id="rId19"/>
    <p:sldId id="436" r:id="rId20"/>
    <p:sldId id="411" r:id="rId21"/>
    <p:sldId id="425" r:id="rId22"/>
    <p:sldId id="412" r:id="rId23"/>
    <p:sldId id="426" r:id="rId24"/>
    <p:sldId id="413" r:id="rId25"/>
    <p:sldId id="438" r:id="rId26"/>
    <p:sldId id="414" r:id="rId27"/>
    <p:sldId id="427" r:id="rId28"/>
    <p:sldId id="437" r:id="rId29"/>
    <p:sldId id="415" r:id="rId30"/>
    <p:sldId id="429" r:id="rId31"/>
    <p:sldId id="428" r:id="rId32"/>
    <p:sldId id="439" r:id="rId33"/>
    <p:sldId id="440" r:id="rId34"/>
    <p:sldId id="441"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73028" autoAdjust="0"/>
  </p:normalViewPr>
  <p:slideViewPr>
    <p:cSldViewPr>
      <p:cViewPr varScale="1">
        <p:scale>
          <a:sx n="89" d="100"/>
          <a:sy n="89" d="100"/>
        </p:scale>
        <p:origin x="226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7DEA4BC-D163-4621-A083-22BC242A56EA}" type="datetimeFigureOut">
              <a:rPr lang="en-US"/>
              <a:pPr>
                <a:defRPr/>
              </a:pPr>
              <a:t>12/18/2024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EF7565D7-C2AB-4CDD-97A1-0422B6964B3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lnSpcReduction="10000"/>
          </a:bodyPr>
          <a:lstStyle/>
          <a:p>
            <a:r>
              <a:rPr lang="en-US" altLang="en-US">
                <a:solidFill>
                  <a:srgbClr val="374151"/>
                </a:solidFill>
                <a:latin typeface="Söhne"/>
              </a:rPr>
              <a:t>Hello everyone,</a:t>
            </a:r>
          </a:p>
          <a:p>
            <a:r>
              <a:rPr lang="en-US" altLang="en-US">
                <a:solidFill>
                  <a:srgbClr val="374151"/>
                </a:solidFill>
                <a:latin typeface="Söhne"/>
              </a:rPr>
              <a:t>I'm Dr. Taghinezhad, and I'm thrilled to be your guide through the exciting world of advanced databases this semester.</a:t>
            </a:r>
          </a:p>
          <a:p>
            <a:r>
              <a:rPr lang="en-US" altLang="en-US">
                <a:solidFill>
                  <a:srgbClr val="374151"/>
                </a:solidFill>
                <a:latin typeface="Söhne"/>
              </a:rPr>
              <a:t>With a background in Computer Engineering and a focus on distributed systems, I've spent years diving into the intricacies of how data powers our digital world.</a:t>
            </a:r>
          </a:p>
          <a:p>
            <a:r>
              <a:rPr lang="en-US" altLang="en-US">
                <a:solidFill>
                  <a:srgbClr val="374151"/>
                </a:solidFill>
                <a:latin typeface="Söhne"/>
              </a:rPr>
              <a:t>Throughout this course, we'll explore everything from the basics of data modeling to the complex database and distributed databases. </a:t>
            </a:r>
          </a:p>
          <a:p>
            <a:r>
              <a:rPr lang="en-US" altLang="en-US">
                <a:solidFill>
                  <a:srgbClr val="374151"/>
                </a:solidFill>
                <a:latin typeface="Söhne"/>
              </a:rPr>
              <a:t>I believe in creating an environment where questions are encouraged, discussions are lively, and learning is a collaborative effort. So, I invite each of you to actively engage and share.</a:t>
            </a:r>
          </a:p>
          <a:p>
            <a:endParaRPr lang="en-US" altLang="en-US">
              <a:solidFill>
                <a:srgbClr val="374151"/>
              </a:solidFill>
              <a:latin typeface="Söhne"/>
            </a:endParaRPr>
          </a:p>
          <a:p>
            <a:r>
              <a:rPr lang="en-US" altLang="en-US">
                <a:solidFill>
                  <a:srgbClr val="374151"/>
                </a:solidFill>
                <a:latin typeface="Söhne"/>
              </a:rPr>
              <a:t>I want to introduce you to one of the major resources for this course: "Database System Concepts" by Abraham Silberschatz, Henry F. Korth, and S. Sudarshan.</a:t>
            </a:r>
          </a:p>
          <a:p>
            <a:r>
              <a:rPr lang="en-US" altLang="en-US">
                <a:solidFill>
                  <a:srgbClr val="374151"/>
                </a:solidFill>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altLang="en-US">
              <a:solidFill>
                <a:srgbClr val="374151"/>
              </a:solidFill>
              <a:latin typeface="Söhne"/>
            </a:endParaRPr>
          </a:p>
          <a:p>
            <a:endParaRPr lang="fa-IR" altLang="en-US">
              <a:solidFill>
                <a:srgbClr val="374151"/>
              </a:solidFill>
              <a:latin typeface="Söhne"/>
            </a:endParaRPr>
          </a:p>
          <a:p>
            <a:r>
              <a:rPr lang="en-US" altLang="en-US">
                <a:solidFill>
                  <a:srgbClr val="374151"/>
                </a:solidFill>
                <a:latin typeface="Söhne"/>
              </a:rPr>
              <a:t>If you are not going to attend in this calls. Please talk to before hand. Also select a representative among yourself. </a:t>
            </a:r>
          </a:p>
          <a:p>
            <a:endParaRPr lang="en-US" altLang="en-US">
              <a:solidFill>
                <a:srgbClr val="374151"/>
              </a:solidFill>
              <a:latin typeface="Söhne"/>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14</a:t>
            </a:fld>
            <a:endParaRPr lang="en-US" altLang="en-US"/>
          </a:p>
        </p:txBody>
      </p:sp>
    </p:spTree>
    <p:extLst>
      <p:ext uri="{BB962C8B-B14F-4D97-AF65-F5344CB8AC3E}">
        <p14:creationId xmlns:p14="http://schemas.microsoft.com/office/powerpoint/2010/main" val="1365776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15</a:t>
            </a:fld>
            <a:endParaRPr lang="en-US" altLang="en-US"/>
          </a:p>
        </p:txBody>
      </p:sp>
    </p:spTree>
    <p:extLst>
      <p:ext uri="{BB962C8B-B14F-4D97-AF65-F5344CB8AC3E}">
        <p14:creationId xmlns:p14="http://schemas.microsoft.com/office/powerpoint/2010/main" val="3481231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base" latinLnBrk="0" hangingPunct="1">
              <a:lnSpc>
                <a:spcPct val="100000"/>
              </a:lnSpc>
              <a:spcBef>
                <a:spcPct val="30000"/>
              </a:spcBef>
              <a:spcAft>
                <a:spcPct val="0"/>
              </a:spcAft>
              <a:buClrTx/>
              <a:buSzTx/>
              <a:buFontTx/>
              <a:buNone/>
              <a:tabLst/>
              <a:defRPr/>
            </a:pP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a:t>
            </a:r>
            <a:r>
              <a:rPr lang="en-US" altLang="en-US" sz="1200" b="0" dirty="0" err="1">
                <a:solidFill>
                  <a:srgbClr val="000000"/>
                </a:solidFill>
                <a:latin typeface="Tahoma" panose="020B0604030504040204" pitchFamily="34" charset="0"/>
                <a:cs typeface="B Nazanin" panose="00000400000000000000" pitchFamily="2" charset="-78"/>
              </a:rPr>
              <a:t>Customer_Address</a:t>
            </a:r>
            <a:r>
              <a:rPr lang="ar-SA" altLang="en-US" sz="1200" b="0" dirty="0">
                <a:solidFill>
                  <a:srgbClr val="000000"/>
                </a:solidFill>
                <a:latin typeface="Tahoma" panose="020B0604030504040204" pitchFamily="34" charset="0"/>
                <a:cs typeface="B Nazanin" panose="00000400000000000000" pitchFamily="2" charset="-78"/>
              </a:rPr>
              <a:t>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ستون </a:t>
            </a:r>
            <a:r>
              <a:rPr lang="en-US" altLang="en-US" sz="1200" b="0" dirty="0">
                <a:solidFill>
                  <a:srgbClr val="000000"/>
                </a:solidFill>
                <a:latin typeface="Tahoma" panose="020B0604030504040204" pitchFamily="34" charset="0"/>
                <a:cs typeface="B Nazanin" panose="00000400000000000000" pitchFamily="2" charset="-78"/>
              </a:rPr>
              <a:t>Y</a:t>
            </a:r>
            <a:r>
              <a:rPr lang="ar-SA" altLang="en-US" sz="12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کامل (</a:t>
            </a:r>
            <a:r>
              <a:rPr lang="en-US" altLang="en-US" sz="1200" b="0" dirty="0">
                <a:solidFill>
                  <a:srgbClr val="000000"/>
                </a:solidFill>
                <a:latin typeface="Tahoma" panose="020B0604030504040204" pitchFamily="34" charset="0"/>
                <a:cs typeface="B Nazanin" panose="00000400000000000000" pitchFamily="2" charset="-78"/>
              </a:rPr>
              <a:t>Full functional dependency</a:t>
            </a:r>
            <a:r>
              <a:rPr lang="ar-SA" altLang="en-US" sz="1200" b="0" dirty="0">
                <a:solidFill>
                  <a:srgbClr val="000000"/>
                </a:solidFill>
                <a:latin typeface="Tahoma" panose="020B0604030504040204" pitchFamily="34" charset="0"/>
                <a:cs typeface="B Nazanin" panose="00000400000000000000" pitchFamily="2" charset="-78"/>
              </a:rPr>
              <a:t>) دارد اگر روی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1200" b="0" dirty="0">
                <a:solidFill>
                  <a:srgbClr val="000000"/>
                </a:solidFill>
                <a:latin typeface="Tahoma" panose="020B0604030504040204" pitchFamily="34" charset="0"/>
                <a:cs typeface="B Nazanin" panose="00000400000000000000" pitchFamily="2" charset="-78"/>
              </a:rPr>
              <a:t>X</a:t>
            </a:r>
            <a:r>
              <a:rPr lang="ar-SA" altLang="en-US" sz="12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مثال</a:t>
            </a:r>
            <a:r>
              <a:rPr lang="fa-IR" altLang="en-US" sz="1200" b="0" dirty="0">
                <a:solidFill>
                  <a:srgbClr val="000000"/>
                </a:solidFill>
                <a:latin typeface="Tahoma" panose="020B0604030504040204" pitchFamily="34" charset="0"/>
                <a:cs typeface="B Nazanin" panose="00000400000000000000" pitchFamily="2" charset="-78"/>
              </a:rPr>
              <a:t>. </a:t>
            </a:r>
            <a:r>
              <a:rPr lang="ar-SA" altLang="en-US" sz="1200" b="0" dirty="0">
                <a:solidFill>
                  <a:srgbClr val="000000"/>
                </a:solidFill>
                <a:latin typeface="Tahoma" panose="020B0604030504040204" pitchFamily="34" charset="0"/>
                <a:cs typeface="B Nazanin" panose="00000400000000000000" pitchFamily="2" charset="-78"/>
              </a:rPr>
              <a:t>در جدول </a:t>
            </a:r>
            <a:r>
              <a:rPr lang="en-US" altLang="en-US" sz="1200" b="0" dirty="0">
                <a:solidFill>
                  <a:srgbClr val="000000"/>
                </a:solidFill>
                <a:latin typeface="Tahoma" panose="020B0604030504040204" pitchFamily="34" charset="0"/>
                <a:cs typeface="B Nazanin" panose="00000400000000000000" pitchFamily="2" charset="-78"/>
              </a:rPr>
              <a:t>ALL_SALES</a:t>
            </a:r>
            <a:r>
              <a:rPr lang="ar-SA" altLang="en-US" sz="12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1200" b="0" dirty="0" err="1">
                <a:solidFill>
                  <a:srgbClr val="000000"/>
                </a:solidFill>
                <a:latin typeface="Tahoma" panose="020B0604030504040204" pitchFamily="34" charset="0"/>
                <a:cs typeface="B Nazanin" panose="00000400000000000000" pitchFamily="2" charset="-78"/>
              </a:rPr>
              <a:t>SaleNo</a:t>
            </a:r>
            <a:r>
              <a:rPr lang="en-US" altLang="en-US" sz="1200" b="0" dirty="0">
                <a:solidFill>
                  <a:srgbClr val="000000"/>
                </a:solidFill>
                <a:latin typeface="Tahoma" panose="020B0604030504040204" pitchFamily="34" charset="0"/>
                <a:cs typeface="B Nazanin" panose="00000400000000000000" pitchFamily="2" charset="-78"/>
              </a:rPr>
              <a:t>، </a:t>
            </a:r>
            <a:r>
              <a:rPr lang="en-US" altLang="en-US" sz="1200" b="0" dirty="0" err="1">
                <a:solidFill>
                  <a:srgbClr val="000000"/>
                </a:solidFill>
                <a:latin typeface="Tahoma" panose="020B0604030504040204" pitchFamily="34" charset="0"/>
                <a:cs typeface="B Nazanin" panose="00000400000000000000" pitchFamily="2" charset="-78"/>
              </a:rPr>
              <a:t>ProductNo</a:t>
            </a:r>
            <a:r>
              <a:rPr lang="ar-SA" altLang="en-US" sz="1200" b="0" dirty="0">
                <a:solidFill>
                  <a:srgbClr val="000000"/>
                </a:solidFill>
                <a:latin typeface="Tahoma" panose="020B0604030504040204" pitchFamily="34" charset="0"/>
                <a:cs typeface="B Nazanin" panose="00000400000000000000" pitchFamily="2" charset="-78"/>
              </a:rPr>
              <a:t> و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1200" b="0" dirty="0" err="1">
                <a:solidFill>
                  <a:srgbClr val="000000"/>
                </a:solidFill>
                <a:latin typeface="Tahoma" panose="020B0604030504040204" pitchFamily="34" charset="0"/>
                <a:cs typeface="B Nazanin" panose="00000400000000000000" pitchFamily="2" charset="-78"/>
              </a:rPr>
              <a:t>CustomerNo</a:t>
            </a:r>
            <a:r>
              <a:rPr lang="ar-SA" altLang="en-US" sz="1200" b="0" dirty="0">
                <a:solidFill>
                  <a:srgbClr val="000000"/>
                </a:solidFill>
                <a:latin typeface="Tahoma" panose="020B0604030504040204" pitchFamily="34" charset="0"/>
                <a:cs typeface="B Nazanin" panose="00000400000000000000" pitchFamily="2" charset="-78"/>
              </a:rPr>
              <a:t> وابستگی تابعی دارد.</a:t>
            </a:r>
            <a:br>
              <a:rPr lang="en-US" altLang="en-US" sz="1200" b="0" dirty="0">
                <a:solidFill>
                  <a:schemeClr val="tx1"/>
                </a:solidFill>
                <a:cs typeface="B Nazanin" panose="00000400000000000000" pitchFamily="2" charset="-78"/>
              </a:rPr>
            </a:br>
            <a:r>
              <a:rPr lang="ar-SA" altLang="en-US" sz="12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1200" dirty="0">
                <a:solidFill>
                  <a:srgbClr val="000000"/>
                </a:solidFill>
                <a:latin typeface="Tahoma" panose="020B0604030504040204" pitchFamily="34" charset="0"/>
                <a:cs typeface="B Nazanin" panose="00000400000000000000" pitchFamily="2" charset="-78"/>
              </a:rPr>
              <a:t>،</a:t>
            </a:r>
            <a:r>
              <a:rPr lang="ar-SA" altLang="en-US" sz="12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1200" b="0" dirty="0">
                <a:solidFill>
                  <a:srgbClr val="000000"/>
                </a:solidFill>
                <a:latin typeface="Tahoma" panose="020B0604030504040204" pitchFamily="34" charset="0"/>
                <a:cs typeface="B Nazanin" panose="00000400000000000000" pitchFamily="2" charset="-78"/>
              </a:rPr>
              <a:t>NF</a:t>
            </a:r>
            <a:r>
              <a:rPr lang="ar-SA" altLang="en-US" sz="1200" b="0" dirty="0">
                <a:solidFill>
                  <a:srgbClr val="000000"/>
                </a:solidFill>
                <a:latin typeface="Tahoma" panose="020B0604030504040204" pitchFamily="34" charset="0"/>
                <a:cs typeface="B Nazanin" panose="00000400000000000000" pitchFamily="2" charset="-78"/>
              </a:rPr>
              <a:t> است.</a:t>
            </a:r>
            <a:br>
              <a:rPr lang="en-US" altLang="en-US" sz="1200" b="0" dirty="0">
                <a:solidFill>
                  <a:schemeClr val="tx1"/>
                </a:solidFill>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br>
              <a:rPr lang="en-US" altLang="en-US" sz="1200" b="0" dirty="0">
                <a:solidFill>
                  <a:schemeClr val="tx1"/>
                </a:solidFill>
                <a:latin typeface="Arial" panose="020B0604020202020204" pitchFamily="34" charset="0"/>
                <a:cs typeface="B Nazanin" panose="00000400000000000000" pitchFamily="2" charset="-78"/>
              </a:rPr>
            </a:br>
            <a:endParaRPr lang="en-US" dirty="0"/>
          </a:p>
          <a:p>
            <a:pPr algn="r" rtl="1"/>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17</a:t>
            </a:fld>
            <a:endParaRPr lang="en-US" altLang="en-US"/>
          </a:p>
        </p:txBody>
      </p:sp>
    </p:spTree>
    <p:extLst>
      <p:ext uri="{BB962C8B-B14F-4D97-AF65-F5344CB8AC3E}">
        <p14:creationId xmlns:p14="http://schemas.microsoft.com/office/powerpoint/2010/main" val="54168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18</a:t>
            </a:fld>
            <a:endParaRPr lang="en-US" altLang="en-US"/>
          </a:p>
        </p:txBody>
      </p:sp>
    </p:spTree>
    <p:extLst>
      <p:ext uri="{BB962C8B-B14F-4D97-AF65-F5344CB8AC3E}">
        <p14:creationId xmlns:p14="http://schemas.microsoft.com/office/powerpoint/2010/main" val="3575546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1"/>
            <a:r>
              <a:rPr lang="fa-IR" sz="1200" b="0" i="0" kern="1200" dirty="0">
                <a:solidFill>
                  <a:schemeClr val="tx1"/>
                </a:solidFill>
                <a:effectLst/>
                <a:latin typeface="+mn-lt"/>
                <a:ea typeface="+mn-ea"/>
                <a:cs typeface="+mn-cs"/>
              </a:rPr>
              <a:t>ترکيب غير تکراری </a:t>
            </a:r>
            <a:r>
              <a:rPr lang="en-US" sz="1200" b="0" i="0" kern="1200" dirty="0" err="1">
                <a:solidFill>
                  <a:schemeClr val="tx1"/>
                </a:solidFill>
                <a:effectLst/>
                <a:latin typeface="+mn-lt"/>
                <a:ea typeface="+mn-ea"/>
                <a:cs typeface="+mn-cs"/>
              </a:rPr>
              <a:t>ProductNo+CustomerNo+SaleNo</a:t>
            </a:r>
            <a:r>
              <a:rPr lang="en-US" sz="1200" b="0" i="0" kern="1200" dirty="0">
                <a:solidFill>
                  <a:schemeClr val="tx1"/>
                </a:solidFill>
                <a:effectLst/>
                <a:latin typeface="+mn-lt"/>
                <a:ea typeface="+mn-ea"/>
                <a:cs typeface="+mn-cs"/>
              </a:rPr>
              <a:t> </a:t>
            </a:r>
            <a:r>
              <a:rPr lang="fa-IR" sz="1200" b="0" i="0" kern="1200" dirty="0">
                <a:solidFill>
                  <a:schemeClr val="tx1"/>
                </a:solidFill>
                <a:effectLst/>
                <a:latin typeface="+mn-lt"/>
                <a:ea typeface="+mn-ea"/>
                <a:cs typeface="+mn-cs"/>
              </a:rPr>
              <a:t>را می توان کليد اصلی درنظر گرفت.</a:t>
            </a:r>
          </a:p>
          <a:p>
            <a:pPr rtl="0"/>
            <a:r>
              <a:rPr lang="en-US" sz="1200" b="1" i="0" kern="1200" dirty="0">
                <a:solidFill>
                  <a:schemeClr val="tx1"/>
                </a:solidFill>
                <a:effectLst/>
                <a:latin typeface="+mn-lt"/>
                <a:ea typeface="+mn-ea"/>
                <a:cs typeface="+mn-cs"/>
              </a:rPr>
              <a:t>ALL_SALES(</a:t>
            </a:r>
            <a:r>
              <a:rPr lang="en-US" sz="1200" b="1" i="0" u="sng" kern="1200" dirty="0" err="1">
                <a:solidFill>
                  <a:schemeClr val="tx1"/>
                </a:solidFill>
                <a:effectLst/>
                <a:latin typeface="+mn-lt"/>
                <a:ea typeface="+mn-ea"/>
                <a:cs typeface="+mn-cs"/>
              </a:rPr>
              <a:t>SaleNo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ProductNo</a:t>
            </a:r>
            <a:r>
              <a:rPr lang="en-US" sz="1200" b="1" i="0" u="sng" kern="1200" dirty="0">
                <a:solidFill>
                  <a:schemeClr val="tx1"/>
                </a:solidFill>
                <a:effectLst/>
                <a:latin typeface="+mn-lt"/>
                <a:ea typeface="+mn-ea"/>
                <a:cs typeface="+mn-cs"/>
              </a:rPr>
              <a:t>, </a:t>
            </a:r>
            <a:r>
              <a:rPr lang="en-US" sz="1200" b="1" i="0" u="sng" kern="1200" dirty="0" err="1">
                <a:solidFill>
                  <a:schemeClr val="tx1"/>
                </a:solidFill>
                <a:effectLst/>
                <a:latin typeface="+mn-lt"/>
                <a:ea typeface="+mn-ea"/>
                <a:cs typeface="+mn-cs"/>
              </a:rPr>
              <a:t>CustomerNo</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SaleDate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QtyInStock</a:t>
            </a:r>
            <a:r>
              <a:rPr lang="en-US" sz="1200" b="1" i="0" kern="1200" dirty="0">
                <a:solidFill>
                  <a:schemeClr val="tx1"/>
                </a:solidFill>
                <a:effectLst/>
                <a:latin typeface="+mn-lt"/>
                <a:ea typeface="+mn-ea"/>
                <a:cs typeface="+mn-cs"/>
              </a:rPr>
              <a:t>, Description, Price, </a:t>
            </a:r>
            <a:r>
              <a:rPr lang="en-US" sz="1200" b="1" i="0" kern="1200" dirty="0" err="1">
                <a:solidFill>
                  <a:schemeClr val="tx1"/>
                </a:solidFill>
                <a:effectLst/>
                <a:latin typeface="+mn-lt"/>
                <a:ea typeface="+mn-ea"/>
                <a:cs typeface="+mn-cs"/>
              </a:rPr>
              <a:t>Customer_Name</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Customer_Address</a:t>
            </a:r>
            <a:r>
              <a:rPr lang="en-US" sz="1200" b="1" i="0" kern="1200" dirty="0">
                <a:solidFill>
                  <a:schemeClr val="tx1"/>
                </a:solidFill>
                <a:effectLst/>
                <a:latin typeface="+mn-lt"/>
                <a:ea typeface="+mn-ea"/>
                <a:cs typeface="+mn-cs"/>
              </a:rPr>
              <a:t>, </a:t>
            </a:r>
            <a:r>
              <a:rPr lang="en-US" sz="1200" b="1" i="0" kern="1200" dirty="0" err="1">
                <a:solidFill>
                  <a:schemeClr val="tx1"/>
                </a:solidFill>
                <a:effectLst/>
                <a:latin typeface="+mn-lt"/>
                <a:ea typeface="+mn-ea"/>
                <a:cs typeface="+mn-cs"/>
              </a:rPr>
              <a:t>CreditLimit</a:t>
            </a:r>
            <a:r>
              <a:rPr lang="en-US" sz="1200" b="1" i="0" kern="1200" dirty="0">
                <a:solidFill>
                  <a:schemeClr val="tx1"/>
                </a:solidFill>
                <a:effectLst/>
                <a:latin typeface="+mn-lt"/>
                <a:ea typeface="+mn-ea"/>
                <a:cs typeface="+mn-cs"/>
              </a:rPr>
              <a:t>, Amount, </a:t>
            </a:r>
            <a:r>
              <a:rPr lang="en-US" sz="1200" b="1" i="0" kern="1200" dirty="0" err="1">
                <a:solidFill>
                  <a:schemeClr val="tx1"/>
                </a:solidFill>
                <a:effectLst/>
                <a:latin typeface="+mn-lt"/>
                <a:ea typeface="+mn-ea"/>
                <a:cs typeface="+mn-cs"/>
              </a:rPr>
              <a:t>Salesr</a:t>
            </a:r>
            <a:endParaRPr lang="en-US" sz="1200" b="1"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F7565D7-C2AB-4CDD-97A1-0422B6964B36}" type="slidenum">
              <a:rPr lang="en-US" altLang="en-US" smtClean="0"/>
              <a:pPr/>
              <a:t>19</a:t>
            </a:fld>
            <a:endParaRPr lang="en-US" altLang="en-US"/>
          </a:p>
        </p:txBody>
      </p:sp>
    </p:spTree>
    <p:extLst>
      <p:ext uri="{BB962C8B-B14F-4D97-AF65-F5344CB8AC3E}">
        <p14:creationId xmlns:p14="http://schemas.microsoft.com/office/powerpoint/2010/main" val="31450913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665252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3429146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1199993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13076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3920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9571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4626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3864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35806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689805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3341072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287992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110487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120395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337607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7">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4140965736"/>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1DB579C8-752D-4166-967D-B79B656305A8}"/>
              </a:ext>
            </a:extLst>
          </p:cNvPr>
          <p:cNvSpPr>
            <a:spLocks noGrp="1" noChangeArrowheads="1"/>
          </p:cNvSpPr>
          <p:nvPr>
            <p:ph idx="1"/>
          </p:nvPr>
        </p:nvSpPr>
        <p:spPr bwMode="auto">
          <a:xfrm>
            <a:off x="615950" y="762000"/>
            <a:ext cx="81534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تئوری پايگاه داده درجه نرمالسازی جدول را با اصطلاح فرم های نرمال(</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normal form</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شرح می دهد. فرم های نرمال (يا بطور خلاصه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NF</a:t>
            </a:r>
            <a:r>
              <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معياری برای تعيين درجه نرمال جدول دراختيار می گذارد.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جداگانه روی هر جدول می توانند بکار بروند. پايگاه داده زمانی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خواهد بود که کل جداول آن در فرم نرمال </a:t>
            </a:r>
            <a:r>
              <a:rPr kumimoji="0" lang="en-US"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n</a:t>
            </a: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 باشند.</a:t>
            </a:r>
            <a:endParaRPr kumimoji="0" lang="en-US" altLang="en-US" sz="1600" b="0" i="0" u="none" strike="noStrike" cap="none" normalizeH="0" baseline="0" dirty="0">
              <a:ln>
                <a:noFill/>
              </a:ln>
              <a:solidFill>
                <a:schemeClr val="tx1"/>
              </a:solidFill>
              <a:effectLst/>
              <a:cs typeface="B Nazanin" panose="00000400000000000000" pitchFamily="2" charset="-78"/>
            </a:endParaRPr>
          </a:p>
          <a:p>
            <a:pPr algn="r" rtl="1">
              <a:lnSpc>
                <a:spcPct val="100000"/>
              </a:lnSpc>
              <a:buClrTx/>
            </a:pPr>
            <a:r>
              <a:rPr kumimoji="0" lang="ar-SA"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rPr>
              <a:t>فرم های نرمال عبارتند از:</a:t>
            </a:r>
            <a:endParaRPr kumimoji="0" lang="fa-IR" altLang="en-US" sz="2400" b="0" i="0" u="none" strike="noStrike" cap="none" normalizeH="0" baseline="0" dirty="0">
              <a:ln>
                <a:noFill/>
              </a:ln>
              <a:solidFill>
                <a:srgbClr val="000000"/>
              </a:solidFill>
              <a:effectLst/>
              <a:latin typeface="Tahoma" panose="020B0604030504040204" pitchFamily="34" charset="0"/>
              <a:cs typeface="B Nazanin" panose="00000400000000000000" pitchFamily="2" charset="-78"/>
            </a:endParaRPr>
          </a:p>
          <a:p>
            <a:pPr algn="l">
              <a:lnSpc>
                <a:spcPct val="100000"/>
              </a:lnSpc>
              <a:buClrTx/>
            </a:pPr>
            <a:r>
              <a:rPr kumimoji="0" lang="en-US" altLang="en-US" sz="2400" b="0" i="0" u="none" strike="noStrike" cap="none" normalizeH="0" baseline="0" dirty="0">
                <a:ln>
                  <a:noFill/>
                </a:ln>
                <a:solidFill>
                  <a:srgbClr val="000000"/>
                </a:solidFill>
                <a:effectLst/>
                <a:cs typeface="B Nazanin" panose="00000400000000000000" pitchFamily="2" charset="-78"/>
              </a:rPr>
              <a:t>• First Normal Form (1NF)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Second Normal Form (2NF)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Third Normal Form (3NF)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Forth Normal Form (4NF)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Boyce/Codd Normal Form (BCNF)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Fifth Normal Form (5NF)</a:t>
            </a:r>
            <a:br>
              <a:rPr kumimoji="0" lang="en-US" altLang="en-US" sz="2400" b="0" i="0" u="none" strike="noStrike" cap="none" normalizeH="0" baseline="0" dirty="0">
                <a:ln>
                  <a:noFill/>
                </a:ln>
                <a:solidFill>
                  <a:srgbClr val="000000"/>
                </a:solidFill>
                <a:effectLst/>
                <a:cs typeface="B Nazanin" panose="00000400000000000000" pitchFamily="2" charset="-78"/>
              </a:rPr>
            </a:br>
            <a:r>
              <a:rPr kumimoji="0" lang="en-US" altLang="en-US" sz="2400" b="0" i="0" u="none" strike="noStrike" cap="none" normalizeH="0" baseline="0" dirty="0">
                <a:ln>
                  <a:noFill/>
                </a:ln>
                <a:solidFill>
                  <a:srgbClr val="000000"/>
                </a:solidFill>
                <a:effectLst/>
                <a:cs typeface="B Nazanin" panose="00000400000000000000" pitchFamily="2" charset="-78"/>
              </a:rPr>
              <a:t>• Domain/Key Normal Form (DKNF)</a:t>
            </a:r>
            <a:endParaRPr kumimoji="0" lang="en-US" altLang="en-US" sz="5400" b="0" i="0" u="none" strike="noStrike" cap="none" normalizeH="0" baseline="0" dirty="0">
              <a:ln>
                <a:noFill/>
              </a:ln>
              <a:solidFill>
                <a:schemeClr val="tx1"/>
              </a:solidFill>
              <a:effectLst/>
              <a:cs typeface="B Nazanin" panose="00000400000000000000" pitchFamily="2" charset="-78"/>
            </a:endParaRPr>
          </a:p>
        </p:txBody>
      </p:sp>
      <p:sp>
        <p:nvSpPr>
          <p:cNvPr id="3" name="Slide Number Placeholder 2">
            <a:extLst>
              <a:ext uri="{FF2B5EF4-FFF2-40B4-BE49-F238E27FC236}">
                <a16:creationId xmlns:a16="http://schemas.microsoft.com/office/drawing/2014/main" id="{DFA7004B-8356-4F80-AE20-CB37A3D0AA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10</a:t>
            </a:fld>
            <a:endParaRPr lang="en-US"/>
          </a:p>
        </p:txBody>
      </p:sp>
    </p:spTree>
    <p:extLst>
      <p:ext uri="{BB962C8B-B14F-4D97-AF65-F5344CB8AC3E}">
        <p14:creationId xmlns:p14="http://schemas.microsoft.com/office/powerpoint/2010/main" val="1341624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آنرمال</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800" dirty="0">
                <a:ea typeface="Majalla UI"/>
                <a:cs typeface="B Nazanin" panose="00000400000000000000" pitchFamily="2" charset="-78"/>
              </a:rPr>
              <a:t>جداول آنرمال به جداولی اطلاق میشود که در برخورد هر سطر با هر ستون آن به جای یک مقدار </a:t>
            </a:r>
            <a:r>
              <a:rPr lang="fa-IR" altLang="en-US" sz="2800" b="1" dirty="0">
                <a:ea typeface="Majalla UI"/>
                <a:cs typeface="B Nazanin" panose="00000400000000000000" pitchFamily="2" charset="-78"/>
              </a:rPr>
              <a:t>اتمی</a:t>
            </a:r>
            <a:r>
              <a:rPr lang="fa-IR" altLang="en-US" sz="2800" dirty="0">
                <a:ea typeface="Majalla UI"/>
                <a:cs typeface="B Nazanin" panose="00000400000000000000" pitchFamily="2" charset="-78"/>
              </a:rPr>
              <a:t> و </a:t>
            </a:r>
            <a:r>
              <a:rPr lang="fa-IR" altLang="en-US" sz="2800" b="1" dirty="0">
                <a:ea typeface="Majalla UI"/>
                <a:cs typeface="B Nazanin" panose="00000400000000000000" pitchFamily="2" charset="-78"/>
              </a:rPr>
              <a:t>تجزیه ناپذیر</a:t>
            </a:r>
            <a:r>
              <a:rPr lang="fa-IR" altLang="en-US" sz="2800" dirty="0">
                <a:ea typeface="Majalla UI"/>
                <a:cs typeface="B Nazanin" panose="00000400000000000000" pitchFamily="2" charset="-78"/>
              </a:rPr>
              <a:t>، مجموعه ای از مقادیر وجود دارد (مانند </a:t>
            </a:r>
            <a:r>
              <a:rPr lang="en-US" altLang="en-US" sz="2800" dirty="0">
                <a:cs typeface="B Nazanin" panose="00000400000000000000" pitchFamily="2" charset="-78"/>
              </a:rPr>
              <a:t>Telephones</a:t>
            </a:r>
            <a:r>
              <a:rPr lang="fa-IR" altLang="en-US" sz="2800" dirty="0">
                <a:ea typeface="Majalla UI"/>
                <a:cs typeface="B Nazanin" panose="00000400000000000000" pitchFamily="2" charset="-78"/>
              </a:rPr>
              <a:t>)  </a:t>
            </a:r>
          </a:p>
          <a:p>
            <a:pPr algn="just" rtl="1"/>
            <a:endParaRPr lang="en-US" altLang="en-US" sz="28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54B9C733-4B65-4CCD-A7C6-9A18DA31522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11</a:t>
            </a:fld>
            <a:endParaRPr lang="en-US"/>
          </a:p>
        </p:txBody>
      </p:sp>
      <p:graphicFrame>
        <p:nvGraphicFramePr>
          <p:cNvPr id="7" name="Table 6">
            <a:extLst>
              <a:ext uri="{FF2B5EF4-FFF2-40B4-BE49-F238E27FC236}">
                <a16:creationId xmlns:a16="http://schemas.microsoft.com/office/drawing/2014/main" id="{44DB1F9E-A88B-47DD-8831-6B37FCED7634}"/>
              </a:ext>
            </a:extLst>
          </p:cNvPr>
          <p:cNvGraphicFramePr>
            <a:graphicFrameLocks noGrp="1"/>
          </p:cNvGraphicFramePr>
          <p:nvPr>
            <p:extLst>
              <p:ext uri="{D42A27DB-BD31-4B8C-83A1-F6EECF244321}">
                <p14:modId xmlns:p14="http://schemas.microsoft.com/office/powerpoint/2010/main" val="2568618732"/>
              </p:ext>
            </p:extLst>
          </p:nvPr>
        </p:nvGraphicFramePr>
        <p:xfrm>
          <a:off x="901700" y="4645025"/>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52667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just" rtl="1"/>
            <a:r>
              <a:rPr lang="fa-IR" altLang="en-US" sz="2400" dirty="0">
                <a:ea typeface="Majalla UI"/>
                <a:cs typeface="B Nazanin" panose="00000400000000000000" pitchFamily="2" charset="-78"/>
              </a:rPr>
              <a:t>مهمترین عیب یک جدول آنرمال این است که برای هر یک از عملیات درج، حذف و اضافه به دو دسته عملیات درج تاپل و درج گروه اطلاعات مجموعه (</a:t>
            </a:r>
            <a:r>
              <a:rPr lang="en-US" altLang="en-US" sz="2400" dirty="0">
                <a:cs typeface="B Nazanin" panose="00000400000000000000" pitchFamily="2" charset="-78"/>
              </a:rPr>
              <a:t>Telephones</a:t>
            </a:r>
            <a:r>
              <a:rPr lang="fa-IR" altLang="en-US" sz="2400" dirty="0">
                <a:ea typeface="Majalla UI"/>
                <a:cs typeface="B Nazanin" panose="00000400000000000000" pitchFamily="2" charset="-78"/>
              </a:rPr>
              <a:t>) احتیاج است.</a:t>
            </a:r>
          </a:p>
          <a:p>
            <a:pPr algn="just" rtl="1"/>
            <a:endParaRPr lang="en-US" altLang="en-US" sz="20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95F6FB10-596A-4193-B740-43B5D6B7722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761890"/>
              </p:ext>
            </p:extLst>
          </p:nvPr>
        </p:nvGraphicFramePr>
        <p:xfrm>
          <a:off x="838200" y="3378201"/>
          <a:ext cx="4953000" cy="16510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p>
                      <a:pPr algn="ctr" rtl="1"/>
                      <a:r>
                        <a:rPr lang="fa-IR" dirty="0"/>
                        <a:t>5234-311-0913</a:t>
                      </a:r>
                      <a:endParaRPr lang="en-US" dirty="0"/>
                    </a:p>
                  </a:txBody>
                  <a:tcPr/>
                </a:tc>
                <a:extLst>
                  <a:ext uri="{0D108BD9-81ED-4DB2-BD59-A6C34878D82A}">
                    <a16:rowId xmlns:a16="http://schemas.microsoft.com/office/drawing/2014/main" val="10001"/>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2956677-021</a:t>
                      </a:r>
                    </a:p>
                    <a:p>
                      <a:pPr algn="ctr"/>
                      <a:r>
                        <a:rPr lang="fa-IR" dirty="0"/>
                        <a:t>4532-314-0912</a:t>
                      </a:r>
                      <a:endParaRPr lang="en-US"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7898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Title 1"/>
          <p:cNvSpPr>
            <a:spLocks noGrp="1"/>
          </p:cNvSpPr>
          <p:nvPr>
            <p:ph type="title"/>
          </p:nvPr>
        </p:nvSpPr>
        <p:spPr>
          <a:xfrm>
            <a:off x="304800" y="38099"/>
            <a:ext cx="8229600" cy="1143000"/>
          </a:xfrm>
        </p:spPr>
        <p:txBody>
          <a:bodyPr anchor="ctr"/>
          <a:lstStyle/>
          <a:p>
            <a:pPr algn="ctr" rtl="1"/>
            <a:r>
              <a:rPr lang="fa-IR" altLang="en-US" sz="4400" b="1" dirty="0">
                <a:latin typeface="Titr" pitchFamily="2" charset="-78"/>
                <a:ea typeface="2  Titr"/>
                <a:cs typeface="2  Titr"/>
              </a:rPr>
              <a:t>جداول نرمال 1</a:t>
            </a:r>
            <a:endParaRPr lang="en-US" altLang="en-US" sz="4400" b="1" dirty="0">
              <a:latin typeface="Titr" pitchFamily="2" charset="-78"/>
              <a:ea typeface="2  Titr"/>
              <a:cs typeface="2  Titr"/>
            </a:endParaRPr>
          </a:p>
        </p:txBody>
      </p:sp>
      <p:sp>
        <p:nvSpPr>
          <p:cNvPr id="144386" name="Content Placeholder 2"/>
          <p:cNvSpPr>
            <a:spLocks noGrp="1"/>
          </p:cNvSpPr>
          <p:nvPr>
            <p:ph idx="1"/>
          </p:nvPr>
        </p:nvSpPr>
        <p:spPr>
          <a:xfrm>
            <a:off x="657514" y="1123950"/>
            <a:ext cx="8077200" cy="2971799"/>
          </a:xfrm>
        </p:spPr>
        <p:txBody>
          <a:bodyPr>
            <a:normAutofit/>
          </a:bodyPr>
          <a:lstStyle/>
          <a:p>
            <a:pPr algn="just" rtl="1"/>
            <a:r>
              <a:rPr lang="fa-IR" altLang="en-US" sz="2400" dirty="0">
                <a:ea typeface="Majalla UI"/>
                <a:cs typeface="B Nazanin" panose="00000400000000000000" pitchFamily="2" charset="-78"/>
              </a:rPr>
              <a:t>یک جدول نرمال1 است اگر در برخورد هر سطر با هر ستون به یک مقدار تجزیه ناپذیر برسیم</a:t>
            </a:r>
          </a:p>
          <a:p>
            <a:pPr algn="just" rtl="1"/>
            <a:r>
              <a:rPr lang="fa-IR" altLang="en-US" sz="2400" dirty="0">
                <a:ea typeface="Majalla UI"/>
                <a:cs typeface="B Nazanin" panose="00000400000000000000" pitchFamily="2" charset="-78"/>
              </a:rPr>
              <a:t>برای آنکه جدول آنرمال </a:t>
            </a:r>
            <a:r>
              <a:rPr lang="en-US" altLang="en-US" sz="2400" dirty="0">
                <a:cs typeface="B Nazanin" panose="00000400000000000000" pitchFamily="2" charset="-78"/>
              </a:rPr>
              <a:t>Student</a:t>
            </a:r>
            <a:r>
              <a:rPr lang="fa-IR" altLang="en-US" sz="2400" dirty="0">
                <a:ea typeface="Majalla UI"/>
                <a:cs typeface="B Nazanin" panose="00000400000000000000" pitchFamily="2" charset="-78"/>
              </a:rPr>
              <a:t> را به نرمال 1</a:t>
            </a:r>
            <a:r>
              <a:rPr lang="en-US" altLang="en-US" sz="2400" dirty="0">
                <a:cs typeface="B Nazanin" panose="00000400000000000000" pitchFamily="2" charset="-78"/>
              </a:rPr>
              <a:t> </a:t>
            </a:r>
            <a:r>
              <a:rPr lang="fa-IR" altLang="en-US" sz="2400" dirty="0">
                <a:ea typeface="Majalla UI"/>
                <a:cs typeface="B Nazanin" panose="00000400000000000000" pitchFamily="2" charset="-78"/>
              </a:rPr>
              <a:t>تبدیل کنیم، لازم است مقادیر ویژگیهای </a:t>
            </a:r>
            <a:r>
              <a:rPr lang="en-US" altLang="en-US" sz="2400" dirty="0">
                <a:cs typeface="B Nazanin" panose="00000400000000000000" pitchFamily="2" charset="-78"/>
              </a:rPr>
              <a:t>St#</a:t>
            </a:r>
            <a:r>
              <a:rPr lang="fa-IR" altLang="en-US" sz="2400" dirty="0">
                <a:ea typeface="Majalla UI"/>
                <a:cs typeface="B Nazanin" panose="00000400000000000000" pitchFamily="2" charset="-78"/>
              </a:rPr>
              <a:t> و </a:t>
            </a:r>
            <a:r>
              <a:rPr lang="en-US" altLang="en-US" sz="2400" dirty="0">
                <a:cs typeface="B Nazanin" panose="00000400000000000000" pitchFamily="2" charset="-78"/>
              </a:rPr>
              <a:t>Name</a:t>
            </a:r>
            <a:r>
              <a:rPr lang="fa-IR" altLang="en-US" sz="2400" dirty="0">
                <a:ea typeface="Majalla UI"/>
                <a:cs typeface="B Nazanin" panose="00000400000000000000" pitchFamily="2" charset="-78"/>
              </a:rPr>
              <a:t> را به ازاء هر شماره تلفن تکرار کنیم</a:t>
            </a:r>
          </a:p>
        </p:txBody>
      </p:sp>
      <p:sp>
        <p:nvSpPr>
          <p:cNvPr id="3" name="Slide Number Placeholder 2">
            <a:extLst>
              <a:ext uri="{FF2B5EF4-FFF2-40B4-BE49-F238E27FC236}">
                <a16:creationId xmlns:a16="http://schemas.microsoft.com/office/drawing/2014/main" id="{EBC4EB06-5C46-42D1-ABCD-EA1205A911A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061473544"/>
              </p:ext>
            </p:extLst>
          </p:nvPr>
        </p:nvGraphicFramePr>
        <p:xfrm>
          <a:off x="838200" y="4038600"/>
          <a:ext cx="4953000" cy="1854200"/>
        </p:xfrm>
        <a:graphic>
          <a:graphicData uri="http://schemas.openxmlformats.org/drawingml/2006/table">
            <a:tbl>
              <a:tblPr firstRow="1" bandRow="1">
                <a:tableStyleId>{616DA210-FB5B-4158-B5E0-FEB733F419BA}</a:tableStyleId>
              </a:tblPr>
              <a:tblGrid>
                <a:gridCol w="1807176">
                  <a:extLst>
                    <a:ext uri="{9D8B030D-6E8A-4147-A177-3AD203B41FA5}">
                      <a16:colId xmlns:a16="http://schemas.microsoft.com/office/drawing/2014/main" val="20000"/>
                    </a:ext>
                  </a:extLst>
                </a:gridCol>
                <a:gridCol w="1360959">
                  <a:extLst>
                    <a:ext uri="{9D8B030D-6E8A-4147-A177-3AD203B41FA5}">
                      <a16:colId xmlns:a16="http://schemas.microsoft.com/office/drawing/2014/main" val="20001"/>
                    </a:ext>
                  </a:extLst>
                </a:gridCol>
                <a:gridCol w="1784865">
                  <a:extLst>
                    <a:ext uri="{9D8B030D-6E8A-4147-A177-3AD203B41FA5}">
                      <a16:colId xmlns:a16="http://schemas.microsoft.com/office/drawing/2014/main" val="20002"/>
                    </a:ext>
                  </a:extLst>
                </a:gridCol>
              </a:tblGrid>
              <a:tr h="370840">
                <a:tc>
                  <a:txBody>
                    <a:bodyPr/>
                    <a:lstStyle/>
                    <a:p>
                      <a:pPr algn="ctr"/>
                      <a:r>
                        <a:rPr lang="en-US" dirty="0"/>
                        <a:t>S#</a:t>
                      </a:r>
                    </a:p>
                  </a:txBody>
                  <a:tcPr anchor="ctr"/>
                </a:tc>
                <a:tc>
                  <a:txBody>
                    <a:bodyPr/>
                    <a:lstStyle/>
                    <a:p>
                      <a:pPr algn="ctr"/>
                      <a:r>
                        <a:rPr lang="en-US" dirty="0"/>
                        <a:t>Name</a:t>
                      </a:r>
                    </a:p>
                  </a:txBody>
                  <a:tcPr anchor="ctr"/>
                </a:tc>
                <a:tc>
                  <a:txBody>
                    <a:bodyPr/>
                    <a:lstStyle/>
                    <a:p>
                      <a:pPr algn="ctr"/>
                      <a:r>
                        <a:rPr lang="en-US" dirty="0"/>
                        <a:t>Telephones</a:t>
                      </a:r>
                    </a:p>
                  </a:txBody>
                  <a:tcPr anchor="ctr"/>
                </a:tc>
                <a:extLst>
                  <a:ext uri="{0D108BD9-81ED-4DB2-BD59-A6C34878D82A}">
                    <a16:rowId xmlns:a16="http://schemas.microsoft.com/office/drawing/2014/main" val="10000"/>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algn="ctr" rtl="1"/>
                      <a:r>
                        <a:rPr lang="fa-IR" dirty="0"/>
                        <a:t>6262778-0311</a:t>
                      </a:r>
                    </a:p>
                  </a:txBody>
                  <a:tcPr/>
                </a:tc>
                <a:extLst>
                  <a:ext uri="{0D108BD9-81ED-4DB2-BD59-A6C34878D82A}">
                    <a16:rowId xmlns:a16="http://schemas.microsoft.com/office/drawing/2014/main" val="10001"/>
                  </a:ext>
                </a:extLst>
              </a:tr>
              <a:tr h="370840">
                <a:tc>
                  <a:txBody>
                    <a:bodyPr/>
                    <a:lstStyle/>
                    <a:p>
                      <a:pPr algn="ctr"/>
                      <a:r>
                        <a:rPr lang="fa-IR" dirty="0"/>
                        <a:t>7801</a:t>
                      </a:r>
                      <a:endParaRPr lang="en-US" dirty="0"/>
                    </a:p>
                  </a:txBody>
                  <a:tcPr/>
                </a:tc>
                <a:tc>
                  <a:txBody>
                    <a:bodyPr/>
                    <a:lstStyle/>
                    <a:p>
                      <a:pPr algn="ctr"/>
                      <a:r>
                        <a:rPr lang="fa-IR" dirty="0"/>
                        <a:t>آرش</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5234-311-0913</a:t>
                      </a:r>
                      <a:endParaRPr lang="en-US" dirty="0"/>
                    </a:p>
                  </a:txBody>
                  <a:tcPr/>
                </a:tc>
                <a:extLst>
                  <a:ext uri="{0D108BD9-81ED-4DB2-BD59-A6C34878D82A}">
                    <a16:rowId xmlns:a16="http://schemas.microsoft.com/office/drawing/2014/main" val="10002"/>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dirty="0"/>
                        <a:t>2956677-021</a:t>
                      </a:r>
                    </a:p>
                  </a:txBody>
                  <a:tcPr/>
                </a:tc>
                <a:extLst>
                  <a:ext uri="{0D108BD9-81ED-4DB2-BD59-A6C34878D82A}">
                    <a16:rowId xmlns:a16="http://schemas.microsoft.com/office/drawing/2014/main" val="10003"/>
                  </a:ext>
                </a:extLst>
              </a:tr>
              <a:tr h="370840">
                <a:tc>
                  <a:txBody>
                    <a:bodyPr/>
                    <a:lstStyle/>
                    <a:p>
                      <a:pPr algn="ctr"/>
                      <a:r>
                        <a:rPr lang="fa-IR" dirty="0"/>
                        <a:t>7902</a:t>
                      </a:r>
                      <a:endParaRPr lang="en-US" dirty="0"/>
                    </a:p>
                  </a:txBody>
                  <a:tcPr/>
                </a:tc>
                <a:tc>
                  <a:txBody>
                    <a:bodyPr/>
                    <a:lstStyle/>
                    <a:p>
                      <a:pPr algn="ctr"/>
                      <a:r>
                        <a:rPr lang="fa-IR" dirty="0"/>
                        <a:t>عسل</a:t>
                      </a:r>
                      <a:endParaRPr lang="en-US" dirty="0"/>
                    </a:p>
                  </a:txBody>
                  <a:tcPr/>
                </a:tc>
                <a:tc>
                  <a:txBody>
                    <a:bodyPr/>
                    <a:lstStyle/>
                    <a:p>
                      <a:pPr algn="ctr"/>
                      <a:r>
                        <a:rPr lang="fa-IR" dirty="0"/>
                        <a:t>4532-314-0912</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a:xfrm>
            <a:off x="887045" y="304800"/>
            <a:ext cx="7576626" cy="2317447"/>
          </a:xfrm>
        </p:spPr>
        <p:txBody>
          <a:bodyPr>
            <a:noAutofit/>
          </a:bodyPr>
          <a:lstStyle/>
          <a:p>
            <a:pPr algn="r" rtl="1"/>
            <a:r>
              <a:rPr lang="fa-IR" sz="2800" b="0" dirty="0">
                <a:solidFill>
                  <a:schemeClr val="tx1"/>
                </a:solidFill>
                <a:cs typeface="B Nazanin" panose="00000400000000000000" pitchFamily="2" charset="-78"/>
              </a:rPr>
              <a:t>مثال. جدول </a:t>
            </a:r>
            <a:r>
              <a:rPr lang="en-US" sz="2800" b="0" dirty="0">
                <a:solidFill>
                  <a:schemeClr val="tx1"/>
                </a:solidFill>
                <a:cs typeface="B Nazanin" panose="00000400000000000000" pitchFamily="2" charset="-78"/>
              </a:rPr>
              <a:t>ALL_SALES </a:t>
            </a:r>
            <a:r>
              <a:rPr lang="fa-IR" sz="2800" b="0" dirty="0">
                <a:solidFill>
                  <a:schemeClr val="tx1"/>
                </a:solidFill>
                <a:cs typeface="B Nazanin" panose="00000400000000000000" pitchFamily="2" charset="-78"/>
              </a:rPr>
              <a:t>که اطلاعات فروش را نگهداری می کند درنظر بگيريد. ایا در فرم نرمال اول هست ؟</a:t>
            </a:r>
            <a:endParaRPr lang="en-US" sz="28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E7F38CCD-35B9-4443-9F8D-958C58E80E3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14</a:t>
            </a:fld>
            <a:endParaRPr lang="en-US"/>
          </a:p>
        </p:txBody>
      </p:sp>
      <p:graphicFrame>
        <p:nvGraphicFramePr>
          <p:cNvPr id="6" name="Table 5">
            <a:extLst>
              <a:ext uri="{FF2B5EF4-FFF2-40B4-BE49-F238E27FC236}">
                <a16:creationId xmlns:a16="http://schemas.microsoft.com/office/drawing/2014/main" id="{182B29F0-C134-4007-9D00-90827D3CC162}"/>
              </a:ext>
            </a:extLst>
          </p:cNvPr>
          <p:cNvGraphicFramePr>
            <a:graphicFrameLocks noGrp="1"/>
          </p:cNvGraphicFramePr>
          <p:nvPr>
            <p:extLst>
              <p:ext uri="{D42A27DB-BD31-4B8C-83A1-F6EECF244321}">
                <p14:modId xmlns:p14="http://schemas.microsoft.com/office/powerpoint/2010/main" val="3445208746"/>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673598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3B907-48AA-4289-A3C6-4D79FD134728}"/>
              </a:ext>
            </a:extLst>
          </p:cNvPr>
          <p:cNvSpPr>
            <a:spLocks noGrp="1"/>
          </p:cNvSpPr>
          <p:nvPr>
            <p:ph type="title"/>
          </p:nvPr>
        </p:nvSpPr>
        <p:spPr>
          <a:xfrm>
            <a:off x="189688" y="1123839"/>
            <a:ext cx="8490633" cy="1085962"/>
          </a:xfrm>
        </p:spPr>
        <p:txBody>
          <a:bodyPr>
            <a:noAutofit/>
          </a:bodyPr>
          <a:lstStyle/>
          <a:p>
            <a:pPr algn="r" rtl="1"/>
            <a:r>
              <a:rPr lang="fa-IR" sz="2800" b="0" dirty="0">
                <a:solidFill>
                  <a:schemeClr val="tx1"/>
                </a:solidFill>
                <a:cs typeface="B Nazanin" panose="00000400000000000000" pitchFamily="2" charset="-78"/>
              </a:rPr>
              <a:t>اين جدول در فرم اول نرمال هست چون هيچ کدام از ستون ها چندمقداری نيستند بنابراين نيازی نيست روی جدول کاری انجام دهيم بجز اينکه يک کليد انتخاب نمائيم.</a:t>
            </a:r>
            <a:endParaRPr lang="en-US" sz="2800" dirty="0">
              <a:solidFill>
                <a:schemeClr val="tx1"/>
              </a:solidFill>
              <a:cs typeface="B Nazanin" panose="00000400000000000000" pitchFamily="2" charset="-78"/>
            </a:endParaRPr>
          </a:p>
        </p:txBody>
      </p:sp>
      <p:sp>
        <p:nvSpPr>
          <p:cNvPr id="3" name="Slide Number Placeholder 2">
            <a:extLst>
              <a:ext uri="{FF2B5EF4-FFF2-40B4-BE49-F238E27FC236}">
                <a16:creationId xmlns:a16="http://schemas.microsoft.com/office/drawing/2014/main" id="{DEF78960-A74A-4BED-A793-691601E0C97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15</a:t>
            </a:fld>
            <a:endParaRPr lang="en-US"/>
          </a:p>
        </p:txBody>
      </p:sp>
      <p:graphicFrame>
        <p:nvGraphicFramePr>
          <p:cNvPr id="8" name="Table 7">
            <a:extLst>
              <a:ext uri="{FF2B5EF4-FFF2-40B4-BE49-F238E27FC236}">
                <a16:creationId xmlns:a16="http://schemas.microsoft.com/office/drawing/2014/main" id="{21CC956A-C55C-4659-A136-B873CF4218F0}"/>
              </a:ext>
            </a:extLst>
          </p:cNvPr>
          <p:cNvGraphicFramePr>
            <a:graphicFrameLocks noGrp="1"/>
          </p:cNvGraphicFramePr>
          <p:nvPr>
            <p:extLst>
              <p:ext uri="{D42A27DB-BD31-4B8C-83A1-F6EECF244321}">
                <p14:modId xmlns:p14="http://schemas.microsoft.com/office/powerpoint/2010/main" val="956638655"/>
              </p:ext>
            </p:extLst>
          </p:nvPr>
        </p:nvGraphicFramePr>
        <p:xfrm>
          <a:off x="81497" y="2894578"/>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822718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17F6-793F-4DBF-8583-A356EE99B788}"/>
              </a:ext>
            </a:extLst>
          </p:cNvPr>
          <p:cNvSpPr>
            <a:spLocks noGrp="1"/>
          </p:cNvSpPr>
          <p:nvPr>
            <p:ph type="title"/>
          </p:nvPr>
        </p:nvSpPr>
        <p:spPr/>
        <p:txBody>
          <a:bodyPr/>
          <a:lstStyle/>
          <a:p>
            <a:r>
              <a:rPr lang="en-US" dirty="0"/>
              <a:t> </a:t>
            </a:r>
            <a:r>
              <a:rPr lang="en-US" altLang="en-US" dirty="0"/>
              <a:t>(</a:t>
            </a:r>
            <a:r>
              <a:rPr lang="en-US" altLang="en-US" dirty="0" bmk=""/>
              <a:t>2NF) Second Normal Form</a:t>
            </a:r>
            <a:endParaRPr lang="en-US" dirty="0"/>
          </a:p>
        </p:txBody>
      </p:sp>
      <p:sp>
        <p:nvSpPr>
          <p:cNvPr id="3" name="Content Placeholder 2">
            <a:extLst>
              <a:ext uri="{FF2B5EF4-FFF2-40B4-BE49-F238E27FC236}">
                <a16:creationId xmlns:a16="http://schemas.microsoft.com/office/drawing/2014/main" id="{099CCA28-973E-4EC0-8175-1F2DB5D43125}"/>
              </a:ext>
            </a:extLst>
          </p:cNvPr>
          <p:cNvSpPr>
            <a:spLocks noGrp="1"/>
          </p:cNvSpPr>
          <p:nvPr>
            <p:ph idx="1"/>
          </p:nvPr>
        </p:nvSpPr>
        <p:spPr/>
        <p:txBody>
          <a:bodyPr/>
          <a:lstStyle/>
          <a:p>
            <a:pPr algn="r" rtl="1"/>
            <a:r>
              <a:rPr lang="ar-SA" altLang="en-US" sz="2800" b="0" dirty="0">
                <a:solidFill>
                  <a:srgbClr val="000000"/>
                </a:solidFill>
                <a:latin typeface="Tahoma" panose="020B0604030504040204" pitchFamily="34" charset="0"/>
                <a:cs typeface="B Nazanin" panose="00000400000000000000" pitchFamily="2" charset="-78"/>
              </a:rPr>
              <a:t>يک جدول در فرم دوم نرمال </a:t>
            </a:r>
            <a:r>
              <a:rPr lang="fa-IR" altLang="en-US" sz="2800" b="0" dirty="0">
                <a:solidFill>
                  <a:srgbClr val="000000"/>
                </a:solidFill>
                <a:latin typeface="Tahoma" panose="020B0604030504040204" pitchFamily="34" charset="0"/>
                <a:cs typeface="B Nazanin" panose="00000400000000000000" pitchFamily="2" charset="-78"/>
              </a:rPr>
              <a:t>(</a:t>
            </a:r>
            <a:r>
              <a:rPr lang="en-US" altLang="en-US" sz="2800" b="0" dirty="0">
                <a:solidFill>
                  <a:srgbClr val="000000"/>
                </a:solidFill>
                <a:latin typeface="Tahoma" panose="020B0604030504040204" pitchFamily="34" charset="0"/>
                <a:cs typeface="B Nazanin" panose="00000400000000000000" pitchFamily="2" charset="-78"/>
              </a:rPr>
              <a:t>NF2</a:t>
            </a:r>
            <a:r>
              <a:rPr lang="ar-SA" altLang="en-US" sz="2800" b="0" dirty="0">
                <a:solidFill>
                  <a:srgbClr val="000000"/>
                </a:solidFill>
                <a:latin typeface="Tahoma" panose="020B0604030504040204" pitchFamily="34" charset="0"/>
                <a:cs typeface="B Nazanin" panose="00000400000000000000" pitchFamily="2" charset="-78"/>
              </a:rPr>
              <a:t>) است اگر اولا 1</a:t>
            </a:r>
            <a:r>
              <a:rPr lang="en-US" altLang="en-US" sz="2800" b="0" dirty="0">
                <a:solidFill>
                  <a:srgbClr val="000000"/>
                </a:solidFill>
                <a:latin typeface="Tahoma" panose="020B0604030504040204" pitchFamily="34" charset="0"/>
                <a:cs typeface="B Nazanin" panose="00000400000000000000" pitchFamily="2" charset="-78"/>
              </a:rPr>
              <a:t>NF</a:t>
            </a:r>
            <a:r>
              <a:rPr lang="ar-SA" altLang="en-US" sz="2800" b="0" dirty="0">
                <a:solidFill>
                  <a:srgbClr val="000000"/>
                </a:solidFill>
                <a:latin typeface="Tahoma" panose="020B0604030504040204" pitchFamily="34" charset="0"/>
                <a:cs typeface="B Nazanin" panose="00000400000000000000" pitchFamily="2" charset="-78"/>
              </a:rPr>
              <a:t> باشد و ثانيا کليه ستون های غيرکليد با کليد اصلی وابستگی تابعی کامل داشته باشند.</a:t>
            </a:r>
            <a:br>
              <a:rPr lang="en-US" altLang="en-US" sz="2800" b="0" dirty="0">
                <a:solidFill>
                  <a:schemeClr val="tx1"/>
                </a:solidFill>
                <a:cs typeface="B Nazanin" panose="00000400000000000000" pitchFamily="2" charset="-78"/>
              </a:rPr>
            </a:br>
            <a:r>
              <a:rPr lang="ar-SA" altLang="en-US" sz="2800" b="0" dirty="0">
                <a:solidFill>
                  <a:srgbClr val="000000"/>
                </a:solidFill>
                <a:latin typeface="Tahoma" panose="020B0604030504040204" pitchFamily="34" charset="0"/>
                <a:cs typeface="B Nazanin" panose="00000400000000000000" pitchFamily="2" charset="-78"/>
              </a:rPr>
              <a:t>ستون </a:t>
            </a:r>
            <a:r>
              <a:rPr lang="en-US" altLang="en-US" sz="2800" b="0" dirty="0">
                <a:solidFill>
                  <a:srgbClr val="000000"/>
                </a:solidFill>
                <a:latin typeface="Tahoma" panose="020B0604030504040204" pitchFamily="34" charset="0"/>
                <a:cs typeface="B Nazanin" panose="00000400000000000000" pitchFamily="2" charset="-78"/>
              </a:rPr>
              <a:t>Y</a:t>
            </a:r>
            <a:r>
              <a:rPr lang="ar-SA" altLang="en-US" sz="2800" b="0" dirty="0">
                <a:solidFill>
                  <a:srgbClr val="000000"/>
                </a:solidFill>
                <a:latin typeface="Tahoma" panose="020B0604030504040204" pitchFamily="34" charset="0"/>
                <a:cs typeface="B Nazanin" panose="00000400000000000000" pitchFamily="2" charset="-78"/>
              </a:rPr>
              <a:t> با ستون </a:t>
            </a:r>
            <a:r>
              <a:rPr lang="en-US" altLang="en-US" sz="2800" b="0" dirty="0">
                <a:solidFill>
                  <a:srgbClr val="000000"/>
                </a:solidFill>
                <a:latin typeface="Tahoma" panose="020B0604030504040204" pitchFamily="34" charset="0"/>
                <a:cs typeface="B Nazanin" panose="00000400000000000000" pitchFamily="2" charset="-78"/>
              </a:rPr>
              <a:t>X</a:t>
            </a:r>
            <a:r>
              <a:rPr lang="ar-SA" altLang="en-US" sz="2800" b="0" dirty="0">
                <a:solidFill>
                  <a:srgbClr val="000000"/>
                </a:solidFill>
                <a:latin typeface="Tahoma" panose="020B0604030504040204" pitchFamily="34" charset="0"/>
                <a:cs typeface="B Nazanin" panose="00000400000000000000" pitchFamily="2" charset="-78"/>
              </a:rPr>
              <a:t> در يک رابطه وابستگی تا</a:t>
            </a:r>
            <a:r>
              <a:rPr lang="fa-IR" altLang="en-US" sz="2800" b="0" dirty="0">
                <a:solidFill>
                  <a:srgbClr val="000000"/>
                </a:solidFill>
                <a:latin typeface="Tahoma" panose="020B0604030504040204" pitchFamily="34" charset="0"/>
                <a:cs typeface="B Nazanin" panose="00000400000000000000" pitchFamily="2" charset="-78"/>
              </a:rPr>
              <a:t>ب</a:t>
            </a:r>
            <a:r>
              <a:rPr lang="ar-SA" altLang="en-US" sz="2800" b="0" dirty="0">
                <a:solidFill>
                  <a:srgbClr val="000000"/>
                </a:solidFill>
                <a:latin typeface="Tahoma" panose="020B0604030504040204" pitchFamily="34" charset="0"/>
                <a:cs typeface="B Nazanin" panose="00000400000000000000" pitchFamily="2" charset="-78"/>
              </a:rPr>
              <a:t>عی (</a:t>
            </a:r>
            <a:r>
              <a:rPr lang="en-US" altLang="en-US" sz="2800" b="0" dirty="0">
                <a:solidFill>
                  <a:srgbClr val="000000"/>
                </a:solidFill>
                <a:latin typeface="Tahoma" panose="020B0604030504040204" pitchFamily="34" charset="0"/>
                <a:cs typeface="B Nazanin" panose="00000400000000000000" pitchFamily="2" charset="-78"/>
              </a:rPr>
              <a:t>functional dependency</a:t>
            </a:r>
            <a:r>
              <a:rPr lang="ar-SA" altLang="en-US" sz="2800" b="0" dirty="0">
                <a:solidFill>
                  <a:srgbClr val="000000"/>
                </a:solidFill>
                <a:latin typeface="Tahoma" panose="020B0604030504040204" pitchFamily="34" charset="0"/>
                <a:cs typeface="B Nazanin" panose="00000400000000000000" pitchFamily="2" charset="-78"/>
              </a:rPr>
              <a:t>) دارد اگروفقط اگر به ازای هر مقدار در </a:t>
            </a:r>
            <a:r>
              <a:rPr lang="en-US" altLang="en-US" sz="2800" b="0" dirty="0">
                <a:solidFill>
                  <a:srgbClr val="000000"/>
                </a:solidFill>
                <a:latin typeface="Tahoma" panose="020B0604030504040204" pitchFamily="34" charset="0"/>
                <a:cs typeface="B Nazanin" panose="00000400000000000000" pitchFamily="2" charset="-78"/>
              </a:rPr>
              <a:t>X</a:t>
            </a:r>
            <a:r>
              <a:rPr lang="ar-SA" altLang="en-US" sz="2800" b="0" dirty="0">
                <a:solidFill>
                  <a:srgbClr val="000000"/>
                </a:solidFill>
                <a:latin typeface="Tahoma" panose="020B0604030504040204" pitchFamily="34" charset="0"/>
                <a:cs typeface="B Nazanin" panose="00000400000000000000" pitchFamily="2" charset="-78"/>
              </a:rPr>
              <a:t> دقيقا يک مقدار در </a:t>
            </a:r>
            <a:r>
              <a:rPr lang="en-US" altLang="en-US" sz="2800" b="0" dirty="0">
                <a:solidFill>
                  <a:srgbClr val="000000"/>
                </a:solidFill>
                <a:latin typeface="Tahoma" panose="020B0604030504040204" pitchFamily="34" charset="0"/>
                <a:cs typeface="B Nazanin" panose="00000400000000000000" pitchFamily="2" charset="-78"/>
              </a:rPr>
              <a:t>Y</a:t>
            </a:r>
            <a:r>
              <a:rPr lang="ar-SA" altLang="en-US" sz="2800" b="0" dirty="0">
                <a:solidFill>
                  <a:srgbClr val="000000"/>
                </a:solidFill>
                <a:latin typeface="Tahoma" panose="020B0604030504040204" pitchFamily="34" charset="0"/>
                <a:cs typeface="B Nazanin" panose="00000400000000000000" pitchFamily="2" charset="-78"/>
              </a:rPr>
              <a:t> متناظر با آن وجود داشته باشد. که به صورت </a:t>
            </a:r>
            <a:r>
              <a:rPr lang="en-US" altLang="en-US" sz="2800" b="0" dirty="0">
                <a:solidFill>
                  <a:srgbClr val="000000"/>
                </a:solidFill>
                <a:latin typeface="Tahoma" panose="020B0604030504040204" pitchFamily="34" charset="0"/>
                <a:cs typeface="B Nazanin" panose="00000400000000000000" pitchFamily="2" charset="-78"/>
              </a:rPr>
              <a:t>X→Y</a:t>
            </a:r>
            <a:r>
              <a:rPr lang="ar-SA" altLang="en-US" sz="2800" b="0" dirty="0">
                <a:solidFill>
                  <a:srgbClr val="000000"/>
                </a:solidFill>
                <a:latin typeface="Tahoma" panose="020B0604030504040204" pitchFamily="34" charset="0"/>
                <a:cs typeface="B Nazanin" panose="00000400000000000000" pitchFamily="2" charset="-78"/>
              </a:rPr>
              <a:t> نشان داده می شود.</a:t>
            </a:r>
            <a:br>
              <a:rPr lang="en-US" altLang="en-US" sz="2800" b="0" dirty="0">
                <a:solidFill>
                  <a:schemeClr val="tx1"/>
                </a:solidFill>
                <a:cs typeface="B Nazanin" panose="00000400000000000000" pitchFamily="2" charset="-78"/>
              </a:rPr>
            </a:br>
            <a:br>
              <a:rPr lang="en-US" altLang="en-US" sz="2800" b="0" dirty="0">
                <a:solidFill>
                  <a:schemeClr val="tx1"/>
                </a:solidFill>
                <a:cs typeface="B Nazanin" panose="00000400000000000000" pitchFamily="2" charset="-78"/>
              </a:rPr>
            </a:br>
            <a:br>
              <a:rPr lang="en-US" altLang="en-US" sz="2800" b="0" dirty="0">
                <a:solidFill>
                  <a:schemeClr val="tx1"/>
                </a:solidFill>
                <a:latin typeface="Arial" panose="020B0604020202020204" pitchFamily="34" charset="0"/>
                <a:cs typeface="B Nazanin" panose="00000400000000000000" pitchFamily="2" charset="-78"/>
              </a:rPr>
            </a:br>
            <a:br>
              <a:rPr lang="en-US" altLang="en-US" sz="2800" b="0" dirty="0">
                <a:solidFill>
                  <a:schemeClr val="tx1"/>
                </a:solidFill>
                <a:latin typeface="Arial" panose="020B0604020202020204" pitchFamily="34" charset="0"/>
                <a:cs typeface="B Nazanin" panose="00000400000000000000" pitchFamily="2" charset="-78"/>
              </a:rPr>
            </a:br>
            <a:endParaRPr lang="en-US" sz="2800" dirty="0"/>
          </a:p>
        </p:txBody>
      </p:sp>
    </p:spTree>
    <p:extLst>
      <p:ext uri="{BB962C8B-B14F-4D97-AF65-F5344CB8AC3E}">
        <p14:creationId xmlns:p14="http://schemas.microsoft.com/office/powerpoint/2010/main" val="1663122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FE179B-AD57-478B-A5E9-7B94415F2252}"/>
              </a:ext>
            </a:extLst>
          </p:cNvPr>
          <p:cNvSpPr>
            <a:spLocks noGrp="1"/>
          </p:cNvSpPr>
          <p:nvPr>
            <p:ph idx="1"/>
          </p:nvPr>
        </p:nvSpPr>
        <p:spPr>
          <a:xfrm>
            <a:off x="289711" y="784547"/>
            <a:ext cx="8555839" cy="5288905"/>
          </a:xfrm>
        </p:spPr>
        <p:txBody>
          <a:bodyPr/>
          <a:lstStyle/>
          <a:p>
            <a:pPr marL="0" indent="0" algn="r" rtl="1">
              <a:buNone/>
            </a:pPr>
            <a:r>
              <a:rPr lang="ar-SA" altLang="en-US" sz="2000" b="0" dirty="0">
                <a:solidFill>
                  <a:srgbClr val="000000"/>
                </a:solidFill>
                <a:latin typeface="Tahoma" panose="020B0604030504040204" pitchFamily="34" charset="0"/>
                <a:cs typeface="B Nazanin" panose="00000400000000000000" pitchFamily="2" charset="-78"/>
              </a:rPr>
              <a:t>مثال</a:t>
            </a:r>
            <a:r>
              <a:rPr lang="fa-IR" altLang="en-US" sz="2000" b="0" dirty="0">
                <a:solidFill>
                  <a:srgbClr val="000000"/>
                </a:solidFill>
                <a:latin typeface="Tahoma" panose="020B0604030504040204" pitchFamily="34" charset="0"/>
                <a:cs typeface="B Nazanin" panose="00000400000000000000" pitchFamily="2" charset="-78"/>
              </a:rPr>
              <a:t>. </a:t>
            </a:r>
            <a:r>
              <a:rPr lang="ar-SA" altLang="en-US" sz="2000" b="0" dirty="0">
                <a:solidFill>
                  <a:srgbClr val="000000"/>
                </a:solidFill>
                <a:latin typeface="Tahoma" panose="020B0604030504040204" pitchFamily="34" charset="0"/>
                <a:cs typeface="B Nazanin" panose="00000400000000000000" pitchFamily="2" charset="-78"/>
              </a:rPr>
              <a:t>در جدول </a:t>
            </a:r>
            <a:r>
              <a:rPr lang="en-US" altLang="en-US" sz="2000" b="0" dirty="0">
                <a:solidFill>
                  <a:srgbClr val="000000"/>
                </a:solidFill>
                <a:latin typeface="Tahoma" panose="020B0604030504040204" pitchFamily="34" charset="0"/>
                <a:cs typeface="B Nazanin" panose="00000400000000000000" pitchFamily="2" charset="-78"/>
              </a:rPr>
              <a:t>ALL_SALES</a:t>
            </a:r>
            <a:r>
              <a:rPr lang="ar-SA" altLang="en-US" sz="2000" b="0" dirty="0">
                <a:solidFill>
                  <a:srgbClr val="000000"/>
                </a:solidFill>
                <a:latin typeface="Tahoma" panose="020B0604030504040204" pitchFamily="34" charset="0"/>
                <a:cs typeface="B Nazanin" panose="00000400000000000000" pitchFamily="2" charset="-78"/>
              </a:rPr>
              <a:t> مثال قبل، </a:t>
            </a:r>
            <a:r>
              <a:rPr lang="en-US" altLang="en-US" sz="2000" b="0" dirty="0" err="1">
                <a:solidFill>
                  <a:srgbClr val="000000"/>
                </a:solidFill>
                <a:latin typeface="Tahoma" panose="020B0604030504040204" pitchFamily="34" charset="0"/>
                <a:cs typeface="B Nazanin" panose="00000400000000000000" pitchFamily="2" charset="-78"/>
              </a:rPr>
              <a:t>Customer_Address</a:t>
            </a:r>
            <a:r>
              <a:rPr lang="ar-SA" altLang="en-US" sz="2000" b="0" dirty="0">
                <a:solidFill>
                  <a:srgbClr val="000000"/>
                </a:solidFill>
                <a:latin typeface="Tahoma" panose="020B0604030504040204" pitchFamily="34" charset="0"/>
                <a:cs typeface="B Nazanin" panose="00000400000000000000" pitchFamily="2" charset="-78"/>
              </a:rPr>
              <a:t> با </a:t>
            </a:r>
            <a:r>
              <a:rPr lang="en-US" altLang="en-US" sz="2000" b="0" dirty="0" err="1">
                <a:solidFill>
                  <a:srgbClr val="000000"/>
                </a:solidFill>
                <a:latin typeface="Tahoma" panose="020B0604030504040204" pitchFamily="34" charset="0"/>
                <a:cs typeface="B Nazanin" panose="00000400000000000000" pitchFamily="2" charset="-78"/>
              </a:rPr>
              <a:t>CustomerNo</a:t>
            </a:r>
            <a:r>
              <a:rPr lang="ar-SA" altLang="en-US" sz="2000" b="0" dirty="0">
                <a:solidFill>
                  <a:srgbClr val="000000"/>
                </a:solidFill>
                <a:latin typeface="Tahoma" panose="020B0604030504040204" pitchFamily="34" charset="0"/>
                <a:cs typeface="B Nazanin" panose="00000400000000000000" pitchFamily="2" charset="-78"/>
              </a:rPr>
              <a:t> وابستگی تابعی دارد، زيرا يک مشتری خاص تنها با يک آدرس مربوط است. توجه کنيد که عکس آن برقرار نيست و چند مشتری ممکن است در يک آدرس زندگی کنند</a:t>
            </a:r>
            <a:r>
              <a:rPr lang="fa-IR" altLang="en-US" sz="2000" b="0" dirty="0">
                <a:solidFill>
                  <a:srgbClr val="000000"/>
                </a:solidFill>
                <a:latin typeface="Tahoma" panose="020B0604030504040204" pitchFamily="34" charset="0"/>
                <a:cs typeface="B Nazanin" panose="00000400000000000000" pitchFamily="2" charset="-78"/>
              </a:rPr>
              <a:t>. </a:t>
            </a:r>
            <a:r>
              <a:rPr lang="ar-SA" altLang="en-US" sz="2000" b="0" dirty="0">
                <a:solidFill>
                  <a:srgbClr val="000000"/>
                </a:solidFill>
                <a:latin typeface="Tahoma" panose="020B0604030504040204" pitchFamily="34" charset="0"/>
                <a:cs typeface="B Nazanin" panose="00000400000000000000" pitchFamily="2" charset="-78"/>
              </a:rPr>
              <a:t>بنابراين يک آدرس ممکن است با بيش از يک شماره مشتری در ارتباط باشد. اگر مشتری بيش از يک آدرس داشته باشد ديگری وابستگی تابعی با شماره مشتری ندارد.</a:t>
            </a:r>
            <a:br>
              <a:rPr lang="en-US" altLang="en-US" sz="2000" b="0" dirty="0">
                <a:solidFill>
                  <a:schemeClr val="tx1"/>
                </a:solidFill>
                <a:cs typeface="B Nazanin" panose="00000400000000000000" pitchFamily="2" charset="-78"/>
              </a:rPr>
            </a:br>
            <a:r>
              <a:rPr lang="ar-SA" altLang="en-US" sz="2000" b="0" dirty="0">
                <a:solidFill>
                  <a:srgbClr val="000000"/>
                </a:solidFill>
                <a:latin typeface="Tahoma" panose="020B0604030504040204" pitchFamily="34" charset="0"/>
                <a:cs typeface="B Nazanin" panose="00000400000000000000" pitchFamily="2" charset="-78"/>
              </a:rPr>
              <a:t>ستون </a:t>
            </a:r>
            <a:r>
              <a:rPr lang="en-US" altLang="en-US" sz="2000" b="0" dirty="0">
                <a:solidFill>
                  <a:srgbClr val="000000"/>
                </a:solidFill>
                <a:latin typeface="Tahoma" panose="020B0604030504040204" pitchFamily="34" charset="0"/>
                <a:cs typeface="B Nazanin" panose="00000400000000000000" pitchFamily="2" charset="-78"/>
              </a:rPr>
              <a:t>Y</a:t>
            </a:r>
            <a:r>
              <a:rPr lang="ar-SA" altLang="en-US" sz="2000" b="0" dirty="0">
                <a:solidFill>
                  <a:srgbClr val="000000"/>
                </a:solidFill>
                <a:latin typeface="Tahoma" panose="020B0604030504040204" pitchFamily="34" charset="0"/>
                <a:cs typeface="B Nazanin" panose="00000400000000000000" pitchFamily="2" charset="-78"/>
              </a:rPr>
              <a:t> روی مجموعه صفات خاصه </a:t>
            </a:r>
            <a:r>
              <a:rPr lang="en-US" altLang="en-US" sz="2000" b="0" dirty="0">
                <a:solidFill>
                  <a:srgbClr val="000000"/>
                </a:solidFill>
                <a:latin typeface="Tahoma" panose="020B0604030504040204" pitchFamily="34" charset="0"/>
                <a:cs typeface="B Nazanin" panose="00000400000000000000" pitchFamily="2" charset="-78"/>
              </a:rPr>
              <a:t>X</a:t>
            </a:r>
            <a:r>
              <a:rPr lang="ar-SA" altLang="en-US" sz="2000" b="0" dirty="0">
                <a:solidFill>
                  <a:srgbClr val="000000"/>
                </a:solidFill>
                <a:latin typeface="Tahoma" panose="020B0604030504040204" pitchFamily="34" charset="0"/>
                <a:cs typeface="B Nazanin" panose="00000400000000000000" pitchFamily="2" charset="-78"/>
              </a:rPr>
              <a:t> وابستگی تابعی کامل (</a:t>
            </a:r>
            <a:r>
              <a:rPr lang="en-US" altLang="en-US" sz="2000" b="0" dirty="0">
                <a:solidFill>
                  <a:srgbClr val="000000"/>
                </a:solidFill>
                <a:latin typeface="Tahoma" panose="020B0604030504040204" pitchFamily="34" charset="0"/>
                <a:cs typeface="B Nazanin" panose="00000400000000000000" pitchFamily="2" charset="-78"/>
              </a:rPr>
              <a:t>Full functional dependency</a:t>
            </a:r>
            <a:r>
              <a:rPr lang="ar-SA" altLang="en-US" sz="2000" b="0" dirty="0">
                <a:solidFill>
                  <a:srgbClr val="000000"/>
                </a:solidFill>
                <a:latin typeface="Tahoma" panose="020B0604030504040204" pitchFamily="34" charset="0"/>
                <a:cs typeface="B Nazanin" panose="00000400000000000000" pitchFamily="2" charset="-78"/>
              </a:rPr>
              <a:t>) دارد اگر روی </a:t>
            </a:r>
            <a:r>
              <a:rPr lang="en-US" altLang="en-US" sz="2000" b="0" dirty="0">
                <a:solidFill>
                  <a:srgbClr val="000000"/>
                </a:solidFill>
                <a:latin typeface="Tahoma" panose="020B0604030504040204" pitchFamily="34" charset="0"/>
                <a:cs typeface="B Nazanin" panose="00000400000000000000" pitchFamily="2" charset="-78"/>
              </a:rPr>
              <a:t>X</a:t>
            </a:r>
            <a:r>
              <a:rPr lang="ar-SA" altLang="en-US" sz="2000" b="0" dirty="0">
                <a:solidFill>
                  <a:srgbClr val="000000"/>
                </a:solidFill>
                <a:latin typeface="Tahoma" panose="020B0604030504040204" pitchFamily="34" charset="0"/>
                <a:cs typeface="B Nazanin" panose="00000400000000000000" pitchFamily="2" charset="-78"/>
              </a:rPr>
              <a:t> وابستگی تابعی داشته باشد و با هيچ زيرمجموعه ای از </a:t>
            </a:r>
            <a:r>
              <a:rPr lang="en-US" altLang="en-US" sz="2000" b="0" dirty="0">
                <a:solidFill>
                  <a:srgbClr val="000000"/>
                </a:solidFill>
                <a:latin typeface="Tahoma" panose="020B0604030504040204" pitchFamily="34" charset="0"/>
                <a:cs typeface="B Nazanin" panose="00000400000000000000" pitchFamily="2" charset="-78"/>
              </a:rPr>
              <a:t>X</a:t>
            </a:r>
            <a:r>
              <a:rPr lang="ar-SA" altLang="en-US" sz="2000" b="0" dirty="0">
                <a:solidFill>
                  <a:srgbClr val="000000"/>
                </a:solidFill>
                <a:latin typeface="Tahoma" panose="020B0604030504040204" pitchFamily="34" charset="0"/>
                <a:cs typeface="B Nazanin" panose="00000400000000000000" pitchFamily="2" charset="-78"/>
              </a:rPr>
              <a:t> وابستگی تابعی نداشته باشد.</a:t>
            </a:r>
            <a:br>
              <a:rPr lang="en-US" altLang="en-US" sz="2000" b="0" dirty="0">
                <a:solidFill>
                  <a:schemeClr val="tx1"/>
                </a:solidFill>
                <a:cs typeface="B Nazanin" panose="00000400000000000000" pitchFamily="2" charset="-78"/>
              </a:rPr>
            </a:br>
            <a:r>
              <a:rPr lang="ar-SA" altLang="en-US" sz="2000" b="0" dirty="0">
                <a:solidFill>
                  <a:srgbClr val="000000"/>
                </a:solidFill>
                <a:latin typeface="Tahoma" panose="020B0604030504040204" pitchFamily="34" charset="0"/>
                <a:cs typeface="B Nazanin" panose="00000400000000000000" pitchFamily="2" charset="-78"/>
              </a:rPr>
              <a:t>مثال</a:t>
            </a:r>
            <a:r>
              <a:rPr lang="fa-IR" altLang="en-US" sz="2000" b="0" dirty="0">
                <a:solidFill>
                  <a:srgbClr val="000000"/>
                </a:solidFill>
                <a:latin typeface="Tahoma" panose="020B0604030504040204" pitchFamily="34" charset="0"/>
                <a:cs typeface="B Nazanin" panose="00000400000000000000" pitchFamily="2" charset="-78"/>
              </a:rPr>
              <a:t>. </a:t>
            </a:r>
            <a:r>
              <a:rPr lang="ar-SA" altLang="en-US" sz="2000" b="0" dirty="0">
                <a:solidFill>
                  <a:srgbClr val="000000"/>
                </a:solidFill>
                <a:latin typeface="Tahoma" panose="020B0604030504040204" pitchFamily="34" charset="0"/>
                <a:cs typeface="B Nazanin" panose="00000400000000000000" pitchFamily="2" charset="-78"/>
              </a:rPr>
              <a:t>در جدول </a:t>
            </a:r>
            <a:r>
              <a:rPr lang="en-US" altLang="en-US" sz="2000" b="0" dirty="0">
                <a:solidFill>
                  <a:srgbClr val="000000"/>
                </a:solidFill>
                <a:latin typeface="Tahoma" panose="020B0604030504040204" pitchFamily="34" charset="0"/>
                <a:cs typeface="B Nazanin" panose="00000400000000000000" pitchFamily="2" charset="-78"/>
              </a:rPr>
              <a:t>ALL_SALES</a:t>
            </a:r>
            <a:r>
              <a:rPr lang="ar-SA" altLang="en-US" sz="2000" b="0" dirty="0">
                <a:solidFill>
                  <a:srgbClr val="000000"/>
                </a:solidFill>
                <a:latin typeface="Tahoma" panose="020B0604030504040204" pitchFamily="34" charset="0"/>
                <a:cs typeface="B Nazanin" panose="00000400000000000000" pitchFamily="2" charset="-78"/>
              </a:rPr>
              <a:t> مثال قبل آدرس مشتری وابستگی کامل با </a:t>
            </a:r>
            <a:r>
              <a:rPr lang="en-US" altLang="en-US" sz="2000" b="0" dirty="0" err="1">
                <a:solidFill>
                  <a:srgbClr val="000000"/>
                </a:solidFill>
                <a:latin typeface="Tahoma" panose="020B0604030504040204" pitchFamily="34" charset="0"/>
                <a:cs typeface="B Nazanin" panose="00000400000000000000" pitchFamily="2" charset="-78"/>
              </a:rPr>
              <a:t>SaleNo</a:t>
            </a:r>
            <a:r>
              <a:rPr lang="en-US" altLang="en-US" sz="2000" b="0" dirty="0">
                <a:solidFill>
                  <a:srgbClr val="000000"/>
                </a:solidFill>
                <a:latin typeface="Tahoma" panose="020B0604030504040204" pitchFamily="34" charset="0"/>
                <a:cs typeface="B Nazanin" panose="00000400000000000000" pitchFamily="2" charset="-78"/>
              </a:rPr>
              <a:t>، </a:t>
            </a:r>
            <a:r>
              <a:rPr lang="en-US" altLang="en-US" sz="2000" b="0" dirty="0" err="1">
                <a:solidFill>
                  <a:srgbClr val="000000"/>
                </a:solidFill>
                <a:latin typeface="Tahoma" panose="020B0604030504040204" pitchFamily="34" charset="0"/>
                <a:cs typeface="B Nazanin" panose="00000400000000000000" pitchFamily="2" charset="-78"/>
              </a:rPr>
              <a:t>ProductNo</a:t>
            </a:r>
            <a:r>
              <a:rPr lang="ar-SA" altLang="en-US" sz="2000" b="0" dirty="0">
                <a:solidFill>
                  <a:srgbClr val="000000"/>
                </a:solidFill>
                <a:latin typeface="Tahoma" panose="020B0604030504040204" pitchFamily="34" charset="0"/>
                <a:cs typeface="B Nazanin" panose="00000400000000000000" pitchFamily="2" charset="-78"/>
              </a:rPr>
              <a:t> و </a:t>
            </a:r>
            <a:r>
              <a:rPr lang="en-US" altLang="en-US" sz="2000" b="0" dirty="0" err="1">
                <a:solidFill>
                  <a:srgbClr val="000000"/>
                </a:solidFill>
                <a:latin typeface="Tahoma" panose="020B0604030504040204" pitchFamily="34" charset="0"/>
                <a:cs typeface="B Nazanin" panose="00000400000000000000" pitchFamily="2" charset="-78"/>
              </a:rPr>
              <a:t>CustomerNo</a:t>
            </a:r>
            <a:r>
              <a:rPr lang="ar-SA" altLang="en-US" sz="2000" b="0" dirty="0">
                <a:solidFill>
                  <a:srgbClr val="000000"/>
                </a:solidFill>
                <a:latin typeface="Tahoma" panose="020B0604030504040204" pitchFamily="34" charset="0"/>
                <a:cs typeface="B Nazanin" panose="00000400000000000000" pitchFamily="2" charset="-78"/>
              </a:rPr>
              <a:t> دارد ولی وابستگی تابعی کامل ندارد چون با </a:t>
            </a:r>
            <a:r>
              <a:rPr lang="en-US" altLang="en-US" sz="2000" b="0" dirty="0" err="1">
                <a:solidFill>
                  <a:srgbClr val="000000"/>
                </a:solidFill>
                <a:latin typeface="Tahoma" panose="020B0604030504040204" pitchFamily="34" charset="0"/>
                <a:cs typeface="B Nazanin" panose="00000400000000000000" pitchFamily="2" charset="-78"/>
              </a:rPr>
              <a:t>CustomerNo</a:t>
            </a:r>
            <a:r>
              <a:rPr lang="ar-SA" altLang="en-US" sz="2000" b="0" dirty="0">
                <a:solidFill>
                  <a:srgbClr val="000000"/>
                </a:solidFill>
                <a:latin typeface="Tahoma" panose="020B0604030504040204" pitchFamily="34" charset="0"/>
                <a:cs typeface="B Nazanin" panose="00000400000000000000" pitchFamily="2" charset="-78"/>
              </a:rPr>
              <a:t> وابستگی تابعی دارد.</a:t>
            </a:r>
            <a:br>
              <a:rPr lang="en-US" altLang="en-US" sz="2000" b="0" dirty="0">
                <a:solidFill>
                  <a:schemeClr val="tx1"/>
                </a:solidFill>
                <a:cs typeface="B Nazanin" panose="00000400000000000000" pitchFamily="2" charset="-78"/>
              </a:rPr>
            </a:br>
            <a:r>
              <a:rPr lang="ar-SA" altLang="en-US" sz="2000" b="0" dirty="0">
                <a:solidFill>
                  <a:srgbClr val="000000"/>
                </a:solidFill>
                <a:latin typeface="Tahoma" panose="020B0604030504040204" pitchFamily="34" charset="0"/>
                <a:cs typeface="B Nazanin" panose="00000400000000000000" pitchFamily="2" charset="-78"/>
              </a:rPr>
              <a:t>توجه کنيد اگر کليدهای کانديد در جدول</a:t>
            </a:r>
            <a:r>
              <a:rPr lang="fa-IR" altLang="en-US" sz="2000" dirty="0">
                <a:solidFill>
                  <a:srgbClr val="000000"/>
                </a:solidFill>
                <a:latin typeface="Tahoma" panose="020B0604030504040204" pitchFamily="34" charset="0"/>
                <a:cs typeface="B Nazanin" panose="00000400000000000000" pitchFamily="2" charset="-78"/>
              </a:rPr>
              <a:t>،</a:t>
            </a:r>
            <a:r>
              <a:rPr lang="ar-SA" altLang="en-US" sz="2000" b="0" dirty="0">
                <a:solidFill>
                  <a:srgbClr val="000000"/>
                </a:solidFill>
                <a:latin typeface="Tahoma" panose="020B0604030504040204" pitchFamily="34" charset="0"/>
                <a:cs typeface="B Nazanin" panose="00000400000000000000" pitchFamily="2" charset="-78"/>
              </a:rPr>
              <a:t> ترکيبی نباشند يعنی تنها شامل يک ستون باشند بلافاصله می گوئيم جدول 2</a:t>
            </a:r>
            <a:r>
              <a:rPr lang="en-US" altLang="en-US" sz="2000" b="0" dirty="0">
                <a:solidFill>
                  <a:srgbClr val="000000"/>
                </a:solidFill>
                <a:latin typeface="Tahoma" panose="020B0604030504040204" pitchFamily="34" charset="0"/>
                <a:cs typeface="B Nazanin" panose="00000400000000000000" pitchFamily="2" charset="-78"/>
              </a:rPr>
              <a:t>NF</a:t>
            </a:r>
            <a:r>
              <a:rPr lang="ar-SA" altLang="en-US" sz="2000" b="0" dirty="0">
                <a:solidFill>
                  <a:srgbClr val="000000"/>
                </a:solidFill>
                <a:latin typeface="Tahoma" panose="020B0604030504040204" pitchFamily="34" charset="0"/>
                <a:cs typeface="B Nazanin" panose="00000400000000000000" pitchFamily="2" charset="-78"/>
              </a:rPr>
              <a:t> است.</a:t>
            </a:r>
            <a:br>
              <a:rPr lang="en-US" altLang="en-US" sz="2000" b="0" dirty="0">
                <a:solidFill>
                  <a:schemeClr val="tx1"/>
                </a:solidFill>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br>
              <a:rPr lang="en-US" altLang="en-US" sz="2000" b="0" dirty="0">
                <a:solidFill>
                  <a:schemeClr val="tx1"/>
                </a:solidFill>
                <a:latin typeface="Arial" panose="020B0604020202020204" pitchFamily="34" charset="0"/>
                <a:cs typeface="B Nazanin" panose="00000400000000000000" pitchFamily="2" charset="-78"/>
              </a:rPr>
            </a:br>
            <a:endParaRPr lang="en-US" dirty="0"/>
          </a:p>
        </p:txBody>
      </p:sp>
      <p:sp>
        <p:nvSpPr>
          <p:cNvPr id="4" name="Title 1">
            <a:extLst>
              <a:ext uri="{FF2B5EF4-FFF2-40B4-BE49-F238E27FC236}">
                <a16:creationId xmlns:a16="http://schemas.microsoft.com/office/drawing/2014/main" id="{659B7AB1-AE20-4768-8313-47668E2CF93F}"/>
              </a:ext>
            </a:extLst>
          </p:cNvPr>
          <p:cNvSpPr>
            <a:spLocks noGrp="1"/>
          </p:cNvSpPr>
          <p:nvPr>
            <p:ph type="title"/>
          </p:nvPr>
        </p:nvSpPr>
        <p:spPr>
          <a:xfrm>
            <a:off x="768350" y="117475"/>
            <a:ext cx="8077200" cy="609600"/>
          </a:xfrm>
        </p:spPr>
        <p:txBody>
          <a:bodyPr/>
          <a:lstStyle/>
          <a:p>
            <a:r>
              <a:rPr lang="en-US" dirty="0"/>
              <a:t> </a:t>
            </a:r>
            <a:r>
              <a:rPr lang="en-US" altLang="en-US" dirty="0"/>
              <a:t>(</a:t>
            </a:r>
            <a:r>
              <a:rPr lang="en-US" altLang="en-US" dirty="0" bmk=""/>
              <a:t>2NF) Second Normal Form</a:t>
            </a:r>
            <a:endParaRPr lang="en-US" dirty="0"/>
          </a:p>
        </p:txBody>
      </p:sp>
      <p:graphicFrame>
        <p:nvGraphicFramePr>
          <p:cNvPr id="5" name="Table 4">
            <a:extLst>
              <a:ext uri="{FF2B5EF4-FFF2-40B4-BE49-F238E27FC236}">
                <a16:creationId xmlns:a16="http://schemas.microsoft.com/office/drawing/2014/main" id="{D021EF03-A87F-40B5-A3E5-F77913EFB47E}"/>
              </a:ext>
            </a:extLst>
          </p:cNvPr>
          <p:cNvGraphicFramePr>
            <a:graphicFrameLocks noGrp="1"/>
          </p:cNvGraphicFramePr>
          <p:nvPr>
            <p:extLst>
              <p:ext uri="{D42A27DB-BD31-4B8C-83A1-F6EECF244321}">
                <p14:modId xmlns:p14="http://schemas.microsoft.com/office/powerpoint/2010/main" val="4005619468"/>
              </p:ext>
            </p:extLst>
          </p:nvPr>
        </p:nvGraphicFramePr>
        <p:xfrm>
          <a:off x="7712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366425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1095375" y="-1066800"/>
            <a:ext cx="7772400" cy="5105400"/>
          </a:xfrm>
        </p:spPr>
        <p:txBody>
          <a:bodyPr>
            <a:noAutofit/>
          </a:bodyPr>
          <a:lstStyle/>
          <a:p>
            <a:pPr algn="r" rtl="1"/>
            <a:r>
              <a:rPr lang="fa-IR" sz="2000" b="0" dirty="0">
                <a:cs typeface="B Nazanin" panose="00000400000000000000" pitchFamily="2" charset="-78"/>
              </a:rPr>
              <a:t>مثال. جدول </a:t>
            </a:r>
            <a:r>
              <a:rPr lang="en-US" sz="2000" b="0" dirty="0">
                <a:cs typeface="B Nazanin" panose="00000400000000000000" pitchFamily="2" charset="-78"/>
              </a:rPr>
              <a:t>ALL_SALES </a:t>
            </a:r>
            <a:r>
              <a:rPr lang="fa-IR" sz="2000" b="0" dirty="0">
                <a:cs typeface="B Nazanin" panose="00000400000000000000" pitchFamily="2" charset="-78"/>
              </a:rPr>
              <a:t>را درنظر بگيريد: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r>
              <a:rPr lang="fa-IR" sz="2000" b="0" dirty="0">
                <a:cs typeface="B Nazanin" panose="00000400000000000000" pitchFamily="2" charset="-78"/>
              </a:rPr>
              <a:t>مشاهده می شود بعضی از ستون ها بهم مرتبط هستند و توسط بخشی از کليد مشخص می شوند. به عبارت ديگر بعضی ستون ها با زيرمجموعه ای از کليد وابستگی تابعی دارند:</a:t>
            </a:r>
            <a:br>
              <a:rPr lang="fa-IR" sz="2000" b="0" dirty="0">
                <a:cs typeface="B Nazanin" panose="00000400000000000000" pitchFamily="2" charset="-78"/>
              </a:rPr>
            </a:br>
            <a:br>
              <a:rPr lang="fa-IR" sz="2000" b="0" dirty="0">
                <a:cs typeface="B Nazanin" panose="00000400000000000000" pitchFamily="2" charset="-78"/>
              </a:rPr>
            </a:br>
            <a:br>
              <a:rPr lang="fa-IR" sz="2000" b="0" dirty="0">
                <a:cs typeface="B Nazanin" panose="00000400000000000000" pitchFamily="2" charset="-78"/>
              </a:rPr>
            </a:br>
            <a:br>
              <a:rPr lang="en-US" sz="2000" dirty="0">
                <a:cs typeface="B Nazanin" panose="00000400000000000000" pitchFamily="2" charset="-78"/>
              </a:rPr>
            </a:br>
            <a:br>
              <a:rPr lang="en-US" sz="2000" dirty="0">
                <a:cs typeface="B Nazanin" panose="00000400000000000000" pitchFamily="2" charset="-78"/>
              </a:rPr>
            </a:b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05E59686-4629-481C-A6E5-ECA0394DA4F9}"/>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18</a:t>
            </a:fld>
            <a:endParaRPr lang="en-US"/>
          </a:p>
        </p:txBody>
      </p:sp>
      <p:sp>
        <p:nvSpPr>
          <p:cNvPr id="4" name="Rectangle 3">
            <a:extLst>
              <a:ext uri="{FF2B5EF4-FFF2-40B4-BE49-F238E27FC236}">
                <a16:creationId xmlns:a16="http://schemas.microsoft.com/office/drawing/2014/main" id="{C3E5D3F8-2F16-4DBE-91F0-071A27DBCBB5}"/>
              </a:ext>
            </a:extLst>
          </p:cNvPr>
          <p:cNvSpPr/>
          <p:nvPr/>
        </p:nvSpPr>
        <p:spPr>
          <a:xfrm>
            <a:off x="371475" y="2642474"/>
            <a:ext cx="8686800" cy="923330"/>
          </a:xfrm>
          <a:prstGeom prst="rect">
            <a:avLst/>
          </a:prstGeom>
        </p:spPr>
        <p:txBody>
          <a:bodyPr wrap="square">
            <a:spAutoFit/>
          </a:bodyPr>
          <a:lstStyle/>
          <a:p>
            <a:r>
              <a:rPr lang="en-US" dirty="0" err="1"/>
              <a:t>ProductNo</a:t>
            </a:r>
            <a:r>
              <a:rPr lang="en-US" dirty="0"/>
              <a:t> → {Description, </a:t>
            </a:r>
            <a:r>
              <a:rPr lang="en-US" dirty="0" err="1"/>
              <a:t>ReorderLevel</a:t>
            </a:r>
            <a:r>
              <a:rPr lang="en-US" dirty="0"/>
              <a:t>, Price, </a:t>
            </a:r>
            <a:r>
              <a:rPr lang="en-US" dirty="0" err="1"/>
              <a:t>QtyInStock</a:t>
            </a:r>
            <a:r>
              <a:rPr lang="en-US" dirty="0"/>
              <a:t>}</a:t>
            </a:r>
            <a:br>
              <a:rPr lang="en-US" dirty="0"/>
            </a:br>
            <a:r>
              <a:rPr lang="en-US" dirty="0" err="1"/>
              <a:t>CustomerNo</a:t>
            </a:r>
            <a:r>
              <a:rPr lang="en-US" dirty="0"/>
              <a:t> → {</a:t>
            </a:r>
            <a:r>
              <a:rPr lang="en-US" dirty="0" err="1"/>
              <a:t>Customer_Name</a:t>
            </a:r>
            <a:r>
              <a:rPr lang="en-US" dirty="0"/>
              <a:t>, </a:t>
            </a:r>
            <a:r>
              <a:rPr lang="en-US" dirty="0" err="1"/>
              <a:t>CreditLimit</a:t>
            </a:r>
            <a:r>
              <a:rPr lang="en-US" dirty="0"/>
              <a:t>}</a:t>
            </a:r>
            <a:br>
              <a:rPr lang="en-US" dirty="0"/>
            </a:br>
            <a:r>
              <a:rPr lang="en-US" dirty="0" err="1"/>
              <a:t>SaleNo</a:t>
            </a:r>
            <a:r>
              <a:rPr lang="en-US" dirty="0"/>
              <a:t> → {Date, </a:t>
            </a:r>
            <a:r>
              <a:rPr lang="en-US" dirty="0" err="1"/>
              <a:t>CustomerNo</a:t>
            </a:r>
            <a:r>
              <a:rPr lang="en-US" dirty="0"/>
              <a:t>, </a:t>
            </a:r>
            <a:r>
              <a:rPr lang="en-US" dirty="0" err="1"/>
              <a:t>ProductNo</a:t>
            </a:r>
            <a:r>
              <a:rPr lang="en-US" dirty="0"/>
              <a:t>, Qty, Amount, </a:t>
            </a:r>
            <a:r>
              <a:rPr lang="en-US" dirty="0" err="1"/>
              <a:t>Salesrep</a:t>
            </a:r>
            <a:r>
              <a:rPr lang="en-US" dirty="0"/>
              <a:t>}</a:t>
            </a:r>
          </a:p>
        </p:txBody>
      </p:sp>
      <p:sp>
        <p:nvSpPr>
          <p:cNvPr id="5" name="Rectangle 4">
            <a:extLst>
              <a:ext uri="{FF2B5EF4-FFF2-40B4-BE49-F238E27FC236}">
                <a16:creationId xmlns:a16="http://schemas.microsoft.com/office/drawing/2014/main" id="{A3C649F2-B8DB-4A47-9B59-3BCC462679B1}"/>
              </a:ext>
            </a:extLst>
          </p:cNvPr>
          <p:cNvSpPr/>
          <p:nvPr/>
        </p:nvSpPr>
        <p:spPr>
          <a:xfrm>
            <a:off x="487680" y="838421"/>
            <a:ext cx="8534400" cy="923330"/>
          </a:xfrm>
          <a:prstGeom prst="rect">
            <a:avLst/>
          </a:prstGeom>
        </p:spPr>
        <p:txBody>
          <a:bodyPr wrap="square">
            <a:spAutoFit/>
          </a:bodyPr>
          <a:lstStyle/>
          <a:p>
            <a:br>
              <a:rPr lang="fa-IR" dirty="0"/>
            </a:br>
            <a:r>
              <a:rPr lang="en-US" dirty="0"/>
              <a:t>ALL_SALES(</a:t>
            </a:r>
            <a:r>
              <a:rPr lang="en-US" u="sng" dirty="0" err="1"/>
              <a:t>SaleNo</a:t>
            </a:r>
            <a:r>
              <a:rPr lang="en-US" u="sng" dirty="0"/>
              <a:t>, </a:t>
            </a:r>
            <a:r>
              <a:rPr lang="en-US" u="sng" dirty="0" err="1"/>
              <a:t>ProductNo</a:t>
            </a:r>
            <a:r>
              <a:rPr lang="en-US" u="sng" dirty="0"/>
              <a:t>, </a:t>
            </a:r>
            <a:r>
              <a:rPr lang="en-US" u="sng" dirty="0" err="1"/>
              <a:t>CustomerNo</a:t>
            </a:r>
            <a:r>
              <a:rPr lang="en-US" dirty="0"/>
              <a:t>, </a:t>
            </a:r>
            <a:r>
              <a:rPr lang="en-US" dirty="0" err="1"/>
              <a:t>SaleDate</a:t>
            </a:r>
            <a:r>
              <a:rPr lang="en-US" dirty="0"/>
              <a:t>, </a:t>
            </a:r>
            <a:r>
              <a:rPr lang="en-US" dirty="0" err="1"/>
              <a:t>QtyInStock</a:t>
            </a:r>
            <a:r>
              <a:rPr lang="en-US" dirty="0"/>
              <a:t>, Description, Price, </a:t>
            </a:r>
            <a:r>
              <a:rPr lang="en-US" dirty="0" err="1"/>
              <a:t>Customer_Name</a:t>
            </a:r>
            <a:r>
              <a:rPr lang="en-US" dirty="0"/>
              <a:t>, </a:t>
            </a:r>
            <a:r>
              <a:rPr lang="en-US" dirty="0" err="1"/>
              <a:t>CreditLimit</a:t>
            </a:r>
            <a:r>
              <a:rPr lang="en-US" dirty="0"/>
              <a:t>, Amount, </a:t>
            </a:r>
            <a:r>
              <a:rPr lang="en-US" dirty="0" err="1"/>
              <a:t>Salesrep</a:t>
            </a:r>
            <a:r>
              <a:rPr lang="en-US" dirty="0"/>
              <a:t>)</a:t>
            </a:r>
          </a:p>
        </p:txBody>
      </p:sp>
      <p:graphicFrame>
        <p:nvGraphicFramePr>
          <p:cNvPr id="11" name="Table 10">
            <a:extLst>
              <a:ext uri="{FF2B5EF4-FFF2-40B4-BE49-F238E27FC236}">
                <a16:creationId xmlns:a16="http://schemas.microsoft.com/office/drawing/2014/main" id="{3D5B73AA-01E9-4543-BD2F-8FB1E4FACC44}"/>
              </a:ext>
            </a:extLst>
          </p:cNvPr>
          <p:cNvGraphicFramePr>
            <a:graphicFrameLocks noGrp="1"/>
          </p:cNvGraphicFramePr>
          <p:nvPr>
            <p:extLst>
              <p:ext uri="{D42A27DB-BD31-4B8C-83A1-F6EECF244321}">
                <p14:modId xmlns:p14="http://schemas.microsoft.com/office/powerpoint/2010/main" val="3512062195"/>
              </p:ext>
            </p:extLst>
          </p:nvPr>
        </p:nvGraphicFramePr>
        <p:xfrm>
          <a:off x="333375" y="4155401"/>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634866909"/>
                    </a:ext>
                  </a:extLst>
                </a:gridCol>
                <a:gridCol w="900264">
                  <a:extLst>
                    <a:ext uri="{9D8B030D-6E8A-4147-A177-3AD203B41FA5}">
                      <a16:colId xmlns:a16="http://schemas.microsoft.com/office/drawing/2014/main" val="4176574813"/>
                    </a:ext>
                  </a:extLst>
                </a:gridCol>
                <a:gridCol w="885108">
                  <a:extLst>
                    <a:ext uri="{9D8B030D-6E8A-4147-A177-3AD203B41FA5}">
                      <a16:colId xmlns:a16="http://schemas.microsoft.com/office/drawing/2014/main" val="3413149126"/>
                    </a:ext>
                  </a:extLst>
                </a:gridCol>
                <a:gridCol w="436492">
                  <a:extLst>
                    <a:ext uri="{9D8B030D-6E8A-4147-A177-3AD203B41FA5}">
                      <a16:colId xmlns:a16="http://schemas.microsoft.com/office/drawing/2014/main" val="649026262"/>
                    </a:ext>
                  </a:extLst>
                </a:gridCol>
                <a:gridCol w="654737">
                  <a:extLst>
                    <a:ext uri="{9D8B030D-6E8A-4147-A177-3AD203B41FA5}">
                      <a16:colId xmlns:a16="http://schemas.microsoft.com/office/drawing/2014/main" val="4081517296"/>
                    </a:ext>
                  </a:extLst>
                </a:gridCol>
                <a:gridCol w="1103354">
                  <a:extLst>
                    <a:ext uri="{9D8B030D-6E8A-4147-A177-3AD203B41FA5}">
                      <a16:colId xmlns:a16="http://schemas.microsoft.com/office/drawing/2014/main" val="3577044718"/>
                    </a:ext>
                  </a:extLst>
                </a:gridCol>
                <a:gridCol w="812359">
                  <a:extLst>
                    <a:ext uri="{9D8B030D-6E8A-4147-A177-3AD203B41FA5}">
                      <a16:colId xmlns:a16="http://schemas.microsoft.com/office/drawing/2014/main" val="2289919263"/>
                    </a:ext>
                  </a:extLst>
                </a:gridCol>
                <a:gridCol w="739610">
                  <a:extLst>
                    <a:ext uri="{9D8B030D-6E8A-4147-A177-3AD203B41FA5}">
                      <a16:colId xmlns:a16="http://schemas.microsoft.com/office/drawing/2014/main" val="1565915294"/>
                    </a:ext>
                  </a:extLst>
                </a:gridCol>
                <a:gridCol w="739610">
                  <a:extLst>
                    <a:ext uri="{9D8B030D-6E8A-4147-A177-3AD203B41FA5}">
                      <a16:colId xmlns:a16="http://schemas.microsoft.com/office/drawing/2014/main" val="816195333"/>
                    </a:ext>
                  </a:extLst>
                </a:gridCol>
                <a:gridCol w="1254913">
                  <a:extLst>
                    <a:ext uri="{9D8B030D-6E8A-4147-A177-3AD203B41FA5}">
                      <a16:colId xmlns:a16="http://schemas.microsoft.com/office/drawing/2014/main" val="1416750868"/>
                    </a:ext>
                  </a:extLst>
                </a:gridCol>
                <a:gridCol w="509240">
                  <a:extLst>
                    <a:ext uri="{9D8B030D-6E8A-4147-A177-3AD203B41FA5}">
                      <a16:colId xmlns:a16="http://schemas.microsoft.com/office/drawing/2014/main" val="4016761913"/>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997847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512329316"/>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Wayne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68663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4918205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4983069"/>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405715733"/>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71564"/>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359192006"/>
                  </a:ext>
                </a:extLst>
              </a:tr>
            </a:tbl>
          </a:graphicData>
        </a:graphic>
      </p:graphicFrame>
    </p:spTree>
    <p:extLst>
      <p:ext uri="{BB962C8B-B14F-4D97-AF65-F5344CB8AC3E}">
        <p14:creationId xmlns:p14="http://schemas.microsoft.com/office/powerpoint/2010/main" val="3721452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8D47E9-91E9-482F-99AF-121B4E079C36}"/>
              </a:ext>
            </a:extLst>
          </p:cNvPr>
          <p:cNvSpPr>
            <a:spLocks noChangeArrowheads="1"/>
          </p:cNvSpPr>
          <p:nvPr/>
        </p:nvSpPr>
        <p:spPr bwMode="auto">
          <a:xfrm>
            <a:off x="0" y="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itle 5">
            <a:extLst>
              <a:ext uri="{FF2B5EF4-FFF2-40B4-BE49-F238E27FC236}">
                <a16:creationId xmlns:a16="http://schemas.microsoft.com/office/drawing/2014/main" id="{B50BDF58-3945-4703-A505-AFBEF21903A3}"/>
              </a:ext>
            </a:extLst>
          </p:cNvPr>
          <p:cNvSpPr>
            <a:spLocks noGrp="1"/>
          </p:cNvSpPr>
          <p:nvPr>
            <p:ph type="title"/>
          </p:nvPr>
        </p:nvSpPr>
        <p:spPr>
          <a:xfrm>
            <a:off x="914400" y="-152400"/>
            <a:ext cx="7772400" cy="1984379"/>
          </a:xfrm>
        </p:spPr>
        <p:txBody>
          <a:bodyPr>
            <a:noAutofit/>
          </a:bodyPr>
          <a:lstStyle/>
          <a:p>
            <a:pPr algn="r" rtl="1"/>
            <a:r>
              <a:rPr lang="fa-IR" sz="2000" b="0" dirty="0">
                <a:cs typeface="B Nazanin" panose="00000400000000000000" pitchFamily="2" charset="-78"/>
              </a:rPr>
              <a:t>با جدا کردن اين ستون ها به جداول جداگانه به فرم دوم نرمال می رسيم.</a:t>
            </a:r>
            <a:endParaRPr lang="en-US" sz="2000" dirty="0">
              <a:cs typeface="B Nazanin" panose="00000400000000000000" pitchFamily="2" charset="-78"/>
            </a:endParaRPr>
          </a:p>
        </p:txBody>
      </p:sp>
      <p:sp>
        <p:nvSpPr>
          <p:cNvPr id="9" name="Slide Number Placeholder 8">
            <a:extLst>
              <a:ext uri="{FF2B5EF4-FFF2-40B4-BE49-F238E27FC236}">
                <a16:creationId xmlns:a16="http://schemas.microsoft.com/office/drawing/2014/main" id="{E8A1EF70-2383-49DE-A504-D1E123EED23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19</a:t>
            </a:fld>
            <a:endParaRPr lang="en-US"/>
          </a:p>
        </p:txBody>
      </p:sp>
      <p:sp>
        <p:nvSpPr>
          <p:cNvPr id="3" name="Rectangle 2">
            <a:extLst>
              <a:ext uri="{FF2B5EF4-FFF2-40B4-BE49-F238E27FC236}">
                <a16:creationId xmlns:a16="http://schemas.microsoft.com/office/drawing/2014/main" id="{86CFD693-8CB8-40E1-BE3A-00D16DFB52F1}"/>
              </a:ext>
            </a:extLst>
          </p:cNvPr>
          <p:cNvSpPr/>
          <p:nvPr/>
        </p:nvSpPr>
        <p:spPr>
          <a:xfrm>
            <a:off x="408633" y="2505670"/>
            <a:ext cx="7924800" cy="923330"/>
          </a:xfrm>
          <a:prstGeom prst="rect">
            <a:avLst/>
          </a:prstGeom>
        </p:spPr>
        <p:txBody>
          <a:bodyPr wrap="square">
            <a:spAutoFit/>
          </a:bodyPr>
          <a:lstStyle/>
          <a:p>
            <a:pPr marL="285750" indent="-285750">
              <a:buFont typeface="Arial" panose="020B0604020202020204" pitchFamily="34" charset="0"/>
              <a:buChar char="•"/>
            </a:pPr>
            <a:r>
              <a:rPr lang="en-US" dirty="0"/>
              <a:t>PRODUCT(</a:t>
            </a:r>
            <a:r>
              <a:rPr lang="en-US" u="sng" dirty="0" err="1"/>
              <a:t>ProductNo</a:t>
            </a:r>
            <a:r>
              <a:rPr lang="en-US" dirty="0"/>
              <a:t>, Description, Price, </a:t>
            </a:r>
            <a:r>
              <a:rPr lang="en-US" dirty="0" err="1"/>
              <a:t>QtyInStock</a:t>
            </a:r>
            <a:r>
              <a:rPr lang="en-US" dirty="0"/>
              <a:t>)</a:t>
            </a:r>
            <a:endParaRPr lang="fa-IR" dirty="0"/>
          </a:p>
          <a:p>
            <a:pPr marL="285750" indent="-285750">
              <a:buFont typeface="Arial" panose="020B0604020202020204" pitchFamily="34" charset="0"/>
              <a:buChar char="•"/>
            </a:pPr>
            <a:r>
              <a:rPr lang="en-US" dirty="0"/>
              <a:t>CUSTOMER(</a:t>
            </a:r>
            <a:r>
              <a:rPr lang="en-US" u="sng" dirty="0" err="1"/>
              <a:t>CustomerNo</a:t>
            </a:r>
            <a:r>
              <a:rPr lang="en-US" dirty="0"/>
              <a:t>, </a:t>
            </a:r>
            <a:r>
              <a:rPr lang="en-US" dirty="0" err="1"/>
              <a:t>Customer_Name</a:t>
            </a:r>
            <a:r>
              <a:rPr lang="en-US" dirty="0"/>
              <a:t>, </a:t>
            </a:r>
            <a:r>
              <a:rPr lang="en-US" dirty="0" err="1"/>
              <a:t>CreditLimit</a:t>
            </a:r>
            <a:r>
              <a:rPr lang="en-US" dirty="0"/>
              <a:t>)</a:t>
            </a:r>
            <a:endParaRPr lang="fa-IR" dirty="0"/>
          </a:p>
          <a:p>
            <a:pPr marL="285750" indent="-285750">
              <a:buFont typeface="Arial" panose="020B0604020202020204" pitchFamily="34" charset="0"/>
              <a:buChar char="•"/>
            </a:pPr>
            <a:r>
              <a:rPr lang="en-US" dirty="0"/>
              <a:t>SALE(</a:t>
            </a:r>
            <a:r>
              <a:rPr lang="en-US" u="sng" dirty="0" err="1"/>
              <a:t>SaleNo</a:t>
            </a:r>
            <a:r>
              <a:rPr lang="en-US" dirty="0"/>
              <a:t>, Date, </a:t>
            </a:r>
            <a:r>
              <a:rPr lang="en-US" dirty="0" err="1"/>
              <a:t>CustomerNo</a:t>
            </a:r>
            <a:r>
              <a:rPr lang="en-US" dirty="0"/>
              <a:t>, </a:t>
            </a:r>
            <a:r>
              <a:rPr lang="en-US" dirty="0" err="1"/>
              <a:t>ProductNo</a:t>
            </a:r>
            <a:r>
              <a:rPr lang="en-US" dirty="0"/>
              <a:t>, Qty, Amount, </a:t>
            </a:r>
            <a:r>
              <a:rPr lang="en-US" dirty="0" err="1"/>
              <a:t>Salesrep</a:t>
            </a:r>
            <a:r>
              <a:rPr lang="en-US" dirty="0"/>
              <a:t>)</a:t>
            </a:r>
          </a:p>
        </p:txBody>
      </p:sp>
      <p:graphicFrame>
        <p:nvGraphicFramePr>
          <p:cNvPr id="4" name="Table 3">
            <a:extLst>
              <a:ext uri="{FF2B5EF4-FFF2-40B4-BE49-F238E27FC236}">
                <a16:creationId xmlns:a16="http://schemas.microsoft.com/office/drawing/2014/main" id="{98AD0AB8-E44D-4320-BF91-CD914F19F5F1}"/>
              </a:ext>
            </a:extLst>
          </p:cNvPr>
          <p:cNvGraphicFramePr>
            <a:graphicFrameLocks noGrp="1"/>
          </p:cNvGraphicFramePr>
          <p:nvPr>
            <p:extLst>
              <p:ext uri="{D42A27DB-BD31-4B8C-83A1-F6EECF244321}">
                <p14:modId xmlns:p14="http://schemas.microsoft.com/office/powerpoint/2010/main" val="2981231296"/>
              </p:ext>
            </p:extLst>
          </p:nvPr>
        </p:nvGraphicFramePr>
        <p:xfrm>
          <a:off x="272255" y="3662620"/>
          <a:ext cx="8599489" cy="2572424"/>
        </p:xfrm>
        <a:graphic>
          <a:graphicData uri="http://schemas.openxmlformats.org/drawingml/2006/table">
            <a:tbl>
              <a:tblPr firstRow="1" firstCol="1" bandRow="1"/>
              <a:tblGrid>
                <a:gridCol w="563802">
                  <a:extLst>
                    <a:ext uri="{9D8B030D-6E8A-4147-A177-3AD203B41FA5}">
                      <a16:colId xmlns:a16="http://schemas.microsoft.com/office/drawing/2014/main" val="3944945673"/>
                    </a:ext>
                  </a:extLst>
                </a:gridCol>
                <a:gridCol w="900264">
                  <a:extLst>
                    <a:ext uri="{9D8B030D-6E8A-4147-A177-3AD203B41FA5}">
                      <a16:colId xmlns:a16="http://schemas.microsoft.com/office/drawing/2014/main" val="2714837217"/>
                    </a:ext>
                  </a:extLst>
                </a:gridCol>
                <a:gridCol w="885108">
                  <a:extLst>
                    <a:ext uri="{9D8B030D-6E8A-4147-A177-3AD203B41FA5}">
                      <a16:colId xmlns:a16="http://schemas.microsoft.com/office/drawing/2014/main" val="194842666"/>
                    </a:ext>
                  </a:extLst>
                </a:gridCol>
                <a:gridCol w="436492">
                  <a:extLst>
                    <a:ext uri="{9D8B030D-6E8A-4147-A177-3AD203B41FA5}">
                      <a16:colId xmlns:a16="http://schemas.microsoft.com/office/drawing/2014/main" val="538555613"/>
                    </a:ext>
                  </a:extLst>
                </a:gridCol>
                <a:gridCol w="654737">
                  <a:extLst>
                    <a:ext uri="{9D8B030D-6E8A-4147-A177-3AD203B41FA5}">
                      <a16:colId xmlns:a16="http://schemas.microsoft.com/office/drawing/2014/main" val="2034242651"/>
                    </a:ext>
                  </a:extLst>
                </a:gridCol>
                <a:gridCol w="1103354">
                  <a:extLst>
                    <a:ext uri="{9D8B030D-6E8A-4147-A177-3AD203B41FA5}">
                      <a16:colId xmlns:a16="http://schemas.microsoft.com/office/drawing/2014/main" val="4222582750"/>
                    </a:ext>
                  </a:extLst>
                </a:gridCol>
                <a:gridCol w="812359">
                  <a:extLst>
                    <a:ext uri="{9D8B030D-6E8A-4147-A177-3AD203B41FA5}">
                      <a16:colId xmlns:a16="http://schemas.microsoft.com/office/drawing/2014/main" val="472645087"/>
                    </a:ext>
                  </a:extLst>
                </a:gridCol>
                <a:gridCol w="739610">
                  <a:extLst>
                    <a:ext uri="{9D8B030D-6E8A-4147-A177-3AD203B41FA5}">
                      <a16:colId xmlns:a16="http://schemas.microsoft.com/office/drawing/2014/main" val="109886400"/>
                    </a:ext>
                  </a:extLst>
                </a:gridCol>
                <a:gridCol w="739610">
                  <a:extLst>
                    <a:ext uri="{9D8B030D-6E8A-4147-A177-3AD203B41FA5}">
                      <a16:colId xmlns:a16="http://schemas.microsoft.com/office/drawing/2014/main" val="1703494103"/>
                    </a:ext>
                  </a:extLst>
                </a:gridCol>
                <a:gridCol w="1254913">
                  <a:extLst>
                    <a:ext uri="{9D8B030D-6E8A-4147-A177-3AD203B41FA5}">
                      <a16:colId xmlns:a16="http://schemas.microsoft.com/office/drawing/2014/main" val="3278350128"/>
                    </a:ext>
                  </a:extLst>
                </a:gridCol>
                <a:gridCol w="509240">
                  <a:extLst>
                    <a:ext uri="{9D8B030D-6E8A-4147-A177-3AD203B41FA5}">
                      <a16:colId xmlns:a16="http://schemas.microsoft.com/office/drawing/2014/main" val="805615455"/>
                    </a:ext>
                  </a:extLst>
                </a:gridCol>
              </a:tblGrid>
              <a:tr h="508671">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 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SaleDate</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ProductNo</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Qty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Amount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Salesrep</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CustomerNo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First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Last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Address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100" b="1" i="0" u="none" strike="noStrike" kern="1200">
                          <a:solidFill>
                            <a:srgbClr val="992600"/>
                          </a:solidFill>
                          <a:effectLst/>
                          <a:latin typeface="Helvetica" panose="020B0604020202020204" pitchFamily="34" charset="0"/>
                        </a:rPr>
                        <a:t>CreditLimit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5776751"/>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23.95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4649-4673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Richard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Johnston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14 West Avenue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1000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014252598"/>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12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167.65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1113-7741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Wayne</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Jones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 York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569920"/>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12347</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AHL46785</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3705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5001.75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Li Qing</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276016436"/>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13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118.5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&lt;</a:t>
                      </a:r>
                      <a:r>
                        <a:rPr lang="en-US" sz="1000" b="1" i="1" u="none" strike="noStrike" kern="1200">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1485268"/>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12349</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940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2227.8</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1166-3461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Amelia</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Waverley</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 Forth Street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3978466850"/>
                  </a:ext>
                </a:extLst>
              </a:tr>
              <a:tr h="238523">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12350</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DHU69863</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42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99.54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Sara Thompson</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7671-3496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Antonio</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Gonzales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55B Granary Lane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rtl="0" eaLnBrk="1" fontAlgn="ctr" latinLnBrk="0" hangingPunct="1">
                        <a:lnSpc>
                          <a:spcPct val="107000"/>
                        </a:lnSpc>
                        <a:spcBef>
                          <a:spcPts val="0"/>
                        </a:spcBef>
                        <a:spcAft>
                          <a:spcPts val="0"/>
                        </a:spcAft>
                      </a:pPr>
                      <a:r>
                        <a:rPr lang="en-US" sz="900" b="1" i="0" u="none" strike="noStrike" kern="1200" spc="0" baseline="0">
                          <a:ln>
                            <a:noFill/>
                          </a:ln>
                          <a:solidFill>
                            <a:srgbClr val="000000"/>
                          </a:solidFill>
                          <a:effectLst/>
                          <a:latin typeface="Helvetica" panose="020B0604020202020204" pitchFamily="34" charset="0"/>
                        </a:rPr>
                        <a:t>&lt;</a:t>
                      </a:r>
                      <a:r>
                        <a:rPr lang="en-US" sz="900" b="1" i="1" u="none" strike="noStrike" kern="1200" spc="0" baseline="0">
                          <a:ln>
                            <a:noFill/>
                          </a:ln>
                          <a:solidFill>
                            <a:srgbClr val="000000"/>
                          </a:solidFill>
                          <a:effectLst/>
                          <a:latin typeface="Helvetica" panose="020B0604020202020204" pitchFamily="34" charset="0"/>
                        </a:rPr>
                        <a:t>null&gt;</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0675617"/>
                  </a:ext>
                </a:extLst>
              </a:tr>
              <a:tr h="337046">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12351</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Aug 14 2002</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AQX88916</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55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1317.25</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Dave Williams</a:t>
                      </a:r>
                      <a:endParaRPr lang="en-US" sz="1700" b="0" i="0" u="none" strike="noStrike">
                        <a:effectLst/>
                        <a:latin typeface="Arial" panose="020B0604020202020204" pitchFamily="34" charset="0"/>
                      </a:endParaRPr>
                    </a:p>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 </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6794-1674</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Diane</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Adams</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a:solidFill>
                            <a:srgbClr val="000000"/>
                          </a:solidFill>
                          <a:effectLst/>
                          <a:latin typeface="Helvetica" panose="020B0604020202020204" pitchFamily="34" charset="0"/>
                        </a:rPr>
                        <a:t>364 East Road</a:t>
                      </a:r>
                      <a:endParaRPr lang="en-US" sz="1700" b="0" i="0" u="none" strike="noStrike">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tc>
                  <a:txBody>
                    <a:bodyPr/>
                    <a:lstStyle/>
                    <a:p>
                      <a:pPr marL="0" marR="0" algn="l" rtl="0" eaLnBrk="1" fontAlgn="ctr" latinLnBrk="0" hangingPunct="1">
                        <a:lnSpc>
                          <a:spcPct val="107000"/>
                        </a:lnSpc>
                        <a:spcBef>
                          <a:spcPts val="0"/>
                        </a:spcBef>
                        <a:spcAft>
                          <a:spcPts val="0"/>
                        </a:spcAft>
                      </a:pPr>
                      <a:r>
                        <a:rPr lang="en-US" sz="1000" b="1" i="0" u="none" strike="noStrike" kern="1200" dirty="0">
                          <a:solidFill>
                            <a:srgbClr val="000000"/>
                          </a:solidFill>
                          <a:effectLst/>
                          <a:latin typeface="Helvetica" panose="020B0604020202020204" pitchFamily="34" charset="0"/>
                        </a:rPr>
                        <a:t>150</a:t>
                      </a:r>
                      <a:endParaRPr lang="en-US" sz="1700" b="0" i="0" u="none" strike="noStrike" dirty="0">
                        <a:effectLst/>
                        <a:latin typeface="Arial" panose="020B0604020202020204" pitchFamily="34" charset="0"/>
                      </a:endParaRPr>
                    </a:p>
                  </a:txBody>
                  <a:tcPr marL="65682" marR="65682" marT="9123"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7E7E7"/>
                    </a:solidFill>
                  </a:tcPr>
                </a:tc>
                <a:extLst>
                  <a:ext uri="{0D108BD9-81ED-4DB2-BD59-A6C34878D82A}">
                    <a16:rowId xmlns:a16="http://schemas.microsoft.com/office/drawing/2014/main" val="1544192728"/>
                  </a:ext>
                </a:extLst>
              </a:tr>
            </a:tbl>
          </a:graphicData>
        </a:graphic>
      </p:graphicFrame>
    </p:spTree>
    <p:extLst>
      <p:ext uri="{BB962C8B-B14F-4D97-AF65-F5344CB8AC3E}">
        <p14:creationId xmlns:p14="http://schemas.microsoft.com/office/powerpoint/2010/main" val="106334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a:xfrm>
            <a:off x="457200" y="704850"/>
            <a:ext cx="8229600" cy="5619750"/>
          </a:xfrm>
        </p:spPr>
        <p:txBody>
          <a:bodyPr anchor="ctr">
            <a:normAutofit/>
          </a:bodyPr>
          <a:lstStyle/>
          <a:p>
            <a:pPr algn="ctr" rtl="1"/>
            <a:r>
              <a:rPr lang="en-US" altLang="en-US" sz="6600" b="1" dirty="0">
                <a:solidFill>
                  <a:schemeClr val="tx1">
                    <a:lumMod val="75000"/>
                    <a:lumOff val="25000"/>
                  </a:schemeClr>
                </a:solidFill>
                <a:ea typeface="2  Titr"/>
                <a:cs typeface="B Nazanin" panose="00000400000000000000" pitchFamily="2" charset="-78"/>
              </a:rPr>
              <a:t>Normalization</a:t>
            </a:r>
            <a:br>
              <a:rPr lang="en-US" altLang="en-US" sz="6600" b="1" dirty="0">
                <a:solidFill>
                  <a:schemeClr val="tx1">
                    <a:lumMod val="75000"/>
                    <a:lumOff val="25000"/>
                  </a:schemeClr>
                </a:solidFill>
                <a:ea typeface="2  Titr"/>
                <a:cs typeface="B Nazanin" panose="00000400000000000000" pitchFamily="2" charset="-78"/>
              </a:rPr>
            </a:br>
            <a:r>
              <a:rPr lang="fa-IR" altLang="en-US" sz="6600" b="1" dirty="0">
                <a:solidFill>
                  <a:schemeClr val="tx1">
                    <a:lumMod val="75000"/>
                    <a:lumOff val="25000"/>
                  </a:schemeClr>
                </a:solidFill>
                <a:ea typeface="2  Titr"/>
                <a:cs typeface="B Nazanin" panose="00000400000000000000" pitchFamily="2" charset="-78"/>
              </a:rPr>
              <a:t>نرمال سازی</a:t>
            </a:r>
            <a:br>
              <a:rPr lang="fa-IR" altLang="en-US" sz="6600" b="1" dirty="0">
                <a:solidFill>
                  <a:schemeClr val="tx1">
                    <a:lumMod val="75000"/>
                    <a:lumOff val="25000"/>
                  </a:schemeClr>
                </a:solidFill>
                <a:ea typeface="2  Titr"/>
                <a:cs typeface="B Nazanin" panose="00000400000000000000" pitchFamily="2" charset="-78"/>
              </a:rPr>
            </a:br>
            <a:endParaRPr lang="en-US" altLang="en-US" sz="6600" b="1" dirty="0">
              <a:solidFill>
                <a:schemeClr val="tx1">
                  <a:lumMod val="75000"/>
                  <a:lumOff val="25000"/>
                </a:schemeClr>
              </a:solidFill>
              <a:ea typeface="2  Titr"/>
              <a:cs typeface="B Nazanin" panose="00000400000000000000" pitchFamily="2" charset="-78"/>
            </a:endParaRPr>
          </a:p>
        </p:txBody>
      </p:sp>
      <p:sp>
        <p:nvSpPr>
          <p:cNvPr id="3" name="Slide Number Placeholder 2">
            <a:extLst>
              <a:ext uri="{FF2B5EF4-FFF2-40B4-BE49-F238E27FC236}">
                <a16:creationId xmlns:a16="http://schemas.microsoft.com/office/drawing/2014/main" id="{41452C15-2E45-4F12-AD01-C07AE784007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نرمال 2</a:t>
            </a:r>
            <a:endParaRPr lang="en-US" altLang="en-US" sz="4400" b="1">
              <a:latin typeface="Titr" pitchFamily="2" charset="-78"/>
              <a:ea typeface="2  Titr"/>
              <a:cs typeface="2  Titr"/>
            </a:endParaRPr>
          </a:p>
        </p:txBody>
      </p:sp>
      <p:sp>
        <p:nvSpPr>
          <p:cNvPr id="145410" name="Content Placeholder 2"/>
          <p:cNvSpPr>
            <a:spLocks noGrp="1"/>
          </p:cNvSpPr>
          <p:nvPr>
            <p:ph idx="1"/>
          </p:nvPr>
        </p:nvSpPr>
        <p:spPr/>
        <p:txBody>
          <a:bodyPr/>
          <a:lstStyle/>
          <a:p>
            <a:pPr algn="just" rtl="1"/>
            <a:r>
              <a:rPr lang="fa-IR" altLang="en-US" sz="2800" dirty="0">
                <a:ea typeface="Majalla UI"/>
                <a:cs typeface="B Nazanin" panose="00000400000000000000" pitchFamily="2" charset="-78"/>
              </a:rPr>
              <a:t>یک جدول نرمال2 است اگر:</a:t>
            </a:r>
          </a:p>
          <a:p>
            <a:pPr lvl="1" algn="just" rtl="1"/>
            <a:r>
              <a:rPr lang="fa-IR" altLang="en-US" sz="2400" dirty="0">
                <a:ea typeface="Majalla UI"/>
                <a:cs typeface="B Nazanin" panose="00000400000000000000" pitchFamily="2" charset="-78"/>
              </a:rPr>
              <a:t>نرمال1 باشد </a:t>
            </a:r>
          </a:p>
          <a:p>
            <a:pPr lvl="1" algn="just" rtl="1"/>
            <a:r>
              <a:rPr lang="fa-IR" altLang="en-US" sz="2400" dirty="0">
                <a:ea typeface="Majalla UI"/>
                <a:cs typeface="B Nazanin" panose="00000400000000000000" pitchFamily="2" charset="-78"/>
              </a:rPr>
              <a:t>در آن هیچ وابستگی جزئی به کلید اصلی وجود نداشته باشد. به عبارت دیگر، هیچ ویژگی جدول تنها به قسمتی از کلید اصلی وابستگی نداشته باشد.</a:t>
            </a:r>
          </a:p>
          <a:p>
            <a:pPr lvl="1"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endParaRPr lang="fa-IR" altLang="en-US" dirty="0">
              <a:ea typeface="Majalla UI"/>
              <a:cs typeface="B Nazanin" panose="00000400000000000000" pitchFamily="2" charset="-78"/>
            </a:endParaRPr>
          </a:p>
          <a:p>
            <a:pPr algn="just" rtl="1"/>
            <a:r>
              <a:rPr lang="fa-IR" altLang="en-US" dirty="0">
                <a:ea typeface="Majalla UI"/>
                <a:cs typeface="B Nazanin" panose="00000400000000000000" pitchFamily="2" charset="-78"/>
              </a:rPr>
              <a:t> </a:t>
            </a:r>
            <a:r>
              <a:rPr lang="fa-IR" altLang="en-US" sz="2400" dirty="0">
                <a:ea typeface="Majalla UI"/>
                <a:cs typeface="B Nazanin" panose="00000400000000000000" pitchFamily="2" charset="-78"/>
              </a:rPr>
              <a:t>بخشی از جدول فوق وابسته به </a:t>
            </a:r>
            <a:r>
              <a:rPr lang="en-US" altLang="en-US" sz="2400" dirty="0" err="1">
                <a:cs typeface="B Nazanin" panose="00000400000000000000" pitchFamily="2" charset="-78"/>
              </a:rPr>
              <a:t>Crs</a:t>
            </a:r>
            <a:r>
              <a:rPr lang="en-US" altLang="en-US" sz="2400" dirty="0">
                <a:cs typeface="B Nazanin" panose="00000400000000000000" pitchFamily="2" charset="-78"/>
              </a:rPr>
              <a:t>#</a:t>
            </a:r>
            <a:r>
              <a:rPr lang="fa-IR" altLang="en-US" sz="2400" dirty="0">
                <a:ea typeface="Majalla UI"/>
                <a:cs typeface="B Nazanin" panose="00000400000000000000" pitchFamily="2" charset="-78"/>
              </a:rPr>
              <a:t> است و بخش دیگر وابسته به </a:t>
            </a:r>
            <a:r>
              <a:rPr lang="en-US" altLang="en-US" sz="2400" dirty="0">
                <a:cs typeface="B Nazanin" panose="00000400000000000000" pitchFamily="2" charset="-78"/>
              </a:rPr>
              <a:t>S#</a:t>
            </a:r>
            <a:r>
              <a:rPr lang="fa-IR" altLang="en-US" sz="2400" dirty="0">
                <a:ea typeface="Majalla UI"/>
                <a:cs typeface="B Nazanin" panose="00000400000000000000" pitchFamily="2" charset="-78"/>
              </a:rPr>
              <a:t> است </a:t>
            </a:r>
          </a:p>
        </p:txBody>
      </p:sp>
      <p:sp>
        <p:nvSpPr>
          <p:cNvPr id="3" name="Slide Number Placeholder 2">
            <a:extLst>
              <a:ext uri="{FF2B5EF4-FFF2-40B4-BE49-F238E27FC236}">
                <a16:creationId xmlns:a16="http://schemas.microsoft.com/office/drawing/2014/main" id="{20A4AFE0-6ACD-4C94-967B-D87C9FF4C0D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20</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609496534"/>
              </p:ext>
            </p:extLst>
          </p:nvPr>
        </p:nvGraphicFramePr>
        <p:xfrm>
          <a:off x="948130" y="3177058"/>
          <a:ext cx="7238998" cy="2225676"/>
        </p:xfrm>
        <a:graphic>
          <a:graphicData uri="http://schemas.openxmlformats.org/drawingml/2006/table">
            <a:tbl>
              <a:tblPr firstRow="1" bandRow="1">
                <a:tableStyleId>{616DA210-FB5B-4158-B5E0-FEB733F419BA}</a:tableStyleId>
              </a:tblPr>
              <a:tblGrid>
                <a:gridCol w="774647">
                  <a:extLst>
                    <a:ext uri="{9D8B030D-6E8A-4147-A177-3AD203B41FA5}">
                      <a16:colId xmlns:a16="http://schemas.microsoft.com/office/drawing/2014/main" val="20000"/>
                    </a:ext>
                  </a:extLst>
                </a:gridCol>
                <a:gridCol w="852112">
                  <a:extLst>
                    <a:ext uri="{9D8B030D-6E8A-4147-A177-3AD203B41FA5}">
                      <a16:colId xmlns:a16="http://schemas.microsoft.com/office/drawing/2014/main" val="20001"/>
                    </a:ext>
                  </a:extLst>
                </a:gridCol>
                <a:gridCol w="852112">
                  <a:extLst>
                    <a:ext uri="{9D8B030D-6E8A-4147-A177-3AD203B41FA5}">
                      <a16:colId xmlns:a16="http://schemas.microsoft.com/office/drawing/2014/main" val="20002"/>
                    </a:ext>
                  </a:extLst>
                </a:gridCol>
                <a:gridCol w="1712128">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1143000">
                  <a:extLst>
                    <a:ext uri="{9D8B030D-6E8A-4147-A177-3AD203B41FA5}">
                      <a16:colId xmlns:a16="http://schemas.microsoft.com/office/drawing/2014/main" val="20005"/>
                    </a:ext>
                  </a:extLst>
                </a:gridCol>
                <a:gridCol w="990599">
                  <a:extLst>
                    <a:ext uri="{9D8B030D-6E8A-4147-A177-3AD203B41FA5}">
                      <a16:colId xmlns:a16="http://schemas.microsoft.com/office/drawing/2014/main" val="20006"/>
                    </a:ext>
                  </a:extLst>
                </a:gridCol>
              </a:tblGrid>
              <a:tr h="370946">
                <a:tc>
                  <a:txBody>
                    <a:bodyPr/>
                    <a:lstStyle/>
                    <a:p>
                      <a:pPr algn="ctr"/>
                      <a:r>
                        <a:rPr lang="en-US" sz="1800" dirty="0"/>
                        <a:t>S#</a:t>
                      </a:r>
                    </a:p>
                  </a:txBody>
                  <a:tcPr marT="45733" marB="45733" anchor="ctr"/>
                </a:tc>
                <a:tc>
                  <a:txBody>
                    <a:bodyPr/>
                    <a:lstStyle/>
                    <a:p>
                      <a:pPr algn="ctr"/>
                      <a:r>
                        <a:rPr lang="en-US" sz="1800" dirty="0"/>
                        <a:t>Name</a:t>
                      </a:r>
                    </a:p>
                  </a:txBody>
                  <a:tcPr marT="45733" marB="45733" anchor="ctr"/>
                </a:tc>
                <a:tc>
                  <a:txBody>
                    <a:bodyPr/>
                    <a:lstStyle/>
                    <a:p>
                      <a:pPr algn="ctr"/>
                      <a:r>
                        <a:rPr lang="en-US" sz="1800" dirty="0" err="1"/>
                        <a:t>Crs</a:t>
                      </a:r>
                      <a:r>
                        <a:rPr lang="en-US" sz="1800" dirty="0"/>
                        <a:t>#</a:t>
                      </a:r>
                    </a:p>
                  </a:txBody>
                  <a:tcPr marT="45733" marB="45733" anchor="ctr"/>
                </a:tc>
                <a:tc>
                  <a:txBody>
                    <a:bodyPr/>
                    <a:lstStyle/>
                    <a:p>
                      <a:pPr algn="ctr"/>
                      <a:r>
                        <a:rPr lang="en-US" sz="1800" dirty="0" err="1"/>
                        <a:t>Cname</a:t>
                      </a:r>
                      <a:endParaRPr lang="en-US" sz="1800" dirty="0"/>
                    </a:p>
                  </a:txBody>
                  <a:tcPr marT="45733" marB="45733" anchor="ctr"/>
                </a:tc>
                <a:tc>
                  <a:txBody>
                    <a:bodyPr/>
                    <a:lstStyle/>
                    <a:p>
                      <a:pPr algn="ctr"/>
                      <a:r>
                        <a:rPr lang="en-US" sz="1800" dirty="0"/>
                        <a:t>Unit</a:t>
                      </a:r>
                    </a:p>
                  </a:txBody>
                  <a:tcPr marT="45733" marB="45733" anchor="ctr"/>
                </a:tc>
                <a:tc>
                  <a:txBody>
                    <a:bodyPr/>
                    <a:lstStyle/>
                    <a:p>
                      <a:pPr algn="ctr"/>
                      <a:r>
                        <a:rPr lang="en-US" sz="1800" dirty="0"/>
                        <a:t>Grade</a:t>
                      </a:r>
                    </a:p>
                  </a:txBody>
                  <a:tcPr marT="45733" marB="45733" anchor="ctr"/>
                </a:tc>
                <a:tc>
                  <a:txBody>
                    <a:bodyPr/>
                    <a:lstStyle/>
                    <a:p>
                      <a:pPr algn="ctr"/>
                      <a:r>
                        <a:rPr lang="en-US" sz="1800" dirty="0"/>
                        <a:t>Term</a:t>
                      </a:r>
                    </a:p>
                  </a:txBody>
                  <a:tcPr marT="45733" marB="45733" anchor="ctr"/>
                </a:tc>
                <a:extLst>
                  <a:ext uri="{0D108BD9-81ED-4DB2-BD59-A6C34878D82A}">
                    <a16:rowId xmlns:a16="http://schemas.microsoft.com/office/drawing/2014/main" val="10000"/>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algn="ctr" rtl="1"/>
                      <a:r>
                        <a:rPr lang="fa-IR" sz="1800" dirty="0"/>
                        <a:t>2-79</a:t>
                      </a:r>
                    </a:p>
                  </a:txBody>
                  <a:tcPr marT="45733" marB="45733"/>
                </a:tc>
                <a:extLst>
                  <a:ext uri="{0D108BD9-81ED-4DB2-BD59-A6C34878D82A}">
                    <a16:rowId xmlns:a16="http://schemas.microsoft.com/office/drawing/2014/main" val="10001"/>
                  </a:ext>
                </a:extLst>
              </a:tr>
              <a:tr h="370946">
                <a:tc>
                  <a:txBody>
                    <a:bodyPr/>
                    <a:lstStyle/>
                    <a:p>
                      <a:pPr algn="ctr"/>
                      <a:r>
                        <a:rPr lang="fa-IR" sz="1800" dirty="0"/>
                        <a:t>7801</a:t>
                      </a:r>
                      <a:endParaRPr lang="en-US" sz="1800" dirty="0"/>
                    </a:p>
                  </a:txBody>
                  <a:tcPr marT="45733" marB="45733"/>
                </a:tc>
                <a:tc>
                  <a:txBody>
                    <a:bodyPr/>
                    <a:lstStyle/>
                    <a:p>
                      <a:pPr algn="ctr"/>
                      <a:r>
                        <a:rPr lang="fa-IR" sz="1800" dirty="0"/>
                        <a:t>علی</a:t>
                      </a:r>
                      <a:endParaRPr lang="en-US" sz="1800" dirty="0"/>
                    </a:p>
                  </a:txBody>
                  <a:tcPr marT="45733" marB="45733"/>
                </a:tc>
                <a:tc>
                  <a:txBody>
                    <a:bodyPr/>
                    <a:lstStyle/>
                    <a:p>
                      <a:pPr algn="ctr"/>
                      <a:r>
                        <a:rPr lang="fa-IR" sz="1800" dirty="0"/>
                        <a:t>1500</a:t>
                      </a:r>
                      <a:endParaRPr lang="en-US" sz="1800" dirty="0"/>
                    </a:p>
                  </a:txBody>
                  <a:tcPr marT="45733" marB="45733"/>
                </a:tc>
                <a:tc>
                  <a:txBody>
                    <a:bodyPr/>
                    <a:lstStyle/>
                    <a:p>
                      <a:pPr algn="ctr"/>
                      <a:r>
                        <a:rPr lang="fa-IR" sz="1800" dirty="0"/>
                        <a:t>ریاضی 1</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10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2"/>
                  </a:ext>
                </a:extLst>
              </a:tr>
              <a:tr h="3709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7801</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علی</a:t>
                      </a:r>
                      <a:endParaRPr lang="en-US" sz="1800" dirty="0"/>
                    </a:p>
                  </a:txBody>
                  <a:tcPr marT="45733" marB="45733"/>
                </a:tc>
                <a:tc>
                  <a:txBody>
                    <a:bodyPr/>
                    <a:lstStyle/>
                    <a:p>
                      <a:pPr algn="ctr"/>
                      <a:r>
                        <a:rPr lang="fa-IR" sz="1800" dirty="0"/>
                        <a:t>1600</a:t>
                      </a:r>
                      <a:endParaRPr lang="en-US" sz="1800" dirty="0"/>
                    </a:p>
                  </a:txBody>
                  <a:tcPr marT="45733" marB="45733"/>
                </a:tc>
                <a:tc>
                  <a:txBody>
                    <a:bodyPr/>
                    <a:lstStyle/>
                    <a:p>
                      <a:pPr algn="ctr"/>
                      <a:r>
                        <a:rPr lang="fa-IR" sz="1800" dirty="0"/>
                        <a:t>تجزیه و تحلیل</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20</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endParaRPr lang="en-US" sz="1800" dirty="0"/>
                    </a:p>
                  </a:txBody>
                  <a:tcPr marT="45733" marB="45733"/>
                </a:tc>
                <a:extLst>
                  <a:ext uri="{0D108BD9-81ED-4DB2-BD59-A6C34878D82A}">
                    <a16:rowId xmlns:a16="http://schemas.microsoft.com/office/drawing/2014/main" val="10003"/>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1400</a:t>
                      </a:r>
                      <a:endParaRPr lang="en-US" sz="1800" dirty="0"/>
                    </a:p>
                  </a:txBody>
                  <a:tcPr marT="45733" marB="45733"/>
                </a:tc>
                <a:tc>
                  <a:txBody>
                    <a:bodyPr/>
                    <a:lstStyle/>
                    <a:p>
                      <a:pPr algn="ctr"/>
                      <a:r>
                        <a:rPr lang="fa-IR" sz="1800" dirty="0"/>
                        <a:t>پایگاه داده </a:t>
                      </a:r>
                      <a:endParaRPr lang="en-US" sz="1800" dirty="0"/>
                    </a:p>
                  </a:txBody>
                  <a:tcPr marT="45733" marB="45733"/>
                </a:tc>
                <a:tc>
                  <a:txBody>
                    <a:bodyPr/>
                    <a:lstStyle/>
                    <a:p>
                      <a:pPr algn="ctr"/>
                      <a:r>
                        <a:rPr lang="en-US" sz="1800" dirty="0"/>
                        <a:t>3</a:t>
                      </a:r>
                    </a:p>
                  </a:txBody>
                  <a:tcPr marT="45733" marB="45733"/>
                </a:tc>
                <a:tc>
                  <a:txBody>
                    <a:bodyPr/>
                    <a:lstStyle/>
                    <a:p>
                      <a:pPr algn="ctr"/>
                      <a:r>
                        <a:rPr lang="fa-IR" sz="1800" dirty="0"/>
                        <a:t>7</a:t>
                      </a:r>
                      <a:endParaRPr lang="en-US" sz="1800" dirty="0"/>
                    </a:p>
                  </a:txBody>
                  <a:tcPr marT="45733" marB="45733"/>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1-80</a:t>
                      </a:r>
                    </a:p>
                  </a:txBody>
                  <a:tcPr marT="45733" marB="45733"/>
                </a:tc>
                <a:extLst>
                  <a:ext uri="{0D108BD9-81ED-4DB2-BD59-A6C34878D82A}">
                    <a16:rowId xmlns:a16="http://schemas.microsoft.com/office/drawing/2014/main" val="10004"/>
                  </a:ext>
                </a:extLst>
              </a:tr>
              <a:tr h="370946">
                <a:tc>
                  <a:txBody>
                    <a:bodyPr/>
                    <a:lstStyle/>
                    <a:p>
                      <a:pPr algn="ctr"/>
                      <a:r>
                        <a:rPr lang="fa-IR" sz="1800" dirty="0"/>
                        <a:t>7902</a:t>
                      </a:r>
                      <a:endParaRPr lang="en-US" sz="1800" dirty="0"/>
                    </a:p>
                  </a:txBody>
                  <a:tcPr marT="45733" marB="45733"/>
                </a:tc>
                <a:tc>
                  <a:txBody>
                    <a:bodyPr/>
                    <a:lstStyle/>
                    <a:p>
                      <a:pPr algn="ctr"/>
                      <a:r>
                        <a:rPr lang="fa-IR" sz="1800" dirty="0"/>
                        <a:t>عسل</a:t>
                      </a:r>
                      <a:endParaRPr lang="en-US" sz="1800" dirty="0"/>
                    </a:p>
                  </a:txBody>
                  <a:tcPr marT="45733" marB="45733"/>
                </a:tc>
                <a:tc>
                  <a:txBody>
                    <a:bodyPr/>
                    <a:lstStyle/>
                    <a:p>
                      <a:pPr algn="ctr"/>
                      <a:r>
                        <a:rPr lang="fa-IR" sz="1800" dirty="0"/>
                        <a:t>1700</a:t>
                      </a:r>
                      <a:endParaRPr lang="en-US" sz="1800" dirty="0"/>
                    </a:p>
                  </a:txBody>
                  <a:tcPr marT="45733" marB="45733"/>
                </a:tc>
                <a:tc>
                  <a:txBody>
                    <a:bodyPr/>
                    <a:lstStyle/>
                    <a:p>
                      <a:pPr algn="ctr"/>
                      <a:r>
                        <a:rPr lang="fa-IR" sz="1800" dirty="0"/>
                        <a:t>تربیت بدنی</a:t>
                      </a:r>
                      <a:endParaRPr lang="en-US" sz="1800" dirty="0"/>
                    </a:p>
                  </a:txBody>
                  <a:tcPr marT="45733" marB="45733"/>
                </a:tc>
                <a:tc>
                  <a:txBody>
                    <a:bodyPr/>
                    <a:lstStyle/>
                    <a:p>
                      <a:pPr algn="ctr"/>
                      <a:r>
                        <a:rPr lang="en-US" sz="1800" dirty="0"/>
                        <a:t>1</a:t>
                      </a:r>
                    </a:p>
                  </a:txBody>
                  <a:tcPr marT="45733" marB="45733"/>
                </a:tc>
                <a:tc>
                  <a:txBody>
                    <a:bodyPr/>
                    <a:lstStyle/>
                    <a:p>
                      <a:pPr algn="ctr"/>
                      <a:r>
                        <a:rPr lang="fa-IR" sz="1800" dirty="0"/>
                        <a:t>20</a:t>
                      </a:r>
                      <a:endParaRPr lang="en-US" sz="1800" dirty="0"/>
                    </a:p>
                  </a:txBody>
                  <a:tcPr marT="45733" marB="45733"/>
                </a:tc>
                <a:tc>
                  <a:txBody>
                    <a:bodyPr/>
                    <a:lstStyle/>
                    <a:p>
                      <a:pPr algn="ctr"/>
                      <a:r>
                        <a:rPr lang="fa-IR" sz="1800" dirty="0"/>
                        <a:t>1-80</a:t>
                      </a:r>
                      <a:endParaRPr lang="en-US" sz="1800" dirty="0"/>
                    </a:p>
                  </a:txBody>
                  <a:tcPr marT="45733" marB="45733"/>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نرمال 3</a:t>
            </a:r>
            <a:endParaRPr lang="en-US" altLang="en-US" sz="4400" b="1" dirty="0">
              <a:latin typeface="Titr" pitchFamily="2" charset="-78"/>
              <a:ea typeface="2  Titr"/>
              <a:cs typeface="2  Titr"/>
            </a:endParaRPr>
          </a:p>
        </p:txBody>
      </p:sp>
      <p:sp>
        <p:nvSpPr>
          <p:cNvPr id="145410" name="Content Placeholder 2"/>
          <p:cNvSpPr>
            <a:spLocks noGrp="1"/>
          </p:cNvSpPr>
          <p:nvPr>
            <p:ph idx="1"/>
          </p:nvPr>
        </p:nvSpPr>
        <p:spPr/>
        <p:txBody>
          <a:bodyPr>
            <a:normAutofit/>
          </a:bodyPr>
          <a:lstStyle/>
          <a:p>
            <a:pPr algn="r" rtl="1"/>
            <a:r>
              <a:rPr lang="fa-IR" sz="2800" dirty="0">
                <a:cs typeface="B Nazanin" panose="00000400000000000000" pitchFamily="2" charset="-78"/>
              </a:rPr>
              <a:t>يک جدول در فرم سوم نرمال </a:t>
            </a:r>
            <a:r>
              <a:rPr lang="en-US" sz="2800" dirty="0">
                <a:cs typeface="B Nazanin" panose="00000400000000000000" pitchFamily="2" charset="-78"/>
              </a:rPr>
              <a:t>3NF</a:t>
            </a:r>
            <a:r>
              <a:rPr lang="fa-IR" sz="2800" dirty="0">
                <a:cs typeface="B Nazanin" panose="00000400000000000000" pitchFamily="2" charset="-78"/>
              </a:rPr>
              <a:t>است اگر ا</a:t>
            </a:r>
            <a:r>
              <a:rPr lang="fa-IR" sz="2800" b="1" dirty="0">
                <a:cs typeface="B Nazanin" panose="00000400000000000000" pitchFamily="2" charset="-78"/>
              </a:rPr>
              <a:t>ولا </a:t>
            </a:r>
            <a:r>
              <a:rPr lang="en-US" sz="2800" b="1" dirty="0">
                <a:cs typeface="B Nazanin" panose="00000400000000000000" pitchFamily="2" charset="-78"/>
              </a:rPr>
              <a:t>2NF </a:t>
            </a:r>
            <a:r>
              <a:rPr lang="fa-IR" sz="2800" b="1" dirty="0">
                <a:cs typeface="B Nazanin" panose="00000400000000000000" pitchFamily="2" charset="-78"/>
              </a:rPr>
              <a:t>باشد</a:t>
            </a:r>
            <a:r>
              <a:rPr lang="fa-IR" sz="2800" dirty="0">
                <a:cs typeface="B Nazanin" panose="00000400000000000000" pitchFamily="2" charset="-78"/>
              </a:rPr>
              <a:t>، ثانيا </a:t>
            </a:r>
            <a:r>
              <a:rPr lang="fa-IR" sz="2800" b="1" dirty="0">
                <a:cs typeface="B Nazanin" panose="00000400000000000000" pitchFamily="2" charset="-78"/>
              </a:rPr>
              <a:t>کليه صفات خاصه </a:t>
            </a:r>
            <a:r>
              <a:rPr lang="fa-IR" sz="2800" dirty="0">
                <a:cs typeface="B Nazanin" panose="00000400000000000000" pitchFamily="2" charset="-78"/>
              </a:rPr>
              <a:t>غير کليد در جدول </a:t>
            </a:r>
            <a:r>
              <a:rPr lang="fa-IR" sz="2800" b="1" dirty="0">
                <a:cs typeface="B Nazanin" panose="00000400000000000000" pitchFamily="2" charset="-78"/>
              </a:rPr>
              <a:t>با کليد اصلی </a:t>
            </a:r>
            <a:r>
              <a:rPr lang="fa-IR" sz="2800" dirty="0">
                <a:cs typeface="B Nazanin" panose="00000400000000000000" pitchFamily="2" charset="-78"/>
              </a:rPr>
              <a:t>وابستگی </a:t>
            </a:r>
            <a:r>
              <a:rPr lang="fa-IR" sz="2800" b="1" dirty="0">
                <a:cs typeface="B Nazanin" panose="00000400000000000000" pitchFamily="2" charset="-78"/>
              </a:rPr>
              <a:t>تابعی غير تعدی </a:t>
            </a:r>
            <a:r>
              <a:rPr lang="fa-IR" sz="2800" dirty="0">
                <a:cs typeface="B Nazanin" panose="00000400000000000000" pitchFamily="2" charset="-78"/>
              </a:rPr>
              <a:t>داشته باشند.</a:t>
            </a:r>
          </a:p>
          <a:p>
            <a:pPr algn="r" rtl="1"/>
            <a:r>
              <a:rPr lang="fa-IR" sz="2800" dirty="0">
                <a:cs typeface="B Nazanin" panose="00000400000000000000" pitchFamily="2" charset="-78"/>
              </a:rPr>
              <a:t>وابستگی تعدی (</a:t>
            </a:r>
            <a:r>
              <a:rPr lang="en-US" sz="2800" dirty="0">
                <a:cs typeface="B Nazanin" panose="00000400000000000000" pitchFamily="2" charset="-78"/>
              </a:rPr>
              <a:t>transitive dependency) </a:t>
            </a:r>
            <a:r>
              <a:rPr lang="fa-IR" sz="2800" dirty="0">
                <a:cs typeface="B Nazanin" panose="00000400000000000000" pitchFamily="2" charset="-78"/>
              </a:rPr>
              <a:t>يک وابستگی تابعی غير مستقيم است که در آن </a:t>
            </a:r>
            <a:r>
              <a:rPr lang="en-US" sz="2800" dirty="0">
                <a:cs typeface="B Nazanin" panose="00000400000000000000" pitchFamily="2" charset="-78"/>
              </a:rPr>
              <a:t>X→Z </a:t>
            </a:r>
            <a:r>
              <a:rPr lang="fa-IR" sz="2800" dirty="0">
                <a:cs typeface="B Nazanin" panose="00000400000000000000" pitchFamily="2" charset="-78"/>
              </a:rPr>
              <a:t>است اگر </a:t>
            </a:r>
            <a:r>
              <a:rPr lang="en-US" sz="2800" dirty="0">
                <a:cs typeface="B Nazanin" panose="00000400000000000000" pitchFamily="2" charset="-78"/>
              </a:rPr>
              <a:t>X→Y </a:t>
            </a:r>
            <a:r>
              <a:rPr lang="fa-IR" sz="2800" dirty="0">
                <a:cs typeface="B Nazanin" panose="00000400000000000000" pitchFamily="2" charset="-78"/>
              </a:rPr>
              <a:t>و </a:t>
            </a:r>
            <a:r>
              <a:rPr lang="en-US" sz="2800" dirty="0">
                <a:cs typeface="B Nazanin" panose="00000400000000000000" pitchFamily="2" charset="-78"/>
              </a:rPr>
              <a:t>Y→Z </a:t>
            </a:r>
            <a:r>
              <a:rPr lang="fa-IR" sz="2800" dirty="0">
                <a:cs typeface="B Nazanin" panose="00000400000000000000" pitchFamily="2" charset="-78"/>
              </a:rPr>
              <a:t>باشد.</a:t>
            </a:r>
          </a:p>
          <a:p>
            <a:pPr algn="r" rtl="1"/>
            <a:r>
              <a:rPr lang="fa-IR" sz="2800" dirty="0">
                <a:cs typeface="B Nazanin" panose="00000400000000000000" pitchFamily="2" charset="-78"/>
              </a:rPr>
              <a:t>در فرم سوم نرمال کليه ستون های جدول مستقيما توسط کليد اصلی مشخص می شوند.</a:t>
            </a:r>
          </a:p>
          <a:p>
            <a:pPr algn="r" rtl="1"/>
            <a:r>
              <a:rPr lang="fa-IR" sz="2800" dirty="0">
                <a:cs typeface="B Nazanin" panose="00000400000000000000" pitchFamily="2" charset="-78"/>
              </a:rPr>
              <a:t> با ح</a:t>
            </a:r>
            <a:r>
              <a:rPr lang="fa-IR" sz="2800" b="1" dirty="0">
                <a:cs typeface="B Nazanin" panose="00000400000000000000" pitchFamily="2" charset="-78"/>
              </a:rPr>
              <a:t>ذف فيلدهائی که وابستگی مستقيم با کليد ندارند </a:t>
            </a:r>
            <a:r>
              <a:rPr lang="fa-IR" sz="2800" dirty="0">
                <a:cs typeface="B Nazanin" panose="00000400000000000000" pitchFamily="2" charset="-78"/>
              </a:rPr>
              <a:t>به فرم سوم نرمال می رسيم. برای اين کار گروهی از ستون های جدول را که مقدارشان برای بيش از يک رکورد تکرار می شود را در جدول جداگانه ای قرار دهيد.</a:t>
            </a:r>
          </a:p>
          <a:p>
            <a:pPr algn="r" rtl="1"/>
            <a:endParaRPr lang="fa-IR" altLang="en-US" sz="28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B48A8EBA-C0E8-47D6-8E5F-0EFCBFA744C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21</a:t>
            </a:fld>
            <a:endParaRPr lang="en-US"/>
          </a:p>
        </p:txBody>
      </p:sp>
    </p:spTree>
    <p:extLst>
      <p:ext uri="{BB962C8B-B14F-4D97-AF65-F5344CB8AC3E}">
        <p14:creationId xmlns:p14="http://schemas.microsoft.com/office/powerpoint/2010/main" val="2653286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Title 1"/>
          <p:cNvSpPr>
            <a:spLocks noGrp="1"/>
          </p:cNvSpPr>
          <p:nvPr>
            <p:ph type="title"/>
          </p:nvPr>
        </p:nvSpPr>
        <p:spPr/>
        <p:txBody>
          <a:bodyPr anchor="ctr"/>
          <a:lstStyle/>
          <a:p>
            <a:pPr algn="ctr" rtl="1"/>
            <a:r>
              <a:rPr lang="fa-IR" altLang="en-US" sz="4400" b="1" dirty="0">
                <a:latin typeface="Titr" pitchFamily="2" charset="-78"/>
                <a:ea typeface="2  Titr"/>
                <a:cs typeface="2  Titr"/>
              </a:rPr>
              <a:t>جداول نرمال 3</a:t>
            </a:r>
            <a:endParaRPr lang="en-US" altLang="en-US" sz="4400" b="1" dirty="0">
              <a:latin typeface="Titr" pitchFamily="2" charset="-78"/>
              <a:ea typeface="2  Titr"/>
              <a:cs typeface="2  Titr"/>
            </a:endParaRPr>
          </a:p>
        </p:txBody>
      </p:sp>
      <p:sp>
        <p:nvSpPr>
          <p:cNvPr id="3" name="Content Placeholder 2"/>
          <p:cNvSpPr>
            <a:spLocks noGrp="1"/>
          </p:cNvSpPr>
          <p:nvPr>
            <p:ph idx="1"/>
          </p:nvPr>
        </p:nvSpPr>
        <p:spPr/>
        <p:txBody>
          <a:bodyPr>
            <a:normAutofit/>
          </a:bodyPr>
          <a:lstStyle/>
          <a:p>
            <a:pPr marL="274320" indent="-274320" algn="just" rtl="1" fontAlgn="auto">
              <a:spcAft>
                <a:spcPts val="0"/>
              </a:spcAft>
              <a:buClr>
                <a:schemeClr val="accent3"/>
              </a:buClr>
              <a:buFont typeface="Wingdings 2"/>
              <a:buChar char=""/>
              <a:defRPr/>
            </a:pPr>
            <a:r>
              <a:rPr lang="fa-IR" sz="2800" dirty="0">
                <a:cs typeface="B Nazanin" panose="00000400000000000000" pitchFamily="2" charset="-78"/>
              </a:rPr>
              <a:t>یک جدول نرمال3 است اگر:</a:t>
            </a:r>
          </a:p>
          <a:p>
            <a:pPr marL="640080" lvl="1" indent="-246888" algn="just" rtl="1" fontAlgn="auto">
              <a:spcAft>
                <a:spcPts val="0"/>
              </a:spcAft>
              <a:buFont typeface="Wingdings 2"/>
              <a:buChar char=""/>
              <a:defRPr/>
            </a:pPr>
            <a:r>
              <a:rPr lang="fa-IR" sz="2400" dirty="0">
                <a:cs typeface="B Nazanin" panose="00000400000000000000" pitchFamily="2" charset="-78"/>
              </a:rPr>
              <a:t>نرمال2 باشد </a:t>
            </a:r>
          </a:p>
          <a:p>
            <a:pPr marL="640080" lvl="1" indent="-246888" algn="just" rtl="1" fontAlgn="auto">
              <a:spcAft>
                <a:spcPts val="0"/>
              </a:spcAft>
              <a:buFont typeface="Wingdings 2"/>
              <a:buChar char=""/>
              <a:defRPr/>
            </a:pPr>
            <a:r>
              <a:rPr lang="fa-IR" sz="2400" dirty="0">
                <a:cs typeface="B Nazanin" panose="00000400000000000000" pitchFamily="2" charset="-78"/>
              </a:rPr>
              <a:t>در آن هیچ وابستگی متعدی (وابستگی با واسطه) در آن وجود نداشته باشد. به عبارت دیگر، در آن هیچ ویژگی غیر کلیدی به ویژگی غیر کلیدی دیگر وابستگی تابعی نداشته باشد.</a:t>
            </a: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endParaRPr lang="fa-IR" dirty="0">
              <a:cs typeface="B Nazanin" panose="00000400000000000000" pitchFamily="2" charset="-78"/>
            </a:endParaRPr>
          </a:p>
          <a:p>
            <a:pPr marL="274320" indent="-274320" algn="just" rtl="1" fontAlgn="auto">
              <a:spcAft>
                <a:spcPts val="0"/>
              </a:spcAft>
              <a:buClr>
                <a:schemeClr val="accent3"/>
              </a:buClr>
              <a:buFont typeface="Wingdings 2"/>
              <a:buChar char=""/>
              <a:defRPr/>
            </a:pPr>
            <a:r>
              <a:rPr lang="fa-IR" dirty="0">
                <a:cs typeface="B Nazanin" panose="00000400000000000000" pitchFamily="2" charset="-78"/>
              </a:rPr>
              <a:t>برای آنکه این جدول نرمال 3 شود به صورت زیر تبدیل میشود:</a:t>
            </a:r>
          </a:p>
          <a:p>
            <a:pPr marL="274320" indent="-274320" fontAlgn="auto">
              <a:spcAft>
                <a:spcPts val="0"/>
              </a:spcAft>
              <a:buClr>
                <a:schemeClr val="accent3"/>
              </a:buClr>
              <a:buFont typeface="Wingdings 2"/>
              <a:buChar char=""/>
              <a:defRPr/>
            </a:pPr>
            <a:r>
              <a:rPr lang="en-US" dirty="0">
                <a:cs typeface="B Nazanin" panose="00000400000000000000" pitchFamily="2" charset="-78"/>
              </a:rPr>
              <a:t>Prof(Prof#, </a:t>
            </a:r>
            <a:r>
              <a:rPr lang="en-US" dirty="0" err="1">
                <a:cs typeface="B Nazanin" panose="00000400000000000000" pitchFamily="2" charset="-78"/>
              </a:rPr>
              <a:t>Pname</a:t>
            </a:r>
            <a:r>
              <a:rPr lang="en-US" dirty="0">
                <a:cs typeface="B Nazanin" panose="00000400000000000000" pitchFamily="2" charset="-78"/>
              </a:rPr>
              <a:t>, </a:t>
            </a:r>
            <a:r>
              <a:rPr lang="en-US" dirty="0" err="1">
                <a:cs typeface="B Nazanin" panose="00000400000000000000" pitchFamily="2" charset="-78"/>
              </a:rPr>
              <a:t>LastDegree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r>
              <a:rPr lang="en-US" dirty="0">
                <a:cs typeface="B Nazanin" panose="00000400000000000000" pitchFamily="2" charset="-78"/>
              </a:rPr>
              <a:t>Degree(</a:t>
            </a:r>
            <a:r>
              <a:rPr lang="en-US" dirty="0" err="1">
                <a:cs typeface="B Nazanin" panose="00000400000000000000" pitchFamily="2" charset="-78"/>
              </a:rPr>
              <a:t>LastDegree</a:t>
            </a:r>
            <a:r>
              <a:rPr lang="en-US" dirty="0">
                <a:cs typeface="B Nazanin" panose="00000400000000000000" pitchFamily="2" charset="-78"/>
              </a:rPr>
              <a:t>#, </a:t>
            </a:r>
            <a:r>
              <a:rPr lang="en-US" dirty="0" err="1">
                <a:cs typeface="B Nazanin" panose="00000400000000000000" pitchFamily="2" charset="-78"/>
              </a:rPr>
              <a:t>LastDegreeName</a:t>
            </a:r>
            <a:r>
              <a:rPr lang="en-US" dirty="0">
                <a:cs typeface="B Nazanin" panose="00000400000000000000" pitchFamily="2" charset="-78"/>
              </a:rPr>
              <a:t>)</a:t>
            </a:r>
          </a:p>
          <a:p>
            <a:pPr marL="274320" indent="-274320" fontAlgn="auto">
              <a:spcAft>
                <a:spcPts val="0"/>
              </a:spcAft>
              <a:buClr>
                <a:schemeClr val="accent3"/>
              </a:buClr>
              <a:buFont typeface="Wingdings 2"/>
              <a:buChar char=""/>
              <a:defRPr/>
            </a:pPr>
            <a:endParaRPr lang="fa-IR" dirty="0">
              <a:cs typeface="B Nazanin" panose="00000400000000000000" pitchFamily="2" charset="-78"/>
            </a:endParaRPr>
          </a:p>
        </p:txBody>
      </p:sp>
      <p:sp>
        <p:nvSpPr>
          <p:cNvPr id="4" name="Slide Number Placeholder 3">
            <a:extLst>
              <a:ext uri="{FF2B5EF4-FFF2-40B4-BE49-F238E27FC236}">
                <a16:creationId xmlns:a16="http://schemas.microsoft.com/office/drawing/2014/main" id="{B3DD5900-62AA-4792-B743-5CABA8AE3F58}"/>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22</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76409987"/>
              </p:ext>
            </p:extLst>
          </p:nvPr>
        </p:nvGraphicFramePr>
        <p:xfrm>
          <a:off x="781050" y="3276600"/>
          <a:ext cx="6477000" cy="1482724"/>
        </p:xfrm>
        <a:graphic>
          <a:graphicData uri="http://schemas.openxmlformats.org/drawingml/2006/table">
            <a:tbl>
              <a:tblPr firstRow="1" bandRow="1">
                <a:tableStyleId>{616DA210-FB5B-4158-B5E0-FEB733F419BA}</a:tableStyleId>
              </a:tblPr>
              <a:tblGrid>
                <a:gridCol w="1145751">
                  <a:extLst>
                    <a:ext uri="{9D8B030D-6E8A-4147-A177-3AD203B41FA5}">
                      <a16:colId xmlns:a16="http://schemas.microsoft.com/office/drawing/2014/main" val="20000"/>
                    </a:ext>
                  </a:extLst>
                </a:gridCol>
                <a:gridCol w="1140247">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gridCol w="2514601">
                  <a:extLst>
                    <a:ext uri="{9D8B030D-6E8A-4147-A177-3AD203B41FA5}">
                      <a16:colId xmlns:a16="http://schemas.microsoft.com/office/drawing/2014/main" val="20003"/>
                    </a:ext>
                  </a:extLst>
                </a:gridCol>
              </a:tblGrid>
              <a:tr h="370681">
                <a:tc>
                  <a:txBody>
                    <a:bodyPr/>
                    <a:lstStyle/>
                    <a:p>
                      <a:pPr algn="ctr"/>
                      <a:r>
                        <a:rPr lang="en-US" sz="1800" dirty="0"/>
                        <a:t>Prof#</a:t>
                      </a:r>
                    </a:p>
                  </a:txBody>
                  <a:tcPr marT="45700" marB="45700" anchor="ctr"/>
                </a:tc>
                <a:tc>
                  <a:txBody>
                    <a:bodyPr/>
                    <a:lstStyle/>
                    <a:p>
                      <a:pPr algn="ctr"/>
                      <a:r>
                        <a:rPr lang="en-US" sz="1800" dirty="0" err="1"/>
                        <a:t>Pname</a:t>
                      </a:r>
                      <a:endParaRPr lang="en-US" sz="1800" dirty="0"/>
                    </a:p>
                  </a:txBody>
                  <a:tcPr marT="45700" marB="45700" anchor="ctr"/>
                </a:tc>
                <a:tc>
                  <a:txBody>
                    <a:bodyPr/>
                    <a:lstStyle/>
                    <a:p>
                      <a:pPr algn="ctr"/>
                      <a:r>
                        <a:rPr lang="en-US" sz="1800" dirty="0" err="1"/>
                        <a:t>LastDegree</a:t>
                      </a:r>
                      <a:endParaRPr lang="en-US" sz="1800" dirty="0"/>
                    </a:p>
                  </a:txBody>
                  <a:tcPr marT="45700" marB="45700" anchor="ctr"/>
                </a:tc>
                <a:tc>
                  <a:txBody>
                    <a:bodyPr/>
                    <a:lstStyle/>
                    <a:p>
                      <a:pPr algn="ctr"/>
                      <a:r>
                        <a:rPr lang="en-US" sz="1800" dirty="0" err="1"/>
                        <a:t>LastDegreeName</a:t>
                      </a:r>
                      <a:endParaRPr lang="en-US" sz="1800" dirty="0"/>
                    </a:p>
                  </a:txBody>
                  <a:tcPr marT="45700" marB="45700" anchor="ctr"/>
                </a:tc>
                <a:extLst>
                  <a:ext uri="{0D108BD9-81ED-4DB2-BD59-A6C34878D82A}">
                    <a16:rowId xmlns:a16="http://schemas.microsoft.com/office/drawing/2014/main" val="10000"/>
                  </a:ext>
                </a:extLst>
              </a:tr>
              <a:tr h="370681">
                <a:tc>
                  <a:txBody>
                    <a:bodyPr/>
                    <a:lstStyle/>
                    <a:p>
                      <a:pPr algn="ctr"/>
                      <a:r>
                        <a:rPr lang="fa-IR" sz="1800" dirty="0"/>
                        <a:t>7801</a:t>
                      </a:r>
                      <a:endParaRPr lang="en-US" sz="1800" dirty="0"/>
                    </a:p>
                  </a:txBody>
                  <a:tcPr marT="45700" marB="45700"/>
                </a:tc>
                <a:tc>
                  <a:txBody>
                    <a:bodyPr/>
                    <a:lstStyle/>
                    <a:p>
                      <a:pPr algn="ctr"/>
                      <a:r>
                        <a:rPr lang="fa-IR" sz="1800" dirty="0"/>
                        <a:t>علی</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1"/>
                  </a:ext>
                </a:extLst>
              </a:tr>
              <a:tr h="370681">
                <a:tc>
                  <a:txBody>
                    <a:bodyPr/>
                    <a:lstStyle/>
                    <a:p>
                      <a:pPr algn="ctr"/>
                      <a:r>
                        <a:rPr lang="fa-IR" sz="1800" dirty="0"/>
                        <a:t>7802</a:t>
                      </a:r>
                      <a:endParaRPr lang="en-US" sz="1800" dirty="0"/>
                    </a:p>
                  </a:txBody>
                  <a:tcPr marT="45700" marB="45700"/>
                </a:tc>
                <a:tc>
                  <a:txBody>
                    <a:bodyPr/>
                    <a:lstStyle/>
                    <a:p>
                      <a:pPr algn="ctr"/>
                      <a:r>
                        <a:rPr lang="fa-IR" sz="1800" dirty="0"/>
                        <a:t>آرش</a:t>
                      </a:r>
                      <a:endParaRPr lang="en-US" sz="1800" dirty="0"/>
                    </a:p>
                  </a:txBody>
                  <a:tcPr marT="45700" marB="45700"/>
                </a:tc>
                <a:tc>
                  <a:txBody>
                    <a:bodyPr/>
                    <a:lstStyle/>
                    <a:p>
                      <a:pPr algn="ctr"/>
                      <a:r>
                        <a:rPr lang="fa-IR" sz="1800" dirty="0"/>
                        <a:t>2</a:t>
                      </a:r>
                      <a:endParaRPr lang="en-US" sz="1800" dirty="0"/>
                    </a:p>
                  </a:txBody>
                  <a:tcPr marT="45700" marB="45700"/>
                </a:tc>
                <a:tc>
                  <a:txBody>
                    <a:bodyPr/>
                    <a:lstStyle/>
                    <a:p>
                      <a:pPr algn="ctr"/>
                      <a:r>
                        <a:rPr lang="fa-IR" sz="1800" dirty="0"/>
                        <a:t>کاردانی</a:t>
                      </a:r>
                      <a:endParaRPr lang="en-US" sz="1800" dirty="0"/>
                    </a:p>
                  </a:txBody>
                  <a:tcPr marT="45700" marB="45700"/>
                </a:tc>
                <a:extLst>
                  <a:ext uri="{0D108BD9-81ED-4DB2-BD59-A6C34878D82A}">
                    <a16:rowId xmlns:a16="http://schemas.microsoft.com/office/drawing/2014/main" val="10002"/>
                  </a:ext>
                </a:extLst>
              </a:tr>
              <a:tr h="37068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7803</a:t>
                      </a:r>
                      <a:endParaRPr lang="en-US" sz="1800" dirty="0"/>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1800" dirty="0"/>
                        <a:t>عسل</a:t>
                      </a:r>
                      <a:endParaRPr lang="en-US" sz="1800" dirty="0"/>
                    </a:p>
                  </a:txBody>
                  <a:tcPr marT="45700" marB="45700"/>
                </a:tc>
                <a:tc>
                  <a:txBody>
                    <a:bodyPr/>
                    <a:lstStyle/>
                    <a:p>
                      <a:pPr algn="ctr"/>
                      <a:r>
                        <a:rPr lang="fa-IR" sz="1800" dirty="0"/>
                        <a:t>4</a:t>
                      </a:r>
                      <a:endParaRPr lang="en-US" sz="1800" dirty="0"/>
                    </a:p>
                  </a:txBody>
                  <a:tcPr marT="45700" marB="45700"/>
                </a:tc>
                <a:tc>
                  <a:txBody>
                    <a:bodyPr/>
                    <a:lstStyle/>
                    <a:p>
                      <a:pPr algn="ctr"/>
                      <a:r>
                        <a:rPr lang="fa-IR" sz="1800" dirty="0"/>
                        <a:t>فوق لیسانس</a:t>
                      </a:r>
                      <a:endParaRPr lang="en-US" sz="1800" dirty="0"/>
                    </a:p>
                  </a:txBody>
                  <a:tcPr marT="45700" marB="45700"/>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D43B8-AEC3-41A9-8285-569D02D5ABED}"/>
              </a:ext>
            </a:extLst>
          </p:cNvPr>
          <p:cNvSpPr>
            <a:spLocks noGrp="1"/>
          </p:cNvSpPr>
          <p:nvPr>
            <p:ph idx="1"/>
          </p:nvPr>
        </p:nvSpPr>
        <p:spPr>
          <a:xfrm>
            <a:off x="609600" y="721649"/>
            <a:ext cx="7772400" cy="5638800"/>
          </a:xfrm>
        </p:spPr>
        <p:txBody>
          <a:bodyPr>
            <a:normAutofit/>
          </a:bodyPr>
          <a:lstStyle/>
          <a:p>
            <a:pPr algn="r" rtl="1"/>
            <a:r>
              <a:rPr lang="fa-IR" sz="2000" dirty="0">
                <a:cs typeface="B Nazanin" panose="00000400000000000000" pitchFamily="2" charset="-78"/>
              </a:rPr>
              <a:t>مثال. فرض کنيد جدول </a:t>
            </a:r>
            <a:r>
              <a:rPr lang="en-US" sz="2000" dirty="0">
                <a:cs typeface="B Nazanin" panose="00000400000000000000" pitchFamily="2" charset="-78"/>
              </a:rPr>
              <a:t>PRODUCT </a:t>
            </a:r>
            <a:r>
              <a:rPr lang="fa-IR" sz="2000" dirty="0">
                <a:cs typeface="B Nazanin" panose="00000400000000000000" pitchFamily="2" charset="-78"/>
              </a:rPr>
              <a:t>به صورت زير جزئيات توليد کننده هر محصول را دارا باشد: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r>
              <a:rPr lang="fa-IR" sz="2000" dirty="0">
                <a:cs typeface="B Nazanin" panose="00000400000000000000" pitchFamily="2" charset="-78"/>
              </a:rPr>
              <a:t>اين جدول کليد اصلی تک ستونی دارد بنابراين 2</a:t>
            </a:r>
            <a:r>
              <a:rPr lang="en-US" sz="2000" dirty="0">
                <a:cs typeface="B Nazanin" panose="00000400000000000000" pitchFamily="2" charset="-78"/>
              </a:rPr>
              <a:t>NF </a:t>
            </a:r>
            <a:r>
              <a:rPr lang="fa-IR" sz="2000" dirty="0">
                <a:cs typeface="B Nazanin" panose="00000400000000000000" pitchFamily="2" charset="-78"/>
              </a:rPr>
              <a:t>است. اگر توليد کننده چندين محصول را توليد کند فيلدهای </a:t>
            </a:r>
            <a:r>
              <a:rPr lang="en-US" sz="2000" dirty="0" err="1">
                <a:cs typeface="B Nazanin" panose="00000400000000000000" pitchFamily="2" charset="-78"/>
              </a:rPr>
              <a:t>SupplierName</a:t>
            </a:r>
            <a:r>
              <a:rPr lang="en-US" sz="2000" dirty="0">
                <a:cs typeface="B Nazanin" panose="00000400000000000000" pitchFamily="2" charset="-78"/>
              </a:rPr>
              <a:t> </a:t>
            </a:r>
            <a:r>
              <a:rPr lang="fa-IR" sz="2000" dirty="0">
                <a:cs typeface="B Nazanin" panose="00000400000000000000" pitchFamily="2" charset="-78"/>
              </a:rPr>
              <a:t>و </a:t>
            </a:r>
            <a:r>
              <a:rPr lang="en-US" sz="2000" dirty="0" err="1">
                <a:cs typeface="B Nazanin" panose="00000400000000000000" pitchFamily="2" charset="-78"/>
              </a:rPr>
              <a:t>SupplierAddress</a:t>
            </a:r>
            <a:r>
              <a:rPr lang="en-US" sz="2000" dirty="0">
                <a:cs typeface="B Nazanin" panose="00000400000000000000" pitchFamily="2" charset="-78"/>
              </a:rPr>
              <a:t> </a:t>
            </a:r>
            <a:r>
              <a:rPr lang="fa-IR" sz="2000" dirty="0">
                <a:cs typeface="B Nazanin" panose="00000400000000000000" pitchFamily="2" charset="-78"/>
              </a:rPr>
              <a:t>برای هر محصول تکرار می شود زيرا وابستگی تعدی با کليد اصلی دارند.</a:t>
            </a:r>
          </a:p>
          <a:p>
            <a:pPr algn="l"/>
            <a:r>
              <a:rPr lang="en-US" sz="2000" b="1" dirty="0" err="1">
                <a:cs typeface="B Nazanin" panose="00000400000000000000" pitchFamily="2" charset="-78"/>
              </a:rPr>
              <a:t>ProductNo</a:t>
            </a:r>
            <a:r>
              <a:rPr lang="en-US" sz="2000" b="1" dirty="0">
                <a:cs typeface="B Nazanin" panose="00000400000000000000" pitchFamily="2" charset="-78"/>
              </a:rPr>
              <a:t> → </a:t>
            </a:r>
            <a:r>
              <a:rPr lang="en-US" sz="2000" b="1" dirty="0" err="1">
                <a:cs typeface="B Nazanin" panose="00000400000000000000" pitchFamily="2" charset="-78"/>
              </a:rPr>
              <a:t>SupplierCode</a:t>
            </a:r>
            <a:r>
              <a:rPr lang="en-US" sz="2000" b="1" dirty="0">
                <a:cs typeface="B Nazanin" panose="00000400000000000000" pitchFamily="2" charset="-78"/>
              </a:rPr>
              <a:t> →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r>
              <a:rPr lang="fa-IR" sz="2000" dirty="0">
                <a:cs typeface="B Nazanin" panose="00000400000000000000" pitchFamily="2" charset="-78"/>
              </a:rPr>
              <a:t>با حذف اين ستون ها و تقسيم جدول به صورت زير به فرم سوم نرمال می رسيم. توجه کنيد که </a:t>
            </a:r>
            <a:r>
              <a:rPr lang="en-US" sz="2000" dirty="0" err="1">
                <a:cs typeface="B Nazanin" panose="00000400000000000000" pitchFamily="2" charset="-78"/>
              </a:rPr>
              <a:t>SupplierCode</a:t>
            </a:r>
            <a:r>
              <a:rPr lang="en-US" sz="2000" dirty="0">
                <a:cs typeface="B Nazanin" panose="00000400000000000000" pitchFamily="2" charset="-78"/>
              </a:rPr>
              <a:t> </a:t>
            </a:r>
            <a:r>
              <a:rPr lang="fa-IR" sz="2000" dirty="0">
                <a:cs typeface="B Nazanin" panose="00000400000000000000" pitchFamily="2" charset="-78"/>
              </a:rPr>
              <a:t>در جدول </a:t>
            </a:r>
            <a:r>
              <a:rPr lang="en-US" sz="2000" dirty="0">
                <a:cs typeface="B Nazanin" panose="00000400000000000000" pitchFamily="2" charset="-78"/>
              </a:rPr>
              <a:t>PRODUCT </a:t>
            </a:r>
            <a:r>
              <a:rPr lang="fa-IR" sz="2000" dirty="0">
                <a:cs typeface="B Nazanin" panose="00000400000000000000" pitchFamily="2" charset="-78"/>
              </a:rPr>
              <a:t>به عنوان کليد خارجی باقی می ماند.</a:t>
            </a:r>
          </a:p>
          <a:p>
            <a:pPr algn="l"/>
            <a:r>
              <a:rPr lang="en-US" sz="2000" b="1" dirty="0">
                <a:cs typeface="B Nazanin" panose="00000400000000000000" pitchFamily="2" charset="-78"/>
              </a:rPr>
              <a:t>PRODUCT(</a:t>
            </a:r>
            <a:r>
              <a:rPr lang="en-US" sz="2000" b="1" u="sng" dirty="0" err="1">
                <a:cs typeface="B Nazanin" panose="00000400000000000000" pitchFamily="2" charset="-78"/>
              </a:rPr>
              <a:t>ProductNo</a:t>
            </a:r>
            <a:r>
              <a:rPr lang="en-US" sz="2000" b="1" dirty="0">
                <a:cs typeface="B Nazanin" panose="00000400000000000000" pitchFamily="2" charset="-78"/>
              </a:rPr>
              <a:t>, Description, </a:t>
            </a:r>
            <a:r>
              <a:rPr lang="en-US" sz="2000" b="1" dirty="0" err="1">
                <a:cs typeface="B Nazanin" panose="00000400000000000000" pitchFamily="2" charset="-78"/>
              </a:rPr>
              <a:t>ReorderLevel</a:t>
            </a:r>
            <a:r>
              <a:rPr lang="en-US" sz="2000" b="1" dirty="0">
                <a:cs typeface="B Nazanin" panose="00000400000000000000" pitchFamily="2" charset="-78"/>
              </a:rPr>
              <a:t>, Price, </a:t>
            </a:r>
            <a:r>
              <a:rPr lang="en-US" sz="2000" b="1" dirty="0" err="1">
                <a:cs typeface="B Nazanin" panose="00000400000000000000" pitchFamily="2" charset="-78"/>
              </a:rPr>
              <a:t>QtyInStock</a:t>
            </a:r>
            <a:r>
              <a:rPr lang="en-US" sz="2000" b="1" dirty="0">
                <a:cs typeface="B Nazanin" panose="00000400000000000000" pitchFamily="2" charset="-78"/>
              </a:rPr>
              <a:t>, </a:t>
            </a:r>
            <a:r>
              <a:rPr lang="en-US" sz="2000" b="1" dirty="0" err="1">
                <a:cs typeface="B Nazanin" panose="00000400000000000000" pitchFamily="2" charset="-78"/>
              </a:rPr>
              <a:t>SupplierCode</a:t>
            </a:r>
            <a:r>
              <a:rPr lang="en-US" sz="2000" b="1" dirty="0">
                <a:cs typeface="B Nazanin" panose="00000400000000000000" pitchFamily="2" charset="-78"/>
              </a:rPr>
              <a:t>)</a:t>
            </a:r>
            <a:br>
              <a:rPr lang="en-US" sz="2000" b="1" dirty="0">
                <a:cs typeface="B Nazanin" panose="00000400000000000000" pitchFamily="2" charset="-78"/>
              </a:rPr>
            </a:br>
            <a:r>
              <a:rPr lang="en-US" sz="2000" b="1" dirty="0">
                <a:cs typeface="B Nazanin" panose="00000400000000000000" pitchFamily="2" charset="-78"/>
              </a:rPr>
              <a:t>SUPPLIER(</a:t>
            </a:r>
            <a:r>
              <a:rPr lang="en-US" sz="2000" b="1" u="sng" dirty="0" err="1">
                <a:cs typeface="B Nazanin" panose="00000400000000000000" pitchFamily="2" charset="-78"/>
              </a:rPr>
              <a:t>SupplierCode</a:t>
            </a:r>
            <a:r>
              <a:rPr lang="en-US" sz="2000" b="1" dirty="0">
                <a:cs typeface="B Nazanin" panose="00000400000000000000" pitchFamily="2" charset="-78"/>
              </a:rPr>
              <a:t>, </a:t>
            </a:r>
            <a:r>
              <a:rPr lang="en-US" sz="2000" b="1" dirty="0" err="1">
                <a:cs typeface="B Nazanin" panose="00000400000000000000" pitchFamily="2" charset="-78"/>
              </a:rPr>
              <a:t>SupplierName</a:t>
            </a:r>
            <a:r>
              <a:rPr lang="en-US" sz="2000" b="1" dirty="0">
                <a:cs typeface="B Nazanin" panose="00000400000000000000" pitchFamily="2" charset="-78"/>
              </a:rPr>
              <a:t>, </a:t>
            </a:r>
            <a:r>
              <a:rPr lang="en-US" sz="2000" b="1" dirty="0" err="1">
                <a:cs typeface="B Nazanin" panose="00000400000000000000" pitchFamily="2" charset="-78"/>
              </a:rPr>
              <a:t>SupplierAddress</a:t>
            </a:r>
            <a:r>
              <a:rPr lang="en-US" sz="2000" b="1" dirty="0">
                <a:cs typeface="B Nazanin" panose="00000400000000000000" pitchFamily="2" charset="-78"/>
              </a:rPr>
              <a:t>)</a:t>
            </a:r>
          </a:p>
          <a:p>
            <a:pPr algn="r" rtl="1"/>
            <a:endParaRPr lang="en-US" sz="20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5D856993-8E12-458F-B7D7-C5EDBD35E4B3}"/>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23</a:t>
            </a:fld>
            <a:endParaRPr lang="en-US"/>
          </a:p>
        </p:txBody>
      </p:sp>
    </p:spTree>
    <p:extLst>
      <p:ext uri="{BB962C8B-B14F-4D97-AF65-F5344CB8AC3E}">
        <p14:creationId xmlns:p14="http://schemas.microsoft.com/office/powerpoint/2010/main" val="1713415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613756" y="1835727"/>
            <a:ext cx="8077200" cy="4694237"/>
          </a:xfrm>
        </p:spPr>
        <p:txBody>
          <a:bodyPr>
            <a:noAutofit/>
          </a:bodyPr>
          <a:lstStyle/>
          <a:p>
            <a:pPr algn="just" rtl="1"/>
            <a:r>
              <a:rPr lang="fa-IR" altLang="en-US" sz="3200" dirty="0">
                <a:ea typeface="Majalla UI"/>
                <a:cs typeface="B Nazanin" panose="00000400000000000000" pitchFamily="2" charset="-78"/>
              </a:rPr>
              <a:t>یک جدول نرمال</a:t>
            </a:r>
            <a:r>
              <a:rPr lang="en-US" altLang="en-US" sz="3200" dirty="0">
                <a:cs typeface="B Nazanin" panose="00000400000000000000" pitchFamily="2" charset="-78"/>
              </a:rPr>
              <a:t>BCNF</a:t>
            </a:r>
            <a:r>
              <a:rPr lang="fa-IR" altLang="en-US" sz="3200" dirty="0">
                <a:ea typeface="Majalla UI"/>
                <a:cs typeface="B Nazanin" panose="00000400000000000000" pitchFamily="2" charset="-78"/>
              </a:rPr>
              <a:t>است اگروتنها اگر کلیه تعیین کننده های (</a:t>
            </a:r>
            <a:r>
              <a:rPr lang="en-US" altLang="en-US" sz="3200" dirty="0" err="1">
                <a:cs typeface="B Nazanin" panose="00000400000000000000" pitchFamily="2" charset="-78"/>
              </a:rPr>
              <a:t>Determinat</a:t>
            </a:r>
            <a:r>
              <a:rPr lang="fa-IR" altLang="en-US" sz="3200" dirty="0">
                <a:ea typeface="Majalla UI"/>
                <a:cs typeface="B Nazanin" panose="00000400000000000000" pitchFamily="2" charset="-78"/>
              </a:rPr>
              <a:t>) آن، کلید کاندیدا باشند. یعنی هر رابطه </a:t>
            </a:r>
            <a:r>
              <a:rPr lang="en-US" altLang="en-US" sz="3200" dirty="0">
                <a:cs typeface="B Nazanin" panose="00000400000000000000" pitchFamily="2" charset="-78"/>
              </a:rPr>
              <a:t>A-&gt;B</a:t>
            </a:r>
            <a:r>
              <a:rPr lang="fa-IR" altLang="en-US" sz="3200" dirty="0">
                <a:ea typeface="Majalla UI"/>
                <a:cs typeface="B Nazanin" panose="00000400000000000000" pitchFamily="2" charset="-78"/>
              </a:rPr>
              <a:t> در جدول وجود داشته باشد </a:t>
            </a:r>
            <a:r>
              <a:rPr lang="en-US" altLang="en-US" sz="3200" dirty="0">
                <a:cs typeface="B Nazanin" panose="00000400000000000000" pitchFamily="2" charset="-78"/>
              </a:rPr>
              <a:t>A</a:t>
            </a:r>
            <a:r>
              <a:rPr lang="fa-IR" altLang="en-US" sz="3200" dirty="0">
                <a:ea typeface="Majalla UI"/>
                <a:cs typeface="B Nazanin" panose="00000400000000000000" pitchFamily="2" charset="-78"/>
              </a:rPr>
              <a:t> کلید کاندیدا باشد</a:t>
            </a:r>
            <a:r>
              <a:rPr lang="en-US" altLang="en-US" sz="3200" dirty="0">
                <a:ea typeface="Majalla UI"/>
                <a:cs typeface="B Nazanin" panose="00000400000000000000" pitchFamily="2" charset="-78"/>
              </a:rPr>
              <a:t>.</a:t>
            </a:r>
            <a:endParaRPr lang="fa-IR" altLang="en-US" sz="3200" dirty="0">
              <a:ea typeface="Majalla UI"/>
              <a:cs typeface="B Nazanin" panose="00000400000000000000" pitchFamily="2" charset="-78"/>
            </a:endParaRPr>
          </a:p>
        </p:txBody>
      </p:sp>
      <p:sp>
        <p:nvSpPr>
          <p:cNvPr id="3" name="Slide Number Placeholder 2">
            <a:extLst>
              <a:ext uri="{FF2B5EF4-FFF2-40B4-BE49-F238E27FC236}">
                <a16:creationId xmlns:a16="http://schemas.microsoft.com/office/drawing/2014/main" id="{3912FC48-26F3-4848-BBE3-05E4687419A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a:t>
            </a:r>
            <a:r>
              <a:rPr lang="en-US" altLang="en-US" sz="4400" b="1">
                <a:latin typeface="Titr" pitchFamily="2" charset="-78"/>
                <a:ea typeface="2  Titr"/>
                <a:cs typeface="2  Titr"/>
              </a:rPr>
              <a:t>BCNF </a:t>
            </a:r>
          </a:p>
        </p:txBody>
      </p:sp>
      <p:sp>
        <p:nvSpPr>
          <p:cNvPr id="147458" name="Content Placeholder 2"/>
          <p:cNvSpPr>
            <a:spLocks noGrp="1"/>
          </p:cNvSpPr>
          <p:nvPr>
            <p:ph idx="1"/>
          </p:nvPr>
        </p:nvSpPr>
        <p:spPr>
          <a:xfrm>
            <a:off x="879475" y="1849582"/>
            <a:ext cx="8077200" cy="4694237"/>
          </a:xfrm>
        </p:spPr>
        <p:txBody>
          <a:bodyPr>
            <a:noAutofit/>
          </a:bodyPr>
          <a:lstStyle/>
          <a:p>
            <a:pPr algn="just" rtl="1"/>
            <a:r>
              <a:rPr lang="fa-IR" altLang="en-US" dirty="0">
                <a:ea typeface="Majalla UI"/>
                <a:cs typeface="B Nazanin" panose="00000400000000000000" pitchFamily="2" charset="-78"/>
              </a:rPr>
              <a:t>در جدول زیر دو کلید کاندیدای </a:t>
            </a:r>
            <a:r>
              <a:rPr lang="en-US" altLang="en-US" dirty="0">
                <a:cs typeface="B Nazanin" panose="00000400000000000000" pitchFamily="2" charset="-78"/>
              </a:rPr>
              <a:t>S#+Field</a:t>
            </a:r>
            <a:r>
              <a:rPr lang="fa-IR" altLang="en-US" dirty="0">
                <a:ea typeface="Majalla UI"/>
                <a:cs typeface="B Nazanin" panose="00000400000000000000" pitchFamily="2" charset="-78"/>
              </a:rPr>
              <a:t> و </a:t>
            </a:r>
            <a:r>
              <a:rPr lang="en-US" altLang="en-US" dirty="0">
                <a:cs typeface="B Nazanin" panose="00000400000000000000" pitchFamily="2" charset="-78"/>
              </a:rPr>
              <a:t>S#+Tutor</a:t>
            </a:r>
            <a:r>
              <a:rPr lang="fa-IR" altLang="en-US" dirty="0">
                <a:ea typeface="Majalla UI"/>
                <a:cs typeface="B Nazanin" panose="00000400000000000000" pitchFamily="2" charset="-78"/>
              </a:rPr>
              <a:t> و نیز داریم </a:t>
            </a:r>
            <a:r>
              <a:rPr lang="en-US" altLang="en-US" dirty="0">
                <a:cs typeface="B Nazanin" panose="00000400000000000000" pitchFamily="2" charset="-78"/>
              </a:rPr>
              <a:t>Tutor-&gt;Field</a:t>
            </a:r>
            <a:r>
              <a:rPr lang="fa-IR" altLang="en-US" dirty="0">
                <a:ea typeface="Majalla UI"/>
                <a:cs typeface="B Nazanin" panose="00000400000000000000" pitchFamily="2" charset="-78"/>
              </a:rPr>
              <a:t> بنابراین میتواند به دو جدول تقسیم شود</a:t>
            </a:r>
          </a:p>
        </p:txBody>
      </p:sp>
      <p:sp>
        <p:nvSpPr>
          <p:cNvPr id="3" name="Slide Number Placeholder 2">
            <a:extLst>
              <a:ext uri="{FF2B5EF4-FFF2-40B4-BE49-F238E27FC236}">
                <a16:creationId xmlns:a16="http://schemas.microsoft.com/office/drawing/2014/main" id="{1C50D837-745F-4778-8BE8-E695559A03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157225500"/>
              </p:ext>
            </p:extLst>
          </p:nvPr>
        </p:nvGraphicFramePr>
        <p:xfrm>
          <a:off x="174625" y="2857625"/>
          <a:ext cx="3657600" cy="3596796"/>
        </p:xfrm>
        <a:graphic>
          <a:graphicData uri="http://schemas.openxmlformats.org/drawingml/2006/table">
            <a:tbl>
              <a:tblPr firstRow="1" bandRow="1">
                <a:tableStyleId>{616DA210-FB5B-4158-B5E0-FEB733F419BA}</a:tableStyleId>
              </a:tblPr>
              <a:tblGrid>
                <a:gridCol w="740229">
                  <a:extLst>
                    <a:ext uri="{9D8B030D-6E8A-4147-A177-3AD203B41FA5}">
                      <a16:colId xmlns:a16="http://schemas.microsoft.com/office/drawing/2014/main" val="20000"/>
                    </a:ext>
                  </a:extLst>
                </a:gridCol>
                <a:gridCol w="1393371">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tblGrid>
              <a:tr h="370946">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T="45733" marB="45733"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T="45733" marB="45733" anchor="ctr"/>
                </a:tc>
                <a:extLst>
                  <a:ext uri="{0D108BD9-81ED-4DB2-BD59-A6C34878D82A}">
                    <a16:rowId xmlns:a16="http://schemas.microsoft.com/office/drawing/2014/main" val="10000"/>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1"/>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2"/>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3"/>
                  </a:ext>
                </a:extLst>
              </a:tr>
              <a:tr h="370946">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4"/>
                  </a:ext>
                </a:extLst>
              </a:tr>
              <a:tr h="3709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T="45733" marB="45733"/>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T="45733" marB="45733"/>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678027526"/>
              </p:ext>
            </p:extLst>
          </p:nvPr>
        </p:nvGraphicFramePr>
        <p:xfrm>
          <a:off x="6610409" y="2386762"/>
          <a:ext cx="1828799" cy="4312488"/>
        </p:xfrm>
        <a:graphic>
          <a:graphicData uri="http://schemas.openxmlformats.org/drawingml/2006/table">
            <a:tbl>
              <a:tblPr firstRow="1" bandRow="1">
                <a:tableStyleId>{616DA210-FB5B-4158-B5E0-FEB733F419BA}</a:tableStyleId>
              </a:tblPr>
              <a:tblGrid>
                <a:gridCol w="939113">
                  <a:extLst>
                    <a:ext uri="{9D8B030D-6E8A-4147-A177-3AD203B41FA5}">
                      <a16:colId xmlns:a16="http://schemas.microsoft.com/office/drawing/2014/main" val="20000"/>
                    </a:ext>
                  </a:extLst>
                </a:gridCol>
                <a:gridCol w="889686">
                  <a:extLst>
                    <a:ext uri="{9D8B030D-6E8A-4147-A177-3AD203B41FA5}">
                      <a16:colId xmlns:a16="http://schemas.microsoft.com/office/drawing/2014/main" val="20001"/>
                    </a:ext>
                  </a:extLst>
                </a:gridCol>
              </a:tblGrid>
              <a:tr h="313754">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a:t>
                      </a:r>
                    </a:p>
                  </a:txBody>
                  <a:tcPr marL="58332" marR="58332" marT="29174" marB="2917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58332" marR="58332" marT="29174" marB="29174" anchor="ctr"/>
                </a:tc>
                <a:extLst>
                  <a:ext uri="{0D108BD9-81ED-4DB2-BD59-A6C34878D82A}">
                    <a16:rowId xmlns:a16="http://schemas.microsoft.com/office/drawing/2014/main" val="10000"/>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1"/>
                  </a:ext>
                </a:extLst>
              </a:tr>
              <a:tr h="54141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2"/>
                  </a:ext>
                </a:extLst>
              </a:tr>
              <a:tr h="744172">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7801</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3"/>
                  </a:ext>
                </a:extLst>
              </a:tr>
              <a:tr h="521903">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7902</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4"/>
                  </a:ext>
                </a:extLst>
              </a:tr>
              <a:tr h="3137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7803</a:t>
                      </a:r>
                      <a:endParaRPr lang="en-US" sz="2000" b="1" kern="1200" dirty="0">
                        <a:solidFill>
                          <a:schemeClr val="tx1"/>
                        </a:solidFill>
                        <a:latin typeface="+mn-lt"/>
                        <a:ea typeface="+mn-ea"/>
                        <a:cs typeface="B Nazanin" panose="00000400000000000000" pitchFamily="2" charset="-78"/>
                      </a:endParaRPr>
                    </a:p>
                  </a:txBody>
                  <a:tcPr marL="58332" marR="58332" marT="29174" marB="2917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58332" marR="58332" marT="29174" marB="29174"/>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264038621"/>
              </p:ext>
            </p:extLst>
          </p:nvPr>
        </p:nvGraphicFramePr>
        <p:xfrm>
          <a:off x="4084667" y="2749993"/>
          <a:ext cx="2247900" cy="3814608"/>
        </p:xfrm>
        <a:graphic>
          <a:graphicData uri="http://schemas.openxmlformats.org/drawingml/2006/table">
            <a:tbl>
              <a:tblPr firstRow="1" bandRow="1">
                <a:tableStyleId>{616DA210-FB5B-4158-B5E0-FEB733F419BA}</a:tableStyleId>
              </a:tblPr>
              <a:tblGrid>
                <a:gridCol w="1123950">
                  <a:extLst>
                    <a:ext uri="{9D8B030D-6E8A-4147-A177-3AD203B41FA5}">
                      <a16:colId xmlns:a16="http://schemas.microsoft.com/office/drawing/2014/main" val="20000"/>
                    </a:ext>
                  </a:extLst>
                </a:gridCol>
                <a:gridCol w="1123950">
                  <a:extLst>
                    <a:ext uri="{9D8B030D-6E8A-4147-A177-3AD203B41FA5}">
                      <a16:colId xmlns:a16="http://schemas.microsoft.com/office/drawing/2014/main" val="20001"/>
                    </a:ext>
                  </a:extLst>
                </a:gridCol>
              </a:tblGrid>
              <a:tr h="264240">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Field</a:t>
                      </a:r>
                    </a:p>
                  </a:txBody>
                  <a:tcPr marL="77002" marR="77002" marT="38484" marB="38484"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Tutor</a:t>
                      </a:r>
                    </a:p>
                  </a:txBody>
                  <a:tcPr marL="77002" marR="77002" marT="38484" marB="38484" anchor="ctr"/>
                </a:tc>
                <a:extLst>
                  <a:ext uri="{0D108BD9-81ED-4DB2-BD59-A6C34878D82A}">
                    <a16:rowId xmlns:a16="http://schemas.microsoft.com/office/drawing/2014/main" val="10000"/>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1"/>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ریاضی محض</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آرش ریاضیدان</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2"/>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هنر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گلناز هنردوست</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3"/>
                  </a:ext>
                </a:extLst>
              </a:tr>
              <a:tr h="456254">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مجید رضائی</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4"/>
                  </a:ext>
                </a:extLst>
              </a:tr>
              <a:tr h="45625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مهندس کامپیوتر</a:t>
                      </a:r>
                      <a:endParaRPr lang="en-US" sz="2000" b="1" kern="1200" dirty="0">
                        <a:solidFill>
                          <a:schemeClr val="tx1"/>
                        </a:solidFill>
                        <a:latin typeface="+mn-lt"/>
                        <a:ea typeface="+mn-ea"/>
                        <a:cs typeface="B Nazanin" panose="00000400000000000000" pitchFamily="2" charset="-78"/>
                      </a:endParaRPr>
                    </a:p>
                  </a:txBody>
                  <a:tcPr marL="77002" marR="77002" marT="38484" marB="38484"/>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پروین صبا</a:t>
                      </a:r>
                      <a:endParaRPr lang="en-US" sz="2000" b="1" kern="1200" dirty="0">
                        <a:solidFill>
                          <a:schemeClr val="tx1"/>
                        </a:solidFill>
                        <a:latin typeface="+mn-lt"/>
                        <a:ea typeface="+mn-ea"/>
                        <a:cs typeface="B Nazanin" panose="00000400000000000000" pitchFamily="2" charset="-78"/>
                      </a:endParaRPr>
                    </a:p>
                  </a:txBody>
                  <a:tcPr marL="77002" marR="77002" marT="38484" marB="38484"/>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634929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457200" y="685800"/>
            <a:ext cx="8229600" cy="1143000"/>
          </a:xfrm>
        </p:spPr>
        <p:txBody>
          <a:bodyPr anchor="ctr"/>
          <a:lstStyle/>
          <a:p>
            <a:pPr algn="ctr" rtl="1"/>
            <a:r>
              <a:rPr lang="fa-IR" altLang="en-US" sz="4400" b="1">
                <a:latin typeface="Titr" pitchFamily="2" charset="-78"/>
                <a:ea typeface="2  Titr"/>
                <a:cs typeface="2  Titr"/>
              </a:rPr>
              <a:t>جداول نرمال4</a:t>
            </a:r>
            <a:r>
              <a:rPr lang="en-US" altLang="en-US" sz="4400" b="1">
                <a:latin typeface="Titr" pitchFamily="2" charset="-78"/>
                <a:ea typeface="2  Titr"/>
                <a:cs typeface="2  Titr"/>
              </a:rPr>
              <a:t> </a:t>
            </a:r>
          </a:p>
        </p:txBody>
      </p:sp>
      <p:sp>
        <p:nvSpPr>
          <p:cNvPr id="148482" name="Content Placeholder 2"/>
          <p:cNvSpPr>
            <a:spLocks noGrp="1"/>
          </p:cNvSpPr>
          <p:nvPr>
            <p:ph idx="1"/>
          </p:nvPr>
        </p:nvSpPr>
        <p:spPr>
          <a:xfrm>
            <a:off x="990600" y="1578549"/>
            <a:ext cx="7543800" cy="2383852"/>
          </a:xfrm>
        </p:spPr>
        <p:txBody>
          <a:bodyPr>
            <a:normAutofit lnSpcReduction="10000"/>
          </a:bodyPr>
          <a:lstStyle/>
          <a:p>
            <a:pPr marL="0" indent="0" algn="just" rtl="1">
              <a:buNone/>
            </a:pPr>
            <a:r>
              <a:rPr lang="fa-IR" altLang="en-US" sz="3600" dirty="0">
                <a:ea typeface="Majalla UI"/>
                <a:cs typeface="B Nazanin" panose="00000400000000000000" pitchFamily="2" charset="-78"/>
              </a:rPr>
              <a:t>یک جدول نرمال4 است اگر:</a:t>
            </a:r>
          </a:p>
          <a:p>
            <a:pPr lvl="1" algn="just" rtl="1"/>
            <a:r>
              <a:rPr lang="fa-IR" altLang="en-US" sz="3200" dirty="0">
                <a:ea typeface="Majalla UI"/>
                <a:cs typeface="B Nazanin" panose="00000400000000000000" pitchFamily="2" charset="-78"/>
              </a:rPr>
              <a:t>نرمال </a:t>
            </a:r>
            <a:r>
              <a:rPr lang="en-US" altLang="en-US" sz="3200" b="1" dirty="0">
                <a:cs typeface="B Nazanin" panose="00000400000000000000" pitchFamily="2" charset="-78"/>
              </a:rPr>
              <a:t>BCNF</a:t>
            </a:r>
            <a:r>
              <a:rPr lang="fa-IR" altLang="en-US" sz="3200" dirty="0">
                <a:ea typeface="Majalla UI"/>
                <a:cs typeface="B Nazanin" panose="00000400000000000000" pitchFamily="2" charset="-78"/>
              </a:rPr>
              <a:t> باشد.</a:t>
            </a:r>
          </a:p>
          <a:p>
            <a:pPr lvl="1" algn="just" rtl="1"/>
            <a:r>
              <a:rPr lang="fa-IR" altLang="en-US" sz="3200" b="1" dirty="0">
                <a:ea typeface="Majalla UI"/>
                <a:cs typeface="B Nazanin" panose="00000400000000000000" pitchFamily="2" charset="-78"/>
              </a:rPr>
              <a:t>هیچ</a:t>
            </a:r>
            <a:r>
              <a:rPr lang="fa-IR" altLang="en-US" sz="3200" dirty="0">
                <a:ea typeface="Majalla UI"/>
                <a:cs typeface="B Nazanin" panose="00000400000000000000" pitchFamily="2" charset="-78"/>
              </a:rPr>
              <a:t> </a:t>
            </a:r>
            <a:r>
              <a:rPr lang="fa-IR" altLang="en-US" sz="3200" b="1" dirty="0">
                <a:ea typeface="Majalla UI"/>
                <a:cs typeface="B Nazanin" panose="00000400000000000000" pitchFamily="2" charset="-78"/>
              </a:rPr>
              <a:t>وابستگی چند مقداری </a:t>
            </a:r>
            <a:r>
              <a:rPr lang="fa-IR" altLang="en-US" sz="3200" dirty="0">
                <a:ea typeface="Majalla UI"/>
                <a:cs typeface="B Nazanin" panose="00000400000000000000" pitchFamily="2" charset="-78"/>
              </a:rPr>
              <a:t>در آن وجود نداشته باشد.</a:t>
            </a:r>
          </a:p>
        </p:txBody>
      </p:sp>
      <p:sp>
        <p:nvSpPr>
          <p:cNvPr id="3" name="Slide Number Placeholder 2">
            <a:extLst>
              <a:ext uri="{FF2B5EF4-FFF2-40B4-BE49-F238E27FC236}">
                <a16:creationId xmlns:a16="http://schemas.microsoft.com/office/drawing/2014/main" id="{660EB995-EA05-4AB5-B4C0-64EFB83930A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514141" y="3232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457200" y="1091452"/>
            <a:ext cx="8229600" cy="5226048"/>
          </a:xfrm>
        </p:spPr>
        <p:txBody>
          <a:bodyPr>
            <a:normAutofit/>
          </a:bodyPr>
          <a:lstStyle/>
          <a:p>
            <a:pPr algn="r" rtl="1" eaLnBrk="0" fontAlgn="base" hangingPunct="0">
              <a:lnSpc>
                <a:spcPct val="100000"/>
              </a:lnSpc>
              <a:spcBef>
                <a:spcPct val="0"/>
              </a:spcBef>
              <a:spcAft>
                <a:spcPct val="0"/>
              </a:spcAft>
              <a:buClrTx/>
            </a:pPr>
            <a:r>
              <a:rPr lang="ar-SA" altLang="en-US" sz="2400" dirty="0">
                <a:solidFill>
                  <a:srgbClr val="000000"/>
                </a:solidFill>
                <a:latin typeface="Tahoma" panose="020B0604030504040204" pitchFamily="34" charset="0"/>
                <a:cs typeface="B Nazanin" panose="00000400000000000000" pitchFamily="2" charset="-78"/>
              </a:rPr>
              <a:t>مثال. اگر </a:t>
            </a:r>
            <a:r>
              <a:rPr lang="ar-SA" altLang="en-US" sz="2400" b="1" dirty="0">
                <a:solidFill>
                  <a:srgbClr val="000000"/>
                </a:solidFill>
                <a:latin typeface="Tahoma" panose="020B0604030504040204" pitchFamily="34" charset="0"/>
                <a:cs typeface="B Nazanin" panose="00000400000000000000" pitchFamily="2" charset="-78"/>
              </a:rPr>
              <a:t>مشتريانی با چند آدرس داشته باشيم </a:t>
            </a:r>
            <a:r>
              <a:rPr lang="ar-SA" altLang="en-US" sz="2400" dirty="0">
                <a:solidFill>
                  <a:srgbClr val="000000"/>
                </a:solidFill>
                <a:latin typeface="Tahoma" panose="020B0604030504040204" pitchFamily="34" charset="0"/>
                <a:cs typeface="B Nazanin" panose="00000400000000000000" pitchFamily="2" charset="-78"/>
              </a:rPr>
              <a:t>(که در محيط تجارت عادی است)، در جدول </a:t>
            </a:r>
            <a:r>
              <a:rPr lang="en-US" altLang="en-US" sz="2400" dirty="0">
                <a:solidFill>
                  <a:srgbClr val="000000"/>
                </a:solidFill>
                <a:latin typeface="Tahoma" panose="020B0604030504040204" pitchFamily="34" charset="0"/>
                <a:cs typeface="B Nazanin" panose="00000400000000000000" pitchFamily="2" charset="-78"/>
              </a:rPr>
              <a:t>CUSTOMER</a:t>
            </a:r>
            <a:r>
              <a:rPr lang="ar-SA" altLang="en-US" sz="2400" dirty="0">
                <a:solidFill>
                  <a:srgbClr val="000000"/>
                </a:solidFill>
                <a:latin typeface="Tahoma" panose="020B0604030504040204" pitchFamily="34" charset="0"/>
                <a:cs typeface="B Nazanin" panose="00000400000000000000" pitchFamily="2" charset="-78"/>
              </a:rPr>
              <a:t> نمی توانيم چند ستون آدرس را اضافه کنيم چون تعداد آدرس های ممکن را نمی دانيم.</a:t>
            </a:r>
            <a:endParaRPr lang="fa-IR" altLang="en-US" sz="24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بنابراين ناگزير به اضافه کردن رکورد جديد برای هر آدرس مشتری هستيم که باعث تکرار و افزونگی داده می شود.زيرا </a:t>
            </a:r>
            <a:r>
              <a:rPr lang="en-US" altLang="en-US" sz="2200" dirty="0" err="1">
                <a:solidFill>
                  <a:srgbClr val="000000"/>
                </a:solidFill>
                <a:latin typeface="Tahoma" panose="020B0604030504040204" pitchFamily="34" charset="0"/>
                <a:cs typeface="B Nazanin" panose="00000400000000000000" pitchFamily="2" charset="-78"/>
              </a:rPr>
              <a:t>CustomerNo</a:t>
            </a:r>
            <a:r>
              <a:rPr lang="ar-SA" altLang="en-US" sz="2200" dirty="0">
                <a:solidFill>
                  <a:srgbClr val="000000"/>
                </a:solidFill>
                <a:latin typeface="Tahoma" panose="020B0604030504040204" pitchFamily="34" charset="0"/>
                <a:cs typeface="B Nazanin" panose="00000400000000000000" pitchFamily="2" charset="-78"/>
              </a:rPr>
              <a:t> ديگر تنها يک آدرس را معين نمی کند بلکه مجموعه ای از آدرس های را نشان می دهد به عبارت </a:t>
            </a:r>
            <a:r>
              <a:rPr lang="ar-SA" altLang="en-US" sz="2200" b="1" dirty="0">
                <a:solidFill>
                  <a:srgbClr val="000000"/>
                </a:solidFill>
                <a:latin typeface="Tahoma" panose="020B0604030504040204" pitchFamily="34" charset="0"/>
                <a:cs typeface="B Nazanin" panose="00000400000000000000" pitchFamily="2" charset="-78"/>
              </a:rPr>
              <a:t>ديگر وابستگی چندمقداری</a:t>
            </a:r>
            <a:r>
              <a:rPr lang="ar-SA" altLang="en-US" sz="2200" dirty="0">
                <a:solidFill>
                  <a:srgbClr val="000000"/>
                </a:solidFill>
                <a:latin typeface="Tahoma" panose="020B0604030504040204" pitchFamily="34" charset="0"/>
                <a:cs typeface="B Nazanin" panose="00000400000000000000" pitchFamily="2" charset="-78"/>
              </a:rPr>
              <a:t> دارد.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 با حذف چنين وابستگی هائی و تقسيم جدول به صورت زير به فرم چهارم نرمال می رسيم.</a:t>
            </a:r>
            <a:endParaRPr lang="fa-IR" altLang="en-US" sz="22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endParaRPr lang="en-US" altLang="en-US" sz="800" dirty="0">
              <a:cs typeface="B Nazanin" panose="00000400000000000000" pitchFamily="2" charset="-78"/>
            </a:endParaRPr>
          </a:p>
          <a:p>
            <a:pPr lvl="1" eaLnBrk="0" fontAlgn="base" hangingPunct="0">
              <a:lnSpc>
                <a:spcPct val="100000"/>
              </a:lnSpc>
              <a:spcBef>
                <a:spcPct val="0"/>
              </a:spcBef>
              <a:spcAft>
                <a:spcPct val="0"/>
              </a:spcAft>
              <a:buClrTx/>
            </a:pPr>
            <a:r>
              <a:rPr lang="en-US" altLang="en-US" dirty="0">
                <a:solidFill>
                  <a:srgbClr val="000000"/>
                </a:solidFill>
                <a:latin typeface="Tahoma" panose="020B0604030504040204" pitchFamily="34" charset="0"/>
                <a:cs typeface="B Nazanin" panose="00000400000000000000" pitchFamily="2" charset="-78"/>
              </a:rPr>
              <a:t>CUSTOMER(</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dirty="0">
                <a:solidFill>
                  <a:srgbClr val="000000"/>
                </a:solidFill>
                <a:latin typeface="Tahoma" panose="020B0604030504040204" pitchFamily="34" charset="0"/>
                <a:cs typeface="B Nazanin" panose="00000400000000000000" pitchFamily="2" charset="-78"/>
              </a:rPr>
              <a:t>, First, Last, </a:t>
            </a:r>
            <a:r>
              <a:rPr lang="en-US" altLang="en-US" dirty="0" err="1">
                <a:solidFill>
                  <a:srgbClr val="000000"/>
                </a:solidFill>
                <a:latin typeface="Tahoma" panose="020B0604030504040204" pitchFamily="34" charset="0"/>
                <a:cs typeface="B Nazanin" panose="00000400000000000000" pitchFamily="2" charset="-78"/>
              </a:rPr>
              <a:t>CreditLimit</a:t>
            </a:r>
            <a:r>
              <a:rPr lang="en-US" altLang="en-US" dirty="0">
                <a:solidFill>
                  <a:srgbClr val="000000"/>
                </a:solidFill>
                <a:latin typeface="Tahoma" panose="020B0604030504040204" pitchFamily="34" charset="0"/>
                <a:cs typeface="B Nazanin" panose="00000400000000000000" pitchFamily="2" charset="-78"/>
              </a:rPr>
              <a:t>)</a:t>
            </a:r>
            <a:br>
              <a:rPr lang="en-US" altLang="en-US" dirty="0">
                <a:solidFill>
                  <a:srgbClr val="000000"/>
                </a:solidFill>
                <a:latin typeface="Tahoma" panose="020B0604030504040204" pitchFamily="34" charset="0"/>
                <a:cs typeface="B Nazanin" panose="00000400000000000000" pitchFamily="2" charset="-78"/>
              </a:rPr>
            </a:br>
            <a:r>
              <a:rPr lang="en-US" altLang="en-US" dirty="0">
                <a:solidFill>
                  <a:srgbClr val="000000"/>
                </a:solidFill>
                <a:latin typeface="Tahoma" panose="020B0604030504040204" pitchFamily="34" charset="0"/>
                <a:cs typeface="B Nazanin" panose="00000400000000000000" pitchFamily="2" charset="-78"/>
              </a:rPr>
              <a:t>CUSTOMER_ADDRESS(</a:t>
            </a:r>
            <a:r>
              <a:rPr lang="en-US" altLang="en-US" u="sng" dirty="0" err="1">
                <a:solidFill>
                  <a:srgbClr val="000000"/>
                </a:solidFill>
                <a:latin typeface="Tahoma" panose="020B0604030504040204" pitchFamily="34" charset="0"/>
                <a:cs typeface="B Nazanin" panose="00000400000000000000" pitchFamily="2" charset="-78"/>
              </a:rPr>
              <a:t>CustomerNo</a:t>
            </a:r>
            <a:r>
              <a:rPr lang="en-US" altLang="en-US" u="sng" dirty="0">
                <a:solidFill>
                  <a:srgbClr val="000000"/>
                </a:solidFill>
                <a:latin typeface="Tahoma" panose="020B0604030504040204" pitchFamily="34" charset="0"/>
                <a:cs typeface="B Nazanin" panose="00000400000000000000" pitchFamily="2" charset="-78"/>
              </a:rPr>
              <a:t>, Address</a:t>
            </a:r>
            <a:r>
              <a:rPr lang="en-US" altLang="en-US" dirty="0">
                <a:solidFill>
                  <a:srgbClr val="000000"/>
                </a:solidFill>
                <a:latin typeface="Tahoma" panose="020B0604030504040204" pitchFamily="34" charset="0"/>
                <a:cs typeface="B Nazanin" panose="00000400000000000000" pitchFamily="2" charset="-78"/>
              </a:rPr>
              <a:t>)</a:t>
            </a:r>
            <a:br>
              <a:rPr lang="en-US" altLang="en-US" sz="2200" b="1" dirty="0">
                <a:solidFill>
                  <a:srgbClr val="000000"/>
                </a:solidFill>
                <a:latin typeface="Tahoma" panose="020B0604030504040204" pitchFamily="34" charset="0"/>
                <a:cs typeface="B Nazanin" panose="00000400000000000000" pitchFamily="2" charset="-78"/>
              </a:rPr>
            </a:br>
            <a:endParaRPr lang="en-US" altLang="en-US" sz="800" dirty="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dirty="0">
                <a:solidFill>
                  <a:srgbClr val="000000"/>
                </a:solidFill>
                <a:latin typeface="Tahoma" panose="020B0604030504040204" pitchFamily="34" charset="0"/>
                <a:cs typeface="B Nazanin" panose="00000400000000000000" pitchFamily="2" charset="-78"/>
              </a:rPr>
              <a:t>حالا هر مشتری می تواند هر تعداد آدرسی را داشته باشد.</a:t>
            </a:r>
            <a:endParaRPr lang="fa-IR" altLang="en-US" sz="2200" dirty="0">
              <a:solidFill>
                <a:srgbClr val="000000"/>
              </a:solidFill>
              <a:latin typeface="Tahoma" panose="020B060403050404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2200" b="1" dirty="0">
                <a:solidFill>
                  <a:srgbClr val="000000"/>
                </a:solidFill>
                <a:latin typeface="Tahoma" panose="020B0604030504040204" pitchFamily="34" charset="0"/>
                <a:cs typeface="B Nazanin" panose="00000400000000000000" pitchFamily="2" charset="-78"/>
              </a:rPr>
              <a:t>وابستگی چندمقداری (</a:t>
            </a:r>
            <a:r>
              <a:rPr lang="en-US" altLang="en-US" sz="2200" b="1" dirty="0">
                <a:solidFill>
                  <a:srgbClr val="000000"/>
                </a:solidFill>
                <a:latin typeface="Tahoma" panose="020B0604030504040204" pitchFamily="34" charset="0"/>
                <a:cs typeface="B Nazanin" panose="00000400000000000000" pitchFamily="2" charset="-78"/>
              </a:rPr>
              <a:t>multivalued dependency</a:t>
            </a:r>
            <a:r>
              <a:rPr lang="fa-IR"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به</a:t>
            </a:r>
            <a:r>
              <a:rPr lang="ar-SA" altLang="en-US" sz="2200" b="1" dirty="0">
                <a:solidFill>
                  <a:srgbClr val="000000"/>
                </a:solidFill>
                <a:latin typeface="Tahoma" panose="020B0604030504040204" pitchFamily="34" charset="0"/>
                <a:cs typeface="B Nazanin" panose="00000400000000000000" pitchFamily="2" charset="-78"/>
              </a:rPr>
              <a:t> </a:t>
            </a:r>
            <a:r>
              <a:rPr lang="ar-SA" altLang="en-US" sz="2200" dirty="0">
                <a:solidFill>
                  <a:srgbClr val="000000"/>
                </a:solidFill>
                <a:latin typeface="Tahoma" panose="020B0604030504040204" pitchFamily="34" charset="0"/>
                <a:cs typeface="B Nazanin" panose="00000400000000000000" pitchFamily="2" charset="-78"/>
              </a:rPr>
              <a:t>اين معنی است که حضور رکوردهای معينی در جدول وجود رکوردهای معين ديگری را برساند.</a:t>
            </a:r>
            <a:endParaRPr lang="en-US" altLang="en-US" sz="5400" dirty="0">
              <a:latin typeface="Arial" panose="020B0604020202020204" pitchFamily="34" charset="0"/>
              <a:cs typeface="B Nazanin" panose="00000400000000000000" pitchFamily="2" charset="-78"/>
            </a:endParaRPr>
          </a:p>
        </p:txBody>
      </p:sp>
      <p:sp>
        <p:nvSpPr>
          <p:cNvPr id="5" name="Slide Number Placeholder 4">
            <a:extLst>
              <a:ext uri="{FF2B5EF4-FFF2-40B4-BE49-F238E27FC236}">
                <a16:creationId xmlns:a16="http://schemas.microsoft.com/office/drawing/2014/main" id="{3C348507-717F-40D5-A7EC-EBE55196024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27</a:t>
            </a:fld>
            <a:endParaRPr lang="en-US"/>
          </a:p>
        </p:txBody>
      </p:sp>
    </p:spTree>
    <p:extLst>
      <p:ext uri="{BB962C8B-B14F-4D97-AF65-F5344CB8AC3E}">
        <p14:creationId xmlns:p14="http://schemas.microsoft.com/office/powerpoint/2010/main" val="2056669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Title 1"/>
          <p:cNvSpPr>
            <a:spLocks noGrp="1"/>
          </p:cNvSpPr>
          <p:nvPr>
            <p:ph type="title"/>
          </p:nvPr>
        </p:nvSpPr>
        <p:spPr>
          <a:xfrm>
            <a:off x="339725" y="70881"/>
            <a:ext cx="8229600" cy="1143000"/>
          </a:xfrm>
        </p:spPr>
        <p:txBody>
          <a:bodyPr anchor="ctr"/>
          <a:lstStyle/>
          <a:p>
            <a:pPr algn="ctr" rtl="1"/>
            <a:r>
              <a:rPr lang="fa-IR" altLang="en-US" sz="4400" b="1" dirty="0">
                <a:latin typeface="Titr" pitchFamily="2" charset="-78"/>
                <a:ea typeface="2  Titr"/>
                <a:cs typeface="2  Titr"/>
              </a:rPr>
              <a:t>جداول نرمال4</a:t>
            </a:r>
            <a:r>
              <a:rPr lang="en-US" altLang="en-US" sz="4400" b="1" dirty="0">
                <a:latin typeface="Titr" pitchFamily="2" charset="-78"/>
                <a:ea typeface="2  Titr"/>
                <a:cs typeface="2  Titr"/>
              </a:rPr>
              <a:t> </a:t>
            </a:r>
          </a:p>
        </p:txBody>
      </p:sp>
      <p:sp>
        <p:nvSpPr>
          <p:cNvPr id="148482" name="Content Placeholder 2"/>
          <p:cNvSpPr>
            <a:spLocks noGrp="1"/>
          </p:cNvSpPr>
          <p:nvPr>
            <p:ph idx="1"/>
          </p:nvPr>
        </p:nvSpPr>
        <p:spPr>
          <a:xfrm>
            <a:off x="3962400" y="1193819"/>
            <a:ext cx="5021424" cy="2767467"/>
          </a:xfrm>
        </p:spPr>
        <p:txBody>
          <a:bodyPr/>
          <a:lstStyle/>
          <a:p>
            <a:pPr marL="457200" indent="-457200" algn="just" rtl="1">
              <a:buFont typeface="+mj-lt"/>
              <a:buAutoNum type="arabicPeriod"/>
            </a:pPr>
            <a:r>
              <a:rPr lang="fa-IR" altLang="en-US" dirty="0">
                <a:ea typeface="Majalla UI"/>
                <a:cs typeface="B Nazanin" panose="00000400000000000000" pitchFamily="2" charset="-78"/>
              </a:rPr>
              <a:t>تمام کلید</a:t>
            </a:r>
          </a:p>
          <a:p>
            <a:pPr marL="457200" indent="-457200" algn="just" rtl="1">
              <a:buFont typeface="+mj-lt"/>
              <a:buAutoNum type="arabicPeriod"/>
            </a:pPr>
            <a:r>
              <a:rPr lang="fa-IR" altLang="en-US" dirty="0">
                <a:ea typeface="Majalla UI"/>
                <a:cs typeface="B Nazanin" panose="00000400000000000000" pitchFamily="2" charset="-78"/>
              </a:rPr>
              <a:t>اگر اضافه کنیم کارمند 100، جاوا را به المانی میگوید، افزونگی رخ میدهد.</a:t>
            </a:r>
          </a:p>
        </p:txBody>
      </p:sp>
      <p:sp>
        <p:nvSpPr>
          <p:cNvPr id="3" name="Slide Number Placeholder 2">
            <a:extLst>
              <a:ext uri="{FF2B5EF4-FFF2-40B4-BE49-F238E27FC236}">
                <a16:creationId xmlns:a16="http://schemas.microsoft.com/office/drawing/2014/main" id="{0790E67D-FB9F-4B25-87ED-C4FEE54C930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28</a:t>
            </a:fld>
            <a:endParaRPr lang="en-US"/>
          </a:p>
        </p:txBody>
      </p:sp>
      <p:graphicFrame>
        <p:nvGraphicFramePr>
          <p:cNvPr id="9" name="Table 8"/>
          <p:cNvGraphicFramePr>
            <a:graphicFrameLocks noGrp="1"/>
          </p:cNvGraphicFramePr>
          <p:nvPr>
            <p:extLst>
              <p:ext uri="{D42A27DB-BD31-4B8C-83A1-F6EECF244321}">
                <p14:modId xmlns:p14="http://schemas.microsoft.com/office/powerpoint/2010/main" val="157085747"/>
              </p:ext>
            </p:extLst>
          </p:nvPr>
        </p:nvGraphicFramePr>
        <p:xfrm>
          <a:off x="228600" y="1828800"/>
          <a:ext cx="3665376" cy="4418982"/>
        </p:xfrm>
        <a:graphic>
          <a:graphicData uri="http://schemas.openxmlformats.org/drawingml/2006/table">
            <a:tbl>
              <a:tblPr firstRow="1" bandRow="1">
                <a:tableStyleId>{616DA210-FB5B-4158-B5E0-FEB733F419BA}</a:tableStyleId>
              </a:tblPr>
              <a:tblGrid>
                <a:gridCol w="845976">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43092">
                <a:tc>
                  <a:txBody>
                    <a:bodyPr/>
                    <a:lstStyle/>
                    <a:p>
                      <a:pPr algn="ctr"/>
                      <a:r>
                        <a:rPr lang="en-US" sz="2000" dirty="0" err="1">
                          <a:cs typeface="B Nazanin" panose="00000400000000000000" pitchFamily="2" charset="-78"/>
                        </a:rPr>
                        <a:t>emp</a:t>
                      </a:r>
                      <a:r>
                        <a:rPr lang="en-US" sz="2000" dirty="0">
                          <a:cs typeface="B Nazanin" panose="00000400000000000000" pitchFamily="2" charset="-78"/>
                        </a:rPr>
                        <a:t>#</a:t>
                      </a:r>
                    </a:p>
                  </a:txBody>
                  <a:tcPr marT="42299" marB="42299" anchor="ctr"/>
                </a:tc>
                <a:tc>
                  <a:txBody>
                    <a:bodyPr/>
                    <a:lstStyle/>
                    <a:p>
                      <a:pPr algn="ctr"/>
                      <a:r>
                        <a:rPr lang="en-US" sz="2000" dirty="0">
                          <a:cs typeface="B Nazanin" panose="00000400000000000000" pitchFamily="2" charset="-78"/>
                        </a:rPr>
                        <a:t>Skill</a:t>
                      </a:r>
                    </a:p>
                  </a:txBody>
                  <a:tcPr marT="42299" marB="42299" anchor="ctr"/>
                </a:tc>
                <a:tc>
                  <a:txBody>
                    <a:bodyPr/>
                    <a:lstStyle/>
                    <a:p>
                      <a:pPr algn="ctr"/>
                      <a:r>
                        <a:rPr lang="en-US" sz="2000" dirty="0" err="1">
                          <a:cs typeface="B Nazanin" panose="00000400000000000000" pitchFamily="2" charset="-78"/>
                        </a:rPr>
                        <a:t>lang</a:t>
                      </a:r>
                      <a:endParaRPr lang="en-US" sz="2000" dirty="0">
                        <a:cs typeface="B Nazanin" panose="00000400000000000000" pitchFamily="2" charset="-78"/>
                      </a:endParaRPr>
                    </a:p>
                  </a:txBody>
                  <a:tcPr marT="42299" marB="42299" anchor="ctr"/>
                </a:tc>
                <a:extLst>
                  <a:ext uri="{0D108BD9-81ED-4DB2-BD59-A6C34878D82A}">
                    <a16:rowId xmlns:a16="http://schemas.microsoft.com/office/drawing/2014/main" val="10000"/>
                  </a:ext>
                </a:extLst>
              </a:tr>
              <a:tr h="343092">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a:t>
                      </a:r>
                      <a:r>
                        <a:rPr lang="fa-IR" sz="2000" baseline="0" dirty="0">
                          <a:cs typeface="B Nazanin" panose="00000400000000000000" pitchFamily="2" charset="-78"/>
                        </a:rPr>
                        <a:t> نویسی جاوا</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1"/>
                  </a:ext>
                </a:extLst>
              </a:tr>
              <a:tr h="592187">
                <a:tc>
                  <a:txBody>
                    <a:bodyPr/>
                    <a:lstStyle/>
                    <a:p>
                      <a:pPr algn="ctr"/>
                      <a:r>
                        <a:rPr lang="fa-IR" sz="2000" dirty="0">
                          <a:cs typeface="B Nazanin" panose="00000400000000000000" pitchFamily="2" charset="-78"/>
                        </a:rPr>
                        <a:t>100</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تجزیه و تحلیل شی</a:t>
                      </a:r>
                      <a:r>
                        <a:rPr lang="fa-IR" sz="2000" baseline="0" dirty="0">
                          <a:cs typeface="B Nazanin" panose="00000400000000000000" pitchFamily="2" charset="-78"/>
                        </a:rPr>
                        <a:t> گرا</a:t>
                      </a:r>
                      <a:r>
                        <a:rPr lang="fa-IR" sz="2000" dirty="0">
                          <a:cs typeface="B Nazanin" panose="00000400000000000000" pitchFamily="2" charset="-78"/>
                        </a:rPr>
                        <a:t> </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2"/>
                  </a:ext>
                </a:extLst>
              </a:tr>
              <a:tr h="343092">
                <a:tc>
                  <a:txBody>
                    <a:bodyPr/>
                    <a:lstStyle/>
                    <a:p>
                      <a:pPr algn="ct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برنامه نویسی دلفی</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3"/>
                  </a:ext>
                </a:extLst>
              </a:tr>
              <a:tr h="343092">
                <a:tc>
                  <a:txBody>
                    <a:bodyPr/>
                    <a:lstStyle/>
                    <a:p>
                      <a:pPr algn="ct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solidFill>
                            <a:schemeClr val="bg2">
                              <a:lumMod val="50000"/>
                            </a:schemeClr>
                          </a:solidFill>
                          <a:cs typeface="B Nazanin" panose="00000400000000000000" pitchFamily="2" charset="-78"/>
                        </a:rPr>
                        <a:t>تجزیه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4"/>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انگلیسی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5"/>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برنامه</a:t>
                      </a:r>
                      <a:r>
                        <a:rPr lang="fa-IR" sz="2000" baseline="0" dirty="0">
                          <a:cs typeface="B Nazanin" panose="00000400000000000000" pitchFamily="2" charset="-78"/>
                        </a:rPr>
                        <a:t> نویسی دلفی</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6"/>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101</a:t>
                      </a:r>
                      <a:endParaRPr lang="en-US" sz="2000" dirty="0">
                        <a:solidFill>
                          <a:schemeClr val="bg2">
                            <a:lumMod val="50000"/>
                          </a:schemeClr>
                        </a:solidFill>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solidFill>
                            <a:schemeClr val="bg2">
                              <a:lumMod val="50000"/>
                            </a:schemeClr>
                          </a:solidFill>
                          <a:cs typeface="B Nazanin" panose="00000400000000000000" pitchFamily="2" charset="-78"/>
                        </a:rPr>
                        <a:t>تجزیه و تحلیل شی گرا</a:t>
                      </a:r>
                      <a:endParaRPr lang="en-US" sz="2000" dirty="0">
                        <a:solidFill>
                          <a:schemeClr val="bg2">
                            <a:lumMod val="50000"/>
                          </a:schemeClr>
                        </a:solidFill>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7"/>
                  </a:ext>
                </a:extLst>
              </a:tr>
              <a:tr h="3430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101</a:t>
                      </a:r>
                      <a:endParaRPr lang="en-US" sz="2000" dirty="0">
                        <a:cs typeface="B Nazanin" panose="00000400000000000000" pitchFamily="2" charset="-78"/>
                      </a:endParaRPr>
                    </a:p>
                  </a:txBody>
                  <a:tcPr marT="42299" marB="422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a-IR" sz="2000" dirty="0">
                          <a:cs typeface="B Nazanin" panose="00000400000000000000" pitchFamily="2" charset="-78"/>
                        </a:rPr>
                        <a:t>طراحی وب سایت</a:t>
                      </a:r>
                      <a:endParaRPr lang="en-US" sz="2000" dirty="0">
                        <a:cs typeface="B Nazanin" panose="00000400000000000000" pitchFamily="2" charset="-78"/>
                      </a:endParaRPr>
                    </a:p>
                  </a:txBody>
                  <a:tcPr marT="42299" marB="42299"/>
                </a:tc>
                <a:tc>
                  <a:txBody>
                    <a:bodyPr/>
                    <a:lstStyle/>
                    <a:p>
                      <a:pPr algn="ctr"/>
                      <a:r>
                        <a:rPr lang="fa-IR" sz="2000" dirty="0">
                          <a:cs typeface="B Nazanin" panose="00000400000000000000" pitchFamily="2" charset="-78"/>
                        </a:rPr>
                        <a:t>آلمانی</a:t>
                      </a:r>
                      <a:endParaRPr lang="en-US" sz="2000" dirty="0">
                        <a:cs typeface="B Nazanin" panose="00000400000000000000" pitchFamily="2" charset="-78"/>
                      </a:endParaRPr>
                    </a:p>
                  </a:txBody>
                  <a:tcPr marT="42299" marB="42299"/>
                </a:tc>
                <a:extLst>
                  <a:ext uri="{0D108BD9-81ED-4DB2-BD59-A6C34878D82A}">
                    <a16:rowId xmlns:a16="http://schemas.microsoft.com/office/drawing/2014/main" val="10008"/>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541131192"/>
              </p:ext>
            </p:extLst>
          </p:nvPr>
        </p:nvGraphicFramePr>
        <p:xfrm>
          <a:off x="4077628" y="3002330"/>
          <a:ext cx="2743200" cy="3232752"/>
        </p:xfrm>
        <a:graphic>
          <a:graphicData uri="http://schemas.openxmlformats.org/drawingml/2006/table">
            <a:tbl>
              <a:tblPr firstRow="1" bandRow="1">
                <a:tableStyleId>{616DA210-FB5B-4158-B5E0-FEB733F419BA}</a:tableStyleId>
              </a:tblPr>
              <a:tblGrid>
                <a:gridCol w="838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330905">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0796" marB="40796" anchor="ctr"/>
                </a:tc>
                <a:tc>
                  <a:txBody>
                    <a:bodyPr/>
                    <a:lstStyle/>
                    <a:p>
                      <a:pPr marL="0" algn="ctr" defTabSz="457200" rtl="0" eaLnBrk="1" latinLnBrk="0" hangingPunct="1"/>
                      <a:r>
                        <a:rPr lang="en-US" sz="2000" b="1" kern="1200" dirty="0">
                          <a:solidFill>
                            <a:schemeClr val="tx1"/>
                          </a:solidFill>
                          <a:latin typeface="+mn-lt"/>
                          <a:ea typeface="+mn-ea"/>
                          <a:cs typeface="B Nazanin" panose="00000400000000000000" pitchFamily="2" charset="-78"/>
                        </a:rPr>
                        <a:t>Skill</a:t>
                      </a:r>
                    </a:p>
                  </a:txBody>
                  <a:tcPr marT="40796" marB="40796" anchor="ctr"/>
                </a:tc>
                <a:extLst>
                  <a:ext uri="{0D108BD9-81ED-4DB2-BD59-A6C34878D82A}">
                    <a16:rowId xmlns:a16="http://schemas.microsoft.com/office/drawing/2014/main" val="10000"/>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جاوا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1"/>
                  </a:ext>
                </a:extLst>
              </a:tr>
              <a:tr h="57115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و تحلیل شی گرا </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2"/>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برنامه نویسی دلفی</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3"/>
                  </a:ext>
                </a:extLst>
              </a:tr>
              <a:tr h="330905">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تجزیه تحلیل شی گرا</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4"/>
                  </a:ext>
                </a:extLst>
              </a:tr>
              <a:tr h="33090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0796" marB="40796"/>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طراحی وب سایت</a:t>
                      </a:r>
                      <a:endParaRPr lang="en-US" sz="2000" b="1" kern="1200" dirty="0">
                        <a:solidFill>
                          <a:schemeClr val="tx1"/>
                        </a:solidFill>
                        <a:latin typeface="+mn-lt"/>
                        <a:ea typeface="+mn-ea"/>
                        <a:cs typeface="B Nazanin" panose="00000400000000000000" pitchFamily="2" charset="-78"/>
                      </a:endParaRPr>
                    </a:p>
                  </a:txBody>
                  <a:tcPr marT="40796" marB="40796"/>
                </a:tc>
                <a:extLst>
                  <a:ext uri="{0D108BD9-81ED-4DB2-BD59-A6C34878D82A}">
                    <a16:rowId xmlns:a16="http://schemas.microsoft.com/office/drawing/2014/main" val="10005"/>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218373492"/>
              </p:ext>
            </p:extLst>
          </p:nvPr>
        </p:nvGraphicFramePr>
        <p:xfrm>
          <a:off x="7026026" y="3429000"/>
          <a:ext cx="1957798" cy="1584800"/>
        </p:xfrm>
        <a:graphic>
          <a:graphicData uri="http://schemas.openxmlformats.org/drawingml/2006/table">
            <a:tbl>
              <a:tblPr firstRow="1" bandRow="1">
                <a:tableStyleId>{616DA210-FB5B-4158-B5E0-FEB733F419BA}</a:tableStyleId>
              </a:tblPr>
              <a:tblGrid>
                <a:gridCol w="936338">
                  <a:extLst>
                    <a:ext uri="{9D8B030D-6E8A-4147-A177-3AD203B41FA5}">
                      <a16:colId xmlns:a16="http://schemas.microsoft.com/office/drawing/2014/main" val="20000"/>
                    </a:ext>
                  </a:extLst>
                </a:gridCol>
                <a:gridCol w="1021460">
                  <a:extLst>
                    <a:ext uri="{9D8B030D-6E8A-4147-A177-3AD203B41FA5}">
                      <a16:colId xmlns:a16="http://schemas.microsoft.com/office/drawing/2014/main" val="20001"/>
                    </a:ext>
                  </a:extLst>
                </a:gridCol>
              </a:tblGrid>
              <a:tr h="370681">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emp</a:t>
                      </a:r>
                      <a:r>
                        <a:rPr lang="en-US" sz="2000" b="1" kern="1200" dirty="0">
                          <a:solidFill>
                            <a:schemeClr val="tx1"/>
                          </a:solidFill>
                          <a:latin typeface="+mn-lt"/>
                          <a:ea typeface="+mn-ea"/>
                          <a:cs typeface="B Nazanin" panose="00000400000000000000" pitchFamily="2" charset="-78"/>
                        </a:rPr>
                        <a:t>#</a:t>
                      </a:r>
                    </a:p>
                  </a:txBody>
                  <a:tcPr marT="45700" marB="45700" anchor="ctr"/>
                </a:tc>
                <a:tc>
                  <a:txBody>
                    <a:bodyPr/>
                    <a:lstStyle/>
                    <a:p>
                      <a:pPr marL="0" algn="ctr" defTabSz="457200" rtl="0" eaLnBrk="1" latinLnBrk="0" hangingPunct="1"/>
                      <a:r>
                        <a:rPr lang="en-US" sz="2000" b="1" kern="1200" dirty="0" err="1">
                          <a:solidFill>
                            <a:schemeClr val="tx1"/>
                          </a:solidFill>
                          <a:latin typeface="+mn-lt"/>
                          <a:ea typeface="+mn-ea"/>
                          <a:cs typeface="B Nazanin" panose="00000400000000000000" pitchFamily="2" charset="-78"/>
                        </a:rPr>
                        <a:t>lang</a:t>
                      </a:r>
                      <a:endParaRPr lang="en-US" sz="2000" b="1" kern="1200" dirty="0">
                        <a:solidFill>
                          <a:schemeClr val="tx1"/>
                        </a:solidFill>
                        <a:latin typeface="+mn-lt"/>
                        <a:ea typeface="+mn-ea"/>
                        <a:cs typeface="B Nazanin" panose="00000400000000000000" pitchFamily="2" charset="-78"/>
                      </a:endParaRPr>
                    </a:p>
                  </a:txBody>
                  <a:tcPr marT="45700" marB="45700" anchor="ctr"/>
                </a:tc>
                <a:extLst>
                  <a:ext uri="{0D108BD9-81ED-4DB2-BD59-A6C34878D82A}">
                    <a16:rowId xmlns:a16="http://schemas.microsoft.com/office/drawing/2014/main" val="10000"/>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100</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1"/>
                  </a:ext>
                </a:extLst>
              </a:tr>
              <a:tr h="370681">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انگلیسی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2"/>
                  </a:ext>
                </a:extLst>
              </a:tr>
              <a:tr h="370681">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a-IR" sz="2000" b="1" kern="1200" dirty="0">
                          <a:solidFill>
                            <a:schemeClr val="tx1"/>
                          </a:solidFill>
                          <a:latin typeface="+mn-lt"/>
                          <a:ea typeface="+mn-ea"/>
                          <a:cs typeface="B Nazanin" panose="00000400000000000000" pitchFamily="2" charset="-78"/>
                        </a:rPr>
                        <a:t>101</a:t>
                      </a:r>
                      <a:endParaRPr lang="en-US" sz="2000" b="1" kern="1200" dirty="0">
                        <a:solidFill>
                          <a:schemeClr val="tx1"/>
                        </a:solidFill>
                        <a:latin typeface="+mn-lt"/>
                        <a:ea typeface="+mn-ea"/>
                        <a:cs typeface="B Nazanin" panose="00000400000000000000" pitchFamily="2" charset="-78"/>
                      </a:endParaRPr>
                    </a:p>
                  </a:txBody>
                  <a:tcPr marT="45700" marB="45700"/>
                </a:tc>
                <a:tc>
                  <a:txBody>
                    <a:bodyPr/>
                    <a:lstStyle/>
                    <a:p>
                      <a:pPr marL="0" algn="ctr" defTabSz="457200" rtl="0" eaLnBrk="1" latinLnBrk="0" hangingPunct="1"/>
                      <a:r>
                        <a:rPr lang="fa-IR" sz="2000" b="1" kern="1200" dirty="0">
                          <a:solidFill>
                            <a:schemeClr val="tx1"/>
                          </a:solidFill>
                          <a:latin typeface="+mn-lt"/>
                          <a:ea typeface="+mn-ea"/>
                          <a:cs typeface="B Nazanin" panose="00000400000000000000" pitchFamily="2" charset="-78"/>
                        </a:rPr>
                        <a:t>آلمانی</a:t>
                      </a:r>
                      <a:endParaRPr lang="en-US" sz="2000" b="1" kern="1200" dirty="0">
                        <a:solidFill>
                          <a:schemeClr val="tx1"/>
                        </a:solidFill>
                        <a:latin typeface="+mn-lt"/>
                        <a:ea typeface="+mn-ea"/>
                        <a:cs typeface="B Nazanin" panose="00000400000000000000" pitchFamily="2" charset="-78"/>
                      </a:endParaRPr>
                    </a:p>
                  </a:txBody>
                  <a:tcPr marT="45700" marB="457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64090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346652" y="162906"/>
            <a:ext cx="8229600" cy="1143000"/>
          </a:xfrm>
        </p:spPr>
        <p:txBody>
          <a:bodyPr anchor="ctr"/>
          <a:lstStyle/>
          <a:p>
            <a:pPr algn="ctr" rtl="1"/>
            <a:r>
              <a:rPr lang="fa-IR" altLang="en-US" sz="4400" b="1" dirty="0">
                <a:latin typeface="Titr" pitchFamily="2" charset="-78"/>
                <a:ea typeface="2  Titr"/>
                <a:cs typeface="2  Titr"/>
              </a:rPr>
              <a:t>جداول نرمال5</a:t>
            </a:r>
            <a:r>
              <a:rPr lang="en-US" altLang="en-US" sz="4400" b="1" dirty="0">
                <a:latin typeface="Titr" pitchFamily="2" charset="-78"/>
                <a:ea typeface="2  Titr"/>
                <a:cs typeface="2  Titr"/>
              </a:rPr>
              <a:t> </a:t>
            </a:r>
          </a:p>
        </p:txBody>
      </p:sp>
      <p:sp>
        <p:nvSpPr>
          <p:cNvPr id="150530" name="Content Placeholder 2"/>
          <p:cNvSpPr>
            <a:spLocks noGrp="1"/>
          </p:cNvSpPr>
          <p:nvPr>
            <p:ph idx="1"/>
          </p:nvPr>
        </p:nvSpPr>
        <p:spPr>
          <a:xfrm>
            <a:off x="609600" y="1935163"/>
            <a:ext cx="8305800" cy="2332037"/>
          </a:xfrm>
        </p:spPr>
        <p:txBody>
          <a:bodyPr>
            <a:normAutofit fontScale="92500" lnSpcReduction="20000"/>
          </a:bodyPr>
          <a:lstStyle/>
          <a:p>
            <a:pPr marL="0" indent="0" algn="just" rtl="1">
              <a:buNone/>
            </a:pPr>
            <a:r>
              <a:rPr lang="fa-IR" altLang="en-US" sz="3600" dirty="0">
                <a:ea typeface="Majalla UI"/>
                <a:cs typeface="B Nazanin" panose="00000400000000000000" pitchFamily="2" charset="-78"/>
              </a:rPr>
              <a:t>یک جدول نرمال5 است اگر:</a:t>
            </a:r>
          </a:p>
          <a:p>
            <a:pPr lvl="1" algn="just" rtl="1"/>
            <a:r>
              <a:rPr lang="fa-IR" altLang="en-US" sz="3200" dirty="0">
                <a:ea typeface="Majalla UI"/>
                <a:cs typeface="B Nazanin" panose="00000400000000000000" pitchFamily="2" charset="-78"/>
              </a:rPr>
              <a:t>نرمال 4 باشد.</a:t>
            </a:r>
          </a:p>
          <a:p>
            <a:pPr lvl="1" algn="just" rtl="1"/>
            <a:r>
              <a:rPr lang="fa-IR" altLang="en-US" sz="3200" b="1" dirty="0">
                <a:ea typeface="Majalla UI"/>
                <a:cs typeface="B Nazanin" panose="00000400000000000000" pitchFamily="2" charset="-78"/>
              </a:rPr>
              <a:t>نتوان</a:t>
            </a:r>
            <a:r>
              <a:rPr lang="fa-IR" altLang="en-US" sz="3200" dirty="0">
                <a:ea typeface="Majalla UI"/>
                <a:cs typeface="B Nazanin" panose="00000400000000000000" pitchFamily="2" charset="-78"/>
              </a:rPr>
              <a:t> آنرا </a:t>
            </a:r>
            <a:r>
              <a:rPr lang="fa-IR" altLang="en-US" sz="3200" b="1" dirty="0">
                <a:ea typeface="Majalla UI"/>
                <a:cs typeface="B Nazanin" panose="00000400000000000000" pitchFamily="2" charset="-78"/>
              </a:rPr>
              <a:t>به جداول کوچکتر تجزیه کرد </a:t>
            </a:r>
            <a:r>
              <a:rPr lang="fa-IR" altLang="en-US" sz="3200" dirty="0">
                <a:ea typeface="Majalla UI"/>
                <a:cs typeface="B Nazanin" panose="00000400000000000000" pitchFamily="2" charset="-78"/>
              </a:rPr>
              <a:t>بطوریکه حداقل یکی از جداول شامل هیچ یک از کلیدهای کاندیدای جدول اولیه نباشد.</a:t>
            </a:r>
          </a:p>
        </p:txBody>
      </p:sp>
      <p:sp>
        <p:nvSpPr>
          <p:cNvPr id="3" name="Slide Number Placeholder 2">
            <a:extLst>
              <a:ext uri="{FF2B5EF4-FFF2-40B4-BE49-F238E27FC236}">
                <a16:creationId xmlns:a16="http://schemas.microsoft.com/office/drawing/2014/main" id="{9930DF5D-C957-499F-B51B-FCD658C19CE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a:xfrm>
            <a:off x="457200" y="685800"/>
            <a:ext cx="8229600" cy="1143000"/>
          </a:xfrm>
        </p:spPr>
        <p:txBody>
          <a:bodyPr anchor="ctr"/>
          <a:lstStyle/>
          <a:p>
            <a:pPr algn="ctr" rtl="1"/>
            <a:r>
              <a:rPr lang="fa-IR" altLang="en-US" sz="4400" b="1" dirty="0">
                <a:latin typeface="Titr" pitchFamily="2" charset="-78"/>
                <a:ea typeface="2  Titr"/>
                <a:cs typeface="2  Titr"/>
              </a:rPr>
              <a:t>مباحث</a:t>
            </a:r>
            <a:endParaRPr lang="en-US" altLang="en-US" sz="4400" b="1" dirty="0">
              <a:latin typeface="Titr" pitchFamily="2" charset="-78"/>
              <a:ea typeface="2  Titr"/>
              <a:cs typeface="2  Titr"/>
            </a:endParaRPr>
          </a:p>
        </p:txBody>
      </p:sp>
      <p:sp>
        <p:nvSpPr>
          <p:cNvPr id="143362" name="Content Placeholder 2"/>
          <p:cNvSpPr>
            <a:spLocks noGrp="1"/>
          </p:cNvSpPr>
          <p:nvPr>
            <p:ph idx="1"/>
          </p:nvPr>
        </p:nvSpPr>
        <p:spPr>
          <a:xfrm>
            <a:off x="457200" y="1935163"/>
            <a:ext cx="8229600" cy="3932237"/>
          </a:xfrm>
        </p:spPr>
        <p:txBody>
          <a:bodyPr>
            <a:normAutofit/>
          </a:bodyPr>
          <a:lstStyle/>
          <a:p>
            <a:pPr algn="r" rtl="1"/>
            <a:r>
              <a:rPr lang="fa-IR" sz="3600" dirty="0">
                <a:cs typeface="B Nazanin" panose="00000400000000000000" pitchFamily="2" charset="-78"/>
              </a:rPr>
              <a:t>معرفی نرمال سازی</a:t>
            </a:r>
          </a:p>
          <a:p>
            <a:pPr algn="r" rtl="1"/>
            <a:r>
              <a:rPr lang="fa-IR" sz="3600" dirty="0">
                <a:cs typeface="B Nazanin" panose="00000400000000000000" pitchFamily="2" charset="-78"/>
              </a:rPr>
              <a:t>هدف از نرمال سازی</a:t>
            </a:r>
          </a:p>
          <a:p>
            <a:pPr algn="r" rtl="1"/>
            <a:r>
              <a:rPr lang="fa-IR" sz="3600" dirty="0">
                <a:cs typeface="B Nazanin" panose="00000400000000000000" pitchFamily="2" charset="-78"/>
              </a:rPr>
              <a:t>سطوح مختلف نرمال سازی</a:t>
            </a:r>
          </a:p>
          <a:p>
            <a:pPr algn="r" rtl="1"/>
            <a:r>
              <a:rPr lang="fa-IR" sz="3600" dirty="0">
                <a:cs typeface="B Nazanin" panose="00000400000000000000" pitchFamily="2" charset="-78"/>
              </a:rPr>
              <a:t>معایب نرمال سازی</a:t>
            </a:r>
            <a:endParaRPr lang="fa-IR" sz="3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Title 1"/>
          <p:cNvSpPr>
            <a:spLocks noGrp="1"/>
          </p:cNvSpPr>
          <p:nvPr>
            <p:ph type="title"/>
          </p:nvPr>
        </p:nvSpPr>
        <p:spPr>
          <a:xfrm>
            <a:off x="457200" y="0"/>
            <a:ext cx="8229600" cy="1143000"/>
          </a:xfrm>
        </p:spPr>
        <p:txBody>
          <a:bodyPr anchor="ctr"/>
          <a:lstStyle/>
          <a:p>
            <a:pPr algn="ctr" rtl="1"/>
            <a:r>
              <a:rPr lang="fa-IR" altLang="en-US" sz="4400" b="1" dirty="0">
                <a:latin typeface="Titr" pitchFamily="2" charset="-78"/>
                <a:ea typeface="2  Titr"/>
                <a:cs typeface="2  Titr"/>
              </a:rPr>
              <a:t>جداول نرمال5</a:t>
            </a:r>
            <a:r>
              <a:rPr lang="en-US" altLang="en-US" sz="4400" b="1" dirty="0">
                <a:latin typeface="Titr" pitchFamily="2" charset="-78"/>
                <a:ea typeface="2  Titr"/>
                <a:cs typeface="2  Titr"/>
              </a:rPr>
              <a:t> </a:t>
            </a:r>
          </a:p>
        </p:txBody>
      </p:sp>
      <p:sp>
        <p:nvSpPr>
          <p:cNvPr id="150530" name="Content Placeholder 2"/>
          <p:cNvSpPr>
            <a:spLocks noGrp="1"/>
          </p:cNvSpPr>
          <p:nvPr>
            <p:ph idx="1"/>
          </p:nvPr>
        </p:nvSpPr>
        <p:spPr>
          <a:xfrm>
            <a:off x="228600" y="1935163"/>
            <a:ext cx="8686800" cy="4694237"/>
          </a:xfrm>
        </p:spPr>
        <p:txBody>
          <a:bodyPr>
            <a:normAutofit/>
          </a:bodyPr>
          <a:lstStyle/>
          <a:p>
            <a:pPr algn="just" rtl="1"/>
            <a:endParaRPr lang="en-US" altLang="en-US" sz="2400" dirty="0">
              <a:ea typeface="Majalla UI"/>
              <a:cs typeface="B Nazanin" panose="00000400000000000000" pitchFamily="2" charset="-78"/>
            </a:endParaRPr>
          </a:p>
          <a:p>
            <a:pPr algn="just" rtl="1"/>
            <a:endParaRPr lang="en-US" altLang="en-US" sz="2400" dirty="0">
              <a:ea typeface="Majalla UI"/>
              <a:cs typeface="B Nazanin" panose="00000400000000000000" pitchFamily="2" charset="-78"/>
            </a:endParaRPr>
          </a:p>
          <a:p>
            <a:pPr algn="just" rtl="1"/>
            <a:r>
              <a:rPr lang="fa-IR" altLang="en-US" sz="2400" dirty="0">
                <a:ea typeface="Majalla UI"/>
                <a:cs typeface="B Nazanin" panose="00000400000000000000" pitchFamily="2" charset="-78"/>
              </a:rPr>
              <a:t>آیا </a:t>
            </a:r>
            <a:r>
              <a:rPr lang="en-US" altLang="en-US" sz="2400" dirty="0" err="1">
                <a:ea typeface="Majalla UI"/>
                <a:cs typeface="B Nazanin" panose="00000400000000000000" pitchFamily="2" charset="-78"/>
              </a:rPr>
              <a:t>sp∞pj</a:t>
            </a:r>
            <a:r>
              <a:rPr lang="fa-IR" altLang="en-US" sz="2400" dirty="0">
                <a:ea typeface="Majalla UI"/>
                <a:cs typeface="B Nazanin" panose="00000400000000000000" pitchFamily="2" charset="-78"/>
              </a:rPr>
              <a:t> جدول اول را میدهد ؟</a:t>
            </a:r>
          </a:p>
          <a:p>
            <a:pPr algn="just" rtl="1"/>
            <a:endParaRPr lang="fa-IR" altLang="en-US" sz="2400" dirty="0">
              <a:ea typeface="Majalla UI"/>
              <a:cs typeface="B Nazanin" panose="00000400000000000000" pitchFamily="2" charset="-78"/>
            </a:endParaRPr>
          </a:p>
        </p:txBody>
      </p:sp>
      <p:sp>
        <p:nvSpPr>
          <p:cNvPr id="4" name="Slide Number Placeholder 3">
            <a:extLst>
              <a:ext uri="{FF2B5EF4-FFF2-40B4-BE49-F238E27FC236}">
                <a16:creationId xmlns:a16="http://schemas.microsoft.com/office/drawing/2014/main" id="{1D297B5D-1F2F-4A24-8D27-34E8CE3A3F2B}"/>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30</a:t>
            </a:fld>
            <a:endParaRPr lang="en-US"/>
          </a:p>
        </p:txBody>
      </p:sp>
      <p:graphicFrame>
        <p:nvGraphicFramePr>
          <p:cNvPr id="3" name="Table 3">
            <a:extLst>
              <a:ext uri="{FF2B5EF4-FFF2-40B4-BE49-F238E27FC236}">
                <a16:creationId xmlns:a16="http://schemas.microsoft.com/office/drawing/2014/main" id="{8D26A902-286D-4B42-8F2F-64D8D796631D}"/>
              </a:ext>
            </a:extLst>
          </p:cNvPr>
          <p:cNvGraphicFramePr>
            <a:graphicFrameLocks noGrp="1"/>
          </p:cNvGraphicFramePr>
          <p:nvPr>
            <p:extLst>
              <p:ext uri="{D42A27DB-BD31-4B8C-83A1-F6EECF244321}">
                <p14:modId xmlns:p14="http://schemas.microsoft.com/office/powerpoint/2010/main" val="4109157069"/>
              </p:ext>
            </p:extLst>
          </p:nvPr>
        </p:nvGraphicFramePr>
        <p:xfrm>
          <a:off x="609600" y="1008063"/>
          <a:ext cx="2133600" cy="185420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graphicFrame>
        <p:nvGraphicFramePr>
          <p:cNvPr id="6" name="Table 3">
            <a:extLst>
              <a:ext uri="{FF2B5EF4-FFF2-40B4-BE49-F238E27FC236}">
                <a16:creationId xmlns:a16="http://schemas.microsoft.com/office/drawing/2014/main" id="{7CBB0DBA-B3B5-48E5-B4C1-675884D36DE5}"/>
              </a:ext>
            </a:extLst>
          </p:cNvPr>
          <p:cNvGraphicFramePr>
            <a:graphicFrameLocks noGrp="1"/>
          </p:cNvGraphicFramePr>
          <p:nvPr>
            <p:extLst>
              <p:ext uri="{D42A27DB-BD31-4B8C-83A1-F6EECF244321}">
                <p14:modId xmlns:p14="http://schemas.microsoft.com/office/powerpoint/2010/main" val="4222551826"/>
              </p:ext>
            </p:extLst>
          </p:nvPr>
        </p:nvGraphicFramePr>
        <p:xfrm>
          <a:off x="3606800" y="1020686"/>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tblGrid>
              <a:tr h="370840">
                <a:tc>
                  <a:txBody>
                    <a:bodyPr/>
                    <a:lstStyle/>
                    <a:p>
                      <a:r>
                        <a:rPr lang="en-US" dirty="0"/>
                        <a:t>S#</a:t>
                      </a:r>
                    </a:p>
                  </a:txBody>
                  <a:tcPr/>
                </a:tc>
                <a:tc>
                  <a:txBody>
                    <a:bodyPr/>
                    <a:lstStyle/>
                    <a:p>
                      <a:r>
                        <a:rPr lang="en-US" dirty="0"/>
                        <a:t>P#</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extLst>
                  <a:ext uri="{0D108BD9-81ED-4DB2-BD59-A6C34878D82A}">
                    <a16:rowId xmlns:a16="http://schemas.microsoft.com/office/drawing/2014/main" val="65942777"/>
                  </a:ext>
                </a:extLst>
              </a:tr>
            </a:tbl>
          </a:graphicData>
        </a:graphic>
      </p:graphicFrame>
      <p:graphicFrame>
        <p:nvGraphicFramePr>
          <p:cNvPr id="7" name="Table 3">
            <a:extLst>
              <a:ext uri="{FF2B5EF4-FFF2-40B4-BE49-F238E27FC236}">
                <a16:creationId xmlns:a16="http://schemas.microsoft.com/office/drawing/2014/main" id="{841DF7EC-5805-40A8-96CB-B8536C680E7D}"/>
              </a:ext>
            </a:extLst>
          </p:cNvPr>
          <p:cNvGraphicFramePr>
            <a:graphicFrameLocks noGrp="1"/>
          </p:cNvGraphicFramePr>
          <p:nvPr>
            <p:extLst>
              <p:ext uri="{D42A27DB-BD31-4B8C-83A1-F6EECF244321}">
                <p14:modId xmlns:p14="http://schemas.microsoft.com/office/powerpoint/2010/main" val="456244491"/>
              </p:ext>
            </p:extLst>
          </p:nvPr>
        </p:nvGraphicFramePr>
        <p:xfrm>
          <a:off x="5387111" y="1042192"/>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8" name="Table 3">
            <a:extLst>
              <a:ext uri="{FF2B5EF4-FFF2-40B4-BE49-F238E27FC236}">
                <a16:creationId xmlns:a16="http://schemas.microsoft.com/office/drawing/2014/main" id="{AF79AC9B-A46D-4F41-B533-29FACE383515}"/>
              </a:ext>
            </a:extLst>
          </p:cNvPr>
          <p:cNvGraphicFramePr>
            <a:graphicFrameLocks noGrp="1"/>
          </p:cNvGraphicFramePr>
          <p:nvPr>
            <p:extLst>
              <p:ext uri="{D42A27DB-BD31-4B8C-83A1-F6EECF244321}">
                <p14:modId xmlns:p14="http://schemas.microsoft.com/office/powerpoint/2010/main" val="2531880644"/>
              </p:ext>
            </p:extLst>
          </p:nvPr>
        </p:nvGraphicFramePr>
        <p:xfrm>
          <a:off x="7010400" y="1066800"/>
          <a:ext cx="1422400" cy="148336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J1</a:t>
                      </a:r>
                    </a:p>
                  </a:txBody>
                  <a:tcPr/>
                </a:tc>
                <a:extLst>
                  <a:ext uri="{0D108BD9-81ED-4DB2-BD59-A6C34878D82A}">
                    <a16:rowId xmlns:a16="http://schemas.microsoft.com/office/drawing/2014/main" val="65942777"/>
                  </a:ext>
                </a:extLst>
              </a:tr>
            </a:tbl>
          </a:graphicData>
        </a:graphic>
      </p:graphicFrame>
      <p:graphicFrame>
        <p:nvGraphicFramePr>
          <p:cNvPr id="9" name="Table 3">
            <a:extLst>
              <a:ext uri="{FF2B5EF4-FFF2-40B4-BE49-F238E27FC236}">
                <a16:creationId xmlns:a16="http://schemas.microsoft.com/office/drawing/2014/main" id="{9242D524-C9F3-4F1A-868B-CE91CD1D800C}"/>
              </a:ext>
            </a:extLst>
          </p:cNvPr>
          <p:cNvGraphicFramePr>
            <a:graphicFrameLocks noGrp="1"/>
          </p:cNvGraphicFramePr>
          <p:nvPr>
            <p:extLst>
              <p:ext uri="{D42A27DB-BD31-4B8C-83A1-F6EECF244321}">
                <p14:modId xmlns:p14="http://schemas.microsoft.com/office/powerpoint/2010/main" val="2583010360"/>
              </p:ext>
            </p:extLst>
          </p:nvPr>
        </p:nvGraphicFramePr>
        <p:xfrm>
          <a:off x="457200" y="3461164"/>
          <a:ext cx="2133600" cy="2225040"/>
        </p:xfrm>
        <a:graphic>
          <a:graphicData uri="http://schemas.openxmlformats.org/drawingml/2006/table">
            <a:tbl>
              <a:tblPr firstRow="1" bandRow="1">
                <a:tableStyleId>{073A0DAA-6AF3-43AB-8588-CEC1D06C72B9}</a:tableStyleId>
              </a:tblPr>
              <a:tblGrid>
                <a:gridCol w="711200">
                  <a:extLst>
                    <a:ext uri="{9D8B030D-6E8A-4147-A177-3AD203B41FA5}">
                      <a16:colId xmlns:a16="http://schemas.microsoft.com/office/drawing/2014/main" val="782447528"/>
                    </a:ext>
                  </a:extLst>
                </a:gridCol>
                <a:gridCol w="711200">
                  <a:extLst>
                    <a:ext uri="{9D8B030D-6E8A-4147-A177-3AD203B41FA5}">
                      <a16:colId xmlns:a16="http://schemas.microsoft.com/office/drawing/2014/main" val="3211523529"/>
                    </a:ext>
                  </a:extLst>
                </a:gridCol>
                <a:gridCol w="711200">
                  <a:extLst>
                    <a:ext uri="{9D8B030D-6E8A-4147-A177-3AD203B41FA5}">
                      <a16:colId xmlns:a16="http://schemas.microsoft.com/office/drawing/2014/main" val="1136249712"/>
                    </a:ext>
                  </a:extLst>
                </a:gridCol>
              </a:tblGrid>
              <a:tr h="370840">
                <a:tc>
                  <a:txBody>
                    <a:bodyPr/>
                    <a:lstStyle/>
                    <a:p>
                      <a:r>
                        <a:rPr lang="en-US" dirty="0"/>
                        <a:t>S#</a:t>
                      </a:r>
                    </a:p>
                  </a:txBody>
                  <a:tcPr/>
                </a:tc>
                <a:tc>
                  <a:txBody>
                    <a:bodyPr/>
                    <a:lstStyle/>
                    <a:p>
                      <a:r>
                        <a:rPr lang="en-US" dirty="0"/>
                        <a:t>P#</a:t>
                      </a:r>
                    </a:p>
                  </a:txBody>
                  <a:tcPr/>
                </a:tc>
                <a:tc>
                  <a:txBody>
                    <a:bodyPr/>
                    <a:lstStyle/>
                    <a:p>
                      <a:r>
                        <a:rPr lang="en-US" dirty="0"/>
                        <a:t>J#</a:t>
                      </a:r>
                    </a:p>
                  </a:txBody>
                  <a:tcPr/>
                </a:tc>
                <a:extLst>
                  <a:ext uri="{0D108BD9-81ED-4DB2-BD59-A6C34878D82A}">
                    <a16:rowId xmlns:a16="http://schemas.microsoft.com/office/drawing/2014/main" val="4167255956"/>
                  </a:ext>
                </a:extLst>
              </a:tr>
              <a:tr h="370840">
                <a:tc>
                  <a:txBody>
                    <a:bodyPr/>
                    <a:lstStyle/>
                    <a:p>
                      <a:r>
                        <a:rPr lang="en-US" dirty="0"/>
                        <a:t>S1</a:t>
                      </a:r>
                    </a:p>
                  </a:txBody>
                  <a:tcPr/>
                </a:tc>
                <a:tc>
                  <a:txBody>
                    <a:bodyPr/>
                    <a:lstStyle/>
                    <a:p>
                      <a:r>
                        <a:rPr lang="en-US" dirty="0"/>
                        <a:t>P1</a:t>
                      </a:r>
                    </a:p>
                  </a:txBody>
                  <a:tcPr/>
                </a:tc>
                <a:tc>
                  <a:txBody>
                    <a:bodyPr/>
                    <a:lstStyle/>
                    <a:p>
                      <a:r>
                        <a:rPr lang="en-US" dirty="0"/>
                        <a:t>J2</a:t>
                      </a:r>
                    </a:p>
                  </a:txBody>
                  <a:tcPr/>
                </a:tc>
                <a:extLst>
                  <a:ext uri="{0D108BD9-81ED-4DB2-BD59-A6C34878D82A}">
                    <a16:rowId xmlns:a16="http://schemas.microsoft.com/office/drawing/2014/main" val="3159201936"/>
                  </a:ext>
                </a:extLst>
              </a:tr>
              <a:tr h="370840">
                <a:tc>
                  <a:txBody>
                    <a:bodyPr/>
                    <a:lstStyle/>
                    <a:p>
                      <a:r>
                        <a:rPr lang="en-US" dirty="0"/>
                        <a:t>S1</a:t>
                      </a:r>
                    </a:p>
                  </a:txBody>
                  <a:tcPr/>
                </a:tc>
                <a:tc>
                  <a:txBody>
                    <a:bodyPr/>
                    <a:lstStyle/>
                    <a:p>
                      <a:r>
                        <a:rPr lang="en-US" dirty="0"/>
                        <a:t>P2</a:t>
                      </a:r>
                    </a:p>
                  </a:txBody>
                  <a:tcPr/>
                </a:tc>
                <a:tc>
                  <a:txBody>
                    <a:bodyPr/>
                    <a:lstStyle/>
                    <a:p>
                      <a:r>
                        <a:rPr lang="en-US" dirty="0"/>
                        <a:t>J1</a:t>
                      </a:r>
                    </a:p>
                  </a:txBody>
                  <a:tcPr/>
                </a:tc>
                <a:extLst>
                  <a:ext uri="{0D108BD9-81ED-4DB2-BD59-A6C34878D82A}">
                    <a16:rowId xmlns:a16="http://schemas.microsoft.com/office/drawing/2014/main" val="2475031785"/>
                  </a:ext>
                </a:extLst>
              </a:tr>
              <a:tr h="370840">
                <a:tc>
                  <a:txBody>
                    <a:bodyPr/>
                    <a:lstStyle/>
                    <a:p>
                      <a:r>
                        <a:rPr lang="en-US" dirty="0"/>
                        <a:t>S2</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65942777"/>
                  </a:ext>
                </a:extLst>
              </a:tr>
              <a:tr h="370840">
                <a:tc>
                  <a:txBody>
                    <a:bodyPr/>
                    <a:lstStyle/>
                    <a:p>
                      <a:r>
                        <a:rPr lang="en-US" dirty="0">
                          <a:highlight>
                            <a:srgbClr val="FF0000"/>
                          </a:highlight>
                        </a:rPr>
                        <a:t>S2</a:t>
                      </a:r>
                    </a:p>
                  </a:txBody>
                  <a:tcPr/>
                </a:tc>
                <a:tc>
                  <a:txBody>
                    <a:bodyPr/>
                    <a:lstStyle/>
                    <a:p>
                      <a:r>
                        <a:rPr lang="en-US" dirty="0">
                          <a:highlight>
                            <a:srgbClr val="FF0000"/>
                          </a:highlight>
                        </a:rPr>
                        <a:t>P1</a:t>
                      </a:r>
                    </a:p>
                  </a:txBody>
                  <a:tcPr/>
                </a:tc>
                <a:tc>
                  <a:txBody>
                    <a:bodyPr/>
                    <a:lstStyle/>
                    <a:p>
                      <a:r>
                        <a:rPr lang="en-US" dirty="0">
                          <a:highlight>
                            <a:srgbClr val="FF0000"/>
                          </a:highlight>
                        </a:rPr>
                        <a:t>J2</a:t>
                      </a:r>
                    </a:p>
                  </a:txBody>
                  <a:tcPr/>
                </a:tc>
                <a:extLst>
                  <a:ext uri="{0D108BD9-81ED-4DB2-BD59-A6C34878D82A}">
                    <a16:rowId xmlns:a16="http://schemas.microsoft.com/office/drawing/2014/main" val="626217382"/>
                  </a:ext>
                </a:extLst>
              </a:tr>
              <a:tr h="370840">
                <a:tc>
                  <a:txBody>
                    <a:bodyPr/>
                    <a:lstStyle/>
                    <a:p>
                      <a:r>
                        <a:rPr lang="en-US" dirty="0"/>
                        <a:t>S1</a:t>
                      </a:r>
                    </a:p>
                  </a:txBody>
                  <a:tcPr/>
                </a:tc>
                <a:tc>
                  <a:txBody>
                    <a:bodyPr/>
                    <a:lstStyle/>
                    <a:p>
                      <a:r>
                        <a:rPr lang="en-US" dirty="0"/>
                        <a:t>P1</a:t>
                      </a:r>
                    </a:p>
                  </a:txBody>
                  <a:tcPr/>
                </a:tc>
                <a:tc>
                  <a:txBody>
                    <a:bodyPr/>
                    <a:lstStyle/>
                    <a:p>
                      <a:r>
                        <a:rPr lang="en-US" dirty="0"/>
                        <a:t>J1</a:t>
                      </a:r>
                    </a:p>
                  </a:txBody>
                  <a:tcPr/>
                </a:tc>
                <a:extLst>
                  <a:ext uri="{0D108BD9-81ED-4DB2-BD59-A6C34878D82A}">
                    <a16:rowId xmlns:a16="http://schemas.microsoft.com/office/drawing/2014/main" val="2304710209"/>
                  </a:ext>
                </a:extLst>
              </a:tr>
            </a:tbl>
          </a:graphicData>
        </a:graphic>
      </p:graphicFrame>
    </p:spTree>
    <p:extLst>
      <p:ext uri="{BB962C8B-B14F-4D97-AF65-F5344CB8AC3E}">
        <p14:creationId xmlns:p14="http://schemas.microsoft.com/office/powerpoint/2010/main" val="4077242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45CA45-F648-4133-AFAC-CCB51101CA4A}"/>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2800" dirty="0">
                <a:cs typeface="B Nazanin" panose="00000400000000000000" pitchFamily="2" charset="-78"/>
              </a:rPr>
              <a:t>نرمال سازی تکنيک مهمی برای طراحی پايگاه داده های کارآمد است اما در ضمنی که افزونگی داده را کاهش می دهد زیرا:</a:t>
            </a:r>
          </a:p>
          <a:p>
            <a:pPr lvl="1" algn="r" rtl="1"/>
            <a:r>
              <a:rPr lang="fa-IR" sz="2600" dirty="0">
                <a:cs typeface="B Nazanin" panose="00000400000000000000" pitchFamily="2" charset="-78"/>
              </a:rPr>
              <a:t> سبب </a:t>
            </a:r>
            <a:r>
              <a:rPr lang="fa-IR" sz="2600" b="1" dirty="0">
                <a:cs typeface="B Nazanin" panose="00000400000000000000" pitchFamily="2" charset="-78"/>
              </a:rPr>
              <a:t>کاهش سرعت اجرای </a:t>
            </a:r>
            <a:r>
              <a:rPr lang="fa-IR" sz="2600" dirty="0">
                <a:cs typeface="B Nazanin" panose="00000400000000000000" pitchFamily="2" charset="-78"/>
              </a:rPr>
              <a:t>سيستم می شود.</a:t>
            </a:r>
          </a:p>
          <a:p>
            <a:pPr lvl="1" algn="r" rtl="1"/>
            <a:r>
              <a:rPr lang="fa-IR" sz="2600" dirty="0">
                <a:cs typeface="B Nazanin" panose="00000400000000000000" pitchFamily="2" charset="-78"/>
              </a:rPr>
              <a:t> درجات بالای نرمال معمولا </a:t>
            </a:r>
            <a:r>
              <a:rPr lang="fa-IR" sz="2600" b="1" dirty="0">
                <a:cs typeface="B Nazanin" panose="00000400000000000000" pitchFamily="2" charset="-78"/>
              </a:rPr>
              <a:t>جدوال بيشتر </a:t>
            </a:r>
            <a:r>
              <a:rPr lang="fa-IR" sz="2600" dirty="0">
                <a:cs typeface="B Nazanin" panose="00000400000000000000" pitchFamily="2" charset="-78"/>
              </a:rPr>
              <a:t>را می </a:t>
            </a:r>
            <a:r>
              <a:rPr lang="fa-IR" sz="2600" dirty="0" err="1">
                <a:cs typeface="B Nazanin" panose="00000400000000000000" pitchFamily="2" charset="-78"/>
              </a:rPr>
              <a:t>طلبند</a:t>
            </a:r>
            <a:r>
              <a:rPr lang="fa-IR" sz="2600" dirty="0">
                <a:cs typeface="B Nazanin" panose="00000400000000000000" pitchFamily="2" charset="-78"/>
              </a:rPr>
              <a:t>.</a:t>
            </a:r>
          </a:p>
          <a:p>
            <a:pPr lvl="1" algn="r" rtl="1"/>
            <a:r>
              <a:rPr lang="fa-IR" sz="2600" dirty="0">
                <a:cs typeface="B Nazanin" panose="00000400000000000000" pitchFamily="2" charset="-78"/>
              </a:rPr>
              <a:t> برای پاسخ به پرس و جوها گاهی بايد </a:t>
            </a:r>
            <a:r>
              <a:rPr lang="fa-IR" sz="2600" b="1" dirty="0">
                <a:cs typeface="B Nazanin" panose="00000400000000000000" pitchFamily="2" charset="-78"/>
              </a:rPr>
              <a:t>کليه جداول تقسيم شده </a:t>
            </a:r>
            <a:r>
              <a:rPr lang="fa-IR" sz="2600" dirty="0">
                <a:cs typeface="B Nazanin" panose="00000400000000000000" pitchFamily="2" charset="-78"/>
              </a:rPr>
              <a:t>دوباره </a:t>
            </a:r>
            <a:r>
              <a:rPr lang="fa-IR" sz="2600" b="1" dirty="0">
                <a:cs typeface="B Nazanin" panose="00000400000000000000" pitchFamily="2" charset="-78"/>
              </a:rPr>
              <a:t>با هم الحاق شوند</a:t>
            </a:r>
          </a:p>
          <a:p>
            <a:pPr lvl="2" algn="r" rtl="1"/>
            <a:r>
              <a:rPr lang="fa-IR" sz="2400" dirty="0">
                <a:cs typeface="B Nazanin" panose="00000400000000000000" pitchFamily="2" charset="-78"/>
              </a:rPr>
              <a:t> در کاربردهائی که زمان پاسخ مهم است (نظير وب) مطلوب نيست.</a:t>
            </a:r>
          </a:p>
          <a:p>
            <a:pPr algn="r"/>
            <a:endParaRPr lang="en-US" sz="28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2F61263D-2ABE-402F-8E64-EE182978D632}"/>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31</a:t>
            </a:fld>
            <a:endParaRPr lang="en-US"/>
          </a:p>
        </p:txBody>
      </p:sp>
    </p:spTree>
    <p:extLst>
      <p:ext uri="{BB962C8B-B14F-4D97-AF65-F5344CB8AC3E}">
        <p14:creationId xmlns:p14="http://schemas.microsoft.com/office/powerpoint/2010/main" val="971748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8C662-6914-4DB7-BCD0-0E209336912F}"/>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p:txBody>
          <a:bodyPr>
            <a:normAutofit/>
          </a:bodyPr>
          <a:lstStyle/>
          <a:p>
            <a:pPr algn="r" rtl="1"/>
            <a:r>
              <a:rPr lang="fa-IR" sz="3200" dirty="0" err="1">
                <a:cs typeface="B Nazanin" panose="00000400000000000000" pitchFamily="2" charset="-78"/>
              </a:rPr>
              <a:t>بالاترين</a:t>
            </a:r>
            <a:r>
              <a:rPr lang="fa-IR" sz="3200" dirty="0">
                <a:cs typeface="B Nazanin" panose="00000400000000000000" pitchFamily="2" charset="-78"/>
              </a:rPr>
              <a:t> سطح نرمال سازی باید با توجه به عمليات کاربردی درنظر گرفته شود:</a:t>
            </a:r>
          </a:p>
          <a:p>
            <a:pPr lvl="1" algn="r" rtl="1"/>
            <a:r>
              <a:rPr lang="fa-IR" sz="2800" dirty="0">
                <a:cs typeface="B Nazanin" panose="00000400000000000000" pitchFamily="2" charset="-78"/>
              </a:rPr>
              <a:t> در پايگاه داده هايی که </a:t>
            </a:r>
            <a:r>
              <a:rPr lang="fa-IR" sz="2800" b="1" dirty="0">
                <a:cs typeface="B Nazanin" panose="00000400000000000000" pitchFamily="2" charset="-78"/>
              </a:rPr>
              <a:t>بيشتر خواندنی </a:t>
            </a:r>
            <a:r>
              <a:rPr lang="fa-IR" sz="2800" dirty="0">
                <a:cs typeface="B Nazanin" panose="00000400000000000000" pitchFamily="2" charset="-78"/>
              </a:rPr>
              <a:t>هستند و افزونگی داده در آنها مشکل </a:t>
            </a:r>
            <a:r>
              <a:rPr lang="fa-IR" sz="2800" b="1" dirty="0">
                <a:cs typeface="B Nazanin" panose="00000400000000000000" pitchFamily="2" charset="-78"/>
              </a:rPr>
              <a:t>حادی</a:t>
            </a:r>
            <a:r>
              <a:rPr lang="fa-IR" sz="2800" dirty="0">
                <a:cs typeface="B Nazanin" panose="00000400000000000000" pitchFamily="2" charset="-78"/>
              </a:rPr>
              <a:t> </a:t>
            </a:r>
            <a:r>
              <a:rPr lang="fa-IR" sz="2800" b="1" dirty="0">
                <a:cs typeface="B Nazanin" panose="00000400000000000000" pitchFamily="2" charset="-78"/>
              </a:rPr>
              <a:t>نيست</a:t>
            </a:r>
            <a:r>
              <a:rPr lang="fa-IR" sz="2800" dirty="0">
                <a:cs typeface="B Nazanin" panose="00000400000000000000" pitchFamily="2" charset="-78"/>
              </a:rPr>
              <a:t>، مانند داده های کاتالوگ يک سايت تجارت الکترونيکی، می توان سطح نرمالسازی را کاهش داد. به اين عمل </a:t>
            </a:r>
            <a:r>
              <a:rPr lang="en-US" sz="2800" b="1" dirty="0">
                <a:cs typeface="B Nazanin" panose="00000400000000000000" pitchFamily="2" charset="-78"/>
              </a:rPr>
              <a:t>denormalization</a:t>
            </a:r>
            <a:r>
              <a:rPr lang="en-US" sz="2800" dirty="0">
                <a:cs typeface="B Nazanin" panose="00000400000000000000" pitchFamily="2" charset="-78"/>
              </a:rPr>
              <a:t> </a:t>
            </a:r>
            <a:r>
              <a:rPr lang="fa-IR" sz="2800" dirty="0">
                <a:cs typeface="B Nazanin" panose="00000400000000000000" pitchFamily="2" charset="-78"/>
              </a:rPr>
              <a:t>می </a:t>
            </a:r>
            <a:r>
              <a:rPr lang="fa-IR" sz="2800" dirty="0" err="1">
                <a:cs typeface="B Nazanin" panose="00000400000000000000" pitchFamily="2" charset="-78"/>
              </a:rPr>
              <a:t>گويند</a:t>
            </a:r>
            <a:r>
              <a:rPr lang="fa-IR" sz="2800" dirty="0">
                <a:cs typeface="B Nazanin" panose="00000400000000000000" pitchFamily="2" charset="-78"/>
              </a:rPr>
              <a:t>.</a:t>
            </a:r>
          </a:p>
          <a:p>
            <a:pPr lvl="1" algn="r" rtl="1"/>
            <a:r>
              <a:rPr lang="fa-IR" sz="2800" dirty="0">
                <a:cs typeface="B Nazanin" panose="00000400000000000000" pitchFamily="2" charset="-78"/>
              </a:rPr>
              <a:t>در کاربردهائی که درگير </a:t>
            </a:r>
            <a:r>
              <a:rPr lang="fa-IR" sz="2800" b="1" dirty="0">
                <a:cs typeface="B Nazanin" panose="00000400000000000000" pitchFamily="2" charset="-78"/>
              </a:rPr>
              <a:t>داده های مهم </a:t>
            </a:r>
            <a:r>
              <a:rPr lang="fa-IR" sz="2800" dirty="0">
                <a:cs typeface="B Nazanin" panose="00000400000000000000" pitchFamily="2" charset="-78"/>
              </a:rPr>
              <a:t>مانند داده های مالی هستند که </a:t>
            </a:r>
            <a:r>
              <a:rPr lang="fa-IR" sz="2800" b="1" dirty="0">
                <a:cs typeface="B Nazanin" panose="00000400000000000000" pitchFamily="2" charset="-78"/>
              </a:rPr>
              <a:t>دائما</a:t>
            </a:r>
            <a:r>
              <a:rPr lang="fa-IR" sz="2800" dirty="0">
                <a:cs typeface="B Nazanin" panose="00000400000000000000" pitchFamily="2" charset="-78"/>
              </a:rPr>
              <a:t> در حال </a:t>
            </a:r>
            <a:r>
              <a:rPr lang="fa-IR" sz="2800" b="1" dirty="0">
                <a:cs typeface="B Nazanin" panose="00000400000000000000" pitchFamily="2" charset="-78"/>
              </a:rPr>
              <a:t>تغييرند</a:t>
            </a:r>
            <a:r>
              <a:rPr lang="fa-IR" sz="2800" dirty="0">
                <a:cs typeface="B Nazanin" panose="00000400000000000000" pitchFamily="2" charset="-78"/>
              </a:rPr>
              <a:t> و بايد سازگار باقی بمانند، احتمالا سعی می شود </a:t>
            </a:r>
            <a:r>
              <a:rPr lang="fa-IR" sz="2800" b="1" dirty="0">
                <a:cs typeface="B Nazanin" panose="00000400000000000000" pitchFamily="2" charset="-78"/>
              </a:rPr>
              <a:t>به سطوح بالاتر نرمال برسند حتی</a:t>
            </a:r>
            <a:r>
              <a:rPr lang="fa-IR" sz="2800" dirty="0">
                <a:cs typeface="B Nazanin" panose="00000400000000000000" pitchFamily="2" charset="-78"/>
              </a:rPr>
              <a:t> </a:t>
            </a:r>
            <a:r>
              <a:rPr lang="fa-IR" sz="2800" b="1" dirty="0">
                <a:cs typeface="B Nazanin" panose="00000400000000000000" pitchFamily="2" charset="-78"/>
              </a:rPr>
              <a:t>اگر سرعت پايگاه داده کم </a:t>
            </a:r>
            <a:r>
              <a:rPr lang="fa-IR" sz="2800" dirty="0">
                <a:cs typeface="B Nazanin" panose="00000400000000000000" pitchFamily="2" charset="-78"/>
              </a:rPr>
              <a:t>شود.</a:t>
            </a:r>
          </a:p>
          <a:p>
            <a:pPr algn="r"/>
            <a:endParaRPr lang="en-US" sz="3200" dirty="0">
              <a:cs typeface="B Nazanin" panose="00000400000000000000" pitchFamily="2" charset="-78"/>
            </a:endParaRPr>
          </a:p>
        </p:txBody>
      </p:sp>
      <p:sp>
        <p:nvSpPr>
          <p:cNvPr id="6" name="Slide Number Placeholder 5">
            <a:extLst>
              <a:ext uri="{FF2B5EF4-FFF2-40B4-BE49-F238E27FC236}">
                <a16:creationId xmlns:a16="http://schemas.microsoft.com/office/drawing/2014/main" id="{5323CA6D-03AF-4EC5-909B-E83EBA83B7E1}"/>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32</a:t>
            </a:fld>
            <a:endParaRPr lang="en-US"/>
          </a:p>
        </p:txBody>
      </p:sp>
    </p:spTree>
    <p:extLst>
      <p:ext uri="{BB962C8B-B14F-4D97-AF65-F5344CB8AC3E}">
        <p14:creationId xmlns:p14="http://schemas.microsoft.com/office/powerpoint/2010/main" val="32068945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3407D0-739A-4C1B-B559-4B0DF2AC6771}"/>
              </a:ext>
            </a:extLst>
          </p:cNvPr>
          <p:cNvSpPr>
            <a:spLocks noGrp="1"/>
          </p:cNvSpPr>
          <p:nvPr>
            <p:ph type="title"/>
          </p:nvPr>
        </p:nvSpPr>
        <p:spPr/>
        <p:txBody>
          <a:bodyPr/>
          <a:lstStyle/>
          <a:p>
            <a:r>
              <a:rPr lang="fa-IR" sz="2800" b="1" dirty="0">
                <a:cs typeface="B Nazanin" panose="00000400000000000000" pitchFamily="2" charset="-78"/>
              </a:rPr>
              <a:t>معايب نرمال سازی</a:t>
            </a:r>
            <a:endParaRPr lang="en-US" dirty="0"/>
          </a:p>
        </p:txBody>
      </p:sp>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320191" y="1295400"/>
            <a:ext cx="8555839" cy="5288905"/>
          </a:xfrm>
        </p:spPr>
        <p:txBody>
          <a:bodyPr>
            <a:normAutofit/>
          </a:bodyPr>
          <a:lstStyle/>
          <a:p>
            <a:pPr algn="r" rtl="1"/>
            <a:r>
              <a:rPr lang="fa-IR" sz="3200" dirty="0">
                <a:cs typeface="B Nazanin" panose="00000400000000000000" pitchFamily="2" charset="-78"/>
              </a:rPr>
              <a:t>گاهی با توجه به وضعيت ممکن است داده ها از چند پايگاه داده نرمال شده استخراج شوند و در يک انبار داده غير نرمال قرار گيرد. </a:t>
            </a:r>
          </a:p>
          <a:p>
            <a:pPr lvl="1" algn="r" rtl="1"/>
            <a:r>
              <a:rPr lang="fa-IR" sz="3000" dirty="0" err="1">
                <a:cs typeface="B Nazanin" panose="00000400000000000000" pitchFamily="2" charset="-78"/>
              </a:rPr>
              <a:t>اين</a:t>
            </a:r>
            <a:r>
              <a:rPr lang="fa-IR" sz="3000" dirty="0">
                <a:cs typeface="B Nazanin" panose="00000400000000000000" pitchFamily="2" charset="-78"/>
              </a:rPr>
              <a:t> روش برای مخزن داده </a:t>
            </a:r>
            <a:r>
              <a:rPr lang="en-US" sz="3000" b="1" dirty="0">
                <a:cs typeface="B Nazanin" panose="00000400000000000000" pitchFamily="2" charset="-78"/>
              </a:rPr>
              <a:t>Data warehouse </a:t>
            </a:r>
            <a:r>
              <a:rPr lang="fa-IR" sz="3000" dirty="0">
                <a:cs typeface="B Nazanin" panose="00000400000000000000" pitchFamily="2" charset="-78"/>
              </a:rPr>
              <a:t>استاندارد خوبی است.</a:t>
            </a:r>
          </a:p>
          <a:p>
            <a:pPr algn="r"/>
            <a:endParaRPr lang="en-US" sz="3200" dirty="0">
              <a:cs typeface="B Nazanin" panose="00000400000000000000" pitchFamily="2" charset="-78"/>
            </a:endParaRPr>
          </a:p>
        </p:txBody>
      </p:sp>
      <p:sp>
        <p:nvSpPr>
          <p:cNvPr id="8" name="Slide Number Placeholder 7">
            <a:extLst>
              <a:ext uri="{FF2B5EF4-FFF2-40B4-BE49-F238E27FC236}">
                <a16:creationId xmlns:a16="http://schemas.microsoft.com/office/drawing/2014/main" id="{16F424A3-891C-4B3B-A3F4-D3B7A368DD10}"/>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33</a:t>
            </a:fld>
            <a:endParaRPr lang="en-US"/>
          </a:p>
        </p:txBody>
      </p:sp>
    </p:spTree>
    <p:extLst>
      <p:ext uri="{BB962C8B-B14F-4D97-AF65-F5344CB8AC3E}">
        <p14:creationId xmlns:p14="http://schemas.microsoft.com/office/powerpoint/2010/main" val="7853297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F1DDC8-99C2-4221-A46D-2C0706785E17}"/>
              </a:ext>
            </a:extLst>
          </p:cNvPr>
          <p:cNvSpPr>
            <a:spLocks noGrp="1"/>
          </p:cNvSpPr>
          <p:nvPr>
            <p:ph idx="1"/>
          </p:nvPr>
        </p:nvSpPr>
        <p:spPr>
          <a:xfrm>
            <a:off x="685800" y="228600"/>
            <a:ext cx="7772400" cy="5943600"/>
          </a:xfrm>
        </p:spPr>
        <p:txBody>
          <a:bodyPr>
            <a:normAutofit/>
          </a:bodyPr>
          <a:lstStyle/>
          <a:p>
            <a:pPr marL="0" indent="0" algn="ctr" rtl="1">
              <a:buNone/>
            </a:pPr>
            <a:r>
              <a:rPr lang="fa-IR" sz="4400" dirty="0">
                <a:cs typeface="B Nazanin" panose="00000400000000000000" pitchFamily="2" charset="-78"/>
              </a:rPr>
              <a:t>پایان فصل نرمال سازی</a:t>
            </a:r>
          </a:p>
          <a:p>
            <a:pPr marL="0" indent="0" algn="ctr" rtl="1">
              <a:buNone/>
            </a:pPr>
            <a:r>
              <a:rPr lang="fa-IR" sz="4400" dirty="0">
                <a:solidFill>
                  <a:srgbClr val="FF0000"/>
                </a:solidFill>
                <a:cs typeface="B Nazanin" panose="00000400000000000000" pitchFamily="2" charset="-78"/>
              </a:rPr>
              <a:t>سوال؟؟؟</a:t>
            </a:r>
            <a:endParaRPr lang="en-US" sz="4400" dirty="0">
              <a:solidFill>
                <a:srgbClr val="FF0000"/>
              </a:solidFill>
              <a:cs typeface="B Nazanin" panose="00000400000000000000" pitchFamily="2" charset="-78"/>
            </a:endParaRPr>
          </a:p>
        </p:txBody>
      </p:sp>
      <p:sp>
        <p:nvSpPr>
          <p:cNvPr id="4" name="Slide Number Placeholder 3">
            <a:extLst>
              <a:ext uri="{FF2B5EF4-FFF2-40B4-BE49-F238E27FC236}">
                <a16:creationId xmlns:a16="http://schemas.microsoft.com/office/drawing/2014/main" id="{C58137D5-E65E-4AFE-8F2E-B65B2832EFDE}"/>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34</a:t>
            </a:fld>
            <a:endParaRPr lang="en-US"/>
          </a:p>
        </p:txBody>
      </p:sp>
    </p:spTree>
    <p:extLst>
      <p:ext uri="{BB962C8B-B14F-4D97-AF65-F5344CB8AC3E}">
        <p14:creationId xmlns:p14="http://schemas.microsoft.com/office/powerpoint/2010/main" val="873464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800" dirty="0">
                <a:cs typeface="B Nazanin" panose="00000400000000000000" pitchFamily="2" charset="-78"/>
              </a:rPr>
              <a:t> </a:t>
            </a:r>
            <a:r>
              <a:rPr lang="fa-IR" sz="2800" b="1" dirty="0">
                <a:cs typeface="B Nazanin" panose="00000400000000000000" pitchFamily="2" charset="-78"/>
              </a:rPr>
              <a:t>نرمال سازی</a:t>
            </a:r>
          </a:p>
          <a:p>
            <a:pPr lvl="1" algn="r" rtl="1"/>
            <a:r>
              <a:rPr lang="fa-IR" sz="2400" dirty="0">
                <a:cs typeface="B Nazanin" panose="00000400000000000000" pitchFamily="2" charset="-78"/>
              </a:rPr>
              <a:t> روشی برای </a:t>
            </a:r>
            <a:r>
              <a:rPr lang="fa-IR" sz="2400" b="1" dirty="0">
                <a:cs typeface="B Nazanin" panose="00000400000000000000" pitchFamily="2" charset="-78"/>
              </a:rPr>
              <a:t>طراحی جداول </a:t>
            </a:r>
            <a:r>
              <a:rPr lang="fa-IR" sz="2400" dirty="0" err="1">
                <a:cs typeface="B Nazanin" panose="00000400000000000000" pitchFamily="2" charset="-78"/>
              </a:rPr>
              <a:t>پايگاه</a:t>
            </a:r>
            <a:r>
              <a:rPr lang="fa-IR" sz="2400" dirty="0">
                <a:cs typeface="B Nazanin" panose="00000400000000000000" pitchFamily="2" charset="-78"/>
              </a:rPr>
              <a:t> داده و داده ها </a:t>
            </a:r>
            <a:endParaRPr lang="en-US" sz="2400" dirty="0">
              <a:cs typeface="B Nazanin" panose="00000400000000000000" pitchFamily="2" charset="-78"/>
            </a:endParaRPr>
          </a:p>
          <a:p>
            <a:pPr lvl="1" algn="r" rtl="1"/>
            <a:r>
              <a:rPr lang="fa-IR" sz="2400" dirty="0">
                <a:cs typeface="B Nazanin" panose="00000400000000000000" pitchFamily="2" charset="-78"/>
              </a:rPr>
              <a:t>به </a:t>
            </a:r>
            <a:r>
              <a:rPr lang="fa-IR" sz="2400" dirty="0" err="1">
                <a:cs typeface="B Nazanin" panose="00000400000000000000" pitchFamily="2" charset="-78"/>
              </a:rPr>
              <a:t>طريقی</a:t>
            </a:r>
            <a:r>
              <a:rPr lang="fa-IR" sz="2400" dirty="0">
                <a:cs typeface="B Nazanin" panose="00000400000000000000" pitchFamily="2" charset="-78"/>
              </a:rPr>
              <a:t> که باعث کاهش </a:t>
            </a:r>
            <a:r>
              <a:rPr lang="fa-IR" sz="2400" b="1" dirty="0">
                <a:cs typeface="B Nazanin" panose="00000400000000000000" pitchFamily="2" charset="-78"/>
              </a:rPr>
              <a:t>افزونگی داده</a:t>
            </a:r>
            <a:endParaRPr lang="en-US" sz="2400" b="1" dirty="0">
              <a:cs typeface="B Nazanin" panose="00000400000000000000" pitchFamily="2" charset="-78"/>
            </a:endParaRPr>
          </a:p>
          <a:p>
            <a:pPr lvl="1" algn="r" rtl="1"/>
            <a:r>
              <a:rPr lang="fa-IR" sz="2400" dirty="0">
                <a:cs typeface="B Nazanin" panose="00000400000000000000" pitchFamily="2" charset="-78"/>
              </a:rPr>
              <a:t> رفع مشکلات </a:t>
            </a:r>
            <a:r>
              <a:rPr lang="fa-IR" sz="2400" b="1" dirty="0">
                <a:cs typeface="B Nazanin" panose="00000400000000000000" pitchFamily="2" charset="-78"/>
              </a:rPr>
              <a:t>ساختاری و </a:t>
            </a:r>
            <a:r>
              <a:rPr lang="fa-IR" sz="2400" b="1" dirty="0" err="1">
                <a:cs typeface="B Nazanin" panose="00000400000000000000" pitchFamily="2" charset="-78"/>
              </a:rPr>
              <a:t>آنومالی</a:t>
            </a:r>
            <a:endParaRPr lang="fa-IR" sz="24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25D4E3E9-2887-4FCB-A0CF-A9EEB0E98D0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4</a:t>
            </a:fld>
            <a:endParaRPr lang="en-US"/>
          </a:p>
        </p:txBody>
      </p:sp>
    </p:spTree>
    <p:extLst>
      <p:ext uri="{BB962C8B-B14F-4D97-AF65-F5344CB8AC3E}">
        <p14:creationId xmlns:p14="http://schemas.microsoft.com/office/powerpoint/2010/main" val="3593733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a:cs typeface="B Nazanin" panose="00000400000000000000" pitchFamily="2" charset="-78"/>
              </a:rPr>
              <a:t>هدف از نرمال سازی </a:t>
            </a:r>
          </a:p>
          <a:p>
            <a:pPr lvl="1" algn="r" rtl="1"/>
            <a:r>
              <a:rPr lang="fa-IR" sz="2400" dirty="0">
                <a:cs typeface="B Nazanin" panose="00000400000000000000" pitchFamily="2" charset="-78"/>
              </a:rPr>
              <a:t>حذف افزونگی داده </a:t>
            </a:r>
          </a:p>
          <a:p>
            <a:pPr lvl="1" algn="r" rtl="1"/>
            <a:r>
              <a:rPr lang="fa-IR" sz="2400" dirty="0">
                <a:cs typeface="B Nazanin" panose="00000400000000000000" pitchFamily="2" charset="-78"/>
              </a:rPr>
              <a:t>باقی نگاهداشتن وابستگی بين داده های مرتبط است.</a:t>
            </a:r>
          </a:p>
          <a:p>
            <a:pPr lvl="1" algn="r" rtl="1"/>
            <a:r>
              <a:rPr lang="fa-IR" sz="2400" dirty="0">
                <a:cs typeface="B Nazanin" panose="00000400000000000000" pitchFamily="2" charset="-78"/>
              </a:rPr>
              <a:t> به </a:t>
            </a:r>
            <a:r>
              <a:rPr lang="fa-IR" sz="2400" dirty="0" err="1">
                <a:cs typeface="B Nazanin" panose="00000400000000000000" pitchFamily="2" charset="-78"/>
              </a:rPr>
              <a:t>اين</a:t>
            </a:r>
            <a:r>
              <a:rPr lang="fa-IR" sz="2400" dirty="0">
                <a:cs typeface="B Nazanin" panose="00000400000000000000" pitchFamily="2" charset="-78"/>
              </a:rPr>
              <a:t> طریق اندازه </a:t>
            </a:r>
            <a:r>
              <a:rPr lang="fa-IR" sz="2400" dirty="0" err="1">
                <a:cs typeface="B Nazanin" panose="00000400000000000000" pitchFamily="2" charset="-78"/>
              </a:rPr>
              <a:t>پايگاه</a:t>
            </a:r>
            <a:r>
              <a:rPr lang="fa-IR" sz="2400" dirty="0">
                <a:cs typeface="B Nazanin" panose="00000400000000000000" pitchFamily="2" charset="-78"/>
              </a:rPr>
              <a:t> داده را کاهش داده و </a:t>
            </a:r>
            <a:r>
              <a:rPr lang="fa-IR" sz="2400" dirty="0" err="1">
                <a:cs typeface="B Nazanin" panose="00000400000000000000" pitchFamily="2" charset="-78"/>
              </a:rPr>
              <a:t>ذخيره</a:t>
            </a:r>
            <a:r>
              <a:rPr lang="fa-IR" sz="2400" dirty="0">
                <a:cs typeface="B Nazanin" panose="00000400000000000000" pitchFamily="2" charset="-78"/>
              </a:rPr>
              <a:t> منطقی داده را </a:t>
            </a:r>
            <a:r>
              <a:rPr lang="fa-IR" sz="2400" dirty="0" err="1">
                <a:cs typeface="B Nazanin" panose="00000400000000000000" pitchFamily="2" charset="-78"/>
              </a:rPr>
              <a:t>تضمين</a:t>
            </a:r>
            <a:r>
              <a:rPr lang="fa-IR" sz="2400" dirty="0">
                <a:cs typeface="B Nazanin" panose="00000400000000000000" pitchFamily="2" charset="-78"/>
              </a:rPr>
              <a:t> می کند.</a:t>
            </a:r>
          </a:p>
        </p:txBody>
      </p:sp>
      <p:sp>
        <p:nvSpPr>
          <p:cNvPr id="3" name="Slide Number Placeholder 2">
            <a:extLst>
              <a:ext uri="{FF2B5EF4-FFF2-40B4-BE49-F238E27FC236}">
                <a16:creationId xmlns:a16="http://schemas.microsoft.com/office/drawing/2014/main" id="{02C3B07C-D2D1-4EFD-B62B-6D2053BAFC5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5</a:t>
            </a:fld>
            <a:endParaRPr lang="en-US"/>
          </a:p>
        </p:txBody>
      </p:sp>
    </p:spTree>
    <p:extLst>
      <p:ext uri="{BB962C8B-B14F-4D97-AF65-F5344CB8AC3E}">
        <p14:creationId xmlns:p14="http://schemas.microsoft.com/office/powerpoint/2010/main" val="3101015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Title 1"/>
          <p:cNvSpPr>
            <a:spLocks noGrp="1"/>
          </p:cNvSpPr>
          <p:nvPr>
            <p:ph type="title"/>
          </p:nvPr>
        </p:nvSpPr>
        <p:spPr/>
        <p:txBody>
          <a:bodyPr anchor="ctr"/>
          <a:lstStyle/>
          <a:p>
            <a:pPr algn="ctr" rtl="1"/>
            <a:r>
              <a:rPr lang="fa-IR" altLang="en-US" sz="4400" b="1">
                <a:latin typeface="Titr" pitchFamily="2" charset="-78"/>
                <a:ea typeface="2  Titr"/>
                <a:cs typeface="2  Titr"/>
              </a:rPr>
              <a:t>جداول آنرمال</a:t>
            </a:r>
            <a:endParaRPr lang="en-US" altLang="en-US" sz="4400" b="1">
              <a:latin typeface="Titr" pitchFamily="2" charset="-78"/>
              <a:ea typeface="2  Titr"/>
              <a:cs typeface="2  Titr"/>
            </a:endParaRPr>
          </a:p>
        </p:txBody>
      </p:sp>
      <p:sp>
        <p:nvSpPr>
          <p:cNvPr id="143362" name="Content Placeholder 2"/>
          <p:cNvSpPr>
            <a:spLocks noGrp="1"/>
          </p:cNvSpPr>
          <p:nvPr>
            <p:ph idx="1"/>
          </p:nvPr>
        </p:nvSpPr>
        <p:spPr/>
        <p:txBody>
          <a:bodyPr>
            <a:normAutofit/>
          </a:bodyPr>
          <a:lstStyle/>
          <a:p>
            <a:pPr algn="r" rtl="1"/>
            <a:r>
              <a:rPr lang="fa-IR" sz="2400" b="1" dirty="0" err="1">
                <a:cs typeface="B Nazanin" panose="00000400000000000000" pitchFamily="2" charset="-78"/>
              </a:rPr>
              <a:t>فرآيند</a:t>
            </a:r>
            <a:r>
              <a:rPr lang="fa-IR" sz="2400" b="1" dirty="0">
                <a:cs typeface="B Nazanin" panose="00000400000000000000" pitchFamily="2" charset="-78"/>
              </a:rPr>
              <a:t> نرمال سازی</a:t>
            </a:r>
          </a:p>
          <a:p>
            <a:pPr lvl="1" algn="r" rtl="1"/>
            <a:r>
              <a:rPr lang="fa-IR" sz="2200" dirty="0">
                <a:cs typeface="B Nazanin" panose="00000400000000000000" pitchFamily="2" charset="-78"/>
              </a:rPr>
              <a:t> شامل </a:t>
            </a:r>
            <a:r>
              <a:rPr lang="fa-IR" sz="2200" dirty="0" err="1">
                <a:cs typeface="B Nazanin" panose="00000400000000000000" pitchFamily="2" charset="-78"/>
              </a:rPr>
              <a:t>ايجاد</a:t>
            </a:r>
            <a:r>
              <a:rPr lang="fa-IR" sz="2200" dirty="0">
                <a:cs typeface="B Nazanin" panose="00000400000000000000" pitchFamily="2" charset="-78"/>
              </a:rPr>
              <a:t> جداول</a:t>
            </a:r>
          </a:p>
          <a:p>
            <a:pPr lvl="1" algn="r" rtl="1"/>
            <a:r>
              <a:rPr lang="fa-IR" sz="2200" dirty="0">
                <a:cs typeface="B Nazanin" panose="00000400000000000000" pitchFamily="2" charset="-78"/>
              </a:rPr>
              <a:t> برقراری ارتباط بين آنها طبق قواعد </a:t>
            </a:r>
            <a:r>
              <a:rPr lang="fa-IR" sz="2200" dirty="0" err="1">
                <a:cs typeface="B Nazanin" panose="00000400000000000000" pitchFamily="2" charset="-78"/>
              </a:rPr>
              <a:t>معين</a:t>
            </a:r>
            <a:r>
              <a:rPr lang="fa-IR" sz="2200" dirty="0">
                <a:cs typeface="B Nazanin" panose="00000400000000000000" pitchFamily="2" charset="-78"/>
              </a:rPr>
              <a:t> است</a:t>
            </a:r>
          </a:p>
          <a:p>
            <a:pPr lvl="1" algn="r" rtl="1"/>
            <a:r>
              <a:rPr lang="fa-IR" sz="2200" dirty="0">
                <a:cs typeface="B Nazanin" panose="00000400000000000000" pitchFamily="2" charset="-78"/>
              </a:rPr>
              <a:t> روی وابستگی های ستون های جدول تمرکز دارد. </a:t>
            </a:r>
          </a:p>
          <a:p>
            <a:pPr lvl="1" algn="r" rtl="1"/>
            <a:r>
              <a:rPr lang="fa-IR" sz="2200" dirty="0" err="1">
                <a:cs typeface="B Nazanin" panose="00000400000000000000" pitchFamily="2" charset="-78"/>
              </a:rPr>
              <a:t>اين</a:t>
            </a:r>
            <a:r>
              <a:rPr lang="fa-IR" sz="2200" dirty="0">
                <a:cs typeface="B Nazanin" panose="00000400000000000000" pitchFamily="2" charset="-78"/>
              </a:rPr>
              <a:t> فرآيند اغلب باعث ايجاد جداول بيشتر می شود</a:t>
            </a:r>
          </a:p>
          <a:p>
            <a:pPr lvl="1" algn="r" rtl="1"/>
            <a:r>
              <a:rPr lang="fa-IR" sz="2200" dirty="0" err="1">
                <a:cs typeface="B Nazanin" panose="00000400000000000000" pitchFamily="2" charset="-78"/>
              </a:rPr>
              <a:t>باوجوديکه</a:t>
            </a:r>
            <a:r>
              <a:rPr lang="fa-IR" sz="2200" dirty="0">
                <a:cs typeface="B Nazanin" panose="00000400000000000000" pitchFamily="2" charset="-78"/>
              </a:rPr>
              <a:t> اثر تکرار داده درون پايگاه داده را دارد باعث افزونگی غير ضروری داده نمی شود.</a:t>
            </a:r>
            <a:endParaRPr lang="en-US" altLang="en-US" sz="2200" dirty="0">
              <a:cs typeface="B Nazanin" panose="00000400000000000000" pitchFamily="2" charset="-78"/>
            </a:endParaRPr>
          </a:p>
        </p:txBody>
      </p:sp>
      <p:sp>
        <p:nvSpPr>
          <p:cNvPr id="3" name="Slide Number Placeholder 2">
            <a:extLst>
              <a:ext uri="{FF2B5EF4-FFF2-40B4-BE49-F238E27FC236}">
                <a16:creationId xmlns:a16="http://schemas.microsoft.com/office/drawing/2014/main" id="{37F428DC-7FB8-4F75-A887-BD746374FE47}"/>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6</a:t>
            </a:fld>
            <a:endParaRPr lang="en-US"/>
          </a:p>
        </p:txBody>
      </p:sp>
    </p:spTree>
    <p:extLst>
      <p:ext uri="{BB962C8B-B14F-4D97-AF65-F5344CB8AC3E}">
        <p14:creationId xmlns:p14="http://schemas.microsoft.com/office/powerpoint/2010/main" val="2929332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25537" y="124671"/>
            <a:ext cx="8176727" cy="1609344"/>
          </a:xfrm>
        </p:spPr>
        <p:txBody>
          <a:bodyPr>
            <a:noAutofit/>
          </a:bodyPr>
          <a:lstStyle/>
          <a:p>
            <a:pPr algn="r" rtl="1"/>
            <a:r>
              <a:rPr lang="fa-IR" sz="2800" dirty="0">
                <a:solidFill>
                  <a:srgbClr val="000000"/>
                </a:solidFill>
                <a:latin typeface="Tahoma" panose="020B0604030504040204" pitchFamily="34" charset="0"/>
                <a:ea typeface="+mn-ea"/>
                <a:cs typeface="B Nazanin" panose="00000400000000000000" pitchFamily="2" charset="-78"/>
              </a:rPr>
              <a:t>مثال. جدول زير که اطلاعات مربوط به خريد مشتريان را دارد درنظر </a:t>
            </a:r>
            <a:r>
              <a:rPr lang="fa-IR" sz="2800" dirty="0" err="1">
                <a:solidFill>
                  <a:srgbClr val="000000"/>
                </a:solidFill>
                <a:latin typeface="Tahoma" panose="020B0604030504040204" pitchFamily="34" charset="0"/>
                <a:ea typeface="+mn-ea"/>
                <a:cs typeface="B Nazanin" panose="00000400000000000000" pitchFamily="2" charset="-78"/>
              </a:rPr>
              <a:t>بگيريد</a:t>
            </a:r>
            <a:r>
              <a:rPr lang="fa-IR" sz="2800" dirty="0">
                <a:solidFill>
                  <a:srgbClr val="000000"/>
                </a:solidFill>
                <a:latin typeface="Tahoma" panose="020B0604030504040204" pitchFamily="34" charset="0"/>
                <a:ea typeface="+mn-ea"/>
                <a:cs typeface="B Nazanin" panose="00000400000000000000" pitchFamily="2" charset="-78"/>
              </a:rPr>
              <a:t>:</a:t>
            </a:r>
            <a:br>
              <a:rPr lang="en-US" altLang="en-US" sz="2800" dirty="0">
                <a:solidFill>
                  <a:srgbClr val="000000"/>
                </a:solidFill>
                <a:latin typeface="Tahoma" panose="020B0604030504040204" pitchFamily="34" charset="0"/>
                <a:ea typeface="+mn-ea"/>
                <a:cs typeface="B Nazanin" panose="00000400000000000000" pitchFamily="2" charset="-78"/>
              </a:rPr>
            </a:br>
            <a:endParaRPr lang="en-US" sz="2800" dirty="0">
              <a:solidFill>
                <a:srgbClr val="000000"/>
              </a:solidFill>
              <a:latin typeface="Tahoma" panose="020B0604030504040204" pitchFamily="34" charset="0"/>
              <a:ea typeface="+mn-ea"/>
              <a:cs typeface="B Nazanin" panose="00000400000000000000" pitchFamily="2" charset="-78"/>
            </a:endParaRPr>
          </a:p>
        </p:txBody>
      </p:sp>
      <p:sp>
        <p:nvSpPr>
          <p:cNvPr id="143362" name="Content Placeholder 2"/>
          <p:cNvSpPr>
            <a:spLocks noGrp="1"/>
          </p:cNvSpPr>
          <p:nvPr>
            <p:ph idx="1"/>
          </p:nvPr>
        </p:nvSpPr>
        <p:spPr>
          <a:xfrm>
            <a:off x="625537" y="1371600"/>
            <a:ext cx="8229600" cy="4694237"/>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sz="1800" dirty="0">
                <a:solidFill>
                  <a:srgbClr val="000000"/>
                </a:solidFill>
                <a:latin typeface="Tahoma" panose="020B0604030504040204" pitchFamily="34" charset="0"/>
                <a:cs typeface="B Nazanin" panose="00000400000000000000" pitchFamily="2" charset="-78"/>
              </a:rPr>
              <a:t>همانطور که مشاهده می شود با هر فروش داده ها در جدول تکرار می شوند. </a:t>
            </a:r>
            <a:endParaRPr lang="ar-SA" altLang="en-US" sz="36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F920533E-D739-4EA1-BD67-6314C5ED5554}"/>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7</a:t>
            </a:fld>
            <a:endParaRPr lang="en-US"/>
          </a:p>
        </p:txBody>
      </p:sp>
      <p:graphicFrame>
        <p:nvGraphicFramePr>
          <p:cNvPr id="8" name="Table 7">
            <a:extLst>
              <a:ext uri="{FF2B5EF4-FFF2-40B4-BE49-F238E27FC236}">
                <a16:creationId xmlns:a16="http://schemas.microsoft.com/office/drawing/2014/main" id="{D6BF207B-032B-4D46-8744-81983EA40E17}"/>
              </a:ext>
            </a:extLst>
          </p:cNvPr>
          <p:cNvGraphicFramePr>
            <a:graphicFrameLocks noGrp="1"/>
          </p:cNvGraphicFramePr>
          <p:nvPr>
            <p:extLst>
              <p:ext uri="{D42A27DB-BD31-4B8C-83A1-F6EECF244321}">
                <p14:modId xmlns:p14="http://schemas.microsoft.com/office/powerpoint/2010/main" val="512974454"/>
              </p:ext>
            </p:extLst>
          </p:nvPr>
        </p:nvGraphicFramePr>
        <p:xfrm>
          <a:off x="81497" y="2964319"/>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4069707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685800" y="67056"/>
            <a:ext cx="8176727" cy="1100522"/>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78936" y="762000"/>
            <a:ext cx="8487747" cy="3581400"/>
          </a:xfrm>
        </p:spPr>
        <p:txBody>
          <a:bodyPr>
            <a:normAutofit/>
          </a:bodyPr>
          <a:lstStyle/>
          <a:p>
            <a:pPr marL="0" lvl="0" indent="0" algn="r" rtl="1" eaLnBrk="0" fontAlgn="base" hangingPunct="0">
              <a:lnSpc>
                <a:spcPct val="100000"/>
              </a:lnSpc>
              <a:spcBef>
                <a:spcPct val="0"/>
              </a:spcBef>
              <a:spcAft>
                <a:spcPct val="0"/>
              </a:spcAft>
              <a:buClrTx/>
              <a:buSzTx/>
              <a:buNone/>
            </a:pPr>
            <a:r>
              <a:rPr lang="ar-SA" altLang="en-US" dirty="0">
                <a:solidFill>
                  <a:srgbClr val="000000"/>
                </a:solidFill>
                <a:latin typeface="Tahoma" panose="020B0604030504040204" pitchFamily="34" charset="0"/>
                <a:cs typeface="B Nazanin" panose="00000400000000000000" pitchFamily="2" charset="-78"/>
              </a:rPr>
              <a:t>اين افزونگی </a:t>
            </a:r>
            <a:r>
              <a:rPr lang="ar-SA" altLang="en-US" b="1" dirty="0">
                <a:solidFill>
                  <a:srgbClr val="000000"/>
                </a:solidFill>
                <a:latin typeface="Tahoma" panose="020B0604030504040204" pitchFamily="34" charset="0"/>
                <a:cs typeface="B Nazanin" panose="00000400000000000000" pitchFamily="2" charset="-78"/>
              </a:rPr>
              <a:t>مشکلات</a:t>
            </a:r>
            <a:r>
              <a:rPr lang="ar-SA" altLang="en-US" dirty="0">
                <a:solidFill>
                  <a:srgbClr val="000000"/>
                </a:solidFill>
                <a:latin typeface="Tahoma" panose="020B0604030504040204" pitchFamily="34" charset="0"/>
                <a:cs typeface="B Nazanin" panose="00000400000000000000" pitchFamily="2" charset="-78"/>
              </a:rPr>
              <a:t> زير را می تواند ايجاد کند:</a:t>
            </a:r>
            <a:endParaRPr lang="en-US" altLang="en-US" sz="1200" dirty="0">
              <a:cs typeface="B Nazanin" panose="00000400000000000000" pitchFamily="2" charset="-78"/>
            </a:endParaRPr>
          </a:p>
          <a:p>
            <a:pPr algn="r" rtl="1" eaLnBrk="0" fontAlgn="base" hangingPunct="0">
              <a:lnSpc>
                <a:spcPct val="100000"/>
              </a:lnSpc>
              <a:spcBef>
                <a:spcPct val="0"/>
              </a:spcBef>
              <a:spcAft>
                <a:spcPct val="0"/>
              </a:spcAft>
              <a:buClrTx/>
            </a:pPr>
            <a:r>
              <a:rPr lang="fa-IR" altLang="en-US" dirty="0">
                <a:solidFill>
                  <a:srgbClr val="000000"/>
                </a:solidFill>
                <a:latin typeface="Arial" panose="020B0604020202020204" pitchFamily="34" charset="0"/>
                <a:cs typeface="B Nazanin" panose="00000400000000000000" pitchFamily="2" charset="-78"/>
              </a:rPr>
              <a:t> </a:t>
            </a:r>
            <a:r>
              <a:rPr lang="ar-SA" altLang="en-US" b="1" dirty="0">
                <a:solidFill>
                  <a:srgbClr val="000000"/>
                </a:solidFill>
                <a:latin typeface="Arial" panose="020B0604020202020204" pitchFamily="34" charset="0"/>
                <a:cs typeface="B Nazanin" panose="00000400000000000000" pitchFamily="2" charset="-78"/>
              </a:rPr>
              <a:t>هدر رفتن فضای ذخيره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با وجوديکه امروزه ديسک های چندصد گيگا بايتی وجود دارد چندين بار ذخيره يک داده غير ضروری است.</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آنومالی در بهنگام سازی</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داده يک مشتری، مثلا آدرس، تغيير کند بايد در همه جاهائی که ذخيره شده است اين تغيير اعمال شود درغيراينصورت جامعيت نقص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حذف.</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اگر اين جدول به منظور نگهداری مشخصات مشتريان باشد، اگر مشتری خريدش را پس بدهد و سطر مربوط به آن حذف شود کليه اطلاعات مشتری هم حذف می شود.</a:t>
            </a:r>
            <a:endParaRPr lang="fa-IR" altLang="en-US" sz="1800" dirty="0">
              <a:solidFill>
                <a:srgbClr val="000000"/>
              </a:solidFill>
              <a:latin typeface="Arial" panose="020B060402020202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b="1" dirty="0">
                <a:solidFill>
                  <a:srgbClr val="000000"/>
                </a:solidFill>
                <a:latin typeface="Arial" panose="020B0604020202020204" pitchFamily="34" charset="0"/>
                <a:cs typeface="B Nazanin" panose="00000400000000000000" pitchFamily="2" charset="-78"/>
              </a:rPr>
              <a:t> آنومالی در درج.</a:t>
            </a:r>
            <a:endParaRPr lang="fa-IR" altLang="en-US" b="1" dirty="0">
              <a:solidFill>
                <a:srgbClr val="000000"/>
              </a:solidFill>
              <a:latin typeface="Arial" panose="020B0604020202020204" pitchFamily="34" charset="0"/>
              <a:cs typeface="B Nazanin" panose="00000400000000000000" pitchFamily="2" charset="-78"/>
            </a:endParaRPr>
          </a:p>
          <a:p>
            <a:pPr lvl="1" algn="r" rtl="1" eaLnBrk="0" fontAlgn="base" hangingPunct="0">
              <a:lnSpc>
                <a:spcPct val="100000"/>
              </a:lnSpc>
              <a:spcBef>
                <a:spcPct val="0"/>
              </a:spcBef>
              <a:spcAft>
                <a:spcPct val="0"/>
              </a:spcAft>
              <a:buClrTx/>
            </a:pPr>
            <a:r>
              <a:rPr lang="ar-SA" altLang="en-US" sz="1800" dirty="0">
                <a:solidFill>
                  <a:srgbClr val="000000"/>
                </a:solidFill>
                <a:latin typeface="Arial" panose="020B0604020202020204" pitchFamily="34" charset="0"/>
                <a:cs typeface="B Nazanin" panose="00000400000000000000" pitchFamily="2" charset="-78"/>
              </a:rPr>
              <a:t> به همين صورت نمی توانيم مشخصات مشتری جديد را درج کنيم مگر اينکه کالائی خريده باشد.</a:t>
            </a:r>
          </a:p>
        </p:txBody>
      </p:sp>
      <p:sp>
        <p:nvSpPr>
          <p:cNvPr id="3" name="Slide Number Placeholder 2">
            <a:extLst>
              <a:ext uri="{FF2B5EF4-FFF2-40B4-BE49-F238E27FC236}">
                <a16:creationId xmlns:a16="http://schemas.microsoft.com/office/drawing/2014/main" id="{521053D8-F3C9-46BD-B3CC-6786F7F221B5}"/>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8</a:t>
            </a:fld>
            <a:endParaRPr lang="en-US"/>
          </a:p>
        </p:txBody>
      </p:sp>
      <p:graphicFrame>
        <p:nvGraphicFramePr>
          <p:cNvPr id="7" name="Table 6">
            <a:extLst>
              <a:ext uri="{FF2B5EF4-FFF2-40B4-BE49-F238E27FC236}">
                <a16:creationId xmlns:a16="http://schemas.microsoft.com/office/drawing/2014/main" id="{CF282F64-D4DA-4DCA-85C8-5AC415413ED5}"/>
              </a:ext>
            </a:extLst>
          </p:cNvPr>
          <p:cNvGraphicFramePr>
            <a:graphicFrameLocks noGrp="1"/>
          </p:cNvGraphicFramePr>
          <p:nvPr>
            <p:extLst>
              <p:ext uri="{D42A27DB-BD31-4B8C-83A1-F6EECF244321}">
                <p14:modId xmlns:p14="http://schemas.microsoft.com/office/powerpoint/2010/main" val="4144137661"/>
              </p:ext>
            </p:extLst>
          </p:nvPr>
        </p:nvGraphicFramePr>
        <p:xfrm>
          <a:off x="81497" y="3997587"/>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2099095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33AF14-6EAC-4C24-8AC5-F34CF29D928B}"/>
              </a:ext>
            </a:extLst>
          </p:cNvPr>
          <p:cNvSpPr>
            <a:spLocks noGrp="1"/>
          </p:cNvSpPr>
          <p:nvPr>
            <p:ph type="title"/>
          </p:nvPr>
        </p:nvSpPr>
        <p:spPr>
          <a:xfrm>
            <a:off x="592623" y="2624328"/>
            <a:ext cx="8176727" cy="1609344"/>
          </a:xfrm>
        </p:spPr>
        <p:txBody>
          <a:bodyPr>
            <a:noAutofit/>
          </a:bodyPr>
          <a:lstStyle/>
          <a:p>
            <a:pPr algn="r" rtl="1"/>
            <a:r>
              <a:rPr lang="fa-IR" sz="2400" dirty="0">
                <a:solidFill>
                  <a:srgbClr val="000000"/>
                </a:solidFill>
                <a:latin typeface="Tahoma" panose="020B0604030504040204" pitchFamily="34" charset="0"/>
                <a:ea typeface="+mn-ea"/>
                <a:cs typeface="B Nazanin" panose="00000400000000000000" pitchFamily="2" charset="-78"/>
              </a:rPr>
              <a:t>مثال. جدول </a:t>
            </a:r>
            <a:r>
              <a:rPr lang="fa-IR" sz="2400" dirty="0" err="1">
                <a:solidFill>
                  <a:srgbClr val="000000"/>
                </a:solidFill>
                <a:latin typeface="Tahoma" panose="020B0604030504040204" pitchFamily="34" charset="0"/>
                <a:ea typeface="+mn-ea"/>
                <a:cs typeface="B Nazanin" panose="00000400000000000000" pitchFamily="2" charset="-78"/>
              </a:rPr>
              <a:t>زير</a:t>
            </a:r>
            <a:r>
              <a:rPr lang="fa-IR" sz="2400" dirty="0">
                <a:solidFill>
                  <a:srgbClr val="000000"/>
                </a:solidFill>
                <a:latin typeface="Tahoma" panose="020B0604030504040204" pitchFamily="34" charset="0"/>
                <a:ea typeface="+mn-ea"/>
                <a:cs typeface="B Nazanin" panose="00000400000000000000" pitchFamily="2" charset="-78"/>
              </a:rPr>
              <a:t> که اطلاعات مربوط به </a:t>
            </a:r>
            <a:r>
              <a:rPr lang="fa-IR" sz="2400" dirty="0" err="1">
                <a:solidFill>
                  <a:srgbClr val="000000"/>
                </a:solidFill>
                <a:latin typeface="Tahoma" panose="020B0604030504040204" pitchFamily="34" charset="0"/>
                <a:ea typeface="+mn-ea"/>
                <a:cs typeface="B Nazanin" panose="00000400000000000000" pitchFamily="2" charset="-78"/>
              </a:rPr>
              <a:t>خريد</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مشتريان</a:t>
            </a:r>
            <a:r>
              <a:rPr lang="fa-IR" sz="2400" dirty="0">
                <a:solidFill>
                  <a:srgbClr val="000000"/>
                </a:solidFill>
                <a:latin typeface="Tahoma" panose="020B0604030504040204" pitchFamily="34" charset="0"/>
                <a:ea typeface="+mn-ea"/>
                <a:cs typeface="B Nazanin" panose="00000400000000000000" pitchFamily="2" charset="-78"/>
              </a:rPr>
              <a:t> را دارد </a:t>
            </a:r>
            <a:r>
              <a:rPr lang="fa-IR" sz="2400" dirty="0" err="1">
                <a:solidFill>
                  <a:srgbClr val="000000"/>
                </a:solidFill>
                <a:latin typeface="Tahoma" panose="020B0604030504040204" pitchFamily="34" charset="0"/>
                <a:ea typeface="+mn-ea"/>
                <a:cs typeface="B Nazanin" panose="00000400000000000000" pitchFamily="2" charset="-78"/>
              </a:rPr>
              <a:t>درنظر</a:t>
            </a:r>
            <a:r>
              <a:rPr lang="fa-IR" sz="2400" dirty="0">
                <a:solidFill>
                  <a:srgbClr val="000000"/>
                </a:solidFill>
                <a:latin typeface="Tahoma" panose="020B0604030504040204" pitchFamily="34" charset="0"/>
                <a:ea typeface="+mn-ea"/>
                <a:cs typeface="B Nazanin" panose="00000400000000000000" pitchFamily="2" charset="-78"/>
              </a:rPr>
              <a:t> </a:t>
            </a:r>
            <a:r>
              <a:rPr lang="fa-IR" sz="2400" dirty="0" err="1">
                <a:solidFill>
                  <a:srgbClr val="000000"/>
                </a:solidFill>
                <a:latin typeface="Tahoma" panose="020B0604030504040204" pitchFamily="34" charset="0"/>
                <a:ea typeface="+mn-ea"/>
                <a:cs typeface="B Nazanin" panose="00000400000000000000" pitchFamily="2" charset="-78"/>
              </a:rPr>
              <a:t>بگيريد</a:t>
            </a:r>
            <a:r>
              <a:rPr lang="fa-IR" sz="2400" dirty="0">
                <a:solidFill>
                  <a:srgbClr val="000000"/>
                </a:solidFill>
                <a:latin typeface="Tahoma" panose="020B0604030504040204" pitchFamily="34" charset="0"/>
                <a:ea typeface="+mn-ea"/>
                <a:cs typeface="B Nazanin" panose="00000400000000000000" pitchFamily="2" charset="-78"/>
              </a:rPr>
              <a:t>:</a:t>
            </a:r>
            <a:br>
              <a:rPr lang="en-US" altLang="en-US" sz="2400" dirty="0">
                <a:solidFill>
                  <a:srgbClr val="000000"/>
                </a:solidFill>
                <a:latin typeface="Tahoma" panose="020B0604030504040204" pitchFamily="34" charset="0"/>
                <a:ea typeface="+mn-ea"/>
                <a:cs typeface="B Nazanin" panose="00000400000000000000" pitchFamily="2" charset="-78"/>
              </a:rPr>
            </a:br>
            <a:endParaRPr lang="en-US" sz="2400" dirty="0"/>
          </a:p>
        </p:txBody>
      </p:sp>
      <p:sp>
        <p:nvSpPr>
          <p:cNvPr id="143362" name="Content Placeholder 2"/>
          <p:cNvSpPr>
            <a:spLocks noGrp="1"/>
          </p:cNvSpPr>
          <p:nvPr>
            <p:ph idx="1"/>
          </p:nvPr>
        </p:nvSpPr>
        <p:spPr>
          <a:xfrm>
            <a:off x="364952" y="685800"/>
            <a:ext cx="8229600" cy="4694237"/>
          </a:xfrm>
        </p:spPr>
        <p:txBody>
          <a:bodyPr>
            <a:normAutofit/>
          </a:bodyPr>
          <a:lstStyle/>
          <a:p>
            <a:pPr algn="r" rtl="1" eaLnBrk="0" fontAlgn="base" hangingPunct="0">
              <a:lnSpc>
                <a:spcPct val="100000"/>
              </a:lnSpc>
              <a:spcBef>
                <a:spcPct val="0"/>
              </a:spcBef>
              <a:spcAft>
                <a:spcPct val="0"/>
              </a:spcAft>
              <a:buClrTx/>
            </a:pPr>
            <a:r>
              <a:rPr lang="ar-SA" altLang="en-US" sz="3600" b="1" dirty="0">
                <a:solidFill>
                  <a:srgbClr val="000000"/>
                </a:solidFill>
                <a:latin typeface="Tahoma" panose="020B0604030504040204" pitchFamily="34" charset="0"/>
                <a:cs typeface="B Nazanin" panose="00000400000000000000" pitchFamily="2" charset="-78"/>
              </a:rPr>
              <a:t>جدا کردن داده های جدول </a:t>
            </a:r>
            <a:r>
              <a:rPr lang="fa-IR" altLang="en-US" sz="3600" dirty="0">
                <a:solidFill>
                  <a:srgbClr val="000000"/>
                </a:solidFill>
                <a:latin typeface="Tahoma" panose="020B0604030504040204" pitchFamily="34" charset="0"/>
                <a:cs typeface="B Nazanin" panose="00000400000000000000" pitchFamily="2" charset="-78"/>
              </a:rPr>
              <a:t>زیر</a:t>
            </a:r>
            <a:r>
              <a:rPr lang="ar-SA" altLang="en-US" sz="3600" dirty="0">
                <a:solidFill>
                  <a:srgbClr val="000000"/>
                </a:solidFill>
                <a:latin typeface="Tahoma" panose="020B0604030504040204" pitchFamily="34" charset="0"/>
                <a:cs typeface="B Nazanin" panose="00000400000000000000" pitchFamily="2" charset="-78"/>
              </a:rPr>
              <a:t> به جداول جداگانه افزونگی را کاهش می دهد</a:t>
            </a:r>
            <a:endParaRPr lang="fa-IR" altLang="en-US" sz="36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3600" dirty="0">
                <a:solidFill>
                  <a:srgbClr val="000000"/>
                </a:solidFill>
                <a:latin typeface="Tahoma" panose="020B0604030504040204" pitchFamily="34" charset="0"/>
                <a:cs typeface="B Nazanin" panose="00000400000000000000" pitchFamily="2" charset="-78"/>
              </a:rPr>
              <a:t>مواجهه با </a:t>
            </a:r>
            <a:r>
              <a:rPr lang="ar-SA" altLang="en-US" sz="3600" b="1" dirty="0">
                <a:solidFill>
                  <a:srgbClr val="000000"/>
                </a:solidFill>
                <a:latin typeface="Tahoma" panose="020B0604030504040204" pitchFamily="34" charset="0"/>
                <a:cs typeface="B Nazanin" panose="00000400000000000000" pitchFamily="2" charset="-78"/>
              </a:rPr>
              <a:t>آنومالی های فوق </a:t>
            </a:r>
            <a:r>
              <a:rPr lang="ar-SA" altLang="en-US" sz="3600" dirty="0">
                <a:solidFill>
                  <a:srgbClr val="000000"/>
                </a:solidFill>
                <a:latin typeface="Tahoma" panose="020B0604030504040204" pitchFamily="34" charset="0"/>
                <a:cs typeface="B Nazanin" panose="00000400000000000000" pitchFamily="2" charset="-78"/>
              </a:rPr>
              <a:t>را ساده تر می کند.</a:t>
            </a:r>
            <a:endParaRPr lang="fa-IR" altLang="en-US" sz="3600" dirty="0">
              <a:solidFill>
                <a:srgbClr val="000000"/>
              </a:solidFill>
              <a:latin typeface="Tahoma" panose="020B0604030504040204" pitchFamily="34" charset="0"/>
              <a:cs typeface="B Nazanin" panose="00000400000000000000" pitchFamily="2" charset="-78"/>
            </a:endParaRPr>
          </a:p>
          <a:p>
            <a:pPr algn="r" rtl="1" eaLnBrk="0" fontAlgn="base" hangingPunct="0">
              <a:lnSpc>
                <a:spcPct val="100000"/>
              </a:lnSpc>
              <a:spcBef>
                <a:spcPct val="0"/>
              </a:spcBef>
              <a:spcAft>
                <a:spcPct val="0"/>
              </a:spcAft>
              <a:buClrTx/>
            </a:pPr>
            <a:r>
              <a:rPr lang="ar-SA" altLang="en-US" sz="3600" dirty="0">
                <a:solidFill>
                  <a:srgbClr val="000000"/>
                </a:solidFill>
                <a:latin typeface="Tahoma" panose="020B0604030504040204" pitchFamily="34" charset="0"/>
                <a:cs typeface="B Nazanin" panose="00000400000000000000" pitchFamily="2" charset="-78"/>
              </a:rPr>
              <a:t> اين فرآيند را </a:t>
            </a:r>
            <a:r>
              <a:rPr lang="ar-SA" altLang="en-US" sz="3600" b="1" dirty="0">
                <a:solidFill>
                  <a:srgbClr val="000000"/>
                </a:solidFill>
                <a:latin typeface="Tahoma" panose="020B0604030504040204" pitchFamily="34" charset="0"/>
                <a:cs typeface="B Nazanin" panose="00000400000000000000" pitchFamily="2" charset="-78"/>
              </a:rPr>
              <a:t>نرمالسازی</a:t>
            </a:r>
            <a:r>
              <a:rPr lang="ar-SA" altLang="en-US" sz="3600" dirty="0">
                <a:solidFill>
                  <a:srgbClr val="000000"/>
                </a:solidFill>
                <a:latin typeface="Tahoma" panose="020B0604030504040204" pitchFamily="34" charset="0"/>
                <a:cs typeface="B Nazanin" panose="00000400000000000000" pitchFamily="2" charset="-78"/>
              </a:rPr>
              <a:t> می نامند.</a:t>
            </a:r>
            <a:endParaRPr lang="ar-SA" altLang="en-US" sz="6000" dirty="0">
              <a:latin typeface="Arial" panose="020B0604020202020204" pitchFamily="34" charset="0"/>
              <a:cs typeface="B Nazanin" panose="00000400000000000000" pitchFamily="2" charset="-78"/>
            </a:endParaRPr>
          </a:p>
        </p:txBody>
      </p:sp>
      <p:sp>
        <p:nvSpPr>
          <p:cNvPr id="3" name="Slide Number Placeholder 2">
            <a:extLst>
              <a:ext uri="{FF2B5EF4-FFF2-40B4-BE49-F238E27FC236}">
                <a16:creationId xmlns:a16="http://schemas.microsoft.com/office/drawing/2014/main" id="{82B0C9E7-7385-46E1-8F44-40A33D4AB2EF}"/>
              </a:ext>
            </a:extLst>
          </p:cNvPr>
          <p:cNvSpPr>
            <a:spLocks noGrp="1"/>
          </p:cNvSpPr>
          <p:nvPr>
            <p:ph type="sldNum" sz="quarter" idx="4294967295"/>
          </p:nvPr>
        </p:nvSpPr>
        <p:spPr>
          <a:xfrm>
            <a:off x="7994650" y="6334125"/>
            <a:ext cx="1149350" cy="365125"/>
          </a:xfrm>
        </p:spPr>
        <p:txBody>
          <a:bodyPr/>
          <a:lstStyle/>
          <a:p>
            <a:fld id="{9B1BEC6B-D08C-4686-9D99-35ADA0E9E6CD}" type="slidenum">
              <a:rPr lang="en-US" smtClean="0"/>
              <a:t>9</a:t>
            </a:fld>
            <a:endParaRPr lang="en-US"/>
          </a:p>
        </p:txBody>
      </p:sp>
      <p:graphicFrame>
        <p:nvGraphicFramePr>
          <p:cNvPr id="7" name="Table 6">
            <a:extLst>
              <a:ext uri="{FF2B5EF4-FFF2-40B4-BE49-F238E27FC236}">
                <a16:creationId xmlns:a16="http://schemas.microsoft.com/office/drawing/2014/main" id="{AA623E29-4F96-482A-AFB2-FECF5EB93828}"/>
              </a:ext>
            </a:extLst>
          </p:cNvPr>
          <p:cNvGraphicFramePr>
            <a:graphicFrameLocks noGrp="1"/>
          </p:cNvGraphicFramePr>
          <p:nvPr>
            <p:extLst>
              <p:ext uri="{D42A27DB-BD31-4B8C-83A1-F6EECF244321}">
                <p14:modId xmlns:p14="http://schemas.microsoft.com/office/powerpoint/2010/main" val="3656306377"/>
              </p:ext>
            </p:extLst>
          </p:nvPr>
        </p:nvGraphicFramePr>
        <p:xfrm>
          <a:off x="81497" y="3962400"/>
          <a:ext cx="8981005" cy="2682351"/>
        </p:xfrm>
        <a:graphic>
          <a:graphicData uri="http://schemas.openxmlformats.org/drawingml/2006/table">
            <a:tbl>
              <a:tblPr firstRow="1" firstCol="1" bandRow="1">
                <a:tableStyleId>{616DA210-FB5B-4158-B5E0-FEB733F419BA}</a:tableStyleId>
              </a:tblPr>
              <a:tblGrid>
                <a:gridCol w="586937">
                  <a:extLst>
                    <a:ext uri="{9D8B030D-6E8A-4147-A177-3AD203B41FA5}">
                      <a16:colId xmlns:a16="http://schemas.microsoft.com/office/drawing/2014/main" val="234041042"/>
                    </a:ext>
                  </a:extLst>
                </a:gridCol>
                <a:gridCol w="940021">
                  <a:extLst>
                    <a:ext uri="{9D8B030D-6E8A-4147-A177-3AD203B41FA5}">
                      <a16:colId xmlns:a16="http://schemas.microsoft.com/office/drawing/2014/main" val="3415118693"/>
                    </a:ext>
                  </a:extLst>
                </a:gridCol>
                <a:gridCol w="922588">
                  <a:extLst>
                    <a:ext uri="{9D8B030D-6E8A-4147-A177-3AD203B41FA5}">
                      <a16:colId xmlns:a16="http://schemas.microsoft.com/office/drawing/2014/main" val="3881982512"/>
                    </a:ext>
                  </a:extLst>
                </a:gridCol>
                <a:gridCol w="461294">
                  <a:extLst>
                    <a:ext uri="{9D8B030D-6E8A-4147-A177-3AD203B41FA5}">
                      <a16:colId xmlns:a16="http://schemas.microsoft.com/office/drawing/2014/main" val="2484215510"/>
                    </a:ext>
                  </a:extLst>
                </a:gridCol>
                <a:gridCol w="682078">
                  <a:extLst>
                    <a:ext uri="{9D8B030D-6E8A-4147-A177-3AD203B41FA5}">
                      <a16:colId xmlns:a16="http://schemas.microsoft.com/office/drawing/2014/main" val="1297653461"/>
                    </a:ext>
                  </a:extLst>
                </a:gridCol>
                <a:gridCol w="1156146">
                  <a:extLst>
                    <a:ext uri="{9D8B030D-6E8A-4147-A177-3AD203B41FA5}">
                      <a16:colId xmlns:a16="http://schemas.microsoft.com/office/drawing/2014/main" val="3484224265"/>
                    </a:ext>
                  </a:extLst>
                </a:gridCol>
                <a:gridCol w="847841">
                  <a:extLst>
                    <a:ext uri="{9D8B030D-6E8A-4147-A177-3AD203B41FA5}">
                      <a16:colId xmlns:a16="http://schemas.microsoft.com/office/drawing/2014/main" val="3482110401"/>
                    </a:ext>
                  </a:extLst>
                </a:gridCol>
                <a:gridCol w="770764">
                  <a:extLst>
                    <a:ext uri="{9D8B030D-6E8A-4147-A177-3AD203B41FA5}">
                      <a16:colId xmlns:a16="http://schemas.microsoft.com/office/drawing/2014/main" val="1813858957"/>
                    </a:ext>
                  </a:extLst>
                </a:gridCol>
                <a:gridCol w="770764">
                  <a:extLst>
                    <a:ext uri="{9D8B030D-6E8A-4147-A177-3AD203B41FA5}">
                      <a16:colId xmlns:a16="http://schemas.microsoft.com/office/drawing/2014/main" val="1355875302"/>
                    </a:ext>
                  </a:extLst>
                </a:gridCol>
                <a:gridCol w="1310300">
                  <a:extLst>
                    <a:ext uri="{9D8B030D-6E8A-4147-A177-3AD203B41FA5}">
                      <a16:colId xmlns:a16="http://schemas.microsoft.com/office/drawing/2014/main" val="1675925667"/>
                    </a:ext>
                  </a:extLst>
                </a:gridCol>
                <a:gridCol w="532272">
                  <a:extLst>
                    <a:ext uri="{9D8B030D-6E8A-4147-A177-3AD203B41FA5}">
                      <a16:colId xmlns:a16="http://schemas.microsoft.com/office/drawing/2014/main" val="236614085"/>
                    </a:ext>
                  </a:extLst>
                </a:gridCol>
              </a:tblGrid>
              <a:tr h="531066">
                <a:tc>
                  <a:txBody>
                    <a:bodyPr/>
                    <a:lstStyle/>
                    <a:p>
                      <a:pPr marL="0" marR="0">
                        <a:lnSpc>
                          <a:spcPct val="107000"/>
                        </a:lnSpc>
                        <a:spcBef>
                          <a:spcPts val="0"/>
                        </a:spcBef>
                        <a:spcAft>
                          <a:spcPts val="0"/>
                        </a:spcAft>
                      </a:pPr>
                      <a:r>
                        <a:rPr lang="en-US" sz="1100" dirty="0">
                          <a:solidFill>
                            <a:schemeClr val="tx2">
                              <a:lumMod val="75000"/>
                            </a:schemeClr>
                          </a:solidFill>
                          <a:effectLst/>
                        </a:rPr>
                        <a:t>Sale 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SaleDate</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ProductNo</a:t>
                      </a:r>
                      <a:endParaRPr lang="en-US" sz="1100" dirty="0">
                        <a:solidFill>
                          <a:schemeClr val="tx2">
                            <a:lumMod val="75000"/>
                          </a:schemeClr>
                        </a:solidFill>
                        <a:effectLst/>
                      </a:endParaRPr>
                    </a:p>
                    <a:p>
                      <a:pPr marL="0" marR="0">
                        <a:lnSpc>
                          <a:spcPct val="107000"/>
                        </a:lnSpc>
                        <a:spcBef>
                          <a:spcPts val="0"/>
                        </a:spcBef>
                        <a:spcAft>
                          <a:spcPts val="0"/>
                        </a:spcAft>
                      </a:pPr>
                      <a:r>
                        <a:rPr lang="en-US" sz="1100" dirty="0">
                          <a:solidFill>
                            <a:schemeClr val="tx2">
                              <a:lumMod val="75000"/>
                            </a:schemeClr>
                          </a:solidFill>
                          <a:effectLst/>
                        </a:rPr>
                        <a:t> </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Qty</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Amount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Salesrep</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CustomerNo</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a:solidFill>
                            <a:schemeClr val="tx2">
                              <a:lumMod val="75000"/>
                            </a:schemeClr>
                          </a:solidFill>
                          <a:effectLst/>
                        </a:rPr>
                        <a:t>First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Last</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a:solidFill>
                            <a:schemeClr val="tx2">
                              <a:lumMod val="75000"/>
                            </a:schemeClr>
                          </a:solidFill>
                          <a:effectLst/>
                        </a:rPr>
                        <a:t>Address</a:t>
                      </a:r>
                      <a:endParaRPr lang="en-US" sz="110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100" dirty="0" err="1">
                          <a:solidFill>
                            <a:schemeClr val="tx2">
                              <a:lumMod val="75000"/>
                            </a:schemeClr>
                          </a:solidFill>
                          <a:effectLst/>
                        </a:rPr>
                        <a:t>CreditLimit</a:t>
                      </a:r>
                      <a:endParaRPr lang="en-US" sz="1100" dirty="0">
                        <a:solidFill>
                          <a:schemeClr val="tx2">
                            <a:lumMod val="75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378874611"/>
                  </a:ext>
                </a:extLst>
              </a:tr>
              <a:tr h="351027">
                <a:tc>
                  <a:txBody>
                    <a:bodyPr/>
                    <a:lstStyle/>
                    <a:p>
                      <a:pPr marL="0" marR="0">
                        <a:lnSpc>
                          <a:spcPct val="107000"/>
                        </a:lnSpc>
                        <a:spcBef>
                          <a:spcPts val="0"/>
                        </a:spcBef>
                        <a:spcAft>
                          <a:spcPts val="0"/>
                        </a:spcAft>
                      </a:pPr>
                      <a:r>
                        <a:rPr lang="en-US" sz="1050" b="1" dirty="0">
                          <a:effectLst/>
                        </a:rPr>
                        <a:t>12345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Aug 12 2002</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23.95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Dave Williams</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4649-4673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Richard</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Johnston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14 West Avenue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1000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720734119"/>
                  </a:ext>
                </a:extLst>
              </a:tr>
              <a:tr h="351027">
                <a:tc>
                  <a:txBody>
                    <a:bodyPr/>
                    <a:lstStyle/>
                    <a:p>
                      <a:pPr marL="0" marR="0">
                        <a:lnSpc>
                          <a:spcPct val="107000"/>
                        </a:lnSpc>
                        <a:spcBef>
                          <a:spcPts val="0"/>
                        </a:spcBef>
                        <a:spcAft>
                          <a:spcPts val="0"/>
                        </a:spcAft>
                      </a:pPr>
                      <a:r>
                        <a:rPr lang="en-US" sz="1050" b="1">
                          <a:effectLst/>
                        </a:rPr>
                        <a:t>12346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12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AQX88916</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167.65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1113-7741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Wayne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Jones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 York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20454084"/>
                  </a:ext>
                </a:extLst>
              </a:tr>
              <a:tr h="351027">
                <a:tc>
                  <a:txBody>
                    <a:bodyPr/>
                    <a:lstStyle/>
                    <a:p>
                      <a:pPr marL="0" marR="0">
                        <a:lnSpc>
                          <a:spcPct val="107000"/>
                        </a:lnSpc>
                        <a:spcBef>
                          <a:spcPts val="0"/>
                        </a:spcBef>
                        <a:spcAft>
                          <a:spcPts val="0"/>
                        </a:spcAft>
                      </a:pPr>
                      <a:r>
                        <a:rPr lang="en-US" sz="1050" b="1">
                          <a:effectLst/>
                        </a:rPr>
                        <a:t>12347</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AHL46785</a:t>
                      </a:r>
                    </a:p>
                    <a:p>
                      <a:pPr marL="0" marR="0">
                        <a:lnSpc>
                          <a:spcPct val="107000"/>
                        </a:lnSpc>
                        <a:spcBef>
                          <a:spcPts val="0"/>
                        </a:spcBef>
                        <a:spcAft>
                          <a:spcPts val="0"/>
                        </a:spcAft>
                      </a:pPr>
                      <a:r>
                        <a:rPr lang="en-US" sz="1050" b="1">
                          <a:effectLst/>
                        </a:rPr>
                        <a:t> </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3705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5001.75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Li Qing</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995 Forth Street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241532585"/>
                  </a:ext>
                </a:extLst>
              </a:tr>
              <a:tr h="249059">
                <a:tc>
                  <a:txBody>
                    <a:bodyPr/>
                    <a:lstStyle/>
                    <a:p>
                      <a:pPr marL="0" marR="0">
                        <a:lnSpc>
                          <a:spcPct val="107000"/>
                        </a:lnSpc>
                        <a:spcBef>
                          <a:spcPts val="0"/>
                        </a:spcBef>
                        <a:spcAft>
                          <a:spcPts val="0"/>
                        </a:spcAft>
                      </a:pPr>
                      <a:r>
                        <a:rPr lang="en-US" sz="1050" b="1">
                          <a:effectLst/>
                        </a:rPr>
                        <a:t>12348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13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118.5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Sara Thompson</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pPr>
                      <a:r>
                        <a:rPr lang="en-US" sz="1050" b="1" dirty="0">
                          <a:effectLst/>
                        </a:rPr>
                        <a:t> &lt;</a:t>
                      </a:r>
                      <a:r>
                        <a:rPr lang="en-US" sz="1050" b="1" i="1" dirty="0">
                          <a:effectLst/>
                        </a:rPr>
                        <a:t>null&gt;</a:t>
                      </a:r>
                      <a:endParaRPr lang="en-US" sz="1050" b="1" i="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 &lt;</a:t>
                      </a:r>
                      <a:r>
                        <a:rPr lang="en-US" sz="1050" b="1" i="1" dirty="0">
                          <a:effectLst/>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90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97738917"/>
                  </a:ext>
                </a:extLst>
              </a:tr>
              <a:tr h="249059">
                <a:tc>
                  <a:txBody>
                    <a:bodyPr/>
                    <a:lstStyle/>
                    <a:p>
                      <a:pPr marL="0" marR="0">
                        <a:lnSpc>
                          <a:spcPct val="107000"/>
                        </a:lnSpc>
                        <a:spcBef>
                          <a:spcPts val="0"/>
                        </a:spcBef>
                        <a:spcAft>
                          <a:spcPts val="0"/>
                        </a:spcAft>
                      </a:pPr>
                      <a:r>
                        <a:rPr lang="en-US" sz="1050" b="1">
                          <a:effectLst/>
                        </a:rPr>
                        <a:t>12349</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940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2227.8</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1166-3461</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Amelia</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Waverley</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 Forth Street</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a:ln>
                            <a:noFill/>
                          </a:ln>
                          <a:solidFill>
                            <a:srgbClr val="000000"/>
                          </a:solidFill>
                          <a:effectLst/>
                          <a:uLnTx/>
                          <a:uFillTx/>
                          <a:latin typeface="Helvetica"/>
                          <a:ea typeface="+mn-ea"/>
                          <a:cs typeface="+mn-cs"/>
                        </a:rPr>
                        <a:t>&lt;</a:t>
                      </a:r>
                      <a:r>
                        <a:rPr kumimoji="0" lang="en-US" sz="900" b="1" i="1" u="none" strike="noStrike" kern="1200" cap="none" spc="0" normalizeH="0" baseline="0" noProof="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176984474"/>
                  </a:ext>
                </a:extLst>
              </a:tr>
              <a:tr h="249059">
                <a:tc>
                  <a:txBody>
                    <a:bodyPr/>
                    <a:lstStyle/>
                    <a:p>
                      <a:pPr marL="0" marR="0">
                        <a:lnSpc>
                          <a:spcPct val="107000"/>
                        </a:lnSpc>
                        <a:spcBef>
                          <a:spcPts val="0"/>
                        </a:spcBef>
                        <a:spcAft>
                          <a:spcPts val="0"/>
                        </a:spcAft>
                      </a:pPr>
                      <a:r>
                        <a:rPr lang="en-US" sz="1050" b="1">
                          <a:effectLst/>
                        </a:rPr>
                        <a:t>12350</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DHU69863</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42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99.54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Sara Thompson</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7671-3496</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Antonio</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Gonzales</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55B Granary Lane</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kumimoji="0" lang="en-US" sz="900" b="1" i="0" u="none" strike="noStrike" kern="1200" cap="none" spc="0" normalizeH="0" baseline="0" noProof="0" dirty="0">
                          <a:ln>
                            <a:noFill/>
                          </a:ln>
                          <a:solidFill>
                            <a:srgbClr val="000000"/>
                          </a:solidFill>
                          <a:effectLst/>
                          <a:uLnTx/>
                          <a:uFillTx/>
                          <a:latin typeface="Helvetica"/>
                          <a:ea typeface="+mn-ea"/>
                          <a:cs typeface="+mn-cs"/>
                        </a:rPr>
                        <a:t>&lt;</a:t>
                      </a:r>
                      <a:r>
                        <a:rPr kumimoji="0" lang="en-US" sz="900" b="1" i="1" u="none" strike="noStrike" kern="1200" cap="none" spc="0" normalizeH="0" baseline="0" noProof="0" dirty="0">
                          <a:ln>
                            <a:noFill/>
                          </a:ln>
                          <a:solidFill>
                            <a:srgbClr val="000000"/>
                          </a:solidFill>
                          <a:effectLst/>
                          <a:uLnTx/>
                          <a:uFillTx/>
                          <a:latin typeface="Helvetica"/>
                          <a:ea typeface="+mn-ea"/>
                          <a:cs typeface="+mn-cs"/>
                        </a:rPr>
                        <a:t>null&gt;</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43762065"/>
                  </a:ext>
                </a:extLst>
              </a:tr>
              <a:tr h="351027">
                <a:tc>
                  <a:txBody>
                    <a:bodyPr/>
                    <a:lstStyle/>
                    <a:p>
                      <a:pPr marL="0" marR="0">
                        <a:lnSpc>
                          <a:spcPct val="107000"/>
                        </a:lnSpc>
                        <a:spcBef>
                          <a:spcPts val="0"/>
                        </a:spcBef>
                        <a:spcAft>
                          <a:spcPts val="0"/>
                        </a:spcAft>
                      </a:pPr>
                      <a:r>
                        <a:rPr lang="en-US" sz="1050" b="1" dirty="0">
                          <a:effectLst/>
                        </a:rPr>
                        <a:t>12351</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Aug 14 2002</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AQX88916</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55</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1317.25</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Dave Williams</a:t>
                      </a:r>
                    </a:p>
                    <a:p>
                      <a:pPr marL="0" marR="0">
                        <a:lnSpc>
                          <a:spcPct val="107000"/>
                        </a:lnSpc>
                        <a:spcBef>
                          <a:spcPts val="0"/>
                        </a:spcBef>
                        <a:spcAft>
                          <a:spcPts val="0"/>
                        </a:spcAft>
                      </a:pPr>
                      <a:r>
                        <a:rPr lang="en-US" sz="1050" b="1" dirty="0">
                          <a:effectLst/>
                        </a:rPr>
                        <a:t> </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6794-1674</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Diane</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a:effectLst/>
                        </a:rPr>
                        <a:t>Adams</a:t>
                      </a:r>
                      <a:endParaRPr lang="en-US" sz="1050" b="1">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364 East Road</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nSpc>
                          <a:spcPct val="107000"/>
                        </a:lnSpc>
                        <a:spcBef>
                          <a:spcPts val="0"/>
                        </a:spcBef>
                        <a:spcAft>
                          <a:spcPts val="0"/>
                        </a:spcAft>
                      </a:pPr>
                      <a:r>
                        <a:rPr lang="en-US" sz="1050" b="1" dirty="0">
                          <a:effectLst/>
                        </a:rPr>
                        <a:t>150</a:t>
                      </a:r>
                      <a:endParaRPr lang="en-US" sz="1050" b="1"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34904673"/>
                  </a:ext>
                </a:extLst>
              </a:tr>
            </a:tbl>
          </a:graphicData>
        </a:graphic>
      </p:graphicFrame>
    </p:spTree>
    <p:extLst>
      <p:ext uri="{BB962C8B-B14F-4D97-AF65-F5344CB8AC3E}">
        <p14:creationId xmlns:p14="http://schemas.microsoft.com/office/powerpoint/2010/main" val="1011796530"/>
      </p:ext>
    </p:extLst>
  </p:cSld>
  <p:clrMapOvr>
    <a:masterClrMapping/>
  </p:clrMapOvr>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6728</TotalTime>
  <Words>4258</Words>
  <Application>Microsoft Office PowerPoint</Application>
  <PresentationFormat>On-screen Show (4:3)</PresentationFormat>
  <Paragraphs>1232</Paragraphs>
  <Slides>34</Slides>
  <Notes>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34</vt:i4>
      </vt:variant>
    </vt:vector>
  </HeadingPairs>
  <TitlesOfParts>
    <vt:vector size="49" baseType="lpstr">
      <vt:lpstr>Arial</vt:lpstr>
      <vt:lpstr>B Nazanin</vt:lpstr>
      <vt:lpstr>Calibri</vt:lpstr>
      <vt:lpstr>Comic Sans MS</vt:lpstr>
      <vt:lpstr>Consolas</vt:lpstr>
      <vt:lpstr>Helvetica</vt:lpstr>
      <vt:lpstr>Monotype Sorts</vt:lpstr>
      <vt:lpstr>Söhne</vt:lpstr>
      <vt:lpstr>Tahoma</vt:lpstr>
      <vt:lpstr>Times New Roman</vt:lpstr>
      <vt:lpstr>Titr</vt:lpstr>
      <vt:lpstr>Webdings</vt:lpstr>
      <vt:lpstr>Wingdings</vt:lpstr>
      <vt:lpstr>Wingdings 2</vt:lpstr>
      <vt:lpstr>3_db-5-grey</vt:lpstr>
      <vt:lpstr>اصول طراحی پایگاه داده </vt:lpstr>
      <vt:lpstr>Normalization نرمال سازی </vt:lpstr>
      <vt:lpstr>مباحث</vt:lpstr>
      <vt:lpstr>جداول آنرمال</vt:lpstr>
      <vt:lpstr>جداول آنرمال</vt:lpstr>
      <vt:lpstr>جداول آنرمال</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مثال. جدول زير که اطلاعات مربوط به خريد مشتريان را دارد درنظر بگيريد: </vt:lpstr>
      <vt:lpstr>PowerPoint Presentation</vt:lpstr>
      <vt:lpstr>جداول آنرمال</vt:lpstr>
      <vt:lpstr>جداول آنرمال</vt:lpstr>
      <vt:lpstr>جداول نرمال 1</vt:lpstr>
      <vt:lpstr>مثال. جدول ALL_SALES که اطلاعات فروش را نگهداری می کند درنظر بگيريد. ایا در فرم نرمال اول هست ؟</vt:lpstr>
      <vt:lpstr>اين جدول در فرم اول نرمال هست چون هيچ کدام از ستون ها چندمقداری نيستند بنابراين نيازی نيست روی جدول کاری انجام دهيم بجز اينکه يک کليد انتخاب نمائيم.</vt:lpstr>
      <vt:lpstr> (2NF) Second Normal Form</vt:lpstr>
      <vt:lpstr> (2NF) Second Normal Form</vt:lpstr>
      <vt:lpstr>مثال. جدول ALL_SALES را درنظر بگيريد:    مشاهده می شود بعضی از ستون ها بهم مرتبط هستند و توسط بخشی از کليد مشخص می شوند. به عبارت ديگر بعضی ستون ها با زيرمجموعه ای از کليد وابستگی تابعی دارند:     </vt:lpstr>
      <vt:lpstr>با جدا کردن اين ستون ها به جداول جداگانه به فرم دوم نرمال می رسيم.</vt:lpstr>
      <vt:lpstr>جداول نرمال 2</vt:lpstr>
      <vt:lpstr>جداول نرمال 3</vt:lpstr>
      <vt:lpstr>جداول نرمال 3</vt:lpstr>
      <vt:lpstr>PowerPoint Presentation</vt:lpstr>
      <vt:lpstr>جداول نرمالBCNF </vt:lpstr>
      <vt:lpstr>جداول نرمالBCNF </vt:lpstr>
      <vt:lpstr>جداول نرمال4 </vt:lpstr>
      <vt:lpstr>جداول نرمال4 </vt:lpstr>
      <vt:lpstr>جداول نرمال4 </vt:lpstr>
      <vt:lpstr>جداول نرمال5 </vt:lpstr>
      <vt:lpstr>جداول نرمال5 </vt:lpstr>
      <vt:lpstr>معايب نرمال سازی</vt:lpstr>
      <vt:lpstr>معايب نرمال سازی</vt:lpstr>
      <vt:lpstr>معايب نرمال سازی</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بنام خدا  اصول و طراحی پایگاه داده ها   مهندس فرشته امیری 1391-1392</dc:title>
  <dc:creator>Sony</dc:creator>
  <cp:lastModifiedBy>ahmad t</cp:lastModifiedBy>
  <cp:revision>93</cp:revision>
  <dcterms:created xsi:type="dcterms:W3CDTF">2013-02-01T08:38:31Z</dcterms:created>
  <dcterms:modified xsi:type="dcterms:W3CDTF">2024-12-17T20:59:56Z</dcterms:modified>
</cp:coreProperties>
</file>