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62" r:id="rId1"/>
  </p:sldMasterIdLst>
  <p:notesMasterIdLst>
    <p:notesMasterId r:id="rId104"/>
  </p:notesMasterIdLst>
  <p:handoutMasterIdLst>
    <p:handoutMasterId r:id="rId105"/>
  </p:handoutMasterIdLst>
  <p:sldIdLst>
    <p:sldId id="474" r:id="rId2"/>
    <p:sldId id="438" r:id="rId3"/>
    <p:sldId id="439" r:id="rId4"/>
    <p:sldId id="440" r:id="rId5"/>
    <p:sldId id="441" r:id="rId6"/>
    <p:sldId id="442" r:id="rId7"/>
    <p:sldId id="443" r:id="rId8"/>
    <p:sldId id="444" r:id="rId9"/>
    <p:sldId id="445" r:id="rId10"/>
    <p:sldId id="446" r:id="rId11"/>
    <p:sldId id="447" r:id="rId12"/>
    <p:sldId id="448" r:id="rId13"/>
    <p:sldId id="449" r:id="rId14"/>
    <p:sldId id="450" r:id="rId15"/>
    <p:sldId id="451" r:id="rId16"/>
    <p:sldId id="452" r:id="rId17"/>
    <p:sldId id="453" r:id="rId18"/>
    <p:sldId id="454" r:id="rId19"/>
    <p:sldId id="455" r:id="rId20"/>
    <p:sldId id="456" r:id="rId21"/>
    <p:sldId id="457" r:id="rId22"/>
    <p:sldId id="458" r:id="rId23"/>
    <p:sldId id="459" r:id="rId24"/>
    <p:sldId id="460" r:id="rId25"/>
    <p:sldId id="461" r:id="rId26"/>
    <p:sldId id="462" r:id="rId27"/>
    <p:sldId id="463" r:id="rId28"/>
    <p:sldId id="464" r:id="rId29"/>
    <p:sldId id="465" r:id="rId30"/>
    <p:sldId id="466" r:id="rId31"/>
    <p:sldId id="467" r:id="rId32"/>
    <p:sldId id="468" r:id="rId33"/>
    <p:sldId id="469" r:id="rId34"/>
    <p:sldId id="470" r:id="rId35"/>
    <p:sldId id="471" r:id="rId36"/>
    <p:sldId id="472" r:id="rId37"/>
    <p:sldId id="473" r:id="rId38"/>
    <p:sldId id="372" r:id="rId39"/>
    <p:sldId id="373" r:id="rId40"/>
    <p:sldId id="374" r:id="rId41"/>
    <p:sldId id="375" r:id="rId42"/>
    <p:sldId id="376" r:id="rId43"/>
    <p:sldId id="437" r:id="rId44"/>
    <p:sldId id="378" r:id="rId45"/>
    <p:sldId id="379" r:id="rId46"/>
    <p:sldId id="380" r:id="rId47"/>
    <p:sldId id="381" r:id="rId48"/>
    <p:sldId id="382" r:id="rId49"/>
    <p:sldId id="383" r:id="rId50"/>
    <p:sldId id="384" r:id="rId51"/>
    <p:sldId id="385" r:id="rId52"/>
    <p:sldId id="386" r:id="rId53"/>
    <p:sldId id="387" r:id="rId54"/>
    <p:sldId id="388" r:id="rId55"/>
    <p:sldId id="389" r:id="rId56"/>
    <p:sldId id="390" r:id="rId57"/>
    <p:sldId id="391" r:id="rId58"/>
    <p:sldId id="392" r:id="rId59"/>
    <p:sldId id="393" r:id="rId60"/>
    <p:sldId id="394" r:id="rId61"/>
    <p:sldId id="395" r:id="rId62"/>
    <p:sldId id="396" r:id="rId63"/>
    <p:sldId id="397" r:id="rId64"/>
    <p:sldId id="398" r:id="rId65"/>
    <p:sldId id="399" r:id="rId66"/>
    <p:sldId id="400" r:id="rId67"/>
    <p:sldId id="401" r:id="rId68"/>
    <p:sldId id="402" r:id="rId69"/>
    <p:sldId id="403" r:id="rId70"/>
    <p:sldId id="404" r:id="rId71"/>
    <p:sldId id="405" r:id="rId72"/>
    <p:sldId id="406" r:id="rId73"/>
    <p:sldId id="407" r:id="rId74"/>
    <p:sldId id="408" r:id="rId75"/>
    <p:sldId id="409" r:id="rId76"/>
    <p:sldId id="410" r:id="rId77"/>
    <p:sldId id="411" r:id="rId78"/>
    <p:sldId id="412" r:id="rId79"/>
    <p:sldId id="413" r:id="rId80"/>
    <p:sldId id="414" r:id="rId81"/>
    <p:sldId id="415" r:id="rId82"/>
    <p:sldId id="416" r:id="rId83"/>
    <p:sldId id="417" r:id="rId84"/>
    <p:sldId id="418" r:id="rId85"/>
    <p:sldId id="419" r:id="rId86"/>
    <p:sldId id="420" r:id="rId87"/>
    <p:sldId id="421" r:id="rId88"/>
    <p:sldId id="422" r:id="rId89"/>
    <p:sldId id="423" r:id="rId90"/>
    <p:sldId id="424" r:id="rId91"/>
    <p:sldId id="425" r:id="rId92"/>
    <p:sldId id="426" r:id="rId93"/>
    <p:sldId id="427" r:id="rId94"/>
    <p:sldId id="428" r:id="rId95"/>
    <p:sldId id="429" r:id="rId96"/>
    <p:sldId id="430" r:id="rId97"/>
    <p:sldId id="431" r:id="rId98"/>
    <p:sldId id="432" r:id="rId99"/>
    <p:sldId id="433" r:id="rId100"/>
    <p:sldId id="434" r:id="rId101"/>
    <p:sldId id="435" r:id="rId102"/>
    <p:sldId id="436" r:id="rId103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44" autoAdjust="0"/>
    <p:restoredTop sz="62595" autoAdjust="0"/>
  </p:normalViewPr>
  <p:slideViewPr>
    <p:cSldViewPr snapToGrid="0">
      <p:cViewPr varScale="1">
        <p:scale>
          <a:sx n="76" d="100"/>
          <a:sy n="76" d="100"/>
        </p:scale>
        <p:origin x="2448" y="90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161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1">
            <a:extLst>
              <a:ext uri="{FF2B5EF4-FFF2-40B4-BE49-F238E27FC236}">
                <a16:creationId xmlns:a16="http://schemas.microsoft.com/office/drawing/2014/main" id="{B26C42E4-F176-46AC-8104-4779642F54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10B590F-A425-41F1-B17D-914592B3C7C4}" type="slidenum">
              <a:rPr lang="en-AU" altLang="en-US" sz="1200" smtClean="0">
                <a:latin typeface="Arial" panose="020B0604020202020204" pitchFamily="34" charset="0"/>
              </a:rPr>
              <a:pPr/>
              <a:t>1</a:t>
            </a:fld>
            <a:endParaRPr lang="en-AU" altLang="en-US" sz="1200">
              <a:latin typeface="Arial" panose="020B060402020202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220A6E00-3243-4C01-996A-9766B4E362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52F24982-4C63-4608-8036-959A8EEC33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solidFill>
                  <a:srgbClr val="374151"/>
                </a:solidFill>
                <a:latin typeface="Söhne"/>
              </a:rPr>
              <a:t>Hello everyone,</a:t>
            </a:r>
          </a:p>
          <a:p>
            <a:r>
              <a:rPr lang="en-US" altLang="en-US">
                <a:solidFill>
                  <a:srgbClr val="374151"/>
                </a:solidFill>
                <a:latin typeface="Söhne"/>
              </a:rPr>
              <a:t>I'm Dr. Taghinezhad, and I'm thrilled to be your guide through the exciting world of advanced databases this semester.</a:t>
            </a:r>
          </a:p>
          <a:p>
            <a:r>
              <a:rPr lang="en-US" altLang="en-US">
                <a:solidFill>
                  <a:srgbClr val="374151"/>
                </a:solidFill>
                <a:latin typeface="Söhne"/>
              </a:rPr>
              <a:t>With a background in Computer Engineering and a focus on distributed systems, I've spent years diving into the intricacies of how data powers our digital world.</a:t>
            </a:r>
          </a:p>
          <a:p>
            <a:r>
              <a:rPr lang="en-US" altLang="en-US">
                <a:solidFill>
                  <a:srgbClr val="374151"/>
                </a:solidFill>
                <a:latin typeface="Söhne"/>
              </a:rPr>
              <a:t>Throughout this course, we'll explore everything from the basics of data modeling to the complex database and distributed databases. </a:t>
            </a:r>
          </a:p>
          <a:p>
            <a:r>
              <a:rPr lang="en-US" altLang="en-US">
                <a:solidFill>
                  <a:srgbClr val="374151"/>
                </a:solidFill>
                <a:latin typeface="Söhne"/>
              </a:rPr>
              <a:t>I believe in creating an environment where questions are encouraged, discussions are lively, and learning is a collaborative effort. So, I invite each of you to actively engage and share.</a:t>
            </a:r>
          </a:p>
          <a:p>
            <a:endParaRPr lang="en-US" altLang="en-US">
              <a:solidFill>
                <a:srgbClr val="374151"/>
              </a:solidFill>
              <a:latin typeface="Söhne"/>
            </a:endParaRPr>
          </a:p>
          <a:p>
            <a:r>
              <a:rPr lang="en-US" altLang="en-US">
                <a:solidFill>
                  <a:srgbClr val="374151"/>
                </a:solidFill>
                <a:latin typeface="Söhne"/>
              </a:rPr>
              <a:t>I want to introduce you to one of the major resources for this course: "Database System Concepts" by Abraham Silberschatz, Henry F. Korth, and S. Sudarshan.</a:t>
            </a:r>
          </a:p>
          <a:p>
            <a:r>
              <a:rPr lang="en-US" altLang="en-US">
                <a:solidFill>
                  <a:srgbClr val="374151"/>
                </a:solidFill>
                <a:latin typeface="Söhne"/>
              </a:rPr>
              <a:t>This textbook is like our trusty map as we navigate the complex terrain of database systems. It's not just any map, though—it's a detailed, comprehensive guide that will help us understand the landscape, identify key landmarks, and chart our course to mastery.</a:t>
            </a:r>
            <a:endParaRPr lang="fa-IR" altLang="en-US">
              <a:solidFill>
                <a:srgbClr val="374151"/>
              </a:solidFill>
              <a:latin typeface="Söhne"/>
            </a:endParaRPr>
          </a:p>
          <a:p>
            <a:endParaRPr lang="fa-IR" altLang="en-US">
              <a:solidFill>
                <a:srgbClr val="374151"/>
              </a:solidFill>
              <a:latin typeface="Söhne"/>
            </a:endParaRPr>
          </a:p>
          <a:p>
            <a:r>
              <a:rPr lang="en-US" altLang="en-US">
                <a:solidFill>
                  <a:srgbClr val="374151"/>
                </a:solidFill>
                <a:latin typeface="Söhne"/>
              </a:rPr>
              <a:t>If you are not going to attend in this calls. Please talk to before hand. Also select a representative among yourself. </a:t>
            </a:r>
          </a:p>
          <a:p>
            <a:endParaRPr lang="en-US" altLang="en-US">
              <a:solidFill>
                <a:srgbClr val="374151"/>
              </a:solidFill>
              <a:latin typeface="Söhne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A450BD-08BE-4C06-8125-BBFA1D5AB413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تصمیم بگیرید که آیا یک رابطه خاص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RRR </a:t>
            </a: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در فرم "خوب" قرار دارد یا نه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در صورتی که رابطه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RRR </a:t>
            </a: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در فرم "خوب" نباشد، آن را به مجموعه‌ای از روابط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{ R1,R2,…,RnR1, R2, \dots, RnR1,R2,…,Rn } </a:t>
            </a: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تفکیک کنید به‌طوری‌که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هر رابطه در فرم خوب باشد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تفکیک یک تفکیک بدون ضایعه باشد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نظریه‌ی ما بر اساس موارد زیر است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وابستگی‌های تابعی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(Functional dependencies)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وابستگی‌های چند ارزشی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(Multivalued dependencies)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33939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A4B368-5493-43AB-83D2-FB2745DC6257}" type="slidenum">
              <a:rPr lang="en-US" altLang="en-US" sz="1200"/>
              <a:pPr/>
              <a:t>101</a:t>
            </a:fld>
            <a:endParaRPr lang="en-US" altLang="en-US" sz="1200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E26C2D1-1E1E-42BD-85B4-1BCC855514C0}" type="slidenum">
              <a:rPr lang="en-US" altLang="en-US" sz="1200"/>
              <a:pPr/>
              <a:t>102</a:t>
            </a:fld>
            <a:endParaRPr lang="en-US" altLang="en-US" sz="1200"/>
          </a:p>
        </p:txBody>
      </p:sp>
      <p:sp>
        <p:nvSpPr>
          <p:cNvPr id="211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701DF6-0095-49A6-9538-0F4E1D04D191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در دنیای واقعی معمولاً انواع مختلفی از محدودیت‌ها (قوانین) بر روی داده‌ها وجود دارد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برای مثال، برخی از محدودیت‌هایی که انتظار می‌رود در یک پایگاه داده دانشگاهی برقرار باشند عبارتند از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دانشجویان و اساتید به‌طور منحصر به فرد با شناسه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(ID) </a:t>
            </a: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خود شناسایی می‌شوند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هر دانشجو و استاد تنها یک نام دارد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هر استاد و دانشجو (عمدتاً) تنها با یک دپارتمان مرتبط است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هر دپارتمان تنها یک مقدار برای بودجه خود دارد و تنها یک ساختمان مرتبط با آن وجود دارد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379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CCD6A2-8F22-431C-9059-7B1E655B3F8B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نمونه‌ای از یک رابطه که تمامی محدودیت‌های دنیای واقعی را رعایت می‌کند، به‌عنوان یک </a:t>
            </a:r>
            <a:r>
              <a:rPr lang="ar-SA" sz="18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نمونه قانونی</a:t>
            </a: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از آن رابطه شناخته می‌شود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یک نمونه قانونی از پایگاه داده، نمونه‌ای است که در آن تمامی نمونه‌های روابط، نمونه‌های قانونی هستند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محدودیت‌ها روی مجموعه روابط قانونی، نیاز دارند که مقدار یک مجموعه خاص از صفات، مقدار مجموعه دیگری از صفات را به‌طور منحصر به فرد تعیین کند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وابستگی تابعی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(Functional Dependency) </a:t>
            </a: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تعمیمی از مفهوم کلید است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2701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4B50642-8067-4638-B2FE-15C691E00756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091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FCC9CF2-4998-4C05-A98D-CC655C386950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/>
            <a:r>
              <a:rPr lang="fa-IR" b="1" dirty="0"/>
              <a:t>بستار یک مجموعه از وابستگی‌های تابعی</a:t>
            </a:r>
            <a:endParaRPr lang="fa-IR" dirty="0"/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/>
              <a:t>فرض کنید یک مجموعه </a:t>
            </a:r>
            <a:r>
              <a:rPr lang="en-US" dirty="0"/>
              <a:t>F </a:t>
            </a:r>
            <a:r>
              <a:rPr lang="fa-IR" dirty="0"/>
              <a:t>از وابستگی‌های تابعی داده شده است. در این صورت، وابستگی‌های تابعی دیگری وجود دارند که به‌طور منطقی از </a:t>
            </a:r>
            <a:r>
              <a:rPr lang="en-US" dirty="0"/>
              <a:t>F</a:t>
            </a:r>
            <a:r>
              <a:rPr lang="fa-IR" dirty="0"/>
              <a:t>نتیجه می‌شوند.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dirty="0"/>
              <a:t>برای مثال، اگر </a:t>
            </a:r>
            <a:r>
              <a:rPr lang="en-US" dirty="0"/>
              <a:t>A→BA \to BA→B </a:t>
            </a:r>
            <a:r>
              <a:rPr lang="fa-IR" dirty="0"/>
              <a:t>و </a:t>
            </a:r>
            <a:r>
              <a:rPr lang="en-US" dirty="0"/>
              <a:t>B→CB \to CB→C، </a:t>
            </a:r>
            <a:r>
              <a:rPr lang="fa-IR" dirty="0"/>
              <a:t>می‌توانیم نتیجه بگیریم که </a:t>
            </a:r>
            <a:r>
              <a:rPr lang="en-US" dirty="0"/>
              <a:t>A→CA \to CA→C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dirty="0"/>
              <a:t>و همینطور برای سایر وابستگی‌ها.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/>
              <a:t>مجموعه‌ای از تمامی وابستگی‌های تابعی که به‌طور منطقی از </a:t>
            </a:r>
            <a:r>
              <a:rPr lang="en-US" dirty="0"/>
              <a:t>F </a:t>
            </a:r>
            <a:r>
              <a:rPr lang="fa-IR" dirty="0"/>
              <a:t>نتیجه می‌شوند، </a:t>
            </a:r>
            <a:r>
              <a:rPr lang="fa-IR" b="1" dirty="0"/>
              <a:t>اختتام </a:t>
            </a:r>
            <a:r>
              <a:rPr lang="en-US" b="1" dirty="0"/>
              <a:t>FFF</a:t>
            </a:r>
            <a:r>
              <a:rPr lang="en-US" dirty="0"/>
              <a:t> </a:t>
            </a:r>
            <a:r>
              <a:rPr lang="fa-IR" dirty="0"/>
              <a:t>نامیده می‌شود.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/>
              <a:t>اختتام </a:t>
            </a:r>
            <a:r>
              <a:rPr lang="en-US" dirty="0"/>
              <a:t>FFF </a:t>
            </a:r>
            <a:r>
              <a:rPr lang="fa-IR" dirty="0"/>
              <a:t>را با </a:t>
            </a:r>
            <a:r>
              <a:rPr lang="en-US" dirty="0"/>
              <a:t>F+F^+F+ </a:t>
            </a:r>
            <a:r>
              <a:rPr lang="fa-IR" dirty="0"/>
              <a:t>نمایش می‌دهیم.</a:t>
            </a:r>
          </a:p>
          <a:p>
            <a:pPr algn="r" rtl="1"/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2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601A597-9366-4E98-91B3-EC7AD41AF343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KKK </a:t>
            </a: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یک ابرکلید برای طرح رابطه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RRR </a:t>
            </a: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است اگر و تنها اگر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K→RK \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rightarrow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RK→R.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KKK </a:t>
            </a: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یک کلید کاندیدا برای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RRR </a:t>
            </a: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است اگر و تنها اگر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K→RK \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rightarrow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RK→R</a:t>
            </a: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، و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برای هیچ زیرمجموعه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α</a:t>
            </a:r>
            <a:r>
              <a:rPr lang="en-US" sz="18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⊂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K\alpha \subset Kα</a:t>
            </a:r>
            <a:r>
              <a:rPr lang="en-US" sz="18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⊂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،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α→R\alpha \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rightarrow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Rα→R.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وابستگی‌های تابعی به ما اجازه می‌دهند محدودیت‌هایی را بیان کنیم که نمی‌توان آن‌ها را با استفاده از ابرکلیدها بیان کرد. طرح زیر را در نظر بگیرید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\text{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in_dep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(ID, name, salary,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dept_name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building, budget).}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انتظار می‌رود این وابستگی‌های تابعی برقرار باشند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\text{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dept_name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} \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rightarrow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\text{building}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ID→building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\text{ID} \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rightarrow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\text{building}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ID→building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اما انتظار نمی‌رود وابستگی زیر برقرار باشد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08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C0684B9-9744-4E13-BCE3-67E4D5AC52B7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ما از وابستگی‌های تابعی برای موارد زیر استفاده می‌کنیم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آزمایش روابط برای بررسی اینکه آیا آن‌ها تحت یک مجموعه مشخص از وابستگی‌های تابعی معتبر هستند یا خیر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اگر یک رابطه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rrr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تحت یک مجموعه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FFF </a:t>
            </a: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از وابستگی‌های تابعی معتبر باشد، می‌گوییم که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rrr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FFF </a:t>
            </a: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را ارضا می‌کند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مشخص کردن محدودیت‌ها بر مجموعه روابط معتبر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می‌گوییم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FFF </a:t>
            </a: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بر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RRR </a:t>
            </a: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برقرار است اگر تمام روابط معتبر بر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RRR </a:t>
            </a: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مجموعه وابستگی‌های تابعی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FFF </a:t>
            </a: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را ارضا کنند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نکته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ممکن است یک نمونه خاص از یک طرح رابطه‌ای وابستگی تابعی را ارضا کند، حتی اگر آن وابستگی تابعی برای همه نمونه‌های معتبر برقرار نباشد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برای مثال، ممکن است یک نمونه خاص از رابطه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instructorinstructorinstructor</a:t>
            </a: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، به‌طور اتفاقی، وابستگی تابعی زیر را ارضا کند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name→ID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.\text{name} \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rightarrow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\text{ID}.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name→ID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5073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911C6D-C523-432C-89F4-406A63F7E4F9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338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954D0A1-F669-443E-ADD7-EBEE7996BBA6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5895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A4B0E9C-818B-4892-804B-8736909E539A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10392"/>
            <a:ext cx="5131647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099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9C98366-10B6-4C97-9C68-1B8DAD89E8AC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796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2205F84-2065-4332-B0FA-E582A1DD7231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/>
            <a:r>
              <a:rPr lang="fa-IR" dirty="0"/>
              <a:t>آزمایش محدودیت‌های وابستگی تابعی هر بار که پایگاه داده به‌روزرسانی می‌شود، می‌تواند هزینه‌بر باشد.</a:t>
            </a:r>
            <a:br>
              <a:rPr lang="fa-IR" dirty="0"/>
            </a:br>
            <a:r>
              <a:rPr lang="fa-IR" dirty="0"/>
              <a:t>بنابراین طراحی پایگاه داده به گونه‌ای که این محدودیت‌ها به‌صورت کارآمد آزمایش شوند، مفید است.</a:t>
            </a:r>
          </a:p>
          <a:p>
            <a:pPr algn="r" rtl="1"/>
            <a:r>
              <a:rPr lang="fa-IR" dirty="0"/>
              <a:t>اگر آزمایش یک وابستگی تابعی تنها با در نظر گرفتن یک رابطه قابل انجام باشد، هزینه آزمایش این محدودیت پایین خواهد بود.</a:t>
            </a:r>
          </a:p>
          <a:p>
            <a:pPr algn="r" rtl="1"/>
            <a:r>
              <a:rPr lang="fa-IR" dirty="0"/>
              <a:t>هنگام تجزیه یک رابطه، ممکن است شرایطی به وجود آید که آزمایش وابستگی تابعی بدون انجام عمل ضرب دکارتی امکان‌پذیر نباشد.</a:t>
            </a:r>
          </a:p>
          <a:p>
            <a:pPr algn="r" rtl="1"/>
            <a:r>
              <a:rPr lang="fa-IR" dirty="0"/>
              <a:t>یک تجزیه که اجرای وابستگی تابعی را از نظر محاسباتی دشوار می‌سازد، به عنوان "حفظ‌کننده وابستگی </a:t>
            </a:r>
            <a:r>
              <a:rPr lang="fa-IR" i="1" dirty="0"/>
              <a:t>نیست</a:t>
            </a:r>
            <a:r>
              <a:rPr lang="fa-IR" dirty="0"/>
              <a:t>" شناخته می‌شود.</a:t>
            </a:r>
          </a:p>
          <a:p>
            <a:pPr algn="r" rtl="1"/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3282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A862FF-AA55-4048-85C2-DAA9D3A35A69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3130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C79F51-599B-4731-9C05-59A4A5345ABF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256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AFCC4C7-9321-4F85-AC15-C96C02999C1E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7782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F539C29-DF58-4677-B4D9-0CC127174E2D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1396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62CACEA-96F7-41D9-A638-F44E853DC1F9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7073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2678A41-D873-4EFC-8823-1C9E9A3093FE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10392"/>
            <a:ext cx="5131647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3894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EA18F2D-D4E4-4C99-9424-81DA77918E26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9901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6443853-1DD4-4877-B587-65D98B968857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1008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A8B56BC-BF26-4697-801E-84F2929930E3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848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48278F-1CF2-4C20-9F87-85520FC94509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9042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2A4DCD6-4990-4088-8EFB-FAD2F8B84679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10392"/>
            <a:ext cx="5131647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9029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FB97D8D-6A75-4AFA-8548-85396391880A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9697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6DB8CD2-F9D8-4BCF-90A1-A8E625EDFB97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3966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9040D4-3005-4847-ABB3-16A2B4BDF1CE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1580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9B7593E-E541-408E-B62F-DEA0E60392EA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7694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B03737A-222D-46BE-B7A9-3EA09C13F967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4828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B2ED6F9-53BE-4CD9-8D10-83BD677C8535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8282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4B6CE2F-3CD3-45FE-B460-EC2ED3F07842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4E4753A-8DE0-4CA5-9E0D-F3763DCF04F6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7E239C7-4B01-4ACB-AC64-19B9EB42973F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844FD9B-FA56-471A-AC29-AFD38B132615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5890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AC0A48C-B033-4AC9-8924-4B331051E00D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999FEA-463D-4EC2-9BE5-4E48B7E10B51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F86710-0453-46DF-9A04-3F5F631C00F1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F86710-0453-46DF-9A04-3F5F631C00F1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25BC543-30D6-4AA8-90B4-22C339D46936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020452C-B463-4E95-A665-2B99AA28B79B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126D1A1-086F-49DE-B921-A09020A520AB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1C003AC-91E0-4C02-A3AF-D03041938C29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5C3BE13-538F-4FB5-B532-CB8FA5D987FB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D756CCF-944F-475F-BC67-70F3E02FC64F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E32EFA-99EE-40E3-9AB5-36B847B8CD16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78141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1FD356F-B370-4905-B475-36D0765F2DB9}" type="slidenum">
              <a:rPr lang="en-US" altLang="en-US" sz="1200"/>
              <a:pPr/>
              <a:t>51</a:t>
            </a:fld>
            <a:endParaRPr lang="en-US" altLang="en-US" sz="120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28007FB-A4A6-412F-8092-509E2CEC8D0B}" type="slidenum">
              <a:rPr lang="en-US" altLang="en-US" sz="1200"/>
              <a:pPr/>
              <a:t>52</a:t>
            </a:fld>
            <a:endParaRPr lang="en-US" altLang="en-US" sz="120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A8EE5B-27ED-41B6-B0F7-B62E458A1259}" type="slidenum">
              <a:rPr lang="en-US" altLang="en-US" sz="1200"/>
              <a:pPr/>
              <a:t>53</a:t>
            </a:fld>
            <a:endParaRPr lang="en-US" altLang="en-US" sz="120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69B94BD-CECE-4C33-9065-62089078E886}" type="slidenum">
              <a:rPr lang="en-US" altLang="en-US" sz="1200"/>
              <a:pPr/>
              <a:t>54</a:t>
            </a:fld>
            <a:endParaRPr lang="en-US" altLang="en-US" sz="120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28526EF-2A76-46A8-A4E9-07C212D9D96D}" type="slidenum">
              <a:rPr lang="en-US" altLang="en-US" sz="1200"/>
              <a:pPr/>
              <a:t>55</a:t>
            </a:fld>
            <a:endParaRPr lang="en-US" altLang="en-US" sz="120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1C0C611-501B-4334-8DD9-2D5A8FF01FE8}" type="slidenum">
              <a:rPr lang="en-US" altLang="en-US" sz="1200"/>
              <a:pPr/>
              <a:t>56</a:t>
            </a:fld>
            <a:endParaRPr lang="en-US" altLang="en-US" sz="120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87BC9CE-BF8C-4DA1-B24E-2871B5D5AD09}" type="slidenum">
              <a:rPr lang="en-US" altLang="en-US" sz="1200"/>
              <a:pPr/>
              <a:t>57</a:t>
            </a:fld>
            <a:endParaRPr lang="en-US" altLang="en-US" sz="120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BC47A9-62C0-457E-AB19-17B7324B6011}" type="slidenum">
              <a:rPr lang="en-US" altLang="en-US" sz="1200"/>
              <a:pPr/>
              <a:t>58</a:t>
            </a:fld>
            <a:endParaRPr lang="en-US" altLang="en-US" sz="120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37B9D3-CFBC-4A9A-892E-C5B737D92079}" type="slidenum">
              <a:rPr lang="en-US" altLang="en-US" sz="1200"/>
              <a:pPr/>
              <a:t>59</a:t>
            </a:fld>
            <a:endParaRPr lang="en-US" altLang="en-US" sz="120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696B17E-EA99-4BE4-8109-8D7786A8AC53}" type="slidenum">
              <a:rPr lang="en-US" altLang="en-US" sz="1200"/>
              <a:pPr/>
              <a:t>60</a:t>
            </a:fld>
            <a:endParaRPr lang="en-US" altLang="en-US" sz="120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21C07DE-DA20-4217-B91C-55FA724E7BD2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2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Decomposition:</a:t>
            </a:r>
            <a:r>
              <a:rPr lang="fa-IR" altLang="en-US" sz="12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تجزیه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8345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7F53DE-0A03-40E0-A2C9-F027B409EFB7}" type="slidenum">
              <a:rPr lang="en-US" altLang="en-US" sz="1200"/>
              <a:pPr/>
              <a:t>61</a:t>
            </a:fld>
            <a:endParaRPr lang="en-US" alt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BA1292-271E-4250-9539-FFC50DBCE514}" type="slidenum">
              <a:rPr lang="en-US" altLang="en-US" sz="1200"/>
              <a:pPr/>
              <a:t>62</a:t>
            </a:fld>
            <a:endParaRPr lang="en-US" alt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027822-1DA4-45D6-8B4A-F0F2C0E9336B}" type="slidenum">
              <a:rPr lang="en-US" altLang="en-US" sz="1200"/>
              <a:pPr/>
              <a:t>63</a:t>
            </a:fld>
            <a:endParaRPr lang="en-US" altLang="en-US" sz="120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F5AE4C2-505E-4B52-AE25-D384F1F0AFC8}" type="slidenum">
              <a:rPr lang="en-US" altLang="en-US" sz="1200"/>
              <a:pPr/>
              <a:t>64</a:t>
            </a:fld>
            <a:endParaRPr lang="en-US" altLang="en-US" sz="120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749D456-034E-4195-8672-8080BB49D1C9}" type="slidenum">
              <a:rPr lang="en-US" altLang="en-US" sz="1200"/>
              <a:pPr/>
              <a:t>65</a:t>
            </a:fld>
            <a:endParaRPr lang="en-US" altLang="en-US" sz="120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F5C975C-CA24-4F0D-85AD-F6146BCF0205}" type="slidenum">
              <a:rPr lang="en-US" altLang="en-US" sz="1200"/>
              <a:pPr/>
              <a:t>66</a:t>
            </a:fld>
            <a:endParaRPr lang="en-US" alt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5F8435-A232-49CF-A9C6-B8722E09AEA4}" type="slidenum">
              <a:rPr lang="en-US" altLang="en-US" sz="1200"/>
              <a:pPr/>
              <a:t>67</a:t>
            </a:fld>
            <a:endParaRPr lang="en-US" altLang="en-US" sz="120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9301218-705C-4D04-BB0F-53A85D1868AA}" type="slidenum">
              <a:rPr lang="en-US" altLang="en-US" sz="1200"/>
              <a:pPr/>
              <a:t>68</a:t>
            </a:fld>
            <a:endParaRPr lang="en-US" altLang="en-US" sz="120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B9D207-2DEF-441B-BED4-CFAF747A5F24}" type="slidenum">
              <a:rPr lang="en-US" altLang="en-US" sz="1200"/>
              <a:pPr/>
              <a:t>69</a:t>
            </a:fld>
            <a:endParaRPr lang="en-US" altLang="en-US" sz="1200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60B2CAC-AEF3-41E1-B7D5-B6BAEDAB4D0E}" type="slidenum">
              <a:rPr lang="en-US" altLang="en-US" sz="1200"/>
              <a:pPr/>
              <a:t>70</a:t>
            </a:fld>
            <a:endParaRPr lang="en-US" altLang="en-US" sz="1200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17C4D0E-10BE-41E0-A0AF-FD2B0011F8A3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a-IR" dirty="0"/>
              <a:t>تفکیک  پر اتلاف (</a:t>
            </a:r>
            <a:r>
              <a:rPr lang="en-US" dirty="0"/>
              <a:t>Lossy Decomposition)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49435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062B22B-5B5B-47F1-897F-E166688E4CF0}" type="slidenum">
              <a:rPr lang="en-US" altLang="en-US" sz="1200"/>
              <a:pPr/>
              <a:t>71</a:t>
            </a:fld>
            <a:endParaRPr lang="en-US" altLang="en-US" sz="1200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9E8797-367B-4BC3-98D0-381C471A0413}" type="slidenum">
              <a:rPr lang="en-US" altLang="en-US" sz="1200"/>
              <a:pPr/>
              <a:t>72</a:t>
            </a:fld>
            <a:endParaRPr lang="en-US" altLang="en-US" sz="1200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84E881-A958-4B68-ADE6-2B7C0AFAFFC8}" type="slidenum">
              <a:rPr lang="en-US" altLang="en-US" sz="1200"/>
              <a:pPr/>
              <a:t>73</a:t>
            </a:fld>
            <a:endParaRPr lang="en-US" altLang="en-US" sz="1200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4A4D597-B539-4990-B3B7-C5878BB257C4}" type="slidenum">
              <a:rPr lang="en-US" altLang="en-US" sz="1200"/>
              <a:pPr/>
              <a:t>74</a:t>
            </a:fld>
            <a:endParaRPr lang="en-US" altLang="en-US" sz="1200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F6520D-BDC3-4206-98C8-000B2AAC71C5}" type="slidenum">
              <a:rPr lang="en-US" altLang="en-US" sz="1200"/>
              <a:pPr/>
              <a:t>75</a:t>
            </a:fld>
            <a:endParaRPr lang="en-US" altLang="en-US" sz="1200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A439975-68C6-4A78-9207-604005262388}" type="slidenum">
              <a:rPr lang="en-US" altLang="en-US" sz="1200"/>
              <a:pPr/>
              <a:t>76</a:t>
            </a:fld>
            <a:endParaRPr lang="en-US" altLang="en-US" sz="1200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0CA98BF-2766-4132-A090-BEDD1F53C69F}" type="slidenum">
              <a:rPr lang="en-US" altLang="en-US" sz="1200"/>
              <a:pPr/>
              <a:t>77</a:t>
            </a:fld>
            <a:endParaRPr lang="en-US" altLang="en-US" sz="120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70A9382-BE8A-447D-8A13-E2C05FAE4009}" type="slidenum">
              <a:rPr lang="en-US" altLang="en-US" sz="1200"/>
              <a:pPr/>
              <a:t>78</a:t>
            </a:fld>
            <a:endParaRPr lang="en-US" altLang="en-US" sz="1200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DEE3D57-1AB5-4E55-9DE6-56A88860B688}" type="slidenum">
              <a:rPr lang="en-US" altLang="en-US" sz="1200"/>
              <a:pPr/>
              <a:t>79</a:t>
            </a:fld>
            <a:endParaRPr lang="en-US" altLang="en-US" sz="1200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FF916E-004C-4E0F-94C7-A1F1AB4046CB}" type="slidenum">
              <a:rPr lang="en-US" altLang="en-US" sz="1200"/>
              <a:pPr/>
              <a:t>80</a:t>
            </a:fld>
            <a:endParaRPr lang="en-US" altLang="en-US" sz="1200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15C7E4C-29A1-4ED6-8D81-6DB7BB775B79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بگذارید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RRR </a:t>
            </a: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یک طرح‌واره رابطه باشد و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R1R1R1 </a:t>
            </a: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R2R2R2 </a:t>
            </a: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یک تفکیک از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RRR </a:t>
            </a: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را تشکیل دهند. یعنی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R=R1</a:t>
            </a:r>
            <a:r>
              <a:rPr lang="en-US" sz="18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∪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R2R = R1 \cup R2R=R1</a:t>
            </a:r>
            <a:r>
              <a:rPr lang="en-US" sz="18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∪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R2.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می‌گوییم که این تفکیک یک تفکیک بدون ضایعه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(Lossless Decomposition) </a:t>
            </a: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است اگر هیچ‌گونه از دست رفتن اطلاعاتی در هنگام جایگزینی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RRR </a:t>
            </a: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با دو طرح‌واره رابطه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R1R1R1 </a:t>
            </a: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R2R2R2 </a:t>
            </a: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وجود نداشته باشد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به‌طور رسمی،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 </a:t>
            </a:r>
            <a:r>
              <a:rPr lang="en-US" altLang="en-US" sz="18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8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8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8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8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 به‌عکس، یک تفکیک ضایعاتی است اگر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</a:t>
            </a:r>
            <a:r>
              <a:rPr lang="en-US" sz="18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⊆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ΠR1(r)</a:t>
            </a:r>
            <a:r>
              <a:rPr lang="en-US" sz="18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∪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ΠR2(r)=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\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subseteq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\Pi_{R1}(r) \cup \Pi_{R2}(r) = rr</a:t>
            </a:r>
            <a:r>
              <a:rPr lang="en-US" sz="18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⊆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ΠR1​(r)</a:t>
            </a:r>
            <a:r>
              <a:rPr lang="en-US" sz="18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∪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ΠR2​(r)=r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55864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A5FC84-D300-4993-8FFF-76B7189FD726}" type="slidenum">
              <a:rPr lang="en-US" altLang="en-US" sz="1200"/>
              <a:pPr/>
              <a:t>81</a:t>
            </a:fld>
            <a:endParaRPr lang="en-US" altLang="en-US" sz="1200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34D146A-0FCA-4AA9-B806-71D700033438}" type="slidenum">
              <a:rPr lang="en-US" altLang="en-US" sz="1200"/>
              <a:pPr/>
              <a:t>82</a:t>
            </a:fld>
            <a:endParaRPr lang="en-US" altLang="en-US" sz="1200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662A18-7A7C-4076-893B-6E4783118D4F}" type="slidenum">
              <a:rPr lang="en-US" altLang="en-US" sz="1200"/>
              <a:pPr/>
              <a:t>83</a:t>
            </a:fld>
            <a:endParaRPr lang="en-US" altLang="en-US" sz="1200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EB02815-2E8F-4F1F-8AF4-3F688E850CE7}" type="slidenum">
              <a:rPr lang="en-US" altLang="en-US" sz="1200"/>
              <a:pPr/>
              <a:t>84</a:t>
            </a:fld>
            <a:endParaRPr lang="en-US" altLang="en-US" sz="1200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AD0300-7DF2-417B-9258-1FCF1C4B0F18}" type="slidenum">
              <a:rPr lang="en-US" altLang="en-US" sz="1200"/>
              <a:pPr/>
              <a:t>85</a:t>
            </a:fld>
            <a:endParaRPr lang="en-US" altLang="en-US" sz="1200"/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3E816C-6BFE-45B8-AEE0-580237AF389A}" type="slidenum">
              <a:rPr lang="en-US" altLang="en-US" sz="1200"/>
              <a:pPr/>
              <a:t>86</a:t>
            </a:fld>
            <a:endParaRPr lang="en-US" altLang="en-US" sz="1200"/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5BE18E-95C0-4077-93A4-3B3170CA9954}" type="slidenum">
              <a:rPr lang="en-US" altLang="en-US" sz="1200"/>
              <a:pPr/>
              <a:t>87</a:t>
            </a:fld>
            <a:endParaRPr lang="en-US" altLang="en-US" sz="1200"/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D675266-589F-43B0-9701-90476419F730}" type="slidenum">
              <a:rPr lang="en-US" altLang="en-US" sz="1200"/>
              <a:pPr/>
              <a:t>88</a:t>
            </a:fld>
            <a:endParaRPr lang="en-US" altLang="en-US" sz="1200"/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88DF86E-0385-4E7C-82B3-654758E8AEBF}" type="slidenum">
              <a:rPr lang="en-US" altLang="en-US" sz="1200"/>
              <a:pPr/>
              <a:t>89</a:t>
            </a:fld>
            <a:endParaRPr lang="en-US" altLang="en-US" sz="1200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DB39A99-E879-404A-858C-3AE1BF5F92CA}" type="slidenum">
              <a:rPr lang="en-US" altLang="en-US" sz="1200"/>
              <a:pPr/>
              <a:t>90</a:t>
            </a:fld>
            <a:endParaRPr lang="en-US" altLang="en-US" sz="1200"/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AEC5DC-5E4F-4639-8D2D-6BB23BF9650E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3738"/>
            <a:ext cx="4643437" cy="3482975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893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90461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D9CE7-351F-48CE-967A-358B845A4695}" type="slidenum">
              <a:rPr lang="en-US" altLang="en-US" sz="1200"/>
              <a:pPr/>
              <a:t>91</a:t>
            </a:fld>
            <a:endParaRPr lang="en-US" altLang="en-US" sz="1200"/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029BB9-2A89-4B67-AE42-9DB9D32BF98D}" type="slidenum">
              <a:rPr lang="en-US" altLang="en-US" sz="1200"/>
              <a:pPr/>
              <a:t>92</a:t>
            </a:fld>
            <a:endParaRPr lang="en-US" altLang="en-US" sz="1200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F9645A2-1248-423A-8556-84A2D4FA5E36}" type="slidenum">
              <a:rPr lang="en-US" altLang="en-US" sz="1200"/>
              <a:pPr/>
              <a:t>93</a:t>
            </a:fld>
            <a:endParaRPr lang="en-US" altLang="en-US" sz="1200"/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9BE1E68-DCB1-4B85-8BF4-1674F75BDA38}" type="slidenum">
              <a:rPr lang="en-US" altLang="en-US" sz="1200"/>
              <a:pPr/>
              <a:t>94</a:t>
            </a:fld>
            <a:endParaRPr lang="en-US" altLang="en-US" sz="1200"/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8419CD-81A9-4ED0-AB27-AA58D803B9B6}" type="slidenum">
              <a:rPr lang="en-US" altLang="en-US" sz="1200"/>
              <a:pPr/>
              <a:t>95</a:t>
            </a:fld>
            <a:endParaRPr lang="en-US" altLang="en-US" sz="1200"/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ACD90F2-E731-4C57-9E9C-AE613BD3ED33}" type="slidenum">
              <a:rPr lang="en-US" altLang="en-US" sz="1200"/>
              <a:pPr/>
              <a:t>96</a:t>
            </a:fld>
            <a:endParaRPr lang="en-US" altLang="en-US" sz="1200"/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A6B90E9-AD16-49EE-8AC8-14E0E639CE5E}" type="slidenum">
              <a:rPr lang="en-US" altLang="en-US" sz="1200"/>
              <a:pPr/>
              <a:t>97</a:t>
            </a:fld>
            <a:endParaRPr lang="en-US" altLang="en-US" sz="1200"/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BBED4C9-4176-4C1E-9BDD-B23EF2DAA67E}" type="slidenum">
              <a:rPr lang="en-US" altLang="en-US" sz="1200"/>
              <a:pPr/>
              <a:t>98</a:t>
            </a:fld>
            <a:endParaRPr lang="en-US" altLang="en-US" sz="1200"/>
          </a:p>
        </p:txBody>
      </p:sp>
      <p:sp>
        <p:nvSpPr>
          <p:cNvPr id="20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45FF9D4-41DB-4DDD-A2B7-DFC2E567BB37}" type="slidenum">
              <a:rPr lang="en-US" altLang="en-US" sz="1200"/>
              <a:pPr/>
              <a:t>99</a:t>
            </a:fld>
            <a:endParaRPr lang="en-US" altLang="en-US" sz="1200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4B128C-0F01-4305-977D-D3781B10800B}" type="slidenum">
              <a:rPr lang="en-US" altLang="en-US" sz="1200"/>
              <a:pPr/>
              <a:t>100</a:t>
            </a:fld>
            <a:endParaRPr lang="en-US" altLang="en-US" sz="1200"/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>
            <a:extLst>
              <a:ext uri="{FF2B5EF4-FFF2-40B4-BE49-F238E27FC236}">
                <a16:creationId xmlns:a16="http://schemas.microsoft.com/office/drawing/2014/main" id="{3B824858-D1FC-4D05-A041-6B7ADBE51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pic>
        <p:nvPicPr>
          <p:cNvPr id="4" name="Picture 11" descr="Cover-6Ed">
            <a:extLst>
              <a:ext uri="{FF2B5EF4-FFF2-40B4-BE49-F238E27FC236}">
                <a16:creationId xmlns:a16="http://schemas.microsoft.com/office/drawing/2014/main" id="{18F428B9-7195-4F57-AF63-E4A9D8CD83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0"/>
            <a:ext cx="1330325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3FCF00C-44D2-4DAB-8FFD-D10102022E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ADD8DEBD-898F-47E3-B439-B7F4B77DCB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1288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E58FA-2701-4089-BED0-ED4504B31C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84B68-EE10-40DB-86C4-ECB61F98674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5768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D4DF82-9343-4D6D-A76D-75BD6EC7AA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A4818-A1CF-4D3D-BEF0-CEF2FAF585C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7240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F8AF6A-7417-414C-9EB6-4C13160AA17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116BEB-6062-461A-AF49-3C8F094D6C9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84178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6376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076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127" y="582136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cs typeface="B Nazanin" panose="000004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710" y="1093788"/>
            <a:ext cx="8555839" cy="5288905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2000">
                <a:cs typeface="B Nazanin" panose="00000400000000000000" pitchFamily="2" charset="-78"/>
              </a:defRPr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2000">
                <a:cs typeface="B Nazanin" panose="00000400000000000000" pitchFamily="2" charset="-78"/>
              </a:defRPr>
            </a:lvl2pPr>
            <a:lvl3pPr marL="1085850" indent="-228600">
              <a:buFont typeface="Wingdings" panose="05000000000000000000" pitchFamily="2" charset="2"/>
              <a:buChar char="§"/>
              <a:defRPr sz="2000">
                <a:cs typeface="B Nazanin" panose="00000400000000000000" pitchFamily="2" charset="-78"/>
              </a:defRPr>
            </a:lvl3pPr>
            <a:lvl4pPr marL="1428750" indent="-228600">
              <a:buFont typeface="Arial" panose="020B0604020202020204" pitchFamily="34" charset="0"/>
              <a:buChar char="•"/>
              <a:defRPr sz="2000">
                <a:cs typeface="B Nazanin" panose="00000400000000000000" pitchFamily="2" charset="-78"/>
              </a:defRPr>
            </a:lvl4pPr>
            <a:lvl5pPr marL="1771650" indent="-228600">
              <a:buFont typeface="Wingdings" panose="05000000000000000000" pitchFamily="2" charset="2"/>
              <a:buChar char="§"/>
              <a:defRPr sz="2000"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606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A70D55-6B89-4FBD-8EDA-9DB357D4803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F8932-DE11-41D2-8F5F-F6C91B1138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5093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0740F3-B76E-4043-91C9-D76CE8D0AE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88414-175B-4785-BEBD-C347E968E1D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654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3664E68-6662-4010-A6E8-FF6294756F0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06BFB-2E11-4999-AD66-67677BC72E6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1758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E48AB69-0D09-431E-A361-3BC3A0C7519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32BBC-A29E-4B84-809F-169E3D623CD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8219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62A2769D-4840-425C-82B3-82E2BD096DF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C1EFD-4131-4EE6-8842-FE51BBBF3C1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56918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D0FCC82-A10A-4249-BE3C-30A3818712C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9BB6A-39A7-436B-BBF4-5F7C857EBE1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592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05B0599-BFB7-43E9-9A10-6C35573F58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BA554-7D95-4375-943A-676624D8DF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769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2585086-EE90-497D-93B1-CA9810D2C7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1093788"/>
            <a:ext cx="8599488" cy="530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09F098C3-0453-4B17-944A-7582B1D8667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730C3E9-3565-488E-AB92-2BC48C8CC96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9D2F09C8-E397-469C-84E6-283AA902D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1525" y="6643688"/>
            <a:ext cx="752475" cy="2476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Database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C99B81AF-1E34-452D-A29A-22FA9696AAC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25" y="6613525"/>
            <a:ext cx="4476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1.</a:t>
            </a:r>
            <a:fld id="{AC6F3C8E-B910-47D3-9FC6-86B6F864454C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ADBFB4FE-43F4-4FA0-B051-0D44F560CC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880E5318-7384-4990-8CA8-5173B7F3B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134302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Dr. A. Taghinezhad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6CDA35BA-8F04-4DFE-86B0-545ADDF4393D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3" name="Picture 8" descr="Cover-6Ed">
            <a:extLst>
              <a:ext uri="{FF2B5EF4-FFF2-40B4-BE49-F238E27FC236}">
                <a16:creationId xmlns:a16="http://schemas.microsoft.com/office/drawing/2014/main" id="{09FE16CA-1C16-4120-A527-DE70F697BD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74295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452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61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panose="020B0600070205080204" pitchFamily="34" charset="-128"/>
          <a:cs typeface="B Nazanin" panose="00000400000000000000" pitchFamily="2" charset="-7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panose="020B0600070205080204" pitchFamily="34" charset="-128"/>
          <a:cs typeface="B Nazanin" panose="00000400000000000000" pitchFamily="2" charset="-7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panose="020B0600070205080204" pitchFamily="34" charset="-128"/>
          <a:cs typeface="B Nazanin" panose="00000400000000000000" pitchFamily="2" charset="-7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panose="020B0600070205080204" pitchFamily="34" charset="-128"/>
          <a:cs typeface="B Nazanin" panose="00000400000000000000" pitchFamily="2" charset="-7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panose="020B0600070205080204" pitchFamily="34" charset="-128"/>
          <a:cs typeface="B Nazanin" panose="00000400000000000000" pitchFamily="2" charset="-7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charset="2"/>
        <a:buChar char="n"/>
        <a:defRPr kumimoji="1" sz="2000">
          <a:solidFill>
            <a:schemeClr val="tx1"/>
          </a:solidFill>
          <a:latin typeface="+mn-lt"/>
          <a:ea typeface="ＭＳ Ｐゴシック" panose="020B0600070205080204" pitchFamily="34" charset="-128"/>
          <a:cs typeface="B Nazanin" panose="00000400000000000000" pitchFamily="2" charset="-7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charset="2"/>
        <a:buChar char="l"/>
        <a:defRPr kumimoji="1" sz="2000">
          <a:solidFill>
            <a:schemeClr val="tx1"/>
          </a:solidFill>
          <a:latin typeface="+mn-lt"/>
          <a:ea typeface="ＭＳ Ｐゴシック" panose="020B0600070205080204" pitchFamily="34" charset="-128"/>
          <a:cs typeface="B Nazanin" panose="00000400000000000000" pitchFamily="2" charset="-7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2000">
          <a:solidFill>
            <a:schemeClr val="tx1"/>
          </a:solidFill>
          <a:latin typeface="+mn-lt"/>
          <a:ea typeface="ＭＳ Ｐゴシック" panose="020B0600070205080204" pitchFamily="34" charset="-128"/>
          <a:cs typeface="B Nazanin" panose="00000400000000000000" pitchFamily="2" charset="-7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2000">
          <a:solidFill>
            <a:schemeClr val="tx1"/>
          </a:solidFill>
          <a:latin typeface="+mn-lt"/>
          <a:ea typeface="ＭＳ Ｐゴシック" panose="020B0600070205080204" pitchFamily="34" charset="-128"/>
          <a:cs typeface="B Nazanin" panose="00000400000000000000" pitchFamily="2" charset="-7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  <a:ea typeface="ＭＳ Ｐゴシック" panose="020B0600070205080204" pitchFamily="34" charset="-128"/>
          <a:cs typeface="B Nazanin" panose="00000400000000000000" pitchFamily="2" charset="-7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0taghinezhad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9FA7267-592D-48E8-A65B-FA6DE5F328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3" y="817563"/>
            <a:ext cx="3959225" cy="1692275"/>
          </a:xfrm>
        </p:spPr>
        <p:txBody>
          <a:bodyPr/>
          <a:lstStyle/>
          <a:p>
            <a:pPr>
              <a:defRPr/>
            </a:pPr>
            <a:r>
              <a:rPr lang="fa-IR" sz="3200" dirty="0">
                <a:cs typeface="B Nazanin" panose="00000400000000000000" pitchFamily="2" charset="-78"/>
              </a:rPr>
              <a:t>اصول طراحی پایگاه داده</a:t>
            </a:r>
            <a:br>
              <a:rPr lang="en-US" sz="3200" dirty="0">
                <a:cs typeface="B Nazanin" panose="00000400000000000000" pitchFamily="2" charset="-78"/>
              </a:rPr>
            </a:br>
            <a:endParaRPr lang="en-AU" sz="3200" dirty="0">
              <a:cs typeface="B Nazanin" panose="00000400000000000000" pitchFamily="2" charset="-78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D51C1D5-14E8-49FC-BE3B-A1533D38312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368300" y="2392363"/>
            <a:ext cx="3959225" cy="3200400"/>
          </a:xfrm>
        </p:spPr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5124" name="TextBox 5">
            <a:extLst>
              <a:ext uri="{FF2B5EF4-FFF2-40B4-BE49-F238E27FC236}">
                <a16:creationId xmlns:a16="http://schemas.microsoft.com/office/drawing/2014/main" id="{4FEE82E7-C616-41E2-B3BD-EE56DD0A5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3" y="4826000"/>
            <a:ext cx="4572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0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Consolas" panose="020B0609020204030204" pitchFamily="49" charset="0"/>
                <a:cs typeface="Tahoma" panose="020B0604030504040204" pitchFamily="34" charset="0"/>
              </a:rPr>
              <a:t>Mail: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Consolas" panose="020B0609020204030204" pitchFamily="49" charset="0"/>
                <a:cs typeface="Tahoma" panose="020B0604030504040204" pitchFamily="34" charset="0"/>
              </a:rPr>
              <a:t> </a:t>
            </a:r>
            <a:r>
              <a:rPr kumimoji="0" lang="en-US" altLang="en-US" sz="2000">
                <a:latin typeface="Consolas" panose="020B0609020204030204" pitchFamily="49" charset="0"/>
                <a:cs typeface="Tahoma" panose="020B0604030504040204" pitchFamily="34" charset="0"/>
                <a:hlinkClick r:id="rId3"/>
              </a:rPr>
              <a:t>a0taghinezhad@gmail.com</a:t>
            </a:r>
            <a:endParaRPr kumimoji="0" lang="en-US" altLang="en-US" sz="2000">
              <a:latin typeface="Consolas" panose="020B0609020204030204" pitchFamily="49" charset="0"/>
              <a:cs typeface="Tahoma" panose="020B0604030504040204" pitchFamily="34" charset="0"/>
            </a:endParaRPr>
          </a:p>
        </p:txBody>
      </p:sp>
      <p:sp>
        <p:nvSpPr>
          <p:cNvPr id="5125" name="TextBox 7">
            <a:extLst>
              <a:ext uri="{FF2B5EF4-FFF2-40B4-BE49-F238E27FC236}">
                <a16:creationId xmlns:a16="http://schemas.microsoft.com/office/drawing/2014/main" id="{2FF850A1-8C25-4658-AC31-8379F57E6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75" y="2873375"/>
            <a:ext cx="4572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0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dirty="0">
                <a:latin typeface="Comic Sans MS" panose="030F0702030302020204" pitchFamily="66" charset="0"/>
              </a:rPr>
              <a:t>By Dr. Taghinezhad</a:t>
            </a:r>
          </a:p>
        </p:txBody>
      </p:sp>
      <p:pic>
        <p:nvPicPr>
          <p:cNvPr id="5126" name="Picture 2">
            <a:extLst>
              <a:ext uri="{FF2B5EF4-FFF2-40B4-BE49-F238E27FC236}">
                <a16:creationId xmlns:a16="http://schemas.microsoft.com/office/drawing/2014/main" id="{0200785A-BE07-49DD-BF0A-C98081D5E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088" y="229024"/>
            <a:ext cx="4943475" cy="6281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52413"/>
            <a:ext cx="85344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 of Lossless Decomposition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772359" y="1095375"/>
            <a:ext cx="7541522" cy="830961"/>
          </a:xfrm>
        </p:spPr>
        <p:txBody>
          <a:bodyPr/>
          <a:lstStyle/>
          <a:p>
            <a:pPr>
              <a:tabLst>
                <a:tab pos="2336800" algn="l"/>
                <a:tab pos="3765550" algn="l"/>
              </a:tabLst>
            </a:pPr>
            <a:r>
              <a:rPr lang="en-US" altLang="en-US" sz="1700" dirty="0"/>
              <a:t>Decomposition of </a:t>
            </a:r>
            <a:r>
              <a:rPr lang="en-US" altLang="en-US" sz="1700" i="1" dirty="0"/>
              <a:t>R = (A, B, C)</a:t>
            </a:r>
            <a:br>
              <a:rPr lang="en-US" altLang="en-US" sz="1700" i="1" dirty="0"/>
            </a:br>
            <a:r>
              <a:rPr lang="en-US" altLang="en-US" sz="1700" i="1" dirty="0"/>
              <a:t>	R</a:t>
            </a:r>
            <a:r>
              <a:rPr lang="en-US" altLang="en-US" sz="1700" i="1" baseline="-25000" dirty="0"/>
              <a:t>1</a:t>
            </a:r>
            <a:r>
              <a:rPr lang="en-US" altLang="en-US" sz="1700" i="1" dirty="0"/>
              <a:t> = (A, B)	R</a:t>
            </a:r>
            <a:r>
              <a:rPr lang="en-US" altLang="en-US" sz="1700" baseline="-25000" dirty="0"/>
              <a:t>2</a:t>
            </a:r>
            <a:r>
              <a:rPr lang="en-US" altLang="en-US" sz="1700" i="1" dirty="0"/>
              <a:t> = (B, C)</a:t>
            </a:r>
            <a:endParaRPr lang="en-US" altLang="en-US" sz="1700" dirty="0"/>
          </a:p>
        </p:txBody>
      </p:sp>
      <p:pic>
        <p:nvPicPr>
          <p:cNvPr id="13316" name="Picture 30" descr="C:\Users\as668\Desktop\Judi\7_02 fig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750" y="2312098"/>
            <a:ext cx="5963049" cy="3961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04014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96838"/>
            <a:ext cx="8069263" cy="56515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Correctness of 3NF Decomposition (Cont</a:t>
            </a:r>
            <a:r>
              <a:rPr lang="en-US" altLang="ja-JP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790113" y="1136003"/>
            <a:ext cx="7568682" cy="2735012"/>
          </a:xfrm>
        </p:spPr>
        <p:txBody>
          <a:bodyPr/>
          <a:lstStyle/>
          <a:p>
            <a:r>
              <a:rPr lang="en-US" altLang="en-US" sz="2400" dirty="0"/>
              <a:t>Case 2:  </a:t>
            </a:r>
            <a:r>
              <a:rPr lang="en-US" altLang="en-US" sz="2400" i="1" dirty="0"/>
              <a:t>B</a:t>
            </a:r>
            <a:r>
              <a:rPr lang="en-US" altLang="en-US" sz="2400" dirty="0"/>
              <a:t> is in </a:t>
            </a:r>
            <a:r>
              <a:rPr lang="en-US" altLang="en-US" sz="2400" dirty="0">
                <a:sym typeface="Symbol" panose="05050102010706020507" pitchFamily="18" charset="2"/>
              </a:rPr>
              <a:t>.</a:t>
            </a:r>
            <a:endParaRPr lang="en-US" altLang="en-US" sz="2400" dirty="0"/>
          </a:p>
          <a:p>
            <a:pPr lvl="1"/>
            <a:r>
              <a:rPr lang="en-US" altLang="en-US" sz="2400" dirty="0"/>
              <a:t>Since </a:t>
            </a:r>
            <a:r>
              <a:rPr lang="en-US" altLang="en-US" sz="2400" dirty="0">
                <a:sym typeface="Symbol" panose="05050102010706020507" pitchFamily="18" charset="2"/>
              </a:rPr>
              <a:t></a:t>
            </a:r>
            <a:r>
              <a:rPr lang="en-US" altLang="en-US" sz="2400" dirty="0"/>
              <a:t>  is a candidate key, the third alternative in the definition of 3NF is trivially satisfied.</a:t>
            </a:r>
          </a:p>
          <a:p>
            <a:pPr lvl="1"/>
            <a:r>
              <a:rPr lang="en-US" altLang="en-US" sz="2400" dirty="0"/>
              <a:t>In fact, we cannot show that </a:t>
            </a:r>
            <a:r>
              <a:rPr lang="en-US" altLang="en-US" sz="2400" dirty="0">
                <a:sym typeface="Symbol" panose="05050102010706020507" pitchFamily="18" charset="2"/>
              </a:rPr>
              <a:t> </a:t>
            </a:r>
            <a:r>
              <a:rPr lang="en-US" altLang="en-US" sz="2400" dirty="0"/>
              <a:t>is a </a:t>
            </a:r>
            <a:r>
              <a:rPr lang="en-US" altLang="en-US" sz="2400" dirty="0" err="1"/>
              <a:t>superkey</a:t>
            </a:r>
            <a:r>
              <a:rPr lang="en-US" altLang="en-US" sz="2400" dirty="0"/>
              <a:t>.</a:t>
            </a:r>
          </a:p>
          <a:p>
            <a:pPr lvl="1"/>
            <a:r>
              <a:rPr lang="en-US" altLang="en-US" sz="2400" dirty="0"/>
              <a:t>This shows exactly why the third alternative is present in the definition of 3NF.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dirty="0"/>
              <a:t>Q.E.D.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First Normal Form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139700" y="1054100"/>
            <a:ext cx="8705850" cy="6096000"/>
          </a:xfrm>
        </p:spPr>
        <p:txBody>
          <a:bodyPr/>
          <a:lstStyle/>
          <a:p>
            <a:r>
              <a:rPr lang="en-US" altLang="en-US" sz="2200" dirty="0"/>
              <a:t>Domain is </a:t>
            </a:r>
            <a:r>
              <a:rPr lang="en-US" altLang="en-US" sz="2200" b="1" dirty="0">
                <a:solidFill>
                  <a:srgbClr val="002060"/>
                </a:solidFill>
              </a:rPr>
              <a:t>atomic</a:t>
            </a:r>
            <a:r>
              <a:rPr lang="en-US" altLang="en-US" sz="2200" dirty="0">
                <a:solidFill>
                  <a:srgbClr val="002060"/>
                </a:solidFill>
              </a:rPr>
              <a:t> </a:t>
            </a:r>
            <a:r>
              <a:rPr lang="en-US" altLang="en-US" sz="2200" dirty="0"/>
              <a:t>if its elements are considered to be indivisible units</a:t>
            </a:r>
          </a:p>
          <a:p>
            <a:pPr lvl="1"/>
            <a:r>
              <a:rPr lang="en-US" altLang="en-US" sz="2200" dirty="0"/>
              <a:t>Examples of non-atomic domains:</a:t>
            </a:r>
          </a:p>
          <a:p>
            <a:pPr lvl="2"/>
            <a:r>
              <a:rPr lang="en-US" altLang="en-US" sz="2200" dirty="0"/>
              <a:t>Set of names, composite attributes</a:t>
            </a:r>
          </a:p>
          <a:p>
            <a:pPr lvl="2"/>
            <a:r>
              <a:rPr lang="en-US" altLang="en-US" sz="2200" dirty="0"/>
              <a:t>Identification numbers like CS101  that can be broken up into parts</a:t>
            </a:r>
          </a:p>
          <a:p>
            <a:r>
              <a:rPr lang="en-US" altLang="en-US" sz="2200" dirty="0"/>
              <a:t>A relational schema R is in </a:t>
            </a:r>
            <a:r>
              <a:rPr lang="en-US" altLang="en-US" sz="2200" b="1" dirty="0">
                <a:solidFill>
                  <a:srgbClr val="002060"/>
                </a:solidFill>
              </a:rPr>
              <a:t>first normal form</a:t>
            </a:r>
            <a:r>
              <a:rPr lang="en-US" altLang="en-US" sz="2200" dirty="0">
                <a:solidFill>
                  <a:srgbClr val="002060"/>
                </a:solidFill>
              </a:rPr>
              <a:t> </a:t>
            </a:r>
            <a:r>
              <a:rPr lang="en-US" altLang="en-US" sz="2200" dirty="0"/>
              <a:t>if the domains of all attributes of R are atomic</a:t>
            </a:r>
          </a:p>
          <a:p>
            <a:r>
              <a:rPr lang="en-US" altLang="en-US" sz="2200" dirty="0"/>
              <a:t>Non-atomic values complicate storage and encourage redundant (repeated) storage of data</a:t>
            </a:r>
          </a:p>
          <a:p>
            <a:pPr lvl="1"/>
            <a:r>
              <a:rPr lang="en-US" altLang="en-US" sz="2200" dirty="0"/>
              <a:t>Example:  Set of accounts stored with each customer, and set of owners stored with each account</a:t>
            </a:r>
          </a:p>
          <a:p>
            <a:pPr lvl="1"/>
            <a:r>
              <a:rPr lang="en-US" altLang="en-US" sz="2200" dirty="0"/>
              <a:t>We assume all relations are in first normal form (and revisit this in Chapter 22: Object Based Databases)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First Normal Form (Cont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ＭＳ Ｐゴシック" pitchFamily="34" charset="-128"/>
              </a:rPr>
              <a:t>.</a:t>
            </a:r>
            <a:r>
              <a:rPr lang="en-US" altLang="ja-JP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)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779100" y="1203326"/>
            <a:ext cx="7743463" cy="3055854"/>
          </a:xfrm>
        </p:spPr>
        <p:txBody>
          <a:bodyPr/>
          <a:lstStyle/>
          <a:p>
            <a:r>
              <a:rPr lang="en-US" altLang="en-US" sz="2400" dirty="0"/>
              <a:t>Atomicity is actually a property of how the elements of the domain are used.</a:t>
            </a:r>
          </a:p>
          <a:p>
            <a:pPr lvl="1"/>
            <a:r>
              <a:rPr lang="en-US" altLang="en-US" sz="2400" dirty="0"/>
              <a:t>Example: Strings would normally be considered indivisible </a:t>
            </a:r>
          </a:p>
          <a:p>
            <a:pPr lvl="1"/>
            <a:r>
              <a:rPr lang="en-US" altLang="en-US" sz="2400" dirty="0"/>
              <a:t>Suppose that students are given roll numbers which are strings of the form </a:t>
            </a:r>
            <a:r>
              <a:rPr lang="en-US" altLang="en-US" sz="2400" i="1" dirty="0"/>
              <a:t>CS0012 </a:t>
            </a:r>
            <a:r>
              <a:rPr lang="en-US" altLang="en-US" sz="2400" dirty="0"/>
              <a:t>or </a:t>
            </a:r>
            <a:r>
              <a:rPr lang="en-US" altLang="en-US" sz="2400" i="1" dirty="0"/>
              <a:t>EE1127</a:t>
            </a:r>
          </a:p>
          <a:p>
            <a:pPr lvl="1"/>
            <a:r>
              <a:rPr lang="en-US" altLang="en-US" sz="2400" dirty="0"/>
              <a:t>If the first two characters are extracted to find the department, the domain of roll numbers is not atomic.</a:t>
            </a:r>
          </a:p>
          <a:p>
            <a:pPr lvl="1"/>
            <a:r>
              <a:rPr lang="en-US" altLang="en-US" sz="2400" dirty="0"/>
              <a:t>Doing so is a bad idea: leads to encoding of information in application program rather than in the database.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185738"/>
            <a:ext cx="8372475" cy="598487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Normalization Theory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46743" y="1132114"/>
            <a:ext cx="8650514" cy="5355772"/>
          </a:xfrm>
        </p:spPr>
        <p:txBody>
          <a:bodyPr/>
          <a:lstStyle/>
          <a:p>
            <a:r>
              <a:rPr lang="en-US" altLang="en-US" sz="2400" dirty="0"/>
              <a:t>Decide whether a particular relation </a:t>
            </a:r>
            <a:r>
              <a:rPr lang="en-US" altLang="en-US" sz="2400" i="1" dirty="0"/>
              <a:t>R</a:t>
            </a:r>
            <a:r>
              <a:rPr lang="en-US" altLang="en-US" sz="2400" dirty="0"/>
              <a:t> is in </a:t>
            </a:r>
            <a:r>
              <a:rPr lang="ja-JP" altLang="en-US" sz="2400" dirty="0">
                <a:latin typeface="Arial" panose="020B0604020202020204" pitchFamily="34" charset="0"/>
              </a:rPr>
              <a:t>“</a:t>
            </a:r>
            <a:r>
              <a:rPr lang="en-US" altLang="ja-JP" sz="2400" dirty="0"/>
              <a:t>good</a:t>
            </a:r>
            <a:r>
              <a:rPr lang="ja-JP" altLang="en-US" sz="2400" dirty="0">
                <a:latin typeface="Arial" panose="020B0604020202020204" pitchFamily="34" charset="0"/>
              </a:rPr>
              <a:t>”</a:t>
            </a:r>
            <a:r>
              <a:rPr lang="en-US" altLang="ja-JP" sz="2400" dirty="0"/>
              <a:t> form.</a:t>
            </a:r>
          </a:p>
          <a:p>
            <a:r>
              <a:rPr lang="en-US" altLang="en-US" sz="2400" dirty="0"/>
              <a:t>In the case that a relation </a:t>
            </a:r>
            <a:r>
              <a:rPr lang="en-US" altLang="en-US" sz="2400" i="1" dirty="0"/>
              <a:t>R</a:t>
            </a:r>
            <a:r>
              <a:rPr lang="en-US" altLang="en-US" sz="2400" dirty="0"/>
              <a:t> is not in </a:t>
            </a:r>
            <a:r>
              <a:rPr lang="ja-JP" altLang="en-US" sz="2400" dirty="0">
                <a:latin typeface="Arial" panose="020B0604020202020204" pitchFamily="34" charset="0"/>
              </a:rPr>
              <a:t>“</a:t>
            </a:r>
            <a:r>
              <a:rPr lang="en-US" altLang="ja-JP" sz="2400" dirty="0"/>
              <a:t>good</a:t>
            </a:r>
            <a:r>
              <a:rPr lang="ja-JP" altLang="en-US" sz="2400" dirty="0">
                <a:latin typeface="Arial" panose="020B0604020202020204" pitchFamily="34" charset="0"/>
              </a:rPr>
              <a:t>”</a:t>
            </a:r>
            <a:r>
              <a:rPr lang="en-US" altLang="ja-JP" sz="2400" dirty="0"/>
              <a:t> form, decompose it into  set of relations {</a:t>
            </a:r>
            <a:r>
              <a:rPr lang="en-US" altLang="ja-JP" sz="2400" i="1" dirty="0"/>
              <a:t>R</a:t>
            </a:r>
            <a:r>
              <a:rPr lang="en-US" altLang="ja-JP" sz="2400" baseline="-25000" dirty="0"/>
              <a:t>1</a:t>
            </a:r>
            <a:r>
              <a:rPr lang="en-US" altLang="ja-JP" sz="2400" i="1" dirty="0"/>
              <a:t>, R</a:t>
            </a:r>
            <a:r>
              <a:rPr lang="en-US" altLang="ja-JP" sz="2400" baseline="-25000" dirty="0"/>
              <a:t>2</a:t>
            </a:r>
            <a:r>
              <a:rPr lang="en-US" altLang="ja-JP" sz="2400" i="1" dirty="0"/>
              <a:t>, ..., R</a:t>
            </a:r>
            <a:r>
              <a:rPr lang="en-US" altLang="ja-JP" sz="2400" i="1" baseline="-25000" dirty="0"/>
              <a:t>n</a:t>
            </a:r>
            <a:r>
              <a:rPr lang="en-US" altLang="ja-JP" sz="2400" dirty="0"/>
              <a:t>} such that </a:t>
            </a:r>
          </a:p>
          <a:p>
            <a:pPr lvl="1"/>
            <a:r>
              <a:rPr lang="en-US" altLang="en-US" sz="2400" dirty="0"/>
              <a:t>Each relation is in good form </a:t>
            </a:r>
          </a:p>
          <a:p>
            <a:pPr lvl="1"/>
            <a:r>
              <a:rPr lang="en-US" altLang="en-US" sz="2400" dirty="0"/>
              <a:t>The decomposition is a lossless decomposition</a:t>
            </a:r>
          </a:p>
          <a:p>
            <a:r>
              <a:rPr lang="en-US" altLang="en-US" sz="2400" dirty="0"/>
              <a:t>Our theory is based on:</a:t>
            </a:r>
          </a:p>
          <a:p>
            <a:pPr lvl="1"/>
            <a:r>
              <a:rPr lang="en-US" altLang="en-US" sz="2400" dirty="0"/>
              <a:t>Functional dependencies</a:t>
            </a:r>
          </a:p>
          <a:p>
            <a:pPr lvl="1"/>
            <a:r>
              <a:rPr lang="en-US" altLang="en-US" sz="2400" dirty="0"/>
              <a:t>Multivalued dependencies</a:t>
            </a:r>
          </a:p>
        </p:txBody>
      </p:sp>
    </p:spTree>
    <p:extLst>
      <p:ext uri="{BB962C8B-B14F-4D97-AF65-F5344CB8AC3E}">
        <p14:creationId xmlns:p14="http://schemas.microsoft.com/office/powerpoint/2010/main" val="525494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984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Functional Dependencies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62857" y="1106423"/>
            <a:ext cx="8650514" cy="5410491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a typeface="ＭＳ Ｐゴシック" pitchFamily="34" charset="-128"/>
              </a:rPr>
              <a:t>There are usually a variety of constraints (rules) on the data in the real world.</a:t>
            </a:r>
            <a:endParaRPr lang="en-US" altLang="en-US" sz="2400" i="1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sz="2400" dirty="0">
                <a:ea typeface="ＭＳ Ｐゴシック" pitchFamily="34" charset="-128"/>
              </a:rPr>
              <a:t>For example, some of the constraints that are expected to hold  in a university database are:</a:t>
            </a:r>
          </a:p>
          <a:p>
            <a:pPr lvl="1">
              <a:defRPr/>
            </a:pPr>
            <a:r>
              <a:rPr lang="en-US" altLang="en-US" sz="2400" dirty="0">
                <a:ea typeface="ＭＳ Ｐゴシック" charset="-128"/>
              </a:rPr>
              <a:t>Students and instructors are uniquely identified by their ID.</a:t>
            </a:r>
          </a:p>
          <a:p>
            <a:pPr lvl="1">
              <a:defRPr/>
            </a:pPr>
            <a:r>
              <a:rPr lang="en-US" altLang="en-US" sz="2400" dirty="0">
                <a:ea typeface="ＭＳ Ｐゴシック" charset="-128"/>
              </a:rPr>
              <a:t>Each student and instructor has only one name.</a:t>
            </a:r>
          </a:p>
          <a:p>
            <a:pPr lvl="1">
              <a:defRPr/>
            </a:pPr>
            <a:r>
              <a:rPr lang="en-US" altLang="en-US" sz="2400" dirty="0">
                <a:ea typeface="ＭＳ Ｐゴシック" charset="-128"/>
              </a:rPr>
              <a:t>Each instructor and student is (primarily) associated with only one department.</a:t>
            </a:r>
          </a:p>
          <a:p>
            <a:pPr lvl="1">
              <a:defRPr/>
            </a:pPr>
            <a:r>
              <a:rPr lang="en-US" altLang="en-US" sz="2400" dirty="0">
                <a:ea typeface="ＭＳ Ｐゴシック" charset="-128"/>
              </a:rPr>
              <a:t>Each department has only one value for its budget, and only one associated building.</a:t>
            </a:r>
          </a:p>
        </p:txBody>
      </p:sp>
    </p:spTree>
    <p:extLst>
      <p:ext uri="{BB962C8B-B14F-4D97-AF65-F5344CB8AC3E}">
        <p14:creationId xmlns:p14="http://schemas.microsoft.com/office/powerpoint/2010/main" val="687862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984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Functional Dependencies (Cont.)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1142557"/>
            <a:ext cx="7880096" cy="4706700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a typeface="ＭＳ Ｐゴシック" pitchFamily="34" charset="-128"/>
              </a:rPr>
              <a:t>An instance of a relation that satisfies all such real-world constraints is called a  </a:t>
            </a:r>
            <a:r>
              <a:rPr lang="en-US" altLang="en-US" sz="2400" b="1" dirty="0">
                <a:solidFill>
                  <a:srgbClr val="002060"/>
                </a:solidFill>
                <a:ea typeface="ＭＳ Ｐゴシック" pitchFamily="34" charset="-128"/>
              </a:rPr>
              <a:t>legal instance </a:t>
            </a:r>
            <a:r>
              <a:rPr lang="en-US" altLang="en-US" sz="2400" dirty="0">
                <a:ea typeface="ＭＳ Ｐゴシック" pitchFamily="34" charset="-128"/>
              </a:rPr>
              <a:t>of the relation;</a:t>
            </a:r>
            <a:endParaRPr lang="en-US" altLang="en-US" sz="2400" dirty="0"/>
          </a:p>
          <a:p>
            <a:r>
              <a:rPr lang="en-US" altLang="en-US" sz="2400" dirty="0">
                <a:ea typeface="ＭＳ Ｐゴシック" pitchFamily="34" charset="-128"/>
              </a:rPr>
              <a:t> A legal instance of a database is one where all the relation instances are legal instances</a:t>
            </a:r>
            <a:endParaRPr lang="en-US" altLang="en-US" sz="2400" dirty="0"/>
          </a:p>
          <a:p>
            <a:r>
              <a:rPr lang="en-US" altLang="en-US" sz="2400" dirty="0"/>
              <a:t>Constraints on the set of legal relations.</a:t>
            </a:r>
          </a:p>
          <a:p>
            <a:r>
              <a:rPr lang="en-US" altLang="en-US" sz="2400" dirty="0"/>
              <a:t>Require that the value for a certain set of attributes determines uniquely the value for another set of attributes.</a:t>
            </a:r>
          </a:p>
          <a:p>
            <a:r>
              <a:rPr lang="en-US" altLang="en-US" sz="2400" dirty="0"/>
              <a:t>A functional dependency is a generalization of the notion of a </a:t>
            </a:r>
            <a:r>
              <a:rPr lang="en-US" altLang="en-US" sz="2400" i="1" dirty="0"/>
              <a:t>key.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32182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Functional Dependencies Definition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88685" y="1001485"/>
            <a:ext cx="8795657" cy="5544457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dirty="0"/>
              <a:t> be a relation schema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r>
              <a:rPr lang="en-US" altLang="en-US" dirty="0"/>
              <a:t>		</a:t>
            </a:r>
            <a:r>
              <a:rPr lang="en-US" altLang="en-US" dirty="0">
                <a:sym typeface="Symbol" panose="05050102010706020507" pitchFamily="18" charset="2"/>
              </a:rPr>
              <a:t>  </a:t>
            </a:r>
            <a:r>
              <a:rPr lang="en-US" altLang="en-US" i="1" dirty="0">
                <a:sym typeface="Symbol" panose="05050102010706020507" pitchFamily="18" charset="2"/>
              </a:rPr>
              <a:t>R  and  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The </a:t>
            </a:r>
            <a:r>
              <a:rPr lang="en-US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functional dependency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r>
              <a:rPr lang="en-US" altLang="en-US" i="1" dirty="0">
                <a:solidFill>
                  <a:srgbClr val="002060"/>
                </a:solidFill>
                <a:sym typeface="Symbol" panose="05050102010706020507" pitchFamily="18" charset="2"/>
              </a:rPr>
              <a:t>		 </a:t>
            </a:r>
            <a:r>
              <a:rPr lang="en-US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 </a:t>
            </a:r>
            <a:r>
              <a:rPr lang="en-US" altLang="en-US" b="1" dirty="0">
                <a:solidFill>
                  <a:srgbClr val="002060"/>
                </a:solidFill>
                <a:sym typeface="Monotype Sorts" pitchFamily="-84" charset="2"/>
              </a:rPr>
              <a:t> </a:t>
            </a:r>
            <a:r>
              <a:rPr lang="en-US" altLang="en-US" b="1" i="1" dirty="0">
                <a:solidFill>
                  <a:srgbClr val="002060"/>
                </a:solidFill>
                <a:sym typeface="Symbol" panose="05050102010706020507" pitchFamily="18" charset="2"/>
              </a:rPr>
              <a:t></a:t>
            </a:r>
            <a:endParaRPr lang="en-US" altLang="en-US" sz="1050" b="1" i="1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br>
              <a:rPr lang="en-US" altLang="en-US" sz="1050" b="1" i="1" dirty="0">
                <a:solidFill>
                  <a:srgbClr val="000099"/>
                </a:solidFill>
                <a:sym typeface="Symbol" panose="05050102010706020507" pitchFamily="18" charset="2"/>
              </a:rPr>
            </a:br>
            <a:r>
              <a:rPr lang="en-US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holds on</a:t>
            </a:r>
            <a:r>
              <a:rPr lang="en-US" altLang="en-US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if and only if for any legal relations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(R), whenever any two tuples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and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agree on the attributes , they also agree on the attributes </a:t>
            </a:r>
            <a:r>
              <a:rPr lang="en-US" altLang="en-US" i="1" dirty="0">
                <a:sym typeface="Symbol" panose="05050102010706020507" pitchFamily="18" charset="2"/>
              </a:rPr>
              <a:t>. </a:t>
            </a:r>
            <a:r>
              <a:rPr lang="en-US" altLang="en-US" dirty="0">
                <a:sym typeface="Symbol" panose="05050102010706020507" pitchFamily="18" charset="2"/>
              </a:rPr>
              <a:t> That is, </a:t>
            </a:r>
            <a:endParaRPr lang="en-US" altLang="en-US" sz="105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sz="105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r>
              <a:rPr lang="en-US" altLang="en-US" i="1" dirty="0">
                <a:sym typeface="Symbol" panose="05050102010706020507" pitchFamily="18" charset="2"/>
              </a:rPr>
              <a:t>		 t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[] =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[]     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[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]  =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[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] </a:t>
            </a:r>
            <a:endParaRPr lang="en-US" altLang="en-US" sz="105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sz="105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dirty="0"/>
              <a:t>Example:  Consider </a:t>
            </a:r>
            <a:r>
              <a:rPr lang="en-US" altLang="en-US" i="1" dirty="0"/>
              <a:t>r</a:t>
            </a:r>
            <a:r>
              <a:rPr lang="en-US" altLang="en-US" dirty="0"/>
              <a:t>(A</a:t>
            </a:r>
            <a:r>
              <a:rPr lang="en-US" altLang="en-US" i="1" dirty="0"/>
              <a:t>,B </a:t>
            </a:r>
            <a:r>
              <a:rPr lang="en-US" altLang="en-US" dirty="0"/>
              <a:t>) with the following instance of </a:t>
            </a:r>
            <a:r>
              <a:rPr lang="en-US" altLang="en-US" i="1" dirty="0"/>
              <a:t>r.</a:t>
            </a:r>
            <a:endParaRPr lang="en-US" altLang="en-US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dirty="0"/>
              <a:t>On this instance, </a:t>
            </a:r>
            <a:r>
              <a:rPr lang="en-US" altLang="en-US" i="1" dirty="0"/>
              <a:t>B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hold; 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does </a:t>
            </a:r>
            <a:r>
              <a:rPr lang="en-US" altLang="en-US" b="1" dirty="0"/>
              <a:t>NOT</a:t>
            </a:r>
            <a:r>
              <a:rPr lang="en-US" altLang="en-US" dirty="0"/>
              <a:t> hold, 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sz="2800" i="1" dirty="0">
              <a:sym typeface="Symbol" panose="05050102010706020507" pitchFamily="18" charset="2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457020" y="4801605"/>
            <a:ext cx="998537" cy="922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Tx/>
              <a:buAutoNum type="arabicPlain"/>
            </a:pPr>
            <a:r>
              <a:rPr lang="en-US" altLang="en-US" sz="1800" dirty="0"/>
              <a:t>4</a:t>
            </a:r>
          </a:p>
          <a:p>
            <a:r>
              <a:rPr lang="en-US" altLang="en-US" sz="1800" dirty="0"/>
              <a:t>1     5</a:t>
            </a:r>
          </a:p>
          <a:p>
            <a:r>
              <a:rPr lang="en-US" altLang="en-US" sz="1800" dirty="0"/>
              <a:t>3     7</a:t>
            </a:r>
          </a:p>
        </p:txBody>
      </p:sp>
    </p:spTree>
    <p:extLst>
      <p:ext uri="{BB962C8B-B14F-4D97-AF65-F5344CB8AC3E}">
        <p14:creationId xmlns:p14="http://schemas.microsoft.com/office/powerpoint/2010/main" val="141575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55866" y="266700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a Set of Functional Dependencies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02454" y="1217613"/>
            <a:ext cx="7924800" cy="5081587"/>
          </a:xfrm>
        </p:spPr>
        <p:txBody>
          <a:bodyPr/>
          <a:lstStyle/>
          <a:p>
            <a:r>
              <a:rPr lang="en-US" altLang="en-US" sz="2800" dirty="0"/>
              <a:t>Given a set </a:t>
            </a:r>
            <a:r>
              <a:rPr lang="en-US" altLang="en-US" sz="2800" i="1" dirty="0"/>
              <a:t>F</a:t>
            </a:r>
            <a:r>
              <a:rPr lang="en-US" altLang="en-US" sz="2800" dirty="0"/>
              <a:t> set of functional dependencies, there are certain other functional dependencies that are logically implied by </a:t>
            </a:r>
            <a:r>
              <a:rPr lang="en-US" altLang="en-US" sz="2800" i="1" dirty="0"/>
              <a:t>F</a:t>
            </a:r>
            <a:r>
              <a:rPr lang="en-US" altLang="en-US" sz="2800" dirty="0"/>
              <a:t>.</a:t>
            </a:r>
          </a:p>
          <a:p>
            <a:pPr lvl="1"/>
            <a:r>
              <a:rPr lang="en-US" altLang="en-US" sz="2800" dirty="0"/>
              <a:t> If  </a:t>
            </a:r>
            <a:r>
              <a:rPr lang="en-US" altLang="en-US" sz="2800" i="1" dirty="0"/>
              <a:t>A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</a:t>
            </a:r>
            <a:r>
              <a:rPr lang="en-US" altLang="en-US" sz="2800" dirty="0">
                <a:sym typeface="Monotype Sorts" pitchFamily="-84" charset="2"/>
              </a:rPr>
              <a:t> </a:t>
            </a:r>
            <a:r>
              <a:rPr lang="en-US" altLang="en-US" sz="2800" i="1" dirty="0">
                <a:sym typeface="Monotype Sorts" pitchFamily="-84" charset="2"/>
              </a:rPr>
              <a:t>B</a:t>
            </a:r>
            <a:r>
              <a:rPr lang="en-US" altLang="en-US" sz="2800" dirty="0">
                <a:sym typeface="Monotype Sorts" pitchFamily="-84" charset="2"/>
              </a:rPr>
              <a:t> and  </a:t>
            </a:r>
            <a:r>
              <a:rPr lang="en-US" altLang="en-US" sz="2800" i="1" dirty="0">
                <a:sym typeface="Monotype Sorts" pitchFamily="-84" charset="2"/>
              </a:rPr>
              <a:t>B</a:t>
            </a:r>
            <a:r>
              <a:rPr lang="en-US" altLang="en-US" sz="2800" dirty="0">
                <a:sym typeface="Monotype Sorts" pitchFamily="-84" charset="2"/>
              </a:rPr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</a:t>
            </a:r>
            <a:r>
              <a:rPr lang="en-US" altLang="en-US" sz="2800" dirty="0">
                <a:sym typeface="Monotype Sorts" pitchFamily="-84" charset="2"/>
              </a:rPr>
              <a:t> </a:t>
            </a:r>
            <a:r>
              <a:rPr lang="en-US" altLang="en-US" sz="2800" i="1" dirty="0">
                <a:sym typeface="Monotype Sorts" pitchFamily="-84" charset="2"/>
              </a:rPr>
              <a:t>C</a:t>
            </a:r>
            <a:r>
              <a:rPr lang="en-US" altLang="en-US" sz="2800" dirty="0">
                <a:sym typeface="Monotype Sorts" pitchFamily="-84" charset="2"/>
              </a:rPr>
              <a:t>,  then we can infer that </a:t>
            </a:r>
            <a:r>
              <a:rPr lang="en-US" altLang="en-US" sz="2800" i="1" dirty="0">
                <a:sym typeface="Monotype Sorts" pitchFamily="-84" charset="2"/>
              </a:rPr>
              <a:t>A</a:t>
            </a:r>
            <a:r>
              <a:rPr lang="en-US" altLang="en-US" sz="2800" dirty="0">
                <a:sym typeface="Monotype Sorts" pitchFamily="-84" charset="2"/>
              </a:rPr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</a:t>
            </a:r>
            <a:r>
              <a:rPr lang="en-US" altLang="en-US" sz="2800" dirty="0">
                <a:sym typeface="Monotype Sorts" pitchFamily="-84" charset="2"/>
              </a:rPr>
              <a:t> C</a:t>
            </a:r>
          </a:p>
          <a:p>
            <a:pPr lvl="1"/>
            <a:r>
              <a:rPr lang="en-US" altLang="en-US" sz="2800" dirty="0">
                <a:sym typeface="Monotype Sorts" pitchFamily="-84" charset="2"/>
              </a:rPr>
              <a:t>etc.</a:t>
            </a:r>
            <a:endParaRPr lang="en-US" altLang="en-US" sz="2800" dirty="0"/>
          </a:p>
          <a:p>
            <a:r>
              <a:rPr lang="en-US" altLang="en-US" sz="2800" dirty="0"/>
              <a:t>The set of </a:t>
            </a:r>
            <a:r>
              <a:rPr lang="en-US" altLang="en-US" sz="2800" b="1" dirty="0">
                <a:solidFill>
                  <a:srgbClr val="002060"/>
                </a:solidFill>
              </a:rPr>
              <a:t>all</a:t>
            </a:r>
            <a:r>
              <a:rPr lang="en-US" altLang="en-US" sz="2800" dirty="0"/>
              <a:t> functional dependencies logically implied by </a:t>
            </a:r>
            <a:r>
              <a:rPr lang="en-US" altLang="en-US" sz="2800" i="1" dirty="0"/>
              <a:t>F</a:t>
            </a:r>
            <a:r>
              <a:rPr lang="en-US" altLang="en-US" sz="2800" dirty="0"/>
              <a:t> is the </a:t>
            </a:r>
            <a:r>
              <a:rPr lang="en-US" altLang="en-US" sz="2800" b="1" dirty="0">
                <a:solidFill>
                  <a:srgbClr val="002060"/>
                </a:solidFill>
              </a:rPr>
              <a:t>closure</a:t>
            </a:r>
            <a:r>
              <a:rPr lang="en-US" altLang="en-US" sz="2800" dirty="0"/>
              <a:t> of </a:t>
            </a:r>
            <a:r>
              <a:rPr lang="en-US" altLang="en-US" sz="2800" i="1" dirty="0"/>
              <a:t>F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We denote the </a:t>
            </a:r>
            <a:r>
              <a:rPr lang="en-US" altLang="en-US" sz="2800" i="1" dirty="0"/>
              <a:t>closure </a:t>
            </a:r>
            <a:r>
              <a:rPr lang="en-US" altLang="en-US" sz="2800" dirty="0"/>
              <a:t>of </a:t>
            </a:r>
            <a:r>
              <a:rPr lang="en-US" altLang="en-US" sz="2800" i="1" dirty="0"/>
              <a:t>F</a:t>
            </a:r>
            <a:r>
              <a:rPr lang="en-US" altLang="en-US" sz="2800" dirty="0"/>
              <a:t> by </a:t>
            </a:r>
            <a:r>
              <a:rPr lang="en-US" altLang="en-US" sz="2800" b="1" i="1" dirty="0">
                <a:solidFill>
                  <a:srgbClr val="002060"/>
                </a:solidFill>
              </a:rPr>
              <a:t>F</a:t>
            </a:r>
            <a:r>
              <a:rPr lang="en-US" altLang="en-US" sz="2800" b="1" i="1" baseline="44000" dirty="0">
                <a:solidFill>
                  <a:srgbClr val="002060"/>
                </a:solidFill>
              </a:rPr>
              <a:t>+</a:t>
            </a:r>
            <a:r>
              <a:rPr lang="en-US" altLang="en-US" sz="2800" i="1" dirty="0">
                <a:solidFill>
                  <a:srgbClr val="000099"/>
                </a:solidFill>
              </a:rPr>
              <a:t>.</a:t>
            </a:r>
          </a:p>
          <a:p>
            <a:endParaRPr lang="en-US" altLang="en-US" sz="3600" dirty="0">
              <a:sym typeface="Greek Symbols"/>
            </a:endParaRPr>
          </a:p>
        </p:txBody>
      </p:sp>
    </p:spTree>
    <p:extLst>
      <p:ext uri="{BB962C8B-B14F-4D97-AF65-F5344CB8AC3E}">
        <p14:creationId xmlns:p14="http://schemas.microsoft.com/office/powerpoint/2010/main" val="4251414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Keys and Functional Dependencies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16114" y="1016000"/>
            <a:ext cx="9027886" cy="5529943"/>
          </a:xfrm>
        </p:spPr>
        <p:txBody>
          <a:bodyPr/>
          <a:lstStyle/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400" i="1" dirty="0">
                <a:sym typeface="Symbol" panose="05050102010706020507" pitchFamily="18" charset="2"/>
              </a:rPr>
              <a:t>K</a:t>
            </a:r>
            <a:r>
              <a:rPr lang="en-US" altLang="en-US" sz="2400" dirty="0">
                <a:sym typeface="Symbol" panose="05050102010706020507" pitchFamily="18" charset="2"/>
              </a:rPr>
              <a:t> is a </a:t>
            </a:r>
            <a:r>
              <a:rPr lang="en-US" altLang="en-US" sz="2400" dirty="0" err="1">
                <a:sym typeface="Symbol" panose="05050102010706020507" pitchFamily="18" charset="2"/>
              </a:rPr>
              <a:t>superkey</a:t>
            </a:r>
            <a:r>
              <a:rPr lang="en-US" altLang="en-US" sz="2400" dirty="0">
                <a:sym typeface="Symbol" panose="05050102010706020507" pitchFamily="18" charset="2"/>
              </a:rPr>
              <a:t> for relation schema </a:t>
            </a:r>
            <a:r>
              <a:rPr lang="en-US" altLang="en-US" sz="2400" i="1" dirty="0">
                <a:sym typeface="Symbol" panose="05050102010706020507" pitchFamily="18" charset="2"/>
              </a:rPr>
              <a:t>R</a:t>
            </a:r>
            <a:r>
              <a:rPr lang="en-US" altLang="en-US" sz="2400" dirty="0">
                <a:sym typeface="Symbol" panose="05050102010706020507" pitchFamily="18" charset="2"/>
              </a:rPr>
              <a:t> if and only if </a:t>
            </a:r>
            <a:r>
              <a:rPr lang="en-US" altLang="en-US" sz="2400" i="1" dirty="0">
                <a:sym typeface="Symbol" panose="05050102010706020507" pitchFamily="18" charset="2"/>
              </a:rPr>
              <a:t>K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-84" charset="2"/>
              </a:rPr>
              <a:t> </a:t>
            </a:r>
            <a:r>
              <a:rPr lang="en-US" altLang="en-US" sz="2400" i="1" dirty="0">
                <a:sym typeface="Monotype Sorts" pitchFamily="-84" charset="2"/>
              </a:rPr>
              <a:t>R</a:t>
            </a:r>
            <a:endParaRPr lang="en-US" altLang="en-US" sz="2400" dirty="0">
              <a:sym typeface="Monotype Sorts" pitchFamily="-84" charset="2"/>
            </a:endParaRPr>
          </a:p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400" i="1" dirty="0">
                <a:sym typeface="Monotype Sorts" pitchFamily="-84" charset="2"/>
              </a:rPr>
              <a:t>K</a:t>
            </a:r>
            <a:r>
              <a:rPr lang="en-US" altLang="en-US" sz="2400" dirty="0">
                <a:sym typeface="Monotype Sorts" pitchFamily="-84" charset="2"/>
              </a:rPr>
              <a:t> is a candidate key for </a:t>
            </a:r>
            <a:r>
              <a:rPr lang="en-US" altLang="en-US" sz="2400" i="1" dirty="0">
                <a:sym typeface="Monotype Sorts" pitchFamily="-84" charset="2"/>
              </a:rPr>
              <a:t>R</a:t>
            </a:r>
            <a:r>
              <a:rPr lang="en-US" altLang="en-US" sz="2400" dirty="0">
                <a:sym typeface="Monotype Sorts" pitchFamily="-84" charset="2"/>
              </a:rPr>
              <a:t> if and only if </a:t>
            </a:r>
          </a:p>
          <a:p>
            <a:pPr lvl="1"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400" i="1" dirty="0">
                <a:sym typeface="Monotype Sorts" pitchFamily="-84" charset="2"/>
              </a:rPr>
              <a:t>K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-84" charset="2"/>
              </a:rPr>
              <a:t> </a:t>
            </a:r>
            <a:r>
              <a:rPr lang="en-US" altLang="en-US" sz="2400" i="1" dirty="0">
                <a:sym typeface="Monotype Sorts" pitchFamily="-84" charset="2"/>
              </a:rPr>
              <a:t>R</a:t>
            </a:r>
            <a:r>
              <a:rPr lang="en-US" altLang="en-US" sz="2400" dirty="0">
                <a:sym typeface="Monotype Sorts" pitchFamily="-84" charset="2"/>
              </a:rPr>
              <a:t>, and</a:t>
            </a:r>
          </a:p>
          <a:p>
            <a:pPr lvl="1"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400" dirty="0">
                <a:sym typeface="Monotype Sorts" pitchFamily="-84" charset="2"/>
              </a:rPr>
              <a:t>for no </a:t>
            </a:r>
            <a:r>
              <a:rPr lang="en-US" altLang="en-US" sz="2400" dirty="0">
                <a:sym typeface="Symbol" panose="05050102010706020507" pitchFamily="18" charset="2"/>
              </a:rPr>
              <a:t>  </a:t>
            </a:r>
            <a:r>
              <a:rPr lang="en-US" altLang="en-US" sz="2400" i="1" dirty="0">
                <a:sym typeface="Symbol" panose="05050102010706020507" pitchFamily="18" charset="2"/>
              </a:rPr>
              <a:t>K, </a:t>
            </a:r>
            <a:r>
              <a:rPr lang="en-US" altLang="en-US" sz="2400" dirty="0">
                <a:sym typeface="Symbol" panose="05050102010706020507" pitchFamily="18" charset="2"/>
              </a:rPr>
              <a:t> </a:t>
            </a:r>
            <a:r>
              <a:rPr lang="en-US" altLang="en-US" sz="2400" dirty="0">
                <a:sym typeface="Monotype Sorts" pitchFamily="-84" charset="2"/>
              </a:rPr>
              <a:t> </a:t>
            </a:r>
            <a:r>
              <a:rPr lang="en-US" altLang="en-US" sz="2400" i="1" dirty="0">
                <a:sym typeface="Monotype Sorts" pitchFamily="-84" charset="2"/>
              </a:rPr>
              <a:t>R</a:t>
            </a:r>
          </a:p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400" dirty="0"/>
              <a:t>Functional dependencies allow us to express constraints that cannot be expressed using </a:t>
            </a:r>
            <a:r>
              <a:rPr lang="en-US" altLang="en-US" sz="2400" dirty="0" err="1"/>
              <a:t>superkeys</a:t>
            </a:r>
            <a:r>
              <a:rPr lang="en-US" altLang="en-US" sz="2400" dirty="0"/>
              <a:t>.  Consider the schema: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400" dirty="0"/>
              <a:t>	      </a:t>
            </a:r>
            <a:r>
              <a:rPr lang="en-US" altLang="en-US" sz="2400" i="1" dirty="0" err="1"/>
              <a:t>in_dep</a:t>
            </a:r>
            <a:r>
              <a:rPr lang="en-US" altLang="en-US" sz="2400" i="1" dirty="0"/>
              <a:t> </a:t>
            </a:r>
            <a:r>
              <a:rPr lang="en-US" altLang="en-US" sz="2400" dirty="0"/>
              <a:t>(</a:t>
            </a:r>
            <a:r>
              <a:rPr lang="en-US" altLang="en-US" sz="2400" i="1" u="sng" dirty="0"/>
              <a:t>ID, </a:t>
            </a:r>
            <a:r>
              <a:rPr lang="en-US" altLang="en-US" sz="2400" i="1" dirty="0"/>
              <a:t>name, salary</a:t>
            </a:r>
            <a:r>
              <a:rPr lang="en-US" altLang="en-US" sz="2400" i="1" u="sng" dirty="0"/>
              <a:t>, </a:t>
            </a:r>
            <a:r>
              <a:rPr lang="en-US" altLang="en-US" sz="2400" i="1" u="sng" dirty="0" err="1"/>
              <a:t>dept_name</a:t>
            </a:r>
            <a:r>
              <a:rPr lang="en-US" altLang="en-US" sz="2400" i="1" u="sng" dirty="0"/>
              <a:t>, </a:t>
            </a:r>
            <a:r>
              <a:rPr lang="en-US" altLang="en-US" sz="2400" i="1" dirty="0"/>
              <a:t>building, budget </a:t>
            </a:r>
            <a:r>
              <a:rPr lang="en-US" altLang="en-US" sz="2400" dirty="0"/>
              <a:t>)</a:t>
            </a:r>
            <a:r>
              <a:rPr lang="en-US" altLang="en-US" sz="2400" i="1" dirty="0"/>
              <a:t>.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400" i="1" dirty="0"/>
              <a:t>	</a:t>
            </a:r>
            <a:r>
              <a:rPr lang="en-US" altLang="en-US" sz="2400" dirty="0"/>
              <a:t>We expect these functional dependencies to hold: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400" dirty="0"/>
              <a:t>	                          </a:t>
            </a:r>
            <a:r>
              <a:rPr lang="en-US" altLang="en-US" sz="2400" i="1" dirty="0" err="1"/>
              <a:t>dept_name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-84" charset="2"/>
              </a:rPr>
              <a:t> </a:t>
            </a:r>
            <a:r>
              <a:rPr lang="en-US" altLang="en-US" sz="2400" i="1" dirty="0">
                <a:sym typeface="Monotype Sorts" pitchFamily="-84" charset="2"/>
              </a:rPr>
              <a:t>building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400" i="1" dirty="0">
                <a:sym typeface="Monotype Sorts" pitchFamily="-84" charset="2"/>
              </a:rPr>
              <a:t>                               ID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i="1" dirty="0">
                <a:sym typeface="Wingdings" panose="05000000000000000000" pitchFamily="2" charset="2"/>
              </a:rPr>
              <a:t> building</a:t>
            </a:r>
            <a:endParaRPr lang="en-US" altLang="en-US" sz="2400" i="1" dirty="0">
              <a:sym typeface="Monotype Sorts" pitchFamily="-84" charset="2"/>
            </a:endParaRP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400" i="1" dirty="0">
                <a:sym typeface="Monotype Sorts" pitchFamily="-84" charset="2"/>
              </a:rPr>
              <a:t>	</a:t>
            </a:r>
            <a:r>
              <a:rPr lang="en-US" altLang="en-US" sz="2400" dirty="0">
                <a:sym typeface="Monotype Sorts" pitchFamily="-84" charset="2"/>
              </a:rPr>
              <a:t>but would not expect the following to hold: 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400" dirty="0">
                <a:sym typeface="Monotype Sorts" pitchFamily="-84" charset="2"/>
              </a:rPr>
              <a:t>			</a:t>
            </a:r>
            <a:r>
              <a:rPr lang="en-US" altLang="en-US" sz="2400" i="1" dirty="0" err="1">
                <a:sym typeface="Monotype Sorts" pitchFamily="-84" charset="2"/>
              </a:rPr>
              <a:t>dept_name</a:t>
            </a:r>
            <a:r>
              <a:rPr lang="en-US" altLang="en-US" sz="2400" i="1" dirty="0">
                <a:sym typeface="Monotype Sorts" pitchFamily="-84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-84" charset="2"/>
              </a:rPr>
              <a:t> </a:t>
            </a:r>
            <a:r>
              <a:rPr lang="en-US" altLang="en-US" sz="2400" i="1" dirty="0">
                <a:sym typeface="Monotype Sorts" pitchFamily="-84" charset="2"/>
              </a:rPr>
              <a:t>salary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endParaRPr lang="en-US" altLang="en-US" sz="3200" i="1" dirty="0">
              <a:sym typeface="Monotype Sorts" pitchFamily="-84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78473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Use of Functional Dependencies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58932" y="1117403"/>
            <a:ext cx="8362553" cy="5341454"/>
          </a:xfrm>
        </p:spPr>
        <p:txBody>
          <a:bodyPr/>
          <a:lstStyle/>
          <a:p>
            <a:r>
              <a:rPr lang="en-US" altLang="en-US" dirty="0"/>
              <a:t>We use functional dependencies to:</a:t>
            </a:r>
          </a:p>
          <a:p>
            <a:pPr lvl="1"/>
            <a:r>
              <a:rPr lang="en-US" altLang="en-US" dirty="0"/>
              <a:t>To test relations to see if they are legal under a given set of functional dependencies. </a:t>
            </a:r>
          </a:p>
          <a:p>
            <a:pPr lvl="2"/>
            <a:r>
              <a:rPr lang="en-US" altLang="en-US" dirty="0"/>
              <a:t> If a relation </a:t>
            </a:r>
            <a:r>
              <a:rPr lang="en-US" altLang="en-US" i="1" dirty="0"/>
              <a:t>r</a:t>
            </a:r>
            <a:r>
              <a:rPr lang="en-US" altLang="en-US" dirty="0"/>
              <a:t> is legal under a set </a:t>
            </a:r>
            <a:r>
              <a:rPr lang="en-US" altLang="en-US" i="1" dirty="0"/>
              <a:t>F</a:t>
            </a:r>
            <a:r>
              <a:rPr lang="en-US" altLang="en-US" dirty="0"/>
              <a:t> of functional dependencies, we say that </a:t>
            </a:r>
            <a:r>
              <a:rPr lang="en-US" altLang="en-US" i="1" dirty="0"/>
              <a:t>r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2060"/>
                </a:solidFill>
              </a:rPr>
              <a:t>satisfies</a:t>
            </a:r>
            <a:r>
              <a:rPr lang="en-US" altLang="en-US" b="1" dirty="0">
                <a:solidFill>
                  <a:srgbClr val="000099"/>
                </a:solidFill>
              </a:rPr>
              <a:t> </a:t>
            </a:r>
            <a:r>
              <a:rPr lang="en-US" altLang="en-US" i="1" dirty="0"/>
              <a:t>F.</a:t>
            </a:r>
            <a:endParaRPr lang="en-US" altLang="en-US" dirty="0"/>
          </a:p>
          <a:p>
            <a:pPr lvl="1"/>
            <a:r>
              <a:rPr lang="en-US" altLang="en-US" dirty="0"/>
              <a:t>To specify constraints on the set of legal relations</a:t>
            </a:r>
          </a:p>
          <a:p>
            <a:pPr lvl="2"/>
            <a:r>
              <a:rPr lang="en-US" altLang="en-US" dirty="0"/>
              <a:t>We say that </a:t>
            </a:r>
            <a:r>
              <a:rPr lang="en-US" altLang="en-US" i="1" dirty="0"/>
              <a:t>F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2060"/>
                </a:solidFill>
              </a:rPr>
              <a:t>holds on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i="1" dirty="0"/>
              <a:t>R</a:t>
            </a:r>
            <a:r>
              <a:rPr lang="en-US" altLang="en-US" dirty="0"/>
              <a:t> if all legal relations on </a:t>
            </a:r>
            <a:r>
              <a:rPr lang="en-US" altLang="en-US" i="1" dirty="0"/>
              <a:t>R</a:t>
            </a:r>
            <a:r>
              <a:rPr lang="en-US" altLang="en-US" dirty="0"/>
              <a:t> satisfy the set of functional dependencies </a:t>
            </a:r>
            <a:r>
              <a:rPr lang="en-US" altLang="en-US" i="1" dirty="0"/>
              <a:t>F.</a:t>
            </a:r>
          </a:p>
          <a:p>
            <a:r>
              <a:rPr lang="en-US" altLang="en-US" dirty="0"/>
              <a:t>Note:  A specific instance of a relation schema may satisfy a functional dependency even if the functional dependency does not hold on all legal instances.  </a:t>
            </a:r>
          </a:p>
          <a:p>
            <a:pPr lvl="1"/>
            <a:r>
              <a:rPr lang="en-US" altLang="en-US" dirty="0"/>
              <a:t>For example, a specific instance of </a:t>
            </a:r>
            <a:r>
              <a:rPr lang="en-US" altLang="en-US" i="1" dirty="0"/>
              <a:t>instructor</a:t>
            </a:r>
            <a:r>
              <a:rPr lang="en-US" altLang="en-US" dirty="0"/>
              <a:t> may, by chance, satisfy </a:t>
            </a:r>
            <a:br>
              <a:rPr lang="en-US" altLang="en-US" dirty="0"/>
            </a:br>
            <a:r>
              <a:rPr lang="en-US" altLang="en-US" dirty="0"/>
              <a:t>               </a:t>
            </a:r>
            <a:r>
              <a:rPr lang="en-US" altLang="en-US" i="1" dirty="0"/>
              <a:t>name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ID.</a:t>
            </a:r>
          </a:p>
        </p:txBody>
      </p:sp>
    </p:spTree>
    <p:extLst>
      <p:ext uri="{BB962C8B-B14F-4D97-AF65-F5344CB8AC3E}">
        <p14:creationId xmlns:p14="http://schemas.microsoft.com/office/powerpoint/2010/main" val="882395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Trivial Functional Dependencies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75247"/>
            <a:ext cx="7814322" cy="5123953"/>
          </a:xfrm>
        </p:spPr>
        <p:txBody>
          <a:bodyPr/>
          <a:lstStyle/>
          <a:p>
            <a:r>
              <a:rPr lang="en-US" altLang="en-US" sz="2800" i="1" dirty="0">
                <a:sym typeface="Monotype Sorts" pitchFamily="-84" charset="2"/>
              </a:rPr>
              <a:t>A </a:t>
            </a:r>
            <a:r>
              <a:rPr lang="en-US" altLang="en-US" sz="2800" dirty="0">
                <a:sym typeface="Monotype Sorts" pitchFamily="-84" charset="2"/>
              </a:rPr>
              <a:t>functional dependency is </a:t>
            </a:r>
            <a:r>
              <a:rPr lang="en-US" altLang="en-US" sz="2800" b="1" dirty="0">
                <a:solidFill>
                  <a:srgbClr val="002060"/>
                </a:solidFill>
                <a:sym typeface="Monotype Sorts" pitchFamily="-84" charset="2"/>
              </a:rPr>
              <a:t>trivial</a:t>
            </a:r>
            <a:r>
              <a:rPr lang="en-US" altLang="en-US" sz="2800" dirty="0">
                <a:sym typeface="Monotype Sorts" pitchFamily="-84" charset="2"/>
              </a:rPr>
              <a:t> if it is satisfied by all instances of a relation</a:t>
            </a:r>
          </a:p>
          <a:p>
            <a:r>
              <a:rPr lang="en-US" altLang="en-US" sz="3200" dirty="0">
                <a:sym typeface="Monotype Sorts" pitchFamily="-84" charset="2"/>
              </a:rPr>
              <a:t>Example</a:t>
            </a:r>
            <a:r>
              <a:rPr lang="en-US" altLang="en-US" sz="3200" i="1" dirty="0">
                <a:sym typeface="Monotype Sorts" pitchFamily="-84" charset="2"/>
              </a:rPr>
              <a:t>:</a:t>
            </a:r>
          </a:p>
          <a:p>
            <a:pPr lvl="1"/>
            <a:r>
              <a:rPr lang="en-US" altLang="en-US" sz="2800" i="1" dirty="0">
                <a:sym typeface="Monotype Sorts" pitchFamily="-84" charset="2"/>
              </a:rPr>
              <a:t> ID, name</a:t>
            </a:r>
            <a:r>
              <a:rPr lang="en-US" altLang="en-US" sz="2800" i="1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</a:t>
            </a:r>
            <a:r>
              <a:rPr lang="en-US" altLang="en-US" sz="2800" dirty="0">
                <a:sym typeface="Monotype Sorts" pitchFamily="-84" charset="2"/>
              </a:rPr>
              <a:t> </a:t>
            </a:r>
            <a:r>
              <a:rPr lang="en-US" altLang="en-US" sz="2800" i="1" dirty="0">
                <a:sym typeface="Monotype Sorts" pitchFamily="-84" charset="2"/>
              </a:rPr>
              <a:t>ID</a:t>
            </a:r>
          </a:p>
          <a:p>
            <a:pPr lvl="1"/>
            <a:r>
              <a:rPr lang="en-US" altLang="en-US" sz="2800" i="1" dirty="0">
                <a:sym typeface="Monotype Sorts" pitchFamily="-84" charset="2"/>
              </a:rPr>
              <a:t> name </a:t>
            </a:r>
            <a:r>
              <a:rPr lang="en-US" altLang="en-US" sz="2800" dirty="0">
                <a:sym typeface="Symbol" panose="05050102010706020507" pitchFamily="18" charset="2"/>
              </a:rPr>
              <a:t></a:t>
            </a:r>
            <a:r>
              <a:rPr lang="en-US" altLang="en-US" sz="2800" dirty="0">
                <a:sym typeface="Monotype Sorts" pitchFamily="-84" charset="2"/>
              </a:rPr>
              <a:t> </a:t>
            </a:r>
            <a:r>
              <a:rPr lang="en-US" altLang="en-US" sz="2800" i="1" dirty="0">
                <a:sym typeface="Monotype Sorts" pitchFamily="-84" charset="2"/>
              </a:rPr>
              <a:t>name</a:t>
            </a:r>
          </a:p>
          <a:p>
            <a:r>
              <a:rPr lang="en-US" altLang="en-US" sz="3200" dirty="0">
                <a:sym typeface="Monotype Sorts" pitchFamily="-84" charset="2"/>
              </a:rPr>
              <a:t>In general, </a:t>
            </a:r>
            <a:r>
              <a:rPr lang="en-US" altLang="en-US" sz="3200" dirty="0">
                <a:sym typeface="Symbol" panose="05050102010706020507" pitchFamily="18" charset="2"/>
              </a:rPr>
              <a:t> </a:t>
            </a:r>
            <a:r>
              <a:rPr lang="en-US" altLang="en-US" sz="3200" dirty="0">
                <a:sym typeface="Monotype Sorts" pitchFamily="-84" charset="2"/>
              </a:rPr>
              <a:t> </a:t>
            </a:r>
            <a:r>
              <a:rPr lang="en-US" altLang="en-US" sz="3200" i="1" dirty="0">
                <a:sym typeface="Symbol" panose="05050102010706020507" pitchFamily="18" charset="2"/>
              </a:rPr>
              <a:t> </a:t>
            </a:r>
            <a:r>
              <a:rPr lang="en-US" altLang="en-US" sz="3200" dirty="0">
                <a:sym typeface="Symbol" panose="05050102010706020507" pitchFamily="18" charset="2"/>
              </a:rPr>
              <a:t>is trivial if</a:t>
            </a:r>
            <a:r>
              <a:rPr lang="en-US" altLang="en-US" sz="3200" i="1" dirty="0">
                <a:sym typeface="Symbol" panose="05050102010706020507" pitchFamily="18" charset="2"/>
              </a:rPr>
              <a:t> </a:t>
            </a:r>
            <a:r>
              <a:rPr lang="en-US" altLang="en-US" sz="3200" dirty="0">
                <a:sym typeface="Symbol" panose="05050102010706020507" pitchFamily="18" charset="2"/>
              </a:rPr>
              <a:t>   </a:t>
            </a:r>
            <a:br>
              <a:rPr lang="en-US" altLang="en-US" sz="3600" i="1" dirty="0">
                <a:sym typeface="Symbol" panose="05050102010706020507" pitchFamily="18" charset="2"/>
              </a:rPr>
            </a:br>
            <a:r>
              <a:rPr lang="en-US" altLang="en-US" sz="3600" i="1" dirty="0">
                <a:sym typeface="Symbol" panose="05050102010706020507" pitchFamily="18" charset="2"/>
              </a:rPr>
              <a:t> </a:t>
            </a:r>
          </a:p>
          <a:p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51806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Lossless Decomposition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294444" y="1030514"/>
            <a:ext cx="8551106" cy="5065486"/>
          </a:xfrm>
        </p:spPr>
        <p:txBody>
          <a:bodyPr/>
          <a:lstStyle/>
          <a:p>
            <a:pPr>
              <a:tabLst>
                <a:tab pos="2292350" algn="l"/>
                <a:tab pos="2976563" algn="l"/>
              </a:tabLst>
            </a:pPr>
            <a:r>
              <a:rPr lang="en-US" altLang="en-US" dirty="0"/>
              <a:t>We can use functional dependencies to show when certain decomposition are lossless.  </a:t>
            </a:r>
          </a:p>
          <a:p>
            <a:pPr>
              <a:tabLst>
                <a:tab pos="2292350" algn="l"/>
                <a:tab pos="2976563" algn="l"/>
              </a:tabLst>
            </a:pPr>
            <a:r>
              <a:rPr lang="en-US" altLang="en-US" dirty="0"/>
              <a:t>For the case of</a:t>
            </a:r>
            <a:r>
              <a:rPr lang="en-US" altLang="en-US" i="1" dirty="0"/>
              <a:t> R</a:t>
            </a:r>
            <a:r>
              <a:rPr lang="en-US" altLang="en-US" dirty="0"/>
              <a:t> = (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i="1" dirty="0"/>
              <a:t>, R</a:t>
            </a:r>
            <a:r>
              <a:rPr lang="en-US" altLang="en-US" baseline="-25000" dirty="0"/>
              <a:t>2</a:t>
            </a:r>
            <a:r>
              <a:rPr lang="en-US" altLang="en-US" dirty="0"/>
              <a:t>)</a:t>
            </a:r>
            <a:r>
              <a:rPr lang="en-US" altLang="en-US" i="1" dirty="0"/>
              <a:t>,</a:t>
            </a:r>
            <a:r>
              <a:rPr lang="en-US" altLang="en-US" dirty="0"/>
              <a:t> we require that for all possible relations </a:t>
            </a:r>
            <a:r>
              <a:rPr lang="en-US" altLang="en-US" i="1" dirty="0"/>
              <a:t>r</a:t>
            </a:r>
            <a:r>
              <a:rPr lang="en-US" altLang="en-US" dirty="0"/>
              <a:t> on schema </a:t>
            </a:r>
            <a:r>
              <a:rPr lang="en-US" altLang="en-US" i="1" dirty="0"/>
              <a:t>R</a:t>
            </a:r>
          </a:p>
          <a:p>
            <a:pPr>
              <a:buFont typeface="Monotype Sorts" pitchFamily="-84" charset="2"/>
              <a:buNone/>
              <a:tabLst>
                <a:tab pos="2292350" algn="l"/>
                <a:tab pos="2976563" algn="l"/>
              </a:tabLst>
            </a:pPr>
            <a:r>
              <a:rPr lang="en-US" altLang="en-US" baseline="-25000" dirty="0"/>
              <a:t>		</a:t>
            </a:r>
            <a:r>
              <a:rPr lang="en-US" altLang="en-US" i="1" dirty="0"/>
              <a:t>r =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>
                <a:sym typeface="Symbol" panose="05050102010706020507" pitchFamily="18" charset="2"/>
              </a:rPr>
              <a:t>R1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r </a:t>
            </a:r>
            <a:r>
              <a:rPr lang="en-US" altLang="en-US" dirty="0">
                <a:sym typeface="Symbol" panose="05050102010706020507" pitchFamily="18" charset="2"/>
              </a:rPr>
              <a:t>)    </a:t>
            </a:r>
            <a:r>
              <a:rPr lang="en-US" altLang="en-US" i="1" baseline="-25000" dirty="0">
                <a:sym typeface="Symbol" panose="05050102010706020507" pitchFamily="18" charset="2"/>
              </a:rPr>
              <a:t>R2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r </a:t>
            </a:r>
            <a:r>
              <a:rPr lang="en-US" altLang="en-US" dirty="0">
                <a:sym typeface="Symbol" panose="05050102010706020507" pitchFamily="18" charset="2"/>
              </a:rPr>
              <a:t>) </a:t>
            </a:r>
          </a:p>
          <a:p>
            <a:pPr>
              <a:tabLst>
                <a:tab pos="2292350" algn="l"/>
                <a:tab pos="2976563" algn="l"/>
              </a:tabLst>
            </a:pPr>
            <a:r>
              <a:rPr lang="en-US" altLang="en-US" dirty="0"/>
              <a:t>A decomposition of </a:t>
            </a:r>
            <a:r>
              <a:rPr lang="en-US" altLang="en-US" i="1" dirty="0"/>
              <a:t>R</a:t>
            </a:r>
            <a:r>
              <a:rPr lang="en-US" altLang="en-US" dirty="0"/>
              <a:t> into </a:t>
            </a:r>
            <a:r>
              <a:rPr kumimoji="0" lang="en-US" altLang="en-US" i="1" dirty="0"/>
              <a:t>R</a:t>
            </a:r>
            <a:r>
              <a:rPr kumimoji="0" lang="en-US" altLang="en-US" baseline="-25000" dirty="0"/>
              <a:t>1</a:t>
            </a:r>
            <a:r>
              <a:rPr kumimoji="0" lang="en-US" altLang="en-US" dirty="0"/>
              <a:t> and </a:t>
            </a:r>
            <a:r>
              <a:rPr kumimoji="0" lang="en-US" altLang="en-US" i="1" dirty="0"/>
              <a:t>R</a:t>
            </a:r>
            <a:r>
              <a:rPr kumimoji="0" lang="en-US" altLang="en-US" baseline="-25000" dirty="0"/>
              <a:t>2</a:t>
            </a:r>
            <a:r>
              <a:rPr kumimoji="0" lang="en-US" altLang="en-US" dirty="0"/>
              <a:t> is lossless decomposition  if at</a:t>
            </a:r>
            <a:r>
              <a:rPr lang="en-US" altLang="en-US" dirty="0"/>
              <a:t> least one of the following dependencies is in </a:t>
            </a:r>
            <a:r>
              <a:rPr lang="en-US" altLang="en-US" i="1" dirty="0"/>
              <a:t>F</a:t>
            </a:r>
            <a:r>
              <a:rPr lang="en-US" altLang="en-US" baseline="30000" dirty="0"/>
              <a:t>+</a:t>
            </a:r>
            <a:r>
              <a:rPr lang="en-US" altLang="en-US" dirty="0"/>
              <a:t>:</a:t>
            </a:r>
          </a:p>
          <a:p>
            <a:pPr lvl="1">
              <a:tabLst>
                <a:tab pos="2292350" algn="l"/>
                <a:tab pos="2976563" algn="l"/>
              </a:tabLst>
            </a:pP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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</a:p>
          <a:p>
            <a:pPr lvl="1">
              <a:tabLst>
                <a:tab pos="2292350" algn="l"/>
                <a:tab pos="2976563" algn="l"/>
              </a:tabLst>
            </a:pP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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endParaRPr lang="en-US" altLang="en-US" dirty="0"/>
          </a:p>
          <a:p>
            <a:pPr>
              <a:tabLst>
                <a:tab pos="2292350" algn="l"/>
                <a:tab pos="297656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The above functional dependencies are a sufficient condition for lossless join decomposition; the dependencies are a necessary condition only if all constraints are functional dependencies</a:t>
            </a:r>
          </a:p>
        </p:txBody>
      </p:sp>
      <p:sp>
        <p:nvSpPr>
          <p:cNvPr id="22532" name="Freeform 4"/>
          <p:cNvSpPr>
            <a:spLocks/>
          </p:cNvSpPr>
          <p:nvPr/>
        </p:nvSpPr>
        <p:spPr bwMode="auto">
          <a:xfrm>
            <a:off x="3901962" y="2647854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9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6D0E67A-7F0B-46D5-BCFA-1287AF496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Chapter 7:  Normalization</a:t>
            </a:r>
          </a:p>
        </p:txBody>
      </p:sp>
    </p:spTree>
    <p:extLst>
      <p:ext uri="{BB962C8B-B14F-4D97-AF65-F5344CB8AC3E}">
        <p14:creationId xmlns:p14="http://schemas.microsoft.com/office/powerpoint/2010/main" val="3399237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ＭＳ Ｐゴシック" pitchFamily="34" charset="-128"/>
              </a:rPr>
              <a:t>Example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972458"/>
            <a:ext cx="8337549" cy="5573486"/>
          </a:xfrm>
        </p:spPr>
        <p:txBody>
          <a:bodyPr/>
          <a:lstStyle/>
          <a:p>
            <a:pPr>
              <a:tabLst>
                <a:tab pos="2054225" algn="l"/>
              </a:tabLst>
            </a:pPr>
            <a:r>
              <a:rPr lang="en-US" altLang="en-US" sz="2400" i="1" dirty="0"/>
              <a:t>R = (A, B, C)</a:t>
            </a:r>
            <a:br>
              <a:rPr lang="en-US" altLang="en-US" sz="2400" i="1" dirty="0"/>
            </a:br>
            <a:r>
              <a:rPr lang="en-US" altLang="en-US" sz="2400" i="1" dirty="0"/>
              <a:t>F = {A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-84" charset="2"/>
              </a:rPr>
              <a:t> </a:t>
            </a:r>
            <a:r>
              <a:rPr lang="en-US" altLang="en-US" sz="2400" i="1" dirty="0">
                <a:sym typeface="Monotype Sorts" pitchFamily="-84" charset="2"/>
              </a:rPr>
              <a:t>B, B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-84" charset="2"/>
              </a:rPr>
              <a:t> </a:t>
            </a:r>
            <a:r>
              <a:rPr lang="en-US" altLang="en-US" sz="2400" i="1" dirty="0">
                <a:sym typeface="Monotype Sorts" pitchFamily="-84" charset="2"/>
              </a:rPr>
              <a:t>C)</a:t>
            </a:r>
          </a:p>
          <a:p>
            <a:pPr>
              <a:tabLst>
                <a:tab pos="2054225" algn="l"/>
              </a:tabLst>
            </a:pPr>
            <a:r>
              <a:rPr lang="en-US" altLang="en-US" sz="2400" i="1" dirty="0">
                <a:sym typeface="Monotype Sorts" pitchFamily="-84" charset="2"/>
              </a:rPr>
              <a:t>R</a:t>
            </a:r>
            <a:r>
              <a:rPr lang="en-US" altLang="en-US" sz="2400" baseline="-25000" dirty="0">
                <a:sym typeface="Monotype Sorts" pitchFamily="-84" charset="2"/>
              </a:rPr>
              <a:t>1</a:t>
            </a:r>
            <a:r>
              <a:rPr lang="en-US" altLang="en-US" sz="2400" i="1" dirty="0">
                <a:sym typeface="Monotype Sorts" pitchFamily="-84" charset="2"/>
              </a:rPr>
              <a:t> = (A, B),   R</a:t>
            </a:r>
            <a:r>
              <a:rPr lang="en-US" altLang="en-US" sz="2400" baseline="-25000" dirty="0">
                <a:sym typeface="Monotype Sorts" pitchFamily="-84" charset="2"/>
              </a:rPr>
              <a:t>2</a:t>
            </a:r>
            <a:r>
              <a:rPr lang="en-US" altLang="en-US" sz="2400" i="1" dirty="0">
                <a:sym typeface="Monotype Sorts" pitchFamily="-84" charset="2"/>
              </a:rPr>
              <a:t> = (B, C)</a:t>
            </a:r>
          </a:p>
          <a:p>
            <a:pPr lvl="1">
              <a:tabLst>
                <a:tab pos="2054225" algn="l"/>
              </a:tabLst>
            </a:pPr>
            <a:r>
              <a:rPr lang="en-US" altLang="en-US" sz="2400" dirty="0">
                <a:sym typeface="Monotype Sorts" pitchFamily="-84" charset="2"/>
              </a:rPr>
              <a:t>Lossless decomposition: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2400" dirty="0">
                <a:sym typeface="Monotype Sorts" pitchFamily="-84" charset="2"/>
              </a:rPr>
              <a:t>	        </a:t>
            </a:r>
            <a:r>
              <a:rPr lang="en-US" altLang="en-US" sz="2400" i="1" dirty="0">
                <a:sym typeface="Monotype Sorts" pitchFamily="-84" charset="2"/>
              </a:rPr>
              <a:t>R</a:t>
            </a:r>
            <a:r>
              <a:rPr lang="en-US" altLang="en-US" sz="2400" baseline="-25000" dirty="0">
                <a:sym typeface="Monotype Sorts" pitchFamily="-84" charset="2"/>
              </a:rPr>
              <a:t>1  </a:t>
            </a:r>
            <a:r>
              <a:rPr lang="en-US" altLang="en-US" sz="2400" dirty="0">
                <a:sym typeface="Symbol" panose="05050102010706020507" pitchFamily="18" charset="2"/>
              </a:rPr>
              <a:t> </a:t>
            </a:r>
            <a:r>
              <a:rPr lang="en-US" altLang="en-US" sz="2400" i="1" dirty="0">
                <a:sym typeface="Monotype Sorts" pitchFamily="-84" charset="2"/>
              </a:rPr>
              <a:t>R</a:t>
            </a:r>
            <a:r>
              <a:rPr lang="en-US" altLang="en-US" sz="2400" baseline="-25000" dirty="0">
                <a:sym typeface="Monotype Sorts" pitchFamily="-84" charset="2"/>
              </a:rPr>
              <a:t>2</a:t>
            </a:r>
            <a:r>
              <a:rPr lang="en-US" altLang="en-US" sz="2400" i="1" dirty="0">
                <a:sym typeface="Monotype Sorts" pitchFamily="-84" charset="2"/>
              </a:rPr>
              <a:t> = </a:t>
            </a:r>
            <a:r>
              <a:rPr lang="en-US" altLang="en-US" sz="2400" dirty="0">
                <a:sym typeface="Monotype Sorts" pitchFamily="-84" charset="2"/>
              </a:rPr>
              <a:t>{</a:t>
            </a:r>
            <a:r>
              <a:rPr lang="en-US" altLang="en-US" sz="2400" i="1" dirty="0">
                <a:sym typeface="Monotype Sorts" pitchFamily="-84" charset="2"/>
              </a:rPr>
              <a:t>B</a:t>
            </a:r>
            <a:r>
              <a:rPr lang="en-US" altLang="en-US" sz="2400" dirty="0">
                <a:sym typeface="Monotype Sorts" pitchFamily="-84" charset="2"/>
              </a:rPr>
              <a:t>}</a:t>
            </a:r>
            <a:r>
              <a:rPr lang="en-US" altLang="en-US" sz="2400" i="1" dirty="0">
                <a:sym typeface="Monotype Sorts" pitchFamily="-84" charset="2"/>
              </a:rPr>
              <a:t>  </a:t>
            </a:r>
            <a:r>
              <a:rPr lang="en-US" altLang="en-US" sz="2400" dirty="0">
                <a:sym typeface="Monotype Sorts" pitchFamily="-84" charset="2"/>
              </a:rPr>
              <a:t>and </a:t>
            </a:r>
            <a:r>
              <a:rPr lang="en-US" altLang="en-US" sz="2400" i="1" dirty="0">
                <a:sym typeface="Monotype Sorts" pitchFamily="-84" charset="2"/>
              </a:rPr>
              <a:t>B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-84" charset="2"/>
              </a:rPr>
              <a:t> </a:t>
            </a:r>
            <a:r>
              <a:rPr lang="en-US" altLang="en-US" sz="2400" i="1" dirty="0">
                <a:sym typeface="Monotype Sorts" pitchFamily="-84" charset="2"/>
              </a:rPr>
              <a:t>BC</a:t>
            </a:r>
          </a:p>
          <a:p>
            <a:pPr>
              <a:tabLst>
                <a:tab pos="2054225" algn="l"/>
              </a:tabLst>
            </a:pPr>
            <a:r>
              <a:rPr lang="en-US" altLang="en-US" sz="2400" i="1" dirty="0">
                <a:sym typeface="Monotype Sorts" pitchFamily="-84" charset="2"/>
              </a:rPr>
              <a:t>R</a:t>
            </a:r>
            <a:r>
              <a:rPr lang="en-US" altLang="en-US" sz="2400" i="1" baseline="-25000" dirty="0">
                <a:sym typeface="Monotype Sorts" pitchFamily="-84" charset="2"/>
              </a:rPr>
              <a:t>1 </a:t>
            </a:r>
            <a:r>
              <a:rPr lang="en-US" altLang="en-US" sz="2400" i="1" dirty="0">
                <a:sym typeface="Monotype Sorts" pitchFamily="-84" charset="2"/>
              </a:rPr>
              <a:t>= (A, B),   R</a:t>
            </a:r>
            <a:r>
              <a:rPr lang="en-US" altLang="en-US" sz="2400" baseline="-25000" dirty="0">
                <a:sym typeface="Monotype Sorts" pitchFamily="-84" charset="2"/>
              </a:rPr>
              <a:t>2</a:t>
            </a:r>
            <a:r>
              <a:rPr lang="en-US" altLang="en-US" sz="2400" i="1" dirty="0">
                <a:sym typeface="Monotype Sorts" pitchFamily="-84" charset="2"/>
              </a:rPr>
              <a:t> = (A, C)</a:t>
            </a:r>
          </a:p>
          <a:p>
            <a:pPr lvl="1">
              <a:tabLst>
                <a:tab pos="2054225" algn="l"/>
              </a:tabLst>
            </a:pPr>
            <a:r>
              <a:rPr lang="en-US" altLang="en-US" sz="2400" dirty="0">
                <a:sym typeface="Monotype Sorts" pitchFamily="-84" charset="2"/>
              </a:rPr>
              <a:t>Lossless decomposition: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2400" dirty="0">
                <a:sym typeface="Monotype Sorts" pitchFamily="-84" charset="2"/>
              </a:rPr>
              <a:t>             </a:t>
            </a:r>
            <a:r>
              <a:rPr lang="en-US" altLang="en-US" sz="2400" i="1" dirty="0">
                <a:sym typeface="Monotype Sorts" pitchFamily="-84" charset="2"/>
              </a:rPr>
              <a:t>R</a:t>
            </a:r>
            <a:r>
              <a:rPr lang="en-US" altLang="en-US" sz="2400" baseline="-25000" dirty="0">
                <a:sym typeface="Monotype Sorts" pitchFamily="-84" charset="2"/>
              </a:rPr>
              <a:t>1  </a:t>
            </a:r>
            <a:r>
              <a:rPr lang="en-US" altLang="en-US" sz="2400" dirty="0">
                <a:sym typeface="Symbol" panose="05050102010706020507" pitchFamily="18" charset="2"/>
              </a:rPr>
              <a:t> </a:t>
            </a:r>
            <a:r>
              <a:rPr lang="en-US" altLang="en-US" sz="2400" i="1" dirty="0">
                <a:sym typeface="Monotype Sorts" pitchFamily="-84" charset="2"/>
              </a:rPr>
              <a:t>R</a:t>
            </a:r>
            <a:r>
              <a:rPr lang="en-US" altLang="en-US" sz="2400" baseline="-25000" dirty="0">
                <a:sym typeface="Monotype Sorts" pitchFamily="-84" charset="2"/>
              </a:rPr>
              <a:t>2</a:t>
            </a:r>
            <a:r>
              <a:rPr lang="en-US" altLang="en-US" sz="2400" i="1" dirty="0">
                <a:sym typeface="Monotype Sorts" pitchFamily="-84" charset="2"/>
              </a:rPr>
              <a:t> =</a:t>
            </a:r>
            <a:r>
              <a:rPr lang="en-US" altLang="en-US" sz="2400" dirty="0">
                <a:sym typeface="Monotype Sorts" pitchFamily="-84" charset="2"/>
              </a:rPr>
              <a:t> {</a:t>
            </a:r>
            <a:r>
              <a:rPr lang="en-US" altLang="en-US" sz="2400" i="1" dirty="0">
                <a:sym typeface="Monotype Sorts" pitchFamily="-84" charset="2"/>
              </a:rPr>
              <a:t>A</a:t>
            </a:r>
            <a:r>
              <a:rPr lang="en-US" altLang="en-US" sz="2400" dirty="0">
                <a:sym typeface="Monotype Sorts" pitchFamily="-84" charset="2"/>
              </a:rPr>
              <a:t>}</a:t>
            </a:r>
            <a:r>
              <a:rPr lang="en-US" altLang="en-US" sz="2400" i="1" dirty="0">
                <a:sym typeface="Monotype Sorts" pitchFamily="-84" charset="2"/>
              </a:rPr>
              <a:t>  </a:t>
            </a:r>
            <a:r>
              <a:rPr lang="en-US" altLang="en-US" sz="2400" dirty="0">
                <a:sym typeface="Monotype Sorts" pitchFamily="-84" charset="2"/>
              </a:rPr>
              <a:t>and </a:t>
            </a:r>
            <a:r>
              <a:rPr lang="en-US" altLang="en-US" sz="2400" i="1" dirty="0">
                <a:sym typeface="Monotype Sorts" pitchFamily="-84" charset="2"/>
              </a:rPr>
              <a:t>A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-84" charset="2"/>
              </a:rPr>
              <a:t> A</a:t>
            </a:r>
            <a:r>
              <a:rPr lang="en-US" altLang="en-US" sz="2400" i="1" dirty="0">
                <a:sym typeface="Monotype Sorts" pitchFamily="-84" charset="2"/>
              </a:rPr>
              <a:t>B</a:t>
            </a:r>
          </a:p>
          <a:p>
            <a:pPr>
              <a:tabLst>
                <a:tab pos="2054225" algn="l"/>
              </a:tabLst>
            </a:pPr>
            <a:r>
              <a:rPr lang="en-US" altLang="en-US" sz="2400" i="1" dirty="0">
                <a:sym typeface="Monotype Sorts" pitchFamily="-84" charset="2"/>
              </a:rPr>
              <a:t>Note:</a:t>
            </a:r>
          </a:p>
          <a:p>
            <a:pPr lvl="1">
              <a:tabLst>
                <a:tab pos="2054225" algn="l"/>
              </a:tabLst>
            </a:pPr>
            <a:r>
              <a:rPr lang="en-US" altLang="en-US" sz="2400" i="1" dirty="0">
                <a:sym typeface="Monotype Sorts" pitchFamily="-84" charset="2"/>
              </a:rPr>
              <a:t> B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-84" charset="2"/>
              </a:rPr>
              <a:t> </a:t>
            </a:r>
            <a:r>
              <a:rPr lang="en-US" altLang="en-US" sz="2400" i="1" dirty="0">
                <a:sym typeface="Monotype Sorts" pitchFamily="-84" charset="2"/>
              </a:rPr>
              <a:t>BC 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2400" i="1" dirty="0">
                <a:sym typeface="Monotype Sorts" pitchFamily="-84" charset="2"/>
              </a:rPr>
              <a:t>         </a:t>
            </a:r>
            <a:r>
              <a:rPr lang="en-US" altLang="en-US" sz="2400" dirty="0">
                <a:sym typeface="Monotype Sorts" pitchFamily="-84" charset="2"/>
              </a:rPr>
              <a:t>is a shorthand notation for </a:t>
            </a:r>
          </a:p>
          <a:p>
            <a:pPr lvl="1">
              <a:tabLst>
                <a:tab pos="2054225" algn="l"/>
              </a:tabLst>
            </a:pPr>
            <a:r>
              <a:rPr lang="en-US" altLang="en-US" sz="2400" i="1" dirty="0">
                <a:sym typeface="Monotype Sorts" pitchFamily="-84" charset="2"/>
              </a:rPr>
              <a:t> B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-84" charset="2"/>
              </a:rPr>
              <a:t> {</a:t>
            </a:r>
            <a:r>
              <a:rPr lang="en-US" altLang="en-US" sz="2400" i="1" dirty="0">
                <a:sym typeface="Monotype Sorts" pitchFamily="-84" charset="2"/>
              </a:rPr>
              <a:t>B, C</a:t>
            </a:r>
            <a:r>
              <a:rPr lang="en-US" altLang="en-US" sz="2400" dirty="0">
                <a:sym typeface="Monotype Sorts" pitchFamily="-84" charset="2"/>
              </a:rPr>
              <a:t>}</a:t>
            </a:r>
            <a:endParaRPr lang="en-US" altLang="en-US" sz="2400" i="1" dirty="0">
              <a:sym typeface="Monotype Sorts" pitchFamily="-84" charset="2"/>
            </a:endParaRPr>
          </a:p>
          <a:p>
            <a:pPr lvl="1">
              <a:tabLst>
                <a:tab pos="2054225" algn="l"/>
              </a:tabLst>
            </a:pPr>
            <a:endParaRPr lang="en-US" altLang="en-US" sz="3200" i="1" dirty="0">
              <a:sym typeface="Monotype Sorts" pitchFamily="-84" charset="2"/>
            </a:endParaRPr>
          </a:p>
          <a:p>
            <a:pPr lvl="1">
              <a:tabLst>
                <a:tab pos="2054225" algn="l"/>
              </a:tabLst>
            </a:pPr>
            <a:endParaRPr lang="en-US" altLang="en-US" sz="3200" i="1" dirty="0">
              <a:sym typeface="Monotype Sorts" pitchFamily="-84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134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96949"/>
            <a:ext cx="7993062" cy="441325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Dependency Preservation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362857" y="1093787"/>
            <a:ext cx="7805783" cy="5350555"/>
          </a:xfrm>
        </p:spPr>
        <p:txBody>
          <a:bodyPr/>
          <a:lstStyle/>
          <a:p>
            <a:pPr>
              <a:defRPr/>
            </a:pPr>
            <a:r>
              <a:rPr lang="en-US" altLang="en-US" sz="2400" dirty="0"/>
              <a:t>Testing functional dependency constraints each time the database is updated can be costly</a:t>
            </a:r>
          </a:p>
          <a:p>
            <a:pPr>
              <a:defRPr/>
            </a:pPr>
            <a:r>
              <a:rPr lang="en-US" altLang="en-US" sz="2400" dirty="0"/>
              <a:t>It is useful to design the database in a way that constraints can be tested efficiently.  </a:t>
            </a:r>
          </a:p>
          <a:p>
            <a:pPr>
              <a:defRPr/>
            </a:pPr>
            <a:r>
              <a:rPr lang="en-US" altLang="en-US" sz="2400" dirty="0"/>
              <a:t>If testing a functional dependency can be done by considering just one relation, then the cost of testing this constraint is low</a:t>
            </a:r>
          </a:p>
          <a:p>
            <a:pPr>
              <a:defRPr/>
            </a:pPr>
            <a:r>
              <a:rPr lang="en-US" altLang="en-US" sz="2400" dirty="0"/>
              <a:t>When decomposing a relation it is possible that it is no longer possible to do the testing without having to perform a Cartesian Produced.</a:t>
            </a:r>
          </a:p>
          <a:p>
            <a:pPr>
              <a:defRPr/>
            </a:pPr>
            <a:r>
              <a:rPr lang="en-US" altLang="en-US" sz="2400" dirty="0"/>
              <a:t>A decomposition that makes it computationally hard to enforce functional dependency is said to be NOT </a:t>
            </a:r>
            <a:r>
              <a:rPr lang="en-US" altLang="en-US" sz="2400" b="1" dirty="0">
                <a:solidFill>
                  <a:srgbClr val="002060"/>
                </a:solidFill>
              </a:rPr>
              <a:t>dependency preserving</a:t>
            </a:r>
            <a:r>
              <a:rPr lang="en-US" alt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025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64699"/>
            <a:ext cx="7993062" cy="497639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Dependency Preservation Example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781235" y="1093788"/>
            <a:ext cx="7472749" cy="4526724"/>
          </a:xfrm>
        </p:spPr>
        <p:txBody>
          <a:bodyPr/>
          <a:lstStyle/>
          <a:p>
            <a:pPr>
              <a:defRPr/>
            </a:pPr>
            <a:r>
              <a:rPr lang="en-US" altLang="en-US" sz="1700" dirty="0"/>
              <a:t>Consider a schema: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</a:t>
            </a:r>
            <a:r>
              <a:rPr lang="en-US" altLang="en-US" sz="1700" i="1" dirty="0"/>
              <a:t>dept_advisor(s_ID, i_ID, department_name</a:t>
            </a:r>
            <a:r>
              <a:rPr lang="en-US" altLang="en-US" sz="1700" dirty="0"/>
              <a:t>)</a:t>
            </a:r>
          </a:p>
          <a:p>
            <a:pPr>
              <a:defRPr/>
            </a:pPr>
            <a:r>
              <a:rPr lang="en-US" altLang="en-US" sz="1700" dirty="0"/>
              <a:t>With function dependencies: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    </a:t>
            </a:r>
            <a:r>
              <a:rPr lang="en-US" altLang="en-US" sz="1700" i="1" dirty="0"/>
              <a:t>i_ID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itchFamily="18" charset="2"/>
              </a:rPr>
              <a:t>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    </a:t>
            </a:r>
            <a:r>
              <a:rPr lang="en-US" altLang="en-US" sz="1700" i="1" dirty="0"/>
              <a:t>s_ID,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Symbol" pitchFamily="18" charset="2"/>
              </a:rPr>
              <a:t> </a:t>
            </a:r>
            <a:r>
              <a:rPr lang="en-US" altLang="en-US" sz="1700" i="1" dirty="0">
                <a:sym typeface="Symbol" pitchFamily="18" charset="2"/>
              </a:rPr>
              <a:t>i_ID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In the above design we are forced to repeat the department name once for each time an instructor participates in a </a:t>
            </a:r>
            <a:r>
              <a:rPr lang="en-US" altLang="en-US" sz="1700" i="1" dirty="0">
                <a:sym typeface="Symbol" pitchFamily="18" charset="2"/>
              </a:rPr>
              <a:t>dept_advisor</a:t>
            </a:r>
            <a:r>
              <a:rPr lang="en-US" altLang="en-US" sz="1700" dirty="0">
                <a:sym typeface="Symbol" pitchFamily="18" charset="2"/>
              </a:rPr>
              <a:t> relationship.  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To fix this, we need to decompose </a:t>
            </a:r>
            <a:r>
              <a:rPr lang="en-US" altLang="en-US" sz="1700" i="1" dirty="0"/>
              <a:t>dept_advisor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Any decomposition will not include all the attributes in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>
                <a:sym typeface="Symbol" pitchFamily="18" charset="2"/>
              </a:rPr>
              <a:t>            </a:t>
            </a:r>
            <a:r>
              <a:rPr lang="en-US" altLang="en-US" sz="1700" i="1" dirty="0"/>
              <a:t>s_ID,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i="1" dirty="0">
                <a:sym typeface="Symbol" pitchFamily="18" charset="2"/>
              </a:rPr>
              <a:t> i_ID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Thus, the composition NOT be</a:t>
            </a:r>
            <a:r>
              <a:rPr lang="en-US" altLang="en-US" sz="1700" b="1" dirty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en-US" altLang="en-US" sz="1700" dirty="0">
                <a:sym typeface="Symbol" pitchFamily="18" charset="2"/>
              </a:rPr>
              <a:t>dependency preserving </a:t>
            </a:r>
          </a:p>
          <a:p>
            <a:pPr>
              <a:buFont typeface="Monotype Sorts" pitchFamily="-84" charset="2"/>
              <a:buNone/>
              <a:defRPr/>
            </a:pPr>
            <a:endParaRPr lang="en-US" altLang="en-US" sz="1700" dirty="0">
              <a:sym typeface="Symbol" pitchFamily="18" charset="2"/>
            </a:endParaRPr>
          </a:p>
          <a:p>
            <a:pPr>
              <a:defRPr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27808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885243" y="2286000"/>
            <a:ext cx="3901320" cy="147955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Normal Forms</a:t>
            </a:r>
          </a:p>
        </p:txBody>
      </p:sp>
    </p:spTree>
    <p:extLst>
      <p:ext uri="{BB962C8B-B14F-4D97-AF65-F5344CB8AC3E}">
        <p14:creationId xmlns:p14="http://schemas.microsoft.com/office/powerpoint/2010/main" val="2015827623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Boyce-Codd Normal Form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63639"/>
            <a:ext cx="7541149" cy="2664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A relation schema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BCNF with respect to a set </a:t>
            </a:r>
            <a:r>
              <a:rPr lang="en-US" altLang="en-US" sz="1700" i="1" dirty="0"/>
              <a:t>F</a:t>
            </a:r>
            <a:r>
              <a:rPr lang="en-US" altLang="en-US" sz="1700" dirty="0"/>
              <a:t> of functional  dependencies if for all functional dependencies in </a:t>
            </a:r>
            <a:r>
              <a:rPr lang="en-US" altLang="en-US" sz="1700" i="1" dirty="0"/>
              <a:t>F</a:t>
            </a:r>
            <a:r>
              <a:rPr lang="en-US" altLang="en-US" sz="1700" baseline="30000" dirty="0"/>
              <a:t>+</a:t>
            </a:r>
            <a:r>
              <a:rPr lang="en-US" altLang="en-US" sz="1700" dirty="0"/>
              <a:t> of the form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           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endParaRPr lang="en-US" altLang="en-US" sz="1700" i="1" dirty="0">
              <a:sym typeface="Greek Symbols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700" i="1" dirty="0">
                <a:sym typeface="Greek Symbols"/>
              </a:rPr>
              <a:t>      </a:t>
            </a:r>
            <a:r>
              <a:rPr lang="en-US" altLang="en-US" sz="1700" dirty="0">
                <a:sym typeface="Greek Symbols"/>
              </a:rPr>
              <a:t>where 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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and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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,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at least one of the following holds: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Greek Symbols"/>
              </a:rPr>
              <a:t>  </a:t>
            </a:r>
            <a:r>
              <a:rPr lang="en-US" altLang="en-US" sz="1700" dirty="0">
                <a:sym typeface="Greek Symbols"/>
              </a:rPr>
              <a:t>is trivial (i.e.,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 </a:t>
            </a:r>
            <a:r>
              <a:rPr lang="en-US" altLang="en-US" sz="1700" dirty="0">
                <a:sym typeface="Greek Symbols"/>
              </a:rPr>
              <a:t>)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is a </a:t>
            </a:r>
            <a:r>
              <a:rPr lang="en-US" altLang="en-US" sz="1700" dirty="0" err="1">
                <a:sym typeface="Greek Symbols"/>
              </a:rPr>
              <a:t>superkey</a:t>
            </a:r>
            <a:r>
              <a:rPr lang="en-US" altLang="en-US" sz="1700" dirty="0">
                <a:sym typeface="Greek Symbols"/>
              </a:rPr>
              <a:t> for </a:t>
            </a:r>
            <a:r>
              <a:rPr lang="en-US" altLang="en-US" sz="1700" i="1" dirty="0">
                <a:sym typeface="Greek Symbols"/>
              </a:rPr>
              <a:t>R</a:t>
            </a:r>
          </a:p>
          <a:p>
            <a:endParaRPr lang="en-US" altLang="en-US" sz="2000" i="1" dirty="0">
              <a:sym typeface="Greek Symbols"/>
            </a:endParaRPr>
          </a:p>
          <a:p>
            <a:endParaRPr lang="en-US" altLang="en-US" sz="2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5138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Boyce-Codd Normal Form (Cont.)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63639"/>
            <a:ext cx="7774928" cy="372535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Example schema  that is </a:t>
            </a:r>
            <a:r>
              <a:rPr lang="en-US" altLang="en-US" sz="1700" b="1" i="1" dirty="0"/>
              <a:t>not</a:t>
            </a:r>
            <a:r>
              <a:rPr lang="en-US" altLang="en-US" sz="1700" dirty="0"/>
              <a:t>  in BCNF: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   </a:t>
            </a:r>
            <a:r>
              <a:rPr lang="en-US" altLang="en-US" sz="1700" i="1" dirty="0" err="1"/>
              <a:t>in_dep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u="sng" dirty="0"/>
              <a:t>ID, </a:t>
            </a:r>
            <a:r>
              <a:rPr lang="en-US" altLang="en-US" sz="1700" i="1" dirty="0"/>
              <a:t>name, salary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dept_name</a:t>
            </a:r>
            <a:r>
              <a:rPr lang="en-US" altLang="en-US" sz="1700" i="1" u="sng" dirty="0"/>
              <a:t>, </a:t>
            </a:r>
            <a:r>
              <a:rPr lang="en-US" altLang="en-US" sz="1700" i="1" dirty="0"/>
              <a:t>building, budget </a:t>
            </a:r>
            <a:r>
              <a:rPr lang="en-US" altLang="en-US" sz="1700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because :</a:t>
            </a:r>
          </a:p>
          <a:p>
            <a:pPr lvl="1"/>
            <a:r>
              <a:rPr lang="en-US" altLang="en-US" sz="1700" i="1" dirty="0" err="1"/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building, budget  </a:t>
            </a:r>
          </a:p>
          <a:p>
            <a:pPr lvl="2"/>
            <a:r>
              <a:rPr lang="en-US" altLang="en-US" sz="1700" dirty="0">
                <a:sym typeface="Monotype Sorts" pitchFamily="-84" charset="2"/>
              </a:rPr>
              <a:t>holds on </a:t>
            </a:r>
            <a:r>
              <a:rPr lang="en-US" altLang="en-US" sz="1700" i="1" dirty="0" err="1">
                <a:sym typeface="Monotype Sorts" pitchFamily="-84" charset="2"/>
              </a:rPr>
              <a:t>in_dep</a:t>
            </a:r>
            <a:endParaRPr lang="en-US" altLang="en-US" sz="1700" i="1" dirty="0">
              <a:sym typeface="Monotype Sorts" pitchFamily="-84" charset="2"/>
            </a:endParaRPr>
          </a:p>
          <a:p>
            <a:pPr lvl="2"/>
            <a:r>
              <a:rPr lang="en-US" altLang="en-US" sz="1700" dirty="0">
                <a:sym typeface="Monotype Sorts" pitchFamily="-84" charset="2"/>
              </a:rPr>
              <a:t>but </a:t>
            </a:r>
          </a:p>
          <a:p>
            <a:pPr lvl="1"/>
            <a:r>
              <a:rPr lang="en-US" altLang="en-US" sz="1700" i="1" dirty="0" err="1">
                <a:sym typeface="Monotype Sorts" pitchFamily="-84" charset="2"/>
              </a:rPr>
              <a:t>dept_name</a:t>
            </a:r>
            <a:r>
              <a:rPr lang="en-US" altLang="en-US" sz="1700" dirty="0">
                <a:sym typeface="Monotype Sorts" pitchFamily="-84" charset="2"/>
              </a:rPr>
              <a:t> is not a </a:t>
            </a:r>
            <a:r>
              <a:rPr lang="en-US" altLang="en-US" sz="1700" dirty="0" err="1">
                <a:sym typeface="Monotype Sorts" pitchFamily="-84" charset="2"/>
              </a:rPr>
              <a:t>superkey</a:t>
            </a:r>
            <a:endParaRPr lang="en-US" altLang="en-US" sz="1700" dirty="0">
              <a:sym typeface="Monotype Sorts" pitchFamily="-84" charset="2"/>
            </a:endParaRPr>
          </a:p>
          <a:p>
            <a:r>
              <a:rPr lang="en-US" altLang="en-US" sz="1700" dirty="0">
                <a:sym typeface="Monotype Sorts" pitchFamily="-84" charset="2"/>
              </a:rPr>
              <a:t>When decompose  </a:t>
            </a:r>
            <a:r>
              <a:rPr lang="en-US" altLang="en-US" sz="1700" i="1" dirty="0" err="1">
                <a:sym typeface="Monotype Sorts" pitchFamily="-84" charset="2"/>
              </a:rPr>
              <a:t>in_dept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Monotype Sorts" pitchFamily="-84" charset="2"/>
              </a:rPr>
              <a:t>into</a:t>
            </a:r>
            <a:r>
              <a:rPr lang="en-US" altLang="en-US" sz="1700" i="1" dirty="0">
                <a:sym typeface="Monotype Sorts" pitchFamily="-84" charset="2"/>
              </a:rPr>
              <a:t> instructor </a:t>
            </a:r>
            <a:r>
              <a:rPr lang="en-US" altLang="en-US" sz="1700" dirty="0">
                <a:sym typeface="Monotype Sorts" pitchFamily="-84" charset="2"/>
              </a:rPr>
              <a:t>and </a:t>
            </a:r>
            <a:r>
              <a:rPr lang="en-US" altLang="en-US" sz="1700" i="1" dirty="0">
                <a:sym typeface="Monotype Sorts" pitchFamily="-84" charset="2"/>
              </a:rPr>
              <a:t>department </a:t>
            </a:r>
          </a:p>
          <a:p>
            <a:pPr lvl="1"/>
            <a:r>
              <a:rPr lang="en-US" altLang="en-US" sz="1700" i="1" dirty="0">
                <a:sym typeface="Monotype Sorts" pitchFamily="-84" charset="2"/>
              </a:rPr>
              <a:t>instructor</a:t>
            </a:r>
            <a:r>
              <a:rPr lang="en-US" altLang="en-US" sz="1700" dirty="0">
                <a:sym typeface="Monotype Sorts" pitchFamily="-84" charset="2"/>
              </a:rPr>
              <a:t>  is in BCNF</a:t>
            </a:r>
          </a:p>
          <a:p>
            <a:pPr lvl="1"/>
            <a:r>
              <a:rPr lang="en-US" altLang="en-US" sz="1700" i="1" dirty="0">
                <a:sym typeface="Monotype Sorts" pitchFamily="-84" charset="2"/>
              </a:rPr>
              <a:t>department </a:t>
            </a:r>
            <a:r>
              <a:rPr lang="en-US" altLang="en-US" sz="1700" dirty="0">
                <a:sym typeface="Monotype Sorts" pitchFamily="-84" charset="2"/>
              </a:rPr>
              <a:t>is in BCNF</a:t>
            </a:r>
          </a:p>
          <a:p>
            <a:pPr>
              <a:buFont typeface="Monotype Sorts" pitchFamily="-84" charset="2"/>
              <a:buNone/>
            </a:pPr>
            <a:endParaRPr lang="en-US" altLang="en-US" sz="2000" dirty="0">
              <a:sym typeface="Monotype Sorts" pitchFamily="-84" charset="2"/>
            </a:endParaRPr>
          </a:p>
          <a:p>
            <a:pPr>
              <a:buFont typeface="Monotype Sorts" pitchFamily="-84" charset="2"/>
              <a:buNone/>
            </a:pPr>
            <a:endParaRPr lang="en-US" altLang="en-US" sz="2000" dirty="0">
              <a:sym typeface="Monotype Sorts" pitchFamily="-84" charset="2"/>
            </a:endParaRPr>
          </a:p>
          <a:p>
            <a:endParaRPr lang="en-US" altLang="en-US" sz="2000" i="1" dirty="0">
              <a:sym typeface="Greek Symbols"/>
            </a:endParaRPr>
          </a:p>
          <a:p>
            <a:endParaRPr lang="en-US" altLang="en-US" sz="2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2074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Decomposing a Schema into BCNF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63639"/>
            <a:ext cx="7399106" cy="433495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Let  R be a schema </a:t>
            </a:r>
            <a:r>
              <a:rPr lang="en-US" altLang="en-US" sz="1700" i="1" dirty="0"/>
              <a:t>R  </a:t>
            </a:r>
            <a:r>
              <a:rPr lang="en-US" altLang="en-US" sz="1700" dirty="0"/>
              <a:t>that is not in BCNF.  Let 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kumimoji="0"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Greek Symbols"/>
              </a:rPr>
              <a:t>   </a:t>
            </a:r>
            <a:r>
              <a:rPr lang="en-US" altLang="en-US" sz="1700" dirty="0">
                <a:sym typeface="Greek Symbols"/>
              </a:rPr>
              <a:t>be the FD that </a:t>
            </a:r>
            <a:r>
              <a:rPr lang="en-US" altLang="en-US" sz="1700" dirty="0"/>
              <a:t>causes a violation of BCNF.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We decompose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into:</a:t>
            </a:r>
          </a:p>
          <a:p>
            <a:pPr lvl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1700" dirty="0"/>
              <a:t>(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U </a:t>
            </a:r>
            <a:r>
              <a:rPr lang="en-US" altLang="en-US" sz="1700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  <a:endParaRPr lang="en-US" altLang="en-US" sz="1700" dirty="0"/>
          </a:p>
          <a:p>
            <a:pPr lvl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1700" dirty="0"/>
              <a:t>( </a:t>
            </a:r>
            <a:r>
              <a:rPr lang="en-US" altLang="en-US" sz="1700" i="1" dirty="0"/>
              <a:t>R</a:t>
            </a:r>
            <a:r>
              <a:rPr lang="en-US" altLang="en-US" sz="1700" dirty="0"/>
              <a:t> - ( </a:t>
            </a:r>
            <a:r>
              <a:rPr lang="en-US" altLang="en-US" sz="1700" i="1" dirty="0">
                <a:sym typeface="Symbol" panose="05050102010706020507" pitchFamily="18" charset="2"/>
              </a:rPr>
              <a:t> - </a:t>
            </a:r>
            <a:r>
              <a:rPr lang="en-US" altLang="en-US" sz="1700" dirty="0">
                <a:sym typeface="Symbol" panose="05050102010706020507" pitchFamily="18" charset="2"/>
              </a:rPr>
              <a:t> ) )</a:t>
            </a:r>
            <a:endParaRPr lang="en-US" altLang="en-US" sz="1700" dirty="0"/>
          </a:p>
          <a:p>
            <a:pPr>
              <a:lnSpc>
                <a:spcPct val="90000"/>
              </a:lnSpc>
            </a:pPr>
            <a:r>
              <a:rPr lang="en-US" altLang="en-US" sz="1700" dirty="0"/>
              <a:t>In our example of </a:t>
            </a:r>
            <a:r>
              <a:rPr lang="en-US" altLang="en-US" sz="1700" i="1" dirty="0" err="1"/>
              <a:t>in_dep</a:t>
            </a:r>
            <a:r>
              <a:rPr lang="en-US" altLang="en-US" sz="1700" dirty="0"/>
              <a:t>, 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sym typeface="Symbol" panose="05050102010706020507" pitchFamily="18" charset="2"/>
              </a:rPr>
              <a:t> =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1700" i="1" dirty="0">
                <a:sym typeface="Symbol" panose="05050102010706020507" pitchFamily="18" charset="2"/>
              </a:rPr>
              <a:t> </a:t>
            </a:r>
            <a:r>
              <a:rPr lang="en-US" altLang="en-US" sz="1700" dirty="0">
                <a:sym typeface="Symbol" panose="05050102010706020507" pitchFamily="18" charset="2"/>
              </a:rPr>
              <a:t>=</a:t>
            </a:r>
            <a:r>
              <a:rPr lang="en-US" altLang="en-US" sz="1700" i="1" dirty="0">
                <a:sym typeface="Symbol" panose="05050102010706020507" pitchFamily="18" charset="2"/>
              </a:rPr>
              <a:t> building, budget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700" dirty="0"/>
              <a:t>and </a:t>
            </a:r>
            <a:r>
              <a:rPr lang="en-US" altLang="en-US" sz="1700" i="1" dirty="0" err="1"/>
              <a:t>in_dep</a:t>
            </a:r>
            <a:r>
              <a:rPr lang="en-US" altLang="en-US" sz="1700" i="1" dirty="0"/>
              <a:t> </a:t>
            </a:r>
            <a:r>
              <a:rPr lang="en-US" altLang="en-US" sz="1700" dirty="0"/>
              <a:t>is replaced by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 (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U </a:t>
            </a:r>
            <a:r>
              <a:rPr lang="en-US" altLang="en-US" sz="1700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) = (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>
                <a:sym typeface="Symbol" panose="05050102010706020507" pitchFamily="18" charset="2"/>
              </a:rPr>
              <a:t>, building, budget</a:t>
            </a:r>
            <a:r>
              <a:rPr lang="en-US" altLang="en-US" sz="1700" dirty="0">
                <a:sym typeface="Symbol" panose="05050102010706020507" pitchFamily="18" charset="2"/>
              </a:rPr>
              <a:t> )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( </a:t>
            </a:r>
            <a:r>
              <a:rPr lang="en-US" altLang="en-US" sz="1700" i="1" dirty="0"/>
              <a:t>R</a:t>
            </a:r>
            <a:r>
              <a:rPr lang="en-US" altLang="en-US" sz="1700" dirty="0"/>
              <a:t> - ( </a:t>
            </a:r>
            <a:r>
              <a:rPr lang="en-US" altLang="en-US" sz="1700" i="1" dirty="0">
                <a:sym typeface="Symbol" panose="05050102010706020507" pitchFamily="18" charset="2"/>
              </a:rPr>
              <a:t> - </a:t>
            </a:r>
            <a:r>
              <a:rPr lang="en-US" altLang="en-US" sz="1700" dirty="0">
                <a:sym typeface="Symbol" panose="05050102010706020507" pitchFamily="18" charset="2"/>
              </a:rPr>
              <a:t> ) ) = ( </a:t>
            </a:r>
            <a:r>
              <a:rPr lang="en-US" altLang="en-US" sz="1700" i="1" dirty="0">
                <a:sym typeface="Symbol" panose="05050102010706020507" pitchFamily="18" charset="2"/>
              </a:rPr>
              <a:t>ID, name,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>
                <a:sym typeface="Symbol" panose="05050102010706020507" pitchFamily="18" charset="2"/>
              </a:rPr>
              <a:t>, salary</a:t>
            </a:r>
            <a:r>
              <a:rPr lang="en-US" altLang="en-US" sz="1700" dirty="0">
                <a:sym typeface="Symbol" panose="05050102010706020507" pitchFamily="18" charset="2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46254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ＭＳ Ｐゴシック" pitchFamily="34" charset="-128"/>
              </a:rPr>
              <a:t>Example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89"/>
            <a:ext cx="7607554" cy="4502340"/>
          </a:xfrm>
        </p:spPr>
        <p:txBody>
          <a:bodyPr/>
          <a:lstStyle/>
          <a:p>
            <a:pPr>
              <a:tabLst>
                <a:tab pos="2054225" algn="l"/>
              </a:tabLst>
            </a:pPr>
            <a:r>
              <a:rPr lang="en-US" altLang="en-US" sz="1700" i="1" dirty="0"/>
              <a:t>R = (A, B, C)</a:t>
            </a:r>
            <a:br>
              <a:rPr lang="en-US" altLang="en-US" sz="1700" i="1" dirty="0"/>
            </a:br>
            <a:r>
              <a:rPr lang="en-US" altLang="en-US" sz="1700" i="1" dirty="0"/>
              <a:t>F = {A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B, 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C)</a:t>
            </a:r>
            <a:endParaRPr lang="en-US" altLang="en-US" sz="1700" dirty="0">
              <a:sym typeface="Monotype Sorts" pitchFamily="-84" charset="2"/>
            </a:endParaRP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</a:t>
            </a:r>
            <a:r>
              <a:rPr lang="en-US" altLang="en-US" sz="1700" i="1" dirty="0">
                <a:sym typeface="Monotype Sorts" pitchFamily="-84" charset="2"/>
              </a:rPr>
              <a:t> = (A, B),   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(B, C)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Lossless-join decomposition: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		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 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</a:t>
            </a:r>
            <a:r>
              <a:rPr lang="en-US" altLang="en-US" sz="1700" dirty="0">
                <a:sym typeface="Monotype Sorts" pitchFamily="-84" charset="2"/>
              </a:rPr>
              <a:t>{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  <a:r>
              <a:rPr lang="en-US" altLang="en-US" sz="1700" dirty="0">
                <a:sym typeface="Monotype Sorts" pitchFamily="-84" charset="2"/>
              </a:rPr>
              <a:t>}</a:t>
            </a:r>
            <a:r>
              <a:rPr lang="en-US" altLang="en-US" sz="1700" i="1" dirty="0">
                <a:sym typeface="Monotype Sorts" pitchFamily="-84" charset="2"/>
              </a:rPr>
              <a:t>   </a:t>
            </a:r>
            <a:r>
              <a:rPr lang="en-US" altLang="en-US" sz="1700" dirty="0">
                <a:sym typeface="Monotype Sorts" pitchFamily="-84" charset="2"/>
              </a:rPr>
              <a:t>and </a:t>
            </a:r>
            <a:r>
              <a:rPr lang="en-US" altLang="en-US" sz="1700" i="1" dirty="0">
                <a:sym typeface="Monotype Sorts" pitchFamily="-84" charset="2"/>
              </a:rPr>
              <a:t>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BC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Dependency preserving</a:t>
            </a: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i="1" baseline="-25000" dirty="0">
                <a:sym typeface="Monotype Sorts" pitchFamily="-84" charset="2"/>
              </a:rPr>
              <a:t>1 </a:t>
            </a:r>
            <a:r>
              <a:rPr lang="en-US" altLang="en-US" sz="1700" i="1" dirty="0">
                <a:sym typeface="Monotype Sorts" pitchFamily="-84" charset="2"/>
              </a:rPr>
              <a:t>= (A, B),   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(A, C)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Lossless-join decomposition: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		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 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</a:t>
            </a:r>
            <a:r>
              <a:rPr lang="en-US" altLang="en-US" sz="1700" dirty="0">
                <a:sym typeface="Monotype Sorts" pitchFamily="-84" charset="2"/>
              </a:rPr>
              <a:t> {</a:t>
            </a:r>
            <a:r>
              <a:rPr lang="en-US" altLang="en-US" sz="1700" i="1" dirty="0">
                <a:sym typeface="Monotype Sorts" pitchFamily="-84" charset="2"/>
              </a:rPr>
              <a:t>A</a:t>
            </a:r>
            <a:r>
              <a:rPr lang="en-US" altLang="en-US" sz="1700" dirty="0">
                <a:sym typeface="Monotype Sorts" pitchFamily="-84" charset="2"/>
              </a:rPr>
              <a:t>}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Monotype Sorts" pitchFamily="-84" charset="2"/>
              </a:rPr>
              <a:t>and </a:t>
            </a:r>
            <a:r>
              <a:rPr lang="en-US" altLang="en-US" sz="1700" i="1" dirty="0">
                <a:sym typeface="Monotype Sorts" pitchFamily="-84" charset="2"/>
              </a:rPr>
              <a:t>A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A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Not dependency preserving </a:t>
            </a:r>
            <a:br>
              <a:rPr lang="en-US" altLang="en-US" sz="1700" dirty="0">
                <a:sym typeface="Monotype Sorts" pitchFamily="-84" charset="2"/>
              </a:rPr>
            </a:br>
            <a:r>
              <a:rPr lang="en-US" altLang="en-US" sz="1700" dirty="0">
                <a:sym typeface="Monotype Sorts" pitchFamily="-84" charset="2"/>
              </a:rPr>
              <a:t>(cannot check </a:t>
            </a:r>
            <a:r>
              <a:rPr lang="en-US" altLang="en-US" sz="1700" i="1" dirty="0">
                <a:sym typeface="Monotype Sorts" pitchFamily="-84" charset="2"/>
              </a:rPr>
              <a:t>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C </a:t>
            </a:r>
            <a:r>
              <a:rPr lang="en-US" altLang="en-US" sz="1700" dirty="0">
                <a:sym typeface="Monotype Sorts" pitchFamily="-84" charset="2"/>
              </a:rPr>
              <a:t>without computing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i="1" baseline="-25000" dirty="0">
                <a:sym typeface="Monotype Sorts" pitchFamily="-84" charset="2"/>
              </a:rPr>
              <a:t>1 </a:t>
            </a:r>
            <a:r>
              <a:rPr lang="en-US" altLang="en-US" sz="1700" dirty="0">
                <a:sym typeface="Monotype Sorts" pitchFamily="-84" charset="2"/>
              </a:rPr>
              <a:t>   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dirty="0">
                <a:sym typeface="Monotype Sorts" pitchFamily="-84" charset="2"/>
              </a:rPr>
              <a:t>)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156" y="4474921"/>
            <a:ext cx="23495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27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BCNF and Dependency Preservation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88"/>
            <a:ext cx="7612170" cy="5075000"/>
          </a:xfrm>
        </p:spPr>
        <p:txBody>
          <a:bodyPr/>
          <a:lstStyle/>
          <a:p>
            <a:pPr>
              <a:defRPr/>
            </a:pPr>
            <a:r>
              <a:rPr lang="en-US" altLang="en-US" sz="1700" dirty="0">
                <a:ea typeface="ＭＳ Ｐゴシック" pitchFamily="34" charset="-128"/>
              </a:rPr>
              <a:t>It is not always possible to achieve both BCNF and dependency preservation </a:t>
            </a:r>
            <a:endParaRPr lang="en-US" altLang="en-US" sz="1700" dirty="0"/>
          </a:p>
          <a:p>
            <a:pPr>
              <a:defRPr/>
            </a:pPr>
            <a:r>
              <a:rPr lang="en-US" altLang="en-US" sz="1700" dirty="0"/>
              <a:t>Consider a schema: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</a:t>
            </a:r>
            <a:r>
              <a:rPr lang="en-US" altLang="en-US" sz="1700" i="1" dirty="0" err="1"/>
              <a:t>dept_advisor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i_ID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department_name</a:t>
            </a:r>
            <a:r>
              <a:rPr lang="en-US" altLang="en-US" sz="1700" dirty="0"/>
              <a:t>)</a:t>
            </a:r>
          </a:p>
          <a:p>
            <a:pPr>
              <a:defRPr/>
            </a:pPr>
            <a:r>
              <a:rPr lang="en-US" altLang="en-US" sz="1700" dirty="0"/>
              <a:t>With function dependencies: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    </a:t>
            </a:r>
            <a:r>
              <a:rPr lang="en-US" altLang="en-US" sz="1700" i="1" dirty="0"/>
              <a:t>i_ID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itchFamily="18" charset="2"/>
              </a:rPr>
              <a:t>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    </a:t>
            </a:r>
            <a:r>
              <a:rPr lang="en-US" altLang="en-US" sz="1700" i="1" dirty="0"/>
              <a:t>s_ID,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Symbol" pitchFamily="18" charset="2"/>
              </a:rPr>
              <a:t> </a:t>
            </a:r>
            <a:r>
              <a:rPr lang="en-US" altLang="en-US" sz="1700" i="1" dirty="0">
                <a:sym typeface="Symbol" pitchFamily="18" charset="2"/>
              </a:rPr>
              <a:t>i_ID</a:t>
            </a:r>
          </a:p>
          <a:p>
            <a:pPr>
              <a:defRPr/>
            </a:pPr>
            <a:r>
              <a:rPr lang="en-US" altLang="en-US" sz="1700" i="1" dirty="0"/>
              <a:t>dept_advisor </a:t>
            </a:r>
            <a:r>
              <a:rPr lang="en-US" altLang="en-US" sz="1700" dirty="0"/>
              <a:t>is not in BCNF </a:t>
            </a:r>
          </a:p>
          <a:p>
            <a:pPr lvl="1">
              <a:defRPr/>
            </a:pPr>
            <a:r>
              <a:rPr lang="en-US" altLang="en-US" sz="1700" dirty="0"/>
              <a:t> </a:t>
            </a:r>
            <a:r>
              <a:rPr lang="en-US" altLang="en-US" sz="1700" i="1" dirty="0"/>
              <a:t>i_ID</a:t>
            </a:r>
            <a:r>
              <a:rPr lang="en-US" altLang="en-US" sz="1700" dirty="0"/>
              <a:t>  is not a superkey.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Any decomposition  of </a:t>
            </a:r>
            <a:r>
              <a:rPr lang="en-US" altLang="en-US" sz="1700" i="1" dirty="0"/>
              <a:t>dept_advisor </a:t>
            </a:r>
            <a:r>
              <a:rPr lang="en-US" altLang="en-US" sz="1700" dirty="0">
                <a:sym typeface="Symbol" pitchFamily="18" charset="2"/>
              </a:rPr>
              <a:t>will not include all the attributes in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>
                <a:sym typeface="Symbol" pitchFamily="18" charset="2"/>
              </a:rPr>
              <a:t>            </a:t>
            </a:r>
            <a:r>
              <a:rPr lang="en-US" altLang="en-US" sz="1700" i="1" dirty="0"/>
              <a:t>s_ID,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i="1" dirty="0">
                <a:sym typeface="Symbol" pitchFamily="18" charset="2"/>
              </a:rPr>
              <a:t> i_ID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Thus, the composition is  NOT be</a:t>
            </a:r>
            <a:r>
              <a:rPr lang="en-US" altLang="en-US" sz="1700" b="1" dirty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en-US" altLang="en-US" sz="1700" dirty="0">
                <a:sym typeface="Symbol" pitchFamily="18" charset="2"/>
              </a:rPr>
              <a:t>dependency preserving</a:t>
            </a:r>
            <a:endParaRPr lang="en-US" altLang="en-US" sz="17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0367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Third Normal Form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8"/>
            <a:ext cx="7621048" cy="4903787"/>
          </a:xfrm>
        </p:spPr>
        <p:txBody>
          <a:bodyPr/>
          <a:lstStyle/>
          <a:p>
            <a:pPr>
              <a:tabLst>
                <a:tab pos="2738438" algn="l"/>
              </a:tabLst>
            </a:pPr>
            <a:r>
              <a:rPr lang="en-US" altLang="en-US" sz="1700" dirty="0"/>
              <a:t>A relation schema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</a:t>
            </a:r>
            <a:r>
              <a:rPr lang="en-US" altLang="en-US" sz="1700" b="1" dirty="0">
                <a:solidFill>
                  <a:srgbClr val="002060"/>
                </a:solidFill>
              </a:rPr>
              <a:t>third normal form (3NF)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if for all:</a:t>
            </a:r>
          </a:p>
          <a:p>
            <a:pPr>
              <a:buFont typeface="Monotype Sorts" pitchFamily="-84" charset="2"/>
              <a:buNone/>
              <a:tabLst>
                <a:tab pos="2738438" algn="l"/>
              </a:tabLst>
            </a:pPr>
            <a:r>
              <a:rPr lang="en-US" altLang="en-US" sz="1700" dirty="0"/>
              <a:t>		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dirty="0">
                <a:sym typeface="Monotype Sorts" pitchFamily="-84" charset="2"/>
              </a:rPr>
              <a:t> in </a:t>
            </a:r>
            <a:r>
              <a:rPr lang="en-US" altLang="en-US" sz="1700" i="1" dirty="0">
                <a:sym typeface="Monotype Sorts" pitchFamily="-84" charset="2"/>
              </a:rPr>
              <a:t>F</a:t>
            </a:r>
            <a:r>
              <a:rPr lang="en-US" altLang="en-US" sz="1700" baseline="30000" dirty="0">
                <a:sym typeface="Monotype Sorts" pitchFamily="-84" charset="2"/>
              </a:rPr>
              <a:t>+</a:t>
            </a:r>
          </a:p>
          <a:p>
            <a:pPr>
              <a:buFont typeface="Monotype Sorts" pitchFamily="-84" charset="2"/>
              <a:buNone/>
              <a:tabLst>
                <a:tab pos="2738438" algn="l"/>
              </a:tabLst>
            </a:pPr>
            <a:r>
              <a:rPr lang="en-US" altLang="en-US" sz="800" dirty="0">
                <a:sym typeface="Monotype Sorts" pitchFamily="-84" charset="2"/>
              </a:rPr>
              <a:t> </a:t>
            </a:r>
            <a:br>
              <a:rPr lang="en-US" altLang="en-US" sz="1700" dirty="0">
                <a:sym typeface="Monotype Sorts" pitchFamily="-84" charset="2"/>
              </a:rPr>
            </a:br>
            <a:r>
              <a:rPr lang="en-US" altLang="en-US" sz="1700" dirty="0">
                <a:sym typeface="Monotype Sorts" pitchFamily="-84" charset="2"/>
              </a:rPr>
              <a:t>at least one of the following holds:</a:t>
            </a:r>
          </a:p>
          <a:p>
            <a:pPr lvl="1">
              <a:tabLst>
                <a:tab pos="2738438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Greek Symbols"/>
              </a:rPr>
              <a:t> </a:t>
            </a:r>
            <a:r>
              <a:rPr lang="en-US" altLang="en-US" sz="1700" dirty="0">
                <a:sym typeface="Greek Symbols"/>
              </a:rPr>
              <a:t>is trivial (i.e.,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 </a:t>
            </a:r>
            <a:r>
              <a:rPr lang="en-US" altLang="en-US" sz="1700" dirty="0">
                <a:sym typeface="Greek Symbols"/>
              </a:rPr>
              <a:t>)</a:t>
            </a:r>
          </a:p>
          <a:p>
            <a:pPr lvl="1">
              <a:tabLst>
                <a:tab pos="2738438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is a </a:t>
            </a:r>
            <a:r>
              <a:rPr lang="en-US" altLang="en-US" sz="1700" dirty="0" err="1">
                <a:sym typeface="Greek Symbols"/>
              </a:rPr>
              <a:t>superkey</a:t>
            </a:r>
            <a:r>
              <a:rPr lang="en-US" altLang="en-US" sz="1700" dirty="0">
                <a:sym typeface="Greek Symbols"/>
              </a:rPr>
              <a:t> for </a:t>
            </a:r>
            <a:r>
              <a:rPr lang="en-US" altLang="en-US" sz="1700" i="1" dirty="0">
                <a:sym typeface="Greek Symbols"/>
              </a:rPr>
              <a:t>R</a:t>
            </a:r>
            <a:endParaRPr lang="en-US" altLang="en-US" sz="1700" dirty="0">
              <a:sym typeface="Greek Symbols"/>
            </a:endParaRPr>
          </a:p>
          <a:p>
            <a:pPr lvl="1">
              <a:tabLst>
                <a:tab pos="2738438" algn="l"/>
              </a:tabLst>
            </a:pPr>
            <a:r>
              <a:rPr lang="en-US" altLang="en-US" sz="1700" dirty="0">
                <a:sym typeface="Greek Symbols"/>
              </a:rPr>
              <a:t>Each attribute </a:t>
            </a:r>
            <a:r>
              <a:rPr lang="en-US" altLang="en-US" sz="1700" i="1" dirty="0">
                <a:sym typeface="Greek Symbols"/>
              </a:rPr>
              <a:t>A</a:t>
            </a:r>
            <a:r>
              <a:rPr lang="en-US" altLang="en-US" sz="1700" dirty="0">
                <a:sym typeface="Greek Symbols"/>
              </a:rPr>
              <a:t> in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dirty="0">
                <a:sym typeface="Greek Symbols"/>
              </a:rPr>
              <a:t> – 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is contained in a candidate key for </a:t>
            </a:r>
            <a:r>
              <a:rPr lang="en-US" altLang="en-US" sz="1700" i="1" dirty="0">
                <a:sym typeface="Greek Symbols"/>
              </a:rPr>
              <a:t>R.</a:t>
            </a:r>
          </a:p>
          <a:p>
            <a:pPr lvl="1">
              <a:buFont typeface="Monotype Sorts" pitchFamily="-84" charset="2"/>
              <a:buNone/>
              <a:tabLst>
                <a:tab pos="2738438" algn="l"/>
              </a:tabLst>
            </a:pPr>
            <a:r>
              <a:rPr lang="en-US" altLang="en-US" sz="1700" i="1" dirty="0">
                <a:sym typeface="Greek Symbols"/>
              </a:rPr>
              <a:t>   </a:t>
            </a:r>
            <a:r>
              <a:rPr lang="en-US" altLang="en-US" sz="1700" dirty="0">
                <a:sym typeface="Greek Symbols"/>
              </a:rPr>
              <a:t>(</a:t>
            </a:r>
            <a:r>
              <a:rPr lang="en-US" altLang="en-US" sz="1700" b="1" dirty="0">
                <a:sym typeface="Greek Symbols"/>
              </a:rPr>
              <a:t>NOTE</a:t>
            </a:r>
            <a:r>
              <a:rPr lang="en-US" altLang="en-US" sz="1700" i="1" dirty="0">
                <a:sym typeface="Greek Symbols"/>
              </a:rPr>
              <a:t>: </a:t>
            </a:r>
            <a:r>
              <a:rPr lang="en-US" altLang="en-US" sz="1700" dirty="0">
                <a:sym typeface="Greek Symbols"/>
              </a:rPr>
              <a:t>each attribute may be in a different candidate key)</a:t>
            </a:r>
            <a:endParaRPr lang="en-US" altLang="en-US" sz="1700" i="1" dirty="0">
              <a:sym typeface="Greek Symbols"/>
            </a:endParaRPr>
          </a:p>
          <a:p>
            <a:pPr>
              <a:tabLst>
                <a:tab pos="2738438" algn="l"/>
              </a:tabLst>
            </a:pPr>
            <a:r>
              <a:rPr lang="en-US" altLang="en-US" sz="1700" dirty="0">
                <a:sym typeface="Greek Symbols"/>
              </a:rPr>
              <a:t>If a relation is in BCNF it is in 3NF (since in BCNF one of the first two conditions above must hold).</a:t>
            </a:r>
          </a:p>
          <a:p>
            <a:pPr>
              <a:tabLst>
                <a:tab pos="2738438" algn="l"/>
              </a:tabLst>
            </a:pPr>
            <a:r>
              <a:rPr lang="en-US" altLang="en-US" sz="1700" dirty="0"/>
              <a:t>Third condition is a minimal relaxation of BCNF to ensure dependency preservation (will see why later).</a:t>
            </a:r>
          </a:p>
          <a:p>
            <a:pPr>
              <a:tabLst>
                <a:tab pos="2738438" algn="l"/>
              </a:tabLst>
            </a:pPr>
            <a:endParaRPr lang="en-US" altLang="en-US" sz="2000" dirty="0">
              <a:sym typeface="Greek Symbols"/>
            </a:endParaRPr>
          </a:p>
        </p:txBody>
      </p:sp>
    </p:spTree>
    <p:extLst>
      <p:ext uri="{BB962C8B-B14F-4D97-AF65-F5344CB8AC3E}">
        <p14:creationId xmlns:p14="http://schemas.microsoft.com/office/powerpoint/2010/main" val="295696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25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74113" y="1163638"/>
            <a:ext cx="6920103" cy="1847786"/>
          </a:xfrm>
        </p:spPr>
        <p:txBody>
          <a:bodyPr/>
          <a:lstStyle/>
          <a:p>
            <a:r>
              <a:rPr lang="en-US" altLang="en-US" sz="1700" dirty="0"/>
              <a:t>Features of Good Relational Design</a:t>
            </a:r>
          </a:p>
          <a:p>
            <a:r>
              <a:rPr lang="en-US" altLang="en-US" sz="1700" dirty="0"/>
              <a:t>Functional Dependencies</a:t>
            </a:r>
          </a:p>
          <a:p>
            <a:r>
              <a:rPr lang="en-US" altLang="en-US" sz="1700" dirty="0"/>
              <a:t>Decomposition Using Functional Dependencies</a:t>
            </a:r>
          </a:p>
          <a:p>
            <a:r>
              <a:rPr lang="en-US" altLang="en-US" sz="1700" dirty="0"/>
              <a:t>Normal Forms</a:t>
            </a:r>
          </a:p>
          <a:p>
            <a:r>
              <a:rPr lang="en-US" altLang="en-US" sz="1700" dirty="0"/>
              <a:t>Functional Dependency Theory</a:t>
            </a:r>
          </a:p>
          <a:p>
            <a:r>
              <a:rPr lang="en-US" altLang="en-US" sz="1700" dirty="0"/>
              <a:t>Algorithms for Decomposition using Functional Dependencies</a:t>
            </a:r>
          </a:p>
          <a:p>
            <a:r>
              <a:rPr lang="en-US" altLang="en-US" sz="1700" dirty="0"/>
              <a:t>Decomposition Using Multivalued Dependencies </a:t>
            </a:r>
          </a:p>
          <a:p>
            <a:r>
              <a:rPr lang="en-US" altLang="en-US" sz="1700" dirty="0"/>
              <a:t>More Normal Form</a:t>
            </a:r>
          </a:p>
          <a:p>
            <a:r>
              <a:rPr lang="en-US" altLang="en-US" sz="1700" dirty="0"/>
              <a:t>Atomic Domains and First Normal Form</a:t>
            </a:r>
          </a:p>
          <a:p>
            <a:r>
              <a:rPr lang="en-US" altLang="en-US" sz="1700" dirty="0"/>
              <a:t>Database-Design Process</a:t>
            </a:r>
          </a:p>
          <a:p>
            <a:r>
              <a:rPr lang="en-US" altLang="en-US" sz="1700" dirty="0"/>
              <a:t>Modeling Temporal Data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85207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98425"/>
            <a:ext cx="8015287" cy="625475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ＭＳ Ｐゴシック" pitchFamily="34" charset="-128"/>
              </a:rPr>
              <a:t>3NF Example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762953" y="1093788"/>
            <a:ext cx="8015287" cy="4490148"/>
          </a:xfrm>
        </p:spPr>
        <p:txBody>
          <a:bodyPr/>
          <a:lstStyle/>
          <a:p>
            <a:r>
              <a:rPr lang="en-US" altLang="en-US" sz="1700" dirty="0"/>
              <a:t>Consider a schema: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  </a:t>
            </a:r>
            <a:r>
              <a:rPr lang="en-US" altLang="en-US" sz="1700" i="1" dirty="0" err="1"/>
              <a:t>dept_advisor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i_ID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)</a:t>
            </a:r>
          </a:p>
          <a:p>
            <a:r>
              <a:rPr lang="en-US" altLang="en-US" sz="1700" dirty="0"/>
              <a:t>With function dependencies: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      </a:t>
            </a:r>
            <a:r>
              <a:rPr lang="en-US" altLang="en-US" sz="1700" i="1" dirty="0" err="1"/>
              <a:t>i_ID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      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 </a:t>
            </a:r>
            <a:r>
              <a:rPr lang="en-US" altLang="en-US" sz="1700" i="1" dirty="0" err="1">
                <a:sym typeface="Symbol" panose="05050102010706020507" pitchFamily="18" charset="2"/>
              </a:rPr>
              <a:t>i_ID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r>
              <a:rPr lang="en-US" altLang="en-US" sz="1700" dirty="0">
                <a:sym typeface="Monotype Sorts" pitchFamily="-84" charset="2"/>
              </a:rPr>
              <a:t>Two candidate keys =  {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}, {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i="1" dirty="0" err="1">
                <a:sym typeface="Symbol" panose="05050102010706020507" pitchFamily="18" charset="2"/>
              </a:rPr>
              <a:t>i_ID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}</a:t>
            </a:r>
            <a:endParaRPr lang="en-US" altLang="en-US" sz="1700" dirty="0">
              <a:sym typeface="Monotype Sorts" pitchFamily="-84" charset="2"/>
            </a:endParaRPr>
          </a:p>
          <a:p>
            <a:r>
              <a:rPr lang="en-US" altLang="en-US" sz="1700" dirty="0">
                <a:sym typeface="Monotype Sorts" pitchFamily="-84" charset="2"/>
              </a:rPr>
              <a:t>We have seen before that </a:t>
            </a:r>
            <a:r>
              <a:rPr lang="en-US" altLang="en-US" sz="1700" i="1" dirty="0" err="1"/>
              <a:t>dept_advisor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Monotype Sorts" pitchFamily="-84" charset="2"/>
              </a:rPr>
              <a:t>is </a:t>
            </a:r>
            <a:r>
              <a:rPr lang="en-US" altLang="en-US" sz="1700" dirty="0">
                <a:solidFill>
                  <a:srgbClr val="002060"/>
                </a:solidFill>
                <a:sym typeface="Monotype Sorts" pitchFamily="-84" charset="2"/>
              </a:rPr>
              <a:t>not</a:t>
            </a:r>
            <a:r>
              <a:rPr lang="en-US" altLang="en-US" sz="1700" dirty="0">
                <a:sym typeface="Monotype Sorts" pitchFamily="-84" charset="2"/>
              </a:rPr>
              <a:t> in BCNF</a:t>
            </a:r>
          </a:p>
          <a:p>
            <a:r>
              <a:rPr lang="en-US" altLang="en-US" sz="1700" i="1" dirty="0">
                <a:sym typeface="Monotype Sorts" pitchFamily="-84" charset="2"/>
              </a:rPr>
              <a:t>R,  </a:t>
            </a:r>
            <a:r>
              <a:rPr lang="en-US" altLang="en-US" sz="1700" dirty="0">
                <a:sym typeface="Monotype Sorts" pitchFamily="-84" charset="2"/>
              </a:rPr>
              <a:t>however, 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Monotype Sorts" pitchFamily="-84" charset="2"/>
              </a:rPr>
              <a:t>is in  3NF</a:t>
            </a:r>
          </a:p>
          <a:p>
            <a:pPr lvl="1"/>
            <a:r>
              <a:rPr lang="en-US" altLang="en-US" sz="1700" i="1" dirty="0"/>
              <a:t> 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Monotype Sorts" pitchFamily="-84" charset="2"/>
              </a:rPr>
              <a:t>is a </a:t>
            </a:r>
            <a:r>
              <a:rPr lang="en-US" altLang="en-US" sz="1700" dirty="0" err="1">
                <a:sym typeface="Monotype Sorts" pitchFamily="-84" charset="2"/>
              </a:rPr>
              <a:t>superkey</a:t>
            </a:r>
            <a:endParaRPr lang="en-US" altLang="en-US" sz="1700" dirty="0">
              <a:sym typeface="Monotype Sorts" pitchFamily="-84" charset="2"/>
            </a:endParaRPr>
          </a:p>
          <a:p>
            <a:pPr lvl="1"/>
            <a:r>
              <a:rPr lang="en-US" altLang="en-US" sz="1700" dirty="0"/>
              <a:t> </a:t>
            </a:r>
            <a:r>
              <a:rPr lang="en-US" altLang="en-US" sz="1700" i="1" dirty="0" err="1"/>
              <a:t>i_ID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 and 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i_ID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Monotype Sorts" pitchFamily="-84" charset="2"/>
              </a:rPr>
              <a:t>is NOT a </a:t>
            </a:r>
            <a:r>
              <a:rPr lang="en-US" altLang="en-US" sz="1700" dirty="0" err="1">
                <a:sym typeface="Monotype Sorts" pitchFamily="-84" charset="2"/>
              </a:rPr>
              <a:t>superkey</a:t>
            </a:r>
            <a:r>
              <a:rPr lang="en-US" altLang="en-US" sz="1700" dirty="0">
                <a:sym typeface="Monotype Sorts" pitchFamily="-84" charset="2"/>
              </a:rPr>
              <a:t>, but:</a:t>
            </a:r>
          </a:p>
          <a:p>
            <a:pPr lvl="2"/>
            <a:r>
              <a:rPr lang="en-US" altLang="en-US" sz="1700" dirty="0">
                <a:sym typeface="Monotype Sorts" pitchFamily="-84" charset="2"/>
              </a:rPr>
              <a:t>{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Monotype Sorts" pitchFamily="-84" charset="2"/>
              </a:rPr>
              <a:t>} – {</a:t>
            </a:r>
            <a:r>
              <a:rPr lang="en-US" altLang="en-US" sz="1700" i="1" dirty="0" err="1"/>
              <a:t>i_ID</a:t>
            </a:r>
            <a:r>
              <a:rPr lang="en-US" altLang="en-US" sz="1700" dirty="0">
                <a:sym typeface="Monotype Sorts" pitchFamily="-84" charset="2"/>
              </a:rPr>
              <a:t> }  = 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Monotype Sorts" pitchFamily="-84" charset="2"/>
              </a:rPr>
              <a:t>{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Monotype Sorts" pitchFamily="-84" charset="2"/>
              </a:rPr>
              <a:t>} and</a:t>
            </a:r>
          </a:p>
          <a:p>
            <a:pPr lvl="2"/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Greek Symbols"/>
              </a:rPr>
              <a:t>is contained in a  candidate key</a:t>
            </a:r>
            <a:endParaRPr lang="en-US" altLang="en-US" sz="1700" i="1" dirty="0">
              <a:sym typeface="Greek Symbols"/>
            </a:endParaRPr>
          </a:p>
          <a:p>
            <a:pPr>
              <a:buFont typeface="Monotype Sorts" pitchFamily="-84" charset="2"/>
              <a:buNone/>
            </a:pPr>
            <a:endParaRPr lang="en-US" altLang="en-US" sz="2000" i="1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</a:pPr>
            <a:endParaRPr lang="en-US" altLang="en-US" sz="2000" dirty="0">
              <a:sym typeface="Symbol" panose="05050102010706020507" pitchFamily="18" charset="2"/>
            </a:endParaRP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530332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1749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ＭＳ Ｐゴシック" pitchFamily="34" charset="-128"/>
              </a:rPr>
              <a:t>Redundancy in 3NF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idx="1"/>
          </p:nvPr>
        </p:nvSpPr>
        <p:spPr>
          <a:xfrm>
            <a:off x="781050" y="1130542"/>
            <a:ext cx="7716774" cy="5123954"/>
          </a:xfrm>
        </p:spPr>
        <p:txBody>
          <a:bodyPr/>
          <a:lstStyle/>
          <a:p>
            <a:r>
              <a:rPr lang="en-US" altLang="en-US" sz="1700" dirty="0"/>
              <a:t>Consider  the schema R below,  which is in 3NF</a:t>
            </a:r>
          </a:p>
          <a:p>
            <a:pPr marL="0" indent="0">
              <a:buNone/>
            </a:pP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0" indent="0">
              <a:buNone/>
            </a:pPr>
            <a:endParaRPr lang="en-US" altLang="en-US" sz="1700" dirty="0"/>
          </a:p>
          <a:p>
            <a:r>
              <a:rPr lang="en-US" altLang="en-US" sz="1800" dirty="0"/>
              <a:t>What is wrong with the table?</a:t>
            </a:r>
            <a:endParaRPr lang="en-US" altLang="en-US" sz="1700" dirty="0"/>
          </a:p>
          <a:p>
            <a:pPr marL="0" indent="0">
              <a:buNone/>
            </a:pPr>
            <a:endParaRPr lang="en-US" altLang="en-US" sz="1700" dirty="0"/>
          </a:p>
        </p:txBody>
      </p:sp>
      <p:sp>
        <p:nvSpPr>
          <p:cNvPr id="34822" name="TextBox 1"/>
          <p:cNvSpPr txBox="1">
            <a:spLocks noChangeArrowheads="1"/>
          </p:cNvSpPr>
          <p:nvPr/>
        </p:nvSpPr>
        <p:spPr bwMode="auto">
          <a:xfrm>
            <a:off x="781051" y="1530989"/>
            <a:ext cx="6717030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800100" lvl="1" indent="-342900">
              <a:spcBef>
                <a:spcPts val="0"/>
              </a:spcBef>
              <a:buClr>
                <a:srgbClr val="F5960B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i="1" dirty="0"/>
              <a:t>R = </a:t>
            </a:r>
            <a:r>
              <a:rPr lang="en-US" altLang="en-US" sz="1700" dirty="0"/>
              <a:t>(</a:t>
            </a:r>
            <a:r>
              <a:rPr lang="en-US" altLang="en-US" sz="1700" i="1" dirty="0"/>
              <a:t>J, K, L </a:t>
            </a:r>
            <a:r>
              <a:rPr lang="en-US" altLang="en-US" sz="1700" dirty="0"/>
              <a:t>)</a:t>
            </a:r>
            <a:endParaRPr lang="en-US" altLang="en-US" sz="1700" i="1" dirty="0"/>
          </a:p>
          <a:p>
            <a:pPr marL="800100" lvl="1" indent="-342900">
              <a:spcBef>
                <a:spcPts val="0"/>
              </a:spcBef>
              <a:buClr>
                <a:srgbClr val="F5960B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i="1" dirty="0"/>
              <a:t>F = </a:t>
            </a:r>
            <a:r>
              <a:rPr lang="en-US" altLang="en-US" sz="1700" dirty="0"/>
              <a:t>{</a:t>
            </a:r>
            <a:r>
              <a:rPr lang="en-US" altLang="en-US" sz="1700" i="1" dirty="0"/>
              <a:t>JK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L, L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K </a:t>
            </a:r>
            <a:r>
              <a:rPr lang="en-US" altLang="en-US" sz="1700" dirty="0">
                <a:sym typeface="Monotype Sorts" pitchFamily="-84" charset="2"/>
              </a:rPr>
              <a:t>}</a:t>
            </a:r>
          </a:p>
          <a:p>
            <a:pPr marL="800100" lvl="1" indent="-342900">
              <a:spcBef>
                <a:spcPts val="0"/>
              </a:spcBef>
              <a:buClr>
                <a:srgbClr val="F5960B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sym typeface="Monotype Sorts" pitchFamily="-84" charset="2"/>
              </a:rPr>
              <a:t>And an instance table: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81049" y="4316201"/>
            <a:ext cx="7472935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800100" lvl="1" indent="-34290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/>
              <a:t>Repetition of information</a:t>
            </a:r>
          </a:p>
          <a:p>
            <a:pPr marL="800100" lvl="1" indent="-34290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/>
              <a:t>Need to use null values (e.g., to represent the relationship </a:t>
            </a:r>
            <a:r>
              <a:rPr lang="en-US" altLang="en-US" sz="1700" i="1" dirty="0">
                <a:sym typeface="Monotype Sorts" pitchFamily="-84" charset="2"/>
              </a:rPr>
              <a:t>l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dirty="0">
                <a:sym typeface="Monotype Sorts" pitchFamily="-84" charset="2"/>
              </a:rPr>
              <a:t>, </a:t>
            </a:r>
            <a:r>
              <a:rPr lang="en-US" altLang="en-US" sz="1700" i="1" dirty="0">
                <a:sym typeface="Monotype Sorts" pitchFamily="-84" charset="2"/>
              </a:rPr>
              <a:t>k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dirty="0">
                <a:sym typeface="Monotype Sorts" pitchFamily="-84" charset="2"/>
              </a:rPr>
              <a:t> </a:t>
            </a:r>
          </a:p>
          <a:p>
            <a:pPr lvl="1">
              <a:buClr>
                <a:srgbClr val="F89108"/>
              </a:buClr>
              <a:buSzPct val="80000"/>
            </a:pPr>
            <a:r>
              <a:rPr lang="en-US" altLang="en-US" sz="1700" dirty="0">
                <a:sym typeface="Monotype Sorts" pitchFamily="-84" charset="2"/>
              </a:rPr>
              <a:t>     where there is no corresponding value for </a:t>
            </a:r>
            <a:r>
              <a:rPr lang="en-US" altLang="en-US" sz="1700" i="1" dirty="0">
                <a:sym typeface="Monotype Sorts" pitchFamily="-84" charset="2"/>
              </a:rPr>
              <a:t>J</a:t>
            </a:r>
            <a:r>
              <a:rPr lang="en-US" altLang="en-US" sz="1700" dirty="0">
                <a:sym typeface="Monotype Sorts" pitchFamily="-84" charset="2"/>
              </a:rPr>
              <a:t>)</a:t>
            </a:r>
            <a:endParaRPr lang="en-US" altLang="en-US" sz="1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643" y="2565463"/>
            <a:ext cx="9334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37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17625" y="184150"/>
            <a:ext cx="6969125" cy="50006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Comparison of BCNF and 3NF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781236" y="1093788"/>
            <a:ext cx="7599285" cy="2661348"/>
          </a:xfrm>
        </p:spPr>
        <p:txBody>
          <a:bodyPr/>
          <a:lstStyle/>
          <a:p>
            <a:r>
              <a:rPr lang="en-US" altLang="en-US" sz="1700" dirty="0"/>
              <a:t>Advantages to 3NF over BCNF.  It is always possible to obtain a 3NF design without sacrificing </a:t>
            </a:r>
            <a:r>
              <a:rPr lang="en-US" altLang="en-US" sz="1700" dirty="0" err="1"/>
              <a:t>losslessness</a:t>
            </a:r>
            <a:r>
              <a:rPr lang="en-US" altLang="en-US" sz="1700" dirty="0"/>
              <a:t> or dependency preservation. </a:t>
            </a:r>
          </a:p>
          <a:p>
            <a:r>
              <a:rPr lang="en-US" altLang="en-US" sz="1700" dirty="0"/>
              <a:t>Disadvantages to 3NF. </a:t>
            </a:r>
          </a:p>
          <a:p>
            <a:pPr lvl="1"/>
            <a:r>
              <a:rPr lang="en-US" altLang="en-US" sz="1700" dirty="0"/>
              <a:t>We may have to use null values to represent some of the possible meaningful relationships among data items.</a:t>
            </a:r>
          </a:p>
          <a:p>
            <a:pPr lvl="1"/>
            <a:r>
              <a:rPr lang="en-US" altLang="en-US" sz="1700" dirty="0"/>
              <a:t> There is the problem of repetition of information.</a:t>
            </a:r>
          </a:p>
          <a:p>
            <a:pPr>
              <a:buFont typeface="Monotype Sorts" pitchFamily="-84" charset="2"/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989244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17625" y="184150"/>
            <a:ext cx="6969125" cy="50006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Goals of Normalization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72359" y="1093789"/>
            <a:ext cx="7401846" cy="2844227"/>
          </a:xfrm>
        </p:spPr>
        <p:txBody>
          <a:bodyPr/>
          <a:lstStyle/>
          <a:p>
            <a:r>
              <a:rPr lang="en-US" altLang="en-US" sz="1700" dirty="0"/>
              <a:t>Let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be a relation scheme with a set</a:t>
            </a:r>
            <a:r>
              <a:rPr lang="en-US" altLang="en-US" sz="1700" i="1" dirty="0"/>
              <a:t> F</a:t>
            </a:r>
            <a:r>
              <a:rPr lang="en-US" altLang="en-US" sz="1700" dirty="0"/>
              <a:t> of functional dependencies.</a:t>
            </a:r>
          </a:p>
          <a:p>
            <a:r>
              <a:rPr lang="en-US" altLang="en-US" sz="1700" dirty="0"/>
              <a:t>Decide whether a relation scheme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</a:t>
            </a:r>
            <a:r>
              <a:rPr lang="ja-JP" altLang="en-US" sz="1700" dirty="0">
                <a:latin typeface="Arial" panose="020B0604020202020204" pitchFamily="34" charset="0"/>
              </a:rPr>
              <a:t>“</a:t>
            </a:r>
            <a:r>
              <a:rPr lang="en-US" altLang="ja-JP" sz="1700" dirty="0"/>
              <a:t>good</a:t>
            </a:r>
            <a:r>
              <a:rPr lang="ja-JP" altLang="en-US" sz="1700" dirty="0">
                <a:latin typeface="Arial" panose="020B0604020202020204" pitchFamily="34" charset="0"/>
              </a:rPr>
              <a:t>”</a:t>
            </a:r>
            <a:r>
              <a:rPr lang="en-US" altLang="ja-JP" sz="1700" dirty="0"/>
              <a:t> form.</a:t>
            </a:r>
          </a:p>
          <a:p>
            <a:r>
              <a:rPr lang="en-US" altLang="en-US" sz="1700" dirty="0"/>
              <a:t>In the case that a relation scheme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not in </a:t>
            </a:r>
            <a:r>
              <a:rPr lang="ja-JP" altLang="en-US" sz="1700" dirty="0">
                <a:latin typeface="Arial" panose="020B0604020202020204" pitchFamily="34" charset="0"/>
              </a:rPr>
              <a:t>“</a:t>
            </a:r>
            <a:r>
              <a:rPr lang="en-US" altLang="ja-JP" sz="1700" dirty="0"/>
              <a:t>good</a:t>
            </a:r>
            <a:r>
              <a:rPr lang="ja-JP" altLang="en-US" sz="1700" dirty="0">
                <a:latin typeface="Arial" panose="020B0604020202020204" pitchFamily="34" charset="0"/>
              </a:rPr>
              <a:t>”</a:t>
            </a:r>
            <a:r>
              <a:rPr lang="en-US" altLang="ja-JP" sz="1700" dirty="0"/>
              <a:t> form, need to decompose it into a set of relation scheme  {</a:t>
            </a:r>
            <a:r>
              <a:rPr lang="en-US" altLang="ja-JP" sz="1700" i="1" dirty="0"/>
              <a:t>R</a:t>
            </a:r>
            <a:r>
              <a:rPr lang="en-US" altLang="ja-JP" sz="1700" baseline="-25000" dirty="0"/>
              <a:t>1</a:t>
            </a:r>
            <a:r>
              <a:rPr lang="en-US" altLang="ja-JP" sz="1700" i="1" dirty="0"/>
              <a:t>, R</a:t>
            </a:r>
            <a:r>
              <a:rPr lang="en-US" altLang="ja-JP" sz="1700" baseline="-25000" dirty="0"/>
              <a:t>2</a:t>
            </a:r>
            <a:r>
              <a:rPr lang="en-US" altLang="ja-JP" sz="1700" i="1" dirty="0"/>
              <a:t>, ..., R</a:t>
            </a:r>
            <a:r>
              <a:rPr lang="en-US" altLang="ja-JP" sz="1700" i="1" baseline="-25000" dirty="0"/>
              <a:t>n</a:t>
            </a:r>
            <a:r>
              <a:rPr lang="en-US" altLang="ja-JP" sz="1700" dirty="0"/>
              <a:t>} such that:</a:t>
            </a:r>
          </a:p>
          <a:p>
            <a:pPr lvl="1"/>
            <a:r>
              <a:rPr lang="en-US" altLang="en-US" sz="1700" dirty="0"/>
              <a:t>Each relation scheme is in good form </a:t>
            </a:r>
          </a:p>
          <a:p>
            <a:pPr lvl="1"/>
            <a:r>
              <a:rPr lang="en-US" altLang="en-US" sz="1700" dirty="0"/>
              <a:t>The decomposition is a lossless decomposition</a:t>
            </a:r>
          </a:p>
          <a:p>
            <a:pPr lvl="1"/>
            <a:r>
              <a:rPr lang="en-US" altLang="en-US" sz="1700" dirty="0"/>
              <a:t>Preferably, the decomposition should be dependency preserving.</a:t>
            </a:r>
          </a:p>
        </p:txBody>
      </p:sp>
    </p:spTree>
    <p:extLst>
      <p:ext uri="{BB962C8B-B14F-4D97-AF65-F5344CB8AC3E}">
        <p14:creationId xmlns:p14="http://schemas.microsoft.com/office/powerpoint/2010/main" val="858938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2400" y="125766"/>
            <a:ext cx="7124700" cy="6350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How good is BCNF?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772357" y="1093789"/>
            <a:ext cx="7469436" cy="2454084"/>
          </a:xfrm>
        </p:spPr>
        <p:txBody>
          <a:bodyPr/>
          <a:lstStyle/>
          <a:p>
            <a:pPr>
              <a:tabLst>
                <a:tab pos="2976563" algn="ctr"/>
              </a:tabLst>
            </a:pPr>
            <a:r>
              <a:rPr lang="en-US" altLang="en-US" sz="1700" dirty="0"/>
              <a:t>There are database schemas in BCNF that do not seem to be sufficiently normalized </a:t>
            </a:r>
          </a:p>
          <a:p>
            <a:pPr>
              <a:tabLst>
                <a:tab pos="2976563" algn="ctr"/>
              </a:tabLst>
            </a:pPr>
            <a:r>
              <a:rPr lang="en-US" altLang="en-US" sz="1700" dirty="0"/>
              <a:t>Consider a relation </a:t>
            </a:r>
          </a:p>
          <a:p>
            <a:pPr>
              <a:buFont typeface="Monotype Sorts" pitchFamily="-84" charset="2"/>
              <a:buNone/>
              <a:tabLst>
                <a:tab pos="2976563" algn="ctr"/>
              </a:tabLst>
            </a:pPr>
            <a:r>
              <a:rPr lang="en-US" altLang="en-US" sz="1700" dirty="0"/>
              <a:t>		</a:t>
            </a:r>
            <a:r>
              <a:rPr lang="en-US" altLang="en-US" sz="1700" i="1" dirty="0" err="1"/>
              <a:t>inst_info</a:t>
            </a:r>
            <a:r>
              <a:rPr lang="en-US" altLang="en-US" sz="1700" i="1" dirty="0"/>
              <a:t> (ID, </a:t>
            </a:r>
            <a:r>
              <a:rPr lang="en-US" altLang="en-US" sz="1700" i="1" dirty="0" err="1"/>
              <a:t>child_name</a:t>
            </a:r>
            <a:r>
              <a:rPr lang="en-US" altLang="en-US" sz="1700" i="1" dirty="0"/>
              <a:t>, phone)</a:t>
            </a:r>
          </a:p>
          <a:p>
            <a:pPr lvl="1">
              <a:tabLst>
                <a:tab pos="2976563" algn="ctr"/>
              </a:tabLst>
            </a:pPr>
            <a:r>
              <a:rPr lang="en-US" altLang="en-US" sz="1700" dirty="0"/>
              <a:t>where an instructor may have more than one phone and can have multiple children</a:t>
            </a:r>
          </a:p>
          <a:p>
            <a:pPr lvl="1">
              <a:tabLst>
                <a:tab pos="2976563" algn="ctr"/>
              </a:tabLst>
            </a:pPr>
            <a:r>
              <a:rPr lang="en-US" altLang="en-US" sz="1700" dirty="0"/>
              <a:t>Instance of </a:t>
            </a:r>
            <a:r>
              <a:rPr lang="en-US" altLang="en-US" sz="1700" i="1" dirty="0" err="1"/>
              <a:t>inst_info</a:t>
            </a:r>
            <a:endParaRPr lang="en-US" altLang="en-US" sz="1700" i="1" dirty="0"/>
          </a:p>
          <a:p>
            <a:pPr>
              <a:buFont typeface="Monotype Sorts" pitchFamily="-84" charset="2"/>
              <a:buNone/>
              <a:tabLst>
                <a:tab pos="2976563" algn="ctr"/>
              </a:tabLst>
            </a:pPr>
            <a:endParaRPr lang="en-US" altLang="en-US" sz="1700" dirty="0"/>
          </a:p>
          <a:p>
            <a:pPr>
              <a:buFont typeface="Monotype Sorts" pitchFamily="-84" charset="2"/>
              <a:buNone/>
              <a:tabLst>
                <a:tab pos="2976563" algn="ctr"/>
              </a:tabLst>
            </a:pPr>
            <a:endParaRPr lang="en-US" altLang="en-US" sz="1700" dirty="0"/>
          </a:p>
        </p:txBody>
      </p:sp>
      <p:pic>
        <p:nvPicPr>
          <p:cNvPr id="37892" name="Picture 11" descr="C:\Users\as668\Desktop\Judi-Done\7_1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855" y="3648464"/>
            <a:ext cx="3536569" cy="152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95352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How good is BCNF? (Cont.)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idx="1"/>
          </p:nvPr>
        </p:nvSpPr>
        <p:spPr>
          <a:xfrm>
            <a:off x="768350" y="1133475"/>
            <a:ext cx="7594415" cy="2314575"/>
          </a:xfrm>
        </p:spPr>
        <p:txBody>
          <a:bodyPr/>
          <a:lstStyle/>
          <a:p>
            <a:pPr>
              <a:tabLst>
                <a:tab pos="1993900" algn="l"/>
              </a:tabLst>
            </a:pPr>
            <a:r>
              <a:rPr kumimoji="0" lang="en-US" altLang="en-US" sz="1700" dirty="0"/>
              <a:t>There are no non-trivial functional dependencies and therefore the relation is in BCNF </a:t>
            </a:r>
          </a:p>
          <a:p>
            <a:pPr>
              <a:tabLst>
                <a:tab pos="1993900" algn="l"/>
              </a:tabLst>
            </a:pPr>
            <a:r>
              <a:rPr kumimoji="0" lang="en-US" altLang="en-US" sz="1700" dirty="0"/>
              <a:t>Insertion anomalies – i.e., if we add a phone 981-992-3443 to 99999, we need to add two tuples</a:t>
            </a:r>
          </a:p>
          <a:p>
            <a:pPr>
              <a:buFont typeface="Monotype Sorts" pitchFamily="-84" charset="2"/>
              <a:buNone/>
              <a:tabLst>
                <a:tab pos="1993900" algn="l"/>
              </a:tabLst>
            </a:pPr>
            <a:r>
              <a:rPr kumimoji="0" lang="en-US" altLang="en-US" sz="1700" dirty="0"/>
              <a:t>		(99999, David,   981-992-3443)</a:t>
            </a:r>
            <a:br>
              <a:rPr kumimoji="0" lang="en-US" altLang="en-US" sz="1700" dirty="0"/>
            </a:br>
            <a:r>
              <a:rPr kumimoji="0" lang="en-US" altLang="en-US" sz="1700" dirty="0"/>
              <a:t>	(99999, William, 981-992-3443)</a:t>
            </a:r>
            <a:br>
              <a:rPr kumimoji="0" lang="en-US" altLang="en-US" sz="1700" dirty="0"/>
            </a:br>
            <a:endParaRPr kumimoji="0"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236584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310" name="Rectangle 14"/>
          <p:cNvSpPr>
            <a:spLocks noGrp="1" noChangeArrowheads="1"/>
          </p:cNvSpPr>
          <p:nvPr>
            <p:ph type="title"/>
          </p:nvPr>
        </p:nvSpPr>
        <p:spPr>
          <a:xfrm>
            <a:off x="958788" y="119063"/>
            <a:ext cx="7804212" cy="576262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Higher Normal Forms 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>
          <a:xfrm>
            <a:off x="772359" y="1020763"/>
            <a:ext cx="7252558" cy="4646612"/>
          </a:xfrm>
        </p:spPr>
        <p:txBody>
          <a:bodyPr/>
          <a:lstStyle/>
          <a:p>
            <a:r>
              <a:rPr lang="en-US" altLang="en-US" sz="1700" dirty="0"/>
              <a:t>It is better to decompose </a:t>
            </a:r>
            <a:r>
              <a:rPr lang="en-US" altLang="en-US" sz="1700" i="1" dirty="0" err="1"/>
              <a:t>inst_info</a:t>
            </a:r>
            <a:r>
              <a:rPr lang="en-US" altLang="en-US" sz="1700" i="1" dirty="0"/>
              <a:t> </a:t>
            </a:r>
            <a:r>
              <a:rPr lang="en-US" altLang="en-US" sz="1700" dirty="0"/>
              <a:t>into:</a:t>
            </a:r>
          </a:p>
          <a:p>
            <a:pPr lvl="1"/>
            <a:r>
              <a:rPr lang="en-US" altLang="en-US" sz="1700" i="1" dirty="0" err="1"/>
              <a:t>inst_child</a:t>
            </a:r>
            <a:r>
              <a:rPr lang="en-US" altLang="en-US" sz="1700" dirty="0"/>
              <a:t>:</a:t>
            </a:r>
          </a:p>
          <a:p>
            <a:pPr lvl="1"/>
            <a:endParaRPr lang="en-US" altLang="en-US" sz="1700" dirty="0"/>
          </a:p>
          <a:p>
            <a:pPr lvl="1">
              <a:buFont typeface="Monotype Sorts" pitchFamily="-84" charset="2"/>
              <a:buNone/>
            </a:pPr>
            <a:endParaRPr lang="en-US" altLang="en-US" sz="1700" dirty="0"/>
          </a:p>
          <a:p>
            <a:pPr lvl="1">
              <a:buFont typeface="Monotype Sorts" pitchFamily="-84" charset="2"/>
              <a:buNone/>
            </a:pPr>
            <a:endParaRPr lang="en-US" altLang="en-US" sz="1700" dirty="0"/>
          </a:p>
          <a:p>
            <a:pPr lvl="1"/>
            <a:r>
              <a:rPr lang="en-US" altLang="en-US" sz="1700" i="1" dirty="0" err="1"/>
              <a:t>inst_phone</a:t>
            </a:r>
            <a:r>
              <a:rPr lang="en-US" altLang="en-US" sz="1700" i="1" dirty="0"/>
              <a:t>:</a:t>
            </a:r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0" indent="0">
              <a:buNone/>
            </a:pPr>
            <a:endParaRPr lang="en-US" altLang="en-US" sz="1700" dirty="0"/>
          </a:p>
          <a:p>
            <a:r>
              <a:rPr lang="en-US" altLang="en-US" sz="1700" dirty="0"/>
              <a:t>This suggests the need for higher normal forms, such as Fourth Normal Form (4NF), which we shall see later</a:t>
            </a:r>
          </a:p>
        </p:txBody>
      </p:sp>
      <p:pic>
        <p:nvPicPr>
          <p:cNvPr id="3994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368" y="1835421"/>
            <a:ext cx="1975676" cy="82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752" y="3299428"/>
            <a:ext cx="1939354" cy="782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7275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670067" y="2927700"/>
            <a:ext cx="6364461" cy="60798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Functional-Dependency Theory</a:t>
            </a:r>
          </a:p>
        </p:txBody>
      </p:sp>
    </p:spTree>
    <p:extLst>
      <p:ext uri="{BB962C8B-B14F-4D97-AF65-F5344CB8AC3E}">
        <p14:creationId xmlns:p14="http://schemas.microsoft.com/office/powerpoint/2010/main" val="2254219019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Functional-Dependency Theory Roadmap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23950"/>
            <a:ext cx="7523394" cy="2365208"/>
          </a:xfrm>
        </p:spPr>
        <p:txBody>
          <a:bodyPr/>
          <a:lstStyle/>
          <a:p>
            <a:r>
              <a:rPr lang="en-US" altLang="en-US" dirty="0"/>
              <a:t>We now consider the formal theory that tells us which functional dependencies are implied logically by a given set of functional dependencies.</a:t>
            </a:r>
          </a:p>
          <a:p>
            <a:r>
              <a:rPr lang="en-US" altLang="en-US" dirty="0"/>
              <a:t>We then develop algorithms to generate lossless decompositions into BCNF and 3NF</a:t>
            </a:r>
          </a:p>
          <a:p>
            <a:r>
              <a:rPr lang="en-US" altLang="en-US" dirty="0"/>
              <a:t>We then develop algorithms to test if a decomposition is dependency-preserving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82234" y="302796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a Set of Functional Dependencies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772357" y="1137711"/>
            <a:ext cx="7705817" cy="2620461"/>
          </a:xfrm>
        </p:spPr>
        <p:txBody>
          <a:bodyPr/>
          <a:lstStyle/>
          <a:p>
            <a:r>
              <a:rPr lang="en-US" altLang="en-US" dirty="0"/>
              <a:t>Given a set </a:t>
            </a:r>
            <a:r>
              <a:rPr lang="en-US" altLang="en-US" i="1" dirty="0"/>
              <a:t>F</a:t>
            </a:r>
            <a:r>
              <a:rPr lang="en-US" altLang="en-US" dirty="0"/>
              <a:t> set of functional dependencies, there are certain other functional dependencies that are logically implied by </a:t>
            </a:r>
            <a:r>
              <a:rPr lang="en-US" altLang="en-US" i="1" dirty="0"/>
              <a:t>F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 If 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B</a:t>
            </a:r>
            <a:r>
              <a:rPr lang="en-US" altLang="en-US" dirty="0">
                <a:sym typeface="Monotype Sorts" pitchFamily="-84" charset="2"/>
              </a:rPr>
              <a:t> and  </a:t>
            </a:r>
            <a:r>
              <a:rPr lang="en-US" altLang="en-US" i="1" dirty="0">
                <a:sym typeface="Monotype Sorts" pitchFamily="-84" charset="2"/>
              </a:rPr>
              <a:t>B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C</a:t>
            </a:r>
            <a:r>
              <a:rPr lang="en-US" altLang="en-US" dirty="0">
                <a:sym typeface="Monotype Sorts" pitchFamily="-84" charset="2"/>
              </a:rPr>
              <a:t>,  then we can infer that </a:t>
            </a:r>
            <a:r>
              <a:rPr lang="en-US" altLang="en-US" i="1" dirty="0">
                <a:sym typeface="Monotype Sorts" pitchFamily="-84" charset="2"/>
              </a:rPr>
              <a:t>A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C</a:t>
            </a:r>
          </a:p>
          <a:p>
            <a:pPr lvl="1"/>
            <a:r>
              <a:rPr lang="en-US" altLang="en-US" dirty="0">
                <a:sym typeface="Monotype Sorts" pitchFamily="-84" charset="2"/>
              </a:rPr>
              <a:t>etc.</a:t>
            </a:r>
            <a:endParaRPr lang="en-US" altLang="en-US" dirty="0"/>
          </a:p>
          <a:p>
            <a:r>
              <a:rPr lang="en-US" altLang="en-US" dirty="0"/>
              <a:t>The set of </a:t>
            </a:r>
            <a:r>
              <a:rPr lang="en-US" altLang="en-US" b="1" dirty="0">
                <a:solidFill>
                  <a:srgbClr val="002060"/>
                </a:solidFill>
              </a:rPr>
              <a:t>all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functional dependencies logically implied by </a:t>
            </a:r>
            <a:r>
              <a:rPr lang="en-US" altLang="en-US" i="1" dirty="0"/>
              <a:t>F</a:t>
            </a:r>
            <a:r>
              <a:rPr lang="en-US" altLang="en-US" dirty="0"/>
              <a:t> is the </a:t>
            </a:r>
            <a:r>
              <a:rPr lang="en-US" altLang="en-US" b="1" dirty="0">
                <a:solidFill>
                  <a:srgbClr val="002060"/>
                </a:solidFill>
              </a:rPr>
              <a:t>closure</a:t>
            </a:r>
            <a:r>
              <a:rPr lang="en-US" altLang="en-US" dirty="0"/>
              <a:t> of </a:t>
            </a:r>
            <a:r>
              <a:rPr lang="en-US" altLang="en-US" i="1" dirty="0"/>
              <a:t>F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We denote the </a:t>
            </a:r>
            <a:r>
              <a:rPr lang="en-US" altLang="en-US" i="1" dirty="0"/>
              <a:t>closure </a:t>
            </a:r>
            <a:r>
              <a:rPr lang="en-US" altLang="en-US" dirty="0"/>
              <a:t>of </a:t>
            </a:r>
            <a:r>
              <a:rPr lang="en-US" altLang="en-US" i="1" dirty="0"/>
              <a:t>F</a:t>
            </a:r>
            <a:r>
              <a:rPr lang="en-US" altLang="en-US" dirty="0"/>
              <a:t> by </a:t>
            </a:r>
            <a:r>
              <a:rPr lang="en-US" altLang="en-US" b="1" i="1" dirty="0">
                <a:solidFill>
                  <a:srgbClr val="002060"/>
                </a:solidFill>
              </a:rPr>
              <a:t>F</a:t>
            </a:r>
            <a:r>
              <a:rPr lang="en-US" altLang="en-US" b="1" i="1" baseline="44000" dirty="0">
                <a:solidFill>
                  <a:srgbClr val="002060"/>
                </a:solidFill>
              </a:rPr>
              <a:t>+</a:t>
            </a:r>
            <a:r>
              <a:rPr lang="en-US" altLang="en-US" i="1" dirty="0">
                <a:solidFill>
                  <a:srgbClr val="000099"/>
                </a:solidFill>
              </a:rPr>
              <a:t>.</a:t>
            </a:r>
          </a:p>
          <a:p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858963" y="2798064"/>
            <a:ext cx="5589587" cy="866274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Overview of Normalization</a:t>
            </a:r>
          </a:p>
        </p:txBody>
      </p:sp>
    </p:spTree>
    <p:extLst>
      <p:ext uri="{BB962C8B-B14F-4D97-AF65-F5344CB8AC3E}">
        <p14:creationId xmlns:p14="http://schemas.microsoft.com/office/powerpoint/2010/main" val="1312319725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304800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a Set of Functional Dependencies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772358" y="1124904"/>
            <a:ext cx="7741327" cy="3105654"/>
          </a:xfrm>
        </p:spPr>
        <p:txBody>
          <a:bodyPr/>
          <a:lstStyle/>
          <a:p>
            <a:r>
              <a:rPr lang="en-US" altLang="en-US" dirty="0"/>
              <a:t>We can compute F</a:t>
            </a:r>
            <a:r>
              <a:rPr lang="en-US" altLang="en-US" i="1" baseline="30000" dirty="0"/>
              <a:t>+</a:t>
            </a:r>
            <a:r>
              <a:rPr lang="en-US" altLang="en-US" i="1" dirty="0"/>
              <a:t>,</a:t>
            </a:r>
            <a:r>
              <a:rPr lang="en-US" altLang="en-US" dirty="0"/>
              <a:t> the closure of F, by repeatedly applying </a:t>
            </a:r>
            <a:r>
              <a:rPr lang="en-US" altLang="en-US" b="1" dirty="0">
                <a:solidFill>
                  <a:srgbClr val="002060"/>
                </a:solidFill>
              </a:rPr>
              <a:t>Armstrong</a:t>
            </a:r>
            <a:r>
              <a:rPr lang="en-US" alt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’</a:t>
            </a:r>
            <a:r>
              <a:rPr lang="en-US" altLang="ja-JP" b="1" dirty="0">
                <a:solidFill>
                  <a:srgbClr val="002060"/>
                </a:solidFill>
              </a:rPr>
              <a:t>s Axioms</a:t>
            </a:r>
            <a:r>
              <a:rPr lang="en-US" altLang="ja-JP" b="1" dirty="0">
                <a:solidFill>
                  <a:srgbClr val="000099"/>
                </a:solidFill>
              </a:rPr>
              <a:t>:</a:t>
            </a: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Reflexive rule:</a:t>
            </a:r>
            <a:r>
              <a:rPr lang="en-US" altLang="en-US" dirty="0"/>
              <a:t> if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Symbol" panose="05050102010706020507" pitchFamily="18" charset="2"/>
              </a:rPr>
              <a:t>  , then 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 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Augmentation  rule</a:t>
            </a:r>
            <a:r>
              <a:rPr lang="en-US" altLang="en-US" b="1" dirty="0">
                <a:solidFill>
                  <a:srgbClr val="000099"/>
                </a:solidFill>
                <a:sym typeface="Symbol" panose="05050102010706020507" pitchFamily="18" charset="2"/>
              </a:rPr>
              <a:t>: </a:t>
            </a:r>
            <a:r>
              <a:rPr lang="en-US" altLang="en-US" dirty="0">
                <a:sym typeface="Symbol" panose="05050102010706020507" pitchFamily="18" charset="2"/>
              </a:rPr>
              <a:t>if 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, </a:t>
            </a:r>
            <a:r>
              <a:rPr lang="en-US" altLang="en-US" dirty="0">
                <a:sym typeface="Symbol" panose="05050102010706020507" pitchFamily="18" charset="2"/>
              </a:rPr>
              <a:t>then 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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Transitivity rule</a:t>
            </a:r>
            <a:r>
              <a:rPr lang="en-US" altLang="en-US" b="1" dirty="0">
                <a:solidFill>
                  <a:srgbClr val="000099"/>
                </a:solidFill>
                <a:sym typeface="Symbol" panose="05050102010706020507" pitchFamily="18" charset="2"/>
              </a:rPr>
              <a:t>:  </a:t>
            </a:r>
            <a:r>
              <a:rPr lang="en-US" altLang="en-US" dirty="0">
                <a:sym typeface="Symbol" panose="05050102010706020507" pitchFamily="18" charset="2"/>
              </a:rPr>
              <a:t>if 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, </a:t>
            </a:r>
            <a:r>
              <a:rPr lang="en-US" altLang="en-US" dirty="0">
                <a:sym typeface="Symbol" panose="05050102010706020507" pitchFamily="18" charset="2"/>
              </a:rPr>
              <a:t>and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 </a:t>
            </a:r>
            <a:r>
              <a:rPr lang="en-US" altLang="en-US" dirty="0">
                <a:sym typeface="Monotype Sorts" pitchFamily="-84" charset="2"/>
              </a:rPr>
              <a:t>, then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</a:t>
            </a:r>
            <a:endParaRPr lang="en-US" altLang="en-US" b="1" dirty="0">
              <a:sym typeface="Greek Symbols"/>
            </a:endParaRPr>
          </a:p>
          <a:p>
            <a:r>
              <a:rPr lang="en-US" altLang="en-US" dirty="0">
                <a:sym typeface="Greek Symbols"/>
              </a:rPr>
              <a:t>These rules are 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sym typeface="Greek Symbols"/>
              </a:rPr>
              <a:t>Sound</a:t>
            </a:r>
            <a:r>
              <a:rPr lang="en-US" altLang="en-US" dirty="0">
                <a:solidFill>
                  <a:srgbClr val="002060"/>
                </a:solidFill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-- generate only functional dependencies that actually hold,  and 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sym typeface="Greek Symbols"/>
              </a:rPr>
              <a:t>Complete</a:t>
            </a:r>
            <a:r>
              <a:rPr lang="en-US" altLang="en-US" dirty="0">
                <a:sym typeface="Greek Symbols"/>
              </a:rPr>
              <a:t>  -- generate all functional dependencies that hold.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 of </a:t>
            </a:r>
            <a:r>
              <a:rPr lang="en-US" altLang="en-US" dirty="0">
                <a:sym typeface="MS LineDraw"/>
              </a:rPr>
              <a:t> </a:t>
            </a:r>
            <a:r>
              <a:rPr lang="en-US" altLang="en-US" i="1" dirty="0">
                <a:sym typeface="MS LineDraw"/>
              </a:rPr>
              <a:t>F</a:t>
            </a:r>
            <a:r>
              <a:rPr lang="en-US" altLang="en-US" baseline="30000" dirty="0">
                <a:sym typeface="MS LineDraw"/>
              </a:rPr>
              <a:t>+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701443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7803"/>
            <a:ext cx="7873858" cy="4975225"/>
          </a:xfrm>
        </p:spPr>
        <p:txBody>
          <a:bodyPr/>
          <a:lstStyle/>
          <a:p>
            <a:pPr>
              <a:tabLst>
                <a:tab pos="803275" algn="l"/>
              </a:tabLst>
            </a:pPr>
            <a:r>
              <a:rPr lang="en-US" altLang="en-US" i="1" dirty="0"/>
              <a:t>R = (A, B, C, G, H, I)</a:t>
            </a:r>
            <a:br>
              <a:rPr lang="en-US" altLang="en-US" i="1" dirty="0"/>
            </a:br>
            <a:r>
              <a:rPr lang="en-US" altLang="en-US" i="1" dirty="0"/>
              <a:t>F = </a:t>
            </a:r>
            <a:r>
              <a:rPr lang="en-US" altLang="en-US" dirty="0"/>
              <a:t>{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B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C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I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 </a:t>
            </a:r>
            <a:r>
              <a:rPr lang="en-US" altLang="en-US" i="1" dirty="0">
                <a:sym typeface="Iconic Symbols Ext"/>
              </a:rPr>
              <a:t>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</a:t>
            </a:r>
            <a:r>
              <a:rPr lang="en-US" altLang="en-US" dirty="0">
                <a:sym typeface="Monotype Sorts" pitchFamily="-84" charset="2"/>
              </a:rPr>
              <a:t>}</a:t>
            </a:r>
            <a:endParaRPr lang="en-US" altLang="en-US" dirty="0">
              <a:sym typeface="MS LineDraw"/>
            </a:endParaRPr>
          </a:p>
          <a:p>
            <a:pPr>
              <a:tabLst>
                <a:tab pos="803275" algn="l"/>
              </a:tabLst>
            </a:pPr>
            <a:r>
              <a:rPr lang="en-US" altLang="en-US" dirty="0">
                <a:sym typeface="MS LineDraw"/>
              </a:rPr>
              <a:t>Some members of </a:t>
            </a:r>
            <a:r>
              <a:rPr lang="en-US" altLang="en-US" i="1" dirty="0">
                <a:sym typeface="MS LineDraw"/>
              </a:rPr>
              <a:t>F</a:t>
            </a:r>
            <a:r>
              <a:rPr lang="en-US" altLang="en-US" baseline="30000" dirty="0">
                <a:sym typeface="MS LineDraw"/>
              </a:rPr>
              <a:t>+</a:t>
            </a:r>
            <a:endParaRPr lang="en-US" altLang="en-US" dirty="0">
              <a:sym typeface="MS LineDraw"/>
            </a:endParaRPr>
          </a:p>
          <a:p>
            <a:pPr lvl="1">
              <a:tabLst>
                <a:tab pos="803275" algn="l"/>
              </a:tabLst>
            </a:pPr>
            <a:r>
              <a:rPr lang="en-US" altLang="en-US" i="1" dirty="0">
                <a:sym typeface="Monotype Sorts" pitchFamily="-84" charset="2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        </a:t>
            </a:r>
          </a:p>
          <a:p>
            <a:pPr lvl="2">
              <a:tabLst>
                <a:tab pos="803275" algn="l"/>
              </a:tabLst>
            </a:pPr>
            <a:r>
              <a:rPr lang="en-US" altLang="en-US" dirty="0">
                <a:sym typeface="Monotype Sorts" pitchFamily="-84" charset="2"/>
              </a:rPr>
              <a:t>by transitivity from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B and </a:t>
            </a:r>
            <a:r>
              <a:rPr lang="en-US" altLang="en-US" i="1" dirty="0">
                <a:sym typeface="Iconic Symbols Ext"/>
              </a:rPr>
              <a:t>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</a:t>
            </a:r>
          </a:p>
          <a:p>
            <a:pPr lvl="1">
              <a:tabLst>
                <a:tab pos="803275" algn="l"/>
              </a:tabLst>
            </a:pPr>
            <a:r>
              <a:rPr lang="en-US" altLang="en-US" i="1" dirty="0">
                <a:sym typeface="Monotype Sorts" pitchFamily="-84" charset="2"/>
              </a:rPr>
              <a:t>AG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I       </a:t>
            </a:r>
            <a:endParaRPr lang="en-US" altLang="en-US" dirty="0">
              <a:sym typeface="Monotype Sorts" pitchFamily="-84" charset="2"/>
            </a:endParaRPr>
          </a:p>
          <a:p>
            <a:pPr lvl="2">
              <a:tabLst>
                <a:tab pos="803275" algn="l"/>
              </a:tabLst>
            </a:pPr>
            <a:r>
              <a:rPr lang="en-US" altLang="en-US" dirty="0">
                <a:sym typeface="Monotype Sorts" pitchFamily="-84" charset="2"/>
              </a:rPr>
              <a:t>by augmenting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C </a:t>
            </a:r>
            <a:r>
              <a:rPr lang="en-US" altLang="en-US" dirty="0">
                <a:sym typeface="Monotype Sorts" pitchFamily="-84" charset="2"/>
              </a:rPr>
              <a:t>with G, to get </a:t>
            </a:r>
            <a:r>
              <a:rPr lang="en-US" altLang="en-US" i="1" dirty="0">
                <a:sym typeface="Iconic Symbols Ext"/>
              </a:rPr>
              <a:t>AG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CG 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                   </a:t>
            </a:r>
            <a:r>
              <a:rPr lang="en-US" altLang="en-US" dirty="0">
                <a:sym typeface="Monotype Sorts" pitchFamily="-84" charset="2"/>
              </a:rPr>
              <a:t>and then transitivity with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I </a:t>
            </a:r>
          </a:p>
          <a:p>
            <a:pPr lvl="1">
              <a:tabLst>
                <a:tab pos="803275" algn="l"/>
              </a:tabLst>
            </a:pPr>
            <a:r>
              <a:rPr lang="en-US" altLang="en-US" i="1" dirty="0">
                <a:sym typeface="Monotype Sorts" pitchFamily="-84" charset="2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HI     </a:t>
            </a:r>
            <a:endParaRPr lang="en-US" altLang="en-US" dirty="0">
              <a:sym typeface="Monotype Sorts" pitchFamily="-84" charset="2"/>
            </a:endParaRPr>
          </a:p>
          <a:p>
            <a:pPr lvl="2">
              <a:tabLst>
                <a:tab pos="803275" algn="l"/>
              </a:tabLst>
            </a:pPr>
            <a:r>
              <a:rPr lang="en-US" altLang="en-US" dirty="0">
                <a:sym typeface="Monotype Sorts" pitchFamily="-84" charset="2"/>
              </a:rPr>
              <a:t>by augmenting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I </a:t>
            </a:r>
            <a:r>
              <a:rPr lang="en-US" altLang="en-US" dirty="0">
                <a:sym typeface="Monotype Sorts" pitchFamily="-84" charset="2"/>
              </a:rPr>
              <a:t>to infer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CG</a:t>
            </a:r>
            <a:r>
              <a:rPr lang="en-US" altLang="en-US" i="1" dirty="0">
                <a:sym typeface="Monotype Sorts" pitchFamily="-84" charset="2"/>
              </a:rPr>
              <a:t>I, </a:t>
            </a:r>
          </a:p>
          <a:p>
            <a:pPr lvl="2">
              <a:buFont typeface="Webdings" panose="05030102010509060703" pitchFamily="18" charset="2"/>
              <a:buNone/>
              <a:tabLst>
                <a:tab pos="803275" algn="l"/>
              </a:tabLst>
            </a:pPr>
            <a:r>
              <a:rPr lang="en-US" altLang="en-US" dirty="0">
                <a:sym typeface="Monotype Sorts" pitchFamily="-84" charset="2"/>
              </a:rPr>
              <a:t>    and augmenting of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 </a:t>
            </a:r>
            <a:r>
              <a:rPr lang="en-US" altLang="en-US" dirty="0">
                <a:sym typeface="Monotype Sorts" pitchFamily="-84" charset="2"/>
              </a:rPr>
              <a:t>to infer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Iconic Symbols Ext"/>
              </a:rPr>
              <a:t>CGI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HI, </a:t>
            </a:r>
          </a:p>
          <a:p>
            <a:pPr lvl="2">
              <a:buFont typeface="Webdings" panose="05030102010509060703" pitchFamily="18" charset="2"/>
              <a:buNone/>
              <a:tabLst>
                <a:tab pos="803275" algn="l"/>
              </a:tabLst>
            </a:pPr>
            <a:r>
              <a:rPr lang="en-US" altLang="en-US" i="1" dirty="0">
                <a:sym typeface="Monotype Sorts" pitchFamily="-84" charset="2"/>
              </a:rPr>
              <a:t>                         </a:t>
            </a:r>
            <a:r>
              <a:rPr lang="en-US" altLang="en-US" dirty="0">
                <a:sym typeface="Monotype Sorts" pitchFamily="-84" charset="2"/>
              </a:rPr>
              <a:t>and then transitivity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3" grpId="0" build="p" bldLvl="3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1619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Functional Dependencies (Cont.)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772358" y="1118694"/>
            <a:ext cx="7285646" cy="2466477"/>
          </a:xfrm>
        </p:spPr>
        <p:txBody>
          <a:bodyPr/>
          <a:lstStyle/>
          <a:p>
            <a:r>
              <a:rPr lang="en-US" altLang="en-US" dirty="0"/>
              <a:t>Additional rules:</a:t>
            </a: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Union rule</a:t>
            </a:r>
            <a:r>
              <a:rPr lang="en-US" altLang="en-US" dirty="0">
                <a:sym typeface="Symbol" panose="05050102010706020507" pitchFamily="18" charset="2"/>
              </a:rPr>
              <a:t>: If 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holds</a:t>
            </a:r>
            <a:r>
              <a:rPr lang="en-US" altLang="en-US" i="1" dirty="0">
                <a:sym typeface="Symbol" panose="05050102010706020507" pitchFamily="18" charset="2"/>
              </a:rPr>
              <a:t> a</a:t>
            </a:r>
            <a:r>
              <a:rPr lang="en-US" altLang="en-US" dirty="0">
                <a:sym typeface="Symbol" panose="05050102010706020507" pitchFamily="18" charset="2"/>
              </a:rPr>
              <a:t>nd 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Monotype Sorts" pitchFamily="-84" charset="2"/>
              </a:rPr>
              <a:t> holds,  then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/>
              </a:rPr>
              <a:t> holds.</a:t>
            </a:r>
          </a:p>
          <a:p>
            <a:pPr lvl="1"/>
            <a:r>
              <a:rPr lang="en-US" altLang="en-US" b="1" dirty="0">
                <a:sym typeface="Monotype Sorts" pitchFamily="-84" charset="2"/>
              </a:rPr>
              <a:t>Decomposition rule</a:t>
            </a:r>
            <a:r>
              <a:rPr lang="en-US" altLang="en-US" dirty="0">
                <a:sym typeface="Monotype Sorts" pitchFamily="-84" charset="2"/>
              </a:rPr>
              <a:t>:</a:t>
            </a:r>
            <a:r>
              <a:rPr lang="en-US" altLang="en-US" b="1" dirty="0">
                <a:sym typeface="Monotype Sorts" pitchFamily="-84" charset="2"/>
              </a:rPr>
              <a:t> </a:t>
            </a:r>
            <a:r>
              <a:rPr lang="en-US" altLang="en-US" dirty="0">
                <a:sym typeface="Greek Symbols"/>
              </a:rPr>
              <a:t>If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Monotype Sorts" pitchFamily="-84" charset="2"/>
              </a:rPr>
              <a:t> holds, then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 </a:t>
            </a:r>
            <a:r>
              <a:rPr lang="en-US" altLang="en-US" dirty="0">
                <a:sym typeface="Symbol" panose="05050102010706020507" pitchFamily="18" charset="2"/>
              </a:rPr>
              <a:t>holds and 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Monotype Sorts" pitchFamily="-84" charset="2"/>
              </a:rPr>
              <a:t> holds.</a:t>
            </a:r>
          </a:p>
          <a:p>
            <a:pPr lvl="1"/>
            <a:r>
              <a:rPr lang="en-US" altLang="en-US" b="1" dirty="0" err="1">
                <a:sym typeface="Greek Symbols"/>
              </a:rPr>
              <a:t>Pseudotransitivity</a:t>
            </a:r>
            <a:r>
              <a:rPr lang="en-US" altLang="en-US" b="1" dirty="0">
                <a:sym typeface="Greek Symbols"/>
              </a:rPr>
              <a:t> </a:t>
            </a:r>
            <a:r>
              <a:rPr lang="en-US" altLang="en-US" b="1" dirty="0" err="1">
                <a:sym typeface="Greek Symbols"/>
              </a:rPr>
              <a:t>rule</a:t>
            </a:r>
            <a:r>
              <a:rPr lang="en-US" altLang="en-US" dirty="0" err="1">
                <a:sym typeface="Greek Symbols"/>
              </a:rPr>
              <a:t>:</a:t>
            </a:r>
            <a:r>
              <a:rPr lang="en-US" altLang="en-US" dirty="0" err="1">
                <a:sym typeface="Monotype Sorts" pitchFamily="-84" charset="2"/>
              </a:rPr>
              <a:t>If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 </a:t>
            </a:r>
            <a:r>
              <a:rPr lang="en-US" altLang="en-US" dirty="0">
                <a:sym typeface="Symbol" panose="05050102010706020507" pitchFamily="18" charset="2"/>
              </a:rPr>
              <a:t>holds</a:t>
            </a:r>
            <a:r>
              <a:rPr lang="en-US" altLang="en-US" i="1" dirty="0">
                <a:sym typeface="Symbol" panose="05050102010706020507" pitchFamily="18" charset="2"/>
              </a:rPr>
              <a:t> a</a:t>
            </a:r>
            <a:r>
              <a:rPr lang="en-US" altLang="en-US" dirty="0">
                <a:sym typeface="Symbol" panose="05050102010706020507" pitchFamily="18" charset="2"/>
              </a:rPr>
              <a:t>nd 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</a:t>
            </a:r>
            <a:r>
              <a:rPr lang="en-US" altLang="en-US" dirty="0">
                <a:sym typeface="Greek Symbols"/>
              </a:rPr>
              <a:t> holds, then </a:t>
            </a:r>
            <a:r>
              <a:rPr lang="en-US" altLang="en-US" dirty="0">
                <a:sym typeface="Symbol" panose="05050102010706020507" pitchFamily="18" charset="2"/>
              </a:rPr>
              <a:t> 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</a:t>
            </a:r>
            <a:r>
              <a:rPr lang="en-US" altLang="en-US" dirty="0">
                <a:sym typeface="Greek Symbols"/>
              </a:rPr>
              <a:t> holds</a:t>
            </a:r>
            <a:r>
              <a:rPr lang="en-US" altLang="en-US" b="1" dirty="0">
                <a:sym typeface="Greek Symbols"/>
              </a:rPr>
              <a:t>.</a:t>
            </a:r>
            <a:endParaRPr lang="en-US" altLang="en-US" dirty="0">
              <a:sym typeface="Greek Symbols"/>
            </a:endParaRPr>
          </a:p>
          <a:p>
            <a:r>
              <a:rPr lang="en-US" altLang="en-US" dirty="0">
                <a:sym typeface="Greek Symbols"/>
              </a:rPr>
              <a:t>The above rules can be inferred from Armstrong</a:t>
            </a:r>
            <a:r>
              <a:rPr lang="ja-JP" altLang="en-US" dirty="0">
                <a:latin typeface="Arial" panose="020B0604020202020204" pitchFamily="34" charset="0"/>
                <a:sym typeface="Greek Symbols"/>
              </a:rPr>
              <a:t>’</a:t>
            </a:r>
            <a:r>
              <a:rPr lang="en-US" altLang="ja-JP" dirty="0">
                <a:sym typeface="Greek Symbols"/>
              </a:rPr>
              <a:t>s axioms.</a:t>
            </a: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Procedure for Computing F</a:t>
            </a:r>
            <a:r>
              <a:rPr lang="en-US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+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707587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52525"/>
            <a:ext cx="7709824" cy="3720264"/>
          </a:xfrm>
        </p:spPr>
        <p:txBody>
          <a:bodyPr/>
          <a:lstStyle/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dirty="0"/>
              <a:t>To compute the closure of a set of functional dependencies F:</a:t>
            </a:r>
            <a:endParaRPr lang="en-US" altLang="en-US" i="1" dirty="0"/>
          </a:p>
          <a:p>
            <a:pPr>
              <a:buFont typeface="Monotype Sorts" pitchFamily="-84" charset="2"/>
              <a:buNone/>
            </a:pPr>
            <a:r>
              <a:rPr lang="en-US" altLang="en-US" i="1" dirty="0"/>
              <a:t>         F </a:t>
            </a:r>
            <a:r>
              <a:rPr lang="en-US" altLang="en-US" baseline="30000" dirty="0"/>
              <a:t>+</a:t>
            </a:r>
            <a:r>
              <a:rPr lang="en-US" altLang="en-US" dirty="0"/>
              <a:t> = </a:t>
            </a:r>
            <a:r>
              <a:rPr lang="en-US" altLang="en-US" i="1" dirty="0"/>
              <a:t>F</a:t>
            </a:r>
            <a:br>
              <a:rPr lang="en-US" altLang="en-US" dirty="0"/>
            </a:br>
            <a:r>
              <a:rPr lang="en-US" altLang="en-US" dirty="0"/>
              <a:t>    </a:t>
            </a:r>
            <a:r>
              <a:rPr lang="en-US" altLang="en-US" b="1" dirty="0"/>
              <a:t>repeat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for each</a:t>
            </a:r>
            <a:r>
              <a:rPr lang="en-US" altLang="en-US" dirty="0"/>
              <a:t> functional dependency </a:t>
            </a:r>
            <a:r>
              <a:rPr lang="en-US" altLang="en-US" i="1" dirty="0"/>
              <a:t>f</a:t>
            </a:r>
            <a:r>
              <a:rPr lang="en-US" altLang="en-US" dirty="0"/>
              <a:t> in </a:t>
            </a:r>
            <a:r>
              <a:rPr lang="en-US" altLang="en-US" i="1" dirty="0"/>
              <a:t>F</a:t>
            </a:r>
            <a:r>
              <a:rPr lang="en-US" altLang="en-US" baseline="30000" dirty="0"/>
              <a:t>+</a:t>
            </a:r>
            <a:br>
              <a:rPr lang="en-US" altLang="en-US" baseline="30000" dirty="0"/>
            </a:br>
            <a:r>
              <a:rPr lang="en-US" altLang="en-US" baseline="30000" dirty="0"/>
              <a:t>	</a:t>
            </a:r>
            <a:r>
              <a:rPr lang="en-US" altLang="en-US" dirty="0"/>
              <a:t>       apply reflexivity and augmentation rules on </a:t>
            </a:r>
            <a:r>
              <a:rPr lang="en-US" altLang="en-US" i="1" dirty="0"/>
              <a:t>f</a:t>
            </a:r>
            <a:br>
              <a:rPr lang="en-US" altLang="en-US" i="1" dirty="0"/>
            </a:br>
            <a:r>
              <a:rPr lang="en-US" altLang="en-US" i="1" dirty="0"/>
              <a:t>	       </a:t>
            </a:r>
            <a:r>
              <a:rPr lang="en-US" altLang="en-US" dirty="0"/>
              <a:t>add the resulting functional dependencies to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br>
              <a:rPr lang="en-US" altLang="en-US" baseline="30000" dirty="0"/>
            </a:br>
            <a:r>
              <a:rPr lang="en-US" altLang="en-US" baseline="30000" dirty="0"/>
              <a:t>	</a:t>
            </a:r>
            <a:r>
              <a:rPr lang="en-US" altLang="en-US" b="1" dirty="0"/>
              <a:t>for each </a:t>
            </a:r>
            <a:r>
              <a:rPr lang="en-US" altLang="en-US" dirty="0"/>
              <a:t>pair of functional dependencies 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dirty="0"/>
              <a:t>and </a:t>
            </a:r>
            <a:r>
              <a:rPr lang="en-US" altLang="en-US" i="1" dirty="0"/>
              <a:t>f</a:t>
            </a:r>
            <a:r>
              <a:rPr lang="en-US" altLang="en-US" baseline="-25000" dirty="0"/>
              <a:t>2</a:t>
            </a:r>
            <a:r>
              <a:rPr lang="en-US" altLang="en-US" dirty="0"/>
              <a:t> in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br>
              <a:rPr lang="en-US" altLang="en-US" baseline="30000" dirty="0"/>
            </a:br>
            <a:r>
              <a:rPr lang="en-US" altLang="en-US" baseline="30000" dirty="0"/>
              <a:t>	</a:t>
            </a:r>
            <a:r>
              <a:rPr lang="en-US" altLang="en-US" dirty="0"/>
              <a:t>       </a:t>
            </a:r>
            <a:r>
              <a:rPr lang="en-US" altLang="en-US" b="1" dirty="0"/>
              <a:t>if</a:t>
            </a:r>
            <a:r>
              <a:rPr lang="en-US" altLang="en-US" dirty="0"/>
              <a:t> 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dirty="0"/>
              <a:t> and </a:t>
            </a:r>
            <a:r>
              <a:rPr lang="en-US" altLang="en-US" i="1" dirty="0"/>
              <a:t>f</a:t>
            </a:r>
            <a:r>
              <a:rPr lang="en-US" altLang="en-US" baseline="-25000" dirty="0"/>
              <a:t>2</a:t>
            </a:r>
            <a:r>
              <a:rPr lang="en-US" altLang="en-US" dirty="0"/>
              <a:t> can be combined using transitivity</a:t>
            </a:r>
            <a:br>
              <a:rPr lang="en-US" altLang="en-US" dirty="0"/>
            </a:br>
            <a:r>
              <a:rPr lang="en-US" altLang="en-US" dirty="0"/>
              <a:t>	             </a:t>
            </a:r>
            <a:r>
              <a:rPr lang="en-US" altLang="en-US" b="1" dirty="0"/>
              <a:t>then</a:t>
            </a:r>
            <a:r>
              <a:rPr lang="en-US" altLang="en-US" dirty="0"/>
              <a:t> add the resulting functional dependency to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br>
              <a:rPr lang="en-US" altLang="en-US" baseline="30000" dirty="0"/>
            </a:br>
            <a:r>
              <a:rPr lang="en-US" altLang="en-US" baseline="30000" dirty="0"/>
              <a:t>       </a:t>
            </a:r>
            <a:r>
              <a:rPr lang="en-US" altLang="en-US" b="1" dirty="0"/>
              <a:t>until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r>
              <a:rPr lang="en-US" altLang="en-US" dirty="0"/>
              <a:t> does not change any further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b="1" dirty="0"/>
              <a:t> NOTE</a:t>
            </a:r>
            <a:r>
              <a:rPr lang="en-US" altLang="en-US" dirty="0"/>
              <a:t>:  We shall see an alternative procedure for this task later</a:t>
            </a:r>
            <a:endParaRPr lang="en-US" altLang="en-US" i="1" baseline="-25000" dirty="0"/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i="1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Attribute Sets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52526"/>
            <a:ext cx="7674313" cy="2938212"/>
          </a:xfrm>
        </p:spPr>
        <p:txBody>
          <a:bodyPr/>
          <a:lstStyle/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dirty="0"/>
              <a:t>Given a set of attributes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a,</a:t>
            </a:r>
            <a:r>
              <a:rPr lang="en-US" altLang="en-US" dirty="0"/>
              <a:t> define the </a:t>
            </a:r>
            <a:r>
              <a:rPr lang="en-US" altLang="en-US" b="1" i="1" dirty="0">
                <a:solidFill>
                  <a:srgbClr val="002060"/>
                </a:solidFill>
              </a:rPr>
              <a:t>closure</a:t>
            </a:r>
            <a:r>
              <a:rPr lang="en-US" altLang="en-US" i="1" dirty="0"/>
              <a:t> </a:t>
            </a:r>
            <a:r>
              <a:rPr lang="en-US" altLang="en-US" dirty="0"/>
              <a:t>of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olidFill>
                  <a:srgbClr val="002060"/>
                </a:solidFill>
                <a:sym typeface="Greek Symbols"/>
              </a:rPr>
              <a:t>under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(denoted by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baseline="30000" dirty="0">
                <a:sym typeface="Greek Symbols"/>
              </a:rPr>
              <a:t>+</a:t>
            </a:r>
            <a:r>
              <a:rPr lang="en-US" altLang="en-US" dirty="0">
                <a:sym typeface="Greek Symbols"/>
              </a:rPr>
              <a:t>) as the set of attributes that are functionally determined by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under </a:t>
            </a:r>
            <a:r>
              <a:rPr lang="en-US" altLang="en-US" i="1" dirty="0">
                <a:sym typeface="Greek Symbols"/>
              </a:rPr>
              <a:t>F</a:t>
            </a: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dirty="0">
                <a:sym typeface="Greek Symbols"/>
              </a:rPr>
              <a:t> Algorithm to compute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baseline="30000" dirty="0">
                <a:sym typeface="Greek Symbols"/>
              </a:rPr>
              <a:t>+</a:t>
            </a:r>
            <a:r>
              <a:rPr lang="en-US" altLang="en-US" dirty="0">
                <a:sym typeface="Greek Symbols"/>
              </a:rPr>
              <a:t>, the closure of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under </a:t>
            </a:r>
            <a:r>
              <a:rPr lang="en-US" altLang="en-US" i="1" dirty="0">
                <a:sym typeface="Greek Symbols"/>
              </a:rPr>
              <a:t>F</a:t>
            </a:r>
          </a:p>
          <a:p>
            <a:pPr>
              <a:buFont typeface="Monotype Sorts" pitchFamily="-84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i="1" dirty="0">
                <a:sym typeface="Greek Symbols"/>
              </a:rPr>
              <a:t>      	result </a:t>
            </a:r>
            <a:r>
              <a:rPr lang="en-US" altLang="en-US" dirty="0">
                <a:sym typeface="Greek Symbols"/>
              </a:rPr>
              <a:t>:=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;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</a:t>
            </a:r>
            <a:r>
              <a:rPr lang="en-US" altLang="en-US" b="1" dirty="0">
                <a:sym typeface="Greek Symbols"/>
              </a:rPr>
              <a:t>while</a:t>
            </a:r>
            <a:r>
              <a:rPr lang="en-US" altLang="en-US" dirty="0">
                <a:sym typeface="Greek Symbols"/>
              </a:rPr>
              <a:t> (changes to </a:t>
            </a:r>
            <a:r>
              <a:rPr lang="en-US" altLang="en-US" i="1" dirty="0">
                <a:sym typeface="Greek Symbols"/>
              </a:rPr>
              <a:t>result</a:t>
            </a:r>
            <a:r>
              <a:rPr lang="en-US" altLang="en-US" dirty="0">
                <a:sym typeface="Greek Symbols"/>
              </a:rPr>
              <a:t>) </a:t>
            </a:r>
            <a:r>
              <a:rPr lang="en-US" altLang="en-US" b="1" dirty="0">
                <a:sym typeface="Greek Symbols"/>
              </a:rPr>
              <a:t>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for each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Greek Symbols"/>
              </a:rPr>
              <a:t>in</a:t>
            </a:r>
            <a:r>
              <a:rPr lang="en-US" altLang="en-US" i="1" dirty="0">
                <a:sym typeface="Greek Symbols"/>
              </a:rPr>
              <a:t> F</a:t>
            </a:r>
            <a:r>
              <a:rPr lang="en-US" altLang="en-US" b="1" dirty="0">
                <a:sym typeface="Greek Symbols"/>
              </a:rPr>
              <a:t> 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	begin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		if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result</a:t>
            </a:r>
            <a:r>
              <a:rPr lang="en-US" altLang="en-US" b="1" dirty="0">
                <a:sym typeface="Symbol" panose="05050102010706020507" pitchFamily="18" charset="2"/>
              </a:rPr>
              <a:t> then </a:t>
            </a:r>
            <a:r>
              <a:rPr lang="en-US" altLang="en-US" i="1" dirty="0">
                <a:sym typeface="Symbol" panose="05050102010706020507" pitchFamily="18" charset="2"/>
              </a:rPr>
              <a:t> result </a:t>
            </a:r>
            <a:r>
              <a:rPr lang="en-US" altLang="en-US" dirty="0">
                <a:sym typeface="Symbol" panose="05050102010706020507" pitchFamily="18" charset="2"/>
              </a:rPr>
              <a:t>:= 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/>
              </a:rPr>
              <a:t>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	</a:t>
            </a:r>
            <a:r>
              <a:rPr lang="en-US" altLang="en-US" b="1" dirty="0">
                <a:sym typeface="Greek Symbols"/>
              </a:rPr>
              <a:t>end</a:t>
            </a:r>
          </a:p>
          <a:p>
            <a:pPr>
              <a:buFont typeface="Monotype Sorts" pitchFamily="-84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b="1" dirty="0">
              <a:sym typeface="Greek Symbols"/>
            </a:endParaRPr>
          </a:p>
          <a:p>
            <a:pPr>
              <a:buFont typeface="Monotype Sorts" pitchFamily="-84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b="1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 of Attribute Set Closure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56443"/>
            <a:ext cx="7136402" cy="5296231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i="1" dirty="0"/>
              <a:t>R = (A, B, C, G, H, I)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i="1" dirty="0"/>
              <a:t>F = </a:t>
            </a:r>
            <a:r>
              <a:rPr lang="en-US" altLang="en-US" sz="1600" dirty="0"/>
              <a:t>{</a:t>
            </a:r>
            <a:r>
              <a:rPr lang="en-US" altLang="en-US" sz="1600" i="1" dirty="0">
                <a:sym typeface="Iconic Symbols Ext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Iconic Symbols Ext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 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Iconic Symbols Ext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H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Iconic Symbols Ext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I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Iconic Symbols Ext"/>
              </a:rPr>
              <a:t>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H</a:t>
            </a:r>
            <a:r>
              <a:rPr lang="en-US" altLang="en-US" sz="1600" dirty="0">
                <a:sym typeface="Monotype Sorts" pitchFamily="-84" charset="2"/>
              </a:rPr>
              <a:t>}</a:t>
            </a:r>
            <a:endParaRPr lang="en-US" altLang="en-US" sz="1600" dirty="0">
              <a:sym typeface="MS LineDraw"/>
            </a:endParaRP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S LineDraw"/>
              </a:rPr>
              <a:t>(</a:t>
            </a:r>
            <a:r>
              <a:rPr lang="en-US" altLang="en-US" sz="1600" i="1" dirty="0">
                <a:sym typeface="MS LineDraw"/>
              </a:rPr>
              <a:t>AG)</a:t>
            </a:r>
            <a:r>
              <a:rPr lang="en-US" altLang="en-US" sz="1600" baseline="30000" dirty="0">
                <a:sym typeface="MS LineDraw"/>
              </a:rPr>
              <a:t>+</a:t>
            </a:r>
            <a:endParaRPr lang="en-US" altLang="en-US" sz="1600" dirty="0">
              <a:sym typeface="MS LineDraw"/>
            </a:endParaRP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S LineDraw"/>
              </a:rPr>
              <a:t>1.	</a:t>
            </a:r>
            <a:r>
              <a:rPr lang="en-US" altLang="en-US" sz="1600" i="1" dirty="0">
                <a:sym typeface="MS LineDraw"/>
              </a:rPr>
              <a:t>result = AG</a:t>
            </a:r>
            <a:endParaRPr lang="en-US" altLang="en-US" sz="1600" dirty="0">
              <a:sym typeface="MS LineDraw"/>
            </a:endParaRP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S LineDraw"/>
              </a:rPr>
              <a:t>2.	</a:t>
            </a:r>
            <a:r>
              <a:rPr lang="en-US" altLang="en-US" sz="1600" i="1" dirty="0">
                <a:sym typeface="MS LineDraw"/>
              </a:rPr>
              <a:t>result = ABCG	(A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 </a:t>
            </a:r>
            <a:r>
              <a:rPr lang="en-US" altLang="en-US" sz="1600" dirty="0">
                <a:sym typeface="Monotype Sorts" pitchFamily="-84" charset="2"/>
              </a:rPr>
              <a:t>and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i="1" dirty="0">
                <a:sym typeface="Symbol" panose="05050102010706020507" pitchFamily="18" charset="2"/>
              </a:rPr>
              <a:t> B)</a:t>
            </a:r>
            <a:endParaRPr lang="en-US" altLang="en-US" sz="1600" dirty="0">
              <a:sym typeface="Symbol" panose="05050102010706020507" pitchFamily="18" charset="2"/>
            </a:endParaRP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3.	</a:t>
            </a:r>
            <a:r>
              <a:rPr lang="en-US" altLang="en-US" sz="1600" i="1" dirty="0">
                <a:sym typeface="MS LineDraw"/>
              </a:rPr>
              <a:t>result = ABCG</a:t>
            </a:r>
            <a:r>
              <a:rPr lang="en-US" altLang="en-US" sz="1600" i="1" dirty="0">
                <a:sym typeface="Monotype Sorts" pitchFamily="-84" charset="2"/>
              </a:rPr>
              <a:t>H	(CG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H</a:t>
            </a:r>
            <a:r>
              <a:rPr lang="en-US" altLang="en-US" sz="1600" dirty="0">
                <a:sym typeface="Monotype Sorts" pitchFamily="-84" charset="2"/>
              </a:rPr>
              <a:t> and </a:t>
            </a:r>
            <a:r>
              <a:rPr lang="en-US" altLang="en-US" sz="1600" i="1" dirty="0">
                <a:sym typeface="Monotype Sorts" pitchFamily="-84" charset="2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 </a:t>
            </a:r>
            <a:r>
              <a:rPr lang="en-US" altLang="en-US" sz="1600" i="1" dirty="0">
                <a:sym typeface="Symbol" panose="05050102010706020507" pitchFamily="18" charset="2"/>
              </a:rPr>
              <a:t>AGBC)</a:t>
            </a: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4.	</a:t>
            </a:r>
            <a:r>
              <a:rPr lang="en-US" altLang="en-US" sz="1600" i="1" dirty="0">
                <a:sym typeface="MS LineDraw"/>
              </a:rPr>
              <a:t>result = ABCG</a:t>
            </a:r>
            <a:r>
              <a:rPr lang="en-US" altLang="en-US" sz="1600" i="1" dirty="0">
                <a:sym typeface="Monotype Sorts" pitchFamily="-84" charset="2"/>
              </a:rPr>
              <a:t>HI	(CG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I</a:t>
            </a:r>
            <a:r>
              <a:rPr lang="en-US" altLang="en-US" sz="1600" dirty="0">
                <a:sym typeface="Monotype Sorts" pitchFamily="-84" charset="2"/>
              </a:rPr>
              <a:t> and </a:t>
            </a:r>
            <a:r>
              <a:rPr lang="en-US" altLang="en-US" sz="1600" i="1" dirty="0">
                <a:sym typeface="Monotype Sorts" pitchFamily="-84" charset="2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 </a:t>
            </a:r>
            <a:r>
              <a:rPr lang="en-US" altLang="en-US" sz="1600" i="1" dirty="0">
                <a:sym typeface="Symbol" panose="05050102010706020507" pitchFamily="18" charset="2"/>
              </a:rPr>
              <a:t>AGBCH)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Is </a:t>
            </a:r>
            <a:r>
              <a:rPr lang="en-US" altLang="en-US" sz="1600" i="1" dirty="0">
                <a:sym typeface="Symbol" panose="05050102010706020507" pitchFamily="18" charset="2"/>
              </a:rPr>
              <a:t>AG</a:t>
            </a:r>
            <a:r>
              <a:rPr lang="en-US" altLang="en-US" sz="1600" dirty="0">
                <a:sym typeface="Symbol" panose="05050102010706020507" pitchFamily="18" charset="2"/>
              </a:rPr>
              <a:t> a candidate key?  </a:t>
            </a: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Is AG a super key?</a:t>
            </a:r>
          </a:p>
          <a:p>
            <a:pPr marL="1163638" lvl="2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Does </a:t>
            </a:r>
            <a:r>
              <a:rPr lang="en-US" altLang="en-US" sz="1600" i="1" dirty="0">
                <a:sym typeface="Symbol" panose="05050102010706020507" pitchFamily="18" charset="2"/>
              </a:rPr>
              <a:t>AG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R? == </a:t>
            </a:r>
            <a:r>
              <a:rPr lang="en-US" altLang="en-US" sz="1600" dirty="0">
                <a:sym typeface="Monotype Sorts" pitchFamily="-84" charset="2"/>
              </a:rPr>
              <a:t>Is </a:t>
            </a:r>
            <a:r>
              <a:rPr lang="en-US" altLang="en-US" sz="1600" dirty="0">
                <a:sym typeface="Symbol" panose="05050102010706020507" pitchFamily="18" charset="2"/>
              </a:rPr>
              <a:t>R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 </a:t>
            </a:r>
            <a:r>
              <a:rPr lang="en-US" altLang="en-US" sz="1600" dirty="0">
                <a:sym typeface="Monotype Sorts" pitchFamily="-84" charset="2"/>
              </a:rPr>
              <a:t>(AG)</a:t>
            </a:r>
            <a:r>
              <a:rPr lang="en-US" altLang="en-US" sz="1600" baseline="30000" dirty="0">
                <a:sym typeface="Monotype Sorts" pitchFamily="-84" charset="2"/>
              </a:rPr>
              <a:t>+ </a:t>
            </a:r>
            <a:endParaRPr lang="en-US" altLang="en-US" sz="1600" i="1" dirty="0">
              <a:sym typeface="Monotype Sorts" pitchFamily="-84" charset="2"/>
            </a:endParaRP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AutoNum type="arabicPeriod" startAt="2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onotype Sorts" pitchFamily="-84" charset="2"/>
              </a:rPr>
              <a:t>Is any subset of AG a </a:t>
            </a:r>
            <a:r>
              <a:rPr lang="en-US" altLang="en-US" sz="1600" dirty="0" err="1">
                <a:sym typeface="Monotype Sorts" pitchFamily="-84" charset="2"/>
              </a:rPr>
              <a:t>superkey</a:t>
            </a:r>
            <a:r>
              <a:rPr lang="en-US" altLang="en-US" sz="1600" dirty="0">
                <a:sym typeface="Monotype Sorts" pitchFamily="-84" charset="2"/>
              </a:rPr>
              <a:t>?</a:t>
            </a:r>
          </a:p>
          <a:p>
            <a:pPr marL="1163638" lvl="2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onotype Sorts" pitchFamily="-84" charset="2"/>
              </a:rPr>
              <a:t>Does </a:t>
            </a:r>
            <a:r>
              <a:rPr lang="en-US" altLang="en-US" sz="1600" i="1" dirty="0">
                <a:sym typeface="Monotype Sorts" pitchFamily="-84" charset="2"/>
              </a:rPr>
              <a:t>A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R</a:t>
            </a:r>
            <a:r>
              <a:rPr lang="en-US" altLang="en-US" sz="1600" dirty="0">
                <a:sym typeface="Monotype Sorts" pitchFamily="-84" charset="2"/>
              </a:rPr>
              <a:t>? </a:t>
            </a:r>
            <a:r>
              <a:rPr lang="en-US" altLang="en-US" sz="1600" i="1" dirty="0">
                <a:sym typeface="Monotype Sorts" pitchFamily="-84" charset="2"/>
              </a:rPr>
              <a:t>== </a:t>
            </a:r>
            <a:r>
              <a:rPr lang="en-US" altLang="en-US" sz="1600" dirty="0">
                <a:sym typeface="Monotype Sorts" pitchFamily="-84" charset="2"/>
              </a:rPr>
              <a:t>Is </a:t>
            </a:r>
            <a:r>
              <a:rPr lang="en-US" altLang="en-US" sz="1600" dirty="0">
                <a:sym typeface="Symbol" panose="05050102010706020507" pitchFamily="18" charset="2"/>
              </a:rPr>
              <a:t>R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 </a:t>
            </a:r>
            <a:r>
              <a:rPr lang="en-US" altLang="en-US" sz="1600" dirty="0">
                <a:sym typeface="Monotype Sorts" pitchFamily="-84" charset="2"/>
              </a:rPr>
              <a:t>(A)</a:t>
            </a:r>
            <a:r>
              <a:rPr lang="en-US" altLang="en-US" sz="1600" baseline="30000" dirty="0">
                <a:sym typeface="Monotype Sorts" pitchFamily="-84" charset="2"/>
              </a:rPr>
              <a:t>+   </a:t>
            </a:r>
            <a:endParaRPr lang="en-US" altLang="en-US" sz="1600" dirty="0">
              <a:sym typeface="Monotype Sorts" pitchFamily="-84" charset="2"/>
            </a:endParaRPr>
          </a:p>
          <a:p>
            <a:pPr marL="1163638" lvl="2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onotype Sorts" pitchFamily="-84" charset="2"/>
              </a:rPr>
              <a:t>Does </a:t>
            </a:r>
            <a:r>
              <a:rPr lang="en-US" altLang="en-US" sz="1600" i="1" dirty="0">
                <a:sym typeface="Monotype Sorts" pitchFamily="-84" charset="2"/>
              </a:rPr>
              <a:t>G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R</a:t>
            </a:r>
            <a:r>
              <a:rPr lang="en-US" altLang="en-US" sz="1600" dirty="0">
                <a:sym typeface="Monotype Sorts" pitchFamily="-84" charset="2"/>
              </a:rPr>
              <a:t>? == Is </a:t>
            </a:r>
            <a:r>
              <a:rPr lang="en-US" altLang="en-US" sz="1600" dirty="0">
                <a:sym typeface="Symbol" panose="05050102010706020507" pitchFamily="18" charset="2"/>
              </a:rPr>
              <a:t>R  </a:t>
            </a:r>
            <a:r>
              <a:rPr lang="en-US" altLang="en-US" sz="1600" dirty="0">
                <a:sym typeface="Monotype Sorts" pitchFamily="-84" charset="2"/>
              </a:rPr>
              <a:t>(G)</a:t>
            </a:r>
            <a:r>
              <a:rPr lang="en-US" altLang="en-US" sz="1600" baseline="30000" dirty="0">
                <a:sym typeface="Monotype Sorts" pitchFamily="-84" charset="2"/>
              </a:rPr>
              <a:t>+ </a:t>
            </a:r>
          </a:p>
          <a:p>
            <a:pPr marL="1163638" lvl="2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onotype Sorts" pitchFamily="-84" charset="2"/>
              </a:rPr>
              <a:t>In general: check for each subset of size </a:t>
            </a:r>
            <a:r>
              <a:rPr lang="en-US" altLang="en-US" sz="1600" i="1" dirty="0">
                <a:sym typeface="Monotype Sorts" pitchFamily="-84" charset="2"/>
              </a:rPr>
              <a:t>n-1</a:t>
            </a:r>
            <a:endParaRPr lang="en-US" altLang="en-US" sz="1600" i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5" grpId="0" build="p" bldLvl="2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1539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Uses of Attribute Closure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93788"/>
            <a:ext cx="7562850" cy="4489450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dirty="0"/>
              <a:t>There are several uses of the attribute closure algorithm: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Testing for </a:t>
            </a:r>
            <a:r>
              <a:rPr lang="en-US" altLang="en-US" dirty="0" err="1"/>
              <a:t>superkey</a:t>
            </a:r>
            <a:r>
              <a:rPr lang="en-US" altLang="en-US" dirty="0"/>
              <a:t>: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/>
              <a:t>To test if </a:t>
            </a:r>
            <a:r>
              <a:rPr lang="en-US" altLang="en-US" dirty="0">
                <a:sym typeface="Symbol" panose="05050102010706020507" pitchFamily="18" charset="2"/>
              </a:rPr>
              <a:t> is a </a:t>
            </a:r>
            <a:r>
              <a:rPr lang="en-US" altLang="en-US" dirty="0" err="1">
                <a:sym typeface="Symbol" panose="05050102010706020507" pitchFamily="18" charset="2"/>
              </a:rPr>
              <a:t>superkey</a:t>
            </a:r>
            <a:r>
              <a:rPr lang="en-US" altLang="en-US" dirty="0">
                <a:sym typeface="Symbol" panose="05050102010706020507" pitchFamily="18" charset="2"/>
              </a:rPr>
              <a:t>, we compute </a:t>
            </a:r>
            <a:r>
              <a:rPr lang="en-US" altLang="en-US" baseline="30000" dirty="0">
                <a:sym typeface="Symbol" panose="05050102010706020507" pitchFamily="18" charset="2"/>
              </a:rPr>
              <a:t>+,</a:t>
            </a:r>
            <a:r>
              <a:rPr lang="en-US" altLang="en-US" dirty="0">
                <a:sym typeface="Symbol" panose="05050102010706020507" pitchFamily="18" charset="2"/>
              </a:rPr>
              <a:t> and check if </a:t>
            </a:r>
            <a:r>
              <a:rPr lang="en-US" altLang="en-US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contains all attributes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Testing functional dependencies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To check if a functional dependency    holds (or, in other words, is in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), just check if   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.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That is, we compute </a:t>
            </a:r>
            <a:r>
              <a:rPr lang="en-US" altLang="en-US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by using attribute closure, and then check if it contains .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Is a simple and cheap test, and very useful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Computing closure of F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For each   </a:t>
            </a:r>
            <a:r>
              <a:rPr lang="en-US" altLang="en-US" i="1" dirty="0">
                <a:sym typeface="Symbol" panose="05050102010706020507" pitchFamily="18" charset="2"/>
              </a:rPr>
              <a:t>R, </a:t>
            </a:r>
            <a:r>
              <a:rPr lang="en-US" altLang="en-US" dirty="0">
                <a:sym typeface="Symbol" panose="05050102010706020507" pitchFamily="18" charset="2"/>
              </a:rPr>
              <a:t>we find the closure 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, and for each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  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, we output a functional dependency   </a:t>
            </a:r>
            <a:r>
              <a:rPr lang="en-US" altLang="en-US" i="1" dirty="0">
                <a:sym typeface="Symbol" panose="05050102010706020507" pitchFamily="18" charset="2"/>
              </a:rPr>
              <a:t>S.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Canonical Cover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84910"/>
            <a:ext cx="7647680" cy="442555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Suppose that we have a set of functional dependencies </a:t>
            </a:r>
            <a:r>
              <a:rPr lang="en-US" altLang="en-US" i="1" dirty="0"/>
              <a:t>F</a:t>
            </a:r>
            <a:r>
              <a:rPr lang="en-US" altLang="en-US" dirty="0"/>
              <a:t> on a relation schema. Whenever a user performs an update on the relation, the database system must ensure that the update does not violate any functional dependencies; that is, all the functional dependencies in </a:t>
            </a:r>
            <a:r>
              <a:rPr lang="en-US" altLang="en-US" i="1" dirty="0"/>
              <a:t>F</a:t>
            </a:r>
            <a:r>
              <a:rPr lang="en-US" altLang="en-US" dirty="0"/>
              <a:t> are satisfied in the new database state.</a:t>
            </a:r>
          </a:p>
          <a:p>
            <a:pPr>
              <a:defRPr/>
            </a:pPr>
            <a:r>
              <a:rPr lang="en-US" altLang="en-US" dirty="0"/>
              <a:t>If an update violates any functional dependencies in the set </a:t>
            </a:r>
            <a:r>
              <a:rPr lang="en-US" altLang="en-US" i="1" dirty="0"/>
              <a:t>F, </a:t>
            </a:r>
            <a:r>
              <a:rPr lang="en-US" altLang="en-US" dirty="0"/>
              <a:t>the system must roll back the update.</a:t>
            </a:r>
          </a:p>
          <a:p>
            <a:pPr>
              <a:defRPr/>
            </a:pPr>
            <a:r>
              <a:rPr lang="en-US" altLang="en-US" dirty="0"/>
              <a:t>We can reduce the effort spent in checking for violations by testing a simplified set of functional dependencies that has the same closure as the given set. </a:t>
            </a:r>
          </a:p>
          <a:p>
            <a:pPr>
              <a:defRPr/>
            </a:pPr>
            <a:r>
              <a:rPr lang="en-US" altLang="en-US" dirty="0"/>
              <a:t>This simplified set is termed the </a:t>
            </a:r>
            <a:r>
              <a:rPr lang="en-US" altLang="en-US" b="1" dirty="0">
                <a:solidFill>
                  <a:srgbClr val="002060"/>
                </a:solidFill>
              </a:rPr>
              <a:t>canonical cover</a:t>
            </a:r>
          </a:p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To define canonical cover we must first define </a:t>
            </a:r>
            <a:r>
              <a:rPr lang="en-US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</a:t>
            </a:r>
            <a:r>
              <a:rPr lang="en-US" altLang="en-US" b="1" dirty="0">
                <a:solidFill>
                  <a:srgbClr val="002060"/>
                </a:solidFill>
              </a:rPr>
              <a:t>xtraneous</a:t>
            </a:r>
            <a:r>
              <a:rPr lang="en-US" altLang="en-US" b="1" dirty="0">
                <a:solidFill>
                  <a:srgbClr val="000099"/>
                </a:solidFill>
              </a:rPr>
              <a:t> </a:t>
            </a:r>
            <a:r>
              <a:rPr lang="en-US" altLang="en-US" b="1" dirty="0">
                <a:solidFill>
                  <a:srgbClr val="002060"/>
                </a:solidFill>
              </a:rPr>
              <a:t>attributes</a:t>
            </a:r>
            <a:r>
              <a:rPr lang="en-US" altLang="en-US" b="1" dirty="0">
                <a:solidFill>
                  <a:srgbClr val="000099"/>
                </a:solidFill>
              </a:rPr>
              <a:t>.</a:t>
            </a:r>
          </a:p>
          <a:p>
            <a:pPr lvl="1">
              <a:defRPr/>
            </a:pPr>
            <a:r>
              <a:rPr lang="en-US" altLang="en-US" dirty="0"/>
              <a:t>An attribute of a functional dependency  in </a:t>
            </a:r>
            <a:r>
              <a:rPr lang="en-US" altLang="en-US" i="1" dirty="0"/>
              <a:t>F</a:t>
            </a:r>
            <a:r>
              <a:rPr lang="en-US" altLang="en-US" dirty="0"/>
              <a:t> is </a:t>
            </a:r>
            <a:r>
              <a:rPr lang="en-US" altLang="en-US" b="1" dirty="0">
                <a:solidFill>
                  <a:srgbClr val="002060"/>
                </a:solidFill>
              </a:rPr>
              <a:t>extraneous </a:t>
            </a:r>
            <a:r>
              <a:rPr lang="en-US" altLang="en-US" dirty="0"/>
              <a:t>if we can remove it without changing </a:t>
            </a:r>
            <a:r>
              <a:rPr lang="en-US" altLang="en-US" i="1" dirty="0"/>
              <a:t> F </a:t>
            </a:r>
            <a:r>
              <a:rPr lang="en-US" altLang="en-US" baseline="30000" dirty="0"/>
              <a:t>+</a:t>
            </a:r>
            <a:r>
              <a:rPr lang="en-US" altLang="en-US" dirty="0"/>
              <a:t> </a:t>
            </a:r>
          </a:p>
          <a:p>
            <a:pPr lvl="1">
              <a:defRPr/>
            </a:pPr>
            <a:endParaRPr lang="en-US" altLang="en-US" b="1" dirty="0">
              <a:solidFill>
                <a:srgbClr val="000099"/>
              </a:solidFill>
              <a:cs typeface="+mn-cs"/>
            </a:endParaRP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Extraneous Attributes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63638"/>
            <a:ext cx="7585537" cy="3673057"/>
          </a:xfrm>
        </p:spPr>
        <p:txBody>
          <a:bodyPr/>
          <a:lstStyle/>
          <a:p>
            <a:r>
              <a:rPr lang="en-US" altLang="en-US" dirty="0"/>
              <a:t>Removing an attribute from the left side of a functional dependency could make it a stronger constraint.  </a:t>
            </a:r>
          </a:p>
          <a:p>
            <a:pPr lvl="1"/>
            <a:r>
              <a:rPr lang="en-US" altLang="en-US" dirty="0"/>
              <a:t>For example, if we have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 and remove B, we get the possibly stronger result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 C.  It may be stronger because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 C logically implies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C, but 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 does not, on its own, logically imply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 C</a:t>
            </a:r>
          </a:p>
          <a:p>
            <a:r>
              <a:rPr lang="en-US" altLang="en-US" dirty="0"/>
              <a:t>But, depending on what our set F of functional dependencies happens to be, we may be able to remove B from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 safely.  </a:t>
            </a:r>
          </a:p>
          <a:p>
            <a:pPr lvl="1"/>
            <a:r>
              <a:rPr lang="en-US" altLang="en-US" dirty="0"/>
              <a:t>For example, suppose that</a:t>
            </a:r>
          </a:p>
          <a:p>
            <a:pPr lvl="1"/>
            <a:r>
              <a:rPr lang="en-US" altLang="en-US" dirty="0"/>
              <a:t>F =  {AB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C,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D, D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C}</a:t>
            </a:r>
          </a:p>
          <a:p>
            <a:pPr lvl="1"/>
            <a:r>
              <a:rPr lang="en-US" altLang="en-US" dirty="0"/>
              <a:t>Then we can show that F logically implies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C, making extraneous in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Extraneous Attributes (Cont.)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63638"/>
            <a:ext cx="7647681" cy="3384299"/>
          </a:xfrm>
        </p:spPr>
        <p:txBody>
          <a:bodyPr/>
          <a:lstStyle/>
          <a:p>
            <a:r>
              <a:rPr lang="en-US" altLang="en-US" dirty="0"/>
              <a:t>Removing an attribute from the right side of a functional dependency could make it a weaker constraint.  </a:t>
            </a:r>
          </a:p>
          <a:p>
            <a:pPr lvl="1"/>
            <a:r>
              <a:rPr lang="en-US" altLang="en-US" dirty="0"/>
              <a:t>For example, if we have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CD and remove C, we get the possibly weaker result AB</a:t>
            </a:r>
            <a:r>
              <a:rPr lang="en-US" altLang="en-US" dirty="0">
                <a:sym typeface="Symbol" panose="05050102010706020507" pitchFamily="18" charset="2"/>
              </a:rPr>
              <a:t> </a:t>
            </a:r>
            <a:r>
              <a:rPr lang="en-US" altLang="en-US" dirty="0"/>
              <a:t> D.  It may be weaker because using just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D, we can no longer infer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C.</a:t>
            </a:r>
          </a:p>
          <a:p>
            <a:r>
              <a:rPr lang="en-US" altLang="en-US" dirty="0"/>
              <a:t>But, depending on what our set F of functional dependencies happens to be, we may be able to remove C from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CD safely.  </a:t>
            </a:r>
          </a:p>
          <a:p>
            <a:pPr lvl="1"/>
            <a:r>
              <a:rPr lang="en-US" altLang="en-US" dirty="0"/>
              <a:t>For example, suppose that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           F = { AB</a:t>
            </a:r>
            <a:r>
              <a:rPr lang="en-US" altLang="en-US" dirty="0">
                <a:sym typeface="Symbol" panose="05050102010706020507" pitchFamily="18" charset="2"/>
              </a:rPr>
              <a:t> </a:t>
            </a:r>
            <a:r>
              <a:rPr lang="en-US" altLang="en-US" dirty="0"/>
              <a:t> CD, 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C.</a:t>
            </a:r>
          </a:p>
          <a:p>
            <a:pPr lvl="1"/>
            <a:r>
              <a:rPr lang="en-US" altLang="en-US" dirty="0"/>
              <a:t>Then we can show that even after replacing AB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CD by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D, we can still infer $AB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 and thus AB</a:t>
            </a:r>
            <a:r>
              <a:rPr lang="en-US" altLang="en-US" dirty="0">
                <a:sym typeface="Symbol" panose="05050102010706020507" pitchFamily="18" charset="2"/>
              </a:rPr>
              <a:t> </a:t>
            </a:r>
            <a:r>
              <a:rPr lang="en-US" altLang="en-US" dirty="0"/>
              <a:t> CD.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Features of Good Relational Designs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752020" y="1111060"/>
            <a:ext cx="7661585" cy="5020788"/>
          </a:xfrm>
        </p:spPr>
        <p:txBody>
          <a:bodyPr/>
          <a:lstStyle/>
          <a:p>
            <a:r>
              <a:rPr lang="en-US" altLang="en-US" sz="1700" dirty="0"/>
              <a:t>Suppose we combine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department </a:t>
            </a:r>
            <a:r>
              <a:rPr lang="en-US" altLang="en-US" sz="1700" dirty="0"/>
              <a:t>into </a:t>
            </a:r>
            <a:r>
              <a:rPr lang="en-US" altLang="en-US" sz="1700" i="1" dirty="0"/>
              <a:t>in_dep, </a:t>
            </a:r>
            <a:r>
              <a:rPr lang="en-US" altLang="en-US" sz="1700" dirty="0"/>
              <a:t>which represents the natural join on the relations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department</a:t>
            </a:r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r>
              <a:rPr lang="en-US" altLang="en-US" sz="1700" dirty="0"/>
              <a:t>There is repetition of information</a:t>
            </a:r>
          </a:p>
          <a:p>
            <a:r>
              <a:rPr lang="en-US" altLang="en-US" sz="1700" dirty="0"/>
              <a:t>Need to use null values (if we add a new department with no instructors) </a:t>
            </a:r>
          </a:p>
          <a:p>
            <a:endParaRPr lang="en-US" altLang="en-US" sz="2000" dirty="0"/>
          </a:p>
          <a:p>
            <a:endParaRPr lang="en-US" altLang="en-US" sz="2000" i="1" dirty="0"/>
          </a:p>
        </p:txBody>
      </p:sp>
      <p:pic>
        <p:nvPicPr>
          <p:cNvPr id="8196" name="Picture 5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4" y="1889599"/>
            <a:ext cx="4553982" cy="2732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887104" y="5882184"/>
            <a:ext cx="76615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2060"/>
              </a:buClr>
              <a:buSzPct val="100000"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2424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Extraneous Attributes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idx="1"/>
          </p:nvPr>
        </p:nvSpPr>
        <p:spPr>
          <a:xfrm>
            <a:off x="254000" y="1092199"/>
            <a:ext cx="8591550" cy="5648325"/>
          </a:xfrm>
        </p:spPr>
        <p:txBody>
          <a:bodyPr/>
          <a:lstStyle/>
          <a:p>
            <a:r>
              <a:rPr lang="en-US" altLang="en-US" dirty="0"/>
              <a:t>An attribute of a functional dependency  in </a:t>
            </a:r>
            <a:r>
              <a:rPr lang="en-US" altLang="en-US" i="1" dirty="0"/>
              <a:t>F</a:t>
            </a:r>
            <a:r>
              <a:rPr lang="en-US" altLang="en-US" dirty="0"/>
              <a:t> is </a:t>
            </a:r>
            <a:r>
              <a:rPr lang="en-US" altLang="en-US" b="1" dirty="0">
                <a:solidFill>
                  <a:srgbClr val="002060"/>
                </a:solidFill>
              </a:rPr>
              <a:t>extraneous</a:t>
            </a:r>
            <a:r>
              <a:rPr lang="en-US" altLang="en-US" b="1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if we can remove it without changing </a:t>
            </a:r>
            <a:r>
              <a:rPr lang="en-US" altLang="en-US" i="1" dirty="0"/>
              <a:t> F </a:t>
            </a:r>
            <a:r>
              <a:rPr lang="en-US" altLang="en-US" baseline="30000" dirty="0"/>
              <a:t>+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Consider a set </a:t>
            </a:r>
            <a:r>
              <a:rPr lang="en-US" altLang="en-US" i="1" dirty="0"/>
              <a:t>F</a:t>
            </a:r>
            <a:r>
              <a:rPr lang="en-US" altLang="en-US" dirty="0"/>
              <a:t> of functional dependencies and the functional dependency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Greek Symbols"/>
              </a:rPr>
              <a:t>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.</a:t>
            </a:r>
          </a:p>
          <a:p>
            <a:pPr lvl="1"/>
            <a:r>
              <a:rPr lang="en-US" altLang="en-US" b="1" dirty="0">
                <a:sym typeface="Monotype Sorts" pitchFamily="-84" charset="2"/>
              </a:rPr>
              <a:t>Remove from the left side</a:t>
            </a:r>
            <a:r>
              <a:rPr lang="en-US" altLang="en-US" dirty="0">
                <a:sym typeface="Monotype Sorts" pitchFamily="-84" charset="2"/>
              </a:rPr>
              <a:t>: Attribute A is </a:t>
            </a:r>
            <a:r>
              <a:rPr lang="en-US" altLang="en-US" b="1" dirty="0">
                <a:solidFill>
                  <a:srgbClr val="002060"/>
                </a:solidFill>
                <a:sym typeface="Monotype Sorts" pitchFamily="-84" charset="2"/>
              </a:rPr>
              <a:t>extraneous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r>
              <a:rPr lang="en-US" altLang="en-US" dirty="0">
                <a:sym typeface="Monotype Sorts" pitchFamily="-84" charset="2"/>
              </a:rPr>
              <a:t>in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if</a:t>
            </a:r>
          </a:p>
          <a:p>
            <a:pPr lvl="2"/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Greek Symbols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 </a:t>
            </a:r>
            <a:r>
              <a:rPr lang="en-US" altLang="en-US" dirty="0">
                <a:sym typeface="Greek Symbols"/>
              </a:rPr>
              <a:t>  and </a:t>
            </a:r>
          </a:p>
          <a:p>
            <a:pPr lvl="2"/>
            <a:r>
              <a:rPr lang="en-US" altLang="en-US" i="1" dirty="0">
                <a:sym typeface="Greek Symbols"/>
              </a:rPr>
              <a:t>F </a:t>
            </a:r>
            <a:r>
              <a:rPr lang="en-US" altLang="en-US" dirty="0">
                <a:sym typeface="Greek Symbols"/>
              </a:rPr>
              <a:t> logically implies (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– {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}) </a:t>
            </a:r>
            <a:r>
              <a:rPr lang="en-US" altLang="en-US" dirty="0">
                <a:sym typeface="Symbol" panose="05050102010706020507" pitchFamily="18" charset="2"/>
              </a:rPr>
              <a:t> {(</a:t>
            </a:r>
            <a:r>
              <a:rPr lang="en-US" altLang="en-US" dirty="0">
                <a:sym typeface="Greek Symbols"/>
              </a:rPr>
              <a:t>  –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}.</a:t>
            </a:r>
          </a:p>
          <a:p>
            <a:pPr lvl="1"/>
            <a:r>
              <a:rPr lang="en-US" altLang="en-US" b="1" dirty="0">
                <a:sym typeface="Monotype Sorts" pitchFamily="-84" charset="2"/>
              </a:rPr>
              <a:t>Remove from the right side</a:t>
            </a:r>
            <a:r>
              <a:rPr lang="en-US" altLang="en-US" dirty="0">
                <a:sym typeface="Monotype Sorts" pitchFamily="-84" charset="2"/>
              </a:rPr>
              <a:t>: </a:t>
            </a:r>
            <a:r>
              <a:rPr lang="en-US" altLang="en-US" dirty="0">
                <a:sym typeface="Greek Symbols"/>
              </a:rPr>
              <a:t>Attribute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is </a:t>
            </a:r>
            <a:r>
              <a:rPr lang="en-US" altLang="en-US" b="1" dirty="0">
                <a:solidFill>
                  <a:srgbClr val="002060"/>
                </a:solidFill>
                <a:sym typeface="Greek Symbols"/>
              </a:rPr>
              <a:t>extraneous</a:t>
            </a:r>
            <a:r>
              <a:rPr lang="en-US" altLang="en-US" dirty="0">
                <a:sym typeface="Greek Symbols"/>
              </a:rPr>
              <a:t> in </a:t>
            </a:r>
            <a:r>
              <a:rPr lang="en-US" altLang="en-US" dirty="0">
                <a:sym typeface="Symbol" panose="05050102010706020507" pitchFamily="18" charset="2"/>
              </a:rPr>
              <a:t> if</a:t>
            </a:r>
          </a:p>
          <a:p>
            <a:pPr lvl="2"/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 </a:t>
            </a:r>
            <a:r>
              <a:rPr lang="en-US" altLang="en-US" dirty="0">
                <a:sym typeface="Greek Symbols"/>
              </a:rPr>
              <a:t> and </a:t>
            </a:r>
          </a:p>
          <a:p>
            <a:pPr lvl="2"/>
            <a:r>
              <a:rPr lang="en-US" altLang="en-US" dirty="0">
                <a:sym typeface="Greek Symbols"/>
              </a:rPr>
              <a:t>The set of functional dependencies    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dirty="0">
                <a:sym typeface="Greek Symbols"/>
              </a:rPr>
              <a:t>        (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 – {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}) </a:t>
            </a:r>
            <a:r>
              <a:rPr lang="en-US" altLang="en-US" dirty="0">
                <a:sym typeface="Symbol" panose="05050102010706020507" pitchFamily="18" charset="2"/>
              </a:rPr>
              <a:t> {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Greek Symbols"/>
              </a:rPr>
              <a:t>(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–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)} logically implies </a:t>
            </a:r>
            <a:r>
              <a:rPr lang="en-US" altLang="en-US" i="1" dirty="0">
                <a:sym typeface="Greek Symbols"/>
              </a:rPr>
              <a:t>F.</a:t>
            </a:r>
          </a:p>
          <a:p>
            <a:r>
              <a:rPr lang="en-US" altLang="en-US" i="1" dirty="0">
                <a:sym typeface="Greek Symbols"/>
              </a:rPr>
              <a:t>Note: </a:t>
            </a:r>
            <a:r>
              <a:rPr lang="en-US" altLang="en-US" dirty="0">
                <a:sym typeface="Greek Symbols"/>
              </a:rPr>
              <a:t>implication in the opposite direction is trivial in each of the cases above, since a </a:t>
            </a:r>
            <a:r>
              <a:rPr lang="ja-JP" altLang="en-US" dirty="0">
                <a:latin typeface="Arial" panose="020B0604020202020204" pitchFamily="34" charset="0"/>
                <a:sym typeface="Greek Symbols"/>
              </a:rPr>
              <a:t>“</a:t>
            </a:r>
            <a:r>
              <a:rPr lang="en-US" altLang="ja-JP" dirty="0">
                <a:sym typeface="Greek Symbols"/>
              </a:rPr>
              <a:t>stronger</a:t>
            </a:r>
            <a:r>
              <a:rPr lang="ja-JP" altLang="en-US" dirty="0">
                <a:latin typeface="Arial" panose="020B0604020202020204" pitchFamily="34" charset="0"/>
                <a:sym typeface="Greek Symbols"/>
              </a:rPr>
              <a:t>”</a:t>
            </a:r>
            <a:r>
              <a:rPr lang="en-US" altLang="ja-JP" dirty="0">
                <a:sym typeface="Greek Symbols"/>
              </a:rPr>
              <a:t> functional dependency always implies a weaker 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9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128821"/>
            <a:ext cx="7685088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if an Attribute is Extraneous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772357" y="1093789"/>
            <a:ext cx="7493339" cy="3706811"/>
          </a:xfrm>
        </p:spPr>
        <p:txBody>
          <a:bodyPr/>
          <a:lstStyle/>
          <a:p>
            <a:pPr marL="381000" indent="-381000"/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dirty="0"/>
              <a:t>  be  a relation  schema and  let  </a:t>
            </a:r>
            <a:r>
              <a:rPr lang="en-US" altLang="en-US" i="1" dirty="0"/>
              <a:t>F </a:t>
            </a:r>
            <a:r>
              <a:rPr lang="en-US" altLang="en-US" dirty="0"/>
              <a:t> be  a set of functional dependencies that hold on </a:t>
            </a:r>
            <a:r>
              <a:rPr lang="en-US" altLang="en-US" i="1" dirty="0"/>
              <a:t>R</a:t>
            </a:r>
            <a:r>
              <a:rPr lang="en-US" altLang="en-US" dirty="0"/>
              <a:t> . Consider an attribute  in the functional dependency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.</a:t>
            </a:r>
          </a:p>
          <a:p>
            <a:pPr marL="381000" indent="-381000"/>
            <a:r>
              <a:rPr lang="en-US" altLang="en-US" dirty="0">
                <a:sym typeface="Greek Symbols"/>
              </a:rPr>
              <a:t>To test if attribute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 </a:t>
            </a:r>
            <a:r>
              <a:rPr lang="en-US" altLang="en-US" dirty="0">
                <a:sym typeface="Greek Symbols"/>
              </a:rPr>
              <a:t>  is extraneous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</a:t>
            </a:r>
          </a:p>
          <a:p>
            <a:pPr marL="800100" lvl="1" indent="-342900"/>
            <a:r>
              <a:rPr lang="en-US" altLang="en-US" dirty="0">
                <a:sym typeface="Greek Symbols"/>
              </a:rPr>
              <a:t>Consider the set: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         F</a:t>
            </a:r>
            <a:r>
              <a:rPr lang="en-US" altLang="ja-JP" dirty="0">
                <a:latin typeface="Arial" panose="020B0604020202020204" pitchFamily="34" charset="0"/>
                <a:sym typeface="Greek Symbols"/>
              </a:rPr>
              <a:t>'</a:t>
            </a:r>
            <a:r>
              <a:rPr lang="en-US" altLang="ja-JP" dirty="0">
                <a:sym typeface="Greek Symbols"/>
              </a:rPr>
              <a:t> = (</a:t>
            </a:r>
            <a:r>
              <a:rPr lang="en-US" altLang="ja-JP" i="1" dirty="0">
                <a:sym typeface="Greek Symbols"/>
              </a:rPr>
              <a:t>F</a:t>
            </a:r>
            <a:r>
              <a:rPr lang="en-US" altLang="ja-JP" dirty="0">
                <a:sym typeface="Greek Symbols"/>
              </a:rPr>
              <a:t>  – {</a:t>
            </a:r>
            <a:r>
              <a:rPr lang="en-US" altLang="ja-JP" dirty="0">
                <a:sym typeface="Symbol" panose="05050102010706020507" pitchFamily="18" charset="2"/>
              </a:rPr>
              <a:t></a:t>
            </a:r>
            <a:r>
              <a:rPr lang="en-US" altLang="ja-JP" dirty="0">
                <a:sym typeface="Greek Symbols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</a:t>
            </a:r>
            <a:r>
              <a:rPr lang="en-US" altLang="ja-JP" dirty="0">
                <a:sym typeface="Monotype Sorts" pitchFamily="-84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</a:t>
            </a:r>
            <a:r>
              <a:rPr lang="en-US" altLang="ja-JP" dirty="0">
                <a:sym typeface="Greek Symbols"/>
              </a:rPr>
              <a:t>}) </a:t>
            </a:r>
            <a:r>
              <a:rPr lang="en-US" altLang="ja-JP" dirty="0">
                <a:sym typeface="Symbol" panose="05050102010706020507" pitchFamily="18" charset="2"/>
              </a:rPr>
              <a:t> {</a:t>
            </a:r>
            <a:r>
              <a:rPr lang="en-US" altLang="ja-JP" dirty="0">
                <a:sym typeface="Greek Symbols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</a:t>
            </a:r>
            <a:r>
              <a:rPr lang="en-US" altLang="ja-JP" i="1" dirty="0">
                <a:sym typeface="Greek Symbols"/>
              </a:rPr>
              <a:t>(</a:t>
            </a:r>
            <a:r>
              <a:rPr lang="en-US" altLang="ja-JP" dirty="0">
                <a:sym typeface="Symbol" panose="05050102010706020507" pitchFamily="18" charset="2"/>
              </a:rPr>
              <a:t></a:t>
            </a:r>
            <a:r>
              <a:rPr lang="en-US" altLang="ja-JP" i="1" dirty="0">
                <a:sym typeface="Greek Symbols"/>
              </a:rPr>
              <a:t> </a:t>
            </a:r>
            <a:r>
              <a:rPr lang="en-US" altLang="ja-JP" dirty="0">
                <a:sym typeface="Greek Symbols"/>
              </a:rPr>
              <a:t>– </a:t>
            </a:r>
            <a:r>
              <a:rPr lang="en-US" altLang="ja-JP" i="1" dirty="0">
                <a:sym typeface="Greek Symbols"/>
              </a:rPr>
              <a:t>A</a:t>
            </a:r>
            <a:r>
              <a:rPr lang="en-US" altLang="ja-JP" dirty="0">
                <a:sym typeface="Greek Symbols"/>
              </a:rPr>
              <a:t>)}, </a:t>
            </a:r>
          </a:p>
          <a:p>
            <a:pPr marL="800100" lvl="1" indent="-342900"/>
            <a:r>
              <a:rPr lang="en-US" altLang="en-US" dirty="0">
                <a:sym typeface="Greek Symbols"/>
              </a:rPr>
              <a:t> check that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30000" dirty="0">
                <a:sym typeface="Greek Symbols"/>
              </a:rPr>
              <a:t>+ </a:t>
            </a:r>
            <a:r>
              <a:rPr lang="en-US" altLang="en-US" dirty="0">
                <a:sym typeface="Greek Symbols"/>
              </a:rPr>
              <a:t> contains </a:t>
            </a:r>
            <a:r>
              <a:rPr lang="en-US" altLang="en-US" i="1" dirty="0">
                <a:sym typeface="Greek Symbols"/>
              </a:rPr>
              <a:t>A; </a:t>
            </a:r>
            <a:r>
              <a:rPr lang="en-US" altLang="en-US" dirty="0">
                <a:sym typeface="Greek Symbols"/>
              </a:rPr>
              <a:t>if it does</a:t>
            </a:r>
            <a:r>
              <a:rPr lang="en-US" altLang="en-US" i="1" dirty="0">
                <a:sym typeface="Greek Symbols"/>
              </a:rPr>
              <a:t>, A </a:t>
            </a:r>
            <a:r>
              <a:rPr lang="en-US" altLang="en-US" dirty="0">
                <a:sym typeface="Greek Symbols"/>
              </a:rPr>
              <a:t>is extraneous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</a:t>
            </a:r>
          </a:p>
          <a:p>
            <a:pPr marL="381000" indent="-381000"/>
            <a:r>
              <a:rPr lang="en-US" altLang="en-US" dirty="0">
                <a:sym typeface="Monotype Sorts" pitchFamily="-84" charset="2"/>
              </a:rPr>
              <a:t>To test if attribute A </a:t>
            </a:r>
            <a:r>
              <a:rPr lang="en-US" altLang="en-US" dirty="0">
                <a:sym typeface="Symbol" panose="05050102010706020507" pitchFamily="18" charset="2"/>
              </a:rPr>
              <a:t> </a:t>
            </a:r>
            <a:r>
              <a:rPr lang="en-US" altLang="en-US" dirty="0">
                <a:sym typeface="Monotype Sorts" pitchFamily="-84" charset="2"/>
              </a:rPr>
              <a:t> is extraneous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r>
              <a:rPr lang="en-US" altLang="en-US" dirty="0">
                <a:sym typeface="Monotype Sorts" pitchFamily="-84" charset="2"/>
              </a:rPr>
              <a:t>in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</a:p>
          <a:p>
            <a:pPr marL="800100" lvl="1" indent="-342900"/>
            <a:r>
              <a:rPr lang="en-US" altLang="en-US" dirty="0">
                <a:sym typeface="Greek Symbols"/>
              </a:rPr>
              <a:t>Let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/>
              </a:rPr>
              <a:t> =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dirty="0">
                <a:sym typeface="Greek Symbols"/>
              </a:rPr>
              <a:t>– {A</a:t>
            </a:r>
            <a:r>
              <a:rPr lang="en-US" altLang="en-US" dirty="0">
                <a:sym typeface="Symbol" panose="05050102010706020507" pitchFamily="18" charset="2"/>
              </a:rPr>
              <a:t>}. Check if  </a:t>
            </a:r>
            <a:r>
              <a:rPr lang="en-US" altLang="ja-JP" dirty="0">
                <a:sym typeface="Greek Symbols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</a:t>
            </a:r>
            <a:r>
              <a:rPr lang="en-US" altLang="ja-JP" dirty="0">
                <a:sym typeface="Monotype Sorts" pitchFamily="-84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Symbol" panose="05050102010706020507" pitchFamily="18" charset="2"/>
              </a:rPr>
              <a:t>  can be inferred  from </a:t>
            </a:r>
            <a:r>
              <a:rPr lang="en-US" altLang="en-US" i="1" dirty="0">
                <a:sym typeface="Symbol" panose="05050102010706020507" pitchFamily="18" charset="2"/>
              </a:rPr>
              <a:t>F. </a:t>
            </a:r>
          </a:p>
          <a:p>
            <a:pPr marL="1143000" lvl="2" indent="-342900"/>
            <a:r>
              <a:rPr lang="en-US" altLang="en-US" dirty="0">
                <a:sym typeface="Symbol" panose="05050102010706020507" pitchFamily="18" charset="2"/>
              </a:rPr>
              <a:t> Compute </a:t>
            </a:r>
            <a:r>
              <a:rPr lang="en-US" altLang="en-US" baseline="30000" dirty="0">
                <a:sym typeface="Greek Symbols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using the dependencies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</a:t>
            </a:r>
            <a:endParaRPr lang="en-US" altLang="en-US" dirty="0">
              <a:sym typeface="Symbol" panose="05050102010706020507" pitchFamily="18" charset="2"/>
            </a:endParaRPr>
          </a:p>
          <a:p>
            <a:pPr marL="1143000" lvl="2" indent="-342900"/>
            <a:r>
              <a:rPr lang="en-US" altLang="en-US" dirty="0">
                <a:sym typeface="Symbol" panose="05050102010706020507" pitchFamily="18" charset="2"/>
              </a:rPr>
              <a:t> If </a:t>
            </a:r>
            <a:r>
              <a:rPr lang="en-US" altLang="en-US" baseline="30000" dirty="0">
                <a:sym typeface="Greek Symbols"/>
              </a:rPr>
              <a:t>+  </a:t>
            </a:r>
            <a:r>
              <a:rPr lang="en-US" altLang="en-US" dirty="0">
                <a:sym typeface="Symbol" panose="05050102010706020507" pitchFamily="18" charset="2"/>
              </a:rPr>
              <a:t>includes all attributes in  then </a:t>
            </a:r>
            <a:r>
              <a:rPr lang="en-US" altLang="en-US" dirty="0">
                <a:sym typeface="Greek Symbols"/>
              </a:rPr>
              <a:t>,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is extraneous </a:t>
            </a:r>
            <a:r>
              <a:rPr lang="en-US" altLang="en-US" dirty="0">
                <a:sym typeface="Monotype Sorts" pitchFamily="-84" charset="2"/>
              </a:rPr>
              <a:t>in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endParaRPr lang="en-US" altLang="en-US" dirty="0">
              <a:sym typeface="Greek Symbols"/>
            </a:endParaRPr>
          </a:p>
          <a:p>
            <a:pPr marL="381000" indent="-381000">
              <a:buFont typeface="Monotype Sorts" pitchFamily="-84" charset="2"/>
              <a:buNone/>
            </a:pP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Examples of Extraneous Attributes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63639"/>
            <a:ext cx="7709825" cy="2265362"/>
          </a:xfrm>
        </p:spPr>
        <p:txBody>
          <a:bodyPr/>
          <a:lstStyle/>
          <a:p>
            <a:r>
              <a:rPr lang="en-US" altLang="en-US" dirty="0"/>
              <a:t>Let </a:t>
            </a:r>
            <a:r>
              <a:rPr lang="en-US" altLang="en-US" i="1" dirty="0"/>
              <a:t>F</a:t>
            </a:r>
            <a:r>
              <a:rPr lang="en-US" altLang="en-US" dirty="0"/>
              <a:t> = {</a:t>
            </a:r>
            <a:r>
              <a:rPr lang="en-US" altLang="en-US" i="1" dirty="0"/>
              <a:t>AB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CD</a:t>
            </a:r>
            <a:r>
              <a:rPr lang="en-US" altLang="en-US" dirty="0"/>
              <a:t>,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E, E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C</a:t>
            </a:r>
            <a:r>
              <a:rPr lang="en-US" altLang="en-US" dirty="0"/>
              <a:t> }</a:t>
            </a:r>
          </a:p>
          <a:p>
            <a:r>
              <a:rPr lang="en-US" altLang="en-US" dirty="0"/>
              <a:t>To check if </a:t>
            </a:r>
            <a:r>
              <a:rPr lang="en-US" altLang="en-US" i="1" dirty="0"/>
              <a:t>C</a:t>
            </a:r>
            <a:r>
              <a:rPr lang="en-US" altLang="en-US" dirty="0"/>
              <a:t> is extraneous in </a:t>
            </a:r>
            <a:r>
              <a:rPr lang="en-US" altLang="en-US" i="1" dirty="0"/>
              <a:t>AB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CD, </a:t>
            </a:r>
            <a:r>
              <a:rPr lang="en-US" altLang="en-US" dirty="0"/>
              <a:t>we:</a:t>
            </a:r>
          </a:p>
          <a:p>
            <a:pPr lvl="1"/>
            <a:r>
              <a:rPr lang="en-US" altLang="en-US" i="1" dirty="0"/>
              <a:t> </a:t>
            </a:r>
            <a:r>
              <a:rPr lang="en-US" altLang="en-US" dirty="0"/>
              <a:t>Compute the attribute closure of AB under </a:t>
            </a:r>
            <a:r>
              <a:rPr lang="en-US" altLang="en-US" i="1" dirty="0"/>
              <a:t>F</a:t>
            </a:r>
            <a:r>
              <a:rPr lang="en-US" altLang="en-US" dirty="0"/>
              <a:t>' = {</a:t>
            </a:r>
            <a:r>
              <a:rPr lang="en-US" altLang="en-US" i="1" dirty="0"/>
              <a:t>AB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D,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E, E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C}</a:t>
            </a:r>
          </a:p>
          <a:p>
            <a:pPr lvl="1"/>
            <a:r>
              <a:rPr lang="en-US" altLang="en-US" dirty="0"/>
              <a:t>The closure is </a:t>
            </a:r>
            <a:r>
              <a:rPr lang="en-US" altLang="en-US" i="1" dirty="0"/>
              <a:t>ABCDE, </a:t>
            </a:r>
            <a:r>
              <a:rPr lang="en-US" altLang="en-US" dirty="0"/>
              <a:t>which includes </a:t>
            </a:r>
            <a:r>
              <a:rPr lang="en-US" altLang="en-US" i="1" dirty="0"/>
              <a:t>CD</a:t>
            </a:r>
          </a:p>
          <a:p>
            <a:pPr lvl="1"/>
            <a:r>
              <a:rPr lang="en-US" altLang="en-US" dirty="0"/>
              <a:t>This implies tha</a:t>
            </a:r>
            <a:r>
              <a:rPr lang="en-US" altLang="en-US" i="1" dirty="0"/>
              <a:t>t C </a:t>
            </a:r>
            <a:r>
              <a:rPr lang="en-US" altLang="en-US" dirty="0"/>
              <a:t>is</a:t>
            </a:r>
            <a:r>
              <a:rPr lang="en-US" altLang="en-US" i="1" dirty="0"/>
              <a:t> </a:t>
            </a:r>
            <a:r>
              <a:rPr lang="en-US" altLang="en-US" dirty="0"/>
              <a:t>extraneous</a:t>
            </a:r>
            <a:endParaRPr lang="en-US" altLang="en-US" i="1" dirty="0"/>
          </a:p>
          <a:p>
            <a:pPr lvl="1"/>
            <a:endParaRPr lang="en-US" altLang="en-US" i="1" dirty="0"/>
          </a:p>
          <a:p>
            <a:pPr lvl="1">
              <a:buFont typeface="Monotype Sorts" pitchFamily="-84" charset="2"/>
              <a:buNone/>
            </a:pPr>
            <a:endParaRPr lang="en-US" altLang="en-US" i="1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9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Canonical Cover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idx="1"/>
          </p:nvPr>
        </p:nvSpPr>
        <p:spPr>
          <a:xfrm>
            <a:off x="996955" y="1524586"/>
            <a:ext cx="7378695" cy="250599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logically implies all dependencies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dirty="0">
                <a:sym typeface="Greek Symbols"/>
              </a:rPr>
              <a:t> , and </a:t>
            </a:r>
          </a:p>
          <a:p>
            <a:pPr>
              <a:lnSpc>
                <a:spcPct val="90000"/>
              </a:lnSpc>
            </a:pP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baseline="-25000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logically implies all dependencies in </a:t>
            </a:r>
            <a:r>
              <a:rPr lang="en-US" altLang="en-US" i="1" dirty="0">
                <a:sym typeface="Greek Symbols"/>
              </a:rPr>
              <a:t>F,</a:t>
            </a:r>
            <a:r>
              <a:rPr lang="en-US" altLang="en-US" dirty="0">
                <a:sym typeface="Greek Symbols"/>
              </a:rPr>
              <a:t> and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Greek Symbols"/>
              </a:rPr>
              <a:t>No functional dependency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dirty="0">
                <a:sym typeface="Greek Symbols"/>
              </a:rPr>
              <a:t> contains an extraneous attribute, and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Greek Symbols"/>
              </a:rPr>
              <a:t>Each left side of functional dependency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is unique. That is, there are no two dependencies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endParaRPr lang="en-US" altLang="en-US" dirty="0">
              <a:sym typeface="Greek Symbols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and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 such that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=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2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ym typeface="Greek Symbols"/>
              </a:rPr>
              <a:t> 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>
              <a:sym typeface="Greek Symbols"/>
            </a:endParaRPr>
          </a:p>
          <a:p>
            <a:pPr>
              <a:lnSpc>
                <a:spcPct val="90000"/>
              </a:lnSpc>
            </a:pPr>
            <a:endParaRPr lang="en-US" altLang="en-US" dirty="0">
              <a:sym typeface="Greek Symbols"/>
            </a:endParaRP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8350" y="1118934"/>
            <a:ext cx="653481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>
                <a:sym typeface="Greek Symbols"/>
              </a:rPr>
              <a:t>A </a:t>
            </a:r>
            <a:r>
              <a:rPr lang="en-US" altLang="en-US" sz="1700" b="1" dirty="0">
                <a:solidFill>
                  <a:srgbClr val="002060"/>
                </a:solidFill>
                <a:sym typeface="Greek Symbols"/>
              </a:rPr>
              <a:t>canonical cover</a:t>
            </a:r>
            <a:r>
              <a:rPr lang="en-US" altLang="en-US" sz="1700" i="1" dirty="0">
                <a:solidFill>
                  <a:srgbClr val="002060"/>
                </a:solidFill>
                <a:sym typeface="Greek Symbols"/>
              </a:rPr>
              <a:t> </a:t>
            </a:r>
            <a:r>
              <a:rPr lang="en-US" altLang="en-US" sz="1700" dirty="0">
                <a:sym typeface="Greek Symbols"/>
              </a:rPr>
              <a:t>for </a:t>
            </a:r>
            <a:r>
              <a:rPr lang="en-US" altLang="en-US" sz="1700" i="1" dirty="0">
                <a:sym typeface="Greek Symbols"/>
              </a:rPr>
              <a:t>F</a:t>
            </a:r>
            <a:r>
              <a:rPr lang="en-US" altLang="en-US" sz="1700" dirty="0">
                <a:sym typeface="Greek Symbols"/>
              </a:rPr>
              <a:t> is a set of dependencies </a:t>
            </a:r>
            <a:r>
              <a:rPr lang="en-US" altLang="en-US" sz="1700" i="1" dirty="0">
                <a:sym typeface="Greek Symbols"/>
              </a:rPr>
              <a:t>F</a:t>
            </a:r>
            <a:r>
              <a:rPr lang="en-US" altLang="en-US" sz="1700" i="1" baseline="-25000" dirty="0">
                <a:sym typeface="Greek Symbols"/>
              </a:rPr>
              <a:t>c </a:t>
            </a:r>
            <a:r>
              <a:rPr lang="en-US" altLang="en-US" sz="1700" dirty="0">
                <a:sym typeface="Greek Symbols"/>
              </a:rPr>
              <a:t>such that </a:t>
            </a:r>
          </a:p>
          <a:p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5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Canonical Cover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54098"/>
            <a:ext cx="7603293" cy="41397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To compute a canonical cover for </a:t>
            </a:r>
            <a:r>
              <a:rPr lang="en-US" altLang="en-US" i="1" dirty="0"/>
              <a:t>F</a:t>
            </a:r>
            <a:r>
              <a:rPr lang="en-US" altLang="en-US" dirty="0"/>
              <a:t>: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800" dirty="0"/>
              <a:t> </a:t>
            </a:r>
            <a:br>
              <a:rPr lang="en-US" altLang="en-US" dirty="0"/>
            </a:br>
            <a:r>
              <a:rPr lang="en-US" altLang="en-US" b="1" dirty="0"/>
              <a:t>repeat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b="1" dirty="0"/>
              <a:t>	         </a:t>
            </a:r>
            <a:r>
              <a:rPr lang="en-US" altLang="en-US" dirty="0"/>
              <a:t>Use the union rule to replace any dependencies in </a:t>
            </a:r>
            <a:r>
              <a:rPr lang="en-US" altLang="en-US" i="1" dirty="0"/>
              <a:t>F </a:t>
            </a:r>
            <a:r>
              <a:rPr lang="en-US" altLang="en-US" dirty="0"/>
              <a:t>of the form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800" i="1" dirty="0"/>
              <a:t> </a:t>
            </a:r>
            <a:br>
              <a:rPr lang="en-US" altLang="en-US" i="1" dirty="0"/>
            </a:br>
            <a:r>
              <a:rPr lang="en-US" altLang="en-US" i="1" dirty="0"/>
              <a:t>		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and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 with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2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800" dirty="0">
                <a:sym typeface="Greek Symbols"/>
              </a:rPr>
              <a:t>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Find a functional dependency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dirty="0">
                <a:sym typeface="Greek Symbols"/>
              </a:rPr>
              <a:t> with an extraneous  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dirty="0">
                <a:sym typeface="Greek Symbols"/>
              </a:rPr>
              <a:t>               attribute either in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or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Monotype Sorts" pitchFamily="-84" charset="2"/>
              </a:rPr>
              <a:t> 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br>
              <a:rPr lang="en-US" altLang="en-US" sz="800" dirty="0">
                <a:sym typeface="Greek Symbols"/>
              </a:rPr>
            </a:br>
            <a:r>
              <a:rPr lang="en-US" altLang="en-US" dirty="0">
                <a:sym typeface="Greek Symbols"/>
              </a:rPr>
              <a:t>                /* Note: test for extraneous attributes done using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c,</a:t>
            </a:r>
            <a:r>
              <a:rPr lang="en-US" altLang="en-US" dirty="0">
                <a:sym typeface="Greek Symbols"/>
              </a:rPr>
              <a:t> not F*/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800" dirty="0">
                <a:sym typeface="Greek Symbols"/>
              </a:rPr>
              <a:t>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 	If an extraneous attribute is found, delete it from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br>
              <a:rPr lang="en-US" altLang="en-US" sz="800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until  </a:t>
            </a:r>
            <a:r>
              <a:rPr lang="en-US" altLang="en-US" dirty="0">
                <a:sym typeface="Greek Symbols"/>
              </a:rPr>
              <a:t>(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dirty="0">
                <a:sym typeface="Greek Symbols"/>
              </a:rPr>
              <a:t> not change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800" dirty="0">
                <a:sym typeface="Greek Symbols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Greek Symbols"/>
              </a:rPr>
              <a:t>Note: Union rule may become applicable after some extraneous attributes have been deleted, so it has to be re-applied</a:t>
            </a:r>
          </a:p>
          <a:p>
            <a:pPr>
              <a:lnSpc>
                <a:spcPct val="90000"/>
              </a:lnSpc>
            </a:pP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5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9163" y="223838"/>
            <a:ext cx="8277225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Example: Computing a Canonical Cover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754603" y="1029809"/>
            <a:ext cx="7688062" cy="5334896"/>
          </a:xfrm>
        </p:spPr>
        <p:txBody>
          <a:bodyPr/>
          <a:lstStyle/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i="1" dirty="0"/>
              <a:t>R </a:t>
            </a:r>
            <a:r>
              <a:rPr lang="en-US" altLang="en-US" sz="1600" dirty="0"/>
              <a:t>= (</a:t>
            </a:r>
            <a:r>
              <a:rPr lang="en-US" altLang="en-US" sz="1600" i="1" dirty="0"/>
              <a:t>A, B, C)</a:t>
            </a:r>
            <a:br>
              <a:rPr lang="en-US" altLang="en-US" sz="1600" i="1" dirty="0"/>
            </a:br>
            <a:r>
              <a:rPr lang="en-US" altLang="en-US" sz="1600" i="1" dirty="0"/>
              <a:t>F = {A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 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  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</a:t>
            </a:r>
            <a:br>
              <a:rPr lang="en-US" altLang="en-US" sz="1600" dirty="0">
                <a:sym typeface="Monotype Sorts" pitchFamily="-84" charset="2"/>
              </a:rPr>
            </a:br>
            <a:r>
              <a:rPr lang="en-US" altLang="en-US" sz="1600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Monotype Sorts" pitchFamily="-84" charset="2"/>
              </a:rPr>
              <a:t>AB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}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Combine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 </a:t>
            </a:r>
            <a:r>
              <a:rPr lang="en-US" altLang="en-US" sz="1600" dirty="0">
                <a:sym typeface="Monotype Sorts" pitchFamily="-84" charset="2"/>
              </a:rPr>
              <a:t>and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 </a:t>
            </a:r>
            <a:r>
              <a:rPr lang="en-US" altLang="en-US" sz="1600" dirty="0">
                <a:sym typeface="Monotype Sorts" pitchFamily="-84" charset="2"/>
              </a:rPr>
              <a:t>into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Set is now </a:t>
            </a:r>
            <a:r>
              <a:rPr lang="en-US" altLang="en-US" sz="1600" i="1" dirty="0"/>
              <a:t>{A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BC,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C, AB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}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i="1" dirty="0">
                <a:sym typeface="Monotype Sorts" pitchFamily="-84" charset="2"/>
              </a:rPr>
              <a:t>A</a:t>
            </a:r>
            <a:r>
              <a:rPr lang="en-US" altLang="en-US" sz="1600" dirty="0">
                <a:sym typeface="Monotype Sorts" pitchFamily="-84" charset="2"/>
              </a:rPr>
              <a:t> is extraneous in </a:t>
            </a:r>
            <a:r>
              <a:rPr lang="en-US" altLang="en-US" sz="1600" i="1" dirty="0">
                <a:sym typeface="Monotype Sorts" pitchFamily="-84" charset="2"/>
              </a:rPr>
              <a:t>AB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Check if the result of deleting A from  </a:t>
            </a:r>
            <a:r>
              <a:rPr lang="en-US" altLang="en-US" sz="1600" i="1" dirty="0">
                <a:sym typeface="Monotype Sorts" pitchFamily="-84" charset="2"/>
              </a:rPr>
              <a:t>AB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  </a:t>
            </a:r>
            <a:r>
              <a:rPr lang="en-US" altLang="en-US" sz="1600" dirty="0">
                <a:sym typeface="Monotype Sorts" pitchFamily="-84" charset="2"/>
              </a:rPr>
              <a:t>is implied by the other dependencies</a:t>
            </a:r>
          </a:p>
          <a:p>
            <a:pPr lvl="2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Yes: in fact,  </a:t>
            </a:r>
            <a:r>
              <a:rPr lang="en-US" altLang="en-US" sz="1600" i="1" dirty="0">
                <a:sym typeface="Monotype Sorts" pitchFamily="-84" charset="2"/>
              </a:rPr>
              <a:t>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 </a:t>
            </a:r>
            <a:r>
              <a:rPr lang="en-US" altLang="en-US" sz="1600" dirty="0">
                <a:sym typeface="Monotype Sorts" pitchFamily="-84" charset="2"/>
              </a:rPr>
              <a:t>is already present!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Set is now </a:t>
            </a:r>
            <a:r>
              <a:rPr lang="en-US" altLang="en-US" sz="1600" i="1" dirty="0"/>
              <a:t>{A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BC,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}</a:t>
            </a:r>
            <a:endParaRPr lang="en-US" altLang="en-US" sz="1600" i="1" dirty="0">
              <a:sym typeface="Monotype Sorts" pitchFamily="-84" charset="2"/>
            </a:endParaRP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 is extraneous in </a:t>
            </a:r>
            <a:r>
              <a:rPr lang="en-US" altLang="en-US" sz="1600" i="1" dirty="0">
                <a:sym typeface="Monotype Sorts" pitchFamily="-84" charset="2"/>
              </a:rPr>
              <a:t>A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</a:t>
            </a:r>
            <a:r>
              <a:rPr lang="en-US" altLang="en-US" sz="1600" dirty="0">
                <a:sym typeface="Monotype Sorts" pitchFamily="-84" charset="2"/>
              </a:rPr>
              <a:t> 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Check if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 is logically implied by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 </a:t>
            </a:r>
            <a:r>
              <a:rPr lang="en-US" altLang="en-US" sz="1600" dirty="0">
                <a:sym typeface="Monotype Sorts" pitchFamily="-84" charset="2"/>
              </a:rPr>
              <a:t>and the other dependencies</a:t>
            </a:r>
          </a:p>
          <a:p>
            <a:pPr lvl="2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Yes</a:t>
            </a:r>
            <a:r>
              <a:rPr lang="en-US" altLang="en-US" sz="1600" i="1" dirty="0">
                <a:sym typeface="Monotype Sorts" pitchFamily="-84" charset="2"/>
              </a:rPr>
              <a:t>: </a:t>
            </a:r>
            <a:r>
              <a:rPr lang="en-US" altLang="en-US" sz="1600" dirty="0">
                <a:sym typeface="Monotype Sorts" pitchFamily="-84" charset="2"/>
              </a:rPr>
              <a:t>using transitivity on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  and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C. </a:t>
            </a:r>
          </a:p>
          <a:p>
            <a:pPr lvl="3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Can use attribute closure of </a:t>
            </a:r>
            <a:r>
              <a:rPr lang="en-US" altLang="en-US" sz="1600" i="1" dirty="0">
                <a:sym typeface="Monotype Sorts" pitchFamily="-84" charset="2"/>
              </a:rPr>
              <a:t>A</a:t>
            </a:r>
            <a:r>
              <a:rPr lang="en-US" altLang="en-US" sz="1600" dirty="0">
                <a:sym typeface="Monotype Sorts" pitchFamily="-84" charset="2"/>
              </a:rPr>
              <a:t> in more complex cases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The canonical cover is: 	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	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12725"/>
            <a:ext cx="7993062" cy="4413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Dependency Preservation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772357" y="1093788"/>
            <a:ext cx="7818190" cy="2696159"/>
          </a:xfrm>
        </p:spPr>
        <p:txBody>
          <a:bodyPr/>
          <a:lstStyle/>
          <a:p>
            <a:r>
              <a:rPr lang="en-US" altLang="en-US" dirty="0"/>
              <a:t> Let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be the set of dependencies </a:t>
            </a:r>
            <a:r>
              <a:rPr lang="en-US" altLang="en-US" i="1" dirty="0"/>
              <a:t>F </a:t>
            </a:r>
            <a:r>
              <a:rPr lang="en-US" altLang="en-US" i="1" baseline="30000" dirty="0"/>
              <a:t>+</a:t>
            </a:r>
            <a:r>
              <a:rPr lang="en-US" altLang="en-US" dirty="0"/>
              <a:t> that include only attributes in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. </a:t>
            </a:r>
          </a:p>
          <a:p>
            <a:pPr lvl="1"/>
            <a:r>
              <a:rPr lang="en-US" altLang="en-US" dirty="0"/>
              <a:t> A  decomposition is </a:t>
            </a:r>
            <a:r>
              <a:rPr lang="en-US" altLang="en-US" b="1" dirty="0">
                <a:solidFill>
                  <a:srgbClr val="002060"/>
                </a:solidFill>
              </a:rPr>
              <a:t>dependency preserving</a:t>
            </a:r>
            <a:r>
              <a:rPr lang="en-US" altLang="en-US" dirty="0"/>
              <a:t>,  if</a:t>
            </a:r>
          </a:p>
          <a:p>
            <a:pPr lvl="1">
              <a:buFont typeface="Webdings" panose="05030102010509060703" pitchFamily="18" charset="2"/>
              <a:buNone/>
            </a:pPr>
            <a:r>
              <a:rPr lang="en-US" altLang="en-US" dirty="0"/>
              <a:t>           (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F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…</a:t>
            </a:r>
            <a:r>
              <a:rPr lang="en-US" altLang="en-US" dirty="0">
                <a:sym typeface="Symbol" panose="05050102010706020507" pitchFamily="18" charset="2"/>
              </a:rPr>
              <a:t> 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F</a:t>
            </a:r>
            <a:r>
              <a:rPr lang="en-US" altLang="en-US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i="1" dirty="0">
                <a:sym typeface="Symbol" panose="05050102010706020507" pitchFamily="18" charset="2"/>
              </a:rPr>
              <a:t>F </a:t>
            </a:r>
            <a:r>
              <a:rPr lang="en-US" altLang="en-US" i="1" baseline="30000" dirty="0">
                <a:sym typeface="Symbol" panose="05050102010706020507" pitchFamily="18" charset="2"/>
              </a:rPr>
              <a:t>+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Using the above definition,  testing for dependency preservation take exponential time.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Not that if a decomposition is NOT dependency preserving </a:t>
            </a:r>
            <a:r>
              <a:rPr lang="en-US" altLang="en-US" dirty="0"/>
              <a:t>then checking updates for violation of functional dependencies may require computing joins, which is expensive.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12725"/>
            <a:ext cx="7993062" cy="44132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Dependency Preservation (Cont.)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781235" y="1093788"/>
            <a:ext cx="7688998" cy="3466180"/>
          </a:xfrm>
        </p:spPr>
        <p:txBody>
          <a:bodyPr/>
          <a:lstStyle/>
          <a:p>
            <a:r>
              <a:rPr lang="en-US" altLang="en-US" dirty="0"/>
              <a:t>Let </a:t>
            </a:r>
            <a:r>
              <a:rPr lang="en-US" altLang="en-US" i="1" dirty="0"/>
              <a:t>F </a:t>
            </a:r>
            <a:r>
              <a:rPr lang="en-US" altLang="en-US" i="1" baseline="-25000" dirty="0"/>
              <a:t> </a:t>
            </a:r>
            <a:r>
              <a:rPr lang="en-US" altLang="en-US" dirty="0"/>
              <a:t>be the set of dependencies  on schema </a:t>
            </a:r>
            <a:r>
              <a:rPr lang="en-US" altLang="en-US" i="1" dirty="0"/>
              <a:t>R</a:t>
            </a:r>
            <a:r>
              <a:rPr lang="en-US" altLang="en-US" dirty="0"/>
              <a:t>  and let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i="1" dirty="0"/>
              <a:t>,</a:t>
            </a:r>
            <a:r>
              <a:rPr lang="en-US" altLang="en-US" i="1" dirty="0">
                <a:sym typeface="Symbol" panose="05050102010706020507" pitchFamily="18" charset="2"/>
              </a:rPr>
              <a:t> R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,</a:t>
            </a:r>
            <a:r>
              <a:rPr lang="en-US" altLang="en-US" i="1" dirty="0">
                <a:sym typeface="Symbol" panose="05050102010706020507" pitchFamily="18" charset="2"/>
              </a:rPr>
              <a:t>  .., R</a:t>
            </a:r>
            <a:r>
              <a:rPr lang="en-US" altLang="en-US" baseline="-25000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  be a decomposition of </a:t>
            </a:r>
            <a:r>
              <a:rPr lang="en-US" altLang="en-US" i="1" dirty="0">
                <a:sym typeface="Symbol" panose="05050102010706020507" pitchFamily="18" charset="2"/>
              </a:rPr>
              <a:t>R.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The restriction of 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to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/>
              <a:t>i 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is the set </a:t>
            </a:r>
            <a:r>
              <a:rPr lang="en-US" altLang="en-US" i="1" dirty="0"/>
              <a:t>F</a:t>
            </a:r>
            <a:r>
              <a:rPr lang="en-US" altLang="en-US" baseline="-25000" dirty="0"/>
              <a:t>i  </a:t>
            </a:r>
            <a:r>
              <a:rPr lang="en-US" altLang="en-US" dirty="0">
                <a:sym typeface="Symbol" panose="05050102010706020507" pitchFamily="18" charset="2"/>
              </a:rPr>
              <a:t>of all  functional dependencies in </a:t>
            </a:r>
            <a:r>
              <a:rPr lang="en-US" altLang="en-US" i="1" dirty="0">
                <a:sym typeface="Symbol" panose="05050102010706020507" pitchFamily="18" charset="2"/>
              </a:rPr>
              <a:t>F </a:t>
            </a:r>
            <a:r>
              <a:rPr lang="en-US" altLang="en-US" i="1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that include </a:t>
            </a:r>
            <a:r>
              <a:rPr lang="en-US" altLang="en-US" b="1" dirty="0">
                <a:sym typeface="Symbol" panose="05050102010706020507" pitchFamily="18" charset="2"/>
              </a:rPr>
              <a:t>only</a:t>
            </a:r>
            <a:r>
              <a:rPr lang="en-US" altLang="en-US" dirty="0">
                <a:sym typeface="Symbol" panose="05050102010706020507" pitchFamily="18" charset="2"/>
              </a:rPr>
              <a:t> attributes 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/>
              <a:t>i 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Since all functional dependencies in a restriction involve attributes of only one relation schema, it is possible to test such a dependency for satisfaction by checking only one relation.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Note that the definition of restriction uses all dependencies in in </a:t>
            </a:r>
            <a:r>
              <a:rPr lang="en-US" altLang="en-US" i="1" dirty="0">
                <a:sym typeface="Symbol" panose="05050102010706020507" pitchFamily="18" charset="2"/>
              </a:rPr>
              <a:t>F </a:t>
            </a:r>
            <a:r>
              <a:rPr lang="en-US" altLang="en-US" i="1" baseline="30000" dirty="0">
                <a:sym typeface="Symbol" panose="05050102010706020507" pitchFamily="18" charset="2"/>
              </a:rPr>
              <a:t>+</a:t>
            </a:r>
            <a:r>
              <a:rPr lang="en-US" altLang="en-US" i="1" dirty="0">
                <a:sym typeface="Symbol" panose="05050102010706020507" pitchFamily="18" charset="2"/>
              </a:rPr>
              <a:t>, </a:t>
            </a:r>
            <a:r>
              <a:rPr lang="en-US" altLang="en-US" dirty="0">
                <a:sym typeface="Symbol" panose="05050102010706020507" pitchFamily="18" charset="2"/>
              </a:rPr>
              <a:t>not just those in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r>
              <a:rPr lang="en-US" altLang="en-US" dirty="0"/>
              <a:t>The set of restrictions 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i="1" dirty="0"/>
              <a:t>,</a:t>
            </a:r>
            <a:r>
              <a:rPr lang="en-US" altLang="en-US" i="1" dirty="0">
                <a:sym typeface="Symbol" panose="05050102010706020507" pitchFamily="18" charset="2"/>
              </a:rPr>
              <a:t> F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, .. ,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F</a:t>
            </a:r>
            <a:r>
              <a:rPr lang="en-US" altLang="en-US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  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is the set of functional  dependencies that can be checked efficiently.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6763" y="1000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for Dependency Preservation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04938" y="1100138"/>
            <a:ext cx="7739062" cy="4591050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To check if a dependency    is preserved in a decomposition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into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, …,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, we apply the following test (with attribute closure done with respect to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i="1" dirty="0"/>
              <a:t>result </a:t>
            </a:r>
            <a:r>
              <a:rPr lang="en-US" altLang="en-US" dirty="0"/>
              <a:t>=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repeat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b="1" dirty="0">
                <a:sym typeface="Symbol" panose="05050102010706020507" pitchFamily="18" charset="2"/>
              </a:rPr>
              <a:t>for each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in the decomposition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dirty="0">
                <a:sym typeface="Symbol" panose="05050102010706020507" pitchFamily="18" charset="2"/>
              </a:rPr>
              <a:t> = (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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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br>
              <a:rPr lang="en-US" altLang="en-US" i="1" baseline="-25000" dirty="0">
                <a:sym typeface="Symbol" panose="05050102010706020507" pitchFamily="18" charset="2"/>
              </a:rPr>
            </a:br>
            <a:r>
              <a:rPr lang="en-US" altLang="en-US" i="1" baseline="-25000" dirty="0">
                <a:sym typeface="Symbol" panose="05050102010706020507" pitchFamily="18" charset="2"/>
              </a:rPr>
              <a:t>		</a:t>
            </a:r>
            <a:r>
              <a:rPr lang="en-US" altLang="en-US" i="1" dirty="0">
                <a:sym typeface="Symbol" panose="05050102010706020507" pitchFamily="18" charset="2"/>
              </a:rPr>
              <a:t>result  =  result  </a:t>
            </a:r>
            <a:r>
              <a:rPr lang="en-US" altLang="en-US" dirty="0">
                <a:sym typeface="Symbol" panose="05050102010706020507" pitchFamily="18" charset="2"/>
              </a:rPr>
              <a:t>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</a:p>
          <a:p>
            <a:pPr marL="457200" lvl="1" indent="0">
              <a:buSzPct val="110000"/>
              <a:buNone/>
            </a:pPr>
            <a:r>
              <a:rPr lang="en-US" altLang="en-US" i="1" dirty="0">
                <a:sym typeface="Symbol" panose="05050102010706020507" pitchFamily="18" charset="2"/>
              </a:rPr>
              <a:t>          </a:t>
            </a:r>
            <a:r>
              <a:rPr lang="en-US" altLang="en-US" b="1" dirty="0">
                <a:sym typeface="Symbol" panose="05050102010706020507" pitchFamily="18" charset="2"/>
              </a:rPr>
              <a:t>until </a:t>
            </a:r>
            <a:r>
              <a:rPr lang="en-US" altLang="en-US" dirty="0">
                <a:sym typeface="Symbol" panose="05050102010706020507" pitchFamily="18" charset="2"/>
              </a:rPr>
              <a:t> (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does not change)</a:t>
            </a:r>
            <a:endParaRPr lang="en-US" altLang="en-US" i="1" dirty="0">
              <a:sym typeface="Symbol" panose="05050102010706020507" pitchFamily="18" charset="2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i="1" dirty="0">
                <a:sym typeface="Symbol" panose="05050102010706020507" pitchFamily="18" charset="2"/>
              </a:rPr>
              <a:t>result</a:t>
            </a:r>
            <a:r>
              <a:rPr lang="en-US" altLang="en-US" dirty="0">
                <a:sym typeface="Symbol" panose="05050102010706020507" pitchFamily="18" charset="2"/>
              </a:rPr>
              <a:t> contains all attributes in , then the functional dependency     is preserved.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We apply the test on all dependencies in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 to check if a decomposition is dependency preserving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This procedure takes polynomial time, instead of the exponential time required to compute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i="1" baseline="30000" dirty="0">
                <a:sym typeface="Symbol" panose="05050102010706020507" pitchFamily="18" charset="2"/>
              </a:rPr>
              <a:t>+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and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(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F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</a:t>
            </a:r>
            <a:r>
              <a:rPr lang="en-US" altLang="en-US" i="1" dirty="0">
                <a:sym typeface="Symbol" panose="05050102010706020507" pitchFamily="18" charset="2"/>
              </a:rPr>
              <a:t> …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F</a:t>
            </a:r>
            <a:r>
              <a:rPr lang="en-US" altLang="en-US" baseline="-25000" dirty="0" err="1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39575"/>
            <a:ext cx="7585537" cy="2951162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en-US" i="1" dirty="0"/>
              <a:t>R = </a:t>
            </a:r>
            <a:r>
              <a:rPr lang="en-US" altLang="en-US" dirty="0"/>
              <a:t>(</a:t>
            </a:r>
            <a:r>
              <a:rPr lang="en-US" altLang="en-US" i="1" dirty="0"/>
              <a:t>A, B, C </a:t>
            </a:r>
            <a:r>
              <a:rPr lang="en-US" altLang="en-US" dirty="0"/>
              <a:t>)</a:t>
            </a:r>
            <a:br>
              <a:rPr lang="en-US" altLang="en-US" i="1" dirty="0"/>
            </a:br>
            <a:r>
              <a:rPr lang="en-US" altLang="en-US" i="1" dirty="0"/>
              <a:t>F = </a:t>
            </a:r>
            <a:r>
              <a:rPr lang="en-US" altLang="en-US" dirty="0"/>
              <a:t>{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B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 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pitchFamily="-84" charset="2"/>
              </a:rPr>
              <a:t> C</a:t>
            </a:r>
            <a:r>
              <a:rPr lang="en-US" altLang="en-US" dirty="0">
                <a:sym typeface="Monotype Sorts" pitchFamily="-84" charset="2"/>
              </a:rPr>
              <a:t>}</a:t>
            </a:r>
            <a:br>
              <a:rPr lang="en-US" altLang="en-US" dirty="0">
                <a:sym typeface="Monotype Sorts" pitchFamily="-84" charset="2"/>
              </a:rPr>
            </a:br>
            <a:r>
              <a:rPr lang="en-US" altLang="en-US" dirty="0">
                <a:sym typeface="Monotype Sorts" pitchFamily="-84" charset="2"/>
              </a:rPr>
              <a:t>Key = {</a:t>
            </a:r>
            <a:r>
              <a:rPr lang="en-US" altLang="en-US" i="1" dirty="0">
                <a:sym typeface="Monotype Sorts" pitchFamily="-84" charset="2"/>
              </a:rPr>
              <a:t>A</a:t>
            </a:r>
            <a:r>
              <a:rPr lang="en-US" altLang="en-US" dirty="0">
                <a:sym typeface="Monotype Sorts" pitchFamily="-84" charset="2"/>
              </a:rPr>
              <a:t>}</a:t>
            </a:r>
          </a:p>
          <a:p>
            <a:pPr>
              <a:tabLst>
                <a:tab pos="744538" algn="l"/>
              </a:tabLst>
            </a:pP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dirty="0">
                <a:sym typeface="Monotype Sorts" pitchFamily="-84" charset="2"/>
              </a:rPr>
              <a:t> is not in BCNF</a:t>
            </a:r>
          </a:p>
          <a:p>
            <a:pPr>
              <a:tabLst>
                <a:tab pos="744538" algn="l"/>
              </a:tabLst>
            </a:pPr>
            <a:r>
              <a:rPr lang="en-US" altLang="en-US" dirty="0">
                <a:sym typeface="Monotype Sorts" pitchFamily="-84" charset="2"/>
              </a:rPr>
              <a:t>Decomposition </a:t>
            </a: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 = (</a:t>
            </a:r>
            <a:r>
              <a:rPr lang="en-US" altLang="en-US" i="1" dirty="0">
                <a:sym typeface="Monotype Sorts" pitchFamily="-84" charset="2"/>
              </a:rPr>
              <a:t>A, B),  R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 = </a:t>
            </a:r>
            <a:r>
              <a:rPr lang="en-US" altLang="en-US" i="1" dirty="0">
                <a:sym typeface="Monotype Sorts" pitchFamily="-84" charset="2"/>
              </a:rPr>
              <a:t>(B, C)</a:t>
            </a:r>
          </a:p>
          <a:p>
            <a:pPr lvl="1">
              <a:tabLst>
                <a:tab pos="744538" algn="l"/>
              </a:tabLst>
            </a:pP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i="1" baseline="-25000" dirty="0">
                <a:sym typeface="Monotype Sorts" pitchFamily="-84" charset="2"/>
              </a:rPr>
              <a:t> </a:t>
            </a:r>
            <a:r>
              <a:rPr lang="en-US" altLang="en-US" dirty="0">
                <a:sym typeface="Monotype Sorts" pitchFamily="-84" charset="2"/>
              </a:rPr>
              <a:t>and </a:t>
            </a: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 in BCNF</a:t>
            </a:r>
          </a:p>
          <a:p>
            <a:pPr lvl="1">
              <a:tabLst>
                <a:tab pos="744538" algn="l"/>
              </a:tabLst>
            </a:pPr>
            <a:r>
              <a:rPr lang="en-US" altLang="en-US" dirty="0">
                <a:sym typeface="Monotype Sorts" pitchFamily="-84" charset="2"/>
              </a:rPr>
              <a:t>Lossless-join decomposition</a:t>
            </a:r>
          </a:p>
          <a:p>
            <a:pPr lvl="1">
              <a:tabLst>
                <a:tab pos="744538" algn="l"/>
              </a:tabLst>
            </a:pPr>
            <a:r>
              <a:rPr lang="en-US" altLang="en-US" dirty="0">
                <a:sym typeface="Monotype Sorts" pitchFamily="-84" charset="2"/>
              </a:rPr>
              <a:t>Dependency preserving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78078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A Combined Schema Without Repetition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05471"/>
            <a:ext cx="8802878" cy="4390529"/>
          </a:xfrm>
        </p:spPr>
        <p:txBody>
          <a:bodyPr/>
          <a:lstStyle/>
          <a:p>
            <a:r>
              <a:rPr lang="en-US" altLang="en-US" sz="3200" dirty="0"/>
              <a:t>Consider combining relations </a:t>
            </a:r>
          </a:p>
          <a:p>
            <a:pPr lvl="1"/>
            <a:r>
              <a:rPr lang="en-US" altLang="en-US" sz="2800" i="1" dirty="0" err="1"/>
              <a:t>sec_class</a:t>
            </a:r>
            <a:r>
              <a:rPr lang="en-US" altLang="en-US" sz="2800" i="1" dirty="0"/>
              <a:t>(</a:t>
            </a:r>
            <a:r>
              <a:rPr lang="en-US" altLang="en-US" sz="2800" i="1" dirty="0" err="1"/>
              <a:t>sec_id</a:t>
            </a:r>
            <a:r>
              <a:rPr lang="en-US" altLang="en-US" sz="2800" i="1" dirty="0"/>
              <a:t>, building, </a:t>
            </a:r>
            <a:r>
              <a:rPr lang="en-US" altLang="en-US" sz="2800" i="1" dirty="0" err="1"/>
              <a:t>room_number</a:t>
            </a:r>
            <a:r>
              <a:rPr lang="en-US" altLang="en-US" sz="2800" i="1" dirty="0"/>
              <a:t>)</a:t>
            </a:r>
            <a:r>
              <a:rPr lang="en-US" altLang="en-US" sz="2800" dirty="0"/>
              <a:t> and </a:t>
            </a:r>
          </a:p>
          <a:p>
            <a:pPr lvl="1"/>
            <a:r>
              <a:rPr lang="en-US" altLang="en-US" sz="2800" i="1" dirty="0"/>
              <a:t>section(</a:t>
            </a:r>
            <a:r>
              <a:rPr lang="en-US" altLang="en-US" sz="2800" i="1" dirty="0" err="1"/>
              <a:t>course_id</a:t>
            </a:r>
            <a:r>
              <a:rPr lang="en-US" altLang="en-US" sz="2800" i="1" dirty="0"/>
              <a:t>, </a:t>
            </a:r>
            <a:r>
              <a:rPr lang="en-US" altLang="en-US" sz="2800" i="1" dirty="0" err="1"/>
              <a:t>sec_id</a:t>
            </a:r>
            <a:r>
              <a:rPr lang="en-US" altLang="en-US" sz="2800" i="1" dirty="0"/>
              <a:t>, semester, year) 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sz="2800" dirty="0"/>
              <a:t>into one relation</a:t>
            </a:r>
          </a:p>
          <a:p>
            <a:pPr lvl="1"/>
            <a:r>
              <a:rPr lang="en-US" altLang="en-US" sz="2800" i="1" dirty="0"/>
              <a:t>section(</a:t>
            </a:r>
            <a:r>
              <a:rPr lang="en-US" altLang="en-US" sz="2800" i="1" dirty="0" err="1"/>
              <a:t>course_id</a:t>
            </a:r>
            <a:r>
              <a:rPr lang="en-US" altLang="en-US" sz="2800" i="1" dirty="0"/>
              <a:t>, </a:t>
            </a:r>
            <a:r>
              <a:rPr lang="en-US" altLang="en-US" sz="2800" i="1" dirty="0" err="1"/>
              <a:t>sec_id</a:t>
            </a:r>
            <a:r>
              <a:rPr lang="en-US" altLang="en-US" sz="2800" i="1" dirty="0"/>
              <a:t>, semester, year, </a:t>
            </a:r>
            <a:br>
              <a:rPr lang="en-US" altLang="en-US" sz="2800" i="1" dirty="0"/>
            </a:br>
            <a:r>
              <a:rPr lang="en-US" altLang="en-US" sz="2800" i="1" dirty="0"/>
              <a:t>               building, </a:t>
            </a:r>
            <a:r>
              <a:rPr lang="en-US" altLang="en-US" sz="2800" i="1" dirty="0" err="1"/>
              <a:t>room_number</a:t>
            </a:r>
            <a:r>
              <a:rPr lang="en-US" altLang="en-US" sz="2800" i="1" dirty="0"/>
              <a:t>)</a:t>
            </a:r>
            <a:endParaRPr lang="en-US" altLang="en-US" sz="2800" dirty="0"/>
          </a:p>
          <a:p>
            <a:r>
              <a:rPr lang="en-US" altLang="en-US" sz="3200" dirty="0"/>
              <a:t>No repetition in this case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" y="1128045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/>
              <a:t>Not all combined schemas result in repetition of information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8888607"/>
      </p:ext>
    </p:extLst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091953" y="2255838"/>
            <a:ext cx="7378947" cy="163830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Algorithm for Decomposition Using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        Functional Dependencies </a:t>
            </a:r>
          </a:p>
        </p:txBody>
      </p:sp>
    </p:spTree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for BCNF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idx="1"/>
          </p:nvPr>
        </p:nvSpPr>
        <p:spPr>
          <a:xfrm>
            <a:off x="0" y="1168400"/>
            <a:ext cx="9029700" cy="487145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To check if a non-trivial dependency </a:t>
            </a:r>
            <a:r>
              <a:rPr lang="en-US" altLang="en-US" sz="1600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kumimoji="0"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sz="1600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 </a:t>
            </a:r>
            <a:r>
              <a:rPr lang="en-US" altLang="en-US" dirty="0"/>
              <a:t>causes a violation of BCNF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1.  compute </a:t>
            </a:r>
            <a:r>
              <a:rPr lang="en-US" altLang="en-US" sz="1600" dirty="0">
                <a:sym typeface="Symbol" panose="05050102010706020507" pitchFamily="18" charset="2"/>
              </a:rPr>
              <a:t></a:t>
            </a:r>
            <a:r>
              <a:rPr lang="en-US" altLang="en-US" baseline="30000" dirty="0"/>
              <a:t>+</a:t>
            </a:r>
            <a:r>
              <a:rPr lang="en-US" altLang="en-US" dirty="0"/>
              <a:t> (the attribute closure of </a:t>
            </a:r>
            <a:r>
              <a:rPr lang="en-US" altLang="en-US" sz="1600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), and 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2.  verify that it includes all attributes of </a:t>
            </a:r>
            <a:r>
              <a:rPr lang="en-US" altLang="en-US" i="1" dirty="0"/>
              <a:t>R</a:t>
            </a:r>
            <a:r>
              <a:rPr lang="en-US" altLang="en-US" dirty="0"/>
              <a:t>, that is, it is a </a:t>
            </a:r>
            <a:r>
              <a:rPr lang="en-US" altLang="en-US" dirty="0" err="1"/>
              <a:t>superkey</a:t>
            </a:r>
            <a:r>
              <a:rPr lang="en-US" altLang="en-US" dirty="0"/>
              <a:t> of </a:t>
            </a:r>
            <a:r>
              <a:rPr lang="en-US" altLang="en-US" i="1" dirty="0"/>
              <a:t>R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Simplified test</a:t>
            </a:r>
            <a:r>
              <a:rPr lang="en-US" altLang="en-US" dirty="0"/>
              <a:t>: To check if a relation schema </a:t>
            </a:r>
            <a:r>
              <a:rPr lang="en-US" altLang="en-US" i="1" dirty="0"/>
              <a:t>R</a:t>
            </a:r>
            <a:r>
              <a:rPr lang="en-US" altLang="en-US" dirty="0"/>
              <a:t> is in BCNF, it suffices to check only the dependencies in the given set </a:t>
            </a:r>
            <a:r>
              <a:rPr lang="en-US" altLang="en-US" i="1" dirty="0"/>
              <a:t>F</a:t>
            </a:r>
            <a:r>
              <a:rPr lang="en-US" altLang="en-US" dirty="0"/>
              <a:t> for violation of BCNF, rather than checking all dependencies in </a:t>
            </a:r>
            <a:r>
              <a:rPr lang="en-US" altLang="en-US" i="1" dirty="0"/>
              <a:t>F</a:t>
            </a:r>
            <a:r>
              <a:rPr lang="en-US" altLang="en-US" baseline="30000" dirty="0"/>
              <a:t>+</a:t>
            </a:r>
            <a:r>
              <a:rPr lang="en-US" alt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If none of the dependencies in </a:t>
            </a:r>
            <a:r>
              <a:rPr lang="en-US" altLang="en-US" i="1" dirty="0"/>
              <a:t>F</a:t>
            </a:r>
            <a:r>
              <a:rPr lang="en-US" altLang="en-US" dirty="0"/>
              <a:t> causes a violation of BCNF, then none of the dependencies in </a:t>
            </a:r>
            <a:r>
              <a:rPr lang="en-US" altLang="en-US" i="1" dirty="0"/>
              <a:t>F</a:t>
            </a:r>
            <a:r>
              <a:rPr lang="en-US" altLang="en-US" baseline="30000" dirty="0"/>
              <a:t>+</a:t>
            </a:r>
            <a:r>
              <a:rPr lang="en-US" altLang="en-US" dirty="0"/>
              <a:t> will cause a violation of BCNF either.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However, </a:t>
            </a:r>
            <a:r>
              <a:rPr lang="en-US" altLang="en-US" b="1" dirty="0">
                <a:solidFill>
                  <a:srgbClr val="002060"/>
                </a:solidFill>
              </a:rPr>
              <a:t>simplified test </a:t>
            </a:r>
            <a:r>
              <a:rPr lang="en-US" altLang="en-US" dirty="0"/>
              <a:t>using only F is incorrect when testing a relation in a decomposition of 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Consider </a:t>
            </a:r>
            <a:r>
              <a:rPr lang="en-US" altLang="en-US" i="1" dirty="0"/>
              <a:t>R =</a:t>
            </a:r>
            <a:r>
              <a:rPr lang="en-US" altLang="en-US" dirty="0"/>
              <a:t> (</a:t>
            </a:r>
            <a:r>
              <a:rPr lang="en-US" altLang="en-US" i="1" dirty="0"/>
              <a:t>A, B, C, D, E</a:t>
            </a:r>
            <a:r>
              <a:rPr lang="en-US" altLang="en-US" dirty="0"/>
              <a:t>), with </a:t>
            </a:r>
            <a:r>
              <a:rPr lang="en-US" altLang="en-US" i="1" dirty="0"/>
              <a:t>F</a:t>
            </a:r>
            <a:r>
              <a:rPr lang="en-US" altLang="en-US" dirty="0"/>
              <a:t> = { </a:t>
            </a:r>
            <a:r>
              <a:rPr lang="en-US" altLang="en-US" i="1" dirty="0"/>
              <a:t>A </a:t>
            </a:r>
            <a:r>
              <a:rPr lang="en-US" altLang="en-US" i="1" dirty="0">
                <a:sym typeface="Symbol" panose="05050102010706020507" pitchFamily="18" charset="2"/>
              </a:rPr>
              <a:t> </a:t>
            </a:r>
            <a:r>
              <a:rPr lang="en-US" altLang="en-US" i="1" dirty="0"/>
              <a:t>B, BC </a:t>
            </a:r>
            <a:r>
              <a:rPr lang="en-US" altLang="en-US" i="1" dirty="0">
                <a:sym typeface="Symbol" panose="05050102010706020507" pitchFamily="18" charset="2"/>
              </a:rPr>
              <a:t> D</a:t>
            </a:r>
            <a:r>
              <a:rPr lang="en-US" altLang="en-US" dirty="0"/>
              <a:t>}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Decompose </a:t>
            </a:r>
            <a:r>
              <a:rPr lang="en-US" altLang="en-US" i="1" dirty="0"/>
              <a:t>R</a:t>
            </a:r>
            <a:r>
              <a:rPr lang="en-US" altLang="en-US" dirty="0"/>
              <a:t> into </a:t>
            </a:r>
            <a:r>
              <a:rPr lang="en-US" altLang="en-US" i="1" dirty="0"/>
              <a:t>R</a:t>
            </a:r>
            <a:r>
              <a:rPr lang="en-US" altLang="en-US" baseline="-25000" dirty="0"/>
              <a:t>1 </a:t>
            </a:r>
            <a:r>
              <a:rPr lang="en-US" altLang="en-US" dirty="0"/>
              <a:t>=</a:t>
            </a:r>
            <a:r>
              <a:rPr lang="en-US" altLang="en-US" baseline="-250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A,B</a:t>
            </a:r>
            <a:r>
              <a:rPr lang="en-US" altLang="en-US" dirty="0"/>
              <a:t>) and </a:t>
            </a:r>
            <a:r>
              <a:rPr lang="en-US" altLang="en-US" i="1" dirty="0"/>
              <a:t>R</a:t>
            </a:r>
            <a:r>
              <a:rPr lang="en-US" altLang="en-US" baseline="-25000" dirty="0"/>
              <a:t>2 </a:t>
            </a:r>
            <a:r>
              <a:rPr lang="en-US" altLang="en-US" dirty="0"/>
              <a:t>=</a:t>
            </a:r>
            <a:r>
              <a:rPr lang="en-US" altLang="en-US" baseline="-250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A,C,D, E</a:t>
            </a:r>
            <a:r>
              <a:rPr lang="en-US" altLang="en-US" dirty="0"/>
              <a:t>)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Neither of the dependencies in </a:t>
            </a:r>
            <a:r>
              <a:rPr lang="en-US" altLang="en-US" i="1" dirty="0"/>
              <a:t>F</a:t>
            </a:r>
            <a:r>
              <a:rPr lang="en-US" altLang="en-US" dirty="0"/>
              <a:t> contain only attributes from</a:t>
            </a:r>
            <a:br>
              <a:rPr lang="en-US" altLang="en-US" dirty="0"/>
            </a:br>
            <a:r>
              <a:rPr lang="en-US" altLang="en-US" dirty="0"/>
              <a:t> (</a:t>
            </a:r>
            <a:r>
              <a:rPr lang="en-US" altLang="en-US" i="1" dirty="0"/>
              <a:t>A,C,D,E</a:t>
            </a:r>
            <a:r>
              <a:rPr lang="en-US" altLang="en-US" dirty="0"/>
              <a:t>) so we might be mislead into thinking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satisfies BCNF. 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In fact, dependency </a:t>
            </a:r>
            <a:r>
              <a:rPr lang="en-US" altLang="en-US" i="1" dirty="0"/>
              <a:t>AC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D</a:t>
            </a:r>
            <a:r>
              <a:rPr lang="en-US" altLang="en-US" dirty="0"/>
              <a:t> in </a:t>
            </a:r>
            <a:r>
              <a:rPr lang="en-US" altLang="en-US" i="1" dirty="0"/>
              <a:t>F</a:t>
            </a:r>
            <a:r>
              <a:rPr lang="en-US" altLang="en-US" baseline="30000" dirty="0"/>
              <a:t>+</a:t>
            </a:r>
            <a:r>
              <a:rPr lang="en-US" altLang="en-US" dirty="0"/>
              <a:t> shows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is not in BCNF.</a:t>
            </a:r>
            <a:r>
              <a:rPr lang="en-US" altLang="en-US" sz="16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1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Decomposition for BCNF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1029811" y="1636297"/>
            <a:ext cx="7306322" cy="3585408"/>
          </a:xfrm>
        </p:spPr>
        <p:txBody>
          <a:bodyPr/>
          <a:lstStyle/>
          <a:p>
            <a:r>
              <a:rPr lang="en-US" altLang="en-US" dirty="0"/>
              <a:t>Either test R</a:t>
            </a:r>
            <a:r>
              <a:rPr lang="en-US" altLang="en-US" baseline="-25000" dirty="0"/>
              <a:t>i </a:t>
            </a:r>
            <a:r>
              <a:rPr lang="en-US" altLang="en-US" dirty="0"/>
              <a:t>for BCNF with respect to the </a:t>
            </a:r>
            <a:r>
              <a:rPr lang="en-US" altLang="en-US" b="1" dirty="0">
                <a:solidFill>
                  <a:srgbClr val="002060"/>
                </a:solidFill>
              </a:rPr>
              <a:t>restriction</a:t>
            </a:r>
            <a:r>
              <a:rPr lang="en-US" altLang="en-US" dirty="0"/>
              <a:t> of F</a:t>
            </a:r>
            <a:r>
              <a:rPr lang="en-US" altLang="en-US" sz="2000" baseline="30000" dirty="0"/>
              <a:t>+</a:t>
            </a:r>
            <a:r>
              <a:rPr lang="en-US" altLang="en-US" dirty="0"/>
              <a:t> to R</a:t>
            </a:r>
            <a:r>
              <a:rPr lang="en-US" altLang="en-US" baseline="-25000" dirty="0"/>
              <a:t>i</a:t>
            </a:r>
            <a:r>
              <a:rPr lang="en-US" altLang="en-US" dirty="0"/>
              <a:t>  (that is, all FDs in F</a:t>
            </a:r>
            <a:r>
              <a:rPr lang="en-US" altLang="en-US" baseline="30000" dirty="0"/>
              <a:t>+</a:t>
            </a:r>
            <a:r>
              <a:rPr lang="en-US" altLang="en-US" dirty="0"/>
              <a:t> that contain only attributes from R</a:t>
            </a:r>
            <a:r>
              <a:rPr lang="en-US" altLang="en-US" baseline="-25000" dirty="0"/>
              <a:t>i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Or use the original set of dependencies </a:t>
            </a:r>
            <a:r>
              <a:rPr lang="en-US" altLang="en-US" i="1" dirty="0"/>
              <a:t>F</a:t>
            </a:r>
            <a:r>
              <a:rPr lang="en-US" altLang="en-US" dirty="0"/>
              <a:t> that hold on </a:t>
            </a:r>
            <a:r>
              <a:rPr lang="en-US" altLang="en-US" i="1" dirty="0"/>
              <a:t>R</a:t>
            </a:r>
            <a:r>
              <a:rPr lang="en-US" altLang="en-US" dirty="0"/>
              <a:t>, but with the following test:</a:t>
            </a:r>
          </a:p>
          <a:p>
            <a:pPr lvl="2"/>
            <a:r>
              <a:rPr lang="en-US" altLang="en-US" dirty="0"/>
              <a:t>for every set of attributes </a:t>
            </a:r>
            <a:r>
              <a:rPr lang="en-US" altLang="en-US" dirty="0">
                <a:sym typeface="Symbol" panose="05050102010706020507" pitchFamily="18" charset="2"/>
              </a:rPr>
              <a:t> 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, check that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30000" dirty="0"/>
              <a:t>+</a:t>
            </a:r>
            <a:r>
              <a:rPr lang="en-US" altLang="en-US" dirty="0"/>
              <a:t> (the attribute closure of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) either includes no attribute of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-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, or includes all attributes of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If the condition is violated by some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 in F</a:t>
            </a:r>
            <a:r>
              <a:rPr lang="en-US" altLang="en-US" sz="2000" baseline="30000" dirty="0"/>
              <a:t>+</a:t>
            </a:r>
            <a:r>
              <a:rPr lang="en-US" altLang="en-US" dirty="0"/>
              <a:t>, the dependency</a:t>
            </a:r>
            <a:br>
              <a:rPr lang="en-US" altLang="en-US" dirty="0"/>
            </a:br>
            <a:r>
              <a:rPr lang="en-US" altLang="en-US" dirty="0"/>
              <a:t>     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 (</a:t>
            </a:r>
            <a:r>
              <a:rPr lang="en-US" altLang="en-US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- ) 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br>
              <a:rPr lang="en-US" altLang="en-US" baseline="30000" dirty="0"/>
            </a:br>
            <a:r>
              <a:rPr lang="en-US" altLang="en-US" dirty="0"/>
              <a:t>can be shown to hold on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, and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violates BCNF.</a:t>
            </a:r>
          </a:p>
          <a:p>
            <a:pPr lvl="1"/>
            <a:r>
              <a:rPr lang="en-US" altLang="en-US" dirty="0"/>
              <a:t>We use above dependency to decompose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endParaRPr lang="en-US" altLang="en-US" i="1" dirty="0"/>
          </a:p>
        </p:txBody>
      </p:sp>
      <p:sp>
        <p:nvSpPr>
          <p:cNvPr id="2" name="TextBox 1"/>
          <p:cNvSpPr txBox="1"/>
          <p:nvPr/>
        </p:nvSpPr>
        <p:spPr>
          <a:xfrm>
            <a:off x="768350" y="1143000"/>
            <a:ext cx="707706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To check if a relation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dirty="0"/>
              <a:t> in a decomposition of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BCNF</a:t>
            </a:r>
            <a:endParaRPr lang="en-US" sz="17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BCNF Decomposition Algorithm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49350"/>
            <a:ext cx="7763091" cy="4291013"/>
          </a:xfrm>
        </p:spPr>
        <p:txBody>
          <a:bodyPr/>
          <a:lstStyle/>
          <a:p>
            <a:pPr>
              <a:buFont typeface="Monotype Sorts" pitchFamily="-84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r>
              <a:rPr lang="en-US" altLang="en-US" i="1" dirty="0"/>
              <a:t>	result </a:t>
            </a:r>
            <a:r>
              <a:rPr lang="en-US" altLang="en-US" dirty="0"/>
              <a:t>:= {</a:t>
            </a:r>
            <a:r>
              <a:rPr lang="en-US" altLang="en-US" i="1" dirty="0"/>
              <a:t>R </a:t>
            </a:r>
            <a:r>
              <a:rPr lang="en-US" altLang="en-US" dirty="0"/>
              <a:t>};</a:t>
            </a:r>
            <a:br>
              <a:rPr lang="en-US" altLang="en-US" dirty="0"/>
            </a:br>
            <a:r>
              <a:rPr lang="en-US" altLang="en-US" i="1" dirty="0"/>
              <a:t>done </a:t>
            </a:r>
            <a:r>
              <a:rPr lang="en-US" altLang="en-US" dirty="0"/>
              <a:t>:= false;</a:t>
            </a:r>
            <a:br>
              <a:rPr lang="en-US" altLang="en-US" dirty="0"/>
            </a:br>
            <a:r>
              <a:rPr lang="en-US" altLang="en-US" dirty="0"/>
              <a:t>compute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b="1" dirty="0"/>
              <a:t>while (not </a:t>
            </a:r>
            <a:r>
              <a:rPr lang="en-US" altLang="en-US" i="1" dirty="0"/>
              <a:t>done) </a:t>
            </a:r>
            <a:r>
              <a:rPr lang="en-US" altLang="en-US" b="1" dirty="0"/>
              <a:t>do</a:t>
            </a:r>
            <a:br>
              <a:rPr lang="en-US" altLang="en-US" b="1" dirty="0"/>
            </a:br>
            <a:r>
              <a:rPr lang="en-US" altLang="en-US" b="1" dirty="0"/>
              <a:t>	if </a:t>
            </a:r>
            <a:r>
              <a:rPr lang="en-US" altLang="en-US" dirty="0"/>
              <a:t>(there is a schema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in </a:t>
            </a:r>
            <a:r>
              <a:rPr lang="en-US" altLang="en-US" i="1" dirty="0"/>
              <a:t>result </a:t>
            </a:r>
            <a:r>
              <a:rPr lang="en-US" altLang="en-US" dirty="0"/>
              <a:t> that is not in BCNF)</a:t>
            </a:r>
            <a:br>
              <a:rPr lang="en-US" altLang="en-US" dirty="0"/>
            </a:br>
            <a:r>
              <a:rPr lang="en-US" altLang="en-US" dirty="0"/>
              <a:t>		</a:t>
            </a:r>
            <a:r>
              <a:rPr lang="en-US" altLang="en-US" b="1" dirty="0"/>
              <a:t>then begin</a:t>
            </a:r>
            <a:br>
              <a:rPr lang="en-US" altLang="en-US" b="1" dirty="0"/>
            </a:br>
            <a:r>
              <a:rPr lang="en-US" altLang="en-US" b="1" dirty="0"/>
              <a:t>			</a:t>
            </a:r>
            <a:r>
              <a:rPr lang="en-US" altLang="en-US" dirty="0"/>
              <a:t>let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 be a nontrivial functional dependency that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                       holds on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i="1" baseline="-25000" dirty="0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 </a:t>
            </a:r>
            <a:r>
              <a:rPr lang="en-US" altLang="en-US" dirty="0">
                <a:sym typeface="Greek Symbols"/>
              </a:rPr>
              <a:t>such that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i="1" baseline="-25000" dirty="0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is not in </a:t>
            </a:r>
            <a:r>
              <a:rPr lang="en-US" altLang="en-US" i="1" dirty="0">
                <a:sym typeface="Greek Symbols"/>
              </a:rPr>
              <a:t>F </a:t>
            </a:r>
            <a:r>
              <a:rPr lang="en-US" altLang="en-US" baseline="30000" dirty="0">
                <a:sym typeface="Greek Symbols"/>
              </a:rPr>
              <a:t>+</a:t>
            </a:r>
            <a:r>
              <a:rPr lang="en-US" altLang="en-US" dirty="0">
                <a:sym typeface="Greek Symbols"/>
              </a:rPr>
              <a:t>,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		   and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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 = </a:t>
            </a:r>
            <a:r>
              <a:rPr lang="en-US" altLang="en-US" dirty="0">
                <a:sym typeface="Symbol" panose="05050102010706020507" pitchFamily="18" charset="2"/>
              </a:rPr>
              <a:t>;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		   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:= (</a:t>
            </a:r>
            <a:r>
              <a:rPr lang="en-US" altLang="en-US" i="1" dirty="0">
                <a:sym typeface="Symbol" panose="05050102010706020507" pitchFamily="18" charset="2"/>
              </a:rPr>
              <a:t>result – R</a:t>
            </a:r>
            <a:r>
              <a:rPr lang="en-US" altLang="en-US" i="1" baseline="-25000" dirty="0">
                <a:sym typeface="Symbol" panose="05050102010706020507" pitchFamily="18" charset="2"/>
              </a:rPr>
              <a:t>i </a:t>
            </a:r>
            <a:r>
              <a:rPr lang="en-US" altLang="en-US" i="1" dirty="0">
                <a:sym typeface="Symbol" panose="05050102010706020507" pitchFamily="18" charset="2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 (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– </a:t>
            </a:r>
            <a:r>
              <a:rPr lang="en-US" altLang="en-US" dirty="0">
                <a:sym typeface="Greek Symbols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 (</a:t>
            </a:r>
            <a:r>
              <a:rPr lang="en-US" altLang="en-US" dirty="0">
                <a:sym typeface="Greek Symbols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);</a:t>
            </a:r>
            <a:br>
              <a:rPr lang="en-US" altLang="en-US" i="1" dirty="0">
                <a:sym typeface="Greek Symbols"/>
              </a:rPr>
            </a:br>
            <a:r>
              <a:rPr lang="en-US" altLang="en-US" i="1" dirty="0">
                <a:sym typeface="Greek Symbols"/>
              </a:rPr>
              <a:t>	    	</a:t>
            </a:r>
            <a:r>
              <a:rPr lang="en-US" altLang="en-US" b="1" dirty="0">
                <a:sym typeface="Greek Symbols"/>
              </a:rPr>
              <a:t>end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else</a:t>
            </a:r>
            <a:r>
              <a:rPr lang="en-US" altLang="en-US" i="1" dirty="0">
                <a:sym typeface="Greek Symbols"/>
              </a:rPr>
              <a:t> done </a:t>
            </a:r>
            <a:r>
              <a:rPr lang="en-US" altLang="en-US" dirty="0">
                <a:sym typeface="Greek Symbols"/>
              </a:rPr>
              <a:t>:= </a:t>
            </a:r>
            <a:r>
              <a:rPr lang="en-US" altLang="en-US" b="1" dirty="0">
                <a:sym typeface="Greek Symbols"/>
              </a:rPr>
              <a:t>true; </a:t>
            </a:r>
          </a:p>
          <a:p>
            <a:pPr>
              <a:buFont typeface="Monotype Sorts" pitchFamily="-84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endParaRPr lang="en-US" altLang="en-US" b="1" dirty="0">
              <a:sym typeface="Greek Symbols"/>
            </a:endParaRPr>
          </a:p>
          <a:p>
            <a:pPr>
              <a:buFont typeface="Monotype Sorts" pitchFamily="-84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r>
              <a:rPr lang="en-US" altLang="en-US" dirty="0">
                <a:sym typeface="Greek Symbols"/>
              </a:rPr>
              <a:t>     Note:  each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i="1" baseline="-25000" dirty="0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is in BCNF, and decomposition is lossless-join.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 of BCNF Decomposition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8"/>
            <a:ext cx="7594415" cy="4633244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/>
              <a:t>class 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/>
              <a:t>title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/>
              <a:t>credits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/>
              <a:t>year</a:t>
            </a:r>
            <a:r>
              <a:rPr lang="en-US" altLang="en-US" dirty="0"/>
              <a:t>, 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, </a:t>
            </a:r>
            <a:r>
              <a:rPr lang="en-US" altLang="en-US" i="1" dirty="0"/>
              <a:t>capacity</a:t>
            </a:r>
            <a:r>
              <a:rPr lang="en-US" altLang="en-US" dirty="0"/>
              <a:t>, </a:t>
            </a:r>
            <a:r>
              <a:rPr lang="en-US" altLang="en-US" i="1" dirty="0" err="1"/>
              <a:t>time_slot_id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Functional dependencies: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 err="1"/>
              <a:t>course_id</a:t>
            </a:r>
            <a:r>
              <a:rPr lang="en-US" altLang="en-US" dirty="0"/>
              <a:t>→ </a:t>
            </a:r>
            <a:r>
              <a:rPr lang="en-US" altLang="en-US" i="1" dirty="0"/>
              <a:t>title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/>
              <a:t>credits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 err="1"/>
              <a:t>→</a:t>
            </a:r>
            <a:r>
              <a:rPr lang="en-US" altLang="en-US" i="1" dirty="0" err="1"/>
              <a:t>capacity</a:t>
            </a:r>
            <a:endParaRPr lang="en-US" altLang="en-US" i="1" dirty="0"/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 err="1"/>
              <a:t>year</a:t>
            </a:r>
            <a:r>
              <a:rPr lang="en-US" altLang="en-US" dirty="0" err="1"/>
              <a:t>→</a:t>
            </a:r>
            <a:r>
              <a:rPr lang="en-US" altLang="en-US" i="1" dirty="0" err="1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, </a:t>
            </a:r>
            <a:r>
              <a:rPr lang="en-US" altLang="en-US" i="1" dirty="0" err="1"/>
              <a:t>time_slot_id</a:t>
            </a:r>
            <a:endParaRPr lang="en-US" altLang="en-US" i="1" dirty="0"/>
          </a:p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A candidate key {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/>
              <a:t>year</a:t>
            </a:r>
            <a:r>
              <a:rPr lang="en-US" altLang="en-US" dirty="0"/>
              <a:t>}.</a:t>
            </a:r>
          </a:p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BCNF Decomposition: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 err="1"/>
              <a:t>course_id</a:t>
            </a:r>
            <a:r>
              <a:rPr lang="en-US" altLang="en-US" dirty="0"/>
              <a:t>→ </a:t>
            </a:r>
            <a:r>
              <a:rPr lang="en-US" altLang="en-US" i="1" dirty="0"/>
              <a:t>title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/>
              <a:t>credits  </a:t>
            </a:r>
            <a:r>
              <a:rPr lang="en-US" altLang="en-US" dirty="0"/>
              <a:t>holds</a:t>
            </a:r>
          </a:p>
          <a:p>
            <a:pPr lvl="2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but </a:t>
            </a:r>
            <a:r>
              <a:rPr lang="en-US" altLang="en-US" i="1" dirty="0" err="1"/>
              <a:t>course_id</a:t>
            </a:r>
            <a:r>
              <a:rPr lang="en-US" altLang="en-US" i="1" dirty="0"/>
              <a:t> </a:t>
            </a:r>
            <a:r>
              <a:rPr lang="en-US" altLang="en-US" dirty="0"/>
              <a:t>is not a </a:t>
            </a:r>
            <a:r>
              <a:rPr lang="en-US" altLang="en-US" dirty="0" err="1"/>
              <a:t>superkey</a:t>
            </a:r>
            <a:r>
              <a:rPr lang="en-US" altLang="en-US" dirty="0"/>
              <a:t>.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 We replace </a:t>
            </a:r>
            <a:r>
              <a:rPr lang="en-US" altLang="en-US" i="1" dirty="0"/>
              <a:t>class </a:t>
            </a:r>
            <a:r>
              <a:rPr lang="en-US" altLang="en-US" dirty="0"/>
              <a:t>by:</a:t>
            </a:r>
          </a:p>
          <a:p>
            <a:pPr lvl="2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/>
              <a:t>course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/>
              <a:t>title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/>
              <a:t>credits</a:t>
            </a:r>
            <a:r>
              <a:rPr lang="en-US" altLang="en-US" dirty="0"/>
              <a:t>)</a:t>
            </a:r>
          </a:p>
          <a:p>
            <a:pPr lvl="2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/>
              <a:t>class-1 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/>
              <a:t>year</a:t>
            </a:r>
            <a:r>
              <a:rPr lang="en-US" altLang="en-US" dirty="0"/>
              <a:t>, </a:t>
            </a:r>
            <a:r>
              <a:rPr lang="en-US" altLang="en-US" i="1" dirty="0"/>
              <a:t>building</a:t>
            </a:r>
            <a:r>
              <a:rPr lang="en-US" altLang="en-US" dirty="0"/>
              <a:t>,           </a:t>
            </a:r>
            <a:br>
              <a:rPr lang="en-US" altLang="en-US" dirty="0"/>
            </a:br>
            <a:r>
              <a:rPr lang="en-US" altLang="en-US" dirty="0"/>
              <a:t>             </a:t>
            </a:r>
            <a:r>
              <a:rPr lang="en-US" altLang="en-US" i="1" dirty="0" err="1"/>
              <a:t>room_number</a:t>
            </a:r>
            <a:r>
              <a:rPr lang="en-US" altLang="en-US" i="1" dirty="0"/>
              <a:t>, capacity</a:t>
            </a:r>
            <a:r>
              <a:rPr lang="en-US" altLang="en-US" dirty="0"/>
              <a:t>, </a:t>
            </a:r>
            <a:r>
              <a:rPr lang="en-US" altLang="en-US" i="1" dirty="0" err="1"/>
              <a:t>time_slot_id</a:t>
            </a:r>
            <a:r>
              <a:rPr lang="en-US" alt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03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BCNF Decomposition (Cont.)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8"/>
            <a:ext cx="7505638" cy="3237580"/>
          </a:xfrm>
        </p:spPr>
        <p:txBody>
          <a:bodyPr/>
          <a:lstStyle/>
          <a:p>
            <a:r>
              <a:rPr lang="en-US" altLang="en-US" i="1" dirty="0"/>
              <a:t>course </a:t>
            </a:r>
            <a:r>
              <a:rPr lang="en-US" altLang="en-US" dirty="0"/>
              <a:t>is in BCNF</a:t>
            </a:r>
          </a:p>
          <a:p>
            <a:pPr lvl="1"/>
            <a:r>
              <a:rPr lang="en-US" altLang="en-US" dirty="0"/>
              <a:t>How do we know this?</a:t>
            </a:r>
          </a:p>
          <a:p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 err="1"/>
              <a:t>→</a:t>
            </a:r>
            <a:r>
              <a:rPr lang="en-US" altLang="en-US" i="1" dirty="0" err="1"/>
              <a:t>capacity</a:t>
            </a:r>
            <a:r>
              <a:rPr lang="en-US" altLang="en-US" i="1" dirty="0"/>
              <a:t>  </a:t>
            </a:r>
            <a:r>
              <a:rPr lang="en-US" altLang="en-US" dirty="0"/>
              <a:t>holds on </a:t>
            </a:r>
            <a:r>
              <a:rPr lang="en-US" altLang="en-US" i="1" dirty="0"/>
              <a:t>class-1</a:t>
            </a:r>
            <a:endParaRPr lang="en-US" altLang="en-US" dirty="0"/>
          </a:p>
          <a:p>
            <a:pPr lvl="1"/>
            <a:r>
              <a:rPr lang="en-US" altLang="en-US" dirty="0"/>
              <a:t> but {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} is not a </a:t>
            </a:r>
            <a:r>
              <a:rPr lang="en-US" altLang="en-US" dirty="0" err="1"/>
              <a:t>superkey</a:t>
            </a:r>
            <a:r>
              <a:rPr lang="en-US" altLang="en-US" dirty="0"/>
              <a:t> for </a:t>
            </a:r>
            <a:r>
              <a:rPr lang="en-US" altLang="en-US" i="1" dirty="0"/>
              <a:t>class-1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We replace </a:t>
            </a:r>
            <a:r>
              <a:rPr lang="en-US" altLang="en-US" i="1" dirty="0"/>
              <a:t>class-1 </a:t>
            </a:r>
            <a:r>
              <a:rPr lang="en-US" altLang="en-US" dirty="0"/>
              <a:t>by:</a:t>
            </a:r>
          </a:p>
          <a:p>
            <a:pPr lvl="2"/>
            <a:r>
              <a:rPr lang="en-US" altLang="en-US" i="1" dirty="0"/>
              <a:t>classroom </a:t>
            </a:r>
            <a:r>
              <a:rPr lang="en-US" altLang="en-US" dirty="0"/>
              <a:t>(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, </a:t>
            </a:r>
            <a:r>
              <a:rPr lang="en-US" altLang="en-US" i="1" dirty="0"/>
              <a:t>capacity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i="1" dirty="0"/>
              <a:t>section 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/>
              <a:t>year</a:t>
            </a:r>
            <a:r>
              <a:rPr lang="en-US" altLang="en-US" dirty="0"/>
              <a:t>, 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, </a:t>
            </a:r>
            <a:r>
              <a:rPr lang="en-US" altLang="en-US" i="1" dirty="0" err="1"/>
              <a:t>time_slot_id</a:t>
            </a:r>
            <a:r>
              <a:rPr lang="en-US" altLang="en-US" dirty="0"/>
              <a:t>)</a:t>
            </a:r>
          </a:p>
          <a:p>
            <a:r>
              <a:rPr lang="en-US" altLang="en-US" i="1" dirty="0"/>
              <a:t>classroom </a:t>
            </a:r>
            <a:r>
              <a:rPr lang="en-US" altLang="en-US" dirty="0"/>
              <a:t>and </a:t>
            </a:r>
            <a:r>
              <a:rPr lang="en-US" altLang="en-US" i="1" dirty="0"/>
              <a:t>section </a:t>
            </a:r>
            <a:r>
              <a:rPr lang="en-US" altLang="en-US" dirty="0"/>
              <a:t>are in BCNF.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Third Normal Form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8"/>
            <a:ext cx="7638803" cy="3297738"/>
          </a:xfrm>
        </p:spPr>
        <p:txBody>
          <a:bodyPr/>
          <a:lstStyle/>
          <a:p>
            <a:r>
              <a:rPr lang="en-US" altLang="en-US" dirty="0"/>
              <a:t>There are some situations where </a:t>
            </a:r>
          </a:p>
          <a:p>
            <a:pPr lvl="1"/>
            <a:r>
              <a:rPr lang="en-US" altLang="en-US" dirty="0"/>
              <a:t>BCNF is not dependency preserving, and </a:t>
            </a:r>
          </a:p>
          <a:p>
            <a:pPr lvl="1"/>
            <a:r>
              <a:rPr lang="en-US" altLang="en-US" dirty="0"/>
              <a:t>efficient checking for FD violation on updates is important</a:t>
            </a:r>
          </a:p>
          <a:p>
            <a:r>
              <a:rPr lang="en-US" altLang="en-US" dirty="0"/>
              <a:t>Solution: define a weaker normal form, called Third Normal Form (3NF)</a:t>
            </a:r>
          </a:p>
          <a:p>
            <a:pPr lvl="1"/>
            <a:r>
              <a:rPr lang="en-US" altLang="en-US" dirty="0"/>
              <a:t>Allows some redundancy (with resultant problems; we </a:t>
            </a:r>
            <a:r>
              <a:rPr lang="en-US" altLang="en-US" dirty="0">
                <a:sym typeface="Greek Symbols"/>
              </a:rPr>
              <a:t>will see examples later)</a:t>
            </a:r>
            <a:endParaRPr lang="en-US" altLang="en-US" dirty="0"/>
          </a:p>
          <a:p>
            <a:pPr lvl="1"/>
            <a:r>
              <a:rPr lang="en-US" altLang="en-US" dirty="0"/>
              <a:t>But functional dependencies can be checked on individual relations without computing a join.</a:t>
            </a:r>
          </a:p>
          <a:p>
            <a:pPr lvl="1"/>
            <a:r>
              <a:rPr lang="en-US" altLang="en-US" dirty="0"/>
              <a:t>There is always a lossless-join, dependency-preserving decomposition into 3NF.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3NF Example -- </a:t>
            </a:r>
            <a:r>
              <a:rPr lang="en-US" altLang="en-US" dirty="0"/>
              <a:t>Relation </a:t>
            </a:r>
            <a:r>
              <a:rPr lang="en-US" altLang="en-US" i="1" dirty="0"/>
              <a:t>dept_advisor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53948"/>
            <a:ext cx="7558904" cy="3285707"/>
          </a:xfrm>
        </p:spPr>
        <p:txBody>
          <a:bodyPr/>
          <a:lstStyle/>
          <a:p>
            <a:pPr>
              <a:tabLst>
                <a:tab pos="1027113" algn="l"/>
                <a:tab pos="2455863" algn="l"/>
              </a:tabLst>
            </a:pPr>
            <a:r>
              <a:rPr lang="en-US" altLang="en-US" i="1" dirty="0"/>
              <a:t>dept_advisor </a:t>
            </a:r>
            <a:r>
              <a:rPr lang="en-US" altLang="en-US" dirty="0"/>
              <a:t>(</a:t>
            </a:r>
            <a:r>
              <a:rPr lang="en-US" altLang="en-US" i="1" dirty="0"/>
              <a:t>s_ID, i_ID, dept_name)</a:t>
            </a:r>
            <a:br>
              <a:rPr lang="en-US" altLang="en-US" i="1" dirty="0"/>
            </a:br>
            <a:r>
              <a:rPr lang="en-US" altLang="en-US" i="1" dirty="0"/>
              <a:t>F = </a:t>
            </a:r>
            <a:r>
              <a:rPr lang="en-US" altLang="en-US" dirty="0"/>
              <a:t>{</a:t>
            </a:r>
            <a:r>
              <a:rPr lang="en-US" altLang="en-US" i="1" dirty="0"/>
              <a:t>s_ID, dept_name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i_ID,  i_ID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Wingdings" panose="05000000000000000000" pitchFamily="2" charset="2"/>
              </a:rPr>
              <a:t> dept_name</a:t>
            </a:r>
            <a:r>
              <a:rPr lang="en-US" altLang="en-US" dirty="0">
                <a:sym typeface="Monotype Sorts" pitchFamily="-84" charset="2"/>
              </a:rPr>
              <a:t>}</a:t>
            </a:r>
          </a:p>
          <a:p>
            <a:pPr>
              <a:tabLst>
                <a:tab pos="1027113" algn="l"/>
                <a:tab pos="2455863" algn="l"/>
              </a:tabLst>
            </a:pPr>
            <a:r>
              <a:rPr lang="en-US" altLang="en-US" dirty="0">
                <a:sym typeface="Monotype Sorts" pitchFamily="-84" charset="2"/>
              </a:rPr>
              <a:t>Two candidate keys:  </a:t>
            </a:r>
            <a:r>
              <a:rPr lang="en-US" altLang="en-US" i="1" dirty="0" err="1">
                <a:sym typeface="Monotype Sorts" pitchFamily="-84" charset="2"/>
              </a:rPr>
              <a:t>s_ID</a:t>
            </a:r>
            <a:r>
              <a:rPr lang="en-US" altLang="en-US" i="1" dirty="0">
                <a:sym typeface="Monotype Sorts" pitchFamily="-84" charset="2"/>
              </a:rPr>
              <a:t>, </a:t>
            </a:r>
            <a:r>
              <a:rPr lang="en-US" altLang="en-US" i="1" dirty="0" err="1">
                <a:sym typeface="Monotype Sorts" pitchFamily="-84" charset="2"/>
              </a:rPr>
              <a:t>dept_name</a:t>
            </a:r>
            <a:r>
              <a:rPr lang="en-US" altLang="en-US" i="1" dirty="0">
                <a:sym typeface="Monotype Sorts" pitchFamily="-84" charset="2"/>
              </a:rPr>
              <a:t>, </a:t>
            </a:r>
            <a:r>
              <a:rPr lang="en-US" altLang="en-US" dirty="0">
                <a:sym typeface="Monotype Sorts" pitchFamily="-84" charset="2"/>
              </a:rPr>
              <a:t>and 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i_ID</a:t>
            </a:r>
            <a:r>
              <a:rPr lang="en-US" altLang="en-US" i="1" dirty="0">
                <a:sym typeface="Monotype Sorts" pitchFamily="-84" charset="2"/>
              </a:rPr>
              <a:t>, </a:t>
            </a:r>
            <a:r>
              <a:rPr lang="en-US" altLang="en-US" i="1" dirty="0" err="1">
                <a:sym typeface="Monotype Sorts" pitchFamily="-84" charset="2"/>
              </a:rPr>
              <a:t>s_ID</a:t>
            </a:r>
            <a:endParaRPr lang="en-US" altLang="en-US" i="1" dirty="0">
              <a:sym typeface="Monotype Sorts" pitchFamily="-84" charset="2"/>
            </a:endParaRPr>
          </a:p>
          <a:p>
            <a:pPr>
              <a:tabLst>
                <a:tab pos="1027113" algn="l"/>
                <a:tab pos="2455863" algn="l"/>
              </a:tabLst>
            </a:pP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dirty="0">
                <a:sym typeface="Monotype Sorts" pitchFamily="-84" charset="2"/>
              </a:rPr>
              <a:t> is in 3NF</a:t>
            </a:r>
          </a:p>
          <a:p>
            <a:pPr lvl="1">
              <a:tabLst>
                <a:tab pos="1027113" algn="l"/>
                <a:tab pos="2455863" algn="l"/>
              </a:tabLst>
            </a:pPr>
            <a:r>
              <a:rPr lang="en-US" altLang="en-US" i="1" dirty="0" err="1"/>
              <a:t>s_ID</a:t>
            </a:r>
            <a:r>
              <a:rPr lang="en-US" altLang="en-US" i="1" dirty="0"/>
              <a:t>,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</a:t>
            </a:r>
            <a:r>
              <a:rPr lang="en-US" altLang="en-US" i="1" dirty="0" err="1"/>
              <a:t>i_ID</a:t>
            </a:r>
            <a:r>
              <a:rPr lang="en-US" altLang="en-US" i="1" dirty="0">
                <a:sym typeface="Monotype Sorts" pitchFamily="-84" charset="2"/>
              </a:rPr>
              <a:t>   </a:t>
            </a:r>
            <a:r>
              <a:rPr lang="en-US" altLang="en-US" i="1" dirty="0" err="1"/>
              <a:t>s_ID</a:t>
            </a:r>
            <a:endParaRPr lang="en-US" altLang="en-US" i="1" dirty="0"/>
          </a:p>
          <a:p>
            <a:pPr lvl="2">
              <a:tabLst>
                <a:tab pos="1027113" algn="l"/>
                <a:tab pos="2455863" algn="l"/>
              </a:tabLst>
            </a:pPr>
            <a:r>
              <a:rPr lang="en-US" altLang="en-US" i="1" dirty="0"/>
              <a:t>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dirty="0">
                <a:sym typeface="Monotype Sorts" pitchFamily="-84" charset="2"/>
              </a:rPr>
              <a:t>is a </a:t>
            </a:r>
            <a:r>
              <a:rPr lang="en-US" altLang="en-US" dirty="0" err="1">
                <a:sym typeface="Monotype Sorts" pitchFamily="-84" charset="2"/>
              </a:rPr>
              <a:t>superkey</a:t>
            </a:r>
            <a:endParaRPr lang="en-US" altLang="en-US" dirty="0">
              <a:sym typeface="Monotype Sorts" pitchFamily="-84" charset="2"/>
            </a:endParaRPr>
          </a:p>
          <a:p>
            <a:pPr lvl="1">
              <a:tabLst>
                <a:tab pos="1027113" algn="l"/>
                <a:tab pos="2455863" algn="l"/>
              </a:tabLst>
            </a:pP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/>
              <a:t>i_ID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Wingdings" panose="05000000000000000000" pitchFamily="2" charset="2"/>
              </a:rPr>
              <a:t> </a:t>
            </a:r>
            <a:r>
              <a:rPr lang="en-US" altLang="en-US" i="1" dirty="0" err="1">
                <a:sym typeface="Wingdings" panose="05000000000000000000" pitchFamily="2" charset="2"/>
              </a:rPr>
              <a:t>dept_name</a:t>
            </a:r>
            <a:r>
              <a:rPr lang="en-US" altLang="en-US" i="1" dirty="0">
                <a:sym typeface="Monotype Sorts" pitchFamily="-84" charset="2"/>
              </a:rPr>
              <a:t> 	</a:t>
            </a:r>
          </a:p>
          <a:p>
            <a:pPr lvl="2">
              <a:tabLst>
                <a:tab pos="1027113" algn="l"/>
                <a:tab pos="2455863" algn="l"/>
              </a:tabLst>
            </a:pPr>
            <a:r>
              <a:rPr lang="en-US" altLang="en-US" i="1" dirty="0" err="1">
                <a:sym typeface="Monotype Sorts" pitchFamily="-84" charset="2"/>
              </a:rPr>
              <a:t>dept_name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Monotype Sorts" pitchFamily="-84" charset="2"/>
              </a:rPr>
              <a:t>is contained in a candidate key</a:t>
            </a:r>
          </a:p>
          <a:p>
            <a:pPr>
              <a:buFont typeface="Monotype Sorts" pitchFamily="-84" charset="2"/>
              <a:buNone/>
              <a:tabLst>
                <a:tab pos="1027113" algn="l"/>
                <a:tab pos="2455863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tabLst>
                <a:tab pos="1027113" algn="l"/>
                <a:tab pos="2455863" algn="l"/>
              </a:tabLst>
            </a:pPr>
            <a:endParaRPr lang="en-US" altLang="en-US" dirty="0">
              <a:sym typeface="Monotype Sorts" pitchFamily="-84" charset="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for 3NF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9"/>
            <a:ext cx="7656559" cy="3141327"/>
          </a:xfrm>
        </p:spPr>
        <p:txBody>
          <a:bodyPr/>
          <a:lstStyle/>
          <a:p>
            <a:r>
              <a:rPr lang="en-US" altLang="en-US" dirty="0"/>
              <a:t>Need to check only FDs in </a:t>
            </a:r>
            <a:r>
              <a:rPr lang="en-US" altLang="en-US" i="1" dirty="0"/>
              <a:t>F</a:t>
            </a:r>
            <a:r>
              <a:rPr lang="en-US" altLang="en-US" dirty="0"/>
              <a:t>, need not check all FDs in </a:t>
            </a:r>
            <a:r>
              <a:rPr lang="en-US" altLang="en-US" i="1" dirty="0"/>
              <a:t>F</a:t>
            </a:r>
            <a:r>
              <a:rPr lang="en-US" altLang="en-US" i="1" baseline="30000" dirty="0"/>
              <a:t>+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Use attribute closure to check for each dependency </a:t>
            </a:r>
            <a:r>
              <a:rPr lang="en-US" altLang="en-US" dirty="0">
                <a:sym typeface="Symbol" panose="05050102010706020507" pitchFamily="18" charset="2"/>
              </a:rPr>
              <a:t>  , if  </a:t>
            </a:r>
            <a:r>
              <a:rPr lang="en-US" altLang="en-US" dirty="0"/>
              <a:t>is a </a:t>
            </a:r>
            <a:r>
              <a:rPr lang="en-US" altLang="en-US" dirty="0" err="1"/>
              <a:t>superkey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If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dirty="0"/>
              <a:t>is not a </a:t>
            </a:r>
            <a:r>
              <a:rPr lang="en-US" altLang="en-US" dirty="0" err="1"/>
              <a:t>superkey</a:t>
            </a:r>
            <a:r>
              <a:rPr lang="en-US" altLang="en-US" dirty="0"/>
              <a:t>, we have to verify if each attribute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is contained in a candidate key of </a:t>
            </a:r>
            <a:r>
              <a:rPr lang="en-US" altLang="en-US" i="1" dirty="0"/>
              <a:t>R</a:t>
            </a:r>
          </a:p>
          <a:p>
            <a:pPr lvl="1"/>
            <a:r>
              <a:rPr lang="en-US" altLang="en-US" dirty="0"/>
              <a:t>This test is rather more expensive, since it involve finding candidate keys</a:t>
            </a:r>
          </a:p>
          <a:p>
            <a:pPr lvl="1"/>
            <a:r>
              <a:rPr lang="en-US" altLang="en-US" dirty="0"/>
              <a:t>Testing for 3NF has been shown to be NP-hard</a:t>
            </a:r>
          </a:p>
          <a:p>
            <a:pPr lvl="1"/>
            <a:r>
              <a:rPr lang="en-US" altLang="en-US" dirty="0"/>
              <a:t>Interestingly, decomposition into third normal form (described shortly) can be done in polynomial time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3NF Decomposition Algorithm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266700" y="1012825"/>
            <a:ext cx="8578850" cy="57277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61963" algn="l"/>
                <a:tab pos="1027113" algn="l"/>
                <a:tab pos="1309688" algn="l"/>
                <a:tab pos="1711325" algn="l"/>
              </a:tabLst>
            </a:pPr>
            <a:r>
              <a:rPr lang="en-US" altLang="en-US" dirty="0"/>
              <a:t>	Let </a:t>
            </a:r>
            <a:r>
              <a:rPr lang="en-US" altLang="en-US" i="1" dirty="0"/>
              <a:t>F</a:t>
            </a:r>
            <a:r>
              <a:rPr lang="en-US" altLang="en-US" sz="2000" i="1" baseline="-25000" dirty="0"/>
              <a:t>c</a:t>
            </a:r>
            <a:r>
              <a:rPr lang="en-US" altLang="en-US" i="1" dirty="0"/>
              <a:t> </a:t>
            </a:r>
            <a:r>
              <a:rPr lang="en-US" altLang="en-US" dirty="0"/>
              <a:t>be a canonical cover for </a:t>
            </a:r>
            <a:r>
              <a:rPr lang="en-US" altLang="en-US" i="1" dirty="0"/>
              <a:t>F;</a:t>
            </a:r>
            <a:br>
              <a:rPr lang="en-US" altLang="en-US" i="1" dirty="0"/>
            </a:br>
            <a:r>
              <a:rPr lang="en-US" altLang="en-US" i="1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:= 0;</a:t>
            </a:r>
            <a:br>
              <a:rPr lang="en-US" altLang="en-US" dirty="0"/>
            </a:br>
            <a:r>
              <a:rPr lang="en-US" altLang="en-US" b="1" dirty="0"/>
              <a:t>for each </a:t>
            </a:r>
            <a:r>
              <a:rPr lang="en-US" altLang="en-US" dirty="0"/>
              <a:t> functional dependency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sz="2000" i="1" baseline="-25000" dirty="0">
                <a:sym typeface="Greek Symbols"/>
              </a:rPr>
              <a:t>c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b="1" dirty="0">
                <a:sym typeface="Greek Symbols"/>
              </a:rPr>
              <a:t>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if </a:t>
            </a:r>
            <a:r>
              <a:rPr lang="en-US" altLang="en-US" dirty="0">
                <a:sym typeface="Greek Symbols"/>
              </a:rPr>
              <a:t>none of the schemas </a:t>
            </a:r>
            <a:r>
              <a:rPr lang="en-US" altLang="en-US" i="1" dirty="0" err="1">
                <a:sym typeface="Greek Symbols"/>
              </a:rPr>
              <a:t>R</a:t>
            </a:r>
            <a:r>
              <a:rPr lang="en-US" altLang="en-US" i="1" baseline="-25000" dirty="0" err="1">
                <a:sym typeface="Greek Symbols"/>
              </a:rPr>
              <a:t>j</a:t>
            </a:r>
            <a:r>
              <a:rPr lang="en-US" altLang="en-US" i="1" dirty="0">
                <a:sym typeface="Greek Symbols"/>
              </a:rPr>
              <a:t>, </a:t>
            </a:r>
            <a:r>
              <a:rPr lang="en-US" altLang="en-US" dirty="0">
                <a:sym typeface="Greek Symbols"/>
              </a:rPr>
              <a:t>1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ym typeface="Symbol" panose="05050102010706020507" pitchFamily="18" charset="2"/>
              </a:rPr>
              <a:t>j 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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contains  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</a:t>
            </a:r>
            <a:r>
              <a:rPr lang="en-US" altLang="en-US" b="1" dirty="0">
                <a:sym typeface="Greek Symbols"/>
              </a:rPr>
              <a:t>then begin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		</a:t>
            </a:r>
            <a:r>
              <a:rPr lang="en-US" altLang="en-US" i="1" dirty="0" err="1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:= </a:t>
            </a:r>
            <a:r>
              <a:rPr lang="en-US" altLang="en-US" i="1" dirty="0" err="1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 + </a:t>
            </a:r>
            <a:r>
              <a:rPr lang="en-US" altLang="en-US" dirty="0">
                <a:sym typeface="Greek Symbols"/>
              </a:rPr>
              <a:t>1;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		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i="1" baseline="-25000" dirty="0">
                <a:sym typeface="Greek Symbols"/>
              </a:rPr>
              <a:t>i </a:t>
            </a:r>
            <a:r>
              <a:rPr lang="en-US" altLang="en-US" dirty="0">
                <a:sym typeface="Greek Symbols"/>
              </a:rPr>
              <a:t> :=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br>
              <a:rPr lang="en-US" altLang="en-US" i="1" dirty="0">
                <a:sym typeface="Greek Symbols"/>
              </a:rPr>
            </a:br>
            <a:r>
              <a:rPr lang="en-US" altLang="en-US" i="1" dirty="0">
                <a:sym typeface="Greek Symbols"/>
              </a:rPr>
              <a:t>			</a:t>
            </a:r>
            <a:r>
              <a:rPr lang="en-US" altLang="en-US" b="1" dirty="0">
                <a:sym typeface="Greek Symbols"/>
              </a:rPr>
              <a:t>end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if</a:t>
            </a:r>
            <a:r>
              <a:rPr lang="en-US" altLang="en-US" dirty="0">
                <a:sym typeface="Greek Symbols"/>
              </a:rPr>
              <a:t> none of the schemas </a:t>
            </a:r>
            <a:r>
              <a:rPr lang="en-US" altLang="en-US" i="1" dirty="0" err="1">
                <a:sym typeface="Greek Symbols"/>
              </a:rPr>
              <a:t>R</a:t>
            </a:r>
            <a:r>
              <a:rPr lang="en-US" altLang="en-US" sz="2400" i="1" baseline="-25000" dirty="0" err="1">
                <a:sym typeface="Greek Symbols"/>
              </a:rPr>
              <a:t>j</a:t>
            </a:r>
            <a:r>
              <a:rPr lang="en-US" altLang="en-US" i="1" dirty="0">
                <a:sym typeface="Greek Symbols"/>
              </a:rPr>
              <a:t>, </a:t>
            </a:r>
            <a:r>
              <a:rPr lang="en-US" altLang="en-US" dirty="0">
                <a:sym typeface="Greek Symbols"/>
              </a:rPr>
              <a:t>1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ym typeface="Symbol" panose="05050102010706020507" pitchFamily="18" charset="2"/>
              </a:rPr>
              <a:t>j 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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contains a candidate key for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	</a:t>
            </a:r>
            <a:r>
              <a:rPr lang="en-US" altLang="en-US" b="1" dirty="0">
                <a:sym typeface="Symbol" panose="05050102010706020507" pitchFamily="18" charset="2"/>
              </a:rPr>
              <a:t>then begin</a:t>
            </a:r>
            <a:br>
              <a:rPr lang="en-US" altLang="en-US" b="1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			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:=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+ 1;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		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:= any candidate key for </a:t>
            </a:r>
            <a:r>
              <a:rPr lang="en-US" altLang="en-US" i="1" dirty="0">
                <a:sym typeface="Symbol" panose="05050102010706020507" pitchFamily="18" charset="2"/>
              </a:rPr>
              <a:t>R;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		</a:t>
            </a:r>
            <a:r>
              <a:rPr lang="en-US" altLang="en-US" b="1" dirty="0">
                <a:sym typeface="Symbol" panose="05050102010706020507" pitchFamily="18" charset="2"/>
              </a:rPr>
              <a:t>end </a:t>
            </a:r>
            <a:br>
              <a:rPr lang="en-US" altLang="en-US" b="1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/* Optionally, remove redundant relations */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61963" algn="l"/>
                <a:tab pos="1027113" algn="l"/>
                <a:tab pos="1309688" algn="l"/>
                <a:tab pos="1711325" algn="l"/>
              </a:tabLst>
            </a:pPr>
            <a:r>
              <a:rPr lang="en-US" altLang="en-US" b="1" dirty="0">
                <a:sym typeface="Symbol" panose="05050102010706020507" pitchFamily="18" charset="2"/>
              </a:rPr>
              <a:t>      repeat</a:t>
            </a:r>
            <a:br>
              <a:rPr lang="en-US" altLang="en-US" b="1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if </a:t>
            </a:r>
            <a:r>
              <a:rPr lang="en-US" altLang="en-US" dirty="0">
                <a:sym typeface="Symbol" panose="05050102010706020507" pitchFamily="18" charset="2"/>
              </a:rPr>
              <a:t>any schema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is contained in another schema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 err="1">
                <a:sym typeface="Symbol" panose="05050102010706020507" pitchFamily="18" charset="2"/>
              </a:rPr>
              <a:t>k</a:t>
            </a:r>
            <a:br>
              <a:rPr lang="en-US" altLang="en-US" sz="2400" i="1" baseline="-25000" dirty="0">
                <a:sym typeface="Symbol" panose="05050102010706020507" pitchFamily="18" charset="2"/>
              </a:rPr>
            </a:br>
            <a:r>
              <a:rPr lang="en-US" altLang="en-US" sz="2400" i="1" baseline="-25000" dirty="0">
                <a:sym typeface="Symbol" panose="05050102010706020507" pitchFamily="18" charset="2"/>
              </a:rPr>
              <a:t>        </a:t>
            </a:r>
            <a:r>
              <a:rPr lang="en-US" altLang="en-US" b="1" dirty="0">
                <a:sym typeface="Greek Symbols"/>
              </a:rPr>
              <a:t>then /* </a:t>
            </a:r>
            <a:r>
              <a:rPr lang="en-US" altLang="en-US" dirty="0">
                <a:sym typeface="Greek Symbols"/>
              </a:rPr>
              <a:t>delete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  </a:t>
            </a:r>
            <a:r>
              <a:rPr lang="en-US" altLang="en-US" b="1" dirty="0">
                <a:sym typeface="Greek Symbols"/>
              </a:rPr>
              <a:t>*/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          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= R;;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          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=i-1;</a:t>
            </a:r>
            <a:br>
              <a:rPr lang="en-US" altLang="en-US" dirty="0">
                <a:sym typeface="Greek Symbols"/>
              </a:rPr>
            </a:br>
            <a:r>
              <a:rPr lang="en-US" altLang="en-US" b="1" dirty="0">
                <a:sym typeface="Symbol" panose="05050102010706020507" pitchFamily="18" charset="2"/>
              </a:rPr>
              <a:t>return </a:t>
            </a:r>
            <a:r>
              <a:rPr lang="en-US" altLang="en-US" i="1" dirty="0">
                <a:sym typeface="Symbol" panose="05050102010706020507" pitchFamily="18" charset="2"/>
              </a:rPr>
              <a:t>(R</a:t>
            </a:r>
            <a:r>
              <a:rPr lang="en-US" altLang="en-US" sz="2000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sz="2000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, ...,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)</a:t>
            </a:r>
            <a:r>
              <a:rPr lang="en-US" altLang="en-US" i="1" dirty="0">
                <a:sym typeface="Greek Symbols"/>
              </a:rPr>
              <a:t>	</a:t>
            </a:r>
            <a:r>
              <a:rPr lang="en-US" altLang="en-US" sz="1600" i="1" dirty="0">
                <a:sym typeface="Greek Symbols"/>
              </a:rPr>
              <a:t>	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Decomposition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39700" y="1093788"/>
            <a:ext cx="8705850" cy="5484812"/>
          </a:xfrm>
        </p:spPr>
        <p:txBody>
          <a:bodyPr/>
          <a:lstStyle/>
          <a:p>
            <a:r>
              <a:rPr lang="en-US" altLang="en-US" dirty="0"/>
              <a:t>The only way to avoid the repetition-of-information problem in the (</a:t>
            </a:r>
            <a:r>
              <a:rPr lang="en-US" altLang="en-US" i="1" dirty="0"/>
              <a:t>instructor</a:t>
            </a:r>
            <a:r>
              <a:rPr lang="en-US" altLang="en-US" dirty="0"/>
              <a:t> and </a:t>
            </a:r>
            <a:r>
              <a:rPr lang="en-US" altLang="en-US" i="1" dirty="0"/>
              <a:t>department) </a:t>
            </a:r>
            <a:r>
              <a:rPr lang="en-US" altLang="en-US" i="1" dirty="0" err="1"/>
              <a:t>in_dep</a:t>
            </a:r>
            <a:r>
              <a:rPr lang="en-US" altLang="en-US" dirty="0"/>
              <a:t> schema is to decompose it into two schemas – instructor and </a:t>
            </a:r>
            <a:r>
              <a:rPr lang="en-US" altLang="en-US" i="1" dirty="0"/>
              <a:t>department </a:t>
            </a:r>
            <a:r>
              <a:rPr lang="en-US" altLang="en-US" dirty="0"/>
              <a:t>schemas.</a:t>
            </a:r>
          </a:p>
          <a:p>
            <a:r>
              <a:rPr lang="en-US" altLang="en-US" dirty="0"/>
              <a:t>Not all decompositions are good.  Suppose we decompose</a:t>
            </a:r>
          </a:p>
          <a:p>
            <a:pPr>
              <a:buFont typeface="Monotype Sorts" pitchFamily="-84" charset="2"/>
              <a:buNone/>
            </a:pP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i="1" dirty="0"/>
              <a:t>employee(ID, name, street, city, salary)</a:t>
            </a:r>
            <a:r>
              <a:rPr lang="en-US" altLang="en-US" dirty="0"/>
              <a:t>  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       into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       </a:t>
            </a:r>
            <a:r>
              <a:rPr lang="en-US" altLang="en-US" i="1" dirty="0"/>
              <a:t>employee1</a:t>
            </a:r>
            <a:r>
              <a:rPr lang="en-US" altLang="en-US" dirty="0"/>
              <a:t> (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i="1" dirty="0"/>
              <a:t>name</a:t>
            </a:r>
            <a:r>
              <a:rPr lang="en-US" altLang="en-US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       </a:t>
            </a:r>
            <a:r>
              <a:rPr lang="en-US" altLang="en-US" i="1" dirty="0"/>
              <a:t>employee2</a:t>
            </a:r>
            <a:r>
              <a:rPr lang="en-US" altLang="en-US" dirty="0"/>
              <a:t> (</a:t>
            </a:r>
            <a:r>
              <a:rPr lang="en-US" altLang="en-US" i="1" dirty="0"/>
              <a:t>name</a:t>
            </a:r>
            <a:r>
              <a:rPr lang="en-US" altLang="en-US" dirty="0"/>
              <a:t>, </a:t>
            </a:r>
            <a:r>
              <a:rPr lang="en-US" altLang="en-US" i="1" dirty="0"/>
              <a:t>street, city, salary</a:t>
            </a:r>
            <a:r>
              <a:rPr lang="en-US" altLang="en-US" dirty="0"/>
              <a:t>)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      The problem arises when we have two employees with the same name</a:t>
            </a:r>
          </a:p>
          <a:p>
            <a:r>
              <a:rPr lang="en-US" altLang="en-US" dirty="0"/>
              <a:t>The next slide shows how we lose information -- we cannot reconstruct the original </a:t>
            </a:r>
            <a:r>
              <a:rPr lang="en-US" altLang="en-US" i="1" dirty="0"/>
              <a:t>employee</a:t>
            </a:r>
            <a:r>
              <a:rPr lang="en-US" altLang="en-US" dirty="0"/>
              <a:t> relation -- and so, this is a </a:t>
            </a:r>
            <a:r>
              <a:rPr lang="en-US" altLang="en-US" b="1" dirty="0">
                <a:solidFill>
                  <a:srgbClr val="002060"/>
                </a:solidFill>
              </a:rPr>
              <a:t>lossy decomposition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32034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66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3NF Decomposition Algorithm (Cont.)</a:t>
            </a:r>
          </a:p>
        </p:txBody>
      </p:sp>
      <p:sp>
        <p:nvSpPr>
          <p:cNvPr id="756739" name="Rectangle 3"/>
          <p:cNvSpPr>
            <a:spLocks noGrp="1" noChangeArrowheads="1"/>
          </p:cNvSpPr>
          <p:nvPr>
            <p:ph idx="1"/>
          </p:nvPr>
        </p:nvSpPr>
        <p:spPr>
          <a:xfrm>
            <a:off x="1056444" y="1612221"/>
            <a:ext cx="7315199" cy="133551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ea typeface="+mn-ea"/>
                <a:sym typeface="Monotype Sorts" charset="0"/>
              </a:rPr>
              <a:t>Each relation schema </a:t>
            </a:r>
            <a:r>
              <a:rPr lang="en-US" i="1" dirty="0">
                <a:ea typeface="+mn-ea"/>
                <a:sym typeface="Monotype Sorts" charset="0"/>
              </a:rPr>
              <a:t>R</a:t>
            </a:r>
            <a:r>
              <a:rPr lang="en-US" i="1" baseline="-25000" dirty="0">
                <a:ea typeface="+mn-ea"/>
                <a:sym typeface="Monotype Sorts" charset="0"/>
              </a:rPr>
              <a:t>i</a:t>
            </a:r>
            <a:r>
              <a:rPr lang="en-US" i="1" dirty="0">
                <a:ea typeface="+mn-ea"/>
                <a:sym typeface="Monotype Sorts" charset="0"/>
              </a:rPr>
              <a:t> </a:t>
            </a:r>
            <a:r>
              <a:rPr lang="en-US" dirty="0">
                <a:ea typeface="+mn-ea"/>
                <a:sym typeface="Monotype Sorts" charset="0"/>
              </a:rPr>
              <a:t>is in 3NF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ea typeface="+mn-ea"/>
                <a:sym typeface="Monotype Sorts" charset="0"/>
              </a:rPr>
              <a:t>Decomposition is dependency preserving and lossless-join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ea typeface="+mn-ea"/>
                <a:sym typeface="Monotype Sorts" charset="0"/>
              </a:rPr>
              <a:t>Proof of correctness is at end of this presentation (click here)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2357" y="1191121"/>
            <a:ext cx="494263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ym typeface="Monotype Sorts" charset="0"/>
              </a:rPr>
              <a:t>Above algorithm ensures</a:t>
            </a:r>
            <a:endParaRPr lang="en-US" sz="17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3NF Decomposition: An Example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15510"/>
            <a:ext cx="7567782" cy="4202446"/>
          </a:xfrm>
        </p:spPr>
        <p:txBody>
          <a:bodyPr/>
          <a:lstStyle/>
          <a:p>
            <a:pPr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dirty="0"/>
              <a:t>Relation schema:</a:t>
            </a:r>
          </a:p>
          <a:p>
            <a:pPr marL="800100" lvl="1" indent="-342900">
              <a:buFont typeface="Monotype Sorts" pitchFamily="-84" charset="2"/>
              <a:buNone/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/>
              <a:t>cust_banker_branch</a:t>
            </a:r>
            <a:r>
              <a:rPr lang="en-US" altLang="en-US" i="1" dirty="0"/>
              <a:t> = </a:t>
            </a:r>
            <a:r>
              <a:rPr lang="en-US" altLang="en-US" dirty="0"/>
              <a:t>(</a:t>
            </a:r>
            <a:r>
              <a:rPr lang="en-US" altLang="en-US" i="1" u="sng" dirty="0" err="1"/>
              <a:t>customer_id</a:t>
            </a:r>
            <a:r>
              <a:rPr lang="en-US" altLang="en-US" i="1" u="sng" dirty="0"/>
              <a:t>, </a:t>
            </a:r>
            <a:r>
              <a:rPr lang="en-US" altLang="en-US" i="1" u="sng" dirty="0" err="1"/>
              <a:t>employee_id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i="1" dirty="0"/>
              <a:t>, type </a:t>
            </a:r>
            <a:r>
              <a:rPr lang="en-US" altLang="en-US" dirty="0"/>
              <a:t>)</a:t>
            </a:r>
            <a:endParaRPr lang="en-US" altLang="en-US" i="1" dirty="0"/>
          </a:p>
          <a:p>
            <a:pPr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dirty="0"/>
              <a:t>The functional dependencies for this relation schema are: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r>
              <a:rPr lang="en-US" altLang="en-US" i="1" dirty="0">
                <a:sym typeface="Monotype Sorts" pitchFamily="-84" charset="2"/>
              </a:rPr>
              <a:t>, type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>
                <a:sym typeface="Monotype Sorts" pitchFamily="-84" charset="2"/>
              </a:rPr>
              <a:t>employee_id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endParaRPr lang="en-US" altLang="en-US" i="1" dirty="0">
              <a:sym typeface="Monotype Sorts" pitchFamily="-84" charset="2"/>
            </a:endParaRP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>
                <a:sym typeface="Monotype Sorts" pitchFamily="-84" charset="2"/>
              </a:rPr>
              <a:t>customer_id</a:t>
            </a:r>
            <a:r>
              <a:rPr lang="en-US" altLang="en-US" i="1" dirty="0">
                <a:sym typeface="Monotype Sorts" pitchFamily="-84" charset="2"/>
              </a:rPr>
              <a:t>,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Wingdings" panose="05000000000000000000" pitchFamily="2" charset="2"/>
              </a:rPr>
              <a:t>employee_id</a:t>
            </a:r>
            <a:endParaRPr lang="en-US" altLang="en-US" i="1" dirty="0">
              <a:sym typeface="Wingdings" panose="05000000000000000000" pitchFamily="2" charset="2"/>
            </a:endParaRPr>
          </a:p>
          <a:p>
            <a:pPr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dirty="0">
                <a:sym typeface="Wingdings" panose="05000000000000000000" pitchFamily="2" charset="2"/>
              </a:rPr>
              <a:t>We first compute a canonical cover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>
                <a:sym typeface="Wingdings" panose="05000000000000000000" pitchFamily="2" charset="2"/>
              </a:rPr>
              <a:t>branch_name</a:t>
            </a:r>
            <a:r>
              <a:rPr lang="en-US" altLang="en-US" i="1" dirty="0">
                <a:sym typeface="Wingdings" panose="05000000000000000000" pitchFamily="2" charset="2"/>
              </a:rPr>
              <a:t> </a:t>
            </a:r>
            <a:r>
              <a:rPr lang="en-US" altLang="en-US" dirty="0">
                <a:sym typeface="Wingdings" panose="05000000000000000000" pitchFamily="2" charset="2"/>
              </a:rPr>
              <a:t>is extraneous in the </a:t>
            </a:r>
            <a:r>
              <a:rPr lang="en-US" altLang="en-US" dirty="0" err="1">
                <a:sym typeface="Wingdings" panose="05000000000000000000" pitchFamily="2" charset="2"/>
              </a:rPr>
              <a:t>r.h.s</a:t>
            </a:r>
            <a:r>
              <a:rPr lang="en-US" altLang="en-US" dirty="0">
                <a:sym typeface="Wingdings" panose="05000000000000000000" pitchFamily="2" charset="2"/>
              </a:rPr>
              <a:t>. of the 1</a:t>
            </a:r>
            <a:r>
              <a:rPr lang="en-US" altLang="en-US" baseline="30000" dirty="0">
                <a:sym typeface="Wingdings" panose="05000000000000000000" pitchFamily="2" charset="2"/>
              </a:rPr>
              <a:t>st</a:t>
            </a:r>
            <a:r>
              <a:rPr lang="en-US" altLang="en-US" dirty="0">
                <a:sym typeface="Wingdings" panose="05000000000000000000" pitchFamily="2" charset="2"/>
              </a:rPr>
              <a:t> dependency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dirty="0">
                <a:sym typeface="Wingdings" panose="05000000000000000000" pitchFamily="2" charset="2"/>
              </a:rPr>
              <a:t>No other attribute is extraneous, so we get F</a:t>
            </a:r>
            <a:r>
              <a:rPr lang="en-US" altLang="en-US" baseline="-25000" dirty="0">
                <a:sym typeface="Wingdings" panose="05000000000000000000" pitchFamily="2" charset="2"/>
              </a:rPr>
              <a:t>C </a:t>
            </a:r>
            <a:r>
              <a:rPr lang="en-US" altLang="en-US" dirty="0">
                <a:sym typeface="Wingdings" panose="05000000000000000000" pitchFamily="2" charset="2"/>
              </a:rPr>
              <a:t>=</a:t>
            </a:r>
          </a:p>
          <a:p>
            <a:pPr marL="800100" lvl="1" indent="-342900">
              <a:buFont typeface="Monotype Sorts" pitchFamily="-84" charset="2"/>
              <a:buNone/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/>
              <a:t>             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pitchFamily="-84" charset="2"/>
              </a:rPr>
              <a:t> type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    </a:t>
            </a:r>
            <a:r>
              <a:rPr lang="en-US" altLang="en-US" i="1" dirty="0" err="1">
                <a:sym typeface="Monotype Sorts" pitchFamily="-84" charset="2"/>
              </a:rPr>
              <a:t>employee_id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        </a:t>
            </a:r>
            <a:r>
              <a:rPr lang="en-US" altLang="en-US" i="1" dirty="0" err="1">
                <a:sym typeface="Monotype Sorts" pitchFamily="-84" charset="2"/>
              </a:rPr>
              <a:t>customer_id</a:t>
            </a:r>
            <a:r>
              <a:rPr lang="en-US" altLang="en-US" i="1" dirty="0">
                <a:sym typeface="Monotype Sorts" pitchFamily="-84" charset="2"/>
              </a:rPr>
              <a:t>,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Wingdings" panose="05000000000000000000" pitchFamily="2" charset="2"/>
              </a:rPr>
              <a:t>employee_id</a:t>
            </a:r>
            <a:endParaRPr lang="en-US" altLang="en-US" i="1" dirty="0">
              <a:sym typeface="Wingdings" panose="05000000000000000000" pitchFamily="2" charset="2"/>
            </a:endParaRPr>
          </a:p>
          <a:p>
            <a:pPr marL="800100" lvl="1" indent="-342900">
              <a:buFont typeface="Monotype Sorts" pitchFamily="-84" charset="2"/>
              <a:buNone/>
              <a:tabLst>
                <a:tab pos="1027113" algn="l"/>
                <a:tab pos="2857500" algn="ctr"/>
                <a:tab pos="3036888" algn="l"/>
              </a:tabLst>
            </a:pPr>
            <a:endParaRPr lang="en-US" altLang="en-US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3NF Decompsition Example (Cont.)</a:t>
            </a:r>
          </a:p>
        </p:txBody>
      </p:sp>
      <p:sp>
        <p:nvSpPr>
          <p:cNvPr id="760835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71852"/>
            <a:ext cx="7617661" cy="4434864"/>
          </a:xfrm>
        </p:spPr>
        <p:txBody>
          <a:bodyPr/>
          <a:lstStyle/>
          <a:p>
            <a:r>
              <a:rPr lang="en-US" altLang="en-US" dirty="0">
                <a:sym typeface="Monotype Sorts" pitchFamily="-84" charset="2"/>
              </a:rPr>
              <a:t>The </a:t>
            </a:r>
            <a:r>
              <a:rPr lang="en-US" altLang="en-US" b="1" dirty="0">
                <a:sym typeface="Monotype Sorts" pitchFamily="-84" charset="2"/>
              </a:rPr>
              <a:t>for</a:t>
            </a:r>
            <a:r>
              <a:rPr lang="en-US" altLang="en-US" dirty="0">
                <a:sym typeface="Monotype Sorts" pitchFamily="-84" charset="2"/>
              </a:rPr>
              <a:t> loop generates following 3NF schema: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ym typeface="Monotype Sorts" pitchFamily="-84" charset="2"/>
              </a:rPr>
              <a:t>	           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, type </a:t>
            </a:r>
            <a:r>
              <a:rPr lang="en-US" altLang="en-US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                  </a:t>
            </a:r>
            <a:r>
              <a:rPr lang="en-US" altLang="en-US" dirty="0">
                <a:sym typeface="Monotype Sorts" pitchFamily="-84" charset="2"/>
              </a:rPr>
              <a:t>(</a:t>
            </a:r>
            <a:r>
              <a:rPr lang="en-US" altLang="en-US" i="1" u="sng" dirty="0" err="1"/>
              <a:t>employee_id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                 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Observe that</a:t>
            </a:r>
            <a:r>
              <a:rPr lang="en-US" altLang="en-US" dirty="0">
                <a:sym typeface="Monotype Sorts" pitchFamily="-84" charset="2"/>
              </a:rPr>
              <a:t>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, type </a:t>
            </a:r>
            <a:r>
              <a:rPr lang="en-US" altLang="en-US" dirty="0"/>
              <a:t>) contains a candidate key of the original schema, so no further relation schema needs be added</a:t>
            </a:r>
          </a:p>
          <a:p>
            <a:r>
              <a:rPr lang="en-US" altLang="en-US" dirty="0"/>
              <a:t>At end of for loop, detect and delete schemas, such as  </a:t>
            </a:r>
            <a:r>
              <a:rPr lang="en-US" altLang="en-US" dirty="0">
                <a:sym typeface="Monotype Sorts" pitchFamily="-84" charset="2"/>
              </a:rPr>
              <a:t>(</a:t>
            </a:r>
            <a:r>
              <a:rPr lang="en-US" altLang="en-US" i="1" u="sng" dirty="0" err="1"/>
              <a:t>employee_id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dirty="0"/>
              <a:t>), which are subsets of other schemas</a:t>
            </a:r>
          </a:p>
          <a:p>
            <a:pPr lvl="1"/>
            <a:r>
              <a:rPr lang="en-US" altLang="en-US" dirty="0"/>
              <a:t>result will not depend on the order in which FDs are considered</a:t>
            </a:r>
          </a:p>
          <a:p>
            <a:r>
              <a:rPr lang="en-US" altLang="en-US" dirty="0"/>
              <a:t>The resultant simplified 3NF schema is: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ym typeface="Monotype Sorts" pitchFamily="-84" charset="2"/>
              </a:rPr>
              <a:t> 		  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, type</a:t>
            </a:r>
            <a:r>
              <a:rPr lang="en-US" altLang="en-US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               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Comparison of BCNF and 3NF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9"/>
            <a:ext cx="7629692" cy="2970211"/>
          </a:xfrm>
        </p:spPr>
        <p:txBody>
          <a:bodyPr/>
          <a:lstStyle/>
          <a:p>
            <a:r>
              <a:rPr lang="en-US" altLang="en-US" dirty="0"/>
              <a:t>It is always possible to decompose a relation into a set of  relations that are in 3NF such that:</a:t>
            </a:r>
          </a:p>
          <a:p>
            <a:pPr lvl="1"/>
            <a:r>
              <a:rPr lang="en-US" altLang="en-US" dirty="0"/>
              <a:t>The decomposition is lossless</a:t>
            </a:r>
          </a:p>
          <a:p>
            <a:pPr lvl="1"/>
            <a:r>
              <a:rPr lang="en-US" altLang="en-US" dirty="0"/>
              <a:t>The dependencies are preserved</a:t>
            </a:r>
          </a:p>
          <a:p>
            <a:r>
              <a:rPr lang="en-US" altLang="en-US" dirty="0"/>
              <a:t>It is always possible to decompose a relation into a set of relations that are in BCNF such that:</a:t>
            </a:r>
          </a:p>
          <a:p>
            <a:pPr lvl="1"/>
            <a:r>
              <a:rPr lang="en-US" altLang="en-US" dirty="0"/>
              <a:t>The decomposition is lossless</a:t>
            </a:r>
          </a:p>
          <a:p>
            <a:pPr lvl="1"/>
            <a:r>
              <a:rPr lang="en-US" altLang="en-US" dirty="0"/>
              <a:t>It may not be possible to preserve dependencies.</a:t>
            </a:r>
          </a:p>
          <a:p>
            <a:pPr lvl="1"/>
            <a:endParaRPr lang="en-US" altLang="en-US" dirty="0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596900" y="4064000"/>
            <a:ext cx="72834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</a:pPr>
            <a:endParaRPr kumimoji="1" lang="en-US" altLang="en-US" sz="1800" i="1">
              <a:sym typeface="Monotype Sorts" pitchFamily="-84" charset="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Design Goals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57693"/>
            <a:ext cx="7509376" cy="4693402"/>
          </a:xfrm>
        </p:spPr>
        <p:txBody>
          <a:bodyPr/>
          <a:lstStyle/>
          <a:p>
            <a:r>
              <a:rPr lang="en-US" altLang="en-US" dirty="0"/>
              <a:t>Goal for a relational database design is:</a:t>
            </a:r>
          </a:p>
          <a:p>
            <a:pPr lvl="1"/>
            <a:r>
              <a:rPr lang="en-US" altLang="en-US" dirty="0"/>
              <a:t>BCNF.</a:t>
            </a:r>
          </a:p>
          <a:p>
            <a:pPr lvl="1"/>
            <a:r>
              <a:rPr lang="en-US" altLang="en-US" dirty="0"/>
              <a:t>Lossless join.</a:t>
            </a:r>
          </a:p>
          <a:p>
            <a:pPr lvl="1"/>
            <a:r>
              <a:rPr lang="en-US" altLang="en-US" dirty="0"/>
              <a:t>Dependency preservation.</a:t>
            </a:r>
          </a:p>
          <a:p>
            <a:r>
              <a:rPr lang="en-US" altLang="en-US" dirty="0"/>
              <a:t>If we cannot achieve this, we accept one of</a:t>
            </a:r>
          </a:p>
          <a:p>
            <a:pPr lvl="1"/>
            <a:r>
              <a:rPr lang="en-US" altLang="en-US" dirty="0"/>
              <a:t>Lack of dependency preservation </a:t>
            </a:r>
          </a:p>
          <a:p>
            <a:pPr lvl="1"/>
            <a:r>
              <a:rPr lang="en-US" altLang="en-US" dirty="0"/>
              <a:t>Redundancy due to use of 3NF</a:t>
            </a:r>
          </a:p>
          <a:p>
            <a:r>
              <a:rPr lang="en-US" altLang="en-US" dirty="0"/>
              <a:t>Interestingly, SQL does not provide a direct way of specifying functional dependencies other than </a:t>
            </a:r>
            <a:r>
              <a:rPr lang="en-US" altLang="en-US" dirty="0" err="1"/>
              <a:t>superkeys</a:t>
            </a:r>
            <a:r>
              <a:rPr lang="en-US" altLang="en-US" dirty="0"/>
              <a:t>.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Can specify FDs using assertions, but they are expensive to test, (and currently not supported by any of the widely used databases!)</a:t>
            </a:r>
          </a:p>
          <a:p>
            <a:r>
              <a:rPr lang="en-US" altLang="en-US" dirty="0"/>
              <a:t>Even if we had a dependency preserving decomposition, using SQL we would not be able to efficiently test a functional dependency whose left hand side is not a key.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858963" y="2400300"/>
            <a:ext cx="5773737" cy="125730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Multivalued Dependencies</a:t>
            </a:r>
          </a:p>
        </p:txBody>
      </p:sp>
    </p:spTree>
  </p:cSld>
  <p:clrMapOvr>
    <a:masterClrMapping/>
  </p:clrMapOvr>
  <p:transition spd="slow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Multivalued Dependencies (MVDs)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89"/>
            <a:ext cx="7585536" cy="4103854"/>
          </a:xfrm>
        </p:spPr>
        <p:txBody>
          <a:bodyPr/>
          <a:lstStyle/>
          <a:p>
            <a:r>
              <a:rPr lang="en-US" altLang="en-US" dirty="0"/>
              <a:t>Suppose we record names of children, and phone numbers for instructors:</a:t>
            </a:r>
          </a:p>
          <a:p>
            <a:pPr lvl="1"/>
            <a:r>
              <a:rPr lang="en-US" altLang="en-US" i="1" dirty="0" err="1"/>
              <a:t>inst_child</a:t>
            </a:r>
            <a:r>
              <a:rPr lang="en-US" altLang="en-US" dirty="0"/>
              <a:t>(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i="1" dirty="0" err="1"/>
              <a:t>child_name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i="1" dirty="0" err="1"/>
              <a:t>inst_phone</a:t>
            </a:r>
            <a:r>
              <a:rPr lang="en-US" altLang="en-US" dirty="0"/>
              <a:t>(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i="1" dirty="0" err="1"/>
              <a:t>phone_number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If we were to combine these schemas to get</a:t>
            </a:r>
          </a:p>
          <a:p>
            <a:pPr lvl="1"/>
            <a:r>
              <a:rPr lang="en-US" altLang="en-US" i="1" dirty="0" err="1"/>
              <a:t>inst_info</a:t>
            </a:r>
            <a:r>
              <a:rPr lang="en-US" altLang="en-US" dirty="0"/>
              <a:t>(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i="1" dirty="0" err="1"/>
              <a:t>child_name</a:t>
            </a:r>
            <a:r>
              <a:rPr lang="en-US" altLang="en-US" dirty="0"/>
              <a:t>, </a:t>
            </a:r>
            <a:r>
              <a:rPr lang="en-US" altLang="en-US" i="1" dirty="0" err="1"/>
              <a:t>phone_number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Example data:</a:t>
            </a:r>
            <a:br>
              <a:rPr lang="en-US" altLang="en-US" dirty="0"/>
            </a:br>
            <a:r>
              <a:rPr lang="en-US" altLang="en-US" dirty="0"/>
              <a:t>(99999, David, 512-555-1234)</a:t>
            </a:r>
            <a:br>
              <a:rPr lang="en-US" altLang="en-US" dirty="0"/>
            </a:br>
            <a:r>
              <a:rPr lang="en-US" altLang="en-US" dirty="0"/>
              <a:t>(99999, David, 512-555-4321)</a:t>
            </a:r>
            <a:br>
              <a:rPr lang="en-US" altLang="en-US" dirty="0"/>
            </a:br>
            <a:r>
              <a:rPr lang="en-US" altLang="en-US" dirty="0"/>
              <a:t>(99999, William, 512-555-1234)</a:t>
            </a:r>
            <a:br>
              <a:rPr lang="en-US" altLang="en-US" dirty="0"/>
            </a:br>
            <a:r>
              <a:rPr lang="en-US" altLang="en-US" dirty="0"/>
              <a:t>(99999, William, 512-555-4321)</a:t>
            </a:r>
          </a:p>
          <a:p>
            <a:r>
              <a:rPr lang="en-US" altLang="en-US" dirty="0"/>
              <a:t>This relation is in BCNF</a:t>
            </a:r>
          </a:p>
          <a:p>
            <a:pPr lvl="1"/>
            <a:r>
              <a:rPr lang="en-US" altLang="en-US" dirty="0"/>
              <a:t>Why?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Multivalued Dependencies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82688"/>
            <a:ext cx="7603293" cy="3184775"/>
          </a:xfrm>
        </p:spPr>
        <p:txBody>
          <a:bodyPr/>
          <a:lstStyle/>
          <a:p>
            <a:pPr>
              <a:tabLst>
                <a:tab pos="1890713" algn="l"/>
                <a:tab pos="2798763" algn="l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dirty="0"/>
              <a:t> be a relation schema and let </a:t>
            </a:r>
            <a:r>
              <a:rPr lang="en-US" altLang="en-US" dirty="0">
                <a:sym typeface="Symbol" panose="05050102010706020507" pitchFamily="18" charset="2"/>
              </a:rPr>
              <a:t> 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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R. </a:t>
            </a:r>
            <a:r>
              <a:rPr lang="en-US" altLang="en-US" dirty="0">
                <a:sym typeface="Symbol" panose="05050102010706020507" pitchFamily="18" charset="2"/>
              </a:rPr>
              <a:t>  The </a:t>
            </a:r>
            <a:r>
              <a:rPr lang="en-US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multivalued dependency</a:t>
            </a:r>
            <a:r>
              <a:rPr lang="en-US" altLang="en-US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endParaRPr lang="en-US" altLang="en-US" dirty="0">
              <a:solidFill>
                <a:srgbClr val="002060"/>
              </a:solidFill>
            </a:endParaRPr>
          </a:p>
          <a:p>
            <a:pPr>
              <a:buFont typeface="Monotype Sorts" pitchFamily="-84" charset="2"/>
              <a:buNone/>
              <a:tabLst>
                <a:tab pos="1890713" algn="l"/>
                <a:tab pos="2798763" algn="l"/>
              </a:tabLst>
            </a:pPr>
            <a:r>
              <a:rPr lang="en-US" altLang="en-US" dirty="0">
                <a:sym typeface="Greek Symbols"/>
              </a:rPr>
              <a:t>			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endParaRPr lang="en-US" altLang="en-US" i="1" dirty="0">
              <a:sym typeface="Greek Symbols"/>
            </a:endParaRPr>
          </a:p>
          <a:p>
            <a:pPr>
              <a:buFont typeface="Monotype Sorts" pitchFamily="-84" charset="2"/>
              <a:buNone/>
              <a:tabLst>
                <a:tab pos="1890713" algn="l"/>
                <a:tab pos="2798763" algn="l"/>
              </a:tabLst>
            </a:pPr>
            <a:r>
              <a:rPr lang="en-US" altLang="en-US" i="1" dirty="0">
                <a:sym typeface="Greek Symbols"/>
              </a:rPr>
              <a:t>	</a:t>
            </a:r>
            <a:r>
              <a:rPr lang="en-US" altLang="en-US" dirty="0">
                <a:sym typeface="Greek Symbols"/>
              </a:rPr>
              <a:t>holds on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dirty="0">
                <a:sym typeface="Greek Symbols"/>
              </a:rPr>
              <a:t> if in any legal relation </a:t>
            </a:r>
            <a:r>
              <a:rPr lang="en-US" altLang="en-US" i="1" dirty="0">
                <a:sym typeface="Greek Symbols"/>
              </a:rPr>
              <a:t>r(R),</a:t>
            </a:r>
            <a:r>
              <a:rPr lang="en-US" altLang="en-US" dirty="0">
                <a:sym typeface="Greek Symbols"/>
              </a:rPr>
              <a:t> for all pairs for tuples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 </a:t>
            </a:r>
            <a:r>
              <a:rPr lang="en-US" altLang="en-US" dirty="0">
                <a:sym typeface="Greek Symbols"/>
              </a:rPr>
              <a:t>and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i="1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 in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dirty="0">
                <a:sym typeface="Greek Symbols"/>
              </a:rPr>
              <a:t> such that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=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i="1" baseline="-25000" dirty="0">
                <a:sym typeface="Greek Symbols"/>
              </a:rPr>
              <a:t>2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], there exist tuples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i="1" baseline="-25000" dirty="0">
                <a:sym typeface="Greek Symbols"/>
              </a:rPr>
              <a:t>3</a:t>
            </a:r>
            <a:r>
              <a:rPr lang="en-US" altLang="en-US" dirty="0">
                <a:sym typeface="Greek Symbols"/>
              </a:rPr>
              <a:t> and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4</a:t>
            </a:r>
            <a:r>
              <a:rPr lang="en-US" altLang="en-US" dirty="0">
                <a:sym typeface="Greek Symbols"/>
              </a:rPr>
              <a:t> in </a:t>
            </a:r>
            <a:r>
              <a:rPr lang="en-US" altLang="en-US" i="1" dirty="0">
                <a:sym typeface="Greek Symbols"/>
              </a:rPr>
              <a:t>r </a:t>
            </a:r>
            <a:r>
              <a:rPr lang="en-US" altLang="en-US" dirty="0">
                <a:sym typeface="Greek Symbols"/>
              </a:rPr>
              <a:t>such that: </a:t>
            </a:r>
          </a:p>
          <a:p>
            <a:pPr>
              <a:buFont typeface="Monotype Sorts" pitchFamily="-84" charset="2"/>
              <a:buNone/>
              <a:tabLst>
                <a:tab pos="1890713" algn="l"/>
                <a:tab pos="2798763" algn="l"/>
              </a:tabLst>
            </a:pPr>
            <a:r>
              <a:rPr lang="en-US" altLang="en-US" dirty="0">
                <a:sym typeface="Greek Symbols"/>
              </a:rPr>
              <a:t>	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=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i="1" baseline="-25000" dirty="0">
                <a:sym typeface="Greek Symbols"/>
              </a:rPr>
              <a:t>2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=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3</a:t>
            </a:r>
            <a:r>
              <a:rPr lang="en-US" altLang="en-US" dirty="0">
                <a:sym typeface="Greek Symbols"/>
              </a:rPr>
              <a:t> 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=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4</a:t>
            </a:r>
            <a:r>
              <a:rPr lang="en-US" altLang="en-US" i="1" baseline="-25000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3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        = 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3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i="1" dirty="0">
                <a:sym typeface="Greek Symbols"/>
              </a:rPr>
              <a:t>R 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= 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i="1" dirty="0">
                <a:sym typeface="Greek Symbols"/>
              </a:rPr>
              <a:t>R 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4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        = 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4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i="1" dirty="0">
                <a:sym typeface="Greek Symbols"/>
              </a:rPr>
              <a:t>R 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= 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i="1" dirty="0">
                <a:sym typeface="Greek Symbols"/>
              </a:rPr>
              <a:t>R 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MVD --</a:t>
            </a:r>
            <a:r>
              <a:rPr lang="en-US" altLang="en-US" dirty="0"/>
              <a:t> Tabular representation 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9"/>
            <a:ext cx="6703267" cy="506412"/>
          </a:xfrm>
        </p:spPr>
        <p:txBody>
          <a:bodyPr/>
          <a:lstStyle/>
          <a:p>
            <a:r>
              <a:rPr lang="en-US" altLang="en-US" dirty="0"/>
              <a:t>Tabular representation of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</a:p>
        </p:txBody>
      </p:sp>
      <p:pic>
        <p:nvPicPr>
          <p:cNvPr id="82948" name="Picture 5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432" y="1847206"/>
            <a:ext cx="4532730" cy="159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MVD (Cont.)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9189"/>
            <a:ext cx="7593596" cy="3416716"/>
          </a:xfrm>
        </p:spPr>
        <p:txBody>
          <a:bodyPr/>
          <a:lstStyle/>
          <a:p>
            <a:pPr>
              <a:tabLst>
                <a:tab pos="1149350" algn="l"/>
                <a:tab pos="3311525" algn="ctr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dirty="0"/>
              <a:t> be a relation schema with a set of attributes that are partitioned into 3 nonempty subsets.</a:t>
            </a: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Y, Z, W</a:t>
            </a:r>
          </a:p>
          <a:p>
            <a:pPr>
              <a:tabLst>
                <a:tab pos="1149350" algn="l"/>
                <a:tab pos="3311525" algn="ctr"/>
              </a:tabLst>
            </a:pPr>
            <a:r>
              <a:rPr lang="en-US" altLang="en-US" dirty="0"/>
              <a:t>We say that </a:t>
            </a:r>
            <a:r>
              <a:rPr lang="en-US" altLang="en-US" i="1" dirty="0"/>
              <a:t>Y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Z </a:t>
            </a:r>
            <a:r>
              <a:rPr lang="en-US" altLang="en-US" dirty="0">
                <a:sym typeface="Monotype Sorts" pitchFamily="-84" charset="2"/>
              </a:rPr>
              <a:t>(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b="1" dirty="0" err="1">
                <a:solidFill>
                  <a:srgbClr val="002060"/>
                </a:solidFill>
                <a:sym typeface="Monotype Sorts" pitchFamily="-84" charset="2"/>
              </a:rPr>
              <a:t>multidetermines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Z </a:t>
            </a:r>
            <a:r>
              <a:rPr lang="en-US" altLang="en-US" dirty="0">
                <a:sym typeface="Monotype Sorts" pitchFamily="-84" charset="2"/>
              </a:rPr>
              <a:t>)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dirty="0">
                <a:sym typeface="Monotype Sorts" pitchFamily="-84" charset="2"/>
              </a:rPr>
              <a:t>if and only if for all possible relations </a:t>
            </a:r>
            <a:r>
              <a:rPr lang="en-US" altLang="en-US" i="1" dirty="0">
                <a:sym typeface="Monotype Sorts" pitchFamily="-84" charset="2"/>
              </a:rPr>
              <a:t>r </a:t>
            </a:r>
            <a:r>
              <a:rPr lang="en-US" altLang="en-US" dirty="0">
                <a:sym typeface="Monotype Sorts" pitchFamily="-84" charset="2"/>
              </a:rPr>
              <a:t>(</a:t>
            </a:r>
            <a:r>
              <a:rPr lang="en-US" altLang="en-US" i="1" dirty="0">
                <a:sym typeface="Monotype Sorts" pitchFamily="-84" charset="2"/>
              </a:rPr>
              <a:t>R </a:t>
            </a:r>
            <a:r>
              <a:rPr lang="en-US" altLang="en-US" dirty="0">
                <a:sym typeface="Monotype Sorts" pitchFamily="-84" charset="2"/>
              </a:rPr>
              <a:t>)</a:t>
            </a:r>
            <a:endParaRPr lang="en-US" altLang="en-US" i="1" dirty="0">
              <a:sym typeface="Monotype Sorts" pitchFamily="-84" charset="2"/>
            </a:endParaRP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dirty="0">
                <a:sym typeface="Monotype Sorts" pitchFamily="-84" charset="2"/>
              </a:rPr>
              <a:t>		&lt; 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z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w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 &gt;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&lt; 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z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w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 &gt;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	then</a:t>
            </a: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dirty="0">
                <a:sym typeface="Monotype Sorts" pitchFamily="-84" charset="2"/>
              </a:rPr>
              <a:t>&lt; 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z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w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 &gt;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&lt; 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z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w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 &gt;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</a:p>
          <a:p>
            <a:pPr>
              <a:tabLst>
                <a:tab pos="1149350" algn="l"/>
                <a:tab pos="3311525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Note that since the behavior of 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dirty="0">
                <a:sym typeface="Symbol" panose="05050102010706020507" pitchFamily="18" charset="2"/>
              </a:rPr>
              <a:t> and </a:t>
            </a:r>
            <a:r>
              <a:rPr lang="en-US" altLang="en-US" i="1" dirty="0">
                <a:sym typeface="Symbol" panose="05050102010706020507" pitchFamily="18" charset="2"/>
              </a:rPr>
              <a:t>W</a:t>
            </a:r>
            <a:r>
              <a:rPr lang="en-US" altLang="en-US" dirty="0">
                <a:sym typeface="Symbol" panose="05050102010706020507" pitchFamily="18" charset="2"/>
              </a:rPr>
              <a:t> are identical it follows that </a:t>
            </a: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i="1" dirty="0">
                <a:sym typeface="Symbol" panose="05050102010706020507" pitchFamily="18" charset="2"/>
              </a:rPr>
              <a:t>	Y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Z </a:t>
            </a:r>
            <a:r>
              <a:rPr lang="en-US" altLang="en-US" dirty="0">
                <a:sym typeface="Monotype Sorts" pitchFamily="-84" charset="2"/>
              </a:rPr>
              <a:t>if 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W </a:t>
            </a: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A Lossy Decomposition</a:t>
            </a:r>
          </a:p>
        </p:txBody>
      </p:sp>
      <p:pic>
        <p:nvPicPr>
          <p:cNvPr id="11267" name="Picture 5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684" y="903344"/>
            <a:ext cx="6173216" cy="5653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64470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093789"/>
            <a:ext cx="7594415" cy="3430085"/>
          </a:xfrm>
        </p:spPr>
        <p:txBody>
          <a:bodyPr/>
          <a:lstStyle/>
          <a:p>
            <a:pPr>
              <a:tabLst>
                <a:tab pos="2463800" algn="l"/>
              </a:tabLst>
            </a:pPr>
            <a:r>
              <a:rPr lang="en-US" altLang="en-US" dirty="0"/>
              <a:t>In our example:</a:t>
            </a:r>
          </a:p>
          <a:p>
            <a:pPr>
              <a:buFont typeface="Monotype Sorts" pitchFamily="-84" charset="2"/>
              <a:buNone/>
              <a:tabLst>
                <a:tab pos="2463800" algn="l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ID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child_name</a:t>
            </a:r>
            <a:r>
              <a:rPr lang="en-US" altLang="en-US" dirty="0">
                <a:sym typeface="Monotype Sorts" pitchFamily="-84" charset="2"/>
              </a:rPr>
              <a:t>	</a:t>
            </a:r>
            <a:br>
              <a:rPr lang="en-US" altLang="en-US" dirty="0">
                <a:sym typeface="Monotype Sorts" pitchFamily="-84" charset="2"/>
              </a:rPr>
            </a:br>
            <a:r>
              <a:rPr lang="en-US" altLang="en-US" dirty="0">
                <a:sym typeface="Monotype Sorts" pitchFamily="-84" charset="2"/>
              </a:rPr>
              <a:t>	</a:t>
            </a:r>
            <a:r>
              <a:rPr lang="en-US" altLang="en-US" i="1" dirty="0">
                <a:sym typeface="Monotype Sorts" pitchFamily="-84" charset="2"/>
              </a:rPr>
              <a:t>ID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phone_number</a:t>
            </a:r>
            <a:endParaRPr lang="en-US" altLang="en-US" i="1" dirty="0">
              <a:sym typeface="Monotype Sorts" pitchFamily="-84" charset="2"/>
            </a:endParaRPr>
          </a:p>
          <a:p>
            <a:pPr>
              <a:tabLst>
                <a:tab pos="2463800" algn="l"/>
              </a:tabLst>
            </a:pPr>
            <a:r>
              <a:rPr lang="en-US" altLang="en-US" dirty="0">
                <a:sym typeface="Monotype Sorts" pitchFamily="-84" charset="2"/>
              </a:rPr>
              <a:t>The above formal definition is supposed to formalize the notion that given a particular value of </a:t>
            </a:r>
            <a:r>
              <a:rPr lang="en-US" altLang="en-US" i="1" dirty="0">
                <a:sym typeface="Monotype Sorts" pitchFamily="-84" charset="2"/>
              </a:rPr>
              <a:t>Y </a:t>
            </a:r>
            <a:r>
              <a:rPr lang="en-US" altLang="en-US" dirty="0">
                <a:sym typeface="Monotype Sorts" pitchFamily="-84" charset="2"/>
              </a:rPr>
              <a:t>(</a:t>
            </a:r>
            <a:r>
              <a:rPr lang="en-US" altLang="en-US" i="1" dirty="0">
                <a:sym typeface="Monotype Sorts" pitchFamily="-84" charset="2"/>
              </a:rPr>
              <a:t>ID</a:t>
            </a:r>
            <a:r>
              <a:rPr lang="en-US" altLang="en-US" dirty="0">
                <a:sym typeface="Monotype Sorts" pitchFamily="-84" charset="2"/>
              </a:rPr>
              <a:t>) it has associated with it a set of values of </a:t>
            </a:r>
            <a:r>
              <a:rPr lang="en-US" altLang="en-US" i="1" dirty="0">
                <a:sym typeface="Monotype Sorts" pitchFamily="-84" charset="2"/>
              </a:rPr>
              <a:t>Z (</a:t>
            </a:r>
            <a:r>
              <a:rPr lang="en-US" altLang="en-US" i="1" dirty="0" err="1">
                <a:sym typeface="Monotype Sorts" pitchFamily="-84" charset="2"/>
              </a:rPr>
              <a:t>child_name</a:t>
            </a:r>
            <a:r>
              <a:rPr lang="en-US" altLang="en-US" i="1" dirty="0">
                <a:sym typeface="Monotype Sorts" pitchFamily="-84" charset="2"/>
              </a:rPr>
              <a:t>) </a:t>
            </a:r>
            <a:r>
              <a:rPr lang="en-US" altLang="en-US" dirty="0">
                <a:sym typeface="Monotype Sorts" pitchFamily="-84" charset="2"/>
              </a:rPr>
              <a:t>and a set of values of </a:t>
            </a:r>
            <a:r>
              <a:rPr lang="en-US" altLang="en-US" i="1" dirty="0">
                <a:sym typeface="Monotype Sorts" pitchFamily="-84" charset="2"/>
              </a:rPr>
              <a:t>W (</a:t>
            </a:r>
            <a:r>
              <a:rPr lang="en-US" altLang="en-US" i="1" dirty="0" err="1">
                <a:sym typeface="Monotype Sorts" pitchFamily="-84" charset="2"/>
              </a:rPr>
              <a:t>phone_number</a:t>
            </a:r>
            <a:r>
              <a:rPr lang="en-US" altLang="en-US" i="1" dirty="0">
                <a:sym typeface="Monotype Sorts" pitchFamily="-84" charset="2"/>
              </a:rPr>
              <a:t>)</a:t>
            </a:r>
            <a:r>
              <a:rPr lang="en-US" altLang="en-US" dirty="0">
                <a:sym typeface="Monotype Sorts" pitchFamily="-84" charset="2"/>
              </a:rPr>
              <a:t>, and these two sets are in some sense independent of each other.</a:t>
            </a:r>
          </a:p>
          <a:p>
            <a:pPr>
              <a:tabLst>
                <a:tab pos="2463800" algn="l"/>
              </a:tabLst>
            </a:pPr>
            <a:r>
              <a:rPr lang="en-US" altLang="en-US" dirty="0">
                <a:sym typeface="Monotype Sorts" pitchFamily="-84" charset="2"/>
              </a:rPr>
              <a:t>Note: </a:t>
            </a:r>
          </a:p>
          <a:p>
            <a:pPr lvl="1">
              <a:tabLst>
                <a:tab pos="2463800" algn="l"/>
              </a:tabLst>
            </a:pPr>
            <a:r>
              <a:rPr lang="en-US" altLang="en-US" dirty="0">
                <a:sym typeface="Monotype Sorts" pitchFamily="-84" charset="2"/>
              </a:rPr>
              <a:t>If </a:t>
            </a:r>
            <a:r>
              <a:rPr lang="en-US" altLang="en-US" i="1" dirty="0">
                <a:sym typeface="Monotype Sorts" pitchFamily="-84" charset="2"/>
              </a:rPr>
              <a:t>Y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Z </a:t>
            </a:r>
            <a:r>
              <a:rPr lang="en-US" altLang="en-US" dirty="0">
                <a:sym typeface="Monotype Sorts" pitchFamily="-84" charset="2"/>
              </a:rPr>
              <a:t> then  </a:t>
            </a:r>
            <a:r>
              <a:rPr lang="en-US" altLang="en-US" i="1" dirty="0">
                <a:sym typeface="Monotype Sorts" pitchFamily="-84" charset="2"/>
              </a:rPr>
              <a:t>Y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Z</a:t>
            </a:r>
            <a:endParaRPr lang="en-US" altLang="en-US" dirty="0">
              <a:sym typeface="Monotype Sorts" pitchFamily="-84" charset="2"/>
            </a:endParaRPr>
          </a:p>
          <a:p>
            <a:pPr lvl="1">
              <a:tabLst>
                <a:tab pos="2463800" algn="l"/>
              </a:tabLst>
            </a:pPr>
            <a:r>
              <a:rPr lang="en-US" altLang="en-US" dirty="0">
                <a:sym typeface="Monotype Sorts" pitchFamily="-84" charset="2"/>
              </a:rPr>
              <a:t>Indeed we have (in above notation) </a:t>
            </a:r>
            <a:r>
              <a:rPr lang="en-US" altLang="en-US" i="1" dirty="0">
                <a:sym typeface="Monotype Sorts" pitchFamily="-84" charset="2"/>
              </a:rPr>
              <a:t>Z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i="1" dirty="0">
                <a:sym typeface="Monotype Sorts" pitchFamily="-84" charset="2"/>
              </a:rPr>
              <a:t> = Z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br>
              <a:rPr lang="en-US" altLang="en-US" baseline="-25000" dirty="0">
                <a:sym typeface="Monotype Sorts" pitchFamily="-84" charset="2"/>
              </a:rPr>
            </a:br>
            <a:r>
              <a:rPr lang="en-US" altLang="en-US" dirty="0">
                <a:sym typeface="Monotype Sorts" pitchFamily="-84" charset="2"/>
              </a:rPr>
              <a:t>The claim follows.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Use of Multivalued Dependencies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88"/>
            <a:ext cx="7638802" cy="2900696"/>
          </a:xfrm>
        </p:spPr>
        <p:txBody>
          <a:bodyPr/>
          <a:lstStyle/>
          <a:p>
            <a:r>
              <a:rPr lang="en-US" altLang="en-US" dirty="0"/>
              <a:t>We use multivalued dependencies in two ways: 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1.	To test relations to </a:t>
            </a:r>
            <a:r>
              <a:rPr lang="en-US" altLang="en-US" b="1" dirty="0">
                <a:solidFill>
                  <a:srgbClr val="002060"/>
                </a:solidFill>
              </a:rPr>
              <a:t>determine</a:t>
            </a:r>
            <a:r>
              <a:rPr lang="en-US" altLang="en-US" dirty="0"/>
              <a:t> whether they are legal under a given set of functional and multivalued dependencies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2.	To specify </a:t>
            </a:r>
            <a:r>
              <a:rPr lang="en-US" altLang="en-US" b="1" dirty="0">
                <a:solidFill>
                  <a:srgbClr val="002060"/>
                </a:solidFill>
              </a:rPr>
              <a:t>constraints</a:t>
            </a:r>
            <a:r>
              <a:rPr lang="en-US" altLang="en-US" dirty="0"/>
              <a:t> on the set of legal relations.  We shall concern ourselves </a:t>
            </a:r>
            <a:r>
              <a:rPr lang="en-US" altLang="en-US" i="1" dirty="0"/>
              <a:t>only</a:t>
            </a:r>
            <a:r>
              <a:rPr lang="en-US" altLang="en-US" dirty="0"/>
              <a:t> with relations that satisfy a given set of functional and multivalued dependencies.</a:t>
            </a:r>
          </a:p>
          <a:p>
            <a:r>
              <a:rPr lang="en-US" altLang="en-US" dirty="0"/>
              <a:t>If a relation </a:t>
            </a:r>
            <a:r>
              <a:rPr lang="en-US" altLang="en-US" i="1" dirty="0"/>
              <a:t>r</a:t>
            </a:r>
            <a:r>
              <a:rPr lang="en-US" altLang="en-US" dirty="0"/>
              <a:t> fails to satisfy a given multivalued dependency, we can construct a relations </a:t>
            </a:r>
            <a:r>
              <a:rPr lang="en-US" altLang="en-US" i="1" dirty="0"/>
              <a:t>r</a:t>
            </a:r>
            <a:r>
              <a:rPr lang="en-US" altLang="en-US" i="1" dirty="0">
                <a:sym typeface="Symbol" panose="05050102010706020507" pitchFamily="18" charset="2"/>
              </a:rPr>
              <a:t></a:t>
            </a:r>
            <a:r>
              <a:rPr lang="en-US" altLang="en-US" dirty="0">
                <a:sym typeface="Symbol" panose="05050102010706020507" pitchFamily="18" charset="2"/>
              </a:rPr>
              <a:t>  that does satisfy the multivalued dependency by adding tuples to </a:t>
            </a:r>
            <a:r>
              <a:rPr lang="en-US" altLang="en-US" i="1" dirty="0">
                <a:sym typeface="Symbol" panose="05050102010706020507" pitchFamily="18" charset="2"/>
              </a:rPr>
              <a:t>r. </a:t>
            </a:r>
            <a:endParaRPr lang="en-US" altLang="en-US" dirty="0"/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	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Theory of MVDs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7449"/>
            <a:ext cx="7621048" cy="3956398"/>
          </a:xfrm>
        </p:spPr>
        <p:txBody>
          <a:bodyPr/>
          <a:lstStyle/>
          <a:p>
            <a:r>
              <a:rPr lang="en-US" altLang="en-US" dirty="0"/>
              <a:t>From the definition of multivalued dependency, we can derive the following rule: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dirty="0">
                <a:sym typeface="Symbol" panose="05050102010706020507" pitchFamily="18" charset="2"/>
              </a:rPr>
              <a:t>  </a:t>
            </a:r>
            <a:r>
              <a:rPr lang="en-US" altLang="en-US" dirty="0"/>
              <a:t>, then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</a:t>
            </a:r>
            <a:endParaRPr lang="en-US" altLang="en-US" dirty="0"/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That is, every functional dependency is also a multivalued dependency</a:t>
            </a:r>
          </a:p>
          <a:p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2060"/>
                </a:solidFill>
              </a:rPr>
              <a:t>closure</a:t>
            </a:r>
            <a:r>
              <a:rPr lang="en-US" altLang="en-US" dirty="0"/>
              <a:t> D</a:t>
            </a:r>
            <a:r>
              <a:rPr lang="en-US" altLang="en-US" baseline="30000" dirty="0"/>
              <a:t>+</a:t>
            </a:r>
            <a:r>
              <a:rPr lang="en-US" altLang="en-US" dirty="0"/>
              <a:t> of </a:t>
            </a:r>
            <a:r>
              <a:rPr lang="en-US" altLang="en-US" i="1" dirty="0"/>
              <a:t>D</a:t>
            </a:r>
            <a:r>
              <a:rPr lang="en-US" altLang="en-US" dirty="0"/>
              <a:t> is the set of all functional and multivalued dependencies logically implied by </a:t>
            </a:r>
            <a:r>
              <a:rPr lang="en-US" altLang="en-US" i="1" dirty="0"/>
              <a:t>D</a:t>
            </a:r>
            <a:r>
              <a:rPr lang="en-US" altLang="en-US" dirty="0"/>
              <a:t>. </a:t>
            </a:r>
          </a:p>
          <a:p>
            <a:pPr lvl="1"/>
            <a:r>
              <a:rPr lang="en-US" altLang="en-US" dirty="0"/>
              <a:t>We can compute D</a:t>
            </a:r>
            <a:r>
              <a:rPr lang="en-US" altLang="en-US" baseline="30000" dirty="0"/>
              <a:t>+</a:t>
            </a:r>
            <a:r>
              <a:rPr lang="en-US" altLang="en-US" dirty="0"/>
              <a:t> from </a:t>
            </a:r>
            <a:r>
              <a:rPr lang="en-US" altLang="en-US" i="1" dirty="0"/>
              <a:t>D</a:t>
            </a:r>
            <a:r>
              <a:rPr lang="en-US" altLang="en-US" dirty="0"/>
              <a:t>, using the formal definitions of functional dependencies and multivalued dependencies.</a:t>
            </a:r>
          </a:p>
          <a:p>
            <a:pPr lvl="1"/>
            <a:r>
              <a:rPr lang="en-US" altLang="en-US" dirty="0"/>
              <a:t>We can manage with such reasoning for very simple multivalued dependencies, which seem to be most common in practice</a:t>
            </a:r>
          </a:p>
          <a:p>
            <a:pPr lvl="1"/>
            <a:r>
              <a:rPr lang="en-US" altLang="en-US" dirty="0"/>
              <a:t>For complex dependencies, it is better to reason about sets of dependencies using a system of inference rules (Appendix C).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Fourth Normal Form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2614"/>
            <a:ext cx="7594415" cy="2241299"/>
          </a:xfrm>
        </p:spPr>
        <p:txBody>
          <a:bodyPr/>
          <a:lstStyle/>
          <a:p>
            <a:r>
              <a:rPr lang="en-US" altLang="en-US" dirty="0"/>
              <a:t>A relation schema </a:t>
            </a:r>
            <a:r>
              <a:rPr lang="en-US" altLang="en-US" i="1" dirty="0"/>
              <a:t>R</a:t>
            </a:r>
            <a:r>
              <a:rPr lang="en-US" altLang="en-US" dirty="0"/>
              <a:t> is in </a:t>
            </a:r>
            <a:r>
              <a:rPr lang="en-US" altLang="en-US" b="1" dirty="0">
                <a:solidFill>
                  <a:srgbClr val="002060"/>
                </a:solidFill>
              </a:rPr>
              <a:t>4NF</a:t>
            </a:r>
            <a:r>
              <a:rPr lang="en-US" altLang="en-US" dirty="0"/>
              <a:t> with respect to a set </a:t>
            </a:r>
            <a:r>
              <a:rPr lang="en-US" altLang="en-US" i="1" dirty="0"/>
              <a:t>D</a:t>
            </a:r>
            <a:r>
              <a:rPr lang="en-US" altLang="en-US" dirty="0"/>
              <a:t> of functional and multivalued dependencies if for all multivalued dependencies in </a:t>
            </a:r>
            <a:r>
              <a:rPr lang="en-US" altLang="en-US" i="1" dirty="0"/>
              <a:t>D</a:t>
            </a:r>
            <a:r>
              <a:rPr lang="en-US" altLang="en-US" baseline="30000" dirty="0"/>
              <a:t>+</a:t>
            </a:r>
            <a:r>
              <a:rPr lang="en-US" altLang="en-US" dirty="0"/>
              <a:t> of the form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, where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R, </a:t>
            </a:r>
            <a:r>
              <a:rPr lang="en-US" altLang="en-US" dirty="0">
                <a:sym typeface="Symbol" panose="05050102010706020507" pitchFamily="18" charset="2"/>
              </a:rPr>
              <a:t>at least one of the following hold: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is trivial (i.e.,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</a:t>
            </a:r>
            <a:r>
              <a:rPr lang="en-US" altLang="en-US" dirty="0">
                <a:sym typeface="Greek Symbols"/>
              </a:rPr>
              <a:t> or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 </a:t>
            </a:r>
            <a:r>
              <a:rPr lang="en-US" altLang="en-US" i="1" dirty="0">
                <a:sym typeface="Greek Symbols"/>
              </a:rPr>
              <a:t> = R)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is a </a:t>
            </a:r>
            <a:r>
              <a:rPr lang="en-US" altLang="en-US" dirty="0" err="1">
                <a:sym typeface="Greek Symbols"/>
              </a:rPr>
              <a:t>superkey</a:t>
            </a:r>
            <a:r>
              <a:rPr lang="en-US" altLang="en-US" dirty="0">
                <a:sym typeface="Greek Symbols"/>
              </a:rPr>
              <a:t> for schema </a:t>
            </a:r>
            <a:r>
              <a:rPr lang="en-US" altLang="en-US" i="1" dirty="0">
                <a:sym typeface="Greek Symbols"/>
              </a:rPr>
              <a:t>R</a:t>
            </a:r>
          </a:p>
          <a:p>
            <a:r>
              <a:rPr lang="en-US" altLang="en-US" dirty="0">
                <a:sym typeface="Greek Symbols"/>
              </a:rPr>
              <a:t>If a relation is in 4NF it is in BCNF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73125" y="793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Restriction of Multivalued Dependencies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763480" y="1093788"/>
            <a:ext cx="7964851" cy="2359275"/>
          </a:xfrm>
        </p:spPr>
        <p:txBody>
          <a:bodyPr/>
          <a:lstStyle/>
          <a:p>
            <a:r>
              <a:rPr lang="en-US" altLang="en-US" dirty="0"/>
              <a:t>The restriction of  D to R</a:t>
            </a:r>
            <a:r>
              <a:rPr lang="en-US" altLang="en-US" baseline="-25000" dirty="0"/>
              <a:t>i</a:t>
            </a:r>
            <a:r>
              <a:rPr lang="en-US" altLang="en-US" dirty="0"/>
              <a:t> is the set D</a:t>
            </a:r>
            <a:r>
              <a:rPr lang="en-US" altLang="en-US" baseline="-25000" dirty="0"/>
              <a:t>i</a:t>
            </a:r>
            <a:r>
              <a:rPr lang="en-US" altLang="en-US" dirty="0"/>
              <a:t> consisting of</a:t>
            </a:r>
          </a:p>
          <a:p>
            <a:pPr lvl="1"/>
            <a:r>
              <a:rPr lang="en-US" altLang="en-US" dirty="0"/>
              <a:t>All functional dependencies in D</a:t>
            </a:r>
            <a:r>
              <a:rPr lang="en-US" altLang="en-US" baseline="30000" dirty="0"/>
              <a:t>+</a:t>
            </a:r>
            <a:r>
              <a:rPr lang="en-US" altLang="en-US" dirty="0"/>
              <a:t> that include only attributes of R</a:t>
            </a:r>
            <a:r>
              <a:rPr lang="en-US" altLang="en-US" baseline="-25000" dirty="0"/>
              <a:t>i</a:t>
            </a:r>
          </a:p>
          <a:p>
            <a:pPr lvl="1"/>
            <a:r>
              <a:rPr lang="en-US" altLang="en-US" dirty="0"/>
              <a:t>All multivalued dependencies of the form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84" charset="2"/>
              </a:rPr>
              <a:t> (</a:t>
            </a:r>
            <a:r>
              <a:rPr lang="en-US" altLang="en-US" dirty="0">
                <a:sym typeface="Symbol" panose="05050102010706020507" pitchFamily="18" charset="2"/>
              </a:rPr>
              <a:t> 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/>
              <a:t>R</a:t>
            </a:r>
            <a:r>
              <a:rPr lang="en-US" altLang="en-US" baseline="-25000" dirty="0"/>
              <a:t>i</a:t>
            </a:r>
            <a:r>
              <a:rPr lang="en-US" altLang="en-US" dirty="0"/>
              <a:t>)</a:t>
            </a:r>
            <a:endParaRPr lang="en-US" altLang="en-US" baseline="-25000" dirty="0"/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    where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</a:t>
            </a:r>
            <a:r>
              <a:rPr lang="en-US" altLang="en-US" dirty="0"/>
              <a:t> R</a:t>
            </a:r>
            <a:r>
              <a:rPr lang="en-US" altLang="en-US" baseline="-25000" dirty="0"/>
              <a:t>i </a:t>
            </a:r>
            <a:r>
              <a:rPr lang="en-US" altLang="en-US" dirty="0"/>
              <a:t> and 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is in D</a:t>
            </a:r>
            <a:r>
              <a:rPr lang="en-US" altLang="en-US" baseline="30000" dirty="0"/>
              <a:t>+</a:t>
            </a:r>
            <a:r>
              <a:rPr lang="en-US" altLang="en-US" dirty="0"/>
              <a:t> 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4NF Decomposition Algorithm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63638"/>
            <a:ext cx="7496761" cy="3901657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i="1" dirty="0"/>
              <a:t>     result:</a:t>
            </a:r>
            <a:r>
              <a:rPr lang="en-US" altLang="en-US" dirty="0"/>
              <a:t> = {</a:t>
            </a:r>
            <a:r>
              <a:rPr lang="en-US" altLang="en-US" i="1" dirty="0"/>
              <a:t>R</a:t>
            </a:r>
            <a:r>
              <a:rPr lang="en-US" altLang="en-US" dirty="0"/>
              <a:t>};</a:t>
            </a:r>
            <a:br>
              <a:rPr lang="en-US" altLang="en-US" dirty="0"/>
            </a:br>
            <a:r>
              <a:rPr lang="en-US" altLang="en-US" i="1" dirty="0"/>
              <a:t>done</a:t>
            </a:r>
            <a:r>
              <a:rPr lang="en-US" altLang="en-US" dirty="0"/>
              <a:t> := false;</a:t>
            </a:r>
            <a:br>
              <a:rPr lang="en-US" altLang="en-US" dirty="0"/>
            </a:br>
            <a:r>
              <a:rPr lang="en-US" altLang="en-US" i="1" dirty="0"/>
              <a:t>compute D</a:t>
            </a:r>
            <a:r>
              <a:rPr lang="en-US" altLang="en-US" baseline="30000" dirty="0"/>
              <a:t>+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dirty="0"/>
              <a:t>Let D</a:t>
            </a:r>
            <a:r>
              <a:rPr lang="en-US" altLang="en-US" baseline="-25000" dirty="0"/>
              <a:t>i</a:t>
            </a:r>
            <a:r>
              <a:rPr lang="en-US" altLang="en-US" dirty="0"/>
              <a:t> denote the restriction of D</a:t>
            </a:r>
            <a:r>
              <a:rPr lang="en-US" altLang="en-US" baseline="30000" dirty="0"/>
              <a:t>+</a:t>
            </a:r>
            <a:r>
              <a:rPr lang="en-US" altLang="en-US" dirty="0"/>
              <a:t> to R</a:t>
            </a:r>
            <a:r>
              <a:rPr lang="en-US" altLang="en-US" baseline="-25000" dirty="0"/>
              <a:t>i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/>
              <a:t>      while </a:t>
            </a:r>
            <a:r>
              <a:rPr lang="en-US" altLang="en-US" dirty="0"/>
              <a:t>(</a:t>
            </a:r>
            <a:r>
              <a:rPr lang="en-US" altLang="en-US" b="1" dirty="0"/>
              <a:t>not </a:t>
            </a:r>
            <a:r>
              <a:rPr lang="en-US" altLang="en-US" i="1" dirty="0"/>
              <a:t>done</a:t>
            </a:r>
            <a:r>
              <a:rPr lang="en-US" altLang="en-US" dirty="0"/>
              <a:t>) </a:t>
            </a:r>
            <a:br>
              <a:rPr lang="en-US" altLang="en-US" dirty="0"/>
            </a:br>
            <a:r>
              <a:rPr lang="en-US" altLang="en-US" dirty="0"/>
              <a:t>    </a:t>
            </a:r>
            <a:r>
              <a:rPr lang="en-US" altLang="en-US" b="1" dirty="0"/>
              <a:t>if </a:t>
            </a:r>
            <a:r>
              <a:rPr lang="en-US" altLang="en-US" dirty="0"/>
              <a:t>(there is a schema </a:t>
            </a:r>
            <a:r>
              <a:rPr lang="en-US" altLang="en-US" b="1" dirty="0"/>
              <a:t>R</a:t>
            </a:r>
            <a:r>
              <a:rPr lang="en-US" altLang="en-US" baseline="-25000" dirty="0"/>
              <a:t>i</a:t>
            </a:r>
            <a:r>
              <a:rPr lang="en-US" altLang="en-US" dirty="0"/>
              <a:t> in </a:t>
            </a:r>
            <a:r>
              <a:rPr lang="en-US" altLang="en-US" i="1" dirty="0"/>
              <a:t>result </a:t>
            </a:r>
            <a:r>
              <a:rPr lang="en-US" altLang="en-US" dirty="0"/>
              <a:t>that is not in 4NF) </a:t>
            </a:r>
            <a:r>
              <a:rPr lang="en-US" altLang="en-US" b="1" dirty="0"/>
              <a:t>then</a:t>
            </a:r>
            <a:br>
              <a:rPr lang="en-US" altLang="en-US" b="1" dirty="0"/>
            </a:br>
            <a:r>
              <a:rPr lang="en-US" altLang="en-US" b="1" dirty="0"/>
              <a:t>       begin</a:t>
            </a:r>
            <a:endParaRPr lang="en-US" altLang="en-US" dirty="0"/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	 let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 be a nontrivial multivalued dependency that holds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           on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such that  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  </a:t>
            </a:r>
            <a:r>
              <a:rPr lang="en-US" altLang="en-US" dirty="0">
                <a:sym typeface="Symbol" panose="05050102010706020507" pitchFamily="18" charset="2"/>
              </a:rPr>
              <a:t>is not in </a:t>
            </a:r>
            <a:r>
              <a:rPr lang="en-US" altLang="en-US" i="1" dirty="0"/>
              <a:t>D</a:t>
            </a:r>
            <a:r>
              <a:rPr lang="en-US" altLang="en-US" baseline="-25000" dirty="0"/>
              <a:t>i</a:t>
            </a:r>
            <a:r>
              <a:rPr lang="en-US" altLang="en-US" dirty="0"/>
              <a:t>, and </a:t>
            </a:r>
            <a:r>
              <a:rPr lang="en-US" altLang="en-US" dirty="0">
                <a:sym typeface="Symbol" panose="05050102010706020507" pitchFamily="18" charset="2"/>
              </a:rPr>
              <a:t>;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         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:=  (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-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)  (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- )   (, );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       end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    else </a:t>
            </a:r>
            <a:r>
              <a:rPr lang="en-US" altLang="en-US" i="1" dirty="0">
                <a:sym typeface="Symbol" panose="05050102010706020507" pitchFamily="18" charset="2"/>
              </a:rPr>
              <a:t>done</a:t>
            </a:r>
            <a:r>
              <a:rPr lang="en-US" altLang="en-US" dirty="0">
                <a:sym typeface="Symbol" panose="05050102010706020507" pitchFamily="18" charset="2"/>
              </a:rPr>
              <a:t>:= true;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 Note: each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is in 4NF, and decomposition is lossless-join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48663" y="6477000"/>
            <a:ext cx="317500" cy="4763"/>
            <a:chOff x="2640" y="1301"/>
            <a:chExt cx="200" cy="3"/>
          </a:xfrm>
        </p:grpSpPr>
        <p:sp>
          <p:nvSpPr>
            <p:cNvPr id="90117" name="Line 5"/>
            <p:cNvSpPr>
              <a:spLocks noChangeShapeType="1"/>
            </p:cNvSpPr>
            <p:nvPr/>
          </p:nvSpPr>
          <p:spPr bwMode="auto">
            <a:xfrm flipV="1">
              <a:off x="2640" y="1301"/>
              <a:ext cx="136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118" name="Line 6"/>
            <p:cNvSpPr>
              <a:spLocks noChangeShapeType="1"/>
            </p:cNvSpPr>
            <p:nvPr/>
          </p:nvSpPr>
          <p:spPr bwMode="auto">
            <a:xfrm>
              <a:off x="2704" y="130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</a:t>
            </a:r>
          </a:p>
        </p:txBody>
      </p:sp>
      <p:sp>
        <p:nvSpPr>
          <p:cNvPr id="785411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727076"/>
            <a:ext cx="8279397" cy="551932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 dirty="0"/>
              <a:t>R</a:t>
            </a:r>
            <a:r>
              <a:rPr lang="en-US" altLang="en-US" dirty="0"/>
              <a:t> =(</a:t>
            </a:r>
            <a:r>
              <a:rPr lang="en-US" altLang="en-US" i="1" dirty="0"/>
              <a:t>A, B, C, G, H, I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dirty="0"/>
              <a:t>	F </a:t>
            </a:r>
            <a:r>
              <a:rPr lang="en-US" altLang="en-US" dirty="0"/>
              <a:t>={ </a:t>
            </a:r>
            <a:r>
              <a:rPr lang="en-US" altLang="en-US" i="1" dirty="0"/>
              <a:t>A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B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dirty="0"/>
              <a:t>		B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/>
              <a:t> </a:t>
            </a:r>
            <a:r>
              <a:rPr lang="en-US" altLang="en-US" i="1" dirty="0"/>
              <a:t>HI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dirty="0"/>
              <a:t>		CG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H</a:t>
            </a:r>
            <a:r>
              <a:rPr lang="en-US" altLang="en-US" dirty="0"/>
              <a:t> }</a:t>
            </a:r>
          </a:p>
          <a:p>
            <a:pPr>
              <a:lnSpc>
                <a:spcPct val="90000"/>
              </a:lnSpc>
            </a:pPr>
            <a:r>
              <a:rPr lang="en-US" altLang="en-US" i="1" dirty="0"/>
              <a:t>R</a:t>
            </a:r>
            <a:r>
              <a:rPr lang="en-US" altLang="en-US" dirty="0"/>
              <a:t> is not in 4NF since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and </a:t>
            </a:r>
            <a:r>
              <a:rPr lang="en-US" altLang="en-US" i="1" dirty="0"/>
              <a:t>A</a:t>
            </a:r>
            <a:r>
              <a:rPr lang="en-US" altLang="en-US" dirty="0"/>
              <a:t> is not a </a:t>
            </a:r>
            <a:r>
              <a:rPr lang="en-US" altLang="en-US" dirty="0" err="1"/>
              <a:t>superkey</a:t>
            </a:r>
            <a:r>
              <a:rPr lang="en-US" altLang="en-US" dirty="0"/>
              <a:t> for </a:t>
            </a:r>
            <a:r>
              <a:rPr lang="en-US" altLang="en-US" i="1" dirty="0"/>
              <a:t>R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Decomposition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a)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1</a:t>
            </a:r>
            <a:r>
              <a:rPr lang="en-US" altLang="en-US" dirty="0"/>
              <a:t> = (</a:t>
            </a:r>
            <a:r>
              <a:rPr lang="en-US" altLang="en-US" i="1" dirty="0"/>
              <a:t>A, B</a:t>
            </a:r>
            <a:r>
              <a:rPr lang="en-US" altLang="en-US" dirty="0"/>
              <a:t>) 			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1</a:t>
            </a:r>
            <a:r>
              <a:rPr lang="en-US" altLang="en-US" dirty="0"/>
              <a:t> is in 4NF)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b)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= (</a:t>
            </a:r>
            <a:r>
              <a:rPr lang="en-US" altLang="en-US" i="1" dirty="0"/>
              <a:t>A, C, G, H, I</a:t>
            </a:r>
            <a:r>
              <a:rPr lang="en-US" altLang="en-US" dirty="0"/>
              <a:t>)  		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2</a:t>
            </a:r>
            <a:r>
              <a:rPr lang="en-US" altLang="en-US" dirty="0"/>
              <a:t> is not in 4NF, decompose into R</a:t>
            </a:r>
            <a:r>
              <a:rPr lang="en-US" altLang="en-US" baseline="-25000" dirty="0"/>
              <a:t>3 </a:t>
            </a:r>
            <a:r>
              <a:rPr lang="en-US" altLang="en-US" dirty="0"/>
              <a:t>and R</a:t>
            </a:r>
            <a:r>
              <a:rPr lang="en-US" altLang="en-US" baseline="-25000" dirty="0"/>
              <a:t>4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c) </a:t>
            </a:r>
            <a:r>
              <a:rPr lang="en-US" altLang="en-US" i="1" dirty="0"/>
              <a:t>R</a:t>
            </a:r>
            <a:r>
              <a:rPr lang="en-US" altLang="en-US" baseline="-25000" dirty="0"/>
              <a:t>3</a:t>
            </a:r>
            <a:r>
              <a:rPr lang="en-US" altLang="en-US" dirty="0"/>
              <a:t> = (</a:t>
            </a:r>
            <a:r>
              <a:rPr lang="en-US" altLang="en-US" i="1" dirty="0"/>
              <a:t>C, G, H</a:t>
            </a:r>
            <a:r>
              <a:rPr lang="en-US" altLang="en-US" dirty="0"/>
              <a:t>) 		(</a:t>
            </a:r>
            <a:r>
              <a:rPr lang="en-US" altLang="en-US" i="1" dirty="0"/>
              <a:t>R</a:t>
            </a:r>
            <a:r>
              <a:rPr lang="en-US" altLang="en-US" baseline="-25000" dirty="0"/>
              <a:t>3</a:t>
            </a:r>
            <a:r>
              <a:rPr lang="en-US" altLang="en-US" dirty="0"/>
              <a:t> is in 4NF)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d)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4</a:t>
            </a:r>
            <a:r>
              <a:rPr lang="en-US" altLang="en-US" dirty="0"/>
              <a:t> = (</a:t>
            </a:r>
            <a:r>
              <a:rPr lang="en-US" altLang="en-US" i="1" dirty="0"/>
              <a:t>A, C, G, I</a:t>
            </a:r>
            <a:r>
              <a:rPr lang="en-US" altLang="en-US" dirty="0"/>
              <a:t>)  		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4</a:t>
            </a:r>
            <a:r>
              <a:rPr lang="en-US" altLang="en-US" dirty="0"/>
              <a:t> is not in 4NF, decompose into R</a:t>
            </a:r>
            <a:r>
              <a:rPr lang="en-US" altLang="en-US" baseline="-25000" dirty="0"/>
              <a:t>5 </a:t>
            </a:r>
            <a:r>
              <a:rPr lang="en-US" altLang="en-US" dirty="0"/>
              <a:t>and R</a:t>
            </a:r>
            <a:r>
              <a:rPr lang="en-US" altLang="en-US" baseline="-25000" dirty="0"/>
              <a:t>6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and </a:t>
            </a:r>
            <a:r>
              <a:rPr lang="en-US" altLang="en-US" i="1" dirty="0"/>
              <a:t>B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/>
              <a:t> </a:t>
            </a:r>
            <a:r>
              <a:rPr lang="en-US" altLang="en-US" i="1" dirty="0"/>
              <a:t>HI </a:t>
            </a:r>
            <a:r>
              <a:rPr lang="en-US" altLang="en-US" i="1" dirty="0">
                <a:sym typeface="Wingdings" panose="05000000000000000000" pitchFamily="2" charset="2"/>
              </a:rPr>
              <a:t>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HI</a:t>
            </a:r>
            <a:r>
              <a:rPr lang="en-US" altLang="en-US" dirty="0"/>
              <a:t>, (MVD transitivity), and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and hence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I (MVD restriction to R</a:t>
            </a:r>
            <a:r>
              <a:rPr lang="en-US" altLang="en-US" i="1" baseline="-25000" dirty="0"/>
              <a:t>4</a:t>
            </a:r>
            <a:r>
              <a:rPr lang="en-US" altLang="en-US" i="1" dirty="0"/>
              <a:t>)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e)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5</a:t>
            </a:r>
            <a:r>
              <a:rPr lang="en-US" altLang="en-US" dirty="0"/>
              <a:t> = (</a:t>
            </a:r>
            <a:r>
              <a:rPr lang="en-US" altLang="en-US" i="1" dirty="0"/>
              <a:t>A, I</a:t>
            </a:r>
            <a:r>
              <a:rPr lang="en-US" altLang="en-US" dirty="0"/>
              <a:t>)  			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5</a:t>
            </a:r>
            <a:r>
              <a:rPr lang="en-US" altLang="en-US" dirty="0"/>
              <a:t> is in 4NF)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f)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6</a:t>
            </a:r>
            <a:r>
              <a:rPr lang="en-US" altLang="en-US" dirty="0"/>
              <a:t> = (A, C, G)  		(R</a:t>
            </a:r>
            <a:r>
              <a:rPr lang="en-US" altLang="en-US" baseline="-25000" dirty="0"/>
              <a:t>6</a:t>
            </a:r>
            <a:r>
              <a:rPr lang="en-US" altLang="en-US" dirty="0"/>
              <a:t> is in  4NF)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11" grpId="0" build="p" bldLvl="2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583402" y="2400300"/>
            <a:ext cx="5544598" cy="125730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Additional issues</a:t>
            </a:r>
          </a:p>
        </p:txBody>
      </p:sp>
    </p:spTree>
  </p:cSld>
  <p:clrMapOvr>
    <a:masterClrMapping/>
  </p:clrMapOvr>
  <p:transition spd="slow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857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Further Normal Forms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763479" y="1141917"/>
            <a:ext cx="7714695" cy="2792409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Join dependencies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generalize multivalued dependencies</a:t>
            </a:r>
          </a:p>
          <a:p>
            <a:pPr lvl="1"/>
            <a:r>
              <a:rPr lang="en-US" altLang="en-US" dirty="0"/>
              <a:t>lead to </a:t>
            </a:r>
            <a:r>
              <a:rPr lang="en-US" altLang="en-US" b="1" dirty="0">
                <a:solidFill>
                  <a:srgbClr val="002060"/>
                </a:solidFill>
              </a:rPr>
              <a:t>project-join normal form (PJNF)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(also called </a:t>
            </a:r>
            <a:r>
              <a:rPr lang="en-US" altLang="en-US" b="1" dirty="0">
                <a:solidFill>
                  <a:srgbClr val="002060"/>
                </a:solidFill>
              </a:rPr>
              <a:t>fifth normal form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A class of even more general constraints, leads to a normal form called </a:t>
            </a:r>
            <a:r>
              <a:rPr lang="en-US" altLang="en-US" b="1" dirty="0">
                <a:solidFill>
                  <a:srgbClr val="002060"/>
                </a:solidFill>
              </a:rPr>
              <a:t>domain-key normal form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Problem with these generalized constraints:  are hard to reason with, and no set of sound and complete set of inference rules exists.</a:t>
            </a:r>
          </a:p>
          <a:p>
            <a:r>
              <a:rPr lang="en-US" altLang="en-US" dirty="0"/>
              <a:t>Hence rarely used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Overall Database Design Process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304402" y="1680990"/>
            <a:ext cx="8077200" cy="2566154"/>
          </a:xfrm>
        </p:spPr>
        <p:txBody>
          <a:bodyPr/>
          <a:lstStyle/>
          <a:p>
            <a:r>
              <a:rPr lang="en-US" altLang="en-US" sz="2800" i="1" dirty="0"/>
              <a:t>R</a:t>
            </a:r>
            <a:r>
              <a:rPr lang="en-US" altLang="en-US" sz="2800" dirty="0"/>
              <a:t> could have been generated when converting E-R diagram to a set of tables.</a:t>
            </a:r>
          </a:p>
          <a:p>
            <a:r>
              <a:rPr lang="en-US" altLang="en-US" sz="2800" i="1" dirty="0"/>
              <a:t>R</a:t>
            </a:r>
            <a:r>
              <a:rPr lang="en-US" altLang="en-US" sz="2800" dirty="0"/>
              <a:t> could have been a single relation containing </a:t>
            </a:r>
            <a:r>
              <a:rPr lang="en-US" altLang="en-US" sz="2800" i="1" dirty="0"/>
              <a:t>all</a:t>
            </a:r>
            <a:r>
              <a:rPr lang="en-US" altLang="en-US" sz="2800" dirty="0"/>
              <a:t> attributes that are of interest (called </a:t>
            </a:r>
            <a:r>
              <a:rPr lang="en-US" altLang="en-US" sz="2800" b="1" dirty="0">
                <a:solidFill>
                  <a:srgbClr val="002060"/>
                </a:solidFill>
              </a:rPr>
              <a:t>universal relation</a:t>
            </a:r>
            <a:r>
              <a:rPr lang="en-US" altLang="en-US" sz="2800" dirty="0"/>
              <a:t>).</a:t>
            </a:r>
          </a:p>
          <a:p>
            <a:r>
              <a:rPr lang="en-US" altLang="en-US" sz="2800" dirty="0"/>
              <a:t>Normalization breaks </a:t>
            </a:r>
            <a:r>
              <a:rPr lang="en-US" altLang="en-US" sz="2800" i="1" dirty="0"/>
              <a:t>R</a:t>
            </a:r>
            <a:r>
              <a:rPr lang="en-US" altLang="en-US" sz="2800" dirty="0"/>
              <a:t> into smaller relations.</a:t>
            </a:r>
          </a:p>
          <a:p>
            <a:r>
              <a:rPr lang="en-US" altLang="en-US" sz="2800" i="1" dirty="0"/>
              <a:t>R</a:t>
            </a:r>
            <a:r>
              <a:rPr lang="en-US" altLang="en-US" sz="2800" dirty="0"/>
              <a:t> could have been the result of some ad hoc design of relations, which we then test/convert to normal form.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402" y="1151474"/>
            <a:ext cx="7744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/>
              <a:t>We have assumed schema </a:t>
            </a:r>
            <a:r>
              <a:rPr lang="en-US" altLang="en-US" sz="2400" i="1" dirty="0"/>
              <a:t>R</a:t>
            </a:r>
            <a:r>
              <a:rPr lang="en-US" altLang="en-US" sz="2400" dirty="0"/>
              <a:t> is given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Lossless Decomposition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89"/>
            <a:ext cx="7522210" cy="4160964"/>
          </a:xfrm>
        </p:spPr>
        <p:txBody>
          <a:bodyPr/>
          <a:lstStyle/>
          <a:p>
            <a:r>
              <a:rPr lang="en-US" altLang="en-US" sz="1700" dirty="0"/>
              <a:t>Let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be a relation schema and let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1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2 </a:t>
            </a:r>
            <a:r>
              <a:rPr lang="en-US" altLang="en-US" sz="1700" dirty="0"/>
              <a:t>form a decomposition of R . That is R =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1 </a:t>
            </a:r>
            <a:r>
              <a:rPr lang="en-US" altLang="en-US" sz="1700" dirty="0"/>
              <a:t> U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2</a:t>
            </a:r>
            <a:endParaRPr lang="en-US" altLang="en-US" sz="1700" dirty="0"/>
          </a:p>
          <a:p>
            <a:r>
              <a:rPr lang="en-US" altLang="en-US" sz="1700" dirty="0"/>
              <a:t>We say that the decomposition is a </a:t>
            </a:r>
            <a:r>
              <a:rPr lang="en-US" altLang="en-US" sz="1700" b="1" dirty="0">
                <a:solidFill>
                  <a:srgbClr val="002060"/>
                </a:solidFill>
              </a:rPr>
              <a:t>lossless decomposition  </a:t>
            </a:r>
            <a:r>
              <a:rPr lang="en-US" altLang="en-US" sz="1700" dirty="0"/>
              <a:t>if there is no loss of information by replacing  R with the two relation schemas</a:t>
            </a:r>
            <a:r>
              <a:rPr lang="en-US" altLang="en-US" sz="1700" i="1" dirty="0"/>
              <a:t> R</a:t>
            </a:r>
            <a:r>
              <a:rPr lang="en-US" altLang="en-US" sz="1700" i="1" baseline="-25000" dirty="0"/>
              <a:t>1 </a:t>
            </a:r>
            <a:r>
              <a:rPr lang="en-US" altLang="en-US" sz="1700" dirty="0"/>
              <a:t> U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2</a:t>
            </a:r>
            <a:r>
              <a:rPr lang="en-US" altLang="en-US" sz="1700" dirty="0"/>
              <a:t>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 dirty="0"/>
          </a:p>
          <a:p>
            <a:pPr lvl="1">
              <a:buFont typeface="Monotype Sorts" pitchFamily="-84" charset="2"/>
              <a:buNone/>
            </a:pP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 dirty="0"/>
          </a:p>
        </p:txBody>
      </p:sp>
      <p:sp>
        <p:nvSpPr>
          <p:cNvPr id="12292" name="Freeform 19"/>
          <p:cNvSpPr>
            <a:spLocks/>
          </p:cNvSpPr>
          <p:nvPr/>
        </p:nvSpPr>
        <p:spPr bwMode="auto">
          <a:xfrm>
            <a:off x="2289585" y="3039061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3" name="Freeform 19"/>
          <p:cNvSpPr>
            <a:spLocks/>
          </p:cNvSpPr>
          <p:nvPr/>
        </p:nvSpPr>
        <p:spPr bwMode="auto">
          <a:xfrm>
            <a:off x="2763951" y="3736955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8010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ER Model and Normalization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0110"/>
            <a:ext cx="7713913" cy="4384257"/>
          </a:xfrm>
        </p:spPr>
        <p:txBody>
          <a:bodyPr/>
          <a:lstStyle/>
          <a:p>
            <a:r>
              <a:rPr lang="en-US" altLang="en-US" dirty="0"/>
              <a:t>When an E-R diagram is carefully designed, identifying all entities correctly, the tables generated from the E-R diagram should not need further normalization.</a:t>
            </a:r>
          </a:p>
          <a:p>
            <a:r>
              <a:rPr lang="en-US" altLang="en-US" dirty="0"/>
              <a:t>However, in a real (imperfect) design, there can be functional dependencies from non-key attributes of an entity to other attributes of the entity</a:t>
            </a:r>
          </a:p>
          <a:p>
            <a:pPr lvl="1"/>
            <a:r>
              <a:rPr lang="en-US" altLang="en-US" dirty="0"/>
              <a:t>Example:  an </a:t>
            </a:r>
            <a:r>
              <a:rPr lang="en-US" altLang="en-US" i="1" dirty="0"/>
              <a:t>employee</a:t>
            </a:r>
            <a:r>
              <a:rPr lang="en-US" altLang="en-US" dirty="0"/>
              <a:t> entity with</a:t>
            </a:r>
          </a:p>
          <a:p>
            <a:pPr lvl="2"/>
            <a:r>
              <a:rPr lang="en-US" altLang="en-US" dirty="0"/>
              <a:t> attributes 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i="1" dirty="0" err="1"/>
              <a:t>department_name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</a:p>
          <a:p>
            <a:pPr lvl="2"/>
            <a:r>
              <a:rPr lang="en-US" altLang="en-US" dirty="0"/>
              <a:t> functional dependency 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i="1" dirty="0" err="1"/>
              <a:t>department_name</a:t>
            </a:r>
            <a:r>
              <a:rPr lang="en-US" altLang="en-US" i="1" dirty="0">
                <a:sym typeface="Symbol" panose="05050102010706020507" pitchFamily="18" charset="2"/>
              </a:rPr>
              <a:t> </a:t>
            </a:r>
            <a:r>
              <a:rPr lang="en-US" altLang="en-US" i="1" dirty="0"/>
              <a:t>building</a:t>
            </a:r>
          </a:p>
          <a:p>
            <a:pPr lvl="2"/>
            <a:r>
              <a:rPr lang="en-US" altLang="en-US" dirty="0"/>
              <a:t>Good design would have made department an entity</a:t>
            </a:r>
          </a:p>
          <a:p>
            <a:r>
              <a:rPr lang="en-US" altLang="en-US" dirty="0"/>
              <a:t>Functional dependencies from non-key attributes of a relationship set possible, but rare --- most relationships are binary 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Denormalization for Performance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44588"/>
            <a:ext cx="7629926" cy="4125244"/>
          </a:xfrm>
        </p:spPr>
        <p:txBody>
          <a:bodyPr/>
          <a:lstStyle/>
          <a:p>
            <a:r>
              <a:rPr lang="en-US" altLang="en-US" dirty="0"/>
              <a:t>May want to use non-normalized schema for performance</a:t>
            </a:r>
          </a:p>
          <a:p>
            <a:r>
              <a:rPr lang="en-US" altLang="en-US" dirty="0"/>
              <a:t>For example, displaying </a:t>
            </a:r>
            <a:r>
              <a:rPr lang="en-US" altLang="en-US" i="1" dirty="0" err="1"/>
              <a:t>prereqs</a:t>
            </a:r>
            <a:r>
              <a:rPr lang="en-US" altLang="en-US" dirty="0"/>
              <a:t> along with </a:t>
            </a:r>
            <a:r>
              <a:rPr lang="en-US" altLang="en-US" i="1" dirty="0" err="1"/>
              <a:t>course_id</a:t>
            </a:r>
            <a:r>
              <a:rPr lang="en-US" altLang="en-US" i="1" dirty="0"/>
              <a:t>, </a:t>
            </a:r>
            <a:r>
              <a:rPr lang="en-US" altLang="en-US" dirty="0"/>
              <a:t> and </a:t>
            </a:r>
            <a:r>
              <a:rPr lang="en-US" altLang="en-US" i="1" dirty="0"/>
              <a:t>title</a:t>
            </a:r>
            <a:r>
              <a:rPr lang="en-US" altLang="en-US" dirty="0"/>
              <a:t> requires join of </a:t>
            </a:r>
            <a:r>
              <a:rPr lang="en-US" altLang="en-US" i="1" dirty="0"/>
              <a:t>course</a:t>
            </a:r>
            <a:r>
              <a:rPr lang="en-US" altLang="en-US" dirty="0"/>
              <a:t> with </a:t>
            </a:r>
            <a:r>
              <a:rPr lang="en-US" altLang="en-US" i="1" dirty="0" err="1"/>
              <a:t>prereq</a:t>
            </a:r>
            <a:endParaRPr lang="en-US" altLang="en-US" i="1" dirty="0"/>
          </a:p>
          <a:p>
            <a:r>
              <a:rPr lang="en-US" altLang="en-US" dirty="0"/>
              <a:t>Alternative 1:  Use </a:t>
            </a:r>
            <a:r>
              <a:rPr lang="en-US" altLang="en-US" dirty="0" err="1"/>
              <a:t>denormalized</a:t>
            </a:r>
            <a:r>
              <a:rPr lang="en-US" altLang="en-US" dirty="0"/>
              <a:t> relation containing attributes of </a:t>
            </a:r>
            <a:r>
              <a:rPr lang="en-US" altLang="en-US" i="1" dirty="0"/>
              <a:t>course</a:t>
            </a:r>
            <a:r>
              <a:rPr lang="en-US" altLang="en-US" dirty="0"/>
              <a:t> as well as </a:t>
            </a:r>
            <a:r>
              <a:rPr lang="en-US" altLang="en-US" i="1" dirty="0" err="1"/>
              <a:t>prereq</a:t>
            </a:r>
            <a:r>
              <a:rPr lang="en-US" altLang="en-US" dirty="0"/>
              <a:t> with all above attributes</a:t>
            </a:r>
          </a:p>
          <a:p>
            <a:pPr lvl="1"/>
            <a:r>
              <a:rPr lang="en-US" altLang="en-US" dirty="0"/>
              <a:t>faster lookup</a:t>
            </a:r>
          </a:p>
          <a:p>
            <a:pPr lvl="1"/>
            <a:r>
              <a:rPr lang="en-US" altLang="en-US" dirty="0"/>
              <a:t>extra space and extra execution time for updates</a:t>
            </a:r>
          </a:p>
          <a:p>
            <a:pPr lvl="1"/>
            <a:r>
              <a:rPr lang="en-US" altLang="en-US" dirty="0"/>
              <a:t>extra coding work for programmer and possibility of error in extra code</a:t>
            </a:r>
          </a:p>
          <a:p>
            <a:r>
              <a:rPr lang="en-US" altLang="en-US" dirty="0"/>
              <a:t>Alternative 2: use a materialized view defined a </a:t>
            </a:r>
            <a:r>
              <a:rPr lang="en-US" altLang="en-US" i="1" dirty="0"/>
              <a:t>course</a:t>
            </a:r>
            <a:r>
              <a:rPr lang="en-US" altLang="en-US" dirty="0"/>
              <a:t>      </a:t>
            </a:r>
            <a:r>
              <a:rPr lang="en-US" altLang="en-US" i="1" dirty="0" err="1"/>
              <a:t>prereq</a:t>
            </a:r>
            <a:endParaRPr lang="en-US" altLang="en-US" i="1" dirty="0"/>
          </a:p>
          <a:p>
            <a:pPr lvl="1"/>
            <a:r>
              <a:rPr lang="en-US" altLang="en-US" dirty="0"/>
              <a:t>Benefits and drawbacks same as above, except no extra coding work for programmer and avoids possible errors</a:t>
            </a:r>
          </a:p>
        </p:txBody>
      </p:sp>
      <p:sp>
        <p:nvSpPr>
          <p:cNvPr id="96260" name="Freeform 4"/>
          <p:cNvSpPr>
            <a:spLocks/>
          </p:cNvSpPr>
          <p:nvPr/>
        </p:nvSpPr>
        <p:spPr bwMode="auto">
          <a:xfrm>
            <a:off x="6556026" y="4146413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Other Design Issues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0" y="1168399"/>
            <a:ext cx="8451542" cy="4775201"/>
          </a:xfrm>
        </p:spPr>
        <p:txBody>
          <a:bodyPr/>
          <a:lstStyle/>
          <a:p>
            <a:r>
              <a:rPr lang="en-US" altLang="en-US" dirty="0"/>
              <a:t>Some aspects of database design are not caught by normalization</a:t>
            </a:r>
          </a:p>
          <a:p>
            <a:r>
              <a:rPr lang="en-US" altLang="en-US" dirty="0"/>
              <a:t>Examples of bad database design, to be avoided: 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Instead of </a:t>
            </a:r>
            <a:r>
              <a:rPr lang="en-US" altLang="en-US" i="1" dirty="0"/>
              <a:t>earnings </a:t>
            </a:r>
            <a:r>
              <a:rPr lang="en-US" altLang="en-US" dirty="0"/>
              <a:t>(</a:t>
            </a:r>
            <a:r>
              <a:rPr lang="en-US" altLang="en-US" i="1" dirty="0" err="1"/>
              <a:t>company_id</a:t>
            </a:r>
            <a:r>
              <a:rPr lang="en-US" altLang="en-US" i="1" dirty="0"/>
              <a:t>, year, amount </a:t>
            </a:r>
            <a:r>
              <a:rPr lang="en-US" altLang="en-US" dirty="0"/>
              <a:t>), use </a:t>
            </a:r>
          </a:p>
          <a:p>
            <a:pPr lvl="1"/>
            <a:r>
              <a:rPr lang="en-US" altLang="en-US" i="1" dirty="0"/>
              <a:t>earnings_2004, earnings_2005, earnings_2006</a:t>
            </a:r>
            <a:r>
              <a:rPr lang="en-US" altLang="en-US" dirty="0"/>
              <a:t>, etc., all on the schema (</a:t>
            </a:r>
            <a:r>
              <a:rPr lang="en-US" altLang="en-US" i="1" dirty="0" err="1"/>
              <a:t>company_id</a:t>
            </a:r>
            <a:r>
              <a:rPr lang="en-US" altLang="en-US" i="1" dirty="0"/>
              <a:t>, earnings</a:t>
            </a:r>
            <a:r>
              <a:rPr lang="en-US" altLang="en-US" dirty="0"/>
              <a:t>).</a:t>
            </a:r>
          </a:p>
          <a:p>
            <a:pPr lvl="2"/>
            <a:r>
              <a:rPr lang="en-US" altLang="en-US" dirty="0"/>
              <a:t>Above are in BCNF, but make querying across years difficult and needs new table each year</a:t>
            </a:r>
          </a:p>
          <a:p>
            <a:pPr lvl="1"/>
            <a:r>
              <a:rPr lang="en-US" altLang="en-US" i="1" dirty="0" err="1"/>
              <a:t>company_year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en-US" i="1" dirty="0" err="1"/>
              <a:t>company_id</a:t>
            </a:r>
            <a:r>
              <a:rPr lang="en-US" altLang="en-US" i="1" dirty="0"/>
              <a:t>, earnings_2004, earnings_2005,  </a:t>
            </a:r>
            <a:br>
              <a:rPr lang="en-US" altLang="en-US" i="1" dirty="0"/>
            </a:br>
            <a:r>
              <a:rPr lang="en-US" altLang="en-US" i="1" dirty="0"/>
              <a:t>earnings_2006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dirty="0"/>
              <a:t>Also in BCNF, but also makes querying across years difficult and requires new attribute each year.</a:t>
            </a:r>
          </a:p>
          <a:p>
            <a:pPr lvl="2"/>
            <a:r>
              <a:rPr lang="en-US" altLang="en-US" dirty="0"/>
              <a:t>Is an example of a </a:t>
            </a:r>
            <a:r>
              <a:rPr lang="en-US" altLang="en-US" b="1" dirty="0"/>
              <a:t>crosstab</a:t>
            </a:r>
            <a:r>
              <a:rPr lang="en-US" altLang="en-US" dirty="0"/>
              <a:t>, where values for one attribute become column names</a:t>
            </a:r>
          </a:p>
          <a:p>
            <a:pPr lvl="2"/>
            <a:r>
              <a:rPr lang="en-US" altLang="en-US" dirty="0"/>
              <a:t>Used in spreadsheets, and in data analysis tools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Modeling Temporal Data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368969" y="838200"/>
            <a:ext cx="8077200" cy="49008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Temporal data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have an association time interval during which the data are </a:t>
            </a:r>
            <a:r>
              <a:rPr lang="en-US" altLang="en-US" i="1" dirty="0"/>
              <a:t>valid.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snapshot</a:t>
            </a:r>
            <a:r>
              <a:rPr lang="en-US" altLang="en-US" dirty="0"/>
              <a:t> is the value of the data at a particular point in time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Several proposals to extend ER model by adding valid time to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attributes, e.g., address of an instructor at different points in time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entities, e.g., time duration when a student entity exists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relationships, e.g., time during which an instructor was associated with a student as an advisor.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But no accepted standard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Adding a temporal component results in functional dependencies like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dirty="0"/>
              <a:t>		ID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street, city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not holding, because the address varies over time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temporal functional dependency</a:t>
            </a:r>
            <a:r>
              <a:rPr lang="en-US" altLang="en-US" i="1" dirty="0">
                <a:solidFill>
                  <a:srgbClr val="002060"/>
                </a:solidFill>
              </a:rPr>
              <a:t>  </a:t>
            </a:r>
            <a:r>
              <a:rPr lang="en-US" altLang="en-US" dirty="0"/>
              <a:t>X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Wingdings" panose="05000000000000000000" pitchFamily="2" charset="2"/>
              </a:rPr>
              <a:t> Y </a:t>
            </a:r>
            <a:r>
              <a:rPr lang="en-US" altLang="en-US" dirty="0"/>
              <a:t>holds on schema </a:t>
            </a:r>
            <a:r>
              <a:rPr lang="en-US" altLang="en-US" i="1" dirty="0"/>
              <a:t>R</a:t>
            </a:r>
            <a:r>
              <a:rPr lang="en-US" altLang="en-US" dirty="0"/>
              <a:t> if the functional dependency X </a:t>
            </a:r>
            <a:r>
              <a:rPr lang="en-US" altLang="en-US" dirty="0">
                <a:sym typeface="Wingdings" panose="05000000000000000000" pitchFamily="2" charset="2"/>
              </a:rPr>
              <a:t> Y </a:t>
            </a:r>
            <a:r>
              <a:rPr lang="en-US" altLang="en-US" dirty="0"/>
              <a:t>holds on all snapshots for all legal instances r (</a:t>
            </a:r>
            <a:r>
              <a:rPr lang="en-US" altLang="en-US" i="1" dirty="0"/>
              <a:t>R</a:t>
            </a:r>
            <a:r>
              <a:rPr lang="en-US" altLang="en-US" dirty="0"/>
              <a:t>).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Modeling Temporal Data (Cont.)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9"/>
            <a:ext cx="7713913" cy="3478211"/>
          </a:xfrm>
        </p:spPr>
        <p:txBody>
          <a:bodyPr/>
          <a:lstStyle/>
          <a:p>
            <a:r>
              <a:rPr lang="en-US" altLang="en-US" dirty="0"/>
              <a:t>In practice, database designers may add start and end time attributes to relations</a:t>
            </a:r>
          </a:p>
          <a:p>
            <a:pPr lvl="1"/>
            <a:r>
              <a:rPr lang="en-US" altLang="en-US" dirty="0"/>
              <a:t>E.g., </a:t>
            </a:r>
            <a:r>
              <a:rPr lang="en-US" altLang="en-US" i="1" dirty="0"/>
              <a:t>course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i="1" dirty="0"/>
              <a:t>, </a:t>
            </a:r>
            <a:r>
              <a:rPr lang="en-US" altLang="en-US" i="1" dirty="0" err="1"/>
              <a:t>course_title</a:t>
            </a:r>
            <a:r>
              <a:rPr lang="en-US" altLang="en-US" dirty="0"/>
              <a:t>) </a:t>
            </a:r>
            <a:r>
              <a:rPr lang="en-US" altLang="en-US" dirty="0">
                <a:sym typeface="Wingdings" panose="05000000000000000000" pitchFamily="2" charset="2"/>
              </a:rPr>
              <a:t>is replaced by</a:t>
            </a:r>
            <a:endParaRPr lang="en-US" altLang="en-US" dirty="0"/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i="1" dirty="0"/>
              <a:t>     course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i="1" dirty="0"/>
              <a:t>, </a:t>
            </a:r>
            <a:r>
              <a:rPr lang="en-US" altLang="en-US" i="1" dirty="0" err="1"/>
              <a:t>course_title</a:t>
            </a:r>
            <a:r>
              <a:rPr lang="en-US" altLang="en-US" i="1" dirty="0"/>
              <a:t>, start, end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Constraint: no two tuples can have overlapping valid times</a:t>
            </a:r>
          </a:p>
          <a:p>
            <a:pPr lvl="2"/>
            <a:r>
              <a:rPr lang="en-US" altLang="en-US" dirty="0"/>
              <a:t>Hard to enforce efficiently</a:t>
            </a:r>
          </a:p>
          <a:p>
            <a:r>
              <a:rPr lang="en-US" altLang="en-US" dirty="0"/>
              <a:t>Foreign key references may be to current version of data, or to data at a point in time</a:t>
            </a:r>
          </a:p>
          <a:p>
            <a:pPr lvl="1"/>
            <a:r>
              <a:rPr lang="en-US" altLang="en-US" dirty="0"/>
              <a:t>E.g., student transcript should refer to course information at the time the course was taken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End of Chapter 7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015231" y="2400300"/>
            <a:ext cx="6112769" cy="125730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Proof of Correctness of 3NF Decomposition Algorithm</a:t>
            </a:r>
          </a:p>
        </p:txBody>
      </p:sp>
    </p:spTree>
  </p:cSld>
  <p:clrMapOvr>
    <a:masterClrMapping/>
  </p:clrMapOvr>
  <p:transition spd="slow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60325"/>
            <a:ext cx="8461375" cy="644525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Correctness of 3NF Decomposition Algorithm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44601"/>
            <a:ext cx="7986943" cy="2918326"/>
          </a:xfrm>
        </p:spPr>
        <p:txBody>
          <a:bodyPr/>
          <a:lstStyle/>
          <a:p>
            <a:r>
              <a:rPr lang="en-US" altLang="en-US" sz="2800" dirty="0"/>
              <a:t>3NF decomposition algorithm is dependency preserving (since there is a relation for every FD in </a:t>
            </a:r>
            <a:r>
              <a:rPr lang="en-US" altLang="en-US" sz="2800" i="1" dirty="0"/>
              <a:t>F</a:t>
            </a:r>
            <a:r>
              <a:rPr lang="en-US" altLang="en-US" sz="2800" i="1" baseline="-25000" dirty="0"/>
              <a:t>c</a:t>
            </a:r>
            <a:r>
              <a:rPr lang="en-US" altLang="en-US" sz="2800" dirty="0"/>
              <a:t>)</a:t>
            </a:r>
          </a:p>
          <a:p>
            <a:r>
              <a:rPr lang="en-US" altLang="en-US" sz="2800" dirty="0"/>
              <a:t>Decomposition is lossless</a:t>
            </a:r>
          </a:p>
          <a:p>
            <a:pPr lvl="1"/>
            <a:r>
              <a:rPr lang="en-US" altLang="en-US" sz="2800" dirty="0"/>
              <a:t>A candidate key (</a:t>
            </a:r>
            <a:r>
              <a:rPr lang="en-US" altLang="en-US" sz="2800" i="1" dirty="0"/>
              <a:t>C </a:t>
            </a:r>
            <a:r>
              <a:rPr lang="en-US" altLang="en-US" sz="2800" dirty="0"/>
              <a:t>) is in one of the relations </a:t>
            </a:r>
            <a:r>
              <a:rPr lang="en-US" altLang="en-US" sz="2800" i="1" dirty="0"/>
              <a:t>R</a:t>
            </a:r>
            <a:r>
              <a:rPr lang="en-US" altLang="en-US" sz="2800" i="1" baseline="-25000" dirty="0"/>
              <a:t>i</a:t>
            </a:r>
            <a:r>
              <a:rPr lang="en-US" altLang="en-US" sz="2800" dirty="0"/>
              <a:t> in decomposition</a:t>
            </a:r>
          </a:p>
          <a:p>
            <a:pPr lvl="1"/>
            <a:r>
              <a:rPr lang="en-US" altLang="en-US" sz="2800" dirty="0"/>
              <a:t>Closure of candidate key under </a:t>
            </a:r>
            <a:r>
              <a:rPr lang="en-US" altLang="en-US" sz="2800" i="1" dirty="0"/>
              <a:t>F</a:t>
            </a:r>
            <a:r>
              <a:rPr lang="en-US" altLang="en-US" sz="2800" i="1" baseline="-25000" dirty="0"/>
              <a:t>c</a:t>
            </a:r>
            <a:r>
              <a:rPr lang="en-US" altLang="en-US" sz="2800" dirty="0"/>
              <a:t> must contain all attributes in </a:t>
            </a:r>
            <a:r>
              <a:rPr lang="en-US" altLang="en-US" sz="2800" i="1" dirty="0"/>
              <a:t>R</a:t>
            </a:r>
            <a:r>
              <a:rPr lang="en-US" altLang="en-US" sz="2800" dirty="0"/>
              <a:t>.  </a:t>
            </a:r>
          </a:p>
          <a:p>
            <a:pPr lvl="1"/>
            <a:r>
              <a:rPr lang="en-US" altLang="en-US" sz="2800" dirty="0"/>
              <a:t>Follow the steps of attribute closure algorithm to show there is only one tuple in the join result for each tuple in</a:t>
            </a:r>
            <a:r>
              <a:rPr lang="en-US" altLang="en-US" sz="2800" i="1" dirty="0"/>
              <a:t> R</a:t>
            </a:r>
            <a:r>
              <a:rPr lang="en-US" altLang="en-US" sz="2800" i="1" baseline="-25000" dirty="0"/>
              <a:t>i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60325"/>
            <a:ext cx="8461375" cy="644525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Correctness of 3NF Decomposition Algorithm (Cont</a:t>
            </a: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ＭＳ Ｐゴシック" pitchFamily="34" charset="-128"/>
              </a:rPr>
              <a:t>.</a:t>
            </a:r>
            <a:r>
              <a:rPr lang="en-US" altLang="ja-JP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)</a:t>
            </a:r>
            <a:endParaRPr lang="en-US" altLang="en-US" sz="2400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816745" y="1278385"/>
            <a:ext cx="7207735" cy="3058708"/>
          </a:xfrm>
        </p:spPr>
        <p:txBody>
          <a:bodyPr/>
          <a:lstStyle/>
          <a:p>
            <a:r>
              <a:rPr lang="en-US" altLang="en-US" sz="2400" dirty="0"/>
              <a:t>Claim: if a relation </a:t>
            </a:r>
            <a:r>
              <a:rPr lang="en-US" altLang="en-US" sz="2400" i="1" dirty="0"/>
              <a:t>R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 is in the decomposition generated by the  above algorithm, then </a:t>
            </a:r>
            <a:r>
              <a:rPr lang="en-US" altLang="en-US" sz="2400" i="1" dirty="0"/>
              <a:t>R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 satisfies 3NF.</a:t>
            </a:r>
          </a:p>
          <a:p>
            <a:r>
              <a:rPr lang="en-US" altLang="en-US" sz="2400" dirty="0"/>
              <a:t>Proof:</a:t>
            </a:r>
          </a:p>
          <a:p>
            <a:pPr lvl="1"/>
            <a:r>
              <a:rPr lang="en-US" altLang="en-US" sz="2400" dirty="0"/>
              <a:t>Let </a:t>
            </a:r>
            <a:r>
              <a:rPr lang="en-US" altLang="en-US" sz="2400" i="1" dirty="0"/>
              <a:t>R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 be generated from the dependency </a:t>
            </a:r>
            <a:r>
              <a:rPr lang="en-US" altLang="en-US" sz="2400" dirty="0">
                <a:sym typeface="Symbol" panose="05050102010706020507" pitchFamily="18" charset="2"/>
              </a:rPr>
              <a:t>  </a:t>
            </a:r>
            <a:endParaRPr lang="en-US" altLang="en-US" sz="2400" dirty="0"/>
          </a:p>
          <a:p>
            <a:pPr lvl="1"/>
            <a:r>
              <a:rPr lang="en-US" altLang="en-US" sz="2400" dirty="0"/>
              <a:t>Let </a:t>
            </a:r>
            <a:r>
              <a:rPr lang="en-US" altLang="en-US" sz="2400" dirty="0">
                <a:sym typeface="Symbol" panose="05050102010706020507" pitchFamily="18" charset="2"/>
              </a:rPr>
              <a:t>  B </a:t>
            </a:r>
            <a:r>
              <a:rPr lang="en-US" altLang="en-US" sz="2400" dirty="0"/>
              <a:t>be any non-trivial functional dependency on </a:t>
            </a:r>
            <a:r>
              <a:rPr lang="en-US" altLang="en-US" sz="2400" i="1" dirty="0"/>
              <a:t>R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. (We need only consider FDs whose right-hand side is a single attribute.)</a:t>
            </a:r>
          </a:p>
          <a:p>
            <a:pPr lvl="1"/>
            <a:r>
              <a:rPr lang="en-US" altLang="en-US" sz="2400" dirty="0"/>
              <a:t>Now, </a:t>
            </a:r>
            <a:r>
              <a:rPr lang="en-US" altLang="en-US" sz="2400" i="1" dirty="0"/>
              <a:t>B</a:t>
            </a:r>
            <a:r>
              <a:rPr lang="en-US" altLang="en-US" sz="2400" dirty="0"/>
              <a:t> can be in either </a:t>
            </a:r>
            <a:r>
              <a:rPr lang="en-US" altLang="en-US" sz="2400" dirty="0">
                <a:sym typeface="Symbol" panose="05050102010706020507" pitchFamily="18" charset="2"/>
              </a:rPr>
              <a:t> </a:t>
            </a:r>
            <a:r>
              <a:rPr lang="en-US" altLang="en-US" sz="2400" dirty="0"/>
              <a:t>or </a:t>
            </a:r>
            <a:r>
              <a:rPr lang="en-US" altLang="en-US" sz="2400" dirty="0">
                <a:sym typeface="Symbol" panose="05050102010706020507" pitchFamily="18" charset="2"/>
              </a:rPr>
              <a:t> </a:t>
            </a:r>
            <a:r>
              <a:rPr lang="en-US" altLang="en-US" sz="2400" dirty="0"/>
              <a:t>but not in both. Consider each case separately.</a:t>
            </a:r>
          </a:p>
          <a:p>
            <a:endParaRPr lang="en-US" altLang="en-US" sz="2400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0588" y="158750"/>
            <a:ext cx="7915275" cy="56991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Correctness of 3NF Decomposition (Cont</a:t>
            </a:r>
            <a:r>
              <a:rPr lang="en-US" altLang="ja-JP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113192" y="1137574"/>
            <a:ext cx="8802208" cy="5364826"/>
          </a:xfrm>
        </p:spPr>
        <p:txBody>
          <a:bodyPr/>
          <a:lstStyle/>
          <a:p>
            <a:r>
              <a:rPr lang="en-US" altLang="en-US" dirty="0"/>
              <a:t>Case 1: If </a:t>
            </a:r>
            <a:r>
              <a:rPr lang="en-US" altLang="en-US" i="1" dirty="0"/>
              <a:t>B</a:t>
            </a:r>
            <a:r>
              <a:rPr lang="en-US" altLang="en-US" dirty="0"/>
              <a:t>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is a </a:t>
            </a:r>
            <a:r>
              <a:rPr lang="en-US" altLang="en-US" dirty="0" err="1"/>
              <a:t>superkey</a:t>
            </a:r>
            <a:r>
              <a:rPr lang="en-US" altLang="en-US" dirty="0"/>
              <a:t>, the 2nd condition of 3NF is satisfied</a:t>
            </a:r>
          </a:p>
          <a:p>
            <a:pPr lvl="1"/>
            <a:r>
              <a:rPr lang="en-US" altLang="en-US" dirty="0"/>
              <a:t>Otherwise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must contain some attribute not in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endParaRPr lang="en-US" altLang="en-US" dirty="0"/>
          </a:p>
          <a:p>
            <a:pPr lvl="1"/>
            <a:r>
              <a:rPr lang="en-US" altLang="en-US" dirty="0"/>
              <a:t>Since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is in </a:t>
            </a:r>
            <a:r>
              <a:rPr lang="en-US" altLang="en-US" i="1" dirty="0"/>
              <a:t>F</a:t>
            </a:r>
            <a:r>
              <a:rPr lang="en-US" altLang="en-US" i="1" baseline="30000" dirty="0"/>
              <a:t>+</a:t>
            </a:r>
            <a:r>
              <a:rPr lang="en-US" altLang="en-US" dirty="0"/>
              <a:t> it must be derivable from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c</a:t>
            </a:r>
            <a:r>
              <a:rPr lang="en-US" altLang="en-US" dirty="0"/>
              <a:t>, by using attribute closure on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Attribute closure not have used </a:t>
            </a:r>
            <a:r>
              <a:rPr lang="en-US" altLang="en-US" dirty="0">
                <a:sym typeface="Symbol" panose="05050102010706020507" pitchFamily="18" charset="2"/>
              </a:rPr>
              <a:t> .  If </a:t>
            </a:r>
            <a:r>
              <a:rPr lang="en-US" altLang="en-US" dirty="0"/>
              <a:t>it had been used,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must be contained in the attribute closure of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, which is not possible, since we assumed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is not a </a:t>
            </a:r>
            <a:r>
              <a:rPr lang="en-US" altLang="en-US" dirty="0" err="1"/>
              <a:t>superkey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Now, using </a:t>
            </a:r>
            <a:r>
              <a:rPr lang="en-US" altLang="en-US" dirty="0">
                <a:sym typeface="Symbol" panose="05050102010706020507" pitchFamily="18" charset="2"/>
              </a:rPr>
              <a:t></a:t>
            </a:r>
            <a:r>
              <a:rPr lang="en-US" altLang="en-US" dirty="0"/>
              <a:t>  (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- {B}) and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, we can derive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endParaRPr lang="en-US" altLang="en-US" i="1" dirty="0"/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	(since </a:t>
            </a:r>
            <a:r>
              <a:rPr lang="en-US" altLang="en-US" dirty="0">
                <a:sym typeface="Symbol" panose="05050102010706020507" pitchFamily="18" charset="2"/>
              </a:rPr>
              <a:t>   , and B   since  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is non-trivial)</a:t>
            </a:r>
          </a:p>
          <a:p>
            <a:pPr lvl="1"/>
            <a:r>
              <a:rPr lang="en-US" altLang="en-US" dirty="0"/>
              <a:t>Then, </a:t>
            </a:r>
            <a:r>
              <a:rPr lang="en-US" altLang="en-US" i="1" dirty="0"/>
              <a:t>B</a:t>
            </a:r>
            <a:r>
              <a:rPr lang="en-US" altLang="en-US" dirty="0"/>
              <a:t> is extraneous in the right-hand side of </a:t>
            </a:r>
            <a:r>
              <a:rPr lang="en-US" altLang="en-US" dirty="0">
                <a:sym typeface="Symbol" panose="05050102010706020507" pitchFamily="18" charset="2"/>
              </a:rPr>
              <a:t> ;</a:t>
            </a:r>
            <a:r>
              <a:rPr lang="en-US" altLang="en-US" dirty="0"/>
              <a:t> which is not possible since </a:t>
            </a:r>
            <a:r>
              <a:rPr lang="en-US" altLang="en-US" dirty="0">
                <a:sym typeface="Symbol" panose="05050102010706020507" pitchFamily="18" charset="2"/>
              </a:rPr>
              <a:t> </a:t>
            </a:r>
            <a:r>
              <a:rPr lang="en-US" altLang="en-US" dirty="0"/>
              <a:t> is in F</a:t>
            </a:r>
            <a:r>
              <a:rPr lang="en-US" altLang="en-US" baseline="-25000" dirty="0"/>
              <a:t>c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Thus, if </a:t>
            </a:r>
            <a:r>
              <a:rPr lang="en-US" altLang="en-US" i="1" dirty="0"/>
              <a:t>B</a:t>
            </a:r>
            <a:r>
              <a:rPr lang="en-US" altLang="en-US" dirty="0"/>
              <a:t> is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then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 must be a </a:t>
            </a:r>
            <a:r>
              <a:rPr lang="en-US" altLang="en-US" dirty="0" err="1"/>
              <a:t>superkey</a:t>
            </a:r>
            <a:r>
              <a:rPr lang="en-US" altLang="en-US" dirty="0"/>
              <a:t>, and the second condition of 3NF must be satisfied.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93885</TotalTime>
  <Words>10870</Words>
  <Application>Microsoft Office PowerPoint</Application>
  <PresentationFormat>On-screen Show (4:3)</PresentationFormat>
  <Paragraphs>930</Paragraphs>
  <Slides>102</Slides>
  <Notes>101</Notes>
  <HiddenSlides>8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  <vt:variant>
        <vt:lpstr>Custom Shows</vt:lpstr>
      </vt:variant>
      <vt:variant>
        <vt:i4>1</vt:i4>
      </vt:variant>
    </vt:vector>
  </HeadingPairs>
  <TitlesOfParts>
    <vt:vector size="117" baseType="lpstr">
      <vt:lpstr>Arial</vt:lpstr>
      <vt:lpstr>Calibri</vt:lpstr>
      <vt:lpstr>Cambria Math</vt:lpstr>
      <vt:lpstr>Comic Sans MS</vt:lpstr>
      <vt:lpstr>Consolas</vt:lpstr>
      <vt:lpstr>Helvetica</vt:lpstr>
      <vt:lpstr>Monotype Sorts</vt:lpstr>
      <vt:lpstr>Söhne</vt:lpstr>
      <vt:lpstr>Symbol</vt:lpstr>
      <vt:lpstr>Times</vt:lpstr>
      <vt:lpstr>Times New Roman</vt:lpstr>
      <vt:lpstr>Webdings</vt:lpstr>
      <vt:lpstr>Wingdings</vt:lpstr>
      <vt:lpstr>3_db-5-grey</vt:lpstr>
      <vt:lpstr>اصول طراحی پایگاه داده </vt:lpstr>
      <vt:lpstr>Chapter 7:  Normalization</vt:lpstr>
      <vt:lpstr>Outline</vt:lpstr>
      <vt:lpstr>PowerPoint Presentation</vt:lpstr>
      <vt:lpstr>Features of Good Relational Designs</vt:lpstr>
      <vt:lpstr>A Combined Schema Without Repetition</vt:lpstr>
      <vt:lpstr>Decomposition</vt:lpstr>
      <vt:lpstr>A Lossy Decomposition</vt:lpstr>
      <vt:lpstr>Lossless Decomposition</vt:lpstr>
      <vt:lpstr>Example of Lossless Decomposition </vt:lpstr>
      <vt:lpstr>Normalization Theory</vt:lpstr>
      <vt:lpstr>Functional Dependencies</vt:lpstr>
      <vt:lpstr>Functional Dependencies (Cont.)</vt:lpstr>
      <vt:lpstr>Functional Dependencies Definition </vt:lpstr>
      <vt:lpstr>Closure of a Set of Functional Dependencies</vt:lpstr>
      <vt:lpstr>Keys and Functional Dependencies</vt:lpstr>
      <vt:lpstr>Use of Functional Dependencies</vt:lpstr>
      <vt:lpstr>Trivial Functional Dependencies</vt:lpstr>
      <vt:lpstr>Lossless Decomposition</vt:lpstr>
      <vt:lpstr>Example</vt:lpstr>
      <vt:lpstr>Dependency Preservation</vt:lpstr>
      <vt:lpstr>Dependency Preservation Example</vt:lpstr>
      <vt:lpstr>PowerPoint Presentation</vt:lpstr>
      <vt:lpstr>Boyce-Codd Normal Form</vt:lpstr>
      <vt:lpstr>Boyce-Codd Normal Form (Cont.)</vt:lpstr>
      <vt:lpstr>Decomposing a Schema into BCNF</vt:lpstr>
      <vt:lpstr>Example</vt:lpstr>
      <vt:lpstr>BCNF and Dependency Preservation</vt:lpstr>
      <vt:lpstr>Third Normal Form</vt:lpstr>
      <vt:lpstr>3NF Example</vt:lpstr>
      <vt:lpstr>Redundancy in 3NF</vt:lpstr>
      <vt:lpstr>Comparison of BCNF and 3NF</vt:lpstr>
      <vt:lpstr>Goals of Normalization</vt:lpstr>
      <vt:lpstr>How good is BCNF?</vt:lpstr>
      <vt:lpstr>How good is BCNF? (Cont.)</vt:lpstr>
      <vt:lpstr>Higher Normal Forms </vt:lpstr>
      <vt:lpstr>PowerPoint Presentation</vt:lpstr>
      <vt:lpstr>Functional-Dependency Theory Roadmap</vt:lpstr>
      <vt:lpstr>Closure of a Set of Functional Dependencies</vt:lpstr>
      <vt:lpstr>Closure of a Set of Functional Dependencies</vt:lpstr>
      <vt:lpstr>Example of  F+</vt:lpstr>
      <vt:lpstr>Closure of Functional Dependencies (Cont.)</vt:lpstr>
      <vt:lpstr>Procedure for Computing F+</vt:lpstr>
      <vt:lpstr>Closure of Attribute Sets</vt:lpstr>
      <vt:lpstr>Example of Attribute Set Closure</vt:lpstr>
      <vt:lpstr>Uses of Attribute Closure</vt:lpstr>
      <vt:lpstr>Canonical Cover</vt:lpstr>
      <vt:lpstr>Extraneous Attributes</vt:lpstr>
      <vt:lpstr>Extraneous Attributes (Cont.)</vt:lpstr>
      <vt:lpstr>Extraneous Attributes</vt:lpstr>
      <vt:lpstr>Testing if an Attribute is Extraneous</vt:lpstr>
      <vt:lpstr>Examples of Extraneous Attributes</vt:lpstr>
      <vt:lpstr>Canonical Cover</vt:lpstr>
      <vt:lpstr>Canonical Cover</vt:lpstr>
      <vt:lpstr>Example: Computing a Canonical Cover</vt:lpstr>
      <vt:lpstr>Dependency Preservation</vt:lpstr>
      <vt:lpstr>Dependency Preservation (Cont.)</vt:lpstr>
      <vt:lpstr>Testing for Dependency Preservation</vt:lpstr>
      <vt:lpstr>Example</vt:lpstr>
      <vt:lpstr>PowerPoint Presentation</vt:lpstr>
      <vt:lpstr>Testing for BCNF</vt:lpstr>
      <vt:lpstr>Testing Decomposition for BCNF</vt:lpstr>
      <vt:lpstr>BCNF Decomposition Algorithm</vt:lpstr>
      <vt:lpstr>Example of BCNF Decomposition</vt:lpstr>
      <vt:lpstr>BCNF Decomposition (Cont.)</vt:lpstr>
      <vt:lpstr>Third Normal Form</vt:lpstr>
      <vt:lpstr>3NF Example -- Relation dept_advisor</vt:lpstr>
      <vt:lpstr>Testing for 3NF</vt:lpstr>
      <vt:lpstr>3NF Decomposition Algorithm</vt:lpstr>
      <vt:lpstr>3NF Decomposition Algorithm (Cont.)</vt:lpstr>
      <vt:lpstr>3NF Decomposition: An Example</vt:lpstr>
      <vt:lpstr>3NF Decompsition Example (Cont.)</vt:lpstr>
      <vt:lpstr>Comparison of BCNF and 3NF</vt:lpstr>
      <vt:lpstr>Design Goals</vt:lpstr>
      <vt:lpstr>PowerPoint Presentation</vt:lpstr>
      <vt:lpstr>Multivalued Dependencies (MVDs)</vt:lpstr>
      <vt:lpstr>Multivalued Dependencies</vt:lpstr>
      <vt:lpstr>MVD -- Tabular representation </vt:lpstr>
      <vt:lpstr>MVD (Cont.)</vt:lpstr>
      <vt:lpstr>Example</vt:lpstr>
      <vt:lpstr>Use of Multivalued Dependencies</vt:lpstr>
      <vt:lpstr>Theory of MVDs</vt:lpstr>
      <vt:lpstr>Fourth Normal Form</vt:lpstr>
      <vt:lpstr>Restriction of Multivalued Dependencies</vt:lpstr>
      <vt:lpstr>4NF Decomposition Algorithm</vt:lpstr>
      <vt:lpstr>Example</vt:lpstr>
      <vt:lpstr>PowerPoint Presentation</vt:lpstr>
      <vt:lpstr>Further Normal Forms</vt:lpstr>
      <vt:lpstr>Overall Database Design Process</vt:lpstr>
      <vt:lpstr>ER Model and Normalization</vt:lpstr>
      <vt:lpstr>Denormalization for Performance</vt:lpstr>
      <vt:lpstr>Other Design Issues</vt:lpstr>
      <vt:lpstr>Modeling Temporal Data</vt:lpstr>
      <vt:lpstr>Modeling Temporal Data (Cont.)</vt:lpstr>
      <vt:lpstr>End of Chapter 7</vt:lpstr>
      <vt:lpstr>PowerPoint Presentation</vt:lpstr>
      <vt:lpstr>Correctness of 3NF Decomposition Algorithm</vt:lpstr>
      <vt:lpstr>Correctness of 3NF Decomposition Algorithm (Cont.)</vt:lpstr>
      <vt:lpstr>Correctness of 3NF Decomposition (Cont.)</vt:lpstr>
      <vt:lpstr>Correctness of 3NF Decomposition (Cont.)</vt:lpstr>
      <vt:lpstr>First Normal Form</vt:lpstr>
      <vt:lpstr>First Normal Form (Cont.)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ahmad t</cp:lastModifiedBy>
  <cp:revision>485</cp:revision>
  <cp:lastPrinted>1999-06-28T19:27:31Z</cp:lastPrinted>
  <dcterms:created xsi:type="dcterms:W3CDTF">2009-12-21T15:40:22Z</dcterms:created>
  <dcterms:modified xsi:type="dcterms:W3CDTF">2024-12-17T20:59:49Z</dcterms:modified>
</cp:coreProperties>
</file>