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78" r:id="rId1"/>
  </p:sldMasterIdLst>
  <p:notesMasterIdLst>
    <p:notesMasterId r:id="rId50"/>
  </p:notesMasterIdLst>
  <p:sldIdLst>
    <p:sldId id="405" r:id="rId2"/>
    <p:sldId id="416" r:id="rId3"/>
    <p:sldId id="409" r:id="rId4"/>
    <p:sldId id="442" r:id="rId5"/>
    <p:sldId id="431" r:id="rId6"/>
    <p:sldId id="430" r:id="rId7"/>
    <p:sldId id="419" r:id="rId8"/>
    <p:sldId id="432" r:id="rId9"/>
    <p:sldId id="433" r:id="rId10"/>
    <p:sldId id="420" r:id="rId11"/>
    <p:sldId id="434" r:id="rId12"/>
    <p:sldId id="418" r:id="rId13"/>
    <p:sldId id="410" r:id="rId14"/>
    <p:sldId id="421" r:id="rId15"/>
    <p:sldId id="422" r:id="rId16"/>
    <p:sldId id="455" r:id="rId17"/>
    <p:sldId id="456" r:id="rId18"/>
    <p:sldId id="458" r:id="rId19"/>
    <p:sldId id="461" r:id="rId20"/>
    <p:sldId id="459" r:id="rId21"/>
    <p:sldId id="460" r:id="rId22"/>
    <p:sldId id="462" r:id="rId23"/>
    <p:sldId id="443" r:id="rId24"/>
    <p:sldId id="445" r:id="rId25"/>
    <p:sldId id="446" r:id="rId26"/>
    <p:sldId id="424" r:id="rId27"/>
    <p:sldId id="436" r:id="rId28"/>
    <p:sldId id="411" r:id="rId29"/>
    <p:sldId id="425" r:id="rId30"/>
    <p:sldId id="412" r:id="rId31"/>
    <p:sldId id="426" r:id="rId32"/>
    <p:sldId id="413" r:id="rId33"/>
    <p:sldId id="447" r:id="rId34"/>
    <p:sldId id="448" r:id="rId35"/>
    <p:sldId id="449" r:id="rId36"/>
    <p:sldId id="438" r:id="rId37"/>
    <p:sldId id="450" r:id="rId38"/>
    <p:sldId id="451" r:id="rId39"/>
    <p:sldId id="427" r:id="rId40"/>
    <p:sldId id="453" r:id="rId41"/>
    <p:sldId id="454" r:id="rId42"/>
    <p:sldId id="437" r:id="rId43"/>
    <p:sldId id="415" r:id="rId44"/>
    <p:sldId id="429" r:id="rId45"/>
    <p:sldId id="428" r:id="rId46"/>
    <p:sldId id="439" r:id="rId47"/>
    <p:sldId id="440" r:id="rId48"/>
    <p:sldId id="44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32" autoAdjust="0"/>
    <p:restoredTop sz="73028" autoAdjust="0"/>
  </p:normalViewPr>
  <p:slideViewPr>
    <p:cSldViewPr>
      <p:cViewPr varScale="1">
        <p:scale>
          <a:sx n="79" d="100"/>
          <a:sy n="79" d="100"/>
        </p:scale>
        <p:origin x="2104" y="24"/>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7DEA4BC-D163-4621-A083-22BC242A56EA}" type="datetimeFigureOut">
              <a:rPr lang="en-US"/>
              <a:pPr>
                <a:defRPr/>
              </a:pPr>
              <a:t>12/22/2024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F7565D7-C2AB-4CDD-97A1-0422B6964B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Arial" panose="020B0604020202020204" pitchFamily="34" charset="0"/>
              </a:rPr>
              <a:t>Using the inference rules, we can derive the closure: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Derived Dependencies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Using Transitivity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From A→B  and B→C, we can infer A→C.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Using Augmentation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From A→B, we can infer A→BC (add attributes on the right).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Combining Augmented Dependencies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From A→BC and A→DA, we can infer A→BCD.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22</a:t>
            </a:fld>
            <a:endParaRPr lang="en-US" altLang="en-US"/>
          </a:p>
        </p:txBody>
      </p:sp>
    </p:spTree>
    <p:extLst>
      <p:ext uri="{BB962C8B-B14F-4D97-AF65-F5344CB8AC3E}">
        <p14:creationId xmlns:p14="http://schemas.microsoft.com/office/powerpoint/2010/main" val="157680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شکلات این جدول برای رسیدن به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(Primary Key)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احتمالی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نظر می‌رسد کلید اصلی ترکیبی از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 چون یک فروش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(Sale)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می‌تواند شامل چندین محصول 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ستون‌هایی مانند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Last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Address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فقط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هستند و به کل کلید اصلی</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نیستند. این وابستگی جزئی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وابستگی جزئی</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(Partial Dependency)</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Customer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اطلاعاتی مثل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Last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Address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تعیین می‌کند. این اطلاعات نیازی به دانستن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ندارند و فقط به بخشی از کلید اصلی</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وابسته‌اند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همین ترتیب،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فقط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 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و به کلید ترکیبی نیاز ندارد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اطلاعات تکراری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مشتری (مثل نام، آدرس، و شماره مشتری) در ردیف‌های مختلف تکرار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نماینده فروش</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نیز به طور تکراری ذخیره شده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24</a:t>
            </a:fld>
            <a:endParaRPr lang="en-US" altLang="en-US"/>
          </a:p>
        </p:txBody>
      </p:sp>
    </p:spTree>
    <p:extLst>
      <p:ext uri="{BB962C8B-B14F-4D97-AF65-F5344CB8AC3E}">
        <p14:creationId xmlns:p14="http://schemas.microsoft.com/office/powerpoint/2010/main" val="3623007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base" latinLnBrk="0" hangingPunct="1">
              <a:lnSpc>
                <a:spcPct val="100000"/>
              </a:lnSpc>
              <a:spcBef>
                <a:spcPct val="30000"/>
              </a:spcBef>
              <a:spcAft>
                <a:spcPct val="0"/>
              </a:spcAft>
              <a:buClrTx/>
              <a:buSzTx/>
              <a:buFontTx/>
              <a:buNone/>
              <a:tabLst/>
              <a:defRPr/>
            </a:pP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a:t>
            </a:r>
            <a:r>
              <a:rPr lang="en-US" altLang="en-US" sz="1200" b="0" dirty="0" err="1">
                <a:solidFill>
                  <a:srgbClr val="000000"/>
                </a:solidFill>
                <a:latin typeface="Tahoma" panose="020B0604030504040204" pitchFamily="34" charset="0"/>
                <a:cs typeface="B Nazanin" panose="00000400000000000000" pitchFamily="2" charset="-78"/>
              </a:rPr>
              <a:t>Customer_Address</a:t>
            </a:r>
            <a:r>
              <a:rPr lang="ar-SA" altLang="en-US" sz="1200" b="0" dirty="0">
                <a:solidFill>
                  <a:srgbClr val="000000"/>
                </a:solidFill>
                <a:latin typeface="Tahoma" panose="020B0604030504040204" pitchFamily="34" charset="0"/>
                <a:cs typeface="B Nazanin" panose="00000400000000000000" pitchFamily="2" charset="-78"/>
              </a:rPr>
              <a:t>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 زيرا يک مشتری خاص تنها با يک آدرس مربوط است. توجه کنيد که عکس آن برقرار نيست و چند مشتری ممکن است در يک آدرس زندگی کنند</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بنابراين يک آدرس ممکن است با بيش از يک شماره مشتری در ارتباط باشد. اگر مشتری بيش از يک آدرس داشته باشد ديگری وابستگی تابعی با شماره مشتری ندارد.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ستون </a:t>
            </a:r>
            <a:r>
              <a:rPr lang="en-US" altLang="en-US" sz="1200" b="0" dirty="0">
                <a:solidFill>
                  <a:srgbClr val="000000"/>
                </a:solidFill>
                <a:latin typeface="Tahoma" panose="020B0604030504040204" pitchFamily="34" charset="0"/>
                <a:cs typeface="B Nazanin" panose="00000400000000000000" pitchFamily="2" charset="-78"/>
              </a:rPr>
              <a:t>Y</a:t>
            </a:r>
            <a:r>
              <a:rPr lang="ar-SA" altLang="en-US" sz="1200" b="0" dirty="0">
                <a:solidFill>
                  <a:srgbClr val="000000"/>
                </a:solidFill>
                <a:latin typeface="Tahoma" panose="020B0604030504040204" pitchFamily="34" charset="0"/>
                <a:cs typeface="B Nazanin" panose="00000400000000000000" pitchFamily="2" charset="-78"/>
              </a:rPr>
              <a:t> روی مجموعه صفات خاصه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کامل (</a:t>
            </a:r>
            <a:r>
              <a:rPr lang="en-US" altLang="en-US" sz="1200" b="0" dirty="0">
                <a:solidFill>
                  <a:srgbClr val="000000"/>
                </a:solidFill>
                <a:latin typeface="Tahoma" panose="020B0604030504040204" pitchFamily="34" charset="0"/>
                <a:cs typeface="B Nazanin" panose="00000400000000000000" pitchFamily="2" charset="-78"/>
              </a:rPr>
              <a:t>Full functional dependency</a:t>
            </a:r>
            <a:r>
              <a:rPr lang="ar-SA" altLang="en-US" sz="1200" b="0" dirty="0">
                <a:solidFill>
                  <a:srgbClr val="000000"/>
                </a:solidFill>
                <a:latin typeface="Tahoma" panose="020B0604030504040204" pitchFamily="34" charset="0"/>
                <a:cs typeface="B Nazanin" panose="00000400000000000000" pitchFamily="2" charset="-78"/>
              </a:rPr>
              <a:t>) دارد اگر روی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داشته باشد و با هيچ زيرمجموعه ای از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نداشته باشد.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آدرس مشتری وابستگی کامل با </a:t>
            </a:r>
            <a:r>
              <a:rPr lang="en-US" altLang="en-US" sz="1200" b="0" dirty="0" err="1">
                <a:solidFill>
                  <a:srgbClr val="000000"/>
                </a:solidFill>
                <a:latin typeface="Tahoma" panose="020B0604030504040204" pitchFamily="34" charset="0"/>
                <a:cs typeface="B Nazanin" panose="00000400000000000000" pitchFamily="2" charset="-78"/>
              </a:rPr>
              <a:t>SaleNo</a:t>
            </a:r>
            <a:r>
              <a:rPr lang="en-US" altLang="en-US" sz="1200" b="0" dirty="0">
                <a:solidFill>
                  <a:srgbClr val="000000"/>
                </a:solidFill>
                <a:latin typeface="Tahoma" panose="020B0604030504040204" pitchFamily="34" charset="0"/>
                <a:cs typeface="B Nazanin" panose="00000400000000000000" pitchFamily="2" charset="-78"/>
              </a:rPr>
              <a:t>، </a:t>
            </a:r>
            <a:r>
              <a:rPr lang="en-US" altLang="en-US" sz="1200" b="0" dirty="0" err="1">
                <a:solidFill>
                  <a:srgbClr val="000000"/>
                </a:solidFill>
                <a:latin typeface="Tahoma" panose="020B0604030504040204" pitchFamily="34" charset="0"/>
                <a:cs typeface="B Nazanin" panose="00000400000000000000" pitchFamily="2" charset="-78"/>
              </a:rPr>
              <a:t>ProductNo</a:t>
            </a:r>
            <a:r>
              <a:rPr lang="ar-SA" altLang="en-US" sz="1200" b="0" dirty="0">
                <a:solidFill>
                  <a:srgbClr val="000000"/>
                </a:solidFill>
                <a:latin typeface="Tahoma" panose="020B0604030504040204" pitchFamily="34" charset="0"/>
                <a:cs typeface="B Nazanin" panose="00000400000000000000" pitchFamily="2" charset="-78"/>
              </a:rPr>
              <a:t> و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دارد ولی وابستگی تابعی کامل ندارد چون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200" dirty="0">
                <a:solidFill>
                  <a:srgbClr val="000000"/>
                </a:solidFill>
                <a:latin typeface="Tahoma" panose="020B0604030504040204" pitchFamily="34" charset="0"/>
                <a:cs typeface="B Nazanin" panose="00000400000000000000" pitchFamily="2" charset="-78"/>
              </a:rPr>
              <a:t>،</a:t>
            </a:r>
            <a:r>
              <a:rPr lang="ar-SA" altLang="en-US" sz="12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200" b="0" dirty="0">
                <a:solidFill>
                  <a:srgbClr val="000000"/>
                </a:solidFill>
                <a:latin typeface="Tahoma" panose="020B0604030504040204" pitchFamily="34" charset="0"/>
                <a:cs typeface="B Nazanin" panose="00000400000000000000" pitchFamily="2" charset="-78"/>
              </a:rPr>
              <a:t>NF</a:t>
            </a:r>
            <a:r>
              <a:rPr lang="ar-SA" altLang="en-US" sz="1200" b="0" dirty="0">
                <a:solidFill>
                  <a:srgbClr val="000000"/>
                </a:solidFill>
                <a:latin typeface="Tahoma" panose="020B0604030504040204" pitchFamily="34" charset="0"/>
                <a:cs typeface="B Nazanin" panose="00000400000000000000" pitchFamily="2" charset="-78"/>
              </a:rPr>
              <a:t> است.</a:t>
            </a:r>
            <a:br>
              <a:rPr lang="en-US" altLang="en-US" sz="1200" b="0" dirty="0">
                <a:solidFill>
                  <a:schemeClr val="tx1"/>
                </a:solidFill>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endParaRPr lang="en-US" dirty="0"/>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25</a:t>
            </a:fld>
            <a:endParaRPr lang="en-US" altLang="en-US"/>
          </a:p>
        </p:txBody>
      </p:sp>
    </p:spTree>
    <p:extLst>
      <p:ext uri="{BB962C8B-B14F-4D97-AF65-F5344CB8AC3E}">
        <p14:creationId xmlns:p14="http://schemas.microsoft.com/office/powerpoint/2010/main" val="2816426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مراحل اصلاح برای رسیدن به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تبدیل این جدول به 2</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تفکیک مشتریان</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(Customers)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جداگانه برای مشتریان ایجاد کنید که کلید اصلی آن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CustomerNo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CustomerNo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First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Last</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Address</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Credit Limit</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تفکیک نمایندگان فروش</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 (Sales Representatives)</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جداگانه برای نمایندگان فروش با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ایجاد کنید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SaleNo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Salesrep</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بازتعریف فروش و محصولات</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یک جدول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Sales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CustomerNo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احتمالاً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Salesrep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ایجاد کنید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اطلاعات مربوط به محصولات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Qty</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Amount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به جدول جداگانه‌ای به نام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SaleDetails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منتقل کنید که کلید اصلی آن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SaleNo</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ProductNo</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باشد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26</a:t>
            </a:fld>
            <a:endParaRPr lang="en-US" altLang="en-US"/>
          </a:p>
        </p:txBody>
      </p:sp>
    </p:spTree>
    <p:extLst>
      <p:ext uri="{BB962C8B-B14F-4D97-AF65-F5344CB8AC3E}">
        <p14:creationId xmlns:p14="http://schemas.microsoft.com/office/powerpoint/2010/main" val="3575546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27</a:t>
            </a:fld>
            <a:endParaRPr lang="en-US" altLang="en-US"/>
          </a:p>
        </p:txBody>
      </p:sp>
    </p:spTree>
    <p:extLst>
      <p:ext uri="{BB962C8B-B14F-4D97-AF65-F5344CB8AC3E}">
        <p14:creationId xmlns:p14="http://schemas.microsoft.com/office/powerpoint/2010/main" val="3145091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1.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1</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1NF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برآورده می‌کند زیرا</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تمام مقادیر صفات اتمی هستند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گروه‌های تکراری یا آرایه‌ای وجود ندارند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هر ردیف با کلید اصلی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به‌طور یکتا شناسایی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2.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2</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فرض می‌کنیم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 است</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Pname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طور مستقیم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(توسط شماره پروفسور تعیین می‌شود)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en-US" sz="1000" b="1"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b="1"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وابسته است</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 مستقیماً به </a:t>
            </a:r>
            <a:r>
              <a:rPr lang="en-US" sz="1000" dirty="0">
                <a:effectLst/>
                <a:latin typeface="Courier New" panose="02070309020205020404" pitchFamily="49" charset="0"/>
                <a:ea typeface="Times New Roman" panose="02020603050405020304" pitchFamily="18" charset="0"/>
                <a:cs typeface="Times New Roman" panose="02020603050405020304" pitchFamily="18" charset="0"/>
              </a:rPr>
              <a:t>Prof#</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نیست</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بنابراین، همه صفات غیر از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کاملاً به کلید اصلی وابسته هستند. اما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از طریق </a:t>
            </a:r>
            <a:r>
              <a:rPr lang="en-US" sz="1000" dirty="0" err="1">
                <a:effectLst/>
                <a:latin typeface="Courier New" panose="02070309020205020404" pitchFamily="49" charset="0"/>
                <a:ea typeface="Times New Roman" panose="02020603050405020304" pitchFamily="18" charset="0"/>
                <a:cs typeface="Times New Roman" panose="02020603050405020304" pitchFamily="18" charset="0"/>
              </a:rPr>
              <a:t>LastDegreeId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کلید اصلی وابسته است که وابستگی جزئی ایجاد می‌کند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نتیجه</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در 2</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نیست زیرا یک وابستگی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انتقالی</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بین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 -&gt;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 -&gt;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وجود دارد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3. </a:t>
            </a: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بررسی 3</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برآورده کردن 3</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نباید هیچ </a:t>
            </a: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وابستگی انتقالی</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 وجود داشته باشد (یک صفت غیر کلیدی نباید به صفت غیر کلیدی دیگری وابسته باشد)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در این جدول</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به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وابسته است، نه مستقیماً به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وابستگی انتقالی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3NF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نقض می‌کند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مراحل نرمال‌سازی به 3</a:t>
            </a:r>
            <a:r>
              <a:rPr lang="en-US" sz="1350" b="1"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برای تبدیل جدول به 3</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NF:</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جدول را به دو بخش تقسیم کنید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جدول 1</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(Professors):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a:effectLst/>
                <a:latin typeface="Courier New" panose="02070309020205020404" pitchFamily="49" charset="0"/>
                <a:ea typeface="Times New Roman" panose="02020603050405020304" pitchFamily="18" charset="0"/>
                <a:cs typeface="Arial" panose="020B0604020202020204" pitchFamily="34" charset="0"/>
              </a:rPr>
              <a:t>(Prof#,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Pname</a:t>
            </a:r>
            <a:r>
              <a:rPr lang="en-US" sz="1000" dirty="0">
                <a:effectLst/>
                <a:latin typeface="Courier New" panose="02070309020205020404" pitchFamily="49"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000" dirty="0">
                <a:effectLst/>
                <a:latin typeface="Courier New" panose="02070309020205020404" pitchFamily="49" charset="0"/>
                <a:ea typeface="Times New Roman" panose="02020603050405020304" pitchFamily="18" charset="0"/>
                <a:cs typeface="Arial" panose="020B0604020202020204" pitchFamily="34" charset="0"/>
              </a:rPr>
              <a:t>Prof#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200" b="1" dirty="0">
                <a:effectLst/>
                <a:latin typeface="Calibri" panose="020F0502020204030204" pitchFamily="34" charset="0"/>
                <a:ea typeface="Times New Roman" panose="02020603050405020304" pitchFamily="18" charset="0"/>
                <a:cs typeface="Times New Roman" panose="02020603050405020304" pitchFamily="18" charset="0"/>
              </a:rPr>
              <a:t>جدول 2</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(Degrees):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000" dirty="0">
                <a:effectLst/>
                <a:latin typeface="Courier New" panose="02070309020205020404" pitchFamily="49"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000" dirty="0">
                <a:effectLst/>
                <a:latin typeface="Courier New" panose="02070309020205020404" pitchFamily="49"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1143000" marR="0" lvl="2" indent="-228600" algn="r" rtl="1">
              <a:lnSpc>
                <a:spcPct val="107000"/>
              </a:lnSpc>
              <a:spcBef>
                <a:spcPts val="0"/>
              </a:spcBef>
              <a:spcAft>
                <a:spcPts val="800"/>
              </a:spcAft>
              <a:buSzPts val="1000"/>
              <a:buFont typeface="Wingdings" panose="05000000000000000000" pitchFamily="2" charset="2"/>
              <a:buChar char=""/>
              <a:tabLst>
                <a:tab pos="1371600" algn="l"/>
              </a:tabLs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کلید اصلی</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با این جداسازی، وابستگی انتقالی حذف می‌شود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350" b="1" dirty="0">
                <a:effectLst/>
                <a:latin typeface="Calibri" panose="020F0502020204030204" pitchFamily="34" charset="0"/>
                <a:ea typeface="Times New Roman" panose="02020603050405020304" pitchFamily="18" charset="0"/>
                <a:cs typeface="Times New Roman" panose="02020603050405020304" pitchFamily="18" charset="0"/>
              </a:rPr>
              <a:t>نتیجه</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این جدول به دلیل وجود وابستگی انتقالی بین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LastDegreeId</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و </a:t>
            </a:r>
            <a:r>
              <a:rPr lang="en-US" sz="1000" dirty="0" err="1">
                <a:effectLst/>
                <a:latin typeface="Courier New" panose="02070309020205020404" pitchFamily="49" charset="0"/>
                <a:ea typeface="Times New Roman" panose="02020603050405020304" pitchFamily="18" charset="0"/>
                <a:cs typeface="Arial" panose="020B0604020202020204" pitchFamily="34" charset="0"/>
              </a:rPr>
              <a:t>LastDegreeName</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در </a:t>
            </a:r>
            <a:r>
              <a:rPr lang="en-US" sz="1200" b="1" dirty="0">
                <a:effectLst/>
                <a:latin typeface="Times New Roman" panose="02020603050405020304" pitchFamily="18" charset="0"/>
                <a:ea typeface="Times New Roman" panose="02020603050405020304" pitchFamily="18" charset="0"/>
                <a:cs typeface="Arial" panose="020B0604020202020204" pitchFamily="34" charset="0"/>
              </a:rPr>
              <a:t>3NF</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نیست. برای نرمال‌سازی آن، باید اطلاعات مربوط به درجه‌ها</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 (Degrees) </a:t>
            </a:r>
            <a:r>
              <a:rPr lang="ar-SA" sz="1200" dirty="0">
                <a:effectLst/>
                <a:latin typeface="Calibri" panose="020F0502020204030204" pitchFamily="34" charset="0"/>
                <a:ea typeface="Times New Roman" panose="02020603050405020304" pitchFamily="18" charset="0"/>
                <a:cs typeface="Times New Roman" panose="02020603050405020304" pitchFamily="18" charset="0"/>
              </a:rPr>
              <a:t>را به جدول جداگانه‌ای منتقل کنید</a:t>
            </a:r>
            <a:r>
              <a:rPr lang="en-US" sz="12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30</a:t>
            </a:fld>
            <a:endParaRPr lang="en-US" altLang="en-US"/>
          </a:p>
        </p:txBody>
      </p:sp>
    </p:spTree>
    <p:extLst>
      <p:ext uri="{BB962C8B-B14F-4D97-AF65-F5344CB8AC3E}">
        <p14:creationId xmlns:p14="http://schemas.microsoft.com/office/powerpoint/2010/main" val="1372652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33</a:t>
            </a:fld>
            <a:endParaRPr lang="en-US" altLang="en-US"/>
          </a:p>
        </p:txBody>
      </p:sp>
    </p:spTree>
    <p:extLst>
      <p:ext uri="{BB962C8B-B14F-4D97-AF65-F5344CB8AC3E}">
        <p14:creationId xmlns:p14="http://schemas.microsoft.com/office/powerpoint/2010/main" val="3103858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34</a:t>
            </a:fld>
            <a:endParaRPr lang="en-US" altLang="en-US"/>
          </a:p>
        </p:txBody>
      </p:sp>
    </p:spTree>
    <p:extLst>
      <p:ext uri="{BB962C8B-B14F-4D97-AF65-F5344CB8AC3E}">
        <p14:creationId xmlns:p14="http://schemas.microsoft.com/office/powerpoint/2010/main" val="1339352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همه وابستگی‌ها در روابط تابعی به گونه‌ای باشند که ویژگی‌های چپ</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(X)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هر وابستگی تابعی، یک سوپرکلید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اگر یک ویژگی غیر کلیدی به ویژگی‌های دیگری وابسته باشد، جدول باید تجزیه شود تا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حفظ 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35</a:t>
            </a:fld>
            <a:endParaRPr lang="en-US" altLang="en-US"/>
          </a:p>
        </p:txBody>
      </p:sp>
    </p:spTree>
    <p:extLst>
      <p:ext uri="{BB962C8B-B14F-4D97-AF65-F5344CB8AC3E}">
        <p14:creationId xmlns:p14="http://schemas.microsoft.com/office/powerpoint/2010/main" val="2508559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این جدول دارای </a:t>
            </a: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وابستگی‌های چند مقداری</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است زیرا</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اطلاعات در مورد دوره‌ها و سرگرمی‌ها از هم مستقل هستند و نمی‌توانند با هم ترکیب شوند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برای رسیدن به </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 باید جدول را به دو جدول جداگانه تقسیم کنیم</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جدول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Student_Course</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دوره‌هایشان را ذخیره می‌کند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40</a:t>
            </a:fld>
            <a:endParaRPr lang="en-US" altLang="en-US"/>
          </a:p>
        </p:txBody>
      </p:sp>
    </p:spTree>
    <p:extLst>
      <p:ext uri="{BB962C8B-B14F-4D97-AF65-F5344CB8AC3E}">
        <p14:creationId xmlns:p14="http://schemas.microsoft.com/office/powerpoint/2010/main" val="2297446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1. Unnormalized Data</a:t>
            </a:r>
          </a:p>
          <a:p>
            <a:pPr>
              <a:buFont typeface="Arial" panose="020B0604020202020204" pitchFamily="34" charset="0"/>
              <a:buChar char="•"/>
            </a:pPr>
            <a:r>
              <a:rPr lang="en-US" dirty="0"/>
              <a:t>The table includes </a:t>
            </a:r>
            <a:r>
              <a:rPr lang="en-US" b="1" dirty="0"/>
              <a:t>repeated and redundant data</a:t>
            </a:r>
            <a:r>
              <a:rPr lang="en-US" dirty="0"/>
              <a:t> in multiple rows. For example:</a:t>
            </a:r>
          </a:p>
          <a:p>
            <a:pPr marL="742950" lvl="1" indent="-285750">
              <a:buFont typeface="Arial" panose="020B0604020202020204" pitchFamily="34" charset="0"/>
              <a:buChar char="•"/>
            </a:pPr>
            <a:r>
              <a:rPr lang="en-US" dirty="0"/>
              <a:t>The customer information (e.g., Customer No, First, Last, Address, Credit Limit) is repeated for every sale associated with the same customer.</a:t>
            </a:r>
          </a:p>
          <a:p>
            <a:pPr marL="742950" lvl="1" indent="-285750">
              <a:buFont typeface="Arial" panose="020B0604020202020204" pitchFamily="34" charset="0"/>
              <a:buChar char="•"/>
            </a:pPr>
            <a:r>
              <a:rPr lang="en-US" dirty="0"/>
              <a:t>Sales representative (</a:t>
            </a:r>
            <a:r>
              <a:rPr lang="en-US" dirty="0" err="1"/>
              <a:t>Salesrep</a:t>
            </a:r>
            <a:r>
              <a:rPr lang="en-US" dirty="0"/>
              <a:t>) names appear repeatedly, despite being associated with multiple sales.</a:t>
            </a:r>
          </a:p>
          <a:p>
            <a:endParaRPr lang="en-US" b="1" dirty="0"/>
          </a:p>
          <a:p>
            <a:r>
              <a:rPr lang="en-US" b="1" dirty="0"/>
              <a:t>2. Data Duplication</a:t>
            </a:r>
          </a:p>
          <a:p>
            <a:pPr>
              <a:buFont typeface="Arial" panose="020B0604020202020204" pitchFamily="34" charset="0"/>
              <a:buChar char="•"/>
            </a:pPr>
            <a:r>
              <a:rPr lang="en-US" dirty="0"/>
              <a:t>The </a:t>
            </a:r>
            <a:r>
              <a:rPr lang="en-US" b="1" dirty="0"/>
              <a:t>product information</a:t>
            </a:r>
            <a:r>
              <a:rPr lang="en-US" dirty="0"/>
              <a:t> (e.g., </a:t>
            </a:r>
            <a:r>
              <a:rPr lang="en-US" dirty="0" err="1"/>
              <a:t>ProductNo</a:t>
            </a:r>
            <a:r>
              <a:rPr lang="en-US" dirty="0"/>
              <a:t>, Qty, Amount) is not separated into a distinct entity. This redundancy increases storage requirements and the risk of inconsistencies if the product details are updated.</a:t>
            </a:r>
          </a:p>
          <a:p>
            <a:endParaRPr lang="en-US" b="1" dirty="0"/>
          </a:p>
          <a:p>
            <a:r>
              <a:rPr lang="en-US" b="1" dirty="0"/>
              <a:t>3. Violation of 1NF (First Normal Form)</a:t>
            </a:r>
          </a:p>
          <a:p>
            <a:pPr>
              <a:buFont typeface="Arial" panose="020B0604020202020204" pitchFamily="34" charset="0"/>
              <a:buChar char="•"/>
            </a:pPr>
            <a:r>
              <a:rPr lang="en-US" dirty="0"/>
              <a:t>The table contains </a:t>
            </a:r>
            <a:r>
              <a:rPr lang="en-US" b="1" dirty="0"/>
              <a:t>null values</a:t>
            </a:r>
            <a:r>
              <a:rPr lang="en-US" dirty="0"/>
              <a:t> (e.g., in the Credit Limit and Address columns), which may indicate partial or missing data.</a:t>
            </a:r>
          </a:p>
          <a:p>
            <a:pPr>
              <a:buFont typeface="Arial" panose="020B0604020202020204" pitchFamily="34" charset="0"/>
              <a:buChar char="•"/>
            </a:pPr>
            <a:r>
              <a:rPr lang="en-US" dirty="0"/>
              <a:t>Repeated fields (like First, Last, and Address for customers) could be better organized into separate tables.</a:t>
            </a:r>
          </a:p>
          <a:p>
            <a:r>
              <a:rPr lang="en-US" b="1" dirty="0"/>
              <a:t>4. Violation of 2NF (Second Normal Form)</a:t>
            </a:r>
          </a:p>
          <a:p>
            <a:pPr>
              <a:buFont typeface="Arial" panose="020B0604020202020204" pitchFamily="34" charset="0"/>
              <a:buChar char="•"/>
            </a:pPr>
            <a:r>
              <a:rPr lang="en-US" b="1" dirty="0"/>
              <a:t>Partial dependencies</a:t>
            </a:r>
            <a:r>
              <a:rPr lang="en-US" dirty="0"/>
              <a:t> are evident:</a:t>
            </a:r>
          </a:p>
          <a:p>
            <a:pPr marL="742950" lvl="1" indent="-285750">
              <a:buFont typeface="Arial" panose="020B0604020202020204" pitchFamily="34" charset="0"/>
              <a:buChar char="•"/>
            </a:pPr>
            <a:r>
              <a:rPr lang="en-US" dirty="0"/>
              <a:t>Customer No determines First, Last, Address, and Credit Limit. These attributes depend only on Customer No and not on the entire primary key (Sale No or </a:t>
            </a:r>
            <a:r>
              <a:rPr lang="en-US" dirty="0" err="1"/>
              <a:t>ProductNo</a:t>
            </a:r>
            <a:r>
              <a:rPr lang="en-US" dirty="0"/>
              <a:t>).</a:t>
            </a:r>
          </a:p>
          <a:p>
            <a:pPr marL="742950" lvl="1" indent="-285750">
              <a:buFont typeface="Arial" panose="020B0604020202020204" pitchFamily="34" charset="0"/>
              <a:buChar char="•"/>
            </a:pPr>
            <a:r>
              <a:rPr lang="en-US" dirty="0" err="1"/>
              <a:t>Salesrep</a:t>
            </a:r>
            <a:r>
              <a:rPr lang="en-US" dirty="0"/>
              <a:t> data is repeated across multiple rows, and attributes like </a:t>
            </a:r>
            <a:r>
              <a:rPr lang="en-US" dirty="0" err="1"/>
              <a:t>Salesrep</a:t>
            </a:r>
            <a:r>
              <a:rPr lang="en-US" dirty="0"/>
              <a:t> should belong to a separate </a:t>
            </a:r>
            <a:r>
              <a:rPr lang="en-US" dirty="0" err="1"/>
              <a:t>Salesrep</a:t>
            </a:r>
            <a:r>
              <a:rPr lang="en-US" dirty="0"/>
              <a:t> table.</a:t>
            </a:r>
          </a:p>
          <a:p>
            <a:r>
              <a:rPr lang="en-US" b="1" dirty="0"/>
              <a:t>5. Violation of 3NF (Third Normal Form)</a:t>
            </a:r>
          </a:p>
          <a:p>
            <a:pPr>
              <a:buFont typeface="Arial" panose="020B0604020202020204" pitchFamily="34" charset="0"/>
              <a:buChar char="•"/>
            </a:pPr>
            <a:r>
              <a:rPr lang="en-US" b="1" dirty="0"/>
              <a:t>Transitive dependencies</a:t>
            </a:r>
            <a:r>
              <a:rPr lang="en-US" dirty="0"/>
              <a:t> exist:</a:t>
            </a:r>
          </a:p>
          <a:p>
            <a:pPr marL="742950" lvl="1" indent="-285750">
              <a:buFont typeface="Arial" panose="020B0604020202020204" pitchFamily="34" charset="0"/>
              <a:buChar char="•"/>
            </a:pPr>
            <a:r>
              <a:rPr lang="en-US" dirty="0"/>
              <a:t>Attributes like First, Last, Address, and Credit Limit are indirectly dependent on the primary key through Customer No.</a:t>
            </a:r>
          </a:p>
          <a:p>
            <a:pPr marL="742950" lvl="1" indent="-285750">
              <a:buFont typeface="Arial" panose="020B0604020202020204" pitchFamily="34" charset="0"/>
              <a:buChar char="•"/>
            </a:pPr>
            <a:r>
              <a:rPr lang="en-US" dirty="0"/>
              <a:t>Similarly, Amount could potentially be derived from Qty and </a:t>
            </a:r>
            <a:r>
              <a:rPr lang="en-US" dirty="0" err="1"/>
              <a:t>ProductNo</a:t>
            </a:r>
            <a:r>
              <a:rPr lang="en-US" dirty="0"/>
              <a:t>.</a:t>
            </a:r>
          </a:p>
          <a:p>
            <a:r>
              <a:rPr lang="en-US" b="1" dirty="0"/>
              <a:t>6. No Clear Entity-Relationship</a:t>
            </a:r>
          </a:p>
          <a:p>
            <a:pPr>
              <a:buFont typeface="Arial" panose="020B0604020202020204" pitchFamily="34" charset="0"/>
              <a:buChar char="•"/>
            </a:pPr>
            <a:r>
              <a:rPr lang="en-US" dirty="0"/>
              <a:t>The table mixes multiple entities (e.g., sales, customers, products, and sales representatives) in a single table instead of organizing them into separate entities with relationships.</a:t>
            </a:r>
          </a:p>
          <a:p>
            <a:pPr>
              <a:buFont typeface="Arial" panose="020B0604020202020204" pitchFamily="34" charset="0"/>
              <a:buChar char="•"/>
            </a:pPr>
            <a:r>
              <a:rPr lang="en-US" dirty="0"/>
              <a:t>Relationships between entities like </a:t>
            </a:r>
            <a:r>
              <a:rPr lang="en-US" dirty="0" err="1"/>
              <a:t>Salesrep</a:t>
            </a:r>
            <a:r>
              <a:rPr lang="en-US" dirty="0"/>
              <a:t> and Customer are not clearly defined, which can lead to difficulty in querying the data.</a:t>
            </a:r>
          </a:p>
          <a:p>
            <a:r>
              <a:rPr lang="en-US" b="1" dirty="0"/>
              <a:t>Proposed Solution (Normalization)</a:t>
            </a:r>
          </a:p>
          <a:p>
            <a:pPr>
              <a:buFont typeface="+mj-lt"/>
              <a:buAutoNum type="arabicPeriod"/>
            </a:pPr>
            <a:r>
              <a:rPr lang="en-US" b="1" dirty="0"/>
              <a:t>Separate Tables</a:t>
            </a:r>
            <a:endParaRPr lang="en-US" dirty="0"/>
          </a:p>
          <a:p>
            <a:pPr marL="742950" lvl="1" indent="-285750">
              <a:buFont typeface="+mj-lt"/>
              <a:buAutoNum type="arabicPeriod"/>
            </a:pPr>
            <a:r>
              <a:rPr lang="en-US" dirty="0"/>
              <a:t>Create separate tables for:</a:t>
            </a:r>
          </a:p>
          <a:p>
            <a:pPr marL="1143000" lvl="2" indent="-228600">
              <a:buFont typeface="+mj-lt"/>
              <a:buAutoNum type="arabicPeriod"/>
            </a:pPr>
            <a:r>
              <a:rPr lang="en-US" dirty="0"/>
              <a:t>Customers (Customer No, First, Last, Address, Credit Limit)</a:t>
            </a:r>
          </a:p>
          <a:p>
            <a:pPr marL="1143000" lvl="2" indent="-228600">
              <a:buFont typeface="+mj-lt"/>
              <a:buAutoNum type="arabicPeriod"/>
            </a:pPr>
            <a:r>
              <a:rPr lang="en-US" dirty="0"/>
              <a:t>Sales Representatives (</a:t>
            </a:r>
            <a:r>
              <a:rPr lang="en-US" dirty="0" err="1"/>
              <a:t>Salesrep</a:t>
            </a:r>
            <a:r>
              <a:rPr lang="en-US" dirty="0"/>
              <a:t> ID, </a:t>
            </a:r>
            <a:r>
              <a:rPr lang="en-US" dirty="0" err="1"/>
              <a:t>Salesrep</a:t>
            </a:r>
            <a:r>
              <a:rPr lang="en-US" dirty="0"/>
              <a:t> Name)</a:t>
            </a:r>
          </a:p>
          <a:p>
            <a:pPr marL="1143000" lvl="2" indent="-228600">
              <a:buFont typeface="+mj-lt"/>
              <a:buAutoNum type="arabicPeriod"/>
            </a:pPr>
            <a:r>
              <a:rPr lang="en-US" dirty="0"/>
              <a:t>Products (Product No, Product Name, Unit Price, etc.)</a:t>
            </a:r>
          </a:p>
          <a:p>
            <a:pPr marL="1143000" lvl="2" indent="-228600">
              <a:buFont typeface="+mj-lt"/>
              <a:buAutoNum type="arabicPeriod"/>
            </a:pPr>
            <a:r>
              <a:rPr lang="en-US" dirty="0"/>
              <a:t>Sales (Sale No, </a:t>
            </a:r>
            <a:r>
              <a:rPr lang="en-US" dirty="0" err="1"/>
              <a:t>SaleDate</a:t>
            </a:r>
            <a:r>
              <a:rPr lang="en-US" dirty="0"/>
              <a:t>, Customer No, </a:t>
            </a:r>
            <a:r>
              <a:rPr lang="en-US" dirty="0" err="1"/>
              <a:t>Salesrep</a:t>
            </a:r>
            <a:r>
              <a:rPr lang="en-US" dirty="0"/>
              <a:t> ID, etc.)</a:t>
            </a:r>
          </a:p>
          <a:p>
            <a:pPr marL="1143000" lvl="2" indent="-228600">
              <a:buFont typeface="+mj-lt"/>
              <a:buAutoNum type="arabicPeriod"/>
            </a:pPr>
            <a:r>
              <a:rPr lang="en-US" dirty="0"/>
              <a:t>Sale Details (Sale No, Product No, Qty, Amount)</a:t>
            </a:r>
          </a:p>
          <a:p>
            <a:pPr>
              <a:buFont typeface="+mj-lt"/>
              <a:buAutoNum type="arabicPeriod"/>
            </a:pPr>
            <a:r>
              <a:rPr lang="en-US" b="1" dirty="0"/>
              <a:t>Establish Relationships</a:t>
            </a:r>
            <a:endParaRPr lang="en-US" dirty="0"/>
          </a:p>
          <a:p>
            <a:pPr marL="742950" lvl="1" indent="-285750">
              <a:buFont typeface="+mj-lt"/>
              <a:buAutoNum type="arabicPeriod"/>
            </a:pPr>
            <a:r>
              <a:rPr lang="en-US" dirty="0"/>
              <a:t>Use foreign keys to define relationships between tables (e.g., Customer No as a foreign key in the Sales table).</a:t>
            </a:r>
          </a:p>
          <a:p>
            <a:pPr>
              <a:buFont typeface="+mj-lt"/>
              <a:buAutoNum type="arabicPeriod"/>
            </a:pPr>
            <a:r>
              <a:rPr lang="en-US" b="1" dirty="0"/>
              <a:t>Remove Redundancy</a:t>
            </a:r>
            <a:endParaRPr lang="en-US" dirty="0"/>
          </a:p>
          <a:p>
            <a:pPr marL="742950" lvl="1" indent="-285750">
              <a:buFont typeface="+mj-lt"/>
              <a:buAutoNum type="arabicPeriod"/>
            </a:pPr>
            <a:r>
              <a:rPr lang="en-US" dirty="0"/>
              <a:t>Avoid repeating information by normalizing the database to at least </a:t>
            </a:r>
            <a:r>
              <a:rPr lang="en-US" b="1" dirty="0"/>
              <a:t>3NF</a:t>
            </a:r>
            <a:r>
              <a:rPr lang="en-US" dirty="0"/>
              <a:t>.</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7</a:t>
            </a:fld>
            <a:endParaRPr lang="en-US" altLang="en-US"/>
          </a:p>
        </p:txBody>
      </p:sp>
    </p:spTree>
    <p:extLst>
      <p:ext uri="{BB962C8B-B14F-4D97-AF65-F5344CB8AC3E}">
        <p14:creationId xmlns:p14="http://schemas.microsoft.com/office/powerpoint/2010/main" val="12089488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b="1" dirty="0">
                <a:effectLst/>
                <a:latin typeface="Times New Roman" panose="02020603050405020304" pitchFamily="18" charset="0"/>
                <a:ea typeface="Times New Roman" panose="02020603050405020304" pitchFamily="18" charset="0"/>
                <a:cs typeface="B Nazanin" panose="00000400000000000000" pitchFamily="2" charset="-78"/>
              </a:rPr>
              <a:t>خلاصه</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برای حذف وابستگی‌های چند مقداری طراحی شده است</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جدول باید به گونه‌ای تقسیم شود که وابستگی‌ها به طور مستقل از هم نگهداری شوند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با انجام این کار، مشکل تکرار داده‌ها و عدم کارایی در پایگاه داده حل می‌شود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41</a:t>
            </a:fld>
            <a:endParaRPr lang="en-US" altLang="en-US"/>
          </a:p>
        </p:txBody>
      </p:sp>
    </p:spTree>
    <p:extLst>
      <p:ext uri="{BB962C8B-B14F-4D97-AF65-F5344CB8AC3E}">
        <p14:creationId xmlns:p14="http://schemas.microsoft.com/office/powerpoint/2010/main" val="2227415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10</a:t>
            </a:fld>
            <a:endParaRPr lang="en-US" altLang="en-US"/>
          </a:p>
        </p:txBody>
      </p:sp>
    </p:spTree>
    <p:extLst>
      <p:ext uri="{BB962C8B-B14F-4D97-AF65-F5344CB8AC3E}">
        <p14:creationId xmlns:p14="http://schemas.microsoft.com/office/powerpoint/2010/main" val="4252808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algn="r" rtl="1"/>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14</a:t>
            </a:fld>
            <a:endParaRPr lang="en-US" altLang="en-US"/>
          </a:p>
        </p:txBody>
      </p:sp>
    </p:spTree>
    <p:extLst>
      <p:ext uri="{BB962C8B-B14F-4D97-AF65-F5344CB8AC3E}">
        <p14:creationId xmlns:p14="http://schemas.microsoft.com/office/powerpoint/2010/main" val="1365776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a:t>Why This Table Is 1NF</a:t>
            </a:r>
          </a:p>
          <a:p>
            <a:pPr>
              <a:buFont typeface="+mj-lt"/>
              <a:buAutoNum type="arabicPeriod"/>
            </a:pPr>
            <a:r>
              <a:rPr lang="en-US" b="1" dirty="0"/>
              <a:t>Atomic Values</a:t>
            </a:r>
            <a:r>
              <a:rPr lang="en-US" dirty="0"/>
              <a:t>:</a:t>
            </a:r>
          </a:p>
          <a:p>
            <a:pPr marL="742950" lvl="1" indent="-285750">
              <a:buFont typeface="+mj-lt"/>
              <a:buAutoNum type="arabicPeriod"/>
            </a:pPr>
            <a:r>
              <a:rPr lang="en-US" dirty="0"/>
              <a:t>Each cell contains a single, indivisible value. For example:</a:t>
            </a:r>
          </a:p>
          <a:p>
            <a:pPr marL="1143000" lvl="2" indent="-228600">
              <a:buFont typeface="+mj-lt"/>
              <a:buAutoNum type="arabicPeriod"/>
            </a:pPr>
            <a:r>
              <a:rPr lang="en-US" dirty="0"/>
              <a:t>Customer No is a single atomic field (e.g., 4649-4673 is not a composite value but rather a single identifier).</a:t>
            </a:r>
          </a:p>
          <a:p>
            <a:pPr marL="1143000" lvl="2" indent="-228600">
              <a:buFont typeface="+mj-lt"/>
              <a:buAutoNum type="arabicPeriod"/>
            </a:pPr>
            <a:r>
              <a:rPr lang="en-US" dirty="0"/>
              <a:t>Other fields like First, Last, Amount, and Qty also contain atomic data.</a:t>
            </a:r>
          </a:p>
          <a:p>
            <a:pPr>
              <a:buFont typeface="+mj-lt"/>
              <a:buAutoNum type="arabicPeriod"/>
            </a:pPr>
            <a:r>
              <a:rPr lang="en-US" b="1" dirty="0"/>
              <a:t>Unique Rows</a:t>
            </a:r>
            <a:r>
              <a:rPr lang="en-US" dirty="0"/>
              <a:t>:</a:t>
            </a:r>
          </a:p>
          <a:p>
            <a:pPr marL="742950" lvl="1" indent="-285750">
              <a:buFont typeface="+mj-lt"/>
              <a:buAutoNum type="arabicPeriod"/>
            </a:pPr>
            <a:r>
              <a:rPr lang="en-US" dirty="0"/>
              <a:t>Each row can be uniquely identified, most likely by the combination of Sale No and </a:t>
            </a:r>
            <a:r>
              <a:rPr lang="en-US" dirty="0" err="1"/>
              <a:t>ProductNo</a:t>
            </a:r>
            <a:r>
              <a:rPr lang="en-US" dirty="0"/>
              <a:t>. This ensures there are no duplicate rows.</a:t>
            </a:r>
          </a:p>
          <a:p>
            <a:pPr>
              <a:buFont typeface="+mj-lt"/>
              <a:buAutoNum type="arabicPeriod"/>
            </a:pPr>
            <a:r>
              <a:rPr lang="en-US" b="1" dirty="0"/>
              <a:t>No Repeating Groups</a:t>
            </a:r>
            <a:r>
              <a:rPr lang="en-US" dirty="0"/>
              <a:t>:</a:t>
            </a:r>
          </a:p>
          <a:p>
            <a:pPr marL="742950" lvl="1" indent="-285750">
              <a:buFont typeface="+mj-lt"/>
              <a:buAutoNum type="arabicPeriod"/>
            </a:pPr>
            <a:r>
              <a:rPr lang="en-US" dirty="0"/>
              <a:t>The table does not include arrays, lists, or repeating groups within a single cell.</a:t>
            </a: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endParaRPr lang="en-US" sz="1200" b="0" i="0" kern="1200" dirty="0">
              <a:solidFill>
                <a:schemeClr val="tx1"/>
              </a:solidFill>
              <a:effectLst/>
              <a:latin typeface="+mn-lt"/>
              <a:ea typeface="+mn-ea"/>
              <a:cs typeface="+mn-cs"/>
            </a:endParaRPr>
          </a:p>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15</a:t>
            </a:fld>
            <a:endParaRPr lang="en-US" altLang="en-US"/>
          </a:p>
        </p:txBody>
      </p:sp>
    </p:spTree>
    <p:extLst>
      <p:ext uri="{BB962C8B-B14F-4D97-AF65-F5344CB8AC3E}">
        <p14:creationId xmlns:p14="http://schemas.microsoft.com/office/powerpoint/2010/main" val="3481231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از نام به فامیل نمیرسیم</a:t>
            </a:r>
          </a:p>
          <a:p>
            <a:r>
              <a:rPr lang="fa-IR" dirty="0"/>
              <a:t>از شماره به نام میرسیم</a:t>
            </a:r>
          </a:p>
          <a:p>
            <a:r>
              <a:rPr lang="fa-IR" dirty="0"/>
              <a:t>از شماره به فامیل میرسیم. </a:t>
            </a: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16</a:t>
            </a:fld>
            <a:endParaRPr lang="en-US" altLang="en-US"/>
          </a:p>
        </p:txBody>
      </p:sp>
    </p:spTree>
    <p:extLst>
      <p:ext uri="{BB962C8B-B14F-4D97-AF65-F5344CB8AC3E}">
        <p14:creationId xmlns:p14="http://schemas.microsoft.com/office/powerpoint/2010/main" val="97244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خیر چون که زیر مجموعه </a:t>
            </a:r>
            <a:r>
              <a:rPr lang="en-US" dirty="0"/>
              <a:t>S# </a:t>
            </a:r>
            <a:r>
              <a:rPr lang="fa-IR" dirty="0"/>
              <a:t> به </a:t>
            </a:r>
            <a:r>
              <a:rPr lang="en-US" dirty="0"/>
              <a:t>CITY</a:t>
            </a:r>
            <a:r>
              <a:rPr lang="fa-IR" dirty="0"/>
              <a:t> وابستگی تابعی دارد. </a:t>
            </a:r>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18</a:t>
            </a:fld>
            <a:endParaRPr lang="en-US" altLang="en-US"/>
          </a:p>
        </p:txBody>
      </p:sp>
    </p:spTree>
    <p:extLst>
      <p:ext uri="{BB962C8B-B14F-4D97-AF65-F5344CB8AC3E}">
        <p14:creationId xmlns:p14="http://schemas.microsoft.com/office/powerpoint/2010/main" val="3060226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خیر چون که زیر مجموعه </a:t>
            </a:r>
            <a:r>
              <a:rPr lang="en-US" dirty="0"/>
              <a:t>S# </a:t>
            </a:r>
            <a:r>
              <a:rPr lang="fa-IR" dirty="0"/>
              <a:t> به </a:t>
            </a:r>
            <a:r>
              <a:rPr lang="en-US" dirty="0"/>
              <a:t>CITY</a:t>
            </a:r>
            <a:r>
              <a:rPr lang="fa-IR" dirty="0"/>
              <a:t> وابستگی تابعی دارد. </a:t>
            </a:r>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19</a:t>
            </a:fld>
            <a:endParaRPr lang="en-US" altLang="en-US"/>
          </a:p>
        </p:txBody>
      </p:sp>
    </p:spTree>
    <p:extLst>
      <p:ext uri="{BB962C8B-B14F-4D97-AF65-F5344CB8AC3E}">
        <p14:creationId xmlns:p14="http://schemas.microsoft.com/office/powerpoint/2010/main" val="2219541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سه قاعده اول درست و کامل هستند، بدین معنا که با داشتن یک مجموعه از وابستگی هاي تابعی</a:t>
            </a:r>
            <a:r>
              <a:rPr lang="en-US" sz="1800" dirty="0">
                <a:effectLst/>
                <a:latin typeface="Calibri" panose="020F0502020204030204" pitchFamily="34" charset="0"/>
                <a:ea typeface="Calibri" panose="020F0502020204030204" pitchFamily="34" charset="0"/>
                <a:cs typeface="B Nazanin" panose="00000400000000000000" pitchFamily="2" charset="-78"/>
              </a:rPr>
              <a:t> F</a:t>
            </a:r>
            <a:r>
              <a:rPr lang="ar-SA" sz="1800" dirty="0">
                <a:effectLst/>
                <a:latin typeface="Calibri" panose="020F0502020204030204" pitchFamily="34" charset="0"/>
                <a:ea typeface="Calibri" panose="020F0502020204030204" pitchFamily="34" charset="0"/>
                <a:cs typeface="B Nazanin" panose="00000400000000000000" pitchFamily="2" charset="-78"/>
              </a:rPr>
              <a:t>، تمام وابستگی هاي تابعی منطقاً قابل استنتاج از</a:t>
            </a:r>
            <a:r>
              <a:rPr lang="en-US" sz="1800" dirty="0">
                <a:effectLst/>
                <a:latin typeface="Calibri" panose="020F0502020204030204" pitchFamily="34" charset="0"/>
                <a:ea typeface="Calibri" panose="020F0502020204030204" pitchFamily="34" charset="0"/>
                <a:cs typeface="B Nazanin" panose="00000400000000000000" pitchFamily="2" charset="-78"/>
              </a:rPr>
              <a:t> F</a:t>
            </a:r>
            <a:r>
              <a:rPr lang="ar-SA" sz="1800" dirty="0">
                <a:effectLst/>
                <a:latin typeface="Calibri" panose="020F0502020204030204" pitchFamily="34" charset="0"/>
                <a:ea typeface="Calibri" panose="020F0502020204030204" pitchFamily="34" charset="0"/>
                <a:cs typeface="B Nazanin" panose="00000400000000000000" pitchFamily="2" charset="-78"/>
              </a:rPr>
              <a:t>، با همین سه قاعده به دست میآیند و هیچ وابستگی تابعی دیگر که از</a:t>
            </a:r>
            <a:r>
              <a:rPr lang="en-US" sz="1800" dirty="0">
                <a:effectLst/>
                <a:latin typeface="Calibri" panose="020F0502020204030204" pitchFamily="34" charset="0"/>
                <a:ea typeface="Calibri" panose="020F0502020204030204" pitchFamily="34" charset="0"/>
                <a:cs typeface="B Nazanin" panose="00000400000000000000" pitchFamily="2" charset="-78"/>
              </a:rPr>
              <a:t> F </a:t>
            </a:r>
            <a:r>
              <a:rPr lang="ar-SA" sz="1800" dirty="0">
                <a:effectLst/>
                <a:latin typeface="Calibri" panose="020F0502020204030204" pitchFamily="34" charset="0"/>
                <a:ea typeface="Calibri" panose="020F0502020204030204" pitchFamily="34" charset="0"/>
                <a:cs typeface="B Nazanin" panose="00000400000000000000" pitchFamily="2" charset="-78"/>
              </a:rPr>
              <a:t>قابل استنتاج نباشد نیز به دست نمیآید</a:t>
            </a:r>
            <a:r>
              <a:rPr lang="en-US" sz="1800" dirty="0">
                <a:effectLst/>
                <a:latin typeface="Calibri" panose="020F0502020204030204" pitchFamily="34"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B Nazanin" panose="00000400000000000000" pitchFamily="2" charset="-78"/>
              </a:rPr>
              <a:t>توجه: سه قاعده اول به آسانی قابل اثبات هستند و قواعد دیگر از روي همانها اثبات میشوند</a:t>
            </a:r>
            <a:r>
              <a:rPr lang="en-US" sz="1800" dirty="0">
                <a:effectLst/>
                <a:latin typeface="Calibri" panose="020F0502020204030204" pitchFamily="34"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20</a:t>
            </a:fld>
            <a:endParaRPr lang="en-US" altLang="en-US"/>
          </a:p>
        </p:txBody>
      </p:sp>
    </p:spTree>
    <p:extLst>
      <p:ext uri="{BB962C8B-B14F-4D97-AF65-F5344CB8AC3E}">
        <p14:creationId xmlns:p14="http://schemas.microsoft.com/office/powerpoint/2010/main" val="3537487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66525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342914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999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3076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920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57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86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58064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68980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34107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287992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110487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120395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337607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14096573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DB579C8-752D-4166-967D-B79B656305A8}"/>
              </a:ext>
            </a:extLst>
          </p:cNvPr>
          <p:cNvSpPr>
            <a:spLocks noGrp="1" noChangeArrowheads="1"/>
          </p:cNvSpPr>
          <p:nvPr>
            <p:ph idx="1"/>
          </p:nvPr>
        </p:nvSpPr>
        <p:spPr bwMode="auto">
          <a:xfrm>
            <a:off x="615950" y="762000"/>
            <a:ext cx="8153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تئوری پايگاه داده درجه نرمالسازی جدول را با اصطلاح فرم های نرمال(</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normal form</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شرح می دهد. فرم های نرمال (يا بطور خلاصه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NF</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معياری برای تعيين درجه نرمال جدول دراختيار می گذارد.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جداگانه روی هر جدول می توانند بکار بروند. پايگاه داده زمانی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خواهد بود که کل جداول آن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باشند.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عبارتند از:</a:t>
            </a:r>
            <a:endPar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endParaRPr>
          </a:p>
          <a:p>
            <a:pPr algn="l">
              <a:lnSpc>
                <a:spcPct val="100000"/>
              </a:lnSpc>
              <a:buClrTx/>
            </a:pPr>
            <a:r>
              <a:rPr kumimoji="0" lang="en-US" altLang="en-US" sz="2400" b="0" i="0" u="none" strike="noStrike" cap="none" normalizeH="0" baseline="0" dirty="0">
                <a:ln>
                  <a:noFill/>
                </a:ln>
                <a:solidFill>
                  <a:srgbClr val="000000"/>
                </a:solidFill>
                <a:effectLst/>
                <a:cs typeface="B Nazanin" panose="00000400000000000000" pitchFamily="2" charset="-78"/>
              </a:rPr>
              <a:t>• First Normal Form (1NF)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Second Normal Form (2NF)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Third Normal Form (3NF)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Forth Normal Form (4NF)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Boyce/Codd Normal Form (BCNF)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Fifth Normal Form (5NF)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Domain/Key Normal Form (DKNF)</a:t>
            </a:r>
            <a:endParaRPr kumimoji="0" lang="en-US" altLang="en-US" sz="5400" b="0" i="0" u="none" strike="noStrike" cap="none" normalizeH="0" baseline="0" dirty="0">
              <a:ln>
                <a:noFill/>
              </a:ln>
              <a:solidFill>
                <a:schemeClr val="tx1"/>
              </a:solidFill>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DFA7004B-8356-4F80-AE20-CB37A3D0AA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10</a:t>
            </a:fld>
            <a:endParaRPr lang="en-US"/>
          </a:p>
        </p:txBody>
      </p:sp>
    </p:spTree>
    <p:extLst>
      <p:ext uri="{BB962C8B-B14F-4D97-AF65-F5344CB8AC3E}">
        <p14:creationId xmlns:p14="http://schemas.microsoft.com/office/powerpoint/2010/main" val="134162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800" dirty="0">
                <a:ea typeface="Majalla UI"/>
                <a:cs typeface="B Nazanin" panose="00000400000000000000" pitchFamily="2" charset="-78"/>
              </a:rPr>
              <a:t>جداول آنرمال به جداولی اطلاق میشود که در برخورد هر سطر با هر ستون آن به جای یک مقدار </a:t>
            </a:r>
            <a:r>
              <a:rPr lang="fa-IR" altLang="en-US" sz="2800" b="1" dirty="0">
                <a:ea typeface="Majalla UI"/>
                <a:cs typeface="B Nazanin" panose="00000400000000000000" pitchFamily="2" charset="-78"/>
              </a:rPr>
              <a:t>اتمی</a:t>
            </a:r>
            <a:r>
              <a:rPr lang="fa-IR" altLang="en-US" sz="2800" dirty="0">
                <a:ea typeface="Majalla UI"/>
                <a:cs typeface="B Nazanin" panose="00000400000000000000" pitchFamily="2" charset="-78"/>
              </a:rPr>
              <a:t> و </a:t>
            </a:r>
            <a:r>
              <a:rPr lang="fa-IR" altLang="en-US" sz="2800" b="1" dirty="0">
                <a:ea typeface="Majalla UI"/>
                <a:cs typeface="B Nazanin" panose="00000400000000000000" pitchFamily="2" charset="-78"/>
              </a:rPr>
              <a:t>تجزیه ناپذیر</a:t>
            </a:r>
            <a:r>
              <a:rPr lang="fa-IR" altLang="en-US" sz="2800" dirty="0">
                <a:ea typeface="Majalla UI"/>
                <a:cs typeface="B Nazanin" panose="00000400000000000000" pitchFamily="2" charset="-78"/>
              </a:rPr>
              <a:t>، مجموعه ای از مقادیر وجود دارد (مانند </a:t>
            </a:r>
            <a:r>
              <a:rPr lang="en-US" altLang="en-US" sz="2800" dirty="0">
                <a:cs typeface="B Nazanin" panose="00000400000000000000" pitchFamily="2" charset="-78"/>
              </a:rPr>
              <a:t>Telephones</a:t>
            </a:r>
            <a:r>
              <a:rPr lang="fa-IR" altLang="en-US" sz="2800" dirty="0">
                <a:ea typeface="Majalla UI"/>
                <a:cs typeface="B Nazanin" panose="00000400000000000000" pitchFamily="2" charset="-78"/>
              </a:rPr>
              <a:t>)  </a:t>
            </a:r>
          </a:p>
          <a:p>
            <a:pPr algn="just" rtl="1"/>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54B9C733-4B65-4CCD-A7C6-9A18DA31522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11</a:t>
            </a:fld>
            <a:endParaRPr lang="en-US"/>
          </a:p>
        </p:txBody>
      </p:sp>
      <p:graphicFrame>
        <p:nvGraphicFramePr>
          <p:cNvPr id="7" name="Table 6">
            <a:extLst>
              <a:ext uri="{FF2B5EF4-FFF2-40B4-BE49-F238E27FC236}">
                <a16:creationId xmlns:a16="http://schemas.microsoft.com/office/drawing/2014/main" id="{44DB1F9E-A88B-47DD-8831-6B37FCED7634}"/>
              </a:ext>
            </a:extLst>
          </p:cNvPr>
          <p:cNvGraphicFramePr>
            <a:graphicFrameLocks noGrp="1"/>
          </p:cNvGraphicFramePr>
          <p:nvPr>
            <p:extLst>
              <p:ext uri="{D42A27DB-BD31-4B8C-83A1-F6EECF244321}">
                <p14:modId xmlns:p14="http://schemas.microsoft.com/office/powerpoint/2010/main" val="2568618732"/>
              </p:ext>
            </p:extLst>
          </p:nvPr>
        </p:nvGraphicFramePr>
        <p:xfrm>
          <a:off x="901700" y="4645025"/>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266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400" dirty="0">
                <a:ea typeface="Majalla UI"/>
                <a:cs typeface="B Nazanin" panose="00000400000000000000" pitchFamily="2" charset="-78"/>
              </a:rPr>
              <a:t>مهمترین عیب یک جدول آنرمال این است که برای هر یک از عملیات درج، حذف و اضافه به دو دسته عملیات درج تاپل و درج گروه اطلاعات مجموعه (</a:t>
            </a:r>
            <a:r>
              <a:rPr lang="en-US" altLang="en-US" sz="2400" dirty="0">
                <a:cs typeface="B Nazanin" panose="00000400000000000000" pitchFamily="2" charset="-78"/>
              </a:rPr>
              <a:t>Telephones</a:t>
            </a:r>
            <a:r>
              <a:rPr lang="fa-IR" altLang="en-US" sz="2400" dirty="0">
                <a:ea typeface="Majalla UI"/>
                <a:cs typeface="B Nazanin" panose="00000400000000000000" pitchFamily="2" charset="-78"/>
              </a:rPr>
              <a:t>) احتیاج است.</a:t>
            </a:r>
          </a:p>
          <a:p>
            <a:pPr algn="just" rtl="1"/>
            <a:endParaRPr lang="en-US" altLang="en-US" sz="2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95F6FB10-596A-4193-B740-43B5D6B7722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761890"/>
              </p:ext>
            </p:extLst>
          </p:nvPr>
        </p:nvGraphicFramePr>
        <p:xfrm>
          <a:off x="838200" y="3378201"/>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898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Title 1"/>
          <p:cNvSpPr>
            <a:spLocks noGrp="1"/>
          </p:cNvSpPr>
          <p:nvPr>
            <p:ph type="title"/>
          </p:nvPr>
        </p:nvSpPr>
        <p:spPr>
          <a:xfrm>
            <a:off x="304800" y="38099"/>
            <a:ext cx="8229600" cy="1143000"/>
          </a:xfrm>
        </p:spPr>
        <p:txBody>
          <a:bodyPr anchor="ctr"/>
          <a:lstStyle/>
          <a:p>
            <a:pPr algn="ctr" rtl="1"/>
            <a:r>
              <a:rPr lang="fa-IR" altLang="en-US" sz="4400" dirty="0">
                <a:latin typeface="Titr" pitchFamily="2" charset="-78"/>
                <a:ea typeface="2  Titr"/>
                <a:cs typeface="2  Titr"/>
              </a:rPr>
              <a:t>جدول نرمال ۱</a:t>
            </a:r>
            <a:endParaRPr lang="en-US" altLang="en-US" sz="4400" b="1" dirty="0">
              <a:latin typeface="Titr" pitchFamily="2" charset="-78"/>
              <a:ea typeface="2  Titr"/>
              <a:cs typeface="2  Titr"/>
            </a:endParaRPr>
          </a:p>
        </p:txBody>
      </p:sp>
      <p:sp>
        <p:nvSpPr>
          <p:cNvPr id="144386" name="Content Placeholder 2"/>
          <p:cNvSpPr>
            <a:spLocks noGrp="1"/>
          </p:cNvSpPr>
          <p:nvPr>
            <p:ph idx="1"/>
          </p:nvPr>
        </p:nvSpPr>
        <p:spPr>
          <a:xfrm>
            <a:off x="657514" y="1123950"/>
            <a:ext cx="8077200" cy="2971799"/>
          </a:xfrm>
        </p:spPr>
        <p:txBody>
          <a:bodyPr>
            <a:normAutofit/>
          </a:bodyPr>
          <a:lstStyle/>
          <a:p>
            <a:pPr algn="just" rtl="1"/>
            <a:r>
              <a:rPr lang="fa-IR" altLang="en-US" sz="2400" dirty="0">
                <a:ea typeface="Majalla UI"/>
                <a:cs typeface="B Nazanin" panose="00000400000000000000" pitchFamily="2" charset="-78"/>
              </a:rPr>
              <a:t>یک جدول نرمال1 است اگر در برخورد هر سطر با هر ستون به یک مقدار تجزیه ناپذیر برسیم</a:t>
            </a:r>
          </a:p>
          <a:p>
            <a:pPr algn="just" rtl="1"/>
            <a:r>
              <a:rPr lang="fa-IR" altLang="en-US" sz="2400" dirty="0">
                <a:ea typeface="Majalla UI"/>
                <a:cs typeface="B Nazanin" panose="00000400000000000000" pitchFamily="2" charset="-78"/>
              </a:rPr>
              <a:t>برای آنکه جدول آنرمال </a:t>
            </a:r>
            <a:r>
              <a:rPr lang="en-US" altLang="en-US" sz="2400" dirty="0">
                <a:cs typeface="B Nazanin" panose="00000400000000000000" pitchFamily="2" charset="-78"/>
              </a:rPr>
              <a:t>Student</a:t>
            </a:r>
            <a:r>
              <a:rPr lang="fa-IR" altLang="en-US" sz="2400" dirty="0">
                <a:ea typeface="Majalla UI"/>
                <a:cs typeface="B Nazanin" panose="00000400000000000000" pitchFamily="2" charset="-78"/>
              </a:rPr>
              <a:t> را به نرمال 1</a:t>
            </a:r>
            <a:r>
              <a:rPr lang="en-US" altLang="en-US" sz="2400" dirty="0">
                <a:cs typeface="B Nazanin" panose="00000400000000000000" pitchFamily="2" charset="-78"/>
              </a:rPr>
              <a:t> </a:t>
            </a:r>
            <a:r>
              <a:rPr lang="fa-IR" altLang="en-US" sz="2400" dirty="0">
                <a:ea typeface="Majalla UI"/>
                <a:cs typeface="B Nazanin" panose="00000400000000000000" pitchFamily="2" charset="-78"/>
              </a:rPr>
              <a:t>تبدیل کنیم، لازم است مقادیر ویژگیهای </a:t>
            </a:r>
            <a:r>
              <a:rPr lang="en-US" altLang="en-US" sz="2400" dirty="0">
                <a:cs typeface="B Nazanin" panose="00000400000000000000" pitchFamily="2" charset="-78"/>
              </a:rPr>
              <a:t>St#</a:t>
            </a:r>
            <a:r>
              <a:rPr lang="fa-IR" altLang="en-US" sz="2400" dirty="0">
                <a:ea typeface="Majalla UI"/>
                <a:cs typeface="B Nazanin" panose="00000400000000000000" pitchFamily="2" charset="-78"/>
              </a:rPr>
              <a:t> و </a:t>
            </a:r>
            <a:r>
              <a:rPr lang="en-US" altLang="en-US" sz="2400" dirty="0">
                <a:cs typeface="B Nazanin" panose="00000400000000000000" pitchFamily="2" charset="-78"/>
              </a:rPr>
              <a:t>Name</a:t>
            </a:r>
            <a:r>
              <a:rPr lang="fa-IR" altLang="en-US" sz="2400" dirty="0">
                <a:ea typeface="Majalla UI"/>
                <a:cs typeface="B Nazanin" panose="00000400000000000000" pitchFamily="2" charset="-78"/>
              </a:rPr>
              <a:t> را به ازاء هر شماره تلفن تکرار کنیم</a:t>
            </a:r>
          </a:p>
        </p:txBody>
      </p:sp>
      <p:sp>
        <p:nvSpPr>
          <p:cNvPr id="3" name="Slide Number Placeholder 2">
            <a:extLst>
              <a:ext uri="{FF2B5EF4-FFF2-40B4-BE49-F238E27FC236}">
                <a16:creationId xmlns:a16="http://schemas.microsoft.com/office/drawing/2014/main" id="{EBC4EB06-5C46-42D1-ABCD-EA1205A911A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1473544"/>
              </p:ext>
            </p:extLst>
          </p:nvPr>
        </p:nvGraphicFramePr>
        <p:xfrm>
          <a:off x="838200" y="4038600"/>
          <a:ext cx="4953000" cy="18542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txBody>
                  <a:tcPr/>
                </a:tc>
                <a:extLst>
                  <a:ext uri="{0D108BD9-81ED-4DB2-BD59-A6C34878D82A}">
                    <a16:rowId xmlns:a16="http://schemas.microsoft.com/office/drawing/2014/main" val="10001"/>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5234-311-0913</a:t>
                      </a:r>
                      <a:endParaRPr lang="en-US" dirty="0"/>
                    </a:p>
                  </a:txBody>
                  <a:tcPr/>
                </a:tc>
                <a:extLst>
                  <a:ext uri="{0D108BD9-81ED-4DB2-BD59-A6C34878D82A}">
                    <a16:rowId xmlns:a16="http://schemas.microsoft.com/office/drawing/2014/main" val="10002"/>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2956677-021</a:t>
                      </a:r>
                    </a:p>
                  </a:txBody>
                  <a:tcPr/>
                </a:tc>
                <a:extLst>
                  <a:ext uri="{0D108BD9-81ED-4DB2-BD59-A6C34878D82A}">
                    <a16:rowId xmlns:a16="http://schemas.microsoft.com/office/drawing/2014/main" val="10003"/>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4532-314-0912</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3B907-48AA-4289-A3C6-4D79FD134728}"/>
              </a:ext>
            </a:extLst>
          </p:cNvPr>
          <p:cNvSpPr>
            <a:spLocks noGrp="1"/>
          </p:cNvSpPr>
          <p:nvPr>
            <p:ph type="title"/>
          </p:nvPr>
        </p:nvSpPr>
        <p:spPr/>
        <p:txBody>
          <a:bodyPr>
            <a:noAutofit/>
          </a:bodyPr>
          <a:lstStyle/>
          <a:p>
            <a:pPr rtl="1"/>
            <a:r>
              <a:rPr lang="fa-IR" altLang="en-US" sz="2800" dirty="0">
                <a:latin typeface="Titr" pitchFamily="2" charset="-78"/>
                <a:ea typeface="2  Titr"/>
                <a:cs typeface="2  Titr"/>
              </a:rPr>
              <a:t>جدول نرمال ۱</a:t>
            </a:r>
            <a:endParaRPr lang="en-US" sz="2800" dirty="0">
              <a:solidFill>
                <a:schemeClr val="tx1"/>
              </a:solidFill>
              <a:cs typeface="B Nazanin" panose="00000400000000000000" pitchFamily="2" charset="-78"/>
            </a:endParaRPr>
          </a:p>
        </p:txBody>
      </p:sp>
      <p:sp>
        <p:nvSpPr>
          <p:cNvPr id="2" name="Content Placeholder 1">
            <a:extLst>
              <a:ext uri="{FF2B5EF4-FFF2-40B4-BE49-F238E27FC236}">
                <a16:creationId xmlns:a16="http://schemas.microsoft.com/office/drawing/2014/main" id="{383B8EF2-6006-486D-98B3-19EF5B698698}"/>
              </a:ext>
            </a:extLst>
          </p:cNvPr>
          <p:cNvSpPr>
            <a:spLocks noGrp="1"/>
          </p:cNvSpPr>
          <p:nvPr>
            <p:ph idx="1"/>
          </p:nvPr>
        </p:nvSpPr>
        <p:spPr/>
        <p:txBody>
          <a:bodyPr/>
          <a:lstStyle/>
          <a:p>
            <a:pPr algn="r" rtl="1"/>
            <a:r>
              <a:rPr lang="fa-IR" sz="3200" b="0" dirty="0">
                <a:solidFill>
                  <a:schemeClr val="tx1"/>
                </a:solidFill>
                <a:cs typeface="B Nazanin" panose="00000400000000000000" pitchFamily="2" charset="-78"/>
              </a:rPr>
              <a:t>مثال. جدول </a:t>
            </a:r>
            <a:r>
              <a:rPr lang="en-US" sz="3200" b="0" dirty="0">
                <a:solidFill>
                  <a:schemeClr val="tx1"/>
                </a:solidFill>
                <a:cs typeface="B Nazanin" panose="00000400000000000000" pitchFamily="2" charset="-78"/>
              </a:rPr>
              <a:t>ALL_SALES </a:t>
            </a:r>
            <a:r>
              <a:rPr lang="fa-IR" sz="3200" b="0" dirty="0">
                <a:solidFill>
                  <a:schemeClr val="tx1"/>
                </a:solidFill>
                <a:cs typeface="B Nazanin" panose="00000400000000000000" pitchFamily="2" charset="-78"/>
              </a:rPr>
              <a:t>که اطلاعات فروش را نگهداری می کند درنظر بگيريد. ایا در فرم نرمال اول هست ؟</a:t>
            </a:r>
            <a:endParaRPr lang="en-US" sz="3200" dirty="0"/>
          </a:p>
        </p:txBody>
      </p:sp>
      <p:sp>
        <p:nvSpPr>
          <p:cNvPr id="3" name="Slide Number Placeholder 2">
            <a:extLst>
              <a:ext uri="{FF2B5EF4-FFF2-40B4-BE49-F238E27FC236}">
                <a16:creationId xmlns:a16="http://schemas.microsoft.com/office/drawing/2014/main" id="{E7F38CCD-35B9-4443-9F8D-958C58E80E3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14</a:t>
            </a:fld>
            <a:endParaRPr lang="en-US"/>
          </a:p>
        </p:txBody>
      </p:sp>
      <p:graphicFrame>
        <p:nvGraphicFramePr>
          <p:cNvPr id="6" name="Table 5">
            <a:extLst>
              <a:ext uri="{FF2B5EF4-FFF2-40B4-BE49-F238E27FC236}">
                <a16:creationId xmlns:a16="http://schemas.microsoft.com/office/drawing/2014/main" id="{182B29F0-C134-4007-9D00-90827D3CC162}"/>
              </a:ext>
            </a:extLst>
          </p:cNvPr>
          <p:cNvGraphicFramePr>
            <a:graphicFrameLocks noGrp="1"/>
          </p:cNvGraphicFramePr>
          <p:nvPr>
            <p:extLst>
              <p:ext uri="{D42A27DB-BD31-4B8C-83A1-F6EECF244321}">
                <p14:modId xmlns:p14="http://schemas.microsoft.com/office/powerpoint/2010/main" val="3445208746"/>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4649-4673</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67359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9A42-0A3A-4B99-9DFA-3E10B1AB94F2}"/>
              </a:ext>
            </a:extLst>
          </p:cNvPr>
          <p:cNvSpPr>
            <a:spLocks noGrp="1"/>
          </p:cNvSpPr>
          <p:nvPr>
            <p:ph type="title"/>
          </p:nvPr>
        </p:nvSpPr>
        <p:spPr>
          <a:xfrm>
            <a:off x="768350" y="76200"/>
            <a:ext cx="8077200" cy="609600"/>
          </a:xfrm>
        </p:spPr>
        <p:txBody>
          <a:bodyPr/>
          <a:lstStyle/>
          <a:p>
            <a:r>
              <a:rPr lang="fa-IR" altLang="en-US" sz="2800" dirty="0">
                <a:latin typeface="Titr" pitchFamily="2" charset="-78"/>
                <a:ea typeface="2  Titr"/>
                <a:cs typeface="2  Titr"/>
              </a:rPr>
              <a:t>جدول نرمال ۱</a:t>
            </a:r>
            <a:endParaRPr lang="en-US" dirty="0"/>
          </a:p>
        </p:txBody>
      </p:sp>
      <p:sp>
        <p:nvSpPr>
          <p:cNvPr id="4" name="Content Placeholder 3">
            <a:extLst>
              <a:ext uri="{FF2B5EF4-FFF2-40B4-BE49-F238E27FC236}">
                <a16:creationId xmlns:a16="http://schemas.microsoft.com/office/drawing/2014/main" id="{8A8FC6A3-822A-4FF1-ADC2-33DF68E00865}"/>
              </a:ext>
            </a:extLst>
          </p:cNvPr>
          <p:cNvSpPr>
            <a:spLocks noGrp="1"/>
          </p:cNvSpPr>
          <p:nvPr>
            <p:ph idx="1"/>
          </p:nvPr>
        </p:nvSpPr>
        <p:spPr/>
        <p:txBody>
          <a:bodyPr/>
          <a:lstStyle/>
          <a:p>
            <a:pPr algn="r" rtl="1"/>
            <a:r>
              <a:rPr lang="fa-IR" sz="2800" b="0" dirty="0">
                <a:solidFill>
                  <a:schemeClr val="tx1"/>
                </a:solidFill>
                <a:cs typeface="B Nazanin" panose="00000400000000000000" pitchFamily="2" charset="-78"/>
              </a:rPr>
              <a:t>اين جدول در فرم اول نرمال هست چون هيچ کدام از ستون ها چندمقداری نيستند بنابراين نيازی نيست روی جدول کاری انجام دهيم بجز اينکه يک کليد انتخاب نمائيم.</a:t>
            </a:r>
            <a:endParaRPr lang="en-US" sz="2800" dirty="0"/>
          </a:p>
        </p:txBody>
      </p:sp>
      <p:sp>
        <p:nvSpPr>
          <p:cNvPr id="3" name="Slide Number Placeholder 2">
            <a:extLst>
              <a:ext uri="{FF2B5EF4-FFF2-40B4-BE49-F238E27FC236}">
                <a16:creationId xmlns:a16="http://schemas.microsoft.com/office/drawing/2014/main" id="{DEF78960-A74A-4BED-A793-691601E0C97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15</a:t>
            </a:fld>
            <a:endParaRPr lang="en-US"/>
          </a:p>
        </p:txBody>
      </p:sp>
      <p:graphicFrame>
        <p:nvGraphicFramePr>
          <p:cNvPr id="8" name="Table 7">
            <a:extLst>
              <a:ext uri="{FF2B5EF4-FFF2-40B4-BE49-F238E27FC236}">
                <a16:creationId xmlns:a16="http://schemas.microsoft.com/office/drawing/2014/main" id="{21CC956A-C55C-4659-A136-B873CF4218F0}"/>
              </a:ext>
            </a:extLst>
          </p:cNvPr>
          <p:cNvGraphicFramePr>
            <a:graphicFrameLocks noGrp="1"/>
          </p:cNvGraphicFramePr>
          <p:nvPr>
            <p:extLst>
              <p:ext uri="{D42A27DB-BD31-4B8C-83A1-F6EECF244321}">
                <p14:modId xmlns:p14="http://schemas.microsoft.com/office/powerpoint/2010/main" val="956638655"/>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82271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(FD)</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با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وابستگی تابعی دارد  اگر و فقط اگر در طول حیاط رابطه به هر مقدار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دقیقا یک مقدار از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متناظر باشد که میگوییم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تعیین می کند.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تعریف</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اگر 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صفت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را تعیین کند، گفته می‌شود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به صورت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تابعی وابسته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به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است و به صورت زیر نمایش داده می‌شود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اینجا</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X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تعیین‌کننده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(Determinant)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نام دارد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Y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وابسته</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(Dependent)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نام دارد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sz="2800" dirty="0"/>
          </a:p>
        </p:txBody>
      </p:sp>
      <p:graphicFrame>
        <p:nvGraphicFramePr>
          <p:cNvPr id="4" name="Table 4">
            <a:extLst>
              <a:ext uri="{FF2B5EF4-FFF2-40B4-BE49-F238E27FC236}">
                <a16:creationId xmlns:a16="http://schemas.microsoft.com/office/drawing/2014/main" id="{453D0BFA-E719-45CD-9155-FC706FFA9B52}"/>
              </a:ext>
            </a:extLst>
          </p:cNvPr>
          <p:cNvGraphicFramePr>
            <a:graphicFrameLocks noGrp="1"/>
          </p:cNvGraphicFramePr>
          <p:nvPr>
            <p:extLst>
              <p:ext uri="{D42A27DB-BD31-4B8C-83A1-F6EECF244321}">
                <p14:modId xmlns:p14="http://schemas.microsoft.com/office/powerpoint/2010/main" val="4179352367"/>
              </p:ext>
            </p:extLst>
          </p:nvPr>
        </p:nvGraphicFramePr>
        <p:xfrm>
          <a:off x="267075" y="4953000"/>
          <a:ext cx="3200400" cy="1097280"/>
        </p:xfrm>
        <a:graphic>
          <a:graphicData uri="http://schemas.openxmlformats.org/drawingml/2006/table">
            <a:tbl>
              <a:tblPr firstRow="1" bandRow="1">
                <a:tableStyleId>{616DA210-FB5B-4158-B5E0-FEB733F419BA}</a:tableStyleId>
              </a:tblPr>
              <a:tblGrid>
                <a:gridCol w="1066800">
                  <a:extLst>
                    <a:ext uri="{9D8B030D-6E8A-4147-A177-3AD203B41FA5}">
                      <a16:colId xmlns:a16="http://schemas.microsoft.com/office/drawing/2014/main" val="2053521913"/>
                    </a:ext>
                  </a:extLst>
                </a:gridCol>
                <a:gridCol w="1066800">
                  <a:extLst>
                    <a:ext uri="{9D8B030D-6E8A-4147-A177-3AD203B41FA5}">
                      <a16:colId xmlns:a16="http://schemas.microsoft.com/office/drawing/2014/main" val="1634407040"/>
                    </a:ext>
                  </a:extLst>
                </a:gridCol>
                <a:gridCol w="1066800">
                  <a:extLst>
                    <a:ext uri="{9D8B030D-6E8A-4147-A177-3AD203B41FA5}">
                      <a16:colId xmlns:a16="http://schemas.microsoft.com/office/drawing/2014/main" val="3912256160"/>
                    </a:ext>
                  </a:extLst>
                </a:gridCol>
              </a:tblGrid>
              <a:tr h="355600">
                <a:tc>
                  <a:txBody>
                    <a:bodyPr/>
                    <a:lstStyle/>
                    <a:p>
                      <a:r>
                        <a:rPr lang="fa-IR" dirty="0"/>
                        <a:t>شماره</a:t>
                      </a:r>
                      <a:endParaRPr lang="en-US" dirty="0"/>
                    </a:p>
                  </a:txBody>
                  <a:tcPr/>
                </a:tc>
                <a:tc>
                  <a:txBody>
                    <a:bodyPr/>
                    <a:lstStyle/>
                    <a:p>
                      <a:r>
                        <a:rPr lang="fa-IR" dirty="0"/>
                        <a:t>نام</a:t>
                      </a:r>
                      <a:endParaRPr lang="en-US" dirty="0"/>
                    </a:p>
                  </a:txBody>
                  <a:tcPr/>
                </a:tc>
                <a:tc>
                  <a:txBody>
                    <a:bodyPr/>
                    <a:lstStyle/>
                    <a:p>
                      <a:r>
                        <a:rPr lang="fa-IR" dirty="0"/>
                        <a:t>فامیل</a:t>
                      </a:r>
                      <a:endParaRPr lang="en-US" dirty="0"/>
                    </a:p>
                  </a:txBody>
                  <a:tcPr/>
                </a:tc>
                <a:extLst>
                  <a:ext uri="{0D108BD9-81ED-4DB2-BD59-A6C34878D82A}">
                    <a16:rowId xmlns:a16="http://schemas.microsoft.com/office/drawing/2014/main" val="2854973544"/>
                  </a:ext>
                </a:extLst>
              </a:tr>
              <a:tr h="355600">
                <a:tc>
                  <a:txBody>
                    <a:bodyPr/>
                    <a:lstStyle/>
                    <a:p>
                      <a:r>
                        <a:rPr lang="fa-IR" dirty="0"/>
                        <a:t>۱۱</a:t>
                      </a:r>
                      <a:endParaRPr lang="en-US" dirty="0"/>
                    </a:p>
                  </a:txBody>
                  <a:tcPr/>
                </a:tc>
                <a:tc>
                  <a:txBody>
                    <a:bodyPr/>
                    <a:lstStyle/>
                    <a:p>
                      <a:r>
                        <a:rPr lang="fa-IR" dirty="0"/>
                        <a:t>اکبر</a:t>
                      </a:r>
                      <a:endParaRPr lang="en-US" dirty="0"/>
                    </a:p>
                  </a:txBody>
                  <a:tcPr/>
                </a:tc>
                <a:tc>
                  <a:txBody>
                    <a:bodyPr/>
                    <a:lstStyle/>
                    <a:p>
                      <a:r>
                        <a:rPr lang="fa-IR" dirty="0"/>
                        <a:t>حسینی</a:t>
                      </a:r>
                      <a:endParaRPr lang="en-US" dirty="0"/>
                    </a:p>
                  </a:txBody>
                  <a:tcPr/>
                </a:tc>
                <a:extLst>
                  <a:ext uri="{0D108BD9-81ED-4DB2-BD59-A6C34878D82A}">
                    <a16:rowId xmlns:a16="http://schemas.microsoft.com/office/drawing/2014/main" val="1039871227"/>
                  </a:ext>
                </a:extLst>
              </a:tr>
              <a:tr h="355600">
                <a:tc>
                  <a:txBody>
                    <a:bodyPr/>
                    <a:lstStyle/>
                    <a:p>
                      <a:r>
                        <a:rPr lang="fa-IR" dirty="0"/>
                        <a:t>۲۲</a:t>
                      </a:r>
                      <a:endParaRPr lang="en-US" dirty="0"/>
                    </a:p>
                  </a:txBody>
                  <a:tcPr/>
                </a:tc>
                <a:tc>
                  <a:txBody>
                    <a:bodyPr/>
                    <a:lstStyle/>
                    <a:p>
                      <a:r>
                        <a:rPr lang="fa-IR" dirty="0"/>
                        <a:t>اکبر</a:t>
                      </a:r>
                      <a:endParaRPr lang="en-US" dirty="0"/>
                    </a:p>
                  </a:txBody>
                  <a:tcPr/>
                </a:tc>
                <a:tc>
                  <a:txBody>
                    <a:bodyPr/>
                    <a:lstStyle/>
                    <a:p>
                      <a:r>
                        <a:rPr lang="fa-IR" dirty="0"/>
                        <a:t>کریمی</a:t>
                      </a:r>
                      <a:endParaRPr lang="en-US" dirty="0"/>
                    </a:p>
                  </a:txBody>
                  <a:tcPr/>
                </a:tc>
                <a:extLst>
                  <a:ext uri="{0D108BD9-81ED-4DB2-BD59-A6C34878D82A}">
                    <a16:rowId xmlns:a16="http://schemas.microsoft.com/office/drawing/2014/main" val="3483005539"/>
                  </a:ext>
                </a:extLst>
              </a:tr>
            </a:tbl>
          </a:graphicData>
        </a:graphic>
      </p:graphicFrame>
    </p:spTree>
    <p:extLst>
      <p:ext uri="{BB962C8B-B14F-4D97-AF65-F5344CB8AC3E}">
        <p14:creationId xmlns:p14="http://schemas.microsoft.com/office/powerpoint/2010/main" val="4020800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marL="0" marR="0">
              <a:lnSpc>
                <a:spcPct val="107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FD1</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StudentID→StudentName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Knowing </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StudentID</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we can uniquely determine </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StudentName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dirty="0">
                <a:effectLst/>
                <a:latin typeface="Symbol" panose="05050102010706020507" pitchFamily="18" charset="2"/>
                <a:ea typeface="Times New Roman" panose="02020603050405020304" pitchFamily="18" charset="0"/>
                <a:cs typeface="B Nazanin" panose="00000400000000000000" pitchFamily="2" charset="-78"/>
              </a:rPr>
              <a:t>·</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FD2</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StudentID→Course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Knowing </a:t>
            </a:r>
            <a:r>
              <a:rPr lang="en-US" sz="2400" dirty="0" err="1">
                <a:effectLst/>
                <a:latin typeface="Times New Roman" panose="02020603050405020304" pitchFamily="18" charset="0"/>
                <a:ea typeface="Times New Roman" panose="02020603050405020304" pitchFamily="18" charset="0"/>
                <a:cs typeface="B Nazanin" panose="00000400000000000000" pitchFamily="2" charset="-78"/>
              </a:rPr>
              <a:t>StudentID</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we can determine the Course.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sz="3600" dirty="0"/>
          </a:p>
        </p:txBody>
      </p:sp>
      <p:graphicFrame>
        <p:nvGraphicFramePr>
          <p:cNvPr id="4" name="Table 3">
            <a:extLst>
              <a:ext uri="{FF2B5EF4-FFF2-40B4-BE49-F238E27FC236}">
                <a16:creationId xmlns:a16="http://schemas.microsoft.com/office/drawing/2014/main" id="{60E03FE7-2BCE-43FC-B32E-2FAD0B479C85}"/>
              </a:ext>
            </a:extLst>
          </p:cNvPr>
          <p:cNvGraphicFramePr>
            <a:graphicFrameLocks noGrp="1"/>
          </p:cNvGraphicFramePr>
          <p:nvPr>
            <p:extLst>
              <p:ext uri="{D42A27DB-BD31-4B8C-83A1-F6EECF244321}">
                <p14:modId xmlns:p14="http://schemas.microsoft.com/office/powerpoint/2010/main" val="136810372"/>
              </p:ext>
            </p:extLst>
          </p:nvPr>
        </p:nvGraphicFramePr>
        <p:xfrm>
          <a:off x="1828800" y="2958174"/>
          <a:ext cx="5257800" cy="1304544"/>
        </p:xfrm>
        <a:graphic>
          <a:graphicData uri="http://schemas.openxmlformats.org/drawingml/2006/table">
            <a:tbl>
              <a:tblPr firstRow="1" firstCol="1" bandRow="1">
                <a:tableStyleId>{616DA210-FB5B-4158-B5E0-FEB733F419BA}</a:tableStyleId>
              </a:tblPr>
              <a:tblGrid>
                <a:gridCol w="1752600">
                  <a:extLst>
                    <a:ext uri="{9D8B030D-6E8A-4147-A177-3AD203B41FA5}">
                      <a16:colId xmlns:a16="http://schemas.microsoft.com/office/drawing/2014/main" val="1657430916"/>
                    </a:ext>
                  </a:extLst>
                </a:gridCol>
                <a:gridCol w="1752600">
                  <a:extLst>
                    <a:ext uri="{9D8B030D-6E8A-4147-A177-3AD203B41FA5}">
                      <a16:colId xmlns:a16="http://schemas.microsoft.com/office/drawing/2014/main" val="1333989764"/>
                    </a:ext>
                  </a:extLst>
                </a:gridCol>
                <a:gridCol w="1752600">
                  <a:extLst>
                    <a:ext uri="{9D8B030D-6E8A-4147-A177-3AD203B41FA5}">
                      <a16:colId xmlns:a16="http://schemas.microsoft.com/office/drawing/2014/main" val="4212799806"/>
                    </a:ext>
                  </a:extLst>
                </a:gridCol>
              </a:tblGrid>
              <a:tr h="266700">
                <a:tc>
                  <a:txBody>
                    <a:bodyPr/>
                    <a:lstStyle/>
                    <a:p>
                      <a:pPr marL="0" marR="0" algn="ctr" rtl="1">
                        <a:lnSpc>
                          <a:spcPct val="107000"/>
                        </a:lnSpc>
                        <a:spcBef>
                          <a:spcPts val="0"/>
                        </a:spcBef>
                        <a:spcAft>
                          <a:spcPts val="0"/>
                        </a:spcAft>
                      </a:pPr>
                      <a:r>
                        <a:rPr lang="ar-SA" sz="2000" dirty="0">
                          <a:effectLst/>
                          <a:cs typeface="B Nazanin" panose="00000400000000000000" pitchFamily="2" charset="-78"/>
                        </a:rPr>
                        <a:t>شناسه دانشجو</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07000"/>
                        </a:lnSpc>
                        <a:spcBef>
                          <a:spcPts val="0"/>
                        </a:spcBef>
                        <a:spcAft>
                          <a:spcPts val="0"/>
                        </a:spcAft>
                      </a:pPr>
                      <a:r>
                        <a:rPr lang="ar-SA" sz="2000">
                          <a:effectLst/>
                          <a:cs typeface="B Nazanin" panose="00000400000000000000" pitchFamily="2" charset="-78"/>
                        </a:rPr>
                        <a:t>نام دانشجو</a:t>
                      </a:r>
                      <a:endParaRPr lang="en-US" sz="18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ctr" rtl="1">
                        <a:lnSpc>
                          <a:spcPct val="107000"/>
                        </a:lnSpc>
                        <a:spcBef>
                          <a:spcPts val="0"/>
                        </a:spcBef>
                        <a:spcAft>
                          <a:spcPts val="0"/>
                        </a:spcAft>
                      </a:pPr>
                      <a:r>
                        <a:rPr lang="ar-SA" sz="2000">
                          <a:effectLst/>
                          <a:cs typeface="B Nazanin" panose="00000400000000000000" pitchFamily="2" charset="-78"/>
                        </a:rPr>
                        <a:t>درس</a:t>
                      </a:r>
                      <a:endParaRPr lang="en-US" sz="18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1240795872"/>
                  </a:ext>
                </a:extLst>
              </a:tr>
              <a:tr h="266700">
                <a:tc>
                  <a:txBody>
                    <a:bodyPr/>
                    <a:lstStyle/>
                    <a:p>
                      <a:pPr marL="0" marR="0" algn="ctr" rtl="1">
                        <a:lnSpc>
                          <a:spcPct val="107000"/>
                        </a:lnSpc>
                        <a:spcBef>
                          <a:spcPts val="0"/>
                        </a:spcBef>
                        <a:spcAft>
                          <a:spcPts val="0"/>
                        </a:spcAft>
                      </a:pPr>
                      <a:r>
                        <a:rPr lang="en-US" sz="2000" dirty="0">
                          <a:effectLst/>
                          <a:cs typeface="B Nazanin" panose="00000400000000000000" pitchFamily="2" charset="-78"/>
                        </a:rPr>
                        <a:t>101</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a:effectLst/>
                          <a:cs typeface="B Nazanin" panose="00000400000000000000" pitchFamily="2" charset="-78"/>
                        </a:rPr>
                        <a:t>آلیس</a:t>
                      </a:r>
                      <a:endParaRPr lang="en-US" sz="18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ریاضی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3165658722"/>
                  </a:ext>
                </a:extLst>
              </a:tr>
              <a:tr h="266700">
                <a:tc>
                  <a:txBody>
                    <a:bodyPr/>
                    <a:lstStyle/>
                    <a:p>
                      <a:pPr marL="0" marR="0" algn="ctr" rtl="1">
                        <a:lnSpc>
                          <a:spcPct val="107000"/>
                        </a:lnSpc>
                        <a:spcBef>
                          <a:spcPts val="0"/>
                        </a:spcBef>
                        <a:spcAft>
                          <a:spcPts val="0"/>
                        </a:spcAft>
                      </a:pPr>
                      <a:r>
                        <a:rPr lang="en-US" sz="2000" dirty="0">
                          <a:effectLst/>
                          <a:cs typeface="B Nazanin" panose="00000400000000000000" pitchFamily="2" charset="-78"/>
                        </a:rPr>
                        <a:t>102</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باب</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a:effectLst/>
                          <a:cs typeface="B Nazanin" panose="00000400000000000000" pitchFamily="2" charset="-78"/>
                        </a:rPr>
                        <a:t>فیزیک</a:t>
                      </a:r>
                      <a:endParaRPr lang="en-US" sz="180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863158277"/>
                  </a:ext>
                </a:extLst>
              </a:tr>
              <a:tr h="266700">
                <a:tc>
                  <a:txBody>
                    <a:bodyPr/>
                    <a:lstStyle/>
                    <a:p>
                      <a:pPr marL="0" marR="0" algn="ctr" rtl="1">
                        <a:lnSpc>
                          <a:spcPct val="107000"/>
                        </a:lnSpc>
                        <a:spcBef>
                          <a:spcPts val="0"/>
                        </a:spcBef>
                        <a:spcAft>
                          <a:spcPts val="0"/>
                        </a:spcAft>
                      </a:pPr>
                      <a:r>
                        <a:rPr lang="en-US" sz="2000" dirty="0">
                          <a:effectLst/>
                          <a:cs typeface="B Nazanin" panose="00000400000000000000" pitchFamily="2" charset="-78"/>
                        </a:rPr>
                        <a:t>103</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چارلی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tc>
                  <a:txBody>
                    <a:bodyPr/>
                    <a:lstStyle/>
                    <a:p>
                      <a:pPr marL="0" marR="0" algn="r" rtl="1">
                        <a:lnSpc>
                          <a:spcPct val="107000"/>
                        </a:lnSpc>
                        <a:spcBef>
                          <a:spcPts val="0"/>
                        </a:spcBef>
                        <a:spcAft>
                          <a:spcPts val="0"/>
                        </a:spcAft>
                      </a:pPr>
                      <a:r>
                        <a:rPr lang="ar-SA" sz="2000" dirty="0">
                          <a:effectLst/>
                          <a:cs typeface="B Nazanin" panose="00000400000000000000" pitchFamily="2" charset="-78"/>
                        </a:rPr>
                        <a:t>شیمی</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3877869186"/>
                  </a:ext>
                </a:extLst>
              </a:tr>
            </a:tbl>
          </a:graphicData>
        </a:graphic>
      </p:graphicFrame>
      <p:sp>
        <p:nvSpPr>
          <p:cNvPr id="6" name="TextBox 5">
            <a:extLst>
              <a:ext uri="{FF2B5EF4-FFF2-40B4-BE49-F238E27FC236}">
                <a16:creationId xmlns:a16="http://schemas.microsoft.com/office/drawing/2014/main" id="{05E8647D-DC26-4EDD-86BB-E98AC4AC94BF}"/>
              </a:ext>
            </a:extLst>
          </p:cNvPr>
          <p:cNvSpPr txBox="1"/>
          <p:nvPr/>
        </p:nvSpPr>
        <p:spPr>
          <a:xfrm>
            <a:off x="381000" y="4495800"/>
            <a:ext cx="8458200" cy="1660134"/>
          </a:xfrm>
          <a:prstGeom prst="rect">
            <a:avLst/>
          </a:prstGeom>
          <a:noFill/>
        </p:spPr>
        <p:txBody>
          <a:bodyPr wrap="square">
            <a:spAutoFit/>
          </a:bodyPr>
          <a:lstStyle/>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اگر</a:t>
            </a:r>
            <a:r>
              <a:rPr lang="en-US" sz="2800" dirty="0">
                <a:effectLst/>
                <a:latin typeface="Calibri" panose="020F0502020204030204" pitchFamily="34" charset="0"/>
                <a:ea typeface="Calibri" panose="020F0502020204030204" pitchFamily="34" charset="0"/>
                <a:cs typeface="B Nazanin" panose="00000400000000000000" pitchFamily="2" charset="-78"/>
              </a:rPr>
              <a:t> B </a:t>
            </a:r>
            <a:r>
              <a:rPr lang="ar-SA" sz="2800" dirty="0">
                <a:effectLst/>
                <a:latin typeface="Calibri" panose="020F0502020204030204" pitchFamily="34" charset="0"/>
                <a:ea typeface="Calibri" panose="020F0502020204030204" pitchFamily="34" charset="0"/>
                <a:cs typeface="B Nazanin" panose="00000400000000000000" pitchFamily="2" charset="-78"/>
              </a:rPr>
              <a:t>زیرمجموعه</a:t>
            </a:r>
            <a:r>
              <a:rPr lang="en-US" sz="2800" dirty="0">
                <a:effectLst/>
                <a:latin typeface="Calibri" panose="020F0502020204030204" pitchFamily="34" charset="0"/>
                <a:ea typeface="Calibri" panose="020F0502020204030204" pitchFamily="34" charset="0"/>
                <a:cs typeface="B Nazanin" panose="00000400000000000000" pitchFamily="2" charset="-78"/>
              </a:rPr>
              <a:t> A </a:t>
            </a:r>
            <a:r>
              <a:rPr lang="ar-SA" sz="2800" dirty="0">
                <a:effectLst/>
                <a:latin typeface="Calibri" panose="020F0502020204030204" pitchFamily="34" charset="0"/>
                <a:ea typeface="Calibri" panose="020F0502020204030204" pitchFamily="34" charset="0"/>
                <a:cs typeface="B Nazanin" panose="00000400000000000000" pitchFamily="2" charset="-78"/>
              </a:rPr>
              <a:t>باشد، </a:t>
            </a:r>
            <a:r>
              <a:rPr lang="en-US" sz="2800" dirty="0">
                <a:effectLst/>
                <a:latin typeface="Calibri" panose="020F0502020204030204" pitchFamily="34" charset="0"/>
                <a:ea typeface="Calibri" panose="020F0502020204030204" pitchFamily="34" charset="0"/>
                <a:cs typeface="B Nazanin" panose="00000400000000000000" pitchFamily="2" charset="-78"/>
              </a:rPr>
              <a:t>A-&gt;B</a:t>
            </a:r>
            <a:r>
              <a:rPr lang="en-US" sz="2800" dirty="0">
                <a:effectLst/>
                <a:latin typeface="Arial" panose="020B060402020202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را وابستگي تابعي بدیهي مي نامیم</a:t>
            </a:r>
            <a:r>
              <a:rPr lang="en-US" sz="2800" dirty="0">
                <a:effectLst/>
                <a:latin typeface="Calibri" panose="020F0502020204030204" pitchFamily="34" charset="0"/>
                <a:ea typeface="Calibri" panose="020F0502020204030204" pitchFamily="34" charset="0"/>
                <a:cs typeface="B Nazanin" panose="00000400000000000000" pitchFamily="2" charset="-78"/>
              </a:rPr>
              <a:t>. </a:t>
            </a:r>
          </a:p>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 مثال</a:t>
            </a:r>
            <a:r>
              <a:rPr lang="en-US" sz="2800" dirty="0">
                <a:effectLst/>
                <a:latin typeface="Calibri" panose="020F0502020204030204" pitchFamily="34" charset="0"/>
                <a:ea typeface="Calibri" panose="020F0502020204030204" pitchFamily="34" charset="0"/>
                <a:cs typeface="B Nazanin" panose="00000400000000000000" pitchFamily="2" charset="-78"/>
              </a:rPr>
              <a:t>:</a:t>
            </a:r>
          </a:p>
          <a:p>
            <a:pPr marL="0" marR="0" algn="r" rtl="1">
              <a:lnSpc>
                <a:spcPct val="107000"/>
              </a:lnSpc>
              <a:spcBef>
                <a:spcPts val="0"/>
              </a:spcBef>
              <a:spcAft>
                <a:spcPts val="800"/>
              </a:spcAft>
            </a:pPr>
            <a:r>
              <a:rPr lang="en-US" sz="2800" dirty="0" err="1">
                <a:effectLst/>
                <a:latin typeface="Calibri" panose="020F0502020204030204" pitchFamily="34" charset="0"/>
                <a:ea typeface="Calibri" panose="020F0502020204030204" pitchFamily="34" charset="0"/>
                <a:cs typeface="B Nazanin" panose="00000400000000000000" pitchFamily="2" charset="-78"/>
              </a:rPr>
              <a:t>Sname,avg</a:t>
            </a:r>
            <a:r>
              <a:rPr lang="en-US" sz="2800" dirty="0">
                <a:effectLst/>
                <a:latin typeface="Calibri" panose="020F0502020204030204" pitchFamily="34" charset="0"/>
                <a:ea typeface="Calibri" panose="020F0502020204030204" pitchFamily="34" charset="0"/>
                <a:cs typeface="B Nazanin" panose="00000400000000000000" pitchFamily="2" charset="-78"/>
              </a:rPr>
              <a:t>-&gt;avg</a:t>
            </a:r>
          </a:p>
        </p:txBody>
      </p:sp>
    </p:spTree>
    <p:extLst>
      <p:ext uri="{BB962C8B-B14F-4D97-AF65-F5344CB8AC3E}">
        <p14:creationId xmlns:p14="http://schemas.microsoft.com/office/powerpoint/2010/main" val="59675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algn="r" rtl="1"/>
            <a:r>
              <a:rPr lang="fa-IR" sz="2400" dirty="0"/>
              <a:t>وابستگی تابعی کامل </a:t>
            </a:r>
            <a:r>
              <a:rPr lang="en-US" sz="2400" dirty="0"/>
              <a:t>FFD</a:t>
            </a:r>
          </a:p>
          <a:p>
            <a:pPr algn="r" rtl="1"/>
            <a:r>
              <a:rPr lang="fa-IR" sz="2400" dirty="0"/>
              <a:t>صفت خاصه </a:t>
            </a:r>
            <a:r>
              <a:rPr lang="en-US" sz="2400" dirty="0"/>
              <a:t>y </a:t>
            </a:r>
            <a:r>
              <a:rPr lang="fa-IR" sz="2400" dirty="0"/>
              <a:t> به صفت خاصه </a:t>
            </a:r>
            <a:r>
              <a:rPr lang="en-US" sz="2400" dirty="0"/>
              <a:t>x </a:t>
            </a:r>
            <a:r>
              <a:rPr lang="fa-IR" sz="2400" dirty="0"/>
              <a:t> وابستگی تابعی کامل دارد اگر </a:t>
            </a:r>
            <a:r>
              <a:rPr lang="en-US" sz="2400" dirty="0"/>
              <a:t>y</a:t>
            </a:r>
            <a:r>
              <a:rPr lang="fa-IR" sz="2400" dirty="0"/>
              <a:t> به </a:t>
            </a:r>
            <a:r>
              <a:rPr lang="en-US" sz="2400" dirty="0"/>
              <a:t>x </a:t>
            </a:r>
            <a:r>
              <a:rPr lang="fa-IR" sz="2400" dirty="0"/>
              <a:t> وابسته باشد ولی با هیچ یک از زیرمجموعه‌های </a:t>
            </a:r>
            <a:r>
              <a:rPr lang="en-US" sz="2400" dirty="0"/>
              <a:t>x</a:t>
            </a:r>
            <a:r>
              <a:rPr lang="fa-IR" sz="2400" dirty="0"/>
              <a:t> وابستگی تابعی نداشته باشد. </a:t>
            </a:r>
            <a:endParaRPr lang="en-US" sz="2400" dirty="0"/>
          </a:p>
          <a:p>
            <a:pPr algn="r" rtl="1"/>
            <a:r>
              <a:rPr lang="fa-IR" sz="2400" dirty="0"/>
              <a:t>رابطه دانشجوی زیر را درنظر بگیرید</a:t>
            </a:r>
          </a:p>
          <a:p>
            <a:pPr algn="r" rtl="1"/>
            <a:r>
              <a:rPr lang="en-US" sz="2400" dirty="0"/>
              <a:t>S#,SNAME, City, AVG, Department</a:t>
            </a:r>
            <a:endParaRPr lang="fa-IR" sz="2400" dirty="0"/>
          </a:p>
          <a:p>
            <a:pPr algn="r" rtl="1"/>
            <a:r>
              <a:rPr lang="fa-IR" sz="2400" dirty="0"/>
              <a:t>وابستگی تابعی زیر وجود دارد</a:t>
            </a:r>
          </a:p>
          <a:p>
            <a:pPr algn="ctr" rtl="1"/>
            <a:r>
              <a:rPr lang="en-US" sz="2400" dirty="0"/>
              <a:t>(S#,SNAME)-&gt;City</a:t>
            </a:r>
            <a:endParaRPr lang="fa-IR" sz="2400" dirty="0"/>
          </a:p>
          <a:p>
            <a:pPr algn="r" rtl="1"/>
            <a:r>
              <a:rPr lang="fa-IR" sz="2400" dirty="0"/>
              <a:t>آیا وابستگی تابعی کامل هست؟</a:t>
            </a:r>
          </a:p>
          <a:p>
            <a:pPr algn="r" rtl="1"/>
            <a:r>
              <a:rPr lang="fa-IR" sz="2400" dirty="0"/>
              <a:t>اگر برای تمامی صفت‌های </a:t>
            </a:r>
            <a:r>
              <a:rPr lang="en-US" sz="2400" dirty="0"/>
              <a:t>B</a:t>
            </a:r>
            <a:r>
              <a:rPr lang="fa-IR" sz="2400" dirty="0"/>
              <a:t> داشته باشیم </a:t>
            </a:r>
            <a:r>
              <a:rPr lang="en-US" sz="2400" dirty="0"/>
              <a:t>A-&gt;B</a:t>
            </a:r>
            <a:r>
              <a:rPr lang="fa-IR" sz="2400" dirty="0"/>
              <a:t> انگاه </a:t>
            </a:r>
            <a:r>
              <a:rPr lang="en-US" sz="2400" dirty="0"/>
              <a:t>A</a:t>
            </a:r>
            <a:r>
              <a:rPr lang="fa-IR" sz="2400" dirty="0"/>
              <a:t> ابر کلید هست. </a:t>
            </a:r>
            <a:endParaRPr lang="en-US" sz="2400" dirty="0"/>
          </a:p>
        </p:txBody>
      </p:sp>
    </p:spTree>
    <p:extLst>
      <p:ext uri="{BB962C8B-B14F-4D97-AF65-F5344CB8AC3E}">
        <p14:creationId xmlns:p14="http://schemas.microsoft.com/office/powerpoint/2010/main" val="328515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505-7B22-4D04-AFB6-0BBD2C26C34C}"/>
              </a:ext>
            </a:extLst>
          </p:cNvPr>
          <p:cNvSpPr>
            <a:spLocks noGrp="1"/>
          </p:cNvSpPr>
          <p:nvPr>
            <p:ph type="title"/>
          </p:nvPr>
        </p:nvSpPr>
        <p:spPr/>
        <p:txBody>
          <a:bodyPr/>
          <a:lstStyle/>
          <a:p>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وابستگی تابعی</a:t>
            </a:r>
            <a:r>
              <a:rPr lang="en-US" sz="2800" b="1" dirty="0">
                <a:effectLst/>
                <a:latin typeface="Times New Roman" panose="02020603050405020304" pitchFamily="18" charset="0"/>
                <a:ea typeface="Times New Roman" panose="02020603050405020304" pitchFamily="18" charset="0"/>
                <a:cs typeface="B Nazanin" panose="00000400000000000000" pitchFamily="2" charset="-78"/>
              </a:rPr>
              <a:t> (Functional Dependency) </a:t>
            </a:r>
            <a:r>
              <a:rPr lang="ar-SA" sz="2800" b="1" dirty="0">
                <a:effectLst/>
                <a:latin typeface="Times New Roman" panose="02020603050405020304" pitchFamily="18" charset="0"/>
                <a:ea typeface="Times New Roman" panose="02020603050405020304" pitchFamily="18" charset="0"/>
                <a:cs typeface="B Nazanin" panose="00000400000000000000" pitchFamily="2" charset="-78"/>
              </a:rPr>
              <a:t>در پایگاه داده</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BC9B834-96AB-4CB7-BAA8-A5220B848B9C}"/>
                  </a:ext>
                </a:extLst>
              </p:cNvPr>
              <p:cNvSpPr>
                <a:spLocks noGrp="1"/>
              </p:cNvSpPr>
              <p:nvPr>
                <p:ph idx="1"/>
              </p:nvPr>
            </p:nvSpPr>
            <p:spPr>
              <a:xfrm>
                <a:off x="304800" y="838200"/>
                <a:ext cx="8540749" cy="5544493"/>
              </a:xfrm>
            </p:spPr>
            <p:txBody>
              <a:bodyPr/>
              <a:lstStyle/>
              <a:p>
                <a:pPr marL="0" marR="0" algn="r" rtl="1">
                  <a:lnSpc>
                    <a:spcPct val="107000"/>
                  </a:lnSpc>
                  <a:spcBef>
                    <a:spcPts val="0"/>
                  </a:spcBef>
                  <a:spcAft>
                    <a:spcPts val="800"/>
                  </a:spcAft>
                </a:pPr>
                <a:r>
                  <a:rPr lang="ar-SA" sz="3200" dirty="0">
                    <a:effectLst/>
                    <a:latin typeface="Calibri" panose="020F0502020204030204" pitchFamily="34" charset="0"/>
                    <a:ea typeface="Calibri" panose="020F0502020204030204" pitchFamily="34" charset="0"/>
                  </a:rPr>
                  <a:t>اگر</a:t>
                </a:r>
                <a:r>
                  <a:rPr lang="en-US" sz="3200" dirty="0">
                    <a:effectLst/>
                    <a:latin typeface="Calibri" panose="020F0502020204030204" pitchFamily="34" charset="0"/>
                    <a:ea typeface="Calibri" panose="020F0502020204030204" pitchFamily="34" charset="0"/>
                  </a:rPr>
                  <a:t> F </a:t>
                </a:r>
                <a:r>
                  <a:rPr lang="ar-SA" sz="3200" dirty="0">
                    <a:effectLst/>
                    <a:latin typeface="Calibri" panose="020F0502020204030204" pitchFamily="34" charset="0"/>
                    <a:ea typeface="Calibri" panose="020F0502020204030204" pitchFamily="34" charset="0"/>
                  </a:rPr>
                  <a:t>یک مجموعه از وابستگي هاي تابعي باشد آنگاه مجموعه تمام وابستگي هاي تابعي که از آن منتج مي شود را</a:t>
                </a:r>
                <a:r>
                  <a:rPr lang="fa-IR" sz="3200" dirty="0">
                    <a:effectLst/>
                    <a:latin typeface="Calibri" panose="020F0502020204030204" pitchFamily="34" charset="0"/>
                    <a:ea typeface="Calibri" panose="020F0502020204030204" pitchFamily="34" charset="0"/>
                  </a:rPr>
                  <a:t> مجموعه پوششی </a:t>
                </a:r>
                <a:r>
                  <a:rPr lang="en-US" sz="3200" dirty="0">
                    <a:effectLst/>
                    <a:latin typeface="Calibri" panose="020F0502020204030204" pitchFamily="34" charset="0"/>
                    <a:ea typeface="Calibri" panose="020F0502020204030204" pitchFamily="34" charset="0"/>
                  </a:rPr>
                  <a:t>f</a:t>
                </a:r>
                <a:r>
                  <a:rPr lang="fa-IR" sz="3200" dirty="0">
                    <a:effectLst/>
                    <a:latin typeface="Calibri" panose="020F0502020204030204" pitchFamily="34" charset="0"/>
                    <a:ea typeface="Calibri" panose="020F0502020204030204" pitchFamily="34" charset="0"/>
                  </a:rPr>
                  <a:t> می‌نامیم و با </a:t>
                </a:r>
                <a14:m>
                  <m:oMath xmlns:m="http://schemas.openxmlformats.org/officeDocument/2006/math">
                    <m:sSup>
                      <m:sSupPr>
                        <m:ctrlPr>
                          <a:rPr lang="en-US" sz="3200" i="1">
                            <a:effectLst/>
                            <a:latin typeface="Cambria Math" panose="02040503050406030204" pitchFamily="18" charset="0"/>
                            <a:ea typeface="Calibri" panose="020F0502020204030204" pitchFamily="34" charset="0"/>
                            <a:cs typeface="Arial" panose="020B0604020202020204" pitchFamily="34" charset="0"/>
                          </a:rPr>
                        </m:ctrlPr>
                      </m:sSupPr>
                      <m:e>
                        <m:r>
                          <a:rPr lang="en-US" sz="3200" i="1">
                            <a:effectLst/>
                            <a:latin typeface="Cambria Math" panose="02040503050406030204" pitchFamily="18" charset="0"/>
                            <a:ea typeface="Calibri" panose="020F0502020204030204" pitchFamily="34" charset="0"/>
                            <a:cs typeface="Arial" panose="020B0604020202020204" pitchFamily="34" charset="0"/>
                          </a:rPr>
                          <m:t>𝑓</m:t>
                        </m:r>
                      </m:e>
                      <m:sup>
                        <m:r>
                          <a:rPr lang="en-US" sz="3200" i="1">
                            <a:effectLst/>
                            <a:latin typeface="Cambria Math" panose="02040503050406030204" pitchFamily="18" charset="0"/>
                            <a:ea typeface="Calibri" panose="020F0502020204030204" pitchFamily="34" charset="0"/>
                            <a:cs typeface="Arial" panose="020B0604020202020204" pitchFamily="34" charset="0"/>
                          </a:rPr>
                          <m:t>+</m:t>
                        </m:r>
                      </m:sup>
                    </m:sSup>
                  </m:oMath>
                </a14:m>
                <a:r>
                  <a:rPr lang="en-US" sz="3200" dirty="0">
                    <a:effectLst/>
                    <a:latin typeface="Arial" panose="020B0604020202020204" pitchFamily="34" charset="0"/>
                    <a:ea typeface="Calibri" panose="020F0502020204030204" pitchFamily="34" charset="0"/>
                  </a:rPr>
                  <a:t> </a:t>
                </a:r>
                <a:r>
                  <a:rPr lang="ar-SA" sz="3200" dirty="0">
                    <a:effectLst/>
                    <a:latin typeface="Arial" panose="020B0604020202020204" pitchFamily="34" charset="0"/>
                    <a:ea typeface="Calibri" panose="020F0502020204030204" pitchFamily="34" charset="0"/>
                  </a:rPr>
                  <a:t>نمایش مي دهیم</a:t>
                </a:r>
                <a:r>
                  <a:rPr lang="en-US" sz="3200" dirty="0">
                    <a:effectLst/>
                    <a:latin typeface="Calibri" panose="020F0502020204030204" pitchFamily="34" charset="0"/>
                    <a:ea typeface="Calibri" panose="020F0502020204030204" pitchFamily="34" charset="0"/>
                  </a:rPr>
                  <a:t>. </a:t>
                </a:r>
              </a:p>
            </p:txBody>
          </p:sp>
        </mc:Choice>
        <mc:Fallback>
          <p:sp>
            <p:nvSpPr>
              <p:cNvPr id="3" name="Content Placeholder 2">
                <a:extLst>
                  <a:ext uri="{FF2B5EF4-FFF2-40B4-BE49-F238E27FC236}">
                    <a16:creationId xmlns:a16="http://schemas.microsoft.com/office/drawing/2014/main" id="{1BC9B834-96AB-4CB7-BAA8-A5220B848B9C}"/>
                  </a:ext>
                </a:extLst>
              </p:cNvPr>
              <p:cNvSpPr>
                <a:spLocks noGrp="1" noRot="1" noChangeAspect="1" noMove="1" noResize="1" noEditPoints="1" noAdjustHandles="1" noChangeArrowheads="1" noChangeShapeType="1" noTextEdit="1"/>
              </p:cNvSpPr>
              <p:nvPr>
                <p:ph idx="1"/>
              </p:nvPr>
            </p:nvSpPr>
            <p:spPr>
              <a:xfrm>
                <a:off x="304800" y="838200"/>
                <a:ext cx="8540749" cy="5544493"/>
              </a:xfrm>
              <a:blipFill>
                <a:blip r:embed="rId3"/>
                <a:stretch>
                  <a:fillRect t="-2090" r="-1927"/>
                </a:stretch>
              </a:blipFill>
            </p:spPr>
            <p:txBody>
              <a:bodyPr/>
              <a:lstStyle/>
              <a:p>
                <a:r>
                  <a:rPr lang="en-US">
                    <a:noFill/>
                  </a:rPr>
                  <a:t> </a:t>
                </a:r>
              </a:p>
            </p:txBody>
          </p:sp>
        </mc:Fallback>
      </mc:AlternateContent>
    </p:spTree>
    <p:extLst>
      <p:ext uri="{BB962C8B-B14F-4D97-AF65-F5344CB8AC3E}">
        <p14:creationId xmlns:p14="http://schemas.microsoft.com/office/powerpoint/2010/main" val="3460288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457200" y="704850"/>
            <a:ext cx="8229600" cy="5619750"/>
          </a:xfrm>
        </p:spPr>
        <p:txBody>
          <a:bodyPr anchor="ctr">
            <a:normAutofit/>
          </a:bodyPr>
          <a:lstStyle/>
          <a:p>
            <a:pPr algn="ctr" rtl="1"/>
            <a:r>
              <a:rPr lang="en-US" altLang="en-US" sz="6600" b="1" dirty="0">
                <a:solidFill>
                  <a:schemeClr val="tx1">
                    <a:lumMod val="75000"/>
                    <a:lumOff val="25000"/>
                  </a:schemeClr>
                </a:solidFill>
                <a:ea typeface="2  Titr"/>
                <a:cs typeface="B Nazanin" panose="00000400000000000000" pitchFamily="2" charset="-78"/>
              </a:rPr>
              <a:t>Normalization</a:t>
            </a:r>
            <a:br>
              <a:rPr lang="en-US" altLang="en-US" sz="6600" b="1" dirty="0">
                <a:solidFill>
                  <a:schemeClr val="tx1">
                    <a:lumMod val="75000"/>
                    <a:lumOff val="25000"/>
                  </a:schemeClr>
                </a:solidFill>
                <a:ea typeface="2  Titr"/>
                <a:cs typeface="B Nazanin" panose="00000400000000000000" pitchFamily="2" charset="-78"/>
              </a:rPr>
            </a:br>
            <a:r>
              <a:rPr lang="fa-IR" altLang="en-US" sz="6600" b="1" dirty="0">
                <a:solidFill>
                  <a:schemeClr val="tx1">
                    <a:lumMod val="75000"/>
                    <a:lumOff val="25000"/>
                  </a:schemeClr>
                </a:solidFill>
                <a:ea typeface="2  Titr"/>
                <a:cs typeface="B Nazanin" panose="00000400000000000000" pitchFamily="2" charset="-78"/>
              </a:rPr>
              <a:t>نرمال سازی</a:t>
            </a:r>
            <a:br>
              <a:rPr lang="fa-IR" altLang="en-US" sz="6600" b="1" dirty="0">
                <a:solidFill>
                  <a:schemeClr val="tx1">
                    <a:lumMod val="75000"/>
                    <a:lumOff val="25000"/>
                  </a:schemeClr>
                </a:solidFill>
                <a:ea typeface="2  Titr"/>
                <a:cs typeface="B Nazanin" panose="00000400000000000000" pitchFamily="2" charset="-78"/>
              </a:rPr>
            </a:br>
            <a:endParaRPr lang="en-US" altLang="en-US" sz="6600" b="1" dirty="0">
              <a:solidFill>
                <a:schemeClr val="tx1">
                  <a:lumMod val="75000"/>
                  <a:lumOff val="25000"/>
                </a:schemeClr>
              </a:solidFill>
              <a:ea typeface="2  Titr"/>
              <a:cs typeface="B Nazanin" panose="00000400000000000000" pitchFamily="2" charset="-78"/>
            </a:endParaRPr>
          </a:p>
        </p:txBody>
      </p:sp>
      <p:sp>
        <p:nvSpPr>
          <p:cNvPr id="3" name="Slide Number Placeholder 2">
            <a:extLst>
              <a:ext uri="{FF2B5EF4-FFF2-40B4-BE49-F238E27FC236}">
                <a16:creationId xmlns:a16="http://schemas.microsoft.com/office/drawing/2014/main" id="{41452C15-2E45-4F12-AD01-C07AE784007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B516-14A3-4CD5-8A39-7DB80DEF1FFB}"/>
              </a:ext>
            </a:extLst>
          </p:cNvPr>
          <p:cNvSpPr>
            <a:spLocks noGrp="1"/>
          </p:cNvSpPr>
          <p:nvPr>
            <p:ph type="title"/>
          </p:nvPr>
        </p:nvSpPr>
        <p:spPr/>
        <p:txBody>
          <a:bodyPr/>
          <a:lstStyle/>
          <a:p>
            <a:pPr marL="0" marR="0"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قواعد استنتاج آرمسترانگ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5691051-C460-4EFA-87A0-0E24828FB890}"/>
              </a:ext>
            </a:extLst>
          </p:cNvPr>
          <p:cNvSpPr>
            <a:spLocks noGrp="1"/>
          </p:cNvSpPr>
          <p:nvPr>
            <p:ph idx="1"/>
          </p:nvPr>
        </p:nvSpPr>
        <p:spPr>
          <a:xfrm>
            <a:off x="76200" y="1093788"/>
            <a:ext cx="8769349" cy="5383212"/>
          </a:xfrm>
        </p:spPr>
        <p:txBody>
          <a:bodyPr/>
          <a:lstStyle/>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if B</a:t>
            </a:r>
            <a:r>
              <a:rPr lang="en-US" sz="3200" dirty="0">
                <a:effectLst/>
                <a:latin typeface="Cambria Math" panose="02040503050406030204" pitchFamily="18" charset="0"/>
                <a:ea typeface="Calibri" panose="020F0502020204030204" pitchFamily="34" charset="0"/>
                <a:cs typeface="B Nazanin" panose="00000400000000000000" pitchFamily="2" charset="-78"/>
              </a:rPr>
              <a:t>⊆</a:t>
            </a:r>
            <a:r>
              <a:rPr lang="en-US" sz="3200" dirty="0">
                <a:effectLst/>
                <a:latin typeface="Calibri" panose="020F0502020204030204" pitchFamily="34" charset="0"/>
                <a:ea typeface="Calibri" panose="020F0502020204030204" pitchFamily="34" charset="0"/>
                <a:cs typeface="B Nazanin" panose="00000400000000000000" pitchFamily="2" charset="-78"/>
              </a:rPr>
              <a:t>A then A→B </a:t>
            </a:r>
            <a:r>
              <a:rPr lang="en-US" sz="3200" dirty="0">
                <a:effectLst/>
                <a:latin typeface="Cambria Math" panose="02040503050406030204" pitchFamily="18" charset="0"/>
                <a:ea typeface="Calibri" panose="020F0502020204030204" pitchFamily="34" charset="0"/>
                <a:cs typeface="B Nazanin" panose="00000400000000000000" pitchFamily="2" charset="-78"/>
              </a:rPr>
              <a:t>⇒</a:t>
            </a:r>
            <a:r>
              <a:rPr lang="en-US" sz="3200" dirty="0">
                <a:effectLst/>
                <a:latin typeface="Calibri" panose="020F0502020204030204" pitchFamily="34" charset="0"/>
                <a:ea typeface="Calibri" panose="020F0502020204030204" pitchFamily="34" charset="0"/>
                <a:cs typeface="B Nazanin" panose="00000400000000000000" pitchFamily="2" charset="-78"/>
              </a:rPr>
              <a:t> A→A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 قاعده</a:t>
            </a:r>
            <a:r>
              <a:rPr lang="fa-IR" sz="3200" dirty="0">
                <a:latin typeface="Calibri" panose="020F0502020204030204" pitchFamily="34" charset="0"/>
                <a:ea typeface="Calibri" panose="020F0502020204030204" pitchFamily="34" charset="0"/>
              </a:rPr>
              <a:t> </a:t>
            </a:r>
            <a:r>
              <a:rPr lang="ar-SA" sz="3200" dirty="0">
                <a:effectLst/>
                <a:latin typeface="Calibri" panose="020F0502020204030204" pitchFamily="34" charset="0"/>
                <a:ea typeface="Calibri" panose="020F0502020204030204" pitchFamily="34" charset="0"/>
                <a:cs typeface="B Nazanin" panose="00000400000000000000" pitchFamily="2" charset="-78"/>
              </a:rPr>
              <a:t>انعکاسی</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lvl="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 and B→C then A→C </a:t>
            </a:r>
            <a:r>
              <a:rPr lang="ar-SA" sz="3200" dirty="0">
                <a:effectLst/>
                <a:latin typeface="Calibri" panose="020F0502020204030204" pitchFamily="34" charset="0"/>
                <a:ea typeface="Calibri" panose="020F0502020204030204" pitchFamily="34" charset="0"/>
                <a:cs typeface="B Nazanin" panose="00000400000000000000" pitchFamily="2" charset="-78"/>
              </a:rPr>
              <a:t>تراگذاري یا </a:t>
            </a:r>
            <a:r>
              <a:rPr lang="ar-SA" sz="3200" dirty="0">
                <a:latin typeface="Calibri" panose="020F0502020204030204" pitchFamily="34" charset="0"/>
                <a:ea typeface="Calibri" panose="020F0502020204030204" pitchFamily="34" charset="0"/>
              </a:rPr>
              <a:t>قاعده</a:t>
            </a:r>
            <a:r>
              <a:rPr lang="fa-IR" sz="3200" dirty="0">
                <a:latin typeface="Calibri" panose="020F0502020204030204" pitchFamily="34" charset="0"/>
                <a:ea typeface="Calibri" panose="020F0502020204030204" pitchFamily="34" charset="0"/>
              </a:rPr>
              <a:t> </a:t>
            </a:r>
            <a:r>
              <a:rPr lang="ar-SA" sz="3200" dirty="0">
                <a:latin typeface="Calibri" panose="020F0502020204030204" pitchFamily="34" charset="0"/>
                <a:ea typeface="Calibri" panose="020F0502020204030204" pitchFamily="34" charset="0"/>
              </a:rPr>
              <a:t>تعدي</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lvl="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 then (A,C)→(B,C)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latin typeface="Calibri" panose="020F0502020204030204" pitchFamily="34" charset="0"/>
                <a:ea typeface="Calibri" panose="020F0502020204030204" pitchFamily="34" charset="0"/>
              </a:rPr>
              <a:t>قاعده</a:t>
            </a:r>
            <a:r>
              <a:rPr lang="fa-IR" sz="3200" dirty="0">
                <a:latin typeface="Calibri" panose="020F0502020204030204" pitchFamily="34" charset="0"/>
                <a:ea typeface="Calibri" panose="020F0502020204030204" pitchFamily="34" charset="0"/>
              </a:rPr>
              <a:t> </a:t>
            </a:r>
            <a:r>
              <a:rPr lang="ar-SA" sz="3200" dirty="0">
                <a:latin typeface="Calibri" panose="020F0502020204030204" pitchFamily="34" charset="0"/>
                <a:ea typeface="Calibri" panose="020F0502020204030204" pitchFamily="34" charset="0"/>
              </a:rPr>
              <a:t>افزایش</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A→(B,C) then A→B and A→C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تجزیه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 if A→B and C→D then (A,C)→(B,D) </a:t>
            </a:r>
            <a:r>
              <a:rPr lang="ar-SA" sz="3200" dirty="0">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ترکیب</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en-US" sz="3200" dirty="0">
                <a:effectLst/>
                <a:latin typeface="Calibri" panose="020F0502020204030204" pitchFamily="34" charset="0"/>
                <a:ea typeface="Calibri" panose="020F0502020204030204" pitchFamily="34" charset="0"/>
                <a:cs typeface="B Nazanin" panose="00000400000000000000" pitchFamily="2" charset="-78"/>
              </a:rPr>
              <a:t>if A→B and A→C then A→(B,C) </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effectLst/>
                <a:latin typeface="Calibri" panose="020F0502020204030204" pitchFamily="34" charset="0"/>
                <a:ea typeface="Calibri" panose="020F0502020204030204" pitchFamily="34" charset="0"/>
                <a:cs typeface="B Nazanin" panose="00000400000000000000" pitchFamily="2" charset="-78"/>
              </a:rPr>
              <a:t>اجتماع</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lvl="0" algn="r" rtl="1">
              <a:lnSpc>
                <a:spcPct val="107000"/>
              </a:lnSpc>
              <a:spcBef>
                <a:spcPts val="0"/>
              </a:spcBef>
              <a:spcAft>
                <a:spcPts val="800"/>
              </a:spcAft>
              <a:buFont typeface="+mj-lt"/>
              <a:buAutoNum type="arabicPeriod"/>
            </a:pPr>
            <a:r>
              <a:rPr lang="en-US" sz="3200" dirty="0">
                <a:effectLst/>
                <a:latin typeface="B Nazanin" panose="00000400000000000000" pitchFamily="2" charset="-78"/>
                <a:ea typeface="Calibri" panose="020F0502020204030204" pitchFamily="34" charset="0"/>
                <a:cs typeface="Arial" panose="020B0604020202020204" pitchFamily="34" charset="0"/>
              </a:rPr>
              <a:t> </a:t>
            </a:r>
            <a:r>
              <a:rPr lang="en-US" sz="3200" dirty="0">
                <a:effectLst/>
                <a:latin typeface="Calibri" panose="020F0502020204030204" pitchFamily="34" charset="0"/>
                <a:ea typeface="Calibri" panose="020F0502020204030204" pitchFamily="34" charset="0"/>
                <a:cs typeface="B Nazanin" panose="00000400000000000000" pitchFamily="2" charset="-78"/>
              </a:rPr>
              <a:t> if A→B and (B,C)→D then (A,C)→D </a:t>
            </a:r>
            <a:r>
              <a:rPr lang="ar-SA" sz="3200" dirty="0">
                <a:effectLst/>
                <a:latin typeface="Calibri" panose="020F0502020204030204" pitchFamily="34" charset="0"/>
                <a:ea typeface="Calibri" panose="020F0502020204030204" pitchFamily="34" charset="0"/>
                <a:cs typeface="B Nazanin" panose="00000400000000000000" pitchFamily="2" charset="-78"/>
              </a:rPr>
              <a:t>قاعده</a:t>
            </a:r>
            <a:r>
              <a:rPr lang="fa-IR" sz="3200" dirty="0">
                <a:latin typeface="Calibri" panose="020F0502020204030204" pitchFamily="34" charset="0"/>
                <a:ea typeface="Calibri" panose="020F0502020204030204" pitchFamily="34" charset="0"/>
              </a:rPr>
              <a:t> </a:t>
            </a:r>
            <a:r>
              <a:rPr lang="ar-SA" sz="3200" dirty="0">
                <a:latin typeface="Calibri" panose="020F0502020204030204" pitchFamily="34" charset="0"/>
                <a:ea typeface="Calibri" panose="020F0502020204030204" pitchFamily="34" charset="0"/>
              </a:rPr>
              <a:t>شبه</a:t>
            </a:r>
            <a:r>
              <a:rPr lang="fa-IR" sz="3200" dirty="0">
                <a:effectLst/>
                <a:latin typeface="Calibri" panose="020F0502020204030204" pitchFamily="34" charset="0"/>
                <a:ea typeface="Calibri" panose="020F0502020204030204" pitchFamily="34" charset="0"/>
                <a:cs typeface="B Nazanin" panose="00000400000000000000" pitchFamily="2" charset="-78"/>
              </a:rPr>
              <a:t> </a:t>
            </a:r>
            <a:r>
              <a:rPr lang="ar-SA" sz="3200" dirty="0">
                <a:latin typeface="Calibri" panose="020F0502020204030204" pitchFamily="34" charset="0"/>
                <a:ea typeface="Calibri" panose="020F0502020204030204" pitchFamily="34" charset="0"/>
              </a:rPr>
              <a:t>تعدي</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4727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64CB-E89F-4E8D-8216-A7FFEE5ED315}"/>
              </a:ext>
            </a:extLst>
          </p:cNvPr>
          <p:cNvSpPr>
            <a:spLocks noGrp="1"/>
          </p:cNvSpPr>
          <p:nvPr>
            <p:ph type="title"/>
          </p:nvPr>
        </p:nvSpPr>
        <p:spPr/>
        <p:txBody>
          <a:bodyPr/>
          <a:lstStyle/>
          <a:p>
            <a:r>
              <a:rPr lang="ar-SA" sz="2800" dirty="0">
                <a:effectLst/>
                <a:latin typeface="Calibri" panose="020F0502020204030204" pitchFamily="34" charset="0"/>
                <a:ea typeface="Calibri" panose="020F0502020204030204" pitchFamily="34" charset="0"/>
                <a:cs typeface="B Nazanin" panose="00000400000000000000" pitchFamily="2" charset="-78"/>
              </a:rPr>
              <a:t>کاربردهاي قواعد آرمسترانگ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86202B-345E-4733-82F6-2F3CEFAC242A}"/>
                  </a:ext>
                </a:extLst>
              </p:cNvPr>
              <p:cNvSpPr>
                <a:spLocks noGrp="1"/>
              </p:cNvSpPr>
              <p:nvPr>
                <p:ph idx="1"/>
              </p:nvPr>
            </p:nvSpPr>
            <p:spPr/>
            <p:txBody>
              <a:bodyPr/>
              <a:lstStyle/>
              <a:p>
                <a:pPr marL="0" marR="0" algn="r"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rPr>
                  <a:t>۱) </a:t>
                </a:r>
                <a:r>
                  <a:rPr lang="ar-SA" sz="2800" dirty="0">
                    <a:effectLst/>
                    <a:latin typeface="Calibri" panose="020F0502020204030204" pitchFamily="34" charset="0"/>
                    <a:ea typeface="Calibri" panose="020F0502020204030204" pitchFamily="34" charset="0"/>
                  </a:rPr>
                  <a:t>محاسبه بستار صفت </a:t>
                </a:r>
                <a:r>
                  <a:rPr lang="en-US" sz="2800" dirty="0">
                    <a:effectLst/>
                    <a:latin typeface="Calibri" panose="020F0502020204030204" pitchFamily="34" charset="0"/>
                    <a:ea typeface="Calibri" panose="020F0502020204030204" pitchFamily="34" charset="0"/>
                  </a:rPr>
                  <a:t> A</a:t>
                </a:r>
                <a:r>
                  <a:rPr lang="fa-IR" sz="2800" dirty="0">
                    <a:effectLst/>
                    <a:latin typeface="Calibri" panose="020F0502020204030204" pitchFamily="34" charset="0"/>
                    <a:ea typeface="Calibri" panose="020F0502020204030204" pitchFamily="34" charset="0"/>
                  </a:rPr>
                  <a:t> :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rPr>
                        </m:ctrlPr>
                      </m:sSupPr>
                      <m:e>
                        <m:r>
                          <a:rPr lang="en-US" sz="2800" i="1">
                            <a:effectLst/>
                            <a:latin typeface="Cambria Math" panose="02040503050406030204" pitchFamily="18" charset="0"/>
                            <a:ea typeface="Calibri" panose="020F0502020204030204" pitchFamily="34" charset="0"/>
                          </a:rPr>
                          <m:t>𝐴</m:t>
                        </m:r>
                      </m:e>
                      <m:sup>
                        <m:r>
                          <a:rPr lang="en-US" sz="2800" i="1">
                            <a:effectLst/>
                            <a:latin typeface="Cambria Math" panose="02040503050406030204" pitchFamily="18" charset="0"/>
                            <a:ea typeface="Calibri" panose="020F0502020204030204" pitchFamily="34" charset="0"/>
                          </a:rPr>
                          <m:t>+</m:t>
                        </m:r>
                      </m:sup>
                    </m:sSup>
                  </m:oMath>
                </a14:m>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400050" lvl="1"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rPr>
                  <a:t>مجموعه تمام صفاتی که با</a:t>
                </a:r>
                <a:r>
                  <a:rPr lang="en-US" sz="2800" dirty="0">
                    <a:effectLst/>
                    <a:latin typeface="Calibri" panose="020F0502020204030204" pitchFamily="34" charset="0"/>
                    <a:ea typeface="Calibri" panose="020F0502020204030204" pitchFamily="34" charset="0"/>
                  </a:rPr>
                  <a:t> A</a:t>
                </a:r>
                <a:r>
                  <a:rPr lang="ar-SA" sz="2800" dirty="0">
                    <a:effectLst/>
                    <a:latin typeface="Calibri" panose="020F0502020204030204" pitchFamily="34" charset="0"/>
                    <a:ea typeface="Calibri" panose="020F0502020204030204" pitchFamily="34" charset="0"/>
                  </a:rPr>
                  <a:t>، وابستگی تابعی دارند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400050" lvl="1" algn="r"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rPr>
                  <a:t>نکته: اگر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rPr>
                        </m:ctrlPr>
                      </m:sSupPr>
                      <m:e>
                        <m:r>
                          <a:rPr lang="en-US" sz="2800" i="1">
                            <a:effectLst/>
                            <a:latin typeface="Cambria Math" panose="02040503050406030204" pitchFamily="18" charset="0"/>
                            <a:ea typeface="Calibri" panose="020F0502020204030204" pitchFamily="34" charset="0"/>
                          </a:rPr>
                          <m:t>𝐴</m:t>
                        </m:r>
                      </m:e>
                      <m:sup>
                        <m:r>
                          <a:rPr lang="fa-IR" sz="2800" b="0" i="1" smtClean="0">
                            <a:effectLst/>
                            <a:latin typeface="Cambria Math" panose="02040503050406030204" pitchFamily="18" charset="0"/>
                            <a:ea typeface="Calibri" panose="020F0502020204030204" pitchFamily="34" charset="0"/>
                          </a:rPr>
                          <m:t>+</m:t>
                        </m:r>
                      </m:sup>
                    </m:sSup>
                    <m:r>
                      <a:rPr lang="en-US" sz="2800" i="1">
                        <a:effectLst/>
                        <a:latin typeface="Cambria Math" panose="02040503050406030204" pitchFamily="18" charset="0"/>
                        <a:ea typeface="Calibri" panose="020F0502020204030204" pitchFamily="34" charset="0"/>
                      </a:rPr>
                      <m:t>=</m:t>
                    </m:r>
                    <m:sSub>
                      <m:sSubPr>
                        <m:ctrlPr>
                          <a:rPr lang="en-US" sz="2800" i="1">
                            <a:effectLst/>
                            <a:latin typeface="Cambria Math" panose="02040503050406030204" pitchFamily="18" charset="0"/>
                            <a:ea typeface="Calibri" panose="020F0502020204030204" pitchFamily="34" charset="0"/>
                          </a:rPr>
                        </m:ctrlPr>
                      </m:sSubPr>
                      <m:e>
                        <m:r>
                          <a:rPr lang="en-US" sz="2800" i="1">
                            <a:effectLst/>
                            <a:latin typeface="Cambria Math" panose="02040503050406030204" pitchFamily="18" charset="0"/>
                            <a:ea typeface="Calibri" panose="020F0502020204030204" pitchFamily="34" charset="0"/>
                          </a:rPr>
                          <m:t>𝐻</m:t>
                        </m:r>
                      </m:e>
                      <m:sub>
                        <m:r>
                          <a:rPr lang="en-US" sz="2800" i="1">
                            <a:effectLst/>
                            <a:latin typeface="Cambria Math" panose="02040503050406030204" pitchFamily="18" charset="0"/>
                            <a:ea typeface="Calibri" panose="020F0502020204030204" pitchFamily="34" charset="0"/>
                          </a:rPr>
                          <m:t>𝑅</m:t>
                        </m:r>
                      </m:sub>
                    </m:sSub>
                  </m:oMath>
                </a14:m>
                <a:r>
                  <a:rPr lang="en-US" sz="2800" dirty="0">
                    <a:effectLst/>
                    <a:latin typeface="Calibri" panose="020F0502020204030204" pitchFamily="34" charset="0"/>
                    <a:ea typeface="Times New Roman" panose="02020603050405020304" pitchFamily="18" charset="0"/>
                  </a:rPr>
                  <a:t> </a:t>
                </a:r>
                <a:r>
                  <a:rPr lang="en-US" sz="2800" dirty="0">
                    <a:effectLst/>
                    <a:latin typeface="B Nazanin" panose="00000400000000000000" pitchFamily="2" charset="-78"/>
                    <a:ea typeface="Times New Roman" panose="02020603050405020304" pitchFamily="18" charset="0"/>
                    <a:cs typeface="Arial" panose="020B0604020202020204" pitchFamily="34" charset="0"/>
                  </a:rPr>
                  <a:t> </a:t>
                </a:r>
                <a:r>
                  <a:rPr lang="fa-IR" sz="2800" dirty="0">
                    <a:latin typeface="B Nazanin" panose="00000400000000000000" pitchFamily="2" charset="-78"/>
                    <a:ea typeface="Times New Roman" panose="02020603050405020304" pitchFamily="18" charset="0"/>
                    <a:cs typeface="Arial" panose="020B0604020202020204" pitchFamily="34" charset="0"/>
                  </a:rPr>
                  <a:t>در این صورت</a:t>
                </a:r>
                <a:r>
                  <a:rPr lang="fa-IR" sz="2800" dirty="0">
                    <a:effectLst/>
                    <a:latin typeface="Calibri" panose="020F0502020204030204" pitchFamily="34" charset="0"/>
                    <a:ea typeface="Times New Roman" panose="02020603050405020304" pitchFamily="18" charset="0"/>
                    <a:cs typeface="Calibri" panose="020F0502020204030204" pitchFamily="34" charset="0"/>
                  </a:rPr>
                  <a:t> </a:t>
                </a:r>
                <a:r>
                  <a:rPr lang="en-US" sz="2800" dirty="0">
                    <a:effectLst/>
                    <a:latin typeface="Calibri" panose="020F0502020204030204" pitchFamily="34" charset="0"/>
                    <a:ea typeface="Times New Roman" panose="02020603050405020304" pitchFamily="18" charset="0"/>
                    <a:cs typeface="Calibri" panose="020F0502020204030204" pitchFamily="34" charset="0"/>
                  </a:rPr>
                  <a:t>A</a:t>
                </a:r>
                <a:r>
                  <a:rPr lang="fa-IR" sz="2800" dirty="0">
                    <a:effectLst/>
                    <a:latin typeface="Calibri" panose="020F0502020204030204" pitchFamily="34" charset="0"/>
                    <a:ea typeface="Times New Roman" panose="02020603050405020304" pitchFamily="18" charset="0"/>
                    <a:cs typeface="Calibri" panose="020F0502020204030204" pitchFamily="34" charset="0"/>
                  </a:rPr>
                  <a:t> سوپر کلید (الگوریتم تشخیص سوپر کلید)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2800" dirty="0">
                    <a:effectLst/>
                    <a:latin typeface="Calibri" panose="020F0502020204030204" pitchFamily="34" charset="0"/>
                    <a:ea typeface="Times New Roman" panose="02020603050405020304" pitchFamily="18" charset="0"/>
                    <a:cs typeface="Calibri" panose="020F0502020204030204" pitchFamily="34" charset="0"/>
                  </a:rPr>
                  <a:t>۲) محاسبه بستار مجوعه وابستگی‌های تابعی یک رابطه : </a:t>
                </a:r>
                <a14:m>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Calibri" panose="020F0502020204030204" pitchFamily="34" charset="0"/>
                          </a:rPr>
                        </m:ctrlPr>
                      </m:sSupPr>
                      <m:e>
                        <m:r>
                          <a:rPr lang="en-US" sz="2800" i="1">
                            <a:effectLst/>
                            <a:latin typeface="Cambria Math" panose="02040503050406030204" pitchFamily="18" charset="0"/>
                            <a:ea typeface="Times New Roman" panose="02020603050405020304" pitchFamily="18" charset="0"/>
                            <a:cs typeface="Calibri" panose="020F0502020204030204" pitchFamily="34" charset="0"/>
                          </a:rPr>
                          <m:t>𝐹</m:t>
                        </m:r>
                      </m:e>
                      <m:sup>
                        <m:r>
                          <a:rPr lang="en-US" sz="2800" i="1">
                            <a:effectLst/>
                            <a:latin typeface="Cambria Math" panose="02040503050406030204" pitchFamily="18" charset="0"/>
                            <a:ea typeface="Times New Roman" panose="02020603050405020304" pitchFamily="18" charset="0"/>
                            <a:cs typeface="Calibri" panose="020F0502020204030204" pitchFamily="34" charset="0"/>
                          </a:rPr>
                          <m:t>+</m:t>
                        </m:r>
                      </m:sup>
                    </m:sSup>
                  </m:oMath>
                </a14:m>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rPr>
                  <a:t>مجموعه تمام</a:t>
                </a:r>
                <a:r>
                  <a:rPr lang="en-US" sz="2800" dirty="0">
                    <a:effectLst/>
                    <a:latin typeface="Calibri" panose="020F0502020204030204" pitchFamily="34" charset="0"/>
                    <a:ea typeface="Calibri" panose="020F0502020204030204" pitchFamily="34" charset="0"/>
                  </a:rPr>
                  <a:t> FD</a:t>
                </a:r>
                <a:r>
                  <a:rPr lang="ar-SA" sz="2800" dirty="0">
                    <a:effectLst/>
                    <a:latin typeface="Calibri" panose="020F0502020204030204" pitchFamily="34" charset="0"/>
                    <a:ea typeface="Calibri" panose="020F0502020204030204" pitchFamily="34" charset="0"/>
                  </a:rPr>
                  <a:t>هایی که از</a:t>
                </a:r>
                <a:r>
                  <a:rPr lang="en-US" sz="2800" dirty="0">
                    <a:effectLst/>
                    <a:latin typeface="Calibri" panose="020F0502020204030204" pitchFamily="34" charset="0"/>
                    <a:ea typeface="Calibri" panose="020F0502020204030204" pitchFamily="34" charset="0"/>
                  </a:rPr>
                  <a:t> F </a:t>
                </a:r>
                <a:r>
                  <a:rPr lang="ar-SA" sz="2800" dirty="0">
                    <a:effectLst/>
                    <a:latin typeface="Calibri" panose="020F0502020204030204" pitchFamily="34" charset="0"/>
                    <a:ea typeface="Calibri" panose="020F0502020204030204" pitchFamily="34" charset="0"/>
                  </a:rPr>
                  <a:t>منطقاً استنتاج میشوند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rPr>
                  <a:t>: F={A→B, B→C} </a:t>
                </a:r>
                <a:r>
                  <a:rPr lang="en-US" sz="2800" dirty="0">
                    <a:effectLst/>
                    <a:latin typeface="Cambria Math" panose="02040503050406030204" pitchFamily="18" charset="0"/>
                    <a:ea typeface="Calibri" panose="020F0502020204030204" pitchFamily="34" charset="0"/>
                  </a:rPr>
                  <a:t>⇒</a:t>
                </a:r>
                <a:r>
                  <a:rPr lang="en-US" sz="2800" dirty="0">
                    <a:effectLst/>
                    <a:latin typeface="Calibri" panose="020F0502020204030204" pitchFamily="34" charset="0"/>
                    <a:ea typeface="Calibri" panose="020F0502020204030204" pitchFamily="34" charset="0"/>
                  </a:rPr>
                  <a:t>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rPr>
                        </m:ctrlPr>
                      </m:sSupPr>
                      <m:e>
                        <m:r>
                          <a:rPr lang="en-US" sz="2800" i="1">
                            <a:effectLst/>
                            <a:latin typeface="Cambria Math" panose="02040503050406030204" pitchFamily="18" charset="0"/>
                            <a:ea typeface="Calibri" panose="020F0502020204030204" pitchFamily="34" charset="0"/>
                          </a:rPr>
                          <m:t>𝐹</m:t>
                        </m:r>
                      </m:e>
                      <m:sup>
                        <m:r>
                          <a:rPr lang="en-US" sz="2800" i="1">
                            <a:effectLst/>
                            <a:latin typeface="Cambria Math" panose="02040503050406030204" pitchFamily="18" charset="0"/>
                            <a:ea typeface="Calibri" panose="020F0502020204030204" pitchFamily="34" charset="0"/>
                          </a:rPr>
                          <m:t>+</m:t>
                        </m:r>
                      </m:sup>
                    </m:sSup>
                  </m:oMath>
                </a14:m>
                <a:r>
                  <a:rPr lang="en-US" sz="2800" dirty="0">
                    <a:effectLst/>
                    <a:latin typeface="Calibri" panose="020F0502020204030204" pitchFamily="34" charset="0"/>
                    <a:ea typeface="Calibri" panose="020F0502020204030204" pitchFamily="34" charset="0"/>
                  </a:rPr>
                  <a:t>={A→B, B→C, A→C, (A,C)→(B,C),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mc:Choice>
        <mc:Fallback>
          <p:sp>
            <p:nvSpPr>
              <p:cNvPr id="3" name="Content Placeholder 2">
                <a:extLst>
                  <a:ext uri="{FF2B5EF4-FFF2-40B4-BE49-F238E27FC236}">
                    <a16:creationId xmlns:a16="http://schemas.microsoft.com/office/drawing/2014/main" id="{5C86202B-345E-4733-82F6-2F3CEFAC242A}"/>
                  </a:ext>
                </a:extLst>
              </p:cNvPr>
              <p:cNvSpPr>
                <a:spLocks noGrp="1" noRot="1" noChangeAspect="1" noMove="1" noResize="1" noEditPoints="1" noAdjustHandles="1" noChangeArrowheads="1" noChangeShapeType="1" noTextEdit="1"/>
              </p:cNvSpPr>
              <p:nvPr>
                <p:ph idx="1"/>
              </p:nvPr>
            </p:nvSpPr>
            <p:spPr>
              <a:blipFill>
                <a:blip r:embed="rId2"/>
                <a:stretch>
                  <a:fillRect l="-2210" t="-1728" r="-1568"/>
                </a:stretch>
              </a:blipFill>
            </p:spPr>
            <p:txBody>
              <a:bodyPr/>
              <a:lstStyle/>
              <a:p>
                <a:r>
                  <a:rPr lang="en-US">
                    <a:noFill/>
                  </a:rPr>
                  <a:t> </a:t>
                </a:r>
              </a:p>
            </p:txBody>
          </p:sp>
        </mc:Fallback>
      </mc:AlternateContent>
    </p:spTree>
    <p:extLst>
      <p:ext uri="{BB962C8B-B14F-4D97-AF65-F5344CB8AC3E}">
        <p14:creationId xmlns:p14="http://schemas.microsoft.com/office/powerpoint/2010/main" val="93074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6032AA4-40D5-4AC1-91F9-0EBA4EE097F2}"/>
                  </a:ext>
                </a:extLst>
              </p:cNvPr>
              <p:cNvSpPr>
                <a:spLocks noGrp="1"/>
              </p:cNvSpPr>
              <p:nvPr>
                <p:ph type="title"/>
              </p:nvPr>
            </p:nvSpPr>
            <p:spPr/>
            <p:txBody>
              <a:bodyPr/>
              <a:lstStyle/>
              <a:p>
                <a:r>
                  <a:rPr lang="en-US" dirty="0"/>
                  <a:t>Finding </a:t>
                </a:r>
                <a14:m>
                  <m:oMath xmlns:m="http://schemas.openxmlformats.org/officeDocument/2006/math">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𝐹</m:t>
                        </m:r>
                      </m:e>
                      <m:sup>
                        <m:r>
                          <a:rPr lang="en-US" b="1" i="1" dirty="0" smtClean="0">
                            <a:latin typeface="Cambria Math" panose="02040503050406030204" pitchFamily="18" charset="0"/>
                          </a:rPr>
                          <m:t>+</m:t>
                        </m:r>
                      </m:sup>
                    </m:sSup>
                  </m:oMath>
                </a14:m>
                <a:endParaRPr lang="en-US" dirty="0"/>
              </a:p>
            </p:txBody>
          </p:sp>
        </mc:Choice>
        <mc:Fallback>
          <p:sp>
            <p:nvSpPr>
              <p:cNvPr id="2" name="Title 1">
                <a:extLst>
                  <a:ext uri="{FF2B5EF4-FFF2-40B4-BE49-F238E27FC236}">
                    <a16:creationId xmlns:a16="http://schemas.microsoft.com/office/drawing/2014/main" id="{66032AA4-40D5-4AC1-91F9-0EBA4EE097F2}"/>
                  </a:ext>
                </a:extLst>
              </p:cNvPr>
              <p:cNvSpPr>
                <a:spLocks noGrp="1" noRot="1" noChangeAspect="1" noMove="1" noResize="1" noEditPoints="1" noAdjustHandles="1" noChangeArrowheads="1" noChangeShapeType="1" noTextEdit="1"/>
              </p:cNvSpPr>
              <p:nvPr>
                <p:ph type="title"/>
              </p:nvPr>
            </p:nvSpPr>
            <p:spPr>
              <a:blipFill>
                <a:blip r:embed="rId3"/>
                <a:stretch>
                  <a:fillRect b="-3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60C413B-6DB0-4CE5-8701-74432755B856}"/>
                  </a:ext>
                </a:extLst>
              </p:cNvPr>
              <p:cNvSpPr>
                <a:spLocks noGrp="1"/>
              </p:cNvSpPr>
              <p:nvPr>
                <p:ph idx="1"/>
              </p:nvPr>
            </p:nvSpPr>
            <p:spPr>
              <a:xfrm>
                <a:off x="228600" y="609600"/>
                <a:ext cx="8616949" cy="5773093"/>
              </a:xfrm>
            </p:spPr>
            <p:txBody>
              <a:bodyPr/>
              <a:lstStyle/>
              <a:p>
                <a:r>
                  <a:rPr lang="en-US" sz="2400" b="1" dirty="0"/>
                  <a:t>Given Relation</a:t>
                </a:r>
              </a:p>
              <a:p>
                <a:r>
                  <a:rPr lang="en-US" sz="2400" dirty="0"/>
                  <a:t>Let the relation R(A,B,C,D) have the following functional dependencies (F):</a:t>
                </a:r>
              </a:p>
              <a:p>
                <a:pPr>
                  <a:buFont typeface="+mj-lt"/>
                  <a:buAutoNum type="arabicPeriod"/>
                </a:pPr>
                <a:r>
                  <a:rPr lang="en-US" sz="2400" dirty="0"/>
                  <a:t>A→B</a:t>
                </a:r>
              </a:p>
              <a:p>
                <a:pPr>
                  <a:buFont typeface="+mj-lt"/>
                  <a:buAutoNum type="arabicPeriod"/>
                </a:pPr>
                <a:r>
                  <a:rPr lang="en-US" sz="2400" dirty="0"/>
                  <a:t>B→C</a:t>
                </a:r>
              </a:p>
              <a:p>
                <a:pPr>
                  <a:buFont typeface="+mj-lt"/>
                  <a:buAutoNum type="arabicPeriod"/>
                </a:pPr>
                <a:r>
                  <a:rPr lang="en-US" sz="2400" dirty="0"/>
                  <a:t>A→D</a:t>
                </a:r>
              </a:p>
              <a:p>
                <a:pPr marL="0" marR="0">
                  <a:lnSpc>
                    <a:spcPct val="107000"/>
                  </a:lnSpc>
                  <a:spcBef>
                    <a:spcPts val="0"/>
                  </a:spcBef>
                  <a:spcAft>
                    <a:spcPts val="800"/>
                  </a:spcAft>
                </a:pPr>
                <a:r>
                  <a:rPr lang="en-US" dirty="0">
                    <a:latin typeface="Times New Roman" panose="02020603050405020304" pitchFamily="18" charset="0"/>
                    <a:cs typeface="Arial" panose="020B0604020202020204" pitchFamily="34" charset="0"/>
                  </a:rPr>
                  <a:t>Finding </a:t>
                </a:r>
                <a14:m>
                  <m:oMath xmlns:m="http://schemas.openxmlformats.org/officeDocument/2006/math">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𝐹</m:t>
                        </m:r>
                      </m:e>
                      <m:sup>
                        <m:r>
                          <a:rPr lang="en-US" b="0" i="1" smtClean="0">
                            <a:latin typeface="Cambria Math" panose="02040503050406030204" pitchFamily="18" charset="0"/>
                            <a:cs typeface="Arial" panose="020B0604020202020204" pitchFamily="34" charset="0"/>
                          </a:rPr>
                          <m:t>+</m:t>
                        </m:r>
                      </m:sup>
                    </m:sSup>
                  </m:oMath>
                </a14:m>
                <a:r>
                  <a:rPr lang="en-US" dirty="0">
                    <a:latin typeface="Times New Roman" panose="02020603050405020304" pitchFamily="18" charset="0"/>
                    <a:cs typeface="Arial" panose="020B0604020202020204" pitchFamily="34" charset="0"/>
                  </a:rPr>
                  <a:t>: The closure </a:t>
                </a:r>
                <a:r>
                  <a:rPr lang="en-US" dirty="0">
                    <a:effectLst/>
                    <a:latin typeface="Times New Roman" panose="02020603050405020304" pitchFamily="18" charset="0"/>
                    <a:ea typeface="Times New Roman" panose="02020603050405020304" pitchFamily="18" charset="0"/>
                    <a:cs typeface="Arial" panose="020B0604020202020204" pitchFamily="34" charset="0"/>
                  </a:rPr>
                  <a:t>F+ includes all functional dependencies that can be derived: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cs typeface="Arial" panose="020B0604020202020204" pitchFamily="34" charset="0"/>
                  </a:rPr>
                  <a:t>A→B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cs typeface="Arial" panose="020B0604020202020204" pitchFamily="34" charset="0"/>
                  </a:rPr>
                  <a:t>B→C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cs typeface="Arial" panose="020B0604020202020204" pitchFamily="34" charset="0"/>
                  </a:rPr>
                  <a:t>A→D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cs typeface="Arial" panose="020B0604020202020204" pitchFamily="34" charset="0"/>
                  </a:rPr>
                  <a:t>A→CA (by transitivity)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cs typeface="Arial" panose="020B0604020202020204" pitchFamily="34" charset="0"/>
                  </a:rPr>
                  <a:t>A→BCA (by augmentation)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indent="-342900">
                  <a:lnSpc>
                    <a:spcPct val="107000"/>
                  </a:lnSpc>
                  <a:spcBef>
                    <a:spcPts val="0"/>
                  </a:spcBef>
                  <a:spcAft>
                    <a:spcPts val="800"/>
                  </a:spcAft>
                  <a:buFont typeface="+mj-lt"/>
                  <a:buAutoNum type="arabicPeriod"/>
                  <a:tabLst>
                    <a:tab pos="457200" algn="l"/>
                  </a:tabLst>
                </a:pPr>
                <a:r>
                  <a:rPr lang="en-US" dirty="0">
                    <a:effectLst/>
                    <a:latin typeface="Times New Roman" panose="02020603050405020304" pitchFamily="18" charset="0"/>
                    <a:ea typeface="Times New Roman" panose="02020603050405020304" pitchFamily="18" charset="0"/>
                    <a:cs typeface="Arial" panose="020B0604020202020204" pitchFamily="34" charset="0"/>
                  </a:rPr>
                  <a:t>A→BCDA (by combining dependencies)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p:txBody>
          </p:sp>
        </mc:Choice>
        <mc:Fallback>
          <p:sp>
            <p:nvSpPr>
              <p:cNvPr id="3" name="Content Placeholder 2">
                <a:extLst>
                  <a:ext uri="{FF2B5EF4-FFF2-40B4-BE49-F238E27FC236}">
                    <a16:creationId xmlns:a16="http://schemas.microsoft.com/office/drawing/2014/main" id="{960C413B-6DB0-4CE5-8701-74432755B856}"/>
                  </a:ext>
                </a:extLst>
              </p:cNvPr>
              <p:cNvSpPr>
                <a:spLocks noGrp="1" noRot="1" noChangeAspect="1" noMove="1" noResize="1" noEditPoints="1" noAdjustHandles="1" noChangeArrowheads="1" noChangeShapeType="1" noTextEdit="1"/>
              </p:cNvSpPr>
              <p:nvPr>
                <p:ph idx="1"/>
              </p:nvPr>
            </p:nvSpPr>
            <p:spPr>
              <a:xfrm>
                <a:off x="228600" y="609600"/>
                <a:ext cx="8616949" cy="5773093"/>
              </a:xfrm>
              <a:blipFill>
                <a:blip r:embed="rId4"/>
                <a:stretch>
                  <a:fillRect l="-1203" t="-845" b="-5808"/>
                </a:stretch>
              </a:blipFill>
            </p:spPr>
            <p:txBody>
              <a:bodyPr/>
              <a:lstStyle/>
              <a:p>
                <a:r>
                  <a:rPr lang="en-US">
                    <a:noFill/>
                  </a:rPr>
                  <a:t> </a:t>
                </a:r>
              </a:p>
            </p:txBody>
          </p:sp>
        </mc:Fallback>
      </mc:AlternateContent>
    </p:spTree>
    <p:extLst>
      <p:ext uri="{BB962C8B-B14F-4D97-AF65-F5344CB8AC3E}">
        <p14:creationId xmlns:p14="http://schemas.microsoft.com/office/powerpoint/2010/main" val="347938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17F6-793F-4DBF-8583-A356EE99B788}"/>
              </a:ext>
            </a:extLst>
          </p:cNvPr>
          <p:cNvSpPr>
            <a:spLocks noGrp="1"/>
          </p:cNvSpPr>
          <p:nvPr>
            <p:ph type="title"/>
          </p:nvPr>
        </p:nvSpPr>
        <p:spPr/>
        <p:txBody>
          <a:bodyPr/>
          <a:lstStyle/>
          <a:p>
            <a:r>
              <a:rPr lang="en-US" dirty="0"/>
              <a:t> </a:t>
            </a:r>
            <a:r>
              <a:rPr lang="en-US" altLang="en-US" dirty="0"/>
              <a:t>(</a:t>
            </a:r>
            <a:r>
              <a:rPr lang="en-US" altLang="en-US" dirty="0" bmk=""/>
              <a:t>2NF) Second Normal Form</a:t>
            </a:r>
            <a:endParaRPr lang="en-US" dirty="0"/>
          </a:p>
        </p:txBody>
      </p:sp>
      <p:sp>
        <p:nvSpPr>
          <p:cNvPr id="3" name="Content Placeholder 2">
            <a:extLst>
              <a:ext uri="{FF2B5EF4-FFF2-40B4-BE49-F238E27FC236}">
                <a16:creationId xmlns:a16="http://schemas.microsoft.com/office/drawing/2014/main" id="{099CCA28-973E-4EC0-8175-1F2DB5D43125}"/>
              </a:ext>
            </a:extLst>
          </p:cNvPr>
          <p:cNvSpPr>
            <a:spLocks noGrp="1"/>
          </p:cNvSpPr>
          <p:nvPr>
            <p:ph idx="1"/>
          </p:nvPr>
        </p:nvSpPr>
        <p:spPr/>
        <p:txBody>
          <a:bodyPr/>
          <a:lstStyle/>
          <a:p>
            <a:pPr marL="0" marR="0" algn="r" rtl="1">
              <a:lnSpc>
                <a:spcPct val="107000"/>
              </a:lnSpc>
              <a:spcBef>
                <a:spcPts val="0"/>
              </a:spcBef>
              <a:spcAft>
                <a:spcPts val="800"/>
              </a:spcAft>
            </a:pPr>
            <a:r>
              <a:rPr lang="ar-SA" sz="2800" b="1" dirty="0">
                <a:effectLst/>
                <a:latin typeface="Calibri" panose="020F0502020204030204" pitchFamily="34" charset="0"/>
                <a:ea typeface="Times New Roman" panose="02020603050405020304" pitchFamily="18" charset="0"/>
              </a:rPr>
              <a:t>تعریف 2</a:t>
            </a:r>
            <a:r>
              <a:rPr lang="en-US" sz="2800" b="1" dirty="0">
                <a:effectLst/>
                <a:latin typeface="Times New Roman" panose="02020603050405020304" pitchFamily="18" charset="0"/>
                <a:ea typeface="Times New Roman" panose="02020603050405020304" pitchFamily="18" charset="0"/>
              </a:rPr>
              <a:t>NF</a:t>
            </a:r>
            <a:endParaRPr lang="en-US" sz="28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800" dirty="0">
                <a:effectLst/>
                <a:latin typeface="Calibri" panose="020F0502020204030204" pitchFamily="34" charset="0"/>
                <a:ea typeface="Times New Roman" panose="02020603050405020304" pitchFamily="18" charset="0"/>
              </a:rPr>
              <a:t>جدول باید ابتدا در </a:t>
            </a:r>
            <a:r>
              <a:rPr lang="en-US" sz="2800" b="1" dirty="0">
                <a:effectLst/>
                <a:latin typeface="Times New Roman" panose="02020603050405020304" pitchFamily="18" charset="0"/>
                <a:ea typeface="Times New Roman" panose="02020603050405020304" pitchFamily="18" charset="0"/>
              </a:rPr>
              <a:t>1NF</a:t>
            </a:r>
            <a:r>
              <a:rPr lang="en-US" sz="2800" dirty="0">
                <a:effectLst/>
                <a:latin typeface="Times New Roman" panose="02020603050405020304" pitchFamily="18" charset="0"/>
                <a:ea typeface="Times New Roman" panose="02020603050405020304" pitchFamily="18" charset="0"/>
              </a:rPr>
              <a:t> </a:t>
            </a:r>
            <a:r>
              <a:rPr lang="ar-SA" sz="2800" dirty="0">
                <a:effectLst/>
                <a:latin typeface="Calibri" panose="020F0502020204030204" pitchFamily="34" charset="0"/>
                <a:ea typeface="Times New Roman" panose="02020603050405020304" pitchFamily="18" charset="0"/>
              </a:rPr>
              <a:t>باشد </a:t>
            </a:r>
            <a:endParaRPr lang="en-US" sz="2800" dirty="0">
              <a:effectLst/>
              <a:latin typeface="Calibri" panose="020F0502020204030204" pitchFamily="34" charset="0"/>
              <a:ea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800" b="1" dirty="0">
                <a:effectLst/>
                <a:latin typeface="Calibri" panose="020F0502020204030204" pitchFamily="34" charset="0"/>
                <a:ea typeface="Times New Roman" panose="02020603050405020304" pitchFamily="18" charset="0"/>
              </a:rPr>
              <a:t>تمام صفات غیر کلیدی</a:t>
            </a:r>
            <a:r>
              <a:rPr lang="ar-SA" sz="2800" dirty="0">
                <a:effectLst/>
                <a:latin typeface="Calibri" panose="020F0502020204030204" pitchFamily="34" charset="0"/>
                <a:ea typeface="Times New Roman" panose="02020603050405020304" pitchFamily="18" charset="0"/>
              </a:rPr>
              <a:t> باید به طور کامل به کل کلید اصلی وابسته باشند (نه فقط بخشی از کلید اصلی). اگر وابستگی جزئی وجود داشته باشد، جدول به 2</a:t>
            </a:r>
            <a:r>
              <a:rPr lang="en-US" sz="2800" dirty="0">
                <a:effectLst/>
                <a:latin typeface="Times New Roman" panose="02020603050405020304" pitchFamily="18" charset="0"/>
                <a:ea typeface="Times New Roman" panose="02020603050405020304" pitchFamily="18" charset="0"/>
              </a:rPr>
              <a:t>NF </a:t>
            </a:r>
            <a:r>
              <a:rPr lang="ar-SA" sz="2800" dirty="0">
                <a:effectLst/>
                <a:latin typeface="Calibri" panose="020F0502020204030204" pitchFamily="34" charset="0"/>
                <a:ea typeface="Times New Roman" panose="02020603050405020304" pitchFamily="18" charset="0"/>
              </a:rPr>
              <a:t>نمی‌رسد</a:t>
            </a:r>
            <a:r>
              <a:rPr lang="en-US" sz="2800" dirty="0">
                <a:effectLst/>
                <a:latin typeface="Times New Roman" panose="02020603050405020304" pitchFamily="18" charset="0"/>
                <a:ea typeface="Times New Roman" panose="02020603050405020304" pitchFamily="18" charset="0"/>
              </a:rPr>
              <a:t>.</a:t>
            </a:r>
            <a:endParaRPr lang="en-US" sz="2800" dirty="0">
              <a:effectLst/>
              <a:latin typeface="Calibri" panose="020F0502020204030204" pitchFamily="34" charset="0"/>
              <a:ea typeface="Calibri" panose="020F0502020204030204" pitchFamily="34" charset="0"/>
            </a:endParaRPr>
          </a:p>
          <a:p>
            <a:pPr marL="0" marR="0" indent="0" algn="r" rtl="1">
              <a:lnSpc>
                <a:spcPct val="107000"/>
              </a:lnSpc>
              <a:spcBef>
                <a:spcPts val="0"/>
              </a:spcBef>
              <a:spcAft>
                <a:spcPts val="800"/>
              </a:spcAft>
              <a:buNone/>
            </a:pPr>
            <a:br>
              <a:rPr lang="en-US" altLang="en-US" sz="2800" b="0" dirty="0">
                <a:solidFill>
                  <a:schemeClr val="tx1"/>
                </a:solidFill>
              </a:rPr>
            </a:br>
            <a:r>
              <a:rPr lang="ar-SA" altLang="en-US" sz="2800" b="0" dirty="0">
                <a:solidFill>
                  <a:srgbClr val="000000"/>
                </a:solidFill>
                <a:latin typeface="Tahoma" panose="020B0604030504040204" pitchFamily="34" charset="0"/>
              </a:rPr>
              <a:t>ستون </a:t>
            </a:r>
            <a:r>
              <a:rPr lang="en-US" altLang="en-US" sz="2800" b="0" dirty="0">
                <a:solidFill>
                  <a:srgbClr val="000000"/>
                </a:solidFill>
                <a:latin typeface="Tahoma" panose="020B0604030504040204" pitchFamily="34" charset="0"/>
              </a:rPr>
              <a:t>Y</a:t>
            </a:r>
            <a:r>
              <a:rPr lang="ar-SA" altLang="en-US" sz="2800" b="0" dirty="0">
                <a:solidFill>
                  <a:srgbClr val="000000"/>
                </a:solidFill>
                <a:latin typeface="Tahoma" panose="020B0604030504040204" pitchFamily="34" charset="0"/>
              </a:rPr>
              <a:t> با ستون </a:t>
            </a:r>
            <a:r>
              <a:rPr lang="en-US" altLang="en-US" sz="2800" b="0" dirty="0">
                <a:solidFill>
                  <a:srgbClr val="000000"/>
                </a:solidFill>
                <a:latin typeface="Tahoma" panose="020B0604030504040204" pitchFamily="34" charset="0"/>
              </a:rPr>
              <a:t>X</a:t>
            </a:r>
            <a:r>
              <a:rPr lang="ar-SA" altLang="en-US" sz="2800" b="0" dirty="0">
                <a:solidFill>
                  <a:srgbClr val="000000"/>
                </a:solidFill>
                <a:latin typeface="Tahoma" panose="020B0604030504040204" pitchFamily="34" charset="0"/>
              </a:rPr>
              <a:t> در يک رابطه وابستگی تا</a:t>
            </a:r>
            <a:r>
              <a:rPr lang="fa-IR" altLang="en-US" sz="2800" b="0" dirty="0">
                <a:solidFill>
                  <a:srgbClr val="000000"/>
                </a:solidFill>
                <a:latin typeface="Tahoma" panose="020B0604030504040204" pitchFamily="34" charset="0"/>
              </a:rPr>
              <a:t>ب</a:t>
            </a:r>
            <a:r>
              <a:rPr lang="ar-SA" altLang="en-US" sz="2800" b="0" dirty="0">
                <a:solidFill>
                  <a:srgbClr val="000000"/>
                </a:solidFill>
                <a:latin typeface="Tahoma" panose="020B0604030504040204" pitchFamily="34" charset="0"/>
              </a:rPr>
              <a:t>عی (</a:t>
            </a:r>
            <a:r>
              <a:rPr lang="en-US" altLang="en-US" sz="2800" b="0" dirty="0">
                <a:solidFill>
                  <a:srgbClr val="000000"/>
                </a:solidFill>
                <a:latin typeface="Tahoma" panose="020B0604030504040204" pitchFamily="34" charset="0"/>
              </a:rPr>
              <a:t>functional dependency</a:t>
            </a:r>
            <a:r>
              <a:rPr lang="ar-SA" altLang="en-US" sz="2800" b="0" dirty="0">
                <a:solidFill>
                  <a:srgbClr val="000000"/>
                </a:solidFill>
                <a:latin typeface="Tahoma" panose="020B0604030504040204" pitchFamily="34" charset="0"/>
              </a:rPr>
              <a:t>) دارد اگروفقط اگر به ازای هر مقدار در </a:t>
            </a:r>
            <a:r>
              <a:rPr lang="en-US" altLang="en-US" sz="2800" b="0" dirty="0">
                <a:solidFill>
                  <a:srgbClr val="000000"/>
                </a:solidFill>
                <a:latin typeface="Tahoma" panose="020B0604030504040204" pitchFamily="34" charset="0"/>
              </a:rPr>
              <a:t>X</a:t>
            </a:r>
            <a:r>
              <a:rPr lang="ar-SA" altLang="en-US" sz="2800" b="0" dirty="0">
                <a:solidFill>
                  <a:srgbClr val="000000"/>
                </a:solidFill>
                <a:latin typeface="Tahoma" panose="020B0604030504040204" pitchFamily="34" charset="0"/>
              </a:rPr>
              <a:t> دقيقا يک مقدار در </a:t>
            </a:r>
            <a:r>
              <a:rPr lang="en-US" altLang="en-US" sz="2800" b="0" dirty="0">
                <a:solidFill>
                  <a:srgbClr val="000000"/>
                </a:solidFill>
                <a:latin typeface="Tahoma" panose="020B0604030504040204" pitchFamily="34" charset="0"/>
              </a:rPr>
              <a:t>Y</a:t>
            </a:r>
            <a:r>
              <a:rPr lang="ar-SA" altLang="en-US" sz="2800" b="0" dirty="0">
                <a:solidFill>
                  <a:srgbClr val="000000"/>
                </a:solidFill>
                <a:latin typeface="Tahoma" panose="020B0604030504040204" pitchFamily="34" charset="0"/>
              </a:rPr>
              <a:t> متناظر با آن وجود داشته باشد. که به صورت </a:t>
            </a:r>
            <a:r>
              <a:rPr lang="en-US" altLang="en-US" sz="2800" b="0" dirty="0">
                <a:solidFill>
                  <a:srgbClr val="000000"/>
                </a:solidFill>
                <a:latin typeface="Tahoma" panose="020B0604030504040204" pitchFamily="34" charset="0"/>
              </a:rPr>
              <a:t>X→Y</a:t>
            </a:r>
            <a:r>
              <a:rPr lang="ar-SA" altLang="en-US" sz="2800" b="0" dirty="0">
                <a:solidFill>
                  <a:srgbClr val="000000"/>
                </a:solidFill>
                <a:latin typeface="Tahoma" panose="020B0604030504040204" pitchFamily="34" charset="0"/>
              </a:rPr>
              <a:t> نشان داده می شود.</a:t>
            </a:r>
            <a:br>
              <a:rPr lang="en-US" altLang="en-US" sz="2800" b="0" dirty="0">
                <a:solidFill>
                  <a:schemeClr val="tx1"/>
                </a:solidFill>
              </a:rPr>
            </a:br>
            <a:br>
              <a:rPr lang="en-US" altLang="en-US" sz="2800" b="0" dirty="0">
                <a:solidFill>
                  <a:schemeClr val="tx1"/>
                </a:solidFill>
              </a:rPr>
            </a:br>
            <a:br>
              <a:rPr lang="en-US" altLang="en-US" sz="2800" b="0" dirty="0">
                <a:solidFill>
                  <a:schemeClr val="tx1"/>
                </a:solidFill>
                <a:latin typeface="Arial" panose="020B0604020202020204" pitchFamily="34" charset="0"/>
              </a:rPr>
            </a:br>
            <a:br>
              <a:rPr lang="en-US" altLang="en-US" sz="2800" b="0" dirty="0">
                <a:solidFill>
                  <a:schemeClr val="tx1"/>
                </a:solidFill>
                <a:latin typeface="Arial" panose="020B0604020202020204" pitchFamily="34" charset="0"/>
              </a:rPr>
            </a:br>
            <a:endParaRPr lang="en-US" sz="2800" dirty="0"/>
          </a:p>
        </p:txBody>
      </p:sp>
    </p:spTree>
    <p:extLst>
      <p:ext uri="{BB962C8B-B14F-4D97-AF65-F5344CB8AC3E}">
        <p14:creationId xmlns:p14="http://schemas.microsoft.com/office/powerpoint/2010/main" val="1663122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289711" y="784547"/>
            <a:ext cx="8555839" cy="5288905"/>
          </a:xfrm>
        </p:spPr>
        <p:txBody>
          <a:bodyPr/>
          <a:lstStyle/>
          <a:p>
            <a:pPr marL="0" indent="0" algn="r" rtl="1">
              <a:buNone/>
            </a:pPr>
            <a:r>
              <a:rPr lang="fa-IR" altLang="en-US" sz="2000" b="0" dirty="0">
                <a:solidFill>
                  <a:schemeClr val="tx1"/>
                </a:solidFill>
                <a:cs typeface="B Nazanin" panose="00000400000000000000" pitchFamily="2" charset="-78"/>
              </a:rPr>
              <a:t>آیا جدول زیر</a:t>
            </a:r>
            <a:r>
              <a:rPr lang="fa-IR" altLang="en-US" dirty="0"/>
              <a:t> </a:t>
            </a:r>
            <a:r>
              <a:rPr lang="en-US" altLang="en-US" dirty="0"/>
              <a:t>2NF</a:t>
            </a:r>
            <a:r>
              <a:rPr lang="fa-IR" altLang="en-US" dirty="0"/>
              <a:t> هست ؟</a:t>
            </a:r>
            <a:endParaRPr lang="en-US" altLang="en-US" dirty="0"/>
          </a:p>
          <a:p>
            <a:pPr marL="0" indent="0" algn="r" rtl="1">
              <a:buNone/>
            </a:pPr>
            <a:br>
              <a:rPr lang="en-US" altLang="en-US" sz="2000" b="0" dirty="0">
                <a:solidFill>
                  <a:schemeClr val="tx1"/>
                </a:solidFill>
                <a:latin typeface="Arial" panose="020B0604020202020204" pitchFamily="34" charset="0"/>
                <a:cs typeface="B Nazanin" panose="00000400000000000000" pitchFamily="2" charset="-78"/>
              </a:rPr>
            </a:br>
            <a:br>
              <a:rPr lang="en-US" altLang="en-US" sz="2000" b="0" dirty="0">
                <a:solidFill>
                  <a:schemeClr val="tx1"/>
                </a:solidFill>
                <a:latin typeface="Arial" panose="020B0604020202020204" pitchFamily="34" charset="0"/>
                <a:cs typeface="B Nazanin" panose="00000400000000000000" pitchFamily="2" charset="-78"/>
              </a:rPr>
            </a:br>
            <a:endParaRPr lang="en-US"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768350" y="117475"/>
            <a:ext cx="8077200" cy="609600"/>
          </a:xfrm>
        </p:spPr>
        <p:txBody>
          <a:bodyPr/>
          <a:lstStyle/>
          <a:p>
            <a:r>
              <a:rPr lang="fa-IR" altLang="en-US" sz="2800" dirty="0">
                <a:latin typeface="Titr" pitchFamily="2" charset="-78"/>
                <a:ea typeface="2  Titr"/>
                <a:cs typeface="2  Titr"/>
              </a:rPr>
              <a:t>جدول نرمال ۲</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905597519"/>
              </p:ext>
            </p:extLst>
          </p:nvPr>
        </p:nvGraphicFramePr>
        <p:xfrm>
          <a:off x="134420" y="32766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Adams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646941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588161" y="597049"/>
            <a:ext cx="8555839" cy="5288905"/>
          </a:xfrm>
        </p:spPr>
        <p:txBody>
          <a:bodyPr/>
          <a:lstStyle/>
          <a:p>
            <a:pPr marL="0" marR="0" algn="r" rtl="1">
              <a:lnSpc>
                <a:spcPct val="107000"/>
              </a:lnSpc>
              <a:spcBef>
                <a:spcPts val="0"/>
              </a:spcBef>
              <a:spcAft>
                <a:spcPts val="800"/>
              </a:spcAft>
            </a:pPr>
            <a:r>
              <a:rPr lang="ar-SA" sz="1600" dirty="0">
                <a:solidFill>
                  <a:srgbClr val="000000"/>
                </a:solidFill>
                <a:latin typeface="Tahoma" panose="020B0604030504040204" pitchFamily="34" charset="0"/>
              </a:rPr>
              <a:t>با کلید اصلی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a:t>
            </a:r>
            <a:r>
              <a:rPr lang="ar-SA" sz="1600" dirty="0">
                <a:solidFill>
                  <a:srgbClr val="000000"/>
                </a:solidFill>
                <a:latin typeface="Tahoma" panose="020B0604030504040204" pitchFamily="34" charset="0"/>
              </a:rPr>
              <a:t>، وابستگی صفات غیر کلیدی را بررسی می‌کنیم</a:t>
            </a:r>
            <a:r>
              <a:rPr lang="en-US" sz="16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600" dirty="0">
                <a:solidFill>
                  <a:srgbClr val="000000"/>
                </a:solidFill>
                <a:latin typeface="Tahoma" panose="020B0604030504040204" pitchFamily="34" charset="0"/>
              </a:rPr>
              <a:t>First</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Last</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Address</a:t>
            </a:r>
            <a:r>
              <a:rPr lang="ar-SA" sz="1600" dirty="0">
                <a:solidFill>
                  <a:srgbClr val="000000"/>
                </a:solidFill>
                <a:latin typeface="Tahoma" panose="020B0604030504040204" pitchFamily="34" charset="0"/>
              </a:rPr>
              <a:t>، </a:t>
            </a:r>
            <a:r>
              <a:rPr lang="en-US" sz="1600" dirty="0">
                <a:solidFill>
                  <a:srgbClr val="000000"/>
                </a:solidFill>
                <a:latin typeface="Tahoma" panose="020B0604030504040204" pitchFamily="34" charset="0"/>
              </a:rPr>
              <a:t>Credit Limit: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صفات فقط به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هستند و به کل کلید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نیستند</a:t>
            </a:r>
            <a:r>
              <a:rPr lang="en-US" sz="16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موضوع باعث ایجاد وابستگی جزئی می‌شود و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می‌کند</a:t>
            </a: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Font typeface="+mj-lt"/>
              <a:buAutoNum type="arabicPeriod"/>
              <a:tabLst>
                <a:tab pos="457200" algn="l"/>
              </a:tabLst>
            </a:pPr>
            <a:r>
              <a:rPr lang="en-US" sz="1600" dirty="0" err="1">
                <a:solidFill>
                  <a:srgbClr val="000000"/>
                </a:solidFill>
                <a:latin typeface="Tahoma" panose="020B0604030504040204" pitchFamily="34" charset="0"/>
              </a:rPr>
              <a:t>Salesrep</a:t>
            </a: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r>
              <a:rPr lang="ar-SA" sz="1600" dirty="0">
                <a:solidFill>
                  <a:srgbClr val="000000"/>
                </a:solidFill>
                <a:latin typeface="Tahoma" panose="020B0604030504040204" pitchFamily="34" charset="0"/>
              </a:rPr>
              <a:t>فقط به </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است (با فرض اینکه هر فروش نماینده فروش خاصی دارد) و به کل کلید ترکیبی </a:t>
            </a:r>
            <a:r>
              <a:rPr lang="en-US" sz="1600" dirty="0">
                <a:solidFill>
                  <a:srgbClr val="000000"/>
                </a:solidFill>
                <a:latin typeface="Tahoma" panose="020B0604030504040204" pitchFamily="34" charset="0"/>
              </a:rPr>
              <a:t>(</a:t>
            </a:r>
            <a:r>
              <a:rPr lang="en-US" sz="1600" dirty="0" err="1">
                <a:solidFill>
                  <a:srgbClr val="000000"/>
                </a:solidFill>
                <a:latin typeface="Tahoma" panose="020B0604030504040204" pitchFamily="34" charset="0"/>
              </a:rPr>
              <a:t>SaleNo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en-US" sz="1600" dirty="0" err="1">
                <a:solidFill>
                  <a:srgbClr val="000000"/>
                </a:solidFill>
                <a:latin typeface="Tahoma" panose="020B0604030504040204" pitchFamily="34" charset="0"/>
              </a:rPr>
              <a:t>CustomerNo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وابسته نیست</a:t>
            </a:r>
            <a:r>
              <a:rPr lang="en-US" sz="1600" dirty="0">
                <a:solidFill>
                  <a:srgbClr val="000000"/>
                </a:solidFill>
                <a:latin typeface="Tahoma" panose="020B0604030504040204" pitchFamily="34" charset="0"/>
              </a:rPr>
              <a:t>.</a:t>
            </a:r>
          </a:p>
          <a:p>
            <a:pPr marL="742950" marR="0" lvl="1" indent="-285750" algn="r" rtl="1">
              <a:lnSpc>
                <a:spcPct val="107000"/>
              </a:lnSpc>
              <a:spcBef>
                <a:spcPts val="0"/>
              </a:spcBef>
              <a:spcAft>
                <a:spcPts val="800"/>
              </a:spcAft>
              <a:buSzPts val="1000"/>
              <a:buFont typeface="Courier New" panose="02070309020205020404" pitchFamily="49" charset="0"/>
              <a:buChar char="o"/>
              <a:tabLst>
                <a:tab pos="914400" algn="l"/>
              </a:tabLst>
            </a:pPr>
            <a:r>
              <a:rPr lang="ar-SA" sz="1600" dirty="0">
                <a:solidFill>
                  <a:srgbClr val="000000"/>
                </a:solidFill>
                <a:latin typeface="Tahoma" panose="020B0604030504040204" pitchFamily="34" charset="0"/>
              </a:rPr>
              <a:t>این نیز یک وابستگی جزئی است که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می‌کند</a:t>
            </a:r>
            <a:r>
              <a:rPr lang="en-US" sz="1600" dirty="0">
                <a:solidFill>
                  <a:srgbClr val="000000"/>
                </a:solidFill>
                <a:latin typeface="Tahoma" panose="020B0604030504040204" pitchFamily="34" charset="0"/>
              </a:rPr>
              <a:t>.</a:t>
            </a:r>
          </a:p>
          <a:p>
            <a:pPr marL="342900" marR="0" lvl="0" indent="-342900" algn="r" rtl="1">
              <a:lnSpc>
                <a:spcPct val="107000"/>
              </a:lnSpc>
              <a:spcBef>
                <a:spcPts val="0"/>
              </a:spcBef>
              <a:spcAft>
                <a:spcPts val="800"/>
              </a:spcAft>
              <a:buFont typeface="+mj-lt"/>
              <a:buAutoNum type="arabicPeriod"/>
              <a:tabLst>
                <a:tab pos="457200" algn="l"/>
              </a:tabLst>
            </a:pPr>
            <a:r>
              <a:rPr lang="en-US" sz="1100" dirty="0">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latin typeface="Tahoma" panose="020B0604030504040204" pitchFamily="34" charset="0"/>
              </a:rPr>
              <a:t>Amount </a:t>
            </a:r>
            <a:r>
              <a:rPr lang="ar-SA" sz="1600" dirty="0">
                <a:solidFill>
                  <a:srgbClr val="000000"/>
                </a:solidFill>
                <a:latin typeface="Tahoma" panose="020B0604030504040204" pitchFamily="34" charset="0"/>
              </a:rPr>
              <a:t>به </a:t>
            </a:r>
            <a:r>
              <a:rPr lang="en-US" sz="1600" dirty="0" err="1">
                <a:solidFill>
                  <a:srgbClr val="000000"/>
                </a:solidFill>
                <a:latin typeface="Tahoma" panose="020B0604030504040204" pitchFamily="34" charset="0"/>
              </a:rPr>
              <a:t>ProductNo</a:t>
            </a:r>
            <a:r>
              <a:rPr lang="en-US" sz="1600" dirty="0">
                <a:solidFill>
                  <a:srgbClr val="000000"/>
                </a:solidFill>
                <a:latin typeface="Tahoma" panose="020B0604030504040204" pitchFamily="34" charset="0"/>
              </a:rPr>
              <a:t> </a:t>
            </a:r>
            <a:r>
              <a:rPr lang="ar-SA" sz="1600" dirty="0">
                <a:solidFill>
                  <a:srgbClr val="000000"/>
                </a:solidFill>
                <a:latin typeface="Tahoma" panose="020B0604030504040204" pitchFamily="34" charset="0"/>
              </a:rPr>
              <a:t>و به </a:t>
            </a:r>
            <a:r>
              <a:rPr lang="en-US" sz="1600" dirty="0">
                <a:solidFill>
                  <a:srgbClr val="000000"/>
                </a:solidFill>
                <a:latin typeface="Tahoma" panose="020B0604030504040204" pitchFamily="34" charset="0"/>
              </a:rPr>
              <a:t>Qty </a:t>
            </a:r>
            <a:r>
              <a:rPr lang="ar-SA" sz="1600" dirty="0">
                <a:solidFill>
                  <a:srgbClr val="000000"/>
                </a:solidFill>
                <a:latin typeface="Tahoma" panose="020B0604030504040204" pitchFamily="34" charset="0"/>
              </a:rPr>
              <a:t>وابسته است، بنابراین به درستی به بخشی از کلید وابسته است. این مورد فرم 2</a:t>
            </a:r>
            <a:r>
              <a:rPr lang="en-US" sz="1600" dirty="0">
                <a:solidFill>
                  <a:srgbClr val="000000"/>
                </a:solidFill>
                <a:latin typeface="Tahoma" panose="020B0604030504040204" pitchFamily="34" charset="0"/>
              </a:rPr>
              <a:t>NF </a:t>
            </a:r>
            <a:r>
              <a:rPr lang="ar-SA" sz="1600" dirty="0">
                <a:solidFill>
                  <a:srgbClr val="000000"/>
                </a:solidFill>
                <a:latin typeface="Tahoma" panose="020B0604030504040204" pitchFamily="34" charset="0"/>
              </a:rPr>
              <a:t>را نقض نمی‌کند</a:t>
            </a:r>
            <a:r>
              <a:rPr lang="en-US" sz="1600" dirty="0">
                <a:solidFill>
                  <a:srgbClr val="000000"/>
                </a:solidFill>
                <a:latin typeface="Tahoma" panose="020B0604030504040204" pitchFamily="34" charset="0"/>
              </a:rPr>
              <a:t>.</a:t>
            </a:r>
          </a:p>
          <a:p>
            <a:pPr marL="0" marR="0" algn="r" rtl="1">
              <a:lnSpc>
                <a:spcPct val="107000"/>
              </a:lnSpc>
              <a:spcBef>
                <a:spcPts val="0"/>
              </a:spcBef>
              <a:spcAft>
                <a:spcPts val="800"/>
              </a:spcAft>
            </a:pPr>
            <a:r>
              <a:rPr lang="en-US" sz="1050" dirty="0">
                <a:effectLst/>
                <a:latin typeface="Calibri" panose="020F0502020204030204" pitchFamily="34" charset="0"/>
                <a:ea typeface="Calibri" panose="020F0502020204030204" pitchFamily="34" charset="0"/>
                <a:cs typeface="B Nazanin" panose="00000400000000000000" pitchFamily="2" charset="-78"/>
              </a:rPr>
              <a:t> </a:t>
            </a:r>
            <a:r>
              <a:rPr lang="ar-SA" altLang="en-US" sz="160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600" dirty="0">
                <a:solidFill>
                  <a:srgbClr val="000000"/>
                </a:solidFill>
                <a:latin typeface="Tahoma" panose="020B0604030504040204" pitchFamily="34" charset="0"/>
                <a:cs typeface="B Nazanin" panose="00000400000000000000" pitchFamily="2" charset="-78"/>
              </a:rPr>
              <a:t>،</a:t>
            </a:r>
            <a:r>
              <a:rPr lang="ar-SA" altLang="en-US" sz="160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600" dirty="0">
                <a:solidFill>
                  <a:srgbClr val="000000"/>
                </a:solidFill>
                <a:latin typeface="Tahoma" panose="020B0604030504040204" pitchFamily="34" charset="0"/>
                <a:cs typeface="B Nazanin" panose="00000400000000000000" pitchFamily="2" charset="-78"/>
              </a:rPr>
              <a:t>NF</a:t>
            </a:r>
            <a:r>
              <a:rPr lang="ar-SA" altLang="en-US" sz="1600" dirty="0">
                <a:solidFill>
                  <a:srgbClr val="000000"/>
                </a:solidFill>
                <a:latin typeface="Tahoma" panose="020B0604030504040204" pitchFamily="34" charset="0"/>
                <a:cs typeface="B Nazanin" panose="00000400000000000000" pitchFamily="2" charset="-78"/>
              </a:rPr>
              <a:t> است.</a:t>
            </a:r>
            <a:br>
              <a:rPr lang="en-US" altLang="en-US" sz="1600" dirty="0">
                <a:solidFill>
                  <a:schemeClr val="tx1"/>
                </a:solidFill>
                <a:cs typeface="B Nazanin" panose="00000400000000000000" pitchFamily="2" charset="-78"/>
              </a:rPr>
            </a:br>
            <a:br>
              <a:rPr lang="en-US" altLang="en-US" sz="1600" dirty="0">
                <a:solidFill>
                  <a:schemeClr val="tx1"/>
                </a:solidFill>
                <a:latin typeface="Arial" panose="020B0604020202020204" pitchFamily="34" charset="0"/>
                <a:cs typeface="B Nazanin" panose="00000400000000000000" pitchFamily="2" charset="-78"/>
              </a:rPr>
            </a:br>
            <a:br>
              <a:rPr lang="en-US" altLang="en-US" sz="1600" dirty="0">
                <a:solidFill>
                  <a:schemeClr val="tx1"/>
                </a:solidFill>
                <a:latin typeface="Arial" panose="020B0604020202020204" pitchFamily="34" charset="0"/>
                <a:cs typeface="B Nazanin" panose="00000400000000000000" pitchFamily="2" charset="-78"/>
              </a:rPr>
            </a:br>
            <a:endParaRPr lang="en-US" sz="1600"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606126" y="-152400"/>
            <a:ext cx="8077200" cy="609600"/>
          </a:xfrm>
        </p:spPr>
        <p:txBody>
          <a:bodyPr/>
          <a:lstStyle/>
          <a:p>
            <a:r>
              <a:rPr lang="fa-IR" altLang="en-US" sz="2800" dirty="0">
                <a:latin typeface="Titr" pitchFamily="2" charset="-78"/>
                <a:ea typeface="2  Titr"/>
                <a:cs typeface="2  Titr"/>
              </a:rPr>
              <a:t>جدول نرمال ۲</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1178535930"/>
              </p:ext>
            </p:extLst>
          </p:nvPr>
        </p:nvGraphicFramePr>
        <p:xfrm>
          <a:off x="127488" y="4336290"/>
          <a:ext cx="8864112" cy="2725878"/>
        </p:xfrm>
        <a:graphic>
          <a:graphicData uri="http://schemas.openxmlformats.org/drawingml/2006/table">
            <a:tbl>
              <a:tblPr firstRow="1" firstCol="1" bandRow="1">
                <a:tableStyleId>{616DA210-FB5B-4158-B5E0-FEB733F419BA}</a:tableStyleId>
              </a:tblPr>
              <a:tblGrid>
                <a:gridCol w="579298">
                  <a:extLst>
                    <a:ext uri="{9D8B030D-6E8A-4147-A177-3AD203B41FA5}">
                      <a16:colId xmlns:a16="http://schemas.microsoft.com/office/drawing/2014/main" val="234041042"/>
                    </a:ext>
                  </a:extLst>
                </a:gridCol>
                <a:gridCol w="927786">
                  <a:extLst>
                    <a:ext uri="{9D8B030D-6E8A-4147-A177-3AD203B41FA5}">
                      <a16:colId xmlns:a16="http://schemas.microsoft.com/office/drawing/2014/main" val="3415118693"/>
                    </a:ext>
                  </a:extLst>
                </a:gridCol>
                <a:gridCol w="910580">
                  <a:extLst>
                    <a:ext uri="{9D8B030D-6E8A-4147-A177-3AD203B41FA5}">
                      <a16:colId xmlns:a16="http://schemas.microsoft.com/office/drawing/2014/main" val="3881982512"/>
                    </a:ext>
                  </a:extLst>
                </a:gridCol>
                <a:gridCol w="455290">
                  <a:extLst>
                    <a:ext uri="{9D8B030D-6E8A-4147-A177-3AD203B41FA5}">
                      <a16:colId xmlns:a16="http://schemas.microsoft.com/office/drawing/2014/main" val="2484215510"/>
                    </a:ext>
                  </a:extLst>
                </a:gridCol>
                <a:gridCol w="673200">
                  <a:extLst>
                    <a:ext uri="{9D8B030D-6E8A-4147-A177-3AD203B41FA5}">
                      <a16:colId xmlns:a16="http://schemas.microsoft.com/office/drawing/2014/main" val="1297653461"/>
                    </a:ext>
                  </a:extLst>
                </a:gridCol>
                <a:gridCol w="1141099">
                  <a:extLst>
                    <a:ext uri="{9D8B030D-6E8A-4147-A177-3AD203B41FA5}">
                      <a16:colId xmlns:a16="http://schemas.microsoft.com/office/drawing/2014/main" val="3484224265"/>
                    </a:ext>
                  </a:extLst>
                </a:gridCol>
                <a:gridCol w="836806">
                  <a:extLst>
                    <a:ext uri="{9D8B030D-6E8A-4147-A177-3AD203B41FA5}">
                      <a16:colId xmlns:a16="http://schemas.microsoft.com/office/drawing/2014/main" val="3482110401"/>
                    </a:ext>
                  </a:extLst>
                </a:gridCol>
                <a:gridCol w="760732">
                  <a:extLst>
                    <a:ext uri="{9D8B030D-6E8A-4147-A177-3AD203B41FA5}">
                      <a16:colId xmlns:a16="http://schemas.microsoft.com/office/drawing/2014/main" val="1813858957"/>
                    </a:ext>
                  </a:extLst>
                </a:gridCol>
                <a:gridCol w="760732">
                  <a:extLst>
                    <a:ext uri="{9D8B030D-6E8A-4147-A177-3AD203B41FA5}">
                      <a16:colId xmlns:a16="http://schemas.microsoft.com/office/drawing/2014/main" val="1355875302"/>
                    </a:ext>
                  </a:extLst>
                </a:gridCol>
                <a:gridCol w="1293245">
                  <a:extLst>
                    <a:ext uri="{9D8B030D-6E8A-4147-A177-3AD203B41FA5}">
                      <a16:colId xmlns:a16="http://schemas.microsoft.com/office/drawing/2014/main" val="1675925667"/>
                    </a:ext>
                  </a:extLst>
                </a:gridCol>
                <a:gridCol w="525344">
                  <a:extLst>
                    <a:ext uri="{9D8B030D-6E8A-4147-A177-3AD203B41FA5}">
                      <a16:colId xmlns:a16="http://schemas.microsoft.com/office/drawing/2014/main" val="236614085"/>
                    </a:ext>
                  </a:extLst>
                </a:gridCol>
              </a:tblGrid>
              <a:tr h="38958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Address</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257511">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257511">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257511">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182708">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182708">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182708">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257511">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Diane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Adams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284043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095375" y="-1066800"/>
            <a:ext cx="7772400" cy="5105400"/>
          </a:xfrm>
        </p:spPr>
        <p:txBody>
          <a:bodyPr>
            <a:noAutofit/>
          </a:bodyPr>
          <a:lstStyle/>
          <a:p>
            <a:pPr algn="r" rtl="1"/>
            <a:r>
              <a:rPr lang="fa-IR" sz="2000" b="0" dirty="0">
                <a:cs typeface="B Nazanin" panose="00000400000000000000" pitchFamily="2" charset="-78"/>
              </a:rPr>
              <a:t>مثال. جدول </a:t>
            </a:r>
            <a:r>
              <a:rPr lang="en-US" sz="2000" b="0" dirty="0">
                <a:cs typeface="B Nazanin" panose="00000400000000000000" pitchFamily="2" charset="-78"/>
              </a:rPr>
              <a:t>ALL_SALES </a:t>
            </a:r>
            <a:r>
              <a:rPr lang="fa-IR" sz="2000" b="0" dirty="0">
                <a:cs typeface="B Nazanin" panose="00000400000000000000" pitchFamily="2" charset="-78"/>
              </a:rPr>
              <a:t>را درنظر بگيريد: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r>
              <a:rPr lang="fa-IR" sz="2000" b="0" dirty="0">
                <a:cs typeface="B Nazanin" panose="00000400000000000000" pitchFamily="2" charset="-78"/>
              </a:rPr>
              <a:t>مشاهده می شود بعضی از ستون ها بهم مرتبط هستند و توسط بخشی از کليد مشخص می شوند. به عبارت ديگر بعضی ستون ها با زيرمجموعه ای از کليد وابستگی تابعی دارند: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br>
              <a:rPr lang="en-US" sz="2000" dirty="0">
                <a:cs typeface="B Nazanin" panose="00000400000000000000" pitchFamily="2" charset="-78"/>
              </a:rPr>
            </a:b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05E59686-4629-481C-A6E5-ECA0394DA4F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26</a:t>
            </a:fld>
            <a:endParaRPr lang="en-US"/>
          </a:p>
        </p:txBody>
      </p:sp>
      <p:sp>
        <p:nvSpPr>
          <p:cNvPr id="4" name="Rectangle 3">
            <a:extLst>
              <a:ext uri="{FF2B5EF4-FFF2-40B4-BE49-F238E27FC236}">
                <a16:creationId xmlns:a16="http://schemas.microsoft.com/office/drawing/2014/main" id="{C3E5D3F8-2F16-4DBE-91F0-071A27DBCBB5}"/>
              </a:ext>
            </a:extLst>
          </p:cNvPr>
          <p:cNvSpPr/>
          <p:nvPr/>
        </p:nvSpPr>
        <p:spPr>
          <a:xfrm>
            <a:off x="371475" y="2642474"/>
            <a:ext cx="8686800" cy="923330"/>
          </a:xfrm>
          <a:prstGeom prst="rect">
            <a:avLst/>
          </a:prstGeom>
        </p:spPr>
        <p:txBody>
          <a:bodyPr wrap="square">
            <a:spAutoFit/>
          </a:bodyPr>
          <a:lstStyle/>
          <a:p>
            <a:r>
              <a:rPr lang="en-US" dirty="0" err="1"/>
              <a:t>ProductNo</a:t>
            </a:r>
            <a:r>
              <a:rPr lang="en-US" dirty="0"/>
              <a:t> → {Description, </a:t>
            </a:r>
            <a:r>
              <a:rPr lang="en-US" dirty="0" err="1"/>
              <a:t>ReorderLevel</a:t>
            </a:r>
            <a:r>
              <a:rPr lang="en-US" dirty="0"/>
              <a:t>, Price, </a:t>
            </a:r>
            <a:r>
              <a:rPr lang="en-US" dirty="0" err="1"/>
              <a:t>QtyInStock</a:t>
            </a:r>
            <a:r>
              <a:rPr lang="en-US" dirty="0"/>
              <a:t>}</a:t>
            </a:r>
            <a:br>
              <a:rPr lang="en-US" dirty="0"/>
            </a:br>
            <a:r>
              <a:rPr lang="en-US" dirty="0" err="1"/>
              <a:t>CustomerNo</a:t>
            </a:r>
            <a:r>
              <a:rPr lang="en-US" dirty="0"/>
              <a:t> → {</a:t>
            </a:r>
            <a:r>
              <a:rPr lang="en-US" dirty="0" err="1"/>
              <a:t>Customer_Name</a:t>
            </a:r>
            <a:r>
              <a:rPr lang="en-US" dirty="0"/>
              <a:t>, </a:t>
            </a:r>
            <a:r>
              <a:rPr lang="en-US" dirty="0" err="1"/>
              <a:t>CreditLimit</a:t>
            </a:r>
            <a:r>
              <a:rPr lang="en-US" dirty="0"/>
              <a:t>}</a:t>
            </a:r>
            <a:br>
              <a:rPr lang="en-US" dirty="0"/>
            </a:br>
            <a:r>
              <a:rPr lang="en-US" dirty="0" err="1"/>
              <a:t>SaleNo</a:t>
            </a:r>
            <a:r>
              <a:rPr lang="en-US" dirty="0"/>
              <a:t> → {Date, </a:t>
            </a:r>
            <a:r>
              <a:rPr lang="en-US" dirty="0" err="1"/>
              <a:t>CustomerNo</a:t>
            </a:r>
            <a:r>
              <a:rPr lang="en-US" dirty="0"/>
              <a:t>, </a:t>
            </a:r>
            <a:r>
              <a:rPr lang="en-US" dirty="0" err="1"/>
              <a:t>ProductNo</a:t>
            </a:r>
            <a:r>
              <a:rPr lang="en-US" dirty="0"/>
              <a:t>, Qty, Amount, </a:t>
            </a:r>
            <a:r>
              <a:rPr lang="en-US" dirty="0" err="1"/>
              <a:t>Salesrep</a:t>
            </a:r>
            <a:r>
              <a:rPr lang="en-US" dirty="0"/>
              <a:t>}</a:t>
            </a:r>
          </a:p>
        </p:txBody>
      </p:sp>
      <p:sp>
        <p:nvSpPr>
          <p:cNvPr id="5" name="Rectangle 4">
            <a:extLst>
              <a:ext uri="{FF2B5EF4-FFF2-40B4-BE49-F238E27FC236}">
                <a16:creationId xmlns:a16="http://schemas.microsoft.com/office/drawing/2014/main" id="{A3C649F2-B8DB-4A47-9B59-3BCC462679B1}"/>
              </a:ext>
            </a:extLst>
          </p:cNvPr>
          <p:cNvSpPr/>
          <p:nvPr/>
        </p:nvSpPr>
        <p:spPr>
          <a:xfrm>
            <a:off x="487680" y="838421"/>
            <a:ext cx="8534400" cy="646331"/>
          </a:xfrm>
          <a:prstGeom prst="rect">
            <a:avLst/>
          </a:prstGeom>
        </p:spPr>
        <p:txBody>
          <a:bodyPr wrap="square">
            <a:spAutoFit/>
          </a:bodyPr>
          <a:lstStyle/>
          <a:p>
            <a:r>
              <a:rPr lang="en-US" dirty="0"/>
              <a:t>ALL_SALES(</a:t>
            </a:r>
            <a:r>
              <a:rPr lang="en-US" u="sng" dirty="0" err="1"/>
              <a:t>SaleNo</a:t>
            </a:r>
            <a:r>
              <a:rPr lang="en-US" u="sng" dirty="0"/>
              <a:t>, </a:t>
            </a:r>
            <a:r>
              <a:rPr lang="en-US" u="sng" dirty="0" err="1"/>
              <a:t>ProductNo</a:t>
            </a:r>
            <a:r>
              <a:rPr lang="en-US" u="sng" dirty="0"/>
              <a:t>, </a:t>
            </a:r>
            <a:r>
              <a:rPr lang="en-US" u="sng" dirty="0" err="1"/>
              <a:t>CustomerNo</a:t>
            </a:r>
            <a:r>
              <a:rPr lang="en-US" dirty="0"/>
              <a:t>, </a:t>
            </a:r>
            <a:r>
              <a:rPr lang="en-US" dirty="0" err="1"/>
              <a:t>SaleDate</a:t>
            </a:r>
            <a:r>
              <a:rPr lang="en-US" dirty="0"/>
              <a:t>, </a:t>
            </a:r>
            <a:r>
              <a:rPr lang="en-US" dirty="0" err="1"/>
              <a:t>QtyInStock</a:t>
            </a:r>
            <a:r>
              <a:rPr lang="en-US" dirty="0"/>
              <a:t>, Description, Price, </a:t>
            </a:r>
            <a:r>
              <a:rPr lang="en-US" dirty="0" err="1"/>
              <a:t>Customer_Name</a:t>
            </a:r>
            <a:r>
              <a:rPr lang="en-US" dirty="0"/>
              <a:t>, </a:t>
            </a:r>
            <a:r>
              <a:rPr lang="en-US" dirty="0" err="1"/>
              <a:t>CreditLimit</a:t>
            </a:r>
            <a:r>
              <a:rPr lang="en-US" dirty="0"/>
              <a:t>, Amount, </a:t>
            </a:r>
            <a:r>
              <a:rPr lang="en-US" dirty="0" err="1"/>
              <a:t>Salesrep</a:t>
            </a:r>
            <a:r>
              <a:rPr lang="en-US" dirty="0"/>
              <a:t>)</a:t>
            </a:r>
          </a:p>
        </p:txBody>
      </p:sp>
      <p:graphicFrame>
        <p:nvGraphicFramePr>
          <p:cNvPr id="11" name="Table 10">
            <a:extLst>
              <a:ext uri="{FF2B5EF4-FFF2-40B4-BE49-F238E27FC236}">
                <a16:creationId xmlns:a16="http://schemas.microsoft.com/office/drawing/2014/main" id="{3D5B73AA-01E9-4543-BD2F-8FB1E4FACC44}"/>
              </a:ext>
            </a:extLst>
          </p:cNvPr>
          <p:cNvGraphicFramePr>
            <a:graphicFrameLocks noGrp="1"/>
          </p:cNvGraphicFramePr>
          <p:nvPr>
            <p:extLst>
              <p:ext uri="{D42A27DB-BD31-4B8C-83A1-F6EECF244321}">
                <p14:modId xmlns:p14="http://schemas.microsoft.com/office/powerpoint/2010/main" val="3512062195"/>
              </p:ext>
            </p:extLst>
          </p:nvPr>
        </p:nvGraphicFramePr>
        <p:xfrm>
          <a:off x="333375" y="4155401"/>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634866909"/>
                    </a:ext>
                  </a:extLst>
                </a:gridCol>
                <a:gridCol w="900264">
                  <a:extLst>
                    <a:ext uri="{9D8B030D-6E8A-4147-A177-3AD203B41FA5}">
                      <a16:colId xmlns:a16="http://schemas.microsoft.com/office/drawing/2014/main" val="4176574813"/>
                    </a:ext>
                  </a:extLst>
                </a:gridCol>
                <a:gridCol w="885108">
                  <a:extLst>
                    <a:ext uri="{9D8B030D-6E8A-4147-A177-3AD203B41FA5}">
                      <a16:colId xmlns:a16="http://schemas.microsoft.com/office/drawing/2014/main" val="3413149126"/>
                    </a:ext>
                  </a:extLst>
                </a:gridCol>
                <a:gridCol w="436492">
                  <a:extLst>
                    <a:ext uri="{9D8B030D-6E8A-4147-A177-3AD203B41FA5}">
                      <a16:colId xmlns:a16="http://schemas.microsoft.com/office/drawing/2014/main" val="649026262"/>
                    </a:ext>
                  </a:extLst>
                </a:gridCol>
                <a:gridCol w="654737">
                  <a:extLst>
                    <a:ext uri="{9D8B030D-6E8A-4147-A177-3AD203B41FA5}">
                      <a16:colId xmlns:a16="http://schemas.microsoft.com/office/drawing/2014/main" val="4081517296"/>
                    </a:ext>
                  </a:extLst>
                </a:gridCol>
                <a:gridCol w="1103354">
                  <a:extLst>
                    <a:ext uri="{9D8B030D-6E8A-4147-A177-3AD203B41FA5}">
                      <a16:colId xmlns:a16="http://schemas.microsoft.com/office/drawing/2014/main" val="3577044718"/>
                    </a:ext>
                  </a:extLst>
                </a:gridCol>
                <a:gridCol w="812359">
                  <a:extLst>
                    <a:ext uri="{9D8B030D-6E8A-4147-A177-3AD203B41FA5}">
                      <a16:colId xmlns:a16="http://schemas.microsoft.com/office/drawing/2014/main" val="2289919263"/>
                    </a:ext>
                  </a:extLst>
                </a:gridCol>
                <a:gridCol w="739610">
                  <a:extLst>
                    <a:ext uri="{9D8B030D-6E8A-4147-A177-3AD203B41FA5}">
                      <a16:colId xmlns:a16="http://schemas.microsoft.com/office/drawing/2014/main" val="1565915294"/>
                    </a:ext>
                  </a:extLst>
                </a:gridCol>
                <a:gridCol w="739610">
                  <a:extLst>
                    <a:ext uri="{9D8B030D-6E8A-4147-A177-3AD203B41FA5}">
                      <a16:colId xmlns:a16="http://schemas.microsoft.com/office/drawing/2014/main" val="816195333"/>
                    </a:ext>
                  </a:extLst>
                </a:gridCol>
                <a:gridCol w="1254913">
                  <a:extLst>
                    <a:ext uri="{9D8B030D-6E8A-4147-A177-3AD203B41FA5}">
                      <a16:colId xmlns:a16="http://schemas.microsoft.com/office/drawing/2014/main" val="1416750868"/>
                    </a:ext>
                  </a:extLst>
                </a:gridCol>
                <a:gridCol w="509240">
                  <a:extLst>
                    <a:ext uri="{9D8B030D-6E8A-4147-A177-3AD203B41FA5}">
                      <a16:colId xmlns:a16="http://schemas.microsoft.com/office/drawing/2014/main" val="4016761913"/>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97847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512329316"/>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Wayne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68663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4918205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983069"/>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405715733"/>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7156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359192006"/>
                  </a:ext>
                </a:extLst>
              </a:tr>
            </a:tbl>
          </a:graphicData>
        </a:graphic>
      </p:graphicFrame>
    </p:spTree>
    <p:extLst>
      <p:ext uri="{BB962C8B-B14F-4D97-AF65-F5344CB8AC3E}">
        <p14:creationId xmlns:p14="http://schemas.microsoft.com/office/powerpoint/2010/main" val="3721452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120859" y="-1137321"/>
            <a:ext cx="7772400" cy="1984379"/>
          </a:xfrm>
        </p:spPr>
        <p:txBody>
          <a:bodyPr>
            <a:noAutofit/>
          </a:bodyPr>
          <a:lstStyle/>
          <a:p>
            <a:pPr algn="r" rtl="1"/>
            <a:r>
              <a:rPr lang="fa-IR" sz="2000" b="0" dirty="0">
                <a:cs typeface="B Nazanin" panose="00000400000000000000" pitchFamily="2" charset="-78"/>
              </a:rPr>
              <a:t>با جدا کردن اين ستون ها به جداول جداگانه به فرم دوم نرمال می رسيم.</a:t>
            </a: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E8A1EF70-2383-49DE-A504-D1E123EED23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27</a:t>
            </a:fld>
            <a:endParaRPr lang="en-US"/>
          </a:p>
        </p:txBody>
      </p:sp>
      <p:sp>
        <p:nvSpPr>
          <p:cNvPr id="3" name="Rectangle 2">
            <a:extLst>
              <a:ext uri="{FF2B5EF4-FFF2-40B4-BE49-F238E27FC236}">
                <a16:creationId xmlns:a16="http://schemas.microsoft.com/office/drawing/2014/main" id="{86CFD693-8CB8-40E1-BE3A-00D16DFB52F1}"/>
              </a:ext>
            </a:extLst>
          </p:cNvPr>
          <p:cNvSpPr/>
          <p:nvPr/>
        </p:nvSpPr>
        <p:spPr>
          <a:xfrm>
            <a:off x="272255" y="1285435"/>
            <a:ext cx="7924800" cy="923330"/>
          </a:xfrm>
          <a:prstGeom prst="rect">
            <a:avLst/>
          </a:prstGeom>
        </p:spPr>
        <p:txBody>
          <a:bodyPr wrap="square">
            <a:spAutoFit/>
          </a:bodyPr>
          <a:lstStyle/>
          <a:p>
            <a:pPr marL="285750" indent="-285750">
              <a:buFont typeface="Arial" panose="020B0604020202020204" pitchFamily="34" charset="0"/>
              <a:buChar char="•"/>
            </a:pPr>
            <a:r>
              <a:rPr lang="en-US" dirty="0"/>
              <a:t>PRODUCT(</a:t>
            </a:r>
            <a:r>
              <a:rPr lang="en-US" u="sng" dirty="0" err="1"/>
              <a:t>ProductNo</a:t>
            </a:r>
            <a:r>
              <a:rPr lang="en-US" dirty="0"/>
              <a:t>, Description, Price, </a:t>
            </a:r>
            <a:r>
              <a:rPr lang="en-US" dirty="0" err="1"/>
              <a:t>QtyInStock</a:t>
            </a:r>
            <a:r>
              <a:rPr lang="en-US" dirty="0"/>
              <a:t>)</a:t>
            </a:r>
            <a:endParaRPr lang="fa-IR" dirty="0"/>
          </a:p>
          <a:p>
            <a:pPr marL="285750" indent="-285750">
              <a:buFont typeface="Arial" panose="020B0604020202020204" pitchFamily="34" charset="0"/>
              <a:buChar char="•"/>
            </a:pPr>
            <a:r>
              <a:rPr lang="en-US" dirty="0"/>
              <a:t>CUSTOMER(</a:t>
            </a:r>
            <a:r>
              <a:rPr lang="en-US" u="sng" dirty="0" err="1"/>
              <a:t>CustomerNo</a:t>
            </a:r>
            <a:r>
              <a:rPr lang="en-US" dirty="0"/>
              <a:t>, </a:t>
            </a:r>
            <a:r>
              <a:rPr lang="en-US" dirty="0" err="1"/>
              <a:t>Customer_Name</a:t>
            </a:r>
            <a:r>
              <a:rPr lang="en-US" dirty="0"/>
              <a:t>, </a:t>
            </a:r>
            <a:r>
              <a:rPr lang="en-US" dirty="0" err="1"/>
              <a:t>CreditLimit</a:t>
            </a:r>
            <a:r>
              <a:rPr lang="en-US" dirty="0"/>
              <a:t>)</a:t>
            </a:r>
            <a:endParaRPr lang="fa-IR" dirty="0"/>
          </a:p>
          <a:p>
            <a:pPr marL="285750" indent="-285750">
              <a:buFont typeface="Arial" panose="020B0604020202020204" pitchFamily="34" charset="0"/>
              <a:buChar char="•"/>
            </a:pPr>
            <a:r>
              <a:rPr lang="en-US" dirty="0"/>
              <a:t>SALE(</a:t>
            </a:r>
            <a:r>
              <a:rPr lang="en-US" u="sng" dirty="0" err="1"/>
              <a:t>SaleNo</a:t>
            </a:r>
            <a:r>
              <a:rPr lang="en-US" dirty="0"/>
              <a:t>, Date, </a:t>
            </a:r>
            <a:r>
              <a:rPr lang="en-US" dirty="0" err="1"/>
              <a:t>CustomerNo</a:t>
            </a:r>
            <a:r>
              <a:rPr lang="en-US" dirty="0"/>
              <a:t>, </a:t>
            </a:r>
            <a:r>
              <a:rPr lang="en-US" dirty="0" err="1"/>
              <a:t>ProductNo</a:t>
            </a:r>
            <a:r>
              <a:rPr lang="en-US" dirty="0"/>
              <a:t>, Qty, Amount, </a:t>
            </a:r>
            <a:r>
              <a:rPr lang="en-US" dirty="0" err="1"/>
              <a:t>Salesrep</a:t>
            </a:r>
            <a:r>
              <a:rPr lang="en-US" dirty="0"/>
              <a:t>)</a:t>
            </a:r>
          </a:p>
        </p:txBody>
      </p:sp>
      <p:graphicFrame>
        <p:nvGraphicFramePr>
          <p:cNvPr id="4" name="Table 3">
            <a:extLst>
              <a:ext uri="{FF2B5EF4-FFF2-40B4-BE49-F238E27FC236}">
                <a16:creationId xmlns:a16="http://schemas.microsoft.com/office/drawing/2014/main" id="{98AD0AB8-E44D-4320-BF91-CD914F19F5F1}"/>
              </a:ext>
            </a:extLst>
          </p:cNvPr>
          <p:cNvGraphicFramePr>
            <a:graphicFrameLocks noGrp="1"/>
          </p:cNvGraphicFramePr>
          <p:nvPr>
            <p:extLst>
              <p:ext uri="{D42A27DB-BD31-4B8C-83A1-F6EECF244321}">
                <p14:modId xmlns:p14="http://schemas.microsoft.com/office/powerpoint/2010/main" val="2981231296"/>
              </p:ext>
            </p:extLst>
          </p:nvPr>
        </p:nvGraphicFramePr>
        <p:xfrm>
          <a:off x="272255" y="3662620"/>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944945673"/>
                    </a:ext>
                  </a:extLst>
                </a:gridCol>
                <a:gridCol w="900264">
                  <a:extLst>
                    <a:ext uri="{9D8B030D-6E8A-4147-A177-3AD203B41FA5}">
                      <a16:colId xmlns:a16="http://schemas.microsoft.com/office/drawing/2014/main" val="2714837217"/>
                    </a:ext>
                  </a:extLst>
                </a:gridCol>
                <a:gridCol w="885108">
                  <a:extLst>
                    <a:ext uri="{9D8B030D-6E8A-4147-A177-3AD203B41FA5}">
                      <a16:colId xmlns:a16="http://schemas.microsoft.com/office/drawing/2014/main" val="194842666"/>
                    </a:ext>
                  </a:extLst>
                </a:gridCol>
                <a:gridCol w="436492">
                  <a:extLst>
                    <a:ext uri="{9D8B030D-6E8A-4147-A177-3AD203B41FA5}">
                      <a16:colId xmlns:a16="http://schemas.microsoft.com/office/drawing/2014/main" val="538555613"/>
                    </a:ext>
                  </a:extLst>
                </a:gridCol>
                <a:gridCol w="654737">
                  <a:extLst>
                    <a:ext uri="{9D8B030D-6E8A-4147-A177-3AD203B41FA5}">
                      <a16:colId xmlns:a16="http://schemas.microsoft.com/office/drawing/2014/main" val="2034242651"/>
                    </a:ext>
                  </a:extLst>
                </a:gridCol>
                <a:gridCol w="1103354">
                  <a:extLst>
                    <a:ext uri="{9D8B030D-6E8A-4147-A177-3AD203B41FA5}">
                      <a16:colId xmlns:a16="http://schemas.microsoft.com/office/drawing/2014/main" val="4222582750"/>
                    </a:ext>
                  </a:extLst>
                </a:gridCol>
                <a:gridCol w="812359">
                  <a:extLst>
                    <a:ext uri="{9D8B030D-6E8A-4147-A177-3AD203B41FA5}">
                      <a16:colId xmlns:a16="http://schemas.microsoft.com/office/drawing/2014/main" val="472645087"/>
                    </a:ext>
                  </a:extLst>
                </a:gridCol>
                <a:gridCol w="739610">
                  <a:extLst>
                    <a:ext uri="{9D8B030D-6E8A-4147-A177-3AD203B41FA5}">
                      <a16:colId xmlns:a16="http://schemas.microsoft.com/office/drawing/2014/main" val="109886400"/>
                    </a:ext>
                  </a:extLst>
                </a:gridCol>
                <a:gridCol w="739610">
                  <a:extLst>
                    <a:ext uri="{9D8B030D-6E8A-4147-A177-3AD203B41FA5}">
                      <a16:colId xmlns:a16="http://schemas.microsoft.com/office/drawing/2014/main" val="1703494103"/>
                    </a:ext>
                  </a:extLst>
                </a:gridCol>
                <a:gridCol w="1254913">
                  <a:extLst>
                    <a:ext uri="{9D8B030D-6E8A-4147-A177-3AD203B41FA5}">
                      <a16:colId xmlns:a16="http://schemas.microsoft.com/office/drawing/2014/main" val="3278350128"/>
                    </a:ext>
                  </a:extLst>
                </a:gridCol>
                <a:gridCol w="509240">
                  <a:extLst>
                    <a:ext uri="{9D8B030D-6E8A-4147-A177-3AD203B41FA5}">
                      <a16:colId xmlns:a16="http://schemas.microsoft.com/office/drawing/2014/main" val="805615455"/>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5776751"/>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01425259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Wayne</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569920"/>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276016436"/>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4852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978466850"/>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675617"/>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544192728"/>
                  </a:ext>
                </a:extLst>
              </a:tr>
            </a:tbl>
          </a:graphicData>
        </a:graphic>
      </p:graphicFrame>
    </p:spTree>
    <p:extLst>
      <p:ext uri="{BB962C8B-B14F-4D97-AF65-F5344CB8AC3E}">
        <p14:creationId xmlns:p14="http://schemas.microsoft.com/office/powerpoint/2010/main" val="1063349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dirty="0">
                <a:latin typeface="Titr" pitchFamily="2" charset="-78"/>
                <a:ea typeface="2  Titr"/>
                <a:cs typeface="2  Titr"/>
              </a:rPr>
              <a:t>جدول نرمال ۲</a:t>
            </a:r>
            <a:endParaRPr lang="en-US" altLang="en-US" sz="4400" b="1" dirty="0">
              <a:latin typeface="Titr" pitchFamily="2" charset="-78"/>
              <a:ea typeface="2  Titr"/>
              <a:cs typeface="2  Titr"/>
            </a:endParaRPr>
          </a:p>
        </p:txBody>
      </p:sp>
      <p:sp>
        <p:nvSpPr>
          <p:cNvPr id="145410" name="Content Placeholder 2"/>
          <p:cNvSpPr>
            <a:spLocks noGrp="1"/>
          </p:cNvSpPr>
          <p:nvPr>
            <p:ph idx="1"/>
          </p:nvPr>
        </p:nvSpPr>
        <p:spPr/>
        <p:txBody>
          <a:bodyPr/>
          <a:lstStyle/>
          <a:p>
            <a:pPr algn="just" rtl="1"/>
            <a:r>
              <a:rPr lang="fa-IR" altLang="en-US" sz="2800" dirty="0">
                <a:ea typeface="Majalla UI"/>
                <a:cs typeface="B Nazanin" panose="00000400000000000000" pitchFamily="2" charset="-78"/>
              </a:rPr>
              <a:t>یک جدول نرمال2 است اگر:</a:t>
            </a:r>
          </a:p>
          <a:p>
            <a:pPr lvl="1" algn="just" rtl="1"/>
            <a:r>
              <a:rPr lang="fa-IR" altLang="en-US" sz="2400" dirty="0">
                <a:ea typeface="Majalla UI"/>
                <a:cs typeface="B Nazanin" panose="00000400000000000000" pitchFamily="2" charset="-78"/>
              </a:rPr>
              <a:t>نرمال1 باشد </a:t>
            </a:r>
          </a:p>
          <a:p>
            <a:pPr lvl="1" algn="just" rtl="1"/>
            <a:r>
              <a:rPr lang="fa-IR" altLang="en-US" sz="2400" dirty="0">
                <a:ea typeface="Majalla UI"/>
                <a:cs typeface="B Nazanin" panose="00000400000000000000" pitchFamily="2" charset="-78"/>
              </a:rPr>
              <a:t>در آن هیچ وابستگی جزئی به کلید اصلی وجود نداشته باشد. به عبارت دیگر، هیچ ویژگی جدول تنها به قسمتی از کلید اصلی وابستگی نداشته باشد.</a:t>
            </a:r>
          </a:p>
          <a:p>
            <a:pPr lvl="1"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20A4AFE0-6ACD-4C94-967B-D87C9FF4C0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09496534"/>
              </p:ext>
            </p:extLst>
          </p:nvPr>
        </p:nvGraphicFramePr>
        <p:xfrm>
          <a:off x="948130" y="3177058"/>
          <a:ext cx="7238998" cy="2225676"/>
        </p:xfrm>
        <a:graphic>
          <a:graphicData uri="http://schemas.openxmlformats.org/drawingml/2006/table">
            <a:tbl>
              <a:tblPr firstRow="1" bandRow="1">
                <a:tableStyleId>{616DA210-FB5B-4158-B5E0-FEB733F419BA}</a:tableStyleId>
              </a:tblPr>
              <a:tblGrid>
                <a:gridCol w="774647">
                  <a:extLst>
                    <a:ext uri="{9D8B030D-6E8A-4147-A177-3AD203B41FA5}">
                      <a16:colId xmlns:a16="http://schemas.microsoft.com/office/drawing/2014/main" val="20000"/>
                    </a:ext>
                  </a:extLst>
                </a:gridCol>
                <a:gridCol w="852112">
                  <a:extLst>
                    <a:ext uri="{9D8B030D-6E8A-4147-A177-3AD203B41FA5}">
                      <a16:colId xmlns:a16="http://schemas.microsoft.com/office/drawing/2014/main" val="20001"/>
                    </a:ext>
                  </a:extLst>
                </a:gridCol>
                <a:gridCol w="852112">
                  <a:extLst>
                    <a:ext uri="{9D8B030D-6E8A-4147-A177-3AD203B41FA5}">
                      <a16:colId xmlns:a16="http://schemas.microsoft.com/office/drawing/2014/main" val="20002"/>
                    </a:ext>
                  </a:extLst>
                </a:gridCol>
                <a:gridCol w="1712128">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990599">
                  <a:extLst>
                    <a:ext uri="{9D8B030D-6E8A-4147-A177-3AD203B41FA5}">
                      <a16:colId xmlns:a16="http://schemas.microsoft.com/office/drawing/2014/main" val="20006"/>
                    </a:ext>
                  </a:extLst>
                </a:gridCol>
              </a:tblGrid>
              <a:tr h="370946">
                <a:tc>
                  <a:txBody>
                    <a:bodyPr/>
                    <a:lstStyle/>
                    <a:p>
                      <a:pPr algn="ctr"/>
                      <a:r>
                        <a:rPr lang="en-US" sz="1800" dirty="0"/>
                        <a:t>S#</a:t>
                      </a:r>
                    </a:p>
                  </a:txBody>
                  <a:tcPr marT="45733" marB="45733" anchor="ctr"/>
                </a:tc>
                <a:tc>
                  <a:txBody>
                    <a:bodyPr/>
                    <a:lstStyle/>
                    <a:p>
                      <a:pPr algn="ctr"/>
                      <a:r>
                        <a:rPr lang="en-US" sz="1800" dirty="0"/>
                        <a:t>Name</a:t>
                      </a:r>
                    </a:p>
                  </a:txBody>
                  <a:tcPr marT="45733" marB="45733" anchor="ctr"/>
                </a:tc>
                <a:tc>
                  <a:txBody>
                    <a:bodyPr/>
                    <a:lstStyle/>
                    <a:p>
                      <a:pPr algn="ctr"/>
                      <a:r>
                        <a:rPr lang="en-US" sz="1800" dirty="0" err="1"/>
                        <a:t>Crs</a:t>
                      </a:r>
                      <a:r>
                        <a:rPr lang="en-US" sz="1800" dirty="0"/>
                        <a:t>#</a:t>
                      </a:r>
                    </a:p>
                  </a:txBody>
                  <a:tcPr marT="45733" marB="45733" anchor="ctr"/>
                </a:tc>
                <a:tc>
                  <a:txBody>
                    <a:bodyPr/>
                    <a:lstStyle/>
                    <a:p>
                      <a:pPr algn="ctr"/>
                      <a:r>
                        <a:rPr lang="en-US" sz="1800" dirty="0" err="1"/>
                        <a:t>Cname</a:t>
                      </a:r>
                      <a:endParaRPr lang="en-US" sz="1800" dirty="0"/>
                    </a:p>
                  </a:txBody>
                  <a:tcPr marT="45733" marB="45733" anchor="ctr"/>
                </a:tc>
                <a:tc>
                  <a:txBody>
                    <a:bodyPr/>
                    <a:lstStyle/>
                    <a:p>
                      <a:pPr algn="ctr"/>
                      <a:r>
                        <a:rPr lang="en-US" sz="1800" dirty="0"/>
                        <a:t>Unit</a:t>
                      </a:r>
                    </a:p>
                  </a:txBody>
                  <a:tcPr marT="45733" marB="45733" anchor="ctr"/>
                </a:tc>
                <a:tc>
                  <a:txBody>
                    <a:bodyPr/>
                    <a:lstStyle/>
                    <a:p>
                      <a:pPr algn="ctr"/>
                      <a:r>
                        <a:rPr lang="en-US" sz="1800" dirty="0"/>
                        <a:t>Grade</a:t>
                      </a:r>
                    </a:p>
                  </a:txBody>
                  <a:tcPr marT="45733" marB="45733" anchor="ctr"/>
                </a:tc>
                <a:tc>
                  <a:txBody>
                    <a:bodyPr/>
                    <a:lstStyle/>
                    <a:p>
                      <a:pPr algn="ctr"/>
                      <a:r>
                        <a:rPr lang="en-US" sz="1800" dirty="0"/>
                        <a:t>Term</a:t>
                      </a:r>
                    </a:p>
                  </a:txBody>
                  <a:tcPr marT="45733" marB="45733" anchor="ctr"/>
                </a:tc>
                <a:extLst>
                  <a:ext uri="{0D108BD9-81ED-4DB2-BD59-A6C34878D82A}">
                    <a16:rowId xmlns:a16="http://schemas.microsoft.com/office/drawing/2014/main" val="10000"/>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algn="ctr" rtl="1"/>
                      <a:r>
                        <a:rPr lang="fa-IR" sz="1800" dirty="0"/>
                        <a:t>2-79</a:t>
                      </a:r>
                    </a:p>
                  </a:txBody>
                  <a:tcPr marT="45733" marB="45733"/>
                </a:tc>
                <a:extLst>
                  <a:ext uri="{0D108BD9-81ED-4DB2-BD59-A6C34878D82A}">
                    <a16:rowId xmlns:a16="http://schemas.microsoft.com/office/drawing/2014/main" val="10001"/>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1500</a:t>
                      </a:r>
                      <a:endParaRPr lang="en-US" sz="1800" dirty="0"/>
                    </a:p>
                  </a:txBody>
                  <a:tcPr marT="45733" marB="45733"/>
                </a:tc>
                <a:tc>
                  <a:txBody>
                    <a:bodyPr/>
                    <a:lstStyle/>
                    <a:p>
                      <a:pPr algn="ctr"/>
                      <a:r>
                        <a:rPr lang="fa-IR" sz="1800" dirty="0"/>
                        <a:t>ریاضی 1</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10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2"/>
                  </a:ext>
                </a:extLst>
              </a:tr>
              <a:tr h="3709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7801</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علی</a:t>
                      </a:r>
                      <a:endParaRPr lang="en-US" sz="1800" dirty="0"/>
                    </a:p>
                  </a:txBody>
                  <a:tcPr marT="45733" marB="45733"/>
                </a:tc>
                <a:tc>
                  <a:txBody>
                    <a:bodyPr/>
                    <a:lstStyle/>
                    <a:p>
                      <a:pPr algn="ctr"/>
                      <a:r>
                        <a:rPr lang="fa-IR" sz="1800" dirty="0"/>
                        <a:t>1600</a:t>
                      </a:r>
                      <a:endParaRPr lang="en-US" sz="1800" dirty="0"/>
                    </a:p>
                  </a:txBody>
                  <a:tcPr marT="45733" marB="45733"/>
                </a:tc>
                <a:tc>
                  <a:txBody>
                    <a:bodyPr/>
                    <a:lstStyle/>
                    <a:p>
                      <a:pPr algn="ctr"/>
                      <a:r>
                        <a:rPr lang="fa-IR" sz="1800" dirty="0"/>
                        <a:t>تجزیه و تحلیل</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3"/>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 </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7</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p>
                  </a:txBody>
                  <a:tcPr marT="45733" marB="45733"/>
                </a:tc>
                <a:extLst>
                  <a:ext uri="{0D108BD9-81ED-4DB2-BD59-A6C34878D82A}">
                    <a16:rowId xmlns:a16="http://schemas.microsoft.com/office/drawing/2014/main" val="10004"/>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1700</a:t>
                      </a:r>
                      <a:endParaRPr lang="en-US" sz="1800" dirty="0"/>
                    </a:p>
                  </a:txBody>
                  <a:tcPr marT="45733" marB="45733"/>
                </a:tc>
                <a:tc>
                  <a:txBody>
                    <a:bodyPr/>
                    <a:lstStyle/>
                    <a:p>
                      <a:pPr algn="ctr"/>
                      <a:r>
                        <a:rPr lang="fa-IR" sz="1800" dirty="0"/>
                        <a:t>تربیت بدنی</a:t>
                      </a:r>
                      <a:endParaRPr lang="en-US" sz="1800" dirty="0"/>
                    </a:p>
                  </a:txBody>
                  <a:tcPr marT="45733" marB="45733"/>
                </a:tc>
                <a:tc>
                  <a:txBody>
                    <a:bodyPr/>
                    <a:lstStyle/>
                    <a:p>
                      <a:pPr algn="ctr"/>
                      <a:r>
                        <a:rPr lang="en-US" sz="1800" dirty="0"/>
                        <a:t>1</a:t>
                      </a:r>
                    </a:p>
                  </a:txBody>
                  <a:tcPr marT="45733" marB="45733"/>
                </a:tc>
                <a:tc>
                  <a:txBody>
                    <a:bodyPr/>
                    <a:lstStyle/>
                    <a:p>
                      <a:pPr algn="ctr"/>
                      <a:r>
                        <a:rPr lang="fa-IR" sz="1800" dirty="0"/>
                        <a:t>20</a:t>
                      </a:r>
                      <a:endParaRPr lang="en-US" sz="1800" dirty="0"/>
                    </a:p>
                  </a:txBody>
                  <a:tcPr marT="45733" marB="45733"/>
                </a:tc>
                <a:tc>
                  <a:txBody>
                    <a:bodyPr/>
                    <a:lstStyle/>
                    <a:p>
                      <a:pPr algn="ctr"/>
                      <a:r>
                        <a:rPr lang="fa-IR" sz="1800" dirty="0"/>
                        <a:t>1-80</a:t>
                      </a:r>
                      <a:endParaRPr lang="en-US" sz="1800" dirty="0"/>
                    </a:p>
                  </a:txBody>
                  <a:tcPr marT="45733" marB="45733"/>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C504E865-2F12-4573-9DB8-3760670619B1}"/>
              </a:ext>
            </a:extLst>
          </p:cNvPr>
          <p:cNvSpPr txBox="1"/>
          <p:nvPr/>
        </p:nvSpPr>
        <p:spPr>
          <a:xfrm>
            <a:off x="457200" y="5764212"/>
            <a:ext cx="8229600" cy="369332"/>
          </a:xfrm>
          <a:prstGeom prst="rect">
            <a:avLst/>
          </a:prstGeom>
          <a:noFill/>
        </p:spPr>
        <p:txBody>
          <a:bodyPr wrap="square">
            <a:spAutoFit/>
          </a:bodyPr>
          <a:lstStyle/>
          <a:p>
            <a:pPr algn="just" rtl="1"/>
            <a:r>
              <a:rPr lang="fa-IR" altLang="en-US" dirty="0">
                <a:ea typeface="Majalla UI"/>
                <a:cs typeface="B Nazanin" panose="00000400000000000000" pitchFamily="2" charset="-78"/>
              </a:rPr>
              <a:t> </a:t>
            </a:r>
            <a:r>
              <a:rPr lang="fa-IR" altLang="en-US" sz="1800" dirty="0">
                <a:ea typeface="Majalla UI"/>
                <a:cs typeface="B Nazanin" panose="00000400000000000000" pitchFamily="2" charset="-78"/>
              </a:rPr>
              <a:t>بخشی از جدول فوق وابسته به </a:t>
            </a:r>
            <a:r>
              <a:rPr lang="en-US" altLang="en-US" sz="1800" dirty="0" err="1">
                <a:cs typeface="B Nazanin" panose="00000400000000000000" pitchFamily="2" charset="-78"/>
              </a:rPr>
              <a:t>Crs</a:t>
            </a:r>
            <a:r>
              <a:rPr lang="en-US" altLang="en-US" sz="1800" dirty="0">
                <a:cs typeface="B Nazanin" panose="00000400000000000000" pitchFamily="2" charset="-78"/>
              </a:rPr>
              <a:t>#</a:t>
            </a:r>
            <a:r>
              <a:rPr lang="fa-IR" altLang="en-US" sz="1800" dirty="0">
                <a:ea typeface="Majalla UI"/>
                <a:cs typeface="B Nazanin" panose="00000400000000000000" pitchFamily="2" charset="-78"/>
              </a:rPr>
              <a:t> است و بخش دیگر وابسته به </a:t>
            </a:r>
            <a:r>
              <a:rPr lang="en-US" altLang="en-US" sz="1800" dirty="0">
                <a:cs typeface="B Nazanin" panose="00000400000000000000" pitchFamily="2" charset="-78"/>
              </a:rPr>
              <a:t>S#</a:t>
            </a:r>
            <a:r>
              <a:rPr lang="fa-IR" altLang="en-US" sz="1800" dirty="0">
                <a:ea typeface="Majalla UI"/>
                <a:cs typeface="B Nazanin" panose="00000400000000000000" pitchFamily="2" charset="-78"/>
              </a:rPr>
              <a:t> است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dirty="0">
                <a:latin typeface="Titr" pitchFamily="2" charset="-78"/>
                <a:ea typeface="2  Titr"/>
                <a:cs typeface="2  Titr"/>
              </a:rPr>
              <a:t>جدول نرمال ۳</a:t>
            </a:r>
            <a:endParaRPr lang="en-US" altLang="en-US" sz="4400" b="1" dirty="0">
              <a:latin typeface="Titr" pitchFamily="2" charset="-78"/>
              <a:ea typeface="2  Titr"/>
              <a:cs typeface="2  Titr"/>
            </a:endParaRPr>
          </a:p>
        </p:txBody>
      </p:sp>
      <p:sp>
        <p:nvSpPr>
          <p:cNvPr id="145410" name="Content Placeholder 2"/>
          <p:cNvSpPr>
            <a:spLocks noGrp="1"/>
          </p:cNvSpPr>
          <p:nvPr>
            <p:ph idx="1"/>
          </p:nvPr>
        </p:nvSpPr>
        <p:spPr>
          <a:xfrm>
            <a:off x="0" y="914400"/>
            <a:ext cx="8845549" cy="5468293"/>
          </a:xfrm>
        </p:spPr>
        <p:txBody>
          <a:bodyPr>
            <a:normAutofit/>
          </a:bodyPr>
          <a:lstStyle/>
          <a:p>
            <a:pPr algn="r" rtl="1"/>
            <a:r>
              <a:rPr lang="fa-IR" sz="2800" dirty="0">
                <a:cs typeface="B Nazanin" panose="00000400000000000000" pitchFamily="2" charset="-78"/>
              </a:rPr>
              <a:t>يک جدول در فرم سوم نرمال </a:t>
            </a:r>
            <a:r>
              <a:rPr lang="en-US" sz="2800" dirty="0">
                <a:cs typeface="B Nazanin" panose="00000400000000000000" pitchFamily="2" charset="-78"/>
              </a:rPr>
              <a:t>3NF</a:t>
            </a:r>
            <a:r>
              <a:rPr lang="fa-IR" sz="2800" dirty="0">
                <a:cs typeface="B Nazanin" panose="00000400000000000000" pitchFamily="2" charset="-78"/>
              </a:rPr>
              <a:t>است اگر ا</a:t>
            </a:r>
            <a:r>
              <a:rPr lang="fa-IR" sz="2800" b="1" dirty="0">
                <a:cs typeface="B Nazanin" panose="00000400000000000000" pitchFamily="2" charset="-78"/>
              </a:rPr>
              <a:t>ولا </a:t>
            </a:r>
            <a:r>
              <a:rPr lang="en-US" sz="2800" b="1" dirty="0">
                <a:cs typeface="B Nazanin" panose="00000400000000000000" pitchFamily="2" charset="-78"/>
              </a:rPr>
              <a:t>2NF </a:t>
            </a:r>
            <a:r>
              <a:rPr lang="fa-IR" sz="2800" b="1" dirty="0">
                <a:cs typeface="B Nazanin" panose="00000400000000000000" pitchFamily="2" charset="-78"/>
              </a:rPr>
              <a:t>باشد</a:t>
            </a:r>
            <a:r>
              <a:rPr lang="fa-IR" sz="2800" dirty="0">
                <a:cs typeface="B Nazanin" panose="00000400000000000000" pitchFamily="2" charset="-78"/>
              </a:rPr>
              <a:t>، ثانيا </a:t>
            </a:r>
            <a:r>
              <a:rPr lang="fa-IR" sz="2800" b="1" dirty="0">
                <a:cs typeface="B Nazanin" panose="00000400000000000000" pitchFamily="2" charset="-78"/>
              </a:rPr>
              <a:t>کليه صفات خاصه </a:t>
            </a:r>
            <a:r>
              <a:rPr lang="fa-IR" sz="2800" dirty="0">
                <a:cs typeface="B Nazanin" panose="00000400000000000000" pitchFamily="2" charset="-78"/>
              </a:rPr>
              <a:t>غير کليد در جدول </a:t>
            </a:r>
            <a:r>
              <a:rPr lang="fa-IR" sz="2800" b="1" dirty="0">
                <a:cs typeface="B Nazanin" panose="00000400000000000000" pitchFamily="2" charset="-78"/>
              </a:rPr>
              <a:t>با کليد اصلی </a:t>
            </a:r>
            <a:r>
              <a:rPr lang="fa-IR" sz="2800" dirty="0">
                <a:cs typeface="B Nazanin" panose="00000400000000000000" pitchFamily="2" charset="-78"/>
              </a:rPr>
              <a:t>وابستگی </a:t>
            </a:r>
            <a:r>
              <a:rPr lang="fa-IR" sz="2800" b="1" dirty="0">
                <a:cs typeface="B Nazanin" panose="00000400000000000000" pitchFamily="2" charset="-78"/>
              </a:rPr>
              <a:t>تابعی غير تعدی </a:t>
            </a:r>
            <a:r>
              <a:rPr lang="fa-IR" sz="2800" dirty="0">
                <a:cs typeface="B Nazanin" panose="00000400000000000000" pitchFamily="2" charset="-78"/>
              </a:rPr>
              <a:t>داشته باشند.</a:t>
            </a:r>
          </a:p>
          <a:p>
            <a:pPr algn="r" rtl="1"/>
            <a:r>
              <a:rPr lang="fa-IR" sz="2800" dirty="0">
                <a:cs typeface="B Nazanin" panose="00000400000000000000" pitchFamily="2" charset="-78"/>
              </a:rPr>
              <a:t>وابستگی تعدی </a:t>
            </a:r>
            <a:r>
              <a:rPr lang="en-US" sz="2800" dirty="0">
                <a:cs typeface="B Nazanin" panose="00000400000000000000" pitchFamily="2" charset="-78"/>
              </a:rPr>
              <a:t>transitive dependency </a:t>
            </a:r>
            <a:r>
              <a:rPr lang="fa-IR" sz="2800" dirty="0">
                <a:cs typeface="B Nazanin" panose="00000400000000000000" pitchFamily="2" charset="-78"/>
              </a:rPr>
              <a:t>يک وابستگی تابعی غير مستقيم است که در آن </a:t>
            </a:r>
            <a:r>
              <a:rPr lang="en-US" sz="2800" dirty="0">
                <a:cs typeface="B Nazanin" panose="00000400000000000000" pitchFamily="2" charset="-78"/>
              </a:rPr>
              <a:t>X→Z </a:t>
            </a:r>
            <a:r>
              <a:rPr lang="fa-IR" sz="2800" dirty="0">
                <a:cs typeface="B Nazanin" panose="00000400000000000000" pitchFamily="2" charset="-78"/>
              </a:rPr>
              <a:t>است اگر </a:t>
            </a:r>
            <a:r>
              <a:rPr lang="en-US" sz="2800" dirty="0">
                <a:cs typeface="B Nazanin" panose="00000400000000000000" pitchFamily="2" charset="-78"/>
              </a:rPr>
              <a:t>X→Y </a:t>
            </a:r>
            <a:r>
              <a:rPr lang="fa-IR" sz="2800" dirty="0">
                <a:cs typeface="B Nazanin" panose="00000400000000000000" pitchFamily="2" charset="-78"/>
              </a:rPr>
              <a:t>و </a:t>
            </a:r>
            <a:r>
              <a:rPr lang="en-US" sz="2800" dirty="0">
                <a:cs typeface="B Nazanin" panose="00000400000000000000" pitchFamily="2" charset="-78"/>
              </a:rPr>
              <a:t>Y→Z </a:t>
            </a:r>
            <a:r>
              <a:rPr lang="fa-IR" sz="2800" dirty="0">
                <a:cs typeface="B Nazanin" panose="00000400000000000000" pitchFamily="2" charset="-78"/>
              </a:rPr>
              <a:t>باشد.</a:t>
            </a:r>
          </a:p>
          <a:p>
            <a:pPr algn="r" rtl="1"/>
            <a:r>
              <a:rPr lang="fa-IR" sz="2800" dirty="0">
                <a:cs typeface="B Nazanin" panose="00000400000000000000" pitchFamily="2" charset="-78"/>
              </a:rPr>
              <a:t>در فرم سوم نرمال کليه ستون های جدول مستقيما توسط کليد اصلی مشخص می شوند.</a:t>
            </a:r>
          </a:p>
          <a:p>
            <a:pPr algn="r" rtl="1"/>
            <a:r>
              <a:rPr lang="fa-IR" sz="2800" dirty="0">
                <a:cs typeface="B Nazanin" panose="00000400000000000000" pitchFamily="2" charset="-78"/>
              </a:rPr>
              <a:t> با </a:t>
            </a:r>
            <a:r>
              <a:rPr lang="fa-IR" sz="2800" b="1" dirty="0">
                <a:cs typeface="B Nazanin" panose="00000400000000000000" pitchFamily="2" charset="-78"/>
              </a:rPr>
              <a:t>حذف فيلدهائی که وابستگی مستقيم با کليد ندارند </a:t>
            </a:r>
            <a:r>
              <a:rPr lang="fa-IR" sz="2800" dirty="0">
                <a:cs typeface="B Nazanin" panose="00000400000000000000" pitchFamily="2" charset="-78"/>
              </a:rPr>
              <a:t>به فرم سوم نرمال می رسيم. برای اين کار گروهی از ستون های جدول را که مقدارشان برای بيش از يک رکورد تکرار می شود را در جدول جداگانه ای قرار دهيد.</a:t>
            </a:r>
          </a:p>
          <a:p>
            <a:pPr algn="r" rtl="1"/>
            <a:endParaRPr lang="fa-IR" altLang="en-US" sz="28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B48A8EBA-C0E8-47D6-8E5F-0EFCBFA744C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29</a:t>
            </a:fld>
            <a:endParaRPr lang="en-US"/>
          </a:p>
        </p:txBody>
      </p:sp>
    </p:spTree>
    <p:extLst>
      <p:ext uri="{BB962C8B-B14F-4D97-AF65-F5344CB8AC3E}">
        <p14:creationId xmlns:p14="http://schemas.microsoft.com/office/powerpoint/2010/main" val="2653286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a:xfrm>
            <a:off x="457200" y="685800"/>
            <a:ext cx="8229600" cy="1143000"/>
          </a:xfrm>
        </p:spPr>
        <p:txBody>
          <a:bodyPr anchor="ctr"/>
          <a:lstStyle/>
          <a:p>
            <a:pPr algn="ctr" rtl="1"/>
            <a:r>
              <a:rPr lang="fa-IR" altLang="en-US" sz="4400" b="1" dirty="0">
                <a:latin typeface="Titr" pitchFamily="2" charset="-78"/>
                <a:ea typeface="2  Titr"/>
                <a:cs typeface="2  Titr"/>
              </a:rPr>
              <a:t>مباحث</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a:xfrm>
            <a:off x="457200" y="1935163"/>
            <a:ext cx="8229600" cy="3932237"/>
          </a:xfrm>
        </p:spPr>
        <p:txBody>
          <a:bodyPr>
            <a:normAutofit/>
          </a:bodyPr>
          <a:lstStyle/>
          <a:p>
            <a:pPr algn="r" rtl="1"/>
            <a:r>
              <a:rPr lang="fa-IR" sz="3600" dirty="0">
                <a:cs typeface="B Nazanin" panose="00000400000000000000" pitchFamily="2" charset="-78"/>
              </a:rPr>
              <a:t>معرفی نرمال سازی</a:t>
            </a:r>
          </a:p>
          <a:p>
            <a:pPr algn="r" rtl="1"/>
            <a:r>
              <a:rPr lang="fa-IR" sz="3600" dirty="0">
                <a:cs typeface="B Nazanin" panose="00000400000000000000" pitchFamily="2" charset="-78"/>
              </a:rPr>
              <a:t>هدف از نرمال سازی</a:t>
            </a:r>
          </a:p>
          <a:p>
            <a:pPr algn="r" rtl="1"/>
            <a:r>
              <a:rPr lang="fa-IR" sz="3600" dirty="0">
                <a:cs typeface="B Nazanin" panose="00000400000000000000" pitchFamily="2" charset="-78"/>
              </a:rPr>
              <a:t>سطوح مختلف نرمال سازی</a:t>
            </a:r>
          </a:p>
          <a:p>
            <a:pPr algn="r" rtl="1"/>
            <a:r>
              <a:rPr lang="fa-IR" sz="3600" dirty="0">
                <a:cs typeface="B Nazanin" panose="00000400000000000000" pitchFamily="2" charset="-78"/>
              </a:rPr>
              <a:t>معایب نرمال سازی</a:t>
            </a:r>
            <a:endParaRPr lang="fa-IR" sz="32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Title 1"/>
          <p:cNvSpPr>
            <a:spLocks noGrp="1"/>
          </p:cNvSpPr>
          <p:nvPr>
            <p:ph type="title"/>
          </p:nvPr>
        </p:nvSpPr>
        <p:spPr/>
        <p:txBody>
          <a:bodyPr anchor="ctr"/>
          <a:lstStyle/>
          <a:p>
            <a:pPr algn="ctr" rtl="1"/>
            <a:r>
              <a:rPr lang="fa-IR" altLang="en-US" sz="4400" dirty="0">
                <a:latin typeface="Titr" pitchFamily="2" charset="-78"/>
                <a:ea typeface="2  Titr"/>
                <a:cs typeface="2  Titr"/>
              </a:rPr>
              <a:t>جدول نرمال ۳</a:t>
            </a:r>
            <a:endParaRPr lang="en-US" altLang="en-US" sz="4400" b="1" dirty="0">
              <a:latin typeface="Titr" pitchFamily="2" charset="-78"/>
              <a:ea typeface="2  Titr"/>
              <a:cs typeface="2  Titr"/>
            </a:endParaRPr>
          </a:p>
        </p:txBody>
      </p:sp>
      <p:sp>
        <p:nvSpPr>
          <p:cNvPr id="3" name="Content Placeholder 2"/>
          <p:cNvSpPr>
            <a:spLocks noGrp="1"/>
          </p:cNvSpPr>
          <p:nvPr>
            <p:ph idx="1"/>
          </p:nvPr>
        </p:nvSpPr>
        <p:spPr/>
        <p:txBody>
          <a:bodyPr>
            <a:normAutofit/>
          </a:bodyPr>
          <a:lstStyle/>
          <a:p>
            <a:pPr marL="274320" indent="-274320" algn="just" rtl="1" fontAlgn="auto">
              <a:spcAft>
                <a:spcPts val="0"/>
              </a:spcAft>
              <a:buClr>
                <a:schemeClr val="accent3"/>
              </a:buClr>
              <a:buFont typeface="Wingdings 2"/>
              <a:buChar char=""/>
              <a:defRPr/>
            </a:pPr>
            <a:r>
              <a:rPr lang="fa-IR" sz="2800" dirty="0">
                <a:cs typeface="B Nazanin" panose="00000400000000000000" pitchFamily="2" charset="-78"/>
              </a:rPr>
              <a:t>یک جدول نرمال3 است اگر:</a:t>
            </a:r>
          </a:p>
          <a:p>
            <a:pPr marL="640080" lvl="1" indent="-246888" algn="just" rtl="1" fontAlgn="auto">
              <a:spcAft>
                <a:spcPts val="0"/>
              </a:spcAft>
              <a:buFont typeface="Wingdings 2"/>
              <a:buChar char=""/>
              <a:defRPr/>
            </a:pPr>
            <a:r>
              <a:rPr lang="fa-IR" sz="2400" dirty="0">
                <a:cs typeface="B Nazanin" panose="00000400000000000000" pitchFamily="2" charset="-78"/>
              </a:rPr>
              <a:t>نرمال2 باشد </a:t>
            </a:r>
          </a:p>
          <a:p>
            <a:pPr marL="640080" lvl="1" indent="-246888" algn="just" rtl="1" fontAlgn="auto">
              <a:spcAft>
                <a:spcPts val="0"/>
              </a:spcAft>
              <a:buFont typeface="Wingdings 2"/>
              <a:buChar char=""/>
              <a:defRPr/>
            </a:pPr>
            <a:r>
              <a:rPr lang="fa-IR" sz="2400" dirty="0">
                <a:cs typeface="B Nazanin" panose="00000400000000000000" pitchFamily="2" charset="-78"/>
              </a:rPr>
              <a:t>در آن هیچ وابستگی متعدی (وابستگی با واسطه) در آن وجود نداشته باشد. به عبارت دیگر، در آن هیچ ویژگی غیر کلیدی به ویژگی غیر کلیدی دیگر وابستگی تابعی نداشته باشد.</a:t>
            </a: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fontAlgn="auto">
              <a:spcAft>
                <a:spcPts val="0"/>
              </a:spcAft>
              <a:buClr>
                <a:schemeClr val="accent3"/>
              </a:buClr>
              <a:buFont typeface="Wingdings 2"/>
              <a:buChar char=""/>
              <a:defRPr/>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B3DD5900-62AA-4792-B743-5CABA8AE3F5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76409987"/>
              </p:ext>
            </p:extLst>
          </p:nvPr>
        </p:nvGraphicFramePr>
        <p:xfrm>
          <a:off x="781050" y="3276600"/>
          <a:ext cx="6477000" cy="1482724"/>
        </p:xfrm>
        <a:graphic>
          <a:graphicData uri="http://schemas.openxmlformats.org/drawingml/2006/table">
            <a:tbl>
              <a:tblPr firstRow="1" bandRow="1">
                <a:tableStyleId>{616DA210-FB5B-4158-B5E0-FEB733F419BA}</a:tableStyleId>
              </a:tblPr>
              <a:tblGrid>
                <a:gridCol w="1145751">
                  <a:extLst>
                    <a:ext uri="{9D8B030D-6E8A-4147-A177-3AD203B41FA5}">
                      <a16:colId xmlns:a16="http://schemas.microsoft.com/office/drawing/2014/main" val="20000"/>
                    </a:ext>
                  </a:extLst>
                </a:gridCol>
                <a:gridCol w="1140247">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gridCol w="2514601">
                  <a:extLst>
                    <a:ext uri="{9D8B030D-6E8A-4147-A177-3AD203B41FA5}">
                      <a16:colId xmlns:a16="http://schemas.microsoft.com/office/drawing/2014/main" val="20003"/>
                    </a:ext>
                  </a:extLst>
                </a:gridCol>
              </a:tblGrid>
              <a:tr h="370681">
                <a:tc>
                  <a:txBody>
                    <a:bodyPr/>
                    <a:lstStyle/>
                    <a:p>
                      <a:pPr algn="ctr"/>
                      <a:r>
                        <a:rPr lang="en-US" sz="1800" dirty="0"/>
                        <a:t>Prof#</a:t>
                      </a:r>
                    </a:p>
                  </a:txBody>
                  <a:tcPr marT="45700" marB="45700" anchor="ctr"/>
                </a:tc>
                <a:tc>
                  <a:txBody>
                    <a:bodyPr/>
                    <a:lstStyle/>
                    <a:p>
                      <a:pPr algn="ctr"/>
                      <a:r>
                        <a:rPr lang="en-US" sz="1800" dirty="0" err="1"/>
                        <a:t>Pname</a:t>
                      </a:r>
                      <a:endParaRPr lang="en-US" sz="1800" dirty="0"/>
                    </a:p>
                  </a:txBody>
                  <a:tcPr marT="45700" marB="45700" anchor="ctr"/>
                </a:tc>
                <a:tc>
                  <a:txBody>
                    <a:bodyPr/>
                    <a:lstStyle/>
                    <a:p>
                      <a:pPr algn="ctr"/>
                      <a:r>
                        <a:rPr lang="en-US" sz="1800" dirty="0" err="1"/>
                        <a:t>LastDegree</a:t>
                      </a:r>
                      <a:endParaRPr lang="en-US" sz="1800" dirty="0"/>
                    </a:p>
                  </a:txBody>
                  <a:tcPr marT="45700" marB="45700" anchor="ctr"/>
                </a:tc>
                <a:tc>
                  <a:txBody>
                    <a:bodyPr/>
                    <a:lstStyle/>
                    <a:p>
                      <a:pPr algn="ctr"/>
                      <a:r>
                        <a:rPr lang="en-US" sz="1800" dirty="0" err="1"/>
                        <a:t>LastDegreeName</a:t>
                      </a:r>
                      <a:endParaRPr lang="en-US" sz="1800" dirty="0"/>
                    </a:p>
                  </a:txBody>
                  <a:tcPr marT="45700" marB="45700" anchor="ctr"/>
                </a:tc>
                <a:extLst>
                  <a:ext uri="{0D108BD9-81ED-4DB2-BD59-A6C34878D82A}">
                    <a16:rowId xmlns:a16="http://schemas.microsoft.com/office/drawing/2014/main" val="10000"/>
                  </a:ext>
                </a:extLst>
              </a:tr>
              <a:tr h="370681">
                <a:tc>
                  <a:txBody>
                    <a:bodyPr/>
                    <a:lstStyle/>
                    <a:p>
                      <a:pPr algn="ctr"/>
                      <a:r>
                        <a:rPr lang="fa-IR" sz="1800" dirty="0"/>
                        <a:t>7801</a:t>
                      </a:r>
                      <a:endParaRPr lang="en-US" sz="1800" dirty="0"/>
                    </a:p>
                  </a:txBody>
                  <a:tcPr marT="45700" marB="45700"/>
                </a:tc>
                <a:tc>
                  <a:txBody>
                    <a:bodyPr/>
                    <a:lstStyle/>
                    <a:p>
                      <a:pPr algn="ctr"/>
                      <a:r>
                        <a:rPr lang="fa-IR" sz="1800" dirty="0"/>
                        <a:t>علی</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1"/>
                  </a:ext>
                </a:extLst>
              </a:tr>
              <a:tr h="370681">
                <a:tc>
                  <a:txBody>
                    <a:bodyPr/>
                    <a:lstStyle/>
                    <a:p>
                      <a:pPr algn="ctr"/>
                      <a:r>
                        <a:rPr lang="fa-IR" sz="1800" dirty="0"/>
                        <a:t>7802</a:t>
                      </a:r>
                      <a:endParaRPr lang="en-US" sz="1800" dirty="0"/>
                    </a:p>
                  </a:txBody>
                  <a:tcPr marT="45700" marB="45700"/>
                </a:tc>
                <a:tc>
                  <a:txBody>
                    <a:bodyPr/>
                    <a:lstStyle/>
                    <a:p>
                      <a:pPr algn="ctr"/>
                      <a:r>
                        <a:rPr lang="fa-IR" sz="1800" dirty="0"/>
                        <a:t>آرش</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2"/>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7803</a:t>
                      </a:r>
                      <a:endParaRPr lang="en-US" sz="1800" dirty="0"/>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عسل</a:t>
                      </a:r>
                      <a:endParaRPr lang="en-US" sz="1800" dirty="0"/>
                    </a:p>
                  </a:txBody>
                  <a:tcPr marT="45700" marB="45700"/>
                </a:tc>
                <a:tc>
                  <a:txBody>
                    <a:bodyPr/>
                    <a:lstStyle/>
                    <a:p>
                      <a:pPr algn="ctr"/>
                      <a:r>
                        <a:rPr lang="fa-IR" sz="1800" dirty="0"/>
                        <a:t>4</a:t>
                      </a:r>
                      <a:endParaRPr lang="en-US" sz="1800" dirty="0"/>
                    </a:p>
                  </a:txBody>
                  <a:tcPr marT="45700" marB="45700"/>
                </a:tc>
                <a:tc>
                  <a:txBody>
                    <a:bodyPr/>
                    <a:lstStyle/>
                    <a:p>
                      <a:pPr algn="ctr"/>
                      <a:r>
                        <a:rPr lang="fa-IR" sz="1800" dirty="0"/>
                        <a:t>فوق لیسانس</a:t>
                      </a:r>
                      <a:endParaRPr lang="en-US" sz="1800" dirty="0"/>
                    </a:p>
                  </a:txBody>
                  <a:tcPr marT="45700" marB="45700"/>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BEDE9A4B-DDD9-4376-97AC-4AB13BAF0CF4}"/>
              </a:ext>
            </a:extLst>
          </p:cNvPr>
          <p:cNvSpPr txBox="1"/>
          <p:nvPr/>
        </p:nvSpPr>
        <p:spPr>
          <a:xfrm>
            <a:off x="289710" y="5070735"/>
            <a:ext cx="8473290" cy="923330"/>
          </a:xfrm>
          <a:prstGeom prst="rect">
            <a:avLst/>
          </a:prstGeom>
          <a:noFill/>
        </p:spPr>
        <p:txBody>
          <a:bodyPr wrap="square">
            <a:spAutoFit/>
          </a:bodyPr>
          <a:lstStyle/>
          <a:p>
            <a:pPr marL="274320" indent="-274320" algn="just" rtl="1" fontAlgn="auto">
              <a:spcAft>
                <a:spcPts val="0"/>
              </a:spcAft>
              <a:buClr>
                <a:schemeClr val="accent3"/>
              </a:buClr>
              <a:buFont typeface="Wingdings 2"/>
              <a:buChar char=""/>
              <a:defRPr/>
            </a:pPr>
            <a:r>
              <a:rPr lang="fa-IR" dirty="0">
                <a:cs typeface="B Nazanin" panose="00000400000000000000" pitchFamily="2" charset="-78"/>
              </a:rPr>
              <a:t>برای آنکه این جدول نرمال 3 شود به صورت زیر تبدیل میشود:</a:t>
            </a:r>
          </a:p>
          <a:p>
            <a:pPr marL="274320" indent="-274320" fontAlgn="auto">
              <a:spcAft>
                <a:spcPts val="0"/>
              </a:spcAft>
              <a:buClr>
                <a:schemeClr val="accent3"/>
              </a:buClr>
              <a:buFont typeface="Wingdings 2"/>
              <a:buChar char=""/>
              <a:defRPr/>
            </a:pPr>
            <a:r>
              <a:rPr lang="en-US" dirty="0">
                <a:cs typeface="B Nazanin" panose="00000400000000000000" pitchFamily="2" charset="-78"/>
              </a:rPr>
              <a:t>Prof(Prof#, </a:t>
            </a:r>
            <a:r>
              <a:rPr lang="en-US" dirty="0" err="1">
                <a:cs typeface="B Nazanin" panose="00000400000000000000" pitchFamily="2" charset="-78"/>
              </a:rPr>
              <a:t>Pname</a:t>
            </a:r>
            <a:r>
              <a:rPr lang="en-US" dirty="0">
                <a:cs typeface="B Nazanin" panose="00000400000000000000" pitchFamily="2" charset="-78"/>
              </a:rPr>
              <a:t>, </a:t>
            </a:r>
            <a:r>
              <a:rPr lang="en-US" dirty="0" err="1">
                <a:cs typeface="B Nazanin" panose="00000400000000000000" pitchFamily="2" charset="-78"/>
              </a:rPr>
              <a:t>LastDegree</a:t>
            </a:r>
            <a:r>
              <a:rPr lang="en-US" dirty="0">
                <a:cs typeface="B Nazanin" panose="00000400000000000000" pitchFamily="2" charset="-78"/>
              </a:rPr>
              <a:t>)</a:t>
            </a:r>
          </a:p>
          <a:p>
            <a:pPr marL="274320" indent="-274320" fontAlgn="auto">
              <a:spcAft>
                <a:spcPts val="0"/>
              </a:spcAft>
              <a:buClr>
                <a:schemeClr val="accent3"/>
              </a:buClr>
              <a:buFont typeface="Wingdings 2"/>
              <a:buChar char=""/>
              <a:defRPr/>
            </a:pPr>
            <a:r>
              <a:rPr lang="en-US" dirty="0">
                <a:cs typeface="B Nazanin" panose="00000400000000000000" pitchFamily="2" charset="-78"/>
              </a:rPr>
              <a:t>Degree(</a:t>
            </a:r>
            <a:r>
              <a:rPr lang="en-US" dirty="0" err="1">
                <a:cs typeface="B Nazanin" panose="00000400000000000000" pitchFamily="2" charset="-78"/>
              </a:rPr>
              <a:t>LastDegree</a:t>
            </a:r>
            <a:r>
              <a:rPr lang="en-US" dirty="0">
                <a:cs typeface="B Nazanin" panose="00000400000000000000" pitchFamily="2" charset="-78"/>
              </a:rPr>
              <a:t>#, </a:t>
            </a:r>
            <a:r>
              <a:rPr lang="en-US" dirty="0" err="1">
                <a:cs typeface="B Nazanin" panose="00000400000000000000" pitchFamily="2" charset="-78"/>
              </a:rPr>
              <a:t>LastDegreeName</a:t>
            </a:r>
            <a:r>
              <a:rPr lang="en-US" dirty="0">
                <a:cs typeface="B Nazanin" panose="00000400000000000000" pitchFamily="2" charset="-78"/>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D43B8-AEC3-41A9-8285-569D02D5ABED}"/>
              </a:ext>
            </a:extLst>
          </p:cNvPr>
          <p:cNvSpPr>
            <a:spLocks noGrp="1"/>
          </p:cNvSpPr>
          <p:nvPr>
            <p:ph idx="1"/>
          </p:nvPr>
        </p:nvSpPr>
        <p:spPr>
          <a:xfrm>
            <a:off x="609600" y="721649"/>
            <a:ext cx="7772400" cy="5638800"/>
          </a:xfrm>
        </p:spPr>
        <p:txBody>
          <a:bodyPr>
            <a:normAutofit/>
          </a:bodyPr>
          <a:lstStyle/>
          <a:p>
            <a:pPr algn="r" rtl="1"/>
            <a:r>
              <a:rPr lang="fa-IR" sz="2000" dirty="0">
                <a:cs typeface="B Nazanin" panose="00000400000000000000" pitchFamily="2" charset="-78"/>
              </a:rPr>
              <a:t>مثال. فرض کنيد جدول </a:t>
            </a:r>
            <a:r>
              <a:rPr lang="en-US" sz="2000" dirty="0">
                <a:cs typeface="B Nazanin" panose="00000400000000000000" pitchFamily="2" charset="-78"/>
              </a:rPr>
              <a:t>PRODUCT </a:t>
            </a:r>
            <a:r>
              <a:rPr lang="fa-IR" sz="2000" dirty="0">
                <a:cs typeface="B Nazanin" panose="00000400000000000000" pitchFamily="2" charset="-78"/>
              </a:rPr>
              <a:t>به صورت زير جزئيات توليد کننده هر محصول را دارا باشد:</a:t>
            </a:r>
          </a:p>
          <a:p>
            <a:pPr algn="l"/>
            <a:r>
              <a:rPr lang="en-US" sz="2000" b="1" dirty="0">
                <a:cs typeface="B Nazanin" panose="00000400000000000000" pitchFamily="2" charset="-78"/>
              </a:rPr>
              <a:t>PRODUCT(</a:t>
            </a:r>
            <a:r>
              <a:rPr lang="en-US" sz="2000" b="1" u="sng" dirty="0" err="1">
                <a:cs typeface="B Nazanin" panose="00000400000000000000" pitchFamily="2" charset="-78"/>
              </a:rPr>
              <a:t>ProductNo</a:t>
            </a:r>
            <a:r>
              <a:rPr lang="en-US" sz="2000" b="1" dirty="0">
                <a:cs typeface="B Nazanin" panose="00000400000000000000" pitchFamily="2" charset="-78"/>
              </a:rPr>
              <a:t>, Description, </a:t>
            </a:r>
            <a:r>
              <a:rPr lang="en-US" sz="2000" b="1" dirty="0" err="1">
                <a:cs typeface="B Nazanin" panose="00000400000000000000" pitchFamily="2" charset="-78"/>
              </a:rPr>
              <a:t>ReorderLevel</a:t>
            </a:r>
            <a:r>
              <a:rPr lang="en-US" sz="2000" b="1" dirty="0">
                <a:cs typeface="B Nazanin" panose="00000400000000000000" pitchFamily="2" charset="-78"/>
              </a:rPr>
              <a:t>, Price, </a:t>
            </a:r>
            <a:r>
              <a:rPr lang="en-US" sz="2000" b="1" dirty="0" err="1">
                <a:cs typeface="B Nazanin" panose="00000400000000000000" pitchFamily="2" charset="-78"/>
              </a:rPr>
              <a:t>QtyInStock</a:t>
            </a:r>
            <a:r>
              <a:rPr lang="en-US" sz="2000" b="1" dirty="0">
                <a:cs typeface="B Nazanin" panose="00000400000000000000" pitchFamily="2" charset="-78"/>
              </a:rPr>
              <a:t>, </a:t>
            </a:r>
            <a:r>
              <a:rPr lang="en-US" sz="2000" b="1" dirty="0" err="1">
                <a:cs typeface="B Nazanin" panose="00000400000000000000" pitchFamily="2" charset="-78"/>
              </a:rPr>
              <a:t>SupplierCode</a:t>
            </a:r>
            <a:r>
              <a:rPr lang="en-US" sz="2000" b="1" dirty="0">
                <a:cs typeface="B Nazanin" panose="00000400000000000000" pitchFamily="2" charset="-78"/>
              </a:rPr>
              <a:t>,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endParaRPr lang="en-US" sz="20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5D856993-8E12-458F-B7D7-C5EDBD35E4B3}"/>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31</a:t>
            </a:fld>
            <a:endParaRPr lang="en-US"/>
          </a:p>
        </p:txBody>
      </p:sp>
      <p:sp>
        <p:nvSpPr>
          <p:cNvPr id="5" name="TextBox 4">
            <a:extLst>
              <a:ext uri="{FF2B5EF4-FFF2-40B4-BE49-F238E27FC236}">
                <a16:creationId xmlns:a16="http://schemas.microsoft.com/office/drawing/2014/main" id="{0D29A58F-009E-4713-8964-793CD3A7DDE6}"/>
              </a:ext>
            </a:extLst>
          </p:cNvPr>
          <p:cNvSpPr txBox="1"/>
          <p:nvPr/>
        </p:nvSpPr>
        <p:spPr>
          <a:xfrm>
            <a:off x="190500" y="2274019"/>
            <a:ext cx="8610600" cy="2862322"/>
          </a:xfrm>
          <a:prstGeom prst="rect">
            <a:avLst/>
          </a:prstGeom>
          <a:noFill/>
        </p:spPr>
        <p:txBody>
          <a:bodyPr wrap="square">
            <a:spAutoFit/>
          </a:bodyPr>
          <a:lstStyle/>
          <a:p>
            <a:pPr algn="r" rtl="1"/>
            <a:r>
              <a:rPr lang="fa-IR" sz="2000" dirty="0">
                <a:cs typeface="B Nazanin" panose="00000400000000000000" pitchFamily="2" charset="-78"/>
              </a:rPr>
              <a:t>اين جدول کليد اصلی تک ستونی دارد بنابراين 2</a:t>
            </a:r>
            <a:r>
              <a:rPr lang="en-US" sz="2000" dirty="0">
                <a:cs typeface="B Nazanin" panose="00000400000000000000" pitchFamily="2" charset="-78"/>
              </a:rPr>
              <a:t>NF </a:t>
            </a:r>
            <a:r>
              <a:rPr lang="fa-IR" sz="2000" dirty="0">
                <a:cs typeface="B Nazanin" panose="00000400000000000000" pitchFamily="2" charset="-78"/>
              </a:rPr>
              <a:t>است. اگر توليد کننده چندين محصول را توليد کند فيلدهای </a:t>
            </a:r>
            <a:r>
              <a:rPr lang="en-US" sz="2000" dirty="0" err="1">
                <a:cs typeface="B Nazanin" panose="00000400000000000000" pitchFamily="2" charset="-78"/>
              </a:rPr>
              <a:t>SupplierName</a:t>
            </a:r>
            <a:r>
              <a:rPr lang="en-US" sz="2000" dirty="0">
                <a:cs typeface="B Nazanin" panose="00000400000000000000" pitchFamily="2" charset="-78"/>
              </a:rPr>
              <a:t> </a:t>
            </a:r>
            <a:r>
              <a:rPr lang="fa-IR" sz="2000" dirty="0">
                <a:cs typeface="B Nazanin" panose="00000400000000000000" pitchFamily="2" charset="-78"/>
              </a:rPr>
              <a:t>و </a:t>
            </a:r>
            <a:r>
              <a:rPr lang="en-US" sz="2000" dirty="0" err="1">
                <a:cs typeface="B Nazanin" panose="00000400000000000000" pitchFamily="2" charset="-78"/>
              </a:rPr>
              <a:t>SupplierAddress</a:t>
            </a:r>
            <a:r>
              <a:rPr lang="en-US" sz="2000" dirty="0">
                <a:cs typeface="B Nazanin" panose="00000400000000000000" pitchFamily="2" charset="-78"/>
              </a:rPr>
              <a:t> </a:t>
            </a:r>
            <a:r>
              <a:rPr lang="fa-IR" sz="2000" dirty="0">
                <a:cs typeface="B Nazanin" panose="00000400000000000000" pitchFamily="2" charset="-78"/>
              </a:rPr>
              <a:t>برای هر محصول تکرار می شود زيرا وابستگی تعدی با کليد اصلی دارند.</a:t>
            </a:r>
            <a:endParaRPr lang="en-US" sz="2000" dirty="0">
              <a:cs typeface="B Nazanin" panose="00000400000000000000" pitchFamily="2" charset="-78"/>
            </a:endParaRPr>
          </a:p>
          <a:p>
            <a:pPr algn="r" rtl="1"/>
            <a:endParaRPr lang="fa-IR" sz="2000" dirty="0">
              <a:cs typeface="B Nazanin" panose="00000400000000000000" pitchFamily="2" charset="-78"/>
            </a:endParaRPr>
          </a:p>
          <a:p>
            <a:pPr algn="l"/>
            <a:r>
              <a:rPr lang="en-US" sz="2000" b="1" dirty="0" err="1">
                <a:cs typeface="B Nazanin" panose="00000400000000000000" pitchFamily="2" charset="-78"/>
              </a:rPr>
              <a:t>ProductNo</a:t>
            </a:r>
            <a:r>
              <a:rPr lang="en-US" sz="2000" b="1" dirty="0">
                <a:cs typeface="B Nazanin" panose="00000400000000000000" pitchFamily="2" charset="-78"/>
              </a:rPr>
              <a:t> → </a:t>
            </a:r>
            <a:r>
              <a:rPr lang="en-US" sz="2000" b="1" dirty="0" err="1">
                <a:cs typeface="B Nazanin" panose="00000400000000000000" pitchFamily="2" charset="-78"/>
              </a:rPr>
              <a:t>SupplierCode</a:t>
            </a:r>
            <a:r>
              <a:rPr lang="en-US" sz="2000" b="1" dirty="0">
                <a:cs typeface="B Nazanin" panose="00000400000000000000" pitchFamily="2" charset="-78"/>
              </a:rPr>
              <a:t> →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l"/>
            <a:endParaRPr lang="en-US" sz="2000" b="1" dirty="0">
              <a:cs typeface="B Nazanin" panose="00000400000000000000" pitchFamily="2" charset="-78"/>
            </a:endParaRPr>
          </a:p>
          <a:p>
            <a:pPr algn="r" rtl="1"/>
            <a:r>
              <a:rPr lang="fa-IR" sz="2000" dirty="0">
                <a:cs typeface="B Nazanin" panose="00000400000000000000" pitchFamily="2" charset="-78"/>
              </a:rPr>
              <a:t>با حذف اين ستون ها و تقسيم جدول به صورت زير به فرم سوم نرمال می رسيم. توجه کنيد که </a:t>
            </a:r>
            <a:r>
              <a:rPr lang="en-US" sz="2000" dirty="0" err="1">
                <a:cs typeface="B Nazanin" panose="00000400000000000000" pitchFamily="2" charset="-78"/>
              </a:rPr>
              <a:t>SupplierCode</a:t>
            </a:r>
            <a:r>
              <a:rPr lang="en-US" sz="2000" dirty="0">
                <a:cs typeface="B Nazanin" panose="00000400000000000000" pitchFamily="2" charset="-78"/>
              </a:rPr>
              <a:t> </a:t>
            </a:r>
            <a:r>
              <a:rPr lang="fa-IR" sz="2000" dirty="0">
                <a:cs typeface="B Nazanin" panose="00000400000000000000" pitchFamily="2" charset="-78"/>
              </a:rPr>
              <a:t>در جدول </a:t>
            </a:r>
            <a:r>
              <a:rPr lang="en-US" sz="2000" dirty="0">
                <a:cs typeface="B Nazanin" panose="00000400000000000000" pitchFamily="2" charset="-78"/>
              </a:rPr>
              <a:t>PRODUCT </a:t>
            </a:r>
            <a:r>
              <a:rPr lang="fa-IR" sz="2000" dirty="0">
                <a:cs typeface="B Nazanin" panose="00000400000000000000" pitchFamily="2" charset="-78"/>
              </a:rPr>
              <a:t>به عنوان کليد خارجی باقی می ماند.</a:t>
            </a:r>
          </a:p>
          <a:p>
            <a:pPr algn="l"/>
            <a:endParaRPr lang="en-US" b="1" dirty="0">
              <a:cs typeface="B Nazanin" panose="00000400000000000000" pitchFamily="2" charset="-78"/>
            </a:endParaRPr>
          </a:p>
        </p:txBody>
      </p:sp>
      <p:sp>
        <p:nvSpPr>
          <p:cNvPr id="7" name="TextBox 6">
            <a:extLst>
              <a:ext uri="{FF2B5EF4-FFF2-40B4-BE49-F238E27FC236}">
                <a16:creationId xmlns:a16="http://schemas.microsoft.com/office/drawing/2014/main" id="{37CB1894-5212-453A-A5F7-4CDEA3A2FEC1}"/>
              </a:ext>
            </a:extLst>
          </p:cNvPr>
          <p:cNvSpPr txBox="1"/>
          <p:nvPr/>
        </p:nvSpPr>
        <p:spPr>
          <a:xfrm>
            <a:off x="190500" y="5029200"/>
            <a:ext cx="8896350" cy="923330"/>
          </a:xfrm>
          <a:prstGeom prst="rect">
            <a:avLst/>
          </a:prstGeom>
          <a:noFill/>
        </p:spPr>
        <p:txBody>
          <a:bodyPr wrap="square">
            <a:spAutoFit/>
          </a:bodyPr>
          <a:lstStyle/>
          <a:p>
            <a:pPr algn="l"/>
            <a:r>
              <a:rPr lang="en-US" sz="1800" b="1" dirty="0">
                <a:cs typeface="B Nazanin" panose="00000400000000000000" pitchFamily="2" charset="-78"/>
              </a:rPr>
              <a:t>PRODUCT(</a:t>
            </a:r>
            <a:r>
              <a:rPr lang="en-US" sz="1800" b="1" u="sng" dirty="0" err="1">
                <a:cs typeface="B Nazanin" panose="00000400000000000000" pitchFamily="2" charset="-78"/>
              </a:rPr>
              <a:t>ProductNo</a:t>
            </a:r>
            <a:r>
              <a:rPr lang="en-US" sz="1800" b="1" dirty="0">
                <a:cs typeface="B Nazanin" panose="00000400000000000000" pitchFamily="2" charset="-78"/>
              </a:rPr>
              <a:t>, Description, </a:t>
            </a:r>
            <a:r>
              <a:rPr lang="en-US" sz="1800" b="1" dirty="0" err="1">
                <a:cs typeface="B Nazanin" panose="00000400000000000000" pitchFamily="2" charset="-78"/>
              </a:rPr>
              <a:t>ReorderLevel</a:t>
            </a:r>
            <a:r>
              <a:rPr lang="en-US" sz="1800" b="1" dirty="0">
                <a:cs typeface="B Nazanin" panose="00000400000000000000" pitchFamily="2" charset="-78"/>
              </a:rPr>
              <a:t>, Price, </a:t>
            </a:r>
            <a:r>
              <a:rPr lang="en-US" sz="1800" b="1" dirty="0" err="1">
                <a:cs typeface="B Nazanin" panose="00000400000000000000" pitchFamily="2" charset="-78"/>
              </a:rPr>
              <a:t>QtyInStock</a:t>
            </a:r>
            <a:r>
              <a:rPr lang="en-US" sz="1800" b="1" dirty="0">
                <a:cs typeface="B Nazanin" panose="00000400000000000000" pitchFamily="2" charset="-78"/>
              </a:rPr>
              <a:t>, </a:t>
            </a:r>
            <a:r>
              <a:rPr lang="en-US" sz="1800" b="1" dirty="0" err="1">
                <a:cs typeface="B Nazanin" panose="00000400000000000000" pitchFamily="2" charset="-78"/>
              </a:rPr>
              <a:t>SupplierCode</a:t>
            </a:r>
            <a:r>
              <a:rPr lang="en-US" sz="1800" b="1" dirty="0">
                <a:cs typeface="B Nazanin" panose="00000400000000000000" pitchFamily="2" charset="-78"/>
              </a:rPr>
              <a:t>)</a:t>
            </a:r>
            <a:br>
              <a:rPr lang="en-US" sz="1800" b="1" dirty="0">
                <a:cs typeface="B Nazanin" panose="00000400000000000000" pitchFamily="2" charset="-78"/>
              </a:rPr>
            </a:br>
            <a:r>
              <a:rPr lang="en-US" sz="1800" b="1" dirty="0">
                <a:cs typeface="B Nazanin" panose="00000400000000000000" pitchFamily="2" charset="-78"/>
              </a:rPr>
              <a:t>SUPPLIER(</a:t>
            </a:r>
            <a:r>
              <a:rPr lang="en-US" sz="1800" b="1" u="sng" dirty="0" err="1">
                <a:cs typeface="B Nazanin" panose="00000400000000000000" pitchFamily="2" charset="-78"/>
              </a:rPr>
              <a:t>SupplierCode</a:t>
            </a:r>
            <a:r>
              <a:rPr lang="en-US" sz="1800" b="1" dirty="0">
                <a:cs typeface="B Nazanin" panose="00000400000000000000" pitchFamily="2" charset="-78"/>
              </a:rPr>
              <a:t>, </a:t>
            </a:r>
            <a:r>
              <a:rPr lang="en-US" sz="1800" b="1" dirty="0" err="1">
                <a:cs typeface="B Nazanin" panose="00000400000000000000" pitchFamily="2" charset="-78"/>
              </a:rPr>
              <a:t>SupplierName</a:t>
            </a:r>
            <a:r>
              <a:rPr lang="en-US" sz="1800" b="1" dirty="0">
                <a:cs typeface="B Nazanin" panose="00000400000000000000" pitchFamily="2" charset="-78"/>
              </a:rPr>
              <a:t>, </a:t>
            </a:r>
            <a:r>
              <a:rPr lang="en-US" sz="1800" b="1" dirty="0" err="1">
                <a:cs typeface="B Nazanin" panose="00000400000000000000" pitchFamily="2" charset="-78"/>
              </a:rPr>
              <a:t>SupplierAddress</a:t>
            </a:r>
            <a:r>
              <a:rPr lang="en-US" sz="1800" b="1" dirty="0">
                <a:cs typeface="B Nazanin" panose="00000400000000000000" pitchFamily="2" charset="-78"/>
              </a:rPr>
              <a:t>)</a:t>
            </a:r>
          </a:p>
        </p:txBody>
      </p:sp>
    </p:spTree>
    <p:extLst>
      <p:ext uri="{BB962C8B-B14F-4D97-AF65-F5344CB8AC3E}">
        <p14:creationId xmlns:p14="http://schemas.microsoft.com/office/powerpoint/2010/main" val="171341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76200" y="1752599"/>
            <a:ext cx="8614756" cy="4777365"/>
          </a:xfrm>
        </p:spPr>
        <p:txBody>
          <a:bodyPr>
            <a:noAutofit/>
          </a:bodyPr>
          <a:lstStyle/>
          <a:p>
            <a:pPr algn="just" rtl="1"/>
            <a:r>
              <a:rPr lang="fa-IR" altLang="en-US" sz="3200" dirty="0">
                <a:ea typeface="Majalla UI"/>
                <a:cs typeface="B Nazanin" panose="00000400000000000000" pitchFamily="2" charset="-78"/>
              </a:rPr>
              <a:t>یک جدول نرمال</a:t>
            </a:r>
            <a:r>
              <a:rPr lang="en-US" altLang="en-US" sz="3200" dirty="0">
                <a:cs typeface="B Nazanin" panose="00000400000000000000" pitchFamily="2" charset="-78"/>
              </a:rPr>
              <a:t>BCNF</a:t>
            </a:r>
            <a:r>
              <a:rPr lang="fa-IR" altLang="en-US" sz="3200" dirty="0">
                <a:ea typeface="Majalla UI"/>
                <a:cs typeface="B Nazanin" panose="00000400000000000000" pitchFamily="2" charset="-78"/>
              </a:rPr>
              <a:t>است اگروتنها اگر کلیه تعیین کننده های (</a:t>
            </a:r>
            <a:r>
              <a:rPr lang="en-US" altLang="en-US" sz="3200" dirty="0" err="1">
                <a:cs typeface="B Nazanin" panose="00000400000000000000" pitchFamily="2" charset="-78"/>
              </a:rPr>
              <a:t>Determinat</a:t>
            </a:r>
            <a:r>
              <a:rPr lang="fa-IR" altLang="en-US" sz="3200" dirty="0">
                <a:ea typeface="Majalla UI"/>
                <a:cs typeface="B Nazanin" panose="00000400000000000000" pitchFamily="2" charset="-78"/>
              </a:rPr>
              <a:t>) آن، کلید کاندیدا باشند. یعنی هر رابطه </a:t>
            </a:r>
            <a:r>
              <a:rPr lang="en-US" altLang="en-US" sz="3200" dirty="0">
                <a:cs typeface="B Nazanin" panose="00000400000000000000" pitchFamily="2" charset="-78"/>
              </a:rPr>
              <a:t>A-&gt;B</a:t>
            </a:r>
            <a:r>
              <a:rPr lang="fa-IR" altLang="en-US" sz="3200" dirty="0">
                <a:ea typeface="Majalla UI"/>
                <a:cs typeface="B Nazanin" panose="00000400000000000000" pitchFamily="2" charset="-78"/>
              </a:rPr>
              <a:t> در جدول وجود داشته باشد </a:t>
            </a:r>
            <a:r>
              <a:rPr lang="en-US" altLang="en-US" sz="3200" dirty="0">
                <a:cs typeface="B Nazanin" panose="00000400000000000000" pitchFamily="2" charset="-78"/>
              </a:rPr>
              <a:t>A</a:t>
            </a:r>
            <a:r>
              <a:rPr lang="fa-IR" altLang="en-US" sz="3200" dirty="0">
                <a:ea typeface="Majalla UI"/>
                <a:cs typeface="B Nazanin" panose="00000400000000000000" pitchFamily="2" charset="-78"/>
              </a:rPr>
              <a:t> کلید کاندیدا باشد</a:t>
            </a:r>
            <a:r>
              <a:rPr lang="en-US" altLang="en-US" sz="3200" dirty="0">
                <a:ea typeface="Majalla UI"/>
                <a:cs typeface="B Nazanin" panose="00000400000000000000" pitchFamily="2" charset="-78"/>
              </a:rPr>
              <a:t>.</a:t>
            </a:r>
            <a:endParaRPr lang="fa-IR" altLang="en-US" sz="32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76200" y="1752599"/>
            <a:ext cx="8614756" cy="4777365"/>
          </a:xfrm>
        </p:spPr>
        <p:txBody>
          <a:bodyPr>
            <a:noAutofit/>
          </a:bodyPr>
          <a:lstStyle/>
          <a:p>
            <a:pPr marL="0" marR="0" algn="r" rtl="1">
              <a:lnSpc>
                <a:spcPct val="107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BCNF (Boyce-Codd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یکی از سطوح بالای نرمال‌سازی در پایگاه داده است که برای کاهش انحرافات و مشکلات ناشی از تکرار داده‌ها طراحی شده است</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حقیقت یک شکل اصلاح‌شده از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3NF (Third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است که شرایط سختگیرانه‌تری را برای روابط در پایگاه داده وضع می‌کند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شرایط</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 BCNF:</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رابطه</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(Table)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BCNF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قرار دارد اگر برای هر وابستگی تابعی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X → Y</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آن رابطه، یکی از شرایط زیر برقرار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X</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باید یک سوپرکلید باشد، یعنی مجموعه‌ای از ویژگی‌ها</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(attributes)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که می‌تواند به طور منحصر به فرد هر سطر را شناسایی 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در غیر این صورت، باید وابستگی‌های غیرضروری (جزئی) وجود نداشته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33</a:t>
            </a:fld>
            <a:endParaRPr lang="en-US"/>
          </a:p>
        </p:txBody>
      </p:sp>
    </p:spTree>
    <p:extLst>
      <p:ext uri="{BB962C8B-B14F-4D97-AF65-F5344CB8AC3E}">
        <p14:creationId xmlns:p14="http://schemas.microsoft.com/office/powerpoint/2010/main" val="1544905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61356" y="102124"/>
            <a:ext cx="8229600" cy="1143000"/>
          </a:xfrm>
        </p:spPr>
        <p:txBody>
          <a:bodyPr anchor="ctr"/>
          <a:lstStyle/>
          <a:p>
            <a:pPr algn="ctr" rtl="1"/>
            <a:r>
              <a:rPr lang="fa-IR" altLang="en-US" sz="4400" b="1" dirty="0">
                <a:latin typeface="Titr" pitchFamily="2" charset="-78"/>
                <a:ea typeface="2  Titr"/>
                <a:cs typeface="2  Titr"/>
              </a:rPr>
              <a:t>جداول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76200" y="1066801"/>
            <a:ext cx="8686800" cy="5463164"/>
          </a:xfrm>
        </p:spPr>
        <p:txBody>
          <a:bodyPr>
            <a:no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فرض کنید یک جدول به نام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داریم که اطلاعات مربوط به دانشجویان و دوره‌هایی که در آن‌ها ثبت‌نام کرده‌اند را ذخیره می‌کند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dirty="0">
                <a:latin typeface="Times New Roman" panose="02020603050405020304" pitchFamily="18" charset="0"/>
              </a:rPr>
              <a:t>در این جدول، وابستگی‌های تابعی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به شکل زیر هستند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برای هر ترکیب منحصر به فرد از دانشجو و دوره، استاد مشخص است</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هر دوره یک استاد ثابت دارد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مشکل این است که در این جدول،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 Instructor</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نشان‌دهنده یک وابستگی است که باید در</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BCNF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تجزیه شود زیرا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Course_ID</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یک سوپرکلید نیست (این تنها بخشی از کلید ترکیبی است)</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34</a:t>
            </a:fld>
            <a:endParaRPr lang="en-US"/>
          </a:p>
        </p:txBody>
      </p:sp>
      <p:graphicFrame>
        <p:nvGraphicFramePr>
          <p:cNvPr id="2" name="Table 1">
            <a:extLst>
              <a:ext uri="{FF2B5EF4-FFF2-40B4-BE49-F238E27FC236}">
                <a16:creationId xmlns:a16="http://schemas.microsoft.com/office/drawing/2014/main" id="{DCB33D59-BE8A-4FC5-AD38-946C988570CC}"/>
              </a:ext>
            </a:extLst>
          </p:cNvPr>
          <p:cNvGraphicFramePr>
            <a:graphicFrameLocks noGrp="1"/>
          </p:cNvGraphicFramePr>
          <p:nvPr>
            <p:extLst>
              <p:ext uri="{D42A27DB-BD31-4B8C-83A1-F6EECF244321}">
                <p14:modId xmlns:p14="http://schemas.microsoft.com/office/powerpoint/2010/main" val="1782723599"/>
              </p:ext>
            </p:extLst>
          </p:nvPr>
        </p:nvGraphicFramePr>
        <p:xfrm>
          <a:off x="1447800" y="4724400"/>
          <a:ext cx="5791200" cy="1295400"/>
        </p:xfrm>
        <a:graphic>
          <a:graphicData uri="http://schemas.openxmlformats.org/drawingml/2006/table">
            <a:tbl>
              <a:tblPr firstRow="1" firstCol="1" bandRow="1">
                <a:tableStyleId>{616DA210-FB5B-4158-B5E0-FEB733F419BA}</a:tableStyleId>
              </a:tblPr>
              <a:tblGrid>
                <a:gridCol w="1447800">
                  <a:extLst>
                    <a:ext uri="{9D8B030D-6E8A-4147-A177-3AD203B41FA5}">
                      <a16:colId xmlns:a16="http://schemas.microsoft.com/office/drawing/2014/main" val="1872423692"/>
                    </a:ext>
                  </a:extLst>
                </a:gridCol>
                <a:gridCol w="1447800">
                  <a:extLst>
                    <a:ext uri="{9D8B030D-6E8A-4147-A177-3AD203B41FA5}">
                      <a16:colId xmlns:a16="http://schemas.microsoft.com/office/drawing/2014/main" val="1361009028"/>
                    </a:ext>
                  </a:extLst>
                </a:gridCol>
                <a:gridCol w="1447800">
                  <a:extLst>
                    <a:ext uri="{9D8B030D-6E8A-4147-A177-3AD203B41FA5}">
                      <a16:colId xmlns:a16="http://schemas.microsoft.com/office/drawing/2014/main" val="3774693116"/>
                    </a:ext>
                  </a:extLst>
                </a:gridCol>
                <a:gridCol w="1447800">
                  <a:extLst>
                    <a:ext uri="{9D8B030D-6E8A-4147-A177-3AD203B41FA5}">
                      <a16:colId xmlns:a16="http://schemas.microsoft.com/office/drawing/2014/main" val="3463808896"/>
                    </a:ext>
                  </a:extLst>
                </a:gridCol>
              </a:tblGrid>
              <a:tr h="323850">
                <a:tc>
                  <a:txBody>
                    <a:bodyPr/>
                    <a:lstStyle/>
                    <a:p>
                      <a:pPr marL="0" marR="0" algn="ctr" rtl="1">
                        <a:lnSpc>
                          <a:spcPct val="107000"/>
                        </a:lnSpc>
                        <a:spcBef>
                          <a:spcPts val="0"/>
                        </a:spcBef>
                        <a:spcAft>
                          <a:spcPts val="0"/>
                        </a:spcAft>
                      </a:pPr>
                      <a:r>
                        <a:rPr lang="en-US" sz="1200">
                          <a:effectLst/>
                        </a:rPr>
                        <a:t>Student_ID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Course_ID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a:effectLst/>
                        </a:rPr>
                        <a:t>Instructor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rtl="1">
                        <a:lnSpc>
                          <a:spcPct val="107000"/>
                        </a:lnSpc>
                        <a:spcBef>
                          <a:spcPts val="0"/>
                        </a:spcBef>
                        <a:spcAft>
                          <a:spcPts val="0"/>
                        </a:spcAft>
                      </a:pPr>
                      <a:r>
                        <a:rPr lang="en-US" sz="1200" dirty="0">
                          <a:effectLst/>
                        </a:rPr>
                        <a:t>Semester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06917758"/>
                  </a:ext>
                </a:extLst>
              </a:tr>
              <a:tr h="323850">
                <a:tc>
                  <a:txBody>
                    <a:bodyPr/>
                    <a:lstStyle/>
                    <a:p>
                      <a:pPr marL="0" marR="0" algn="r" rtl="1">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Fall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62875176"/>
                  </a:ext>
                </a:extLst>
              </a:tr>
              <a:tr h="323850">
                <a:tc>
                  <a:txBody>
                    <a:bodyPr/>
                    <a:lstStyle/>
                    <a:p>
                      <a:pPr marL="0" marR="0" algn="r" rtl="1">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B</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Spring 2024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46994876"/>
                  </a:ext>
                </a:extLst>
              </a:tr>
              <a:tr h="323850">
                <a:tc>
                  <a:txBody>
                    <a:bodyPr/>
                    <a:lstStyle/>
                    <a:p>
                      <a:pPr marL="0" marR="0" algn="r" rtl="1">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a:effectLst/>
                        </a:rPr>
                        <a:t>Dr. 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r" rtl="1">
                        <a:lnSpc>
                          <a:spcPct val="107000"/>
                        </a:lnSpc>
                        <a:spcBef>
                          <a:spcPts val="0"/>
                        </a:spcBef>
                        <a:spcAft>
                          <a:spcPts val="0"/>
                        </a:spcAft>
                      </a:pPr>
                      <a:r>
                        <a:rPr lang="en-US" sz="1200" dirty="0">
                          <a:effectLst/>
                        </a:rPr>
                        <a:t>Fall 2024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40469740"/>
                  </a:ext>
                </a:extLst>
              </a:tr>
            </a:tbl>
          </a:graphicData>
        </a:graphic>
      </p:graphicFrame>
    </p:spTree>
    <p:extLst>
      <p:ext uri="{BB962C8B-B14F-4D97-AF65-F5344CB8AC3E}">
        <p14:creationId xmlns:p14="http://schemas.microsoft.com/office/powerpoint/2010/main" val="23098174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dirty="0">
                <a:latin typeface="Titr" pitchFamily="2" charset="-78"/>
                <a:ea typeface="2  Titr"/>
                <a:cs typeface="2  Titr"/>
              </a:rPr>
              <a:t>تبدیل به جدول نرمال</a:t>
            </a:r>
            <a:r>
              <a:rPr lang="en-US" altLang="en-US" sz="4400" b="1" dirty="0">
                <a:latin typeface="Titr" pitchFamily="2" charset="-78"/>
                <a:ea typeface="2  Titr"/>
                <a:cs typeface="2  Titr"/>
              </a:rPr>
              <a:t>BCNF </a:t>
            </a:r>
          </a:p>
        </p:txBody>
      </p:sp>
      <p:sp>
        <p:nvSpPr>
          <p:cNvPr id="147458" name="Content Placeholder 2"/>
          <p:cNvSpPr>
            <a:spLocks noGrp="1"/>
          </p:cNvSpPr>
          <p:nvPr>
            <p:ph idx="1"/>
          </p:nvPr>
        </p:nvSpPr>
        <p:spPr>
          <a:xfrm>
            <a:off x="76200" y="1752599"/>
            <a:ext cx="8614756" cy="4777365"/>
          </a:xfrm>
        </p:spPr>
        <p:txBody>
          <a:bodyPr>
            <a:no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دوره‌ها و استادها را ذخیره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8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 را نگهداری می‌کند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در این حالت، هر جدول به</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BCNF </a:t>
            </a:r>
            <a:r>
              <a:rPr kumimoji="0" lang="ar-SA"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رسیده است، زیرا در هیچ‌کدام از جداول، وابستگی تابعی وجود ندارد که ویژگی‌های چپ آن‌ها سوپرکلید نباشد</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35</a:t>
            </a:fld>
            <a:endParaRPr lang="en-US"/>
          </a:p>
        </p:txBody>
      </p:sp>
      <p:graphicFrame>
        <p:nvGraphicFramePr>
          <p:cNvPr id="4" name="Table 3">
            <a:extLst>
              <a:ext uri="{FF2B5EF4-FFF2-40B4-BE49-F238E27FC236}">
                <a16:creationId xmlns:a16="http://schemas.microsoft.com/office/drawing/2014/main" id="{C158B4EA-476D-402D-A1EF-C767CD4B2E5C}"/>
              </a:ext>
            </a:extLst>
          </p:cNvPr>
          <p:cNvGraphicFramePr>
            <a:graphicFrameLocks noGrp="1"/>
          </p:cNvGraphicFramePr>
          <p:nvPr>
            <p:extLst>
              <p:ext uri="{D42A27DB-BD31-4B8C-83A1-F6EECF244321}">
                <p14:modId xmlns:p14="http://schemas.microsoft.com/office/powerpoint/2010/main" val="844217100"/>
              </p:ext>
            </p:extLst>
          </p:nvPr>
        </p:nvGraphicFramePr>
        <p:xfrm>
          <a:off x="103094" y="4997880"/>
          <a:ext cx="2640106" cy="916974"/>
        </p:xfrm>
        <a:graphic>
          <a:graphicData uri="http://schemas.openxmlformats.org/drawingml/2006/table">
            <a:tbl>
              <a:tblPr firstRow="1" firstCol="1" bandRow="1">
                <a:tableStyleId>{616DA210-FB5B-4158-B5E0-FEB733F419BA}</a:tableStyleId>
              </a:tblPr>
              <a:tblGrid>
                <a:gridCol w="1320053">
                  <a:extLst>
                    <a:ext uri="{9D8B030D-6E8A-4147-A177-3AD203B41FA5}">
                      <a16:colId xmlns:a16="http://schemas.microsoft.com/office/drawing/2014/main" val="1480427199"/>
                    </a:ext>
                  </a:extLst>
                </a:gridCol>
                <a:gridCol w="1320053">
                  <a:extLst>
                    <a:ext uri="{9D8B030D-6E8A-4147-A177-3AD203B41FA5}">
                      <a16:colId xmlns:a16="http://schemas.microsoft.com/office/drawing/2014/main" val="364619874"/>
                    </a:ext>
                  </a:extLst>
                </a:gridCol>
              </a:tblGrid>
              <a:tr h="305658">
                <a:tc>
                  <a:txBody>
                    <a:bodyPr/>
                    <a:lstStyle/>
                    <a:p>
                      <a:pPr marL="0" marR="0" algn="ctr" rtl="1">
                        <a:lnSpc>
                          <a:spcPct val="107000"/>
                        </a:lnSpc>
                        <a:spcBef>
                          <a:spcPts val="0"/>
                        </a:spcBef>
                        <a:spcAft>
                          <a:spcPts val="0"/>
                        </a:spcAft>
                      </a:pPr>
                      <a:r>
                        <a:rPr lang="en-US" sz="1600" dirty="0" err="1">
                          <a:effectLst/>
                        </a:rPr>
                        <a:t>Course_ID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a:effectLst/>
                        </a:rPr>
                        <a:t>Instructor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49653639"/>
                  </a:ext>
                </a:extLst>
              </a:tr>
              <a:tr h="305658">
                <a:tc>
                  <a:txBody>
                    <a:bodyPr/>
                    <a:lstStyle/>
                    <a:p>
                      <a:pPr marL="0" marR="0" algn="ctr" rtl="1">
                        <a:lnSpc>
                          <a:spcPct val="107000"/>
                        </a:lnSpc>
                        <a:spcBef>
                          <a:spcPts val="0"/>
                        </a:spcBef>
                        <a:spcAft>
                          <a:spcPts val="0"/>
                        </a:spcAft>
                      </a:pPr>
                      <a:r>
                        <a:rPr lang="en-US" sz="1600">
                          <a:effectLst/>
                        </a:rPr>
                        <a:t>101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dirty="0">
                          <a:effectLst/>
                        </a:rPr>
                        <a:t>Dr. A</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902150322"/>
                  </a:ext>
                </a:extLst>
              </a:tr>
              <a:tr h="305658">
                <a:tc>
                  <a:txBody>
                    <a:bodyPr/>
                    <a:lstStyle/>
                    <a:p>
                      <a:pPr marL="0" marR="0" algn="ctr" rtl="1">
                        <a:lnSpc>
                          <a:spcPct val="107000"/>
                        </a:lnSpc>
                        <a:spcBef>
                          <a:spcPts val="0"/>
                        </a:spcBef>
                        <a:spcAft>
                          <a:spcPts val="0"/>
                        </a:spcAft>
                      </a:pPr>
                      <a:r>
                        <a:rPr lang="en-US" sz="1600">
                          <a:effectLst/>
                        </a:rPr>
                        <a:t>102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dirty="0">
                          <a:effectLst/>
                        </a:rPr>
                        <a:t>Dr. B</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24336818"/>
                  </a:ext>
                </a:extLst>
              </a:tr>
            </a:tbl>
          </a:graphicData>
        </a:graphic>
      </p:graphicFrame>
      <p:graphicFrame>
        <p:nvGraphicFramePr>
          <p:cNvPr id="5" name="Table 4">
            <a:extLst>
              <a:ext uri="{FF2B5EF4-FFF2-40B4-BE49-F238E27FC236}">
                <a16:creationId xmlns:a16="http://schemas.microsoft.com/office/drawing/2014/main" id="{3D5BC913-FBBF-489B-9BD5-9F6DD7235939}"/>
              </a:ext>
            </a:extLst>
          </p:cNvPr>
          <p:cNvGraphicFramePr>
            <a:graphicFrameLocks noGrp="1"/>
          </p:cNvGraphicFramePr>
          <p:nvPr>
            <p:extLst>
              <p:ext uri="{D42A27DB-BD31-4B8C-83A1-F6EECF244321}">
                <p14:modId xmlns:p14="http://schemas.microsoft.com/office/powerpoint/2010/main" val="125272259"/>
              </p:ext>
            </p:extLst>
          </p:nvPr>
        </p:nvGraphicFramePr>
        <p:xfrm>
          <a:off x="4961429" y="4884867"/>
          <a:ext cx="3956049" cy="1191008"/>
        </p:xfrm>
        <a:graphic>
          <a:graphicData uri="http://schemas.openxmlformats.org/drawingml/2006/table">
            <a:tbl>
              <a:tblPr firstRow="1" firstCol="1" bandRow="1">
                <a:tableStyleId>{616DA210-FB5B-4158-B5E0-FEB733F419BA}</a:tableStyleId>
              </a:tblPr>
              <a:tblGrid>
                <a:gridCol w="1318683">
                  <a:extLst>
                    <a:ext uri="{9D8B030D-6E8A-4147-A177-3AD203B41FA5}">
                      <a16:colId xmlns:a16="http://schemas.microsoft.com/office/drawing/2014/main" val="3316396909"/>
                    </a:ext>
                  </a:extLst>
                </a:gridCol>
                <a:gridCol w="1318683">
                  <a:extLst>
                    <a:ext uri="{9D8B030D-6E8A-4147-A177-3AD203B41FA5}">
                      <a16:colId xmlns:a16="http://schemas.microsoft.com/office/drawing/2014/main" val="3678757581"/>
                    </a:ext>
                  </a:extLst>
                </a:gridCol>
                <a:gridCol w="1318683">
                  <a:extLst>
                    <a:ext uri="{9D8B030D-6E8A-4147-A177-3AD203B41FA5}">
                      <a16:colId xmlns:a16="http://schemas.microsoft.com/office/drawing/2014/main" val="541035167"/>
                    </a:ext>
                  </a:extLst>
                </a:gridCol>
              </a:tblGrid>
              <a:tr h="285750">
                <a:tc>
                  <a:txBody>
                    <a:bodyPr/>
                    <a:lstStyle/>
                    <a:p>
                      <a:pPr marL="0" marR="0" algn="ctr" rtl="1">
                        <a:lnSpc>
                          <a:spcPct val="107000"/>
                        </a:lnSpc>
                        <a:spcBef>
                          <a:spcPts val="0"/>
                        </a:spcBef>
                        <a:spcAft>
                          <a:spcPts val="0"/>
                        </a:spcAft>
                      </a:pPr>
                      <a:r>
                        <a:rPr lang="en-US" sz="1800" dirty="0" err="1">
                          <a:effectLst/>
                        </a:rPr>
                        <a:t>Student_ID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err="1">
                          <a:effectLst/>
                        </a:rPr>
                        <a:t>Course_ID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Semester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319053270"/>
                  </a:ext>
                </a:extLst>
              </a:tr>
              <a:tr h="285750">
                <a:tc>
                  <a:txBody>
                    <a:bodyPr/>
                    <a:lstStyle/>
                    <a:p>
                      <a:pPr marL="0" marR="0" algn="ctr" rtl="1">
                        <a:lnSpc>
                          <a:spcPct val="107000"/>
                        </a:lnSpc>
                        <a:spcBef>
                          <a:spcPts val="0"/>
                        </a:spcBef>
                        <a:spcAft>
                          <a:spcPts val="0"/>
                        </a:spcAft>
                      </a:pPr>
                      <a:r>
                        <a:rPr lang="en-US" sz="1800" dirty="0">
                          <a:effectLst/>
                        </a:rPr>
                        <a:t>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101</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a:effectLst/>
                        </a:rPr>
                        <a:t>Fall 2024</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44173297"/>
                  </a:ext>
                </a:extLst>
              </a:tr>
              <a:tr h="285750">
                <a:tc>
                  <a:txBody>
                    <a:bodyPr/>
                    <a:lstStyle/>
                    <a:p>
                      <a:pPr marL="0" marR="0" algn="ctr" rtl="1">
                        <a:lnSpc>
                          <a:spcPct val="107000"/>
                        </a:lnSpc>
                        <a:spcBef>
                          <a:spcPts val="0"/>
                        </a:spcBef>
                        <a:spcAft>
                          <a:spcPts val="0"/>
                        </a:spcAft>
                      </a:pPr>
                      <a:r>
                        <a:rPr lang="en-US" sz="1800">
                          <a:effectLst/>
                        </a:rPr>
                        <a:t>2</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102</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Spring 2024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538534930"/>
                  </a:ext>
                </a:extLst>
              </a:tr>
              <a:tr h="285750">
                <a:tc>
                  <a:txBody>
                    <a:bodyPr/>
                    <a:lstStyle/>
                    <a:p>
                      <a:pPr marL="0" marR="0" algn="ctr" rtl="1">
                        <a:lnSpc>
                          <a:spcPct val="107000"/>
                        </a:lnSpc>
                        <a:spcBef>
                          <a:spcPts val="0"/>
                        </a:spcBef>
                        <a:spcAft>
                          <a:spcPts val="0"/>
                        </a:spcAft>
                      </a:pPr>
                      <a:r>
                        <a:rPr lang="en-US" sz="1800">
                          <a:effectLst/>
                        </a:rPr>
                        <a:t>3</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a:effectLst/>
                        </a:rPr>
                        <a:t>101</a:t>
                      </a:r>
                      <a:endParaRPr lang="en-US" sz="16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800" dirty="0">
                          <a:effectLst/>
                        </a:rPr>
                        <a:t>Fall 2024</a:t>
                      </a:r>
                      <a:endParaRPr lang="en-US" sz="16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47098130"/>
                  </a:ext>
                </a:extLst>
              </a:tr>
            </a:tbl>
          </a:graphicData>
        </a:graphic>
      </p:graphicFrame>
    </p:spTree>
    <p:extLst>
      <p:ext uri="{BB962C8B-B14F-4D97-AF65-F5344CB8AC3E}">
        <p14:creationId xmlns:p14="http://schemas.microsoft.com/office/powerpoint/2010/main" val="1779193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892175" y="1611313"/>
            <a:ext cx="8077200" cy="4694237"/>
          </a:xfrm>
        </p:spPr>
        <p:txBody>
          <a:bodyPr>
            <a:noAutofit/>
          </a:bodyPr>
          <a:lstStyle/>
          <a:p>
            <a:pPr algn="just" rtl="1"/>
            <a:r>
              <a:rPr lang="fa-IR" altLang="en-US" dirty="0">
                <a:ea typeface="Majalla UI"/>
              </a:rPr>
              <a:t>آیا </a:t>
            </a:r>
            <a:r>
              <a:rPr lang="en-US" altLang="en-US" dirty="0">
                <a:ea typeface="Majalla UI"/>
              </a:rPr>
              <a:t>BCNF</a:t>
            </a:r>
            <a:r>
              <a:rPr lang="fa-IR" altLang="en-US" dirty="0">
                <a:ea typeface="Majalla UI"/>
              </a:rPr>
              <a:t> هست ؟</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57225500"/>
              </p:ext>
            </p:extLst>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sp>
        <p:nvSpPr>
          <p:cNvPr id="9" name="TextBox 8">
            <a:extLst>
              <a:ext uri="{FF2B5EF4-FFF2-40B4-BE49-F238E27FC236}">
                <a16:creationId xmlns:a16="http://schemas.microsoft.com/office/drawing/2014/main" id="{5E0A068F-73AB-487C-A4E6-BAA61F54E507}"/>
              </a:ext>
            </a:extLst>
          </p:cNvPr>
          <p:cNvSpPr txBox="1"/>
          <p:nvPr/>
        </p:nvSpPr>
        <p:spPr>
          <a:xfrm>
            <a:off x="2003424" y="2057400"/>
            <a:ext cx="6835775" cy="646331"/>
          </a:xfrm>
          <a:prstGeom prst="rect">
            <a:avLst/>
          </a:prstGeom>
          <a:noFill/>
        </p:spPr>
        <p:txBody>
          <a:bodyPr wrap="square">
            <a:spAutoFit/>
          </a:bodyPr>
          <a:lstStyle/>
          <a:p>
            <a:pPr algn="just" rtl="1"/>
            <a:r>
              <a:rPr lang="fa-IR" altLang="en-US" dirty="0">
                <a:ea typeface="Majalla UI"/>
                <a:cs typeface="B Nazanin" panose="00000400000000000000" pitchFamily="2" charset="-78"/>
              </a:rPr>
              <a:t>در جدول زیر دو کلید کاندیدای </a:t>
            </a:r>
            <a:r>
              <a:rPr lang="en-US" altLang="en-US" dirty="0">
                <a:cs typeface="B Nazanin" panose="00000400000000000000" pitchFamily="2" charset="-78"/>
              </a:rPr>
              <a:t>S#+Field</a:t>
            </a:r>
            <a:r>
              <a:rPr lang="fa-IR" altLang="en-US" dirty="0">
                <a:ea typeface="Majalla UI"/>
                <a:cs typeface="B Nazanin" panose="00000400000000000000" pitchFamily="2" charset="-78"/>
              </a:rPr>
              <a:t> و </a:t>
            </a:r>
            <a:r>
              <a:rPr lang="en-US" altLang="en-US" dirty="0">
                <a:cs typeface="B Nazanin" panose="00000400000000000000" pitchFamily="2" charset="-78"/>
              </a:rPr>
              <a:t>S#+Tutor</a:t>
            </a:r>
            <a:r>
              <a:rPr lang="fa-IR" altLang="en-US" dirty="0">
                <a:ea typeface="Majalla UI"/>
                <a:cs typeface="B Nazanin" panose="00000400000000000000" pitchFamily="2" charset="-78"/>
              </a:rPr>
              <a:t> و نیز داریم </a:t>
            </a:r>
            <a:r>
              <a:rPr lang="en-US" altLang="en-US" dirty="0">
                <a:cs typeface="B Nazanin" panose="00000400000000000000" pitchFamily="2" charset="-78"/>
              </a:rPr>
              <a:t>Tutor-&gt;Field</a:t>
            </a:r>
            <a:r>
              <a:rPr lang="fa-IR" altLang="en-US" dirty="0">
                <a:ea typeface="Majalla UI"/>
                <a:cs typeface="B Nazanin" panose="00000400000000000000" pitchFamily="2" charset="-78"/>
              </a:rPr>
              <a:t> بنابراین میتواند به دو جدول تقسیم شود</a:t>
            </a:r>
          </a:p>
        </p:txBody>
      </p:sp>
    </p:spTree>
    <p:extLst>
      <p:ext uri="{BB962C8B-B14F-4D97-AF65-F5344CB8AC3E}">
        <p14:creationId xmlns:p14="http://schemas.microsoft.com/office/powerpoint/2010/main" val="16349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892175" y="1611313"/>
            <a:ext cx="8077200" cy="4694237"/>
          </a:xfrm>
        </p:spPr>
        <p:txBody>
          <a:bodyPr>
            <a:noAutofit/>
          </a:bodyPr>
          <a:lstStyle/>
          <a:p>
            <a:pPr algn="just" rtl="1"/>
            <a:r>
              <a:rPr lang="fa-IR" altLang="en-US" dirty="0">
                <a:ea typeface="Majalla UI"/>
                <a:cs typeface="B Nazanin" panose="00000400000000000000" pitchFamily="2" charset="-78"/>
              </a:rPr>
              <a:t>در جدول زیر دو کلید کاندیدای </a:t>
            </a:r>
            <a:r>
              <a:rPr lang="en-US" altLang="en-US" dirty="0">
                <a:cs typeface="B Nazanin" panose="00000400000000000000" pitchFamily="2" charset="-78"/>
              </a:rPr>
              <a:t>S#+Field</a:t>
            </a:r>
            <a:r>
              <a:rPr lang="fa-IR" altLang="en-US" dirty="0">
                <a:ea typeface="Majalla UI"/>
                <a:cs typeface="B Nazanin" panose="00000400000000000000" pitchFamily="2" charset="-78"/>
              </a:rPr>
              <a:t> و </a:t>
            </a:r>
            <a:r>
              <a:rPr lang="en-US" altLang="en-US" dirty="0">
                <a:cs typeface="B Nazanin" panose="00000400000000000000" pitchFamily="2" charset="-78"/>
              </a:rPr>
              <a:t>S#+Tutor</a:t>
            </a:r>
            <a:r>
              <a:rPr lang="fa-IR" altLang="en-US" dirty="0">
                <a:ea typeface="Majalla UI"/>
                <a:cs typeface="B Nazanin" panose="00000400000000000000" pitchFamily="2" charset="-78"/>
              </a:rPr>
              <a:t> و نیز داریم </a:t>
            </a:r>
            <a:r>
              <a:rPr lang="en-US" altLang="en-US" dirty="0">
                <a:cs typeface="B Nazanin" panose="00000400000000000000" pitchFamily="2" charset="-78"/>
              </a:rPr>
              <a:t>Tutor-&gt;Field</a:t>
            </a:r>
            <a:r>
              <a:rPr lang="fa-IR" altLang="en-US" dirty="0">
                <a:ea typeface="Majalla UI"/>
                <a:cs typeface="B Nazanin" panose="00000400000000000000" pitchFamily="2" charset="-78"/>
              </a:rPr>
              <a:t> بنابراین میتواند به دو جدول تقسیم شود</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37</a:t>
            </a:fld>
            <a:endParaRPr lang="en-US"/>
          </a:p>
        </p:txBody>
      </p:sp>
      <p:graphicFrame>
        <p:nvGraphicFramePr>
          <p:cNvPr id="5" name="Table 4"/>
          <p:cNvGraphicFramePr>
            <a:graphicFrameLocks noGrp="1"/>
          </p:cNvGraphicFramePr>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6610409" y="2386762"/>
          <a:ext cx="1828799" cy="4312488"/>
        </p:xfrm>
        <a:graphic>
          <a:graphicData uri="http://schemas.openxmlformats.org/drawingml/2006/table">
            <a:tbl>
              <a:tblPr firstRow="1" bandRow="1">
                <a:tableStyleId>{616DA210-FB5B-4158-B5E0-FEB733F419BA}</a:tableStyleId>
              </a:tblPr>
              <a:tblGrid>
                <a:gridCol w="939113">
                  <a:extLst>
                    <a:ext uri="{9D8B030D-6E8A-4147-A177-3AD203B41FA5}">
                      <a16:colId xmlns:a16="http://schemas.microsoft.com/office/drawing/2014/main" val="20000"/>
                    </a:ext>
                  </a:extLst>
                </a:gridCol>
                <a:gridCol w="889686">
                  <a:extLst>
                    <a:ext uri="{9D8B030D-6E8A-4147-A177-3AD203B41FA5}">
                      <a16:colId xmlns:a16="http://schemas.microsoft.com/office/drawing/2014/main" val="20001"/>
                    </a:ext>
                  </a:extLst>
                </a:gridCol>
              </a:tblGrid>
              <a:tr h="313754">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L="58332" marR="58332" marT="29174" marB="2917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58332" marR="58332" marT="29174" marB="29174" anchor="ctr"/>
                </a:tc>
                <a:extLst>
                  <a:ext uri="{0D108BD9-81ED-4DB2-BD59-A6C34878D82A}">
                    <a16:rowId xmlns:a16="http://schemas.microsoft.com/office/drawing/2014/main" val="10000"/>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1"/>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2"/>
                  </a:ext>
                </a:extLst>
              </a:tr>
              <a:tr h="74417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3"/>
                  </a:ext>
                </a:extLst>
              </a:tr>
              <a:tr h="521903">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4"/>
                  </a:ext>
                </a:extLst>
              </a:tr>
              <a:tr h="3137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4084667" y="2749993"/>
          <a:ext cx="2247900" cy="3814608"/>
        </p:xfrm>
        <a:graphic>
          <a:graphicData uri="http://schemas.openxmlformats.org/drawingml/2006/table">
            <a:tbl>
              <a:tblPr firstRow="1" bandRow="1">
                <a:tableStyleId>{616DA210-FB5B-4158-B5E0-FEB733F419BA}</a:tableStyleId>
              </a:tblPr>
              <a:tblGrid>
                <a:gridCol w="1123950">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tblGrid>
              <a:tr h="264240">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L="77002" marR="77002" marT="38484" marB="3848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77002" marR="77002" marT="38484" marB="38484" anchor="ctr"/>
                </a:tc>
                <a:extLst>
                  <a:ext uri="{0D108BD9-81ED-4DB2-BD59-A6C34878D82A}">
                    <a16:rowId xmlns:a16="http://schemas.microsoft.com/office/drawing/2014/main" val="10000"/>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1"/>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2"/>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3"/>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4"/>
                  </a:ext>
                </a:extLst>
              </a:tr>
              <a:tr h="4562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59567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457200" y="22860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304800" y="1578548"/>
            <a:ext cx="8229600" cy="3907851"/>
          </a:xfrm>
        </p:spPr>
        <p:txBody>
          <a:bodyPr>
            <a:normAutofit lnSpcReduction="10000"/>
          </a:bodyPr>
          <a:lstStyle/>
          <a:p>
            <a:pPr marL="0" marR="0" algn="r" rtl="1">
              <a:lnSpc>
                <a:spcPct val="107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4NF (Fourth Normal Form)</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مرحله از نرمال‌سازی در طراحی پایگاه داده‌ها است که به منظور حذف </a:t>
            </a: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وابستگی‌های چند مقداری</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 (Multivalued Dependencies)</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طراحی شده است. این نوع وابستگی‌ها در زمانی که یک ویژگی در یک رابطه به بیش از یک مقدار وابسته باشد و این وابستگی‌ها مستقل از سایر ویژگی‌ها باشند، بروز می‌کند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400" b="1" dirty="0">
                <a:effectLst/>
                <a:latin typeface="Times New Roman" panose="02020603050405020304" pitchFamily="18" charset="0"/>
                <a:ea typeface="Times New Roman" panose="02020603050405020304" pitchFamily="18" charset="0"/>
                <a:cs typeface="B Nazanin" panose="00000400000000000000" pitchFamily="2" charset="-78"/>
              </a:rPr>
              <a:t>تعریف 4</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NF</a:t>
            </a:r>
          </a:p>
          <a:p>
            <a:pPr marL="0" marR="0" algn="r" rtl="1">
              <a:lnSpc>
                <a:spcPct val="107000"/>
              </a:lnSpc>
              <a:spcBef>
                <a:spcPts val="0"/>
              </a:spcBef>
              <a:spcAft>
                <a:spcPts val="800"/>
              </a:spcAf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یک رابطه در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4NF</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قرار دارد اگر</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ابتدا در </a:t>
            </a:r>
            <a:r>
              <a:rPr lang="en-US" sz="2400" b="1" dirty="0">
                <a:effectLst/>
                <a:latin typeface="Times New Roman" panose="02020603050405020304" pitchFamily="18" charset="0"/>
                <a:ea typeface="Times New Roman" panose="02020603050405020304" pitchFamily="18" charset="0"/>
                <a:cs typeface="B Nazanin" panose="00000400000000000000" pitchFamily="2" charset="-78"/>
              </a:rPr>
              <a:t>3NF</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2400" dirty="0">
                <a:effectLst/>
                <a:latin typeface="Times New Roman" panose="02020603050405020304" pitchFamily="18" charset="0"/>
                <a:ea typeface="Times New Roman" panose="02020603050405020304" pitchFamily="18" charset="0"/>
                <a:cs typeface="B Nazanin" panose="00000400000000000000" pitchFamily="2" charset="-78"/>
              </a:rPr>
              <a:t>هیچ وابستگی چند مقداری در آن وجود نداشته باشد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60EB995-EA05-4AB5-B4C0-64EFB83930A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38</a:t>
            </a:fld>
            <a:endParaRPr lang="en-US"/>
          </a:p>
        </p:txBody>
      </p:sp>
    </p:spTree>
    <p:extLst>
      <p:ext uri="{BB962C8B-B14F-4D97-AF65-F5344CB8AC3E}">
        <p14:creationId xmlns:p14="http://schemas.microsoft.com/office/powerpoint/2010/main" val="2756796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228600" y="1091452"/>
            <a:ext cx="8458200" cy="5385548"/>
          </a:xfrm>
        </p:spPr>
        <p:txBody>
          <a:bodyPr>
            <a:normAutofit/>
          </a:bodyPr>
          <a:lstStyle/>
          <a:p>
            <a:pPr algn="r" rtl="1" eaLnBrk="0" fontAlgn="base" hangingPunct="0">
              <a:lnSpc>
                <a:spcPct val="100000"/>
              </a:lnSpc>
              <a:spcBef>
                <a:spcPct val="0"/>
              </a:spcBef>
              <a:spcAft>
                <a:spcPct val="0"/>
              </a:spcAft>
              <a:buClrTx/>
            </a:pPr>
            <a:r>
              <a:rPr lang="ar-SA" altLang="en-US" sz="2400" dirty="0">
                <a:solidFill>
                  <a:srgbClr val="000000"/>
                </a:solidFill>
                <a:latin typeface="Tahoma" panose="020B0604030504040204" pitchFamily="34" charset="0"/>
                <a:cs typeface="B Nazanin" panose="00000400000000000000" pitchFamily="2" charset="-78"/>
              </a:rPr>
              <a:t>مثال. اگر </a:t>
            </a:r>
            <a:r>
              <a:rPr lang="ar-SA" altLang="en-US" sz="2400" b="1" dirty="0">
                <a:solidFill>
                  <a:srgbClr val="000000"/>
                </a:solidFill>
                <a:latin typeface="Tahoma" panose="020B0604030504040204" pitchFamily="34" charset="0"/>
                <a:cs typeface="B Nazanin" panose="00000400000000000000" pitchFamily="2" charset="-78"/>
              </a:rPr>
              <a:t>مشتريانی با چند آدرس داشته باشيم </a:t>
            </a:r>
            <a:r>
              <a:rPr lang="ar-SA" altLang="en-US" sz="2400" dirty="0">
                <a:solidFill>
                  <a:srgbClr val="000000"/>
                </a:solidFill>
                <a:latin typeface="Tahoma" panose="020B0604030504040204" pitchFamily="34" charset="0"/>
                <a:cs typeface="B Nazanin" panose="00000400000000000000" pitchFamily="2" charset="-78"/>
              </a:rPr>
              <a:t>(که در محيط تجارت عادی است)، در جدول </a:t>
            </a:r>
            <a:r>
              <a:rPr lang="en-US" altLang="en-US" sz="2400" dirty="0">
                <a:solidFill>
                  <a:srgbClr val="000000"/>
                </a:solidFill>
                <a:latin typeface="Tahoma" panose="020B0604030504040204" pitchFamily="34" charset="0"/>
                <a:cs typeface="B Nazanin" panose="00000400000000000000" pitchFamily="2" charset="-78"/>
              </a:rPr>
              <a:t>CUSTOMER</a:t>
            </a:r>
            <a:r>
              <a:rPr lang="ar-SA" altLang="en-US" sz="2400" dirty="0">
                <a:solidFill>
                  <a:srgbClr val="000000"/>
                </a:solidFill>
                <a:latin typeface="Tahoma" panose="020B0604030504040204" pitchFamily="34" charset="0"/>
                <a:cs typeface="B Nazanin" panose="00000400000000000000" pitchFamily="2" charset="-78"/>
              </a:rPr>
              <a:t> نمی توانيم چند ستون آدرس را اضافه کنيم چون تعداد آدرس های ممکن را نمی دانيم.</a:t>
            </a:r>
            <a:endParaRPr lang="fa-IR" altLang="en-US" sz="24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بنابراين ناگزير به اضافه کردن رکورد جديد برای هر آدرس مشتری هستيم که باعث تکرار و افزونگی داده می شود.زيرا </a:t>
            </a:r>
            <a:r>
              <a:rPr lang="en-US" altLang="en-US" sz="2200" dirty="0" err="1">
                <a:solidFill>
                  <a:srgbClr val="000000"/>
                </a:solidFill>
                <a:latin typeface="Tahoma" panose="020B0604030504040204" pitchFamily="34" charset="0"/>
                <a:cs typeface="B Nazanin" panose="00000400000000000000" pitchFamily="2" charset="-78"/>
              </a:rPr>
              <a:t>CustomerNo</a:t>
            </a:r>
            <a:r>
              <a:rPr lang="ar-SA" altLang="en-US" sz="2200" dirty="0">
                <a:solidFill>
                  <a:srgbClr val="000000"/>
                </a:solidFill>
                <a:latin typeface="Tahoma" panose="020B0604030504040204" pitchFamily="34" charset="0"/>
                <a:cs typeface="B Nazanin" panose="00000400000000000000" pitchFamily="2" charset="-78"/>
              </a:rPr>
              <a:t> ديگر تنها يک آدرس را معين نمی کند بلکه مجموعه ای از آدرس های را نشان می دهد به عبارت </a:t>
            </a:r>
            <a:r>
              <a:rPr lang="ar-SA" altLang="en-US" sz="2200" b="1" dirty="0">
                <a:solidFill>
                  <a:srgbClr val="000000"/>
                </a:solidFill>
                <a:latin typeface="Tahoma" panose="020B0604030504040204" pitchFamily="34" charset="0"/>
                <a:cs typeface="B Nazanin" panose="00000400000000000000" pitchFamily="2" charset="-78"/>
              </a:rPr>
              <a:t>ديگر وابستگی چندمقداری</a:t>
            </a:r>
            <a:r>
              <a:rPr lang="ar-SA" altLang="en-US" sz="2200" dirty="0">
                <a:solidFill>
                  <a:srgbClr val="000000"/>
                </a:solidFill>
                <a:latin typeface="Tahoma" panose="020B0604030504040204" pitchFamily="34" charset="0"/>
                <a:cs typeface="B Nazanin" panose="00000400000000000000" pitchFamily="2" charset="-78"/>
              </a:rPr>
              <a:t> دارد.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 با حذف چنين وابستگی هائی و تقسيم جدول به صورت زير به فرم چهارم نرمال می رسيم.</a:t>
            </a:r>
            <a:endParaRPr lang="fa-IR" altLang="en-US" sz="22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en-US" altLang="en-US" sz="800" dirty="0">
              <a:cs typeface="B Nazanin" panose="00000400000000000000" pitchFamily="2" charset="-78"/>
            </a:endParaRPr>
          </a:p>
          <a:p>
            <a:pPr lvl="1" eaLnBrk="0" fontAlgn="base" hangingPunct="0">
              <a:lnSpc>
                <a:spcPct val="100000"/>
              </a:lnSpc>
              <a:spcBef>
                <a:spcPct val="0"/>
              </a:spcBef>
              <a:spcAft>
                <a:spcPct val="0"/>
              </a:spcAft>
              <a:buClrTx/>
            </a:pPr>
            <a:r>
              <a:rPr lang="en-US" altLang="en-US" dirty="0">
                <a:solidFill>
                  <a:srgbClr val="000000"/>
                </a:solidFill>
                <a:latin typeface="Tahoma" panose="020B0604030504040204" pitchFamily="34" charset="0"/>
                <a:cs typeface="B Nazanin" panose="00000400000000000000" pitchFamily="2" charset="-78"/>
              </a:rPr>
              <a:t>CUSTOMER(</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dirty="0">
                <a:solidFill>
                  <a:srgbClr val="000000"/>
                </a:solidFill>
                <a:latin typeface="Tahoma" panose="020B0604030504040204" pitchFamily="34" charset="0"/>
                <a:cs typeface="B Nazanin" panose="00000400000000000000" pitchFamily="2" charset="-78"/>
              </a:rPr>
              <a:t>, First, Last, </a:t>
            </a:r>
            <a:r>
              <a:rPr lang="en-US" altLang="en-US" dirty="0" err="1">
                <a:solidFill>
                  <a:srgbClr val="000000"/>
                </a:solidFill>
                <a:latin typeface="Tahoma" panose="020B0604030504040204" pitchFamily="34" charset="0"/>
                <a:cs typeface="B Nazanin" panose="00000400000000000000" pitchFamily="2" charset="-78"/>
              </a:rPr>
              <a:t>CreditLimit</a:t>
            </a:r>
            <a:r>
              <a:rPr lang="en-US" altLang="en-US" dirty="0">
                <a:solidFill>
                  <a:srgbClr val="000000"/>
                </a:solidFill>
                <a:latin typeface="Tahoma" panose="020B0604030504040204" pitchFamily="34" charset="0"/>
                <a:cs typeface="B Nazanin" panose="00000400000000000000" pitchFamily="2" charset="-78"/>
              </a:rPr>
              <a:t>)</a:t>
            </a:r>
            <a:br>
              <a:rPr lang="en-US" altLang="en-US" dirty="0">
                <a:solidFill>
                  <a:srgbClr val="000000"/>
                </a:solidFill>
                <a:latin typeface="Tahoma" panose="020B0604030504040204" pitchFamily="34" charset="0"/>
                <a:cs typeface="B Nazanin" panose="00000400000000000000" pitchFamily="2" charset="-78"/>
              </a:rPr>
            </a:br>
            <a:r>
              <a:rPr lang="en-US" altLang="en-US" dirty="0">
                <a:solidFill>
                  <a:srgbClr val="000000"/>
                </a:solidFill>
                <a:latin typeface="Tahoma" panose="020B0604030504040204" pitchFamily="34" charset="0"/>
                <a:cs typeface="B Nazanin" panose="00000400000000000000" pitchFamily="2" charset="-78"/>
              </a:rPr>
              <a:t>CUSTOMER_ADDRESS(</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u="sng" dirty="0">
                <a:solidFill>
                  <a:srgbClr val="000000"/>
                </a:solidFill>
                <a:latin typeface="Tahoma" panose="020B0604030504040204" pitchFamily="34" charset="0"/>
                <a:cs typeface="B Nazanin" panose="00000400000000000000" pitchFamily="2" charset="-78"/>
              </a:rPr>
              <a:t>, Address</a:t>
            </a:r>
            <a:r>
              <a:rPr lang="en-US" altLang="en-US" dirty="0">
                <a:solidFill>
                  <a:srgbClr val="000000"/>
                </a:solidFill>
                <a:latin typeface="Tahoma" panose="020B0604030504040204" pitchFamily="34" charset="0"/>
                <a:cs typeface="B Nazanin" panose="00000400000000000000" pitchFamily="2" charset="-78"/>
              </a:rPr>
              <a:t>)</a:t>
            </a:r>
            <a:br>
              <a:rPr lang="en-US" altLang="en-US" sz="2200" b="1" dirty="0">
                <a:solidFill>
                  <a:srgbClr val="000000"/>
                </a:solidFill>
                <a:latin typeface="Tahoma" panose="020B0604030504040204" pitchFamily="34" charset="0"/>
                <a:cs typeface="B Nazanin" panose="00000400000000000000" pitchFamily="2" charset="-78"/>
              </a:rPr>
            </a:br>
            <a:endParaRPr lang="en-US" altLang="en-US" sz="800" dirty="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حالا هر مشتری می تواند هر تعداد آدرسی را داشته باشد.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b="1" dirty="0">
                <a:solidFill>
                  <a:srgbClr val="000000"/>
                </a:solidFill>
                <a:latin typeface="Tahoma" panose="020B0604030504040204" pitchFamily="34" charset="0"/>
                <a:cs typeface="B Nazanin" panose="00000400000000000000" pitchFamily="2" charset="-78"/>
              </a:rPr>
              <a:t>وابستگی چندمقداری (</a:t>
            </a:r>
            <a:r>
              <a:rPr lang="en-US" altLang="en-US" sz="2200" b="1" dirty="0">
                <a:solidFill>
                  <a:srgbClr val="000000"/>
                </a:solidFill>
                <a:latin typeface="Tahoma" panose="020B0604030504040204" pitchFamily="34" charset="0"/>
                <a:cs typeface="B Nazanin" panose="00000400000000000000" pitchFamily="2" charset="-78"/>
              </a:rPr>
              <a:t>multivalued dependency</a:t>
            </a:r>
            <a:r>
              <a:rPr lang="fa-IR"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به</a:t>
            </a:r>
            <a:r>
              <a:rPr lang="ar-SA"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اين معنی است که حضور رکوردهای معينی در جدول وجود رکوردهای معين ديگری را برساند.</a:t>
            </a:r>
            <a:endParaRPr lang="en-US" altLang="en-US" sz="5400" dirty="0">
              <a:latin typeface="Arial" panose="020B0604020202020204" pitchFamily="34" charset="0"/>
              <a:cs typeface="B Nazanin" panose="00000400000000000000" pitchFamily="2" charset="-78"/>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39</a:t>
            </a:fld>
            <a:endParaRPr lang="en-US"/>
          </a:p>
        </p:txBody>
      </p:sp>
    </p:spTree>
    <p:extLst>
      <p:ext uri="{BB962C8B-B14F-4D97-AF65-F5344CB8AC3E}">
        <p14:creationId xmlns:p14="http://schemas.microsoft.com/office/powerpoint/2010/main" val="205666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800" dirty="0">
                <a:cs typeface="B Nazanin" panose="00000400000000000000" pitchFamily="2" charset="-78"/>
              </a:rPr>
              <a:t> </a:t>
            </a:r>
            <a:r>
              <a:rPr lang="fa-IR" sz="2800" b="1" dirty="0">
                <a:cs typeface="B Nazanin" panose="00000400000000000000" pitchFamily="2" charset="-78"/>
              </a:rPr>
              <a:t>نرمال سازی</a:t>
            </a:r>
          </a:p>
          <a:p>
            <a:pPr lvl="1" algn="r" rtl="1"/>
            <a:r>
              <a:rPr lang="fa-IR" sz="2400" dirty="0">
                <a:cs typeface="B Nazanin" panose="00000400000000000000" pitchFamily="2" charset="-78"/>
              </a:rPr>
              <a:t> روشی برای </a:t>
            </a:r>
            <a:r>
              <a:rPr lang="fa-IR" sz="2400" b="1" dirty="0">
                <a:cs typeface="B Nazanin" panose="00000400000000000000" pitchFamily="2" charset="-78"/>
              </a:rPr>
              <a:t>طراحی جداول </a:t>
            </a:r>
            <a:r>
              <a:rPr lang="fa-IR" sz="2400" dirty="0" err="1">
                <a:cs typeface="B Nazanin" panose="00000400000000000000" pitchFamily="2" charset="-78"/>
              </a:rPr>
              <a:t>پايگاه</a:t>
            </a:r>
            <a:r>
              <a:rPr lang="fa-IR" sz="2400" dirty="0">
                <a:cs typeface="B Nazanin" panose="00000400000000000000" pitchFamily="2" charset="-78"/>
              </a:rPr>
              <a:t> داده و داده ها </a:t>
            </a:r>
            <a:endParaRPr lang="en-US" sz="2400" dirty="0">
              <a:cs typeface="B Nazanin" panose="00000400000000000000" pitchFamily="2" charset="-78"/>
            </a:endParaRPr>
          </a:p>
          <a:p>
            <a:pPr lvl="1" algn="r" rtl="1"/>
            <a:r>
              <a:rPr lang="fa-IR" sz="2400" dirty="0">
                <a:cs typeface="B Nazanin" panose="00000400000000000000" pitchFamily="2" charset="-78"/>
              </a:rPr>
              <a:t>به </a:t>
            </a:r>
            <a:r>
              <a:rPr lang="fa-IR" sz="2400" dirty="0" err="1">
                <a:cs typeface="B Nazanin" panose="00000400000000000000" pitchFamily="2" charset="-78"/>
              </a:rPr>
              <a:t>طريقی</a:t>
            </a:r>
            <a:r>
              <a:rPr lang="fa-IR" sz="2400" dirty="0">
                <a:cs typeface="B Nazanin" panose="00000400000000000000" pitchFamily="2" charset="-78"/>
              </a:rPr>
              <a:t> که باعث کاهش </a:t>
            </a:r>
            <a:r>
              <a:rPr lang="fa-IR" sz="2400" b="1" dirty="0">
                <a:cs typeface="B Nazanin" panose="00000400000000000000" pitchFamily="2" charset="-78"/>
              </a:rPr>
              <a:t>افزونگی داده</a:t>
            </a:r>
            <a:endParaRPr lang="en-US" sz="2400" b="1" dirty="0">
              <a:cs typeface="B Nazanin" panose="00000400000000000000" pitchFamily="2" charset="-78"/>
            </a:endParaRPr>
          </a:p>
          <a:p>
            <a:pPr lvl="1" algn="r" rtl="1"/>
            <a:r>
              <a:rPr lang="fa-IR" sz="2400" dirty="0">
                <a:cs typeface="B Nazanin" panose="00000400000000000000" pitchFamily="2" charset="-78"/>
              </a:rPr>
              <a:t> رفع مشکلات </a:t>
            </a:r>
            <a:r>
              <a:rPr lang="fa-IR" sz="2400" b="1" dirty="0">
                <a:cs typeface="B Nazanin" panose="00000400000000000000" pitchFamily="2" charset="-78"/>
              </a:rPr>
              <a:t>ساختاری و </a:t>
            </a:r>
            <a:r>
              <a:rPr lang="fa-IR" sz="2400" b="1" dirty="0" err="1">
                <a:cs typeface="B Nazanin" panose="00000400000000000000" pitchFamily="2" charset="-78"/>
              </a:rPr>
              <a:t>آنومالی</a:t>
            </a:r>
            <a:endParaRPr lang="fa-IR" sz="24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a:t>
            </a:fld>
            <a:endParaRPr lang="en-US"/>
          </a:p>
        </p:txBody>
      </p:sp>
    </p:spTree>
    <p:extLst>
      <p:ext uri="{BB962C8B-B14F-4D97-AF65-F5344CB8AC3E}">
        <p14:creationId xmlns:p14="http://schemas.microsoft.com/office/powerpoint/2010/main" val="3593733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457200" y="1091452"/>
            <a:ext cx="8229600" cy="5226048"/>
          </a:xfrm>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a:t>
            </a:r>
            <a:r>
              <a:rPr kumimoji="0" lang="en-US" altLang="en-US" sz="28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(Multivalued Dependency):</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وابستگی چند مقداری زمانی اتفاق می‌افتد که یک ویژگی (یا مجموعه‌ای از ویژگی‌ها) به بیش از یک مقدار وابسته باشد و این وابستگی‌ها به طور مستقل از سایر ویژگی‌ها باشند. به عبارت دیگر، در این نوع وابستگی، یک مجموعه از مقادیر برای یک ویژگی به مقادیر دیگری وابسته است بدون اینکه وابستگی بین آنها وجود داشته باشد</a:t>
            </a:r>
            <a:r>
              <a:rPr kumimoji="0" lang="en-US" altLang="en-US" sz="2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مثال</a:t>
            </a:r>
            <a:r>
              <a:rPr kumimoji="0" lang="en-US" altLang="en-US" sz="28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1000" b="0" i="0" u="none" strike="noStrike" cap="none" normalizeH="0" baseline="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فرض کنید یک جدول به نام </a:t>
            </a:r>
            <a:r>
              <a:rPr kumimoji="0" lang="en-US" altLang="en-US" sz="2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Student_Course_Hobby</a:t>
            </a:r>
            <a:r>
              <a:rPr kumimoji="0" lang="en-US" altLang="en-US" sz="2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داریم که اطلاعات مربوط به دانشجویان، دوره‌های ثبت‌نامی آن‌ها و سرگرمی‌هایشان را ذخیره می‌کند</a:t>
            </a:r>
            <a:r>
              <a:rPr kumimoji="0" lang="en-US" altLang="en-US" sz="24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40</a:t>
            </a:fld>
            <a:endParaRPr lang="en-US"/>
          </a:p>
        </p:txBody>
      </p:sp>
      <p:graphicFrame>
        <p:nvGraphicFramePr>
          <p:cNvPr id="6" name="Table 5">
            <a:extLst>
              <a:ext uri="{FF2B5EF4-FFF2-40B4-BE49-F238E27FC236}">
                <a16:creationId xmlns:a16="http://schemas.microsoft.com/office/drawing/2014/main" id="{33DD7851-8074-49D1-B381-D3A11EDB21CD}"/>
              </a:ext>
            </a:extLst>
          </p:cNvPr>
          <p:cNvGraphicFramePr>
            <a:graphicFrameLocks noGrp="1"/>
          </p:cNvGraphicFramePr>
          <p:nvPr/>
        </p:nvGraphicFramePr>
        <p:xfrm>
          <a:off x="228600" y="4873370"/>
          <a:ext cx="2873583" cy="1643317"/>
        </p:xfrm>
        <a:graphic>
          <a:graphicData uri="http://schemas.openxmlformats.org/drawingml/2006/table">
            <a:tbl>
              <a:tblPr firstRow="1" firstCol="1" bandRow="1">
                <a:tableStyleId>{616DA210-FB5B-4158-B5E0-FEB733F419BA}</a:tableStyleId>
              </a:tblPr>
              <a:tblGrid>
                <a:gridCol w="914400">
                  <a:extLst>
                    <a:ext uri="{9D8B030D-6E8A-4147-A177-3AD203B41FA5}">
                      <a16:colId xmlns:a16="http://schemas.microsoft.com/office/drawing/2014/main" val="1632277156"/>
                    </a:ext>
                  </a:extLst>
                </a:gridCol>
                <a:gridCol w="1001322">
                  <a:extLst>
                    <a:ext uri="{9D8B030D-6E8A-4147-A177-3AD203B41FA5}">
                      <a16:colId xmlns:a16="http://schemas.microsoft.com/office/drawing/2014/main" val="1318440175"/>
                    </a:ext>
                  </a:extLst>
                </a:gridCol>
                <a:gridCol w="957861">
                  <a:extLst>
                    <a:ext uri="{9D8B030D-6E8A-4147-A177-3AD203B41FA5}">
                      <a16:colId xmlns:a16="http://schemas.microsoft.com/office/drawing/2014/main" val="1695080860"/>
                    </a:ext>
                  </a:extLst>
                </a:gridCol>
              </a:tblGrid>
              <a:tr h="204915">
                <a:tc>
                  <a:txBody>
                    <a:bodyPr/>
                    <a:lstStyle/>
                    <a:p>
                      <a:pPr marL="0" marR="0" algn="ctr" rtl="1">
                        <a:lnSpc>
                          <a:spcPct val="107000"/>
                        </a:lnSpc>
                        <a:spcBef>
                          <a:spcPts val="0"/>
                        </a:spcBef>
                        <a:spcAft>
                          <a:spcPts val="0"/>
                        </a:spcAft>
                      </a:pPr>
                      <a:r>
                        <a:rPr lang="en-US" sz="1400" dirty="0" err="1">
                          <a:effectLst/>
                        </a:rPr>
                        <a:t>Student_ID</a:t>
                      </a:r>
                      <a:r>
                        <a:rPr lang="en-US" sz="1400" dirty="0">
                          <a:effectLst/>
                        </a:rPr>
                        <a:t>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err="1">
                          <a:effectLst/>
                        </a:rPr>
                        <a:t>Course_ID</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400" dirty="0">
                          <a:effectLst/>
                        </a:rPr>
                        <a:t>Hobby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651308673"/>
                  </a:ext>
                </a:extLst>
              </a:tr>
              <a:tr h="204915">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Football</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59373282"/>
                  </a:ext>
                </a:extLst>
              </a:tr>
              <a:tr h="204915">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Music</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878055774"/>
                  </a:ext>
                </a:extLst>
              </a:tr>
              <a:tr h="204915">
                <a:tc>
                  <a:txBody>
                    <a:bodyPr/>
                    <a:lstStyle/>
                    <a:p>
                      <a:pPr marL="0" marR="0" algn="r" rtl="1">
                        <a:lnSpc>
                          <a:spcPct val="107000"/>
                        </a:lnSpc>
                        <a:spcBef>
                          <a:spcPts val="0"/>
                        </a:spcBef>
                        <a:spcAft>
                          <a:spcPts val="0"/>
                        </a:spcAft>
                      </a:pPr>
                      <a:r>
                        <a:rPr lang="en-US" sz="1400">
                          <a:effectLst/>
                        </a:rPr>
                        <a:t>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103</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Painting</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658255701"/>
                  </a:ext>
                </a:extLst>
              </a:tr>
              <a:tr h="204915">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101</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Football</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713959962"/>
                  </a:ext>
                </a:extLst>
              </a:tr>
              <a:tr h="204915">
                <a:tc>
                  <a:txBody>
                    <a:bodyPr/>
                    <a:lstStyle/>
                    <a:p>
                      <a:pPr marL="0" marR="0" algn="r" rtl="1">
                        <a:lnSpc>
                          <a:spcPct val="107000"/>
                        </a:lnSpc>
                        <a:spcBef>
                          <a:spcPts val="0"/>
                        </a:spcBef>
                        <a:spcAft>
                          <a:spcPts val="0"/>
                        </a:spcAft>
                      </a:pPr>
                      <a:r>
                        <a:rPr lang="en-US" sz="1400">
                          <a:effectLst/>
                        </a:rPr>
                        <a:t>2</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a:effectLst/>
                        </a:rPr>
                        <a:t>104</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400" dirty="0">
                          <a:effectLst/>
                        </a:rPr>
                        <a:t>Chess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887439602"/>
                  </a:ext>
                </a:extLst>
              </a:tr>
            </a:tbl>
          </a:graphicData>
        </a:graphic>
      </p:graphicFrame>
      <p:sp>
        <p:nvSpPr>
          <p:cNvPr id="11" name="TextBox 10">
            <a:extLst>
              <a:ext uri="{FF2B5EF4-FFF2-40B4-BE49-F238E27FC236}">
                <a16:creationId xmlns:a16="http://schemas.microsoft.com/office/drawing/2014/main" id="{DA5D106B-3838-4B2F-AF42-B56C2F650798}"/>
              </a:ext>
            </a:extLst>
          </p:cNvPr>
          <p:cNvSpPr txBox="1"/>
          <p:nvPr/>
        </p:nvSpPr>
        <p:spPr>
          <a:xfrm>
            <a:off x="3528508" y="4823772"/>
            <a:ext cx="5410200" cy="1482970"/>
          </a:xfrm>
          <a:prstGeom prst="rect">
            <a:avLst/>
          </a:prstGeom>
          <a:noFill/>
        </p:spPr>
        <p:txBody>
          <a:bodyPr wrap="square">
            <a:spAutoFit/>
          </a:bodyPr>
          <a:lstStyle/>
          <a:p>
            <a:pPr marL="0" marR="0" algn="r" rtl="1">
              <a:lnSpc>
                <a:spcPct val="107000"/>
              </a:lnSpc>
              <a:spcBef>
                <a:spcPts val="0"/>
              </a:spcBef>
              <a:spcAft>
                <a:spcPts val="800"/>
              </a:spcAf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در این جدول،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Student_ID</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به </a:t>
            </a:r>
            <a:r>
              <a:rPr lang="en-US" sz="1800" b="1" dirty="0" err="1">
                <a:effectLst/>
                <a:latin typeface="Times New Roman" panose="02020603050405020304" pitchFamily="18" charset="0"/>
                <a:ea typeface="Times New Roman" panose="02020603050405020304" pitchFamily="18" charset="0"/>
                <a:cs typeface="B Nazanin" panose="00000400000000000000" pitchFamily="2" charset="-78"/>
              </a:rPr>
              <a:t>Course_ID</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و </a:t>
            </a:r>
            <a:r>
              <a:rPr lang="en-US" sz="1800" b="1" dirty="0">
                <a:effectLst/>
                <a:latin typeface="Times New Roman" panose="02020603050405020304" pitchFamily="18" charset="0"/>
                <a:ea typeface="Times New Roman" panose="02020603050405020304" pitchFamily="18" charset="0"/>
                <a:cs typeface="B Nazanin" panose="00000400000000000000" pitchFamily="2" charset="-78"/>
              </a:rPr>
              <a:t>Hobby</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وابسته است، اما وابستگی‌ها به طور جداگانه و مستقل از یکدیگر وجود دارند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یک دانشجو می‌تواند در چندین دوره ثبت‌نام کند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Times New Roman" panose="02020603050405020304" pitchFamily="18" charset="0"/>
                <a:ea typeface="Times New Roman" panose="02020603050405020304" pitchFamily="18" charset="0"/>
                <a:cs typeface="B Nazanin" panose="00000400000000000000" pitchFamily="2" charset="-78"/>
              </a:rPr>
              <a:t>همان‌طور که یک دانشجو ممکن است چندین سرگرمی داشته باشد</a:t>
            </a:r>
            <a:r>
              <a:rPr lang="en-US" sz="1800" dirty="0">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3489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457200" y="1091452"/>
            <a:ext cx="8229600" cy="5226048"/>
          </a:xfrm>
        </p:spPr>
        <p:txBody>
          <a:bodyPr>
            <a:norm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8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تجزیه به 4</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NF:</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برای رسیدن به </a:t>
            </a:r>
            <a:r>
              <a:rPr kumimoji="0" lang="en-US" altLang="en-US" sz="24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4NF</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 باید جدول را به دو جدول جداگانه تقسیم کنیم</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Student_Course</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دوره‌هایشان را ذخیره می‌کند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AutoNum type="arabicPeriod"/>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جدول </a:t>
            </a:r>
            <a:r>
              <a:rPr kumimoji="0" lang="en-US" altLang="en-US" sz="2400" b="1"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Student_Hobby</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 </a:t>
            </a: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که اطلاعات مربوط به دانشجویان و سرگرمی‌هایشان را ذخیره می‌کند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800" b="0" i="0" u="none" strike="noStrike" cap="none" normalizeH="0" baseline="0" dirty="0">
              <a:ln>
                <a:noFill/>
              </a:ln>
              <a:solidFill>
                <a:schemeClr val="tx1"/>
              </a:solidFill>
              <a:effectLst/>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B Nazanin" panose="00000400000000000000" pitchFamily="2" charset="-78"/>
              </a:rPr>
              <a:t>در این حالت، هر جدول به صورت مستقل اطلاعات را ذخیره می‌کند و دیگر وابستگی چند مقداری وجود ندارد</a:t>
            </a:r>
            <a:r>
              <a:rPr kumimoji="0" lang="en-US" altLang="en-US" sz="24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B Nazanin" panose="00000400000000000000" pitchFamily="2" charset="-78"/>
              </a:rPr>
              <a:t>.</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41</a:t>
            </a:fld>
            <a:endParaRPr lang="en-US"/>
          </a:p>
        </p:txBody>
      </p:sp>
      <p:graphicFrame>
        <p:nvGraphicFramePr>
          <p:cNvPr id="3" name="Table 2">
            <a:extLst>
              <a:ext uri="{FF2B5EF4-FFF2-40B4-BE49-F238E27FC236}">
                <a16:creationId xmlns:a16="http://schemas.microsoft.com/office/drawing/2014/main" id="{91E0BA67-4855-497C-827D-937644280601}"/>
              </a:ext>
            </a:extLst>
          </p:cNvPr>
          <p:cNvGraphicFramePr>
            <a:graphicFrameLocks noGrp="1"/>
          </p:cNvGraphicFramePr>
          <p:nvPr>
            <p:extLst>
              <p:ext uri="{D42A27DB-BD31-4B8C-83A1-F6EECF244321}">
                <p14:modId xmlns:p14="http://schemas.microsoft.com/office/powerpoint/2010/main" val="121114391"/>
              </p:ext>
            </p:extLst>
          </p:nvPr>
        </p:nvGraphicFramePr>
        <p:xfrm>
          <a:off x="891632" y="4733541"/>
          <a:ext cx="2968292" cy="1600584"/>
        </p:xfrm>
        <a:graphic>
          <a:graphicData uri="http://schemas.openxmlformats.org/drawingml/2006/table">
            <a:tbl>
              <a:tblPr firstRow="1" firstCol="1" bandRow="1">
                <a:tableStyleId>{616DA210-FB5B-4158-B5E0-FEB733F419BA}</a:tableStyleId>
              </a:tblPr>
              <a:tblGrid>
                <a:gridCol w="1484146">
                  <a:extLst>
                    <a:ext uri="{9D8B030D-6E8A-4147-A177-3AD203B41FA5}">
                      <a16:colId xmlns:a16="http://schemas.microsoft.com/office/drawing/2014/main" val="2055942675"/>
                    </a:ext>
                  </a:extLst>
                </a:gridCol>
                <a:gridCol w="1484146">
                  <a:extLst>
                    <a:ext uri="{9D8B030D-6E8A-4147-A177-3AD203B41FA5}">
                      <a16:colId xmlns:a16="http://schemas.microsoft.com/office/drawing/2014/main" val="1253898356"/>
                    </a:ext>
                  </a:extLst>
                </a:gridCol>
              </a:tblGrid>
              <a:tr h="257195">
                <a:tc>
                  <a:txBody>
                    <a:bodyPr/>
                    <a:lstStyle/>
                    <a:p>
                      <a:pPr marL="0" marR="0" algn="ctr" rtl="1">
                        <a:lnSpc>
                          <a:spcPct val="107000"/>
                        </a:lnSpc>
                        <a:spcBef>
                          <a:spcPts val="0"/>
                        </a:spcBef>
                        <a:spcAft>
                          <a:spcPts val="0"/>
                        </a:spcAft>
                      </a:pPr>
                      <a:r>
                        <a:rPr lang="en-US" sz="1600" dirty="0" err="1">
                          <a:effectLst/>
                        </a:rPr>
                        <a:t>Student_ID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a:effectLst/>
                        </a:rPr>
                        <a:t>Course_ID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318155890"/>
                  </a:ext>
                </a:extLst>
              </a:tr>
              <a:tr h="257195">
                <a:tc>
                  <a:txBody>
                    <a:bodyPr/>
                    <a:lstStyle/>
                    <a:p>
                      <a:pPr marL="0" marR="0" algn="r" rtl="1">
                        <a:lnSpc>
                          <a:spcPct val="107000"/>
                        </a:lnSpc>
                        <a:spcBef>
                          <a:spcPts val="0"/>
                        </a:spcBef>
                        <a:spcAft>
                          <a:spcPts val="0"/>
                        </a:spcAft>
                      </a:pPr>
                      <a:r>
                        <a:rPr lang="en-US"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101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960897529"/>
                  </a:ext>
                </a:extLst>
              </a:tr>
              <a:tr h="257195">
                <a:tc>
                  <a:txBody>
                    <a:bodyPr/>
                    <a:lstStyle/>
                    <a:p>
                      <a:pPr marL="0" marR="0" algn="r" rtl="1">
                        <a:lnSpc>
                          <a:spcPct val="107000"/>
                        </a:lnSpc>
                        <a:spcBef>
                          <a:spcPts val="0"/>
                        </a:spcBef>
                        <a:spcAft>
                          <a:spcPts val="0"/>
                        </a:spcAft>
                      </a:pPr>
                      <a:r>
                        <a:rPr lang="en-US"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a:effectLst/>
                        </a:rPr>
                        <a:t>102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893930698"/>
                  </a:ext>
                </a:extLst>
              </a:tr>
              <a:tr h="257195">
                <a:tc>
                  <a:txBody>
                    <a:bodyPr/>
                    <a:lstStyle/>
                    <a:p>
                      <a:pPr marL="0" marR="0" algn="r" rtl="1">
                        <a:lnSpc>
                          <a:spcPct val="107000"/>
                        </a:lnSpc>
                        <a:spcBef>
                          <a:spcPts val="0"/>
                        </a:spcBef>
                        <a:spcAft>
                          <a:spcPts val="0"/>
                        </a:spcAft>
                      </a:pPr>
                      <a:r>
                        <a:rPr lang="en-US" sz="1600">
                          <a:effectLst/>
                        </a:rPr>
                        <a:t>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103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097386716"/>
                  </a:ext>
                </a:extLst>
              </a:tr>
              <a:tr h="257195">
                <a:tc>
                  <a:txBody>
                    <a:bodyPr/>
                    <a:lstStyle/>
                    <a:p>
                      <a:pPr marL="0" marR="0" algn="r" rtl="1">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101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62715108"/>
                  </a:ext>
                </a:extLst>
              </a:tr>
              <a:tr h="257195">
                <a:tc>
                  <a:txBody>
                    <a:bodyPr/>
                    <a:lstStyle/>
                    <a:p>
                      <a:pPr marL="0" marR="0" algn="r" rtl="1">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104</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042632398"/>
                  </a:ext>
                </a:extLst>
              </a:tr>
            </a:tbl>
          </a:graphicData>
        </a:graphic>
      </p:graphicFrame>
      <p:graphicFrame>
        <p:nvGraphicFramePr>
          <p:cNvPr id="4" name="Table 3">
            <a:extLst>
              <a:ext uri="{FF2B5EF4-FFF2-40B4-BE49-F238E27FC236}">
                <a16:creationId xmlns:a16="http://schemas.microsoft.com/office/drawing/2014/main" id="{240DDF52-AD64-410C-85CB-D1DBB79AAAB6}"/>
              </a:ext>
            </a:extLst>
          </p:cNvPr>
          <p:cNvGraphicFramePr>
            <a:graphicFrameLocks noGrp="1"/>
          </p:cNvGraphicFramePr>
          <p:nvPr>
            <p:extLst>
              <p:ext uri="{D42A27DB-BD31-4B8C-83A1-F6EECF244321}">
                <p14:modId xmlns:p14="http://schemas.microsoft.com/office/powerpoint/2010/main" val="2423575231"/>
              </p:ext>
            </p:extLst>
          </p:nvPr>
        </p:nvGraphicFramePr>
        <p:xfrm>
          <a:off x="4285391" y="4716916"/>
          <a:ext cx="2311548" cy="1600584"/>
        </p:xfrm>
        <a:graphic>
          <a:graphicData uri="http://schemas.openxmlformats.org/drawingml/2006/table">
            <a:tbl>
              <a:tblPr firstRow="1" firstCol="1" bandRow="1">
                <a:tableStyleId>{616DA210-FB5B-4158-B5E0-FEB733F419BA}</a:tableStyleId>
              </a:tblPr>
              <a:tblGrid>
                <a:gridCol w="1155774">
                  <a:extLst>
                    <a:ext uri="{9D8B030D-6E8A-4147-A177-3AD203B41FA5}">
                      <a16:colId xmlns:a16="http://schemas.microsoft.com/office/drawing/2014/main" val="586554190"/>
                    </a:ext>
                  </a:extLst>
                </a:gridCol>
                <a:gridCol w="1155774">
                  <a:extLst>
                    <a:ext uri="{9D8B030D-6E8A-4147-A177-3AD203B41FA5}">
                      <a16:colId xmlns:a16="http://schemas.microsoft.com/office/drawing/2014/main" val="2726941390"/>
                    </a:ext>
                  </a:extLst>
                </a:gridCol>
              </a:tblGrid>
              <a:tr h="220953">
                <a:tc>
                  <a:txBody>
                    <a:bodyPr/>
                    <a:lstStyle/>
                    <a:p>
                      <a:pPr marL="0" marR="0" algn="ctr" rtl="1">
                        <a:lnSpc>
                          <a:spcPct val="107000"/>
                        </a:lnSpc>
                        <a:spcBef>
                          <a:spcPts val="0"/>
                        </a:spcBef>
                        <a:spcAft>
                          <a:spcPts val="0"/>
                        </a:spcAft>
                      </a:pPr>
                      <a:r>
                        <a:rPr lang="en-US" sz="1600" dirty="0" err="1">
                          <a:effectLst/>
                        </a:rPr>
                        <a:t>Student_ID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rtl="1">
                        <a:lnSpc>
                          <a:spcPct val="107000"/>
                        </a:lnSpc>
                        <a:spcBef>
                          <a:spcPts val="0"/>
                        </a:spcBef>
                        <a:spcAft>
                          <a:spcPts val="0"/>
                        </a:spcAft>
                      </a:pPr>
                      <a:r>
                        <a:rPr lang="en-US" sz="1600">
                          <a:effectLst/>
                        </a:rPr>
                        <a:t>Hobby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672084415"/>
                  </a:ext>
                </a:extLst>
              </a:tr>
              <a:tr h="220953">
                <a:tc>
                  <a:txBody>
                    <a:bodyPr/>
                    <a:lstStyle/>
                    <a:p>
                      <a:pPr marL="0" marR="0" algn="r" rtl="1">
                        <a:lnSpc>
                          <a:spcPct val="107000"/>
                        </a:lnSpc>
                        <a:spcBef>
                          <a:spcPts val="0"/>
                        </a:spcBef>
                        <a:spcAft>
                          <a:spcPts val="0"/>
                        </a:spcAft>
                      </a:pPr>
                      <a:r>
                        <a:rPr lang="en-US"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a:effectLst/>
                        </a:rPr>
                        <a:t>Football</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693942475"/>
                  </a:ext>
                </a:extLst>
              </a:tr>
              <a:tr h="220953">
                <a:tc>
                  <a:txBody>
                    <a:bodyPr/>
                    <a:lstStyle/>
                    <a:p>
                      <a:pPr marL="0" marR="0" algn="r" rtl="1">
                        <a:lnSpc>
                          <a:spcPct val="107000"/>
                        </a:lnSpc>
                        <a:spcBef>
                          <a:spcPts val="0"/>
                        </a:spcBef>
                        <a:spcAft>
                          <a:spcPts val="0"/>
                        </a:spcAft>
                      </a:pPr>
                      <a:r>
                        <a:rPr lang="en-US"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a:effectLst/>
                        </a:rPr>
                        <a:t>Music</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135493253"/>
                  </a:ext>
                </a:extLst>
              </a:tr>
              <a:tr h="220953">
                <a:tc>
                  <a:txBody>
                    <a:bodyPr/>
                    <a:lstStyle/>
                    <a:p>
                      <a:pPr marL="0" marR="0" algn="r" rtl="1">
                        <a:lnSpc>
                          <a:spcPct val="107000"/>
                        </a:lnSpc>
                        <a:spcBef>
                          <a:spcPts val="0"/>
                        </a:spcBef>
                        <a:spcAft>
                          <a:spcPts val="0"/>
                        </a:spcAft>
                      </a:pPr>
                      <a:r>
                        <a:rPr lang="en-US" sz="1600" dirty="0">
                          <a:effectLst/>
                        </a:rPr>
                        <a:t>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a:effectLst/>
                        </a:rPr>
                        <a:t>Painting</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528691455"/>
                  </a:ext>
                </a:extLst>
              </a:tr>
              <a:tr h="220953">
                <a:tc>
                  <a:txBody>
                    <a:bodyPr/>
                    <a:lstStyle/>
                    <a:p>
                      <a:pPr marL="0" marR="0" algn="r" rtl="1">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Football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410384424"/>
                  </a:ext>
                </a:extLst>
              </a:tr>
              <a:tr h="220953">
                <a:tc>
                  <a:txBody>
                    <a:bodyPr/>
                    <a:lstStyle/>
                    <a:p>
                      <a:pPr marL="0" marR="0" algn="r" rtl="1">
                        <a:lnSpc>
                          <a:spcPct val="107000"/>
                        </a:lnSpc>
                        <a:spcBef>
                          <a:spcPts val="0"/>
                        </a:spcBef>
                        <a:spcAft>
                          <a:spcPts val="0"/>
                        </a:spcAft>
                      </a:pPr>
                      <a:r>
                        <a:rPr lang="en-US" sz="1600">
                          <a:effectLst/>
                        </a:rPr>
                        <a:t>2</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r" rtl="1">
                        <a:lnSpc>
                          <a:spcPct val="107000"/>
                        </a:lnSpc>
                        <a:spcBef>
                          <a:spcPts val="0"/>
                        </a:spcBef>
                        <a:spcAft>
                          <a:spcPts val="0"/>
                        </a:spcAft>
                      </a:pPr>
                      <a:r>
                        <a:rPr lang="en-US" sz="1600" dirty="0">
                          <a:effectLst/>
                        </a:rPr>
                        <a:t>Chess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4177013984"/>
                  </a:ext>
                </a:extLst>
              </a:tr>
            </a:tbl>
          </a:graphicData>
        </a:graphic>
      </p:graphicFrame>
    </p:spTree>
    <p:extLst>
      <p:ext uri="{BB962C8B-B14F-4D97-AF65-F5344CB8AC3E}">
        <p14:creationId xmlns:p14="http://schemas.microsoft.com/office/powerpoint/2010/main" val="233355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339725" y="70881"/>
            <a:ext cx="8229600" cy="1143000"/>
          </a:xfrm>
        </p:spPr>
        <p:txBody>
          <a:bodyPr anchor="ctr"/>
          <a:lstStyle/>
          <a:p>
            <a:pPr algn="ctr" rtl="1"/>
            <a:r>
              <a:rPr lang="fa-IR" altLang="en-US" sz="4400" dirty="0">
                <a:latin typeface="Titr" pitchFamily="2" charset="-78"/>
                <a:ea typeface="2  Titr"/>
                <a:cs typeface="2  Titr"/>
              </a:rPr>
              <a:t>جدول نرمال ۴</a:t>
            </a:r>
            <a:endParaRPr lang="en-US" altLang="en-US" sz="4400" b="1" dirty="0">
              <a:latin typeface="Titr" pitchFamily="2" charset="-78"/>
              <a:ea typeface="2  Titr"/>
              <a:cs typeface="2  Titr"/>
            </a:endParaRPr>
          </a:p>
        </p:txBody>
      </p:sp>
      <p:sp>
        <p:nvSpPr>
          <p:cNvPr id="148482" name="Content Placeholder 2"/>
          <p:cNvSpPr>
            <a:spLocks noGrp="1"/>
          </p:cNvSpPr>
          <p:nvPr>
            <p:ph idx="1"/>
          </p:nvPr>
        </p:nvSpPr>
        <p:spPr>
          <a:xfrm>
            <a:off x="3962400" y="1193819"/>
            <a:ext cx="5021424" cy="2767467"/>
          </a:xfrm>
        </p:spPr>
        <p:txBody>
          <a:bodyPr/>
          <a:lstStyle/>
          <a:p>
            <a:pPr marL="457200" indent="-457200" algn="just" rtl="1">
              <a:buFont typeface="+mj-lt"/>
              <a:buAutoNum type="arabicPeriod"/>
            </a:pPr>
            <a:r>
              <a:rPr lang="fa-IR" altLang="en-US" dirty="0">
                <a:ea typeface="Majalla UI"/>
                <a:cs typeface="B Nazanin" panose="00000400000000000000" pitchFamily="2" charset="-78"/>
              </a:rPr>
              <a:t>تمام کلید</a:t>
            </a:r>
          </a:p>
          <a:p>
            <a:pPr marL="457200" indent="-457200" algn="just" rtl="1">
              <a:buFont typeface="+mj-lt"/>
              <a:buAutoNum type="arabicPeriod"/>
            </a:pPr>
            <a:r>
              <a:rPr lang="fa-IR" altLang="en-US" dirty="0">
                <a:ea typeface="Majalla UI"/>
                <a:cs typeface="B Nazanin" panose="00000400000000000000" pitchFamily="2" charset="-78"/>
              </a:rPr>
              <a:t>اگر اضافه کنیم کارمند 100، جاوا را به المانی میگوید، افزونگی رخ میدهد.</a:t>
            </a:r>
          </a:p>
        </p:txBody>
      </p:sp>
      <p:sp>
        <p:nvSpPr>
          <p:cNvPr id="3" name="Slide Number Placeholder 2">
            <a:extLst>
              <a:ext uri="{FF2B5EF4-FFF2-40B4-BE49-F238E27FC236}">
                <a16:creationId xmlns:a16="http://schemas.microsoft.com/office/drawing/2014/main" id="{0790E67D-FB9F-4B25-87ED-C4FEE54C930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42</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57085747"/>
              </p:ext>
            </p:extLst>
          </p:nvPr>
        </p:nvGraphicFramePr>
        <p:xfrm>
          <a:off x="228600" y="1828800"/>
          <a:ext cx="3665376" cy="4418982"/>
        </p:xfrm>
        <a:graphic>
          <a:graphicData uri="http://schemas.openxmlformats.org/drawingml/2006/table">
            <a:tbl>
              <a:tblPr firstRow="1" bandRow="1">
                <a:tableStyleId>{616DA210-FB5B-4158-B5E0-FEB733F419BA}</a:tableStyleId>
              </a:tblPr>
              <a:tblGrid>
                <a:gridCol w="84597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43092">
                <a:tc>
                  <a:txBody>
                    <a:bodyPr/>
                    <a:lstStyle/>
                    <a:p>
                      <a:pPr algn="ctr"/>
                      <a:r>
                        <a:rPr lang="en-US" sz="2000" dirty="0" err="1">
                          <a:cs typeface="B Nazanin" panose="00000400000000000000" pitchFamily="2" charset="-78"/>
                        </a:rPr>
                        <a:t>emp</a:t>
                      </a:r>
                      <a:r>
                        <a:rPr lang="en-US" sz="2000" dirty="0">
                          <a:cs typeface="B Nazanin" panose="00000400000000000000" pitchFamily="2" charset="-78"/>
                        </a:rPr>
                        <a:t>#</a:t>
                      </a:r>
                    </a:p>
                  </a:txBody>
                  <a:tcPr marT="42299" marB="42299" anchor="ctr"/>
                </a:tc>
                <a:tc>
                  <a:txBody>
                    <a:bodyPr/>
                    <a:lstStyle/>
                    <a:p>
                      <a:pPr algn="ctr"/>
                      <a:r>
                        <a:rPr lang="en-US" sz="2000" dirty="0">
                          <a:cs typeface="B Nazanin" panose="00000400000000000000" pitchFamily="2" charset="-78"/>
                        </a:rPr>
                        <a:t>Skill</a:t>
                      </a:r>
                    </a:p>
                  </a:txBody>
                  <a:tcPr marT="42299" marB="42299" anchor="ctr"/>
                </a:tc>
                <a:tc>
                  <a:txBody>
                    <a:bodyPr/>
                    <a:lstStyle/>
                    <a:p>
                      <a:pPr algn="ctr"/>
                      <a:r>
                        <a:rPr lang="en-US" sz="2000" dirty="0" err="1">
                          <a:cs typeface="B Nazanin" panose="00000400000000000000" pitchFamily="2" charset="-78"/>
                        </a:rPr>
                        <a:t>lang</a:t>
                      </a:r>
                      <a:endParaRPr lang="en-US" sz="2000" dirty="0">
                        <a:cs typeface="B Nazanin" panose="00000400000000000000" pitchFamily="2" charset="-78"/>
                      </a:endParaRPr>
                    </a:p>
                  </a:txBody>
                  <a:tcPr marT="42299" marB="42299" anchor="ctr"/>
                </a:tc>
                <a:extLst>
                  <a:ext uri="{0D108BD9-81ED-4DB2-BD59-A6C34878D82A}">
                    <a16:rowId xmlns:a16="http://schemas.microsoft.com/office/drawing/2014/main" val="10000"/>
                  </a:ext>
                </a:extLst>
              </a:tr>
              <a:tr h="343092">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a:t>
                      </a:r>
                      <a:r>
                        <a:rPr lang="fa-IR" sz="2000" baseline="0" dirty="0">
                          <a:cs typeface="B Nazanin" panose="00000400000000000000" pitchFamily="2" charset="-78"/>
                        </a:rPr>
                        <a:t> نویسی جاوا</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1"/>
                  </a:ext>
                </a:extLst>
              </a:tr>
              <a:tr h="592187">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تجزیه و تحلیل شی</a:t>
                      </a:r>
                      <a:r>
                        <a:rPr lang="fa-IR" sz="2000" baseline="0" dirty="0">
                          <a:cs typeface="B Nazanin" panose="00000400000000000000" pitchFamily="2" charset="-78"/>
                        </a:rPr>
                        <a:t> گرا</a:t>
                      </a:r>
                      <a:r>
                        <a:rPr lang="fa-IR" sz="2000" dirty="0">
                          <a:cs typeface="B Nazanin" panose="00000400000000000000" pitchFamily="2" charset="-78"/>
                        </a:rPr>
                        <a:t> </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2"/>
                  </a:ext>
                </a:extLst>
              </a:tr>
              <a:tr h="343092">
                <a:tc>
                  <a:txBody>
                    <a:bodyPr/>
                    <a:lstStyle/>
                    <a:p>
                      <a:pPr algn="ct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 نویسی دلفی</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3"/>
                  </a:ext>
                </a:extLst>
              </a:tr>
              <a:tr h="343092">
                <a:tc>
                  <a:txBody>
                    <a:bodyPr/>
                    <a:lstStyle/>
                    <a:p>
                      <a:pPr algn="ct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solidFill>
                            <a:schemeClr val="bg2">
                              <a:lumMod val="50000"/>
                            </a:schemeClr>
                          </a:solidFill>
                          <a:cs typeface="B Nazanin" panose="00000400000000000000" pitchFamily="2" charset="-78"/>
                        </a:rPr>
                        <a:t>تجزیه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4"/>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5"/>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برنامه</a:t>
                      </a:r>
                      <a:r>
                        <a:rPr lang="fa-IR" sz="2000" baseline="0" dirty="0">
                          <a:cs typeface="B Nazanin" panose="00000400000000000000" pitchFamily="2" charset="-78"/>
                        </a:rPr>
                        <a:t> نویسی دلفی</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6"/>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تجزیه و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7"/>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41131192"/>
              </p:ext>
            </p:extLst>
          </p:nvPr>
        </p:nvGraphicFramePr>
        <p:xfrm>
          <a:off x="4077628" y="3002330"/>
          <a:ext cx="2743200" cy="3232752"/>
        </p:xfrm>
        <a:graphic>
          <a:graphicData uri="http://schemas.openxmlformats.org/drawingml/2006/table">
            <a:tbl>
              <a:tblPr firstRow="1" bandRow="1">
                <a:tableStyleId>{616DA210-FB5B-4158-B5E0-FEB733F419BA}</a:tableStyleId>
              </a:tblPr>
              <a:tblGrid>
                <a:gridCol w="838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30905">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0796" marB="40796"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Skill</a:t>
                      </a:r>
                    </a:p>
                  </a:txBody>
                  <a:tcPr marT="40796" marB="40796" anchor="ctr"/>
                </a:tc>
                <a:extLst>
                  <a:ext uri="{0D108BD9-81ED-4DB2-BD59-A6C34878D82A}">
                    <a16:rowId xmlns:a16="http://schemas.microsoft.com/office/drawing/2014/main" val="10000"/>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جاوا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1"/>
                  </a:ext>
                </a:extLst>
              </a:tr>
              <a:tr h="57115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و تحلیل شی گرا </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2"/>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دلفی</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3"/>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تحلیل شی گرا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4"/>
                  </a:ext>
                </a:extLst>
              </a:tr>
              <a:tr h="3309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طراحی وب سایت</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18373492"/>
              </p:ext>
            </p:extLst>
          </p:nvPr>
        </p:nvGraphicFramePr>
        <p:xfrm>
          <a:off x="7026026" y="3429000"/>
          <a:ext cx="1957798" cy="1584800"/>
        </p:xfrm>
        <a:graphic>
          <a:graphicData uri="http://schemas.openxmlformats.org/drawingml/2006/table">
            <a:tbl>
              <a:tblPr firstRow="1" bandRow="1">
                <a:tableStyleId>{616DA210-FB5B-4158-B5E0-FEB733F419BA}</a:tableStyleId>
              </a:tblPr>
              <a:tblGrid>
                <a:gridCol w="936338">
                  <a:extLst>
                    <a:ext uri="{9D8B030D-6E8A-4147-A177-3AD203B41FA5}">
                      <a16:colId xmlns:a16="http://schemas.microsoft.com/office/drawing/2014/main" val="20000"/>
                    </a:ext>
                  </a:extLst>
                </a:gridCol>
                <a:gridCol w="1021460">
                  <a:extLst>
                    <a:ext uri="{9D8B030D-6E8A-4147-A177-3AD203B41FA5}">
                      <a16:colId xmlns:a16="http://schemas.microsoft.com/office/drawing/2014/main" val="20001"/>
                    </a:ext>
                  </a:extLst>
                </a:gridCol>
              </a:tblGrid>
              <a:tr h="370681">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5700" marB="45700" anchor="ctr"/>
                </a:tc>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lang</a:t>
                      </a:r>
                      <a:endParaRPr lang="en-US" sz="2000" b="1" kern="1200" dirty="0">
                        <a:solidFill>
                          <a:schemeClr val="tx1"/>
                        </a:solidFill>
                        <a:latin typeface="+mn-lt"/>
                        <a:ea typeface="+mn-ea"/>
                        <a:cs typeface="B Nazanin" panose="00000400000000000000" pitchFamily="2" charset="-78"/>
                      </a:endParaRPr>
                    </a:p>
                  </a:txBody>
                  <a:tcPr marT="45700" marB="45700" anchor="ctr"/>
                </a:tc>
                <a:extLst>
                  <a:ext uri="{0D108BD9-81ED-4DB2-BD59-A6C34878D82A}">
                    <a16:rowId xmlns:a16="http://schemas.microsoft.com/office/drawing/2014/main" val="10000"/>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1"/>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2"/>
                  </a:ext>
                </a:extLst>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آلمانی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4090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346652" y="162906"/>
            <a:ext cx="8229600" cy="1143000"/>
          </a:xfrm>
        </p:spPr>
        <p:txBody>
          <a:bodyPr anchor="ctr"/>
          <a:lstStyle/>
          <a:p>
            <a:pPr algn="ctr" rtl="1"/>
            <a:r>
              <a:rPr lang="fa-IR" altLang="en-US" sz="4400" dirty="0">
                <a:latin typeface="Titr" pitchFamily="2" charset="-78"/>
                <a:ea typeface="2  Titr"/>
                <a:cs typeface="2  Titr"/>
              </a:rPr>
              <a:t>جدول نرمال ۵</a:t>
            </a:r>
            <a:endParaRPr lang="en-US" altLang="en-US" sz="4400" b="1" dirty="0">
              <a:latin typeface="Titr" pitchFamily="2" charset="-78"/>
              <a:ea typeface="2  Titr"/>
              <a:cs typeface="2  Titr"/>
            </a:endParaRPr>
          </a:p>
        </p:txBody>
      </p:sp>
      <p:sp>
        <p:nvSpPr>
          <p:cNvPr id="150530" name="Content Placeholder 2"/>
          <p:cNvSpPr>
            <a:spLocks noGrp="1"/>
          </p:cNvSpPr>
          <p:nvPr>
            <p:ph idx="1"/>
          </p:nvPr>
        </p:nvSpPr>
        <p:spPr>
          <a:xfrm>
            <a:off x="609600" y="1935163"/>
            <a:ext cx="8305800" cy="2332037"/>
          </a:xfrm>
        </p:spPr>
        <p:txBody>
          <a:bodyPr>
            <a:normAutofit fontScale="92500" lnSpcReduction="20000"/>
          </a:bodyPr>
          <a:lstStyle/>
          <a:p>
            <a:pPr marL="0" indent="0" algn="just" rtl="1">
              <a:buNone/>
            </a:pPr>
            <a:r>
              <a:rPr lang="fa-IR" altLang="en-US" sz="3600" dirty="0">
                <a:ea typeface="Majalla UI"/>
                <a:cs typeface="B Nazanin" panose="00000400000000000000" pitchFamily="2" charset="-78"/>
              </a:rPr>
              <a:t>یک جدول نرمال5 است اگر:</a:t>
            </a:r>
          </a:p>
          <a:p>
            <a:pPr lvl="1" algn="just" rtl="1"/>
            <a:r>
              <a:rPr lang="fa-IR" altLang="en-US" sz="3200" dirty="0">
                <a:ea typeface="Majalla UI"/>
                <a:cs typeface="B Nazanin" panose="00000400000000000000" pitchFamily="2" charset="-78"/>
              </a:rPr>
              <a:t>نرمال 4 باشد.</a:t>
            </a:r>
          </a:p>
          <a:p>
            <a:pPr lvl="1" algn="just" rtl="1"/>
            <a:r>
              <a:rPr lang="fa-IR" altLang="en-US" sz="3200" b="1" dirty="0">
                <a:ea typeface="Majalla UI"/>
                <a:cs typeface="B Nazanin" panose="00000400000000000000" pitchFamily="2" charset="-78"/>
              </a:rPr>
              <a:t>نتوان</a:t>
            </a:r>
            <a:r>
              <a:rPr lang="fa-IR" altLang="en-US" sz="3200" dirty="0">
                <a:ea typeface="Majalla UI"/>
                <a:cs typeface="B Nazanin" panose="00000400000000000000" pitchFamily="2" charset="-78"/>
              </a:rPr>
              <a:t> آنرا </a:t>
            </a:r>
            <a:r>
              <a:rPr lang="fa-IR" altLang="en-US" sz="3200" b="1" dirty="0">
                <a:ea typeface="Majalla UI"/>
                <a:cs typeface="B Nazanin" panose="00000400000000000000" pitchFamily="2" charset="-78"/>
              </a:rPr>
              <a:t>به جداول کوچکتر تجزیه کرد </a:t>
            </a:r>
            <a:r>
              <a:rPr lang="fa-IR" altLang="en-US" sz="3200" dirty="0">
                <a:ea typeface="Majalla UI"/>
                <a:cs typeface="B Nazanin" panose="00000400000000000000" pitchFamily="2" charset="-78"/>
              </a:rPr>
              <a:t>بطوریکه حداقل یکی از جداول شامل هیچ یک از کلیدهای کاندیدای جدول اولیه نباشد.</a:t>
            </a:r>
          </a:p>
        </p:txBody>
      </p:sp>
      <p:sp>
        <p:nvSpPr>
          <p:cNvPr id="3" name="Slide Number Placeholder 2">
            <a:extLst>
              <a:ext uri="{FF2B5EF4-FFF2-40B4-BE49-F238E27FC236}">
                <a16:creationId xmlns:a16="http://schemas.microsoft.com/office/drawing/2014/main" id="{9930DF5D-C957-499F-B51B-FCD658C19CE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457200" y="0"/>
            <a:ext cx="8229600" cy="1143000"/>
          </a:xfrm>
        </p:spPr>
        <p:txBody>
          <a:bodyPr anchor="ctr"/>
          <a:lstStyle/>
          <a:p>
            <a:pPr algn="ctr" rtl="1"/>
            <a:r>
              <a:rPr lang="fa-IR" altLang="en-US" sz="4400" dirty="0">
                <a:latin typeface="Titr" pitchFamily="2" charset="-78"/>
                <a:ea typeface="2  Titr"/>
                <a:cs typeface="2  Titr"/>
              </a:rPr>
              <a:t>جدول نرمال ۵</a:t>
            </a:r>
            <a:endParaRPr lang="en-US" altLang="en-US" sz="4400" b="1" dirty="0">
              <a:latin typeface="Titr" pitchFamily="2" charset="-78"/>
              <a:ea typeface="2  Titr"/>
              <a:cs typeface="2  Titr"/>
            </a:endParaRPr>
          </a:p>
        </p:txBody>
      </p:sp>
      <p:sp>
        <p:nvSpPr>
          <p:cNvPr id="150530" name="Content Placeholder 2"/>
          <p:cNvSpPr>
            <a:spLocks noGrp="1"/>
          </p:cNvSpPr>
          <p:nvPr>
            <p:ph idx="1"/>
          </p:nvPr>
        </p:nvSpPr>
        <p:spPr>
          <a:xfrm>
            <a:off x="228600" y="1935163"/>
            <a:ext cx="8686800" cy="4694237"/>
          </a:xfrm>
        </p:spPr>
        <p:txBody>
          <a:bodyPr>
            <a:normAutofit/>
          </a:bodyPr>
          <a:lstStyle/>
          <a:p>
            <a:pPr algn="just" rtl="1"/>
            <a:endParaRPr lang="en-US" altLang="en-US" sz="2400" dirty="0">
              <a:ea typeface="Majalla UI"/>
              <a:cs typeface="B Nazanin" panose="00000400000000000000" pitchFamily="2" charset="-78"/>
            </a:endParaRPr>
          </a:p>
          <a:p>
            <a:pPr algn="just" rtl="1"/>
            <a:endParaRPr lang="en-US" altLang="en-US" sz="2400" dirty="0">
              <a:ea typeface="Majalla UI"/>
              <a:cs typeface="B Nazanin" panose="00000400000000000000" pitchFamily="2" charset="-78"/>
            </a:endParaRPr>
          </a:p>
          <a:p>
            <a:pPr algn="just" rtl="1"/>
            <a:r>
              <a:rPr lang="fa-IR" altLang="en-US" sz="2400" dirty="0">
                <a:ea typeface="Majalla UI"/>
                <a:cs typeface="B Nazanin" panose="00000400000000000000" pitchFamily="2" charset="-78"/>
              </a:rPr>
              <a:t>آیا </a:t>
            </a:r>
            <a:r>
              <a:rPr lang="en-US" altLang="en-US" sz="2400" dirty="0" err="1">
                <a:ea typeface="Majalla UI"/>
                <a:cs typeface="B Nazanin" panose="00000400000000000000" pitchFamily="2" charset="-78"/>
              </a:rPr>
              <a:t>sp∞pj</a:t>
            </a:r>
            <a:r>
              <a:rPr lang="fa-IR" altLang="en-US" sz="2400" dirty="0">
                <a:ea typeface="Majalla UI"/>
                <a:cs typeface="B Nazanin" panose="00000400000000000000" pitchFamily="2" charset="-78"/>
              </a:rPr>
              <a:t> جدول اول را میدهد ؟</a:t>
            </a:r>
          </a:p>
          <a:p>
            <a:pPr algn="just" rtl="1"/>
            <a:endParaRPr lang="fa-IR" altLang="en-US" sz="2400" dirty="0">
              <a:ea typeface="Majalla UI"/>
              <a:cs typeface="B Nazanin" panose="00000400000000000000" pitchFamily="2" charset="-78"/>
            </a:endParaRPr>
          </a:p>
        </p:txBody>
      </p:sp>
      <p:sp>
        <p:nvSpPr>
          <p:cNvPr id="4" name="Slide Number Placeholder 3">
            <a:extLst>
              <a:ext uri="{FF2B5EF4-FFF2-40B4-BE49-F238E27FC236}">
                <a16:creationId xmlns:a16="http://schemas.microsoft.com/office/drawing/2014/main" id="{1D297B5D-1F2F-4A24-8D27-34E8CE3A3F2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44</a:t>
            </a:fld>
            <a:endParaRPr lang="en-US"/>
          </a:p>
        </p:txBody>
      </p:sp>
      <p:graphicFrame>
        <p:nvGraphicFramePr>
          <p:cNvPr id="3" name="Table 3">
            <a:extLst>
              <a:ext uri="{FF2B5EF4-FFF2-40B4-BE49-F238E27FC236}">
                <a16:creationId xmlns:a16="http://schemas.microsoft.com/office/drawing/2014/main" id="{8D26A902-286D-4B42-8F2F-64D8D796631D}"/>
              </a:ext>
            </a:extLst>
          </p:cNvPr>
          <p:cNvGraphicFramePr>
            <a:graphicFrameLocks noGrp="1"/>
          </p:cNvGraphicFramePr>
          <p:nvPr>
            <p:extLst>
              <p:ext uri="{D42A27DB-BD31-4B8C-83A1-F6EECF244321}">
                <p14:modId xmlns:p14="http://schemas.microsoft.com/office/powerpoint/2010/main" val="4109157069"/>
              </p:ext>
            </p:extLst>
          </p:nvPr>
        </p:nvGraphicFramePr>
        <p:xfrm>
          <a:off x="609600" y="1008063"/>
          <a:ext cx="2133600" cy="185420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graphicFrame>
        <p:nvGraphicFramePr>
          <p:cNvPr id="6" name="Table 3">
            <a:extLst>
              <a:ext uri="{FF2B5EF4-FFF2-40B4-BE49-F238E27FC236}">
                <a16:creationId xmlns:a16="http://schemas.microsoft.com/office/drawing/2014/main" id="{7CBB0DBA-B3B5-48E5-B4C1-675884D36DE5}"/>
              </a:ext>
            </a:extLst>
          </p:cNvPr>
          <p:cNvGraphicFramePr>
            <a:graphicFrameLocks noGrp="1"/>
          </p:cNvGraphicFramePr>
          <p:nvPr>
            <p:extLst>
              <p:ext uri="{D42A27DB-BD31-4B8C-83A1-F6EECF244321}">
                <p14:modId xmlns:p14="http://schemas.microsoft.com/office/powerpoint/2010/main" val="4222551826"/>
              </p:ext>
            </p:extLst>
          </p:nvPr>
        </p:nvGraphicFramePr>
        <p:xfrm>
          <a:off x="3606800" y="1020686"/>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tblGrid>
              <a:tr h="370840">
                <a:tc>
                  <a:txBody>
                    <a:bodyPr/>
                    <a:lstStyle/>
                    <a:p>
                      <a:r>
                        <a:rPr lang="en-US" dirty="0"/>
                        <a:t>S#</a:t>
                      </a:r>
                    </a:p>
                  </a:txBody>
                  <a:tcPr/>
                </a:tc>
                <a:tc>
                  <a:txBody>
                    <a:bodyPr/>
                    <a:lstStyle/>
                    <a:p>
                      <a:r>
                        <a:rPr lang="en-US" dirty="0"/>
                        <a:t>P#</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extLst>
                  <a:ext uri="{0D108BD9-81ED-4DB2-BD59-A6C34878D82A}">
                    <a16:rowId xmlns:a16="http://schemas.microsoft.com/office/drawing/2014/main" val="65942777"/>
                  </a:ext>
                </a:extLst>
              </a:tr>
            </a:tbl>
          </a:graphicData>
        </a:graphic>
      </p:graphicFrame>
      <p:graphicFrame>
        <p:nvGraphicFramePr>
          <p:cNvPr id="7" name="Table 3">
            <a:extLst>
              <a:ext uri="{FF2B5EF4-FFF2-40B4-BE49-F238E27FC236}">
                <a16:creationId xmlns:a16="http://schemas.microsoft.com/office/drawing/2014/main" id="{841DF7EC-5805-40A8-96CB-B8536C680E7D}"/>
              </a:ext>
            </a:extLst>
          </p:cNvPr>
          <p:cNvGraphicFramePr>
            <a:graphicFrameLocks noGrp="1"/>
          </p:cNvGraphicFramePr>
          <p:nvPr>
            <p:extLst>
              <p:ext uri="{D42A27DB-BD31-4B8C-83A1-F6EECF244321}">
                <p14:modId xmlns:p14="http://schemas.microsoft.com/office/powerpoint/2010/main" val="456244491"/>
              </p:ext>
            </p:extLst>
          </p:nvPr>
        </p:nvGraphicFramePr>
        <p:xfrm>
          <a:off x="5387111" y="1042192"/>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8" name="Table 3">
            <a:extLst>
              <a:ext uri="{FF2B5EF4-FFF2-40B4-BE49-F238E27FC236}">
                <a16:creationId xmlns:a16="http://schemas.microsoft.com/office/drawing/2014/main" id="{AF79AC9B-A46D-4F41-B533-29FACE383515}"/>
              </a:ext>
            </a:extLst>
          </p:cNvPr>
          <p:cNvGraphicFramePr>
            <a:graphicFrameLocks noGrp="1"/>
          </p:cNvGraphicFramePr>
          <p:nvPr>
            <p:extLst>
              <p:ext uri="{D42A27DB-BD31-4B8C-83A1-F6EECF244321}">
                <p14:modId xmlns:p14="http://schemas.microsoft.com/office/powerpoint/2010/main" val="2531880644"/>
              </p:ext>
            </p:extLst>
          </p:nvPr>
        </p:nvGraphicFramePr>
        <p:xfrm>
          <a:off x="7010400" y="1066800"/>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9" name="Table 3">
            <a:extLst>
              <a:ext uri="{FF2B5EF4-FFF2-40B4-BE49-F238E27FC236}">
                <a16:creationId xmlns:a16="http://schemas.microsoft.com/office/drawing/2014/main" id="{9242D524-C9F3-4F1A-868B-CE91CD1D800C}"/>
              </a:ext>
            </a:extLst>
          </p:cNvPr>
          <p:cNvGraphicFramePr>
            <a:graphicFrameLocks noGrp="1"/>
          </p:cNvGraphicFramePr>
          <p:nvPr>
            <p:extLst>
              <p:ext uri="{D42A27DB-BD31-4B8C-83A1-F6EECF244321}">
                <p14:modId xmlns:p14="http://schemas.microsoft.com/office/powerpoint/2010/main" val="2583010360"/>
              </p:ext>
            </p:extLst>
          </p:nvPr>
        </p:nvGraphicFramePr>
        <p:xfrm>
          <a:off x="457200" y="3461164"/>
          <a:ext cx="2133600" cy="222504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highlight>
                            <a:srgbClr val="FF0000"/>
                          </a:highlight>
                        </a:rPr>
                        <a:t>S2</a:t>
                      </a:r>
                    </a:p>
                  </a:txBody>
                  <a:tcPr/>
                </a:tc>
                <a:tc>
                  <a:txBody>
                    <a:bodyPr/>
                    <a:lstStyle/>
                    <a:p>
                      <a:r>
                        <a:rPr lang="en-US" dirty="0">
                          <a:highlight>
                            <a:srgbClr val="FF0000"/>
                          </a:highlight>
                        </a:rPr>
                        <a:t>P1</a:t>
                      </a:r>
                    </a:p>
                  </a:txBody>
                  <a:tcPr/>
                </a:tc>
                <a:tc>
                  <a:txBody>
                    <a:bodyPr/>
                    <a:lstStyle/>
                    <a:p>
                      <a:r>
                        <a:rPr lang="en-US" dirty="0">
                          <a:highlight>
                            <a:srgbClr val="FF0000"/>
                          </a:highlight>
                        </a:rPr>
                        <a:t>J2</a:t>
                      </a:r>
                    </a:p>
                  </a:txBody>
                  <a:tcPr/>
                </a:tc>
                <a:extLst>
                  <a:ext uri="{0D108BD9-81ED-4DB2-BD59-A6C34878D82A}">
                    <a16:rowId xmlns:a16="http://schemas.microsoft.com/office/drawing/2014/main" val="626217382"/>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spTree>
    <p:extLst>
      <p:ext uri="{BB962C8B-B14F-4D97-AF65-F5344CB8AC3E}">
        <p14:creationId xmlns:p14="http://schemas.microsoft.com/office/powerpoint/2010/main" val="4077242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45CA45-F648-4133-AFAC-CCB51101CA4A}"/>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2800" dirty="0">
                <a:cs typeface="B Nazanin" panose="00000400000000000000" pitchFamily="2" charset="-78"/>
              </a:rPr>
              <a:t>نرمال سازی تکنيک مهمی برای طراحی پايگاه داده های کارآمد است اما در ضمنی که افزونگی داده را کاهش می دهد زیرا:</a:t>
            </a:r>
          </a:p>
          <a:p>
            <a:pPr lvl="1" algn="r" rtl="1"/>
            <a:r>
              <a:rPr lang="fa-IR" sz="2600" dirty="0">
                <a:cs typeface="B Nazanin" panose="00000400000000000000" pitchFamily="2" charset="-78"/>
              </a:rPr>
              <a:t> سبب </a:t>
            </a:r>
            <a:r>
              <a:rPr lang="fa-IR" sz="2600" b="1" dirty="0">
                <a:cs typeface="B Nazanin" panose="00000400000000000000" pitchFamily="2" charset="-78"/>
              </a:rPr>
              <a:t>کاهش سرعت اجرای </a:t>
            </a:r>
            <a:r>
              <a:rPr lang="fa-IR" sz="2600" dirty="0">
                <a:cs typeface="B Nazanin" panose="00000400000000000000" pitchFamily="2" charset="-78"/>
              </a:rPr>
              <a:t>سيستم می شود.</a:t>
            </a:r>
          </a:p>
          <a:p>
            <a:pPr lvl="1" algn="r" rtl="1"/>
            <a:r>
              <a:rPr lang="fa-IR" sz="2600" dirty="0">
                <a:cs typeface="B Nazanin" panose="00000400000000000000" pitchFamily="2" charset="-78"/>
              </a:rPr>
              <a:t> درجات بالای نرمال معمولا </a:t>
            </a:r>
            <a:r>
              <a:rPr lang="fa-IR" sz="2600" b="1" dirty="0">
                <a:cs typeface="B Nazanin" panose="00000400000000000000" pitchFamily="2" charset="-78"/>
              </a:rPr>
              <a:t>جدوال بيشتر </a:t>
            </a:r>
            <a:r>
              <a:rPr lang="fa-IR" sz="2600" dirty="0">
                <a:cs typeface="B Nazanin" panose="00000400000000000000" pitchFamily="2" charset="-78"/>
              </a:rPr>
              <a:t>را می </a:t>
            </a:r>
            <a:r>
              <a:rPr lang="fa-IR" sz="2600" dirty="0" err="1">
                <a:cs typeface="B Nazanin" panose="00000400000000000000" pitchFamily="2" charset="-78"/>
              </a:rPr>
              <a:t>طلبند</a:t>
            </a:r>
            <a:r>
              <a:rPr lang="fa-IR" sz="2600" dirty="0">
                <a:cs typeface="B Nazanin" panose="00000400000000000000" pitchFamily="2" charset="-78"/>
              </a:rPr>
              <a:t>.</a:t>
            </a:r>
          </a:p>
          <a:p>
            <a:pPr lvl="1" algn="r" rtl="1"/>
            <a:r>
              <a:rPr lang="fa-IR" sz="2600" dirty="0">
                <a:cs typeface="B Nazanin" panose="00000400000000000000" pitchFamily="2" charset="-78"/>
              </a:rPr>
              <a:t> برای پاسخ به پرس و جوها گاهی بايد </a:t>
            </a:r>
            <a:r>
              <a:rPr lang="fa-IR" sz="2600" b="1" dirty="0">
                <a:cs typeface="B Nazanin" panose="00000400000000000000" pitchFamily="2" charset="-78"/>
              </a:rPr>
              <a:t>کليه جداول تقسيم شده </a:t>
            </a:r>
            <a:r>
              <a:rPr lang="fa-IR" sz="2600" dirty="0">
                <a:cs typeface="B Nazanin" panose="00000400000000000000" pitchFamily="2" charset="-78"/>
              </a:rPr>
              <a:t>دوباره </a:t>
            </a:r>
            <a:r>
              <a:rPr lang="fa-IR" sz="2600" b="1" dirty="0">
                <a:cs typeface="B Nazanin" panose="00000400000000000000" pitchFamily="2" charset="-78"/>
              </a:rPr>
              <a:t>با هم الحاق شوند</a:t>
            </a:r>
          </a:p>
          <a:p>
            <a:pPr lvl="2" algn="r" rtl="1"/>
            <a:r>
              <a:rPr lang="fa-IR" sz="2400" dirty="0">
                <a:cs typeface="B Nazanin" panose="00000400000000000000" pitchFamily="2" charset="-78"/>
              </a:rPr>
              <a:t> در کاربردهائی که زمان پاسخ مهم است (نظير وب) مطلوب نيست.</a:t>
            </a:r>
          </a:p>
          <a:p>
            <a:pPr algn="r"/>
            <a:endParaRPr lang="en-US" sz="28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2F61263D-2ABE-402F-8E64-EE182978D632}"/>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45</a:t>
            </a:fld>
            <a:endParaRPr lang="en-US"/>
          </a:p>
        </p:txBody>
      </p:sp>
    </p:spTree>
    <p:extLst>
      <p:ext uri="{BB962C8B-B14F-4D97-AF65-F5344CB8AC3E}">
        <p14:creationId xmlns:p14="http://schemas.microsoft.com/office/powerpoint/2010/main" val="97174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8C662-6914-4DB7-BCD0-0E209336912F}"/>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3200" dirty="0" err="1">
                <a:cs typeface="B Nazanin" panose="00000400000000000000" pitchFamily="2" charset="-78"/>
              </a:rPr>
              <a:t>بالاترين</a:t>
            </a:r>
            <a:r>
              <a:rPr lang="fa-IR" sz="3200" dirty="0">
                <a:cs typeface="B Nazanin" panose="00000400000000000000" pitchFamily="2" charset="-78"/>
              </a:rPr>
              <a:t> سطح نرمال سازی باید با توجه به عمليات کاربردی درنظر گرفته شود:</a:t>
            </a:r>
          </a:p>
          <a:p>
            <a:pPr lvl="1" algn="r" rtl="1"/>
            <a:r>
              <a:rPr lang="fa-IR" sz="2800" dirty="0">
                <a:cs typeface="B Nazanin" panose="00000400000000000000" pitchFamily="2" charset="-78"/>
              </a:rPr>
              <a:t> در پايگاه داده هايی که </a:t>
            </a:r>
            <a:r>
              <a:rPr lang="fa-IR" sz="2800" b="1" dirty="0">
                <a:cs typeface="B Nazanin" panose="00000400000000000000" pitchFamily="2" charset="-78"/>
              </a:rPr>
              <a:t>بيشتر خواندنی </a:t>
            </a:r>
            <a:r>
              <a:rPr lang="fa-IR" sz="2800" dirty="0">
                <a:cs typeface="B Nazanin" panose="00000400000000000000" pitchFamily="2" charset="-78"/>
              </a:rPr>
              <a:t>هستند و افزونگی داده در آنها مشکل </a:t>
            </a:r>
            <a:r>
              <a:rPr lang="fa-IR" sz="2800" b="1" dirty="0">
                <a:cs typeface="B Nazanin" panose="00000400000000000000" pitchFamily="2" charset="-78"/>
              </a:rPr>
              <a:t>حادی</a:t>
            </a:r>
            <a:r>
              <a:rPr lang="fa-IR" sz="2800" dirty="0">
                <a:cs typeface="B Nazanin" panose="00000400000000000000" pitchFamily="2" charset="-78"/>
              </a:rPr>
              <a:t> </a:t>
            </a:r>
            <a:r>
              <a:rPr lang="fa-IR" sz="2800" b="1" dirty="0">
                <a:cs typeface="B Nazanin" panose="00000400000000000000" pitchFamily="2" charset="-78"/>
              </a:rPr>
              <a:t>نيست</a:t>
            </a:r>
            <a:r>
              <a:rPr lang="fa-IR" sz="2800" dirty="0">
                <a:cs typeface="B Nazanin" panose="00000400000000000000" pitchFamily="2" charset="-78"/>
              </a:rPr>
              <a:t>، مانند داده های کاتالوگ يک سايت تجارت الکترونيکی، می توان سطح نرمالسازی را کاهش داد. به اين عمل </a:t>
            </a:r>
            <a:r>
              <a:rPr lang="en-US" sz="2800" b="1" dirty="0">
                <a:cs typeface="B Nazanin" panose="00000400000000000000" pitchFamily="2" charset="-78"/>
              </a:rPr>
              <a:t>denormalization</a:t>
            </a:r>
            <a:r>
              <a:rPr lang="en-US" sz="2800" dirty="0">
                <a:cs typeface="B Nazanin" panose="00000400000000000000" pitchFamily="2" charset="-78"/>
              </a:rPr>
              <a:t> </a:t>
            </a:r>
            <a:r>
              <a:rPr lang="fa-IR" sz="2800" dirty="0">
                <a:cs typeface="B Nazanin" panose="00000400000000000000" pitchFamily="2" charset="-78"/>
              </a:rPr>
              <a:t>می </a:t>
            </a:r>
            <a:r>
              <a:rPr lang="fa-IR" sz="2800" dirty="0" err="1">
                <a:cs typeface="B Nazanin" panose="00000400000000000000" pitchFamily="2" charset="-78"/>
              </a:rPr>
              <a:t>گويند</a:t>
            </a:r>
            <a:r>
              <a:rPr lang="fa-IR" sz="2800" dirty="0">
                <a:cs typeface="B Nazanin" panose="00000400000000000000" pitchFamily="2" charset="-78"/>
              </a:rPr>
              <a:t>.</a:t>
            </a:r>
          </a:p>
          <a:p>
            <a:pPr lvl="1" algn="r" rtl="1"/>
            <a:r>
              <a:rPr lang="fa-IR" sz="2800" dirty="0">
                <a:cs typeface="B Nazanin" panose="00000400000000000000" pitchFamily="2" charset="-78"/>
              </a:rPr>
              <a:t>در کاربردهائی که درگير </a:t>
            </a:r>
            <a:r>
              <a:rPr lang="fa-IR" sz="2800" b="1" dirty="0">
                <a:cs typeface="B Nazanin" panose="00000400000000000000" pitchFamily="2" charset="-78"/>
              </a:rPr>
              <a:t>داده های مهم </a:t>
            </a:r>
            <a:r>
              <a:rPr lang="fa-IR" sz="2800" dirty="0">
                <a:cs typeface="B Nazanin" panose="00000400000000000000" pitchFamily="2" charset="-78"/>
              </a:rPr>
              <a:t>مانند داده های مالی هستند که </a:t>
            </a:r>
            <a:r>
              <a:rPr lang="fa-IR" sz="2800" b="1" dirty="0">
                <a:cs typeface="B Nazanin" panose="00000400000000000000" pitchFamily="2" charset="-78"/>
              </a:rPr>
              <a:t>دائما</a:t>
            </a:r>
            <a:r>
              <a:rPr lang="fa-IR" sz="2800" dirty="0">
                <a:cs typeface="B Nazanin" panose="00000400000000000000" pitchFamily="2" charset="-78"/>
              </a:rPr>
              <a:t> در حال </a:t>
            </a:r>
            <a:r>
              <a:rPr lang="fa-IR" sz="2800" b="1" dirty="0">
                <a:cs typeface="B Nazanin" panose="00000400000000000000" pitchFamily="2" charset="-78"/>
              </a:rPr>
              <a:t>تغييرند</a:t>
            </a:r>
            <a:r>
              <a:rPr lang="fa-IR" sz="2800" dirty="0">
                <a:cs typeface="B Nazanin" panose="00000400000000000000" pitchFamily="2" charset="-78"/>
              </a:rPr>
              <a:t> و بايد سازگار باقی بمانند، احتمالا سعی می شود </a:t>
            </a:r>
            <a:r>
              <a:rPr lang="fa-IR" sz="2800" b="1" dirty="0">
                <a:cs typeface="B Nazanin" panose="00000400000000000000" pitchFamily="2" charset="-78"/>
              </a:rPr>
              <a:t>به سطوح بالاتر نرمال برسند حتی</a:t>
            </a:r>
            <a:r>
              <a:rPr lang="fa-IR" sz="2800" dirty="0">
                <a:cs typeface="B Nazanin" panose="00000400000000000000" pitchFamily="2" charset="-78"/>
              </a:rPr>
              <a:t> </a:t>
            </a:r>
            <a:r>
              <a:rPr lang="fa-IR" sz="2800" b="1" dirty="0">
                <a:cs typeface="B Nazanin" panose="00000400000000000000" pitchFamily="2" charset="-78"/>
              </a:rPr>
              <a:t>اگر سرعت پايگاه داده کم </a:t>
            </a:r>
            <a:r>
              <a:rPr lang="fa-IR" sz="2800" dirty="0">
                <a:cs typeface="B Nazanin" panose="00000400000000000000" pitchFamily="2" charset="-78"/>
              </a:rPr>
              <a:t>شود.</a:t>
            </a:r>
          </a:p>
          <a:p>
            <a:pPr algn="r"/>
            <a:endParaRPr lang="en-US" sz="3200" dirty="0">
              <a:cs typeface="B Nazanin" panose="00000400000000000000" pitchFamily="2" charset="-78"/>
            </a:endParaRPr>
          </a:p>
        </p:txBody>
      </p:sp>
      <p:sp>
        <p:nvSpPr>
          <p:cNvPr id="6" name="Slide Number Placeholder 5">
            <a:extLst>
              <a:ext uri="{FF2B5EF4-FFF2-40B4-BE49-F238E27FC236}">
                <a16:creationId xmlns:a16="http://schemas.microsoft.com/office/drawing/2014/main" id="{5323CA6D-03AF-4EC5-909B-E83EBA83B7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46</a:t>
            </a:fld>
            <a:endParaRPr lang="en-US"/>
          </a:p>
        </p:txBody>
      </p:sp>
    </p:spTree>
    <p:extLst>
      <p:ext uri="{BB962C8B-B14F-4D97-AF65-F5344CB8AC3E}">
        <p14:creationId xmlns:p14="http://schemas.microsoft.com/office/powerpoint/2010/main" val="3206894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407D0-739A-4C1B-B559-4B0DF2AC6771}"/>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320191" y="1295400"/>
            <a:ext cx="8555839" cy="5288905"/>
          </a:xfrm>
        </p:spPr>
        <p:txBody>
          <a:bodyPr>
            <a:normAutofit/>
          </a:bodyPr>
          <a:lstStyle/>
          <a:p>
            <a:pPr algn="r" rtl="1"/>
            <a:r>
              <a:rPr lang="fa-IR" sz="3200" dirty="0">
                <a:cs typeface="B Nazanin" panose="00000400000000000000" pitchFamily="2" charset="-78"/>
              </a:rPr>
              <a:t>گاهی با توجه به وضعيت ممکن است داده ها از چند پايگاه داده نرمال شده استخراج شوند و در يک انبار داده غير نرمال قرار گيرد. </a:t>
            </a:r>
          </a:p>
          <a:p>
            <a:pPr lvl="1" algn="r" rtl="1"/>
            <a:r>
              <a:rPr lang="fa-IR" sz="3000" dirty="0" err="1">
                <a:cs typeface="B Nazanin" panose="00000400000000000000" pitchFamily="2" charset="-78"/>
              </a:rPr>
              <a:t>اين</a:t>
            </a:r>
            <a:r>
              <a:rPr lang="fa-IR" sz="3000" dirty="0">
                <a:cs typeface="B Nazanin" panose="00000400000000000000" pitchFamily="2" charset="-78"/>
              </a:rPr>
              <a:t> روش برای مخزن داده </a:t>
            </a:r>
            <a:r>
              <a:rPr lang="en-US" sz="3000" b="1" dirty="0">
                <a:cs typeface="B Nazanin" panose="00000400000000000000" pitchFamily="2" charset="-78"/>
              </a:rPr>
              <a:t>Data warehouse </a:t>
            </a:r>
            <a:r>
              <a:rPr lang="fa-IR" sz="3000" dirty="0">
                <a:cs typeface="B Nazanin" panose="00000400000000000000" pitchFamily="2" charset="-78"/>
              </a:rPr>
              <a:t>استاندارد خوبی است.</a:t>
            </a:r>
          </a:p>
          <a:p>
            <a:pPr algn="r"/>
            <a:endParaRPr lang="en-US" sz="3200" dirty="0">
              <a:cs typeface="B Nazanin" panose="00000400000000000000" pitchFamily="2" charset="-78"/>
            </a:endParaRPr>
          </a:p>
        </p:txBody>
      </p:sp>
      <p:sp>
        <p:nvSpPr>
          <p:cNvPr id="8" name="Slide Number Placeholder 7">
            <a:extLst>
              <a:ext uri="{FF2B5EF4-FFF2-40B4-BE49-F238E27FC236}">
                <a16:creationId xmlns:a16="http://schemas.microsoft.com/office/drawing/2014/main" id="{16F424A3-891C-4B3B-A3F4-D3B7A368DD1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47</a:t>
            </a:fld>
            <a:endParaRPr lang="en-US"/>
          </a:p>
        </p:txBody>
      </p:sp>
    </p:spTree>
    <p:extLst>
      <p:ext uri="{BB962C8B-B14F-4D97-AF65-F5344CB8AC3E}">
        <p14:creationId xmlns:p14="http://schemas.microsoft.com/office/powerpoint/2010/main" val="78532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685800" y="228600"/>
            <a:ext cx="7772400" cy="5943600"/>
          </a:xfrm>
        </p:spPr>
        <p:txBody>
          <a:bodyPr>
            <a:normAutofit/>
          </a:bodyPr>
          <a:lstStyle/>
          <a:p>
            <a:pPr marL="0" indent="0" algn="ctr" rtl="1">
              <a:buNone/>
            </a:pPr>
            <a:r>
              <a:rPr lang="fa-IR" sz="4400" dirty="0">
                <a:cs typeface="B Nazanin" panose="00000400000000000000" pitchFamily="2" charset="-78"/>
              </a:rPr>
              <a:t>پایان فصل نرمال سازی</a:t>
            </a:r>
          </a:p>
          <a:p>
            <a:pPr marL="0" indent="0" algn="ctr" rtl="1">
              <a:buNone/>
            </a:pPr>
            <a:r>
              <a:rPr lang="fa-IR" sz="4400" dirty="0">
                <a:solidFill>
                  <a:srgbClr val="FF0000"/>
                </a:solidFill>
                <a:cs typeface="B Nazanin" panose="00000400000000000000" pitchFamily="2" charset="-78"/>
              </a:rPr>
              <a:t>سوال؟؟؟</a:t>
            </a:r>
            <a:endParaRPr lang="en-US" sz="4400" dirty="0">
              <a:solidFill>
                <a:srgbClr val="FF0000"/>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C58137D5-E65E-4AFE-8F2E-B65B2832EFDE}"/>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48</a:t>
            </a:fld>
            <a:endParaRPr lang="en-US"/>
          </a:p>
        </p:txBody>
      </p:sp>
    </p:spTree>
    <p:extLst>
      <p:ext uri="{BB962C8B-B14F-4D97-AF65-F5344CB8AC3E}">
        <p14:creationId xmlns:p14="http://schemas.microsoft.com/office/powerpoint/2010/main" val="87346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400" b="1" dirty="0">
                <a:cs typeface="B Nazanin" panose="00000400000000000000" pitchFamily="2" charset="-78"/>
              </a:rPr>
              <a:t>هدف از نرمال سازی </a:t>
            </a:r>
          </a:p>
          <a:p>
            <a:pPr lvl="1" algn="r" rtl="1"/>
            <a:r>
              <a:rPr lang="fa-IR" sz="3200" dirty="0">
                <a:cs typeface="B Nazanin" panose="00000400000000000000" pitchFamily="2" charset="-78"/>
              </a:rPr>
              <a:t>حذف افزونگی داده </a:t>
            </a:r>
          </a:p>
          <a:p>
            <a:pPr lvl="1" algn="r" rtl="1"/>
            <a:r>
              <a:rPr lang="fa-IR" sz="3200" dirty="0">
                <a:cs typeface="B Nazanin" panose="00000400000000000000" pitchFamily="2" charset="-78"/>
              </a:rPr>
              <a:t>باقی نگاه</a:t>
            </a:r>
            <a:r>
              <a:rPr lang="en-US" sz="3200" dirty="0">
                <a:cs typeface="B Nazanin" panose="00000400000000000000" pitchFamily="2" charset="-78"/>
              </a:rPr>
              <a:t> </a:t>
            </a:r>
            <a:r>
              <a:rPr lang="fa-IR" sz="3200" dirty="0">
                <a:cs typeface="B Nazanin" panose="00000400000000000000" pitchFamily="2" charset="-78"/>
              </a:rPr>
              <a:t>داشتن وابستگی بين داده های مرتبط است.</a:t>
            </a:r>
          </a:p>
          <a:p>
            <a:pPr lvl="1" algn="r" rtl="1"/>
            <a:r>
              <a:rPr lang="fa-IR" sz="3200" dirty="0">
                <a:cs typeface="B Nazanin" panose="00000400000000000000" pitchFamily="2" charset="-78"/>
              </a:rPr>
              <a:t> به </a:t>
            </a:r>
            <a:r>
              <a:rPr lang="fa-IR" sz="3200" dirty="0" err="1">
                <a:cs typeface="B Nazanin" panose="00000400000000000000" pitchFamily="2" charset="-78"/>
              </a:rPr>
              <a:t>اين</a:t>
            </a:r>
            <a:r>
              <a:rPr lang="fa-IR" sz="3200" dirty="0">
                <a:cs typeface="B Nazanin" panose="00000400000000000000" pitchFamily="2" charset="-78"/>
              </a:rPr>
              <a:t> طریق اندازه </a:t>
            </a:r>
            <a:r>
              <a:rPr lang="fa-IR" sz="3200" dirty="0" err="1">
                <a:cs typeface="B Nazanin" panose="00000400000000000000" pitchFamily="2" charset="-78"/>
              </a:rPr>
              <a:t>پايگاه</a:t>
            </a:r>
            <a:r>
              <a:rPr lang="fa-IR" sz="3200" dirty="0">
                <a:cs typeface="B Nazanin" panose="00000400000000000000" pitchFamily="2" charset="-78"/>
              </a:rPr>
              <a:t> داده را کاهش داده و </a:t>
            </a:r>
            <a:r>
              <a:rPr lang="fa-IR" sz="3200" dirty="0" err="1">
                <a:cs typeface="B Nazanin" panose="00000400000000000000" pitchFamily="2" charset="-78"/>
              </a:rPr>
              <a:t>ذخيره</a:t>
            </a:r>
            <a:r>
              <a:rPr lang="fa-IR" sz="3200" dirty="0">
                <a:cs typeface="B Nazanin" panose="00000400000000000000" pitchFamily="2" charset="-78"/>
              </a:rPr>
              <a:t> منطقی داده را </a:t>
            </a:r>
            <a:r>
              <a:rPr lang="fa-IR" sz="3200" dirty="0" err="1">
                <a:cs typeface="B Nazanin" panose="00000400000000000000" pitchFamily="2" charset="-78"/>
              </a:rPr>
              <a:t>تضمين</a:t>
            </a:r>
            <a:r>
              <a:rPr lang="fa-IR" sz="3200" dirty="0">
                <a:cs typeface="B Nazanin" panose="00000400000000000000" pitchFamily="2" charset="-78"/>
              </a:rPr>
              <a:t> می کند.</a:t>
            </a:r>
          </a:p>
        </p:txBody>
      </p:sp>
      <p:sp>
        <p:nvSpPr>
          <p:cNvPr id="3" name="Slide Number Placeholder 2">
            <a:extLst>
              <a:ext uri="{FF2B5EF4-FFF2-40B4-BE49-F238E27FC236}">
                <a16:creationId xmlns:a16="http://schemas.microsoft.com/office/drawing/2014/main" id="{02C3B07C-D2D1-4EFD-B62B-6D2053BAFC5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5</a:t>
            </a:fld>
            <a:endParaRPr lang="en-US"/>
          </a:p>
        </p:txBody>
      </p:sp>
    </p:spTree>
    <p:extLst>
      <p:ext uri="{BB962C8B-B14F-4D97-AF65-F5344CB8AC3E}">
        <p14:creationId xmlns:p14="http://schemas.microsoft.com/office/powerpoint/2010/main" val="310101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3200" b="1" dirty="0" err="1">
                <a:cs typeface="B Nazanin" panose="00000400000000000000" pitchFamily="2" charset="-78"/>
              </a:rPr>
              <a:t>فرآيند</a:t>
            </a:r>
            <a:r>
              <a:rPr lang="fa-IR" sz="3200" b="1" dirty="0">
                <a:cs typeface="B Nazanin" panose="00000400000000000000" pitchFamily="2" charset="-78"/>
              </a:rPr>
              <a:t> نرمال سازی</a:t>
            </a:r>
          </a:p>
          <a:p>
            <a:pPr lvl="1" algn="r" rtl="1"/>
            <a:r>
              <a:rPr lang="fa-IR" sz="2800" dirty="0">
                <a:cs typeface="B Nazanin" panose="00000400000000000000" pitchFamily="2" charset="-78"/>
              </a:rPr>
              <a:t> شامل </a:t>
            </a:r>
            <a:r>
              <a:rPr lang="fa-IR" sz="2800" dirty="0" err="1">
                <a:cs typeface="B Nazanin" panose="00000400000000000000" pitchFamily="2" charset="-78"/>
              </a:rPr>
              <a:t>ايجاد</a:t>
            </a:r>
            <a:r>
              <a:rPr lang="fa-IR" sz="2800" dirty="0">
                <a:cs typeface="B Nazanin" panose="00000400000000000000" pitchFamily="2" charset="-78"/>
              </a:rPr>
              <a:t> جداول</a:t>
            </a:r>
          </a:p>
          <a:p>
            <a:pPr lvl="1" algn="r" rtl="1"/>
            <a:r>
              <a:rPr lang="fa-IR" sz="2800" dirty="0">
                <a:cs typeface="B Nazanin" panose="00000400000000000000" pitchFamily="2" charset="-78"/>
              </a:rPr>
              <a:t> برقراری ارتباط بين آنها طبق قواعد </a:t>
            </a:r>
            <a:r>
              <a:rPr lang="fa-IR" sz="2800" dirty="0" err="1">
                <a:cs typeface="B Nazanin" panose="00000400000000000000" pitchFamily="2" charset="-78"/>
              </a:rPr>
              <a:t>معين</a:t>
            </a:r>
            <a:r>
              <a:rPr lang="fa-IR" sz="2800" dirty="0">
                <a:cs typeface="B Nazanin" panose="00000400000000000000" pitchFamily="2" charset="-78"/>
              </a:rPr>
              <a:t> است</a:t>
            </a:r>
          </a:p>
          <a:p>
            <a:pPr lvl="1" algn="r" rtl="1"/>
            <a:r>
              <a:rPr lang="fa-IR" sz="2800" dirty="0">
                <a:cs typeface="B Nazanin" panose="00000400000000000000" pitchFamily="2" charset="-78"/>
              </a:rPr>
              <a:t> روی وابستگی های ستون های جدول تمرکز دارد. </a:t>
            </a:r>
          </a:p>
          <a:p>
            <a:pPr lvl="1" algn="r" rtl="1"/>
            <a:r>
              <a:rPr lang="fa-IR" sz="2800" dirty="0" err="1">
                <a:cs typeface="B Nazanin" panose="00000400000000000000" pitchFamily="2" charset="-78"/>
              </a:rPr>
              <a:t>اين</a:t>
            </a:r>
            <a:r>
              <a:rPr lang="fa-IR" sz="2800" dirty="0">
                <a:cs typeface="B Nazanin" panose="00000400000000000000" pitchFamily="2" charset="-78"/>
              </a:rPr>
              <a:t> فرآيند اغلب باعث ايجاد جداول بيشتر می شود</a:t>
            </a:r>
          </a:p>
          <a:p>
            <a:pPr lvl="1" algn="r" rtl="1"/>
            <a:r>
              <a:rPr lang="fa-IR" sz="2800" dirty="0" err="1">
                <a:cs typeface="B Nazanin" panose="00000400000000000000" pitchFamily="2" charset="-78"/>
              </a:rPr>
              <a:t>باوجوديکه</a:t>
            </a:r>
            <a:r>
              <a:rPr lang="fa-IR" sz="2800" dirty="0">
                <a:cs typeface="B Nazanin" panose="00000400000000000000" pitchFamily="2" charset="-78"/>
              </a:rPr>
              <a:t> اثر تکرار داده درون پايگاه داده را دارد باعث افزونگی غير ضروری داده نمی شود.</a:t>
            </a:r>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37F428DC-7FB8-4F75-A887-BD746374FE4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6</a:t>
            </a:fld>
            <a:endParaRPr lang="en-US"/>
          </a:p>
        </p:txBody>
      </p:sp>
    </p:spTree>
    <p:extLst>
      <p:ext uri="{BB962C8B-B14F-4D97-AF65-F5344CB8AC3E}">
        <p14:creationId xmlns:p14="http://schemas.microsoft.com/office/powerpoint/2010/main" val="292933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25537" y="124671"/>
            <a:ext cx="8176727" cy="1609344"/>
          </a:xfrm>
        </p:spPr>
        <p:txBody>
          <a:bodyPr>
            <a:noAutofit/>
          </a:bodyPr>
          <a:lstStyle/>
          <a:p>
            <a:pPr algn="r" rtl="1"/>
            <a:r>
              <a:rPr lang="fa-IR" sz="2800" dirty="0">
                <a:solidFill>
                  <a:srgbClr val="000000"/>
                </a:solidFill>
                <a:latin typeface="Tahoma" panose="020B0604030504040204" pitchFamily="34" charset="0"/>
                <a:ea typeface="+mn-ea"/>
                <a:cs typeface="B Nazanin" panose="00000400000000000000" pitchFamily="2" charset="-78"/>
              </a:rPr>
              <a:t>مثال. جدول زير که اطلاعات مربوط به خريد مشتريان را دارد درنظر </a:t>
            </a:r>
            <a:r>
              <a:rPr lang="fa-IR" sz="2800" dirty="0" err="1">
                <a:solidFill>
                  <a:srgbClr val="000000"/>
                </a:solidFill>
                <a:latin typeface="Tahoma" panose="020B0604030504040204" pitchFamily="34" charset="0"/>
                <a:ea typeface="+mn-ea"/>
                <a:cs typeface="B Nazanin" panose="00000400000000000000" pitchFamily="2" charset="-78"/>
              </a:rPr>
              <a:t>بگيريد</a:t>
            </a:r>
            <a:r>
              <a:rPr lang="fa-IR" sz="2800" dirty="0">
                <a:solidFill>
                  <a:srgbClr val="000000"/>
                </a:solidFill>
                <a:latin typeface="Tahoma" panose="020B0604030504040204" pitchFamily="34" charset="0"/>
                <a:ea typeface="+mn-ea"/>
                <a:cs typeface="B Nazanin" panose="00000400000000000000" pitchFamily="2" charset="-78"/>
              </a:rPr>
              <a:t>:</a:t>
            </a:r>
            <a:br>
              <a:rPr lang="en-US" altLang="en-US" sz="2800" dirty="0">
                <a:solidFill>
                  <a:srgbClr val="000000"/>
                </a:solidFill>
                <a:latin typeface="Tahoma" panose="020B0604030504040204" pitchFamily="34" charset="0"/>
                <a:ea typeface="+mn-ea"/>
                <a:cs typeface="B Nazanin" panose="00000400000000000000" pitchFamily="2" charset="-78"/>
              </a:rPr>
            </a:br>
            <a:endParaRPr lang="en-US" sz="2800" dirty="0">
              <a:solidFill>
                <a:srgbClr val="000000"/>
              </a:solidFill>
              <a:latin typeface="Tahoma" panose="020B0604030504040204" pitchFamily="34" charset="0"/>
              <a:ea typeface="+mn-ea"/>
              <a:cs typeface="B Nazanin" panose="00000400000000000000" pitchFamily="2" charset="-78"/>
            </a:endParaRPr>
          </a:p>
        </p:txBody>
      </p:sp>
      <p:sp>
        <p:nvSpPr>
          <p:cNvPr id="143362" name="Content Placeholder 2"/>
          <p:cNvSpPr>
            <a:spLocks noGrp="1"/>
          </p:cNvSpPr>
          <p:nvPr>
            <p:ph idx="1"/>
          </p:nvPr>
        </p:nvSpPr>
        <p:spPr>
          <a:xfrm>
            <a:off x="625537" y="1371600"/>
            <a:ext cx="8229600" cy="4694237"/>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sz="1800" dirty="0">
                <a:solidFill>
                  <a:srgbClr val="000000"/>
                </a:solidFill>
                <a:latin typeface="Tahoma" panose="020B0604030504040204" pitchFamily="34" charset="0"/>
                <a:cs typeface="B Nazanin" panose="00000400000000000000" pitchFamily="2" charset="-78"/>
              </a:rPr>
              <a:t>همانطور که مشاهده می شود با هر فروش داده ها در جدول تکرار می شوند. </a:t>
            </a:r>
            <a:endParaRPr lang="ar-SA" altLang="en-US" sz="36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F920533E-D739-4EA1-BD67-6314C5ED555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7</a:t>
            </a:fld>
            <a:endParaRPr lang="en-US"/>
          </a:p>
        </p:txBody>
      </p:sp>
      <p:graphicFrame>
        <p:nvGraphicFramePr>
          <p:cNvPr id="8" name="Table 7">
            <a:extLst>
              <a:ext uri="{FF2B5EF4-FFF2-40B4-BE49-F238E27FC236}">
                <a16:creationId xmlns:a16="http://schemas.microsoft.com/office/drawing/2014/main" id="{D6BF207B-032B-4D46-8744-81983EA40E17}"/>
              </a:ext>
            </a:extLst>
          </p:cNvPr>
          <p:cNvGraphicFramePr>
            <a:graphicFrameLocks noGrp="1"/>
          </p:cNvGraphicFramePr>
          <p:nvPr>
            <p:extLst>
              <p:ext uri="{D42A27DB-BD31-4B8C-83A1-F6EECF244321}">
                <p14:modId xmlns:p14="http://schemas.microsoft.com/office/powerpoint/2010/main" val="512974454"/>
              </p:ext>
            </p:extLst>
          </p:nvPr>
        </p:nvGraphicFramePr>
        <p:xfrm>
          <a:off x="81497" y="2964319"/>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AHL46785</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99.54</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406970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85800" y="67056"/>
            <a:ext cx="8176727" cy="1100522"/>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378936" y="762000"/>
            <a:ext cx="8487747" cy="3581400"/>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dirty="0">
                <a:solidFill>
                  <a:srgbClr val="000000"/>
                </a:solidFill>
                <a:latin typeface="Tahoma" panose="020B0604030504040204" pitchFamily="34" charset="0"/>
                <a:cs typeface="B Nazanin" panose="00000400000000000000" pitchFamily="2" charset="-78"/>
              </a:rPr>
              <a:t>اين افزونگی </a:t>
            </a:r>
            <a:r>
              <a:rPr lang="ar-SA" altLang="en-US" b="1" dirty="0">
                <a:solidFill>
                  <a:srgbClr val="000000"/>
                </a:solidFill>
                <a:latin typeface="Tahoma" panose="020B0604030504040204" pitchFamily="34" charset="0"/>
                <a:cs typeface="B Nazanin" panose="00000400000000000000" pitchFamily="2" charset="-78"/>
              </a:rPr>
              <a:t>مشکلات</a:t>
            </a:r>
            <a:r>
              <a:rPr lang="ar-SA" altLang="en-US" dirty="0">
                <a:solidFill>
                  <a:srgbClr val="000000"/>
                </a:solidFill>
                <a:latin typeface="Tahoma" panose="020B0604030504040204" pitchFamily="34" charset="0"/>
                <a:cs typeface="B Nazanin" panose="00000400000000000000" pitchFamily="2" charset="-78"/>
              </a:rPr>
              <a:t> زير را می تواند ايجاد کند:</a:t>
            </a:r>
            <a:endParaRPr lang="en-US" altLang="en-US" sz="1200" dirty="0">
              <a:cs typeface="B Nazanin" panose="00000400000000000000" pitchFamily="2" charset="-78"/>
            </a:endParaRPr>
          </a:p>
          <a:p>
            <a:pPr algn="r" rtl="1" eaLnBrk="0" fontAlgn="base" hangingPunct="0">
              <a:lnSpc>
                <a:spcPct val="100000"/>
              </a:lnSpc>
              <a:spcBef>
                <a:spcPct val="0"/>
              </a:spcBef>
              <a:spcAft>
                <a:spcPct val="0"/>
              </a:spcAft>
              <a:buClrTx/>
            </a:pPr>
            <a:r>
              <a:rPr lang="fa-IR" altLang="en-US" dirty="0">
                <a:solidFill>
                  <a:srgbClr val="000000"/>
                </a:solidFill>
                <a:latin typeface="Arial" panose="020B0604020202020204" pitchFamily="34" charset="0"/>
                <a:cs typeface="B Nazanin" panose="00000400000000000000" pitchFamily="2" charset="-78"/>
              </a:rPr>
              <a:t> </a:t>
            </a:r>
            <a:r>
              <a:rPr lang="ar-SA" altLang="en-US" b="1" dirty="0">
                <a:solidFill>
                  <a:srgbClr val="000000"/>
                </a:solidFill>
                <a:latin typeface="Arial" panose="020B0604020202020204" pitchFamily="34" charset="0"/>
                <a:cs typeface="B Nazanin" panose="00000400000000000000" pitchFamily="2" charset="-78"/>
              </a:rPr>
              <a:t>هدر رفتن فضای ذخيره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با وجوديکه امروزه ديسک های چندصد گيگا بايتی وجود دارد چندين بار ذخيره يک داده غير ضروری است.</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آنومالی در بهنگام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داده يک مشتری، مثلا آدرس، تغيير کند بايد در همه جاهائی که ذخيره شده است اين تغيير اعمال شود درغيراينصورت جامعيت نقص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حذف.</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اين جدول به منظور نگهداری مشخصات مشتريان باشد، اگر مشتری خريدش را پس بدهد و سطر مربوط به آن حذف شود کليه اطلاعات مشتری هم حذف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درج.</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به همين صورت نمی توانيم مشخصات مشتری جديد را درج کنيم مگر اينکه کالائی خريده باشد.</a:t>
            </a:r>
          </a:p>
        </p:txBody>
      </p:sp>
      <p:sp>
        <p:nvSpPr>
          <p:cNvPr id="3" name="Slide Number Placeholder 2">
            <a:extLst>
              <a:ext uri="{FF2B5EF4-FFF2-40B4-BE49-F238E27FC236}">
                <a16:creationId xmlns:a16="http://schemas.microsoft.com/office/drawing/2014/main" id="{521053D8-F3C9-46BD-B3CC-6786F7F221B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8</a:t>
            </a:fld>
            <a:endParaRPr lang="en-US"/>
          </a:p>
        </p:txBody>
      </p:sp>
      <p:graphicFrame>
        <p:nvGraphicFramePr>
          <p:cNvPr id="7" name="Table 6">
            <a:extLst>
              <a:ext uri="{FF2B5EF4-FFF2-40B4-BE49-F238E27FC236}">
                <a16:creationId xmlns:a16="http://schemas.microsoft.com/office/drawing/2014/main" id="{CF282F64-D4DA-4DCA-85C8-5AC415413ED5}"/>
              </a:ext>
            </a:extLst>
          </p:cNvPr>
          <p:cNvGraphicFramePr>
            <a:graphicFrameLocks noGrp="1"/>
          </p:cNvGraphicFramePr>
          <p:nvPr>
            <p:extLst>
              <p:ext uri="{D42A27DB-BD31-4B8C-83A1-F6EECF244321}">
                <p14:modId xmlns:p14="http://schemas.microsoft.com/office/powerpoint/2010/main" val="4144137661"/>
              </p:ext>
            </p:extLst>
          </p:nvPr>
        </p:nvGraphicFramePr>
        <p:xfrm>
          <a:off x="81497" y="3997587"/>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0990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592623" y="2624328"/>
            <a:ext cx="8176727" cy="1609344"/>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299471" y="381000"/>
            <a:ext cx="8295081" cy="4999037"/>
          </a:xfrm>
        </p:spPr>
        <p:txBody>
          <a:bodyPr>
            <a:normAutofit/>
          </a:bodyPr>
          <a:lstStyle/>
          <a:p>
            <a:pPr algn="r" rtl="1" eaLnBrk="0" fontAlgn="base" hangingPunct="0">
              <a:lnSpc>
                <a:spcPct val="100000"/>
              </a:lnSpc>
              <a:spcBef>
                <a:spcPct val="0"/>
              </a:spcBef>
              <a:spcAft>
                <a:spcPct val="0"/>
              </a:spcAft>
              <a:buClrTx/>
            </a:pPr>
            <a:r>
              <a:rPr lang="fa-IR" altLang="en-US" sz="2800" dirty="0">
                <a:latin typeface="Arial" panose="020B0604020202020204" pitchFamily="34" charset="0"/>
                <a:cs typeface="B Nazanin" panose="00000400000000000000" pitchFamily="2" charset="-78"/>
              </a:rPr>
              <a:t>راهکار:</a:t>
            </a:r>
          </a:p>
          <a:p>
            <a:pPr algn="r" rtl="1" eaLnBrk="0" fontAlgn="base" hangingPunct="0">
              <a:lnSpc>
                <a:spcPct val="100000"/>
              </a:lnSpc>
              <a:spcBef>
                <a:spcPct val="0"/>
              </a:spcBef>
              <a:spcAft>
                <a:spcPct val="0"/>
              </a:spcAft>
              <a:buClrTx/>
            </a:pPr>
            <a:r>
              <a:rPr lang="ar-SA" altLang="en-US" sz="2800" b="1" dirty="0">
                <a:solidFill>
                  <a:srgbClr val="000000"/>
                </a:solidFill>
                <a:latin typeface="Tahoma" panose="020B0604030504040204" pitchFamily="34" charset="0"/>
                <a:cs typeface="B Nazanin" panose="00000400000000000000" pitchFamily="2" charset="-78"/>
              </a:rPr>
              <a:t>جدا کردن داده های جدول </a:t>
            </a:r>
            <a:r>
              <a:rPr lang="fa-IR" altLang="en-US" sz="2800" dirty="0">
                <a:solidFill>
                  <a:srgbClr val="000000"/>
                </a:solidFill>
                <a:latin typeface="Tahoma" panose="020B0604030504040204" pitchFamily="34" charset="0"/>
                <a:cs typeface="B Nazanin" panose="00000400000000000000" pitchFamily="2" charset="-78"/>
              </a:rPr>
              <a:t>زیر</a:t>
            </a:r>
            <a:r>
              <a:rPr lang="ar-SA" altLang="en-US" sz="2800" dirty="0">
                <a:solidFill>
                  <a:srgbClr val="000000"/>
                </a:solidFill>
                <a:latin typeface="Tahoma" panose="020B0604030504040204" pitchFamily="34" charset="0"/>
                <a:cs typeface="B Nazanin" panose="00000400000000000000" pitchFamily="2" charset="-78"/>
              </a:rPr>
              <a:t> به جداول جداگانه افزونگی را کاهش می دهد</a:t>
            </a:r>
            <a:endParaRPr lang="fa-IR" altLang="en-US" sz="28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2800" dirty="0">
                <a:solidFill>
                  <a:srgbClr val="000000"/>
                </a:solidFill>
                <a:latin typeface="Tahoma" panose="020B0604030504040204" pitchFamily="34" charset="0"/>
                <a:cs typeface="B Nazanin" panose="00000400000000000000" pitchFamily="2" charset="-78"/>
              </a:rPr>
              <a:t>مواجهه با </a:t>
            </a:r>
            <a:r>
              <a:rPr lang="ar-SA" altLang="en-US" sz="2800" b="1" dirty="0">
                <a:solidFill>
                  <a:srgbClr val="000000"/>
                </a:solidFill>
                <a:latin typeface="Tahoma" panose="020B0604030504040204" pitchFamily="34" charset="0"/>
                <a:cs typeface="B Nazanin" panose="00000400000000000000" pitchFamily="2" charset="-78"/>
              </a:rPr>
              <a:t>آنومالی های فوق </a:t>
            </a:r>
            <a:r>
              <a:rPr lang="ar-SA" altLang="en-US" sz="2800" dirty="0">
                <a:solidFill>
                  <a:srgbClr val="000000"/>
                </a:solidFill>
                <a:latin typeface="Tahoma" panose="020B0604030504040204" pitchFamily="34" charset="0"/>
                <a:cs typeface="B Nazanin" panose="00000400000000000000" pitchFamily="2" charset="-78"/>
              </a:rPr>
              <a:t>را ساده تر می کند.</a:t>
            </a:r>
            <a:endParaRPr lang="fa-IR" altLang="en-US" sz="28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2800" dirty="0">
                <a:solidFill>
                  <a:srgbClr val="000000"/>
                </a:solidFill>
                <a:latin typeface="Tahoma" panose="020B0604030504040204" pitchFamily="34" charset="0"/>
                <a:cs typeface="B Nazanin" panose="00000400000000000000" pitchFamily="2" charset="-78"/>
              </a:rPr>
              <a:t> اين فرآيند را </a:t>
            </a:r>
            <a:r>
              <a:rPr lang="ar-SA" altLang="en-US" sz="2800" b="1" dirty="0">
                <a:solidFill>
                  <a:srgbClr val="000000"/>
                </a:solidFill>
                <a:latin typeface="Tahoma" panose="020B0604030504040204" pitchFamily="34" charset="0"/>
                <a:cs typeface="B Nazanin" panose="00000400000000000000" pitchFamily="2" charset="-78"/>
              </a:rPr>
              <a:t>نرمالسازی</a:t>
            </a:r>
            <a:r>
              <a:rPr lang="ar-SA" altLang="en-US" sz="2800" dirty="0">
                <a:solidFill>
                  <a:srgbClr val="000000"/>
                </a:solidFill>
                <a:latin typeface="Tahoma" panose="020B0604030504040204" pitchFamily="34" charset="0"/>
                <a:cs typeface="B Nazanin" panose="00000400000000000000" pitchFamily="2" charset="-78"/>
              </a:rPr>
              <a:t> می نامند.</a:t>
            </a:r>
            <a:endParaRPr lang="ar-SA" altLang="en-US" sz="4800" dirty="0">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ar-SA" altLang="en-US" sz="28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82B0C9E7-7385-46E1-8F44-40A33D4AB2E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9</a:t>
            </a:fld>
            <a:endParaRPr lang="en-US"/>
          </a:p>
        </p:txBody>
      </p:sp>
      <p:graphicFrame>
        <p:nvGraphicFramePr>
          <p:cNvPr id="7" name="Table 6">
            <a:extLst>
              <a:ext uri="{FF2B5EF4-FFF2-40B4-BE49-F238E27FC236}">
                <a16:creationId xmlns:a16="http://schemas.microsoft.com/office/drawing/2014/main" id="{AA623E29-4F96-482A-AFB2-FECF5EB93828}"/>
              </a:ext>
            </a:extLst>
          </p:cNvPr>
          <p:cNvGraphicFramePr>
            <a:graphicFrameLocks noGrp="1"/>
          </p:cNvGraphicFramePr>
          <p:nvPr>
            <p:extLst>
              <p:ext uri="{D42A27DB-BD31-4B8C-83A1-F6EECF244321}">
                <p14:modId xmlns:p14="http://schemas.microsoft.com/office/powerpoint/2010/main" val="3656306377"/>
              </p:ext>
            </p:extLst>
          </p:nvPr>
        </p:nvGraphicFramePr>
        <p:xfrm>
          <a:off x="81497" y="39624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1011796530"/>
      </p:ext>
    </p:extLst>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6892</TotalTime>
  <Words>7446</Words>
  <Application>Microsoft Office PowerPoint</Application>
  <PresentationFormat>On-screen Show (4:3)</PresentationFormat>
  <Paragraphs>1701</Paragraphs>
  <Slides>48</Slides>
  <Notes>20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48</vt:i4>
      </vt:variant>
    </vt:vector>
  </HeadingPairs>
  <TitlesOfParts>
    <vt:vector size="66" baseType="lpstr">
      <vt:lpstr>Arial</vt:lpstr>
      <vt:lpstr>B Nazanin</vt:lpstr>
      <vt:lpstr>Calibri</vt:lpstr>
      <vt:lpstr>Cambria Math</vt:lpstr>
      <vt:lpstr>Comic Sans MS</vt:lpstr>
      <vt:lpstr>Consolas</vt:lpstr>
      <vt:lpstr>Courier New</vt:lpstr>
      <vt:lpstr>Helvetica</vt:lpstr>
      <vt:lpstr>Monotype Sorts</vt:lpstr>
      <vt:lpstr>Söhne</vt:lpstr>
      <vt:lpstr>Symbol</vt:lpstr>
      <vt:lpstr>Tahoma</vt:lpstr>
      <vt:lpstr>Times New Roman</vt:lpstr>
      <vt:lpstr>Titr</vt:lpstr>
      <vt:lpstr>Webdings</vt:lpstr>
      <vt:lpstr>Wingdings</vt:lpstr>
      <vt:lpstr>Wingdings 2</vt:lpstr>
      <vt:lpstr>3_db-5-grey</vt:lpstr>
      <vt:lpstr>اصول طراحی پایگاه داده </vt:lpstr>
      <vt:lpstr>Normalization نرمال سازی </vt:lpstr>
      <vt:lpstr>مباحث</vt:lpstr>
      <vt:lpstr>جداول آنرمال</vt:lpstr>
      <vt:lpstr>جداول آنرمال</vt:lpstr>
      <vt:lpstr>جداول آنرمال</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PowerPoint Presentation</vt:lpstr>
      <vt:lpstr>جداول آنرمال</vt:lpstr>
      <vt:lpstr>جداول آنرمال</vt:lpstr>
      <vt:lpstr>جدول نرمال ۱</vt:lpstr>
      <vt:lpstr>جدول نرمال ۱</vt:lpstr>
      <vt:lpstr>جدول نرمال ۱</vt:lpstr>
      <vt:lpstr>وابستگی تابعی (Functional Dependency) در پایگاه داده</vt:lpstr>
      <vt:lpstr>وابستگی تابعی (Functional Dependency) در پایگاه داده</vt:lpstr>
      <vt:lpstr>وابستگی تابعی (Functional Dependency) در پایگاه داده</vt:lpstr>
      <vt:lpstr>وابستگی تابعی (Functional Dependency) در پایگاه داده</vt:lpstr>
      <vt:lpstr>قواعد استنتاج آرمسترانگ </vt:lpstr>
      <vt:lpstr>کاربردهاي قواعد آرمسترانگ </vt:lpstr>
      <vt:lpstr>Finding F^+</vt:lpstr>
      <vt:lpstr> (2NF) Second Normal Form</vt:lpstr>
      <vt:lpstr>جدول نرمال ۲</vt:lpstr>
      <vt:lpstr>جدول نرمال ۲</vt:lpstr>
      <vt:lpstr>مثال. جدول ALL_SALES را درنظر بگيريد:    مشاهده می شود بعضی از ستون ها بهم مرتبط هستند و توسط بخشی از کليد مشخص می شوند. به عبارت ديگر بعضی ستون ها با زيرمجموعه ای از کليد وابستگی تابعی دارند:     </vt:lpstr>
      <vt:lpstr>با جدا کردن اين ستون ها به جداول جداگانه به فرم دوم نرمال می رسيم.</vt:lpstr>
      <vt:lpstr>جدول نرمال ۲</vt:lpstr>
      <vt:lpstr>جدول نرمال ۳</vt:lpstr>
      <vt:lpstr>جدول نرمال ۳</vt:lpstr>
      <vt:lpstr>PowerPoint Presentation</vt:lpstr>
      <vt:lpstr>جداول نرمالBCNF </vt:lpstr>
      <vt:lpstr>جداول نرمالBCNF </vt:lpstr>
      <vt:lpstr>جداول نرمالBCNF </vt:lpstr>
      <vt:lpstr>تبدیل به جدول نرمالBCNF </vt:lpstr>
      <vt:lpstr>جداول نرمالBCNF </vt:lpstr>
      <vt:lpstr>جداول نرمالBCNF </vt:lpstr>
      <vt:lpstr>جدول نرمال ۴</vt:lpstr>
      <vt:lpstr>جدول نرمال ۴</vt:lpstr>
      <vt:lpstr>جدول نرمال ۴</vt:lpstr>
      <vt:lpstr>جدول نرمال ۴</vt:lpstr>
      <vt:lpstr>جدول نرمال ۴</vt:lpstr>
      <vt:lpstr>جدول نرمال ۵</vt:lpstr>
      <vt:lpstr>جدول نرمال ۵</vt:lpstr>
      <vt:lpstr>معايب نرمال سازی</vt:lpstr>
      <vt:lpstr>معايب نرمال سازی</vt:lpstr>
      <vt:lpstr>معايب نرمال سازی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بنام خدا  اصول و طراحی پایگاه داده ها   مهندس فرشته امیری 1391-1392</dc:title>
  <dc:creator>Sony</dc:creator>
  <cp:lastModifiedBy>ahmad t</cp:lastModifiedBy>
  <cp:revision>120</cp:revision>
  <dcterms:created xsi:type="dcterms:W3CDTF">2013-02-01T08:38:31Z</dcterms:created>
  <dcterms:modified xsi:type="dcterms:W3CDTF">2024-12-22T21:50:09Z</dcterms:modified>
</cp:coreProperties>
</file>