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2" r:id="rId1"/>
  </p:sldMasterIdLst>
  <p:notesMasterIdLst>
    <p:notesMasterId r:id="rId80"/>
  </p:notesMasterIdLst>
  <p:handoutMasterIdLst>
    <p:handoutMasterId r:id="rId81"/>
  </p:handoutMasterIdLst>
  <p:sldIdLst>
    <p:sldId id="405" r:id="rId2"/>
    <p:sldId id="335" r:id="rId3"/>
    <p:sldId id="336" r:id="rId4"/>
    <p:sldId id="337" r:id="rId5"/>
    <p:sldId id="338" r:id="rId6"/>
    <p:sldId id="339" r:id="rId7"/>
    <p:sldId id="340" r:id="rId8"/>
    <p:sldId id="341" r:id="rId9"/>
    <p:sldId id="342" r:id="rId10"/>
    <p:sldId id="343" r:id="rId11"/>
    <p:sldId id="344" r:id="rId12"/>
    <p:sldId id="345" r:id="rId13"/>
    <p:sldId id="346" r:id="rId14"/>
    <p:sldId id="347" r:id="rId15"/>
    <p:sldId id="348" r:id="rId16"/>
    <p:sldId id="349" r:id="rId17"/>
    <p:sldId id="350" r:id="rId18"/>
    <p:sldId id="417" r:id="rId19"/>
    <p:sldId id="351" r:id="rId20"/>
    <p:sldId id="352" r:id="rId21"/>
    <p:sldId id="353" r:id="rId22"/>
    <p:sldId id="354" r:id="rId23"/>
    <p:sldId id="400" r:id="rId24"/>
    <p:sldId id="356" r:id="rId25"/>
    <p:sldId id="357" r:id="rId26"/>
    <p:sldId id="358" r:id="rId27"/>
    <p:sldId id="359" r:id="rId28"/>
    <p:sldId id="403" r:id="rId29"/>
    <p:sldId id="361" r:id="rId30"/>
    <p:sldId id="362" r:id="rId31"/>
    <p:sldId id="363" r:id="rId32"/>
    <p:sldId id="364" r:id="rId33"/>
    <p:sldId id="365" r:id="rId34"/>
    <p:sldId id="366" r:id="rId35"/>
    <p:sldId id="367" r:id="rId36"/>
    <p:sldId id="406" r:id="rId37"/>
    <p:sldId id="407" r:id="rId38"/>
    <p:sldId id="320" r:id="rId39"/>
    <p:sldId id="360" r:id="rId40"/>
    <p:sldId id="408" r:id="rId41"/>
    <p:sldId id="409" r:id="rId42"/>
    <p:sldId id="404" r:id="rId43"/>
    <p:sldId id="370" r:id="rId44"/>
    <p:sldId id="371" r:id="rId45"/>
    <p:sldId id="402" r:id="rId46"/>
    <p:sldId id="373" r:id="rId47"/>
    <p:sldId id="374" r:id="rId48"/>
    <p:sldId id="375" r:id="rId49"/>
    <p:sldId id="376" r:id="rId50"/>
    <p:sldId id="377" r:id="rId51"/>
    <p:sldId id="378" r:id="rId52"/>
    <p:sldId id="379" r:id="rId53"/>
    <p:sldId id="410" r:id="rId54"/>
    <p:sldId id="411" r:id="rId55"/>
    <p:sldId id="412" r:id="rId56"/>
    <p:sldId id="413" r:id="rId57"/>
    <p:sldId id="301" r:id="rId58"/>
    <p:sldId id="302" r:id="rId59"/>
    <p:sldId id="382" r:id="rId60"/>
    <p:sldId id="383" r:id="rId61"/>
    <p:sldId id="384" r:id="rId62"/>
    <p:sldId id="385" r:id="rId63"/>
    <p:sldId id="369" r:id="rId64"/>
    <p:sldId id="368" r:id="rId65"/>
    <p:sldId id="414" r:id="rId66"/>
    <p:sldId id="415" r:id="rId67"/>
    <p:sldId id="388" r:id="rId68"/>
    <p:sldId id="389" r:id="rId69"/>
    <p:sldId id="390" r:id="rId70"/>
    <p:sldId id="416" r:id="rId71"/>
    <p:sldId id="372" r:id="rId72"/>
    <p:sldId id="391" r:id="rId73"/>
    <p:sldId id="392" r:id="rId74"/>
    <p:sldId id="393" r:id="rId75"/>
    <p:sldId id="394" r:id="rId76"/>
    <p:sldId id="395" r:id="rId77"/>
    <p:sldId id="396" r:id="rId78"/>
    <p:sldId id="397" r:id="rId79"/>
  </p:sldIdLst>
  <p:sldSz cx="9144000" cy="6858000" type="screen4x3"/>
  <p:notesSz cx="6997700" cy="9283700"/>
  <p:custShowLst>
    <p:custShow name="Custom Show 1" id="0">
      <p:sldLst>
        <p:sld r:id="rId3"/>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2" autoAdjust="0"/>
    <p:restoredTop sz="95332" autoAdjust="0"/>
  </p:normalViewPr>
  <p:slideViewPr>
    <p:cSldViewPr snapToGrid="0">
      <p:cViewPr varScale="1">
        <p:scale>
          <a:sx n="103" d="100"/>
          <a:sy n="103" d="100"/>
        </p:scale>
        <p:origin x="1662" y="108"/>
      </p:cViewPr>
      <p:guideLst>
        <p:guide orient="horz" pos="707"/>
        <p:guide pos="576"/>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a:extLst>
              <a:ext uri="{FF2B5EF4-FFF2-40B4-BE49-F238E27FC236}">
                <a16:creationId xmlns:a16="http://schemas.microsoft.com/office/drawing/2014/main" id="{B26C42E4-F176-46AC-8104-4779642F54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10B590F-A425-41F1-B17D-914592B3C7C4}" type="slidenum">
              <a:rPr lang="en-AU" altLang="en-US" sz="1200" smtClean="0">
                <a:latin typeface="Arial" panose="020B0604020202020204" pitchFamily="34" charset="0"/>
              </a:rPr>
              <a:pPr/>
              <a:t>1</a:t>
            </a:fld>
            <a:endParaRPr lang="en-AU" altLang="en-US" sz="1200">
              <a:latin typeface="Arial" panose="020B0604020202020204" pitchFamily="34" charset="0"/>
            </a:endParaRPr>
          </a:p>
        </p:txBody>
      </p:sp>
      <p:sp>
        <p:nvSpPr>
          <p:cNvPr id="6147" name="Rectangle 2">
            <a:extLst>
              <a:ext uri="{FF2B5EF4-FFF2-40B4-BE49-F238E27FC236}">
                <a16:creationId xmlns:a16="http://schemas.microsoft.com/office/drawing/2014/main" id="{220A6E00-3243-4C01-996A-9766B4E362D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52F24982-4C63-4608-8036-959A8EEC33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solidFill>
                <a:srgbClr val="374151"/>
              </a:solidFill>
              <a:latin typeface="Söhne"/>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6A075BA-FDA7-450B-AD36-61344A2A677E}" type="slidenum">
              <a:rPr lang="en-US" altLang="en-US" sz="1200"/>
              <a:pPr/>
              <a:t>10</a:t>
            </a:fld>
            <a:endParaRPr lang="en-US" altLang="en-US" sz="1200" dirty="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F20BED2-5EAE-4848-8443-B0063BF5F6F2}" type="slidenum">
              <a:rPr lang="en-US" altLang="en-US" sz="1200"/>
              <a:pPr/>
              <a:t>11</a:t>
            </a:fld>
            <a:endParaRPr lang="en-US" altLang="en-US" sz="1200" dirty="0"/>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3B0D9D7-5294-4E39-8BC0-4C255919E226}" type="slidenum">
              <a:rPr lang="en-US" altLang="en-US" sz="1200"/>
              <a:pPr/>
              <a:t>12</a:t>
            </a:fld>
            <a:endParaRPr lang="en-US" altLang="en-US" sz="1200" dirty="0"/>
          </a:p>
        </p:txBody>
      </p:sp>
      <p:sp>
        <p:nvSpPr>
          <p:cNvPr id="80898" name="Rectangle 2"/>
          <p:cNvSpPr>
            <a:spLocks noGrp="1" noRot="1" noChangeAspect="1" noChangeArrowheads="1" noTextEdit="1"/>
          </p:cNvSpPr>
          <p:nvPr>
            <p:ph type="sldImg"/>
          </p:nvPr>
        </p:nvSpPr>
        <p:spPr>
          <a:xfrm>
            <a:off x="1187450" y="703263"/>
            <a:ext cx="4622800" cy="3467100"/>
          </a:xfrm>
          <a:ln/>
        </p:spPr>
      </p:sp>
      <p:sp>
        <p:nvSpPr>
          <p:cNvPr id="8089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BF508FA-5199-4AA3-8922-94158B684B67}" type="slidenum">
              <a:rPr lang="en-US" altLang="en-US" sz="1200"/>
              <a:pPr/>
              <a:t>13</a:t>
            </a:fld>
            <a:endParaRPr lang="en-US" altLang="en-US" sz="1200" dirty="0"/>
          </a:p>
        </p:txBody>
      </p:sp>
      <p:sp>
        <p:nvSpPr>
          <p:cNvPr id="81922"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1923"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2</a:t>
            </a:r>
          </a:p>
        </p:txBody>
      </p:sp>
      <p:sp>
        <p:nvSpPr>
          <p:cNvPr id="81924"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1925"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1926" name="Rectangle 6"/>
          <p:cNvSpPr>
            <a:spLocks noGrp="1" noRot="1" noChangeAspect="1" noChangeArrowheads="1" noTextEdit="1"/>
          </p:cNvSpPr>
          <p:nvPr>
            <p:ph type="sldImg"/>
          </p:nvPr>
        </p:nvSpPr>
        <p:spPr>
          <a:xfrm>
            <a:off x="1187450" y="703263"/>
            <a:ext cx="4622800" cy="3467100"/>
          </a:xfrm>
          <a:ln w="12700" cap="flat"/>
        </p:spPr>
      </p:sp>
      <p:sp>
        <p:nvSpPr>
          <p:cNvPr id="81927"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0D8CA25-AE75-4191-8B01-FE9755FBC192}" type="slidenum">
              <a:rPr lang="en-US" altLang="en-US" sz="1200"/>
              <a:pPr/>
              <a:t>14</a:t>
            </a:fld>
            <a:endParaRPr lang="en-US" altLang="en-US" sz="1200" dirty="0"/>
          </a:p>
        </p:txBody>
      </p:sp>
      <p:sp>
        <p:nvSpPr>
          <p:cNvPr id="82946"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2947"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3</a:t>
            </a:r>
          </a:p>
        </p:txBody>
      </p:sp>
      <p:sp>
        <p:nvSpPr>
          <p:cNvPr id="82948"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2949"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2950" name="Rectangle 6"/>
          <p:cNvSpPr>
            <a:spLocks noGrp="1" noRot="1" noChangeAspect="1" noChangeArrowheads="1" noTextEdit="1"/>
          </p:cNvSpPr>
          <p:nvPr>
            <p:ph type="sldImg"/>
          </p:nvPr>
        </p:nvSpPr>
        <p:spPr>
          <a:xfrm>
            <a:off x="1187450" y="703263"/>
            <a:ext cx="4622800" cy="3467100"/>
          </a:xfrm>
          <a:ln w="12700" cap="flat"/>
        </p:spPr>
      </p:sp>
      <p:sp>
        <p:nvSpPr>
          <p:cNvPr id="82951"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B41C928F-F266-4AE9-9955-5DF263458FBB}" type="slidenum">
              <a:rPr lang="en-US" altLang="en-US" sz="1200"/>
              <a:pPr/>
              <a:t>15</a:t>
            </a:fld>
            <a:endParaRPr lang="en-US" altLang="en-US" sz="1200" dirty="0"/>
          </a:p>
        </p:txBody>
      </p:sp>
      <p:sp>
        <p:nvSpPr>
          <p:cNvPr id="83970"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3971"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4</a:t>
            </a:r>
          </a:p>
        </p:txBody>
      </p:sp>
      <p:sp>
        <p:nvSpPr>
          <p:cNvPr id="83972"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3973"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3974" name="Rectangle 6"/>
          <p:cNvSpPr>
            <a:spLocks noGrp="1" noRot="1" noChangeAspect="1" noChangeArrowheads="1" noTextEdit="1"/>
          </p:cNvSpPr>
          <p:nvPr>
            <p:ph type="sldImg"/>
          </p:nvPr>
        </p:nvSpPr>
        <p:spPr>
          <a:xfrm>
            <a:off x="1187450" y="703263"/>
            <a:ext cx="4622800" cy="3467100"/>
          </a:xfrm>
          <a:ln w="12700" cap="flat"/>
        </p:spPr>
      </p:sp>
      <p:sp>
        <p:nvSpPr>
          <p:cNvPr id="83975"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5FB4B8FB-1017-465D-AFBF-5BF5BCE81005}" type="slidenum">
              <a:rPr lang="en-US" altLang="en-US" sz="1200"/>
              <a:pPr/>
              <a:t>16</a:t>
            </a:fld>
            <a:endParaRPr lang="en-US" altLang="en-US" sz="1200" dirty="0"/>
          </a:p>
        </p:txBody>
      </p:sp>
      <p:sp>
        <p:nvSpPr>
          <p:cNvPr id="84994"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4995"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5</a:t>
            </a:r>
          </a:p>
        </p:txBody>
      </p:sp>
      <p:sp>
        <p:nvSpPr>
          <p:cNvPr id="84996"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4997"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4998" name="Rectangle 6"/>
          <p:cNvSpPr>
            <a:spLocks noGrp="1" noRot="1" noChangeAspect="1" noChangeArrowheads="1" noTextEdit="1"/>
          </p:cNvSpPr>
          <p:nvPr>
            <p:ph type="sldImg"/>
          </p:nvPr>
        </p:nvSpPr>
        <p:spPr>
          <a:xfrm>
            <a:off x="1187450" y="703263"/>
            <a:ext cx="4622800" cy="3467100"/>
          </a:xfrm>
          <a:ln w="12700" cap="flat"/>
        </p:spPr>
      </p:sp>
      <p:sp>
        <p:nvSpPr>
          <p:cNvPr id="84999"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E7B9E48-CE28-477B-AF14-CB4F875872B7}" type="slidenum">
              <a:rPr lang="en-US" altLang="en-US" sz="1200"/>
              <a:pPr/>
              <a:t>17</a:t>
            </a:fld>
            <a:endParaRPr lang="en-US" altLang="en-US" sz="1200" dirty="0"/>
          </a:p>
        </p:txBody>
      </p:sp>
      <p:sp>
        <p:nvSpPr>
          <p:cNvPr id="8601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601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5</a:t>
            </a:r>
          </a:p>
        </p:txBody>
      </p:sp>
      <p:sp>
        <p:nvSpPr>
          <p:cNvPr id="8602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602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6022" name="Rectangle 6"/>
          <p:cNvSpPr>
            <a:spLocks noGrp="1" noRot="1" noChangeAspect="1" noChangeArrowheads="1" noTextEdit="1"/>
          </p:cNvSpPr>
          <p:nvPr>
            <p:ph type="sldImg"/>
          </p:nvPr>
        </p:nvSpPr>
        <p:spPr>
          <a:xfrm>
            <a:off x="1187450" y="703263"/>
            <a:ext cx="4622800" cy="3467100"/>
          </a:xfrm>
          <a:ln w="12700" cap="flat"/>
        </p:spPr>
      </p:sp>
      <p:sp>
        <p:nvSpPr>
          <p:cNvPr id="86023"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E7B9E48-CE28-477B-AF14-CB4F875872B7}" type="slidenum">
              <a:rPr lang="en-US" altLang="en-US" sz="1200"/>
              <a:pPr/>
              <a:t>18</a:t>
            </a:fld>
            <a:endParaRPr lang="en-US" altLang="en-US" sz="1200" dirty="0"/>
          </a:p>
        </p:txBody>
      </p:sp>
      <p:sp>
        <p:nvSpPr>
          <p:cNvPr id="8601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601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5</a:t>
            </a:r>
          </a:p>
        </p:txBody>
      </p:sp>
      <p:sp>
        <p:nvSpPr>
          <p:cNvPr id="8602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602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6022" name="Rectangle 6"/>
          <p:cNvSpPr>
            <a:spLocks noGrp="1" noRot="1" noChangeAspect="1" noChangeArrowheads="1" noTextEdit="1"/>
          </p:cNvSpPr>
          <p:nvPr>
            <p:ph type="sldImg"/>
          </p:nvPr>
        </p:nvSpPr>
        <p:spPr>
          <a:xfrm>
            <a:off x="1187450" y="703263"/>
            <a:ext cx="4622800" cy="3467100"/>
          </a:xfrm>
          <a:ln w="12700" cap="flat"/>
        </p:spPr>
      </p:sp>
      <p:sp>
        <p:nvSpPr>
          <p:cNvPr id="86023"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extLst>
      <p:ext uri="{BB962C8B-B14F-4D97-AF65-F5344CB8AC3E}">
        <p14:creationId xmlns:p14="http://schemas.microsoft.com/office/powerpoint/2010/main" val="19592395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9E067567-7C0E-4623-97F7-3AB1CFA84628}" type="slidenum">
              <a:rPr lang="en-US" altLang="en-US" sz="1200"/>
              <a:pPr/>
              <a:t>19</a:t>
            </a:fld>
            <a:endParaRPr lang="en-US" altLang="en-US" sz="1200" dirty="0"/>
          </a:p>
        </p:txBody>
      </p:sp>
      <p:sp>
        <p:nvSpPr>
          <p:cNvPr id="87042"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7043"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6</a:t>
            </a:r>
          </a:p>
        </p:txBody>
      </p:sp>
      <p:sp>
        <p:nvSpPr>
          <p:cNvPr id="87044"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7045"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7046" name="Rectangle 6"/>
          <p:cNvSpPr>
            <a:spLocks noGrp="1" noRot="1" noChangeAspect="1" noChangeArrowheads="1" noTextEdit="1"/>
          </p:cNvSpPr>
          <p:nvPr>
            <p:ph type="sldImg"/>
          </p:nvPr>
        </p:nvSpPr>
        <p:spPr>
          <a:xfrm>
            <a:off x="1187450" y="703263"/>
            <a:ext cx="4622800" cy="3467100"/>
          </a:xfrm>
          <a:ln w="12700" cap="flat"/>
        </p:spPr>
      </p:sp>
      <p:sp>
        <p:nvSpPr>
          <p:cNvPr id="87047"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1DE2DCE1-2EFC-4C42-8DFC-CBA6F33233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1637794-A468-4EC6-9DD2-8F932E639220}" type="slidenum">
              <a:rPr lang="en-US" altLang="en-US" sz="1300" smtClean="0"/>
              <a:pPr/>
              <a:t>2</a:t>
            </a:fld>
            <a:endParaRPr lang="en-US" altLang="en-US" sz="1300"/>
          </a:p>
        </p:txBody>
      </p:sp>
      <p:sp>
        <p:nvSpPr>
          <p:cNvPr id="6147" name="Rectangle 2">
            <a:extLst>
              <a:ext uri="{FF2B5EF4-FFF2-40B4-BE49-F238E27FC236}">
                <a16:creationId xmlns:a16="http://schemas.microsoft.com/office/drawing/2014/main" id="{607B12F9-7FC5-42D0-9964-0865785D1C17}"/>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2BC6D4DE-B9DA-4FD2-A997-14A566E8D5B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6D0189D-E517-438B-9693-2812E02CF692}" type="slidenum">
              <a:rPr lang="en-US" altLang="en-US" sz="1200"/>
              <a:pPr/>
              <a:t>20</a:t>
            </a:fld>
            <a:endParaRPr lang="en-US" altLang="en-US" sz="1200" dirty="0"/>
          </a:p>
        </p:txBody>
      </p:sp>
      <p:sp>
        <p:nvSpPr>
          <p:cNvPr id="88066"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8067"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8</a:t>
            </a:r>
          </a:p>
        </p:txBody>
      </p:sp>
      <p:sp>
        <p:nvSpPr>
          <p:cNvPr id="88068"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8069"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88070" name="Rectangle 6"/>
          <p:cNvSpPr>
            <a:spLocks noGrp="1" noRot="1" noChangeAspect="1" noChangeArrowheads="1" noTextEdit="1"/>
          </p:cNvSpPr>
          <p:nvPr>
            <p:ph type="sldImg"/>
          </p:nvPr>
        </p:nvSpPr>
        <p:spPr>
          <a:xfrm>
            <a:off x="1187450" y="703263"/>
            <a:ext cx="4622800" cy="3467100"/>
          </a:xfrm>
          <a:ln w="12700" cap="flat"/>
        </p:spPr>
      </p:sp>
      <p:sp>
        <p:nvSpPr>
          <p:cNvPr id="88071"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B6B19D27-1D9D-4EFF-A2A6-3367138C3034}" type="slidenum">
              <a:rPr lang="en-US" altLang="en-US" sz="1200"/>
              <a:pPr/>
              <a:t>21</a:t>
            </a:fld>
            <a:endParaRPr lang="en-US" altLang="en-US" sz="1200" dirty="0"/>
          </a:p>
        </p:txBody>
      </p:sp>
      <p:sp>
        <p:nvSpPr>
          <p:cNvPr id="90114"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0115"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9</a:t>
            </a:r>
          </a:p>
        </p:txBody>
      </p:sp>
      <p:sp>
        <p:nvSpPr>
          <p:cNvPr id="90116"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0117"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0118" name="Rectangle 6"/>
          <p:cNvSpPr>
            <a:spLocks noGrp="1" noRot="1" noChangeAspect="1" noChangeArrowheads="1" noTextEdit="1"/>
          </p:cNvSpPr>
          <p:nvPr>
            <p:ph type="sldImg"/>
          </p:nvPr>
        </p:nvSpPr>
        <p:spPr>
          <a:xfrm>
            <a:off x="1187450" y="703263"/>
            <a:ext cx="4622800" cy="3467100"/>
          </a:xfrm>
          <a:ln w="12700" cap="flat"/>
        </p:spPr>
      </p:sp>
      <p:sp>
        <p:nvSpPr>
          <p:cNvPr id="90119"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90F971D5-882D-4233-A30D-FAEDE4CA6E84}" type="slidenum">
              <a:rPr lang="en-US" altLang="en-US" sz="1200"/>
              <a:pPr/>
              <a:t>22</a:t>
            </a:fld>
            <a:endParaRPr lang="en-US" altLang="en-US" sz="1200" dirty="0"/>
          </a:p>
        </p:txBody>
      </p:sp>
      <p:sp>
        <p:nvSpPr>
          <p:cNvPr id="9113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113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9</a:t>
            </a:r>
          </a:p>
        </p:txBody>
      </p:sp>
      <p:sp>
        <p:nvSpPr>
          <p:cNvPr id="9114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114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1142" name="Rectangle 6"/>
          <p:cNvSpPr>
            <a:spLocks noGrp="1" noRot="1" noChangeAspect="1" noChangeArrowheads="1" noTextEdit="1"/>
          </p:cNvSpPr>
          <p:nvPr>
            <p:ph type="sldImg"/>
          </p:nvPr>
        </p:nvSpPr>
        <p:spPr>
          <a:xfrm>
            <a:off x="1187450" y="703263"/>
            <a:ext cx="4622800" cy="3467100"/>
          </a:xfrm>
          <a:ln w="12700" cap="flat"/>
        </p:spPr>
      </p:sp>
      <p:sp>
        <p:nvSpPr>
          <p:cNvPr id="91143"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90F971D5-882D-4233-A30D-FAEDE4CA6E84}" type="slidenum">
              <a:rPr lang="en-US" altLang="en-US" sz="1200"/>
              <a:pPr/>
              <a:t>23</a:t>
            </a:fld>
            <a:endParaRPr lang="en-US" altLang="en-US" sz="1200" dirty="0"/>
          </a:p>
        </p:txBody>
      </p:sp>
      <p:sp>
        <p:nvSpPr>
          <p:cNvPr id="9113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113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9</a:t>
            </a:r>
          </a:p>
        </p:txBody>
      </p:sp>
      <p:sp>
        <p:nvSpPr>
          <p:cNvPr id="9114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114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1142" name="Rectangle 6"/>
          <p:cNvSpPr>
            <a:spLocks noGrp="1" noRot="1" noChangeAspect="1" noChangeArrowheads="1" noTextEdit="1"/>
          </p:cNvSpPr>
          <p:nvPr>
            <p:ph type="sldImg"/>
          </p:nvPr>
        </p:nvSpPr>
        <p:spPr>
          <a:xfrm>
            <a:off x="1187450" y="703263"/>
            <a:ext cx="4622800" cy="3467100"/>
          </a:xfrm>
          <a:ln w="12700" cap="flat"/>
        </p:spPr>
      </p:sp>
      <p:sp>
        <p:nvSpPr>
          <p:cNvPr id="91143"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75B1299F-03B5-4909-AEBA-DE9BE8116957}" type="slidenum">
              <a:rPr lang="en-US" altLang="en-US" sz="1200"/>
              <a:pPr/>
              <a:t>24</a:t>
            </a:fld>
            <a:endParaRPr lang="en-US" altLang="en-US" sz="1200" dirty="0"/>
          </a:p>
        </p:txBody>
      </p:sp>
      <p:sp>
        <p:nvSpPr>
          <p:cNvPr id="93186" name="Rectangle 2"/>
          <p:cNvSpPr>
            <a:spLocks noGrp="1" noRot="1" noChangeAspect="1" noChangeArrowheads="1" noTextEdit="1"/>
          </p:cNvSpPr>
          <p:nvPr>
            <p:ph type="sldImg"/>
          </p:nvPr>
        </p:nvSpPr>
        <p:spPr>
          <a:xfrm>
            <a:off x="1187450" y="703263"/>
            <a:ext cx="4622800" cy="3467100"/>
          </a:xfrm>
          <a:ln/>
        </p:spPr>
      </p:sp>
      <p:sp>
        <p:nvSpPr>
          <p:cNvPr id="9318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27041A6-355E-4FC9-8067-194DB47AE9FB}" type="slidenum">
              <a:rPr lang="en-US" altLang="en-US" sz="1200"/>
              <a:pPr/>
              <a:t>25</a:t>
            </a:fld>
            <a:endParaRPr lang="en-US" altLang="en-US" sz="1200" dirty="0"/>
          </a:p>
        </p:txBody>
      </p:sp>
      <p:sp>
        <p:nvSpPr>
          <p:cNvPr id="94210" name="Rectangle 2"/>
          <p:cNvSpPr>
            <a:spLocks noGrp="1" noRot="1" noChangeAspect="1" noChangeArrowheads="1" noTextEdit="1"/>
          </p:cNvSpPr>
          <p:nvPr>
            <p:ph type="sldImg"/>
          </p:nvPr>
        </p:nvSpPr>
        <p:spPr>
          <a:xfrm>
            <a:off x="1187450" y="703263"/>
            <a:ext cx="4622800" cy="3467100"/>
          </a:xfrm>
          <a:ln/>
        </p:spPr>
      </p:sp>
      <p:sp>
        <p:nvSpPr>
          <p:cNvPr id="94211"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364CC0D-9515-4095-81D0-8024523D9047}" type="slidenum">
              <a:rPr lang="en-US" altLang="en-US" sz="1200"/>
              <a:pPr/>
              <a:t>26</a:t>
            </a:fld>
            <a:endParaRPr lang="en-US" altLang="en-US" sz="1200" dirty="0"/>
          </a:p>
        </p:txBody>
      </p:sp>
      <p:sp>
        <p:nvSpPr>
          <p:cNvPr id="95234" name="Rectangle 2"/>
          <p:cNvSpPr>
            <a:spLocks noGrp="1" noRot="1" noChangeAspect="1" noChangeArrowheads="1" noTextEdit="1"/>
          </p:cNvSpPr>
          <p:nvPr>
            <p:ph type="sldImg"/>
          </p:nvPr>
        </p:nvSpPr>
        <p:spPr>
          <a:xfrm>
            <a:off x="1187450" y="703263"/>
            <a:ext cx="4622800" cy="3467100"/>
          </a:xfrm>
          <a:ln/>
        </p:spPr>
      </p:sp>
      <p:sp>
        <p:nvSpPr>
          <p:cNvPr id="95235"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78E32C01-92A2-42F0-A723-C22E35C9436D}" type="slidenum">
              <a:rPr lang="en-US" altLang="en-US" sz="1200"/>
              <a:pPr/>
              <a:t>27</a:t>
            </a:fld>
            <a:endParaRPr lang="en-US" altLang="en-US" sz="1200" dirty="0"/>
          </a:p>
        </p:txBody>
      </p:sp>
      <p:sp>
        <p:nvSpPr>
          <p:cNvPr id="96258"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6259"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7</a:t>
            </a:r>
          </a:p>
        </p:txBody>
      </p:sp>
      <p:sp>
        <p:nvSpPr>
          <p:cNvPr id="96260"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6261"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96262" name="Rectangle 6"/>
          <p:cNvSpPr>
            <a:spLocks noGrp="1" noRot="1" noChangeAspect="1" noChangeArrowheads="1" noTextEdit="1"/>
          </p:cNvSpPr>
          <p:nvPr>
            <p:ph type="sldImg"/>
          </p:nvPr>
        </p:nvSpPr>
        <p:spPr>
          <a:xfrm>
            <a:off x="1187450" y="703263"/>
            <a:ext cx="4622800" cy="3467100"/>
          </a:xfrm>
          <a:ln w="12700" cap="flat"/>
        </p:spPr>
      </p:sp>
      <p:sp>
        <p:nvSpPr>
          <p:cNvPr id="96263"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D7AE236B-D748-4441-B842-77E0AEB2470B}" type="slidenum">
              <a:rPr lang="en-US" altLang="en-US" sz="1200"/>
              <a:pPr/>
              <a:t>28</a:t>
            </a:fld>
            <a:endParaRPr lang="en-US" altLang="en-US" sz="1200" dirty="0"/>
          </a:p>
        </p:txBody>
      </p:sp>
      <p:sp>
        <p:nvSpPr>
          <p:cNvPr id="101378" name="Rectangle 2"/>
          <p:cNvSpPr>
            <a:spLocks noGrp="1" noRot="1" noChangeAspect="1" noChangeArrowheads="1" noTextEdit="1"/>
          </p:cNvSpPr>
          <p:nvPr>
            <p:ph type="sldImg"/>
          </p:nvPr>
        </p:nvSpPr>
        <p:spPr>
          <a:xfrm>
            <a:off x="1187450" y="703263"/>
            <a:ext cx="4622800" cy="3467100"/>
          </a:xfrm>
          <a:ln/>
        </p:spPr>
      </p:sp>
      <p:sp>
        <p:nvSpPr>
          <p:cNvPr id="10137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022345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D7AE236B-D748-4441-B842-77E0AEB2470B}" type="slidenum">
              <a:rPr lang="en-US" altLang="en-US" sz="1200"/>
              <a:pPr/>
              <a:t>29</a:t>
            </a:fld>
            <a:endParaRPr lang="en-US" altLang="en-US" sz="1200" dirty="0"/>
          </a:p>
        </p:txBody>
      </p:sp>
      <p:sp>
        <p:nvSpPr>
          <p:cNvPr id="101378" name="Rectangle 2"/>
          <p:cNvSpPr>
            <a:spLocks noGrp="1" noRot="1" noChangeAspect="1" noChangeArrowheads="1" noTextEdit="1"/>
          </p:cNvSpPr>
          <p:nvPr>
            <p:ph type="sldImg"/>
          </p:nvPr>
        </p:nvSpPr>
        <p:spPr>
          <a:xfrm>
            <a:off x="1187450" y="703263"/>
            <a:ext cx="4622800" cy="3467100"/>
          </a:xfrm>
          <a:ln/>
        </p:spPr>
      </p:sp>
      <p:sp>
        <p:nvSpPr>
          <p:cNvPr id="10137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A5814F0E-33C5-4FFC-97A8-A1EDBAA0258F}" type="slidenum">
              <a:rPr lang="en-US" altLang="en-US" sz="1200"/>
              <a:pPr/>
              <a:t>3</a:t>
            </a:fld>
            <a:endParaRPr lang="en-US" altLang="en-US" sz="1200" dirty="0"/>
          </a:p>
        </p:txBody>
      </p:sp>
      <p:sp>
        <p:nvSpPr>
          <p:cNvPr id="72706" name="Rectangle 2"/>
          <p:cNvSpPr>
            <a:spLocks noChangeArrowheads="1"/>
          </p:cNvSpPr>
          <p:nvPr/>
        </p:nvSpPr>
        <p:spPr bwMode="auto">
          <a:xfrm>
            <a:off x="3965991"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72707" name="Rectangle 3"/>
          <p:cNvSpPr>
            <a:spLocks noChangeArrowheads="1"/>
          </p:cNvSpPr>
          <p:nvPr/>
        </p:nvSpPr>
        <p:spPr bwMode="auto">
          <a:xfrm>
            <a:off x="3965991"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903" tIns="45146" rIns="91903" bIns="45146" anchor="b"/>
          <a:lstStyle>
            <a:lvl1pPr defTabSz="930275" eaLnBrk="0" hangingPunct="0">
              <a:defRPr sz="2400">
                <a:solidFill>
                  <a:schemeClr val="tx1"/>
                </a:solidFill>
                <a:latin typeface="Helvetica" panose="020B0604020202020204" pitchFamily="34" charset="0"/>
                <a:ea typeface="MS PGothic" panose="020B0600070205080204" pitchFamily="34" charset="-128"/>
              </a:defRPr>
            </a:lvl1pPr>
            <a:lvl2pPr marL="742950" indent="-285750" defTabSz="930275"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defTabSz="930275"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defTabSz="930275"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defTabSz="930275"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300" dirty="0">
                <a:latin typeface="Times New Roman" panose="02020603050405020304" pitchFamily="18" charset="0"/>
              </a:rPr>
              <a:t>1</a:t>
            </a:r>
          </a:p>
        </p:txBody>
      </p:sp>
      <p:sp>
        <p:nvSpPr>
          <p:cNvPr id="72708" name="Rectangle 4"/>
          <p:cNvSpPr>
            <a:spLocks noChangeArrowheads="1"/>
          </p:cNvSpPr>
          <p:nvPr/>
        </p:nvSpPr>
        <p:spPr bwMode="auto">
          <a:xfrm>
            <a:off x="0" y="8821402"/>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72709" name="Rectangle 5"/>
          <p:cNvSpPr>
            <a:spLocks noChangeArrowheads="1"/>
          </p:cNvSpPr>
          <p:nvPr/>
        </p:nvSpPr>
        <p:spPr bwMode="auto">
          <a:xfrm>
            <a:off x="0" y="1"/>
            <a:ext cx="3031710" cy="46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1286" tIns="45643" rIns="91286" bIns="45643"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endParaRPr lang="en-US" altLang="en-US" sz="1800" dirty="0"/>
          </a:p>
        </p:txBody>
      </p:sp>
      <p:sp>
        <p:nvSpPr>
          <p:cNvPr id="72710" name="Rectangle 6"/>
          <p:cNvSpPr>
            <a:spLocks noGrp="1" noRot="1" noChangeAspect="1" noChangeArrowheads="1" noTextEdit="1"/>
          </p:cNvSpPr>
          <p:nvPr>
            <p:ph type="sldImg"/>
          </p:nvPr>
        </p:nvSpPr>
        <p:spPr>
          <a:xfrm>
            <a:off x="1187450" y="703263"/>
            <a:ext cx="4622800" cy="3467100"/>
          </a:xfrm>
          <a:ln w="12700" cap="flat"/>
        </p:spPr>
      </p:sp>
      <p:sp>
        <p:nvSpPr>
          <p:cNvPr id="72711" name="Rectangle 7"/>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903" tIns="45146" rIns="91903" bIns="45146"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6591C42-4AD5-4528-9EC3-61D5E9BDFCDD}" type="slidenum">
              <a:rPr lang="en-US" altLang="en-US" sz="1200"/>
              <a:pPr/>
              <a:t>30</a:t>
            </a:fld>
            <a:endParaRPr lang="en-US" altLang="en-US" sz="1200" dirty="0"/>
          </a:p>
        </p:txBody>
      </p:sp>
      <p:sp>
        <p:nvSpPr>
          <p:cNvPr id="102402" name="Rectangle 2"/>
          <p:cNvSpPr>
            <a:spLocks noGrp="1" noRot="1" noChangeAspect="1" noChangeArrowheads="1" noTextEdit="1"/>
          </p:cNvSpPr>
          <p:nvPr>
            <p:ph type="sldImg"/>
          </p:nvPr>
        </p:nvSpPr>
        <p:spPr>
          <a:xfrm>
            <a:off x="1187450" y="703263"/>
            <a:ext cx="4622800" cy="3467100"/>
          </a:xfrm>
          <a:ln/>
        </p:spPr>
      </p:sp>
      <p:sp>
        <p:nvSpPr>
          <p:cNvPr id="102403"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9DCB16A-F829-4527-A43B-C46817CDE356}" type="slidenum">
              <a:rPr lang="en-US" altLang="en-US" sz="1200"/>
              <a:pPr/>
              <a:t>31</a:t>
            </a:fld>
            <a:endParaRPr lang="en-US" altLang="en-US" sz="1200" dirty="0"/>
          </a:p>
        </p:txBody>
      </p:sp>
      <p:sp>
        <p:nvSpPr>
          <p:cNvPr id="103426" name="Rectangle 2"/>
          <p:cNvSpPr>
            <a:spLocks noGrp="1" noRot="1" noChangeAspect="1" noChangeArrowheads="1" noTextEdit="1"/>
          </p:cNvSpPr>
          <p:nvPr>
            <p:ph type="sldImg"/>
          </p:nvPr>
        </p:nvSpPr>
        <p:spPr>
          <a:xfrm>
            <a:off x="1187450" y="703263"/>
            <a:ext cx="4622800" cy="3467100"/>
          </a:xfrm>
          <a:ln/>
        </p:spPr>
      </p:sp>
      <p:sp>
        <p:nvSpPr>
          <p:cNvPr id="10342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A527C20-D984-443D-9364-8D80E7D14902}" type="slidenum">
              <a:rPr lang="en-US" altLang="en-US" sz="1200"/>
              <a:pPr/>
              <a:t>32</a:t>
            </a:fld>
            <a:endParaRPr lang="en-US" altLang="en-US" sz="1200" dirty="0"/>
          </a:p>
        </p:txBody>
      </p:sp>
      <p:sp>
        <p:nvSpPr>
          <p:cNvPr id="104450" name="Rectangle 2"/>
          <p:cNvSpPr>
            <a:spLocks noGrp="1" noRot="1" noChangeAspect="1" noChangeArrowheads="1" noTextEdit="1"/>
          </p:cNvSpPr>
          <p:nvPr>
            <p:ph type="sldImg"/>
          </p:nvPr>
        </p:nvSpPr>
        <p:spPr>
          <a:xfrm>
            <a:off x="1187450" y="703263"/>
            <a:ext cx="4622800" cy="3467100"/>
          </a:xfrm>
          <a:ln/>
        </p:spPr>
      </p:sp>
      <p:sp>
        <p:nvSpPr>
          <p:cNvPr id="104451"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43D6E09-C3BD-4C9F-8640-BDE33C2397BD}" type="slidenum">
              <a:rPr lang="en-US" altLang="en-US" sz="1200"/>
              <a:pPr/>
              <a:t>33</a:t>
            </a:fld>
            <a:endParaRPr lang="en-US" altLang="en-US" sz="1200" dirty="0"/>
          </a:p>
        </p:txBody>
      </p:sp>
      <p:sp>
        <p:nvSpPr>
          <p:cNvPr id="105474" name="Rectangle 2"/>
          <p:cNvSpPr>
            <a:spLocks noGrp="1" noRot="1" noChangeAspect="1" noChangeArrowheads="1" noTextEdit="1"/>
          </p:cNvSpPr>
          <p:nvPr>
            <p:ph type="sldImg"/>
          </p:nvPr>
        </p:nvSpPr>
        <p:spPr>
          <a:xfrm>
            <a:off x="1187450" y="703263"/>
            <a:ext cx="4622800" cy="3467100"/>
          </a:xfrm>
          <a:ln/>
        </p:spPr>
      </p:sp>
      <p:sp>
        <p:nvSpPr>
          <p:cNvPr id="105475"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8E38463-D7D2-48E0-9845-AEDC12745945}" type="slidenum">
              <a:rPr lang="en-US" altLang="en-US" sz="1200"/>
              <a:pPr/>
              <a:t>34</a:t>
            </a:fld>
            <a:endParaRPr lang="en-US" altLang="en-US" sz="1200" dirty="0"/>
          </a:p>
        </p:txBody>
      </p:sp>
      <p:sp>
        <p:nvSpPr>
          <p:cNvPr id="106498" name="Rectangle 2"/>
          <p:cNvSpPr>
            <a:spLocks noGrp="1" noRot="1" noChangeAspect="1" noChangeArrowheads="1" noTextEdit="1"/>
          </p:cNvSpPr>
          <p:nvPr>
            <p:ph type="sldImg"/>
          </p:nvPr>
        </p:nvSpPr>
        <p:spPr>
          <a:xfrm>
            <a:off x="1187450" y="703263"/>
            <a:ext cx="4622800" cy="3467100"/>
          </a:xfrm>
          <a:ln/>
        </p:spPr>
      </p:sp>
      <p:sp>
        <p:nvSpPr>
          <p:cNvPr id="10649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6E36DD89-DA79-48DA-B783-0C850F9C3712}" type="slidenum">
              <a:rPr lang="en-US" altLang="en-US" sz="1200"/>
              <a:pPr/>
              <a:t>35</a:t>
            </a:fld>
            <a:endParaRPr lang="en-US" altLang="en-US" sz="1200" dirty="0"/>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CC48F753-4322-4E24-BB5D-A9BC2B92D8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E794917F-3C6C-4CC2-B83A-B0D6D70CE834}" type="slidenum">
              <a:rPr lang="en-US" altLang="en-US" smtClean="0">
                <a:ea typeface="ＭＳ Ｐゴシック" panose="020B0600070205080204" pitchFamily="34" charset="-128"/>
              </a:rPr>
              <a:pPr/>
              <a:t>36</a:t>
            </a:fld>
            <a:endParaRPr lang="en-US" altLang="en-US">
              <a:ea typeface="ＭＳ Ｐゴシック" panose="020B0600070205080204" pitchFamily="34" charset="-128"/>
            </a:endParaRPr>
          </a:p>
        </p:txBody>
      </p:sp>
      <p:sp>
        <p:nvSpPr>
          <p:cNvPr id="79875" name="Rectangle 2">
            <a:extLst>
              <a:ext uri="{FF2B5EF4-FFF2-40B4-BE49-F238E27FC236}">
                <a16:creationId xmlns:a16="http://schemas.microsoft.com/office/drawing/2014/main" id="{A750EBA3-68C5-4BC4-B8C5-11CF71DCA890}"/>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7B431E43-EB53-4E36-A8FC-C634711C20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E22DDB85-5307-4363-A02A-1818EBF6B3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27D2390B-1AFD-46EE-A970-E000D3BAFA94}" type="slidenum">
              <a:rPr lang="en-US" altLang="en-US" smtClean="0">
                <a:ea typeface="ＭＳ Ｐゴシック" panose="020B0600070205080204" pitchFamily="34" charset="-128"/>
              </a:rPr>
              <a:pPr/>
              <a:t>37</a:t>
            </a:fld>
            <a:endParaRPr lang="en-US" altLang="en-US">
              <a:ea typeface="ＭＳ Ｐゴシック" panose="020B0600070205080204" pitchFamily="34" charset="-128"/>
            </a:endParaRPr>
          </a:p>
        </p:txBody>
      </p:sp>
      <p:sp>
        <p:nvSpPr>
          <p:cNvPr id="81923" name="Rectangle 2">
            <a:extLst>
              <a:ext uri="{FF2B5EF4-FFF2-40B4-BE49-F238E27FC236}">
                <a16:creationId xmlns:a16="http://schemas.microsoft.com/office/drawing/2014/main" id="{F6823106-CFE4-4808-BD38-06FB0040E885}"/>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F96DCB0D-1652-473D-872F-37D7C248C9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A2C353AE-22FC-4787-B953-7349B47B53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83C13800-FD0B-4269-9671-932E8A8FD19B}" type="slidenum">
              <a:rPr lang="en-US" altLang="en-US" smtClean="0">
                <a:ea typeface="ＭＳ Ｐゴシック" panose="020B0600070205080204" pitchFamily="34" charset="-128"/>
              </a:rPr>
              <a:pPr/>
              <a:t>38</a:t>
            </a:fld>
            <a:endParaRPr lang="en-US" altLang="en-US">
              <a:ea typeface="ＭＳ Ｐゴシック" panose="020B0600070205080204" pitchFamily="34" charset="-128"/>
            </a:endParaRPr>
          </a:p>
        </p:txBody>
      </p:sp>
      <p:sp>
        <p:nvSpPr>
          <p:cNvPr id="83971" name="Rectangle 2">
            <a:extLst>
              <a:ext uri="{FF2B5EF4-FFF2-40B4-BE49-F238E27FC236}">
                <a16:creationId xmlns:a16="http://schemas.microsoft.com/office/drawing/2014/main" id="{F4431BF5-D3D7-4ACD-AB7D-8769B2E3BCDB}"/>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45C10936-A219-4275-86A5-01581FD57F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E780EE85-C013-42D2-ABC9-A65DFBE113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B05C835A-F121-4377-9EB3-0589F631D3DA}" type="slidenum">
              <a:rPr lang="en-US" altLang="en-US" smtClean="0">
                <a:ea typeface="ＭＳ Ｐゴシック" panose="020B0600070205080204" pitchFamily="34" charset="-128"/>
              </a:rPr>
              <a:pPr/>
              <a:t>39</a:t>
            </a:fld>
            <a:endParaRPr lang="en-US" altLang="en-US">
              <a:ea typeface="ＭＳ Ｐゴシック" panose="020B0600070205080204" pitchFamily="34" charset="-128"/>
            </a:endParaRPr>
          </a:p>
        </p:txBody>
      </p:sp>
      <p:sp>
        <p:nvSpPr>
          <p:cNvPr id="86019" name="Rectangle 2">
            <a:extLst>
              <a:ext uri="{FF2B5EF4-FFF2-40B4-BE49-F238E27FC236}">
                <a16:creationId xmlns:a16="http://schemas.microsoft.com/office/drawing/2014/main" id="{DC3B50C3-F7A5-454D-99E8-B6EEA38AB36F}"/>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9468763B-6CD8-4DCA-9CF4-6CB93E34E8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3C87EDE-116A-4691-A4DF-061EA00B6C18}" type="slidenum">
              <a:rPr lang="en-US" altLang="en-US" sz="1200"/>
              <a:pPr/>
              <a:t>4</a:t>
            </a:fld>
            <a:endParaRPr lang="en-US" altLang="en-US" sz="1200" dirty="0"/>
          </a:p>
        </p:txBody>
      </p:sp>
      <p:sp>
        <p:nvSpPr>
          <p:cNvPr id="73730" name="Rectangle 2"/>
          <p:cNvSpPr>
            <a:spLocks noGrp="1" noRot="1" noChangeAspect="1" noChangeArrowheads="1" noTextEdit="1"/>
          </p:cNvSpPr>
          <p:nvPr>
            <p:ph type="sldImg"/>
          </p:nvPr>
        </p:nvSpPr>
        <p:spPr>
          <a:xfrm>
            <a:off x="1187450" y="703263"/>
            <a:ext cx="4622800" cy="3467100"/>
          </a:xfrm>
          <a:ln/>
        </p:spPr>
      </p:sp>
      <p:sp>
        <p:nvSpPr>
          <p:cNvPr id="73731"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algn="r" rtl="1">
              <a:lnSpc>
                <a:spcPct val="107000"/>
              </a:lnSpc>
              <a:spcBef>
                <a:spcPts val="0"/>
              </a:spcBef>
              <a:spcAft>
                <a:spcPts val="800"/>
              </a:spcAft>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7C91868A-BF11-476A-B003-F4828B06D1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21D58E22-A2FB-4E77-9144-B4AE7ED6AA44}" type="slidenum">
              <a:rPr lang="en-US" altLang="en-US" smtClean="0">
                <a:ea typeface="ＭＳ Ｐゴシック" panose="020B0600070205080204" pitchFamily="34" charset="-128"/>
              </a:rPr>
              <a:pPr/>
              <a:t>40</a:t>
            </a:fld>
            <a:endParaRPr lang="en-US" altLang="en-US">
              <a:ea typeface="ＭＳ Ｐゴシック" panose="020B0600070205080204" pitchFamily="34" charset="-128"/>
            </a:endParaRPr>
          </a:p>
        </p:txBody>
      </p:sp>
      <p:sp>
        <p:nvSpPr>
          <p:cNvPr id="88067" name="Rectangle 2">
            <a:extLst>
              <a:ext uri="{FF2B5EF4-FFF2-40B4-BE49-F238E27FC236}">
                <a16:creationId xmlns:a16="http://schemas.microsoft.com/office/drawing/2014/main" id="{DA3E67F2-B221-4365-BC3C-C7012CA675E4}"/>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18EA9F90-CC42-46AF-B344-7F5CC43158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F180BEA3-FBC6-4F7F-95EA-801350F3D8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fld id="{4A6EA366-1A71-40DA-A4C2-34AE1BCFBC4D}" type="slidenum">
              <a:rPr lang="en-US" altLang="en-US" smtClean="0">
                <a:ea typeface="ＭＳ Ｐゴシック" panose="020B0600070205080204" pitchFamily="34" charset="-128"/>
              </a:rPr>
              <a:pPr/>
              <a:t>41</a:t>
            </a:fld>
            <a:endParaRPr lang="en-US" altLang="en-US">
              <a:ea typeface="ＭＳ Ｐゴシック" panose="020B0600070205080204" pitchFamily="34" charset="-128"/>
            </a:endParaRPr>
          </a:p>
        </p:txBody>
      </p:sp>
      <p:sp>
        <p:nvSpPr>
          <p:cNvPr id="90115" name="Rectangle 2">
            <a:extLst>
              <a:ext uri="{FF2B5EF4-FFF2-40B4-BE49-F238E27FC236}">
                <a16:creationId xmlns:a16="http://schemas.microsoft.com/office/drawing/2014/main" id="{8E768A8C-4150-498D-9C5B-A58FD8CBE2FE}"/>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FA55A387-2D2A-4BF7-9738-E13C48543F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panose="020B0600070205080204" pitchFamily="34" charset="-128"/>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79FF149-63CC-4DDD-8621-E03FD326541C}" type="slidenum">
              <a:rPr lang="en-US" altLang="en-US" sz="1200"/>
              <a:pPr/>
              <a:t>42</a:t>
            </a:fld>
            <a:endParaRPr lang="en-US" altLang="en-US" sz="1200" dirty="0"/>
          </a:p>
        </p:txBody>
      </p:sp>
      <p:sp>
        <p:nvSpPr>
          <p:cNvPr id="108546" name="Rectangle 2"/>
          <p:cNvSpPr>
            <a:spLocks noGrp="1" noRot="1" noChangeAspect="1" noChangeArrowheads="1" noTextEdit="1"/>
          </p:cNvSpPr>
          <p:nvPr>
            <p:ph type="sldImg"/>
          </p:nvPr>
        </p:nvSpPr>
        <p:spPr>
          <a:xfrm>
            <a:off x="1187450" y="703263"/>
            <a:ext cx="4622800" cy="3467100"/>
          </a:xfrm>
          <a:ln/>
        </p:spPr>
      </p:sp>
      <p:sp>
        <p:nvSpPr>
          <p:cNvPr id="10854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classroom(</a:t>
            </a:r>
            <a:r>
              <a:rPr lang="en-US" b="1" i="1" u="sng" dirty="0"/>
              <a:t>building</a:t>
            </a:r>
            <a:r>
              <a:rPr lang="en-US" dirty="0"/>
              <a:t>, </a:t>
            </a:r>
            <a:r>
              <a:rPr lang="en-US" b="1" u="sng" dirty="0" err="1"/>
              <a:t>room</a:t>
            </a:r>
            <a:r>
              <a:rPr lang="en-US" b="1" dirty="0" err="1"/>
              <a:t>_number</a:t>
            </a:r>
            <a:r>
              <a:rPr lang="en-US" dirty="0"/>
              <a:t>, capacity)</a:t>
            </a:r>
          </a:p>
          <a:p>
            <a:r>
              <a:rPr lang="en-US" dirty="0"/>
              <a:t>department(</a:t>
            </a:r>
            <a:r>
              <a:rPr lang="en-US" b="1" i="1" u="sng" dirty="0" err="1"/>
              <a:t>dept_name</a:t>
            </a:r>
            <a:r>
              <a:rPr lang="en-US" dirty="0"/>
              <a:t>, building, budget)</a:t>
            </a:r>
          </a:p>
          <a:p>
            <a:r>
              <a:rPr lang="en-US" dirty="0"/>
              <a:t>course(</a:t>
            </a:r>
            <a:r>
              <a:rPr lang="en-US" b="1" i="1" u="sng" dirty="0" err="1"/>
              <a:t>course_id</a:t>
            </a:r>
            <a:r>
              <a:rPr lang="en-US" dirty="0"/>
              <a:t>, title, dept name, credits)</a:t>
            </a:r>
          </a:p>
          <a:p>
            <a:r>
              <a:rPr lang="en-US" dirty="0"/>
              <a:t>instructor(</a:t>
            </a:r>
            <a:r>
              <a:rPr lang="en-US" b="1" i="1" u="sng" dirty="0"/>
              <a:t>ID</a:t>
            </a:r>
            <a:r>
              <a:rPr lang="en-US" dirty="0"/>
              <a:t>, name, dept name, salary)</a:t>
            </a:r>
          </a:p>
          <a:p>
            <a:r>
              <a:rPr lang="en-US" dirty="0"/>
              <a:t>section(</a:t>
            </a:r>
            <a:r>
              <a:rPr lang="en-US" b="1" i="1" u="sng" dirty="0" err="1"/>
              <a:t>course_id</a:t>
            </a:r>
            <a:r>
              <a:rPr lang="en-US" b="1" i="1" u="sng" dirty="0"/>
              <a:t>, sec id, semester, year</a:t>
            </a:r>
            <a:r>
              <a:rPr lang="en-US" dirty="0"/>
              <a:t>, building, </a:t>
            </a:r>
            <a:r>
              <a:rPr lang="en-US" dirty="0" err="1"/>
              <a:t>room_number</a:t>
            </a:r>
            <a:r>
              <a:rPr lang="en-US" dirty="0"/>
              <a:t>, </a:t>
            </a:r>
            <a:r>
              <a:rPr lang="en-US" dirty="0" err="1"/>
              <a:t>time_slot_id</a:t>
            </a:r>
            <a:endParaRPr lang="en-US" dirty="0"/>
          </a:p>
          <a:p>
            <a:r>
              <a:rPr lang="en-US" dirty="0"/>
              <a:t>teaches(</a:t>
            </a:r>
            <a:r>
              <a:rPr lang="en-US" b="1" i="1" u="sng" dirty="0"/>
              <a:t>ID, </a:t>
            </a:r>
            <a:r>
              <a:rPr lang="en-US" b="1" i="1" u="sng" dirty="0" err="1"/>
              <a:t>course_id</a:t>
            </a:r>
            <a:r>
              <a:rPr lang="en-US" b="1" i="1" u="sng" dirty="0"/>
              <a:t>, sec id, semester, year</a:t>
            </a:r>
            <a:r>
              <a:rPr lang="en-US" dirty="0"/>
              <a:t>)</a:t>
            </a:r>
          </a:p>
          <a:p>
            <a:r>
              <a:rPr lang="en-US" dirty="0"/>
              <a:t>student(</a:t>
            </a:r>
            <a:r>
              <a:rPr lang="en-US" b="1" i="1" u="sng" dirty="0"/>
              <a:t>ID</a:t>
            </a:r>
            <a:r>
              <a:rPr lang="en-US" dirty="0"/>
              <a:t>, name, </a:t>
            </a:r>
            <a:r>
              <a:rPr lang="en-US" dirty="0" err="1"/>
              <a:t>dept_name</a:t>
            </a:r>
            <a:r>
              <a:rPr lang="en-US" dirty="0"/>
              <a:t>, </a:t>
            </a:r>
            <a:r>
              <a:rPr lang="en-US" dirty="0" err="1"/>
              <a:t>tot_cred</a:t>
            </a:r>
            <a:r>
              <a:rPr lang="en-US" dirty="0"/>
              <a:t>)</a:t>
            </a:r>
          </a:p>
          <a:p>
            <a:r>
              <a:rPr lang="en-US" dirty="0"/>
              <a:t>takes(</a:t>
            </a:r>
            <a:r>
              <a:rPr lang="en-US" b="1" i="1" u="sng" dirty="0"/>
              <a:t>ID, </a:t>
            </a:r>
            <a:r>
              <a:rPr lang="en-US" b="1" i="1" u="sng" dirty="0" err="1"/>
              <a:t>course_id</a:t>
            </a:r>
            <a:r>
              <a:rPr lang="en-US" b="1" i="1" u="sng" dirty="0"/>
              <a:t>, </a:t>
            </a:r>
            <a:r>
              <a:rPr lang="en-US" b="1" i="1" u="sng" dirty="0" err="1"/>
              <a:t>sec_id</a:t>
            </a:r>
            <a:r>
              <a:rPr lang="en-US" b="1" i="1" u="sng" dirty="0"/>
              <a:t>, semester, year</a:t>
            </a:r>
            <a:r>
              <a:rPr lang="en-US" dirty="0"/>
              <a:t>, grade)</a:t>
            </a:r>
          </a:p>
          <a:p>
            <a:r>
              <a:rPr lang="en-US" dirty="0"/>
              <a:t>advisor(</a:t>
            </a:r>
            <a:r>
              <a:rPr lang="en-US" b="1" i="1" u="sng" dirty="0" err="1"/>
              <a:t>s_ID</a:t>
            </a:r>
            <a:r>
              <a:rPr lang="en-US" dirty="0"/>
              <a:t>, </a:t>
            </a:r>
            <a:r>
              <a:rPr lang="en-US" dirty="0" err="1"/>
              <a:t>i_ID</a:t>
            </a:r>
            <a:r>
              <a:rPr lang="en-US" dirty="0"/>
              <a:t>)</a:t>
            </a:r>
          </a:p>
          <a:p>
            <a:r>
              <a:rPr lang="en-US" dirty="0" err="1"/>
              <a:t>time_slot</a:t>
            </a:r>
            <a:r>
              <a:rPr lang="en-US" dirty="0"/>
              <a:t>(</a:t>
            </a:r>
            <a:r>
              <a:rPr lang="en-US" b="1" i="1" u="sng" dirty="0" err="1"/>
              <a:t>time_slot_id</a:t>
            </a:r>
            <a:r>
              <a:rPr lang="en-US" b="1" i="1" u="sng" dirty="0"/>
              <a:t>, day, start time</a:t>
            </a:r>
            <a:r>
              <a:rPr lang="en-US" dirty="0"/>
              <a:t>, </a:t>
            </a:r>
            <a:r>
              <a:rPr lang="en-US" dirty="0" err="1"/>
              <a:t>end_time</a:t>
            </a:r>
            <a:r>
              <a:rPr lang="en-US" dirty="0"/>
              <a:t>)</a:t>
            </a:r>
          </a:p>
          <a:p>
            <a:r>
              <a:rPr lang="en-US" dirty="0" err="1"/>
              <a:t>prereq</a:t>
            </a:r>
            <a:r>
              <a:rPr lang="en-US" dirty="0"/>
              <a:t>(</a:t>
            </a:r>
            <a:r>
              <a:rPr lang="en-US" b="1" i="1" u="sng" dirty="0" err="1"/>
              <a:t>course_id</a:t>
            </a:r>
            <a:r>
              <a:rPr lang="en-US" b="1" i="1" u="sng" dirty="0"/>
              <a:t>, </a:t>
            </a:r>
            <a:r>
              <a:rPr lang="en-US" b="1" i="1" u="sng" dirty="0" err="1"/>
              <a:t>prereq_id</a:t>
            </a:r>
            <a:r>
              <a:rPr lang="en-US" dirty="0"/>
              <a:t>)</a:t>
            </a:r>
          </a:p>
          <a:p>
            <a:endParaRPr lang="en-US" dirty="0"/>
          </a:p>
          <a:p>
            <a:endParaRPr lang="en-US" dirty="0"/>
          </a:p>
          <a:p>
            <a:endParaRPr lang="en-US" altLang="en-US" dirty="0"/>
          </a:p>
          <a:p>
            <a:endParaRPr lang="en-US" altLang="en-US" dirty="0"/>
          </a:p>
        </p:txBody>
      </p:sp>
    </p:spTree>
    <p:extLst>
      <p:ext uri="{BB962C8B-B14F-4D97-AF65-F5344CB8AC3E}">
        <p14:creationId xmlns:p14="http://schemas.microsoft.com/office/powerpoint/2010/main" val="18217988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619AA53-6FBE-47B1-A5A9-D4F7E2EB9003}" type="slidenum">
              <a:rPr lang="en-US" altLang="en-US" sz="1200"/>
              <a:pPr/>
              <a:t>43</a:t>
            </a:fld>
            <a:endParaRPr lang="en-US" altLang="en-US" sz="1200" dirty="0"/>
          </a:p>
        </p:txBody>
      </p:sp>
      <p:sp>
        <p:nvSpPr>
          <p:cNvPr id="110594" name="Rectangle 2"/>
          <p:cNvSpPr>
            <a:spLocks noGrp="1" noRot="1" noChangeAspect="1" noChangeArrowheads="1" noTextEdit="1"/>
          </p:cNvSpPr>
          <p:nvPr>
            <p:ph type="sldImg"/>
          </p:nvPr>
        </p:nvSpPr>
        <p:spPr>
          <a:xfrm>
            <a:off x="1187450" y="703263"/>
            <a:ext cx="4622800" cy="3467100"/>
          </a:xfrm>
          <a:ln/>
        </p:spPr>
      </p:sp>
      <p:sp>
        <p:nvSpPr>
          <p:cNvPr id="110595"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0DD8DAD5-EFE6-4531-83B5-A1D07989AD0D}" type="slidenum">
              <a:rPr lang="en-US" altLang="en-US" sz="1200"/>
              <a:pPr/>
              <a:t>44</a:t>
            </a:fld>
            <a:endParaRPr lang="en-US" altLang="en-US" sz="1200" dirty="0"/>
          </a:p>
        </p:txBody>
      </p:sp>
      <p:sp>
        <p:nvSpPr>
          <p:cNvPr id="111618" name="Rectangle 2"/>
          <p:cNvSpPr>
            <a:spLocks noGrp="1" noRot="1" noChangeAspect="1" noChangeArrowheads="1" noTextEdit="1"/>
          </p:cNvSpPr>
          <p:nvPr>
            <p:ph type="sldImg"/>
          </p:nvPr>
        </p:nvSpPr>
        <p:spPr>
          <a:xfrm>
            <a:off x="1187450" y="703263"/>
            <a:ext cx="4622800" cy="3467100"/>
          </a:xfrm>
          <a:ln/>
        </p:spPr>
      </p:sp>
      <p:sp>
        <p:nvSpPr>
          <p:cNvPr id="11161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502F3513-D1FE-453A-9D62-AB228D88B68A}" type="slidenum">
              <a:rPr lang="en-US" altLang="en-US" sz="1200"/>
              <a:pPr/>
              <a:t>45</a:t>
            </a:fld>
            <a:endParaRPr lang="en-US" altLang="en-US" sz="1200" dirty="0"/>
          </a:p>
        </p:txBody>
      </p:sp>
      <p:sp>
        <p:nvSpPr>
          <p:cNvPr id="117762" name="Rectangle 2"/>
          <p:cNvSpPr>
            <a:spLocks noGrp="1" noRot="1" noChangeAspect="1" noChangeArrowheads="1" noTextEdit="1"/>
          </p:cNvSpPr>
          <p:nvPr>
            <p:ph type="sldImg"/>
          </p:nvPr>
        </p:nvSpPr>
        <p:spPr>
          <a:xfrm>
            <a:off x="1187450" y="703263"/>
            <a:ext cx="4622800" cy="3467100"/>
          </a:xfrm>
          <a:ln/>
        </p:spPr>
      </p:sp>
      <p:sp>
        <p:nvSpPr>
          <p:cNvPr id="117763"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DFB0A469-9660-4019-8347-528B1BA28310}" type="slidenum">
              <a:rPr lang="en-US" altLang="en-US" sz="1200"/>
              <a:pPr/>
              <a:t>46</a:t>
            </a:fld>
            <a:endParaRPr lang="en-US" altLang="en-US" sz="1200" dirty="0"/>
          </a:p>
        </p:txBody>
      </p:sp>
      <p:sp>
        <p:nvSpPr>
          <p:cNvPr id="118786" name="Rectangle 2"/>
          <p:cNvSpPr>
            <a:spLocks noGrp="1" noRot="1" noChangeAspect="1" noChangeArrowheads="1" noTextEdit="1"/>
          </p:cNvSpPr>
          <p:nvPr>
            <p:ph type="sldImg"/>
          </p:nvPr>
        </p:nvSpPr>
        <p:spPr>
          <a:xfrm>
            <a:off x="1187450" y="703263"/>
            <a:ext cx="4622800" cy="3467100"/>
          </a:xfrm>
          <a:ln/>
        </p:spPr>
      </p:sp>
      <p:sp>
        <p:nvSpPr>
          <p:cNvPr id="11878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Q1:</a:t>
            </a:r>
          </a:p>
          <a:p>
            <a:r>
              <a:rPr lang="en-US" dirty="0"/>
              <a:t>SELECT DISTINCT name FROM instructor WHERE name &lt;&gt; 'Mozart' AND name &lt;&gt; 'Einstein';</a:t>
            </a:r>
            <a:endParaRPr lang="en-US" altLang="en-US" dirty="0"/>
          </a:p>
          <a:p>
            <a:endParaRPr lang="en-US" altLang="en-US" dirty="0"/>
          </a:p>
          <a:p>
            <a:r>
              <a:rPr lang="en-US" altLang="en-US" dirty="0"/>
              <a:t>Q2:</a:t>
            </a:r>
          </a:p>
          <a:p>
            <a:r>
              <a:rPr lang="en-US" altLang="en-US" dirty="0"/>
              <a:t>SELECT COUNT(DISTINCT takes.ID)</a:t>
            </a:r>
          </a:p>
          <a:p>
            <a:r>
              <a:rPr lang="en-US" altLang="en-US" dirty="0"/>
              <a:t>FROM takes</a:t>
            </a:r>
          </a:p>
          <a:p>
            <a:r>
              <a:rPr lang="en-US" altLang="en-US" dirty="0"/>
              <a:t>JOIN teaches </a:t>
            </a:r>
          </a:p>
          <a:p>
            <a:r>
              <a:rPr lang="en-US" altLang="en-US" dirty="0"/>
              <a:t>ON </a:t>
            </a:r>
            <a:r>
              <a:rPr lang="en-US" altLang="en-US" dirty="0" err="1"/>
              <a:t>takes.course_id</a:t>
            </a:r>
            <a:r>
              <a:rPr lang="en-US" altLang="en-US" dirty="0"/>
              <a:t> = </a:t>
            </a:r>
            <a:r>
              <a:rPr lang="en-US" altLang="en-US" dirty="0" err="1"/>
              <a:t>teaches.course_id</a:t>
            </a:r>
            <a:endParaRPr lang="en-US" altLang="en-US" dirty="0"/>
          </a:p>
          <a:p>
            <a:r>
              <a:rPr lang="en-US" altLang="en-US" dirty="0"/>
              <a:t>   AND </a:t>
            </a:r>
            <a:r>
              <a:rPr lang="en-US" altLang="en-US" dirty="0" err="1"/>
              <a:t>takes.sec_id</a:t>
            </a:r>
            <a:r>
              <a:rPr lang="en-US" altLang="en-US" dirty="0"/>
              <a:t> = </a:t>
            </a:r>
            <a:r>
              <a:rPr lang="en-US" altLang="en-US" dirty="0" err="1"/>
              <a:t>teaches.sec_id</a:t>
            </a:r>
            <a:endParaRPr lang="en-US" altLang="en-US" dirty="0"/>
          </a:p>
          <a:p>
            <a:r>
              <a:rPr lang="en-US" altLang="en-US" dirty="0"/>
              <a:t>   AND </a:t>
            </a:r>
            <a:r>
              <a:rPr lang="en-US" altLang="en-US" dirty="0" err="1"/>
              <a:t>takes.semester</a:t>
            </a:r>
            <a:r>
              <a:rPr lang="en-US" altLang="en-US" dirty="0"/>
              <a:t> = </a:t>
            </a:r>
            <a:r>
              <a:rPr lang="en-US" altLang="en-US" dirty="0" err="1"/>
              <a:t>teaches.semester</a:t>
            </a:r>
            <a:endParaRPr lang="en-US" altLang="en-US" dirty="0"/>
          </a:p>
          <a:p>
            <a:r>
              <a:rPr lang="en-US" altLang="en-US" dirty="0"/>
              <a:t>   AND </a:t>
            </a:r>
            <a:r>
              <a:rPr lang="en-US" altLang="en-US" dirty="0" err="1"/>
              <a:t>takes.year</a:t>
            </a:r>
            <a:r>
              <a:rPr lang="en-US" altLang="en-US" dirty="0"/>
              <a:t> = </a:t>
            </a:r>
            <a:r>
              <a:rPr lang="en-US" altLang="en-US" dirty="0" err="1"/>
              <a:t>teaches.year</a:t>
            </a:r>
            <a:endParaRPr lang="en-US" altLang="en-US" dirty="0"/>
          </a:p>
          <a:p>
            <a:r>
              <a:rPr lang="en-US" altLang="en-US" dirty="0"/>
              <a:t>WHERE teaches.ID = 10101;</a:t>
            </a:r>
          </a:p>
          <a:p>
            <a:endParaRPr lang="en-US"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0DD8DAD5-EFE6-4531-83B5-A1D07989AD0D}" type="slidenum">
              <a:rPr lang="en-US" altLang="en-US" sz="1200"/>
              <a:pPr/>
              <a:t>47</a:t>
            </a:fld>
            <a:endParaRPr lang="en-US" altLang="en-US" sz="1200" dirty="0"/>
          </a:p>
        </p:txBody>
      </p:sp>
      <p:sp>
        <p:nvSpPr>
          <p:cNvPr id="111618" name="Rectangle 2"/>
          <p:cNvSpPr>
            <a:spLocks noGrp="1" noRot="1" noChangeAspect="1" noChangeArrowheads="1" noTextEdit="1"/>
          </p:cNvSpPr>
          <p:nvPr>
            <p:ph type="sldImg"/>
          </p:nvPr>
        </p:nvSpPr>
        <p:spPr>
          <a:xfrm>
            <a:off x="1187450" y="703263"/>
            <a:ext cx="4622800" cy="3467100"/>
          </a:xfrm>
          <a:ln/>
        </p:spPr>
      </p:sp>
      <p:sp>
        <p:nvSpPr>
          <p:cNvPr id="11161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1EC66B5-496A-4DFA-A4FD-C9C9DB749726}" type="slidenum">
              <a:rPr lang="en-US" altLang="en-US" sz="1200"/>
              <a:pPr/>
              <a:t>48</a:t>
            </a:fld>
            <a:endParaRPr lang="en-US" altLang="en-US" sz="1200" dirty="0"/>
          </a:p>
        </p:txBody>
      </p:sp>
      <p:sp>
        <p:nvSpPr>
          <p:cNvPr id="119810" name="Rectangle 2"/>
          <p:cNvSpPr>
            <a:spLocks noGrp="1" noRot="1" noChangeAspect="1" noChangeArrowheads="1" noTextEdit="1"/>
          </p:cNvSpPr>
          <p:nvPr>
            <p:ph type="sldImg"/>
          </p:nvPr>
        </p:nvSpPr>
        <p:spPr>
          <a:xfrm>
            <a:off x="1187450" y="703263"/>
            <a:ext cx="4622800" cy="3467100"/>
          </a:xfrm>
          <a:ln/>
        </p:spPr>
      </p:sp>
      <p:sp>
        <p:nvSpPr>
          <p:cNvPr id="119811"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C28A594-5C4C-4CC5-9AFF-729E174611A7}" type="slidenum">
              <a:rPr lang="en-US" altLang="en-US" sz="1200"/>
              <a:pPr/>
              <a:t>49</a:t>
            </a:fld>
            <a:endParaRPr lang="en-US" altLang="en-US" sz="1200" dirty="0"/>
          </a:p>
        </p:txBody>
      </p:sp>
      <p:sp>
        <p:nvSpPr>
          <p:cNvPr id="120834" name="Rectangle 2"/>
          <p:cNvSpPr>
            <a:spLocks noGrp="1" noRot="1" noChangeAspect="1" noChangeArrowheads="1" noTextEdit="1"/>
          </p:cNvSpPr>
          <p:nvPr>
            <p:ph type="sldImg"/>
          </p:nvPr>
        </p:nvSpPr>
        <p:spPr>
          <a:xfrm>
            <a:off x="1187450" y="703263"/>
            <a:ext cx="4622800" cy="3467100"/>
          </a:xfrm>
          <a:ln/>
        </p:spPr>
      </p:sp>
      <p:sp>
        <p:nvSpPr>
          <p:cNvPr id="120835"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sz="1800" dirty="0"/>
              <a:t>This is formally stating that there exists an element t in the set r (</a:t>
            </a:r>
            <a:r>
              <a:rPr lang="en-US" sz="1800" dirty="0" err="1"/>
              <a:t>t∈r</a:t>
            </a:r>
            <a:r>
              <a:rPr lang="en-US" sz="1800" dirty="0"/>
              <a:t>) such that F&lt;comp&gt;t holds true.</a:t>
            </a:r>
            <a:endParaRPr lang="en-US" altLang="en-US" sz="18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79A28225-7E5D-4105-AF50-B66487E7EB00}" type="slidenum">
              <a:rPr lang="en-US" altLang="en-US" sz="1200"/>
              <a:pPr/>
              <a:t>5</a:t>
            </a:fld>
            <a:endParaRPr lang="en-US" altLang="en-US" sz="1200" dirty="0"/>
          </a:p>
        </p:txBody>
      </p:sp>
      <p:sp>
        <p:nvSpPr>
          <p:cNvPr id="74754" name="Rectangle 2"/>
          <p:cNvSpPr>
            <a:spLocks noGrp="1" noRot="1" noChangeAspect="1" noChangeArrowheads="1" noTextEdit="1"/>
          </p:cNvSpPr>
          <p:nvPr>
            <p:ph type="sldImg"/>
          </p:nvPr>
        </p:nvSpPr>
        <p:spPr>
          <a:xfrm>
            <a:off x="1187450" y="703263"/>
            <a:ext cx="4622800" cy="3467100"/>
          </a:xfrm>
          <a:ln/>
        </p:spPr>
      </p:sp>
      <p:sp>
        <p:nvSpPr>
          <p:cNvPr id="74755"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587C772-E716-48B1-8B14-2B8B491527E1}" type="slidenum">
              <a:rPr lang="en-US" altLang="en-US" sz="1200"/>
              <a:pPr/>
              <a:t>50</a:t>
            </a:fld>
            <a:endParaRPr lang="en-US" altLang="en-US" sz="1200" dirty="0"/>
          </a:p>
        </p:txBody>
      </p:sp>
      <p:sp>
        <p:nvSpPr>
          <p:cNvPr id="121858" name="Rectangle 2"/>
          <p:cNvSpPr>
            <a:spLocks noGrp="1" noRot="1" noChangeAspect="1" noChangeArrowheads="1" noTextEdit="1"/>
          </p:cNvSpPr>
          <p:nvPr>
            <p:ph type="sldImg"/>
          </p:nvPr>
        </p:nvSpPr>
        <p:spPr>
          <a:xfrm>
            <a:off x="1187450" y="703263"/>
            <a:ext cx="4622800" cy="3467100"/>
          </a:xfrm>
          <a:ln/>
        </p:spPr>
      </p:sp>
      <p:sp>
        <p:nvSpPr>
          <p:cNvPr id="12185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DB73D505-32CE-4342-9FBB-4D733E4A306A}" type="slidenum">
              <a:rPr lang="en-US" altLang="en-US" sz="1200"/>
              <a:pPr/>
              <a:t>51</a:t>
            </a:fld>
            <a:endParaRPr lang="en-US" altLang="en-US" sz="1200" dirty="0"/>
          </a:p>
        </p:txBody>
      </p:sp>
      <p:sp>
        <p:nvSpPr>
          <p:cNvPr id="122882" name="Rectangle 2"/>
          <p:cNvSpPr>
            <a:spLocks noGrp="1" noRot="1" noChangeAspect="1" noChangeArrowheads="1" noTextEdit="1"/>
          </p:cNvSpPr>
          <p:nvPr>
            <p:ph type="sldImg"/>
          </p:nvPr>
        </p:nvSpPr>
        <p:spPr>
          <a:xfrm>
            <a:off x="1187450" y="703263"/>
            <a:ext cx="4622800" cy="3467100"/>
          </a:xfrm>
          <a:ln/>
        </p:spPr>
      </p:sp>
      <p:sp>
        <p:nvSpPr>
          <p:cNvPr id="122883"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09F72C28-435E-48F3-8A89-FA84DE6D50F0}" type="slidenum">
              <a:rPr lang="en-US" altLang="en-US" sz="1200"/>
              <a:pPr/>
              <a:t>52</a:t>
            </a:fld>
            <a:endParaRPr lang="en-US" altLang="en-US" sz="1200" dirty="0"/>
          </a:p>
        </p:txBody>
      </p:sp>
      <p:sp>
        <p:nvSpPr>
          <p:cNvPr id="123906" name="Rectangle 2"/>
          <p:cNvSpPr>
            <a:spLocks noGrp="1" noRot="1" noChangeAspect="1" noChangeArrowheads="1" noTextEdit="1"/>
          </p:cNvSpPr>
          <p:nvPr>
            <p:ph type="sldImg"/>
          </p:nvPr>
        </p:nvSpPr>
        <p:spPr>
          <a:xfrm>
            <a:off x="1187450" y="703263"/>
            <a:ext cx="4622800" cy="3467100"/>
          </a:xfrm>
          <a:ln/>
        </p:spPr>
      </p:sp>
      <p:sp>
        <p:nvSpPr>
          <p:cNvPr id="12390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A7F4C7B4-D574-48C0-9A20-E0E4DB1AE0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65A283A9-1541-4EB3-8117-415AC86233C8}" type="slidenum">
              <a:rPr lang="en-US" altLang="en-US" smtClean="0"/>
              <a:pPr/>
              <a:t>53</a:t>
            </a:fld>
            <a:endParaRPr lang="en-US" altLang="en-US"/>
          </a:p>
        </p:txBody>
      </p:sp>
      <p:sp>
        <p:nvSpPr>
          <p:cNvPr id="116739" name="Rectangle 2">
            <a:extLst>
              <a:ext uri="{FF2B5EF4-FFF2-40B4-BE49-F238E27FC236}">
                <a16:creationId xmlns:a16="http://schemas.microsoft.com/office/drawing/2014/main" id="{7F724776-E546-40C7-8292-1F0EB0681D19}"/>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C9340430-0D8F-43C4-A512-085520ED09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096AC5E5-50D8-41DC-AD52-A24821AEF5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CEEA7093-3C66-478B-9307-B2C1F3E178F2}" type="slidenum">
              <a:rPr lang="en-US" altLang="en-US" smtClean="0"/>
              <a:pPr/>
              <a:t>54</a:t>
            </a:fld>
            <a:endParaRPr lang="en-US" altLang="en-US"/>
          </a:p>
        </p:txBody>
      </p:sp>
      <p:sp>
        <p:nvSpPr>
          <p:cNvPr id="118787" name="Rectangle 2">
            <a:extLst>
              <a:ext uri="{FF2B5EF4-FFF2-40B4-BE49-F238E27FC236}">
                <a16:creationId xmlns:a16="http://schemas.microsoft.com/office/drawing/2014/main" id="{5EEF8305-1E88-47EE-B637-8900A7262CA4}"/>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16322AC0-0329-4AD9-B91A-FCE0B0F8B9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66CE0D1C-D21D-40EB-99AF-55883EA7C5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7D61C7CF-97E0-4617-81E3-7CACDE921A58}" type="slidenum">
              <a:rPr lang="en-US" altLang="en-US" smtClean="0"/>
              <a:pPr/>
              <a:t>55</a:t>
            </a:fld>
            <a:endParaRPr lang="en-US" altLang="en-US"/>
          </a:p>
        </p:txBody>
      </p:sp>
      <p:sp>
        <p:nvSpPr>
          <p:cNvPr id="120835" name="Rectangle 2">
            <a:extLst>
              <a:ext uri="{FF2B5EF4-FFF2-40B4-BE49-F238E27FC236}">
                <a16:creationId xmlns:a16="http://schemas.microsoft.com/office/drawing/2014/main" id="{DF095A93-1D9E-4AD2-A535-FA8DFCC29B27}"/>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48A06897-50A7-40BE-85A4-BA89B6C7E2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a:r>
              <a:rPr lang="fa-IR" dirty="0"/>
              <a:t>نام همبستگی (</a:t>
            </a:r>
            <a:r>
              <a:rPr lang="en-US" dirty="0"/>
              <a:t>Correlation name): </a:t>
            </a:r>
            <a:r>
              <a:rPr lang="fa-IR" dirty="0"/>
              <a:t>متغیر </a:t>
            </a:r>
            <a:r>
              <a:rPr lang="en-US" b="1" dirty="0"/>
              <a:t>S</a:t>
            </a:r>
            <a:r>
              <a:rPr lang="en-US" dirty="0"/>
              <a:t> </a:t>
            </a:r>
            <a:r>
              <a:rPr lang="fa-IR" dirty="0"/>
              <a:t>در پرس و‌جوی بیرونی</a:t>
            </a:r>
            <a:br>
              <a:rPr lang="fa-IR" dirty="0"/>
            </a:br>
            <a:r>
              <a:rPr lang="fa-IR" dirty="0"/>
              <a:t>پرس‌وجوی همبسته (</a:t>
            </a:r>
            <a:r>
              <a:rPr lang="en-US" dirty="0"/>
              <a:t>Correlated subquery): </a:t>
            </a:r>
            <a:r>
              <a:rPr lang="fa-IR" dirty="0"/>
              <a:t>پرس‌وجوی درونی</a:t>
            </a:r>
            <a:endParaRPr lang="en-US" dirty="0"/>
          </a:p>
          <a:p>
            <a:pPr>
              <a:buFont typeface="+mj-lt"/>
              <a:buAutoNum type="arabicPeriod"/>
            </a:pPr>
            <a:r>
              <a:rPr lang="en-US" b="1" dirty="0"/>
              <a:t>Row-by-row processing</a:t>
            </a:r>
            <a:r>
              <a:rPr lang="en-US" dirty="0"/>
              <a:t>: For each row in the section AS S table where semester = 'Fall' and year = 2009, the </a:t>
            </a:r>
            <a:r>
              <a:rPr lang="en-US" dirty="0" err="1"/>
              <a:t>DBMS:Takes</a:t>
            </a:r>
            <a:r>
              <a:rPr lang="en-US" dirty="0"/>
              <a:t> the </a:t>
            </a:r>
            <a:r>
              <a:rPr lang="en-US" dirty="0" err="1"/>
              <a:t>course_id</a:t>
            </a:r>
            <a:r>
              <a:rPr lang="en-US" dirty="0"/>
              <a:t> of the current row in the main query (from S).</a:t>
            </a:r>
          </a:p>
          <a:p>
            <a:pPr>
              <a:buFont typeface="+mj-lt"/>
              <a:buAutoNum type="arabicPeriod"/>
            </a:pPr>
            <a:r>
              <a:rPr lang="en-US" dirty="0"/>
              <a:t>Executes the subquery to check if there is at least one row in the section AS T table where:</a:t>
            </a:r>
          </a:p>
          <a:p>
            <a:pPr marL="742950" lvl="1" indent="-285750">
              <a:buFont typeface="+mj-lt"/>
              <a:buAutoNum type="arabicPeriod"/>
            </a:pPr>
            <a:r>
              <a:rPr lang="en-US" dirty="0"/>
              <a:t>semester = 'Spring' and year = 2010</a:t>
            </a:r>
          </a:p>
          <a:p>
            <a:pPr marL="742950" lvl="1" indent="-285750">
              <a:buFont typeface="+mj-lt"/>
              <a:buAutoNum type="arabicPeriod"/>
            </a:pPr>
            <a:r>
              <a:rPr lang="en-US" dirty="0"/>
              <a:t>The </a:t>
            </a:r>
            <a:r>
              <a:rPr lang="en-US" dirty="0" err="1"/>
              <a:t>course_id</a:t>
            </a:r>
            <a:r>
              <a:rPr lang="en-US" dirty="0"/>
              <a:t> of the main query row matches the </a:t>
            </a:r>
            <a:r>
              <a:rPr lang="en-US" dirty="0" err="1"/>
              <a:t>course_id</a:t>
            </a:r>
            <a:r>
              <a:rPr lang="en-US" dirty="0"/>
              <a:t> in the subquery.</a:t>
            </a:r>
          </a:p>
          <a:p>
            <a:endParaRPr lang="en-US" b="1" dirty="0"/>
          </a:p>
          <a:p>
            <a:endParaRPr lang="en-US" b="1" dirty="0"/>
          </a:p>
          <a:p>
            <a:r>
              <a:rPr lang="en-US" b="1" dirty="0"/>
              <a:t>AND EXISTS (...):</a:t>
            </a:r>
            <a:r>
              <a:rPr lang="en-US" dirty="0"/>
              <a:t> Ensures that for each </a:t>
            </a:r>
            <a:r>
              <a:rPr lang="en-US" dirty="0" err="1"/>
              <a:t>course_id</a:t>
            </a:r>
            <a:r>
              <a:rPr lang="en-US" dirty="0"/>
              <a:t> in S, there is </a:t>
            </a:r>
            <a:r>
              <a:rPr lang="en-US" b="1" dirty="0"/>
              <a:t>at least one matching course in another query</a:t>
            </a:r>
            <a:r>
              <a:rPr lang="en-US" dirty="0"/>
              <a:t> (T) that satisfies the following conditions.</a:t>
            </a:r>
          </a:p>
          <a:p>
            <a:endParaRPr lang="en-US" altLang="en-US" dirty="0"/>
          </a:p>
          <a:p>
            <a:r>
              <a:rPr lang="en-US" altLang="en-US" dirty="0"/>
              <a:t>SELECT DISTINCT </a:t>
            </a:r>
            <a:r>
              <a:rPr lang="en-US" altLang="en-US" dirty="0" err="1"/>
              <a:t>S.course_id</a:t>
            </a:r>
            <a:endParaRPr lang="en-US" altLang="en-US" dirty="0"/>
          </a:p>
          <a:p>
            <a:r>
              <a:rPr lang="en-US" altLang="en-US" dirty="0"/>
              <a:t>FROM section AS S</a:t>
            </a:r>
          </a:p>
          <a:p>
            <a:r>
              <a:rPr lang="en-US" altLang="en-US" dirty="0"/>
              <a:t>JOIN section AS T</a:t>
            </a:r>
          </a:p>
          <a:p>
            <a:r>
              <a:rPr lang="en-US" altLang="en-US" dirty="0"/>
              <a:t>    ON </a:t>
            </a:r>
            <a:r>
              <a:rPr lang="en-US" altLang="en-US" dirty="0" err="1"/>
              <a:t>S.course_id</a:t>
            </a:r>
            <a:r>
              <a:rPr lang="en-US" altLang="en-US" dirty="0"/>
              <a:t> = </a:t>
            </a:r>
            <a:r>
              <a:rPr lang="en-US" altLang="en-US" dirty="0" err="1"/>
              <a:t>T.course_id</a:t>
            </a:r>
            <a:endParaRPr lang="en-US" altLang="en-US" dirty="0"/>
          </a:p>
          <a:p>
            <a:r>
              <a:rPr lang="en-US" altLang="en-US" dirty="0"/>
              <a:t>WHERE </a:t>
            </a:r>
            <a:r>
              <a:rPr lang="en-US" altLang="en-US" dirty="0" err="1"/>
              <a:t>S.semester</a:t>
            </a:r>
            <a:r>
              <a:rPr lang="en-US" altLang="en-US" dirty="0"/>
              <a:t> = 'Fall' </a:t>
            </a:r>
          </a:p>
          <a:p>
            <a:r>
              <a:rPr lang="en-US" altLang="en-US" dirty="0"/>
              <a:t>    AND </a:t>
            </a:r>
            <a:r>
              <a:rPr lang="en-US" altLang="en-US" dirty="0" err="1"/>
              <a:t>S.year</a:t>
            </a:r>
            <a:r>
              <a:rPr lang="en-US" altLang="en-US" dirty="0"/>
              <a:t> = 2009</a:t>
            </a:r>
          </a:p>
          <a:p>
            <a:r>
              <a:rPr lang="en-US" altLang="en-US" dirty="0"/>
              <a:t>    AND </a:t>
            </a:r>
            <a:r>
              <a:rPr lang="en-US" altLang="en-US" dirty="0" err="1"/>
              <a:t>T.semester</a:t>
            </a:r>
            <a:r>
              <a:rPr lang="en-US" altLang="en-US" dirty="0"/>
              <a:t> = 'Spring' </a:t>
            </a:r>
          </a:p>
          <a:p>
            <a:r>
              <a:rPr lang="en-US" altLang="en-US" dirty="0"/>
              <a:t>    AND </a:t>
            </a:r>
            <a:r>
              <a:rPr lang="en-US" altLang="en-US" dirty="0" err="1"/>
              <a:t>T.year</a:t>
            </a:r>
            <a:r>
              <a:rPr lang="en-US" altLang="en-US" dirty="0"/>
              <a:t> = 2010;</a:t>
            </a:r>
          </a:p>
          <a:p>
            <a:endParaRPr lang="en-US" altLang="en-US" dirty="0"/>
          </a:p>
          <a:p>
            <a:endParaRPr lang="en-US"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5D91B892-BD1F-4068-8F36-C08A0B7108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18D1508-EE54-4EBF-867D-0928F9BC0425}" type="slidenum">
              <a:rPr lang="en-US" altLang="en-US" smtClean="0"/>
              <a:pPr/>
              <a:t>56</a:t>
            </a:fld>
            <a:endParaRPr lang="en-US" altLang="en-US"/>
          </a:p>
        </p:txBody>
      </p:sp>
      <p:sp>
        <p:nvSpPr>
          <p:cNvPr id="122883" name="Rectangle 2">
            <a:extLst>
              <a:ext uri="{FF2B5EF4-FFF2-40B4-BE49-F238E27FC236}">
                <a16:creationId xmlns:a16="http://schemas.microsoft.com/office/drawing/2014/main" id="{B478417D-BEA6-4ED5-9713-48D66B4B8543}"/>
              </a:ext>
            </a:extLst>
          </p:cNvPr>
          <p:cNvSpPr>
            <a:spLocks noGrp="1" noRot="1" noChangeAspect="1" noChangeArrowheads="1" noTextEdit="1"/>
          </p:cNvSpPr>
          <p:nvPr>
            <p:ph type="sldImg"/>
          </p:nvPr>
        </p:nvSpPr>
        <p:spPr>
          <a:xfrm>
            <a:off x="1209675" y="711200"/>
            <a:ext cx="4667250" cy="3500438"/>
          </a:xfrm>
          <a:ln/>
        </p:spPr>
      </p:sp>
      <p:sp>
        <p:nvSpPr>
          <p:cNvPr id="122884" name="Rectangle 3">
            <a:extLst>
              <a:ext uri="{FF2B5EF4-FFF2-40B4-BE49-F238E27FC236}">
                <a16:creationId xmlns:a16="http://schemas.microsoft.com/office/drawing/2014/main" id="{136AC821-6CDF-4291-BC1D-B5F4A375A907}"/>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75C284FA-670A-4A7D-8F24-1B17D1E6EB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69E44D2E-8006-4C4C-B28B-E8AB6084E60F}" type="slidenum">
              <a:rPr lang="en-US" altLang="en-US" smtClean="0"/>
              <a:pPr/>
              <a:t>57</a:t>
            </a:fld>
            <a:endParaRPr lang="en-US" altLang="en-US"/>
          </a:p>
        </p:txBody>
      </p:sp>
      <p:sp>
        <p:nvSpPr>
          <p:cNvPr id="124931" name="Rectangle 2">
            <a:extLst>
              <a:ext uri="{FF2B5EF4-FFF2-40B4-BE49-F238E27FC236}">
                <a16:creationId xmlns:a16="http://schemas.microsoft.com/office/drawing/2014/main" id="{71DA32C2-A351-4BDB-BA97-57FD87E513A8}"/>
              </a:ext>
            </a:extLst>
          </p:cNvPr>
          <p:cNvSpPr>
            <a:spLocks noGrp="1" noRot="1" noChangeAspect="1" noChangeArrowheads="1" noTextEdit="1"/>
          </p:cNvSpPr>
          <p:nvPr>
            <p:ph type="sldImg"/>
          </p:nvPr>
        </p:nvSpPr>
        <p:spPr>
          <a:xfrm>
            <a:off x="1209675" y="711200"/>
            <a:ext cx="4667250" cy="3500438"/>
          </a:xfrm>
          <a:ln/>
        </p:spPr>
      </p:sp>
      <p:sp>
        <p:nvSpPr>
          <p:cNvPr id="124932" name="Rectangle 3">
            <a:extLst>
              <a:ext uri="{FF2B5EF4-FFF2-40B4-BE49-F238E27FC236}">
                <a16:creationId xmlns:a16="http://schemas.microsoft.com/office/drawing/2014/main" id="{49BF4C83-1F03-4737-A280-22B34189B0DA}"/>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1" dirty="0"/>
              <a:t>Query Structure:</a:t>
            </a:r>
          </a:p>
          <a:p>
            <a:pPr>
              <a:buFont typeface="+mj-lt"/>
              <a:buAutoNum type="arabicPeriod"/>
            </a:pPr>
            <a:r>
              <a:rPr lang="en-US" b="1" dirty="0"/>
              <a:t>Outer Query</a:t>
            </a:r>
            <a:r>
              <a:rPr lang="en-US" dirty="0"/>
              <a:t>:</a:t>
            </a:r>
          </a:p>
          <a:p>
            <a:pPr>
              <a:buFont typeface="+mj-lt"/>
              <a:buAutoNum type="arabicPeriod"/>
            </a:pPr>
            <a:r>
              <a:rPr lang="en-US" dirty="0" err="1"/>
              <a:t>Sql</a:t>
            </a:r>
            <a:r>
              <a:rPr lang="en-US" dirty="0"/>
              <a:t>: SELECT DISTINCT S.ID, S.name FROM student AS S WHERE NOT EXISTS (...) </a:t>
            </a:r>
          </a:p>
          <a:p>
            <a:pPr marL="742950" lvl="1" indent="-285750">
              <a:buFont typeface="+mj-lt"/>
              <a:buAutoNum type="arabicPeriod"/>
            </a:pPr>
            <a:r>
              <a:rPr lang="en-US" dirty="0"/>
              <a:t>Retrieves students (S.ID, S.name) who satisfy the NOT EXISTS condition.</a:t>
            </a:r>
          </a:p>
          <a:p>
            <a:pPr marL="742950" lvl="1" indent="-285750">
              <a:buFont typeface="+mj-lt"/>
              <a:buAutoNum type="arabicPeriod"/>
            </a:pPr>
            <a:r>
              <a:rPr lang="en-US" dirty="0"/>
              <a:t>NOT EXISTS ensures that no courses in the Biology department are "missing" from the courses the student has taken.</a:t>
            </a:r>
          </a:p>
          <a:p>
            <a:pPr>
              <a:buFont typeface="+mj-lt"/>
              <a:buAutoNum type="arabicPeriod"/>
            </a:pPr>
            <a:r>
              <a:rPr lang="en-US" b="1" dirty="0"/>
              <a:t>First Nested Query</a:t>
            </a:r>
            <a:r>
              <a:rPr lang="en-US" dirty="0"/>
              <a:t>:</a:t>
            </a:r>
          </a:p>
          <a:p>
            <a:pPr>
              <a:buFont typeface="+mj-lt"/>
              <a:buNone/>
            </a:pPr>
            <a:r>
              <a:rPr lang="en-US" dirty="0" err="1"/>
              <a:t>Sql</a:t>
            </a:r>
            <a:r>
              <a:rPr lang="en-US" dirty="0"/>
              <a:t>: SELECT </a:t>
            </a:r>
            <a:r>
              <a:rPr lang="en-US" dirty="0" err="1"/>
              <a:t>course_id</a:t>
            </a:r>
            <a:r>
              <a:rPr lang="en-US" dirty="0"/>
              <a:t> FROM course WHERE </a:t>
            </a:r>
            <a:r>
              <a:rPr lang="en-US" dirty="0" err="1"/>
              <a:t>dept_name</a:t>
            </a:r>
            <a:r>
              <a:rPr lang="en-US" dirty="0"/>
              <a:t> = 'Biology' </a:t>
            </a:r>
          </a:p>
          <a:p>
            <a:pPr marL="742950" lvl="1" indent="-285750">
              <a:buFont typeface="+mj-lt"/>
              <a:buAutoNum type="arabicPeriod"/>
            </a:pPr>
            <a:r>
              <a:rPr lang="en-US" dirty="0"/>
              <a:t>Retrieves all </a:t>
            </a:r>
            <a:r>
              <a:rPr lang="en-US" dirty="0" err="1"/>
              <a:t>course_ids</a:t>
            </a:r>
            <a:r>
              <a:rPr lang="en-US" dirty="0"/>
              <a:t> for courses offered in the Biology department.</a:t>
            </a:r>
          </a:p>
          <a:p>
            <a:pPr>
              <a:buFont typeface="+mj-lt"/>
              <a:buAutoNum type="arabicPeriod"/>
            </a:pPr>
            <a:r>
              <a:rPr lang="en-US" b="1" dirty="0"/>
              <a:t>Second Nested Query</a:t>
            </a:r>
            <a:r>
              <a:rPr lang="en-US" dirty="0"/>
              <a:t>:</a:t>
            </a:r>
          </a:p>
          <a:p>
            <a:pPr rtl="0">
              <a:buFont typeface="+mj-lt"/>
              <a:buNone/>
            </a:pPr>
            <a:r>
              <a:rPr lang="en-US" dirty="0" err="1"/>
              <a:t>Sql:SELECT</a:t>
            </a:r>
            <a:r>
              <a:rPr lang="en-US" dirty="0"/>
              <a:t> </a:t>
            </a:r>
            <a:r>
              <a:rPr lang="en-US" dirty="0" err="1"/>
              <a:t>T.course_id</a:t>
            </a:r>
            <a:r>
              <a:rPr lang="en-US" dirty="0"/>
              <a:t> FROM takes AS T WHERE S.ID = T.ID </a:t>
            </a:r>
          </a:p>
          <a:p>
            <a:pPr marL="457200" lvl="1" indent="0">
              <a:buFont typeface="+mj-lt"/>
              <a:buNone/>
            </a:pPr>
            <a:r>
              <a:rPr lang="en-US" dirty="0"/>
              <a:t>Retrieves all </a:t>
            </a:r>
            <a:r>
              <a:rPr lang="en-US" dirty="0" err="1"/>
              <a:t>course_ids</a:t>
            </a:r>
            <a:r>
              <a:rPr lang="en-US" dirty="0"/>
              <a:t> of courses taken by the student (S.ID).</a:t>
            </a:r>
          </a:p>
          <a:p>
            <a:pPr>
              <a:buFont typeface="+mj-lt"/>
              <a:buAutoNum type="arabicPeriod"/>
            </a:pPr>
            <a:r>
              <a:rPr lang="en-US" b="1" dirty="0"/>
              <a:t>EXCEPT Clause</a:t>
            </a:r>
            <a:r>
              <a:rPr lang="en-US" dirty="0"/>
              <a:t>:</a:t>
            </a:r>
          </a:p>
          <a:p>
            <a:pPr>
              <a:buFont typeface="+mj-lt"/>
              <a:buAutoNum type="arabicPeriod"/>
            </a:pPr>
            <a:r>
              <a:rPr lang="en-US" dirty="0" err="1"/>
              <a:t>Sql</a:t>
            </a:r>
            <a:r>
              <a:rPr lang="en-US" dirty="0"/>
              <a:t>:(SELECT </a:t>
            </a:r>
            <a:r>
              <a:rPr lang="en-US" dirty="0" err="1"/>
              <a:t>course_id</a:t>
            </a:r>
            <a:r>
              <a:rPr lang="en-US" dirty="0"/>
              <a:t> FROM course WHERE </a:t>
            </a:r>
            <a:r>
              <a:rPr lang="en-US" dirty="0" err="1"/>
              <a:t>dept_name</a:t>
            </a:r>
            <a:r>
              <a:rPr lang="en-US" dirty="0"/>
              <a:t> = 'Biology') EXCEPT (SELECT </a:t>
            </a:r>
            <a:r>
              <a:rPr lang="en-US" dirty="0" err="1"/>
              <a:t>T.course_id</a:t>
            </a:r>
            <a:r>
              <a:rPr lang="en-US" dirty="0"/>
              <a:t> FROM takes AS T WHERE S.ID = T.ID) </a:t>
            </a:r>
          </a:p>
          <a:p>
            <a:pPr marL="742950" lvl="1" indent="-285750">
              <a:buFont typeface="+mj-lt"/>
              <a:buAutoNum type="arabicPeriod"/>
            </a:pPr>
            <a:r>
              <a:rPr lang="en-US" dirty="0"/>
              <a:t>Finds all Biology courses that the student </a:t>
            </a:r>
            <a:r>
              <a:rPr lang="en-US" b="1" dirty="0"/>
              <a:t>has not taken</a:t>
            </a:r>
            <a:r>
              <a:rPr lang="en-US" dirty="0"/>
              <a:t>.</a:t>
            </a:r>
          </a:p>
          <a:p>
            <a:pPr marL="742950" lvl="1" indent="-285750">
              <a:buFont typeface="+mj-lt"/>
              <a:buAutoNum type="arabicPeriod"/>
            </a:pPr>
            <a:r>
              <a:rPr lang="en-US" dirty="0"/>
              <a:t>If the result of this EXCEPT is empty, it means the student has taken all Biology courses.</a:t>
            </a:r>
          </a:p>
          <a:p>
            <a:pPr>
              <a:buFont typeface="+mj-lt"/>
              <a:buAutoNum type="arabicPeriod"/>
            </a:pPr>
            <a:r>
              <a:rPr lang="en-US" b="1" dirty="0"/>
              <a:t>NOT EXISTS</a:t>
            </a:r>
            <a:r>
              <a:rPr lang="en-US" dirty="0"/>
              <a:t>:</a:t>
            </a:r>
          </a:p>
          <a:p>
            <a:pPr rtl="0">
              <a:buFont typeface="+mj-lt"/>
              <a:buAutoNum type="arabicPeriod"/>
            </a:pPr>
            <a:r>
              <a:rPr lang="en-US" dirty="0"/>
              <a:t>WHERE NOT EXISTS (...) </a:t>
            </a:r>
          </a:p>
          <a:p>
            <a:pPr marL="742950" lvl="1" indent="-285750">
              <a:buFont typeface="+mj-lt"/>
              <a:buAutoNum type="arabicPeriod"/>
            </a:pPr>
            <a:r>
              <a:rPr lang="en-US" dirty="0"/>
              <a:t>Ensures that the result of the EXCEPT query is </a:t>
            </a:r>
            <a:r>
              <a:rPr lang="en-US" b="1" dirty="0"/>
              <a:t>empty</a:t>
            </a:r>
            <a:r>
              <a:rPr lang="en-US" dirty="0"/>
              <a:t>.</a:t>
            </a:r>
          </a:p>
          <a:p>
            <a:pPr marL="742950" lvl="1" indent="-285750">
              <a:buFont typeface="+mj-lt"/>
              <a:buAutoNum type="arabicPeriod"/>
            </a:pPr>
            <a:r>
              <a:rPr lang="en-US" dirty="0"/>
              <a:t>If the student has not missed any Biology courses, the NOT EXISTS condition is true, and the student is included in the result.</a:t>
            </a:r>
          </a:p>
          <a:p>
            <a:r>
              <a:rPr lang="en-US" altLang="en-US" dirty="0"/>
              <a:t>----------------------------------Other similar queries. ----------------</a:t>
            </a:r>
          </a:p>
          <a:p>
            <a:r>
              <a:rPr lang="en-US" altLang="en-US" dirty="0"/>
              <a:t>First approach:</a:t>
            </a:r>
          </a:p>
          <a:p>
            <a:r>
              <a:rPr lang="en-US" altLang="en-US" dirty="0"/>
              <a:t>SELECT DISTINCT </a:t>
            </a:r>
            <a:r>
              <a:rPr lang="en-US" altLang="en-US" dirty="0" err="1"/>
              <a:t>T.student_id</a:t>
            </a:r>
            <a:endParaRPr lang="en-US" altLang="en-US" dirty="0"/>
          </a:p>
          <a:p>
            <a:r>
              <a:rPr lang="en-US" altLang="en-US" dirty="0"/>
              <a:t>FROM takes AS T</a:t>
            </a:r>
          </a:p>
          <a:p>
            <a:r>
              <a:rPr lang="en-US" altLang="en-US" dirty="0"/>
              <a:t>WHERE NOT EXISTS (</a:t>
            </a:r>
          </a:p>
          <a:p>
            <a:r>
              <a:rPr lang="en-US" altLang="en-US" dirty="0"/>
              <a:t>    SELECT </a:t>
            </a:r>
            <a:r>
              <a:rPr lang="en-US" altLang="en-US" dirty="0" err="1"/>
              <a:t>C.course_id</a:t>
            </a:r>
            <a:endParaRPr lang="en-US" altLang="en-US" dirty="0"/>
          </a:p>
          <a:p>
            <a:r>
              <a:rPr lang="en-US" altLang="en-US" dirty="0"/>
              <a:t>    FROM course AS C</a:t>
            </a:r>
          </a:p>
          <a:p>
            <a:r>
              <a:rPr lang="en-US" altLang="en-US" dirty="0"/>
              <a:t>    WHERE </a:t>
            </a:r>
            <a:r>
              <a:rPr lang="en-US" altLang="en-US" dirty="0" err="1"/>
              <a:t>C.dept_name</a:t>
            </a:r>
            <a:r>
              <a:rPr lang="en-US" altLang="en-US" dirty="0"/>
              <a:t> = 'Biology'</a:t>
            </a:r>
          </a:p>
          <a:p>
            <a:r>
              <a:rPr lang="en-US" altLang="en-US" dirty="0"/>
              <a:t>    AND NOT EXISTS (</a:t>
            </a:r>
          </a:p>
          <a:p>
            <a:r>
              <a:rPr lang="en-US" altLang="en-US" dirty="0"/>
              <a:t>        SELECT 1</a:t>
            </a:r>
          </a:p>
          <a:p>
            <a:r>
              <a:rPr lang="en-US" altLang="en-US" dirty="0"/>
              <a:t>        FROM takes AS T2</a:t>
            </a:r>
          </a:p>
          <a:p>
            <a:r>
              <a:rPr lang="en-US" altLang="en-US" dirty="0"/>
              <a:t>        WHERE T2.student_id = </a:t>
            </a:r>
            <a:r>
              <a:rPr lang="en-US" altLang="en-US" dirty="0" err="1"/>
              <a:t>T.student_id</a:t>
            </a:r>
            <a:endParaRPr lang="en-US" altLang="en-US" dirty="0"/>
          </a:p>
          <a:p>
            <a:r>
              <a:rPr lang="en-US" altLang="en-US" dirty="0"/>
              <a:t>        AND T2.course_id = </a:t>
            </a:r>
            <a:r>
              <a:rPr lang="en-US" altLang="en-US" dirty="0" err="1"/>
              <a:t>C.course_id</a:t>
            </a:r>
            <a:endParaRPr lang="en-US" altLang="en-US" dirty="0"/>
          </a:p>
          <a:p>
            <a:r>
              <a:rPr lang="en-US" altLang="en-US" dirty="0"/>
              <a:t>    )</a:t>
            </a:r>
          </a:p>
          <a:p>
            <a:r>
              <a:rPr lang="en-US" altLang="en-US" dirty="0"/>
              <a:t>);</a:t>
            </a:r>
          </a:p>
          <a:p>
            <a:endParaRPr lang="en-US" altLang="en-US" dirty="0"/>
          </a:p>
          <a:p>
            <a:endParaRPr lang="en-US" altLang="en-US" dirty="0"/>
          </a:p>
          <a:p>
            <a:r>
              <a:rPr lang="en-US" altLang="en-US" dirty="0"/>
              <a:t>Another approach:</a:t>
            </a:r>
          </a:p>
          <a:p>
            <a:r>
              <a:rPr lang="en-US" altLang="en-US" dirty="0"/>
              <a:t>SELECT </a:t>
            </a:r>
            <a:r>
              <a:rPr lang="en-US" altLang="en-US" dirty="0" err="1"/>
              <a:t>T.student_id</a:t>
            </a:r>
            <a:endParaRPr lang="en-US" altLang="en-US" dirty="0"/>
          </a:p>
          <a:p>
            <a:r>
              <a:rPr lang="en-US" altLang="en-US" dirty="0"/>
              <a:t>FROM takes AS T</a:t>
            </a:r>
          </a:p>
          <a:p>
            <a:r>
              <a:rPr lang="en-US" altLang="en-US" dirty="0"/>
              <a:t>JOIN course AS C ON </a:t>
            </a:r>
            <a:r>
              <a:rPr lang="en-US" altLang="en-US" dirty="0" err="1"/>
              <a:t>T.course_id</a:t>
            </a:r>
            <a:r>
              <a:rPr lang="en-US" altLang="en-US" dirty="0"/>
              <a:t> = </a:t>
            </a:r>
            <a:r>
              <a:rPr lang="en-US" altLang="en-US" dirty="0" err="1"/>
              <a:t>C.course_id</a:t>
            </a:r>
            <a:endParaRPr lang="en-US" altLang="en-US" dirty="0"/>
          </a:p>
          <a:p>
            <a:r>
              <a:rPr lang="en-US" altLang="en-US" dirty="0"/>
              <a:t>WHERE </a:t>
            </a:r>
            <a:r>
              <a:rPr lang="en-US" altLang="en-US" dirty="0" err="1"/>
              <a:t>C.dept_name</a:t>
            </a:r>
            <a:r>
              <a:rPr lang="en-US" altLang="en-US" dirty="0"/>
              <a:t> = 'Biology'</a:t>
            </a:r>
          </a:p>
          <a:p>
            <a:r>
              <a:rPr lang="en-US" altLang="en-US" dirty="0"/>
              <a:t>GROUP BY </a:t>
            </a:r>
            <a:r>
              <a:rPr lang="en-US" altLang="en-US" dirty="0" err="1"/>
              <a:t>T.student_id</a:t>
            </a:r>
            <a:endParaRPr lang="en-US" altLang="en-US" dirty="0"/>
          </a:p>
          <a:p>
            <a:r>
              <a:rPr lang="en-US" altLang="en-US" dirty="0"/>
              <a:t>HAVING COUNT(DISTINCT </a:t>
            </a:r>
            <a:r>
              <a:rPr lang="en-US" altLang="en-US" dirty="0" err="1"/>
              <a:t>C.course_id</a:t>
            </a:r>
            <a:r>
              <a:rPr lang="en-US" altLang="en-US" dirty="0"/>
              <a:t>) = (</a:t>
            </a:r>
          </a:p>
          <a:p>
            <a:r>
              <a:rPr lang="en-US" altLang="en-US" dirty="0"/>
              <a:t>    SELECT COUNT(*)</a:t>
            </a:r>
          </a:p>
          <a:p>
            <a:r>
              <a:rPr lang="en-US" altLang="en-US" dirty="0"/>
              <a:t>    FROM course</a:t>
            </a:r>
          </a:p>
          <a:p>
            <a:r>
              <a:rPr lang="en-US" altLang="en-US" dirty="0"/>
              <a:t>    WHERE </a:t>
            </a:r>
            <a:r>
              <a:rPr lang="en-US" altLang="en-US" dirty="0" err="1"/>
              <a:t>dept_name</a:t>
            </a:r>
            <a:r>
              <a:rPr lang="en-US" altLang="en-US" dirty="0"/>
              <a:t> = 'Biology'</a:t>
            </a:r>
          </a:p>
          <a:p>
            <a:r>
              <a:rPr lang="en-US" altLang="en-US" dirty="0"/>
              <a:t>);</a:t>
            </a:r>
          </a:p>
          <a:p>
            <a:endParaRPr lang="en-US" altLang="en-US" dirty="0"/>
          </a:p>
          <a:p>
            <a:endParaRPr lang="en-US"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7CA6DE78-176E-412F-AA17-DA45E9E56A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AE46DE40-F8EF-4B8D-A7E0-B472FE9A6CD5}" type="slidenum">
              <a:rPr lang="en-US" altLang="en-US" smtClean="0"/>
              <a:pPr/>
              <a:t>58</a:t>
            </a:fld>
            <a:endParaRPr lang="en-US" altLang="en-US"/>
          </a:p>
        </p:txBody>
      </p:sp>
      <p:sp>
        <p:nvSpPr>
          <p:cNvPr id="126979" name="Rectangle 2">
            <a:extLst>
              <a:ext uri="{FF2B5EF4-FFF2-40B4-BE49-F238E27FC236}">
                <a16:creationId xmlns:a16="http://schemas.microsoft.com/office/drawing/2014/main" id="{2CA07771-F1B3-425F-A07F-338F11EB0D1B}"/>
              </a:ext>
            </a:extLst>
          </p:cNvPr>
          <p:cNvSpPr>
            <a:spLocks noGrp="1" noRot="1" noChangeAspect="1" noChangeArrowheads="1" noTextEdit="1"/>
          </p:cNvSpPr>
          <p:nvPr>
            <p:ph type="sldImg"/>
          </p:nvPr>
        </p:nvSpPr>
        <p:spPr>
          <a:xfrm>
            <a:off x="1209675" y="711200"/>
            <a:ext cx="4667250" cy="3500438"/>
          </a:xfrm>
          <a:ln/>
        </p:spPr>
      </p:sp>
      <p:sp>
        <p:nvSpPr>
          <p:cNvPr id="126980" name="Rectangle 3">
            <a:extLst>
              <a:ext uri="{FF2B5EF4-FFF2-40B4-BE49-F238E27FC236}">
                <a16:creationId xmlns:a16="http://schemas.microsoft.com/office/drawing/2014/main" id="{E82B0854-26B3-4BC5-9E5C-B502158F623B}"/>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444FBF46-7A78-4FD0-B340-062C348F6B65}" type="slidenum">
              <a:rPr lang="en-US" altLang="en-US" sz="1200"/>
              <a:pPr/>
              <a:t>59</a:t>
            </a:fld>
            <a:endParaRPr lang="en-US" altLang="en-US" sz="1200" dirty="0"/>
          </a:p>
        </p:txBody>
      </p:sp>
      <p:sp>
        <p:nvSpPr>
          <p:cNvPr id="126978" name="Rectangle 2"/>
          <p:cNvSpPr>
            <a:spLocks noGrp="1" noRot="1" noChangeAspect="1" noChangeArrowheads="1" noTextEdit="1"/>
          </p:cNvSpPr>
          <p:nvPr>
            <p:ph type="sldImg"/>
          </p:nvPr>
        </p:nvSpPr>
        <p:spPr>
          <a:xfrm>
            <a:off x="1187450" y="703263"/>
            <a:ext cx="4622800" cy="3467100"/>
          </a:xfrm>
          <a:ln/>
        </p:spPr>
      </p:sp>
      <p:sp>
        <p:nvSpPr>
          <p:cNvPr id="12697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course(</a:t>
            </a:r>
            <a:r>
              <a:rPr lang="en-US" b="1" i="1" u="sng" dirty="0" err="1"/>
              <a:t>course_id</a:t>
            </a:r>
            <a:r>
              <a:rPr lang="en-US" dirty="0"/>
              <a:t>, title, dept name, credits)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section(</a:t>
            </a:r>
            <a:r>
              <a:rPr lang="en-US" b="1" i="1" u="sng" dirty="0" err="1"/>
              <a:t>course_id</a:t>
            </a:r>
            <a:r>
              <a:rPr lang="en-US" b="1" i="1" u="sng" dirty="0"/>
              <a:t>, sec id, semester, year</a:t>
            </a:r>
            <a:r>
              <a:rPr lang="en-US" dirty="0"/>
              <a:t>, building, </a:t>
            </a:r>
            <a:r>
              <a:rPr lang="en-US" dirty="0" err="1"/>
              <a:t>room_number</a:t>
            </a:r>
            <a:r>
              <a:rPr lang="en-US" dirty="0"/>
              <a:t>, </a:t>
            </a:r>
            <a:r>
              <a:rPr lang="en-US" dirty="0" err="1"/>
              <a:t>time_slot_id</a:t>
            </a:r>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79A28225-7E5D-4105-AF50-B66487E7EB00}" type="slidenum">
              <a:rPr lang="en-US" altLang="en-US" sz="1200"/>
              <a:pPr/>
              <a:t>6</a:t>
            </a:fld>
            <a:endParaRPr lang="en-US" altLang="en-US" sz="1200" dirty="0"/>
          </a:p>
        </p:txBody>
      </p:sp>
      <p:sp>
        <p:nvSpPr>
          <p:cNvPr id="74754" name="Rectangle 2"/>
          <p:cNvSpPr>
            <a:spLocks noGrp="1" noRot="1" noChangeAspect="1" noChangeArrowheads="1" noTextEdit="1"/>
          </p:cNvSpPr>
          <p:nvPr>
            <p:ph type="sldImg"/>
          </p:nvPr>
        </p:nvSpPr>
        <p:spPr>
          <a:xfrm>
            <a:off x="1187450" y="703263"/>
            <a:ext cx="4622800" cy="3467100"/>
          </a:xfrm>
          <a:ln/>
        </p:spPr>
      </p:sp>
      <p:sp>
        <p:nvSpPr>
          <p:cNvPr id="74755"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0DD8DAD5-EFE6-4531-83B5-A1D07989AD0D}" type="slidenum">
              <a:rPr lang="en-US" altLang="en-US" sz="1200"/>
              <a:pPr/>
              <a:t>60</a:t>
            </a:fld>
            <a:endParaRPr lang="en-US" altLang="en-US" sz="1200" dirty="0"/>
          </a:p>
        </p:txBody>
      </p:sp>
      <p:sp>
        <p:nvSpPr>
          <p:cNvPr id="111618" name="Rectangle 2"/>
          <p:cNvSpPr>
            <a:spLocks noGrp="1" noRot="1" noChangeAspect="1" noChangeArrowheads="1" noTextEdit="1"/>
          </p:cNvSpPr>
          <p:nvPr>
            <p:ph type="sldImg"/>
          </p:nvPr>
        </p:nvSpPr>
        <p:spPr>
          <a:xfrm>
            <a:off x="1187450" y="703263"/>
            <a:ext cx="4622800" cy="3467100"/>
          </a:xfrm>
          <a:ln/>
        </p:spPr>
      </p:sp>
      <p:sp>
        <p:nvSpPr>
          <p:cNvPr id="11161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49F5A96B-D536-4BD1-BFE1-FD6DBF117D8A}" type="slidenum">
              <a:rPr lang="en-US" altLang="en-US" sz="1200"/>
              <a:pPr/>
              <a:t>61</a:t>
            </a:fld>
            <a:endParaRPr lang="en-US" altLang="en-US" sz="1200" dirty="0"/>
          </a:p>
        </p:txBody>
      </p:sp>
      <p:sp>
        <p:nvSpPr>
          <p:cNvPr id="112642" name="Rectangle 2"/>
          <p:cNvSpPr>
            <a:spLocks noGrp="1" noRot="1" noChangeAspect="1" noChangeArrowheads="1" noTextEdit="1"/>
          </p:cNvSpPr>
          <p:nvPr>
            <p:ph type="sldImg"/>
          </p:nvPr>
        </p:nvSpPr>
        <p:spPr>
          <a:xfrm>
            <a:off x="1187450" y="703263"/>
            <a:ext cx="4622800" cy="3467100"/>
          </a:xfrm>
          <a:ln/>
        </p:spPr>
      </p:sp>
      <p:sp>
        <p:nvSpPr>
          <p:cNvPr id="112643"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rgbClr val="000000"/>
                </a:solidFill>
                <a:effectLst/>
                <a:latin typeface="Times New Roman" panose="02020603050405020304" pitchFamily="18" charset="0"/>
                <a:ea typeface="MS PGothic" panose="020B0600070205080204" pitchFamily="34" charset="-128"/>
                <a:cs typeface="ＭＳ Ｐゴシック" panose="020B0600070205080204" pitchFamily="34" charset="-128"/>
              </a:rPr>
              <a:t>instructor(</a:t>
            </a:r>
            <a:r>
              <a:rPr lang="en-US" sz="1200" b="1" i="1" u="sng" kern="1200" dirty="0">
                <a:solidFill>
                  <a:srgbClr val="000000"/>
                </a:solidFill>
                <a:effectLst/>
                <a:latin typeface="Times New Roman" panose="02020603050405020304" pitchFamily="18" charset="0"/>
                <a:ea typeface="MS PGothic" panose="020B0600070205080204" pitchFamily="34" charset="-128"/>
                <a:cs typeface="ＭＳ Ｐゴシック" panose="020B0600070205080204" pitchFamily="34" charset="-128"/>
              </a:rPr>
              <a:t>ID</a:t>
            </a:r>
            <a:r>
              <a:rPr lang="en-US" sz="1200" kern="1200" dirty="0">
                <a:solidFill>
                  <a:srgbClr val="000000"/>
                </a:solidFill>
                <a:effectLst/>
                <a:latin typeface="Times New Roman" panose="02020603050405020304" pitchFamily="18" charset="0"/>
                <a:ea typeface="MS PGothic" panose="020B0600070205080204" pitchFamily="34" charset="-128"/>
                <a:cs typeface="ＭＳ Ｐゴシック" panose="020B0600070205080204" pitchFamily="34" charset="-128"/>
              </a:rPr>
              <a:t>, name, dept name, salary)</a:t>
            </a:r>
            <a:endParaRPr lang="en-US" dirty="0">
              <a:effectLst/>
            </a:endParaRPr>
          </a:p>
          <a:p>
            <a:endParaRPr lang="en-US"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FC40216D-0A9E-4598-BBBD-B7C39318A82C}" type="slidenum">
              <a:rPr lang="en-US" altLang="en-US" sz="1200"/>
              <a:pPr/>
              <a:t>62</a:t>
            </a:fld>
            <a:endParaRPr lang="en-US" altLang="en-US" sz="1200" dirty="0"/>
          </a:p>
        </p:txBody>
      </p:sp>
      <p:sp>
        <p:nvSpPr>
          <p:cNvPr id="113666" name="Rectangle 2"/>
          <p:cNvSpPr>
            <a:spLocks noGrp="1" noRot="1" noChangeAspect="1" noChangeArrowheads="1" noTextEdit="1"/>
          </p:cNvSpPr>
          <p:nvPr>
            <p:ph type="sldImg"/>
          </p:nvPr>
        </p:nvSpPr>
        <p:spPr>
          <a:xfrm>
            <a:off x="1187450" y="703263"/>
            <a:ext cx="4622800" cy="3467100"/>
          </a:xfrm>
          <a:ln/>
        </p:spPr>
      </p:sp>
      <p:sp>
        <p:nvSpPr>
          <p:cNvPr id="11366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FA52F4EC-96D8-43E5-B07E-8F5D1F8120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CB191DC7-0CF7-41FF-A50B-C38E640DD3FC}" type="slidenum">
              <a:rPr lang="en-US" altLang="en-US" smtClean="0"/>
              <a:pPr/>
              <a:t>63</a:t>
            </a:fld>
            <a:endParaRPr lang="en-US" altLang="en-US"/>
          </a:p>
        </p:txBody>
      </p:sp>
      <p:sp>
        <p:nvSpPr>
          <p:cNvPr id="139267" name="Rectangle 2">
            <a:extLst>
              <a:ext uri="{FF2B5EF4-FFF2-40B4-BE49-F238E27FC236}">
                <a16:creationId xmlns:a16="http://schemas.microsoft.com/office/drawing/2014/main" id="{15EF8401-08DA-4206-B8F6-1BD6E60164B2}"/>
              </a:ext>
            </a:extLst>
          </p:cNvPr>
          <p:cNvSpPr>
            <a:spLocks noGrp="1" noRot="1" noChangeAspect="1" noChangeArrowheads="1" noTextEdit="1"/>
          </p:cNvSpPr>
          <p:nvPr>
            <p:ph type="sldImg"/>
          </p:nvPr>
        </p:nvSpPr>
        <p:spPr>
          <a:xfrm>
            <a:off x="1209675" y="711200"/>
            <a:ext cx="4667250" cy="3500438"/>
          </a:xfrm>
          <a:ln/>
        </p:spPr>
      </p:sp>
      <p:sp>
        <p:nvSpPr>
          <p:cNvPr id="139268" name="Rectangle 3">
            <a:extLst>
              <a:ext uri="{FF2B5EF4-FFF2-40B4-BE49-F238E27FC236}">
                <a16:creationId xmlns:a16="http://schemas.microsoft.com/office/drawing/2014/main" id="{7D74DCF9-1FD3-4B97-A172-B51D2A368D43}"/>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1C418B99-8B34-4152-BF4B-AE8E47CC1A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89CDD8D1-7949-42A5-BBCD-99179257E3BF}" type="slidenum">
              <a:rPr lang="en-US" altLang="en-US" smtClean="0"/>
              <a:pPr/>
              <a:t>64</a:t>
            </a:fld>
            <a:endParaRPr lang="en-US" altLang="en-US"/>
          </a:p>
        </p:txBody>
      </p:sp>
      <p:sp>
        <p:nvSpPr>
          <p:cNvPr id="141315" name="Rectangle 2">
            <a:extLst>
              <a:ext uri="{FF2B5EF4-FFF2-40B4-BE49-F238E27FC236}">
                <a16:creationId xmlns:a16="http://schemas.microsoft.com/office/drawing/2014/main" id="{9ECEAA4B-E725-4626-8AFA-9D9F20AD6F22}"/>
              </a:ext>
            </a:extLst>
          </p:cNvPr>
          <p:cNvSpPr>
            <a:spLocks noGrp="1" noRot="1" noChangeAspect="1" noChangeArrowheads="1" noTextEdit="1"/>
          </p:cNvSpPr>
          <p:nvPr>
            <p:ph type="sldImg"/>
          </p:nvPr>
        </p:nvSpPr>
        <p:spPr>
          <a:xfrm>
            <a:off x="1209675" y="711200"/>
            <a:ext cx="4667250" cy="3500438"/>
          </a:xfrm>
          <a:ln/>
        </p:spPr>
      </p:sp>
      <p:sp>
        <p:nvSpPr>
          <p:cNvPr id="141316" name="Rectangle 3">
            <a:extLst>
              <a:ext uri="{FF2B5EF4-FFF2-40B4-BE49-F238E27FC236}">
                <a16:creationId xmlns:a16="http://schemas.microsoft.com/office/drawing/2014/main" id="{8BFBA216-F5E1-4C76-904D-B19FB63BF2EC}"/>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classroom(</a:t>
            </a:r>
            <a:r>
              <a:rPr lang="en-US" b="1" i="1" u="sng" dirty="0"/>
              <a:t>building</a:t>
            </a:r>
            <a:r>
              <a:rPr lang="en-US" dirty="0"/>
              <a:t>, </a:t>
            </a:r>
            <a:r>
              <a:rPr lang="en-US" b="1" u="sng" dirty="0" err="1"/>
              <a:t>room</a:t>
            </a:r>
            <a:r>
              <a:rPr lang="en-US" b="1" dirty="0" err="1"/>
              <a:t>_number</a:t>
            </a:r>
            <a:r>
              <a:rPr lang="en-US" dirty="0"/>
              <a:t>, capacity)</a:t>
            </a:r>
          </a:p>
          <a:p>
            <a:r>
              <a:rPr lang="en-US" dirty="0"/>
              <a:t>department(</a:t>
            </a:r>
            <a:r>
              <a:rPr lang="en-US" b="1" i="1" u="sng" dirty="0" err="1"/>
              <a:t>dept_name</a:t>
            </a:r>
            <a:r>
              <a:rPr lang="en-US" dirty="0"/>
              <a:t>, building, budget)</a:t>
            </a:r>
          </a:p>
          <a:p>
            <a:r>
              <a:rPr lang="en-US" dirty="0"/>
              <a:t>course(</a:t>
            </a:r>
            <a:r>
              <a:rPr lang="en-US" b="1" i="1" u="sng" dirty="0" err="1"/>
              <a:t>course_id</a:t>
            </a:r>
            <a:r>
              <a:rPr lang="en-US" dirty="0"/>
              <a:t>, title, dept name, credits)</a:t>
            </a:r>
          </a:p>
          <a:p>
            <a:r>
              <a:rPr lang="en-US" dirty="0"/>
              <a:t>instructor(</a:t>
            </a:r>
            <a:r>
              <a:rPr lang="en-US" b="1" i="1" u="sng" dirty="0"/>
              <a:t>ID</a:t>
            </a:r>
            <a:r>
              <a:rPr lang="en-US" dirty="0"/>
              <a:t>, name, dept name, salary)</a:t>
            </a:r>
          </a:p>
          <a:p>
            <a:r>
              <a:rPr lang="en-US" dirty="0"/>
              <a:t>section(</a:t>
            </a:r>
            <a:r>
              <a:rPr lang="en-US" b="1" i="1" u="sng" dirty="0" err="1"/>
              <a:t>course_id</a:t>
            </a:r>
            <a:r>
              <a:rPr lang="en-US" b="1" i="1" u="sng" dirty="0"/>
              <a:t>, sec id, semester, year</a:t>
            </a:r>
            <a:r>
              <a:rPr lang="en-US" dirty="0"/>
              <a:t>, building, </a:t>
            </a:r>
            <a:r>
              <a:rPr lang="en-US" dirty="0" err="1"/>
              <a:t>room_number</a:t>
            </a:r>
            <a:r>
              <a:rPr lang="en-US" dirty="0"/>
              <a:t>, </a:t>
            </a:r>
            <a:r>
              <a:rPr lang="en-US" dirty="0" err="1"/>
              <a:t>time_slot_id</a:t>
            </a:r>
            <a:endParaRPr lang="en-US" dirty="0"/>
          </a:p>
          <a:p>
            <a:r>
              <a:rPr lang="en-US" dirty="0"/>
              <a:t>teaches(</a:t>
            </a:r>
            <a:r>
              <a:rPr lang="en-US" b="1" i="1" u="sng" dirty="0"/>
              <a:t>ID, </a:t>
            </a:r>
            <a:r>
              <a:rPr lang="en-US" b="1" i="1" u="sng" dirty="0" err="1"/>
              <a:t>course_id</a:t>
            </a:r>
            <a:r>
              <a:rPr lang="en-US" b="1" i="1" u="sng" dirty="0"/>
              <a:t>, sec id, semester, year</a:t>
            </a:r>
            <a:r>
              <a:rPr lang="en-US" dirty="0"/>
              <a:t>)</a:t>
            </a:r>
          </a:p>
          <a:p>
            <a:r>
              <a:rPr lang="en-US" dirty="0"/>
              <a:t>student(</a:t>
            </a:r>
            <a:r>
              <a:rPr lang="en-US" b="1" i="1" u="sng" dirty="0"/>
              <a:t>ID</a:t>
            </a:r>
            <a:r>
              <a:rPr lang="en-US" dirty="0"/>
              <a:t>, name, </a:t>
            </a:r>
            <a:r>
              <a:rPr lang="en-US" dirty="0" err="1"/>
              <a:t>dept_name</a:t>
            </a:r>
            <a:r>
              <a:rPr lang="en-US" dirty="0"/>
              <a:t>, </a:t>
            </a:r>
            <a:r>
              <a:rPr lang="en-US" dirty="0" err="1"/>
              <a:t>tot_cred</a:t>
            </a:r>
            <a:r>
              <a:rPr lang="en-US" dirty="0"/>
              <a:t>)</a:t>
            </a:r>
          </a:p>
          <a:p>
            <a:r>
              <a:rPr lang="en-US" dirty="0"/>
              <a:t>takes(</a:t>
            </a:r>
            <a:r>
              <a:rPr lang="en-US" b="1" i="1" u="sng" dirty="0"/>
              <a:t>ID, </a:t>
            </a:r>
            <a:r>
              <a:rPr lang="en-US" b="1" i="1" u="sng" dirty="0" err="1"/>
              <a:t>course_id</a:t>
            </a:r>
            <a:r>
              <a:rPr lang="en-US" b="1" i="1" u="sng" dirty="0"/>
              <a:t>, </a:t>
            </a:r>
            <a:r>
              <a:rPr lang="en-US" b="1" i="1" u="sng" dirty="0" err="1"/>
              <a:t>sec_id</a:t>
            </a:r>
            <a:r>
              <a:rPr lang="en-US" b="1" i="1" u="sng" dirty="0"/>
              <a:t>, semester, year</a:t>
            </a:r>
            <a:r>
              <a:rPr lang="en-US" dirty="0"/>
              <a:t>, grade)</a:t>
            </a:r>
          </a:p>
          <a:p>
            <a:r>
              <a:rPr lang="en-US" dirty="0"/>
              <a:t>advisor(</a:t>
            </a:r>
            <a:r>
              <a:rPr lang="en-US" b="1" i="1" u="sng" dirty="0" err="1"/>
              <a:t>s_ID</a:t>
            </a:r>
            <a:r>
              <a:rPr lang="en-US" dirty="0"/>
              <a:t>, </a:t>
            </a:r>
            <a:r>
              <a:rPr lang="en-US" dirty="0" err="1"/>
              <a:t>i_ID</a:t>
            </a:r>
            <a:r>
              <a:rPr lang="en-US" dirty="0"/>
              <a:t>)</a:t>
            </a:r>
          </a:p>
          <a:p>
            <a:r>
              <a:rPr lang="en-US" dirty="0" err="1"/>
              <a:t>time_slot</a:t>
            </a:r>
            <a:r>
              <a:rPr lang="en-US" dirty="0"/>
              <a:t>(</a:t>
            </a:r>
            <a:r>
              <a:rPr lang="en-US" b="1" i="1" u="sng" dirty="0" err="1"/>
              <a:t>time_slot_id</a:t>
            </a:r>
            <a:r>
              <a:rPr lang="en-US" b="1" i="1" u="sng" dirty="0"/>
              <a:t>, day, start time</a:t>
            </a:r>
            <a:r>
              <a:rPr lang="en-US" dirty="0"/>
              <a:t>, </a:t>
            </a:r>
            <a:r>
              <a:rPr lang="en-US" dirty="0" err="1"/>
              <a:t>end_time</a:t>
            </a:r>
            <a:r>
              <a:rPr lang="en-US" dirty="0"/>
              <a:t>)</a:t>
            </a:r>
          </a:p>
          <a:p>
            <a:r>
              <a:rPr lang="en-US" dirty="0" err="1"/>
              <a:t>prereq</a:t>
            </a:r>
            <a:r>
              <a:rPr lang="en-US" dirty="0"/>
              <a:t>(</a:t>
            </a:r>
            <a:r>
              <a:rPr lang="en-US" b="1" i="1" u="sng" dirty="0" err="1"/>
              <a:t>course_id</a:t>
            </a:r>
            <a:r>
              <a:rPr lang="en-US" b="1" i="1" u="sng" dirty="0"/>
              <a:t>, </a:t>
            </a:r>
            <a:r>
              <a:rPr lang="en-US" b="1" i="1" u="sng" dirty="0" err="1"/>
              <a:t>prereq_id</a:t>
            </a:r>
            <a:r>
              <a:rPr lang="en-US" dirty="0"/>
              <a:t>)</a:t>
            </a:r>
          </a:p>
          <a:p>
            <a:endParaRPr lang="en-US" dirty="0"/>
          </a:p>
          <a:p>
            <a:endParaRPr lang="en-US" dirty="0"/>
          </a:p>
          <a:p>
            <a:endParaRPr lang="en-US" altLang="en-US" dirty="0"/>
          </a:p>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65</a:t>
            </a:fld>
            <a:endParaRPr lang="en-US" altLang="en-US"/>
          </a:p>
        </p:txBody>
      </p:sp>
    </p:spTree>
    <p:extLst>
      <p:ext uri="{BB962C8B-B14F-4D97-AF65-F5344CB8AC3E}">
        <p14:creationId xmlns:p14="http://schemas.microsoft.com/office/powerpoint/2010/main" val="2931235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4BD73B76-F558-45CE-871C-8466EA0D0DF2}" type="slidenum">
              <a:rPr lang="en-US" altLang="en-US" sz="1200"/>
              <a:pPr/>
              <a:t>67</a:t>
            </a:fld>
            <a:endParaRPr lang="en-US" altLang="en-US" sz="1200" dirty="0"/>
          </a:p>
        </p:txBody>
      </p:sp>
      <p:sp>
        <p:nvSpPr>
          <p:cNvPr id="129026" name="Rectangle 2"/>
          <p:cNvSpPr>
            <a:spLocks noGrp="1" noRot="1" noChangeAspect="1" noChangeArrowheads="1" noTextEdit="1"/>
          </p:cNvSpPr>
          <p:nvPr>
            <p:ph type="sldImg"/>
          </p:nvPr>
        </p:nvSpPr>
        <p:spPr>
          <a:xfrm>
            <a:off x="1187450" y="703263"/>
            <a:ext cx="4622800" cy="3467100"/>
          </a:xfrm>
          <a:ln/>
        </p:spPr>
      </p:sp>
      <p:sp>
        <p:nvSpPr>
          <p:cNvPr id="12902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85CE7E0-7666-4352-A4C1-28EF06861AC9}" type="slidenum">
              <a:rPr lang="en-US" altLang="en-US" sz="1200"/>
              <a:pPr/>
              <a:t>68</a:t>
            </a:fld>
            <a:endParaRPr lang="en-US" altLang="en-US" sz="1200" dirty="0"/>
          </a:p>
        </p:txBody>
      </p:sp>
      <p:sp>
        <p:nvSpPr>
          <p:cNvPr id="130050" name="Rectangle 2"/>
          <p:cNvSpPr>
            <a:spLocks noGrp="1" noRot="1" noChangeAspect="1" noChangeArrowheads="1" noTextEdit="1"/>
          </p:cNvSpPr>
          <p:nvPr>
            <p:ph type="sldImg"/>
          </p:nvPr>
        </p:nvSpPr>
        <p:spPr>
          <a:xfrm>
            <a:off x="1187450" y="703263"/>
            <a:ext cx="4622800" cy="3467100"/>
          </a:xfrm>
          <a:ln/>
        </p:spPr>
      </p:sp>
      <p:sp>
        <p:nvSpPr>
          <p:cNvPr id="130051"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3DA57BBC-3DEF-4030-90C9-4A7A7E87C33E}" type="slidenum">
              <a:rPr lang="en-US" altLang="en-US" sz="1200"/>
              <a:pPr/>
              <a:t>69</a:t>
            </a:fld>
            <a:endParaRPr lang="en-US" altLang="en-US" sz="1200" dirty="0"/>
          </a:p>
        </p:txBody>
      </p:sp>
      <p:sp>
        <p:nvSpPr>
          <p:cNvPr id="131074" name="Rectangle 2"/>
          <p:cNvSpPr>
            <a:spLocks noGrp="1" noRot="1" noChangeAspect="1" noChangeArrowheads="1" noTextEdit="1"/>
          </p:cNvSpPr>
          <p:nvPr>
            <p:ph type="sldImg"/>
          </p:nvPr>
        </p:nvSpPr>
        <p:spPr>
          <a:xfrm>
            <a:off x="1187450" y="703263"/>
            <a:ext cx="4622800" cy="3467100"/>
          </a:xfrm>
          <a:ln/>
        </p:spPr>
      </p:sp>
      <p:sp>
        <p:nvSpPr>
          <p:cNvPr id="131075"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A0F5E957-0B06-4A30-B2E5-7BB08DDEB4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E83CD65D-CEC9-4FB0-9EB1-024EA1FCD75E}" type="slidenum">
              <a:rPr lang="en-US" altLang="en-US" smtClean="0"/>
              <a:pPr/>
              <a:t>70</a:t>
            </a:fld>
            <a:endParaRPr lang="en-US" altLang="en-US"/>
          </a:p>
        </p:txBody>
      </p:sp>
      <p:sp>
        <p:nvSpPr>
          <p:cNvPr id="151555" name="Rectangle 2">
            <a:extLst>
              <a:ext uri="{FF2B5EF4-FFF2-40B4-BE49-F238E27FC236}">
                <a16:creationId xmlns:a16="http://schemas.microsoft.com/office/drawing/2014/main" id="{72A42C86-BCB7-4D23-B247-46D7CE2981F2}"/>
              </a:ext>
            </a:extLst>
          </p:cNvPr>
          <p:cNvSpPr>
            <a:spLocks noGrp="1" noRot="1" noChangeAspect="1" noChangeArrowheads="1" noTextEdit="1"/>
          </p:cNvSpPr>
          <p:nvPr>
            <p:ph type="sldImg"/>
          </p:nvPr>
        </p:nvSpPr>
        <p:spPr>
          <a:xfrm>
            <a:off x="1209675" y="711200"/>
            <a:ext cx="4667250" cy="3500438"/>
          </a:xfrm>
          <a:ln/>
        </p:spPr>
      </p:sp>
      <p:sp>
        <p:nvSpPr>
          <p:cNvPr id="151556" name="Rectangle 3">
            <a:extLst>
              <a:ext uri="{FF2B5EF4-FFF2-40B4-BE49-F238E27FC236}">
                <a16:creationId xmlns:a16="http://schemas.microsoft.com/office/drawing/2014/main" id="{CF72D855-C0AB-4FA2-8392-17270733625E}"/>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20C9E32-697E-489A-B64D-FE4953CC062F}" type="slidenum">
              <a:rPr lang="en-US" altLang="en-US" sz="1200"/>
              <a:pPr/>
              <a:t>7</a:t>
            </a:fld>
            <a:endParaRPr lang="en-US" altLang="en-US" sz="1200" dirty="0"/>
          </a:p>
        </p:txBody>
      </p:sp>
      <p:sp>
        <p:nvSpPr>
          <p:cNvPr id="75778" name="Rectangle 2"/>
          <p:cNvSpPr>
            <a:spLocks noGrp="1" noRot="1" noChangeAspect="1" noChangeArrowheads="1" noTextEdit="1"/>
          </p:cNvSpPr>
          <p:nvPr>
            <p:ph type="sldImg"/>
          </p:nvPr>
        </p:nvSpPr>
        <p:spPr>
          <a:xfrm>
            <a:off x="1187450" y="703263"/>
            <a:ext cx="4622800" cy="3467100"/>
          </a:xfrm>
          <a:ln/>
        </p:spPr>
      </p:sp>
      <p:sp>
        <p:nvSpPr>
          <p:cNvPr id="7577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char(n)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رشته‌ای با طول ثابت که طول آن توسط کاربر به‌صورت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nnn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مشخص می‌شود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varchar(n)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رشته‌هایی با طول متغیر که طول حداکثر آن توسط کاربر به‌صورت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nnn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تعیین می‌شود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int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عدد صحیح (زیرمجموعه‌ای محدود از اعداد صحیح که به ماشین وابسته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smallint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عدد صحیح کوچک (زیرمجموعه‌ای وابسته به ماشین از نوع دامنه اعداد صحیح)</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numeric(</a:t>
            </a:r>
            <a:r>
              <a:rPr lang="en-US" sz="1800" b="1" dirty="0" err="1">
                <a:effectLst/>
                <a:latin typeface="Times New Roman" panose="02020603050405020304" pitchFamily="18" charset="0"/>
                <a:ea typeface="Times New Roman" panose="02020603050405020304" pitchFamily="18" charset="0"/>
                <a:cs typeface="Arial" panose="020B0604020202020204" pitchFamily="34" charset="0"/>
              </a:rPr>
              <a:t>p,d</a:t>
            </a: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عدد اعشاری با تعداد رقم‌های ثابت که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ppp</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نشان‌دهنده دقت کلی و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ddd</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تعداد ارقام در سمت راست ممیز اعشاری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مثلاً، </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numeric(3,1)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مقدار 44.5 را به‌طور دقیق ذخیره می‌کند، اما 444.5 یا 0.32 را ذخیره نمی‌کند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real, double precision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اعداد اعشاری شناور و اعشاری شناور با دقت دو برابر که دقت آن‌ها به ماشین وابسته است</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float(n)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عدد اعشاری شناور با دقتی که کاربر حداقل آن را </a:t>
            </a:r>
            <a:r>
              <a:rPr lang="en-US" sz="1800" dirty="0" err="1">
                <a:effectLst/>
                <a:latin typeface="Times New Roman" panose="02020603050405020304" pitchFamily="18" charset="0"/>
                <a:ea typeface="Times New Roman" panose="02020603050405020304" pitchFamily="18" charset="0"/>
                <a:cs typeface="Arial" panose="020B0604020202020204" pitchFamily="34" charset="0"/>
              </a:rPr>
              <a:t>nnn</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رقم مشخص می‌کند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سایر انواع داده‌ها در فصل </a:t>
            </a:r>
            <a:r>
              <a:rPr lang="fa-IR" sz="1800" dirty="0">
                <a:effectLst/>
                <a:latin typeface="Calibri" panose="020F0502020204030204" pitchFamily="34" charset="0"/>
                <a:ea typeface="Times New Roman" panose="02020603050405020304" pitchFamily="18" charset="0"/>
                <a:cs typeface="Times New Roman" panose="02020603050405020304" pitchFamily="18" charset="0"/>
              </a:rPr>
              <a:t>۴</a:t>
            </a:r>
            <a:r>
              <a:rPr lang="ar-SA" sz="1800" dirty="0">
                <a:effectLst/>
                <a:latin typeface="Calibri" panose="020F0502020204030204" pitchFamily="34" charset="0"/>
                <a:ea typeface="Times New Roman" panose="02020603050405020304" pitchFamily="18" charset="0"/>
                <a:cs typeface="Times New Roman" panose="02020603050405020304" pitchFamily="18" charset="0"/>
              </a:rPr>
              <a:t> بررسی می‌شوند</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a:p>
            <a:endParaRPr lang="en-US"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0C084318-09B4-44D4-A638-1DDAACCA0C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a:solidFill>
                  <a:schemeClr val="tx1"/>
                </a:solidFill>
                <a:latin typeface="Helvetica" panose="020B0604020202020204" pitchFamily="34" charset="0"/>
              </a:defRPr>
            </a:lvl1pPr>
            <a:lvl2pPr marL="742950" indent="-285750" defTabSz="938213">
              <a:defRPr>
                <a:solidFill>
                  <a:schemeClr val="tx1"/>
                </a:solidFill>
                <a:latin typeface="Helvetica" panose="020B0604020202020204" pitchFamily="34" charset="0"/>
              </a:defRPr>
            </a:lvl2pPr>
            <a:lvl3pPr marL="1143000" indent="-228600" defTabSz="938213">
              <a:defRPr>
                <a:solidFill>
                  <a:schemeClr val="tx1"/>
                </a:solidFill>
                <a:latin typeface="Helvetica" panose="020B0604020202020204" pitchFamily="34" charset="0"/>
              </a:defRPr>
            </a:lvl3pPr>
            <a:lvl4pPr marL="1600200" indent="-228600" defTabSz="938213">
              <a:defRPr>
                <a:solidFill>
                  <a:schemeClr val="tx1"/>
                </a:solidFill>
                <a:latin typeface="Helvetica" panose="020B0604020202020204" pitchFamily="34" charset="0"/>
              </a:defRPr>
            </a:lvl4pPr>
            <a:lvl5pPr marL="2057400" indent="-228600" defTabSz="938213">
              <a:defRPr>
                <a:solidFill>
                  <a:schemeClr val="tx1"/>
                </a:solidFill>
                <a:latin typeface="Helvetica" panose="020B0604020202020204" pitchFamily="34" charset="0"/>
              </a:defRPr>
            </a:lvl5pPr>
            <a:lvl6pPr marL="2514600" indent="-228600" defTabSz="938213" eaLnBrk="0" fontAlgn="base" hangingPunct="0">
              <a:spcBef>
                <a:spcPct val="0"/>
              </a:spcBef>
              <a:spcAft>
                <a:spcPct val="0"/>
              </a:spcAft>
              <a:defRPr>
                <a:solidFill>
                  <a:schemeClr val="tx1"/>
                </a:solidFill>
                <a:latin typeface="Helvetica" panose="020B0604020202020204" pitchFamily="34" charset="0"/>
              </a:defRPr>
            </a:lvl6pPr>
            <a:lvl7pPr marL="2971800" indent="-228600" defTabSz="938213" eaLnBrk="0" fontAlgn="base" hangingPunct="0">
              <a:spcBef>
                <a:spcPct val="0"/>
              </a:spcBef>
              <a:spcAft>
                <a:spcPct val="0"/>
              </a:spcAft>
              <a:defRPr>
                <a:solidFill>
                  <a:schemeClr val="tx1"/>
                </a:solidFill>
                <a:latin typeface="Helvetica" panose="020B0604020202020204" pitchFamily="34" charset="0"/>
              </a:defRPr>
            </a:lvl7pPr>
            <a:lvl8pPr marL="3429000" indent="-228600" defTabSz="938213" eaLnBrk="0" fontAlgn="base" hangingPunct="0">
              <a:spcBef>
                <a:spcPct val="0"/>
              </a:spcBef>
              <a:spcAft>
                <a:spcPct val="0"/>
              </a:spcAft>
              <a:defRPr>
                <a:solidFill>
                  <a:schemeClr val="tx1"/>
                </a:solidFill>
                <a:latin typeface="Helvetica" panose="020B0604020202020204" pitchFamily="34" charset="0"/>
              </a:defRPr>
            </a:lvl8pPr>
            <a:lvl9pPr marL="3886200" indent="-228600" defTabSz="938213" eaLnBrk="0" fontAlgn="base" hangingPunct="0">
              <a:spcBef>
                <a:spcPct val="0"/>
              </a:spcBef>
              <a:spcAft>
                <a:spcPct val="0"/>
              </a:spcAft>
              <a:defRPr>
                <a:solidFill>
                  <a:schemeClr val="tx1"/>
                </a:solidFill>
                <a:latin typeface="Helvetica" panose="020B0604020202020204" pitchFamily="34" charset="0"/>
              </a:defRPr>
            </a:lvl9pPr>
          </a:lstStyle>
          <a:p>
            <a:fld id="{9D8D2415-1293-4975-BBF1-BB26E1BB6CE7}" type="slidenum">
              <a:rPr lang="en-US" altLang="en-US" smtClean="0"/>
              <a:pPr/>
              <a:t>71</a:t>
            </a:fld>
            <a:endParaRPr lang="en-US" altLang="en-US"/>
          </a:p>
        </p:txBody>
      </p:sp>
      <p:sp>
        <p:nvSpPr>
          <p:cNvPr id="153603" name="Rectangle 2">
            <a:extLst>
              <a:ext uri="{FF2B5EF4-FFF2-40B4-BE49-F238E27FC236}">
                <a16:creationId xmlns:a16="http://schemas.microsoft.com/office/drawing/2014/main" id="{A09F826C-E223-4520-9E8F-E251F8A3EA41}"/>
              </a:ext>
            </a:extLst>
          </p:cNvPr>
          <p:cNvSpPr>
            <a:spLocks noGrp="1" noRot="1" noChangeAspect="1" noChangeArrowheads="1" noTextEdit="1"/>
          </p:cNvSpPr>
          <p:nvPr>
            <p:ph type="sldImg"/>
          </p:nvPr>
        </p:nvSpPr>
        <p:spPr>
          <a:xfrm>
            <a:off x="1209675" y="711200"/>
            <a:ext cx="4667250" cy="3500438"/>
          </a:xfrm>
          <a:ln/>
        </p:spPr>
      </p:sp>
      <p:sp>
        <p:nvSpPr>
          <p:cNvPr id="153604" name="Rectangle 3">
            <a:extLst>
              <a:ext uri="{FF2B5EF4-FFF2-40B4-BE49-F238E27FC236}">
                <a16:creationId xmlns:a16="http://schemas.microsoft.com/office/drawing/2014/main" id="{BFAF5633-E307-4CCD-8EDE-3E0A7FFB8131}"/>
              </a:ext>
            </a:extLst>
          </p:cNvPr>
          <p:cNvSpPr>
            <a:spLocks noGrp="1" noChangeArrowheads="1"/>
          </p:cNvSpPr>
          <p:nvPr>
            <p:ph type="body" idx="1"/>
          </p:nvPr>
        </p:nvSpPr>
        <p:spPr>
          <a:xfrm>
            <a:off x="942975" y="4452938"/>
            <a:ext cx="5200650" cy="421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C1FEC76-0B84-458E-8A4E-B7ECCB6E1DCF}" type="slidenum">
              <a:rPr lang="en-US" altLang="en-US" sz="1200"/>
              <a:pPr/>
              <a:t>72</a:t>
            </a:fld>
            <a:endParaRPr lang="en-US" altLang="en-US" sz="1200" dirty="0"/>
          </a:p>
        </p:txBody>
      </p:sp>
      <p:sp>
        <p:nvSpPr>
          <p:cNvPr id="132098" name="Rectangle 2"/>
          <p:cNvSpPr>
            <a:spLocks noGrp="1" noRot="1" noChangeAspect="1" noChangeArrowheads="1" noTextEdit="1"/>
          </p:cNvSpPr>
          <p:nvPr>
            <p:ph type="sldImg"/>
          </p:nvPr>
        </p:nvSpPr>
        <p:spPr>
          <a:xfrm>
            <a:off x="1187450" y="703263"/>
            <a:ext cx="4622800" cy="3467100"/>
          </a:xfrm>
          <a:ln/>
        </p:spPr>
      </p:sp>
      <p:sp>
        <p:nvSpPr>
          <p:cNvPr id="13209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35F31BFB-CE80-49DF-B5B2-8D11C75DEDAB}" type="slidenum">
              <a:rPr lang="en-US" altLang="en-US" sz="1200"/>
              <a:pPr/>
              <a:t>73</a:t>
            </a:fld>
            <a:endParaRPr lang="en-US" altLang="en-US" sz="1200" dirty="0"/>
          </a:p>
        </p:txBody>
      </p:sp>
      <p:sp>
        <p:nvSpPr>
          <p:cNvPr id="133122" name="Rectangle 2"/>
          <p:cNvSpPr>
            <a:spLocks noGrp="1" noRot="1" noChangeAspect="1" noChangeArrowheads="1" noTextEdit="1"/>
          </p:cNvSpPr>
          <p:nvPr>
            <p:ph type="sldImg"/>
          </p:nvPr>
        </p:nvSpPr>
        <p:spPr>
          <a:xfrm>
            <a:off x="1187450" y="703263"/>
            <a:ext cx="4622800" cy="3467100"/>
          </a:xfrm>
          <a:ln/>
        </p:spPr>
      </p:sp>
      <p:sp>
        <p:nvSpPr>
          <p:cNvPr id="133123"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B0ED708-B857-4AA3-91E9-C395C0C34058}" type="slidenum">
              <a:rPr lang="en-US" altLang="en-US" sz="1200"/>
              <a:pPr/>
              <a:t>74</a:t>
            </a:fld>
            <a:endParaRPr lang="en-US" altLang="en-US" sz="1200" dirty="0"/>
          </a:p>
        </p:txBody>
      </p:sp>
      <p:sp>
        <p:nvSpPr>
          <p:cNvPr id="134146" name="Rectangle 2"/>
          <p:cNvSpPr>
            <a:spLocks noGrp="1" noRot="1" noChangeAspect="1" noChangeArrowheads="1" noTextEdit="1"/>
          </p:cNvSpPr>
          <p:nvPr>
            <p:ph type="sldImg"/>
          </p:nvPr>
        </p:nvSpPr>
        <p:spPr>
          <a:xfrm>
            <a:off x="1187450" y="703263"/>
            <a:ext cx="4622800" cy="3467100"/>
          </a:xfrm>
          <a:ln/>
        </p:spPr>
      </p:sp>
      <p:sp>
        <p:nvSpPr>
          <p:cNvPr id="13414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B0ED708-B857-4AA3-91E9-C395C0C34058}" type="slidenum">
              <a:rPr lang="en-US" altLang="en-US" sz="1200"/>
              <a:pPr/>
              <a:t>75</a:t>
            </a:fld>
            <a:endParaRPr lang="en-US" altLang="en-US" sz="1200" dirty="0"/>
          </a:p>
        </p:txBody>
      </p:sp>
      <p:sp>
        <p:nvSpPr>
          <p:cNvPr id="134146" name="Rectangle 2"/>
          <p:cNvSpPr>
            <a:spLocks noGrp="1" noRot="1" noChangeAspect="1" noChangeArrowheads="1" noTextEdit="1"/>
          </p:cNvSpPr>
          <p:nvPr>
            <p:ph type="sldImg"/>
          </p:nvPr>
        </p:nvSpPr>
        <p:spPr>
          <a:xfrm>
            <a:off x="1187450" y="703263"/>
            <a:ext cx="4622800" cy="3467100"/>
          </a:xfrm>
          <a:ln/>
        </p:spPr>
      </p:sp>
      <p:sp>
        <p:nvSpPr>
          <p:cNvPr id="13414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5C62BF7-9C63-497B-BAE2-5CB77526CD21}" type="slidenum">
              <a:rPr lang="en-US" altLang="en-US" sz="1200"/>
              <a:pPr/>
              <a:t>76</a:t>
            </a:fld>
            <a:endParaRPr lang="en-US" altLang="en-US" sz="1200" dirty="0"/>
          </a:p>
        </p:txBody>
      </p:sp>
      <p:sp>
        <p:nvSpPr>
          <p:cNvPr id="135170" name="Rectangle 2"/>
          <p:cNvSpPr>
            <a:spLocks noGrp="1" noRot="1" noChangeAspect="1" noChangeArrowheads="1" noTextEdit="1"/>
          </p:cNvSpPr>
          <p:nvPr>
            <p:ph type="sldImg"/>
          </p:nvPr>
        </p:nvSpPr>
        <p:spPr>
          <a:xfrm>
            <a:off x="1187450" y="703263"/>
            <a:ext cx="4622800" cy="3467100"/>
          </a:xfrm>
          <a:ln/>
        </p:spPr>
      </p:sp>
      <p:sp>
        <p:nvSpPr>
          <p:cNvPr id="135171"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D5F1561-909F-45CB-8FAD-BF76CD539810}" type="slidenum">
              <a:rPr lang="en-US" altLang="en-US" sz="1200"/>
              <a:pPr/>
              <a:t>77</a:t>
            </a:fld>
            <a:endParaRPr lang="en-US" altLang="en-US" sz="1200" dirty="0"/>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The CASE inside the SUM function checks whether the sum of the credits is NULL. If it is NULL (i.e., the student hasn't taken any courses or has taken only courses with invalid grades), it will return 0 instead of </a:t>
            </a:r>
            <a:r>
              <a:rPr lang="en-US" dirty="0" err="1"/>
              <a:t>NULL.If</a:t>
            </a:r>
            <a:r>
              <a:rPr lang="en-US" dirty="0"/>
              <a:t> the sum is not NULL, it simply returns the computed sum of credits for the student.</a:t>
            </a:r>
            <a:endParaRPr lang="en-US"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FCFA389-9B55-41A5-BB85-9B9E03821269}" type="slidenum">
              <a:rPr lang="en-US" altLang="en-US" sz="1200"/>
              <a:pPr/>
              <a:t>78</a:t>
            </a:fld>
            <a:endParaRPr lang="en-US" altLang="en-US" sz="1200" dirty="0"/>
          </a:p>
        </p:txBody>
      </p:sp>
      <p:sp>
        <p:nvSpPr>
          <p:cNvPr id="137218" name="Rectangle 2"/>
          <p:cNvSpPr>
            <a:spLocks noGrp="1" noRot="1" noChangeAspect="1" noChangeArrowheads="1" noTextEdit="1"/>
          </p:cNvSpPr>
          <p:nvPr>
            <p:ph type="sldImg"/>
          </p:nvPr>
        </p:nvSpPr>
        <p:spPr>
          <a:xfrm>
            <a:off x="1187450" y="703263"/>
            <a:ext cx="4622800" cy="3467100"/>
          </a:xfrm>
          <a:ln/>
        </p:spPr>
      </p:sp>
      <p:sp>
        <p:nvSpPr>
          <p:cNvPr id="137219"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99813B39-7E0E-475A-9EBE-5ED71E411FC7}" type="slidenum">
              <a:rPr lang="en-US" altLang="en-US" sz="1200"/>
              <a:pPr/>
              <a:t>8</a:t>
            </a:fld>
            <a:endParaRPr lang="en-US" altLang="en-US" sz="1200" dirty="0"/>
          </a:p>
        </p:txBody>
      </p:sp>
      <p:sp>
        <p:nvSpPr>
          <p:cNvPr id="76802" name="Rectangle 2"/>
          <p:cNvSpPr>
            <a:spLocks noGrp="1" noRot="1" noChangeAspect="1" noChangeArrowheads="1" noTextEdit="1"/>
          </p:cNvSpPr>
          <p:nvPr>
            <p:ph type="sldImg"/>
          </p:nvPr>
        </p:nvSpPr>
        <p:spPr>
          <a:xfrm>
            <a:off x="1187450" y="703263"/>
            <a:ext cx="4622800" cy="3467100"/>
          </a:xfrm>
          <a:ln/>
        </p:spPr>
      </p:sp>
      <p:sp>
        <p:nvSpPr>
          <p:cNvPr id="76803"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001" eaLnBrk="0" hangingPunct="0">
              <a:defRPr sz="2400">
                <a:solidFill>
                  <a:schemeClr val="tx1"/>
                </a:solidFill>
                <a:latin typeface="Helvetica" panose="020B0604020202020204" pitchFamily="34" charset="0"/>
                <a:ea typeface="MS PGothic" panose="020B0600070205080204" pitchFamily="34" charset="-128"/>
              </a:defRPr>
            </a:lvl1pPr>
            <a:lvl2pPr marL="734863" indent="-282640" defTabSz="928001" eaLnBrk="0" hangingPunct="0">
              <a:defRPr sz="2400">
                <a:solidFill>
                  <a:schemeClr val="tx1"/>
                </a:solidFill>
                <a:latin typeface="Helvetica" panose="020B0604020202020204" pitchFamily="34" charset="0"/>
                <a:ea typeface="MS PGothic" panose="020B0600070205080204" pitchFamily="34" charset="-128"/>
              </a:defRPr>
            </a:lvl2pPr>
            <a:lvl3pPr marL="1130558" indent="-226112" defTabSz="928001" eaLnBrk="0" hangingPunct="0">
              <a:defRPr sz="2400">
                <a:solidFill>
                  <a:schemeClr val="tx1"/>
                </a:solidFill>
                <a:latin typeface="Helvetica" panose="020B0604020202020204" pitchFamily="34" charset="0"/>
                <a:ea typeface="MS PGothic" panose="020B0600070205080204" pitchFamily="34" charset="-128"/>
              </a:defRPr>
            </a:lvl3pPr>
            <a:lvl4pPr marL="1582781" indent="-226112" defTabSz="928001" eaLnBrk="0" hangingPunct="0">
              <a:defRPr sz="2400">
                <a:solidFill>
                  <a:schemeClr val="tx1"/>
                </a:solidFill>
                <a:latin typeface="Helvetica" panose="020B0604020202020204" pitchFamily="34" charset="0"/>
                <a:ea typeface="MS PGothic" panose="020B0600070205080204" pitchFamily="34" charset="-128"/>
              </a:defRPr>
            </a:lvl4pPr>
            <a:lvl5pPr marL="2035005" indent="-226112" defTabSz="928001" eaLnBrk="0" hangingPunct="0">
              <a:defRPr sz="2400">
                <a:solidFill>
                  <a:schemeClr val="tx1"/>
                </a:solidFill>
                <a:latin typeface="Helvetica" panose="020B0604020202020204" pitchFamily="34" charset="0"/>
                <a:ea typeface="MS PGothic" panose="020B0600070205080204" pitchFamily="34" charset="-128"/>
              </a:defRPr>
            </a:lvl5pPr>
            <a:lvl6pPr marL="248722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39451"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391675"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43898" indent="-226112" defTabSz="928001"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2C57A01C-1044-4195-A3E2-2CD774BF6255}" type="slidenum">
              <a:rPr lang="en-US" altLang="en-US" sz="1200"/>
              <a:pPr/>
              <a:t>9</a:t>
            </a:fld>
            <a:endParaRPr lang="en-US" altLang="en-US" sz="1200" dirty="0"/>
          </a:p>
        </p:txBody>
      </p:sp>
      <p:sp>
        <p:nvSpPr>
          <p:cNvPr id="77826" name="Rectangle 2"/>
          <p:cNvSpPr>
            <a:spLocks noGrp="1" noRot="1" noChangeAspect="1" noChangeArrowheads="1" noTextEdit="1"/>
          </p:cNvSpPr>
          <p:nvPr>
            <p:ph type="sldImg"/>
          </p:nvPr>
        </p:nvSpPr>
        <p:spPr>
          <a:xfrm>
            <a:off x="1187450" y="703263"/>
            <a:ext cx="4622800" cy="3467100"/>
          </a:xfrm>
          <a:ln/>
        </p:spPr>
      </p:sp>
      <p:sp>
        <p:nvSpPr>
          <p:cNvPr id="77827" name="Rectangle 3"/>
          <p:cNvSpPr>
            <a:spLocks noGrp="1" noChangeArrowheads="1"/>
          </p:cNvSpPr>
          <p:nvPr>
            <p:ph type="body" idx="1"/>
          </p:nvPr>
        </p:nvSpPr>
        <p:spPr>
          <a:xfrm>
            <a:off x="931146" y="4410702"/>
            <a:ext cx="5135409" cy="417483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7">
            <a:extLst>
              <a:ext uri="{FF2B5EF4-FFF2-40B4-BE49-F238E27FC236}">
                <a16:creationId xmlns:a16="http://schemas.microsoft.com/office/drawing/2014/main" id="{3B824858-D1FC-4D05-A041-6B7ADBE51124}"/>
              </a:ext>
            </a:extLst>
          </p:cNvPr>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pic>
        <p:nvPicPr>
          <p:cNvPr id="4" name="Picture 11" descr="Cover-6Ed">
            <a:extLst>
              <a:ext uri="{FF2B5EF4-FFF2-40B4-BE49-F238E27FC236}">
                <a16:creationId xmlns:a16="http://schemas.microsoft.com/office/drawing/2014/main" id="{18F428B9-7195-4F57-AF63-E4A9D8CD834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4288" y="0"/>
            <a:ext cx="1330325"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5" name="Rectangle 5">
            <a:extLst>
              <a:ext uri="{FF2B5EF4-FFF2-40B4-BE49-F238E27FC236}">
                <a16:creationId xmlns:a16="http://schemas.microsoft.com/office/drawing/2014/main" id="{33FCF00C-44D2-4DAB-8FFD-D10102022EE2}"/>
              </a:ext>
            </a:extLst>
          </p:cNvPr>
          <p:cNvSpPr>
            <a:spLocks noGrp="1" noChangeArrowheads="1"/>
          </p:cNvSpPr>
          <p:nvPr>
            <p:ph type="sldNum" sz="quarter" idx="10"/>
          </p:nvPr>
        </p:nvSpPr>
        <p:spPr>
          <a:xfrm>
            <a:off x="6596063" y="6218238"/>
            <a:ext cx="1905000" cy="457200"/>
          </a:xfrm>
        </p:spPr>
        <p:txBody>
          <a:bodyPr/>
          <a:lstStyle>
            <a:lvl1pPr>
              <a:defRPr>
                <a:solidFill>
                  <a:srgbClr val="578963"/>
                </a:solidFill>
              </a:defRPr>
            </a:lvl1pPr>
          </a:lstStyle>
          <a:p>
            <a:pPr>
              <a:defRPr/>
            </a:pPr>
            <a:fld id="{ADD8DEBD-898F-47E3-B439-B7F4B77DCB7A}" type="slidenum">
              <a:rPr lang="en-US" altLang="en-US"/>
              <a:pPr>
                <a:defRPr/>
              </a:pPr>
              <a:t>‹#›</a:t>
            </a:fld>
            <a:endParaRPr lang="en-US" altLang="en-US"/>
          </a:p>
        </p:txBody>
      </p:sp>
    </p:spTree>
    <p:extLst>
      <p:ext uri="{BB962C8B-B14F-4D97-AF65-F5344CB8AC3E}">
        <p14:creationId xmlns:p14="http://schemas.microsoft.com/office/powerpoint/2010/main" val="3211630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759E58FA-2701-4089-BED0-ED4504B31C4A}"/>
              </a:ext>
            </a:extLst>
          </p:cNvPr>
          <p:cNvSpPr>
            <a:spLocks noGrp="1" noChangeArrowheads="1"/>
          </p:cNvSpPr>
          <p:nvPr>
            <p:ph type="sldNum" sz="quarter" idx="10"/>
          </p:nvPr>
        </p:nvSpPr>
        <p:spPr>
          <a:ln/>
        </p:spPr>
        <p:txBody>
          <a:bodyPr/>
          <a:lstStyle>
            <a:lvl1pPr>
              <a:defRPr/>
            </a:lvl1pPr>
          </a:lstStyle>
          <a:p>
            <a:pPr>
              <a:defRPr/>
            </a:pPr>
            <a:fld id="{5D284B68-EE10-40DB-86C4-ECB61F986744}" type="slidenum">
              <a:rPr lang="en-US" altLang="en-US"/>
              <a:pPr>
                <a:defRPr/>
              </a:pPr>
              <a:t>‹#›</a:t>
            </a:fld>
            <a:endParaRPr lang="en-US" altLang="en-US" dirty="0"/>
          </a:p>
        </p:txBody>
      </p:sp>
    </p:spTree>
    <p:extLst>
      <p:ext uri="{BB962C8B-B14F-4D97-AF65-F5344CB8AC3E}">
        <p14:creationId xmlns:p14="http://schemas.microsoft.com/office/powerpoint/2010/main" val="1651548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A9D4DF82-9343-4D6D-A76D-75BD6EC7AA50}"/>
              </a:ext>
            </a:extLst>
          </p:cNvPr>
          <p:cNvSpPr>
            <a:spLocks noGrp="1" noChangeArrowheads="1"/>
          </p:cNvSpPr>
          <p:nvPr>
            <p:ph type="sldNum" sz="quarter" idx="10"/>
          </p:nvPr>
        </p:nvSpPr>
        <p:spPr>
          <a:ln/>
        </p:spPr>
        <p:txBody>
          <a:bodyPr/>
          <a:lstStyle>
            <a:lvl1pPr>
              <a:defRPr/>
            </a:lvl1pPr>
          </a:lstStyle>
          <a:p>
            <a:pPr>
              <a:defRPr/>
            </a:pPr>
            <a:fld id="{963A4818-A1CF-4D3D-BEF0-CEF2FAF585C8}" type="slidenum">
              <a:rPr lang="en-US" altLang="en-US"/>
              <a:pPr>
                <a:defRPr/>
              </a:pPr>
              <a:t>‹#›</a:t>
            </a:fld>
            <a:endParaRPr lang="en-US" altLang="en-US" dirty="0"/>
          </a:p>
        </p:txBody>
      </p:sp>
    </p:spTree>
    <p:extLst>
      <p:ext uri="{BB962C8B-B14F-4D97-AF65-F5344CB8AC3E}">
        <p14:creationId xmlns:p14="http://schemas.microsoft.com/office/powerpoint/2010/main" val="214267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C6F8AF6A-7417-414C-9EB6-4C13160AA17A}"/>
              </a:ext>
            </a:extLst>
          </p:cNvPr>
          <p:cNvSpPr>
            <a:spLocks noGrp="1" noChangeArrowheads="1"/>
          </p:cNvSpPr>
          <p:nvPr>
            <p:ph type="sldNum" sz="quarter" idx="10"/>
          </p:nvPr>
        </p:nvSpPr>
        <p:spPr>
          <a:ln/>
        </p:spPr>
        <p:txBody>
          <a:bodyPr/>
          <a:lstStyle>
            <a:lvl1pPr>
              <a:defRPr/>
            </a:lvl1pPr>
          </a:lstStyle>
          <a:p>
            <a:pPr>
              <a:defRPr/>
            </a:pPr>
            <a:fld id="{9F116BEB-6062-461A-AF49-3C8F094D6C90}" type="slidenum">
              <a:rPr lang="en-US" altLang="en-US"/>
              <a:pPr>
                <a:defRPr/>
              </a:pPr>
              <a:t>‹#›</a:t>
            </a:fld>
            <a:endParaRPr lang="en-US" altLang="en-US" dirty="0"/>
          </a:p>
        </p:txBody>
      </p:sp>
    </p:spTree>
    <p:extLst>
      <p:ext uri="{BB962C8B-B14F-4D97-AF65-F5344CB8AC3E}">
        <p14:creationId xmlns:p14="http://schemas.microsoft.com/office/powerpoint/2010/main" val="3216502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74528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a:extLst>
            <a:ext uri="{909E8E84-426E-40dd-AFC4-6F175D3DCCD1}"/>
            <a:ext uri="{91240B29-F687-4f45-9708-019B960494DF}"/>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cs typeface="B Nazanin" panose="00000400000000000000" pitchFamily="2" charset="-78"/>
              </a:defRPr>
            </a:lvl1pPr>
          </a:lstStyle>
          <a:p>
            <a:r>
              <a:rPr lang="en-US" dirty="0"/>
              <a:t>Click to edit Master title style</a:t>
            </a:r>
          </a:p>
        </p:txBody>
      </p:sp>
      <p:sp>
        <p:nvSpPr>
          <p:cNvPr id="3" name="Content Placeholder 2"/>
          <p:cNvSpPr>
            <a:spLocks noGrp="1"/>
          </p:cNvSpPr>
          <p:nvPr>
            <p:ph idx="1"/>
          </p:nvPr>
        </p:nvSpPr>
        <p:spPr>
          <a:xfrm>
            <a:off x="289710" y="1093788"/>
            <a:ext cx="8555839" cy="5288905"/>
          </a:xfrm>
        </p:spPr>
        <p:txBody>
          <a:bodyPr/>
          <a:lstStyle>
            <a:lvl1pPr marL="342900" indent="-342900">
              <a:buSzPct val="110000"/>
              <a:buFont typeface="Wingdings" panose="05000000000000000000" pitchFamily="2" charset="2"/>
              <a:buChar char="§"/>
              <a:defRPr sz="2000">
                <a:cs typeface="B Nazanin" panose="00000400000000000000" pitchFamily="2" charset="-78"/>
              </a:defRPr>
            </a:lvl1pPr>
            <a:lvl2pPr marL="742950" indent="-285750">
              <a:buSzPct val="110000"/>
              <a:buFont typeface="Arial" panose="020B0604020202020204" pitchFamily="34" charset="0"/>
              <a:buChar char="•"/>
              <a:defRPr sz="2000">
                <a:cs typeface="B Nazanin" panose="00000400000000000000" pitchFamily="2" charset="-78"/>
              </a:defRPr>
            </a:lvl2pPr>
            <a:lvl3pPr marL="1085850" indent="-228600">
              <a:buFont typeface="Wingdings" panose="05000000000000000000" pitchFamily="2" charset="2"/>
              <a:buChar char="§"/>
              <a:defRPr sz="2000">
                <a:cs typeface="B Nazanin" panose="00000400000000000000" pitchFamily="2" charset="-78"/>
              </a:defRPr>
            </a:lvl3pPr>
            <a:lvl4pPr marL="1428750" indent="-228600">
              <a:buFont typeface="Arial" panose="020B0604020202020204" pitchFamily="34" charset="0"/>
              <a:buChar char="•"/>
              <a:defRPr sz="2000">
                <a:cs typeface="B Nazanin" panose="00000400000000000000" pitchFamily="2" charset="-78"/>
              </a:defRPr>
            </a:lvl4pPr>
            <a:lvl5pPr marL="1771650" indent="-228600">
              <a:buFont typeface="Wingdings" panose="05000000000000000000" pitchFamily="2" charset="2"/>
              <a:buChar char="§"/>
              <a:defRPr sz="2000">
                <a:cs typeface="B Nazanin" panose="00000400000000000000" pitchFamily="2" charset="-7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825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D3A70D55-6B89-4FBD-8EDA-9DB357D48036}"/>
              </a:ext>
            </a:extLst>
          </p:cNvPr>
          <p:cNvSpPr>
            <a:spLocks noGrp="1" noChangeArrowheads="1"/>
          </p:cNvSpPr>
          <p:nvPr>
            <p:ph type="sldNum" sz="quarter" idx="10"/>
          </p:nvPr>
        </p:nvSpPr>
        <p:spPr>
          <a:ln/>
        </p:spPr>
        <p:txBody>
          <a:bodyPr/>
          <a:lstStyle>
            <a:lvl1pPr>
              <a:defRPr/>
            </a:lvl1pPr>
          </a:lstStyle>
          <a:p>
            <a:pPr>
              <a:defRPr/>
            </a:pPr>
            <a:fld id="{DF2F8932-DE11-41D2-8F5F-F6C91B113884}" type="slidenum">
              <a:rPr lang="en-US" altLang="en-US"/>
              <a:pPr>
                <a:defRPr/>
              </a:pPr>
              <a:t>‹#›</a:t>
            </a:fld>
            <a:endParaRPr lang="en-US" altLang="en-US" dirty="0"/>
          </a:p>
        </p:txBody>
      </p:sp>
    </p:spTree>
    <p:extLst>
      <p:ext uri="{BB962C8B-B14F-4D97-AF65-F5344CB8AC3E}">
        <p14:creationId xmlns:p14="http://schemas.microsoft.com/office/powerpoint/2010/main" val="263645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EB0740F3-B76E-4043-91C9-D76CE8D0AE84}"/>
              </a:ext>
            </a:extLst>
          </p:cNvPr>
          <p:cNvSpPr>
            <a:spLocks noGrp="1" noChangeArrowheads="1"/>
          </p:cNvSpPr>
          <p:nvPr>
            <p:ph type="sldNum" sz="quarter" idx="10"/>
          </p:nvPr>
        </p:nvSpPr>
        <p:spPr>
          <a:ln/>
        </p:spPr>
        <p:txBody>
          <a:bodyPr/>
          <a:lstStyle>
            <a:lvl1pPr>
              <a:defRPr/>
            </a:lvl1pPr>
          </a:lstStyle>
          <a:p>
            <a:pPr>
              <a:defRPr/>
            </a:pPr>
            <a:fld id="{99D88414-175B-4785-BEBD-C347E968E1D6}" type="slidenum">
              <a:rPr lang="en-US" altLang="en-US"/>
              <a:pPr>
                <a:defRPr/>
              </a:pPr>
              <a:t>‹#›</a:t>
            </a:fld>
            <a:endParaRPr lang="en-US" altLang="en-US" dirty="0"/>
          </a:p>
        </p:txBody>
      </p:sp>
    </p:spTree>
    <p:extLst>
      <p:ext uri="{BB962C8B-B14F-4D97-AF65-F5344CB8AC3E}">
        <p14:creationId xmlns:p14="http://schemas.microsoft.com/office/powerpoint/2010/main" val="278184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E3664E68-6662-4010-A6E8-FF6294756F0E}"/>
              </a:ext>
            </a:extLst>
          </p:cNvPr>
          <p:cNvSpPr>
            <a:spLocks noGrp="1" noChangeArrowheads="1"/>
          </p:cNvSpPr>
          <p:nvPr>
            <p:ph type="sldNum" sz="quarter" idx="10"/>
          </p:nvPr>
        </p:nvSpPr>
        <p:spPr>
          <a:ln/>
        </p:spPr>
        <p:txBody>
          <a:bodyPr/>
          <a:lstStyle>
            <a:lvl1pPr>
              <a:defRPr/>
            </a:lvl1pPr>
          </a:lstStyle>
          <a:p>
            <a:pPr>
              <a:defRPr/>
            </a:pPr>
            <a:fld id="{A1C06BFB-2E11-4999-AD66-67677BC72E68}" type="slidenum">
              <a:rPr lang="en-US" altLang="en-US"/>
              <a:pPr>
                <a:defRPr/>
              </a:pPr>
              <a:t>‹#›</a:t>
            </a:fld>
            <a:endParaRPr lang="en-US" altLang="en-US" dirty="0"/>
          </a:p>
        </p:txBody>
      </p:sp>
    </p:spTree>
    <p:extLst>
      <p:ext uri="{BB962C8B-B14F-4D97-AF65-F5344CB8AC3E}">
        <p14:creationId xmlns:p14="http://schemas.microsoft.com/office/powerpoint/2010/main" val="256857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1E48AB69-0D09-431E-A361-3BC3A0C75196}"/>
              </a:ext>
            </a:extLst>
          </p:cNvPr>
          <p:cNvSpPr>
            <a:spLocks noGrp="1" noChangeArrowheads="1"/>
          </p:cNvSpPr>
          <p:nvPr>
            <p:ph type="sldNum" sz="quarter" idx="10"/>
          </p:nvPr>
        </p:nvSpPr>
        <p:spPr>
          <a:ln/>
        </p:spPr>
        <p:txBody>
          <a:bodyPr/>
          <a:lstStyle>
            <a:lvl1pPr>
              <a:defRPr/>
            </a:lvl1pPr>
          </a:lstStyle>
          <a:p>
            <a:pPr>
              <a:defRPr/>
            </a:pPr>
            <a:fld id="{7EA32BBC-A29E-4B84-809F-169E3D623CDF}" type="slidenum">
              <a:rPr lang="en-US" altLang="en-US"/>
              <a:pPr>
                <a:defRPr/>
              </a:pPr>
              <a:t>‹#›</a:t>
            </a:fld>
            <a:endParaRPr lang="en-US" altLang="en-US" dirty="0"/>
          </a:p>
        </p:txBody>
      </p:sp>
    </p:spTree>
    <p:extLst>
      <p:ext uri="{BB962C8B-B14F-4D97-AF65-F5344CB8AC3E}">
        <p14:creationId xmlns:p14="http://schemas.microsoft.com/office/powerpoint/2010/main" val="576022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62A2769D-4840-425C-82B3-82E2BD096DFF}"/>
              </a:ext>
            </a:extLst>
          </p:cNvPr>
          <p:cNvSpPr>
            <a:spLocks noGrp="1" noChangeArrowheads="1"/>
          </p:cNvSpPr>
          <p:nvPr>
            <p:ph type="sldNum" sz="quarter" idx="10"/>
          </p:nvPr>
        </p:nvSpPr>
        <p:spPr>
          <a:ln/>
        </p:spPr>
        <p:txBody>
          <a:bodyPr/>
          <a:lstStyle>
            <a:lvl1pPr>
              <a:defRPr/>
            </a:lvl1pPr>
          </a:lstStyle>
          <a:p>
            <a:pPr>
              <a:defRPr/>
            </a:pPr>
            <a:fld id="{B66C1EFD-4131-4EE6-8842-FE51BBBF3C1C}" type="slidenum">
              <a:rPr lang="en-US" altLang="en-US"/>
              <a:pPr>
                <a:defRPr/>
              </a:pPr>
              <a:t>‹#›</a:t>
            </a:fld>
            <a:endParaRPr lang="en-US" altLang="en-US" dirty="0"/>
          </a:p>
        </p:txBody>
      </p:sp>
    </p:spTree>
    <p:extLst>
      <p:ext uri="{BB962C8B-B14F-4D97-AF65-F5344CB8AC3E}">
        <p14:creationId xmlns:p14="http://schemas.microsoft.com/office/powerpoint/2010/main" val="1239733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5D0FCC82-A10A-4249-BE3C-30A3818712CA}"/>
              </a:ext>
            </a:extLst>
          </p:cNvPr>
          <p:cNvSpPr>
            <a:spLocks noGrp="1" noChangeArrowheads="1"/>
          </p:cNvSpPr>
          <p:nvPr>
            <p:ph type="sldNum" sz="quarter" idx="10"/>
          </p:nvPr>
        </p:nvSpPr>
        <p:spPr>
          <a:ln/>
        </p:spPr>
        <p:txBody>
          <a:bodyPr/>
          <a:lstStyle>
            <a:lvl1pPr>
              <a:defRPr/>
            </a:lvl1pPr>
          </a:lstStyle>
          <a:p>
            <a:pPr>
              <a:defRPr/>
            </a:pPr>
            <a:fld id="{B779BB6A-39A7-436B-BBF4-5F7C857EBE16}" type="slidenum">
              <a:rPr lang="en-US" altLang="en-US"/>
              <a:pPr>
                <a:defRPr/>
              </a:pPr>
              <a:t>‹#›</a:t>
            </a:fld>
            <a:endParaRPr lang="en-US" altLang="en-US" dirty="0"/>
          </a:p>
        </p:txBody>
      </p:sp>
    </p:spTree>
    <p:extLst>
      <p:ext uri="{BB962C8B-B14F-4D97-AF65-F5344CB8AC3E}">
        <p14:creationId xmlns:p14="http://schemas.microsoft.com/office/powerpoint/2010/main" val="582675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105B0599-BFB7-43E9-9A10-6C35573F5877}"/>
              </a:ext>
            </a:extLst>
          </p:cNvPr>
          <p:cNvSpPr>
            <a:spLocks noGrp="1" noChangeArrowheads="1"/>
          </p:cNvSpPr>
          <p:nvPr>
            <p:ph type="sldNum" sz="quarter" idx="10"/>
          </p:nvPr>
        </p:nvSpPr>
        <p:spPr/>
        <p:txBody>
          <a:bodyPr/>
          <a:lstStyle>
            <a:lvl1pPr>
              <a:defRPr/>
            </a:lvl1pPr>
          </a:lstStyle>
          <a:p>
            <a:pPr>
              <a:defRPr/>
            </a:pPr>
            <a:fld id="{97ABA554-7D95-4375-943A-676624D8DFE3}" type="slidenum">
              <a:rPr lang="en-US" altLang="en-US"/>
              <a:pPr>
                <a:defRPr/>
              </a:pPr>
              <a:t>‹#›</a:t>
            </a:fld>
            <a:endParaRPr lang="en-US" altLang="en-US"/>
          </a:p>
        </p:txBody>
      </p:sp>
    </p:spTree>
    <p:extLst>
      <p:ext uri="{BB962C8B-B14F-4D97-AF65-F5344CB8AC3E}">
        <p14:creationId xmlns:p14="http://schemas.microsoft.com/office/powerpoint/2010/main" val="1329377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lum/>
          </a:blip>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2585086-EE90-497D-93B1-CA9810D2C770}"/>
              </a:ext>
            </a:extLst>
          </p:cNvPr>
          <p:cNvSpPr>
            <a:spLocks noGrp="1" noChangeArrowheads="1"/>
          </p:cNvSpPr>
          <p:nvPr>
            <p:ph type="body" idx="1"/>
          </p:nvPr>
        </p:nvSpPr>
        <p:spPr bwMode="auto">
          <a:xfrm>
            <a:off x="317500" y="1093788"/>
            <a:ext cx="8599488" cy="530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2003" name="Rectangle 3">
            <a:extLst>
              <a:ext uri="{FF2B5EF4-FFF2-40B4-BE49-F238E27FC236}">
                <a16:creationId xmlns:a16="http://schemas.microsoft.com/office/drawing/2014/main" id="{09F098C3-0453-4B17-944A-7582B1D8667D}"/>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solidFill>
                  <a:srgbClr val="002060"/>
                </a:solidFill>
                <a:latin typeface="Times New Roman" panose="02020603050405020304" pitchFamily="18" charset="0"/>
              </a:defRPr>
            </a:lvl1pPr>
          </a:lstStyle>
          <a:p>
            <a:pPr>
              <a:defRPr/>
            </a:pPr>
            <a:fld id="{0730C3E9-3565-488E-AB92-2BC48C8CC962}" type="slidenum">
              <a:rPr lang="en-US" altLang="en-US"/>
              <a:pPr>
                <a:defRPr/>
              </a:pPr>
              <a:t>‹#›</a:t>
            </a:fld>
            <a:endParaRPr lang="en-US" altLang="en-US" dirty="0"/>
          </a:p>
        </p:txBody>
      </p:sp>
      <p:sp>
        <p:nvSpPr>
          <p:cNvPr id="1028" name="Text Box 4">
            <a:extLst>
              <a:ext uri="{FF2B5EF4-FFF2-40B4-BE49-F238E27FC236}">
                <a16:creationId xmlns:a16="http://schemas.microsoft.com/office/drawing/2014/main" id="{9D2F09C8-E397-469C-84E6-283AA902DBA5}"/>
              </a:ext>
            </a:extLst>
          </p:cNvPr>
          <p:cNvSpPr txBox="1">
            <a:spLocks noChangeArrowheads="1"/>
          </p:cNvSpPr>
          <p:nvPr/>
        </p:nvSpPr>
        <p:spPr bwMode="auto">
          <a:xfrm>
            <a:off x="8391525" y="6643688"/>
            <a:ext cx="752475" cy="2476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Database</a:t>
            </a:r>
          </a:p>
        </p:txBody>
      </p:sp>
      <p:sp>
        <p:nvSpPr>
          <p:cNvPr id="512005" name="Text Box 5">
            <a:extLst>
              <a:ext uri="{FF2B5EF4-FFF2-40B4-BE49-F238E27FC236}">
                <a16:creationId xmlns:a16="http://schemas.microsoft.com/office/drawing/2014/main" id="{C99B81AF-1E34-452D-A29A-22FA9696AAC5}"/>
              </a:ext>
            </a:extLst>
          </p:cNvPr>
          <p:cNvSpPr txBox="1">
            <a:spLocks noChangeArrowheads="1"/>
          </p:cNvSpPr>
          <p:nvPr userDrawn="1"/>
        </p:nvSpPr>
        <p:spPr bwMode="auto">
          <a:xfrm>
            <a:off x="4479925" y="6613525"/>
            <a:ext cx="447675" cy="246063"/>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a:t>
            </a:r>
            <a:fld id="{AC6F3C8E-B910-47D3-9FC6-86B6F864454C}"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ADBFB4FE-43F4-4FA0-B051-0D44F560CCC2}"/>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880E5318-7384-4990-8CA8-5173B7F3BF0E}"/>
              </a:ext>
            </a:extLst>
          </p:cNvPr>
          <p:cNvSpPr txBox="1">
            <a:spLocks noChangeArrowheads="1"/>
          </p:cNvSpPr>
          <p:nvPr/>
        </p:nvSpPr>
        <p:spPr bwMode="auto">
          <a:xfrm>
            <a:off x="0" y="6613525"/>
            <a:ext cx="1343025" cy="246063"/>
          </a:xfrm>
          <a:prstGeom prst="rect">
            <a:avLst/>
          </a:prstGeom>
          <a:noFill/>
          <a:ln>
            <a:noFill/>
          </a:ln>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Dr. A. Taghinezhad</a:t>
            </a:r>
          </a:p>
        </p:txBody>
      </p:sp>
      <p:sp>
        <p:nvSpPr>
          <p:cNvPr id="1032" name="Freeform 8">
            <a:extLst>
              <a:ext uri="{FF2B5EF4-FFF2-40B4-BE49-F238E27FC236}">
                <a16:creationId xmlns:a16="http://schemas.microsoft.com/office/drawing/2014/main" id="{6CDA35BA-8F04-4DFE-86B0-545ADDF4393D}"/>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033" name="Picture 8" descr="Cover-6Ed">
            <a:extLst>
              <a:ext uri="{FF2B5EF4-FFF2-40B4-BE49-F238E27FC236}">
                <a16:creationId xmlns:a16="http://schemas.microsoft.com/office/drawing/2014/main" id="{09FE16CA-1C16-4120-A527-DE70F697BD82}"/>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4763" y="0"/>
            <a:ext cx="742950"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689329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61" r:id="rId14"/>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ＭＳ Ｐゴシック" panose="020B0600070205080204" pitchFamily="34" charset="-128"/>
          <a:cs typeface="B Nazanin" panose="00000400000000000000" pitchFamily="2" charset="-78"/>
        </a:defRPr>
      </a:lvl1pPr>
      <a:lvl2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2pPr>
      <a:lvl3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3pPr>
      <a:lvl4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4pPr>
      <a:lvl5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Helvetica" charset="0"/>
          <a:ea typeface="ＭＳ Ｐゴシック" panose="020B0600070205080204" pitchFamily="34" charset="-128"/>
          <a:cs typeface="B Nazanin" panose="00000400000000000000" pitchFamily="2" charset="-78"/>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charset="2"/>
        <a:buChar char="n"/>
        <a:defRPr kumimoji="1" sz="2000">
          <a:solidFill>
            <a:schemeClr val="tx1"/>
          </a:solidFill>
          <a:latin typeface="+mn-lt"/>
          <a:ea typeface="ＭＳ Ｐゴシック" panose="020B0600070205080204" pitchFamily="34" charset="-128"/>
          <a:cs typeface="B Nazanin" panose="00000400000000000000" pitchFamily="2" charset="-78"/>
        </a:defRPr>
      </a:lvl1pPr>
      <a:lvl2pPr marL="742950" indent="-285750" algn="l" rtl="0" eaLnBrk="0" fontAlgn="base" hangingPunct="0">
        <a:spcBef>
          <a:spcPct val="35000"/>
        </a:spcBef>
        <a:spcAft>
          <a:spcPct val="0"/>
        </a:spcAft>
        <a:buClr>
          <a:schemeClr val="folHlink"/>
        </a:buClr>
        <a:buSzPct val="95000"/>
        <a:buFont typeface="Monotype Sorts" charset="2"/>
        <a:buChar char="l"/>
        <a:defRPr kumimoji="1" sz="2000">
          <a:solidFill>
            <a:schemeClr val="tx1"/>
          </a:solidFill>
          <a:latin typeface="+mn-lt"/>
          <a:ea typeface="ＭＳ Ｐゴシック" panose="020B0600070205080204" pitchFamily="34" charset="-128"/>
          <a:cs typeface="B Nazanin" panose="00000400000000000000" pitchFamily="2" charset="-7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2000">
          <a:solidFill>
            <a:schemeClr val="tx1"/>
          </a:solidFill>
          <a:latin typeface="+mn-lt"/>
          <a:ea typeface="ＭＳ Ｐゴシック" panose="020B0600070205080204" pitchFamily="34" charset="-128"/>
          <a:cs typeface="B Nazanin" panose="00000400000000000000" pitchFamily="2" charset="-7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2000">
          <a:solidFill>
            <a:schemeClr val="tx1"/>
          </a:solidFill>
          <a:latin typeface="+mn-lt"/>
          <a:ea typeface="ＭＳ Ｐゴシック" panose="020B0600070205080204" pitchFamily="34" charset="-128"/>
          <a:cs typeface="B Nazanin" panose="00000400000000000000" pitchFamily="2" charset="-78"/>
        </a:defRPr>
      </a:lvl4pPr>
      <a:lvl5pPr marL="1771650" indent="-228600" algn="l" rtl="0" eaLnBrk="0" fontAlgn="base" hangingPunct="0">
        <a:spcBef>
          <a:spcPct val="35000"/>
        </a:spcBef>
        <a:spcAft>
          <a:spcPct val="0"/>
        </a:spcAft>
        <a:buClr>
          <a:schemeClr val="tx2"/>
        </a:buClr>
        <a:buSzPct val="75000"/>
        <a:buChar char="»"/>
        <a:defRPr kumimoji="1" sz="2000">
          <a:solidFill>
            <a:schemeClr val="tx1"/>
          </a:solidFill>
          <a:latin typeface="+mn-lt"/>
          <a:ea typeface="ＭＳ Ｐゴシック" panose="020B0600070205080204" pitchFamily="34" charset="-128"/>
          <a:cs typeface="B Nazanin" panose="00000400000000000000" pitchFamily="2" charset="-7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0taghinezhad@gmail.com"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29FA7267-592D-48E8-A65B-FA6DE5F32885}"/>
              </a:ext>
            </a:extLst>
          </p:cNvPr>
          <p:cNvSpPr>
            <a:spLocks noGrp="1" noChangeArrowheads="1"/>
          </p:cNvSpPr>
          <p:nvPr>
            <p:ph type="title"/>
          </p:nvPr>
        </p:nvSpPr>
        <p:spPr>
          <a:xfrm>
            <a:off x="169863" y="817563"/>
            <a:ext cx="3959225" cy="1692275"/>
          </a:xfrm>
        </p:spPr>
        <p:txBody>
          <a:bodyPr/>
          <a:lstStyle/>
          <a:p>
            <a:pPr>
              <a:defRPr/>
            </a:pPr>
            <a:r>
              <a:rPr lang="fa-IR" sz="3200" dirty="0">
                <a:cs typeface="B Nazanin" panose="00000400000000000000" pitchFamily="2" charset="-78"/>
              </a:rPr>
              <a:t>اصول طراحی پایگاه داده</a:t>
            </a:r>
            <a:br>
              <a:rPr lang="en-US" sz="3200" dirty="0">
                <a:cs typeface="B Nazanin" panose="00000400000000000000" pitchFamily="2" charset="-78"/>
              </a:rPr>
            </a:br>
            <a:endParaRPr lang="en-AU" sz="3200" dirty="0">
              <a:cs typeface="B Nazanin" panose="00000400000000000000" pitchFamily="2" charset="-78"/>
            </a:endParaRPr>
          </a:p>
        </p:txBody>
      </p:sp>
      <p:sp>
        <p:nvSpPr>
          <p:cNvPr id="5123" name="Rectangle 3">
            <a:extLst>
              <a:ext uri="{FF2B5EF4-FFF2-40B4-BE49-F238E27FC236}">
                <a16:creationId xmlns:a16="http://schemas.microsoft.com/office/drawing/2014/main" id="{ED51C1D5-14E8-49FC-BE3B-A1533D38312B}"/>
              </a:ext>
            </a:extLst>
          </p:cNvPr>
          <p:cNvSpPr>
            <a:spLocks noGrp="1" noChangeArrowheads="1"/>
          </p:cNvSpPr>
          <p:nvPr>
            <p:ph type="body" sz="half" idx="2"/>
          </p:nvPr>
        </p:nvSpPr>
        <p:spPr>
          <a:xfrm>
            <a:off x="368300" y="2392363"/>
            <a:ext cx="3959225" cy="3200400"/>
          </a:xfrm>
        </p:spPr>
        <p:txBody>
          <a:bodyPr/>
          <a:lstStyle/>
          <a:p>
            <a:endParaRPr lang="en-US" altLang="en-US"/>
          </a:p>
          <a:p>
            <a:endParaRPr lang="en-US" altLang="en-US"/>
          </a:p>
          <a:p>
            <a:endParaRPr lang="en-US" altLang="en-US"/>
          </a:p>
        </p:txBody>
      </p:sp>
      <p:sp>
        <p:nvSpPr>
          <p:cNvPr id="5124" name="TextBox 5">
            <a:extLst>
              <a:ext uri="{FF2B5EF4-FFF2-40B4-BE49-F238E27FC236}">
                <a16:creationId xmlns:a16="http://schemas.microsoft.com/office/drawing/2014/main" id="{4FEE82E7-C616-41E2-B3BD-EE56DD0A5F55}"/>
              </a:ext>
            </a:extLst>
          </p:cNvPr>
          <p:cNvSpPr txBox="1">
            <a:spLocks noChangeArrowheads="1"/>
          </p:cNvSpPr>
          <p:nvPr/>
        </p:nvSpPr>
        <p:spPr bwMode="auto">
          <a:xfrm>
            <a:off x="61913" y="4826000"/>
            <a:ext cx="457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Mail:</a:t>
            </a:r>
          </a:p>
          <a:p>
            <a:pPr>
              <a:lnSpc>
                <a:spcPct val="90000"/>
              </a:lnSpc>
              <a:spcBef>
                <a:spcPct val="20000"/>
              </a:spcBef>
              <a:buClrTx/>
              <a:buSzTx/>
              <a:buFontTx/>
              <a:buNone/>
            </a:pPr>
            <a:r>
              <a:rPr kumimoji="0" lang="en-US" altLang="en-US" sz="2000">
                <a:latin typeface="Consolas" panose="020B0609020204030204" pitchFamily="49" charset="0"/>
                <a:cs typeface="Tahoma" panose="020B0604030504040204" pitchFamily="34" charset="0"/>
              </a:rPr>
              <a:t> </a:t>
            </a:r>
            <a:r>
              <a:rPr kumimoji="0" lang="en-US" altLang="en-US" sz="2000">
                <a:latin typeface="Consolas" panose="020B0609020204030204" pitchFamily="49" charset="0"/>
                <a:cs typeface="Tahoma" panose="020B0604030504040204" pitchFamily="34" charset="0"/>
                <a:hlinkClick r:id="rId3"/>
              </a:rPr>
              <a:t>a0taghinezhad@gmail.com</a:t>
            </a:r>
            <a:endParaRPr kumimoji="0" lang="en-US" altLang="en-US" sz="2000">
              <a:latin typeface="Consolas" panose="020B0609020204030204" pitchFamily="49" charset="0"/>
              <a:cs typeface="Tahoma" panose="020B0604030504040204" pitchFamily="34" charset="0"/>
            </a:endParaRPr>
          </a:p>
        </p:txBody>
      </p:sp>
      <p:sp>
        <p:nvSpPr>
          <p:cNvPr id="5125" name="TextBox 7">
            <a:extLst>
              <a:ext uri="{FF2B5EF4-FFF2-40B4-BE49-F238E27FC236}">
                <a16:creationId xmlns:a16="http://schemas.microsoft.com/office/drawing/2014/main" id="{2FF850A1-8C25-4658-AC31-8379F57E63FF}"/>
              </a:ext>
            </a:extLst>
          </p:cNvPr>
          <p:cNvSpPr txBox="1">
            <a:spLocks noChangeArrowheads="1"/>
          </p:cNvSpPr>
          <p:nvPr/>
        </p:nvSpPr>
        <p:spPr bwMode="auto">
          <a:xfrm>
            <a:off x="244475" y="2873375"/>
            <a:ext cx="45720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charset="0"/>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charset="0"/>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nSpc>
                <a:spcPct val="90000"/>
              </a:lnSpc>
              <a:spcBef>
                <a:spcPct val="0"/>
              </a:spcBef>
              <a:buClrTx/>
              <a:buSzTx/>
              <a:buFontTx/>
              <a:buNone/>
            </a:pPr>
            <a:r>
              <a:rPr kumimoji="0" lang="en-US" altLang="en-US" sz="2400" dirty="0">
                <a:latin typeface="Comic Sans MS" panose="030F0702030302020204" pitchFamily="66" charset="0"/>
              </a:rPr>
              <a:t>By Dr. Taghinezhad</a:t>
            </a:r>
          </a:p>
        </p:txBody>
      </p:sp>
      <p:pic>
        <p:nvPicPr>
          <p:cNvPr id="5126" name="Picture 2">
            <a:extLst>
              <a:ext uri="{FF2B5EF4-FFF2-40B4-BE49-F238E27FC236}">
                <a16:creationId xmlns:a16="http://schemas.microsoft.com/office/drawing/2014/main" id="{0200785A-BE07-49DD-BF0A-C98081D5EB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229024"/>
            <a:ext cx="4943475" cy="6281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Rectangle 2"/>
          <p:cNvSpPr>
            <a:spLocks noGrp="1" noChangeArrowheads="1"/>
          </p:cNvSpPr>
          <p:nvPr>
            <p:ph type="title"/>
          </p:nvPr>
        </p:nvSpPr>
        <p:spPr/>
        <p:txBody>
          <a:bodyPr/>
          <a:lstStyle/>
          <a:p>
            <a:r>
              <a:rPr lang="fa-IR" dirty="0"/>
              <a:t>چند تعریف دیگر از ساخت جدول</a:t>
            </a:r>
            <a:endParaRPr lang="en-US" altLang="en-US" sz="2800" dirty="0"/>
          </a:p>
        </p:txBody>
      </p:sp>
      <p:sp>
        <p:nvSpPr>
          <p:cNvPr id="11266" name="AutoShape 3"/>
          <p:cNvSpPr>
            <a:spLocks noGrp="1" noChangeAspect="1" noChangeArrowheads="1"/>
          </p:cNvSpPr>
          <p:nvPr>
            <p:ph idx="1"/>
          </p:nvPr>
        </p:nvSpPr>
        <p:spPr>
          <a:xfrm>
            <a:off x="292100" y="1083076"/>
            <a:ext cx="8553450" cy="5526446"/>
          </a:xfrm>
        </p:spPr>
        <p:txBody>
          <a:bodyPr/>
          <a:lstStyle/>
          <a:p>
            <a:pPr>
              <a:lnSpc>
                <a:spcPct val="90000"/>
              </a:lnSpc>
              <a:spcBef>
                <a:spcPct val="0"/>
              </a:spcBef>
            </a:pPr>
            <a:r>
              <a:rPr lang="en-US" altLang="en-US" b="1" dirty="0"/>
              <a:t>create table</a:t>
            </a:r>
            <a:r>
              <a:rPr lang="en-US" altLang="en-US" dirty="0"/>
              <a:t> </a:t>
            </a:r>
            <a:r>
              <a:rPr lang="en-US" altLang="en-US" i="1" dirty="0"/>
              <a:t>student</a:t>
            </a:r>
            <a:r>
              <a:rPr lang="en-US" altLang="en-US" dirty="0"/>
              <a:t> (</a:t>
            </a:r>
            <a:br>
              <a:rPr lang="en-US" altLang="en-US" dirty="0"/>
            </a:br>
            <a:r>
              <a:rPr lang="en-US" altLang="en-US" dirty="0"/>
              <a:t>        </a:t>
            </a:r>
            <a:r>
              <a:rPr lang="en-US" altLang="en-US" i="1" dirty="0"/>
              <a:t>ID</a:t>
            </a:r>
            <a:r>
              <a:rPr lang="en-US" altLang="en-US" dirty="0"/>
              <a:t>                    </a:t>
            </a:r>
            <a:r>
              <a:rPr lang="en-US" altLang="en-US" b="1" dirty="0" err="1"/>
              <a:t>varchar</a:t>
            </a:r>
            <a:r>
              <a:rPr lang="en-US" altLang="en-US" dirty="0"/>
              <a:t>(5),</a:t>
            </a:r>
            <a:br>
              <a:rPr lang="en-US" altLang="en-US" dirty="0"/>
            </a:br>
            <a:r>
              <a:rPr lang="en-US" altLang="en-US" dirty="0"/>
              <a:t>        </a:t>
            </a:r>
            <a:r>
              <a:rPr lang="en-US" altLang="en-US" i="1" dirty="0"/>
              <a:t>name</a:t>
            </a:r>
            <a:r>
              <a:rPr lang="en-US" altLang="en-US" dirty="0"/>
              <a:t>               </a:t>
            </a:r>
            <a:r>
              <a:rPr lang="en-US" altLang="en-US" b="1" dirty="0" err="1"/>
              <a:t>varchar</a:t>
            </a:r>
            <a:r>
              <a:rPr lang="en-US" altLang="en-US" dirty="0"/>
              <a:t>(20) not null,</a:t>
            </a:r>
            <a:br>
              <a:rPr lang="en-US" altLang="en-US" dirty="0"/>
            </a:br>
            <a:r>
              <a:rPr lang="en-US" altLang="en-US" dirty="0"/>
              <a:t>        </a:t>
            </a:r>
            <a:r>
              <a:rPr lang="en-US" altLang="en-US" i="1" dirty="0"/>
              <a:t>dept_name</a:t>
            </a:r>
            <a:r>
              <a:rPr lang="en-US" altLang="en-US" dirty="0"/>
              <a:t>      </a:t>
            </a:r>
            <a:r>
              <a:rPr lang="en-US" altLang="en-US" b="1" dirty="0" err="1"/>
              <a:t>varchar</a:t>
            </a:r>
            <a:r>
              <a:rPr lang="en-US" altLang="en-US" dirty="0"/>
              <a:t>(20),</a:t>
            </a:r>
            <a:br>
              <a:rPr lang="en-US" altLang="en-US" dirty="0"/>
            </a:br>
            <a:r>
              <a:rPr lang="en-US" altLang="en-US" dirty="0"/>
              <a:t>        </a:t>
            </a:r>
            <a:r>
              <a:rPr lang="en-US" altLang="en-US" i="1" dirty="0" err="1"/>
              <a:t>tot_cred</a:t>
            </a:r>
            <a:r>
              <a:rPr lang="en-US" altLang="en-US" dirty="0"/>
              <a:t>           </a:t>
            </a:r>
            <a:r>
              <a:rPr lang="en-US" altLang="en-US" b="1" dirty="0"/>
              <a:t>numeric</a:t>
            </a:r>
            <a:r>
              <a:rPr lang="en-US" altLang="en-US" dirty="0"/>
              <a:t>(3,0),</a:t>
            </a:r>
            <a:br>
              <a:rPr lang="en-US" altLang="en-US" dirty="0"/>
            </a:br>
            <a:r>
              <a:rPr lang="en-US" altLang="en-US" dirty="0"/>
              <a:t>        </a:t>
            </a:r>
            <a:r>
              <a:rPr lang="en-US" altLang="en-US" b="1" dirty="0"/>
              <a:t>primary key </a:t>
            </a:r>
            <a:r>
              <a:rPr lang="en-US" altLang="en-US" i="1" dirty="0"/>
              <a:t>(ID),</a:t>
            </a:r>
          </a:p>
          <a:p>
            <a:pPr>
              <a:lnSpc>
                <a:spcPct val="90000"/>
              </a:lnSpc>
              <a:spcBef>
                <a:spcPct val="0"/>
              </a:spcBef>
              <a:buFont typeface="Monotype Sorts" charset="2"/>
              <a:buNone/>
            </a:pPr>
            <a:r>
              <a:rPr lang="en-US" altLang="en-US" b="1" dirty="0"/>
              <a:t>             foreign key </a:t>
            </a:r>
            <a:r>
              <a:rPr lang="en-US" altLang="en-US" i="1" dirty="0"/>
              <a:t>(dept_name</a:t>
            </a:r>
            <a:r>
              <a:rPr lang="en-US" altLang="en-US" dirty="0"/>
              <a:t>) </a:t>
            </a:r>
            <a:r>
              <a:rPr lang="en-US" altLang="en-US" b="1" dirty="0"/>
              <a:t>references </a:t>
            </a:r>
            <a:r>
              <a:rPr lang="en-US" altLang="en-US" i="1" dirty="0"/>
              <a:t>department</a:t>
            </a:r>
            <a:r>
              <a:rPr lang="en-US" altLang="en-US" dirty="0"/>
              <a:t>);</a:t>
            </a:r>
          </a:p>
          <a:p>
            <a:pPr>
              <a:lnSpc>
                <a:spcPct val="90000"/>
              </a:lnSpc>
              <a:buFont typeface="Monotype Sorts" charset="2"/>
              <a:buNone/>
            </a:pPr>
            <a:endParaRPr lang="en-US" altLang="en-US" dirty="0"/>
          </a:p>
          <a:p>
            <a:pPr>
              <a:lnSpc>
                <a:spcPct val="90000"/>
              </a:lnSpc>
              <a:spcBef>
                <a:spcPct val="0"/>
              </a:spcBef>
            </a:pPr>
            <a:r>
              <a:rPr lang="en-US" altLang="en-US" b="1" dirty="0"/>
              <a:t>create table</a:t>
            </a:r>
            <a:r>
              <a:rPr lang="en-US" altLang="en-US" dirty="0"/>
              <a:t> </a:t>
            </a:r>
            <a:r>
              <a:rPr lang="en-US" altLang="en-US" i="1" dirty="0"/>
              <a:t>takes</a:t>
            </a:r>
            <a:r>
              <a:rPr lang="en-US" altLang="en-US" dirty="0"/>
              <a:t> (</a:t>
            </a:r>
            <a:br>
              <a:rPr lang="en-US" altLang="en-US" dirty="0"/>
            </a:br>
            <a:r>
              <a:rPr lang="en-US" altLang="en-US" dirty="0"/>
              <a:t>        </a:t>
            </a:r>
            <a:r>
              <a:rPr lang="en-US" altLang="en-US" i="1" dirty="0"/>
              <a:t>ID</a:t>
            </a:r>
            <a:r>
              <a:rPr lang="en-US" altLang="en-US" dirty="0"/>
              <a:t>                   </a:t>
            </a:r>
            <a:r>
              <a:rPr lang="en-US" altLang="en-US" b="1" dirty="0" err="1"/>
              <a:t>varchar</a:t>
            </a:r>
            <a:r>
              <a:rPr lang="en-US" altLang="en-US" dirty="0"/>
              <a:t>(5),</a:t>
            </a:r>
            <a:br>
              <a:rPr lang="en-US" altLang="en-US" dirty="0"/>
            </a:br>
            <a:r>
              <a:rPr lang="en-US" altLang="en-US" dirty="0"/>
              <a:t>        </a:t>
            </a:r>
            <a:r>
              <a:rPr lang="en-US" altLang="en-US" i="1" dirty="0" err="1"/>
              <a:t>course_id</a:t>
            </a:r>
            <a:r>
              <a:rPr lang="en-US" altLang="en-US" dirty="0"/>
              <a:t>       </a:t>
            </a:r>
            <a:r>
              <a:rPr lang="en-US" altLang="en-US" b="1" dirty="0" err="1"/>
              <a:t>varchar</a:t>
            </a:r>
            <a:r>
              <a:rPr lang="en-US" altLang="en-US" dirty="0"/>
              <a:t>(8),</a:t>
            </a:r>
            <a:br>
              <a:rPr lang="en-US" altLang="en-US" dirty="0"/>
            </a:br>
            <a:r>
              <a:rPr lang="en-US" altLang="en-US" dirty="0"/>
              <a:t>        </a:t>
            </a:r>
            <a:r>
              <a:rPr lang="en-US" altLang="en-US" i="1" dirty="0" err="1"/>
              <a:t>sec_id</a:t>
            </a:r>
            <a:r>
              <a:rPr lang="en-US" altLang="en-US" dirty="0"/>
              <a:t>            </a:t>
            </a:r>
            <a:r>
              <a:rPr lang="en-US" altLang="en-US" b="1" dirty="0" err="1"/>
              <a:t>varchar</a:t>
            </a:r>
            <a:r>
              <a:rPr lang="en-US" altLang="en-US" dirty="0"/>
              <a:t>(8),</a:t>
            </a:r>
            <a:br>
              <a:rPr lang="en-US" altLang="en-US" dirty="0"/>
            </a:br>
            <a:r>
              <a:rPr lang="en-US" altLang="en-US" dirty="0"/>
              <a:t>        </a:t>
            </a:r>
            <a:r>
              <a:rPr lang="en-US" altLang="en-US" i="1" dirty="0"/>
              <a:t>semester</a:t>
            </a:r>
            <a:r>
              <a:rPr lang="en-US" altLang="en-US" dirty="0"/>
              <a:t>        </a:t>
            </a:r>
            <a:r>
              <a:rPr lang="en-US" altLang="en-US" b="1" dirty="0" err="1"/>
              <a:t>varchar</a:t>
            </a:r>
            <a:r>
              <a:rPr lang="en-US" altLang="en-US" dirty="0"/>
              <a:t>(6),</a:t>
            </a:r>
            <a:br>
              <a:rPr lang="en-US" altLang="en-US" dirty="0"/>
            </a:br>
            <a:r>
              <a:rPr lang="en-US" altLang="en-US" dirty="0"/>
              <a:t>        </a:t>
            </a:r>
            <a:r>
              <a:rPr lang="en-US" altLang="en-US" i="1" dirty="0"/>
              <a:t>year</a:t>
            </a:r>
            <a:r>
              <a:rPr lang="en-US" altLang="en-US" dirty="0"/>
              <a:t>                </a:t>
            </a:r>
            <a:r>
              <a:rPr lang="en-US" altLang="en-US" b="1" dirty="0"/>
              <a:t>numeric</a:t>
            </a:r>
            <a:r>
              <a:rPr lang="en-US" altLang="en-US" dirty="0"/>
              <a:t>(4,0),</a:t>
            </a:r>
            <a:br>
              <a:rPr lang="en-US" altLang="en-US" dirty="0"/>
            </a:br>
            <a:r>
              <a:rPr lang="en-US" altLang="en-US" dirty="0"/>
              <a:t>        </a:t>
            </a:r>
            <a:r>
              <a:rPr lang="en-US" altLang="en-US" i="1" dirty="0"/>
              <a:t>grade</a:t>
            </a:r>
            <a:r>
              <a:rPr lang="en-US" altLang="en-US" dirty="0"/>
              <a:t>              </a:t>
            </a:r>
            <a:r>
              <a:rPr lang="en-US" altLang="en-US" b="1" dirty="0" err="1"/>
              <a:t>varchar</a:t>
            </a:r>
            <a:r>
              <a:rPr lang="en-US" altLang="en-US" dirty="0"/>
              <a:t>(2), </a:t>
            </a:r>
          </a:p>
          <a:p>
            <a:pPr>
              <a:lnSpc>
                <a:spcPct val="90000"/>
              </a:lnSpc>
              <a:spcBef>
                <a:spcPct val="0"/>
              </a:spcBef>
              <a:buFont typeface="Monotype Sorts" charset="2"/>
              <a:buNone/>
            </a:pPr>
            <a:r>
              <a:rPr lang="en-US" altLang="en-US" b="1" dirty="0"/>
              <a:t>              primary key </a:t>
            </a:r>
            <a:r>
              <a:rPr lang="en-US" altLang="en-US" i="1" dirty="0"/>
              <a:t>(ID, </a:t>
            </a:r>
            <a:r>
              <a:rPr lang="en-US" altLang="en-US" i="1" dirty="0" err="1"/>
              <a:t>course_id</a:t>
            </a:r>
            <a:r>
              <a:rPr lang="en-US" altLang="en-US" i="1" dirty="0"/>
              <a:t>, </a:t>
            </a:r>
            <a:r>
              <a:rPr lang="en-US" altLang="en-US" i="1" dirty="0" err="1"/>
              <a:t>sec_id</a:t>
            </a:r>
            <a:r>
              <a:rPr lang="en-US" altLang="en-US" i="1" dirty="0"/>
              <a:t>, semester, year)</a:t>
            </a:r>
            <a:r>
              <a:rPr lang="en-US" altLang="en-US" dirty="0"/>
              <a:t> ,</a:t>
            </a:r>
          </a:p>
          <a:p>
            <a:pPr>
              <a:lnSpc>
                <a:spcPct val="90000"/>
              </a:lnSpc>
              <a:spcBef>
                <a:spcPct val="0"/>
              </a:spcBef>
              <a:buFont typeface="Monotype Sorts" charset="2"/>
              <a:buNone/>
            </a:pPr>
            <a:r>
              <a:rPr lang="en-US" altLang="en-US" b="1" dirty="0"/>
              <a:t>              foreign key </a:t>
            </a:r>
            <a:r>
              <a:rPr lang="en-US" altLang="en-US" dirty="0"/>
              <a:t>(</a:t>
            </a:r>
            <a:r>
              <a:rPr lang="en-US" altLang="en-US" i="1" dirty="0"/>
              <a:t>ID</a:t>
            </a:r>
            <a:r>
              <a:rPr lang="en-US" altLang="en-US" dirty="0"/>
              <a:t>) </a:t>
            </a:r>
            <a:r>
              <a:rPr lang="en-US" altLang="en-US" b="1" dirty="0"/>
              <a:t>references </a:t>
            </a:r>
            <a:r>
              <a:rPr lang="en-US" altLang="en-US" b="1" i="1" dirty="0"/>
              <a:t> </a:t>
            </a:r>
            <a:r>
              <a:rPr lang="en-US" altLang="en-US" i="1" dirty="0"/>
              <a:t>student,</a:t>
            </a:r>
            <a:br>
              <a:rPr lang="en-US" altLang="en-US" dirty="0"/>
            </a:br>
            <a:r>
              <a:rPr lang="en-US" altLang="en-US" dirty="0"/>
              <a:t>        </a:t>
            </a:r>
            <a:r>
              <a:rPr lang="en-US" altLang="en-US" b="1" dirty="0"/>
              <a:t>foreign key </a:t>
            </a:r>
            <a:r>
              <a:rPr lang="en-US" altLang="en-US" dirty="0"/>
              <a:t>(</a:t>
            </a:r>
            <a:r>
              <a:rPr lang="en-US" altLang="en-US" i="1" dirty="0" err="1"/>
              <a:t>course_id</a:t>
            </a:r>
            <a:r>
              <a:rPr lang="en-US" altLang="en-US" i="1" dirty="0"/>
              <a:t>, </a:t>
            </a:r>
            <a:r>
              <a:rPr lang="en-US" altLang="en-US" i="1" dirty="0" err="1"/>
              <a:t>sec_id</a:t>
            </a:r>
            <a:r>
              <a:rPr lang="en-US" altLang="en-US" i="1" dirty="0"/>
              <a:t>, semester, year</a:t>
            </a:r>
            <a:r>
              <a:rPr lang="en-US" altLang="en-US" dirty="0"/>
              <a:t>) </a:t>
            </a:r>
            <a:r>
              <a:rPr lang="en-US" altLang="en-US" b="1" dirty="0"/>
              <a:t>references </a:t>
            </a:r>
            <a:r>
              <a:rPr lang="en-US" altLang="en-US" i="1" dirty="0"/>
              <a:t>section</a:t>
            </a:r>
            <a:r>
              <a:rPr lang="en-US" altLang="en-US" dirty="0"/>
              <a:t>);</a:t>
            </a:r>
          </a:p>
          <a:p>
            <a:pPr>
              <a:lnSpc>
                <a:spcPct val="90000"/>
              </a:lnSpc>
              <a:buNone/>
            </a:pPr>
            <a:endParaRPr lang="en-US"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p:txBody>
          <a:bodyPr/>
          <a:lstStyle/>
          <a:p>
            <a:r>
              <a:rPr lang="fa-IR" altLang="en-US" dirty="0"/>
              <a:t>ادامه</a:t>
            </a:r>
            <a:endParaRPr lang="en-US" altLang="en-US" sz="2800" dirty="0"/>
          </a:p>
        </p:txBody>
      </p:sp>
      <p:sp>
        <p:nvSpPr>
          <p:cNvPr id="12290" name="Rectangle 3"/>
          <p:cNvSpPr>
            <a:spLocks noGrp="1" noChangeArrowheads="1"/>
          </p:cNvSpPr>
          <p:nvPr>
            <p:ph idx="1"/>
          </p:nvPr>
        </p:nvSpPr>
        <p:spPr>
          <a:xfrm>
            <a:off x="99391" y="1023730"/>
            <a:ext cx="8904909" cy="5516769"/>
          </a:xfrm>
        </p:spPr>
        <p:txBody>
          <a:bodyPr/>
          <a:lstStyle/>
          <a:p>
            <a:r>
              <a:rPr lang="en-US" altLang="en-US" sz="2400" b="1" dirty="0"/>
              <a:t>create table</a:t>
            </a:r>
            <a:r>
              <a:rPr lang="en-US" altLang="en-US" sz="2400" dirty="0"/>
              <a:t> </a:t>
            </a:r>
            <a:r>
              <a:rPr lang="en-US" altLang="en-US" sz="2400" i="1" dirty="0"/>
              <a:t>course</a:t>
            </a:r>
            <a:r>
              <a:rPr lang="en-US" altLang="en-US" sz="2400" dirty="0"/>
              <a:t> (</a:t>
            </a:r>
            <a:br>
              <a:rPr lang="en-US" altLang="en-US" sz="2400" dirty="0"/>
            </a:br>
            <a:r>
              <a:rPr lang="en-US" altLang="en-US" sz="2400" dirty="0"/>
              <a:t>        </a:t>
            </a:r>
            <a:r>
              <a:rPr lang="en-US" altLang="en-US" sz="2400" i="1" dirty="0" err="1"/>
              <a:t>course_id</a:t>
            </a:r>
            <a:r>
              <a:rPr lang="en-US" altLang="en-US" sz="2400" dirty="0"/>
              <a:t>        </a:t>
            </a:r>
            <a:r>
              <a:rPr lang="en-US" altLang="en-US" sz="2400" b="1" dirty="0" err="1"/>
              <a:t>varchar</a:t>
            </a:r>
            <a:r>
              <a:rPr lang="en-US" altLang="en-US" sz="2400" dirty="0"/>
              <a:t>(8),</a:t>
            </a:r>
            <a:br>
              <a:rPr lang="en-US" altLang="en-US" sz="2400" dirty="0"/>
            </a:br>
            <a:r>
              <a:rPr lang="en-US" altLang="en-US" sz="2400" dirty="0"/>
              <a:t>        </a:t>
            </a:r>
            <a:r>
              <a:rPr lang="en-US" altLang="en-US" sz="2400" i="1" dirty="0"/>
              <a:t>title</a:t>
            </a:r>
            <a:r>
              <a:rPr lang="en-US" altLang="en-US" sz="2400" dirty="0"/>
              <a:t>                  </a:t>
            </a:r>
            <a:r>
              <a:rPr lang="en-US" altLang="en-US" sz="2400" b="1" dirty="0" err="1"/>
              <a:t>varchar</a:t>
            </a:r>
            <a:r>
              <a:rPr lang="en-US" altLang="en-US" sz="2400" b="1" dirty="0"/>
              <a:t>(</a:t>
            </a:r>
            <a:r>
              <a:rPr lang="en-US" altLang="en-US" sz="2400" dirty="0"/>
              <a:t>50),</a:t>
            </a:r>
            <a:br>
              <a:rPr lang="en-US" altLang="en-US" sz="2400" dirty="0"/>
            </a:br>
            <a:r>
              <a:rPr lang="en-US" altLang="en-US" sz="2400" dirty="0"/>
              <a:t>        </a:t>
            </a:r>
            <a:r>
              <a:rPr lang="en-US" altLang="en-US" sz="2400" i="1" dirty="0"/>
              <a:t>dept_name</a:t>
            </a:r>
            <a:r>
              <a:rPr lang="en-US" altLang="en-US" sz="2400" dirty="0"/>
              <a:t>      </a:t>
            </a:r>
            <a:r>
              <a:rPr lang="en-US" altLang="en-US" sz="2400" b="1" dirty="0" err="1"/>
              <a:t>varchar</a:t>
            </a:r>
            <a:r>
              <a:rPr lang="en-US" altLang="en-US" sz="2400" dirty="0"/>
              <a:t>(20),</a:t>
            </a:r>
            <a:br>
              <a:rPr lang="en-US" altLang="en-US" sz="2400" dirty="0"/>
            </a:br>
            <a:r>
              <a:rPr lang="en-US" altLang="en-US" sz="2400" dirty="0"/>
              <a:t>        </a:t>
            </a:r>
            <a:r>
              <a:rPr lang="en-US" altLang="en-US" sz="2400" i="1" dirty="0"/>
              <a:t>credits</a:t>
            </a:r>
            <a:r>
              <a:rPr lang="en-US" altLang="en-US" sz="2400" dirty="0"/>
              <a:t>             </a:t>
            </a:r>
            <a:r>
              <a:rPr lang="en-US" altLang="en-US" sz="2400" b="1" dirty="0"/>
              <a:t>numeric</a:t>
            </a:r>
            <a:r>
              <a:rPr lang="en-US" altLang="en-US" sz="2400" dirty="0"/>
              <a:t>(2,0),</a:t>
            </a:r>
          </a:p>
          <a:p>
            <a:pPr>
              <a:spcBef>
                <a:spcPct val="0"/>
              </a:spcBef>
              <a:buFont typeface="Monotype Sorts" charset="2"/>
              <a:buNone/>
            </a:pPr>
            <a:r>
              <a:rPr lang="en-US" altLang="en-US" sz="2400" dirty="0"/>
              <a:t>             </a:t>
            </a:r>
            <a:r>
              <a:rPr lang="en-US" altLang="en-US" sz="2400" b="1" dirty="0"/>
              <a:t>primary key </a:t>
            </a:r>
            <a:r>
              <a:rPr lang="en-US" altLang="en-US" sz="2400" i="1" dirty="0"/>
              <a:t>(</a:t>
            </a:r>
            <a:r>
              <a:rPr lang="en-US" altLang="en-US" sz="2400" i="1" dirty="0" err="1"/>
              <a:t>course_id</a:t>
            </a:r>
            <a:r>
              <a:rPr lang="en-US" altLang="en-US" sz="2400" i="1" dirty="0"/>
              <a:t>),</a:t>
            </a:r>
          </a:p>
          <a:p>
            <a:pPr>
              <a:spcBef>
                <a:spcPct val="0"/>
              </a:spcBef>
              <a:buFont typeface="Monotype Sorts" charset="2"/>
              <a:buNone/>
            </a:pPr>
            <a:r>
              <a:rPr lang="en-US" altLang="en-US" sz="2400" b="1" dirty="0"/>
              <a:t>     </a:t>
            </a:r>
            <a:r>
              <a:rPr lang="en-US" altLang="en-US" sz="2400" dirty="0"/>
              <a:t>        </a:t>
            </a:r>
            <a:r>
              <a:rPr lang="en-US" altLang="en-US" sz="2400" b="1" dirty="0"/>
              <a:t>foreign key </a:t>
            </a:r>
            <a:r>
              <a:rPr lang="en-US" altLang="en-US" sz="2400" i="1" dirty="0"/>
              <a:t>(dept_name</a:t>
            </a:r>
            <a:r>
              <a:rPr lang="en-US" altLang="en-US" sz="2400" dirty="0"/>
              <a:t>) </a:t>
            </a:r>
            <a:r>
              <a:rPr lang="en-US" altLang="en-US" sz="2400" b="1" dirty="0"/>
              <a:t>references </a:t>
            </a:r>
            <a:r>
              <a:rPr lang="en-US" altLang="en-US" sz="2400" i="1" dirty="0"/>
              <a:t>department</a:t>
            </a:r>
            <a:r>
              <a:rPr lang="en-US" altLang="en-US" sz="2400" dirty="0"/>
              <a:t>);</a:t>
            </a:r>
          </a:p>
          <a:p>
            <a:endParaRPr lang="en-US"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p:txBody>
          <a:bodyPr/>
          <a:lstStyle/>
          <a:p>
            <a:r>
              <a:rPr lang="en-US" altLang="en-US" sz="2800" dirty="0"/>
              <a:t>Updates to tables</a:t>
            </a:r>
          </a:p>
        </p:txBody>
      </p:sp>
      <p:sp>
        <p:nvSpPr>
          <p:cNvPr id="13314" name="Rectangle 3"/>
          <p:cNvSpPr>
            <a:spLocks noGrp="1" noChangeArrowheads="1"/>
          </p:cNvSpPr>
          <p:nvPr>
            <p:ph idx="1"/>
          </p:nvPr>
        </p:nvSpPr>
        <p:spPr>
          <a:xfrm>
            <a:off x="397565" y="841057"/>
            <a:ext cx="8818770" cy="5175885"/>
          </a:xfrm>
        </p:spPr>
        <p:txBody>
          <a:bodyPr/>
          <a:lstStyle/>
          <a:p>
            <a:pPr algn="r" rtl="1">
              <a:lnSpc>
                <a:spcPct val="90000"/>
              </a:lnSpc>
              <a:tabLst>
                <a:tab pos="2232025" algn="l"/>
              </a:tabLst>
            </a:pPr>
            <a:r>
              <a:rPr lang="en-US" altLang="en-US" b="1" dirty="0">
                <a:solidFill>
                  <a:srgbClr val="002060"/>
                </a:solidFill>
              </a:rPr>
              <a:t>Insert </a:t>
            </a:r>
            <a:r>
              <a:rPr lang="en-US" altLang="en-US" b="1" dirty="0">
                <a:solidFill>
                  <a:srgbClr val="000099"/>
                </a:solidFill>
              </a:rPr>
              <a:t> </a:t>
            </a:r>
            <a:r>
              <a:rPr lang="fa-IR" altLang="en-US" b="1" dirty="0">
                <a:solidFill>
                  <a:srgbClr val="000099"/>
                </a:solidFill>
              </a:rPr>
              <a:t> (اضافه کردن)</a:t>
            </a:r>
            <a:endParaRPr lang="en-US" altLang="en-US" dirty="0"/>
          </a:p>
          <a:p>
            <a:pPr lvl="1" algn="r" rtl="1">
              <a:lnSpc>
                <a:spcPct val="90000"/>
              </a:lnSpc>
              <a:tabLst>
                <a:tab pos="2232025" algn="l"/>
              </a:tabLst>
            </a:pPr>
            <a:r>
              <a:rPr lang="en-US" altLang="en-US" b="1" dirty="0"/>
              <a:t>insert into </a:t>
            </a:r>
            <a:r>
              <a:rPr lang="en-US" altLang="en-US" i="1" dirty="0"/>
              <a:t>instructor </a:t>
            </a:r>
            <a:r>
              <a:rPr lang="en-US" altLang="en-US" b="1" dirty="0"/>
              <a:t>values </a:t>
            </a:r>
            <a:r>
              <a:rPr lang="en-US" altLang="en-US" dirty="0"/>
              <a:t>(</a:t>
            </a:r>
            <a:r>
              <a:rPr lang="en-US" altLang="ja-JP" dirty="0"/>
              <a:t>'</a:t>
            </a:r>
            <a:r>
              <a:rPr lang="en-US" altLang="en-US" dirty="0"/>
              <a:t>10211</a:t>
            </a:r>
            <a:r>
              <a:rPr lang="en-US" altLang="ja-JP" dirty="0"/>
              <a:t>'</a:t>
            </a:r>
            <a:r>
              <a:rPr lang="en-US" altLang="en-US" dirty="0"/>
              <a:t>, </a:t>
            </a:r>
            <a:r>
              <a:rPr lang="en-US" altLang="ja-JP" dirty="0"/>
              <a:t>'</a:t>
            </a:r>
            <a:r>
              <a:rPr lang="en-US" altLang="en-US" dirty="0"/>
              <a:t>Smith</a:t>
            </a:r>
            <a:r>
              <a:rPr lang="en-US" altLang="ja-JP" dirty="0"/>
              <a:t>'</a:t>
            </a:r>
            <a:r>
              <a:rPr lang="en-US" altLang="en-US" dirty="0"/>
              <a:t>, </a:t>
            </a:r>
            <a:r>
              <a:rPr lang="en-US" altLang="ja-JP" dirty="0"/>
              <a:t>'</a:t>
            </a:r>
            <a:r>
              <a:rPr lang="en-US" altLang="en-US" dirty="0"/>
              <a:t>Biology</a:t>
            </a:r>
            <a:r>
              <a:rPr lang="en-US" altLang="ja-JP" dirty="0"/>
              <a:t>'</a:t>
            </a:r>
            <a:r>
              <a:rPr lang="en-US" altLang="en-US" dirty="0"/>
              <a:t>, 66000);</a:t>
            </a:r>
          </a:p>
          <a:p>
            <a:pPr algn="r" rtl="1">
              <a:lnSpc>
                <a:spcPct val="90000"/>
              </a:lnSpc>
              <a:tabLst>
                <a:tab pos="2232025" algn="l"/>
              </a:tabLst>
            </a:pPr>
            <a:r>
              <a:rPr lang="en-US" altLang="en-US" b="1" dirty="0">
                <a:solidFill>
                  <a:srgbClr val="002060"/>
                </a:solidFill>
              </a:rPr>
              <a:t>Delete</a:t>
            </a:r>
            <a:r>
              <a:rPr lang="en-US" altLang="en-US" b="1" dirty="0">
                <a:solidFill>
                  <a:srgbClr val="000099"/>
                </a:solidFill>
              </a:rPr>
              <a:t> </a:t>
            </a:r>
            <a:r>
              <a:rPr lang="fa-IR" altLang="en-US" b="1" dirty="0">
                <a:solidFill>
                  <a:srgbClr val="000099"/>
                </a:solidFill>
              </a:rPr>
              <a:t> (حذف)</a:t>
            </a:r>
            <a:endParaRPr lang="en-US" altLang="en-US" b="1" dirty="0">
              <a:solidFill>
                <a:srgbClr val="000099"/>
              </a:solidFill>
            </a:endParaRPr>
          </a:p>
          <a:p>
            <a:pPr lvl="1" algn="r" rtl="1">
              <a:lnSpc>
                <a:spcPct val="90000"/>
              </a:lnSpc>
              <a:tabLst>
                <a:tab pos="2232025" algn="l"/>
              </a:tabLst>
            </a:pPr>
            <a:r>
              <a:rPr lang="en-US" altLang="en-US" b="1" dirty="0">
                <a:solidFill>
                  <a:srgbClr val="000099"/>
                </a:solidFill>
              </a:rPr>
              <a:t> </a:t>
            </a:r>
            <a:r>
              <a:rPr lang="fa-IR" altLang="en-US" dirty="0"/>
              <a:t>حذف تمامی رکورد‌ها از رابطه </a:t>
            </a:r>
            <a:r>
              <a:rPr lang="en-US" altLang="en-US" dirty="0"/>
              <a:t>student</a:t>
            </a:r>
          </a:p>
          <a:p>
            <a:pPr lvl="2" algn="r" rtl="1">
              <a:lnSpc>
                <a:spcPct val="90000"/>
              </a:lnSpc>
              <a:tabLst>
                <a:tab pos="2232025" algn="l"/>
              </a:tabLst>
            </a:pPr>
            <a:r>
              <a:rPr lang="en-US" altLang="en-US" b="1" dirty="0"/>
              <a:t>delete from </a:t>
            </a:r>
            <a:r>
              <a:rPr lang="en-US" altLang="en-US" i="1" dirty="0"/>
              <a:t>student  </a:t>
            </a:r>
          </a:p>
          <a:p>
            <a:pPr algn="r" rtl="1">
              <a:lnSpc>
                <a:spcPct val="90000"/>
              </a:lnSpc>
              <a:tabLst>
                <a:tab pos="2232025" algn="l"/>
              </a:tabLst>
            </a:pPr>
            <a:r>
              <a:rPr lang="en-US" altLang="en-US" b="1" dirty="0">
                <a:solidFill>
                  <a:srgbClr val="002060"/>
                </a:solidFill>
              </a:rPr>
              <a:t>Drop Table</a:t>
            </a:r>
            <a:r>
              <a:rPr lang="fa-IR" altLang="en-US" b="1" dirty="0">
                <a:solidFill>
                  <a:srgbClr val="002060"/>
                </a:solidFill>
              </a:rPr>
              <a:t> ( حذف جدول )</a:t>
            </a:r>
            <a:endParaRPr lang="en-US" altLang="en-US" b="1" dirty="0">
              <a:solidFill>
                <a:srgbClr val="002060"/>
              </a:solidFill>
            </a:endParaRPr>
          </a:p>
          <a:p>
            <a:pPr lvl="1" algn="r" rtl="1">
              <a:lnSpc>
                <a:spcPct val="90000"/>
              </a:lnSpc>
              <a:tabLst>
                <a:tab pos="2232025" algn="l"/>
              </a:tabLst>
            </a:pPr>
            <a:r>
              <a:rPr lang="en-US" altLang="en-US" b="1" dirty="0"/>
              <a:t>drop table </a:t>
            </a:r>
            <a:r>
              <a:rPr lang="en-US" altLang="en-US" i="1" dirty="0"/>
              <a:t>r</a:t>
            </a:r>
          </a:p>
          <a:p>
            <a:pPr algn="r" rtl="1">
              <a:lnSpc>
                <a:spcPct val="90000"/>
              </a:lnSpc>
              <a:tabLst>
                <a:tab pos="2232025" algn="l"/>
              </a:tabLst>
            </a:pPr>
            <a:r>
              <a:rPr lang="en-US" altLang="en-US" b="1" dirty="0">
                <a:solidFill>
                  <a:srgbClr val="002060"/>
                </a:solidFill>
              </a:rPr>
              <a:t>Alter</a:t>
            </a:r>
            <a:r>
              <a:rPr lang="en-US" altLang="en-US" b="1" dirty="0">
                <a:solidFill>
                  <a:srgbClr val="000099"/>
                </a:solidFill>
              </a:rPr>
              <a:t> </a:t>
            </a:r>
            <a:r>
              <a:rPr lang="fa-IR" altLang="en-US" b="1" dirty="0">
                <a:solidFill>
                  <a:srgbClr val="000099"/>
                </a:solidFill>
              </a:rPr>
              <a:t> (تغییر دادن جدول)</a:t>
            </a:r>
            <a:endParaRPr lang="en-US" altLang="en-US" dirty="0"/>
          </a:p>
          <a:p>
            <a:pPr lvl="1" algn="r" rtl="1">
              <a:lnSpc>
                <a:spcPct val="90000"/>
              </a:lnSpc>
              <a:tabLst>
                <a:tab pos="2232025" algn="l"/>
              </a:tabLst>
            </a:pPr>
            <a:r>
              <a:rPr lang="en-US" altLang="en-US" b="1" dirty="0"/>
              <a:t>alter table </a:t>
            </a:r>
            <a:r>
              <a:rPr lang="en-US" altLang="en-US" i="1" dirty="0"/>
              <a:t>r </a:t>
            </a:r>
            <a:r>
              <a:rPr lang="en-US" altLang="en-US" b="1" dirty="0"/>
              <a:t>add </a:t>
            </a:r>
            <a:r>
              <a:rPr lang="en-US" altLang="en-US" i="1" dirty="0"/>
              <a:t>A D</a:t>
            </a:r>
          </a:p>
          <a:p>
            <a:pPr lvl="2" algn="r" rtl="1">
              <a:lnSpc>
                <a:spcPct val="90000"/>
              </a:lnSpc>
              <a:tabLst>
                <a:tab pos="2232025" algn="l"/>
              </a:tabLst>
            </a:pPr>
            <a:r>
              <a:rPr lang="en-US" altLang="en-US" i="1" dirty="0"/>
              <a:t> </a:t>
            </a:r>
            <a:r>
              <a:rPr lang="fa-IR" altLang="en-US" dirty="0"/>
              <a:t>که در آن </a:t>
            </a:r>
            <a:r>
              <a:rPr lang="en-US" altLang="en-US" dirty="0"/>
              <a:t>A </a:t>
            </a:r>
            <a:r>
              <a:rPr lang="fa-IR" altLang="en-US" dirty="0"/>
              <a:t> نام ویژگی جدید و </a:t>
            </a:r>
            <a:r>
              <a:rPr lang="en-US" altLang="en-US" dirty="0"/>
              <a:t>D </a:t>
            </a:r>
            <a:r>
              <a:rPr lang="fa-IR" altLang="en-US" dirty="0"/>
              <a:t> دامنه‌ی آن است.</a:t>
            </a:r>
          </a:p>
          <a:p>
            <a:pPr lvl="2" algn="r" rtl="1">
              <a:lnSpc>
                <a:spcPct val="90000"/>
              </a:lnSpc>
              <a:tabLst>
                <a:tab pos="2232025" algn="l"/>
              </a:tabLst>
            </a:pPr>
            <a:r>
              <a:rPr lang="fa-IR" altLang="en-US" dirty="0"/>
              <a:t>تمام تاپل‌های موجود در رابطه، مقدار </a:t>
            </a:r>
            <a:r>
              <a:rPr lang="en-US" altLang="en-US" dirty="0"/>
              <a:t>null</a:t>
            </a:r>
            <a:r>
              <a:rPr lang="fa-IR" altLang="en-US" dirty="0"/>
              <a:t> </a:t>
            </a:r>
            <a:r>
              <a:rPr lang="en-US" altLang="en-US" dirty="0"/>
              <a:t> </a:t>
            </a:r>
            <a:r>
              <a:rPr lang="fa-IR" altLang="en-US" dirty="0"/>
              <a:t>برای ویژگی جدید دریافت می‌کنند.</a:t>
            </a:r>
          </a:p>
          <a:p>
            <a:pPr lvl="1" algn="r" rtl="1">
              <a:lnSpc>
                <a:spcPct val="90000"/>
              </a:lnSpc>
              <a:tabLst>
                <a:tab pos="2232025" algn="l"/>
              </a:tabLst>
            </a:pPr>
            <a:r>
              <a:rPr lang="en-US" altLang="en-US" b="1" dirty="0"/>
              <a:t>alter table </a:t>
            </a:r>
            <a:r>
              <a:rPr lang="en-US" altLang="en-US" i="1" dirty="0"/>
              <a:t>r</a:t>
            </a:r>
            <a:r>
              <a:rPr lang="en-US" altLang="en-US" b="1" dirty="0"/>
              <a:t> drop</a:t>
            </a:r>
            <a:r>
              <a:rPr lang="en-US" altLang="en-US" i="1" dirty="0"/>
              <a:t> A     </a:t>
            </a:r>
          </a:p>
          <a:p>
            <a:pPr lvl="2" algn="r" rtl="1">
              <a:lnSpc>
                <a:spcPct val="110000"/>
              </a:lnSpc>
              <a:tabLst>
                <a:tab pos="2232025" algn="l"/>
              </a:tabLst>
            </a:pPr>
            <a:r>
              <a:rPr lang="fa-IR" altLang="en-US" dirty="0"/>
              <a:t>که در آن </a:t>
            </a:r>
            <a:r>
              <a:rPr lang="en-US" altLang="en-US" dirty="0"/>
              <a:t>A</a:t>
            </a:r>
            <a:r>
              <a:rPr lang="fa-IR" altLang="en-US" dirty="0"/>
              <a:t> </a:t>
            </a:r>
            <a:r>
              <a:rPr lang="en-US" altLang="en-US" dirty="0"/>
              <a:t> </a:t>
            </a:r>
            <a:r>
              <a:rPr lang="fa-IR" altLang="en-US" dirty="0"/>
              <a:t>نام ویژگی مورد نظر از رابطه‌ی </a:t>
            </a:r>
            <a:r>
              <a:rPr lang="en-US" altLang="en-US" dirty="0"/>
              <a:t>r</a:t>
            </a:r>
            <a:r>
              <a:rPr lang="fa-IR" altLang="en-US" dirty="0"/>
              <a:t> </a:t>
            </a:r>
            <a:r>
              <a:rPr lang="en-US" altLang="en-US" dirty="0"/>
              <a:t> </a:t>
            </a:r>
            <a:r>
              <a:rPr lang="fa-IR" altLang="en-US" dirty="0"/>
              <a:t>است.</a:t>
            </a:r>
          </a:p>
          <a:p>
            <a:pPr lvl="2" algn="r" rtl="1">
              <a:lnSpc>
                <a:spcPct val="110000"/>
              </a:lnSpc>
              <a:tabLst>
                <a:tab pos="2232025" algn="l"/>
              </a:tabLst>
            </a:pPr>
            <a:r>
              <a:rPr lang="fa-IR" altLang="en-US" dirty="0"/>
              <a:t>حذف ویژگی در بسیاری از پایگاه‌های داده پشتیبانی نمی‌شود.</a:t>
            </a: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lIns="90488" tIns="44450" rIns="90488" bIns="44450" anchor="ctr"/>
          <a:lstStyle/>
          <a:p>
            <a:r>
              <a:rPr lang="fa-IR" altLang="en-US" dirty="0"/>
              <a:t>ساختار پایه‌ای پرس‌وجو</a:t>
            </a:r>
            <a:endParaRPr lang="en-US" altLang="en-US" sz="2800" dirty="0"/>
          </a:p>
        </p:txBody>
      </p:sp>
      <p:sp>
        <p:nvSpPr>
          <p:cNvPr id="14338" name="Rectangle 3"/>
          <p:cNvSpPr>
            <a:spLocks noGrp="1" noChangeArrowheads="1"/>
          </p:cNvSpPr>
          <p:nvPr>
            <p:ph idx="1"/>
          </p:nvPr>
        </p:nvSpPr>
        <p:spPr>
          <a:xfrm>
            <a:off x="248478" y="1106488"/>
            <a:ext cx="8895521" cy="4628106"/>
          </a:xfrm>
        </p:spPr>
        <p:txBody>
          <a:bodyPr lIns="90488" tIns="44450" rIns="90488" bIns="44450"/>
          <a:lstStyle/>
          <a:p>
            <a:pPr algn="r" rtl="1">
              <a:tabLst>
                <a:tab pos="2055813" algn="l"/>
              </a:tabLst>
            </a:pPr>
            <a:r>
              <a:rPr lang="fa-IR" altLang="en-US" sz="2800" dirty="0"/>
              <a:t>یک پرس‌وجوی معمولی در </a:t>
            </a:r>
            <a:r>
              <a:rPr lang="en-US" altLang="en-US" sz="2800" dirty="0"/>
              <a:t>SQL </a:t>
            </a:r>
            <a:r>
              <a:rPr lang="fa-IR" altLang="en-US" sz="2800" dirty="0"/>
              <a:t>به شکل زیر است:</a:t>
            </a:r>
          </a:p>
          <a:p>
            <a:pPr marL="0" indent="0">
              <a:buNone/>
              <a:tabLst>
                <a:tab pos="2055813" algn="l"/>
              </a:tabLst>
            </a:pPr>
            <a:r>
              <a:rPr lang="en-US" altLang="en-US" sz="2800" dirty="0"/>
              <a:t>	</a:t>
            </a:r>
            <a:r>
              <a:rPr lang="en-US" altLang="en-US" sz="2800" b="1" dirty="0"/>
              <a:t>select </a:t>
            </a:r>
            <a:r>
              <a:rPr lang="en-US" altLang="en-US" sz="2800" i="1" dirty="0"/>
              <a:t>A</a:t>
            </a:r>
            <a:r>
              <a:rPr lang="en-US" altLang="en-US" sz="2800" baseline="-25000" dirty="0"/>
              <a:t>1</a:t>
            </a:r>
            <a:r>
              <a:rPr lang="en-US" altLang="en-US" sz="2800" dirty="0"/>
              <a:t>, </a:t>
            </a:r>
            <a:r>
              <a:rPr lang="en-US" altLang="en-US" sz="2800" i="1" dirty="0"/>
              <a:t>A</a:t>
            </a:r>
            <a:r>
              <a:rPr lang="en-US" altLang="en-US" sz="2800" baseline="-25000" dirty="0"/>
              <a:t>2</a:t>
            </a:r>
            <a:r>
              <a:rPr lang="en-US" altLang="en-US" sz="2800" dirty="0"/>
              <a:t>, ..., </a:t>
            </a:r>
            <a:r>
              <a:rPr lang="en-US" altLang="en-US" sz="2800" i="1" dirty="0"/>
              <a:t>A</a:t>
            </a:r>
            <a:r>
              <a:rPr lang="en-US" altLang="en-US" sz="2800" i="1" baseline="-25000" dirty="0"/>
              <a:t>n</a:t>
            </a:r>
            <a:br>
              <a:rPr lang="en-US" altLang="en-US" sz="2800" dirty="0"/>
            </a:br>
            <a:r>
              <a:rPr lang="en-US" altLang="en-US" sz="2800" dirty="0"/>
              <a:t>	</a:t>
            </a:r>
            <a:r>
              <a:rPr lang="en-US" altLang="en-US" sz="2800" b="1" dirty="0"/>
              <a:t>from</a:t>
            </a:r>
            <a:r>
              <a:rPr lang="en-US" altLang="en-US" sz="2800" dirty="0"/>
              <a:t> </a:t>
            </a:r>
            <a:r>
              <a:rPr lang="en-US" altLang="en-US" sz="2800" i="1" dirty="0"/>
              <a:t>r</a:t>
            </a:r>
            <a:r>
              <a:rPr lang="en-US" altLang="en-US" sz="2800" baseline="-25000" dirty="0"/>
              <a:t>1</a:t>
            </a:r>
            <a:r>
              <a:rPr lang="en-US" altLang="en-US" sz="2800" dirty="0"/>
              <a:t>, </a:t>
            </a:r>
            <a:r>
              <a:rPr lang="en-US" altLang="en-US" sz="2800" i="1" dirty="0"/>
              <a:t>r</a:t>
            </a:r>
            <a:r>
              <a:rPr lang="en-US" altLang="en-US" sz="2800" baseline="-25000" dirty="0"/>
              <a:t>2</a:t>
            </a:r>
            <a:r>
              <a:rPr lang="en-US" altLang="en-US" sz="2800" dirty="0"/>
              <a:t>, ..., </a:t>
            </a:r>
            <a:r>
              <a:rPr lang="en-US" altLang="en-US" sz="2800" i="1" dirty="0" err="1"/>
              <a:t>r</a:t>
            </a:r>
            <a:r>
              <a:rPr lang="en-US" altLang="en-US" sz="2800" i="1" baseline="-25000" dirty="0" err="1"/>
              <a:t>m</a:t>
            </a:r>
            <a:br>
              <a:rPr lang="en-US" altLang="en-US" sz="2800" dirty="0"/>
            </a:br>
            <a:r>
              <a:rPr lang="en-US" altLang="en-US" sz="2800" dirty="0"/>
              <a:t>	</a:t>
            </a:r>
            <a:r>
              <a:rPr lang="en-US" altLang="en-US" sz="2800" b="1" dirty="0"/>
              <a:t>where </a:t>
            </a:r>
            <a:r>
              <a:rPr lang="en-US" altLang="en-US" sz="2800" i="1" dirty="0"/>
              <a:t>P</a:t>
            </a:r>
            <a:br>
              <a:rPr lang="en-US" altLang="en-US" sz="2800" i="1" dirty="0"/>
            </a:br>
            <a:endParaRPr lang="en-US" altLang="en-US" sz="2800" dirty="0"/>
          </a:p>
          <a:p>
            <a:pPr lvl="1" algn="r" rtl="1">
              <a:tabLst>
                <a:tab pos="2055813" algn="l"/>
              </a:tabLst>
            </a:pPr>
            <a:r>
              <a:rPr lang="en-US" altLang="en-US" sz="2800" dirty="0"/>
              <a:t>Ai</a:t>
            </a:r>
            <a:r>
              <a:rPr lang="fa-IR" altLang="en-US" sz="2800" dirty="0"/>
              <a:t> </a:t>
            </a:r>
            <a:r>
              <a:rPr lang="en-US" altLang="en-US" sz="2800" dirty="0"/>
              <a:t> </a:t>
            </a:r>
            <a:r>
              <a:rPr lang="fa-IR" altLang="en-US" sz="2800" dirty="0"/>
              <a:t>نماینده‌ی یک ویژگی</a:t>
            </a:r>
            <a:r>
              <a:rPr lang="en-US" altLang="en-US" sz="2800" dirty="0"/>
              <a:t> (Attribute) </a:t>
            </a:r>
            <a:r>
              <a:rPr lang="fa-IR" altLang="en-US" sz="2800" dirty="0"/>
              <a:t>است.</a:t>
            </a:r>
          </a:p>
          <a:p>
            <a:pPr lvl="1" algn="r" rtl="1">
              <a:tabLst>
                <a:tab pos="2055813" algn="l"/>
              </a:tabLst>
            </a:pPr>
            <a:r>
              <a:rPr lang="en-US" altLang="en-US" sz="2800" dirty="0" err="1"/>
              <a:t>ri</a:t>
            </a:r>
            <a:r>
              <a:rPr lang="fa-IR" altLang="en-US" sz="2800" dirty="0"/>
              <a:t> </a:t>
            </a:r>
            <a:r>
              <a:rPr lang="en-US" altLang="en-US" sz="2800" dirty="0"/>
              <a:t> </a:t>
            </a:r>
            <a:r>
              <a:rPr lang="fa-IR" altLang="en-US" sz="2800" dirty="0"/>
              <a:t>نماینده‌ی یک رابطه</a:t>
            </a:r>
            <a:r>
              <a:rPr lang="en-US" altLang="en-US" sz="2800" dirty="0"/>
              <a:t> (Relation) </a:t>
            </a:r>
            <a:r>
              <a:rPr lang="fa-IR" altLang="en-US" sz="2800" dirty="0"/>
              <a:t>است.</a:t>
            </a:r>
          </a:p>
          <a:p>
            <a:pPr lvl="1" algn="r" rtl="1">
              <a:tabLst>
                <a:tab pos="2055813" algn="l"/>
              </a:tabLst>
            </a:pPr>
            <a:r>
              <a:rPr lang="en-US" altLang="en-US" sz="2800" dirty="0"/>
              <a:t>P</a:t>
            </a:r>
            <a:r>
              <a:rPr lang="fa-IR" altLang="en-US" sz="2800" dirty="0"/>
              <a:t> </a:t>
            </a:r>
            <a:r>
              <a:rPr lang="en-US" altLang="en-US" sz="2800" dirty="0"/>
              <a:t> </a:t>
            </a:r>
            <a:r>
              <a:rPr lang="fa-IR" altLang="en-US" sz="2800" dirty="0"/>
              <a:t>یک شرط منطقی </a:t>
            </a:r>
            <a:r>
              <a:rPr lang="en-US" altLang="en-US" sz="2800" dirty="0"/>
              <a:t> (Predicate)</a:t>
            </a:r>
            <a:r>
              <a:rPr lang="fa-IR" altLang="en-US" sz="2800" dirty="0"/>
              <a:t>می‌باشد.</a:t>
            </a:r>
          </a:p>
          <a:p>
            <a:pPr algn="r" rtl="1">
              <a:tabLst>
                <a:tab pos="2055813" algn="l"/>
              </a:tabLst>
            </a:pPr>
            <a:r>
              <a:rPr lang="fa-IR" altLang="en-US" sz="2800" dirty="0"/>
              <a:t>نتیجه‌ی یک پرس‌وجوی </a:t>
            </a:r>
            <a:r>
              <a:rPr lang="en-US" altLang="en-US" sz="2800" dirty="0"/>
              <a:t>SQL</a:t>
            </a:r>
            <a:r>
              <a:rPr lang="fa-IR" altLang="en-US" sz="2800" dirty="0"/>
              <a:t> همیشه یک رابطه است.</a:t>
            </a:r>
            <a:endParaRPr lang="en-US" altLang="en-US" sz="2800" dirty="0"/>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lIns="90488" tIns="44450" rIns="90488" bIns="44450" anchor="ctr"/>
          <a:lstStyle/>
          <a:p>
            <a:r>
              <a:rPr lang="en-US" altLang="en-US" sz="2800" dirty="0"/>
              <a:t>select </a:t>
            </a:r>
            <a:r>
              <a:rPr lang="fa-IR" dirty="0"/>
              <a:t>عبارت</a:t>
            </a:r>
            <a:endParaRPr lang="en-US" altLang="en-US" sz="2800" dirty="0"/>
          </a:p>
        </p:txBody>
      </p:sp>
      <p:sp>
        <p:nvSpPr>
          <p:cNvPr id="15362" name="Rectangle 3"/>
          <p:cNvSpPr>
            <a:spLocks noGrp="1" noChangeArrowheads="1"/>
          </p:cNvSpPr>
          <p:nvPr>
            <p:ph idx="1"/>
          </p:nvPr>
        </p:nvSpPr>
        <p:spPr>
          <a:xfrm>
            <a:off x="268358" y="1106489"/>
            <a:ext cx="8756372" cy="4896746"/>
          </a:xfrm>
        </p:spPr>
        <p:txBody>
          <a:bodyPr lIns="90488" tIns="44450" rIns="90488" bIns="44450"/>
          <a:lstStyle/>
          <a:p>
            <a:pPr algn="r" rtl="1">
              <a:tabLst>
                <a:tab pos="2055813" algn="l"/>
              </a:tabLst>
            </a:pPr>
            <a:r>
              <a:rPr lang="fa-IR" altLang="en-US" sz="2400" dirty="0"/>
              <a:t>عبارت </a:t>
            </a:r>
            <a:r>
              <a:rPr lang="en-US" altLang="en-US" sz="2400" dirty="0"/>
              <a:t> </a:t>
            </a:r>
            <a:r>
              <a:rPr lang="en-US" altLang="en-US" sz="2400" dirty="0">
                <a:solidFill>
                  <a:srgbClr val="000099"/>
                </a:solidFill>
              </a:rPr>
              <a:t>SELECT</a:t>
            </a:r>
            <a:r>
              <a:rPr lang="en-US" altLang="en-US" sz="2400" dirty="0"/>
              <a:t> </a:t>
            </a:r>
            <a:r>
              <a:rPr lang="fa-IR" altLang="en-US" sz="2400" dirty="0"/>
              <a:t>ویژگی‌هایی را که در نتیجه‌ی پرس‌وجو مورد نظر هستند مشخص می‌کند.</a:t>
            </a:r>
            <a:endParaRPr lang="en-US" altLang="en-US" sz="2400" dirty="0"/>
          </a:p>
          <a:p>
            <a:pPr algn="r" rtl="1">
              <a:tabLst>
                <a:tab pos="2055813" algn="l"/>
              </a:tabLst>
            </a:pPr>
            <a:r>
              <a:rPr lang="fa-IR" altLang="en-US" sz="2400" dirty="0"/>
              <a:t>این عبارت معادل عملیات نمایش در جبر رابطه‌ای است.</a:t>
            </a:r>
          </a:p>
          <a:p>
            <a:pPr algn="r" rtl="1">
              <a:tabLst>
                <a:tab pos="2055813" algn="l"/>
              </a:tabLst>
            </a:pPr>
            <a:r>
              <a:rPr lang="fa-IR" altLang="en-US" sz="2400" dirty="0"/>
              <a:t>مثال : یافتن نام تمام اساتید</a:t>
            </a:r>
          </a:p>
          <a:p>
            <a:pPr algn="r" rtl="1">
              <a:tabLst>
                <a:tab pos="2055813" algn="l"/>
              </a:tabLst>
            </a:pPr>
            <a:br>
              <a:rPr lang="en-US" altLang="en-US" sz="2400" dirty="0"/>
            </a:br>
            <a:r>
              <a:rPr lang="en-US" altLang="en-US" sz="2400" dirty="0"/>
              <a:t>		</a:t>
            </a:r>
            <a:r>
              <a:rPr lang="en-US" altLang="en-US" sz="2400" b="1" dirty="0"/>
              <a:t>select </a:t>
            </a:r>
            <a:r>
              <a:rPr lang="en-US" altLang="en-US" sz="2400" i="1" dirty="0"/>
              <a:t>name</a:t>
            </a:r>
            <a:br>
              <a:rPr lang="en-US" altLang="en-US" sz="2400" dirty="0"/>
            </a:br>
            <a:r>
              <a:rPr lang="en-US" altLang="en-US" sz="2400" dirty="0"/>
              <a:t>		</a:t>
            </a:r>
            <a:r>
              <a:rPr lang="en-US" altLang="en-US" sz="2400" b="1" dirty="0"/>
              <a:t>from </a:t>
            </a:r>
            <a:r>
              <a:rPr lang="en-US" altLang="en-US" sz="2400" i="1" dirty="0"/>
              <a:t>instructor</a:t>
            </a:r>
            <a:endParaRPr lang="fa-IR" altLang="en-US" sz="2400" i="1" dirty="0"/>
          </a:p>
          <a:p>
            <a:pPr algn="r" rtl="1">
              <a:tabLst>
                <a:tab pos="2055813" algn="l"/>
              </a:tabLst>
            </a:pPr>
            <a:endParaRPr lang="en-US" altLang="en-US" sz="2400" i="1" dirty="0"/>
          </a:p>
          <a:p>
            <a:pPr algn="r" rtl="1">
              <a:tabLst>
                <a:tab pos="2055813" algn="l"/>
              </a:tabLst>
            </a:pPr>
            <a:r>
              <a:rPr lang="fa-IR" altLang="en-US" sz="2400" dirty="0"/>
              <a:t>توجه: نام‌های </a:t>
            </a:r>
            <a:r>
              <a:rPr lang="en-US" altLang="en-US" sz="2400" dirty="0"/>
              <a:t> SQL </a:t>
            </a:r>
            <a:r>
              <a:rPr lang="fa-IR" altLang="en-US" sz="2400" dirty="0"/>
              <a:t>حساس به حروف کوچک و بزرگ نیستند، یعنی می‌توان از حروف بزرگ یا کوچک استفاده کرد.</a:t>
            </a:r>
            <a:endParaRPr lang="en-US" altLang="en-US" sz="2400" dirty="0"/>
          </a:p>
          <a:p>
            <a:pPr lvl="1" algn="r" rtl="1">
              <a:tabLst>
                <a:tab pos="2055813" algn="l"/>
              </a:tabLst>
            </a:pPr>
            <a:r>
              <a:rPr lang="en-US" altLang="en-US" sz="2400" i="1" dirty="0"/>
              <a:t>Name</a:t>
            </a:r>
            <a:r>
              <a:rPr lang="en-US" altLang="en-US" sz="2400" dirty="0"/>
              <a:t> ≡ </a:t>
            </a:r>
            <a:r>
              <a:rPr lang="en-US" altLang="en-US" sz="2400" i="1" dirty="0"/>
              <a:t>NAME</a:t>
            </a:r>
            <a:r>
              <a:rPr lang="en-US" altLang="en-US" sz="2400" dirty="0"/>
              <a:t> ≡ </a:t>
            </a:r>
            <a:r>
              <a:rPr lang="en-US" altLang="en-US" sz="2400" i="1" dirty="0"/>
              <a:t>name</a:t>
            </a:r>
          </a:p>
          <a:p>
            <a:pPr lvl="1" algn="r" rtl="1">
              <a:tabLst>
                <a:tab pos="2055813" algn="l"/>
              </a:tabLst>
            </a:pPr>
            <a:r>
              <a:rPr lang="fa-IR" altLang="en-US" sz="2400" dirty="0"/>
              <a:t>برخی افراد برای نمایش نام‌ها به سبک </a:t>
            </a:r>
            <a:r>
              <a:rPr lang="en-US" altLang="en-US" sz="2400" dirty="0"/>
              <a:t> Bold </a:t>
            </a:r>
            <a:r>
              <a:rPr lang="fa-IR" altLang="en-US" sz="2400" dirty="0"/>
              <a:t>از حروف بزرگ استفاده می‌کنند.</a:t>
            </a:r>
            <a:endParaRPr lang="en-US" altLang="en-US" sz="2400"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lIns="90488" tIns="44450" rIns="90488" bIns="44450" anchor="ctr"/>
          <a:lstStyle/>
          <a:p>
            <a:r>
              <a:rPr lang="fa-IR" altLang="en-US" dirty="0"/>
              <a:t> (ادامه)</a:t>
            </a:r>
            <a:r>
              <a:rPr lang="en-US" altLang="en-US" sz="2800" dirty="0"/>
              <a:t>select </a:t>
            </a:r>
            <a:r>
              <a:rPr lang="fa-IR" altLang="en-US" dirty="0"/>
              <a:t>عبارت</a:t>
            </a:r>
            <a:endParaRPr lang="en-US" altLang="en-US" sz="2800" dirty="0"/>
          </a:p>
        </p:txBody>
      </p:sp>
      <p:sp>
        <p:nvSpPr>
          <p:cNvPr id="16386" name="Rectangle 3"/>
          <p:cNvSpPr>
            <a:spLocks noGrp="1" noChangeArrowheads="1"/>
          </p:cNvSpPr>
          <p:nvPr>
            <p:ph idx="1"/>
          </p:nvPr>
        </p:nvSpPr>
        <p:spPr>
          <a:xfrm>
            <a:off x="1721056" y="1028700"/>
            <a:ext cx="7422944" cy="4954588"/>
          </a:xfrm>
        </p:spPr>
        <p:txBody>
          <a:bodyPr lIns="90488" tIns="44450" rIns="90488" bIns="44450"/>
          <a:lstStyle/>
          <a:p>
            <a:pPr algn="r" rtl="1">
              <a:tabLst>
                <a:tab pos="2055813" algn="l"/>
              </a:tabLst>
            </a:pPr>
            <a:r>
              <a:rPr lang="en-US" sz="2400" dirty="0"/>
              <a:t> SQL </a:t>
            </a:r>
            <a:r>
              <a:rPr lang="fa-IR" sz="2400" dirty="0"/>
              <a:t>اجازه می‌دهد که </a:t>
            </a:r>
            <a:r>
              <a:rPr lang="fa-IR" sz="2400" b="1" dirty="0"/>
              <a:t>مقادیر تکراری</a:t>
            </a:r>
            <a:r>
              <a:rPr lang="fa-IR" sz="2400" dirty="0"/>
              <a:t> هم در روابط و هم در نتایج پرس‌وجو وجود داشته باشند.</a:t>
            </a:r>
          </a:p>
          <a:p>
            <a:pPr algn="r" rtl="1">
              <a:tabLst>
                <a:tab pos="2055813" algn="l"/>
              </a:tabLst>
            </a:pPr>
            <a:r>
              <a:rPr lang="fa-IR" sz="2400" dirty="0"/>
              <a:t>برای </a:t>
            </a:r>
            <a:r>
              <a:rPr lang="fa-IR" sz="2400" b="1" dirty="0"/>
              <a:t>حذف مقادیر تکراری</a:t>
            </a:r>
            <a:r>
              <a:rPr lang="fa-IR" sz="2400" dirty="0"/>
              <a:t>، می‌توان از کلمه کلیدی </a:t>
            </a:r>
            <a:r>
              <a:rPr lang="en-US" sz="2400" dirty="0"/>
              <a:t> </a:t>
            </a:r>
            <a:r>
              <a:rPr lang="en-US" sz="2400" b="1" dirty="0">
                <a:solidFill>
                  <a:srgbClr val="000099"/>
                </a:solidFill>
              </a:rPr>
              <a:t>DISTINCT</a:t>
            </a:r>
            <a:r>
              <a:rPr lang="en-US" sz="2400" dirty="0"/>
              <a:t> </a:t>
            </a:r>
            <a:r>
              <a:rPr lang="fa-IR" sz="2400" dirty="0"/>
              <a:t>پس از </a:t>
            </a:r>
            <a:r>
              <a:rPr lang="en-US" sz="2400" dirty="0"/>
              <a:t> SELECT </a:t>
            </a:r>
            <a:r>
              <a:rPr lang="fa-IR" sz="2400" dirty="0"/>
              <a:t>استفاده کرد.</a:t>
            </a:r>
            <a:endParaRPr lang="en-US" sz="2400" dirty="0"/>
          </a:p>
          <a:p>
            <a:pPr algn="r" rtl="1">
              <a:tabLst>
                <a:tab pos="2055813" algn="l"/>
              </a:tabLst>
            </a:pPr>
            <a:r>
              <a:rPr lang="fa-IR" altLang="en-US" sz="2400" dirty="0"/>
              <a:t>مثال: </a:t>
            </a:r>
            <a:r>
              <a:rPr lang="fa-IR" sz="2400" dirty="0"/>
              <a:t>یافتن نام دپارتمان تمام اساتید و حذف مقادیر تکراری</a:t>
            </a:r>
          </a:p>
          <a:p>
            <a:pPr algn="l">
              <a:buFont typeface="Monotype Sorts" charset="2"/>
              <a:buNone/>
              <a:tabLst>
                <a:tab pos="2055813" algn="l"/>
              </a:tabLst>
            </a:pPr>
            <a:r>
              <a:rPr lang="en-US" altLang="en-US" sz="2400" dirty="0"/>
              <a:t>		</a:t>
            </a:r>
            <a:r>
              <a:rPr lang="en-US" altLang="en-US" sz="2400" b="1" dirty="0"/>
              <a:t>select distinct </a:t>
            </a:r>
            <a:r>
              <a:rPr lang="en-US" altLang="en-US" sz="2400" i="1" dirty="0" err="1"/>
              <a:t>dept_name</a:t>
            </a:r>
            <a:br>
              <a:rPr lang="en-US" altLang="en-US" sz="2400" dirty="0"/>
            </a:br>
            <a:r>
              <a:rPr lang="en-US" altLang="en-US" sz="2400" dirty="0"/>
              <a:t>	</a:t>
            </a:r>
            <a:r>
              <a:rPr lang="en-US" altLang="en-US" sz="2400" b="1" dirty="0"/>
              <a:t>from </a:t>
            </a:r>
            <a:r>
              <a:rPr lang="en-US" altLang="en-US" sz="2400" i="1" dirty="0"/>
              <a:t>instructor</a:t>
            </a:r>
          </a:p>
          <a:p>
            <a:pPr algn="r" rtl="1">
              <a:tabLst>
                <a:tab pos="2055813" algn="l"/>
              </a:tabLst>
            </a:pPr>
            <a:r>
              <a:rPr lang="fa-IR" altLang="en-US" sz="2400" dirty="0"/>
              <a:t>کلمه کلیدی </a:t>
            </a:r>
            <a:r>
              <a:rPr lang="en-US" altLang="en-US" sz="2400" dirty="0">
                <a:solidFill>
                  <a:srgbClr val="000099"/>
                </a:solidFill>
              </a:rPr>
              <a:t>ALL</a:t>
            </a:r>
            <a:r>
              <a:rPr lang="en-US" altLang="en-US" sz="2400" dirty="0"/>
              <a:t> </a:t>
            </a:r>
            <a:r>
              <a:rPr lang="fa-IR" altLang="en-US" sz="2400" dirty="0"/>
              <a:t> مشخص می‌کند که مقادیر تکراری حذف نشوند:</a:t>
            </a:r>
            <a:br>
              <a:rPr lang="en-US" altLang="en-US" sz="2400" dirty="0"/>
            </a:br>
            <a:r>
              <a:rPr lang="en-US" altLang="en-US" sz="1050" dirty="0"/>
              <a:t> </a:t>
            </a:r>
          </a:p>
          <a:p>
            <a:pPr algn="l">
              <a:buFont typeface="Monotype Sorts" charset="2"/>
              <a:buNone/>
              <a:tabLst>
                <a:tab pos="2055813" algn="l"/>
              </a:tabLst>
            </a:pPr>
            <a:r>
              <a:rPr lang="en-US" altLang="en-US" sz="2400" dirty="0"/>
              <a:t>		</a:t>
            </a:r>
            <a:r>
              <a:rPr lang="en-US" altLang="en-US" sz="2400" b="1" dirty="0"/>
              <a:t>select all</a:t>
            </a:r>
            <a:r>
              <a:rPr lang="en-US" altLang="en-US" sz="2400" dirty="0"/>
              <a:t> </a:t>
            </a:r>
            <a:r>
              <a:rPr lang="en-US" altLang="en-US" sz="2400" i="1" dirty="0"/>
              <a:t>dept_name</a:t>
            </a:r>
            <a:br>
              <a:rPr lang="en-US" altLang="en-US" sz="2400" i="1" dirty="0"/>
            </a:br>
            <a:r>
              <a:rPr lang="en-US" altLang="en-US" sz="2400" i="1" dirty="0"/>
              <a:t>	</a:t>
            </a:r>
            <a:r>
              <a:rPr lang="en-US" altLang="en-US" sz="2400" b="1" dirty="0"/>
              <a:t>from </a:t>
            </a:r>
            <a:r>
              <a:rPr lang="en-US" altLang="en-US" sz="2400" i="1" dirty="0"/>
              <a:t>instructor</a:t>
            </a:r>
          </a:p>
        </p:txBody>
      </p:sp>
      <p:pic>
        <p:nvPicPr>
          <p:cNvPr id="3" name="Graphic 2">
            <a:extLst>
              <a:ext uri="{FF2B5EF4-FFF2-40B4-BE49-F238E27FC236}">
                <a16:creationId xmlns:a16="http://schemas.microsoft.com/office/drawing/2014/main" id="{BD9960E4-FF8C-45DD-9C24-C644DF7941AC}"/>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4967" r="32712" b="12784"/>
          <a:stretch/>
        </p:blipFill>
        <p:spPr>
          <a:xfrm>
            <a:off x="0" y="1304721"/>
            <a:ext cx="1879805" cy="4678567"/>
          </a:xfrm>
          <a:prstGeom prst="rect">
            <a:avLst/>
          </a:prstGeom>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p:txBody>
          <a:bodyPr lIns="90488" tIns="44450" rIns="90488" bIns="44450" anchor="ctr"/>
          <a:lstStyle/>
          <a:p>
            <a:r>
              <a:rPr lang="fa-IR" altLang="en-US" dirty="0"/>
              <a:t> (ادامه)</a:t>
            </a:r>
            <a:r>
              <a:rPr lang="en-US" altLang="en-US" dirty="0"/>
              <a:t>select </a:t>
            </a:r>
            <a:r>
              <a:rPr lang="fa-IR" altLang="en-US" dirty="0"/>
              <a:t>عبارت</a:t>
            </a:r>
            <a:endParaRPr lang="en-US" altLang="en-US" sz="2800" dirty="0"/>
          </a:p>
        </p:txBody>
      </p:sp>
      <p:sp>
        <p:nvSpPr>
          <p:cNvPr id="17410" name="Rectangle 3"/>
          <p:cNvSpPr>
            <a:spLocks noGrp="1" noChangeArrowheads="1"/>
          </p:cNvSpPr>
          <p:nvPr>
            <p:ph idx="1"/>
          </p:nvPr>
        </p:nvSpPr>
        <p:spPr>
          <a:xfrm>
            <a:off x="214543" y="1106488"/>
            <a:ext cx="8740613" cy="5268911"/>
          </a:xfrm>
        </p:spPr>
        <p:txBody>
          <a:bodyPr lIns="90488" tIns="44450" rIns="90488" bIns="44450"/>
          <a:lstStyle/>
          <a:p>
            <a:pPr algn="r" rtl="1">
              <a:tabLst>
                <a:tab pos="2055813" algn="l"/>
              </a:tabLst>
            </a:pPr>
            <a:r>
              <a:rPr lang="fa-IR" altLang="en-US" sz="1800" dirty="0"/>
              <a:t>علامت ستاره（*） در عبارت </a:t>
            </a:r>
            <a:r>
              <a:rPr lang="en-US" altLang="en-US" sz="1800" dirty="0"/>
              <a:t>SELECT</a:t>
            </a:r>
            <a:r>
              <a:rPr lang="fa-IR" altLang="en-US" sz="1800" dirty="0"/>
              <a:t> </a:t>
            </a:r>
            <a:r>
              <a:rPr lang="en-US" altLang="en-US" sz="1800" dirty="0"/>
              <a:t> </a:t>
            </a:r>
            <a:r>
              <a:rPr lang="fa-IR" altLang="en-US" sz="1800" dirty="0"/>
              <a:t>به معنی «تمام ویژگی‌ها» است:</a:t>
            </a:r>
          </a:p>
          <a:p>
            <a:pPr marL="0" indent="0" algn="r" rtl="1">
              <a:buNone/>
              <a:tabLst>
                <a:tab pos="2055813" algn="l"/>
              </a:tabLst>
            </a:pPr>
            <a:r>
              <a:rPr lang="en-US" altLang="en-US" sz="1800" b="1" dirty="0"/>
              <a:t>	</a:t>
            </a:r>
            <a:endParaRPr lang="fa-IR" altLang="en-US" sz="1800" b="1" dirty="0"/>
          </a:p>
          <a:p>
            <a:pPr marL="0" indent="0" algn="l">
              <a:buNone/>
              <a:tabLst>
                <a:tab pos="2055813" algn="l"/>
              </a:tabLst>
            </a:pPr>
            <a:r>
              <a:rPr lang="en-US" altLang="en-US" sz="1800" b="1" dirty="0"/>
              <a:t>		select </a:t>
            </a:r>
            <a:r>
              <a:rPr lang="en-US" altLang="en-US" sz="1800" dirty="0"/>
              <a:t>*</a:t>
            </a:r>
            <a:br>
              <a:rPr lang="en-US" altLang="en-US" sz="1800" dirty="0"/>
            </a:br>
            <a:r>
              <a:rPr lang="en-US" altLang="en-US" sz="1800" dirty="0"/>
              <a:t>		</a:t>
            </a:r>
            <a:r>
              <a:rPr lang="en-US" altLang="en-US" sz="1800" b="1" dirty="0"/>
              <a:t>from </a:t>
            </a:r>
            <a:r>
              <a:rPr lang="en-US" altLang="en-US" sz="1800" i="1" dirty="0"/>
              <a:t>instructor</a:t>
            </a:r>
            <a:endParaRPr lang="fa-IR" altLang="en-US" sz="1800" i="1" dirty="0"/>
          </a:p>
          <a:p>
            <a:pPr marL="0" indent="0" algn="l">
              <a:buNone/>
              <a:tabLst>
                <a:tab pos="2055813" algn="l"/>
              </a:tabLst>
            </a:pPr>
            <a:endParaRPr lang="en-US" altLang="en-US" sz="1800" i="1" dirty="0"/>
          </a:p>
          <a:p>
            <a:pPr algn="r" rtl="1">
              <a:tabLst>
                <a:tab pos="2055813" algn="l"/>
              </a:tabLst>
            </a:pPr>
            <a:r>
              <a:rPr lang="fa-IR" altLang="en-US" sz="1800" dirty="0"/>
              <a:t>یک ویژگی می‌تواند یک مقدار ثابت </a:t>
            </a:r>
            <a:r>
              <a:rPr lang="en-US" altLang="en-US" sz="1800" dirty="0"/>
              <a:t> (Literal) </a:t>
            </a:r>
            <a:r>
              <a:rPr lang="fa-IR" altLang="en-US" sz="1800" dirty="0"/>
              <a:t>باشد و نیازی به </a:t>
            </a:r>
            <a:r>
              <a:rPr lang="en-US" altLang="en-US" sz="1800" dirty="0"/>
              <a:t>FROM</a:t>
            </a:r>
            <a:r>
              <a:rPr lang="fa-IR" altLang="en-US" sz="1800" dirty="0"/>
              <a:t> </a:t>
            </a:r>
            <a:r>
              <a:rPr lang="en-US" altLang="en-US" sz="1800" dirty="0"/>
              <a:t> </a:t>
            </a:r>
            <a:r>
              <a:rPr lang="fa-IR" altLang="en-US" sz="1800" dirty="0"/>
              <a:t>نداشته باشد:</a:t>
            </a:r>
            <a:r>
              <a:rPr lang="en-US" altLang="en-US" sz="1800" b="1" dirty="0"/>
              <a:t>	</a:t>
            </a:r>
            <a:endParaRPr lang="fa-IR" altLang="en-US" sz="1800" b="1" dirty="0"/>
          </a:p>
          <a:p>
            <a:pPr marL="0" indent="0" algn="l">
              <a:buNone/>
              <a:tabLst>
                <a:tab pos="2055813" algn="l"/>
              </a:tabLst>
            </a:pPr>
            <a:r>
              <a:rPr lang="en-US" altLang="en-US" sz="1800" b="1" dirty="0"/>
              <a:t>		select  </a:t>
            </a:r>
            <a:r>
              <a:rPr lang="en-US" altLang="ja-JP" sz="1800" dirty="0"/>
              <a:t>'</a:t>
            </a:r>
            <a:r>
              <a:rPr lang="en-US" altLang="en-US" sz="1800" dirty="0"/>
              <a:t>437</a:t>
            </a:r>
            <a:r>
              <a:rPr lang="en-US" altLang="ja-JP" sz="1800" dirty="0"/>
              <a:t>'</a:t>
            </a:r>
            <a:endParaRPr lang="en-US" altLang="en-US" sz="1800" dirty="0"/>
          </a:p>
          <a:p>
            <a:pPr lvl="1" algn="r" rtl="1">
              <a:tabLst>
                <a:tab pos="2055813" algn="l"/>
              </a:tabLst>
            </a:pPr>
            <a:r>
              <a:rPr lang="fa-IR" altLang="en-US" sz="1800" dirty="0"/>
              <a:t>نتیجه: یک جدول با یک ستون و یک سطر که مقدار آن “</a:t>
            </a:r>
            <a:r>
              <a:rPr lang="en-US" altLang="en-US" sz="1800" dirty="0"/>
              <a:t>437</a:t>
            </a:r>
            <a:r>
              <a:rPr lang="fa-IR" altLang="en-US" sz="1800" dirty="0"/>
              <a:t>” است.</a:t>
            </a:r>
          </a:p>
          <a:p>
            <a:pPr lvl="1" algn="r" rtl="1">
              <a:tabLst>
                <a:tab pos="2055813" algn="l"/>
              </a:tabLst>
            </a:pPr>
            <a:r>
              <a:rPr lang="fa-IR" altLang="en-US" sz="1800" dirty="0"/>
              <a:t>می‌توان نام ستون را با استفاده از </a:t>
            </a:r>
            <a:r>
              <a:rPr lang="en-US" altLang="en-US" sz="1800" dirty="0"/>
              <a:t> AS </a:t>
            </a:r>
            <a:r>
              <a:rPr lang="fa-IR" altLang="en-US" sz="1800" dirty="0"/>
              <a:t>مشخص کرد:</a:t>
            </a:r>
            <a:endParaRPr lang="en-US" altLang="en-US" sz="1800" dirty="0"/>
          </a:p>
          <a:p>
            <a:pPr marL="1143000" lvl="3" indent="0">
              <a:buNone/>
              <a:tabLst>
                <a:tab pos="2055813" algn="l"/>
              </a:tabLst>
            </a:pPr>
            <a:r>
              <a:rPr lang="en-US" altLang="en-US" sz="1800" b="1" dirty="0"/>
              <a:t>		select </a:t>
            </a:r>
            <a:r>
              <a:rPr lang="en-US" altLang="en-US" sz="1800" dirty="0"/>
              <a:t>'437' </a:t>
            </a:r>
            <a:r>
              <a:rPr lang="en-US" altLang="en-US" sz="1800" b="1" dirty="0"/>
              <a:t>as </a:t>
            </a:r>
            <a:r>
              <a:rPr lang="en-US" altLang="en-US" sz="1800" i="1" dirty="0"/>
              <a:t>FOO</a:t>
            </a:r>
            <a:r>
              <a:rPr lang="en-US" altLang="en-US" sz="1800" dirty="0"/>
              <a:t>	</a:t>
            </a:r>
            <a:endParaRPr lang="en-US" altLang="en-US" sz="1800" i="1" dirty="0"/>
          </a:p>
          <a:p>
            <a:pPr algn="r" rtl="1">
              <a:tabLst>
                <a:tab pos="2055813" algn="l"/>
              </a:tabLst>
            </a:pPr>
            <a:r>
              <a:rPr lang="fa-IR" altLang="en-US" sz="1800" dirty="0"/>
              <a:t>یک ویژگی می‌تواند یک مقدار ثابت باشد و همراه با </a:t>
            </a:r>
            <a:r>
              <a:rPr lang="en-US" altLang="en-US" sz="1800" dirty="0"/>
              <a:t> FROM </a:t>
            </a:r>
            <a:r>
              <a:rPr lang="fa-IR" altLang="en-US" sz="1800" dirty="0"/>
              <a:t>استفاده شود:</a:t>
            </a:r>
            <a:r>
              <a:rPr lang="en-US" altLang="en-US" sz="1800" b="1" dirty="0"/>
              <a:t>	</a:t>
            </a:r>
          </a:p>
          <a:p>
            <a:pPr marL="0" indent="0" algn="l">
              <a:buNone/>
              <a:tabLst>
                <a:tab pos="2055813" algn="l"/>
              </a:tabLst>
            </a:pPr>
            <a:r>
              <a:rPr lang="en-US" altLang="en-US" sz="1800" b="1" dirty="0"/>
              <a:t>		select  </a:t>
            </a:r>
            <a:r>
              <a:rPr lang="en-US" altLang="en-US" sz="1800" dirty="0"/>
              <a:t>'A'</a:t>
            </a:r>
            <a:br>
              <a:rPr lang="en-US" altLang="en-US" sz="1800" dirty="0"/>
            </a:br>
            <a:r>
              <a:rPr lang="en-US" altLang="en-US" sz="1800" dirty="0"/>
              <a:t>		</a:t>
            </a:r>
            <a:r>
              <a:rPr lang="en-US" altLang="en-US" sz="1800" b="1" dirty="0"/>
              <a:t>from </a:t>
            </a:r>
            <a:r>
              <a:rPr lang="en-US" altLang="en-US" sz="1800" i="1" dirty="0"/>
              <a:t>instructor</a:t>
            </a:r>
          </a:p>
          <a:p>
            <a:pPr lvl="1" algn="r" rtl="1">
              <a:tabLst>
                <a:tab pos="2055813" algn="l"/>
              </a:tabLst>
            </a:pPr>
            <a:r>
              <a:rPr lang="fa-IR" altLang="en-US" sz="1800" dirty="0"/>
              <a:t>نتیجه: یک جدول با یک ستون و </a:t>
            </a:r>
            <a:r>
              <a:rPr lang="en-US" altLang="en-US" sz="1800" dirty="0"/>
              <a:t>N</a:t>
            </a:r>
            <a:r>
              <a:rPr lang="fa-IR" altLang="en-US" sz="1800" dirty="0"/>
              <a:t> </a:t>
            </a:r>
            <a:r>
              <a:rPr lang="en-US" altLang="en-US" sz="1800" dirty="0"/>
              <a:t> </a:t>
            </a:r>
            <a:r>
              <a:rPr lang="fa-IR" altLang="en-US" sz="1800" dirty="0"/>
              <a:t>سطر (تعداد تاپل‌ها در جدول </a:t>
            </a:r>
            <a:r>
              <a:rPr lang="en-US" altLang="en-US" sz="1800" dirty="0"/>
              <a:t>(instructors)، </a:t>
            </a:r>
            <a:r>
              <a:rPr lang="fa-IR" altLang="en-US" sz="1800" dirty="0"/>
              <a:t>هر سطر دارای مقدار</a:t>
            </a:r>
            <a:r>
              <a:rPr lang="en-US" altLang="en-US" sz="1800" dirty="0"/>
              <a:t>”A” </a:t>
            </a:r>
            <a:r>
              <a:rPr lang="fa-IR" altLang="en-US" sz="1800" dirty="0"/>
              <a:t>است.</a:t>
            </a:r>
            <a:endParaRPr lang="en-US" altLang="en-US" sz="1800" dirty="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768350" y="201699"/>
            <a:ext cx="8077200" cy="609600"/>
          </a:xfrm>
        </p:spPr>
        <p:txBody>
          <a:bodyPr lIns="90488" tIns="44450" rIns="90488" bIns="44450" anchor="ctr"/>
          <a:lstStyle/>
          <a:p>
            <a:r>
              <a:rPr lang="fa-IR" altLang="en-US" dirty="0"/>
              <a:t> (ادامه)</a:t>
            </a:r>
            <a:r>
              <a:rPr lang="en-US" altLang="en-US" dirty="0"/>
              <a:t>select </a:t>
            </a:r>
            <a:r>
              <a:rPr lang="fa-IR" altLang="en-US" dirty="0"/>
              <a:t>عبارت</a:t>
            </a:r>
            <a:endParaRPr lang="en-US" altLang="en-US" sz="2800" dirty="0"/>
          </a:p>
        </p:txBody>
      </p:sp>
      <p:sp>
        <p:nvSpPr>
          <p:cNvPr id="18434" name="Rectangle 3"/>
          <p:cNvSpPr>
            <a:spLocks noGrp="1" noChangeArrowheads="1"/>
          </p:cNvSpPr>
          <p:nvPr>
            <p:ph idx="1"/>
          </p:nvPr>
        </p:nvSpPr>
        <p:spPr>
          <a:xfrm>
            <a:off x="218662" y="1106489"/>
            <a:ext cx="8776252" cy="5324128"/>
          </a:xfrm>
        </p:spPr>
        <p:txBody>
          <a:bodyPr lIns="90488" tIns="44450" rIns="90488" bIns="44450"/>
          <a:lstStyle/>
          <a:p>
            <a:pPr algn="r" rtl="1">
              <a:tabLst>
                <a:tab pos="2055813" algn="l"/>
              </a:tabLst>
            </a:pPr>
            <a:r>
              <a:rPr lang="fa-IR" altLang="en-US" sz="2400" dirty="0"/>
              <a:t>عبارت </a:t>
            </a:r>
            <a:r>
              <a:rPr lang="en-US" altLang="en-US" sz="2400" dirty="0"/>
              <a:t> </a:t>
            </a:r>
            <a:r>
              <a:rPr lang="en-US" altLang="en-US" sz="2400" dirty="0">
                <a:solidFill>
                  <a:srgbClr val="000099"/>
                </a:solidFill>
              </a:rPr>
              <a:t>SELECT</a:t>
            </a:r>
            <a:r>
              <a:rPr lang="en-US" altLang="en-US" sz="2400" dirty="0"/>
              <a:t> </a:t>
            </a:r>
            <a:r>
              <a:rPr lang="fa-IR" altLang="en-US" sz="2400" dirty="0"/>
              <a:t>می‌تواند شامل عملیات حسابی مانند جمع（+）، تفریق（–）،  ضرب（*） و تقسیم（/） باشد و بر روی مقادیر ثابت یا ویژگی‌های تاپل‌ها اعمال شود.</a:t>
            </a:r>
          </a:p>
          <a:p>
            <a:pPr marL="0" indent="0" algn="r" rtl="1">
              <a:buNone/>
              <a:tabLst>
                <a:tab pos="2055813" algn="l"/>
              </a:tabLst>
            </a:pPr>
            <a:endParaRPr lang="en-US" altLang="en-US" sz="2400" dirty="0"/>
          </a:p>
          <a:p>
            <a:pPr algn="r" rtl="1">
              <a:tabLst>
                <a:tab pos="2055813" algn="l"/>
              </a:tabLst>
            </a:pPr>
            <a:r>
              <a:rPr lang="fa-IR" altLang="en-US" sz="2400" dirty="0"/>
              <a:t>سوال: چگونه می‌توان </a:t>
            </a:r>
            <a:r>
              <a:rPr lang="fa-IR" sz="2400" dirty="0"/>
              <a:t>نتیجه‌ای مشابه جدول </a:t>
            </a:r>
            <a:r>
              <a:rPr lang="en-US" sz="2400" dirty="0"/>
              <a:t>instructor</a:t>
            </a:r>
            <a:r>
              <a:rPr lang="fa-IR" sz="2400" dirty="0"/>
              <a:t> </a:t>
            </a:r>
            <a:r>
              <a:rPr lang="en-US" sz="2400" dirty="0"/>
              <a:t> </a:t>
            </a:r>
            <a:r>
              <a:rPr lang="fa-IR" sz="2400" dirty="0"/>
              <a:t>داشته باشیم، اما مقدار</a:t>
            </a:r>
            <a:r>
              <a:rPr lang="fa-IR" sz="2400" b="1" dirty="0"/>
              <a:t> </a:t>
            </a:r>
            <a:r>
              <a:rPr lang="fa-IR" sz="2400" dirty="0"/>
              <a:t>ویژگی</a:t>
            </a:r>
            <a:r>
              <a:rPr lang="fa-IR" sz="2400" b="1" dirty="0"/>
              <a:t> </a:t>
            </a:r>
            <a:r>
              <a:rPr lang="en-US" sz="2400" dirty="0"/>
              <a:t>salary </a:t>
            </a:r>
            <a:r>
              <a:rPr lang="fa-IR" sz="2400" dirty="0"/>
              <a:t> تقسیم بر ۱۲ شود.</a:t>
            </a:r>
            <a:br>
              <a:rPr lang="en-US" altLang="en-US" sz="2400" i="1" dirty="0"/>
            </a:br>
            <a:endParaRPr lang="en-US" altLang="en-US" sz="2400" dirty="0"/>
          </a:p>
          <a:p>
            <a:pPr lvl="1" algn="r" rtl="1">
              <a:tabLst>
                <a:tab pos="2055813" algn="l"/>
              </a:tabLst>
            </a:pPr>
            <a:endParaRPr lang="en-US" altLang="en-US" sz="3200" dirty="0"/>
          </a:p>
          <a:p>
            <a:pPr lvl="1" algn="r" rtl="1">
              <a:buFont typeface="Monotype Sorts" charset="2"/>
              <a:buNone/>
              <a:tabLst>
                <a:tab pos="2055813" algn="l"/>
              </a:tabLst>
            </a:pPr>
            <a:endParaRPr lang="en-US" altLang="en-US" sz="3200" dirty="0"/>
          </a:p>
          <a:p>
            <a:pPr algn="r" rtl="1">
              <a:buFont typeface="Monotype Sorts" charset="2"/>
              <a:buNone/>
              <a:tabLst>
                <a:tab pos="2055813" algn="l"/>
              </a:tabLst>
            </a:pPr>
            <a:endParaRPr lang="en-US" altLang="en-US" sz="3200"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p:cNvSpPr>
            <a:spLocks noGrp="1" noChangeArrowheads="1"/>
          </p:cNvSpPr>
          <p:nvPr>
            <p:ph type="title"/>
          </p:nvPr>
        </p:nvSpPr>
        <p:spPr>
          <a:xfrm>
            <a:off x="768350" y="201699"/>
            <a:ext cx="8077200" cy="609600"/>
          </a:xfrm>
        </p:spPr>
        <p:txBody>
          <a:bodyPr lIns="90488" tIns="44450" rIns="90488" bIns="44450" anchor="ctr"/>
          <a:lstStyle/>
          <a:p>
            <a:r>
              <a:rPr lang="fa-IR" altLang="en-US" dirty="0"/>
              <a:t> (ادامه)</a:t>
            </a:r>
            <a:r>
              <a:rPr lang="en-US" altLang="en-US" dirty="0"/>
              <a:t>select </a:t>
            </a:r>
            <a:r>
              <a:rPr lang="fa-IR" altLang="en-US" dirty="0"/>
              <a:t>عبارت</a:t>
            </a:r>
            <a:endParaRPr lang="en-US" altLang="en-US" sz="2800" dirty="0"/>
          </a:p>
        </p:txBody>
      </p:sp>
      <p:sp>
        <p:nvSpPr>
          <p:cNvPr id="18434" name="Rectangle 3"/>
          <p:cNvSpPr>
            <a:spLocks noGrp="1" noChangeArrowheads="1"/>
          </p:cNvSpPr>
          <p:nvPr>
            <p:ph idx="1"/>
          </p:nvPr>
        </p:nvSpPr>
        <p:spPr>
          <a:xfrm>
            <a:off x="218662" y="1106489"/>
            <a:ext cx="8776252" cy="5324128"/>
          </a:xfrm>
        </p:spPr>
        <p:txBody>
          <a:bodyPr lIns="90488" tIns="44450" rIns="90488" bIns="44450"/>
          <a:lstStyle/>
          <a:p>
            <a:pPr lvl="1" algn="r" rtl="1">
              <a:tabLst>
                <a:tab pos="2055813" algn="l"/>
              </a:tabLst>
            </a:pPr>
            <a:r>
              <a:rPr lang="fa-IR" altLang="en-US" sz="2400" dirty="0"/>
              <a:t>پرس‌وجو</a:t>
            </a:r>
            <a:endParaRPr lang="en-US" altLang="en-US" sz="2400" dirty="0"/>
          </a:p>
          <a:p>
            <a:pPr lvl="1" algn="l">
              <a:buFont typeface="Monotype Sorts" charset="2"/>
              <a:buNone/>
              <a:tabLst>
                <a:tab pos="2055813" algn="l"/>
              </a:tabLst>
            </a:pPr>
            <a:r>
              <a:rPr lang="en-US" altLang="en-US" sz="2400" b="1" dirty="0"/>
              <a:t>	                  select</a:t>
            </a:r>
            <a:r>
              <a:rPr lang="en-US" altLang="en-US" sz="2400" dirty="0"/>
              <a:t> </a:t>
            </a:r>
            <a:r>
              <a:rPr lang="en-US" altLang="en-US" sz="2400" i="1" dirty="0"/>
              <a:t>ID, name, salary/12</a:t>
            </a:r>
            <a:br>
              <a:rPr lang="en-US" altLang="en-US" sz="2400" dirty="0"/>
            </a:br>
            <a:r>
              <a:rPr lang="en-US" altLang="en-US" sz="2400" dirty="0"/>
              <a:t>                  </a:t>
            </a:r>
            <a:r>
              <a:rPr lang="en-US" altLang="en-US" sz="2400" b="1" dirty="0"/>
              <a:t>from </a:t>
            </a:r>
            <a:r>
              <a:rPr lang="en-US" altLang="en-US" sz="2400" i="1" dirty="0"/>
              <a:t>instructor</a:t>
            </a:r>
          </a:p>
          <a:p>
            <a:pPr lvl="1" algn="r" rtl="1">
              <a:buFont typeface="Monotype Sorts" charset="2"/>
              <a:buNone/>
              <a:tabLst>
                <a:tab pos="2055813" algn="l"/>
              </a:tabLst>
            </a:pPr>
            <a:r>
              <a:rPr lang="en-US" altLang="en-US" sz="2400" i="1" dirty="0"/>
              <a:t>	</a:t>
            </a:r>
            <a:r>
              <a:rPr lang="fa-IR" altLang="en-US" sz="2400" dirty="0"/>
              <a:t>این پرس‌وجو جدولی مشابه جدول </a:t>
            </a:r>
            <a:r>
              <a:rPr lang="en-US" altLang="en-US" sz="2400" dirty="0"/>
              <a:t> instructor </a:t>
            </a:r>
            <a:r>
              <a:rPr lang="fa-IR" altLang="en-US" sz="2400" dirty="0"/>
              <a:t>بازمی‌گرداند، با این تفاوت که مقدار ویژگی </a:t>
            </a:r>
            <a:r>
              <a:rPr lang="en-US" altLang="en-US" sz="2400" dirty="0"/>
              <a:t> salary </a:t>
            </a:r>
            <a:r>
              <a:rPr lang="fa-IR" altLang="en-US" sz="2400" dirty="0"/>
              <a:t>بر ۱۲ تقسیم شده است.</a:t>
            </a:r>
            <a:endParaRPr lang="en-US" altLang="en-US" sz="2400" dirty="0"/>
          </a:p>
          <a:p>
            <a:pPr lvl="1" algn="r" rtl="1">
              <a:buFont typeface="Monotype Sorts" charset="2"/>
              <a:buNone/>
              <a:tabLst>
                <a:tab pos="2055813" algn="l"/>
              </a:tabLst>
            </a:pPr>
            <a:endParaRPr lang="fa-IR" altLang="en-US" sz="2400" dirty="0"/>
          </a:p>
          <a:p>
            <a:pPr lvl="1" algn="r" rtl="1">
              <a:tabLst>
                <a:tab pos="2055813" algn="l"/>
              </a:tabLst>
            </a:pPr>
            <a:r>
              <a:rPr lang="fa-IR" altLang="en-US" sz="2400" dirty="0"/>
              <a:t>می‌توان مقدار </a:t>
            </a:r>
            <a:r>
              <a:rPr lang="en-US" altLang="en-US" sz="2400" dirty="0"/>
              <a:t>salary / 12 </a:t>
            </a:r>
            <a:r>
              <a:rPr lang="fa-IR" altLang="en-US" sz="2400" dirty="0"/>
              <a:t>را با استفاده از عبارت </a:t>
            </a:r>
            <a:r>
              <a:rPr lang="en-US" altLang="en-US" sz="2400" dirty="0"/>
              <a:t> AS </a:t>
            </a:r>
            <a:r>
              <a:rPr lang="fa-IR" altLang="en-US" sz="2400" dirty="0"/>
              <a:t>نام‌گذاری کرد:</a:t>
            </a:r>
          </a:p>
          <a:p>
            <a:pPr marL="457200" lvl="1" indent="0" algn="r" rtl="1">
              <a:buNone/>
              <a:tabLst>
                <a:tab pos="2055813" algn="l"/>
              </a:tabLst>
            </a:pPr>
            <a:r>
              <a:rPr lang="en-US" altLang="en-US" sz="2400" i="1" dirty="0"/>
              <a:t>	    </a:t>
            </a:r>
          </a:p>
          <a:p>
            <a:pPr lvl="1" algn="r" rtl="1">
              <a:buFont typeface="Monotype Sorts" charset="2"/>
              <a:buNone/>
              <a:tabLst>
                <a:tab pos="2055813" algn="l"/>
              </a:tabLst>
            </a:pPr>
            <a:r>
              <a:rPr lang="en-US" altLang="en-US" sz="2400" i="1" dirty="0"/>
              <a:t>    </a:t>
            </a:r>
            <a:r>
              <a:rPr lang="en-US" altLang="en-US" sz="2400" b="1" dirty="0"/>
              <a:t>select </a:t>
            </a:r>
            <a:r>
              <a:rPr lang="en-US" altLang="en-US" sz="2400" i="1" dirty="0"/>
              <a:t>ID, name, salary/12  </a:t>
            </a:r>
            <a:r>
              <a:rPr lang="en-US" altLang="en-US" sz="2400" b="1" dirty="0"/>
              <a:t>as </a:t>
            </a:r>
            <a:r>
              <a:rPr lang="en-US" altLang="en-US" sz="2400" i="1" dirty="0" err="1"/>
              <a:t>monthly_salary</a:t>
            </a:r>
            <a:br>
              <a:rPr lang="en-US" altLang="en-US" sz="2400" i="1" dirty="0"/>
            </a:br>
            <a:endParaRPr lang="en-US" altLang="en-US" sz="2400" dirty="0"/>
          </a:p>
          <a:p>
            <a:pPr lvl="1" algn="r" rtl="1">
              <a:tabLst>
                <a:tab pos="2055813" algn="l"/>
              </a:tabLst>
            </a:pPr>
            <a:endParaRPr lang="en-US" altLang="en-US" sz="3200" dirty="0"/>
          </a:p>
          <a:p>
            <a:pPr lvl="1" algn="r" rtl="1">
              <a:buFont typeface="Monotype Sorts" charset="2"/>
              <a:buNone/>
              <a:tabLst>
                <a:tab pos="2055813" algn="l"/>
              </a:tabLst>
            </a:pPr>
            <a:endParaRPr lang="en-US" altLang="en-US" sz="3200" dirty="0"/>
          </a:p>
          <a:p>
            <a:pPr algn="r" rtl="1">
              <a:buFont typeface="Monotype Sorts" charset="2"/>
              <a:buNone/>
              <a:tabLst>
                <a:tab pos="2055813" algn="l"/>
              </a:tabLst>
            </a:pPr>
            <a:endParaRPr lang="en-US" altLang="en-US" sz="3200" dirty="0"/>
          </a:p>
        </p:txBody>
      </p:sp>
    </p:spTree>
    <p:extLst>
      <p:ext uri="{BB962C8B-B14F-4D97-AF65-F5344CB8AC3E}">
        <p14:creationId xmlns:p14="http://schemas.microsoft.com/office/powerpoint/2010/main" val="3543882724"/>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lIns="90488" tIns="44450" rIns="90488" bIns="44450" anchor="ctr"/>
          <a:lstStyle/>
          <a:p>
            <a:r>
              <a:rPr lang="en-US" altLang="en-US" sz="2800" dirty="0"/>
              <a:t>where </a:t>
            </a:r>
            <a:r>
              <a:rPr lang="fa-IR" altLang="en-US" dirty="0"/>
              <a:t>عبارت</a:t>
            </a:r>
            <a:endParaRPr lang="en-US" altLang="en-US" sz="2800" dirty="0"/>
          </a:p>
        </p:txBody>
      </p:sp>
      <p:sp>
        <p:nvSpPr>
          <p:cNvPr id="19458" name="Rectangle 3"/>
          <p:cNvSpPr>
            <a:spLocks noGrp="1" noChangeArrowheads="1"/>
          </p:cNvSpPr>
          <p:nvPr>
            <p:ph idx="1"/>
          </p:nvPr>
        </p:nvSpPr>
        <p:spPr>
          <a:xfrm>
            <a:off x="0" y="1106488"/>
            <a:ext cx="9144000" cy="5751512"/>
          </a:xfrm>
        </p:spPr>
        <p:txBody>
          <a:bodyPr lIns="90488" tIns="44450" rIns="90488" bIns="44450"/>
          <a:lstStyle/>
          <a:p>
            <a:pPr algn="r" rtl="1">
              <a:tabLst>
                <a:tab pos="1311275" algn="l"/>
              </a:tabLst>
            </a:pPr>
            <a:r>
              <a:rPr lang="fa-IR" altLang="en-US" dirty="0"/>
              <a:t>عبارت </a:t>
            </a:r>
            <a:r>
              <a:rPr lang="en-US" altLang="en-US" dirty="0">
                <a:solidFill>
                  <a:srgbClr val="000099"/>
                </a:solidFill>
              </a:rPr>
              <a:t>WHERE</a:t>
            </a:r>
            <a:r>
              <a:rPr lang="fa-IR" altLang="en-US" dirty="0"/>
              <a:t> </a:t>
            </a:r>
            <a:r>
              <a:rPr lang="en-US" altLang="en-US" dirty="0"/>
              <a:t> </a:t>
            </a:r>
            <a:r>
              <a:rPr lang="fa-IR" altLang="en-US" dirty="0"/>
              <a:t>شرایطی را مشخص می‌کند که نتیجه‌ی پرس‌وجو باید آن‌ها را برآورده کند.</a:t>
            </a:r>
          </a:p>
          <a:p>
            <a:pPr algn="r" rtl="1">
              <a:tabLst>
                <a:tab pos="1311275" algn="l"/>
              </a:tabLst>
            </a:pPr>
            <a:r>
              <a:rPr lang="fa-IR" altLang="en-US" dirty="0"/>
              <a:t>این عبارت معادل گزاره‌ی انتخاب </a:t>
            </a:r>
            <a:r>
              <a:rPr lang="en-US" altLang="en-US" dirty="0"/>
              <a:t> (Selection)</a:t>
            </a:r>
            <a:r>
              <a:rPr lang="fa-IR" altLang="en-US" dirty="0"/>
              <a:t>در جبر رابطه‌ای است.</a:t>
            </a:r>
          </a:p>
          <a:p>
            <a:pPr algn="r" rtl="1">
              <a:tabLst>
                <a:tab pos="1311275" algn="l"/>
              </a:tabLst>
            </a:pPr>
            <a:r>
              <a:rPr lang="fa-IR" altLang="en-US" dirty="0"/>
              <a:t>برای یافتن تمام اساتید دپارتمان علوم کامپیوتر:</a:t>
            </a:r>
            <a:endParaRPr lang="en-US" altLang="en-US" dirty="0"/>
          </a:p>
          <a:p>
            <a:pPr marL="0" indent="0" algn="ctr" rtl="1">
              <a:buNone/>
              <a:tabLst>
                <a:tab pos="1311275" algn="l"/>
              </a:tabLst>
            </a:pPr>
            <a:r>
              <a:rPr lang="en-US" altLang="en-US" b="1" dirty="0"/>
              <a:t>		select </a:t>
            </a:r>
            <a:r>
              <a:rPr lang="en-US" altLang="en-US" i="1" dirty="0"/>
              <a:t>name		</a:t>
            </a:r>
            <a:br>
              <a:rPr lang="en-US" altLang="en-US" i="1" dirty="0"/>
            </a:br>
            <a:r>
              <a:rPr lang="en-US" altLang="en-US" i="1" dirty="0"/>
              <a:t>	</a:t>
            </a:r>
            <a:r>
              <a:rPr lang="en-US" altLang="en-US" b="1" dirty="0"/>
              <a:t>from </a:t>
            </a:r>
            <a:r>
              <a:rPr lang="en-US" altLang="en-US" i="1" dirty="0"/>
              <a:t>instructor</a:t>
            </a:r>
            <a:br>
              <a:rPr lang="en-US" altLang="en-US" i="1" dirty="0"/>
            </a:br>
            <a:r>
              <a:rPr lang="en-US" altLang="en-US" i="1" dirty="0"/>
              <a:t>	</a:t>
            </a:r>
            <a:r>
              <a:rPr lang="en-US" altLang="en-US" b="1" dirty="0"/>
              <a:t>where </a:t>
            </a:r>
            <a:r>
              <a:rPr lang="en-US" altLang="en-US" i="1" dirty="0"/>
              <a:t>dept_name =</a:t>
            </a:r>
            <a:r>
              <a:rPr lang="en-US" altLang="en-US" dirty="0"/>
              <a:t> </a:t>
            </a:r>
            <a:r>
              <a:rPr lang="en-US" altLang="en-US" i="1" dirty="0"/>
              <a:t>'</a:t>
            </a:r>
            <a:r>
              <a:rPr lang="en-US" altLang="ja-JP" dirty="0"/>
              <a:t>Comp. Sci. 		        </a:t>
            </a:r>
          </a:p>
          <a:p>
            <a:pPr algn="r" rtl="1">
              <a:tabLst>
                <a:tab pos="1311275" algn="l"/>
              </a:tabLst>
            </a:pPr>
            <a:r>
              <a:rPr lang="fa-IR" altLang="en-US" dirty="0"/>
              <a:t>در </a:t>
            </a:r>
            <a:r>
              <a:rPr lang="en-US" altLang="en-US" dirty="0"/>
              <a:t>SQL </a:t>
            </a:r>
            <a:r>
              <a:rPr lang="fa-IR" altLang="en-US" dirty="0"/>
              <a:t>می‌توان از عملگرهای منطقی ‌</a:t>
            </a:r>
            <a:r>
              <a:rPr lang="en-US" altLang="en-US" dirty="0"/>
              <a:t> (and, or, not)‌ </a:t>
            </a:r>
            <a:r>
              <a:rPr lang="fa-IR" altLang="en-US" dirty="0"/>
              <a:t>استفاده کرد.</a:t>
            </a:r>
            <a:endParaRPr lang="en-US" altLang="en-US" dirty="0"/>
          </a:p>
          <a:p>
            <a:pPr algn="r" rtl="1">
              <a:tabLst>
                <a:tab pos="1311275" algn="l"/>
              </a:tabLst>
            </a:pPr>
            <a:r>
              <a:rPr lang="fa-IR" dirty="0"/>
              <a:t>عملوندهای این عملگرها می‌توانند شامل </a:t>
            </a:r>
            <a:r>
              <a:rPr lang="fa-IR" b="1" dirty="0"/>
              <a:t>عبارات مقایسه‌ای</a:t>
            </a:r>
            <a:r>
              <a:rPr lang="fa-IR" dirty="0"/>
              <a:t> باشند:</a:t>
            </a:r>
            <a:endParaRPr lang="en-US" dirty="0"/>
          </a:p>
          <a:p>
            <a:pPr lvl="1" algn="r" rtl="1">
              <a:buClr>
                <a:srgbClr val="FF9933"/>
              </a:buClr>
              <a:buFont typeface="Courier New" panose="02070309020205020404" pitchFamily="49" charset="0"/>
              <a:buChar char="o"/>
              <a:tabLst>
                <a:tab pos="1311275" algn="l"/>
              </a:tabLst>
            </a:pPr>
            <a:r>
              <a:rPr lang="en-US" dirty="0"/>
              <a:t>&lt; ، &lt;= ، &gt; ، &gt;= ، = ، &lt;&gt;</a:t>
            </a:r>
          </a:p>
          <a:p>
            <a:pPr algn="r" rtl="1">
              <a:tabLst>
                <a:tab pos="1311275" algn="l"/>
              </a:tabLst>
            </a:pPr>
            <a:r>
              <a:rPr lang="fa-IR" altLang="en-US" dirty="0"/>
              <a:t>این مقایسه‌ها را می‌توان بر روی نتیجه‌ی عبارات حسابی نیز اعمال کرد.</a:t>
            </a:r>
            <a:endParaRPr lang="en-US" altLang="en-US" dirty="0"/>
          </a:p>
          <a:p>
            <a:pPr algn="r" rtl="1">
              <a:tabLst>
                <a:tab pos="1311275" algn="l"/>
              </a:tabLst>
            </a:pPr>
            <a:r>
              <a:rPr lang="fa-IR" altLang="en-US" dirty="0"/>
              <a:t>برای یافتن تمام اساتید دپارتمان علوم کامپیوتر با حقوق بیش از ۷۰۰۰۰:</a:t>
            </a:r>
            <a:endParaRPr lang="en-US" altLang="en-US" dirty="0"/>
          </a:p>
          <a:p>
            <a:pPr marL="0" indent="0" rtl="1">
              <a:buNone/>
              <a:tabLst>
                <a:tab pos="1311275" algn="l"/>
              </a:tabLst>
            </a:pPr>
            <a:r>
              <a:rPr lang="en-US" altLang="en-US" b="1" dirty="0"/>
              <a:t>	select </a:t>
            </a:r>
            <a:r>
              <a:rPr lang="en-US" altLang="en-US" i="1" dirty="0"/>
              <a:t>name</a:t>
            </a:r>
            <a:br>
              <a:rPr lang="en-US" altLang="en-US" i="1" dirty="0"/>
            </a:br>
            <a:r>
              <a:rPr lang="en-US" altLang="en-US" b="1" dirty="0"/>
              <a:t>from </a:t>
            </a:r>
            <a:r>
              <a:rPr lang="en-US" altLang="en-US" i="1" dirty="0"/>
              <a:t>instructor</a:t>
            </a:r>
            <a:br>
              <a:rPr lang="en-US" altLang="en-US" i="1" dirty="0"/>
            </a:br>
            <a:r>
              <a:rPr lang="en-US" altLang="en-US" b="1" dirty="0"/>
              <a:t>where </a:t>
            </a:r>
            <a:r>
              <a:rPr lang="en-US" altLang="en-US" i="1" dirty="0"/>
              <a:t>dept_name =</a:t>
            </a:r>
            <a:r>
              <a:rPr lang="en-US" altLang="en-US" dirty="0"/>
              <a:t> </a:t>
            </a:r>
            <a:r>
              <a:rPr lang="en-US" altLang="en-US" i="1" dirty="0"/>
              <a:t>'</a:t>
            </a:r>
            <a:r>
              <a:rPr lang="en-US" altLang="ja-JP" dirty="0"/>
              <a:t>Comp. Sci.'</a:t>
            </a:r>
            <a:r>
              <a:rPr lang="en-US" altLang="ja-JP" i="1" dirty="0"/>
              <a:t>  </a:t>
            </a:r>
            <a:r>
              <a:rPr lang="en-US" altLang="ja-JP" b="1" dirty="0"/>
              <a:t>and </a:t>
            </a:r>
            <a:r>
              <a:rPr lang="en-US" altLang="ja-JP" i="1" dirty="0"/>
              <a:t>salary </a:t>
            </a:r>
            <a:r>
              <a:rPr lang="en-US" altLang="ja-JP" dirty="0"/>
              <a:t>&gt; 70000</a:t>
            </a:r>
          </a:p>
          <a:p>
            <a:pPr algn="r" rtl="1">
              <a:buFont typeface="Monotype Sorts" charset="2"/>
              <a:buNone/>
              <a:tabLst>
                <a:tab pos="1311275" algn="l"/>
              </a:tabLst>
            </a:pPr>
            <a:endParaRPr lang="en-US" altLang="en-US" dirty="0"/>
          </a:p>
        </p:txBody>
      </p:sp>
      <p:pic>
        <p:nvPicPr>
          <p:cNvPr id="3" name="Graphic 2">
            <a:extLst>
              <a:ext uri="{FF2B5EF4-FFF2-40B4-BE49-F238E27FC236}">
                <a16:creationId xmlns:a16="http://schemas.microsoft.com/office/drawing/2014/main" id="{51B4B9C5-28CB-44C6-BCAD-BA8A2C19164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2307" t="787" r="41816" b="37397"/>
          <a:stretch/>
        </p:blipFill>
        <p:spPr>
          <a:xfrm>
            <a:off x="6775245" y="5456102"/>
            <a:ext cx="1090307" cy="1157748"/>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3: Introduction to SQL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lIns="90488" tIns="44450" rIns="90488" bIns="44450" anchor="ctr"/>
          <a:lstStyle/>
          <a:p>
            <a:r>
              <a:rPr lang="en-US" altLang="en-US" dirty="0"/>
              <a:t>from </a:t>
            </a:r>
            <a:r>
              <a:rPr lang="fa-IR" altLang="en-US" dirty="0"/>
              <a:t>عبارت</a:t>
            </a:r>
            <a:endParaRPr lang="en-US" altLang="en-US" dirty="0"/>
          </a:p>
        </p:txBody>
      </p:sp>
      <p:sp>
        <p:nvSpPr>
          <p:cNvPr id="20482" name="Rectangle 3"/>
          <p:cNvSpPr>
            <a:spLocks noGrp="1" noChangeArrowheads="1"/>
          </p:cNvSpPr>
          <p:nvPr>
            <p:ph idx="1"/>
          </p:nvPr>
        </p:nvSpPr>
        <p:spPr>
          <a:xfrm>
            <a:off x="139700" y="834887"/>
            <a:ext cx="8775700" cy="5595729"/>
          </a:xfrm>
        </p:spPr>
        <p:txBody>
          <a:bodyPr lIns="90488" tIns="44450" rIns="90488" bIns="44450"/>
          <a:lstStyle/>
          <a:p>
            <a:pPr algn="r" rtl="1">
              <a:tabLst>
                <a:tab pos="635000" algn="l"/>
                <a:tab pos="2403475" algn="l"/>
              </a:tabLst>
            </a:pPr>
            <a:r>
              <a:rPr lang="fa-IR" altLang="en-US" sz="2400" dirty="0"/>
              <a:t>عبارت </a:t>
            </a:r>
            <a:r>
              <a:rPr lang="en-US" altLang="en-US" sz="2400" dirty="0">
                <a:solidFill>
                  <a:srgbClr val="000099"/>
                </a:solidFill>
              </a:rPr>
              <a:t>FROM</a:t>
            </a:r>
            <a:r>
              <a:rPr lang="fa-IR" altLang="en-US" sz="2400" dirty="0"/>
              <a:t> </a:t>
            </a:r>
            <a:r>
              <a:rPr lang="en-US" altLang="en-US" sz="2400" dirty="0"/>
              <a:t> </a:t>
            </a:r>
            <a:r>
              <a:rPr lang="fa-IR" altLang="en-US" sz="2400" dirty="0"/>
              <a:t>فهرست رابطه‌هایی را مشخص می‌کند که در پرس‌وجو مورد استفاده قرار می‌گیرند.</a:t>
            </a:r>
          </a:p>
          <a:p>
            <a:pPr algn="r" rtl="1">
              <a:tabLst>
                <a:tab pos="635000" algn="l"/>
                <a:tab pos="2403475" algn="l"/>
              </a:tabLst>
            </a:pPr>
            <a:r>
              <a:rPr lang="fa-IR" altLang="en-US" sz="2400" dirty="0"/>
              <a:t>این عبارت معادل عمل ضرب دکارتی</a:t>
            </a:r>
            <a:r>
              <a:rPr lang="en-US" altLang="en-US" sz="2400" dirty="0"/>
              <a:t> (Cartesian Product) </a:t>
            </a:r>
            <a:r>
              <a:rPr lang="fa-IR" altLang="en-US" sz="2400" dirty="0"/>
              <a:t>در جبر رابطه‌ای است.</a:t>
            </a:r>
          </a:p>
          <a:p>
            <a:pPr algn="r" rtl="1">
              <a:tabLst>
                <a:tab pos="635000" algn="l"/>
                <a:tab pos="2403475" algn="l"/>
              </a:tabLst>
            </a:pPr>
            <a:r>
              <a:rPr lang="fa-IR" altLang="en-US" sz="2400" dirty="0"/>
              <a:t>یافتن ضرب دکارتی بین جدول‌های </a:t>
            </a:r>
            <a:r>
              <a:rPr lang="en-US" altLang="en-US" sz="2400" dirty="0"/>
              <a:t> instructor </a:t>
            </a:r>
            <a:r>
              <a:rPr lang="fa-IR" altLang="en-US" sz="2400" dirty="0"/>
              <a:t>و </a:t>
            </a:r>
            <a:r>
              <a:rPr lang="en-US" altLang="en-US" sz="2400" dirty="0"/>
              <a:t> :teaches</a:t>
            </a:r>
          </a:p>
          <a:p>
            <a:pPr marL="0" indent="0" rtl="1">
              <a:buNone/>
              <a:tabLst>
                <a:tab pos="635000" algn="l"/>
                <a:tab pos="2403475" algn="l"/>
              </a:tabLst>
            </a:pPr>
            <a:r>
              <a:rPr lang="en-US" altLang="en-US" sz="2400" b="1" dirty="0"/>
              <a:t>			select </a:t>
            </a:r>
            <a:r>
              <a:rPr lang="en-US" altLang="en-US" sz="2400" dirty="0">
                <a:latin typeface="Symbol" panose="05050102010706020507" pitchFamily="18" charset="2"/>
              </a:rPr>
              <a:t></a:t>
            </a:r>
            <a:br>
              <a:rPr lang="en-US" altLang="en-US" sz="2400" dirty="0"/>
            </a:br>
            <a:r>
              <a:rPr lang="en-US" altLang="en-US" sz="2400" dirty="0"/>
              <a:t>		</a:t>
            </a:r>
            <a:r>
              <a:rPr lang="en-US" altLang="en-US" sz="2400" b="1" dirty="0"/>
              <a:t>from </a:t>
            </a:r>
            <a:r>
              <a:rPr lang="en-US" altLang="en-US" sz="2400" i="1" dirty="0"/>
              <a:t>instructor, teaches</a:t>
            </a:r>
          </a:p>
          <a:p>
            <a:pPr lvl="1" algn="r" rtl="1">
              <a:buFont typeface="Courier New" panose="02070309020205020404" pitchFamily="49" charset="0"/>
              <a:buChar char="o"/>
              <a:tabLst>
                <a:tab pos="635000" algn="l"/>
                <a:tab pos="2403475" algn="l"/>
              </a:tabLst>
            </a:pPr>
            <a:r>
              <a:rPr lang="fa-IR" altLang="en-US" sz="2400" dirty="0"/>
              <a:t>این پرس‌وجو تمام جفت‌های ممکن </a:t>
            </a:r>
            <a:r>
              <a:rPr lang="en-US" altLang="en-US" sz="2400" dirty="0"/>
              <a:t>instructor–teaches </a:t>
            </a:r>
            <a:r>
              <a:rPr lang="fa-IR" altLang="en-US" sz="2400" dirty="0"/>
              <a:t>را تولید می‌کند و شامل تمام ویژگی‌ها از هر دو رابطه است.</a:t>
            </a:r>
            <a:endParaRPr lang="en-US" altLang="en-US" sz="2400" dirty="0"/>
          </a:p>
          <a:p>
            <a:pPr lvl="1" algn="r" rtl="1">
              <a:buFont typeface="Courier New" panose="02070309020205020404" pitchFamily="49" charset="0"/>
              <a:buChar char="o"/>
              <a:tabLst>
                <a:tab pos="635000" algn="l"/>
                <a:tab pos="2403475" algn="l"/>
              </a:tabLst>
            </a:pPr>
            <a:r>
              <a:rPr lang="fa-IR" altLang="en-US" sz="2400" dirty="0"/>
              <a:t>اگر ویژگی‌های مشترکی مانند </a:t>
            </a:r>
            <a:r>
              <a:rPr lang="en-US" altLang="en-US" sz="2400" dirty="0"/>
              <a:t> ID </a:t>
            </a:r>
            <a:r>
              <a:rPr lang="fa-IR" altLang="en-US" sz="2400" dirty="0"/>
              <a:t>وجود داشته باشند، در نتیجه‌ی پرس‌وجو نام آن‌ها به شکل </a:t>
            </a:r>
            <a:r>
              <a:rPr lang="en-US" altLang="en-US" sz="2400" dirty="0"/>
              <a:t> instructor.ID </a:t>
            </a:r>
            <a:r>
              <a:rPr lang="fa-IR" altLang="en-US" sz="2400" dirty="0"/>
              <a:t>و </a:t>
            </a:r>
            <a:r>
              <a:rPr lang="en-US" altLang="en-US" sz="2400" dirty="0"/>
              <a:t> teaches.ID </a:t>
            </a:r>
            <a:r>
              <a:rPr lang="fa-IR" altLang="en-US" sz="2400" dirty="0"/>
              <a:t>نمایش داده می‌شود.</a:t>
            </a:r>
            <a:endParaRPr lang="en-US" altLang="en-US" sz="2400" dirty="0"/>
          </a:p>
          <a:p>
            <a:pPr algn="r" rtl="1">
              <a:tabLst>
                <a:tab pos="635000" algn="l"/>
                <a:tab pos="2403475" algn="l"/>
              </a:tabLst>
            </a:pPr>
            <a:r>
              <a:rPr lang="fa-IR" altLang="en-US" sz="2400" dirty="0"/>
              <a:t>عمل ضرب دکارتی به‌تنهایی معمولاً کاربرد چندانی ندارد، اما در ترکیب با عبارت </a:t>
            </a:r>
            <a:r>
              <a:rPr lang="en-US" altLang="en-US" sz="2400" dirty="0"/>
              <a:t>WHERE </a:t>
            </a:r>
            <a:r>
              <a:rPr lang="fa-IR" altLang="en-US" sz="2400" dirty="0"/>
              <a:t>بسیار مفید است و معادل عمل انتخاب </a:t>
            </a:r>
            <a:r>
              <a:rPr lang="en-US" altLang="en-US" sz="2400" dirty="0"/>
              <a:t> (Selection) </a:t>
            </a:r>
            <a:r>
              <a:rPr lang="fa-IR" altLang="en-US" sz="2400" dirty="0"/>
              <a:t>در جبر رابطه‌ای می‌باشد.</a:t>
            </a:r>
            <a:r>
              <a:rPr lang="en-US" altLang="en-US" sz="3200" i="1" dirty="0"/>
              <a:t>	</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lIns="90488" tIns="44450" rIns="90488" bIns="44450" anchor="ctr"/>
          <a:lstStyle/>
          <a:p>
            <a:r>
              <a:rPr lang="fa-IR" altLang="en-US" sz="2800" dirty="0"/>
              <a:t>مثال‌ها</a:t>
            </a:r>
            <a:endParaRPr lang="en-US" altLang="en-US" sz="2800" dirty="0"/>
          </a:p>
        </p:txBody>
      </p:sp>
      <p:sp>
        <p:nvSpPr>
          <p:cNvPr id="22530" name="Rectangle 3"/>
          <p:cNvSpPr>
            <a:spLocks noGrp="1" noChangeArrowheads="1"/>
          </p:cNvSpPr>
          <p:nvPr>
            <p:ph idx="1"/>
          </p:nvPr>
        </p:nvSpPr>
        <p:spPr>
          <a:xfrm>
            <a:off x="2730500" y="1106488"/>
            <a:ext cx="6413500" cy="5218111"/>
          </a:xfrm>
        </p:spPr>
        <p:txBody>
          <a:bodyPr lIns="90488" tIns="44450" rIns="90488" bIns="44450"/>
          <a:lstStyle/>
          <a:p>
            <a:pPr algn="r" rtl="1">
              <a:tabLst>
                <a:tab pos="2055813" algn="l"/>
              </a:tabLst>
            </a:pPr>
            <a:r>
              <a:rPr lang="fa-IR" altLang="en-US" dirty="0"/>
              <a:t>برای یافتن نام تمام اساتیدی که حداقل یک درس را تدریس کرده‌اند، همراه با شناسه‌ی آن درس:</a:t>
            </a:r>
          </a:p>
          <a:p>
            <a:pPr lvl="1">
              <a:buFont typeface="Courier New" panose="02070309020205020404" pitchFamily="49" charset="0"/>
              <a:buChar char="o"/>
              <a:tabLst>
                <a:tab pos="2055813" algn="l"/>
              </a:tabLst>
            </a:pPr>
            <a:r>
              <a:rPr lang="en-US" altLang="en-US" b="1" dirty="0"/>
              <a:t>select </a:t>
            </a:r>
            <a:r>
              <a:rPr lang="en-US" altLang="en-US" i="1" dirty="0"/>
              <a:t>name, </a:t>
            </a:r>
            <a:r>
              <a:rPr lang="en-US" altLang="en-US" i="1" dirty="0" err="1"/>
              <a:t>course_id</a:t>
            </a:r>
            <a:br>
              <a:rPr lang="en-US" altLang="en-US" i="1" dirty="0"/>
            </a:br>
            <a:r>
              <a:rPr lang="en-US" altLang="en-US" b="1" dirty="0"/>
              <a:t>from </a:t>
            </a:r>
            <a:r>
              <a:rPr lang="en-US" altLang="en-US" i="1" dirty="0"/>
              <a:t>instructor , teaches</a:t>
            </a:r>
            <a:br>
              <a:rPr lang="en-US" altLang="en-US" i="1" dirty="0"/>
            </a:br>
            <a:r>
              <a:rPr lang="fa-IR" altLang="en-US" i="1" dirty="0"/>
              <a:t>     </a:t>
            </a:r>
            <a:r>
              <a:rPr lang="en-US" altLang="en-US" b="1" dirty="0"/>
              <a:t>where </a:t>
            </a:r>
            <a:r>
              <a:rPr lang="en-US" altLang="en-US" i="1" dirty="0"/>
              <a:t>instructor.ID = teaches.ID</a:t>
            </a:r>
            <a:r>
              <a:rPr lang="fa-IR" altLang="en-US" i="1" dirty="0"/>
              <a:t>		</a:t>
            </a:r>
            <a:r>
              <a:rPr lang="en-US" altLang="en-US" i="1" dirty="0"/>
              <a:t> </a:t>
            </a:r>
          </a:p>
          <a:p>
            <a:pPr lvl="1" algn="r" rtl="1">
              <a:buFont typeface="Monotype Sorts" charset="2"/>
              <a:buNone/>
              <a:tabLst>
                <a:tab pos="2055813" algn="l"/>
              </a:tabLst>
            </a:pPr>
            <a:r>
              <a:rPr lang="en-US" altLang="en-US" sz="1000" dirty="0"/>
              <a:t> </a:t>
            </a:r>
          </a:p>
          <a:p>
            <a:pPr algn="r" rtl="1">
              <a:tabLst>
                <a:tab pos="2055813" algn="l"/>
              </a:tabLst>
            </a:pPr>
            <a:r>
              <a:rPr lang="fa-IR" altLang="en-US" dirty="0"/>
              <a:t>یافتن نام اساتید دپارتمان هنرکه درسی را تدریس کرده‌اند همراه شناسه‌ی درس</a:t>
            </a:r>
          </a:p>
          <a:p>
            <a:pPr lvl="1">
              <a:buFont typeface="Courier New" panose="02070309020205020404" pitchFamily="49" charset="0"/>
              <a:buChar char="o"/>
              <a:tabLst>
                <a:tab pos="2055813" algn="l"/>
              </a:tabLst>
            </a:pPr>
            <a:r>
              <a:rPr lang="en-US" altLang="en-US" b="1" dirty="0"/>
              <a:t>select </a:t>
            </a:r>
            <a:r>
              <a:rPr lang="en-US" altLang="en-US" i="1" dirty="0"/>
              <a:t>name, </a:t>
            </a:r>
            <a:r>
              <a:rPr lang="en-US" altLang="en-US" i="1" dirty="0" err="1"/>
              <a:t>course_id</a:t>
            </a:r>
            <a:br>
              <a:rPr lang="en-US" altLang="en-US" i="1" dirty="0"/>
            </a:br>
            <a:r>
              <a:rPr lang="en-US" altLang="en-US" b="1" dirty="0"/>
              <a:t>from </a:t>
            </a:r>
            <a:r>
              <a:rPr lang="en-US" altLang="en-US" i="1" dirty="0"/>
              <a:t>instructor , teaches</a:t>
            </a:r>
            <a:br>
              <a:rPr lang="en-US" altLang="en-US" i="1" dirty="0"/>
            </a:br>
            <a:r>
              <a:rPr lang="fa-IR" altLang="en-US" i="1" dirty="0"/>
              <a:t>       </a:t>
            </a:r>
            <a:r>
              <a:rPr lang="en-US" altLang="en-US" b="1" dirty="0"/>
              <a:t>where </a:t>
            </a:r>
            <a:r>
              <a:rPr lang="en-US" altLang="en-US" i="1" dirty="0"/>
              <a:t>instructor.ID = teaches.ID</a:t>
            </a:r>
            <a:r>
              <a:rPr lang="fa-IR" altLang="en-US" i="1" dirty="0"/>
              <a:t>	</a:t>
            </a:r>
            <a:r>
              <a:rPr lang="en-US" altLang="en-US" i="1" dirty="0"/>
              <a:t>  </a:t>
            </a:r>
            <a:br>
              <a:rPr lang="en-US" altLang="en-US" i="1" dirty="0"/>
            </a:br>
            <a:r>
              <a:rPr lang="en-US" altLang="en-US" i="1" dirty="0"/>
              <a:t>       </a:t>
            </a:r>
            <a:r>
              <a:rPr lang="en-US" altLang="en-US" b="1" i="1" dirty="0"/>
              <a:t>and</a:t>
            </a:r>
            <a:r>
              <a:rPr lang="en-US" altLang="en-US" i="1" dirty="0"/>
              <a:t>  instructor. dept_name = </a:t>
            </a:r>
            <a:r>
              <a:rPr lang="en-US" altLang="en-US" dirty="0"/>
              <a:t>'Art‘</a:t>
            </a:r>
            <a:r>
              <a:rPr lang="fa-IR" altLang="en-US" dirty="0"/>
              <a:t>   		</a:t>
            </a:r>
            <a:endParaRPr lang="en-US" altLang="en-US" dirty="0"/>
          </a:p>
          <a:p>
            <a:pPr lvl="1" algn="r" rtl="1">
              <a:buFont typeface="Monotype Sorts" charset="2"/>
              <a:buNone/>
              <a:tabLst>
                <a:tab pos="2055813" algn="l"/>
              </a:tabLst>
            </a:pPr>
            <a:endParaRPr lang="en-US" altLang="en-US" dirty="0"/>
          </a:p>
        </p:txBody>
      </p:sp>
      <p:pic>
        <p:nvPicPr>
          <p:cNvPr id="3" name="Graphic 2">
            <a:extLst>
              <a:ext uri="{FF2B5EF4-FFF2-40B4-BE49-F238E27FC236}">
                <a16:creationId xmlns:a16="http://schemas.microsoft.com/office/drawing/2014/main" id="{E75A09EE-C151-4256-9EE2-5AAE5DB9B982}"/>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32705" t="875" r="32623" b="14122"/>
          <a:stretch/>
        </p:blipFill>
        <p:spPr>
          <a:xfrm>
            <a:off x="0" y="1106488"/>
            <a:ext cx="2863850" cy="5254894"/>
          </a:xfrm>
          <a:prstGeom prst="rect">
            <a:avLst/>
          </a:prstGeom>
        </p:spPr>
      </p:pic>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a:xfrm>
            <a:off x="768350" y="189667"/>
            <a:ext cx="8077200" cy="609600"/>
          </a:xfrm>
        </p:spPr>
        <p:txBody>
          <a:bodyPr lIns="90488" tIns="44450" rIns="90488" bIns="44450" anchor="ctr"/>
          <a:lstStyle/>
          <a:p>
            <a:r>
              <a:rPr lang="fa-IR" dirty="0"/>
              <a:t>عملیات تغییر نام</a:t>
            </a:r>
            <a:endParaRPr lang="en-US" altLang="en-US" sz="2800" dirty="0"/>
          </a:p>
        </p:txBody>
      </p:sp>
      <p:sp>
        <p:nvSpPr>
          <p:cNvPr id="23554" name="Rectangle 3"/>
          <p:cNvSpPr>
            <a:spLocks noGrp="1" noChangeArrowheads="1"/>
          </p:cNvSpPr>
          <p:nvPr>
            <p:ph idx="1"/>
          </p:nvPr>
        </p:nvSpPr>
        <p:spPr>
          <a:xfrm>
            <a:off x="114300" y="1155257"/>
            <a:ext cx="8731250" cy="3407866"/>
          </a:xfrm>
        </p:spPr>
        <p:txBody>
          <a:bodyPr lIns="90488" tIns="44450" rIns="90488" bIns="44450"/>
          <a:lstStyle/>
          <a:p>
            <a:pPr algn="r" rtl="1">
              <a:tabLst>
                <a:tab pos="2055813" algn="l"/>
              </a:tabLst>
            </a:pPr>
            <a:r>
              <a:rPr lang="fa-IR" altLang="en-US" sz="2400" dirty="0"/>
              <a:t>در </a:t>
            </a:r>
            <a:r>
              <a:rPr lang="en-US" altLang="en-US" sz="2400" dirty="0"/>
              <a:t>SQL </a:t>
            </a:r>
            <a:r>
              <a:rPr lang="fa-IR" altLang="en-US" sz="2400" dirty="0"/>
              <a:t>می‌توان رابطه‌ها و ویژگی‌ها را با استفاده از عبارت </a:t>
            </a:r>
            <a:r>
              <a:rPr lang="en-US" altLang="en-US" sz="2400" dirty="0">
                <a:solidFill>
                  <a:srgbClr val="000099"/>
                </a:solidFill>
              </a:rPr>
              <a:t>AS</a:t>
            </a:r>
            <a:r>
              <a:rPr lang="fa-IR" altLang="en-US" sz="2400" dirty="0"/>
              <a:t> </a:t>
            </a:r>
            <a:r>
              <a:rPr lang="en-US" altLang="en-US" sz="2400" dirty="0"/>
              <a:t> </a:t>
            </a:r>
            <a:r>
              <a:rPr lang="fa-IR" altLang="en-US" sz="2400" dirty="0"/>
              <a:t>تغییر نام داد:</a:t>
            </a:r>
          </a:p>
          <a:p>
            <a:pPr algn="r" rtl="1">
              <a:tabLst>
                <a:tab pos="2055813" algn="l"/>
              </a:tabLst>
            </a:pPr>
            <a:r>
              <a:rPr lang="en-US" altLang="en-US" sz="2400" i="1" dirty="0"/>
              <a:t>old-name </a:t>
            </a:r>
            <a:r>
              <a:rPr lang="en-US" altLang="en-US" sz="2400" b="1" dirty="0"/>
              <a:t>as</a:t>
            </a:r>
            <a:r>
              <a:rPr lang="en-US" altLang="en-US" sz="2400" i="1" dirty="0"/>
              <a:t> new-name</a:t>
            </a:r>
            <a:br>
              <a:rPr lang="en-US" altLang="en-US" sz="2400" dirty="0"/>
            </a:br>
            <a:r>
              <a:rPr lang="en-US" altLang="en-US" sz="1050" dirty="0"/>
              <a:t> </a:t>
            </a:r>
          </a:p>
          <a:p>
            <a:pPr algn="r" rtl="1">
              <a:tabLst>
                <a:tab pos="2055813" algn="l"/>
              </a:tabLst>
            </a:pPr>
            <a:r>
              <a:rPr lang="fa-IR" altLang="en-US" sz="2400" dirty="0"/>
              <a:t>یافتن نام تمام اساتیدی که حقوق بیشتری از برخی اساتید دپارتمان علوم کامپیوتر دارند:</a:t>
            </a:r>
          </a:p>
          <a:p>
            <a:pPr lvl="1">
              <a:buFont typeface="Courier New" panose="02070309020205020404" pitchFamily="49" charset="0"/>
              <a:buChar char="o"/>
              <a:tabLst>
                <a:tab pos="2055813" algn="l"/>
              </a:tabLst>
            </a:pPr>
            <a:r>
              <a:rPr lang="en-US" altLang="en-US" sz="2400" b="1" dirty="0"/>
              <a:t>select distinct </a:t>
            </a:r>
            <a:r>
              <a:rPr lang="en-US" altLang="en-US" sz="2400" i="1" dirty="0"/>
              <a:t>T.name</a:t>
            </a:r>
            <a:br>
              <a:rPr lang="en-US" altLang="en-US" sz="2400" i="1" dirty="0"/>
            </a:br>
            <a:r>
              <a:rPr lang="en-US" altLang="en-US" sz="2400" b="1" dirty="0"/>
              <a:t>from </a:t>
            </a:r>
            <a:r>
              <a:rPr lang="en-US" altLang="en-US" sz="2400" i="1" dirty="0"/>
              <a:t>instructor </a:t>
            </a:r>
            <a:r>
              <a:rPr lang="en-US" altLang="en-US" sz="2400" b="1" dirty="0"/>
              <a:t>as </a:t>
            </a:r>
            <a:r>
              <a:rPr lang="en-US" altLang="en-US" sz="2400" i="1" dirty="0"/>
              <a:t>T, instructor </a:t>
            </a:r>
            <a:r>
              <a:rPr lang="en-US" altLang="en-US" sz="2400" b="1" dirty="0"/>
              <a:t>as </a:t>
            </a:r>
            <a:r>
              <a:rPr lang="en-US" altLang="en-US" sz="2400" i="1" dirty="0"/>
              <a:t>S</a:t>
            </a:r>
            <a:br>
              <a:rPr lang="en-US" altLang="en-US" sz="2400" i="1" dirty="0"/>
            </a:br>
            <a:r>
              <a:rPr lang="fa-IR" altLang="en-US" sz="2400" i="1" dirty="0"/>
              <a:t>   </a:t>
            </a:r>
            <a:r>
              <a:rPr lang="en-US" altLang="en-US" sz="2400" b="1" dirty="0"/>
              <a:t>where </a:t>
            </a:r>
            <a:r>
              <a:rPr lang="en-US" altLang="en-US" sz="2400" i="1" dirty="0" err="1"/>
              <a:t>T.salary</a:t>
            </a:r>
            <a:r>
              <a:rPr lang="en-US" altLang="en-US" sz="2400" i="1" dirty="0"/>
              <a:t> &gt; </a:t>
            </a:r>
            <a:r>
              <a:rPr lang="en-US" altLang="en-US" sz="2400" i="1" dirty="0" err="1"/>
              <a:t>S.salary</a:t>
            </a:r>
            <a:r>
              <a:rPr lang="en-US" altLang="en-US" sz="2400" i="1" dirty="0"/>
              <a:t> </a:t>
            </a:r>
            <a:r>
              <a:rPr lang="en-US" altLang="en-US" sz="2400" b="1" dirty="0"/>
              <a:t>and </a:t>
            </a:r>
            <a:r>
              <a:rPr lang="en-US" altLang="en-US" sz="2400" i="1" dirty="0" err="1"/>
              <a:t>S.dept_name</a:t>
            </a:r>
            <a:r>
              <a:rPr lang="en-US" altLang="en-US" sz="2400" i="1" dirty="0"/>
              <a:t> = 'Comp. </a:t>
            </a:r>
            <a:r>
              <a:rPr lang="fa-IR" altLang="en-US" sz="2400" i="1" dirty="0"/>
              <a:t>	</a:t>
            </a:r>
            <a:r>
              <a:rPr lang="en-US" altLang="en-US" sz="2400" i="1" dirty="0"/>
              <a:t>Sci.’</a:t>
            </a:r>
          </a:p>
          <a:p>
            <a:pPr lvl="1" algn="r" rtl="1">
              <a:buFont typeface="Monotype Sorts" charset="2"/>
              <a:buNone/>
              <a:tabLst>
                <a:tab pos="2055813" algn="l"/>
              </a:tabLst>
            </a:pPr>
            <a:r>
              <a:rPr lang="en-US" altLang="en-US" sz="1050" dirty="0"/>
              <a:t> </a:t>
            </a:r>
          </a:p>
          <a:p>
            <a:pPr algn="r" rtl="1">
              <a:tabLst>
                <a:tab pos="2055813" algn="l"/>
              </a:tabLst>
            </a:pPr>
            <a:r>
              <a:rPr lang="fa-IR" altLang="en-US" sz="2400" dirty="0"/>
              <a:t>کلمه‌ی کلیدی </a:t>
            </a:r>
            <a:r>
              <a:rPr lang="en-US" altLang="en-US" sz="2400" dirty="0"/>
              <a:t>AS </a:t>
            </a:r>
            <a:r>
              <a:rPr lang="fa-IR" altLang="en-US" sz="2400" dirty="0"/>
              <a:t>اختیاری است و می‌توان آن را حذف کرد:</a:t>
            </a:r>
            <a:br>
              <a:rPr lang="en-US" altLang="en-US" sz="2400" dirty="0"/>
            </a:br>
            <a:r>
              <a:rPr lang="en-US" altLang="en-US" sz="2400" dirty="0"/>
              <a:t>              </a:t>
            </a:r>
            <a:r>
              <a:rPr lang="en-US" altLang="en-US" sz="2400" i="1" dirty="0"/>
              <a:t>instructor </a:t>
            </a:r>
            <a:r>
              <a:rPr lang="en-US" altLang="en-US" sz="2400" b="1" dirty="0"/>
              <a:t>as </a:t>
            </a:r>
            <a:r>
              <a:rPr lang="en-US" altLang="en-US" sz="2400" i="1" dirty="0"/>
              <a:t>T ≡ instructor</a:t>
            </a:r>
            <a:r>
              <a:rPr lang="en-US" altLang="en-US" sz="2400" b="1" dirty="0"/>
              <a:t> </a:t>
            </a:r>
            <a:r>
              <a:rPr lang="en-US" altLang="en-US" sz="2400" i="1" dirty="0"/>
              <a:t>T</a:t>
            </a:r>
            <a:endParaRPr lang="en-US" altLang="en-US" sz="2400" dirty="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5506" name="Rectangle 2"/>
          <p:cNvSpPr>
            <a:spLocks noGrp="1" noChangeArrowheads="1"/>
          </p:cNvSpPr>
          <p:nvPr>
            <p:ph type="title"/>
          </p:nvPr>
        </p:nvSpPr>
        <p:spPr/>
        <p:txBody>
          <a:bodyPr lIns="90488" tIns="44450" rIns="90488" bIns="44450" anchor="ctr"/>
          <a:lstStyle/>
          <a:p>
            <a:r>
              <a:rPr lang="en-US" altLang="en-US" sz="2800" dirty="0"/>
              <a:t>Self Join </a:t>
            </a:r>
            <a:r>
              <a:rPr lang="fa-IR" altLang="en-US" sz="2800" dirty="0"/>
              <a:t>مثال</a:t>
            </a:r>
            <a:endParaRPr lang="en-US" altLang="en-US" sz="2800" dirty="0"/>
          </a:p>
        </p:txBody>
      </p:sp>
      <p:sp>
        <p:nvSpPr>
          <p:cNvPr id="23554" name="Rectangle 3"/>
          <p:cNvSpPr>
            <a:spLocks noGrp="1" noChangeArrowheads="1"/>
          </p:cNvSpPr>
          <p:nvPr>
            <p:ph idx="1"/>
          </p:nvPr>
        </p:nvSpPr>
        <p:spPr>
          <a:xfrm>
            <a:off x="768350" y="1106488"/>
            <a:ext cx="7692898" cy="3575240"/>
          </a:xfrm>
        </p:spPr>
        <p:txBody>
          <a:bodyPr lIns="90488" tIns="44450" rIns="90488" bIns="44450"/>
          <a:lstStyle/>
          <a:p>
            <a:pPr algn="r" rtl="1">
              <a:tabLst>
                <a:tab pos="2055813" algn="l"/>
              </a:tabLst>
            </a:pPr>
            <a:r>
              <a:rPr lang="fa-IR" altLang="en-US" sz="2800" dirty="0"/>
              <a:t>رابطه‌ی </a:t>
            </a:r>
            <a:r>
              <a:rPr lang="en-US" altLang="en-US" sz="2800" dirty="0" err="1"/>
              <a:t>emp</a:t>
            </a:r>
            <a:r>
              <a:rPr lang="en-US" altLang="en-US" sz="2800" dirty="0"/>
              <a:t>-super</a:t>
            </a:r>
            <a:endParaRPr lang="fa-IR" altLang="en-US" sz="2800" dirty="0"/>
          </a:p>
          <a:p>
            <a:pPr algn="r" rtl="1">
              <a:tabLst>
                <a:tab pos="2055813" algn="l"/>
              </a:tabLst>
            </a:pPr>
            <a:endParaRPr lang="en-US" altLang="en-US" sz="2800" i="1" dirty="0"/>
          </a:p>
          <a:p>
            <a:pPr algn="r" rtl="1">
              <a:tabLst>
                <a:tab pos="2055813" algn="l"/>
              </a:tabLst>
            </a:pPr>
            <a:endParaRPr lang="en-US" altLang="en-US" sz="2800" i="1" dirty="0"/>
          </a:p>
          <a:p>
            <a:pPr algn="r" rtl="1">
              <a:tabLst>
                <a:tab pos="2055813" algn="l"/>
              </a:tabLst>
            </a:pPr>
            <a:endParaRPr lang="en-US" altLang="en-US" sz="2800" i="1" dirty="0"/>
          </a:p>
          <a:p>
            <a:pPr algn="r" rtl="1">
              <a:tabLst>
                <a:tab pos="2055813" algn="l"/>
              </a:tabLst>
            </a:pPr>
            <a:endParaRPr lang="en-US" altLang="en-US" sz="2800" i="1" dirty="0"/>
          </a:p>
          <a:p>
            <a:pPr algn="r" rtl="1">
              <a:buNone/>
              <a:tabLst>
                <a:tab pos="2055813" algn="l"/>
              </a:tabLst>
            </a:pPr>
            <a:endParaRPr lang="en-US" altLang="en-US" sz="2800" i="1" dirty="0"/>
          </a:p>
          <a:p>
            <a:pPr algn="r" rtl="1">
              <a:tabLst>
                <a:tab pos="2055813" algn="l"/>
              </a:tabLst>
            </a:pPr>
            <a:r>
              <a:rPr lang="fa-IR" altLang="en-US" sz="2800" dirty="0"/>
              <a:t>یافتن سرپرست "</a:t>
            </a:r>
            <a:r>
              <a:rPr lang="en-US" altLang="en-US" sz="2800" dirty="0"/>
              <a:t>Bob</a:t>
            </a:r>
            <a:r>
              <a:rPr lang="fa-IR" altLang="en-US" sz="2800" dirty="0"/>
              <a:t>"</a:t>
            </a:r>
          </a:p>
          <a:p>
            <a:pPr algn="r" rtl="1">
              <a:tabLst>
                <a:tab pos="2055813" algn="l"/>
              </a:tabLst>
            </a:pPr>
            <a:r>
              <a:rPr lang="fa-IR" altLang="en-US" sz="2800" dirty="0"/>
              <a:t>یافتن سرپرستِ سرپرستِ "</a:t>
            </a:r>
            <a:r>
              <a:rPr lang="en-US" altLang="en-US" sz="2800" dirty="0"/>
              <a:t>Bob</a:t>
            </a:r>
            <a:r>
              <a:rPr lang="fa-IR" altLang="en-US" sz="2800" dirty="0"/>
              <a:t>"</a:t>
            </a:r>
          </a:p>
          <a:p>
            <a:pPr algn="r" rtl="1">
              <a:tabLst>
                <a:tab pos="2055813" algn="l"/>
              </a:tabLst>
            </a:pPr>
            <a:r>
              <a:rPr lang="fa-IR" altLang="en-US" sz="2800" dirty="0"/>
              <a:t>آیا می‌توان تمام سرپرستان مستقیم و غیرمستقیمِ "</a:t>
            </a:r>
            <a:r>
              <a:rPr lang="en-US" altLang="en-US" sz="2800" dirty="0"/>
              <a:t>Bob</a:t>
            </a:r>
            <a:r>
              <a:rPr lang="fa-IR" altLang="en-US" sz="2800" dirty="0"/>
              <a:t>"</a:t>
            </a:r>
            <a:r>
              <a:rPr lang="en-US" altLang="en-US" sz="2800" dirty="0"/>
              <a:t> </a:t>
            </a:r>
            <a:r>
              <a:rPr lang="fa-IR" altLang="en-US" sz="2800" dirty="0"/>
              <a:t>را یافت؟</a:t>
            </a:r>
            <a:endParaRPr lang="en-US" altLang="en-US" sz="2800" dirty="0"/>
          </a:p>
          <a:p>
            <a:pPr algn="r" rtl="1">
              <a:tabLst>
                <a:tab pos="2055813" algn="l"/>
              </a:tabLst>
            </a:pPr>
            <a:endParaRPr lang="en-US" altLang="en-US" sz="2800" dirty="0"/>
          </a:p>
        </p:txBody>
      </p:sp>
      <p:pic>
        <p:nvPicPr>
          <p:cNvPr id="4" name="Picture 1" descr="C:\Users\as668\Desktop\Judi\3_100.jpg"/>
          <p:cNvPicPr>
            <a:picLocks noChangeAspect="1" noChangeArrowheads="1"/>
          </p:cNvPicPr>
          <p:nvPr/>
        </p:nvPicPr>
        <p:blipFill>
          <a:blip r:embed="rId3"/>
          <a:srcRect/>
          <a:stretch>
            <a:fillRect/>
          </a:stretch>
        </p:blipFill>
        <p:spPr bwMode="auto">
          <a:xfrm>
            <a:off x="2446528" y="1680479"/>
            <a:ext cx="3433572" cy="2427258"/>
          </a:xfrm>
          <a:prstGeom prst="rect">
            <a:avLst/>
          </a:prstGeom>
          <a:noFill/>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r>
              <a:rPr lang="en-US" altLang="en-US" sz="2800" dirty="0"/>
              <a:t>(String) </a:t>
            </a:r>
            <a:r>
              <a:rPr lang="fa-IR" altLang="en-US" sz="2800" dirty="0"/>
              <a:t>عملیات رشته‌ای</a:t>
            </a:r>
            <a:endParaRPr lang="en-US" altLang="en-US" sz="2800" dirty="0"/>
          </a:p>
        </p:txBody>
      </p:sp>
      <p:sp>
        <p:nvSpPr>
          <p:cNvPr id="25602" name="Rectangle 3"/>
          <p:cNvSpPr>
            <a:spLocks noGrp="1" noChangeArrowheads="1"/>
          </p:cNvSpPr>
          <p:nvPr>
            <p:ph idx="1"/>
          </p:nvPr>
        </p:nvSpPr>
        <p:spPr>
          <a:xfrm>
            <a:off x="215900" y="1204024"/>
            <a:ext cx="8534400" cy="5095176"/>
          </a:xfrm>
        </p:spPr>
        <p:txBody>
          <a:bodyPr/>
          <a:lstStyle/>
          <a:p>
            <a:pPr algn="r" rtl="1">
              <a:tabLst>
                <a:tab pos="1889125" algn="l"/>
                <a:tab pos="2403475" algn="l"/>
              </a:tabLst>
            </a:pPr>
            <a:r>
              <a:rPr lang="en-US" altLang="en-US" dirty="0"/>
              <a:t>SQL </a:t>
            </a:r>
            <a:r>
              <a:rPr lang="fa-IR" altLang="en-US" dirty="0"/>
              <a:t>شامل یک عملگر تطبیق رشته‌ای برای مقایسه‌ی رشته‌های متنی است.عملگر </a:t>
            </a:r>
            <a:r>
              <a:rPr lang="en-US" altLang="en-US" dirty="0">
                <a:solidFill>
                  <a:srgbClr val="000099"/>
                </a:solidFill>
              </a:rPr>
              <a:t>like</a:t>
            </a:r>
            <a:r>
              <a:rPr lang="fa-IR" altLang="en-US" dirty="0"/>
              <a:t> </a:t>
            </a:r>
            <a:r>
              <a:rPr lang="en-US" altLang="en-US" dirty="0"/>
              <a:t> </a:t>
            </a:r>
            <a:r>
              <a:rPr lang="fa-IR" altLang="en-US" dirty="0"/>
              <a:t>از الگوهایی با دو کاراکتر ویژه استفاده می‌کند:</a:t>
            </a:r>
          </a:p>
          <a:p>
            <a:pPr algn="r" rtl="1">
              <a:tabLst>
                <a:tab pos="1889125" algn="l"/>
                <a:tab pos="2403475" algn="l"/>
              </a:tabLst>
            </a:pPr>
            <a:r>
              <a:rPr lang="fa-IR" altLang="en-US" dirty="0"/>
              <a:t>درصد </a:t>
            </a:r>
            <a:r>
              <a:rPr lang="en-US" altLang="en-US" dirty="0"/>
              <a:t> ( % )</a:t>
            </a:r>
            <a:r>
              <a:rPr lang="fa-IR" altLang="en-US" dirty="0"/>
              <a:t> :</a:t>
            </a:r>
            <a:r>
              <a:rPr lang="en-US" altLang="en-US" dirty="0"/>
              <a:t> </a:t>
            </a:r>
            <a:r>
              <a:rPr lang="fa-IR" altLang="en-US" dirty="0"/>
              <a:t>با هر زیررشته‌ای مطابقت دارد.</a:t>
            </a:r>
          </a:p>
          <a:p>
            <a:pPr algn="r" rtl="1">
              <a:tabLst>
                <a:tab pos="1889125" algn="l"/>
                <a:tab pos="2403475" algn="l"/>
              </a:tabLst>
            </a:pPr>
            <a:r>
              <a:rPr lang="en-US" altLang="en-US" dirty="0"/>
              <a:t> ( _ )</a:t>
            </a:r>
            <a:r>
              <a:rPr lang="fa-IR" altLang="en-US" dirty="0"/>
              <a:t>:</a:t>
            </a:r>
            <a:r>
              <a:rPr lang="en-US" altLang="en-US" dirty="0"/>
              <a:t> </a:t>
            </a:r>
            <a:r>
              <a:rPr lang="fa-IR" dirty="0"/>
              <a:t>با هر کاراکتری مطابقت دارد. </a:t>
            </a:r>
            <a:endParaRPr lang="en-US" altLang="en-US" dirty="0"/>
          </a:p>
          <a:p>
            <a:pPr algn="r" rtl="1">
              <a:tabLst>
                <a:tab pos="1889125" algn="l"/>
                <a:tab pos="2403475" algn="l"/>
              </a:tabLst>
            </a:pPr>
            <a:r>
              <a:rPr lang="fa-IR" altLang="en-US" dirty="0"/>
              <a:t>یافتن نام تمام اساتیدی که زیررشته‌ی </a:t>
            </a:r>
            <a:r>
              <a:rPr lang="en-US" altLang="en-US" dirty="0" err="1"/>
              <a:t>dar</a:t>
            </a:r>
            <a:r>
              <a:rPr lang="en-US" altLang="en-US" dirty="0"/>
              <a:t>"</a:t>
            </a:r>
            <a:r>
              <a:rPr lang="fa-IR" altLang="en-US" dirty="0"/>
              <a:t>" </a:t>
            </a:r>
            <a:r>
              <a:rPr lang="en-US" altLang="en-US" dirty="0"/>
              <a:t> </a:t>
            </a:r>
            <a:r>
              <a:rPr lang="fa-IR" altLang="en-US" dirty="0"/>
              <a:t>در نام آن‌ها وجود دارد: </a:t>
            </a:r>
          </a:p>
          <a:p>
            <a:pPr marL="0" indent="0" rtl="1">
              <a:buNone/>
              <a:tabLst>
                <a:tab pos="1889125" algn="l"/>
                <a:tab pos="2403475" algn="l"/>
              </a:tabLst>
            </a:pPr>
            <a:r>
              <a:rPr lang="en-US" altLang="en-US" b="1" dirty="0"/>
              <a:t>		se</a:t>
            </a:r>
            <a:r>
              <a:rPr lang="en-US" altLang="en-US" dirty="0"/>
              <a:t>le</a:t>
            </a:r>
            <a:r>
              <a:rPr lang="en-US" altLang="en-US" b="1" dirty="0"/>
              <a:t>ct </a:t>
            </a:r>
            <a:r>
              <a:rPr lang="en-US" altLang="en-US" i="1" dirty="0"/>
              <a:t>name</a:t>
            </a:r>
            <a:br>
              <a:rPr lang="en-US" altLang="en-US" i="1" dirty="0"/>
            </a:br>
            <a:r>
              <a:rPr lang="en-US" altLang="en-US" i="1" dirty="0"/>
              <a:t>	</a:t>
            </a:r>
            <a:r>
              <a:rPr lang="en-US" altLang="en-US" b="1" dirty="0"/>
              <a:t>from </a:t>
            </a:r>
            <a:r>
              <a:rPr lang="en-US" altLang="en-US" i="1" dirty="0"/>
              <a:t>instructor</a:t>
            </a:r>
            <a:br>
              <a:rPr lang="en-US" altLang="en-US" i="1" dirty="0"/>
            </a:br>
            <a:r>
              <a:rPr lang="en-US" altLang="en-US" i="1" dirty="0"/>
              <a:t>	</a:t>
            </a:r>
            <a:r>
              <a:rPr lang="en-US" altLang="en-US" b="1" dirty="0"/>
              <a:t>where</a:t>
            </a:r>
            <a:r>
              <a:rPr lang="en-US" altLang="en-US" b="1" i="1" dirty="0"/>
              <a:t> </a:t>
            </a:r>
            <a:r>
              <a:rPr lang="en-US" altLang="en-US" i="1" dirty="0"/>
              <a:t>name </a:t>
            </a:r>
            <a:r>
              <a:rPr lang="en-US" altLang="en-US" b="1" dirty="0"/>
              <a:t>like </a:t>
            </a:r>
            <a:r>
              <a:rPr lang="en-US" altLang="en-US" b="1" dirty="0">
                <a:latin typeface="Century Gothic" panose="020B0502020202020204" pitchFamily="34" charset="0"/>
              </a:rPr>
              <a:t>'</a:t>
            </a:r>
            <a:r>
              <a:rPr lang="en-US" altLang="en-US" dirty="0"/>
              <a:t>%</a:t>
            </a:r>
            <a:r>
              <a:rPr lang="en-US" altLang="en-US" dirty="0" err="1"/>
              <a:t>dar</a:t>
            </a:r>
            <a:r>
              <a:rPr lang="en-US" altLang="en-US" dirty="0"/>
              <a:t>%</a:t>
            </a:r>
            <a:r>
              <a:rPr lang="en-US" altLang="en-US" dirty="0">
                <a:latin typeface="Century Gothic" panose="020B0502020202020204" pitchFamily="34" charset="0"/>
              </a:rPr>
              <a:t>' </a:t>
            </a:r>
            <a:endParaRPr lang="fa-IR" altLang="en-US" dirty="0">
              <a:latin typeface="Century Gothic" panose="020B0502020202020204" pitchFamily="34" charset="0"/>
            </a:endParaRPr>
          </a:p>
          <a:p>
            <a:pPr marL="0" indent="0" rtl="1">
              <a:buNone/>
              <a:tabLst>
                <a:tab pos="1889125" algn="l"/>
                <a:tab pos="2403475" algn="l"/>
              </a:tabLst>
            </a:pPr>
            <a:endParaRPr lang="en-US" altLang="en-US" dirty="0">
              <a:latin typeface="Century Gothic" panose="020B0502020202020204" pitchFamily="34" charset="0"/>
            </a:endParaRPr>
          </a:p>
          <a:p>
            <a:pPr algn="r" rtl="1">
              <a:tabLst>
                <a:tab pos="1889125" algn="l"/>
                <a:tab pos="2403475" algn="l"/>
              </a:tabLst>
            </a:pPr>
            <a:r>
              <a:rPr lang="fa-IR" altLang="en-US" dirty="0"/>
              <a:t>تطبیق رشته‌ی "100%"</a:t>
            </a:r>
          </a:p>
          <a:p>
            <a:pPr marL="0" indent="0" rtl="1">
              <a:buNone/>
              <a:tabLst>
                <a:tab pos="1889125" algn="l"/>
                <a:tab pos="2403475" algn="l"/>
              </a:tabLst>
            </a:pPr>
            <a:r>
              <a:rPr lang="en-US" altLang="en-US" dirty="0"/>
              <a:t>			</a:t>
            </a:r>
            <a:r>
              <a:rPr lang="en-US" altLang="en-US" b="1" dirty="0"/>
              <a:t>like </a:t>
            </a:r>
            <a:r>
              <a:rPr lang="en-US" altLang="en-US" b="1" dirty="0">
                <a:latin typeface="Century Gothic" panose="020B0502020202020204" pitchFamily="34" charset="0"/>
              </a:rPr>
              <a:t>'</a:t>
            </a:r>
            <a:r>
              <a:rPr lang="en-US" altLang="ja-JP" dirty="0"/>
              <a:t>100 \%</a:t>
            </a:r>
            <a:r>
              <a:rPr lang="en-US" altLang="ja-JP" dirty="0">
                <a:latin typeface="Century Gothic" panose="020B0502020202020204" pitchFamily="34" charset="0"/>
              </a:rPr>
              <a:t>' </a:t>
            </a:r>
            <a:r>
              <a:rPr lang="en-US" altLang="ja-JP" dirty="0"/>
              <a:t> </a:t>
            </a:r>
            <a:r>
              <a:rPr lang="en-US" altLang="ja-JP" b="1" dirty="0"/>
              <a:t>escape  </a:t>
            </a:r>
            <a:r>
              <a:rPr lang="en-US" altLang="ja-JP" b="1" dirty="0">
                <a:latin typeface="Century Gothic" panose="020B0502020202020204" pitchFamily="34" charset="0"/>
              </a:rPr>
              <a:t>'</a:t>
            </a:r>
            <a:r>
              <a:rPr lang="en-US" altLang="ja-JP" dirty="0"/>
              <a:t>\</a:t>
            </a:r>
            <a:r>
              <a:rPr lang="en-US" altLang="ja-JP" dirty="0">
                <a:latin typeface="Century Gothic" panose="020B0502020202020204" pitchFamily="34" charset="0"/>
              </a:rPr>
              <a:t>' </a:t>
            </a:r>
            <a:endParaRPr lang="fa-IR" altLang="ja-JP" dirty="0">
              <a:latin typeface="Century Gothic" panose="020B0502020202020204" pitchFamily="34" charset="0"/>
            </a:endParaRPr>
          </a:p>
          <a:p>
            <a:pPr marL="0" indent="0" rtl="1">
              <a:buNone/>
              <a:tabLst>
                <a:tab pos="1889125" algn="l"/>
                <a:tab pos="2403475" algn="l"/>
              </a:tabLst>
            </a:pPr>
            <a:endParaRPr lang="en-US" altLang="ja-JP" dirty="0"/>
          </a:p>
          <a:p>
            <a:pPr algn="r" rtl="1">
              <a:buFont typeface="Monotype Sorts" charset="2"/>
              <a:buNone/>
              <a:tabLst>
                <a:tab pos="1889125" algn="l"/>
                <a:tab pos="2403475" algn="l"/>
              </a:tabLst>
            </a:pPr>
            <a:r>
              <a:rPr lang="fa-IR" dirty="0"/>
              <a:t>در مثال بالا، از نویسه‌ی </a:t>
            </a:r>
            <a:r>
              <a:rPr lang="en-US" dirty="0"/>
              <a:t>\</a:t>
            </a:r>
            <a:r>
              <a:rPr lang="fa-IR" dirty="0"/>
              <a:t> به‌عنوان کاراکتر گریز استفاده شده است.</a:t>
            </a: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p:txBody>
          <a:bodyPr/>
          <a:lstStyle/>
          <a:p>
            <a:r>
              <a:rPr lang="fa-IR" altLang="en-US" dirty="0"/>
              <a:t> (ادامه)</a:t>
            </a:r>
            <a:r>
              <a:rPr lang="en-US" altLang="en-US" dirty="0"/>
              <a:t>(String) </a:t>
            </a:r>
            <a:r>
              <a:rPr lang="fa-IR" altLang="en-US" dirty="0"/>
              <a:t>عملیات رشته‌ای</a:t>
            </a:r>
            <a:endParaRPr lang="en-US" altLang="en-US" sz="2800" dirty="0"/>
          </a:p>
        </p:txBody>
      </p:sp>
      <p:sp>
        <p:nvSpPr>
          <p:cNvPr id="26626" name="Rectangle 3"/>
          <p:cNvSpPr>
            <a:spLocks noGrp="1" noChangeArrowheads="1"/>
          </p:cNvSpPr>
          <p:nvPr>
            <p:ph idx="1"/>
          </p:nvPr>
        </p:nvSpPr>
        <p:spPr>
          <a:xfrm>
            <a:off x="125766" y="1106488"/>
            <a:ext cx="8719783" cy="5180012"/>
          </a:xfrm>
        </p:spPr>
        <p:txBody>
          <a:bodyPr/>
          <a:lstStyle/>
          <a:p>
            <a:pPr algn="r" rtl="1">
              <a:tabLst>
                <a:tab pos="1889125" algn="l"/>
                <a:tab pos="2403475" algn="l"/>
              </a:tabLst>
            </a:pPr>
            <a:r>
              <a:rPr lang="fa-IR" altLang="en-US" sz="2400" dirty="0"/>
              <a:t>الگوها در </a:t>
            </a:r>
            <a:r>
              <a:rPr lang="en-US" altLang="en-US" sz="2400" dirty="0"/>
              <a:t>SQL</a:t>
            </a:r>
            <a:r>
              <a:rPr lang="fa-IR" altLang="en-US" sz="2400" dirty="0"/>
              <a:t> </a:t>
            </a:r>
            <a:r>
              <a:rPr lang="en-US" altLang="en-US" sz="2400" dirty="0"/>
              <a:t> </a:t>
            </a:r>
            <a:r>
              <a:rPr lang="fa-IR" altLang="en-US" sz="2400" dirty="0"/>
              <a:t>به حروف بزرگ و کوچک حساس هستند.</a:t>
            </a:r>
          </a:p>
          <a:p>
            <a:pPr algn="r" rtl="1">
              <a:tabLst>
                <a:tab pos="1889125" algn="l"/>
                <a:tab pos="2403475" algn="l"/>
              </a:tabLst>
            </a:pPr>
            <a:r>
              <a:rPr lang="fa-IR" sz="2400" dirty="0"/>
              <a:t>نمونه‌هایی از تطبیق الگوها:</a:t>
            </a:r>
          </a:p>
          <a:p>
            <a:pPr lvl="1" algn="r" rtl="1">
              <a:buFont typeface="Courier New" panose="02070309020205020404" pitchFamily="49" charset="0"/>
              <a:buChar char="o"/>
              <a:tabLst>
                <a:tab pos="1889125" algn="l"/>
                <a:tab pos="2403475" algn="l"/>
              </a:tabLst>
            </a:pPr>
            <a:r>
              <a:rPr lang="en-US" altLang="en-US" sz="2400" dirty="0"/>
              <a:t>'Intro%' </a:t>
            </a:r>
            <a:r>
              <a:rPr lang="fa-IR" altLang="en-US" sz="2400" dirty="0"/>
              <a:t> : هر رشته‌ای که با </a:t>
            </a:r>
            <a:r>
              <a:rPr lang="en-US" altLang="en-US" sz="2400" dirty="0"/>
              <a:t>Intro</a:t>
            </a:r>
            <a:r>
              <a:rPr lang="fa-IR" altLang="en-US" sz="2400" dirty="0"/>
              <a:t> </a:t>
            </a:r>
            <a:r>
              <a:rPr lang="en-US" altLang="en-US" sz="2400" dirty="0"/>
              <a:t> </a:t>
            </a:r>
            <a:r>
              <a:rPr lang="fa-IR" altLang="en-US" sz="2400" dirty="0"/>
              <a:t>آغاز شود.</a:t>
            </a:r>
            <a:r>
              <a:rPr lang="en-US" altLang="en-US" sz="2400" dirty="0"/>
              <a:t>.</a:t>
            </a:r>
          </a:p>
          <a:p>
            <a:pPr lvl="1" algn="r" rtl="1">
              <a:buFont typeface="Courier New" panose="02070309020205020404" pitchFamily="49" charset="0"/>
              <a:buChar char="o"/>
              <a:tabLst>
                <a:tab pos="1889125" algn="l"/>
                <a:tab pos="2403475" algn="l"/>
              </a:tabLst>
            </a:pPr>
            <a:r>
              <a:rPr lang="en-US" altLang="en-US" sz="2400" dirty="0"/>
              <a:t>'%Comp%‘</a:t>
            </a:r>
            <a:r>
              <a:rPr lang="fa-IR" altLang="en-US" sz="2400" dirty="0"/>
              <a:t> :</a:t>
            </a:r>
            <a:r>
              <a:rPr lang="en-US" altLang="en-US" sz="2400" dirty="0"/>
              <a:t> </a:t>
            </a:r>
            <a:r>
              <a:rPr lang="fa-IR" sz="2400" dirty="0"/>
              <a:t>هر رشته‌ای که شامل </a:t>
            </a:r>
            <a:r>
              <a:rPr lang="en-US" sz="2400" dirty="0"/>
              <a:t>Comp</a:t>
            </a:r>
            <a:r>
              <a:rPr lang="fa-IR" sz="2400" b="1" dirty="0"/>
              <a:t> </a:t>
            </a:r>
            <a:r>
              <a:rPr lang="en-US" sz="2400" dirty="0"/>
              <a:t> </a:t>
            </a:r>
            <a:r>
              <a:rPr lang="fa-IR" sz="2400" dirty="0"/>
              <a:t>به‌عنوان زیررشته باشد.</a:t>
            </a:r>
          </a:p>
          <a:p>
            <a:pPr lvl="1" algn="r" rtl="1">
              <a:buFont typeface="Courier New" panose="02070309020205020404" pitchFamily="49" charset="0"/>
              <a:buChar char="o"/>
              <a:tabLst>
                <a:tab pos="1889125" algn="l"/>
                <a:tab pos="2403475" algn="l"/>
              </a:tabLst>
            </a:pPr>
            <a:r>
              <a:rPr lang="en-US" altLang="en-US" sz="2400" dirty="0"/>
              <a:t>'_ _ _' </a:t>
            </a:r>
            <a:r>
              <a:rPr lang="fa-IR" altLang="en-US" sz="2400" dirty="0"/>
              <a:t> : هر رشته‌ای با دقیقاً سه کاراکتر.</a:t>
            </a:r>
            <a:endParaRPr lang="en-US" altLang="en-US" sz="2400" dirty="0"/>
          </a:p>
          <a:p>
            <a:pPr lvl="1" algn="r" rtl="1">
              <a:buFont typeface="Courier New" panose="02070309020205020404" pitchFamily="49" charset="0"/>
              <a:buChar char="o"/>
              <a:tabLst>
                <a:tab pos="1889125" algn="l"/>
                <a:tab pos="2403475" algn="l"/>
              </a:tabLst>
            </a:pPr>
            <a:r>
              <a:rPr lang="en-US" altLang="en-US" sz="2400" dirty="0"/>
              <a:t>'_ _ _ %' </a:t>
            </a:r>
            <a:r>
              <a:rPr lang="fa-IR" altLang="en-US" sz="2400" dirty="0"/>
              <a:t> : هر رشته‌ای با حداقل سه کاراکتر.</a:t>
            </a:r>
            <a:endParaRPr lang="en-US" altLang="en-US" sz="2400" dirty="0"/>
          </a:p>
          <a:p>
            <a:pPr lvl="1" algn="r" rtl="1">
              <a:buFont typeface="Monotype Sorts" charset="2"/>
              <a:buNone/>
              <a:tabLst>
                <a:tab pos="1889125" algn="l"/>
                <a:tab pos="2403475" algn="l"/>
              </a:tabLst>
            </a:pPr>
            <a:r>
              <a:rPr lang="en-US" altLang="en-US" sz="1050" dirty="0"/>
              <a:t> </a:t>
            </a:r>
          </a:p>
          <a:p>
            <a:pPr algn="r" rtl="1">
              <a:tabLst>
                <a:tab pos="1889125" algn="l"/>
                <a:tab pos="2403475" algn="l"/>
              </a:tabLst>
            </a:pPr>
            <a:r>
              <a:rPr lang="en-US" altLang="en-US" sz="2400" dirty="0"/>
              <a:t>SQL</a:t>
            </a:r>
            <a:r>
              <a:rPr lang="fa-IR" altLang="en-US" sz="2400" dirty="0"/>
              <a:t> </a:t>
            </a:r>
            <a:r>
              <a:rPr lang="en-US" altLang="en-US" sz="2400" dirty="0"/>
              <a:t> </a:t>
            </a:r>
            <a:r>
              <a:rPr lang="fa-IR" altLang="en-US" sz="2400" dirty="0"/>
              <a:t>از مجموعه‌ای از عملیات رشته‌ای پشتیبانی می‌کند، مانند:</a:t>
            </a:r>
            <a:endParaRPr lang="en-US" altLang="en-US" sz="2400" dirty="0"/>
          </a:p>
          <a:p>
            <a:pPr lvl="1" algn="r" rtl="1">
              <a:buFont typeface="Courier New" panose="02070309020205020404" pitchFamily="49" charset="0"/>
              <a:buChar char="o"/>
              <a:tabLst>
                <a:tab pos="1889125" algn="l"/>
                <a:tab pos="2403475" algn="l"/>
              </a:tabLst>
            </a:pPr>
            <a:r>
              <a:rPr lang="fa-IR" altLang="en-US" sz="2400" dirty="0"/>
              <a:t>اتصال رشته‌ها </a:t>
            </a:r>
            <a:r>
              <a:rPr lang="en-US" altLang="en-US" sz="2400" dirty="0"/>
              <a:t> (“||”)</a:t>
            </a:r>
          </a:p>
          <a:p>
            <a:pPr lvl="1" algn="r" rtl="1">
              <a:buFont typeface="Courier New" panose="02070309020205020404" pitchFamily="49" charset="0"/>
              <a:buChar char="o"/>
              <a:tabLst>
                <a:tab pos="1889125" algn="l"/>
                <a:tab pos="2403475" algn="l"/>
              </a:tabLst>
            </a:pPr>
            <a:r>
              <a:rPr lang="fa-IR" altLang="en-US" sz="2400" dirty="0"/>
              <a:t>تبدیل حروف بزرگ به کوچک و برعکس</a:t>
            </a:r>
          </a:p>
          <a:p>
            <a:pPr lvl="1" algn="r" rtl="1">
              <a:buFont typeface="Courier New" panose="02070309020205020404" pitchFamily="49" charset="0"/>
              <a:buChar char="o"/>
              <a:tabLst>
                <a:tab pos="1889125" algn="l"/>
                <a:tab pos="2403475" algn="l"/>
              </a:tabLst>
            </a:pPr>
            <a:r>
              <a:rPr lang="fa-IR" altLang="en-US" sz="2400" dirty="0"/>
              <a:t>یافتن طول رشته، استخراج زیررشته‌ها و سایر توابع متنی.</a:t>
            </a:r>
            <a:endParaRPr lang="en-US"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title"/>
          </p:nvPr>
        </p:nvSpPr>
        <p:spPr/>
        <p:txBody>
          <a:bodyPr/>
          <a:lstStyle/>
          <a:p>
            <a:r>
              <a:rPr lang="fa-IR" dirty="0"/>
              <a:t>مرتب‌سازی نمایش تاپل‌ها</a:t>
            </a:r>
            <a:endParaRPr lang="en-US" altLang="en-US" sz="2800" dirty="0"/>
          </a:p>
        </p:txBody>
      </p:sp>
      <p:sp>
        <p:nvSpPr>
          <p:cNvPr id="27650" name="Rectangle 3"/>
          <p:cNvSpPr>
            <a:spLocks noGrp="1" noChangeArrowheads="1"/>
          </p:cNvSpPr>
          <p:nvPr>
            <p:ph idx="1"/>
          </p:nvPr>
        </p:nvSpPr>
        <p:spPr>
          <a:xfrm>
            <a:off x="213362" y="1108075"/>
            <a:ext cx="8077199" cy="5140325"/>
          </a:xfrm>
        </p:spPr>
        <p:txBody>
          <a:bodyPr/>
          <a:lstStyle/>
          <a:p>
            <a:pPr algn="r" rtl="1">
              <a:tabLst>
                <a:tab pos="906463" algn="l"/>
              </a:tabLst>
            </a:pPr>
            <a:r>
              <a:rPr lang="fa-IR" sz="2800" dirty="0"/>
              <a:t>فهرست کردن نام تمام اساتید به ترتیب حروف الفبا:</a:t>
            </a:r>
          </a:p>
          <a:p>
            <a:pPr marL="0" indent="0" rtl="1">
              <a:buNone/>
              <a:tabLst>
                <a:tab pos="906463" algn="l"/>
              </a:tabLst>
            </a:pPr>
            <a:r>
              <a:rPr lang="en-US" altLang="en-US" sz="2800" b="1" dirty="0"/>
              <a:t>select distinct </a:t>
            </a:r>
            <a:r>
              <a:rPr lang="en-US" altLang="en-US" sz="2800" i="1" dirty="0"/>
              <a:t>name</a:t>
            </a:r>
            <a:br>
              <a:rPr lang="en-US" altLang="en-US" sz="2800" i="1" dirty="0"/>
            </a:br>
            <a:r>
              <a:rPr lang="en-US" altLang="en-US" sz="2800" i="1" dirty="0"/>
              <a:t>	</a:t>
            </a:r>
            <a:r>
              <a:rPr lang="en-US" altLang="en-US" sz="2800" b="1" dirty="0"/>
              <a:t>from    </a:t>
            </a:r>
            <a:r>
              <a:rPr lang="en-US" altLang="en-US" sz="2800" i="1" dirty="0"/>
              <a:t>instructor</a:t>
            </a:r>
            <a:br>
              <a:rPr lang="en-US" altLang="en-US" sz="2800" i="1" dirty="0"/>
            </a:br>
            <a:r>
              <a:rPr lang="en-US" altLang="en-US" sz="2800" i="1" dirty="0"/>
              <a:t>	</a:t>
            </a:r>
            <a:r>
              <a:rPr lang="en-US" altLang="en-US" sz="2800" dirty="0"/>
              <a:t>	</a:t>
            </a:r>
            <a:r>
              <a:rPr lang="en-US" altLang="en-US" sz="2800" b="1" dirty="0"/>
              <a:t>order by </a:t>
            </a:r>
            <a:r>
              <a:rPr lang="en-US" altLang="en-US" sz="2800" i="1" dirty="0"/>
              <a:t>name</a:t>
            </a:r>
            <a:endParaRPr lang="en-US" altLang="en-US" sz="2800" dirty="0"/>
          </a:p>
          <a:p>
            <a:pPr algn="r" rtl="1">
              <a:tabLst>
                <a:tab pos="906463" algn="l"/>
              </a:tabLst>
            </a:pPr>
            <a:r>
              <a:rPr lang="fa-IR" altLang="en-US" sz="2800" dirty="0"/>
              <a:t>می‌توان برای هر ویژگی ترتیب </a:t>
            </a:r>
            <a:r>
              <a:rPr lang="fa-IR" altLang="en-US" sz="2800" dirty="0">
                <a:solidFill>
                  <a:srgbClr val="000099"/>
                </a:solidFill>
              </a:rPr>
              <a:t>نزولی</a:t>
            </a:r>
            <a:r>
              <a:rPr lang="fa-IR" altLang="en-US" sz="2800" dirty="0"/>
              <a:t> </a:t>
            </a:r>
            <a:r>
              <a:rPr lang="en-US" altLang="en-US" sz="2800" dirty="0"/>
              <a:t>(</a:t>
            </a:r>
            <a:r>
              <a:rPr lang="en-US" altLang="en-US" sz="2800" dirty="0" err="1">
                <a:solidFill>
                  <a:srgbClr val="000099"/>
                </a:solidFill>
              </a:rPr>
              <a:t>desc</a:t>
            </a:r>
            <a:r>
              <a:rPr lang="en-US" altLang="en-US" sz="2800" dirty="0"/>
              <a:t>) </a:t>
            </a:r>
            <a:r>
              <a:rPr lang="fa-IR" altLang="en-US" sz="2800" dirty="0"/>
              <a:t>یا ترتیب </a:t>
            </a:r>
            <a:r>
              <a:rPr lang="fa-IR" altLang="en-US" sz="2800" dirty="0">
                <a:solidFill>
                  <a:srgbClr val="000099"/>
                </a:solidFill>
              </a:rPr>
              <a:t>صعودی</a:t>
            </a:r>
            <a:r>
              <a:rPr lang="fa-IR" altLang="en-US" sz="2800" dirty="0"/>
              <a:t> </a:t>
            </a:r>
            <a:r>
              <a:rPr lang="en-US" altLang="en-US" sz="2800" dirty="0"/>
              <a:t> (</a:t>
            </a:r>
            <a:r>
              <a:rPr lang="en-US" altLang="en-US" sz="2800" dirty="0" err="1">
                <a:solidFill>
                  <a:srgbClr val="000099"/>
                </a:solidFill>
              </a:rPr>
              <a:t>asc</a:t>
            </a:r>
            <a:r>
              <a:rPr lang="en-US" altLang="en-US" sz="2800" dirty="0"/>
              <a:t>) </a:t>
            </a:r>
            <a:r>
              <a:rPr lang="fa-IR" altLang="en-US" sz="2800" dirty="0"/>
              <a:t>مشخص کرد؛به‌صورت پیش‌فرض، ترتیب صعودی</a:t>
            </a:r>
            <a:r>
              <a:rPr lang="en-US" altLang="en-US" sz="2800" dirty="0"/>
              <a:t> </a:t>
            </a:r>
            <a:r>
              <a:rPr lang="fa-IR" altLang="en-US" sz="2800" dirty="0"/>
              <a:t>است.</a:t>
            </a:r>
          </a:p>
          <a:p>
            <a:pPr lvl="1" algn="r" rtl="1">
              <a:buFont typeface="Courier New" panose="02070309020205020404" pitchFamily="49" charset="0"/>
              <a:buChar char="o"/>
              <a:tabLst>
                <a:tab pos="906463" algn="l"/>
              </a:tabLst>
            </a:pPr>
            <a:r>
              <a:rPr lang="fa-IR" altLang="en-US" sz="2800" dirty="0"/>
              <a:t>مثال: </a:t>
            </a:r>
            <a:r>
              <a:rPr lang="en-US" altLang="en-US" sz="2800" dirty="0"/>
              <a:t>  </a:t>
            </a:r>
            <a:r>
              <a:rPr lang="en-US" altLang="en-US" sz="2800" b="1" dirty="0"/>
              <a:t>order by</a:t>
            </a:r>
            <a:r>
              <a:rPr lang="en-US" altLang="en-US" sz="2800" dirty="0"/>
              <a:t> </a:t>
            </a:r>
            <a:r>
              <a:rPr lang="en-US" altLang="en-US" sz="2800" i="1" dirty="0"/>
              <a:t>name</a:t>
            </a:r>
            <a:r>
              <a:rPr lang="en-US" altLang="en-US" sz="2800" dirty="0"/>
              <a:t> </a:t>
            </a:r>
            <a:r>
              <a:rPr lang="en-US" altLang="en-US" sz="2800" b="1" dirty="0" err="1"/>
              <a:t>desc</a:t>
            </a:r>
            <a:endParaRPr lang="en-US" altLang="en-US" sz="2800" b="1" dirty="0"/>
          </a:p>
          <a:p>
            <a:pPr algn="r" rtl="1">
              <a:tabLst>
                <a:tab pos="906463" algn="l"/>
              </a:tabLst>
            </a:pPr>
            <a:r>
              <a:rPr lang="fa-IR" altLang="en-US" sz="2800" dirty="0"/>
              <a:t>می‌توان بر اساس چند ویژگی مرتب کرد:</a:t>
            </a:r>
            <a:endParaRPr lang="en-US" altLang="en-US" sz="2800" dirty="0"/>
          </a:p>
          <a:p>
            <a:pPr lvl="1" algn="r" rtl="1">
              <a:buFont typeface="Courier New" panose="02070309020205020404" pitchFamily="49" charset="0"/>
              <a:buChar char="o"/>
              <a:tabLst>
                <a:tab pos="906463" algn="l"/>
              </a:tabLst>
            </a:pPr>
            <a:r>
              <a:rPr lang="fa-IR" altLang="en-US" sz="2800" dirty="0"/>
              <a:t>مثال: </a:t>
            </a:r>
            <a:r>
              <a:rPr lang="en-US" altLang="en-US" sz="2800" b="1" dirty="0"/>
              <a:t>order by </a:t>
            </a:r>
            <a:r>
              <a:rPr lang="en-US" altLang="en-US" sz="2800" dirty="0"/>
              <a:t> </a:t>
            </a:r>
            <a:r>
              <a:rPr lang="en-US" altLang="en-US" sz="2800" i="1" dirty="0" err="1"/>
              <a:t>dept_name</a:t>
            </a:r>
            <a:r>
              <a:rPr lang="en-US" altLang="en-US" sz="2800" i="1" dirty="0"/>
              <a:t>, name</a:t>
            </a:r>
            <a:endParaRPr lang="en-US" alt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lIns="90488" tIns="44450" rIns="90488" bIns="44450" anchor="ctr"/>
          <a:lstStyle/>
          <a:p>
            <a:pPr rtl="1"/>
            <a:r>
              <a:rPr lang="fa-IR" altLang="en-US" dirty="0"/>
              <a:t>عبارت </a:t>
            </a:r>
            <a:r>
              <a:rPr lang="en-US" altLang="en-US" dirty="0"/>
              <a:t>WHERE</a:t>
            </a:r>
            <a:r>
              <a:rPr lang="fa-IR" altLang="en-US" dirty="0"/>
              <a:t> </a:t>
            </a:r>
            <a:r>
              <a:rPr lang="en-US" altLang="en-US" dirty="0"/>
              <a:t> </a:t>
            </a:r>
            <a:r>
              <a:rPr lang="fa-IR" altLang="en-US" dirty="0"/>
              <a:t>و عملگرهای مقایسه‌ای</a:t>
            </a:r>
            <a:endParaRPr lang="en-US" altLang="en-US" sz="2800" dirty="0"/>
          </a:p>
        </p:txBody>
      </p:sp>
      <p:sp>
        <p:nvSpPr>
          <p:cNvPr id="28674" name="Rectangle 3"/>
          <p:cNvSpPr>
            <a:spLocks noGrp="1" noChangeArrowheads="1"/>
          </p:cNvSpPr>
          <p:nvPr>
            <p:ph idx="1"/>
          </p:nvPr>
        </p:nvSpPr>
        <p:spPr>
          <a:xfrm>
            <a:off x="228600" y="1106489"/>
            <a:ext cx="7976617" cy="5535611"/>
          </a:xfrm>
        </p:spPr>
        <p:txBody>
          <a:bodyPr lIns="90488" tIns="44450" rIns="90488" bIns="44450"/>
          <a:lstStyle/>
          <a:p>
            <a:pPr algn="r" rtl="1"/>
            <a:r>
              <a:rPr lang="en-US" altLang="en-US" sz="2400" dirty="0"/>
              <a:t>SQL</a:t>
            </a:r>
            <a:r>
              <a:rPr lang="fa-IR" altLang="en-US" sz="2400" dirty="0"/>
              <a:t> </a:t>
            </a:r>
            <a:r>
              <a:rPr lang="en-US" altLang="en-US" sz="2400" dirty="0"/>
              <a:t> </a:t>
            </a:r>
            <a:r>
              <a:rPr lang="fa-IR" altLang="en-US" sz="2400" dirty="0"/>
              <a:t>شامل عملگر مقایسه‌ای </a:t>
            </a:r>
            <a:r>
              <a:rPr lang="en-US" altLang="en-US" sz="2400" dirty="0">
                <a:solidFill>
                  <a:srgbClr val="000099"/>
                </a:solidFill>
              </a:rPr>
              <a:t>between</a:t>
            </a:r>
            <a:r>
              <a:rPr lang="fa-IR" altLang="en-US" sz="2400" dirty="0"/>
              <a:t> </a:t>
            </a:r>
            <a:r>
              <a:rPr lang="en-US" altLang="en-US" sz="2400" dirty="0"/>
              <a:t> </a:t>
            </a:r>
            <a:r>
              <a:rPr lang="fa-IR" altLang="en-US" sz="2400" dirty="0"/>
              <a:t>است.</a:t>
            </a:r>
            <a:endParaRPr lang="en-US" altLang="en-US" sz="2400" dirty="0"/>
          </a:p>
          <a:p>
            <a:pPr algn="r" rtl="1"/>
            <a:r>
              <a:rPr lang="fa-IR" altLang="en-US" sz="2400" dirty="0"/>
              <a:t>مثال: یافتن نام تمام اساتیدی که حقوق آن‌ها بین ۹۰٬۰۰۰ تا ۱۰۰٬۰۰۰ دلار است (یعنی ≥ ۹۰٬۰۰۰ و ≤ ۱۰۰٬۰۰۰): </a:t>
            </a:r>
            <a:endParaRPr lang="en-US" altLang="en-US" sz="2400" dirty="0"/>
          </a:p>
          <a:p>
            <a:pPr lvl="1"/>
            <a:r>
              <a:rPr lang="en-US" altLang="en-US" sz="2400" b="1" dirty="0"/>
              <a:t>select</a:t>
            </a:r>
            <a:r>
              <a:rPr lang="en-US" altLang="en-US" sz="2400" i="1" dirty="0"/>
              <a:t> name</a:t>
            </a:r>
            <a:br>
              <a:rPr lang="en-US" altLang="en-US" sz="2400" i="1" dirty="0"/>
            </a:br>
            <a:r>
              <a:rPr lang="en-US" altLang="en-US" sz="2400" b="1" dirty="0"/>
              <a:t>from </a:t>
            </a:r>
            <a:r>
              <a:rPr lang="en-US" altLang="en-US" sz="2400" i="1" dirty="0"/>
              <a:t>instructor</a:t>
            </a:r>
            <a:br>
              <a:rPr lang="en-US" altLang="en-US" sz="2400" dirty="0"/>
            </a:br>
            <a:r>
              <a:rPr lang="en-US" altLang="en-US" sz="2400" b="1" dirty="0"/>
              <a:t>where </a:t>
            </a:r>
            <a:r>
              <a:rPr lang="en-US" altLang="en-US" sz="2400" i="1" dirty="0"/>
              <a:t>salary </a:t>
            </a:r>
            <a:r>
              <a:rPr lang="en-US" altLang="en-US" sz="2400" b="1" dirty="0"/>
              <a:t>between </a:t>
            </a:r>
            <a:r>
              <a:rPr lang="en-US" altLang="en-US" sz="2400" dirty="0"/>
              <a:t>90000 </a:t>
            </a:r>
            <a:r>
              <a:rPr lang="en-US" altLang="en-US" sz="2400" b="1" dirty="0"/>
              <a:t>and </a:t>
            </a:r>
            <a:r>
              <a:rPr lang="en-US" altLang="en-US" sz="2400" dirty="0"/>
              <a:t>100000</a:t>
            </a:r>
          </a:p>
          <a:p>
            <a:pPr algn="r" rtl="1"/>
            <a:r>
              <a:rPr lang="fa-IR" altLang="en-US" sz="2400" dirty="0"/>
              <a:t>مقایسه‌ی تاپل‌ها</a:t>
            </a:r>
            <a:endParaRPr lang="en-US" altLang="en-US" sz="2400" dirty="0"/>
          </a:p>
          <a:p>
            <a:pPr lvl="1" algn="l"/>
            <a:r>
              <a:rPr kumimoji="0" lang="en-US" altLang="en-US" sz="2400" b="1" dirty="0"/>
              <a:t>select </a:t>
            </a:r>
            <a:r>
              <a:rPr kumimoji="0" lang="en-US" altLang="en-US" sz="2400" i="1" dirty="0"/>
              <a:t>name</a:t>
            </a:r>
            <a:r>
              <a:rPr kumimoji="0" lang="en-US" altLang="en-US" sz="2400" dirty="0"/>
              <a:t>, </a:t>
            </a:r>
            <a:r>
              <a:rPr kumimoji="0" lang="en-US" altLang="en-US" sz="2400" i="1" dirty="0" err="1"/>
              <a:t>course_id</a:t>
            </a:r>
            <a:br>
              <a:rPr kumimoji="0" lang="en-US" altLang="en-US" sz="2400" i="1" dirty="0"/>
            </a:br>
            <a:r>
              <a:rPr kumimoji="0" lang="en-US" altLang="en-US" sz="2400" b="1" dirty="0"/>
              <a:t>from </a:t>
            </a:r>
            <a:r>
              <a:rPr kumimoji="0" lang="en-US" altLang="en-US" sz="2400" i="1" dirty="0"/>
              <a:t>instructor</a:t>
            </a:r>
            <a:r>
              <a:rPr kumimoji="0" lang="en-US" altLang="en-US" sz="2400" dirty="0"/>
              <a:t>, </a:t>
            </a:r>
            <a:r>
              <a:rPr kumimoji="0" lang="en-US" altLang="en-US" sz="2400" i="1" dirty="0"/>
              <a:t>teaches</a:t>
            </a:r>
            <a:br>
              <a:rPr kumimoji="0" lang="en-US" altLang="en-US" sz="2400" i="1" dirty="0"/>
            </a:br>
            <a:r>
              <a:rPr kumimoji="0" lang="en-US" altLang="en-US" sz="2400" b="1" dirty="0"/>
              <a:t>where </a:t>
            </a:r>
            <a:r>
              <a:rPr kumimoji="0" lang="en-US" altLang="en-US" sz="2400" dirty="0"/>
              <a:t>(</a:t>
            </a:r>
            <a:r>
              <a:rPr kumimoji="0" lang="en-US" altLang="en-US" sz="2400" i="1" dirty="0"/>
              <a:t>instructor</a:t>
            </a:r>
            <a:r>
              <a:rPr kumimoji="0" lang="en-US" altLang="en-US" sz="2400" dirty="0"/>
              <a:t>.</a:t>
            </a:r>
            <a:r>
              <a:rPr kumimoji="0" lang="en-US" altLang="en-US" sz="2400" i="1" dirty="0"/>
              <a:t>ID</a:t>
            </a:r>
            <a:r>
              <a:rPr kumimoji="0" lang="en-US" altLang="en-US" sz="2400" dirty="0"/>
              <a:t>, </a:t>
            </a:r>
            <a:r>
              <a:rPr kumimoji="0" lang="en-US" altLang="en-US" sz="2400" i="1" dirty="0"/>
              <a:t>dept_name</a:t>
            </a:r>
            <a:r>
              <a:rPr kumimoji="0" lang="en-US" altLang="en-US" sz="2400" dirty="0"/>
              <a:t>) = (</a:t>
            </a:r>
            <a:r>
              <a:rPr kumimoji="0" lang="en-US" altLang="en-US" sz="2400" i="1" dirty="0"/>
              <a:t>teaches</a:t>
            </a:r>
            <a:r>
              <a:rPr kumimoji="0" lang="en-US" altLang="en-US" sz="2400" dirty="0"/>
              <a:t>.</a:t>
            </a:r>
            <a:r>
              <a:rPr kumimoji="0" lang="en-US" altLang="en-US" sz="2400" i="1" dirty="0"/>
              <a:t>ID</a:t>
            </a:r>
            <a:r>
              <a:rPr kumimoji="0" lang="en-US" altLang="en-US" sz="2400" dirty="0"/>
              <a:t>, 'Biology');</a:t>
            </a:r>
          </a:p>
          <a:p>
            <a:pPr lvl="1" algn="r" rtl="1"/>
            <a:endParaRPr kumimoji="0" lang="en-US" altLang="en-US" sz="2400" dirty="0">
              <a:latin typeface="Times New Roman" panose="02020603050405020304" pitchFamily="18" charset="0"/>
            </a:endParaRPr>
          </a:p>
          <a:p>
            <a:pPr algn="r" rtl="1"/>
            <a:endParaRPr lang="en-US" altLang="en-US" sz="3200" dirty="0"/>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fa-IR" dirty="0"/>
              <a:t>عملیات مجموعه‌ای</a:t>
            </a:r>
            <a:endParaRPr lang="en-US" altLang="en-US" sz="2800" dirty="0"/>
          </a:p>
        </p:txBody>
      </p:sp>
      <p:sp>
        <p:nvSpPr>
          <p:cNvPr id="32770" name="Rectangle 3"/>
          <p:cNvSpPr>
            <a:spLocks noGrp="1" noChangeArrowheads="1"/>
          </p:cNvSpPr>
          <p:nvPr>
            <p:ph idx="1"/>
          </p:nvPr>
        </p:nvSpPr>
        <p:spPr>
          <a:xfrm>
            <a:off x="177800" y="1222375"/>
            <a:ext cx="8284465" cy="4903788"/>
          </a:xfrm>
        </p:spPr>
        <p:txBody>
          <a:bodyPr/>
          <a:lstStyle/>
          <a:p>
            <a:pPr algn="r" rtl="1"/>
            <a:r>
              <a:rPr lang="fa-IR" altLang="en-US" sz="1600" dirty="0"/>
              <a:t>یافتن درس‌هایی که در پاییز ۲۰۱۷ یا بهار ۲۰۱۸ برگزار شده‌اند:</a:t>
            </a:r>
            <a:endParaRPr lang="en-US" altLang="en-US" sz="1600" dirty="0"/>
          </a:p>
          <a:p>
            <a:pPr marL="0" indent="0">
              <a:buNone/>
            </a:pPr>
            <a:r>
              <a:rPr lang="en-US" altLang="en-US" sz="1600" dirty="0"/>
              <a:t>          (</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'Fall' </a:t>
            </a:r>
            <a:r>
              <a:rPr lang="en-US" altLang="en-US" sz="1600" b="1" dirty="0"/>
              <a:t>and </a:t>
            </a:r>
            <a:r>
              <a:rPr lang="en-US" altLang="en-US" sz="1600" i="1" dirty="0"/>
              <a:t>year = </a:t>
            </a:r>
            <a:r>
              <a:rPr lang="en-US" altLang="en-US" sz="1600" dirty="0"/>
              <a:t>2017)</a:t>
            </a:r>
            <a:br>
              <a:rPr lang="en-US" altLang="en-US" sz="1600" dirty="0"/>
            </a:br>
            <a:r>
              <a:rPr lang="en-US" altLang="en-US" sz="1600" dirty="0"/>
              <a:t>           </a:t>
            </a:r>
            <a:r>
              <a:rPr lang="en-US" altLang="en-US" sz="1600" b="1" dirty="0"/>
              <a:t>union</a:t>
            </a:r>
            <a:br>
              <a:rPr lang="en-US" altLang="en-US" sz="1600" b="1" dirty="0"/>
            </a:br>
            <a:r>
              <a:rPr lang="en-US" altLang="en-US" sz="1600" b="1"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'Spring' </a:t>
            </a:r>
            <a:r>
              <a:rPr lang="en-US" altLang="en-US" sz="1600" b="1" dirty="0"/>
              <a:t>and </a:t>
            </a:r>
            <a:r>
              <a:rPr lang="en-US" altLang="en-US" sz="1600" i="1" dirty="0"/>
              <a:t>year = </a:t>
            </a:r>
            <a:r>
              <a:rPr lang="en-US" altLang="en-US" sz="1600" dirty="0"/>
              <a:t>2018)</a:t>
            </a:r>
            <a:endParaRPr lang="fa-IR" altLang="en-US" sz="1600" dirty="0"/>
          </a:p>
          <a:p>
            <a:pPr marL="0" indent="0">
              <a:buNone/>
            </a:pPr>
            <a:endParaRPr lang="en-US" altLang="en-US" sz="1600" dirty="0"/>
          </a:p>
          <a:p>
            <a:pPr algn="r" rtl="1"/>
            <a:r>
              <a:rPr lang="fa-IR" altLang="en-US" sz="1600" dirty="0"/>
              <a:t>یافتن درس‌هایی که هم در پاییز ۲۰۱۷ و هم در بهار ۲۰۱۸ برگزار شده‌اند:</a:t>
            </a:r>
            <a:endParaRPr lang="en-US" altLang="en-US" sz="1600" dirty="0"/>
          </a:p>
          <a:p>
            <a:pPr marL="0" indent="0" algn="l">
              <a:buNone/>
            </a:pPr>
            <a:r>
              <a:rPr lang="en-US" altLang="en-US" sz="1600" dirty="0"/>
              <a:t>         </a:t>
            </a:r>
            <a:r>
              <a:rPr lang="en-US" altLang="en-US"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'Fall' </a:t>
            </a:r>
            <a:r>
              <a:rPr lang="en-US" altLang="en-US" sz="1600" b="1" dirty="0"/>
              <a:t>and </a:t>
            </a:r>
            <a:r>
              <a:rPr lang="en-US" altLang="en-US" sz="1600" i="1" dirty="0"/>
              <a:t>year = </a:t>
            </a:r>
            <a:r>
              <a:rPr lang="en-US" altLang="en-US" sz="1600" dirty="0"/>
              <a:t>2017)</a:t>
            </a:r>
            <a:br>
              <a:rPr lang="en-US" altLang="en-US" sz="1600" dirty="0"/>
            </a:br>
            <a:r>
              <a:rPr lang="en-US" altLang="en-US" sz="1600" dirty="0"/>
              <a:t>           </a:t>
            </a:r>
            <a:r>
              <a:rPr lang="en-US" altLang="en-US" sz="1600" b="1" dirty="0"/>
              <a:t>intersect</a:t>
            </a:r>
            <a:br>
              <a:rPr lang="en-US" altLang="en-US" sz="1600" b="1" dirty="0"/>
            </a:br>
            <a:r>
              <a:rPr lang="en-US" altLang="en-US" sz="1600" b="1"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'Spring' </a:t>
            </a:r>
            <a:r>
              <a:rPr lang="en-US" altLang="en-US" sz="1600" b="1" dirty="0"/>
              <a:t>and </a:t>
            </a:r>
            <a:r>
              <a:rPr lang="en-US" altLang="en-US" sz="1600" i="1" dirty="0"/>
              <a:t>year = </a:t>
            </a:r>
            <a:r>
              <a:rPr lang="en-US" altLang="en-US" sz="1600" dirty="0"/>
              <a:t>2018)</a:t>
            </a:r>
            <a:endParaRPr lang="fa-IR" altLang="en-US" sz="1600" dirty="0"/>
          </a:p>
          <a:p>
            <a:pPr marL="0" indent="0" algn="l">
              <a:buNone/>
            </a:pPr>
            <a:endParaRPr lang="en-US" altLang="en-US" sz="1600" dirty="0"/>
          </a:p>
          <a:p>
            <a:pPr algn="r" rtl="1"/>
            <a:r>
              <a:rPr lang="fa-IR" altLang="en-US" sz="1600" dirty="0"/>
              <a:t>یافتن درس‌هایی که در پاییز ۲۰۱۷ برگزار شده‌اند اما در بهار ۲۰۱۸ برگزار نشده‌اند:</a:t>
            </a:r>
            <a:endParaRPr lang="en-US" altLang="en-US" sz="1600" dirty="0"/>
          </a:p>
          <a:p>
            <a:pPr marL="0" indent="0">
              <a:buNone/>
            </a:pPr>
            <a:r>
              <a:rPr lang="en-US" altLang="en-US"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'Fall' </a:t>
            </a:r>
            <a:r>
              <a:rPr lang="en-US" altLang="en-US" sz="1600" b="1" dirty="0"/>
              <a:t>and </a:t>
            </a:r>
            <a:r>
              <a:rPr lang="en-US" altLang="en-US" sz="1600" i="1" dirty="0"/>
              <a:t>year = </a:t>
            </a:r>
            <a:r>
              <a:rPr lang="en-US" altLang="en-US" sz="1600" dirty="0"/>
              <a:t>2017)</a:t>
            </a:r>
            <a:br>
              <a:rPr lang="en-US" altLang="en-US" sz="1600" dirty="0"/>
            </a:br>
            <a:r>
              <a:rPr lang="en-US" altLang="en-US" sz="1600" dirty="0"/>
              <a:t>           </a:t>
            </a:r>
            <a:r>
              <a:rPr lang="en-US" altLang="en-US" sz="1600" b="1" dirty="0"/>
              <a:t>except</a:t>
            </a:r>
            <a:br>
              <a:rPr lang="en-US" altLang="en-US" sz="1600" b="1" dirty="0"/>
            </a:br>
            <a:r>
              <a:rPr lang="en-US" altLang="en-US" sz="1600" b="1" dirty="0"/>
              <a:t>           </a:t>
            </a:r>
            <a:r>
              <a:rPr lang="en-US" altLang="en-US" sz="1600" dirty="0"/>
              <a:t>(</a:t>
            </a:r>
            <a:r>
              <a:rPr lang="en-US" altLang="en-US" sz="1600" b="1" dirty="0"/>
              <a:t>select</a:t>
            </a:r>
            <a:r>
              <a:rPr lang="en-US" altLang="en-US" sz="1600" dirty="0"/>
              <a:t> </a:t>
            </a:r>
            <a:r>
              <a:rPr lang="en-US" altLang="en-US" sz="1600" i="1" dirty="0" err="1"/>
              <a:t>course_id</a:t>
            </a:r>
            <a:r>
              <a:rPr lang="en-US" altLang="en-US" sz="1600" i="1" dirty="0"/>
              <a:t>  </a:t>
            </a:r>
            <a:r>
              <a:rPr lang="en-US" altLang="en-US" sz="1600" b="1" dirty="0"/>
              <a:t>from </a:t>
            </a:r>
            <a:r>
              <a:rPr lang="en-US" altLang="en-US" sz="1600" i="1" dirty="0"/>
              <a:t>section </a:t>
            </a:r>
            <a:r>
              <a:rPr lang="en-US" altLang="en-US" sz="1600" b="1" dirty="0"/>
              <a:t>where </a:t>
            </a:r>
            <a:r>
              <a:rPr lang="en-US" altLang="en-US" sz="1600" i="1" dirty="0" err="1"/>
              <a:t>sem</a:t>
            </a:r>
            <a:r>
              <a:rPr lang="en-US" altLang="en-US" sz="1600" i="1" dirty="0"/>
              <a:t> = </a:t>
            </a:r>
            <a:r>
              <a:rPr lang="en-US" altLang="en-US" sz="1600" dirty="0"/>
              <a:t>'Spring' </a:t>
            </a:r>
            <a:r>
              <a:rPr lang="en-US" altLang="en-US" sz="1600" b="1" dirty="0"/>
              <a:t>and </a:t>
            </a:r>
            <a:r>
              <a:rPr lang="en-US" altLang="en-US" sz="1600" i="1" dirty="0"/>
              <a:t>year = </a:t>
            </a:r>
            <a:r>
              <a:rPr lang="en-US" altLang="en-US" sz="1600" dirty="0"/>
              <a:t>2018)</a:t>
            </a:r>
          </a:p>
          <a:p>
            <a:pPr algn="r" rtl="1"/>
            <a:endParaRPr lang="en-US" altLang="en-US" dirty="0"/>
          </a:p>
          <a:p>
            <a:pPr algn="r" rtl="1"/>
            <a:endParaRPr lang="en-US" altLang="en-US" dirty="0"/>
          </a:p>
          <a:p>
            <a:pPr algn="r" rtl="1"/>
            <a:endParaRPr lang="en-US" altLang="en-US" dirty="0"/>
          </a:p>
          <a:p>
            <a:pPr algn="r" rtl="1"/>
            <a:endParaRPr lang="en-US" altLang="en-US" dirty="0"/>
          </a:p>
          <a:p>
            <a:pPr algn="r" rtl="1"/>
            <a:endParaRPr lang="en-US" altLang="en-US" dirty="0"/>
          </a:p>
          <a:p>
            <a:pPr algn="r" rtl="1"/>
            <a:endParaRPr lang="en-US" altLang="en-US" b="1" dirty="0">
              <a:solidFill>
                <a:srgbClr val="002060"/>
              </a:solidFill>
            </a:endParaRPr>
          </a:p>
        </p:txBody>
      </p:sp>
    </p:spTree>
    <p:extLst>
      <p:ext uri="{BB962C8B-B14F-4D97-AF65-F5344CB8AC3E}">
        <p14:creationId xmlns:p14="http://schemas.microsoft.com/office/powerpoint/2010/main" val="2044304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p:txBody>
          <a:bodyPr/>
          <a:lstStyle/>
          <a:p>
            <a:r>
              <a:rPr lang="fa-IR" dirty="0"/>
              <a:t>عملیات مجموعه‌ای (ادامه)</a:t>
            </a:r>
            <a:endParaRPr lang="en-US" altLang="en-US" sz="2800" dirty="0"/>
          </a:p>
        </p:txBody>
      </p:sp>
      <p:sp>
        <p:nvSpPr>
          <p:cNvPr id="32770" name="Rectangle 3"/>
          <p:cNvSpPr>
            <a:spLocks noGrp="1" noChangeArrowheads="1"/>
          </p:cNvSpPr>
          <p:nvPr>
            <p:ph idx="1"/>
          </p:nvPr>
        </p:nvSpPr>
        <p:spPr>
          <a:xfrm>
            <a:off x="768351" y="1119759"/>
            <a:ext cx="7647680" cy="3647313"/>
          </a:xfrm>
        </p:spPr>
        <p:txBody>
          <a:bodyPr/>
          <a:lstStyle/>
          <a:p>
            <a:pPr algn="r" rtl="1"/>
            <a:r>
              <a:rPr lang="fa-IR" altLang="en-US" sz="2400" dirty="0"/>
              <a:t>عملیات مجموعه‌ای: </a:t>
            </a:r>
            <a:r>
              <a:rPr lang="en-US" altLang="en-US" sz="2400" dirty="0"/>
              <a:t>UNION، INTERSECT</a:t>
            </a:r>
            <a:r>
              <a:rPr lang="fa-IR" altLang="en-US" sz="2400" dirty="0"/>
              <a:t> </a:t>
            </a:r>
            <a:r>
              <a:rPr lang="en-US" altLang="en-US" sz="2400" dirty="0"/>
              <a:t> </a:t>
            </a:r>
            <a:r>
              <a:rPr lang="fa-IR" altLang="en-US" sz="2400" dirty="0"/>
              <a:t>و </a:t>
            </a:r>
            <a:r>
              <a:rPr lang="en-US" altLang="en-US" sz="2400" dirty="0"/>
              <a:t>EXCEPT</a:t>
            </a:r>
            <a:endParaRPr lang="fa-IR" altLang="en-US" sz="2400" dirty="0"/>
          </a:p>
          <a:p>
            <a:pPr lvl="1" algn="r" rtl="1">
              <a:buFont typeface="Courier New" panose="02070309020205020404" pitchFamily="49" charset="0"/>
              <a:buChar char="o"/>
            </a:pPr>
            <a:r>
              <a:rPr lang="fa-IR" altLang="en-US" sz="2400" dirty="0">
                <a:sym typeface="Symbol" panose="05050102010706020507" pitchFamily="18" charset="2"/>
              </a:rPr>
              <a:t>هر یک از عملیات بالا به‌صورت پیش‌فرض مقادیر تکراری را حذف می‌کنند.</a:t>
            </a:r>
          </a:p>
          <a:p>
            <a:pPr algn="r" rtl="1"/>
            <a:r>
              <a:rPr lang="fa-IR" altLang="en-US" sz="2400" dirty="0">
                <a:sym typeface="Symbol" panose="05050102010706020507" pitchFamily="18" charset="2"/>
              </a:rPr>
              <a:t>برای حفظ تمام مقادیر تکراری می‌توان از نسخه‌های </a:t>
            </a:r>
            <a:r>
              <a:rPr lang="en-US" altLang="en-US" sz="2400" dirty="0">
                <a:sym typeface="Symbol" panose="05050102010706020507" pitchFamily="18" charset="2"/>
              </a:rPr>
              <a:t>ALL</a:t>
            </a:r>
            <a:r>
              <a:rPr lang="fa-IR" altLang="en-US" sz="2400" dirty="0">
                <a:sym typeface="Symbol" panose="05050102010706020507" pitchFamily="18" charset="2"/>
              </a:rPr>
              <a:t> </a:t>
            </a:r>
            <a:r>
              <a:rPr lang="en-US" altLang="en-US" sz="2400" dirty="0">
                <a:sym typeface="Symbol" panose="05050102010706020507" pitchFamily="18" charset="2"/>
              </a:rPr>
              <a:t> </a:t>
            </a:r>
            <a:r>
              <a:rPr lang="fa-IR" altLang="en-US" sz="2400" dirty="0">
                <a:sym typeface="Symbol" panose="05050102010706020507" pitchFamily="18" charset="2"/>
              </a:rPr>
              <a:t>استفاده کرد:</a:t>
            </a:r>
            <a:endParaRPr lang="en-US" altLang="en-US" sz="2400" dirty="0">
              <a:sym typeface="Symbol" panose="05050102010706020507" pitchFamily="18" charset="2"/>
            </a:endParaRPr>
          </a:p>
          <a:p>
            <a:pPr lvl="1" algn="r" rtl="1">
              <a:buFont typeface="Courier New" panose="02070309020205020404" pitchFamily="49" charset="0"/>
              <a:buChar char="o"/>
            </a:pPr>
            <a:r>
              <a:rPr lang="en-US" altLang="en-US" sz="2400" b="1" dirty="0">
                <a:solidFill>
                  <a:srgbClr val="002060"/>
                </a:solidFill>
                <a:sym typeface="Symbol" panose="05050102010706020507" pitchFamily="18" charset="2"/>
              </a:rPr>
              <a:t>union all</a:t>
            </a:r>
            <a:endParaRPr lang="fa-IR" altLang="en-US" sz="2400" b="1" dirty="0">
              <a:solidFill>
                <a:srgbClr val="002060"/>
              </a:solidFill>
              <a:sym typeface="Symbol" panose="05050102010706020507" pitchFamily="18" charset="2"/>
            </a:endParaRPr>
          </a:p>
          <a:p>
            <a:pPr lvl="1" algn="r" rtl="1">
              <a:buFont typeface="Courier New" panose="02070309020205020404" pitchFamily="49" charset="0"/>
              <a:buChar char="o"/>
            </a:pPr>
            <a:r>
              <a:rPr lang="en-US" altLang="en-US" sz="2400" b="1" dirty="0">
                <a:solidFill>
                  <a:srgbClr val="002060"/>
                </a:solidFill>
                <a:sym typeface="Symbol" panose="05050102010706020507" pitchFamily="18" charset="2"/>
              </a:rPr>
              <a:t>intersect all</a:t>
            </a:r>
          </a:p>
          <a:p>
            <a:pPr lvl="1" algn="r" rtl="1">
              <a:buFont typeface="Courier New" panose="02070309020205020404" pitchFamily="49" charset="0"/>
              <a:buChar char="o"/>
            </a:pPr>
            <a:r>
              <a:rPr lang="en-US" altLang="en-US" sz="2400" b="1" dirty="0">
                <a:solidFill>
                  <a:srgbClr val="002060"/>
                </a:solidFill>
                <a:sym typeface="Symbol" panose="05050102010706020507" pitchFamily="18" charset="2"/>
              </a:rPr>
              <a:t>except all</a:t>
            </a:r>
            <a:br>
              <a:rPr lang="en-US" altLang="en-US" sz="2400" b="1" dirty="0">
                <a:solidFill>
                  <a:srgbClr val="002060"/>
                </a:solidFill>
                <a:sym typeface="Symbol" panose="05050102010706020507" pitchFamily="18" charset="2"/>
              </a:rPr>
            </a:br>
            <a:endParaRPr lang="en-US" altLang="en-US" sz="2400" dirty="0">
              <a:solidFill>
                <a:srgbClr val="002060"/>
              </a:solidFill>
              <a:sym typeface="Symbol" panose="05050102010706020507" pitchFamily="18" charset="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p:txBody>
          <a:bodyPr lIns="90488" tIns="44450" rIns="90488" bIns="44450" anchor="ctr"/>
          <a:lstStyle/>
          <a:p>
            <a:r>
              <a:rPr lang="en-US" altLang="en-US" sz="2800" dirty="0"/>
              <a:t>Outline</a:t>
            </a:r>
          </a:p>
        </p:txBody>
      </p:sp>
      <p:sp>
        <p:nvSpPr>
          <p:cNvPr id="5122" name="Rectangle 3"/>
          <p:cNvSpPr>
            <a:spLocks noGrp="1" noChangeArrowheads="1"/>
          </p:cNvSpPr>
          <p:nvPr>
            <p:ph idx="1"/>
          </p:nvPr>
        </p:nvSpPr>
        <p:spPr>
          <a:xfrm>
            <a:off x="768351" y="1127464"/>
            <a:ext cx="7205218" cy="3542072"/>
          </a:xfrm>
        </p:spPr>
        <p:txBody>
          <a:bodyPr lIns="90488" tIns="44450" rIns="90488" bIns="44450"/>
          <a:lstStyle/>
          <a:p>
            <a:pPr algn="r" rtl="1"/>
            <a:r>
              <a:rPr lang="en-US" altLang="en-US" sz="2400" dirty="0"/>
              <a:t> </a:t>
            </a:r>
            <a:r>
              <a:rPr lang="fa-IR" sz="2400" dirty="0"/>
              <a:t>مروری بر زبان پرس‌وجوی</a:t>
            </a:r>
            <a:r>
              <a:rPr lang="en-US" sz="2400" dirty="0"/>
              <a:t> </a:t>
            </a:r>
            <a:r>
              <a:rPr lang="en-US" altLang="en-US" sz="2400" dirty="0"/>
              <a:t>SQL </a:t>
            </a:r>
          </a:p>
          <a:p>
            <a:pPr algn="r" rtl="1"/>
            <a:r>
              <a:rPr lang="fa-IR" altLang="en-US" sz="2400" dirty="0"/>
              <a:t>تعریف داده در</a:t>
            </a:r>
            <a:r>
              <a:rPr lang="en-US" altLang="en-US" sz="2400" dirty="0"/>
              <a:t> SQL</a:t>
            </a:r>
            <a:r>
              <a:rPr lang="fa-IR" altLang="en-US" sz="2400" dirty="0"/>
              <a:t> </a:t>
            </a:r>
            <a:r>
              <a:rPr lang="en-US" altLang="en-US" sz="2400" dirty="0"/>
              <a:t>(SQL Data Definition)</a:t>
            </a:r>
          </a:p>
          <a:p>
            <a:pPr algn="r" rtl="1"/>
            <a:r>
              <a:rPr lang="fa-IR" sz="2400" dirty="0"/>
              <a:t>ساختار پایه‌ای پرس‌وجوها در</a:t>
            </a:r>
            <a:r>
              <a:rPr lang="en-US" sz="2400" dirty="0"/>
              <a:t> SQL</a:t>
            </a:r>
          </a:p>
          <a:p>
            <a:pPr algn="r" rtl="1"/>
            <a:r>
              <a:rPr lang="fa-IR" sz="2400" dirty="0"/>
              <a:t>عملیات پایه اضافی</a:t>
            </a:r>
            <a:endParaRPr lang="en-US" altLang="en-US" sz="2400" dirty="0"/>
          </a:p>
          <a:p>
            <a:pPr algn="r" rtl="1"/>
            <a:r>
              <a:rPr lang="fa-IR" sz="2400" dirty="0"/>
              <a:t>عملیات مجموعه‌ای</a:t>
            </a:r>
            <a:endParaRPr lang="en-US" sz="2400" dirty="0"/>
          </a:p>
          <a:p>
            <a:pPr algn="r" rtl="1"/>
            <a:r>
              <a:rPr lang="fa-IR" sz="2400" dirty="0"/>
              <a:t>مقادیر</a:t>
            </a:r>
            <a:r>
              <a:rPr lang="en-US" sz="2400" dirty="0"/>
              <a:t> NULL</a:t>
            </a:r>
          </a:p>
          <a:p>
            <a:pPr algn="r" rtl="1"/>
            <a:r>
              <a:rPr lang="fa-IR" sz="2400" dirty="0"/>
              <a:t>توابع تجمعی</a:t>
            </a:r>
            <a:r>
              <a:rPr lang="en-US" sz="2400" dirty="0"/>
              <a:t>  (</a:t>
            </a:r>
            <a:r>
              <a:rPr lang="en-US" altLang="en-US" sz="2400" dirty="0"/>
              <a:t>Aggregate Functions</a:t>
            </a:r>
            <a:r>
              <a:rPr lang="en-US" sz="2400" dirty="0"/>
              <a:t>) </a:t>
            </a:r>
            <a:endParaRPr lang="en-US" altLang="en-US" sz="2400" dirty="0"/>
          </a:p>
          <a:p>
            <a:pPr algn="r" rtl="1"/>
            <a:r>
              <a:rPr lang="fa-IR" altLang="en-US" sz="2400" dirty="0"/>
              <a:t>پرس‌وجو‌های تودرتو </a:t>
            </a:r>
            <a:r>
              <a:rPr lang="en-US" altLang="en-US" sz="2400" dirty="0"/>
              <a:t>(Nested Subqueries)</a:t>
            </a:r>
          </a:p>
          <a:p>
            <a:pPr algn="r" rtl="1"/>
            <a:r>
              <a:rPr lang="fa-IR" sz="2400" dirty="0"/>
              <a:t>تغییر در پایگاه داده</a:t>
            </a:r>
            <a:endParaRPr lang="en-US" altLang="en-US" sz="2400"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p:txBody>
          <a:bodyPr/>
          <a:lstStyle/>
          <a:p>
            <a:pPr rtl="1"/>
            <a:r>
              <a:rPr lang="fa-IR" altLang="en-US" sz="2800" dirty="0"/>
              <a:t>مقادیر </a:t>
            </a:r>
            <a:r>
              <a:rPr lang="en-US" altLang="en-US" sz="2800" dirty="0"/>
              <a:t>NULL</a:t>
            </a:r>
          </a:p>
        </p:txBody>
      </p:sp>
      <p:sp>
        <p:nvSpPr>
          <p:cNvPr id="33794" name="Rectangle 3"/>
          <p:cNvSpPr>
            <a:spLocks noGrp="1" noChangeArrowheads="1"/>
          </p:cNvSpPr>
          <p:nvPr>
            <p:ph idx="1"/>
          </p:nvPr>
        </p:nvSpPr>
        <p:spPr>
          <a:xfrm>
            <a:off x="177800" y="1106488"/>
            <a:ext cx="8966200" cy="4648136"/>
          </a:xfrm>
        </p:spPr>
        <p:txBody>
          <a:bodyPr/>
          <a:lstStyle/>
          <a:p>
            <a:pPr algn="r" rtl="1"/>
            <a:r>
              <a:rPr lang="fa-IR" altLang="en-US" sz="2400" dirty="0"/>
              <a:t>ممکن است برخی تاپل‌ها دارای مقدار </a:t>
            </a:r>
            <a:r>
              <a:rPr lang="en-US" altLang="en-US" sz="2400" dirty="0"/>
              <a:t> </a:t>
            </a:r>
            <a:r>
              <a:rPr lang="en-US" altLang="en-US" sz="2400" dirty="0">
                <a:solidFill>
                  <a:srgbClr val="000099"/>
                </a:solidFill>
              </a:rPr>
              <a:t>null</a:t>
            </a:r>
            <a:r>
              <a:rPr lang="en-US" altLang="en-US" sz="2400" dirty="0"/>
              <a:t> </a:t>
            </a:r>
            <a:r>
              <a:rPr lang="fa-IR" altLang="en-US" sz="2400" dirty="0"/>
              <a:t>برای برخی ویژگی‌هایشان باشند.</a:t>
            </a:r>
            <a:endParaRPr lang="en-US" altLang="en-US" sz="2400" dirty="0"/>
          </a:p>
          <a:p>
            <a:pPr algn="r" rtl="1"/>
            <a:r>
              <a:rPr lang="en-US" sz="2400" dirty="0"/>
              <a:t>null</a:t>
            </a:r>
            <a:r>
              <a:rPr lang="fa-IR" sz="2400" b="1" dirty="0"/>
              <a:t> </a:t>
            </a:r>
            <a:r>
              <a:rPr lang="en-US" sz="2400" b="1" dirty="0"/>
              <a:t> </a:t>
            </a:r>
            <a:r>
              <a:rPr lang="en-US" sz="2400" dirty="0"/>
              <a:t> </a:t>
            </a:r>
            <a:r>
              <a:rPr lang="fa-IR" sz="2400" dirty="0"/>
              <a:t>نشان‌دهنده‌ی </a:t>
            </a:r>
            <a:r>
              <a:rPr lang="fa-IR" sz="2400" b="1" dirty="0"/>
              <a:t>مقدار نامعلوم</a:t>
            </a:r>
            <a:r>
              <a:rPr lang="fa-IR" sz="2400" dirty="0"/>
              <a:t> یا </a:t>
            </a:r>
            <a:r>
              <a:rPr lang="fa-IR" sz="2400" b="1" dirty="0"/>
              <a:t>عدم وجود مقدار</a:t>
            </a:r>
            <a:r>
              <a:rPr lang="fa-IR" sz="2400" dirty="0"/>
              <a:t> است.</a:t>
            </a:r>
            <a:endParaRPr lang="en-US" altLang="en-US" sz="2400" dirty="0"/>
          </a:p>
          <a:p>
            <a:pPr algn="r" rtl="1"/>
            <a:r>
              <a:rPr lang="fa-IR" sz="2400" dirty="0"/>
              <a:t>نتیجه‌ی هر عبارت حسابی که شامل </a:t>
            </a:r>
            <a:r>
              <a:rPr lang="en-US" sz="2400" dirty="0"/>
              <a:t>null</a:t>
            </a:r>
            <a:r>
              <a:rPr lang="fa-IR" sz="2400" b="1" dirty="0"/>
              <a:t> </a:t>
            </a:r>
            <a:r>
              <a:rPr lang="en-US" sz="2400" dirty="0"/>
              <a:t> </a:t>
            </a:r>
            <a:r>
              <a:rPr lang="fa-IR" sz="2400" dirty="0"/>
              <a:t>باشد نیز </a:t>
            </a:r>
            <a:r>
              <a:rPr lang="en-US" sz="2400" dirty="0"/>
              <a:t>null</a:t>
            </a:r>
            <a:r>
              <a:rPr lang="fa-IR" sz="2400" b="1" dirty="0"/>
              <a:t> </a:t>
            </a:r>
            <a:r>
              <a:rPr lang="en-US" sz="2400" dirty="0"/>
              <a:t> </a:t>
            </a:r>
            <a:r>
              <a:rPr lang="fa-IR" sz="2400" dirty="0"/>
              <a:t>خواهد بود.</a:t>
            </a:r>
          </a:p>
          <a:p>
            <a:pPr lvl="1" algn="r" rtl="1"/>
            <a:r>
              <a:rPr lang="fa-IR" altLang="en-US" sz="2400" dirty="0"/>
              <a:t>مثال : </a:t>
            </a:r>
            <a:r>
              <a:rPr lang="en-US" altLang="en-US" sz="2400" dirty="0"/>
              <a:t>  5 + </a:t>
            </a:r>
            <a:r>
              <a:rPr lang="en-US" altLang="en-US" sz="2400" b="1" dirty="0"/>
              <a:t>null</a:t>
            </a:r>
            <a:r>
              <a:rPr lang="en-US" altLang="en-US" sz="2400" dirty="0"/>
              <a:t>  returns </a:t>
            </a:r>
            <a:r>
              <a:rPr lang="en-US" altLang="en-US" sz="2400" b="1" dirty="0"/>
              <a:t>null</a:t>
            </a:r>
          </a:p>
          <a:p>
            <a:pPr algn="r" rtl="1"/>
            <a:r>
              <a:rPr lang="fa-IR" altLang="en-US" sz="2400" dirty="0"/>
              <a:t>برای بررسی مقادیر </a:t>
            </a:r>
            <a:r>
              <a:rPr lang="en-US" altLang="en-US" sz="2400" dirty="0"/>
              <a:t>null </a:t>
            </a:r>
            <a:r>
              <a:rPr lang="fa-IR" altLang="en-US" sz="2400" dirty="0"/>
              <a:t>می‌توان از </a:t>
            </a:r>
            <a:r>
              <a:rPr lang="en-US" altLang="en-US" sz="2400" dirty="0">
                <a:solidFill>
                  <a:srgbClr val="000099"/>
                </a:solidFill>
              </a:rPr>
              <a:t>is null</a:t>
            </a:r>
            <a:r>
              <a:rPr lang="fa-IR" altLang="en-US" sz="2400" dirty="0">
                <a:solidFill>
                  <a:srgbClr val="000099"/>
                </a:solidFill>
              </a:rPr>
              <a:t> </a:t>
            </a:r>
            <a:r>
              <a:rPr lang="en-US" altLang="en-US" sz="2400" dirty="0"/>
              <a:t> </a:t>
            </a:r>
            <a:r>
              <a:rPr lang="fa-IR" altLang="en-US" sz="2400" dirty="0"/>
              <a:t>استفاده کرد.</a:t>
            </a:r>
            <a:endParaRPr lang="en-US" altLang="en-US" sz="2400" dirty="0"/>
          </a:p>
          <a:p>
            <a:pPr lvl="1" algn="r" rtl="1"/>
            <a:r>
              <a:rPr lang="fa-IR" altLang="en-US" sz="2400" dirty="0"/>
              <a:t>مثال: یافتن تمام اساتیدی که حقوقشان برابر </a:t>
            </a:r>
            <a:r>
              <a:rPr lang="en-US" altLang="en-US" sz="2400" dirty="0"/>
              <a:t>null</a:t>
            </a:r>
            <a:r>
              <a:rPr lang="fa-IR" altLang="en-US" sz="2400" dirty="0"/>
              <a:t> است.</a:t>
            </a:r>
            <a:endParaRPr lang="en-US" altLang="en-US" sz="2400" i="1" dirty="0"/>
          </a:p>
          <a:p>
            <a:pPr marL="0" indent="0" rtl="1">
              <a:buNone/>
            </a:pPr>
            <a:r>
              <a:rPr lang="en-US" altLang="en-US" sz="2400" b="1" dirty="0"/>
              <a:t>		select</a:t>
            </a:r>
            <a:r>
              <a:rPr lang="en-US" altLang="en-US" sz="2400" i="1" dirty="0"/>
              <a:t> name</a:t>
            </a:r>
            <a:br>
              <a:rPr lang="en-US" altLang="en-US" sz="2400" i="1" dirty="0"/>
            </a:br>
            <a:r>
              <a:rPr lang="en-US" altLang="en-US" sz="2400" i="1" dirty="0"/>
              <a:t>	</a:t>
            </a:r>
            <a:r>
              <a:rPr lang="en-US" altLang="en-US" sz="2400" b="1" dirty="0"/>
              <a:t>from</a:t>
            </a:r>
            <a:r>
              <a:rPr lang="en-US" altLang="en-US" sz="2400" i="1" dirty="0"/>
              <a:t> instructor</a:t>
            </a:r>
            <a:br>
              <a:rPr lang="en-US" altLang="en-US" sz="2400" i="1" dirty="0"/>
            </a:br>
            <a:r>
              <a:rPr lang="en-US" altLang="en-US" sz="2400" i="1" dirty="0"/>
              <a:t>	</a:t>
            </a:r>
            <a:r>
              <a:rPr lang="en-US" altLang="en-US" sz="2400" b="1" dirty="0"/>
              <a:t>where </a:t>
            </a:r>
            <a:r>
              <a:rPr lang="en-US" altLang="en-US" sz="2400" i="1" dirty="0"/>
              <a:t>salary </a:t>
            </a:r>
            <a:r>
              <a:rPr lang="en-US" altLang="en-US" sz="2400" b="1" dirty="0"/>
              <a:t>is null</a:t>
            </a:r>
            <a:endParaRPr lang="en-US" altLang="en-US" sz="2400" dirty="0"/>
          </a:p>
          <a:p>
            <a:pPr algn="r" rtl="1"/>
            <a:r>
              <a:rPr lang="fa-IR" altLang="en-US" sz="2400" dirty="0"/>
              <a:t>عبارت </a:t>
            </a:r>
            <a:r>
              <a:rPr lang="en-US" altLang="en-US" sz="2400" dirty="0"/>
              <a:t>is not null</a:t>
            </a:r>
            <a:r>
              <a:rPr lang="fa-IR" altLang="en-US" sz="2400" dirty="0"/>
              <a:t> </a:t>
            </a:r>
            <a:r>
              <a:rPr lang="en-US" altLang="en-US" sz="2400" dirty="0"/>
              <a:t> </a:t>
            </a:r>
            <a:r>
              <a:rPr lang="fa-IR" altLang="en-US" sz="2400" dirty="0"/>
              <a:t>زمانی موفق است که مقدار مورد بررسی </a:t>
            </a:r>
            <a:r>
              <a:rPr lang="en-US" altLang="en-US" sz="2400" dirty="0"/>
              <a:t>null</a:t>
            </a:r>
            <a:r>
              <a:rPr lang="fa-IR" altLang="en-US" sz="2400" dirty="0"/>
              <a:t> </a:t>
            </a:r>
            <a:r>
              <a:rPr lang="en-US" altLang="en-US" sz="2400" dirty="0"/>
              <a:t> </a:t>
            </a:r>
            <a:r>
              <a:rPr lang="fa-IR" altLang="en-US" sz="2400" dirty="0"/>
              <a:t>نباشد.</a:t>
            </a:r>
            <a:endParaRPr lang="en-US" altLang="en-US" sz="3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871538" y="120650"/>
            <a:ext cx="8077200" cy="609600"/>
          </a:xfrm>
        </p:spPr>
        <p:txBody>
          <a:bodyPr/>
          <a:lstStyle/>
          <a:p>
            <a:pPr rtl="1"/>
            <a:r>
              <a:rPr lang="fa-IR" altLang="en-US" dirty="0"/>
              <a:t>مقادیر </a:t>
            </a:r>
            <a:r>
              <a:rPr lang="en-US" altLang="en-US" dirty="0"/>
              <a:t>NULL</a:t>
            </a:r>
            <a:r>
              <a:rPr lang="fa-IR" altLang="en-US" dirty="0"/>
              <a:t> (ادامه)</a:t>
            </a:r>
            <a:endParaRPr lang="en-US" altLang="en-US" sz="2800" dirty="0"/>
          </a:p>
        </p:txBody>
      </p:sp>
      <p:sp>
        <p:nvSpPr>
          <p:cNvPr id="34818" name="Rectangle 3"/>
          <p:cNvSpPr>
            <a:spLocks noGrp="1" noChangeArrowheads="1"/>
          </p:cNvSpPr>
          <p:nvPr>
            <p:ph idx="1"/>
          </p:nvPr>
        </p:nvSpPr>
        <p:spPr>
          <a:xfrm>
            <a:off x="254000" y="1106489"/>
            <a:ext cx="8694738" cy="4818824"/>
          </a:xfrm>
        </p:spPr>
        <p:txBody>
          <a:bodyPr/>
          <a:lstStyle/>
          <a:p>
            <a:pPr algn="r" rtl="1"/>
            <a:r>
              <a:rPr lang="en-US" altLang="en-US" dirty="0"/>
              <a:t>SQL </a:t>
            </a:r>
            <a:r>
              <a:rPr lang="fa-IR" altLang="en-US" dirty="0"/>
              <a:t>نتیجه‌ی هر مقایسه‌ای که شامل </a:t>
            </a:r>
            <a:r>
              <a:rPr lang="en-US" altLang="en-US" dirty="0"/>
              <a:t>null</a:t>
            </a:r>
            <a:r>
              <a:rPr lang="fa-IR" altLang="en-US" dirty="0"/>
              <a:t> </a:t>
            </a:r>
            <a:r>
              <a:rPr lang="en-US" altLang="en-US" dirty="0"/>
              <a:t> </a:t>
            </a:r>
            <a:r>
              <a:rPr lang="fa-IR" altLang="en-US" dirty="0"/>
              <a:t>باشد را به عنوان </a:t>
            </a:r>
            <a:r>
              <a:rPr lang="en-US" altLang="en-US" dirty="0"/>
              <a:t>unknown </a:t>
            </a:r>
            <a:r>
              <a:rPr lang="fa-IR" altLang="en-US" dirty="0"/>
              <a:t> در نظر می‌گیرد، به جز دو عبارت </a:t>
            </a:r>
            <a:r>
              <a:rPr lang="en-US" altLang="en-US" dirty="0"/>
              <a:t>is null</a:t>
            </a:r>
            <a:r>
              <a:rPr lang="fa-IR" altLang="en-US" dirty="0"/>
              <a:t> </a:t>
            </a:r>
            <a:r>
              <a:rPr lang="en-US" altLang="en-US" dirty="0"/>
              <a:t> </a:t>
            </a:r>
            <a:r>
              <a:rPr lang="fa-IR" altLang="en-US" dirty="0"/>
              <a:t>و </a:t>
            </a:r>
            <a:r>
              <a:rPr lang="en-US" altLang="en-US" dirty="0"/>
              <a:t>is not null</a:t>
            </a:r>
            <a:r>
              <a:rPr lang="fa-IR" altLang="en-US" dirty="0"/>
              <a:t> .</a:t>
            </a:r>
          </a:p>
          <a:p>
            <a:pPr algn="r" rtl="1"/>
            <a:r>
              <a:rPr lang="fa-IR" altLang="en-US" dirty="0"/>
              <a:t>مثال : </a:t>
            </a:r>
            <a:r>
              <a:rPr lang="en-US" altLang="en-US" i="1" dirty="0"/>
              <a:t> 5 &lt; </a:t>
            </a:r>
            <a:r>
              <a:rPr lang="en-US" altLang="en-US" b="1" dirty="0"/>
              <a:t>null</a:t>
            </a:r>
            <a:r>
              <a:rPr lang="en-US" altLang="en-US" i="1" dirty="0"/>
              <a:t>   </a:t>
            </a:r>
            <a:r>
              <a:rPr lang="en-US" altLang="en-US" dirty="0"/>
              <a:t>or</a:t>
            </a:r>
            <a:r>
              <a:rPr lang="en-US" altLang="en-US" i="1" dirty="0"/>
              <a:t>   </a:t>
            </a:r>
            <a:r>
              <a:rPr lang="en-US" altLang="en-US" b="1" dirty="0"/>
              <a:t>null</a:t>
            </a:r>
            <a:r>
              <a:rPr lang="en-US" altLang="en-US" i="1" dirty="0"/>
              <a:t> &lt;&gt; </a:t>
            </a:r>
            <a:r>
              <a:rPr lang="en-US" altLang="en-US" b="1" dirty="0"/>
              <a:t>null</a:t>
            </a:r>
            <a:r>
              <a:rPr lang="en-US" altLang="en-US" i="1" dirty="0"/>
              <a:t>    </a:t>
            </a:r>
            <a:r>
              <a:rPr lang="en-US" altLang="en-US" dirty="0"/>
              <a:t>or</a:t>
            </a:r>
            <a:r>
              <a:rPr lang="en-US" altLang="en-US" i="1" dirty="0"/>
              <a:t>    </a:t>
            </a:r>
            <a:r>
              <a:rPr lang="en-US" altLang="en-US" b="1" dirty="0"/>
              <a:t>null</a:t>
            </a:r>
            <a:r>
              <a:rPr lang="en-US" altLang="en-US" i="1" dirty="0"/>
              <a:t> = </a:t>
            </a:r>
            <a:r>
              <a:rPr lang="en-US" altLang="en-US" b="1" dirty="0"/>
              <a:t>null</a:t>
            </a:r>
            <a:endParaRPr lang="en-US" altLang="en-US" dirty="0"/>
          </a:p>
          <a:p>
            <a:pPr algn="r" rtl="1"/>
            <a:r>
              <a:rPr lang="fa-IR" altLang="en-US" dirty="0"/>
              <a:t>در عبارت </a:t>
            </a:r>
            <a:r>
              <a:rPr lang="en-US" altLang="en-US" dirty="0"/>
              <a:t>WHERE</a:t>
            </a:r>
            <a:r>
              <a:rPr lang="fa-IR" altLang="en-US" dirty="0"/>
              <a:t> می‌توان از عملیات منطقی </a:t>
            </a:r>
            <a:r>
              <a:rPr lang="en-US" altLang="en-US" dirty="0"/>
              <a:t>AND</a:t>
            </a:r>
            <a:r>
              <a:rPr lang="fa-IR" altLang="en-US" dirty="0"/>
              <a:t> </a:t>
            </a:r>
            <a:r>
              <a:rPr lang="en-US" altLang="en-US" dirty="0"/>
              <a:t>، OR، NOT</a:t>
            </a:r>
            <a:r>
              <a:rPr lang="fa-IR" altLang="en-US" dirty="0"/>
              <a:t> </a:t>
            </a:r>
            <a:r>
              <a:rPr lang="en-US" altLang="en-US" dirty="0"/>
              <a:t> </a:t>
            </a:r>
            <a:r>
              <a:rPr lang="fa-IR" altLang="en-US" dirty="0"/>
              <a:t>استفاده کرد؛ بنابراین تعاریف این عملیات برای مقدار </a:t>
            </a:r>
            <a:r>
              <a:rPr lang="en-US" altLang="en-US" dirty="0"/>
              <a:t>unknown</a:t>
            </a:r>
            <a:r>
              <a:rPr lang="fa-IR" altLang="en-US" dirty="0"/>
              <a:t> </a:t>
            </a:r>
            <a:r>
              <a:rPr lang="en-US" altLang="en-US" dirty="0"/>
              <a:t> </a:t>
            </a:r>
            <a:r>
              <a:rPr lang="fa-IR" altLang="en-US" dirty="0"/>
              <a:t>به‌صورت زیر گسترش می‌یابد:</a:t>
            </a:r>
          </a:p>
          <a:p>
            <a:pPr algn="r" rtl="1"/>
            <a:endParaRPr lang="en-US" altLang="en-US" dirty="0"/>
          </a:p>
          <a:p>
            <a:pPr lvl="1" rtl="1"/>
            <a:r>
              <a:rPr lang="en-US" altLang="en-US" b="1" dirty="0"/>
              <a:t>and </a:t>
            </a:r>
            <a:r>
              <a:rPr lang="en-US" altLang="en-US" dirty="0"/>
              <a:t>:</a:t>
            </a:r>
            <a:r>
              <a:rPr lang="en-US" altLang="en-US" i="1" dirty="0"/>
              <a:t> (true</a:t>
            </a:r>
            <a:r>
              <a:rPr lang="en-US" altLang="en-US" b="1" dirty="0"/>
              <a:t> and </a:t>
            </a:r>
            <a:r>
              <a:rPr lang="en-US" altLang="en-US" i="1" dirty="0"/>
              <a:t>unknown)  = unknown,    </a:t>
            </a:r>
            <a:br>
              <a:rPr lang="en-US" altLang="en-US" i="1" dirty="0"/>
            </a:br>
            <a:r>
              <a:rPr lang="en-US" altLang="en-US" i="1" dirty="0"/>
              <a:t>          (false</a:t>
            </a:r>
            <a:r>
              <a:rPr lang="en-US" altLang="en-US" b="1" dirty="0"/>
              <a:t> and </a:t>
            </a:r>
            <a:r>
              <a:rPr lang="en-US" altLang="en-US" i="1" dirty="0"/>
              <a:t>unknown) = false,</a:t>
            </a:r>
            <a:br>
              <a:rPr lang="en-US" altLang="en-US" i="1" dirty="0"/>
            </a:br>
            <a:r>
              <a:rPr lang="en-US" altLang="en-US" i="1" dirty="0"/>
              <a:t>          (unknown </a:t>
            </a:r>
            <a:r>
              <a:rPr lang="en-US" altLang="en-US" b="1" dirty="0"/>
              <a:t>and</a:t>
            </a:r>
            <a:r>
              <a:rPr lang="en-US" altLang="en-US" i="1" dirty="0"/>
              <a:t> unknown) = unknown</a:t>
            </a:r>
            <a:endParaRPr lang="en-US" altLang="en-US" dirty="0"/>
          </a:p>
          <a:p>
            <a:pPr lvl="1" rtl="1"/>
            <a:r>
              <a:rPr lang="en-US" altLang="en-US" b="1" dirty="0"/>
              <a:t>or:    </a:t>
            </a:r>
            <a:r>
              <a:rPr lang="en-US" altLang="en-US" dirty="0"/>
              <a:t> (</a:t>
            </a:r>
            <a:r>
              <a:rPr lang="en-US" altLang="en-US" i="1" dirty="0"/>
              <a:t>unknown</a:t>
            </a:r>
            <a:r>
              <a:rPr lang="en-US" altLang="en-US" dirty="0"/>
              <a:t> </a:t>
            </a:r>
            <a:r>
              <a:rPr lang="en-US" altLang="en-US" b="1" dirty="0"/>
              <a:t>or</a:t>
            </a:r>
            <a:r>
              <a:rPr lang="en-US" altLang="en-US" dirty="0"/>
              <a:t> </a:t>
            </a:r>
            <a:r>
              <a:rPr lang="en-US" altLang="en-US" i="1" dirty="0"/>
              <a:t>true</a:t>
            </a:r>
            <a:r>
              <a:rPr lang="en-US" altLang="en-US" dirty="0"/>
              <a:t>)   = </a:t>
            </a:r>
            <a:r>
              <a:rPr lang="en-US" altLang="en-US" i="1" dirty="0"/>
              <a:t>true</a:t>
            </a:r>
            <a:r>
              <a:rPr lang="en-US" altLang="en-US" dirty="0"/>
              <a:t>,</a:t>
            </a:r>
            <a:br>
              <a:rPr lang="en-US" altLang="en-US" dirty="0"/>
            </a:br>
            <a:r>
              <a:rPr lang="en-US" altLang="en-US" dirty="0"/>
              <a:t>          (</a:t>
            </a:r>
            <a:r>
              <a:rPr lang="en-US" altLang="en-US" i="1" dirty="0"/>
              <a:t>unknown</a:t>
            </a:r>
            <a:r>
              <a:rPr lang="en-US" altLang="en-US" dirty="0"/>
              <a:t> </a:t>
            </a:r>
            <a:r>
              <a:rPr lang="en-US" altLang="en-US" b="1" dirty="0"/>
              <a:t>or</a:t>
            </a:r>
            <a:r>
              <a:rPr lang="en-US" altLang="en-US" dirty="0"/>
              <a:t> </a:t>
            </a:r>
            <a:r>
              <a:rPr lang="en-US" altLang="en-US" i="1" dirty="0"/>
              <a:t>false</a:t>
            </a:r>
            <a:r>
              <a:rPr lang="en-US" altLang="en-US" dirty="0"/>
              <a:t>)  = </a:t>
            </a:r>
            <a:r>
              <a:rPr lang="en-US" altLang="en-US" i="1" dirty="0"/>
              <a:t>unknown</a:t>
            </a:r>
            <a:br>
              <a:rPr lang="en-US" altLang="en-US" dirty="0"/>
            </a:br>
            <a:r>
              <a:rPr lang="en-US" altLang="en-US" dirty="0"/>
              <a:t>          (</a:t>
            </a:r>
            <a:r>
              <a:rPr lang="en-US" altLang="en-US" i="1" dirty="0"/>
              <a:t>unknown </a:t>
            </a:r>
            <a:r>
              <a:rPr lang="en-US" altLang="en-US" b="1" dirty="0"/>
              <a:t>or</a:t>
            </a:r>
            <a:r>
              <a:rPr lang="en-US" altLang="en-US" i="1" dirty="0"/>
              <a:t> unknown) = unknown</a:t>
            </a:r>
            <a:endParaRPr lang="fa-IR" altLang="en-US" i="1" dirty="0"/>
          </a:p>
          <a:p>
            <a:pPr lvl="1" rtl="1"/>
            <a:endParaRPr lang="en-US" altLang="en-US" i="1" dirty="0"/>
          </a:p>
          <a:p>
            <a:pPr algn="r" rtl="1"/>
            <a:r>
              <a:rPr lang="fa-IR" altLang="en-US" dirty="0"/>
              <a:t>اگر نتیجه‌ی پیش‌شرط </a:t>
            </a:r>
            <a:r>
              <a:rPr lang="en-US" altLang="en-US" dirty="0"/>
              <a:t>WHERE</a:t>
            </a:r>
            <a:r>
              <a:rPr lang="fa-IR" altLang="en-US" dirty="0"/>
              <a:t> </a:t>
            </a:r>
            <a:r>
              <a:rPr lang="en-US" altLang="en-US" dirty="0"/>
              <a:t> </a:t>
            </a:r>
            <a:r>
              <a:rPr lang="fa-IR" altLang="en-US" dirty="0"/>
              <a:t>برابر </a:t>
            </a:r>
            <a:r>
              <a:rPr lang="en-US" altLang="en-US" dirty="0"/>
              <a:t>unknown</a:t>
            </a:r>
            <a:r>
              <a:rPr lang="fa-IR" altLang="en-US" dirty="0"/>
              <a:t> </a:t>
            </a:r>
            <a:r>
              <a:rPr lang="en-US" altLang="en-US" dirty="0"/>
              <a:t> </a:t>
            </a:r>
            <a:r>
              <a:rPr lang="fa-IR" altLang="en-US" dirty="0"/>
              <a:t>شود، </a:t>
            </a:r>
            <a:r>
              <a:rPr lang="en-US" altLang="en-US" dirty="0"/>
              <a:t>SQL</a:t>
            </a:r>
            <a:r>
              <a:rPr lang="fa-IR" altLang="en-US" dirty="0"/>
              <a:t> </a:t>
            </a:r>
            <a:r>
              <a:rPr lang="en-US" altLang="en-US" dirty="0"/>
              <a:t> </a:t>
            </a:r>
            <a:r>
              <a:rPr lang="fa-IR" altLang="en-US" dirty="0"/>
              <a:t>آن را </a:t>
            </a:r>
            <a:r>
              <a:rPr lang="en-US" altLang="en-US" dirty="0"/>
              <a:t>false </a:t>
            </a:r>
            <a:r>
              <a:rPr lang="fa-IR" altLang="en-US" dirty="0"/>
              <a:t> در نظر می‌گیرد و ردیف انتخاب نمی‌شود.</a:t>
            </a: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rtl="1"/>
            <a:r>
              <a:rPr lang="fa-IR" altLang="en-US" dirty="0"/>
              <a:t>(</a:t>
            </a:r>
            <a:r>
              <a:rPr lang="fa-IR" dirty="0"/>
              <a:t>توابع تجمیعی</a:t>
            </a:r>
            <a:r>
              <a:rPr lang="fa-IR" altLang="en-US" dirty="0"/>
              <a:t>)</a:t>
            </a:r>
            <a:r>
              <a:rPr lang="en-US" altLang="en-US" sz="2800" dirty="0"/>
              <a:t>Aggregate Functions</a:t>
            </a:r>
          </a:p>
        </p:txBody>
      </p:sp>
      <p:sp>
        <p:nvSpPr>
          <p:cNvPr id="35842" name="Rectangle 3"/>
          <p:cNvSpPr>
            <a:spLocks noGrp="1" noChangeArrowheads="1"/>
          </p:cNvSpPr>
          <p:nvPr>
            <p:ph idx="1"/>
          </p:nvPr>
        </p:nvSpPr>
        <p:spPr>
          <a:xfrm>
            <a:off x="768350" y="1093788"/>
            <a:ext cx="7253986" cy="5508180"/>
          </a:xfrm>
        </p:spPr>
        <p:txBody>
          <a:bodyPr/>
          <a:lstStyle/>
          <a:p>
            <a:pPr algn="r" rtl="1">
              <a:tabLst>
                <a:tab pos="2222500" algn="l"/>
              </a:tabLst>
            </a:pPr>
            <a:r>
              <a:rPr lang="fa-IR" altLang="en-US" sz="2800" dirty="0"/>
              <a:t>این توابع روی مجموعه‌ای از مقادیر یک ستون در یک رابطه عمل می‌کنند و یک مقدار بازمی‌گردانند.</a:t>
            </a:r>
          </a:p>
          <a:p>
            <a:pPr marL="0" indent="0" algn="r" rtl="1">
              <a:buNone/>
              <a:tabLst>
                <a:tab pos="2222500" algn="l"/>
              </a:tabLst>
            </a:pPr>
            <a:r>
              <a:rPr lang="en-US" altLang="en-US" sz="2800" dirty="0"/>
              <a:t>	</a:t>
            </a:r>
            <a:r>
              <a:rPr lang="en-US" altLang="en-US" sz="2800" b="1" dirty="0" err="1"/>
              <a:t>avg</a:t>
            </a:r>
            <a:r>
              <a:rPr lang="fa-IR" altLang="en-US" sz="2800" b="1" dirty="0"/>
              <a:t>: </a:t>
            </a:r>
            <a:r>
              <a:rPr lang="fa-IR" altLang="en-US" sz="2800" dirty="0"/>
              <a:t>مقدار متوسط</a:t>
            </a:r>
            <a:br>
              <a:rPr lang="fa-IR" altLang="en-US" sz="2800" dirty="0"/>
            </a:br>
            <a:br>
              <a:rPr lang="en-US" altLang="en-US" sz="2800" dirty="0"/>
            </a:br>
            <a:r>
              <a:rPr lang="en-US" altLang="en-US" sz="2800" dirty="0"/>
              <a:t>	</a:t>
            </a:r>
            <a:r>
              <a:rPr lang="en-US" altLang="en-US" sz="2800" b="1" dirty="0"/>
              <a:t>min</a:t>
            </a:r>
            <a:r>
              <a:rPr lang="fa-IR" altLang="en-US" sz="2800" b="1" dirty="0"/>
              <a:t>: </a:t>
            </a:r>
            <a:r>
              <a:rPr lang="fa-IR" sz="2800" dirty="0"/>
              <a:t>حداقل مقدار</a:t>
            </a:r>
            <a:br>
              <a:rPr lang="fa-IR" sz="2800" dirty="0"/>
            </a:br>
            <a:endParaRPr lang="fa-IR" sz="2800" dirty="0"/>
          </a:p>
          <a:p>
            <a:pPr marL="0" indent="0" algn="r" rtl="1">
              <a:buNone/>
              <a:tabLst>
                <a:tab pos="2222500" algn="l"/>
              </a:tabLst>
            </a:pPr>
            <a:r>
              <a:rPr lang="en-US" altLang="en-US" sz="2800" dirty="0"/>
              <a:t>	</a:t>
            </a:r>
            <a:r>
              <a:rPr lang="en-US" altLang="en-US" sz="2800" b="1" dirty="0"/>
              <a:t>max</a:t>
            </a:r>
            <a:r>
              <a:rPr lang="fa-IR" altLang="en-US" sz="2800" b="1" dirty="0"/>
              <a:t>: </a:t>
            </a:r>
            <a:r>
              <a:rPr lang="fa-IR" sz="2800" dirty="0"/>
              <a:t>حداکثر مقدار</a:t>
            </a:r>
            <a:br>
              <a:rPr lang="fa-IR" sz="2800" dirty="0"/>
            </a:br>
            <a:endParaRPr lang="fa-IR" sz="2800" dirty="0"/>
          </a:p>
          <a:p>
            <a:pPr marL="0" indent="0" algn="r" rtl="1">
              <a:buNone/>
              <a:tabLst>
                <a:tab pos="2222500" algn="l"/>
              </a:tabLst>
            </a:pPr>
            <a:r>
              <a:rPr lang="en-US" altLang="en-US" sz="2800" dirty="0"/>
              <a:t>	</a:t>
            </a:r>
            <a:r>
              <a:rPr lang="en-US" altLang="en-US" sz="2800" b="1" dirty="0"/>
              <a:t>sum</a:t>
            </a:r>
            <a:r>
              <a:rPr lang="fa-IR" altLang="en-US" sz="2800" b="1" dirty="0"/>
              <a:t>: </a:t>
            </a:r>
            <a:r>
              <a:rPr lang="fa-IR" sz="2800" dirty="0"/>
              <a:t>مجموع مقادیر</a:t>
            </a:r>
            <a:br>
              <a:rPr lang="fa-IR" sz="2800" dirty="0"/>
            </a:br>
            <a:endParaRPr lang="fa-IR" sz="2800" dirty="0"/>
          </a:p>
          <a:p>
            <a:pPr marL="0" indent="0" algn="r" rtl="1">
              <a:buNone/>
              <a:tabLst>
                <a:tab pos="2222500" algn="l"/>
              </a:tabLst>
            </a:pPr>
            <a:r>
              <a:rPr lang="en-US" altLang="en-US" sz="2800" dirty="0"/>
              <a:t>	</a:t>
            </a:r>
            <a:r>
              <a:rPr lang="en-US" altLang="en-US" sz="2800" b="1" dirty="0"/>
              <a:t>count</a:t>
            </a:r>
            <a:r>
              <a:rPr lang="fa-IR" altLang="en-US" sz="2800" b="1" dirty="0"/>
              <a:t>: </a:t>
            </a:r>
            <a:r>
              <a:rPr lang="fa-IR" sz="2800" dirty="0"/>
              <a:t>تعداد مقادیر</a:t>
            </a:r>
            <a:endParaRPr lang="en-US" alt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r>
              <a:rPr lang="fa-IR" altLang="en-US" sz="2800" dirty="0"/>
              <a:t>مثال توابع تجمیعی</a:t>
            </a:r>
            <a:endParaRPr lang="en-US" altLang="en-US" sz="2800" dirty="0"/>
          </a:p>
        </p:txBody>
      </p:sp>
      <p:sp>
        <p:nvSpPr>
          <p:cNvPr id="36866" name="Rectangle 3"/>
          <p:cNvSpPr>
            <a:spLocks noGrp="1" noChangeArrowheads="1"/>
          </p:cNvSpPr>
          <p:nvPr>
            <p:ph idx="1"/>
          </p:nvPr>
        </p:nvSpPr>
        <p:spPr>
          <a:xfrm>
            <a:off x="0" y="1108075"/>
            <a:ext cx="8450263" cy="4805045"/>
          </a:xfrm>
        </p:spPr>
        <p:txBody>
          <a:bodyPr/>
          <a:lstStyle/>
          <a:p>
            <a:pPr algn="r" rtl="1">
              <a:tabLst>
                <a:tab pos="1711325" algn="l"/>
              </a:tabLst>
            </a:pPr>
            <a:r>
              <a:rPr lang="fa-IR" altLang="en-US" sz="2400" dirty="0"/>
              <a:t>میانگین حقوق اساتید دپارتمان علوم کامپیوتر:</a:t>
            </a:r>
          </a:p>
          <a:p>
            <a:pPr marL="0" indent="0" algn="l">
              <a:buNone/>
              <a:tabLst>
                <a:tab pos="1711325" algn="l"/>
              </a:tabLst>
            </a:pPr>
            <a:r>
              <a:rPr lang="en-US" altLang="en-US" sz="2400" b="1" dirty="0"/>
              <a:t>select </a:t>
            </a:r>
            <a:r>
              <a:rPr lang="en-US" altLang="en-US" sz="2400" b="1" dirty="0" err="1"/>
              <a:t>avg</a:t>
            </a:r>
            <a:r>
              <a:rPr lang="en-US" altLang="en-US" sz="2400" b="1" dirty="0"/>
              <a:t> </a:t>
            </a:r>
            <a:r>
              <a:rPr lang="en-US" altLang="en-US" sz="2400" dirty="0"/>
              <a:t>(</a:t>
            </a:r>
            <a:r>
              <a:rPr lang="en-US" altLang="en-US" sz="2400" i="1" dirty="0"/>
              <a:t>salary</a:t>
            </a:r>
            <a:r>
              <a:rPr lang="en-US" altLang="en-US" sz="2400" dirty="0"/>
              <a:t>)</a:t>
            </a:r>
            <a:br>
              <a:rPr lang="en-US" altLang="en-US" sz="2400" dirty="0"/>
            </a:br>
            <a:r>
              <a:rPr lang="en-US" altLang="en-US" sz="2400" b="1" dirty="0"/>
              <a:t>from </a:t>
            </a:r>
            <a:r>
              <a:rPr lang="en-US" altLang="en-US" sz="2400" i="1" dirty="0"/>
              <a:t>instructor</a:t>
            </a:r>
            <a:br>
              <a:rPr lang="en-US" altLang="en-US" sz="2400" i="1" dirty="0"/>
            </a:br>
            <a:r>
              <a:rPr lang="en-US" altLang="en-US" sz="2400" b="1" dirty="0"/>
              <a:t>where </a:t>
            </a:r>
            <a:r>
              <a:rPr lang="en-US" altLang="en-US" sz="2400" i="1" dirty="0" err="1"/>
              <a:t>dept_name</a:t>
            </a:r>
            <a:r>
              <a:rPr lang="en-US" altLang="en-US" sz="2400" dirty="0"/>
              <a:t>= 'Comp. Sci.';</a:t>
            </a:r>
          </a:p>
          <a:p>
            <a:pPr algn="r" rtl="1">
              <a:tabLst>
                <a:tab pos="1711325" algn="l"/>
              </a:tabLst>
            </a:pPr>
            <a:r>
              <a:rPr kumimoji="0" lang="fa-IR" altLang="en-US" sz="2400" dirty="0"/>
              <a:t>تعداد کل اساتیدی که در ترم بهار ۲۰۱۸ درسی را تدریس کرده‌اند:</a:t>
            </a:r>
          </a:p>
          <a:p>
            <a:pPr algn="r" rtl="1">
              <a:tabLst>
                <a:tab pos="1711325" algn="l"/>
              </a:tabLst>
            </a:pPr>
            <a:endParaRPr kumimoji="0" lang="fa-IR" altLang="en-US" sz="2400" dirty="0"/>
          </a:p>
          <a:p>
            <a:pPr algn="r" rtl="1">
              <a:tabLst>
                <a:tab pos="1711325" algn="l"/>
              </a:tabLst>
            </a:pPr>
            <a:endParaRPr kumimoji="0" lang="fa-IR" altLang="en-US" sz="2400" dirty="0"/>
          </a:p>
          <a:p>
            <a:pPr>
              <a:tabLst>
                <a:tab pos="1711325" algn="l"/>
              </a:tabLst>
            </a:pPr>
            <a:endParaRPr kumimoji="0" lang="fa-IR" altLang="en-US" sz="2400" dirty="0"/>
          </a:p>
          <a:p>
            <a:pPr>
              <a:tabLst>
                <a:tab pos="1711325" algn="l"/>
              </a:tabLst>
            </a:pPr>
            <a:endParaRPr kumimoji="0" lang="fa-IR" altLang="en-US" sz="2400" dirty="0"/>
          </a:p>
          <a:p>
            <a:pPr algn="r" rtl="1">
              <a:tabLst>
                <a:tab pos="1711325" algn="l"/>
              </a:tabLst>
            </a:pPr>
            <a:r>
              <a:rPr lang="fa-IR" sz="2400" dirty="0"/>
              <a:t>تعداد تاپل‌ها در جدول </a:t>
            </a:r>
            <a:r>
              <a:rPr lang="en-US" sz="2400" dirty="0"/>
              <a:t>course</a:t>
            </a:r>
            <a:r>
              <a:rPr lang="fa-IR" sz="2400" dirty="0"/>
              <a:t>: </a:t>
            </a:r>
            <a:endParaRPr lang="en-US" altLang="en-US" sz="3200" dirty="0"/>
          </a:p>
        </p:txBody>
      </p:sp>
      <p:sp>
        <p:nvSpPr>
          <p:cNvPr id="36867" name="Text Box 4"/>
          <p:cNvSpPr txBox="1">
            <a:spLocks noChangeArrowheads="1"/>
          </p:cNvSpPr>
          <p:nvPr/>
        </p:nvSpPr>
        <p:spPr bwMode="auto">
          <a:xfrm>
            <a:off x="758825" y="2813050"/>
            <a:ext cx="7681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kumimoji="1" lang="en-US" altLang="en-US" sz="1800"/>
              <a:t>   </a:t>
            </a:r>
            <a:endParaRPr lang="en-US" altLang="en-US" sz="1600"/>
          </a:p>
        </p:txBody>
      </p:sp>
      <p:sp>
        <p:nvSpPr>
          <p:cNvPr id="6" name="TextBox 5">
            <a:extLst>
              <a:ext uri="{FF2B5EF4-FFF2-40B4-BE49-F238E27FC236}">
                <a16:creationId xmlns:a16="http://schemas.microsoft.com/office/drawing/2014/main" id="{4657B2B4-AC16-4A64-B5CD-F4D876005AB2}"/>
              </a:ext>
            </a:extLst>
          </p:cNvPr>
          <p:cNvSpPr txBox="1"/>
          <p:nvPr/>
        </p:nvSpPr>
        <p:spPr>
          <a:xfrm>
            <a:off x="-396563" y="3290202"/>
            <a:ext cx="4621694" cy="1569660"/>
          </a:xfrm>
          <a:prstGeom prst="rect">
            <a:avLst/>
          </a:prstGeom>
          <a:noFill/>
        </p:spPr>
        <p:txBody>
          <a:bodyPr wrap="square">
            <a:spAutoFit/>
          </a:bodyPr>
          <a:lstStyle/>
          <a:p>
            <a:pPr lvl="1">
              <a:tabLst>
                <a:tab pos="1711325" algn="l"/>
              </a:tabLst>
            </a:pPr>
            <a:r>
              <a:rPr kumimoji="0" lang="en-US" altLang="en-US" sz="2400" b="1" dirty="0"/>
              <a:t>select count </a:t>
            </a:r>
            <a:r>
              <a:rPr kumimoji="0" lang="en-US" altLang="en-US" sz="2400" dirty="0"/>
              <a:t>(</a:t>
            </a:r>
            <a:r>
              <a:rPr kumimoji="0" lang="en-US" altLang="en-US" sz="2400" b="1" dirty="0"/>
              <a:t>distinct </a:t>
            </a:r>
            <a:r>
              <a:rPr kumimoji="0" lang="en-US" altLang="en-US" sz="2400" i="1" dirty="0"/>
              <a:t>ID</a:t>
            </a:r>
            <a:r>
              <a:rPr kumimoji="0" lang="en-US" altLang="en-US" sz="2400" dirty="0"/>
              <a:t>)</a:t>
            </a:r>
            <a:br>
              <a:rPr kumimoji="0" lang="en-US" altLang="en-US" sz="2400" dirty="0"/>
            </a:br>
            <a:r>
              <a:rPr kumimoji="0" lang="en-US" altLang="en-US" sz="2400" b="1" dirty="0"/>
              <a:t>from </a:t>
            </a:r>
            <a:r>
              <a:rPr kumimoji="0" lang="en-US" altLang="en-US" sz="2400" i="1" dirty="0"/>
              <a:t>teaches</a:t>
            </a:r>
            <a:br>
              <a:rPr kumimoji="0" lang="en-US" altLang="en-US" sz="2400" i="1" dirty="0"/>
            </a:br>
            <a:r>
              <a:rPr kumimoji="0" lang="en-US" altLang="en-US" sz="2400" b="1" dirty="0"/>
              <a:t>where </a:t>
            </a:r>
            <a:r>
              <a:rPr kumimoji="0" lang="en-US" altLang="en-US" sz="2400" i="1" dirty="0"/>
              <a:t>semester </a:t>
            </a:r>
            <a:r>
              <a:rPr kumimoji="0" lang="en-US" altLang="en-US" sz="2400" dirty="0"/>
              <a:t>= 'Spring' </a:t>
            </a:r>
            <a:r>
              <a:rPr kumimoji="0" lang="en-US" altLang="en-US" sz="2400" b="1" dirty="0"/>
              <a:t>and </a:t>
            </a:r>
            <a:r>
              <a:rPr kumimoji="0" lang="en-US" altLang="en-US" sz="2400" i="1" dirty="0"/>
              <a:t>year </a:t>
            </a:r>
            <a:r>
              <a:rPr kumimoji="0" lang="en-US" altLang="en-US" sz="2400" dirty="0"/>
              <a:t>= 2018;</a:t>
            </a:r>
          </a:p>
        </p:txBody>
      </p:sp>
      <p:sp>
        <p:nvSpPr>
          <p:cNvPr id="8" name="TextBox 7">
            <a:extLst>
              <a:ext uri="{FF2B5EF4-FFF2-40B4-BE49-F238E27FC236}">
                <a16:creationId xmlns:a16="http://schemas.microsoft.com/office/drawing/2014/main" id="{9F8FD5E5-6F39-4E25-AA62-469074031F9E}"/>
              </a:ext>
            </a:extLst>
          </p:cNvPr>
          <p:cNvSpPr txBox="1"/>
          <p:nvPr/>
        </p:nvSpPr>
        <p:spPr>
          <a:xfrm>
            <a:off x="-396563" y="5688888"/>
            <a:ext cx="4621694" cy="830997"/>
          </a:xfrm>
          <a:prstGeom prst="rect">
            <a:avLst/>
          </a:prstGeom>
          <a:noFill/>
        </p:spPr>
        <p:txBody>
          <a:bodyPr wrap="square">
            <a:spAutoFit/>
          </a:bodyPr>
          <a:lstStyle/>
          <a:p>
            <a:pPr lvl="1">
              <a:tabLst>
                <a:tab pos="1711325" algn="l"/>
              </a:tabLst>
            </a:pPr>
            <a:r>
              <a:rPr kumimoji="0" lang="en-US" altLang="en-US" sz="2400" b="1" dirty="0"/>
              <a:t>select count </a:t>
            </a:r>
            <a:r>
              <a:rPr kumimoji="0" lang="en-US" altLang="en-US" sz="2400" dirty="0"/>
              <a:t>(*)</a:t>
            </a:r>
            <a:br>
              <a:rPr kumimoji="0" lang="en-US" altLang="en-US" sz="2400" dirty="0"/>
            </a:br>
            <a:r>
              <a:rPr kumimoji="0" lang="en-US" altLang="en-US" sz="2400" b="1" dirty="0"/>
              <a:t>from </a:t>
            </a:r>
            <a:r>
              <a:rPr kumimoji="0" lang="en-US" altLang="en-US" sz="2400" i="1" dirty="0"/>
              <a:t>course</a:t>
            </a:r>
            <a:r>
              <a:rPr kumimoji="0" lang="en-US" alt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p:txBody>
          <a:bodyPr/>
          <a:lstStyle/>
          <a:p>
            <a:pPr rtl="1"/>
            <a:r>
              <a:rPr lang="fa-IR" altLang="en-US" sz="2800" dirty="0"/>
              <a:t>توابع تجمیعی – </a:t>
            </a:r>
            <a:r>
              <a:rPr lang="en-US" altLang="en-US" sz="2800" dirty="0"/>
              <a:t>Group by</a:t>
            </a:r>
          </a:p>
        </p:txBody>
      </p:sp>
      <p:sp>
        <p:nvSpPr>
          <p:cNvPr id="37890" name="Rectangle 3"/>
          <p:cNvSpPr>
            <a:spLocks noGrp="1" noChangeArrowheads="1"/>
          </p:cNvSpPr>
          <p:nvPr>
            <p:ph idx="1"/>
          </p:nvPr>
        </p:nvSpPr>
        <p:spPr>
          <a:xfrm>
            <a:off x="247856" y="1023938"/>
            <a:ext cx="8420657" cy="1768957"/>
          </a:xfrm>
        </p:spPr>
        <p:txBody>
          <a:bodyPr/>
          <a:lstStyle/>
          <a:p>
            <a:pPr algn="r" rtl="1">
              <a:tabLst>
                <a:tab pos="625475" algn="l"/>
              </a:tabLst>
            </a:pPr>
            <a:r>
              <a:rPr lang="fa-IR" altLang="en-US" sz="2400" dirty="0"/>
              <a:t>میانگین حقوق اساتید در هر دپارتمان</a:t>
            </a:r>
            <a:endParaRPr lang="en-US" altLang="en-US" sz="2400" dirty="0"/>
          </a:p>
          <a:p>
            <a:pPr lvl="1">
              <a:tabLst>
                <a:tab pos="625475" algn="l"/>
              </a:tabLst>
            </a:pPr>
            <a:endParaRPr lang="en-US" altLang="en-US" sz="3200" dirty="0"/>
          </a:p>
          <a:p>
            <a:pPr lvl="1">
              <a:tabLst>
                <a:tab pos="625475" algn="l"/>
              </a:tabLst>
            </a:pPr>
            <a:endParaRPr lang="en-US" altLang="en-US" sz="3200" dirty="0"/>
          </a:p>
        </p:txBody>
      </p:sp>
      <p:pic>
        <p:nvPicPr>
          <p:cNvPr id="3" name="Graphic 2">
            <a:extLst>
              <a:ext uri="{FF2B5EF4-FFF2-40B4-BE49-F238E27FC236}">
                <a16:creationId xmlns:a16="http://schemas.microsoft.com/office/drawing/2014/main" id="{A696F0C8-535A-4899-86A4-1FC72B33C24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9771" t="2012" r="19587" b="13353"/>
          <a:stretch/>
        </p:blipFill>
        <p:spPr>
          <a:xfrm>
            <a:off x="247856" y="2681440"/>
            <a:ext cx="4514644" cy="3923206"/>
          </a:xfrm>
          <a:prstGeom prst="rect">
            <a:avLst/>
          </a:prstGeom>
        </p:spPr>
      </p:pic>
      <p:pic>
        <p:nvPicPr>
          <p:cNvPr id="5" name="Graphic 4">
            <a:extLst>
              <a:ext uri="{FF2B5EF4-FFF2-40B4-BE49-F238E27FC236}">
                <a16:creationId xmlns:a16="http://schemas.microsoft.com/office/drawing/2014/main" id="{C1B06BB8-D7A3-4C3D-838A-568EB83A706D}"/>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l="31384" t="3188" r="31718" b="23128"/>
          <a:stretch/>
        </p:blipFill>
        <p:spPr>
          <a:xfrm>
            <a:off x="4972431" y="3004851"/>
            <a:ext cx="3341645" cy="3073337"/>
          </a:xfrm>
          <a:prstGeom prst="rect">
            <a:avLst/>
          </a:prstGeom>
        </p:spPr>
      </p:pic>
      <p:sp>
        <p:nvSpPr>
          <p:cNvPr id="7" name="TextBox 6">
            <a:extLst>
              <a:ext uri="{FF2B5EF4-FFF2-40B4-BE49-F238E27FC236}">
                <a16:creationId xmlns:a16="http://schemas.microsoft.com/office/drawing/2014/main" id="{720A05E9-2906-4472-BF5D-77AAFCF3C5A6}"/>
              </a:ext>
            </a:extLst>
          </p:cNvPr>
          <p:cNvSpPr txBox="1"/>
          <p:nvPr/>
        </p:nvSpPr>
        <p:spPr>
          <a:xfrm>
            <a:off x="400430" y="1637491"/>
            <a:ext cx="8196917" cy="923330"/>
          </a:xfrm>
          <a:prstGeom prst="rect">
            <a:avLst/>
          </a:prstGeom>
          <a:noFill/>
        </p:spPr>
        <p:txBody>
          <a:bodyPr wrap="square">
            <a:spAutoFit/>
          </a:bodyPr>
          <a:lstStyle/>
          <a:p>
            <a:pPr lvl="1">
              <a:tabLst>
                <a:tab pos="625475" algn="l"/>
              </a:tabLst>
            </a:pPr>
            <a:r>
              <a:rPr lang="en-US" altLang="en-US" sz="1800" b="1" dirty="0"/>
              <a:t>select </a:t>
            </a:r>
            <a:r>
              <a:rPr lang="en-US" altLang="en-US" sz="1800" i="1" dirty="0" err="1"/>
              <a:t>dept_name</a:t>
            </a:r>
            <a:r>
              <a:rPr lang="en-US" altLang="en-US" sz="1800" dirty="0"/>
              <a:t>, </a:t>
            </a:r>
            <a:r>
              <a:rPr lang="en-US" altLang="en-US" sz="1800" b="1" dirty="0"/>
              <a:t>avg </a:t>
            </a:r>
            <a:r>
              <a:rPr lang="en-US" altLang="en-US" sz="1800" dirty="0"/>
              <a:t>(</a:t>
            </a:r>
            <a:r>
              <a:rPr lang="en-US" altLang="en-US" sz="1800" i="1" dirty="0"/>
              <a:t>salary</a:t>
            </a:r>
            <a:r>
              <a:rPr lang="en-US" altLang="en-US" sz="1800" dirty="0"/>
              <a:t>) </a:t>
            </a:r>
            <a:r>
              <a:rPr lang="en-US" altLang="en-US" sz="1800" b="1" dirty="0"/>
              <a:t>as</a:t>
            </a:r>
            <a:r>
              <a:rPr lang="en-US" altLang="en-US" sz="1800" dirty="0"/>
              <a:t> </a:t>
            </a:r>
            <a:r>
              <a:rPr lang="en-US" altLang="en-US" sz="1800" i="1" dirty="0" err="1"/>
              <a:t>avg_salary</a:t>
            </a:r>
            <a:br>
              <a:rPr lang="en-US" altLang="en-US" sz="1800" dirty="0"/>
            </a:br>
            <a:r>
              <a:rPr lang="en-US" altLang="en-US" sz="1800" b="1" dirty="0"/>
              <a:t>from </a:t>
            </a:r>
            <a:r>
              <a:rPr lang="en-US" altLang="en-US" sz="1800" i="1" dirty="0"/>
              <a:t>instructor</a:t>
            </a:r>
            <a:br>
              <a:rPr lang="en-US" altLang="en-US" sz="1800" i="1" dirty="0"/>
            </a:br>
            <a:r>
              <a:rPr lang="en-US" altLang="en-US" sz="1800" b="1" dirty="0"/>
              <a:t>group by </a:t>
            </a:r>
            <a:r>
              <a:rPr lang="en-US" altLang="en-US" sz="1800" i="1" dirty="0" err="1"/>
              <a:t>dept_name</a:t>
            </a:r>
            <a:r>
              <a:rPr lang="en-US" altLang="en-US" sz="1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title"/>
          </p:nvPr>
        </p:nvSpPr>
        <p:spPr/>
        <p:txBody>
          <a:bodyPr/>
          <a:lstStyle/>
          <a:p>
            <a:r>
              <a:rPr lang="fa-IR" altLang="en-US" dirty="0"/>
              <a:t>توابع تجمیعی (ادامه)</a:t>
            </a:r>
            <a:endParaRPr lang="en-US" altLang="en-US" sz="2800" dirty="0"/>
          </a:p>
        </p:txBody>
      </p:sp>
      <p:sp>
        <p:nvSpPr>
          <p:cNvPr id="38914" name="Text Box 3"/>
          <p:cNvSpPr>
            <a:spLocks noGrp="1" noChangeArrowheads="1"/>
          </p:cNvSpPr>
          <p:nvPr>
            <p:ph idx="1"/>
          </p:nvPr>
        </p:nvSpPr>
        <p:spPr>
          <a:xfrm>
            <a:off x="241300" y="1093789"/>
            <a:ext cx="8183371" cy="4075111"/>
          </a:xfrm>
        </p:spPr>
        <p:txBody>
          <a:bodyPr/>
          <a:lstStyle/>
          <a:p>
            <a:pPr algn="r" rtl="1"/>
            <a:r>
              <a:rPr lang="fa-IR" altLang="en-US" sz="2800" dirty="0"/>
              <a:t>ویژگی‌هایی که در عبارت </a:t>
            </a:r>
            <a:r>
              <a:rPr lang="en-US" altLang="en-US" sz="2800" dirty="0"/>
              <a:t>SELECT</a:t>
            </a:r>
            <a:r>
              <a:rPr lang="fa-IR" altLang="en-US" sz="2800" dirty="0"/>
              <a:t> </a:t>
            </a:r>
            <a:r>
              <a:rPr lang="en-US" altLang="en-US" sz="2800" dirty="0"/>
              <a:t> </a:t>
            </a:r>
            <a:r>
              <a:rPr lang="fa-IR" altLang="en-US" sz="2800" dirty="0"/>
              <a:t>خارج از توابع تجمیعی استفاده می‌شوند، باید در فهرست </a:t>
            </a:r>
            <a:r>
              <a:rPr lang="en-US" altLang="en-US" sz="2800" dirty="0"/>
              <a:t>GROUP BY</a:t>
            </a:r>
            <a:r>
              <a:rPr lang="fa-IR" altLang="en-US" sz="2800" dirty="0"/>
              <a:t> </a:t>
            </a:r>
            <a:r>
              <a:rPr lang="en-US" altLang="en-US" sz="2800" dirty="0"/>
              <a:t> </a:t>
            </a:r>
            <a:r>
              <a:rPr lang="fa-IR" altLang="en-US" sz="2800" dirty="0"/>
              <a:t>قرار گیرند.</a:t>
            </a:r>
            <a:endParaRPr lang="en-US" altLang="en-US" sz="3600" dirty="0"/>
          </a:p>
        </p:txBody>
      </p:sp>
      <p:sp>
        <p:nvSpPr>
          <p:cNvPr id="5" name="TextBox 4">
            <a:extLst>
              <a:ext uri="{FF2B5EF4-FFF2-40B4-BE49-F238E27FC236}">
                <a16:creationId xmlns:a16="http://schemas.microsoft.com/office/drawing/2014/main" id="{09DB6C29-772D-47C5-869F-1404C2964E4B}"/>
              </a:ext>
            </a:extLst>
          </p:cNvPr>
          <p:cNvSpPr txBox="1"/>
          <p:nvPr/>
        </p:nvSpPr>
        <p:spPr>
          <a:xfrm>
            <a:off x="337929" y="2295939"/>
            <a:ext cx="8358809" cy="2062103"/>
          </a:xfrm>
          <a:prstGeom prst="rect">
            <a:avLst/>
          </a:prstGeom>
          <a:noFill/>
        </p:spPr>
        <p:txBody>
          <a:bodyPr wrap="square">
            <a:spAutoFit/>
          </a:bodyPr>
          <a:lstStyle/>
          <a:p>
            <a:pPr lvl="1"/>
            <a:r>
              <a:rPr lang="en-US" altLang="en-US" sz="3200" dirty="0"/>
              <a:t>/* </a:t>
            </a:r>
            <a:r>
              <a:rPr lang="fa-IR" altLang="en-US" sz="3200" dirty="0"/>
              <a:t>پرس‌وجوی نادرست</a:t>
            </a:r>
            <a:r>
              <a:rPr lang="en-US" altLang="en-US" sz="3200" dirty="0"/>
              <a:t>*/</a:t>
            </a:r>
            <a:br>
              <a:rPr lang="en-US" altLang="en-US" sz="3200" dirty="0"/>
            </a:br>
            <a:r>
              <a:rPr lang="en-US" altLang="en-US" sz="3200" b="1" dirty="0"/>
              <a:t>select </a:t>
            </a:r>
            <a:r>
              <a:rPr lang="en-US" altLang="en-US" sz="3200" i="1" dirty="0" err="1"/>
              <a:t>dept_name</a:t>
            </a:r>
            <a:r>
              <a:rPr lang="en-US" altLang="en-US" sz="3200" dirty="0"/>
              <a:t>, </a:t>
            </a:r>
            <a:r>
              <a:rPr lang="en-US" altLang="en-US" sz="3200" i="1" dirty="0"/>
              <a:t>ID</a:t>
            </a:r>
            <a:r>
              <a:rPr lang="en-US" altLang="en-US" sz="3200" dirty="0"/>
              <a:t>, </a:t>
            </a:r>
            <a:r>
              <a:rPr lang="en-US" altLang="en-US" sz="3200" b="1" dirty="0"/>
              <a:t>avg </a:t>
            </a:r>
            <a:r>
              <a:rPr lang="en-US" altLang="en-US" sz="3200" dirty="0"/>
              <a:t>(</a:t>
            </a:r>
            <a:r>
              <a:rPr lang="en-US" altLang="en-US" sz="3200" i="1" dirty="0"/>
              <a:t>salary</a:t>
            </a:r>
            <a:r>
              <a:rPr lang="en-US" altLang="en-US" sz="3200" dirty="0"/>
              <a:t>)</a:t>
            </a:r>
            <a:br>
              <a:rPr lang="en-US" altLang="en-US" sz="3200" dirty="0"/>
            </a:br>
            <a:r>
              <a:rPr lang="en-US" altLang="en-US" sz="3200" b="1" dirty="0"/>
              <a:t>from </a:t>
            </a:r>
            <a:r>
              <a:rPr lang="en-US" altLang="en-US" sz="3200" i="1" dirty="0"/>
              <a:t>instructor</a:t>
            </a:r>
            <a:br>
              <a:rPr lang="en-US" altLang="en-US" sz="3200" i="1" dirty="0"/>
            </a:br>
            <a:r>
              <a:rPr lang="en-US" altLang="en-US" sz="3200" b="1" dirty="0"/>
              <a:t>group by </a:t>
            </a:r>
            <a:r>
              <a:rPr lang="en-US" altLang="en-US" sz="3200" i="1" dirty="0" err="1"/>
              <a:t>dept_name</a:t>
            </a:r>
            <a:r>
              <a:rPr lang="en-US" altLang="en-US" sz="32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C30DCB51-4778-4CC0-9D2F-DE9282EEFA8E}"/>
              </a:ext>
            </a:extLst>
          </p:cNvPr>
          <p:cNvSpPr>
            <a:spLocks noGrp="1" noChangeArrowheads="1"/>
          </p:cNvSpPr>
          <p:nvPr>
            <p:ph type="title"/>
          </p:nvPr>
        </p:nvSpPr>
        <p:spPr/>
        <p:txBody>
          <a:bodyPr/>
          <a:lstStyle/>
          <a:p>
            <a:pPr>
              <a:defRPr/>
            </a:pPr>
            <a:r>
              <a:rPr lang="fa-IR" sz="3200" dirty="0"/>
              <a:t>مثال</a:t>
            </a:r>
            <a:endParaRPr lang="en-US" sz="3200" dirty="0"/>
          </a:p>
        </p:txBody>
      </p:sp>
      <p:sp>
        <p:nvSpPr>
          <p:cNvPr id="78851" name="Content Placeholder 1">
            <a:extLst>
              <a:ext uri="{FF2B5EF4-FFF2-40B4-BE49-F238E27FC236}">
                <a16:creationId xmlns:a16="http://schemas.microsoft.com/office/drawing/2014/main" id="{741BAC69-2858-4A95-99BE-32BE42D02C8B}"/>
              </a:ext>
            </a:extLst>
          </p:cNvPr>
          <p:cNvSpPr>
            <a:spLocks noGrp="1" noChangeArrowheads="1"/>
          </p:cNvSpPr>
          <p:nvPr>
            <p:ph idx="1"/>
          </p:nvPr>
        </p:nvSpPr>
        <p:spPr/>
        <p:txBody>
          <a:bodyPr/>
          <a:lstStyle/>
          <a:p>
            <a:pPr algn="r" rtl="1"/>
            <a:r>
              <a:rPr lang="fa-IR" altLang="fa-IR" sz="2400">
                <a:ea typeface="ＭＳ Ｐゴシック" panose="020B0600070205080204" pitchFamily="34" charset="-128"/>
              </a:rPr>
              <a:t>مشخص کنید چند تهیه کننده </a:t>
            </a:r>
            <a:r>
              <a:rPr lang="en-US" altLang="fa-IR" sz="2400">
                <a:ea typeface="ＭＳ Ｐゴシック" panose="020B0600070205080204" pitchFamily="34" charset="-128"/>
              </a:rPr>
              <a:t>P2</a:t>
            </a:r>
            <a:r>
              <a:rPr lang="fa-IR" altLang="fa-IR" sz="2400">
                <a:ea typeface="ＭＳ Ｐゴシック" panose="020B0600070205080204" pitchFamily="34" charset="-128"/>
              </a:rPr>
              <a:t>را تهیه کرده اند؟</a:t>
            </a:r>
          </a:p>
        </p:txBody>
      </p:sp>
      <p:graphicFrame>
        <p:nvGraphicFramePr>
          <p:cNvPr id="10" name="Table 3">
            <a:extLst>
              <a:ext uri="{FF2B5EF4-FFF2-40B4-BE49-F238E27FC236}">
                <a16:creationId xmlns:a16="http://schemas.microsoft.com/office/drawing/2014/main" id="{E4F9021B-DCA9-479A-8613-B12EF057A96E}"/>
              </a:ext>
            </a:extLst>
          </p:cNvPr>
          <p:cNvGraphicFramePr>
            <a:graphicFrameLocks noGrp="1"/>
          </p:cNvGraphicFramePr>
          <p:nvPr>
            <p:extLst>
              <p:ext uri="{D42A27DB-BD31-4B8C-83A1-F6EECF244321}">
                <p14:modId xmlns:p14="http://schemas.microsoft.com/office/powerpoint/2010/main" val="2769208797"/>
              </p:ext>
            </p:extLst>
          </p:nvPr>
        </p:nvGraphicFramePr>
        <p:xfrm>
          <a:off x="6944512" y="2572229"/>
          <a:ext cx="1820076" cy="4000269"/>
        </p:xfrm>
        <a:graphic>
          <a:graphicData uri="http://schemas.openxmlformats.org/drawingml/2006/table">
            <a:tbl>
              <a:tblPr rtl="1" firstRow="1" bandRow="1">
                <a:tableStyleId>{E8B1032C-EA38-4F05-BA0D-38AFFFC7BED3}</a:tableStyleId>
              </a:tblPr>
              <a:tblGrid>
                <a:gridCol w="606692">
                  <a:extLst>
                    <a:ext uri="{9D8B030D-6E8A-4147-A177-3AD203B41FA5}">
                      <a16:colId xmlns:a16="http://schemas.microsoft.com/office/drawing/2014/main" val="20000"/>
                    </a:ext>
                  </a:extLst>
                </a:gridCol>
                <a:gridCol w="606692">
                  <a:extLst>
                    <a:ext uri="{9D8B030D-6E8A-4147-A177-3AD203B41FA5}">
                      <a16:colId xmlns:a16="http://schemas.microsoft.com/office/drawing/2014/main" val="20001"/>
                    </a:ext>
                  </a:extLst>
                </a:gridCol>
                <a:gridCol w="606692">
                  <a:extLst>
                    <a:ext uri="{9D8B030D-6E8A-4147-A177-3AD203B41FA5}">
                      <a16:colId xmlns:a16="http://schemas.microsoft.com/office/drawing/2014/main" val="20002"/>
                    </a:ext>
                  </a:extLst>
                </a:gridCol>
              </a:tblGrid>
              <a:tr h="571467">
                <a:tc>
                  <a:txBody>
                    <a:bodyPr/>
                    <a:lstStyle/>
                    <a:p>
                      <a:pPr rtl="1"/>
                      <a:r>
                        <a:rPr lang="en-US" sz="1600" b="1" dirty="0"/>
                        <a:t>Qty</a:t>
                      </a:r>
                      <a:endParaRPr lang="fa-IR" sz="1600" b="1" dirty="0"/>
                    </a:p>
                  </a:txBody>
                  <a:tcPr marL="91358" marR="91358" marT="45749" marB="45749">
                    <a:solidFill>
                      <a:schemeClr val="bg2">
                        <a:lumMod val="60000"/>
                        <a:lumOff val="40000"/>
                      </a:schemeClr>
                    </a:solidFill>
                  </a:tcPr>
                </a:tc>
                <a:tc>
                  <a:txBody>
                    <a:bodyPr/>
                    <a:lstStyle/>
                    <a:p>
                      <a:pPr rtl="1"/>
                      <a:r>
                        <a:rPr lang="en-US" sz="1600" b="1" dirty="0"/>
                        <a:t>P#</a:t>
                      </a:r>
                      <a:endParaRPr lang="fa-IR" sz="1600" b="1" dirty="0"/>
                    </a:p>
                  </a:txBody>
                  <a:tcPr marL="91358" marR="91358" marT="45749" marB="45749">
                    <a:solidFill>
                      <a:schemeClr val="bg2">
                        <a:lumMod val="60000"/>
                        <a:lumOff val="40000"/>
                      </a:schemeClr>
                    </a:solidFill>
                  </a:tcPr>
                </a:tc>
                <a:tc>
                  <a:txBody>
                    <a:bodyPr/>
                    <a:lstStyle/>
                    <a:p>
                      <a:pPr rtl="1"/>
                      <a:r>
                        <a:rPr lang="en-US" sz="1600" b="1" dirty="0"/>
                        <a:t>S#</a:t>
                      </a:r>
                      <a:endParaRPr lang="fa-IR" sz="1600" b="1" dirty="0"/>
                    </a:p>
                  </a:txBody>
                  <a:tcPr marL="91358" marR="91358" marT="45749" marB="45749">
                    <a:solidFill>
                      <a:schemeClr val="bg2">
                        <a:lumMod val="60000"/>
                        <a:lumOff val="40000"/>
                      </a:schemeClr>
                    </a:solidFill>
                  </a:tcPr>
                </a:tc>
                <a:extLst>
                  <a:ext uri="{0D108BD9-81ED-4DB2-BD59-A6C34878D82A}">
                    <a16:rowId xmlns:a16="http://schemas.microsoft.com/office/drawing/2014/main" val="10000"/>
                  </a:ext>
                </a:extLst>
              </a:tr>
              <a:tr h="571467">
                <a:tc>
                  <a:txBody>
                    <a:bodyPr/>
                    <a:lstStyle/>
                    <a:p>
                      <a:pPr rtl="1"/>
                      <a:r>
                        <a:rPr lang="en-US" sz="1600" b="1" dirty="0"/>
                        <a:t>300</a:t>
                      </a:r>
                      <a:endParaRPr lang="fa-IR" sz="1600" b="1" dirty="0"/>
                    </a:p>
                  </a:txBody>
                  <a:tcPr marL="91358" marR="91358" marT="45749" marB="45749"/>
                </a:tc>
                <a:tc>
                  <a:txBody>
                    <a:bodyPr/>
                    <a:lstStyle/>
                    <a:p>
                      <a:pPr rtl="1"/>
                      <a:r>
                        <a:rPr lang="en-US" sz="1600" b="1" dirty="0"/>
                        <a:t>P1</a:t>
                      </a:r>
                      <a:endParaRPr lang="fa-IR" sz="1600" b="1" dirty="0"/>
                    </a:p>
                  </a:txBody>
                  <a:tcPr marL="91358" marR="91358" marT="45749" marB="45749"/>
                </a:tc>
                <a:tc>
                  <a:txBody>
                    <a:bodyPr/>
                    <a:lstStyle/>
                    <a:p>
                      <a:pPr rtl="1"/>
                      <a:r>
                        <a:rPr lang="en-US" sz="1600" b="1" dirty="0"/>
                        <a:t>s1</a:t>
                      </a:r>
                      <a:endParaRPr lang="fa-IR" sz="1600" b="1" dirty="0"/>
                    </a:p>
                  </a:txBody>
                  <a:tcPr marL="91358" marR="91358" marT="45749" marB="45749"/>
                </a:tc>
                <a:extLst>
                  <a:ext uri="{0D108BD9-81ED-4DB2-BD59-A6C34878D82A}">
                    <a16:rowId xmlns:a16="http://schemas.microsoft.com/office/drawing/2014/main" val="10001"/>
                  </a:ext>
                </a:extLst>
              </a:tr>
              <a:tr h="571467">
                <a:tc>
                  <a:txBody>
                    <a:bodyPr/>
                    <a:lstStyle/>
                    <a:p>
                      <a:pPr rtl="1"/>
                      <a:r>
                        <a:rPr lang="en-US" sz="1600" b="1" dirty="0"/>
                        <a:t>200</a:t>
                      </a:r>
                      <a:endParaRPr lang="fa-IR" sz="1600" b="1" dirty="0"/>
                    </a:p>
                  </a:txBody>
                  <a:tcPr marL="91358" marR="91358" marT="45749" marB="45749"/>
                </a:tc>
                <a:tc>
                  <a:txBody>
                    <a:bodyPr/>
                    <a:lstStyle/>
                    <a:p>
                      <a:pPr rtl="1"/>
                      <a:r>
                        <a:rPr lang="en-US" sz="1600" b="1" dirty="0"/>
                        <a:t>P2</a:t>
                      </a:r>
                      <a:endParaRPr lang="fa-IR" sz="1600" b="1" dirty="0"/>
                    </a:p>
                  </a:txBody>
                  <a:tcPr marL="91358" marR="91358" marT="45749" marB="45749"/>
                </a:tc>
                <a:tc>
                  <a:txBody>
                    <a:bodyPr/>
                    <a:lstStyle/>
                    <a:p>
                      <a:pPr rtl="1"/>
                      <a:r>
                        <a:rPr lang="en-US" sz="1600" b="1" dirty="0"/>
                        <a:t>s2</a:t>
                      </a:r>
                      <a:endParaRPr lang="fa-IR" sz="1600" b="1" dirty="0"/>
                    </a:p>
                  </a:txBody>
                  <a:tcPr marL="91358" marR="91358" marT="45749" marB="45749"/>
                </a:tc>
                <a:extLst>
                  <a:ext uri="{0D108BD9-81ED-4DB2-BD59-A6C34878D82A}">
                    <a16:rowId xmlns:a16="http://schemas.microsoft.com/office/drawing/2014/main" val="10002"/>
                  </a:ext>
                </a:extLst>
              </a:tr>
              <a:tr h="571467">
                <a:tc>
                  <a:txBody>
                    <a:bodyPr/>
                    <a:lstStyle/>
                    <a:p>
                      <a:pPr rtl="1"/>
                      <a:r>
                        <a:rPr lang="en-US" sz="1600" b="1" dirty="0"/>
                        <a:t>400</a:t>
                      </a:r>
                      <a:endParaRPr lang="fa-IR" sz="1600" b="1" dirty="0"/>
                    </a:p>
                  </a:txBody>
                  <a:tcPr marL="91358" marR="91358" marT="45749" marB="45749"/>
                </a:tc>
                <a:tc>
                  <a:txBody>
                    <a:bodyPr/>
                    <a:lstStyle/>
                    <a:p>
                      <a:pPr rtl="1"/>
                      <a:r>
                        <a:rPr lang="en-US" sz="1600" b="1" dirty="0"/>
                        <a:t>P3</a:t>
                      </a:r>
                      <a:endParaRPr lang="fa-IR" sz="1600" b="1" dirty="0"/>
                    </a:p>
                  </a:txBody>
                  <a:tcPr marL="91358" marR="91358" marT="45749" marB="45749"/>
                </a:tc>
                <a:tc>
                  <a:txBody>
                    <a:bodyPr/>
                    <a:lstStyle/>
                    <a:p>
                      <a:pPr rtl="1"/>
                      <a:r>
                        <a:rPr lang="en-US" sz="1600" b="1" dirty="0"/>
                        <a:t>s3</a:t>
                      </a:r>
                      <a:endParaRPr lang="fa-IR" sz="1600" b="1" dirty="0"/>
                    </a:p>
                  </a:txBody>
                  <a:tcPr marL="91358" marR="91358" marT="45749" marB="45749"/>
                </a:tc>
                <a:extLst>
                  <a:ext uri="{0D108BD9-81ED-4DB2-BD59-A6C34878D82A}">
                    <a16:rowId xmlns:a16="http://schemas.microsoft.com/office/drawing/2014/main" val="10003"/>
                  </a:ext>
                </a:extLst>
              </a:tr>
              <a:tr h="571467">
                <a:tc>
                  <a:txBody>
                    <a:bodyPr/>
                    <a:lstStyle/>
                    <a:p>
                      <a:pPr rtl="1"/>
                      <a:r>
                        <a:rPr lang="en-US" sz="1600" b="1" dirty="0"/>
                        <a:t>300</a:t>
                      </a:r>
                      <a:endParaRPr lang="fa-IR" sz="1600" b="1" dirty="0"/>
                    </a:p>
                  </a:txBody>
                  <a:tcPr marL="91358" marR="91358" marT="45749" marB="45749"/>
                </a:tc>
                <a:tc>
                  <a:txBody>
                    <a:bodyPr/>
                    <a:lstStyle/>
                    <a:p>
                      <a:pPr rtl="1"/>
                      <a:r>
                        <a:rPr lang="en-US" sz="1600" b="1" dirty="0"/>
                        <a:t>P1</a:t>
                      </a:r>
                      <a:endParaRPr lang="fa-IR" sz="1600" b="1" dirty="0"/>
                    </a:p>
                  </a:txBody>
                  <a:tcPr marL="91358" marR="91358" marT="45749" marB="45749"/>
                </a:tc>
                <a:tc>
                  <a:txBody>
                    <a:bodyPr/>
                    <a:lstStyle/>
                    <a:p>
                      <a:pPr rtl="1"/>
                      <a:r>
                        <a:rPr lang="en-US" sz="1600" b="1" dirty="0"/>
                        <a:t>s2</a:t>
                      </a:r>
                      <a:endParaRPr lang="fa-IR" sz="1600" b="1" dirty="0"/>
                    </a:p>
                  </a:txBody>
                  <a:tcPr marL="91358" marR="91358" marT="45749" marB="45749"/>
                </a:tc>
                <a:extLst>
                  <a:ext uri="{0D108BD9-81ED-4DB2-BD59-A6C34878D82A}">
                    <a16:rowId xmlns:a16="http://schemas.microsoft.com/office/drawing/2014/main" val="10004"/>
                  </a:ext>
                </a:extLst>
              </a:tr>
              <a:tr h="571467">
                <a:tc>
                  <a:txBody>
                    <a:bodyPr/>
                    <a:lstStyle/>
                    <a:p>
                      <a:pPr rtl="1"/>
                      <a:r>
                        <a:rPr lang="en-US" sz="1600" b="1" dirty="0"/>
                        <a:t>400</a:t>
                      </a:r>
                      <a:endParaRPr lang="fa-IR" sz="1600" b="1" dirty="0"/>
                    </a:p>
                  </a:txBody>
                  <a:tcPr marL="91358" marR="91358" marT="45749" marB="45749"/>
                </a:tc>
                <a:tc>
                  <a:txBody>
                    <a:bodyPr/>
                    <a:lstStyle/>
                    <a:p>
                      <a:pPr rtl="1"/>
                      <a:r>
                        <a:rPr lang="en-US" sz="1600" b="1" dirty="0"/>
                        <a:t>P2</a:t>
                      </a:r>
                      <a:endParaRPr lang="fa-IR" sz="1600" b="1" dirty="0"/>
                    </a:p>
                  </a:txBody>
                  <a:tcPr marL="91358" marR="91358" marT="45749" marB="45749"/>
                </a:tc>
                <a:tc>
                  <a:txBody>
                    <a:bodyPr/>
                    <a:lstStyle/>
                    <a:p>
                      <a:pPr rtl="1"/>
                      <a:r>
                        <a:rPr lang="en-US" sz="1600" b="1" dirty="0"/>
                        <a:t>s2</a:t>
                      </a:r>
                      <a:endParaRPr lang="fa-IR" sz="1600" b="1" dirty="0"/>
                    </a:p>
                  </a:txBody>
                  <a:tcPr marL="91358" marR="91358" marT="45749" marB="45749"/>
                </a:tc>
                <a:extLst>
                  <a:ext uri="{0D108BD9-81ED-4DB2-BD59-A6C34878D82A}">
                    <a16:rowId xmlns:a16="http://schemas.microsoft.com/office/drawing/2014/main" val="10005"/>
                  </a:ext>
                </a:extLst>
              </a:tr>
              <a:tr h="571467">
                <a:tc>
                  <a:txBody>
                    <a:bodyPr/>
                    <a:lstStyle/>
                    <a:p>
                      <a:pPr rtl="1"/>
                      <a:r>
                        <a:rPr lang="en-US" sz="1600" b="1" dirty="0"/>
                        <a:t>200</a:t>
                      </a:r>
                      <a:endParaRPr lang="fa-IR" sz="1600" b="1" dirty="0"/>
                    </a:p>
                  </a:txBody>
                  <a:tcPr marL="91358" marR="91358" marT="45749" marB="45749"/>
                </a:tc>
                <a:tc>
                  <a:txBody>
                    <a:bodyPr/>
                    <a:lstStyle/>
                    <a:p>
                      <a:pPr rtl="1"/>
                      <a:r>
                        <a:rPr lang="en-US" sz="1600" b="1" dirty="0"/>
                        <a:t>P2</a:t>
                      </a:r>
                      <a:endParaRPr lang="fa-IR" sz="1600" b="1" dirty="0"/>
                    </a:p>
                  </a:txBody>
                  <a:tcPr marL="91358" marR="91358" marT="45749" marB="45749"/>
                </a:tc>
                <a:tc>
                  <a:txBody>
                    <a:bodyPr/>
                    <a:lstStyle/>
                    <a:p>
                      <a:pPr rtl="1"/>
                      <a:r>
                        <a:rPr lang="en-US" sz="1600" b="1" dirty="0"/>
                        <a:t>s3</a:t>
                      </a:r>
                      <a:endParaRPr lang="fa-IR" sz="1600" b="1" dirty="0"/>
                    </a:p>
                  </a:txBody>
                  <a:tcPr marL="91358" marR="91358" marT="45749" marB="45749"/>
                </a:tc>
                <a:extLst>
                  <a:ext uri="{0D108BD9-81ED-4DB2-BD59-A6C34878D82A}">
                    <a16:rowId xmlns:a16="http://schemas.microsoft.com/office/drawing/2014/main" val="10006"/>
                  </a:ext>
                </a:extLst>
              </a:tr>
            </a:tbl>
          </a:graphicData>
        </a:graphic>
      </p:graphicFrame>
      <p:sp>
        <p:nvSpPr>
          <p:cNvPr id="78886" name="TextBox 5">
            <a:extLst>
              <a:ext uri="{FF2B5EF4-FFF2-40B4-BE49-F238E27FC236}">
                <a16:creationId xmlns:a16="http://schemas.microsoft.com/office/drawing/2014/main" id="{923F72AE-F9CA-42CA-B929-8074E0C34DA2}"/>
              </a:ext>
            </a:extLst>
          </p:cNvPr>
          <p:cNvSpPr txBox="1">
            <a:spLocks noChangeArrowheads="1"/>
          </p:cNvSpPr>
          <p:nvPr/>
        </p:nvSpPr>
        <p:spPr bwMode="auto">
          <a:xfrm>
            <a:off x="88691" y="3553574"/>
            <a:ext cx="5814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fa-IR" sz="1800" dirty="0">
                <a:ea typeface="ＭＳ Ｐゴシック" panose="020B0600070205080204" pitchFamily="34" charset="-128"/>
              </a:rPr>
              <a:t>S</a:t>
            </a:r>
            <a:endParaRPr kumimoji="0" lang="fa-IR" altLang="fa-IR" sz="1800" dirty="0">
              <a:ea typeface="ＭＳ Ｐゴシック" panose="020B0600070205080204" pitchFamily="34" charset="-128"/>
            </a:endParaRPr>
          </a:p>
        </p:txBody>
      </p:sp>
      <p:sp>
        <p:nvSpPr>
          <p:cNvPr id="78887" name="TextBox 11">
            <a:extLst>
              <a:ext uri="{FF2B5EF4-FFF2-40B4-BE49-F238E27FC236}">
                <a16:creationId xmlns:a16="http://schemas.microsoft.com/office/drawing/2014/main" id="{7867FB33-A151-4DD7-A842-9A3246B07E8E}"/>
              </a:ext>
            </a:extLst>
          </p:cNvPr>
          <p:cNvSpPr txBox="1">
            <a:spLocks noChangeArrowheads="1"/>
          </p:cNvSpPr>
          <p:nvPr/>
        </p:nvSpPr>
        <p:spPr bwMode="auto">
          <a:xfrm>
            <a:off x="3145232" y="2911074"/>
            <a:ext cx="113982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fa-IR" sz="1800" dirty="0">
                <a:ea typeface="ＭＳ Ｐゴシック" panose="020B0600070205080204" pitchFamily="34" charset="-128"/>
              </a:rPr>
              <a:t>P</a:t>
            </a:r>
            <a:endParaRPr kumimoji="0" lang="fa-IR" altLang="fa-IR" sz="1800" dirty="0">
              <a:ea typeface="ＭＳ Ｐゴシック" panose="020B0600070205080204" pitchFamily="34" charset="-128"/>
            </a:endParaRPr>
          </a:p>
        </p:txBody>
      </p:sp>
      <p:sp>
        <p:nvSpPr>
          <p:cNvPr id="78888" name="TextBox 13">
            <a:extLst>
              <a:ext uri="{FF2B5EF4-FFF2-40B4-BE49-F238E27FC236}">
                <a16:creationId xmlns:a16="http://schemas.microsoft.com/office/drawing/2014/main" id="{F3EF2BF9-EB4B-42DA-B5DE-64ED81028612}"/>
              </a:ext>
            </a:extLst>
          </p:cNvPr>
          <p:cNvSpPr txBox="1">
            <a:spLocks noChangeArrowheads="1"/>
          </p:cNvSpPr>
          <p:nvPr/>
        </p:nvSpPr>
        <p:spPr bwMode="auto">
          <a:xfrm>
            <a:off x="7043578" y="2030232"/>
            <a:ext cx="4924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fa-IR" sz="1800" dirty="0">
                <a:ea typeface="ＭＳ Ｐゴシック" panose="020B0600070205080204" pitchFamily="34" charset="-128"/>
              </a:rPr>
              <a:t>SP</a:t>
            </a:r>
            <a:endParaRPr kumimoji="0" lang="fa-IR" altLang="fa-IR" sz="1800" dirty="0">
              <a:ea typeface="ＭＳ Ｐゴシック" panose="020B0600070205080204" pitchFamily="34" charset="-128"/>
            </a:endParaRPr>
          </a:p>
        </p:txBody>
      </p:sp>
      <p:graphicFrame>
        <p:nvGraphicFramePr>
          <p:cNvPr id="13" name="Table 3">
            <a:extLst>
              <a:ext uri="{FF2B5EF4-FFF2-40B4-BE49-F238E27FC236}">
                <a16:creationId xmlns:a16="http://schemas.microsoft.com/office/drawing/2014/main" id="{5F90BDF7-1E2B-48B6-8B5F-3734F21071C1}"/>
              </a:ext>
            </a:extLst>
          </p:cNvPr>
          <p:cNvGraphicFramePr>
            <a:graphicFrameLocks noGrp="1"/>
          </p:cNvGraphicFramePr>
          <p:nvPr>
            <p:extLst>
              <p:ext uri="{D42A27DB-BD31-4B8C-83A1-F6EECF244321}">
                <p14:modId xmlns:p14="http://schemas.microsoft.com/office/powerpoint/2010/main" val="2360784607"/>
              </p:ext>
            </p:extLst>
          </p:nvPr>
        </p:nvGraphicFramePr>
        <p:xfrm>
          <a:off x="135336" y="3978752"/>
          <a:ext cx="2809868" cy="2024706"/>
        </p:xfrm>
        <a:graphic>
          <a:graphicData uri="http://schemas.openxmlformats.org/drawingml/2006/table">
            <a:tbl>
              <a:tblPr rtl="1" firstRow="1" bandRow="1">
                <a:tableStyleId>{E8B1032C-EA38-4F05-BA0D-38AFFFC7BED3}</a:tableStyleId>
              </a:tblPr>
              <a:tblGrid>
                <a:gridCol w="1011803">
                  <a:extLst>
                    <a:ext uri="{9D8B030D-6E8A-4147-A177-3AD203B41FA5}">
                      <a16:colId xmlns:a16="http://schemas.microsoft.com/office/drawing/2014/main" val="20000"/>
                    </a:ext>
                  </a:extLst>
                </a:gridCol>
                <a:gridCol w="1220506">
                  <a:extLst>
                    <a:ext uri="{9D8B030D-6E8A-4147-A177-3AD203B41FA5}">
                      <a16:colId xmlns:a16="http://schemas.microsoft.com/office/drawing/2014/main" val="20001"/>
                    </a:ext>
                  </a:extLst>
                </a:gridCol>
                <a:gridCol w="577559">
                  <a:extLst>
                    <a:ext uri="{9D8B030D-6E8A-4147-A177-3AD203B41FA5}">
                      <a16:colId xmlns:a16="http://schemas.microsoft.com/office/drawing/2014/main" val="20002"/>
                    </a:ext>
                  </a:extLst>
                </a:gridCol>
              </a:tblGrid>
              <a:tr h="274464">
                <a:tc>
                  <a:txBody>
                    <a:bodyPr/>
                    <a:lstStyle/>
                    <a:p>
                      <a:pPr rtl="1"/>
                      <a:r>
                        <a:rPr lang="en-US" sz="1800" dirty="0"/>
                        <a:t>City</a:t>
                      </a:r>
                      <a:endParaRPr lang="fa-IR" sz="1800" dirty="0"/>
                    </a:p>
                  </a:txBody>
                  <a:tcPr marL="91433" marR="91433" marT="45752" marB="45752">
                    <a:solidFill>
                      <a:schemeClr val="bg2">
                        <a:lumMod val="60000"/>
                        <a:lumOff val="40000"/>
                      </a:schemeClr>
                    </a:solidFill>
                  </a:tcPr>
                </a:tc>
                <a:tc>
                  <a:txBody>
                    <a:bodyPr/>
                    <a:lstStyle/>
                    <a:p>
                      <a:pPr rtl="1"/>
                      <a:r>
                        <a:rPr lang="en-US" sz="1800" dirty="0" err="1"/>
                        <a:t>Sname</a:t>
                      </a:r>
                      <a:endParaRPr lang="fa-IR" sz="1800" dirty="0"/>
                    </a:p>
                  </a:txBody>
                  <a:tcPr marL="91433" marR="91433" marT="45752" marB="45752">
                    <a:solidFill>
                      <a:schemeClr val="bg2">
                        <a:lumMod val="60000"/>
                        <a:lumOff val="40000"/>
                      </a:schemeClr>
                    </a:solidFill>
                  </a:tcPr>
                </a:tc>
                <a:tc>
                  <a:txBody>
                    <a:bodyPr/>
                    <a:lstStyle/>
                    <a:p>
                      <a:pPr rtl="1"/>
                      <a:r>
                        <a:rPr lang="en-US" sz="1800" dirty="0"/>
                        <a:t>S#</a:t>
                      </a:r>
                      <a:endParaRPr lang="fa-IR" sz="1800" dirty="0"/>
                    </a:p>
                  </a:txBody>
                  <a:tcPr marL="91433" marR="91433" marT="45752" marB="45752">
                    <a:solidFill>
                      <a:schemeClr val="bg2">
                        <a:lumMod val="60000"/>
                        <a:lumOff val="40000"/>
                      </a:schemeClr>
                    </a:solidFill>
                  </a:tcPr>
                </a:tc>
                <a:extLst>
                  <a:ext uri="{0D108BD9-81ED-4DB2-BD59-A6C34878D82A}">
                    <a16:rowId xmlns:a16="http://schemas.microsoft.com/office/drawing/2014/main" val="10000"/>
                  </a:ext>
                </a:extLst>
              </a:tr>
              <a:tr h="378594">
                <a:tc>
                  <a:txBody>
                    <a:bodyPr/>
                    <a:lstStyle/>
                    <a:p>
                      <a:pPr rtl="1"/>
                      <a:r>
                        <a:rPr lang="en-US" sz="1800" dirty="0"/>
                        <a:t>Tehran</a:t>
                      </a:r>
                      <a:endParaRPr lang="fa-IR" sz="1800" dirty="0"/>
                    </a:p>
                  </a:txBody>
                  <a:tcPr marL="91433" marR="91433" marT="45752" marB="45752"/>
                </a:tc>
                <a:tc>
                  <a:txBody>
                    <a:bodyPr/>
                    <a:lstStyle/>
                    <a:p>
                      <a:pPr rtl="1"/>
                      <a:r>
                        <a:rPr lang="en-US" sz="1800" dirty="0" err="1"/>
                        <a:t>Fanavaran</a:t>
                      </a:r>
                      <a:endParaRPr lang="fa-IR" sz="1800" dirty="0"/>
                    </a:p>
                  </a:txBody>
                  <a:tcPr marL="91433" marR="91433" marT="45752" marB="45752"/>
                </a:tc>
                <a:tc>
                  <a:txBody>
                    <a:bodyPr/>
                    <a:lstStyle/>
                    <a:p>
                      <a:pPr rtl="1"/>
                      <a:r>
                        <a:rPr lang="en-US" sz="1800" dirty="0"/>
                        <a:t>s1</a:t>
                      </a:r>
                      <a:endParaRPr lang="fa-IR" sz="1800" dirty="0"/>
                    </a:p>
                  </a:txBody>
                  <a:tcPr marL="91433" marR="91433" marT="45752" marB="45752"/>
                </a:tc>
                <a:extLst>
                  <a:ext uri="{0D108BD9-81ED-4DB2-BD59-A6C34878D82A}">
                    <a16:rowId xmlns:a16="http://schemas.microsoft.com/office/drawing/2014/main" val="10001"/>
                  </a:ext>
                </a:extLst>
              </a:tr>
              <a:tr h="457423">
                <a:tc>
                  <a:txBody>
                    <a:bodyPr/>
                    <a:lstStyle/>
                    <a:p>
                      <a:pPr rtl="1"/>
                      <a:r>
                        <a:rPr lang="en-US" sz="1800" dirty="0"/>
                        <a:t>Tabriz</a:t>
                      </a:r>
                      <a:endParaRPr lang="fa-IR" sz="1800" dirty="0"/>
                    </a:p>
                  </a:txBody>
                  <a:tcPr marL="91433" marR="91433" marT="45752" marB="45752"/>
                </a:tc>
                <a:tc>
                  <a:txBody>
                    <a:bodyPr/>
                    <a:lstStyle/>
                    <a:p>
                      <a:pPr rtl="1"/>
                      <a:r>
                        <a:rPr lang="en-US" sz="1800" dirty="0"/>
                        <a:t>Iran Segment</a:t>
                      </a:r>
                      <a:endParaRPr lang="fa-IR" sz="1800" dirty="0"/>
                    </a:p>
                  </a:txBody>
                  <a:tcPr marL="91433" marR="91433" marT="45752" marB="45752"/>
                </a:tc>
                <a:tc>
                  <a:txBody>
                    <a:bodyPr/>
                    <a:lstStyle/>
                    <a:p>
                      <a:pPr rtl="1"/>
                      <a:r>
                        <a:rPr lang="en-US" sz="1800" dirty="0"/>
                        <a:t>s2</a:t>
                      </a:r>
                      <a:endParaRPr lang="fa-IR" sz="1800" dirty="0"/>
                    </a:p>
                  </a:txBody>
                  <a:tcPr marL="91433" marR="91433" marT="45752" marB="45752"/>
                </a:tc>
                <a:extLst>
                  <a:ext uri="{0D108BD9-81ED-4DB2-BD59-A6C34878D82A}">
                    <a16:rowId xmlns:a16="http://schemas.microsoft.com/office/drawing/2014/main" val="10002"/>
                  </a:ext>
                </a:extLst>
              </a:tr>
              <a:tr h="378594">
                <a:tc>
                  <a:txBody>
                    <a:bodyPr/>
                    <a:lstStyle/>
                    <a:p>
                      <a:pPr rtl="1"/>
                      <a:r>
                        <a:rPr lang="en-US" sz="1800" dirty="0"/>
                        <a:t>Tabriz</a:t>
                      </a:r>
                      <a:endParaRPr lang="fa-IR" sz="1800" dirty="0"/>
                    </a:p>
                  </a:txBody>
                  <a:tcPr marL="91433" marR="91433" marT="45752" marB="45752"/>
                </a:tc>
                <a:tc>
                  <a:txBody>
                    <a:bodyPr/>
                    <a:lstStyle/>
                    <a:p>
                      <a:pPr rtl="1"/>
                      <a:r>
                        <a:rPr lang="en-US" sz="1800" dirty="0" err="1"/>
                        <a:t>Pooladin</a:t>
                      </a:r>
                      <a:endParaRPr lang="fa-IR" sz="1800" dirty="0"/>
                    </a:p>
                  </a:txBody>
                  <a:tcPr marL="91433" marR="91433" marT="45752" marB="45752"/>
                </a:tc>
                <a:tc>
                  <a:txBody>
                    <a:bodyPr/>
                    <a:lstStyle/>
                    <a:p>
                      <a:pPr rtl="1"/>
                      <a:r>
                        <a:rPr lang="en-US" sz="1800" dirty="0"/>
                        <a:t>s3</a:t>
                      </a:r>
                      <a:endParaRPr lang="fa-IR" sz="1800" dirty="0"/>
                    </a:p>
                  </a:txBody>
                  <a:tcPr marL="91433" marR="91433" marT="45752" marB="45752"/>
                </a:tc>
                <a:extLst>
                  <a:ext uri="{0D108BD9-81ED-4DB2-BD59-A6C34878D82A}">
                    <a16:rowId xmlns:a16="http://schemas.microsoft.com/office/drawing/2014/main" val="10003"/>
                  </a:ext>
                </a:extLst>
              </a:tr>
            </a:tbl>
          </a:graphicData>
        </a:graphic>
      </p:graphicFrame>
      <p:graphicFrame>
        <p:nvGraphicFramePr>
          <p:cNvPr id="14" name="Table 3">
            <a:extLst>
              <a:ext uri="{FF2B5EF4-FFF2-40B4-BE49-F238E27FC236}">
                <a16:creationId xmlns:a16="http://schemas.microsoft.com/office/drawing/2014/main" id="{93DC5622-17AC-4C84-870A-5B084BC2BB96}"/>
              </a:ext>
            </a:extLst>
          </p:cNvPr>
          <p:cNvGraphicFramePr>
            <a:graphicFrameLocks noGrp="1"/>
          </p:cNvGraphicFramePr>
          <p:nvPr>
            <p:extLst>
              <p:ext uri="{D42A27DB-BD31-4B8C-83A1-F6EECF244321}">
                <p14:modId xmlns:p14="http://schemas.microsoft.com/office/powerpoint/2010/main" val="1532847430"/>
              </p:ext>
            </p:extLst>
          </p:nvPr>
        </p:nvGraphicFramePr>
        <p:xfrm>
          <a:off x="3350437" y="3276601"/>
          <a:ext cx="3238499" cy="2377270"/>
        </p:xfrm>
        <a:graphic>
          <a:graphicData uri="http://schemas.openxmlformats.org/drawingml/2006/table">
            <a:tbl>
              <a:tblPr rtl="1" firstRow="1" bandRow="1">
                <a:tableStyleId>{E8B1032C-EA38-4F05-BA0D-38AFFFC7BED3}</a:tableStyleId>
              </a:tblPr>
              <a:tblGrid>
                <a:gridCol w="1071002">
                  <a:extLst>
                    <a:ext uri="{9D8B030D-6E8A-4147-A177-3AD203B41FA5}">
                      <a16:colId xmlns:a16="http://schemas.microsoft.com/office/drawing/2014/main" val="20000"/>
                    </a:ext>
                  </a:extLst>
                </a:gridCol>
                <a:gridCol w="766635">
                  <a:extLst>
                    <a:ext uri="{9D8B030D-6E8A-4147-A177-3AD203B41FA5}">
                      <a16:colId xmlns:a16="http://schemas.microsoft.com/office/drawing/2014/main" val="20001"/>
                    </a:ext>
                  </a:extLst>
                </a:gridCol>
                <a:gridCol w="891690">
                  <a:extLst>
                    <a:ext uri="{9D8B030D-6E8A-4147-A177-3AD203B41FA5}">
                      <a16:colId xmlns:a16="http://schemas.microsoft.com/office/drawing/2014/main" val="20002"/>
                    </a:ext>
                  </a:extLst>
                </a:gridCol>
                <a:gridCol w="509172">
                  <a:extLst>
                    <a:ext uri="{9D8B030D-6E8A-4147-A177-3AD203B41FA5}">
                      <a16:colId xmlns:a16="http://schemas.microsoft.com/office/drawing/2014/main" val="20003"/>
                    </a:ext>
                  </a:extLst>
                </a:gridCol>
              </a:tblGrid>
              <a:tr h="297792">
                <a:tc>
                  <a:txBody>
                    <a:bodyPr/>
                    <a:lstStyle/>
                    <a:p>
                      <a:pPr rtl="1"/>
                      <a:r>
                        <a:rPr lang="en-US" sz="1800" dirty="0"/>
                        <a:t>City</a:t>
                      </a:r>
                      <a:endParaRPr lang="fa-IR" sz="1800" dirty="0"/>
                    </a:p>
                  </a:txBody>
                  <a:tcPr marL="91446" marR="91446" marT="45703" marB="45703">
                    <a:solidFill>
                      <a:schemeClr val="bg2">
                        <a:lumMod val="60000"/>
                        <a:lumOff val="40000"/>
                      </a:schemeClr>
                    </a:solidFill>
                  </a:tcPr>
                </a:tc>
                <a:tc>
                  <a:txBody>
                    <a:bodyPr/>
                    <a:lstStyle/>
                    <a:p>
                      <a:pPr rtl="1"/>
                      <a:r>
                        <a:rPr lang="en-US" sz="1800" dirty="0"/>
                        <a:t>Type</a:t>
                      </a:r>
                      <a:endParaRPr lang="fa-IR" sz="1800" dirty="0"/>
                    </a:p>
                  </a:txBody>
                  <a:tcPr marL="91446" marR="91446" marT="45703" marB="45703">
                    <a:solidFill>
                      <a:schemeClr val="bg2">
                        <a:lumMod val="60000"/>
                        <a:lumOff val="40000"/>
                      </a:schemeClr>
                    </a:solidFill>
                  </a:tcPr>
                </a:tc>
                <a:tc>
                  <a:txBody>
                    <a:bodyPr/>
                    <a:lstStyle/>
                    <a:p>
                      <a:pPr rtl="1"/>
                      <a:r>
                        <a:rPr lang="en-US" sz="1800" dirty="0"/>
                        <a:t>Color</a:t>
                      </a:r>
                      <a:endParaRPr lang="fa-IR" sz="1800" dirty="0"/>
                    </a:p>
                  </a:txBody>
                  <a:tcPr marL="91446" marR="91446" marT="45703" marB="45703">
                    <a:solidFill>
                      <a:schemeClr val="bg2">
                        <a:lumMod val="60000"/>
                        <a:lumOff val="40000"/>
                      </a:schemeClr>
                    </a:solidFill>
                  </a:tcPr>
                </a:tc>
                <a:tc>
                  <a:txBody>
                    <a:bodyPr/>
                    <a:lstStyle/>
                    <a:p>
                      <a:pPr rtl="1"/>
                      <a:r>
                        <a:rPr lang="en-US" sz="1800" dirty="0"/>
                        <a:t>P#</a:t>
                      </a:r>
                      <a:endParaRPr lang="fa-IR" sz="1800" dirty="0"/>
                    </a:p>
                  </a:txBody>
                  <a:tcPr marL="91446" marR="91446" marT="45703" marB="45703">
                    <a:solidFill>
                      <a:schemeClr val="bg2">
                        <a:lumMod val="60000"/>
                        <a:lumOff val="40000"/>
                      </a:schemeClr>
                    </a:solidFill>
                  </a:tcPr>
                </a:tc>
                <a:extLst>
                  <a:ext uri="{0D108BD9-81ED-4DB2-BD59-A6C34878D82A}">
                    <a16:rowId xmlns:a16="http://schemas.microsoft.com/office/drawing/2014/main" val="10000"/>
                  </a:ext>
                </a:extLst>
              </a:tr>
              <a:tr h="274280">
                <a:tc>
                  <a:txBody>
                    <a:bodyPr/>
                    <a:lstStyle/>
                    <a:p>
                      <a:pPr rtl="1"/>
                      <a:r>
                        <a:rPr lang="en-US" sz="1800" dirty="0"/>
                        <a:t>Tehran</a:t>
                      </a:r>
                      <a:endParaRPr lang="fa-IR" sz="1800" dirty="0"/>
                    </a:p>
                  </a:txBody>
                  <a:tcPr marL="91446" marR="91446" marT="45703" marB="45703"/>
                </a:tc>
                <a:tc>
                  <a:txBody>
                    <a:bodyPr/>
                    <a:lstStyle/>
                    <a:p>
                      <a:r>
                        <a:rPr lang="en-US" sz="1800" kern="1200" dirty="0"/>
                        <a:t>Iron</a:t>
                      </a:r>
                      <a:endParaRPr lang="fa-IR" sz="1800" kern="1200" dirty="0">
                        <a:solidFill>
                          <a:schemeClr val="dk1"/>
                        </a:solidFill>
                        <a:latin typeface="+mn-lt"/>
                        <a:ea typeface="+mn-ea"/>
                        <a:cs typeface="+mn-cs"/>
                      </a:endParaRPr>
                    </a:p>
                  </a:txBody>
                  <a:tcPr marL="91446" marR="91446" marT="45703" marB="45703"/>
                </a:tc>
                <a:tc>
                  <a:txBody>
                    <a:bodyPr/>
                    <a:lstStyle/>
                    <a:p>
                      <a:pPr rtl="1"/>
                      <a:r>
                        <a:rPr lang="en-US" sz="1800" dirty="0"/>
                        <a:t>Red</a:t>
                      </a:r>
                      <a:endParaRPr lang="fa-IR" sz="1800" dirty="0"/>
                    </a:p>
                  </a:txBody>
                  <a:tcPr marL="91446" marR="91446" marT="45703" marB="45703"/>
                </a:tc>
                <a:tc>
                  <a:txBody>
                    <a:bodyPr/>
                    <a:lstStyle/>
                    <a:p>
                      <a:pPr rtl="1"/>
                      <a:r>
                        <a:rPr lang="en-US" sz="1800" dirty="0"/>
                        <a:t>P1</a:t>
                      </a:r>
                      <a:endParaRPr lang="fa-IR" sz="1800" dirty="0"/>
                    </a:p>
                  </a:txBody>
                  <a:tcPr marL="91446" marR="91446" marT="45703" marB="45703"/>
                </a:tc>
                <a:extLst>
                  <a:ext uri="{0D108BD9-81ED-4DB2-BD59-A6C34878D82A}">
                    <a16:rowId xmlns:a16="http://schemas.microsoft.com/office/drawing/2014/main" val="10001"/>
                  </a:ext>
                </a:extLst>
              </a:tr>
              <a:tr h="287482">
                <a:tc>
                  <a:txBody>
                    <a:bodyPr/>
                    <a:lstStyle/>
                    <a:p>
                      <a:pPr rtl="1"/>
                      <a:r>
                        <a:rPr lang="en-US" sz="1800" dirty="0"/>
                        <a:t>Tabriz</a:t>
                      </a:r>
                      <a:endParaRPr lang="fa-IR" sz="1800" dirty="0"/>
                    </a:p>
                  </a:txBody>
                  <a:tcPr marL="91446" marR="91446" marT="45703" marB="45703"/>
                </a:tc>
                <a:tc>
                  <a:txBody>
                    <a:bodyPr/>
                    <a:lstStyle/>
                    <a:p>
                      <a:r>
                        <a:rPr lang="en-US" sz="1800" kern="1200" dirty="0"/>
                        <a:t>Copper</a:t>
                      </a:r>
                      <a:endParaRPr lang="fa-IR" sz="1800" kern="1200" dirty="0">
                        <a:solidFill>
                          <a:schemeClr val="dk1"/>
                        </a:solidFill>
                        <a:latin typeface="+mn-lt"/>
                        <a:ea typeface="+mn-ea"/>
                        <a:cs typeface="+mn-cs"/>
                      </a:endParaRPr>
                    </a:p>
                  </a:txBody>
                  <a:tcPr marL="91446" marR="91446" marT="45703" marB="45703"/>
                </a:tc>
                <a:tc>
                  <a:txBody>
                    <a:bodyPr/>
                    <a:lstStyle/>
                    <a:p>
                      <a:pPr rtl="1"/>
                      <a:r>
                        <a:rPr lang="en-US" sz="1800" dirty="0"/>
                        <a:t>Green</a:t>
                      </a:r>
                      <a:endParaRPr lang="fa-IR" sz="1800" dirty="0"/>
                    </a:p>
                  </a:txBody>
                  <a:tcPr marL="91446" marR="91446" marT="45703" marB="45703"/>
                </a:tc>
                <a:tc>
                  <a:txBody>
                    <a:bodyPr/>
                    <a:lstStyle/>
                    <a:p>
                      <a:pPr rtl="1"/>
                      <a:r>
                        <a:rPr lang="en-US" sz="1800" dirty="0"/>
                        <a:t>P2</a:t>
                      </a:r>
                      <a:endParaRPr lang="fa-IR" sz="1800" dirty="0"/>
                    </a:p>
                  </a:txBody>
                  <a:tcPr marL="91446" marR="91446" marT="45703" marB="45703"/>
                </a:tc>
                <a:extLst>
                  <a:ext uri="{0D108BD9-81ED-4DB2-BD59-A6C34878D82A}">
                    <a16:rowId xmlns:a16="http://schemas.microsoft.com/office/drawing/2014/main" val="10002"/>
                  </a:ext>
                </a:extLst>
              </a:tr>
              <a:tr h="274280">
                <a:tc>
                  <a:txBody>
                    <a:bodyPr/>
                    <a:lstStyle/>
                    <a:p>
                      <a:pPr rtl="1"/>
                      <a:r>
                        <a:rPr lang="en-US" sz="1800" dirty="0"/>
                        <a:t>Shiraz</a:t>
                      </a:r>
                      <a:endParaRPr lang="fa-IR" sz="1800" dirty="0"/>
                    </a:p>
                  </a:txBody>
                  <a:tcPr marL="91446" marR="91446" marT="45703" marB="45703"/>
                </a:tc>
                <a:tc>
                  <a:txBody>
                    <a:bodyPr/>
                    <a:lstStyle/>
                    <a:p>
                      <a:r>
                        <a:rPr lang="en-US" sz="1800" kern="1200" dirty="0"/>
                        <a:t>Brass</a:t>
                      </a:r>
                      <a:endParaRPr lang="fa-IR" sz="1800" kern="1200" dirty="0">
                        <a:solidFill>
                          <a:schemeClr val="dk1"/>
                        </a:solidFill>
                        <a:latin typeface="+mn-lt"/>
                        <a:ea typeface="+mn-ea"/>
                        <a:cs typeface="+mn-cs"/>
                      </a:endParaRPr>
                    </a:p>
                  </a:txBody>
                  <a:tcPr marL="91446" marR="91446" marT="45703" marB="45703"/>
                </a:tc>
                <a:tc>
                  <a:txBody>
                    <a:bodyPr/>
                    <a:lstStyle/>
                    <a:p>
                      <a:pPr rtl="1"/>
                      <a:r>
                        <a:rPr lang="en-US" sz="1800" dirty="0"/>
                        <a:t>Blue</a:t>
                      </a:r>
                      <a:endParaRPr lang="fa-IR" sz="1800" dirty="0"/>
                    </a:p>
                  </a:txBody>
                  <a:tcPr marL="91446" marR="91446" marT="45703" marB="45703"/>
                </a:tc>
                <a:tc>
                  <a:txBody>
                    <a:bodyPr/>
                    <a:lstStyle/>
                    <a:p>
                      <a:pPr rtl="1"/>
                      <a:r>
                        <a:rPr lang="en-US" sz="1800" dirty="0"/>
                        <a:t>P3</a:t>
                      </a:r>
                      <a:endParaRPr lang="fa-IR" sz="1800" dirty="0"/>
                    </a:p>
                  </a:txBody>
                  <a:tcPr marL="91446" marR="91446" marT="45703" marB="45703"/>
                </a:tc>
                <a:extLst>
                  <a:ext uri="{0D108BD9-81ED-4DB2-BD59-A6C34878D82A}">
                    <a16:rowId xmlns:a16="http://schemas.microsoft.com/office/drawing/2014/main" val="10003"/>
                  </a:ext>
                </a:extLst>
              </a:tr>
              <a:tr h="274280">
                <a:tc>
                  <a:txBody>
                    <a:bodyPr/>
                    <a:lstStyle/>
                    <a:p>
                      <a:pPr rtl="1"/>
                      <a:r>
                        <a:rPr lang="en-US" sz="1800" dirty="0"/>
                        <a:t>Tehran</a:t>
                      </a:r>
                      <a:endParaRPr lang="fa-IR" sz="1800" dirty="0"/>
                    </a:p>
                  </a:txBody>
                  <a:tcPr marL="91446" marR="91446" marT="45703" marB="45703"/>
                </a:tc>
                <a:tc>
                  <a:txBody>
                    <a:bodyPr/>
                    <a:lstStyle/>
                    <a:p>
                      <a:r>
                        <a:rPr lang="en-US" sz="1800" kern="1200" dirty="0"/>
                        <a:t>Iron</a:t>
                      </a:r>
                      <a:endParaRPr lang="fa-IR" sz="1800" kern="1200" dirty="0">
                        <a:solidFill>
                          <a:schemeClr val="dk1"/>
                        </a:solidFill>
                        <a:latin typeface="+mn-lt"/>
                        <a:ea typeface="+mn-ea"/>
                        <a:cs typeface="+mn-cs"/>
                      </a:endParaRPr>
                    </a:p>
                  </a:txBody>
                  <a:tcPr marL="91446" marR="91446" marT="45703" marB="45703"/>
                </a:tc>
                <a:tc>
                  <a:txBody>
                    <a:bodyPr/>
                    <a:lstStyle/>
                    <a:p>
                      <a:pPr rtl="1"/>
                      <a:r>
                        <a:rPr lang="en-US" sz="1800" dirty="0"/>
                        <a:t>Red</a:t>
                      </a:r>
                      <a:endParaRPr lang="fa-IR" sz="1800" dirty="0"/>
                    </a:p>
                  </a:txBody>
                  <a:tcPr marL="91446" marR="91446" marT="45703" marB="45703"/>
                </a:tc>
                <a:tc>
                  <a:txBody>
                    <a:bodyPr/>
                    <a:lstStyle/>
                    <a:p>
                      <a:pPr rtl="1"/>
                      <a:r>
                        <a:rPr lang="en-US" sz="1800" dirty="0"/>
                        <a:t>P4</a:t>
                      </a:r>
                      <a:endParaRPr lang="fa-IR" sz="1800" dirty="0"/>
                    </a:p>
                  </a:txBody>
                  <a:tcPr marL="91446" marR="91446" marT="45703" marB="45703"/>
                </a:tc>
                <a:extLst>
                  <a:ext uri="{0D108BD9-81ED-4DB2-BD59-A6C34878D82A}">
                    <a16:rowId xmlns:a16="http://schemas.microsoft.com/office/drawing/2014/main" val="10004"/>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7CA48071-DF1B-44BC-8BBE-F5D7C100661E}"/>
              </a:ext>
            </a:extLst>
          </p:cNvPr>
          <p:cNvSpPr>
            <a:spLocks noGrp="1" noChangeArrowheads="1"/>
          </p:cNvSpPr>
          <p:nvPr>
            <p:ph type="title"/>
          </p:nvPr>
        </p:nvSpPr>
        <p:spPr/>
        <p:txBody>
          <a:bodyPr/>
          <a:lstStyle/>
          <a:p>
            <a:pPr>
              <a:defRPr/>
            </a:pPr>
            <a:r>
              <a:rPr lang="fa-IR" dirty="0"/>
              <a:t>مثال</a:t>
            </a:r>
            <a:endParaRPr lang="en-US" dirty="0"/>
          </a:p>
        </p:txBody>
      </p:sp>
      <p:sp>
        <p:nvSpPr>
          <p:cNvPr id="80899" name="Content Placeholder 1">
            <a:extLst>
              <a:ext uri="{FF2B5EF4-FFF2-40B4-BE49-F238E27FC236}">
                <a16:creationId xmlns:a16="http://schemas.microsoft.com/office/drawing/2014/main" id="{EFE6CCF2-8837-45A5-B150-8AAC31402D8C}"/>
              </a:ext>
            </a:extLst>
          </p:cNvPr>
          <p:cNvSpPr>
            <a:spLocks noGrp="1" noChangeArrowheads="1"/>
          </p:cNvSpPr>
          <p:nvPr>
            <p:ph idx="1"/>
          </p:nvPr>
        </p:nvSpPr>
        <p:spPr/>
        <p:txBody>
          <a:bodyPr/>
          <a:lstStyle/>
          <a:p>
            <a:pPr algn="r" rtl="1"/>
            <a:r>
              <a:rPr lang="fa-IR" altLang="fa-IR">
                <a:ea typeface="ＭＳ Ｐゴシック" panose="020B0600070205080204" pitchFamily="34" charset="-128"/>
              </a:rPr>
              <a:t>مشخص کنید چند تهیه کننده </a:t>
            </a:r>
            <a:r>
              <a:rPr lang="en-US" altLang="fa-IR">
                <a:ea typeface="ＭＳ Ｐゴシック" panose="020B0600070205080204" pitchFamily="34" charset="-128"/>
              </a:rPr>
              <a:t>P2</a:t>
            </a:r>
            <a:r>
              <a:rPr lang="fa-IR" altLang="fa-IR">
                <a:ea typeface="ＭＳ Ｐゴシック" panose="020B0600070205080204" pitchFamily="34" charset="-128"/>
              </a:rPr>
              <a:t>را تهیه کرده اند؟</a:t>
            </a:r>
          </a:p>
          <a:p>
            <a:pPr algn="r" rtl="1"/>
            <a:r>
              <a:rPr lang="en-US" altLang="fa-IR">
                <a:ea typeface="ＭＳ Ｐゴシック" panose="020B0600070205080204" pitchFamily="34" charset="-128"/>
              </a:rPr>
              <a:t>Select count(*) from SP where p#=‘P2’</a:t>
            </a:r>
            <a:endParaRPr lang="fa-IR" altLang="fa-IR">
              <a:ea typeface="ＭＳ Ｐゴシック" panose="020B0600070205080204" pitchFamily="34" charset="-128"/>
            </a:endParaRPr>
          </a:p>
        </p:txBody>
      </p:sp>
      <p:graphicFrame>
        <p:nvGraphicFramePr>
          <p:cNvPr id="10" name="Table 3">
            <a:extLst>
              <a:ext uri="{FF2B5EF4-FFF2-40B4-BE49-F238E27FC236}">
                <a16:creationId xmlns:a16="http://schemas.microsoft.com/office/drawing/2014/main" id="{E400AF33-C952-49F5-95AA-F5D54CDD397B}"/>
              </a:ext>
            </a:extLst>
          </p:cNvPr>
          <p:cNvGraphicFramePr>
            <a:graphicFrameLocks noGrp="1"/>
          </p:cNvGraphicFramePr>
          <p:nvPr/>
        </p:nvGraphicFramePr>
        <p:xfrm>
          <a:off x="7124700" y="4937125"/>
          <a:ext cx="1350963" cy="1920877"/>
        </p:xfrm>
        <a:graphic>
          <a:graphicData uri="http://schemas.openxmlformats.org/drawingml/2006/table">
            <a:tbl>
              <a:tblPr rtl="1" firstRow="1" bandRow="1">
                <a:tableStyleId>{E8B1032C-EA38-4F05-BA0D-38AFFFC7BED3}</a:tableStyleId>
              </a:tblPr>
              <a:tblGrid>
                <a:gridCol w="450321">
                  <a:extLst>
                    <a:ext uri="{9D8B030D-6E8A-4147-A177-3AD203B41FA5}">
                      <a16:colId xmlns:a16="http://schemas.microsoft.com/office/drawing/2014/main" val="20000"/>
                    </a:ext>
                  </a:extLst>
                </a:gridCol>
                <a:gridCol w="450321">
                  <a:extLst>
                    <a:ext uri="{9D8B030D-6E8A-4147-A177-3AD203B41FA5}">
                      <a16:colId xmlns:a16="http://schemas.microsoft.com/office/drawing/2014/main" val="20001"/>
                    </a:ext>
                  </a:extLst>
                </a:gridCol>
                <a:gridCol w="450321">
                  <a:extLst>
                    <a:ext uri="{9D8B030D-6E8A-4147-A177-3AD203B41FA5}">
                      <a16:colId xmlns:a16="http://schemas.microsoft.com/office/drawing/2014/main" val="20002"/>
                    </a:ext>
                  </a:extLst>
                </a:gridCol>
              </a:tblGrid>
              <a:tr h="274411">
                <a:tc>
                  <a:txBody>
                    <a:bodyPr/>
                    <a:lstStyle/>
                    <a:p>
                      <a:pPr rtl="1"/>
                      <a:r>
                        <a:rPr lang="en-US" sz="1200" b="1" dirty="0"/>
                        <a:t>Qty</a:t>
                      </a:r>
                      <a:endParaRPr lang="fa-IR" sz="1200" b="1" dirty="0"/>
                    </a:p>
                  </a:txBody>
                  <a:tcPr marL="91358" marR="91358" marT="45749" marB="45749">
                    <a:solidFill>
                      <a:schemeClr val="bg2">
                        <a:lumMod val="60000"/>
                        <a:lumOff val="40000"/>
                      </a:schemeClr>
                    </a:solidFill>
                  </a:tcPr>
                </a:tc>
                <a:tc>
                  <a:txBody>
                    <a:bodyPr/>
                    <a:lstStyle/>
                    <a:p>
                      <a:pPr rtl="1"/>
                      <a:r>
                        <a:rPr lang="en-US" sz="1200" b="1" dirty="0"/>
                        <a:t>P#</a:t>
                      </a:r>
                      <a:endParaRPr lang="fa-IR" sz="1200" b="1" dirty="0"/>
                    </a:p>
                  </a:txBody>
                  <a:tcPr marL="91358" marR="91358" marT="45749" marB="45749">
                    <a:solidFill>
                      <a:schemeClr val="bg2">
                        <a:lumMod val="60000"/>
                        <a:lumOff val="40000"/>
                      </a:schemeClr>
                    </a:solidFill>
                  </a:tcPr>
                </a:tc>
                <a:tc>
                  <a:txBody>
                    <a:bodyPr/>
                    <a:lstStyle/>
                    <a:p>
                      <a:pPr rtl="1"/>
                      <a:r>
                        <a:rPr lang="en-US" sz="1200" b="1" dirty="0"/>
                        <a:t>S#</a:t>
                      </a:r>
                      <a:endParaRPr lang="fa-IR" sz="1200" b="1" dirty="0"/>
                    </a:p>
                  </a:txBody>
                  <a:tcPr marL="91358" marR="91358" marT="45749" marB="45749">
                    <a:solidFill>
                      <a:schemeClr val="bg2">
                        <a:lumMod val="60000"/>
                        <a:lumOff val="40000"/>
                      </a:schemeClr>
                    </a:solidFill>
                  </a:tcPr>
                </a:tc>
                <a:extLst>
                  <a:ext uri="{0D108BD9-81ED-4DB2-BD59-A6C34878D82A}">
                    <a16:rowId xmlns:a16="http://schemas.microsoft.com/office/drawing/2014/main" val="10000"/>
                  </a:ext>
                </a:extLst>
              </a:tr>
              <a:tr h="274411">
                <a:tc>
                  <a:txBody>
                    <a:bodyPr/>
                    <a:lstStyle/>
                    <a:p>
                      <a:pPr rtl="1"/>
                      <a:r>
                        <a:rPr lang="en-US" sz="1200" b="1" dirty="0"/>
                        <a:t>300</a:t>
                      </a:r>
                      <a:endParaRPr lang="fa-IR" sz="1200" b="1" dirty="0"/>
                    </a:p>
                  </a:txBody>
                  <a:tcPr marL="91358" marR="91358" marT="45749" marB="45749"/>
                </a:tc>
                <a:tc>
                  <a:txBody>
                    <a:bodyPr/>
                    <a:lstStyle/>
                    <a:p>
                      <a:pPr rtl="1"/>
                      <a:r>
                        <a:rPr lang="en-US" sz="1200" b="1" dirty="0"/>
                        <a:t>P1</a:t>
                      </a:r>
                      <a:endParaRPr lang="fa-IR" sz="1200" b="1" dirty="0"/>
                    </a:p>
                  </a:txBody>
                  <a:tcPr marL="91358" marR="91358" marT="45749" marB="45749"/>
                </a:tc>
                <a:tc>
                  <a:txBody>
                    <a:bodyPr/>
                    <a:lstStyle/>
                    <a:p>
                      <a:pPr rtl="1"/>
                      <a:r>
                        <a:rPr lang="en-US" sz="1200" b="1" dirty="0"/>
                        <a:t>s1</a:t>
                      </a:r>
                      <a:endParaRPr lang="fa-IR" sz="1200" b="1" dirty="0"/>
                    </a:p>
                  </a:txBody>
                  <a:tcPr marL="91358" marR="91358" marT="45749" marB="45749"/>
                </a:tc>
                <a:extLst>
                  <a:ext uri="{0D108BD9-81ED-4DB2-BD59-A6C34878D82A}">
                    <a16:rowId xmlns:a16="http://schemas.microsoft.com/office/drawing/2014/main" val="10001"/>
                  </a:ext>
                </a:extLst>
              </a:tr>
              <a:tr h="274411">
                <a:tc>
                  <a:txBody>
                    <a:bodyPr/>
                    <a:lstStyle/>
                    <a:p>
                      <a:pPr rtl="1"/>
                      <a:r>
                        <a:rPr lang="en-US" sz="1200" b="1" dirty="0"/>
                        <a:t>200</a:t>
                      </a:r>
                      <a:endParaRPr lang="fa-IR" sz="1200" b="1" dirty="0"/>
                    </a:p>
                  </a:txBody>
                  <a:tcPr marL="91358" marR="91358" marT="45749" marB="45749"/>
                </a:tc>
                <a:tc>
                  <a:txBody>
                    <a:bodyPr/>
                    <a:lstStyle/>
                    <a:p>
                      <a:pPr rtl="1"/>
                      <a:r>
                        <a:rPr lang="en-US" sz="1200" b="1" dirty="0"/>
                        <a:t>P2</a:t>
                      </a:r>
                      <a:endParaRPr lang="fa-IR" sz="1200" b="1" dirty="0"/>
                    </a:p>
                  </a:txBody>
                  <a:tcPr marL="91358" marR="91358" marT="45749" marB="45749"/>
                </a:tc>
                <a:tc>
                  <a:txBody>
                    <a:bodyPr/>
                    <a:lstStyle/>
                    <a:p>
                      <a:pPr rtl="1"/>
                      <a:r>
                        <a:rPr lang="en-US" sz="1200" b="1" dirty="0"/>
                        <a:t>s2</a:t>
                      </a:r>
                      <a:endParaRPr lang="fa-IR" sz="1200" b="1" dirty="0"/>
                    </a:p>
                  </a:txBody>
                  <a:tcPr marL="91358" marR="91358" marT="45749" marB="45749"/>
                </a:tc>
                <a:extLst>
                  <a:ext uri="{0D108BD9-81ED-4DB2-BD59-A6C34878D82A}">
                    <a16:rowId xmlns:a16="http://schemas.microsoft.com/office/drawing/2014/main" val="10002"/>
                  </a:ext>
                </a:extLst>
              </a:tr>
              <a:tr h="274411">
                <a:tc>
                  <a:txBody>
                    <a:bodyPr/>
                    <a:lstStyle/>
                    <a:p>
                      <a:pPr rtl="1"/>
                      <a:r>
                        <a:rPr lang="en-US" sz="1200" b="1" dirty="0"/>
                        <a:t>400</a:t>
                      </a:r>
                      <a:endParaRPr lang="fa-IR" sz="1200" b="1" dirty="0"/>
                    </a:p>
                  </a:txBody>
                  <a:tcPr marL="91358" marR="91358" marT="45749" marB="45749"/>
                </a:tc>
                <a:tc>
                  <a:txBody>
                    <a:bodyPr/>
                    <a:lstStyle/>
                    <a:p>
                      <a:pPr rtl="1"/>
                      <a:r>
                        <a:rPr lang="en-US" sz="1200" b="1" dirty="0"/>
                        <a:t>P3</a:t>
                      </a:r>
                      <a:endParaRPr lang="fa-IR" sz="1200" b="1" dirty="0"/>
                    </a:p>
                  </a:txBody>
                  <a:tcPr marL="91358" marR="91358" marT="45749" marB="45749"/>
                </a:tc>
                <a:tc>
                  <a:txBody>
                    <a:bodyPr/>
                    <a:lstStyle/>
                    <a:p>
                      <a:pPr rtl="1"/>
                      <a:r>
                        <a:rPr lang="en-US" sz="1200" b="1" dirty="0"/>
                        <a:t>s3</a:t>
                      </a:r>
                      <a:endParaRPr lang="fa-IR" sz="1200" b="1" dirty="0"/>
                    </a:p>
                  </a:txBody>
                  <a:tcPr marL="91358" marR="91358" marT="45749" marB="45749"/>
                </a:tc>
                <a:extLst>
                  <a:ext uri="{0D108BD9-81ED-4DB2-BD59-A6C34878D82A}">
                    <a16:rowId xmlns:a16="http://schemas.microsoft.com/office/drawing/2014/main" val="10003"/>
                  </a:ext>
                </a:extLst>
              </a:tr>
              <a:tr h="274411">
                <a:tc>
                  <a:txBody>
                    <a:bodyPr/>
                    <a:lstStyle/>
                    <a:p>
                      <a:pPr rtl="1"/>
                      <a:r>
                        <a:rPr lang="en-US" sz="1200" b="1" dirty="0"/>
                        <a:t>300</a:t>
                      </a:r>
                      <a:endParaRPr lang="fa-IR" sz="1200" b="1" dirty="0"/>
                    </a:p>
                  </a:txBody>
                  <a:tcPr marL="91358" marR="91358" marT="45749" marB="45749"/>
                </a:tc>
                <a:tc>
                  <a:txBody>
                    <a:bodyPr/>
                    <a:lstStyle/>
                    <a:p>
                      <a:pPr rtl="1"/>
                      <a:r>
                        <a:rPr lang="en-US" sz="1200" b="1" dirty="0"/>
                        <a:t>P1</a:t>
                      </a:r>
                      <a:endParaRPr lang="fa-IR" sz="1200" b="1" dirty="0"/>
                    </a:p>
                  </a:txBody>
                  <a:tcPr marL="91358" marR="91358" marT="45749" marB="45749"/>
                </a:tc>
                <a:tc>
                  <a:txBody>
                    <a:bodyPr/>
                    <a:lstStyle/>
                    <a:p>
                      <a:pPr rtl="1"/>
                      <a:r>
                        <a:rPr lang="en-US" sz="1200" b="1" dirty="0"/>
                        <a:t>s2</a:t>
                      </a:r>
                      <a:endParaRPr lang="fa-IR" sz="1200" b="1" dirty="0"/>
                    </a:p>
                  </a:txBody>
                  <a:tcPr marL="91358" marR="91358" marT="45749" marB="45749"/>
                </a:tc>
                <a:extLst>
                  <a:ext uri="{0D108BD9-81ED-4DB2-BD59-A6C34878D82A}">
                    <a16:rowId xmlns:a16="http://schemas.microsoft.com/office/drawing/2014/main" val="10004"/>
                  </a:ext>
                </a:extLst>
              </a:tr>
              <a:tr h="274411">
                <a:tc>
                  <a:txBody>
                    <a:bodyPr/>
                    <a:lstStyle/>
                    <a:p>
                      <a:pPr rtl="1"/>
                      <a:r>
                        <a:rPr lang="en-US" sz="1200" b="1" dirty="0"/>
                        <a:t>400</a:t>
                      </a:r>
                      <a:endParaRPr lang="fa-IR" sz="1200" b="1" dirty="0"/>
                    </a:p>
                  </a:txBody>
                  <a:tcPr marL="91358" marR="91358" marT="45749" marB="45749"/>
                </a:tc>
                <a:tc>
                  <a:txBody>
                    <a:bodyPr/>
                    <a:lstStyle/>
                    <a:p>
                      <a:pPr rtl="1"/>
                      <a:r>
                        <a:rPr lang="en-US" sz="1200" b="1" dirty="0"/>
                        <a:t>P2</a:t>
                      </a:r>
                      <a:endParaRPr lang="fa-IR" sz="1200" b="1" dirty="0"/>
                    </a:p>
                  </a:txBody>
                  <a:tcPr marL="91358" marR="91358" marT="45749" marB="45749"/>
                </a:tc>
                <a:tc>
                  <a:txBody>
                    <a:bodyPr/>
                    <a:lstStyle/>
                    <a:p>
                      <a:pPr rtl="1"/>
                      <a:r>
                        <a:rPr lang="en-US" sz="1200" b="1" dirty="0"/>
                        <a:t>s2</a:t>
                      </a:r>
                      <a:endParaRPr lang="fa-IR" sz="1200" b="1" dirty="0"/>
                    </a:p>
                  </a:txBody>
                  <a:tcPr marL="91358" marR="91358" marT="45749" marB="45749"/>
                </a:tc>
                <a:extLst>
                  <a:ext uri="{0D108BD9-81ED-4DB2-BD59-A6C34878D82A}">
                    <a16:rowId xmlns:a16="http://schemas.microsoft.com/office/drawing/2014/main" val="10005"/>
                  </a:ext>
                </a:extLst>
              </a:tr>
              <a:tr h="274411">
                <a:tc>
                  <a:txBody>
                    <a:bodyPr/>
                    <a:lstStyle/>
                    <a:p>
                      <a:pPr rtl="1"/>
                      <a:r>
                        <a:rPr lang="en-US" sz="1200" b="1" dirty="0"/>
                        <a:t>200</a:t>
                      </a:r>
                      <a:endParaRPr lang="fa-IR" sz="1200" b="1" dirty="0"/>
                    </a:p>
                  </a:txBody>
                  <a:tcPr marL="91358" marR="91358" marT="45749" marB="45749"/>
                </a:tc>
                <a:tc>
                  <a:txBody>
                    <a:bodyPr/>
                    <a:lstStyle/>
                    <a:p>
                      <a:pPr rtl="1"/>
                      <a:r>
                        <a:rPr lang="en-US" sz="1200" b="1" dirty="0"/>
                        <a:t>P2</a:t>
                      </a:r>
                      <a:endParaRPr lang="fa-IR" sz="1200" b="1" dirty="0"/>
                    </a:p>
                  </a:txBody>
                  <a:tcPr marL="91358" marR="91358" marT="45749" marB="45749"/>
                </a:tc>
                <a:tc>
                  <a:txBody>
                    <a:bodyPr/>
                    <a:lstStyle/>
                    <a:p>
                      <a:pPr rtl="1"/>
                      <a:r>
                        <a:rPr lang="en-US" sz="1200" b="1" dirty="0"/>
                        <a:t>s3</a:t>
                      </a:r>
                      <a:endParaRPr lang="fa-IR" sz="1200" b="1" dirty="0"/>
                    </a:p>
                  </a:txBody>
                  <a:tcPr marL="91358" marR="91358" marT="45749" marB="45749"/>
                </a:tc>
                <a:extLst>
                  <a:ext uri="{0D108BD9-81ED-4DB2-BD59-A6C34878D82A}">
                    <a16:rowId xmlns:a16="http://schemas.microsoft.com/office/drawing/2014/main" val="10006"/>
                  </a:ext>
                </a:extLst>
              </a:tr>
            </a:tbl>
          </a:graphicData>
        </a:graphic>
      </p:graphicFrame>
      <p:sp>
        <p:nvSpPr>
          <p:cNvPr id="80934" name="TextBox 5">
            <a:extLst>
              <a:ext uri="{FF2B5EF4-FFF2-40B4-BE49-F238E27FC236}">
                <a16:creationId xmlns:a16="http://schemas.microsoft.com/office/drawing/2014/main" id="{7123D5C5-31E6-4C2A-AD16-181BAA171E00}"/>
              </a:ext>
            </a:extLst>
          </p:cNvPr>
          <p:cNvSpPr txBox="1">
            <a:spLocks noChangeArrowheads="1"/>
          </p:cNvSpPr>
          <p:nvPr/>
        </p:nvSpPr>
        <p:spPr bwMode="auto">
          <a:xfrm>
            <a:off x="631825" y="4729163"/>
            <a:ext cx="320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fa-IR">
                <a:ea typeface="ＭＳ Ｐゴシック" panose="020B0600070205080204" pitchFamily="34" charset="-128"/>
              </a:rPr>
              <a:t>S</a:t>
            </a:r>
            <a:endParaRPr kumimoji="0" lang="fa-IR" altLang="fa-IR">
              <a:ea typeface="ＭＳ Ｐゴシック" panose="020B0600070205080204" pitchFamily="34" charset="-128"/>
            </a:endParaRPr>
          </a:p>
        </p:txBody>
      </p:sp>
      <p:sp>
        <p:nvSpPr>
          <p:cNvPr id="80935" name="TextBox 11">
            <a:extLst>
              <a:ext uri="{FF2B5EF4-FFF2-40B4-BE49-F238E27FC236}">
                <a16:creationId xmlns:a16="http://schemas.microsoft.com/office/drawing/2014/main" id="{32C883D2-9055-4438-91FD-FF96DC67566F}"/>
              </a:ext>
            </a:extLst>
          </p:cNvPr>
          <p:cNvSpPr txBox="1">
            <a:spLocks noChangeArrowheads="1"/>
          </p:cNvSpPr>
          <p:nvPr/>
        </p:nvSpPr>
        <p:spPr bwMode="auto">
          <a:xfrm>
            <a:off x="3711575" y="4716463"/>
            <a:ext cx="1139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fa-IR">
                <a:ea typeface="ＭＳ Ｐゴシック" panose="020B0600070205080204" pitchFamily="34" charset="-128"/>
              </a:rPr>
              <a:t>P</a:t>
            </a:r>
            <a:endParaRPr kumimoji="0" lang="fa-IR" altLang="fa-IR">
              <a:ea typeface="ＭＳ Ｐゴシック" panose="020B0600070205080204" pitchFamily="34" charset="-128"/>
            </a:endParaRPr>
          </a:p>
        </p:txBody>
      </p:sp>
      <p:sp>
        <p:nvSpPr>
          <p:cNvPr id="80936" name="TextBox 13">
            <a:extLst>
              <a:ext uri="{FF2B5EF4-FFF2-40B4-BE49-F238E27FC236}">
                <a16:creationId xmlns:a16="http://schemas.microsoft.com/office/drawing/2014/main" id="{AA9893CB-8C85-444A-8DEB-20D8FFFC2BF9}"/>
              </a:ext>
            </a:extLst>
          </p:cNvPr>
          <p:cNvSpPr txBox="1">
            <a:spLocks noChangeArrowheads="1"/>
          </p:cNvSpPr>
          <p:nvPr/>
        </p:nvSpPr>
        <p:spPr bwMode="auto">
          <a:xfrm>
            <a:off x="7124700" y="4598988"/>
            <a:ext cx="4556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fa-IR">
                <a:ea typeface="ＭＳ Ｐゴシック" panose="020B0600070205080204" pitchFamily="34" charset="-128"/>
              </a:rPr>
              <a:t>SP</a:t>
            </a:r>
            <a:endParaRPr kumimoji="0" lang="fa-IR" altLang="fa-IR">
              <a:ea typeface="ＭＳ Ｐゴシック" panose="020B0600070205080204" pitchFamily="34" charset="-128"/>
            </a:endParaRPr>
          </a:p>
        </p:txBody>
      </p:sp>
      <p:graphicFrame>
        <p:nvGraphicFramePr>
          <p:cNvPr id="13" name="Table 3">
            <a:extLst>
              <a:ext uri="{FF2B5EF4-FFF2-40B4-BE49-F238E27FC236}">
                <a16:creationId xmlns:a16="http://schemas.microsoft.com/office/drawing/2014/main" id="{A7DD9528-7128-4635-9D59-6DAEA59AAA60}"/>
              </a:ext>
            </a:extLst>
          </p:cNvPr>
          <p:cNvGraphicFramePr>
            <a:graphicFrameLocks noGrp="1"/>
          </p:cNvGraphicFramePr>
          <p:nvPr/>
        </p:nvGraphicFramePr>
        <p:xfrm>
          <a:off x="668338" y="5008563"/>
          <a:ext cx="2365375" cy="1489075"/>
        </p:xfrm>
        <a:graphic>
          <a:graphicData uri="http://schemas.openxmlformats.org/drawingml/2006/table">
            <a:tbl>
              <a:tblPr rtl="1" firstRow="1" bandRow="1">
                <a:tableStyleId>{E8B1032C-EA38-4F05-BA0D-38AFFFC7BED3}</a:tableStyleId>
              </a:tblPr>
              <a:tblGrid>
                <a:gridCol w="851746">
                  <a:extLst>
                    <a:ext uri="{9D8B030D-6E8A-4147-A177-3AD203B41FA5}">
                      <a16:colId xmlns:a16="http://schemas.microsoft.com/office/drawing/2014/main" val="20000"/>
                    </a:ext>
                  </a:extLst>
                </a:gridCol>
                <a:gridCol w="1027434">
                  <a:extLst>
                    <a:ext uri="{9D8B030D-6E8A-4147-A177-3AD203B41FA5}">
                      <a16:colId xmlns:a16="http://schemas.microsoft.com/office/drawing/2014/main" val="20001"/>
                    </a:ext>
                  </a:extLst>
                </a:gridCol>
                <a:gridCol w="486195">
                  <a:extLst>
                    <a:ext uri="{9D8B030D-6E8A-4147-A177-3AD203B41FA5}">
                      <a16:colId xmlns:a16="http://schemas.microsoft.com/office/drawing/2014/main" val="20002"/>
                    </a:ext>
                  </a:extLst>
                </a:gridCol>
              </a:tblGrid>
              <a:tr h="274464">
                <a:tc>
                  <a:txBody>
                    <a:bodyPr/>
                    <a:lstStyle/>
                    <a:p>
                      <a:pPr rtl="1"/>
                      <a:r>
                        <a:rPr lang="en-US" sz="1200" dirty="0"/>
                        <a:t>City</a:t>
                      </a:r>
                      <a:endParaRPr lang="fa-IR" sz="1200" dirty="0"/>
                    </a:p>
                  </a:txBody>
                  <a:tcPr marL="91433" marR="91433" marT="45752" marB="45752">
                    <a:solidFill>
                      <a:schemeClr val="bg2">
                        <a:lumMod val="60000"/>
                        <a:lumOff val="40000"/>
                      </a:schemeClr>
                    </a:solidFill>
                  </a:tcPr>
                </a:tc>
                <a:tc>
                  <a:txBody>
                    <a:bodyPr/>
                    <a:lstStyle/>
                    <a:p>
                      <a:pPr rtl="1"/>
                      <a:r>
                        <a:rPr lang="en-US" sz="1200" dirty="0" err="1"/>
                        <a:t>Sname</a:t>
                      </a:r>
                      <a:endParaRPr lang="fa-IR" sz="1200" dirty="0"/>
                    </a:p>
                  </a:txBody>
                  <a:tcPr marL="91433" marR="91433" marT="45752" marB="45752">
                    <a:solidFill>
                      <a:schemeClr val="bg2">
                        <a:lumMod val="60000"/>
                        <a:lumOff val="40000"/>
                      </a:schemeClr>
                    </a:solidFill>
                  </a:tcPr>
                </a:tc>
                <a:tc>
                  <a:txBody>
                    <a:bodyPr/>
                    <a:lstStyle/>
                    <a:p>
                      <a:pPr rtl="1"/>
                      <a:r>
                        <a:rPr lang="en-US" sz="1200" dirty="0"/>
                        <a:t>S#</a:t>
                      </a:r>
                      <a:endParaRPr lang="fa-IR" sz="1200" dirty="0"/>
                    </a:p>
                  </a:txBody>
                  <a:tcPr marL="91433" marR="91433" marT="45752" marB="45752">
                    <a:solidFill>
                      <a:schemeClr val="bg2">
                        <a:lumMod val="60000"/>
                        <a:lumOff val="40000"/>
                      </a:schemeClr>
                    </a:solidFill>
                  </a:tcPr>
                </a:tc>
                <a:extLst>
                  <a:ext uri="{0D108BD9-81ED-4DB2-BD59-A6C34878D82A}">
                    <a16:rowId xmlns:a16="http://schemas.microsoft.com/office/drawing/2014/main" val="10000"/>
                  </a:ext>
                </a:extLst>
              </a:tr>
              <a:tr h="378594">
                <a:tc>
                  <a:txBody>
                    <a:bodyPr/>
                    <a:lstStyle/>
                    <a:p>
                      <a:pPr rtl="1"/>
                      <a:r>
                        <a:rPr lang="en-US" sz="1200" dirty="0"/>
                        <a:t>Tehran</a:t>
                      </a:r>
                      <a:endParaRPr lang="fa-IR" sz="1200" dirty="0"/>
                    </a:p>
                  </a:txBody>
                  <a:tcPr marL="91433" marR="91433" marT="45752" marB="45752"/>
                </a:tc>
                <a:tc>
                  <a:txBody>
                    <a:bodyPr/>
                    <a:lstStyle/>
                    <a:p>
                      <a:pPr rtl="1"/>
                      <a:r>
                        <a:rPr lang="en-US" sz="1200" dirty="0" err="1"/>
                        <a:t>Fanavaran</a:t>
                      </a:r>
                      <a:endParaRPr lang="fa-IR" sz="1200" dirty="0"/>
                    </a:p>
                  </a:txBody>
                  <a:tcPr marL="91433" marR="91433" marT="45752" marB="45752"/>
                </a:tc>
                <a:tc>
                  <a:txBody>
                    <a:bodyPr/>
                    <a:lstStyle/>
                    <a:p>
                      <a:pPr rtl="1"/>
                      <a:r>
                        <a:rPr lang="en-US" sz="1200" dirty="0"/>
                        <a:t>s1</a:t>
                      </a:r>
                      <a:endParaRPr lang="fa-IR" sz="1200" dirty="0"/>
                    </a:p>
                  </a:txBody>
                  <a:tcPr marL="91433" marR="91433" marT="45752" marB="45752"/>
                </a:tc>
                <a:extLst>
                  <a:ext uri="{0D108BD9-81ED-4DB2-BD59-A6C34878D82A}">
                    <a16:rowId xmlns:a16="http://schemas.microsoft.com/office/drawing/2014/main" val="10001"/>
                  </a:ext>
                </a:extLst>
              </a:tr>
              <a:tr h="457423">
                <a:tc>
                  <a:txBody>
                    <a:bodyPr/>
                    <a:lstStyle/>
                    <a:p>
                      <a:pPr rtl="1"/>
                      <a:r>
                        <a:rPr lang="en-US" sz="1200" dirty="0"/>
                        <a:t>Tabriz</a:t>
                      </a:r>
                      <a:endParaRPr lang="fa-IR" sz="1200" dirty="0"/>
                    </a:p>
                  </a:txBody>
                  <a:tcPr marL="91433" marR="91433" marT="45752" marB="45752"/>
                </a:tc>
                <a:tc>
                  <a:txBody>
                    <a:bodyPr/>
                    <a:lstStyle/>
                    <a:p>
                      <a:pPr rtl="1"/>
                      <a:r>
                        <a:rPr lang="en-US" sz="1200" dirty="0"/>
                        <a:t>Iran Segment</a:t>
                      </a:r>
                      <a:endParaRPr lang="fa-IR" sz="1200" dirty="0"/>
                    </a:p>
                  </a:txBody>
                  <a:tcPr marL="91433" marR="91433" marT="45752" marB="45752"/>
                </a:tc>
                <a:tc>
                  <a:txBody>
                    <a:bodyPr/>
                    <a:lstStyle/>
                    <a:p>
                      <a:pPr rtl="1"/>
                      <a:r>
                        <a:rPr lang="en-US" sz="1200" dirty="0"/>
                        <a:t>s2</a:t>
                      </a:r>
                      <a:endParaRPr lang="fa-IR" sz="1200" dirty="0"/>
                    </a:p>
                  </a:txBody>
                  <a:tcPr marL="91433" marR="91433" marT="45752" marB="45752"/>
                </a:tc>
                <a:extLst>
                  <a:ext uri="{0D108BD9-81ED-4DB2-BD59-A6C34878D82A}">
                    <a16:rowId xmlns:a16="http://schemas.microsoft.com/office/drawing/2014/main" val="10002"/>
                  </a:ext>
                </a:extLst>
              </a:tr>
              <a:tr h="378594">
                <a:tc>
                  <a:txBody>
                    <a:bodyPr/>
                    <a:lstStyle/>
                    <a:p>
                      <a:pPr rtl="1"/>
                      <a:r>
                        <a:rPr lang="en-US" sz="1200" dirty="0"/>
                        <a:t>Tabriz</a:t>
                      </a:r>
                      <a:endParaRPr lang="fa-IR" sz="1200" dirty="0"/>
                    </a:p>
                  </a:txBody>
                  <a:tcPr marL="91433" marR="91433" marT="45752" marB="45752"/>
                </a:tc>
                <a:tc>
                  <a:txBody>
                    <a:bodyPr/>
                    <a:lstStyle/>
                    <a:p>
                      <a:pPr rtl="1"/>
                      <a:r>
                        <a:rPr lang="en-US" sz="1200" dirty="0" err="1"/>
                        <a:t>Pooladin</a:t>
                      </a:r>
                      <a:endParaRPr lang="fa-IR" sz="1200" dirty="0"/>
                    </a:p>
                  </a:txBody>
                  <a:tcPr marL="91433" marR="91433" marT="45752" marB="45752"/>
                </a:tc>
                <a:tc>
                  <a:txBody>
                    <a:bodyPr/>
                    <a:lstStyle/>
                    <a:p>
                      <a:pPr rtl="1"/>
                      <a:r>
                        <a:rPr lang="en-US" sz="1200" dirty="0"/>
                        <a:t>s3</a:t>
                      </a:r>
                      <a:endParaRPr lang="fa-IR" sz="1200" dirty="0"/>
                    </a:p>
                  </a:txBody>
                  <a:tcPr marL="91433" marR="91433" marT="45752" marB="45752"/>
                </a:tc>
                <a:extLst>
                  <a:ext uri="{0D108BD9-81ED-4DB2-BD59-A6C34878D82A}">
                    <a16:rowId xmlns:a16="http://schemas.microsoft.com/office/drawing/2014/main" val="10003"/>
                  </a:ext>
                </a:extLst>
              </a:tr>
            </a:tbl>
          </a:graphicData>
        </a:graphic>
      </p:graphicFrame>
      <p:graphicFrame>
        <p:nvGraphicFramePr>
          <p:cNvPr id="14" name="Table 3">
            <a:extLst>
              <a:ext uri="{FF2B5EF4-FFF2-40B4-BE49-F238E27FC236}">
                <a16:creationId xmlns:a16="http://schemas.microsoft.com/office/drawing/2014/main" id="{006039F1-4EFC-4768-B49F-2D28883167B0}"/>
              </a:ext>
            </a:extLst>
          </p:cNvPr>
          <p:cNvGraphicFramePr>
            <a:graphicFrameLocks noGrp="1"/>
          </p:cNvGraphicFramePr>
          <p:nvPr/>
        </p:nvGraphicFramePr>
        <p:xfrm>
          <a:off x="3687764" y="5054600"/>
          <a:ext cx="3238499" cy="1408132"/>
        </p:xfrm>
        <a:graphic>
          <a:graphicData uri="http://schemas.openxmlformats.org/drawingml/2006/table">
            <a:tbl>
              <a:tblPr rtl="1" firstRow="1" bandRow="1">
                <a:tableStyleId>{E8B1032C-EA38-4F05-BA0D-38AFFFC7BED3}</a:tableStyleId>
              </a:tblPr>
              <a:tblGrid>
                <a:gridCol w="1071002">
                  <a:extLst>
                    <a:ext uri="{9D8B030D-6E8A-4147-A177-3AD203B41FA5}">
                      <a16:colId xmlns:a16="http://schemas.microsoft.com/office/drawing/2014/main" val="20000"/>
                    </a:ext>
                  </a:extLst>
                </a:gridCol>
                <a:gridCol w="766635">
                  <a:extLst>
                    <a:ext uri="{9D8B030D-6E8A-4147-A177-3AD203B41FA5}">
                      <a16:colId xmlns:a16="http://schemas.microsoft.com/office/drawing/2014/main" val="20001"/>
                    </a:ext>
                  </a:extLst>
                </a:gridCol>
                <a:gridCol w="891690">
                  <a:extLst>
                    <a:ext uri="{9D8B030D-6E8A-4147-A177-3AD203B41FA5}">
                      <a16:colId xmlns:a16="http://schemas.microsoft.com/office/drawing/2014/main" val="20002"/>
                    </a:ext>
                  </a:extLst>
                </a:gridCol>
                <a:gridCol w="509172">
                  <a:extLst>
                    <a:ext uri="{9D8B030D-6E8A-4147-A177-3AD203B41FA5}">
                      <a16:colId xmlns:a16="http://schemas.microsoft.com/office/drawing/2014/main" val="20003"/>
                    </a:ext>
                  </a:extLst>
                </a:gridCol>
              </a:tblGrid>
              <a:tr h="297792">
                <a:tc>
                  <a:txBody>
                    <a:bodyPr/>
                    <a:lstStyle/>
                    <a:p>
                      <a:pPr rtl="1"/>
                      <a:r>
                        <a:rPr lang="en-US" sz="1200" dirty="0"/>
                        <a:t>City</a:t>
                      </a:r>
                      <a:endParaRPr lang="fa-IR" sz="1200" dirty="0"/>
                    </a:p>
                  </a:txBody>
                  <a:tcPr marL="91446" marR="91446" marT="45703" marB="45703">
                    <a:solidFill>
                      <a:schemeClr val="bg2">
                        <a:lumMod val="60000"/>
                        <a:lumOff val="40000"/>
                      </a:schemeClr>
                    </a:solidFill>
                  </a:tcPr>
                </a:tc>
                <a:tc>
                  <a:txBody>
                    <a:bodyPr/>
                    <a:lstStyle/>
                    <a:p>
                      <a:pPr rtl="1"/>
                      <a:r>
                        <a:rPr lang="en-US" sz="1200" dirty="0"/>
                        <a:t>Type</a:t>
                      </a:r>
                      <a:endParaRPr lang="fa-IR" sz="1200" dirty="0"/>
                    </a:p>
                  </a:txBody>
                  <a:tcPr marL="91446" marR="91446" marT="45703" marB="45703">
                    <a:solidFill>
                      <a:schemeClr val="bg2">
                        <a:lumMod val="60000"/>
                        <a:lumOff val="40000"/>
                      </a:schemeClr>
                    </a:solidFill>
                  </a:tcPr>
                </a:tc>
                <a:tc>
                  <a:txBody>
                    <a:bodyPr/>
                    <a:lstStyle/>
                    <a:p>
                      <a:pPr rtl="1"/>
                      <a:r>
                        <a:rPr lang="en-US" sz="1200" dirty="0"/>
                        <a:t>Color</a:t>
                      </a:r>
                      <a:endParaRPr lang="fa-IR" sz="1200" dirty="0"/>
                    </a:p>
                  </a:txBody>
                  <a:tcPr marL="91446" marR="91446" marT="45703" marB="45703">
                    <a:solidFill>
                      <a:schemeClr val="bg2">
                        <a:lumMod val="60000"/>
                        <a:lumOff val="40000"/>
                      </a:schemeClr>
                    </a:solidFill>
                  </a:tcPr>
                </a:tc>
                <a:tc>
                  <a:txBody>
                    <a:bodyPr/>
                    <a:lstStyle/>
                    <a:p>
                      <a:pPr rtl="1"/>
                      <a:r>
                        <a:rPr lang="en-US" sz="1200" dirty="0"/>
                        <a:t>P#</a:t>
                      </a:r>
                      <a:endParaRPr lang="fa-IR" sz="1200" dirty="0"/>
                    </a:p>
                  </a:txBody>
                  <a:tcPr marL="91446" marR="91446" marT="45703" marB="45703">
                    <a:solidFill>
                      <a:schemeClr val="bg2">
                        <a:lumMod val="60000"/>
                        <a:lumOff val="40000"/>
                      </a:schemeClr>
                    </a:solidFill>
                  </a:tcPr>
                </a:tc>
                <a:extLst>
                  <a:ext uri="{0D108BD9-81ED-4DB2-BD59-A6C34878D82A}">
                    <a16:rowId xmlns:a16="http://schemas.microsoft.com/office/drawing/2014/main" val="10000"/>
                  </a:ext>
                </a:extLst>
              </a:tr>
              <a:tr h="274280">
                <a:tc>
                  <a:txBody>
                    <a:bodyPr/>
                    <a:lstStyle/>
                    <a:p>
                      <a:pPr rtl="1"/>
                      <a:r>
                        <a:rPr lang="en-US" sz="1200" dirty="0"/>
                        <a:t>Tehran</a:t>
                      </a:r>
                      <a:endParaRPr lang="fa-IR" sz="1200" dirty="0"/>
                    </a:p>
                  </a:txBody>
                  <a:tcPr marL="91446" marR="91446" marT="45703" marB="45703"/>
                </a:tc>
                <a:tc>
                  <a:txBody>
                    <a:bodyPr/>
                    <a:lstStyle/>
                    <a:p>
                      <a:r>
                        <a:rPr lang="en-US" sz="1200" kern="1200" dirty="0"/>
                        <a:t>Iron</a:t>
                      </a:r>
                      <a:endParaRPr lang="fa-IR" sz="1200" kern="1200" dirty="0">
                        <a:solidFill>
                          <a:schemeClr val="dk1"/>
                        </a:solidFill>
                        <a:latin typeface="+mn-lt"/>
                        <a:ea typeface="+mn-ea"/>
                        <a:cs typeface="+mn-cs"/>
                      </a:endParaRPr>
                    </a:p>
                  </a:txBody>
                  <a:tcPr marL="91446" marR="91446" marT="45703" marB="45703"/>
                </a:tc>
                <a:tc>
                  <a:txBody>
                    <a:bodyPr/>
                    <a:lstStyle/>
                    <a:p>
                      <a:pPr rtl="1"/>
                      <a:r>
                        <a:rPr lang="en-US" sz="1200" dirty="0"/>
                        <a:t>Red</a:t>
                      </a:r>
                      <a:endParaRPr lang="fa-IR" sz="1200" dirty="0"/>
                    </a:p>
                  </a:txBody>
                  <a:tcPr marL="91446" marR="91446" marT="45703" marB="45703"/>
                </a:tc>
                <a:tc>
                  <a:txBody>
                    <a:bodyPr/>
                    <a:lstStyle/>
                    <a:p>
                      <a:pPr rtl="1"/>
                      <a:r>
                        <a:rPr lang="en-US" sz="1200" dirty="0"/>
                        <a:t>P1</a:t>
                      </a:r>
                      <a:endParaRPr lang="fa-IR" sz="1200" dirty="0"/>
                    </a:p>
                  </a:txBody>
                  <a:tcPr marL="91446" marR="91446" marT="45703" marB="45703"/>
                </a:tc>
                <a:extLst>
                  <a:ext uri="{0D108BD9-81ED-4DB2-BD59-A6C34878D82A}">
                    <a16:rowId xmlns:a16="http://schemas.microsoft.com/office/drawing/2014/main" val="10001"/>
                  </a:ext>
                </a:extLst>
              </a:tr>
              <a:tr h="287482">
                <a:tc>
                  <a:txBody>
                    <a:bodyPr/>
                    <a:lstStyle/>
                    <a:p>
                      <a:pPr rtl="1"/>
                      <a:r>
                        <a:rPr lang="en-US" sz="1200" dirty="0"/>
                        <a:t>Tabriz</a:t>
                      </a:r>
                      <a:endParaRPr lang="fa-IR" sz="1200" dirty="0"/>
                    </a:p>
                  </a:txBody>
                  <a:tcPr marL="91446" marR="91446" marT="45703" marB="45703"/>
                </a:tc>
                <a:tc>
                  <a:txBody>
                    <a:bodyPr/>
                    <a:lstStyle/>
                    <a:p>
                      <a:r>
                        <a:rPr lang="en-US" sz="1200" kern="1200" dirty="0"/>
                        <a:t>Copper</a:t>
                      </a:r>
                      <a:endParaRPr lang="fa-IR" sz="1200" kern="1200" dirty="0">
                        <a:solidFill>
                          <a:schemeClr val="dk1"/>
                        </a:solidFill>
                        <a:latin typeface="+mn-lt"/>
                        <a:ea typeface="+mn-ea"/>
                        <a:cs typeface="+mn-cs"/>
                      </a:endParaRPr>
                    </a:p>
                  </a:txBody>
                  <a:tcPr marL="91446" marR="91446" marT="45703" marB="45703"/>
                </a:tc>
                <a:tc>
                  <a:txBody>
                    <a:bodyPr/>
                    <a:lstStyle/>
                    <a:p>
                      <a:pPr rtl="1"/>
                      <a:r>
                        <a:rPr lang="en-US" sz="1200" dirty="0"/>
                        <a:t>Green</a:t>
                      </a:r>
                      <a:endParaRPr lang="fa-IR" sz="1200" dirty="0"/>
                    </a:p>
                  </a:txBody>
                  <a:tcPr marL="91446" marR="91446" marT="45703" marB="45703"/>
                </a:tc>
                <a:tc>
                  <a:txBody>
                    <a:bodyPr/>
                    <a:lstStyle/>
                    <a:p>
                      <a:pPr rtl="1"/>
                      <a:r>
                        <a:rPr lang="en-US" sz="1200" dirty="0"/>
                        <a:t>P2</a:t>
                      </a:r>
                      <a:endParaRPr lang="fa-IR" sz="1200" dirty="0"/>
                    </a:p>
                  </a:txBody>
                  <a:tcPr marL="91446" marR="91446" marT="45703" marB="45703"/>
                </a:tc>
                <a:extLst>
                  <a:ext uri="{0D108BD9-81ED-4DB2-BD59-A6C34878D82A}">
                    <a16:rowId xmlns:a16="http://schemas.microsoft.com/office/drawing/2014/main" val="10002"/>
                  </a:ext>
                </a:extLst>
              </a:tr>
              <a:tr h="274280">
                <a:tc>
                  <a:txBody>
                    <a:bodyPr/>
                    <a:lstStyle/>
                    <a:p>
                      <a:pPr rtl="1"/>
                      <a:r>
                        <a:rPr lang="en-US" sz="1200" dirty="0"/>
                        <a:t>Shiraz</a:t>
                      </a:r>
                      <a:endParaRPr lang="fa-IR" sz="1200" dirty="0"/>
                    </a:p>
                  </a:txBody>
                  <a:tcPr marL="91446" marR="91446" marT="45703" marB="45703"/>
                </a:tc>
                <a:tc>
                  <a:txBody>
                    <a:bodyPr/>
                    <a:lstStyle/>
                    <a:p>
                      <a:r>
                        <a:rPr lang="en-US" sz="1200" kern="1200" dirty="0"/>
                        <a:t>Brass</a:t>
                      </a:r>
                      <a:endParaRPr lang="fa-IR" sz="1200" kern="1200" dirty="0">
                        <a:solidFill>
                          <a:schemeClr val="dk1"/>
                        </a:solidFill>
                        <a:latin typeface="+mn-lt"/>
                        <a:ea typeface="+mn-ea"/>
                        <a:cs typeface="+mn-cs"/>
                      </a:endParaRPr>
                    </a:p>
                  </a:txBody>
                  <a:tcPr marL="91446" marR="91446" marT="45703" marB="45703"/>
                </a:tc>
                <a:tc>
                  <a:txBody>
                    <a:bodyPr/>
                    <a:lstStyle/>
                    <a:p>
                      <a:pPr rtl="1"/>
                      <a:r>
                        <a:rPr lang="en-US" sz="1200" dirty="0"/>
                        <a:t>Blue</a:t>
                      </a:r>
                      <a:endParaRPr lang="fa-IR" sz="1200" dirty="0"/>
                    </a:p>
                  </a:txBody>
                  <a:tcPr marL="91446" marR="91446" marT="45703" marB="45703"/>
                </a:tc>
                <a:tc>
                  <a:txBody>
                    <a:bodyPr/>
                    <a:lstStyle/>
                    <a:p>
                      <a:pPr rtl="1"/>
                      <a:r>
                        <a:rPr lang="en-US" sz="1200" dirty="0"/>
                        <a:t>P3</a:t>
                      </a:r>
                      <a:endParaRPr lang="fa-IR" sz="1200" dirty="0"/>
                    </a:p>
                  </a:txBody>
                  <a:tcPr marL="91446" marR="91446" marT="45703" marB="45703"/>
                </a:tc>
                <a:extLst>
                  <a:ext uri="{0D108BD9-81ED-4DB2-BD59-A6C34878D82A}">
                    <a16:rowId xmlns:a16="http://schemas.microsoft.com/office/drawing/2014/main" val="10003"/>
                  </a:ext>
                </a:extLst>
              </a:tr>
              <a:tr h="274280">
                <a:tc>
                  <a:txBody>
                    <a:bodyPr/>
                    <a:lstStyle/>
                    <a:p>
                      <a:pPr rtl="1"/>
                      <a:r>
                        <a:rPr lang="en-US" sz="1200" dirty="0"/>
                        <a:t>Tehran</a:t>
                      </a:r>
                      <a:endParaRPr lang="fa-IR" sz="1200" dirty="0"/>
                    </a:p>
                  </a:txBody>
                  <a:tcPr marL="91446" marR="91446" marT="45703" marB="45703"/>
                </a:tc>
                <a:tc>
                  <a:txBody>
                    <a:bodyPr/>
                    <a:lstStyle/>
                    <a:p>
                      <a:r>
                        <a:rPr lang="en-US" sz="1200" kern="1200" dirty="0"/>
                        <a:t>Iron</a:t>
                      </a:r>
                      <a:endParaRPr lang="fa-IR" sz="1200" kern="1200" dirty="0">
                        <a:solidFill>
                          <a:schemeClr val="dk1"/>
                        </a:solidFill>
                        <a:latin typeface="+mn-lt"/>
                        <a:ea typeface="+mn-ea"/>
                        <a:cs typeface="+mn-cs"/>
                      </a:endParaRPr>
                    </a:p>
                  </a:txBody>
                  <a:tcPr marL="91446" marR="91446" marT="45703" marB="45703"/>
                </a:tc>
                <a:tc>
                  <a:txBody>
                    <a:bodyPr/>
                    <a:lstStyle/>
                    <a:p>
                      <a:pPr rtl="1"/>
                      <a:r>
                        <a:rPr lang="en-US" sz="1200" dirty="0"/>
                        <a:t>Red</a:t>
                      </a:r>
                      <a:endParaRPr lang="fa-IR" sz="1200" dirty="0"/>
                    </a:p>
                  </a:txBody>
                  <a:tcPr marL="91446" marR="91446" marT="45703" marB="45703"/>
                </a:tc>
                <a:tc>
                  <a:txBody>
                    <a:bodyPr/>
                    <a:lstStyle/>
                    <a:p>
                      <a:pPr rtl="1"/>
                      <a:r>
                        <a:rPr lang="en-US" sz="1200" dirty="0"/>
                        <a:t>P4</a:t>
                      </a:r>
                      <a:endParaRPr lang="fa-IR" sz="1200" dirty="0"/>
                    </a:p>
                  </a:txBody>
                  <a:tcPr marL="91446" marR="91446" marT="45703" marB="45703"/>
                </a:tc>
                <a:extLst>
                  <a:ext uri="{0D108BD9-81ED-4DB2-BD59-A6C34878D82A}">
                    <a16:rowId xmlns:a16="http://schemas.microsoft.com/office/drawing/2014/main" val="10004"/>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E8E6B40E-5892-45B9-98D2-76AE3BD09C41}"/>
              </a:ext>
            </a:extLst>
          </p:cNvPr>
          <p:cNvSpPr>
            <a:spLocks noGrp="1" noChangeArrowheads="1"/>
          </p:cNvSpPr>
          <p:nvPr>
            <p:ph type="title"/>
          </p:nvPr>
        </p:nvSpPr>
        <p:spPr/>
        <p:txBody>
          <a:bodyPr/>
          <a:lstStyle/>
          <a:p>
            <a:pPr>
              <a:defRPr/>
            </a:pPr>
            <a:r>
              <a:rPr lang="fa-IR" dirty="0"/>
              <a:t>مثال</a:t>
            </a:r>
            <a:endParaRPr lang="en-US" dirty="0"/>
          </a:p>
        </p:txBody>
      </p:sp>
      <p:sp>
        <p:nvSpPr>
          <p:cNvPr id="82947" name="Content Placeholder 1">
            <a:extLst>
              <a:ext uri="{FF2B5EF4-FFF2-40B4-BE49-F238E27FC236}">
                <a16:creationId xmlns:a16="http://schemas.microsoft.com/office/drawing/2014/main" id="{57FD6F82-4694-414C-924C-2F9179258C6A}"/>
              </a:ext>
            </a:extLst>
          </p:cNvPr>
          <p:cNvSpPr>
            <a:spLocks noGrp="1" noChangeArrowheads="1"/>
          </p:cNvSpPr>
          <p:nvPr>
            <p:ph idx="1"/>
          </p:nvPr>
        </p:nvSpPr>
        <p:spPr/>
        <p:txBody>
          <a:bodyPr/>
          <a:lstStyle/>
          <a:p>
            <a:pPr algn="r" rtl="1"/>
            <a:r>
              <a:rPr lang="fa-IR" altLang="fa-IR" sz="2800" dirty="0">
                <a:ea typeface="ＭＳ Ｐゴシック" panose="020B0600070205080204" pitchFamily="34" charset="-128"/>
              </a:rPr>
              <a:t>کل مقدار تهیه شده از هر قطعه را در جدول جواب بدهد همراه با شماره قطعه</a:t>
            </a:r>
          </a:p>
        </p:txBody>
      </p:sp>
      <p:graphicFrame>
        <p:nvGraphicFramePr>
          <p:cNvPr id="10" name="Table 3">
            <a:extLst>
              <a:ext uri="{FF2B5EF4-FFF2-40B4-BE49-F238E27FC236}">
                <a16:creationId xmlns:a16="http://schemas.microsoft.com/office/drawing/2014/main" id="{9BEF4B44-7D22-424B-BF9B-393FAD687584}"/>
              </a:ext>
            </a:extLst>
          </p:cNvPr>
          <p:cNvGraphicFramePr>
            <a:graphicFrameLocks noGrp="1"/>
          </p:cNvGraphicFramePr>
          <p:nvPr/>
        </p:nvGraphicFramePr>
        <p:xfrm>
          <a:off x="7124700" y="4937125"/>
          <a:ext cx="1350963" cy="1920877"/>
        </p:xfrm>
        <a:graphic>
          <a:graphicData uri="http://schemas.openxmlformats.org/drawingml/2006/table">
            <a:tbl>
              <a:tblPr rtl="1" firstRow="1" bandRow="1">
                <a:tableStyleId>{E8B1032C-EA38-4F05-BA0D-38AFFFC7BED3}</a:tableStyleId>
              </a:tblPr>
              <a:tblGrid>
                <a:gridCol w="450321">
                  <a:extLst>
                    <a:ext uri="{9D8B030D-6E8A-4147-A177-3AD203B41FA5}">
                      <a16:colId xmlns:a16="http://schemas.microsoft.com/office/drawing/2014/main" val="20000"/>
                    </a:ext>
                  </a:extLst>
                </a:gridCol>
                <a:gridCol w="450321">
                  <a:extLst>
                    <a:ext uri="{9D8B030D-6E8A-4147-A177-3AD203B41FA5}">
                      <a16:colId xmlns:a16="http://schemas.microsoft.com/office/drawing/2014/main" val="20001"/>
                    </a:ext>
                  </a:extLst>
                </a:gridCol>
                <a:gridCol w="450321">
                  <a:extLst>
                    <a:ext uri="{9D8B030D-6E8A-4147-A177-3AD203B41FA5}">
                      <a16:colId xmlns:a16="http://schemas.microsoft.com/office/drawing/2014/main" val="20002"/>
                    </a:ext>
                  </a:extLst>
                </a:gridCol>
              </a:tblGrid>
              <a:tr h="274411">
                <a:tc>
                  <a:txBody>
                    <a:bodyPr/>
                    <a:lstStyle/>
                    <a:p>
                      <a:pPr rtl="1"/>
                      <a:r>
                        <a:rPr lang="en-US" sz="1200" b="1" dirty="0"/>
                        <a:t>Qty</a:t>
                      </a:r>
                      <a:endParaRPr lang="fa-IR" sz="1200" b="1" dirty="0"/>
                    </a:p>
                  </a:txBody>
                  <a:tcPr marL="91358" marR="91358" marT="45749" marB="45749">
                    <a:solidFill>
                      <a:schemeClr val="bg2">
                        <a:lumMod val="60000"/>
                        <a:lumOff val="40000"/>
                      </a:schemeClr>
                    </a:solidFill>
                  </a:tcPr>
                </a:tc>
                <a:tc>
                  <a:txBody>
                    <a:bodyPr/>
                    <a:lstStyle/>
                    <a:p>
                      <a:pPr rtl="1"/>
                      <a:r>
                        <a:rPr lang="en-US" sz="1200" b="1" dirty="0"/>
                        <a:t>P#</a:t>
                      </a:r>
                      <a:endParaRPr lang="fa-IR" sz="1200" b="1" dirty="0"/>
                    </a:p>
                  </a:txBody>
                  <a:tcPr marL="91358" marR="91358" marT="45749" marB="45749">
                    <a:solidFill>
                      <a:schemeClr val="bg2">
                        <a:lumMod val="60000"/>
                        <a:lumOff val="40000"/>
                      </a:schemeClr>
                    </a:solidFill>
                  </a:tcPr>
                </a:tc>
                <a:tc>
                  <a:txBody>
                    <a:bodyPr/>
                    <a:lstStyle/>
                    <a:p>
                      <a:pPr rtl="1"/>
                      <a:r>
                        <a:rPr lang="en-US" sz="1200" b="1" dirty="0"/>
                        <a:t>S#</a:t>
                      </a:r>
                      <a:endParaRPr lang="fa-IR" sz="1200" b="1" dirty="0"/>
                    </a:p>
                  </a:txBody>
                  <a:tcPr marL="91358" marR="91358" marT="45749" marB="45749">
                    <a:solidFill>
                      <a:schemeClr val="bg2">
                        <a:lumMod val="60000"/>
                        <a:lumOff val="40000"/>
                      </a:schemeClr>
                    </a:solidFill>
                  </a:tcPr>
                </a:tc>
                <a:extLst>
                  <a:ext uri="{0D108BD9-81ED-4DB2-BD59-A6C34878D82A}">
                    <a16:rowId xmlns:a16="http://schemas.microsoft.com/office/drawing/2014/main" val="10000"/>
                  </a:ext>
                </a:extLst>
              </a:tr>
              <a:tr h="274411">
                <a:tc>
                  <a:txBody>
                    <a:bodyPr/>
                    <a:lstStyle/>
                    <a:p>
                      <a:pPr rtl="1"/>
                      <a:r>
                        <a:rPr lang="en-US" sz="1200" b="1" dirty="0"/>
                        <a:t>300</a:t>
                      </a:r>
                      <a:endParaRPr lang="fa-IR" sz="1200" b="1" dirty="0"/>
                    </a:p>
                  </a:txBody>
                  <a:tcPr marL="91358" marR="91358" marT="45749" marB="45749"/>
                </a:tc>
                <a:tc>
                  <a:txBody>
                    <a:bodyPr/>
                    <a:lstStyle/>
                    <a:p>
                      <a:pPr rtl="1"/>
                      <a:r>
                        <a:rPr lang="en-US" sz="1200" b="1" dirty="0"/>
                        <a:t>P1</a:t>
                      </a:r>
                      <a:endParaRPr lang="fa-IR" sz="1200" b="1" dirty="0"/>
                    </a:p>
                  </a:txBody>
                  <a:tcPr marL="91358" marR="91358" marT="45749" marB="45749"/>
                </a:tc>
                <a:tc>
                  <a:txBody>
                    <a:bodyPr/>
                    <a:lstStyle/>
                    <a:p>
                      <a:pPr rtl="1"/>
                      <a:r>
                        <a:rPr lang="en-US" sz="1200" b="1" dirty="0"/>
                        <a:t>s1</a:t>
                      </a:r>
                      <a:endParaRPr lang="fa-IR" sz="1200" b="1" dirty="0"/>
                    </a:p>
                  </a:txBody>
                  <a:tcPr marL="91358" marR="91358" marT="45749" marB="45749"/>
                </a:tc>
                <a:extLst>
                  <a:ext uri="{0D108BD9-81ED-4DB2-BD59-A6C34878D82A}">
                    <a16:rowId xmlns:a16="http://schemas.microsoft.com/office/drawing/2014/main" val="10001"/>
                  </a:ext>
                </a:extLst>
              </a:tr>
              <a:tr h="274411">
                <a:tc>
                  <a:txBody>
                    <a:bodyPr/>
                    <a:lstStyle/>
                    <a:p>
                      <a:pPr rtl="1"/>
                      <a:r>
                        <a:rPr lang="en-US" sz="1200" b="1" dirty="0"/>
                        <a:t>200</a:t>
                      </a:r>
                      <a:endParaRPr lang="fa-IR" sz="1200" b="1" dirty="0"/>
                    </a:p>
                  </a:txBody>
                  <a:tcPr marL="91358" marR="91358" marT="45749" marB="45749"/>
                </a:tc>
                <a:tc>
                  <a:txBody>
                    <a:bodyPr/>
                    <a:lstStyle/>
                    <a:p>
                      <a:pPr rtl="1"/>
                      <a:r>
                        <a:rPr lang="en-US" sz="1200" b="1" dirty="0"/>
                        <a:t>P2</a:t>
                      </a:r>
                      <a:endParaRPr lang="fa-IR" sz="1200" b="1" dirty="0"/>
                    </a:p>
                  </a:txBody>
                  <a:tcPr marL="91358" marR="91358" marT="45749" marB="45749"/>
                </a:tc>
                <a:tc>
                  <a:txBody>
                    <a:bodyPr/>
                    <a:lstStyle/>
                    <a:p>
                      <a:pPr rtl="1"/>
                      <a:r>
                        <a:rPr lang="en-US" sz="1200" b="1" dirty="0"/>
                        <a:t>s2</a:t>
                      </a:r>
                      <a:endParaRPr lang="fa-IR" sz="1200" b="1" dirty="0"/>
                    </a:p>
                  </a:txBody>
                  <a:tcPr marL="91358" marR="91358" marT="45749" marB="45749"/>
                </a:tc>
                <a:extLst>
                  <a:ext uri="{0D108BD9-81ED-4DB2-BD59-A6C34878D82A}">
                    <a16:rowId xmlns:a16="http://schemas.microsoft.com/office/drawing/2014/main" val="10002"/>
                  </a:ext>
                </a:extLst>
              </a:tr>
              <a:tr h="274411">
                <a:tc>
                  <a:txBody>
                    <a:bodyPr/>
                    <a:lstStyle/>
                    <a:p>
                      <a:pPr rtl="1"/>
                      <a:r>
                        <a:rPr lang="en-US" sz="1200" b="1" dirty="0"/>
                        <a:t>400</a:t>
                      </a:r>
                      <a:endParaRPr lang="fa-IR" sz="1200" b="1" dirty="0"/>
                    </a:p>
                  </a:txBody>
                  <a:tcPr marL="91358" marR="91358" marT="45749" marB="45749"/>
                </a:tc>
                <a:tc>
                  <a:txBody>
                    <a:bodyPr/>
                    <a:lstStyle/>
                    <a:p>
                      <a:pPr rtl="1"/>
                      <a:r>
                        <a:rPr lang="en-US" sz="1200" b="1" dirty="0"/>
                        <a:t>P3</a:t>
                      </a:r>
                      <a:endParaRPr lang="fa-IR" sz="1200" b="1" dirty="0"/>
                    </a:p>
                  </a:txBody>
                  <a:tcPr marL="91358" marR="91358" marT="45749" marB="45749"/>
                </a:tc>
                <a:tc>
                  <a:txBody>
                    <a:bodyPr/>
                    <a:lstStyle/>
                    <a:p>
                      <a:pPr rtl="1"/>
                      <a:r>
                        <a:rPr lang="en-US" sz="1200" b="1" dirty="0"/>
                        <a:t>s3</a:t>
                      </a:r>
                      <a:endParaRPr lang="fa-IR" sz="1200" b="1" dirty="0"/>
                    </a:p>
                  </a:txBody>
                  <a:tcPr marL="91358" marR="91358" marT="45749" marB="45749"/>
                </a:tc>
                <a:extLst>
                  <a:ext uri="{0D108BD9-81ED-4DB2-BD59-A6C34878D82A}">
                    <a16:rowId xmlns:a16="http://schemas.microsoft.com/office/drawing/2014/main" val="10003"/>
                  </a:ext>
                </a:extLst>
              </a:tr>
              <a:tr h="274411">
                <a:tc>
                  <a:txBody>
                    <a:bodyPr/>
                    <a:lstStyle/>
                    <a:p>
                      <a:pPr rtl="1"/>
                      <a:r>
                        <a:rPr lang="en-US" sz="1200" b="1" dirty="0"/>
                        <a:t>300</a:t>
                      </a:r>
                      <a:endParaRPr lang="fa-IR" sz="1200" b="1" dirty="0"/>
                    </a:p>
                  </a:txBody>
                  <a:tcPr marL="91358" marR="91358" marT="45749" marB="45749"/>
                </a:tc>
                <a:tc>
                  <a:txBody>
                    <a:bodyPr/>
                    <a:lstStyle/>
                    <a:p>
                      <a:pPr rtl="1"/>
                      <a:r>
                        <a:rPr lang="en-US" sz="1200" b="1" dirty="0"/>
                        <a:t>P1</a:t>
                      </a:r>
                      <a:endParaRPr lang="fa-IR" sz="1200" b="1" dirty="0"/>
                    </a:p>
                  </a:txBody>
                  <a:tcPr marL="91358" marR="91358" marT="45749" marB="45749"/>
                </a:tc>
                <a:tc>
                  <a:txBody>
                    <a:bodyPr/>
                    <a:lstStyle/>
                    <a:p>
                      <a:pPr rtl="1"/>
                      <a:r>
                        <a:rPr lang="en-US" sz="1200" b="1" dirty="0"/>
                        <a:t>s2</a:t>
                      </a:r>
                      <a:endParaRPr lang="fa-IR" sz="1200" b="1" dirty="0"/>
                    </a:p>
                  </a:txBody>
                  <a:tcPr marL="91358" marR="91358" marT="45749" marB="45749"/>
                </a:tc>
                <a:extLst>
                  <a:ext uri="{0D108BD9-81ED-4DB2-BD59-A6C34878D82A}">
                    <a16:rowId xmlns:a16="http://schemas.microsoft.com/office/drawing/2014/main" val="10004"/>
                  </a:ext>
                </a:extLst>
              </a:tr>
              <a:tr h="274411">
                <a:tc>
                  <a:txBody>
                    <a:bodyPr/>
                    <a:lstStyle/>
                    <a:p>
                      <a:pPr rtl="1"/>
                      <a:r>
                        <a:rPr lang="en-US" sz="1200" b="1" dirty="0"/>
                        <a:t>400</a:t>
                      </a:r>
                      <a:endParaRPr lang="fa-IR" sz="1200" b="1" dirty="0"/>
                    </a:p>
                  </a:txBody>
                  <a:tcPr marL="91358" marR="91358" marT="45749" marB="45749"/>
                </a:tc>
                <a:tc>
                  <a:txBody>
                    <a:bodyPr/>
                    <a:lstStyle/>
                    <a:p>
                      <a:pPr rtl="1"/>
                      <a:r>
                        <a:rPr lang="en-US" sz="1200" b="1" dirty="0"/>
                        <a:t>P2</a:t>
                      </a:r>
                      <a:endParaRPr lang="fa-IR" sz="1200" b="1" dirty="0"/>
                    </a:p>
                  </a:txBody>
                  <a:tcPr marL="91358" marR="91358" marT="45749" marB="45749"/>
                </a:tc>
                <a:tc>
                  <a:txBody>
                    <a:bodyPr/>
                    <a:lstStyle/>
                    <a:p>
                      <a:pPr rtl="1"/>
                      <a:r>
                        <a:rPr lang="en-US" sz="1200" b="1" dirty="0"/>
                        <a:t>s2</a:t>
                      </a:r>
                      <a:endParaRPr lang="fa-IR" sz="1200" b="1" dirty="0"/>
                    </a:p>
                  </a:txBody>
                  <a:tcPr marL="91358" marR="91358" marT="45749" marB="45749"/>
                </a:tc>
                <a:extLst>
                  <a:ext uri="{0D108BD9-81ED-4DB2-BD59-A6C34878D82A}">
                    <a16:rowId xmlns:a16="http://schemas.microsoft.com/office/drawing/2014/main" val="10005"/>
                  </a:ext>
                </a:extLst>
              </a:tr>
              <a:tr h="274411">
                <a:tc>
                  <a:txBody>
                    <a:bodyPr/>
                    <a:lstStyle/>
                    <a:p>
                      <a:pPr rtl="1"/>
                      <a:r>
                        <a:rPr lang="en-US" sz="1200" b="1" dirty="0"/>
                        <a:t>200</a:t>
                      </a:r>
                      <a:endParaRPr lang="fa-IR" sz="1200" b="1" dirty="0"/>
                    </a:p>
                  </a:txBody>
                  <a:tcPr marL="91358" marR="91358" marT="45749" marB="45749"/>
                </a:tc>
                <a:tc>
                  <a:txBody>
                    <a:bodyPr/>
                    <a:lstStyle/>
                    <a:p>
                      <a:pPr rtl="1"/>
                      <a:r>
                        <a:rPr lang="en-US" sz="1200" b="1" dirty="0"/>
                        <a:t>P2</a:t>
                      </a:r>
                      <a:endParaRPr lang="fa-IR" sz="1200" b="1" dirty="0"/>
                    </a:p>
                  </a:txBody>
                  <a:tcPr marL="91358" marR="91358" marT="45749" marB="45749"/>
                </a:tc>
                <a:tc>
                  <a:txBody>
                    <a:bodyPr/>
                    <a:lstStyle/>
                    <a:p>
                      <a:pPr rtl="1"/>
                      <a:r>
                        <a:rPr lang="en-US" sz="1200" b="1" dirty="0"/>
                        <a:t>s3</a:t>
                      </a:r>
                      <a:endParaRPr lang="fa-IR" sz="1200" b="1" dirty="0"/>
                    </a:p>
                  </a:txBody>
                  <a:tcPr marL="91358" marR="91358" marT="45749" marB="45749"/>
                </a:tc>
                <a:extLst>
                  <a:ext uri="{0D108BD9-81ED-4DB2-BD59-A6C34878D82A}">
                    <a16:rowId xmlns:a16="http://schemas.microsoft.com/office/drawing/2014/main" val="10006"/>
                  </a:ext>
                </a:extLst>
              </a:tr>
            </a:tbl>
          </a:graphicData>
        </a:graphic>
      </p:graphicFrame>
      <p:sp>
        <p:nvSpPr>
          <p:cNvPr id="82982" name="TextBox 5">
            <a:extLst>
              <a:ext uri="{FF2B5EF4-FFF2-40B4-BE49-F238E27FC236}">
                <a16:creationId xmlns:a16="http://schemas.microsoft.com/office/drawing/2014/main" id="{5593AB3F-302B-478D-B437-29496B09CB1D}"/>
              </a:ext>
            </a:extLst>
          </p:cNvPr>
          <p:cNvSpPr txBox="1">
            <a:spLocks noChangeArrowheads="1"/>
          </p:cNvSpPr>
          <p:nvPr/>
        </p:nvSpPr>
        <p:spPr bwMode="auto">
          <a:xfrm>
            <a:off x="631825" y="4729163"/>
            <a:ext cx="320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fa-IR">
                <a:ea typeface="ＭＳ Ｐゴシック" panose="020B0600070205080204" pitchFamily="34" charset="-128"/>
              </a:rPr>
              <a:t>S</a:t>
            </a:r>
            <a:endParaRPr kumimoji="0" lang="fa-IR" altLang="fa-IR">
              <a:ea typeface="ＭＳ Ｐゴシック" panose="020B0600070205080204" pitchFamily="34" charset="-128"/>
            </a:endParaRPr>
          </a:p>
        </p:txBody>
      </p:sp>
      <p:sp>
        <p:nvSpPr>
          <p:cNvPr id="82983" name="TextBox 11">
            <a:extLst>
              <a:ext uri="{FF2B5EF4-FFF2-40B4-BE49-F238E27FC236}">
                <a16:creationId xmlns:a16="http://schemas.microsoft.com/office/drawing/2014/main" id="{539318C0-D1E1-4EA5-A8A0-5445059F1AE5}"/>
              </a:ext>
            </a:extLst>
          </p:cNvPr>
          <p:cNvSpPr txBox="1">
            <a:spLocks noChangeArrowheads="1"/>
          </p:cNvSpPr>
          <p:nvPr/>
        </p:nvSpPr>
        <p:spPr bwMode="auto">
          <a:xfrm>
            <a:off x="3711575" y="4716463"/>
            <a:ext cx="1139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fa-IR">
                <a:ea typeface="ＭＳ Ｐゴシック" panose="020B0600070205080204" pitchFamily="34" charset="-128"/>
              </a:rPr>
              <a:t>P</a:t>
            </a:r>
            <a:endParaRPr kumimoji="0" lang="fa-IR" altLang="fa-IR">
              <a:ea typeface="ＭＳ Ｐゴシック" panose="020B0600070205080204" pitchFamily="34" charset="-128"/>
            </a:endParaRPr>
          </a:p>
        </p:txBody>
      </p:sp>
      <p:sp>
        <p:nvSpPr>
          <p:cNvPr id="82984" name="TextBox 13">
            <a:extLst>
              <a:ext uri="{FF2B5EF4-FFF2-40B4-BE49-F238E27FC236}">
                <a16:creationId xmlns:a16="http://schemas.microsoft.com/office/drawing/2014/main" id="{F22AFF1F-D3D0-4B79-8B60-86D61F7E92D9}"/>
              </a:ext>
            </a:extLst>
          </p:cNvPr>
          <p:cNvSpPr txBox="1">
            <a:spLocks noChangeArrowheads="1"/>
          </p:cNvSpPr>
          <p:nvPr/>
        </p:nvSpPr>
        <p:spPr bwMode="auto">
          <a:xfrm>
            <a:off x="7124700" y="4598988"/>
            <a:ext cx="4556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fa-IR">
                <a:ea typeface="ＭＳ Ｐゴシック" panose="020B0600070205080204" pitchFamily="34" charset="-128"/>
              </a:rPr>
              <a:t>SP</a:t>
            </a:r>
            <a:endParaRPr kumimoji="0" lang="fa-IR" altLang="fa-IR">
              <a:ea typeface="ＭＳ Ｐゴシック" panose="020B0600070205080204" pitchFamily="34" charset="-128"/>
            </a:endParaRPr>
          </a:p>
        </p:txBody>
      </p:sp>
      <p:graphicFrame>
        <p:nvGraphicFramePr>
          <p:cNvPr id="13" name="Table 3">
            <a:extLst>
              <a:ext uri="{FF2B5EF4-FFF2-40B4-BE49-F238E27FC236}">
                <a16:creationId xmlns:a16="http://schemas.microsoft.com/office/drawing/2014/main" id="{3A3D6576-D25A-45AE-B5D1-1116D9D1E845}"/>
              </a:ext>
            </a:extLst>
          </p:cNvPr>
          <p:cNvGraphicFramePr>
            <a:graphicFrameLocks noGrp="1"/>
          </p:cNvGraphicFramePr>
          <p:nvPr/>
        </p:nvGraphicFramePr>
        <p:xfrm>
          <a:off x="668338" y="5008563"/>
          <a:ext cx="2365375" cy="1489075"/>
        </p:xfrm>
        <a:graphic>
          <a:graphicData uri="http://schemas.openxmlformats.org/drawingml/2006/table">
            <a:tbl>
              <a:tblPr rtl="1" firstRow="1" bandRow="1">
                <a:tableStyleId>{E8B1032C-EA38-4F05-BA0D-38AFFFC7BED3}</a:tableStyleId>
              </a:tblPr>
              <a:tblGrid>
                <a:gridCol w="851746">
                  <a:extLst>
                    <a:ext uri="{9D8B030D-6E8A-4147-A177-3AD203B41FA5}">
                      <a16:colId xmlns:a16="http://schemas.microsoft.com/office/drawing/2014/main" val="20000"/>
                    </a:ext>
                  </a:extLst>
                </a:gridCol>
                <a:gridCol w="1027434">
                  <a:extLst>
                    <a:ext uri="{9D8B030D-6E8A-4147-A177-3AD203B41FA5}">
                      <a16:colId xmlns:a16="http://schemas.microsoft.com/office/drawing/2014/main" val="20001"/>
                    </a:ext>
                  </a:extLst>
                </a:gridCol>
                <a:gridCol w="486195">
                  <a:extLst>
                    <a:ext uri="{9D8B030D-6E8A-4147-A177-3AD203B41FA5}">
                      <a16:colId xmlns:a16="http://schemas.microsoft.com/office/drawing/2014/main" val="20002"/>
                    </a:ext>
                  </a:extLst>
                </a:gridCol>
              </a:tblGrid>
              <a:tr h="274464">
                <a:tc>
                  <a:txBody>
                    <a:bodyPr/>
                    <a:lstStyle/>
                    <a:p>
                      <a:pPr rtl="1"/>
                      <a:r>
                        <a:rPr lang="en-US" sz="1200" dirty="0"/>
                        <a:t>City</a:t>
                      </a:r>
                      <a:endParaRPr lang="fa-IR" sz="1200" dirty="0"/>
                    </a:p>
                  </a:txBody>
                  <a:tcPr marL="91433" marR="91433" marT="45752" marB="45752">
                    <a:solidFill>
                      <a:schemeClr val="bg2">
                        <a:lumMod val="60000"/>
                        <a:lumOff val="40000"/>
                      </a:schemeClr>
                    </a:solidFill>
                  </a:tcPr>
                </a:tc>
                <a:tc>
                  <a:txBody>
                    <a:bodyPr/>
                    <a:lstStyle/>
                    <a:p>
                      <a:pPr rtl="1"/>
                      <a:r>
                        <a:rPr lang="en-US" sz="1200" dirty="0" err="1"/>
                        <a:t>Sname</a:t>
                      </a:r>
                      <a:endParaRPr lang="fa-IR" sz="1200" dirty="0"/>
                    </a:p>
                  </a:txBody>
                  <a:tcPr marL="91433" marR="91433" marT="45752" marB="45752">
                    <a:solidFill>
                      <a:schemeClr val="bg2">
                        <a:lumMod val="60000"/>
                        <a:lumOff val="40000"/>
                      </a:schemeClr>
                    </a:solidFill>
                  </a:tcPr>
                </a:tc>
                <a:tc>
                  <a:txBody>
                    <a:bodyPr/>
                    <a:lstStyle/>
                    <a:p>
                      <a:pPr rtl="1"/>
                      <a:r>
                        <a:rPr lang="en-US" sz="1200" dirty="0"/>
                        <a:t>S#</a:t>
                      </a:r>
                      <a:endParaRPr lang="fa-IR" sz="1200" dirty="0"/>
                    </a:p>
                  </a:txBody>
                  <a:tcPr marL="91433" marR="91433" marT="45752" marB="45752">
                    <a:solidFill>
                      <a:schemeClr val="bg2">
                        <a:lumMod val="60000"/>
                        <a:lumOff val="40000"/>
                      </a:schemeClr>
                    </a:solidFill>
                  </a:tcPr>
                </a:tc>
                <a:extLst>
                  <a:ext uri="{0D108BD9-81ED-4DB2-BD59-A6C34878D82A}">
                    <a16:rowId xmlns:a16="http://schemas.microsoft.com/office/drawing/2014/main" val="10000"/>
                  </a:ext>
                </a:extLst>
              </a:tr>
              <a:tr h="378594">
                <a:tc>
                  <a:txBody>
                    <a:bodyPr/>
                    <a:lstStyle/>
                    <a:p>
                      <a:pPr rtl="1"/>
                      <a:r>
                        <a:rPr lang="en-US" sz="1200" dirty="0"/>
                        <a:t>Tehran</a:t>
                      </a:r>
                      <a:endParaRPr lang="fa-IR" sz="1200" dirty="0"/>
                    </a:p>
                  </a:txBody>
                  <a:tcPr marL="91433" marR="91433" marT="45752" marB="45752"/>
                </a:tc>
                <a:tc>
                  <a:txBody>
                    <a:bodyPr/>
                    <a:lstStyle/>
                    <a:p>
                      <a:pPr rtl="1"/>
                      <a:r>
                        <a:rPr lang="en-US" sz="1200" dirty="0" err="1"/>
                        <a:t>Fanavaran</a:t>
                      </a:r>
                      <a:endParaRPr lang="fa-IR" sz="1200" dirty="0"/>
                    </a:p>
                  </a:txBody>
                  <a:tcPr marL="91433" marR="91433" marT="45752" marB="45752"/>
                </a:tc>
                <a:tc>
                  <a:txBody>
                    <a:bodyPr/>
                    <a:lstStyle/>
                    <a:p>
                      <a:pPr rtl="1"/>
                      <a:r>
                        <a:rPr lang="en-US" sz="1200" dirty="0"/>
                        <a:t>s1</a:t>
                      </a:r>
                      <a:endParaRPr lang="fa-IR" sz="1200" dirty="0"/>
                    </a:p>
                  </a:txBody>
                  <a:tcPr marL="91433" marR="91433" marT="45752" marB="45752"/>
                </a:tc>
                <a:extLst>
                  <a:ext uri="{0D108BD9-81ED-4DB2-BD59-A6C34878D82A}">
                    <a16:rowId xmlns:a16="http://schemas.microsoft.com/office/drawing/2014/main" val="10001"/>
                  </a:ext>
                </a:extLst>
              </a:tr>
              <a:tr h="457423">
                <a:tc>
                  <a:txBody>
                    <a:bodyPr/>
                    <a:lstStyle/>
                    <a:p>
                      <a:pPr rtl="1"/>
                      <a:r>
                        <a:rPr lang="en-US" sz="1200" dirty="0"/>
                        <a:t>Tabriz</a:t>
                      </a:r>
                      <a:endParaRPr lang="fa-IR" sz="1200" dirty="0"/>
                    </a:p>
                  </a:txBody>
                  <a:tcPr marL="91433" marR="91433" marT="45752" marB="45752"/>
                </a:tc>
                <a:tc>
                  <a:txBody>
                    <a:bodyPr/>
                    <a:lstStyle/>
                    <a:p>
                      <a:pPr rtl="1"/>
                      <a:r>
                        <a:rPr lang="en-US" sz="1200" dirty="0"/>
                        <a:t>Iran Segment</a:t>
                      </a:r>
                      <a:endParaRPr lang="fa-IR" sz="1200" dirty="0"/>
                    </a:p>
                  </a:txBody>
                  <a:tcPr marL="91433" marR="91433" marT="45752" marB="45752"/>
                </a:tc>
                <a:tc>
                  <a:txBody>
                    <a:bodyPr/>
                    <a:lstStyle/>
                    <a:p>
                      <a:pPr rtl="1"/>
                      <a:r>
                        <a:rPr lang="en-US" sz="1200" dirty="0"/>
                        <a:t>s2</a:t>
                      </a:r>
                      <a:endParaRPr lang="fa-IR" sz="1200" dirty="0"/>
                    </a:p>
                  </a:txBody>
                  <a:tcPr marL="91433" marR="91433" marT="45752" marB="45752"/>
                </a:tc>
                <a:extLst>
                  <a:ext uri="{0D108BD9-81ED-4DB2-BD59-A6C34878D82A}">
                    <a16:rowId xmlns:a16="http://schemas.microsoft.com/office/drawing/2014/main" val="10002"/>
                  </a:ext>
                </a:extLst>
              </a:tr>
              <a:tr h="378594">
                <a:tc>
                  <a:txBody>
                    <a:bodyPr/>
                    <a:lstStyle/>
                    <a:p>
                      <a:pPr rtl="1"/>
                      <a:r>
                        <a:rPr lang="en-US" sz="1200" dirty="0"/>
                        <a:t>Tabriz</a:t>
                      </a:r>
                      <a:endParaRPr lang="fa-IR" sz="1200" dirty="0"/>
                    </a:p>
                  </a:txBody>
                  <a:tcPr marL="91433" marR="91433" marT="45752" marB="45752"/>
                </a:tc>
                <a:tc>
                  <a:txBody>
                    <a:bodyPr/>
                    <a:lstStyle/>
                    <a:p>
                      <a:pPr rtl="1"/>
                      <a:r>
                        <a:rPr lang="en-US" sz="1200" dirty="0" err="1"/>
                        <a:t>Pooladin</a:t>
                      </a:r>
                      <a:endParaRPr lang="fa-IR" sz="1200" dirty="0"/>
                    </a:p>
                  </a:txBody>
                  <a:tcPr marL="91433" marR="91433" marT="45752" marB="45752"/>
                </a:tc>
                <a:tc>
                  <a:txBody>
                    <a:bodyPr/>
                    <a:lstStyle/>
                    <a:p>
                      <a:pPr rtl="1"/>
                      <a:r>
                        <a:rPr lang="en-US" sz="1200" dirty="0"/>
                        <a:t>s3</a:t>
                      </a:r>
                      <a:endParaRPr lang="fa-IR" sz="1200" dirty="0"/>
                    </a:p>
                  </a:txBody>
                  <a:tcPr marL="91433" marR="91433" marT="45752" marB="45752"/>
                </a:tc>
                <a:extLst>
                  <a:ext uri="{0D108BD9-81ED-4DB2-BD59-A6C34878D82A}">
                    <a16:rowId xmlns:a16="http://schemas.microsoft.com/office/drawing/2014/main" val="10003"/>
                  </a:ext>
                </a:extLst>
              </a:tr>
            </a:tbl>
          </a:graphicData>
        </a:graphic>
      </p:graphicFrame>
      <p:graphicFrame>
        <p:nvGraphicFramePr>
          <p:cNvPr id="14" name="Table 3">
            <a:extLst>
              <a:ext uri="{FF2B5EF4-FFF2-40B4-BE49-F238E27FC236}">
                <a16:creationId xmlns:a16="http://schemas.microsoft.com/office/drawing/2014/main" id="{0A67B6F4-1DD4-47B9-9A28-89454BBA9741}"/>
              </a:ext>
            </a:extLst>
          </p:cNvPr>
          <p:cNvGraphicFramePr>
            <a:graphicFrameLocks noGrp="1"/>
          </p:cNvGraphicFramePr>
          <p:nvPr/>
        </p:nvGraphicFramePr>
        <p:xfrm>
          <a:off x="3687764" y="5054600"/>
          <a:ext cx="3238499" cy="1408132"/>
        </p:xfrm>
        <a:graphic>
          <a:graphicData uri="http://schemas.openxmlformats.org/drawingml/2006/table">
            <a:tbl>
              <a:tblPr rtl="1" firstRow="1" bandRow="1">
                <a:tableStyleId>{E8B1032C-EA38-4F05-BA0D-38AFFFC7BED3}</a:tableStyleId>
              </a:tblPr>
              <a:tblGrid>
                <a:gridCol w="1071002">
                  <a:extLst>
                    <a:ext uri="{9D8B030D-6E8A-4147-A177-3AD203B41FA5}">
                      <a16:colId xmlns:a16="http://schemas.microsoft.com/office/drawing/2014/main" val="20000"/>
                    </a:ext>
                  </a:extLst>
                </a:gridCol>
                <a:gridCol w="766635">
                  <a:extLst>
                    <a:ext uri="{9D8B030D-6E8A-4147-A177-3AD203B41FA5}">
                      <a16:colId xmlns:a16="http://schemas.microsoft.com/office/drawing/2014/main" val="20001"/>
                    </a:ext>
                  </a:extLst>
                </a:gridCol>
                <a:gridCol w="891690">
                  <a:extLst>
                    <a:ext uri="{9D8B030D-6E8A-4147-A177-3AD203B41FA5}">
                      <a16:colId xmlns:a16="http://schemas.microsoft.com/office/drawing/2014/main" val="20002"/>
                    </a:ext>
                  </a:extLst>
                </a:gridCol>
                <a:gridCol w="509172">
                  <a:extLst>
                    <a:ext uri="{9D8B030D-6E8A-4147-A177-3AD203B41FA5}">
                      <a16:colId xmlns:a16="http://schemas.microsoft.com/office/drawing/2014/main" val="20003"/>
                    </a:ext>
                  </a:extLst>
                </a:gridCol>
              </a:tblGrid>
              <a:tr h="297792">
                <a:tc>
                  <a:txBody>
                    <a:bodyPr/>
                    <a:lstStyle/>
                    <a:p>
                      <a:pPr rtl="1"/>
                      <a:r>
                        <a:rPr lang="en-US" sz="1200" dirty="0"/>
                        <a:t>City</a:t>
                      </a:r>
                      <a:endParaRPr lang="fa-IR" sz="1200" dirty="0"/>
                    </a:p>
                  </a:txBody>
                  <a:tcPr marL="91446" marR="91446" marT="45703" marB="45703">
                    <a:solidFill>
                      <a:schemeClr val="bg2">
                        <a:lumMod val="60000"/>
                        <a:lumOff val="40000"/>
                      </a:schemeClr>
                    </a:solidFill>
                  </a:tcPr>
                </a:tc>
                <a:tc>
                  <a:txBody>
                    <a:bodyPr/>
                    <a:lstStyle/>
                    <a:p>
                      <a:pPr rtl="1"/>
                      <a:r>
                        <a:rPr lang="en-US" sz="1200" dirty="0"/>
                        <a:t>Type</a:t>
                      </a:r>
                      <a:endParaRPr lang="fa-IR" sz="1200" dirty="0"/>
                    </a:p>
                  </a:txBody>
                  <a:tcPr marL="91446" marR="91446" marT="45703" marB="45703">
                    <a:solidFill>
                      <a:schemeClr val="bg2">
                        <a:lumMod val="60000"/>
                        <a:lumOff val="40000"/>
                      </a:schemeClr>
                    </a:solidFill>
                  </a:tcPr>
                </a:tc>
                <a:tc>
                  <a:txBody>
                    <a:bodyPr/>
                    <a:lstStyle/>
                    <a:p>
                      <a:pPr rtl="1"/>
                      <a:r>
                        <a:rPr lang="en-US" sz="1200" dirty="0"/>
                        <a:t>Color</a:t>
                      </a:r>
                      <a:endParaRPr lang="fa-IR" sz="1200" dirty="0"/>
                    </a:p>
                  </a:txBody>
                  <a:tcPr marL="91446" marR="91446" marT="45703" marB="45703">
                    <a:solidFill>
                      <a:schemeClr val="bg2">
                        <a:lumMod val="60000"/>
                        <a:lumOff val="40000"/>
                      </a:schemeClr>
                    </a:solidFill>
                  </a:tcPr>
                </a:tc>
                <a:tc>
                  <a:txBody>
                    <a:bodyPr/>
                    <a:lstStyle/>
                    <a:p>
                      <a:pPr rtl="1"/>
                      <a:r>
                        <a:rPr lang="en-US" sz="1200" dirty="0"/>
                        <a:t>P#</a:t>
                      </a:r>
                      <a:endParaRPr lang="fa-IR" sz="1200" dirty="0"/>
                    </a:p>
                  </a:txBody>
                  <a:tcPr marL="91446" marR="91446" marT="45703" marB="45703">
                    <a:solidFill>
                      <a:schemeClr val="bg2">
                        <a:lumMod val="60000"/>
                        <a:lumOff val="40000"/>
                      </a:schemeClr>
                    </a:solidFill>
                  </a:tcPr>
                </a:tc>
                <a:extLst>
                  <a:ext uri="{0D108BD9-81ED-4DB2-BD59-A6C34878D82A}">
                    <a16:rowId xmlns:a16="http://schemas.microsoft.com/office/drawing/2014/main" val="10000"/>
                  </a:ext>
                </a:extLst>
              </a:tr>
              <a:tr h="274280">
                <a:tc>
                  <a:txBody>
                    <a:bodyPr/>
                    <a:lstStyle/>
                    <a:p>
                      <a:pPr rtl="1"/>
                      <a:r>
                        <a:rPr lang="en-US" sz="1200" dirty="0"/>
                        <a:t>Tehran</a:t>
                      </a:r>
                      <a:endParaRPr lang="fa-IR" sz="1200" dirty="0"/>
                    </a:p>
                  </a:txBody>
                  <a:tcPr marL="91446" marR="91446" marT="45703" marB="45703"/>
                </a:tc>
                <a:tc>
                  <a:txBody>
                    <a:bodyPr/>
                    <a:lstStyle/>
                    <a:p>
                      <a:r>
                        <a:rPr lang="en-US" sz="1200" kern="1200" dirty="0"/>
                        <a:t>Iron</a:t>
                      </a:r>
                      <a:endParaRPr lang="fa-IR" sz="1200" kern="1200" dirty="0">
                        <a:solidFill>
                          <a:schemeClr val="dk1"/>
                        </a:solidFill>
                        <a:latin typeface="+mn-lt"/>
                        <a:ea typeface="+mn-ea"/>
                        <a:cs typeface="+mn-cs"/>
                      </a:endParaRPr>
                    </a:p>
                  </a:txBody>
                  <a:tcPr marL="91446" marR="91446" marT="45703" marB="45703"/>
                </a:tc>
                <a:tc>
                  <a:txBody>
                    <a:bodyPr/>
                    <a:lstStyle/>
                    <a:p>
                      <a:pPr rtl="1"/>
                      <a:r>
                        <a:rPr lang="en-US" sz="1200" dirty="0"/>
                        <a:t>Red</a:t>
                      </a:r>
                      <a:endParaRPr lang="fa-IR" sz="1200" dirty="0"/>
                    </a:p>
                  </a:txBody>
                  <a:tcPr marL="91446" marR="91446" marT="45703" marB="45703"/>
                </a:tc>
                <a:tc>
                  <a:txBody>
                    <a:bodyPr/>
                    <a:lstStyle/>
                    <a:p>
                      <a:pPr rtl="1"/>
                      <a:r>
                        <a:rPr lang="en-US" sz="1200" dirty="0"/>
                        <a:t>P1</a:t>
                      </a:r>
                      <a:endParaRPr lang="fa-IR" sz="1200" dirty="0"/>
                    </a:p>
                  </a:txBody>
                  <a:tcPr marL="91446" marR="91446" marT="45703" marB="45703"/>
                </a:tc>
                <a:extLst>
                  <a:ext uri="{0D108BD9-81ED-4DB2-BD59-A6C34878D82A}">
                    <a16:rowId xmlns:a16="http://schemas.microsoft.com/office/drawing/2014/main" val="10001"/>
                  </a:ext>
                </a:extLst>
              </a:tr>
              <a:tr h="287482">
                <a:tc>
                  <a:txBody>
                    <a:bodyPr/>
                    <a:lstStyle/>
                    <a:p>
                      <a:pPr rtl="1"/>
                      <a:r>
                        <a:rPr lang="en-US" sz="1200" dirty="0"/>
                        <a:t>Tabriz</a:t>
                      </a:r>
                      <a:endParaRPr lang="fa-IR" sz="1200" dirty="0"/>
                    </a:p>
                  </a:txBody>
                  <a:tcPr marL="91446" marR="91446" marT="45703" marB="45703"/>
                </a:tc>
                <a:tc>
                  <a:txBody>
                    <a:bodyPr/>
                    <a:lstStyle/>
                    <a:p>
                      <a:r>
                        <a:rPr lang="en-US" sz="1200" kern="1200" dirty="0"/>
                        <a:t>Copper</a:t>
                      </a:r>
                      <a:endParaRPr lang="fa-IR" sz="1200" kern="1200" dirty="0">
                        <a:solidFill>
                          <a:schemeClr val="dk1"/>
                        </a:solidFill>
                        <a:latin typeface="+mn-lt"/>
                        <a:ea typeface="+mn-ea"/>
                        <a:cs typeface="+mn-cs"/>
                      </a:endParaRPr>
                    </a:p>
                  </a:txBody>
                  <a:tcPr marL="91446" marR="91446" marT="45703" marB="45703"/>
                </a:tc>
                <a:tc>
                  <a:txBody>
                    <a:bodyPr/>
                    <a:lstStyle/>
                    <a:p>
                      <a:pPr rtl="1"/>
                      <a:r>
                        <a:rPr lang="en-US" sz="1200" dirty="0"/>
                        <a:t>Green</a:t>
                      </a:r>
                      <a:endParaRPr lang="fa-IR" sz="1200" dirty="0"/>
                    </a:p>
                  </a:txBody>
                  <a:tcPr marL="91446" marR="91446" marT="45703" marB="45703"/>
                </a:tc>
                <a:tc>
                  <a:txBody>
                    <a:bodyPr/>
                    <a:lstStyle/>
                    <a:p>
                      <a:pPr rtl="1"/>
                      <a:r>
                        <a:rPr lang="en-US" sz="1200" dirty="0"/>
                        <a:t>P2</a:t>
                      </a:r>
                      <a:endParaRPr lang="fa-IR" sz="1200" dirty="0"/>
                    </a:p>
                  </a:txBody>
                  <a:tcPr marL="91446" marR="91446" marT="45703" marB="45703"/>
                </a:tc>
                <a:extLst>
                  <a:ext uri="{0D108BD9-81ED-4DB2-BD59-A6C34878D82A}">
                    <a16:rowId xmlns:a16="http://schemas.microsoft.com/office/drawing/2014/main" val="10002"/>
                  </a:ext>
                </a:extLst>
              </a:tr>
              <a:tr h="274280">
                <a:tc>
                  <a:txBody>
                    <a:bodyPr/>
                    <a:lstStyle/>
                    <a:p>
                      <a:pPr rtl="1"/>
                      <a:r>
                        <a:rPr lang="en-US" sz="1200" dirty="0"/>
                        <a:t>Shiraz</a:t>
                      </a:r>
                      <a:endParaRPr lang="fa-IR" sz="1200" dirty="0"/>
                    </a:p>
                  </a:txBody>
                  <a:tcPr marL="91446" marR="91446" marT="45703" marB="45703"/>
                </a:tc>
                <a:tc>
                  <a:txBody>
                    <a:bodyPr/>
                    <a:lstStyle/>
                    <a:p>
                      <a:r>
                        <a:rPr lang="en-US" sz="1200" kern="1200" dirty="0"/>
                        <a:t>Brass</a:t>
                      </a:r>
                      <a:endParaRPr lang="fa-IR" sz="1200" kern="1200" dirty="0">
                        <a:solidFill>
                          <a:schemeClr val="dk1"/>
                        </a:solidFill>
                        <a:latin typeface="+mn-lt"/>
                        <a:ea typeface="+mn-ea"/>
                        <a:cs typeface="+mn-cs"/>
                      </a:endParaRPr>
                    </a:p>
                  </a:txBody>
                  <a:tcPr marL="91446" marR="91446" marT="45703" marB="45703"/>
                </a:tc>
                <a:tc>
                  <a:txBody>
                    <a:bodyPr/>
                    <a:lstStyle/>
                    <a:p>
                      <a:pPr rtl="1"/>
                      <a:r>
                        <a:rPr lang="en-US" sz="1200" dirty="0"/>
                        <a:t>Blue</a:t>
                      </a:r>
                      <a:endParaRPr lang="fa-IR" sz="1200" dirty="0"/>
                    </a:p>
                  </a:txBody>
                  <a:tcPr marL="91446" marR="91446" marT="45703" marB="45703"/>
                </a:tc>
                <a:tc>
                  <a:txBody>
                    <a:bodyPr/>
                    <a:lstStyle/>
                    <a:p>
                      <a:pPr rtl="1"/>
                      <a:r>
                        <a:rPr lang="en-US" sz="1200" dirty="0"/>
                        <a:t>P3</a:t>
                      </a:r>
                      <a:endParaRPr lang="fa-IR" sz="1200" dirty="0"/>
                    </a:p>
                  </a:txBody>
                  <a:tcPr marL="91446" marR="91446" marT="45703" marB="45703"/>
                </a:tc>
                <a:extLst>
                  <a:ext uri="{0D108BD9-81ED-4DB2-BD59-A6C34878D82A}">
                    <a16:rowId xmlns:a16="http://schemas.microsoft.com/office/drawing/2014/main" val="10003"/>
                  </a:ext>
                </a:extLst>
              </a:tr>
              <a:tr h="274280">
                <a:tc>
                  <a:txBody>
                    <a:bodyPr/>
                    <a:lstStyle/>
                    <a:p>
                      <a:pPr rtl="1"/>
                      <a:r>
                        <a:rPr lang="en-US" sz="1200" dirty="0"/>
                        <a:t>Tehran</a:t>
                      </a:r>
                      <a:endParaRPr lang="fa-IR" sz="1200" dirty="0"/>
                    </a:p>
                  </a:txBody>
                  <a:tcPr marL="91446" marR="91446" marT="45703" marB="45703"/>
                </a:tc>
                <a:tc>
                  <a:txBody>
                    <a:bodyPr/>
                    <a:lstStyle/>
                    <a:p>
                      <a:r>
                        <a:rPr lang="en-US" sz="1200" kern="1200" dirty="0"/>
                        <a:t>Iron</a:t>
                      </a:r>
                      <a:endParaRPr lang="fa-IR" sz="1200" kern="1200" dirty="0">
                        <a:solidFill>
                          <a:schemeClr val="dk1"/>
                        </a:solidFill>
                        <a:latin typeface="+mn-lt"/>
                        <a:ea typeface="+mn-ea"/>
                        <a:cs typeface="+mn-cs"/>
                      </a:endParaRPr>
                    </a:p>
                  </a:txBody>
                  <a:tcPr marL="91446" marR="91446" marT="45703" marB="45703"/>
                </a:tc>
                <a:tc>
                  <a:txBody>
                    <a:bodyPr/>
                    <a:lstStyle/>
                    <a:p>
                      <a:pPr rtl="1"/>
                      <a:r>
                        <a:rPr lang="en-US" sz="1200" dirty="0"/>
                        <a:t>Red</a:t>
                      </a:r>
                      <a:endParaRPr lang="fa-IR" sz="1200" dirty="0"/>
                    </a:p>
                  </a:txBody>
                  <a:tcPr marL="91446" marR="91446" marT="45703" marB="45703"/>
                </a:tc>
                <a:tc>
                  <a:txBody>
                    <a:bodyPr/>
                    <a:lstStyle/>
                    <a:p>
                      <a:pPr rtl="1"/>
                      <a:r>
                        <a:rPr lang="en-US" sz="1200" dirty="0"/>
                        <a:t>P4</a:t>
                      </a:r>
                      <a:endParaRPr lang="fa-IR" sz="1200" dirty="0"/>
                    </a:p>
                  </a:txBody>
                  <a:tcPr marL="91446" marR="91446" marT="45703" marB="45703"/>
                </a:tc>
                <a:extLst>
                  <a:ext uri="{0D108BD9-81ED-4DB2-BD59-A6C34878D82A}">
                    <a16:rowId xmlns:a16="http://schemas.microsoft.com/office/drawing/2014/main" val="10004"/>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DFC347A4-F2B1-4133-A928-499FA9B3C59D}"/>
              </a:ext>
            </a:extLst>
          </p:cNvPr>
          <p:cNvSpPr>
            <a:spLocks noGrp="1" noChangeArrowheads="1"/>
          </p:cNvSpPr>
          <p:nvPr>
            <p:ph type="title"/>
          </p:nvPr>
        </p:nvSpPr>
        <p:spPr/>
        <p:txBody>
          <a:bodyPr/>
          <a:lstStyle/>
          <a:p>
            <a:pPr>
              <a:defRPr/>
            </a:pPr>
            <a:r>
              <a:rPr lang="fa-IR" dirty="0"/>
              <a:t>مثال</a:t>
            </a:r>
            <a:endParaRPr lang="en-US" dirty="0"/>
          </a:p>
        </p:txBody>
      </p:sp>
      <p:sp>
        <p:nvSpPr>
          <p:cNvPr id="84995" name="Content Placeholder 1">
            <a:extLst>
              <a:ext uri="{FF2B5EF4-FFF2-40B4-BE49-F238E27FC236}">
                <a16:creationId xmlns:a16="http://schemas.microsoft.com/office/drawing/2014/main" id="{A8214511-829E-494A-BA53-36B18D80587B}"/>
              </a:ext>
            </a:extLst>
          </p:cNvPr>
          <p:cNvSpPr>
            <a:spLocks noGrp="1" noChangeArrowheads="1"/>
          </p:cNvSpPr>
          <p:nvPr>
            <p:ph idx="1"/>
          </p:nvPr>
        </p:nvSpPr>
        <p:spPr/>
        <p:txBody>
          <a:bodyPr/>
          <a:lstStyle/>
          <a:p>
            <a:pPr algn="r" rtl="1"/>
            <a:r>
              <a:rPr lang="fa-IR" altLang="fa-IR">
                <a:ea typeface="ＭＳ Ｐゴシック" panose="020B0600070205080204" pitchFamily="34" charset="-128"/>
              </a:rPr>
              <a:t>کل مقدار تهیه شده از هر قطعه را در جدول جواب بدهد همراه با شماره قطعه</a:t>
            </a:r>
          </a:p>
          <a:p>
            <a:pPr algn="r" rtl="1"/>
            <a:r>
              <a:rPr lang="en-US" altLang="fa-IR">
                <a:ea typeface="ＭＳ Ｐゴシック" panose="020B0600070205080204" pitchFamily="34" charset="-128"/>
              </a:rPr>
              <a:t>Select P#, SUM(Qty) from SP Group By P#</a:t>
            </a:r>
            <a:endParaRPr lang="fa-IR" altLang="fa-IR">
              <a:ea typeface="ＭＳ Ｐゴシック" panose="020B0600070205080204" pitchFamily="34" charset="-128"/>
            </a:endParaRPr>
          </a:p>
        </p:txBody>
      </p:sp>
      <p:graphicFrame>
        <p:nvGraphicFramePr>
          <p:cNvPr id="10" name="Table 3">
            <a:extLst>
              <a:ext uri="{FF2B5EF4-FFF2-40B4-BE49-F238E27FC236}">
                <a16:creationId xmlns:a16="http://schemas.microsoft.com/office/drawing/2014/main" id="{36251CEF-9D70-467E-BE7C-3396C9CA23EF}"/>
              </a:ext>
            </a:extLst>
          </p:cNvPr>
          <p:cNvGraphicFramePr>
            <a:graphicFrameLocks noGrp="1"/>
          </p:cNvGraphicFramePr>
          <p:nvPr/>
        </p:nvGraphicFramePr>
        <p:xfrm>
          <a:off x="7124700" y="4937125"/>
          <a:ext cx="1350963" cy="1920877"/>
        </p:xfrm>
        <a:graphic>
          <a:graphicData uri="http://schemas.openxmlformats.org/drawingml/2006/table">
            <a:tbl>
              <a:tblPr rtl="1" firstRow="1" bandRow="1">
                <a:tableStyleId>{E8B1032C-EA38-4F05-BA0D-38AFFFC7BED3}</a:tableStyleId>
              </a:tblPr>
              <a:tblGrid>
                <a:gridCol w="450321">
                  <a:extLst>
                    <a:ext uri="{9D8B030D-6E8A-4147-A177-3AD203B41FA5}">
                      <a16:colId xmlns:a16="http://schemas.microsoft.com/office/drawing/2014/main" val="20000"/>
                    </a:ext>
                  </a:extLst>
                </a:gridCol>
                <a:gridCol w="450321">
                  <a:extLst>
                    <a:ext uri="{9D8B030D-6E8A-4147-A177-3AD203B41FA5}">
                      <a16:colId xmlns:a16="http://schemas.microsoft.com/office/drawing/2014/main" val="20001"/>
                    </a:ext>
                  </a:extLst>
                </a:gridCol>
                <a:gridCol w="450321">
                  <a:extLst>
                    <a:ext uri="{9D8B030D-6E8A-4147-A177-3AD203B41FA5}">
                      <a16:colId xmlns:a16="http://schemas.microsoft.com/office/drawing/2014/main" val="20002"/>
                    </a:ext>
                  </a:extLst>
                </a:gridCol>
              </a:tblGrid>
              <a:tr h="274411">
                <a:tc>
                  <a:txBody>
                    <a:bodyPr/>
                    <a:lstStyle/>
                    <a:p>
                      <a:pPr rtl="1"/>
                      <a:r>
                        <a:rPr lang="en-US" sz="1200" b="1" dirty="0"/>
                        <a:t>Qty</a:t>
                      </a:r>
                      <a:endParaRPr lang="fa-IR" sz="1200" b="1" dirty="0"/>
                    </a:p>
                  </a:txBody>
                  <a:tcPr marL="91358" marR="91358" marT="45749" marB="45749">
                    <a:solidFill>
                      <a:schemeClr val="bg2">
                        <a:lumMod val="60000"/>
                        <a:lumOff val="40000"/>
                      </a:schemeClr>
                    </a:solidFill>
                  </a:tcPr>
                </a:tc>
                <a:tc>
                  <a:txBody>
                    <a:bodyPr/>
                    <a:lstStyle/>
                    <a:p>
                      <a:pPr rtl="1"/>
                      <a:r>
                        <a:rPr lang="en-US" sz="1200" b="1" dirty="0"/>
                        <a:t>P#</a:t>
                      </a:r>
                      <a:endParaRPr lang="fa-IR" sz="1200" b="1" dirty="0"/>
                    </a:p>
                  </a:txBody>
                  <a:tcPr marL="91358" marR="91358" marT="45749" marB="45749">
                    <a:solidFill>
                      <a:schemeClr val="bg2">
                        <a:lumMod val="60000"/>
                        <a:lumOff val="40000"/>
                      </a:schemeClr>
                    </a:solidFill>
                  </a:tcPr>
                </a:tc>
                <a:tc>
                  <a:txBody>
                    <a:bodyPr/>
                    <a:lstStyle/>
                    <a:p>
                      <a:pPr rtl="1"/>
                      <a:r>
                        <a:rPr lang="en-US" sz="1200" b="1" dirty="0"/>
                        <a:t>S#</a:t>
                      </a:r>
                      <a:endParaRPr lang="fa-IR" sz="1200" b="1" dirty="0"/>
                    </a:p>
                  </a:txBody>
                  <a:tcPr marL="91358" marR="91358" marT="45749" marB="45749">
                    <a:solidFill>
                      <a:schemeClr val="bg2">
                        <a:lumMod val="60000"/>
                        <a:lumOff val="40000"/>
                      </a:schemeClr>
                    </a:solidFill>
                  </a:tcPr>
                </a:tc>
                <a:extLst>
                  <a:ext uri="{0D108BD9-81ED-4DB2-BD59-A6C34878D82A}">
                    <a16:rowId xmlns:a16="http://schemas.microsoft.com/office/drawing/2014/main" val="10000"/>
                  </a:ext>
                </a:extLst>
              </a:tr>
              <a:tr h="274411">
                <a:tc>
                  <a:txBody>
                    <a:bodyPr/>
                    <a:lstStyle/>
                    <a:p>
                      <a:pPr rtl="1"/>
                      <a:r>
                        <a:rPr lang="en-US" sz="1200" b="1" dirty="0"/>
                        <a:t>300</a:t>
                      </a:r>
                      <a:endParaRPr lang="fa-IR" sz="1200" b="1" dirty="0"/>
                    </a:p>
                  </a:txBody>
                  <a:tcPr marL="91358" marR="91358" marT="45749" marB="45749"/>
                </a:tc>
                <a:tc>
                  <a:txBody>
                    <a:bodyPr/>
                    <a:lstStyle/>
                    <a:p>
                      <a:pPr rtl="1"/>
                      <a:r>
                        <a:rPr lang="en-US" sz="1200" b="1" dirty="0"/>
                        <a:t>P1</a:t>
                      </a:r>
                      <a:endParaRPr lang="fa-IR" sz="1200" b="1" dirty="0"/>
                    </a:p>
                  </a:txBody>
                  <a:tcPr marL="91358" marR="91358" marT="45749" marB="45749"/>
                </a:tc>
                <a:tc>
                  <a:txBody>
                    <a:bodyPr/>
                    <a:lstStyle/>
                    <a:p>
                      <a:pPr rtl="1"/>
                      <a:r>
                        <a:rPr lang="en-US" sz="1200" b="1" dirty="0"/>
                        <a:t>s1</a:t>
                      </a:r>
                      <a:endParaRPr lang="fa-IR" sz="1200" b="1" dirty="0"/>
                    </a:p>
                  </a:txBody>
                  <a:tcPr marL="91358" marR="91358" marT="45749" marB="45749"/>
                </a:tc>
                <a:extLst>
                  <a:ext uri="{0D108BD9-81ED-4DB2-BD59-A6C34878D82A}">
                    <a16:rowId xmlns:a16="http://schemas.microsoft.com/office/drawing/2014/main" val="10001"/>
                  </a:ext>
                </a:extLst>
              </a:tr>
              <a:tr h="274411">
                <a:tc>
                  <a:txBody>
                    <a:bodyPr/>
                    <a:lstStyle/>
                    <a:p>
                      <a:pPr rtl="1"/>
                      <a:r>
                        <a:rPr lang="en-US" sz="1200" b="1" dirty="0"/>
                        <a:t>200</a:t>
                      </a:r>
                      <a:endParaRPr lang="fa-IR" sz="1200" b="1" dirty="0"/>
                    </a:p>
                  </a:txBody>
                  <a:tcPr marL="91358" marR="91358" marT="45749" marB="45749"/>
                </a:tc>
                <a:tc>
                  <a:txBody>
                    <a:bodyPr/>
                    <a:lstStyle/>
                    <a:p>
                      <a:pPr rtl="1"/>
                      <a:r>
                        <a:rPr lang="en-US" sz="1200" b="1" dirty="0"/>
                        <a:t>P2</a:t>
                      </a:r>
                      <a:endParaRPr lang="fa-IR" sz="1200" b="1" dirty="0"/>
                    </a:p>
                  </a:txBody>
                  <a:tcPr marL="91358" marR="91358" marT="45749" marB="45749"/>
                </a:tc>
                <a:tc>
                  <a:txBody>
                    <a:bodyPr/>
                    <a:lstStyle/>
                    <a:p>
                      <a:pPr rtl="1"/>
                      <a:r>
                        <a:rPr lang="en-US" sz="1200" b="1" dirty="0"/>
                        <a:t>s2</a:t>
                      </a:r>
                      <a:endParaRPr lang="fa-IR" sz="1200" b="1" dirty="0"/>
                    </a:p>
                  </a:txBody>
                  <a:tcPr marL="91358" marR="91358" marT="45749" marB="45749"/>
                </a:tc>
                <a:extLst>
                  <a:ext uri="{0D108BD9-81ED-4DB2-BD59-A6C34878D82A}">
                    <a16:rowId xmlns:a16="http://schemas.microsoft.com/office/drawing/2014/main" val="10002"/>
                  </a:ext>
                </a:extLst>
              </a:tr>
              <a:tr h="274411">
                <a:tc>
                  <a:txBody>
                    <a:bodyPr/>
                    <a:lstStyle/>
                    <a:p>
                      <a:pPr rtl="1"/>
                      <a:r>
                        <a:rPr lang="en-US" sz="1200" b="1" dirty="0"/>
                        <a:t>400</a:t>
                      </a:r>
                      <a:endParaRPr lang="fa-IR" sz="1200" b="1" dirty="0"/>
                    </a:p>
                  </a:txBody>
                  <a:tcPr marL="91358" marR="91358" marT="45749" marB="45749"/>
                </a:tc>
                <a:tc>
                  <a:txBody>
                    <a:bodyPr/>
                    <a:lstStyle/>
                    <a:p>
                      <a:pPr rtl="1"/>
                      <a:r>
                        <a:rPr lang="en-US" sz="1200" b="1" dirty="0"/>
                        <a:t>P3</a:t>
                      </a:r>
                      <a:endParaRPr lang="fa-IR" sz="1200" b="1" dirty="0"/>
                    </a:p>
                  </a:txBody>
                  <a:tcPr marL="91358" marR="91358" marT="45749" marB="45749"/>
                </a:tc>
                <a:tc>
                  <a:txBody>
                    <a:bodyPr/>
                    <a:lstStyle/>
                    <a:p>
                      <a:pPr rtl="1"/>
                      <a:r>
                        <a:rPr lang="en-US" sz="1200" b="1" dirty="0"/>
                        <a:t>s3</a:t>
                      </a:r>
                      <a:endParaRPr lang="fa-IR" sz="1200" b="1" dirty="0"/>
                    </a:p>
                  </a:txBody>
                  <a:tcPr marL="91358" marR="91358" marT="45749" marB="45749"/>
                </a:tc>
                <a:extLst>
                  <a:ext uri="{0D108BD9-81ED-4DB2-BD59-A6C34878D82A}">
                    <a16:rowId xmlns:a16="http://schemas.microsoft.com/office/drawing/2014/main" val="10003"/>
                  </a:ext>
                </a:extLst>
              </a:tr>
              <a:tr h="274411">
                <a:tc>
                  <a:txBody>
                    <a:bodyPr/>
                    <a:lstStyle/>
                    <a:p>
                      <a:pPr rtl="1"/>
                      <a:r>
                        <a:rPr lang="en-US" sz="1200" b="1" dirty="0"/>
                        <a:t>300</a:t>
                      </a:r>
                      <a:endParaRPr lang="fa-IR" sz="1200" b="1" dirty="0"/>
                    </a:p>
                  </a:txBody>
                  <a:tcPr marL="91358" marR="91358" marT="45749" marB="45749"/>
                </a:tc>
                <a:tc>
                  <a:txBody>
                    <a:bodyPr/>
                    <a:lstStyle/>
                    <a:p>
                      <a:pPr rtl="1"/>
                      <a:r>
                        <a:rPr lang="en-US" sz="1200" b="1" dirty="0"/>
                        <a:t>P1</a:t>
                      </a:r>
                      <a:endParaRPr lang="fa-IR" sz="1200" b="1" dirty="0"/>
                    </a:p>
                  </a:txBody>
                  <a:tcPr marL="91358" marR="91358" marT="45749" marB="45749"/>
                </a:tc>
                <a:tc>
                  <a:txBody>
                    <a:bodyPr/>
                    <a:lstStyle/>
                    <a:p>
                      <a:pPr rtl="1"/>
                      <a:r>
                        <a:rPr lang="en-US" sz="1200" b="1" dirty="0"/>
                        <a:t>s2</a:t>
                      </a:r>
                      <a:endParaRPr lang="fa-IR" sz="1200" b="1" dirty="0"/>
                    </a:p>
                  </a:txBody>
                  <a:tcPr marL="91358" marR="91358" marT="45749" marB="45749"/>
                </a:tc>
                <a:extLst>
                  <a:ext uri="{0D108BD9-81ED-4DB2-BD59-A6C34878D82A}">
                    <a16:rowId xmlns:a16="http://schemas.microsoft.com/office/drawing/2014/main" val="10004"/>
                  </a:ext>
                </a:extLst>
              </a:tr>
              <a:tr h="274411">
                <a:tc>
                  <a:txBody>
                    <a:bodyPr/>
                    <a:lstStyle/>
                    <a:p>
                      <a:pPr rtl="1"/>
                      <a:r>
                        <a:rPr lang="en-US" sz="1200" b="1" dirty="0"/>
                        <a:t>400</a:t>
                      </a:r>
                      <a:endParaRPr lang="fa-IR" sz="1200" b="1" dirty="0"/>
                    </a:p>
                  </a:txBody>
                  <a:tcPr marL="91358" marR="91358" marT="45749" marB="45749"/>
                </a:tc>
                <a:tc>
                  <a:txBody>
                    <a:bodyPr/>
                    <a:lstStyle/>
                    <a:p>
                      <a:pPr rtl="1"/>
                      <a:r>
                        <a:rPr lang="en-US" sz="1200" b="1" dirty="0"/>
                        <a:t>P2</a:t>
                      </a:r>
                      <a:endParaRPr lang="fa-IR" sz="1200" b="1" dirty="0"/>
                    </a:p>
                  </a:txBody>
                  <a:tcPr marL="91358" marR="91358" marT="45749" marB="45749"/>
                </a:tc>
                <a:tc>
                  <a:txBody>
                    <a:bodyPr/>
                    <a:lstStyle/>
                    <a:p>
                      <a:pPr rtl="1"/>
                      <a:r>
                        <a:rPr lang="en-US" sz="1200" b="1" dirty="0"/>
                        <a:t>s2</a:t>
                      </a:r>
                      <a:endParaRPr lang="fa-IR" sz="1200" b="1" dirty="0"/>
                    </a:p>
                  </a:txBody>
                  <a:tcPr marL="91358" marR="91358" marT="45749" marB="45749"/>
                </a:tc>
                <a:extLst>
                  <a:ext uri="{0D108BD9-81ED-4DB2-BD59-A6C34878D82A}">
                    <a16:rowId xmlns:a16="http://schemas.microsoft.com/office/drawing/2014/main" val="10005"/>
                  </a:ext>
                </a:extLst>
              </a:tr>
              <a:tr h="274411">
                <a:tc>
                  <a:txBody>
                    <a:bodyPr/>
                    <a:lstStyle/>
                    <a:p>
                      <a:pPr rtl="1"/>
                      <a:r>
                        <a:rPr lang="en-US" sz="1200" b="1" dirty="0"/>
                        <a:t>200</a:t>
                      </a:r>
                      <a:endParaRPr lang="fa-IR" sz="1200" b="1" dirty="0"/>
                    </a:p>
                  </a:txBody>
                  <a:tcPr marL="91358" marR="91358" marT="45749" marB="45749"/>
                </a:tc>
                <a:tc>
                  <a:txBody>
                    <a:bodyPr/>
                    <a:lstStyle/>
                    <a:p>
                      <a:pPr rtl="1"/>
                      <a:r>
                        <a:rPr lang="en-US" sz="1200" b="1" dirty="0"/>
                        <a:t>P2</a:t>
                      </a:r>
                      <a:endParaRPr lang="fa-IR" sz="1200" b="1" dirty="0"/>
                    </a:p>
                  </a:txBody>
                  <a:tcPr marL="91358" marR="91358" marT="45749" marB="45749"/>
                </a:tc>
                <a:tc>
                  <a:txBody>
                    <a:bodyPr/>
                    <a:lstStyle/>
                    <a:p>
                      <a:pPr rtl="1"/>
                      <a:r>
                        <a:rPr lang="en-US" sz="1200" b="1" dirty="0"/>
                        <a:t>s3</a:t>
                      </a:r>
                      <a:endParaRPr lang="fa-IR" sz="1200" b="1" dirty="0"/>
                    </a:p>
                  </a:txBody>
                  <a:tcPr marL="91358" marR="91358" marT="45749" marB="45749"/>
                </a:tc>
                <a:extLst>
                  <a:ext uri="{0D108BD9-81ED-4DB2-BD59-A6C34878D82A}">
                    <a16:rowId xmlns:a16="http://schemas.microsoft.com/office/drawing/2014/main" val="10006"/>
                  </a:ext>
                </a:extLst>
              </a:tr>
            </a:tbl>
          </a:graphicData>
        </a:graphic>
      </p:graphicFrame>
      <p:sp>
        <p:nvSpPr>
          <p:cNvPr id="85030" name="TextBox 5">
            <a:extLst>
              <a:ext uri="{FF2B5EF4-FFF2-40B4-BE49-F238E27FC236}">
                <a16:creationId xmlns:a16="http://schemas.microsoft.com/office/drawing/2014/main" id="{F2BF2E3F-FD8A-4FC8-81A4-FEE49AA2D26F}"/>
              </a:ext>
            </a:extLst>
          </p:cNvPr>
          <p:cNvSpPr txBox="1">
            <a:spLocks noChangeArrowheads="1"/>
          </p:cNvSpPr>
          <p:nvPr/>
        </p:nvSpPr>
        <p:spPr bwMode="auto">
          <a:xfrm>
            <a:off x="631825" y="4729163"/>
            <a:ext cx="320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fa-IR">
                <a:ea typeface="ＭＳ Ｐゴシック" panose="020B0600070205080204" pitchFamily="34" charset="-128"/>
              </a:rPr>
              <a:t>S</a:t>
            </a:r>
            <a:endParaRPr kumimoji="0" lang="fa-IR" altLang="fa-IR">
              <a:ea typeface="ＭＳ Ｐゴシック" panose="020B0600070205080204" pitchFamily="34" charset="-128"/>
            </a:endParaRPr>
          </a:p>
        </p:txBody>
      </p:sp>
      <p:sp>
        <p:nvSpPr>
          <p:cNvPr id="85031" name="TextBox 11">
            <a:extLst>
              <a:ext uri="{FF2B5EF4-FFF2-40B4-BE49-F238E27FC236}">
                <a16:creationId xmlns:a16="http://schemas.microsoft.com/office/drawing/2014/main" id="{075E8A40-E989-4394-9672-3717D482A09D}"/>
              </a:ext>
            </a:extLst>
          </p:cNvPr>
          <p:cNvSpPr txBox="1">
            <a:spLocks noChangeArrowheads="1"/>
          </p:cNvSpPr>
          <p:nvPr/>
        </p:nvSpPr>
        <p:spPr bwMode="auto">
          <a:xfrm>
            <a:off x="3711575" y="4716463"/>
            <a:ext cx="1139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fa-IR">
                <a:ea typeface="ＭＳ Ｐゴシック" panose="020B0600070205080204" pitchFamily="34" charset="-128"/>
              </a:rPr>
              <a:t>P</a:t>
            </a:r>
            <a:endParaRPr kumimoji="0" lang="fa-IR" altLang="fa-IR">
              <a:ea typeface="ＭＳ Ｐゴシック" panose="020B0600070205080204" pitchFamily="34" charset="-128"/>
            </a:endParaRPr>
          </a:p>
        </p:txBody>
      </p:sp>
      <p:sp>
        <p:nvSpPr>
          <p:cNvPr id="85032" name="TextBox 13">
            <a:extLst>
              <a:ext uri="{FF2B5EF4-FFF2-40B4-BE49-F238E27FC236}">
                <a16:creationId xmlns:a16="http://schemas.microsoft.com/office/drawing/2014/main" id="{9EE73B50-22DD-468E-A8A4-E3C71BBE7755}"/>
              </a:ext>
            </a:extLst>
          </p:cNvPr>
          <p:cNvSpPr txBox="1">
            <a:spLocks noChangeArrowheads="1"/>
          </p:cNvSpPr>
          <p:nvPr/>
        </p:nvSpPr>
        <p:spPr bwMode="auto">
          <a:xfrm>
            <a:off x="7124700" y="4598988"/>
            <a:ext cx="4556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fa-IR">
                <a:ea typeface="ＭＳ Ｐゴシック" panose="020B0600070205080204" pitchFamily="34" charset="-128"/>
              </a:rPr>
              <a:t>SP</a:t>
            </a:r>
            <a:endParaRPr kumimoji="0" lang="fa-IR" altLang="fa-IR">
              <a:ea typeface="ＭＳ Ｐゴシック" panose="020B0600070205080204" pitchFamily="34" charset="-128"/>
            </a:endParaRPr>
          </a:p>
        </p:txBody>
      </p:sp>
      <p:graphicFrame>
        <p:nvGraphicFramePr>
          <p:cNvPr id="13" name="Table 3">
            <a:extLst>
              <a:ext uri="{FF2B5EF4-FFF2-40B4-BE49-F238E27FC236}">
                <a16:creationId xmlns:a16="http://schemas.microsoft.com/office/drawing/2014/main" id="{2B0084B7-A20A-4D2D-BE0E-E3167EAD0318}"/>
              </a:ext>
            </a:extLst>
          </p:cNvPr>
          <p:cNvGraphicFramePr>
            <a:graphicFrameLocks noGrp="1"/>
          </p:cNvGraphicFramePr>
          <p:nvPr/>
        </p:nvGraphicFramePr>
        <p:xfrm>
          <a:off x="668338" y="5008563"/>
          <a:ext cx="2365375" cy="1489075"/>
        </p:xfrm>
        <a:graphic>
          <a:graphicData uri="http://schemas.openxmlformats.org/drawingml/2006/table">
            <a:tbl>
              <a:tblPr rtl="1" firstRow="1" bandRow="1">
                <a:tableStyleId>{E8B1032C-EA38-4F05-BA0D-38AFFFC7BED3}</a:tableStyleId>
              </a:tblPr>
              <a:tblGrid>
                <a:gridCol w="851746">
                  <a:extLst>
                    <a:ext uri="{9D8B030D-6E8A-4147-A177-3AD203B41FA5}">
                      <a16:colId xmlns:a16="http://schemas.microsoft.com/office/drawing/2014/main" val="20000"/>
                    </a:ext>
                  </a:extLst>
                </a:gridCol>
                <a:gridCol w="1027434">
                  <a:extLst>
                    <a:ext uri="{9D8B030D-6E8A-4147-A177-3AD203B41FA5}">
                      <a16:colId xmlns:a16="http://schemas.microsoft.com/office/drawing/2014/main" val="20001"/>
                    </a:ext>
                  </a:extLst>
                </a:gridCol>
                <a:gridCol w="486195">
                  <a:extLst>
                    <a:ext uri="{9D8B030D-6E8A-4147-A177-3AD203B41FA5}">
                      <a16:colId xmlns:a16="http://schemas.microsoft.com/office/drawing/2014/main" val="20002"/>
                    </a:ext>
                  </a:extLst>
                </a:gridCol>
              </a:tblGrid>
              <a:tr h="274464">
                <a:tc>
                  <a:txBody>
                    <a:bodyPr/>
                    <a:lstStyle/>
                    <a:p>
                      <a:pPr rtl="1"/>
                      <a:r>
                        <a:rPr lang="en-US" sz="1200" dirty="0"/>
                        <a:t>City</a:t>
                      </a:r>
                      <a:endParaRPr lang="fa-IR" sz="1200" dirty="0"/>
                    </a:p>
                  </a:txBody>
                  <a:tcPr marL="91433" marR="91433" marT="45752" marB="45752">
                    <a:solidFill>
                      <a:schemeClr val="bg2">
                        <a:lumMod val="60000"/>
                        <a:lumOff val="40000"/>
                      </a:schemeClr>
                    </a:solidFill>
                  </a:tcPr>
                </a:tc>
                <a:tc>
                  <a:txBody>
                    <a:bodyPr/>
                    <a:lstStyle/>
                    <a:p>
                      <a:pPr rtl="1"/>
                      <a:r>
                        <a:rPr lang="en-US" sz="1200" dirty="0" err="1"/>
                        <a:t>Sname</a:t>
                      </a:r>
                      <a:endParaRPr lang="fa-IR" sz="1200" dirty="0"/>
                    </a:p>
                  </a:txBody>
                  <a:tcPr marL="91433" marR="91433" marT="45752" marB="45752">
                    <a:solidFill>
                      <a:schemeClr val="bg2">
                        <a:lumMod val="60000"/>
                        <a:lumOff val="40000"/>
                      </a:schemeClr>
                    </a:solidFill>
                  </a:tcPr>
                </a:tc>
                <a:tc>
                  <a:txBody>
                    <a:bodyPr/>
                    <a:lstStyle/>
                    <a:p>
                      <a:pPr rtl="1"/>
                      <a:r>
                        <a:rPr lang="en-US" sz="1200" dirty="0"/>
                        <a:t>S#</a:t>
                      </a:r>
                      <a:endParaRPr lang="fa-IR" sz="1200" dirty="0"/>
                    </a:p>
                  </a:txBody>
                  <a:tcPr marL="91433" marR="91433" marT="45752" marB="45752">
                    <a:solidFill>
                      <a:schemeClr val="bg2">
                        <a:lumMod val="60000"/>
                        <a:lumOff val="40000"/>
                      </a:schemeClr>
                    </a:solidFill>
                  </a:tcPr>
                </a:tc>
                <a:extLst>
                  <a:ext uri="{0D108BD9-81ED-4DB2-BD59-A6C34878D82A}">
                    <a16:rowId xmlns:a16="http://schemas.microsoft.com/office/drawing/2014/main" val="10000"/>
                  </a:ext>
                </a:extLst>
              </a:tr>
              <a:tr h="378594">
                <a:tc>
                  <a:txBody>
                    <a:bodyPr/>
                    <a:lstStyle/>
                    <a:p>
                      <a:pPr rtl="1"/>
                      <a:r>
                        <a:rPr lang="en-US" sz="1200" dirty="0"/>
                        <a:t>Tehran</a:t>
                      </a:r>
                      <a:endParaRPr lang="fa-IR" sz="1200" dirty="0"/>
                    </a:p>
                  </a:txBody>
                  <a:tcPr marL="91433" marR="91433" marT="45752" marB="45752"/>
                </a:tc>
                <a:tc>
                  <a:txBody>
                    <a:bodyPr/>
                    <a:lstStyle/>
                    <a:p>
                      <a:pPr rtl="1"/>
                      <a:r>
                        <a:rPr lang="en-US" sz="1200" dirty="0" err="1"/>
                        <a:t>Fanavaran</a:t>
                      </a:r>
                      <a:endParaRPr lang="fa-IR" sz="1200" dirty="0"/>
                    </a:p>
                  </a:txBody>
                  <a:tcPr marL="91433" marR="91433" marT="45752" marB="45752"/>
                </a:tc>
                <a:tc>
                  <a:txBody>
                    <a:bodyPr/>
                    <a:lstStyle/>
                    <a:p>
                      <a:pPr rtl="1"/>
                      <a:r>
                        <a:rPr lang="en-US" sz="1200" dirty="0"/>
                        <a:t>s1</a:t>
                      </a:r>
                      <a:endParaRPr lang="fa-IR" sz="1200" dirty="0"/>
                    </a:p>
                  </a:txBody>
                  <a:tcPr marL="91433" marR="91433" marT="45752" marB="45752"/>
                </a:tc>
                <a:extLst>
                  <a:ext uri="{0D108BD9-81ED-4DB2-BD59-A6C34878D82A}">
                    <a16:rowId xmlns:a16="http://schemas.microsoft.com/office/drawing/2014/main" val="10001"/>
                  </a:ext>
                </a:extLst>
              </a:tr>
              <a:tr h="457423">
                <a:tc>
                  <a:txBody>
                    <a:bodyPr/>
                    <a:lstStyle/>
                    <a:p>
                      <a:pPr rtl="1"/>
                      <a:r>
                        <a:rPr lang="en-US" sz="1200" dirty="0"/>
                        <a:t>Tabriz</a:t>
                      </a:r>
                      <a:endParaRPr lang="fa-IR" sz="1200" dirty="0"/>
                    </a:p>
                  </a:txBody>
                  <a:tcPr marL="91433" marR="91433" marT="45752" marB="45752"/>
                </a:tc>
                <a:tc>
                  <a:txBody>
                    <a:bodyPr/>
                    <a:lstStyle/>
                    <a:p>
                      <a:pPr rtl="1"/>
                      <a:r>
                        <a:rPr lang="en-US" sz="1200" dirty="0"/>
                        <a:t>Iran Segment</a:t>
                      </a:r>
                      <a:endParaRPr lang="fa-IR" sz="1200" dirty="0"/>
                    </a:p>
                  </a:txBody>
                  <a:tcPr marL="91433" marR="91433" marT="45752" marB="45752"/>
                </a:tc>
                <a:tc>
                  <a:txBody>
                    <a:bodyPr/>
                    <a:lstStyle/>
                    <a:p>
                      <a:pPr rtl="1"/>
                      <a:r>
                        <a:rPr lang="en-US" sz="1200" dirty="0"/>
                        <a:t>s2</a:t>
                      </a:r>
                      <a:endParaRPr lang="fa-IR" sz="1200" dirty="0"/>
                    </a:p>
                  </a:txBody>
                  <a:tcPr marL="91433" marR="91433" marT="45752" marB="45752"/>
                </a:tc>
                <a:extLst>
                  <a:ext uri="{0D108BD9-81ED-4DB2-BD59-A6C34878D82A}">
                    <a16:rowId xmlns:a16="http://schemas.microsoft.com/office/drawing/2014/main" val="10002"/>
                  </a:ext>
                </a:extLst>
              </a:tr>
              <a:tr h="378594">
                <a:tc>
                  <a:txBody>
                    <a:bodyPr/>
                    <a:lstStyle/>
                    <a:p>
                      <a:pPr rtl="1"/>
                      <a:r>
                        <a:rPr lang="en-US" sz="1200" dirty="0"/>
                        <a:t>Tabriz</a:t>
                      </a:r>
                      <a:endParaRPr lang="fa-IR" sz="1200" dirty="0"/>
                    </a:p>
                  </a:txBody>
                  <a:tcPr marL="91433" marR="91433" marT="45752" marB="45752"/>
                </a:tc>
                <a:tc>
                  <a:txBody>
                    <a:bodyPr/>
                    <a:lstStyle/>
                    <a:p>
                      <a:pPr rtl="1"/>
                      <a:r>
                        <a:rPr lang="en-US" sz="1200" dirty="0" err="1"/>
                        <a:t>Pooladin</a:t>
                      </a:r>
                      <a:endParaRPr lang="fa-IR" sz="1200" dirty="0"/>
                    </a:p>
                  </a:txBody>
                  <a:tcPr marL="91433" marR="91433" marT="45752" marB="45752"/>
                </a:tc>
                <a:tc>
                  <a:txBody>
                    <a:bodyPr/>
                    <a:lstStyle/>
                    <a:p>
                      <a:pPr rtl="1"/>
                      <a:r>
                        <a:rPr lang="en-US" sz="1200" dirty="0"/>
                        <a:t>s3</a:t>
                      </a:r>
                      <a:endParaRPr lang="fa-IR" sz="1200" dirty="0"/>
                    </a:p>
                  </a:txBody>
                  <a:tcPr marL="91433" marR="91433" marT="45752" marB="45752"/>
                </a:tc>
                <a:extLst>
                  <a:ext uri="{0D108BD9-81ED-4DB2-BD59-A6C34878D82A}">
                    <a16:rowId xmlns:a16="http://schemas.microsoft.com/office/drawing/2014/main" val="10003"/>
                  </a:ext>
                </a:extLst>
              </a:tr>
            </a:tbl>
          </a:graphicData>
        </a:graphic>
      </p:graphicFrame>
      <p:graphicFrame>
        <p:nvGraphicFramePr>
          <p:cNvPr id="14" name="Table 3">
            <a:extLst>
              <a:ext uri="{FF2B5EF4-FFF2-40B4-BE49-F238E27FC236}">
                <a16:creationId xmlns:a16="http://schemas.microsoft.com/office/drawing/2014/main" id="{67888856-10AA-427F-95F4-9832C7512805}"/>
              </a:ext>
            </a:extLst>
          </p:cNvPr>
          <p:cNvGraphicFramePr>
            <a:graphicFrameLocks noGrp="1"/>
          </p:cNvGraphicFramePr>
          <p:nvPr/>
        </p:nvGraphicFramePr>
        <p:xfrm>
          <a:off x="3687764" y="5054600"/>
          <a:ext cx="3238499" cy="1408132"/>
        </p:xfrm>
        <a:graphic>
          <a:graphicData uri="http://schemas.openxmlformats.org/drawingml/2006/table">
            <a:tbl>
              <a:tblPr rtl="1" firstRow="1" bandRow="1">
                <a:tableStyleId>{E8B1032C-EA38-4F05-BA0D-38AFFFC7BED3}</a:tableStyleId>
              </a:tblPr>
              <a:tblGrid>
                <a:gridCol w="1071002">
                  <a:extLst>
                    <a:ext uri="{9D8B030D-6E8A-4147-A177-3AD203B41FA5}">
                      <a16:colId xmlns:a16="http://schemas.microsoft.com/office/drawing/2014/main" val="20000"/>
                    </a:ext>
                  </a:extLst>
                </a:gridCol>
                <a:gridCol w="766635">
                  <a:extLst>
                    <a:ext uri="{9D8B030D-6E8A-4147-A177-3AD203B41FA5}">
                      <a16:colId xmlns:a16="http://schemas.microsoft.com/office/drawing/2014/main" val="20001"/>
                    </a:ext>
                  </a:extLst>
                </a:gridCol>
                <a:gridCol w="891690">
                  <a:extLst>
                    <a:ext uri="{9D8B030D-6E8A-4147-A177-3AD203B41FA5}">
                      <a16:colId xmlns:a16="http://schemas.microsoft.com/office/drawing/2014/main" val="20002"/>
                    </a:ext>
                  </a:extLst>
                </a:gridCol>
                <a:gridCol w="509172">
                  <a:extLst>
                    <a:ext uri="{9D8B030D-6E8A-4147-A177-3AD203B41FA5}">
                      <a16:colId xmlns:a16="http://schemas.microsoft.com/office/drawing/2014/main" val="20003"/>
                    </a:ext>
                  </a:extLst>
                </a:gridCol>
              </a:tblGrid>
              <a:tr h="297792">
                <a:tc>
                  <a:txBody>
                    <a:bodyPr/>
                    <a:lstStyle/>
                    <a:p>
                      <a:pPr rtl="1"/>
                      <a:r>
                        <a:rPr lang="en-US" sz="1200" dirty="0"/>
                        <a:t>City</a:t>
                      </a:r>
                      <a:endParaRPr lang="fa-IR" sz="1200" dirty="0"/>
                    </a:p>
                  </a:txBody>
                  <a:tcPr marL="91446" marR="91446" marT="45703" marB="45703">
                    <a:solidFill>
                      <a:schemeClr val="bg2">
                        <a:lumMod val="60000"/>
                        <a:lumOff val="40000"/>
                      </a:schemeClr>
                    </a:solidFill>
                  </a:tcPr>
                </a:tc>
                <a:tc>
                  <a:txBody>
                    <a:bodyPr/>
                    <a:lstStyle/>
                    <a:p>
                      <a:pPr rtl="1"/>
                      <a:r>
                        <a:rPr lang="en-US" sz="1200" dirty="0"/>
                        <a:t>Type</a:t>
                      </a:r>
                      <a:endParaRPr lang="fa-IR" sz="1200" dirty="0"/>
                    </a:p>
                  </a:txBody>
                  <a:tcPr marL="91446" marR="91446" marT="45703" marB="45703">
                    <a:solidFill>
                      <a:schemeClr val="bg2">
                        <a:lumMod val="60000"/>
                        <a:lumOff val="40000"/>
                      </a:schemeClr>
                    </a:solidFill>
                  </a:tcPr>
                </a:tc>
                <a:tc>
                  <a:txBody>
                    <a:bodyPr/>
                    <a:lstStyle/>
                    <a:p>
                      <a:pPr rtl="1"/>
                      <a:r>
                        <a:rPr lang="en-US" sz="1200" dirty="0"/>
                        <a:t>Color</a:t>
                      </a:r>
                      <a:endParaRPr lang="fa-IR" sz="1200" dirty="0"/>
                    </a:p>
                  </a:txBody>
                  <a:tcPr marL="91446" marR="91446" marT="45703" marB="45703">
                    <a:solidFill>
                      <a:schemeClr val="bg2">
                        <a:lumMod val="60000"/>
                        <a:lumOff val="40000"/>
                      </a:schemeClr>
                    </a:solidFill>
                  </a:tcPr>
                </a:tc>
                <a:tc>
                  <a:txBody>
                    <a:bodyPr/>
                    <a:lstStyle/>
                    <a:p>
                      <a:pPr rtl="1"/>
                      <a:r>
                        <a:rPr lang="en-US" sz="1200" dirty="0"/>
                        <a:t>P#</a:t>
                      </a:r>
                      <a:endParaRPr lang="fa-IR" sz="1200" dirty="0"/>
                    </a:p>
                  </a:txBody>
                  <a:tcPr marL="91446" marR="91446" marT="45703" marB="45703">
                    <a:solidFill>
                      <a:schemeClr val="bg2">
                        <a:lumMod val="60000"/>
                        <a:lumOff val="40000"/>
                      </a:schemeClr>
                    </a:solidFill>
                  </a:tcPr>
                </a:tc>
                <a:extLst>
                  <a:ext uri="{0D108BD9-81ED-4DB2-BD59-A6C34878D82A}">
                    <a16:rowId xmlns:a16="http://schemas.microsoft.com/office/drawing/2014/main" val="10000"/>
                  </a:ext>
                </a:extLst>
              </a:tr>
              <a:tr h="274280">
                <a:tc>
                  <a:txBody>
                    <a:bodyPr/>
                    <a:lstStyle/>
                    <a:p>
                      <a:pPr rtl="1"/>
                      <a:r>
                        <a:rPr lang="en-US" sz="1200" dirty="0"/>
                        <a:t>Tehran</a:t>
                      </a:r>
                      <a:endParaRPr lang="fa-IR" sz="1200" dirty="0"/>
                    </a:p>
                  </a:txBody>
                  <a:tcPr marL="91446" marR="91446" marT="45703" marB="45703"/>
                </a:tc>
                <a:tc>
                  <a:txBody>
                    <a:bodyPr/>
                    <a:lstStyle/>
                    <a:p>
                      <a:r>
                        <a:rPr lang="en-US" sz="1200" kern="1200" dirty="0"/>
                        <a:t>Iron</a:t>
                      </a:r>
                      <a:endParaRPr lang="fa-IR" sz="1200" kern="1200" dirty="0">
                        <a:solidFill>
                          <a:schemeClr val="dk1"/>
                        </a:solidFill>
                        <a:latin typeface="+mn-lt"/>
                        <a:ea typeface="+mn-ea"/>
                        <a:cs typeface="+mn-cs"/>
                      </a:endParaRPr>
                    </a:p>
                  </a:txBody>
                  <a:tcPr marL="91446" marR="91446" marT="45703" marB="45703"/>
                </a:tc>
                <a:tc>
                  <a:txBody>
                    <a:bodyPr/>
                    <a:lstStyle/>
                    <a:p>
                      <a:pPr rtl="1"/>
                      <a:r>
                        <a:rPr lang="en-US" sz="1200" dirty="0"/>
                        <a:t>Red</a:t>
                      </a:r>
                      <a:endParaRPr lang="fa-IR" sz="1200" dirty="0"/>
                    </a:p>
                  </a:txBody>
                  <a:tcPr marL="91446" marR="91446" marT="45703" marB="45703"/>
                </a:tc>
                <a:tc>
                  <a:txBody>
                    <a:bodyPr/>
                    <a:lstStyle/>
                    <a:p>
                      <a:pPr rtl="1"/>
                      <a:r>
                        <a:rPr lang="en-US" sz="1200" dirty="0"/>
                        <a:t>P1</a:t>
                      </a:r>
                      <a:endParaRPr lang="fa-IR" sz="1200" dirty="0"/>
                    </a:p>
                  </a:txBody>
                  <a:tcPr marL="91446" marR="91446" marT="45703" marB="45703"/>
                </a:tc>
                <a:extLst>
                  <a:ext uri="{0D108BD9-81ED-4DB2-BD59-A6C34878D82A}">
                    <a16:rowId xmlns:a16="http://schemas.microsoft.com/office/drawing/2014/main" val="10001"/>
                  </a:ext>
                </a:extLst>
              </a:tr>
              <a:tr h="287482">
                <a:tc>
                  <a:txBody>
                    <a:bodyPr/>
                    <a:lstStyle/>
                    <a:p>
                      <a:pPr rtl="1"/>
                      <a:r>
                        <a:rPr lang="en-US" sz="1200" dirty="0"/>
                        <a:t>Tabriz</a:t>
                      </a:r>
                      <a:endParaRPr lang="fa-IR" sz="1200" dirty="0"/>
                    </a:p>
                  </a:txBody>
                  <a:tcPr marL="91446" marR="91446" marT="45703" marB="45703"/>
                </a:tc>
                <a:tc>
                  <a:txBody>
                    <a:bodyPr/>
                    <a:lstStyle/>
                    <a:p>
                      <a:r>
                        <a:rPr lang="en-US" sz="1200" kern="1200" dirty="0"/>
                        <a:t>Copper</a:t>
                      </a:r>
                      <a:endParaRPr lang="fa-IR" sz="1200" kern="1200" dirty="0">
                        <a:solidFill>
                          <a:schemeClr val="dk1"/>
                        </a:solidFill>
                        <a:latin typeface="+mn-lt"/>
                        <a:ea typeface="+mn-ea"/>
                        <a:cs typeface="+mn-cs"/>
                      </a:endParaRPr>
                    </a:p>
                  </a:txBody>
                  <a:tcPr marL="91446" marR="91446" marT="45703" marB="45703"/>
                </a:tc>
                <a:tc>
                  <a:txBody>
                    <a:bodyPr/>
                    <a:lstStyle/>
                    <a:p>
                      <a:pPr rtl="1"/>
                      <a:r>
                        <a:rPr lang="en-US" sz="1200" dirty="0"/>
                        <a:t>Green</a:t>
                      </a:r>
                      <a:endParaRPr lang="fa-IR" sz="1200" dirty="0"/>
                    </a:p>
                  </a:txBody>
                  <a:tcPr marL="91446" marR="91446" marT="45703" marB="45703"/>
                </a:tc>
                <a:tc>
                  <a:txBody>
                    <a:bodyPr/>
                    <a:lstStyle/>
                    <a:p>
                      <a:pPr rtl="1"/>
                      <a:r>
                        <a:rPr lang="en-US" sz="1200" dirty="0"/>
                        <a:t>P2</a:t>
                      </a:r>
                      <a:endParaRPr lang="fa-IR" sz="1200" dirty="0"/>
                    </a:p>
                  </a:txBody>
                  <a:tcPr marL="91446" marR="91446" marT="45703" marB="45703"/>
                </a:tc>
                <a:extLst>
                  <a:ext uri="{0D108BD9-81ED-4DB2-BD59-A6C34878D82A}">
                    <a16:rowId xmlns:a16="http://schemas.microsoft.com/office/drawing/2014/main" val="10002"/>
                  </a:ext>
                </a:extLst>
              </a:tr>
              <a:tr h="274280">
                <a:tc>
                  <a:txBody>
                    <a:bodyPr/>
                    <a:lstStyle/>
                    <a:p>
                      <a:pPr rtl="1"/>
                      <a:r>
                        <a:rPr lang="en-US" sz="1200" dirty="0"/>
                        <a:t>Shiraz</a:t>
                      </a:r>
                      <a:endParaRPr lang="fa-IR" sz="1200" dirty="0"/>
                    </a:p>
                  </a:txBody>
                  <a:tcPr marL="91446" marR="91446" marT="45703" marB="45703"/>
                </a:tc>
                <a:tc>
                  <a:txBody>
                    <a:bodyPr/>
                    <a:lstStyle/>
                    <a:p>
                      <a:r>
                        <a:rPr lang="en-US" sz="1200" kern="1200" dirty="0"/>
                        <a:t>Brass</a:t>
                      </a:r>
                      <a:endParaRPr lang="fa-IR" sz="1200" kern="1200" dirty="0">
                        <a:solidFill>
                          <a:schemeClr val="dk1"/>
                        </a:solidFill>
                        <a:latin typeface="+mn-lt"/>
                        <a:ea typeface="+mn-ea"/>
                        <a:cs typeface="+mn-cs"/>
                      </a:endParaRPr>
                    </a:p>
                  </a:txBody>
                  <a:tcPr marL="91446" marR="91446" marT="45703" marB="45703"/>
                </a:tc>
                <a:tc>
                  <a:txBody>
                    <a:bodyPr/>
                    <a:lstStyle/>
                    <a:p>
                      <a:pPr rtl="1"/>
                      <a:r>
                        <a:rPr lang="en-US" sz="1200" dirty="0"/>
                        <a:t>Blue</a:t>
                      </a:r>
                      <a:endParaRPr lang="fa-IR" sz="1200" dirty="0"/>
                    </a:p>
                  </a:txBody>
                  <a:tcPr marL="91446" marR="91446" marT="45703" marB="45703"/>
                </a:tc>
                <a:tc>
                  <a:txBody>
                    <a:bodyPr/>
                    <a:lstStyle/>
                    <a:p>
                      <a:pPr rtl="1"/>
                      <a:r>
                        <a:rPr lang="en-US" sz="1200" dirty="0"/>
                        <a:t>P3</a:t>
                      </a:r>
                      <a:endParaRPr lang="fa-IR" sz="1200" dirty="0"/>
                    </a:p>
                  </a:txBody>
                  <a:tcPr marL="91446" marR="91446" marT="45703" marB="45703"/>
                </a:tc>
                <a:extLst>
                  <a:ext uri="{0D108BD9-81ED-4DB2-BD59-A6C34878D82A}">
                    <a16:rowId xmlns:a16="http://schemas.microsoft.com/office/drawing/2014/main" val="10003"/>
                  </a:ext>
                </a:extLst>
              </a:tr>
              <a:tr h="274280">
                <a:tc>
                  <a:txBody>
                    <a:bodyPr/>
                    <a:lstStyle/>
                    <a:p>
                      <a:pPr rtl="1"/>
                      <a:r>
                        <a:rPr lang="en-US" sz="1200" dirty="0"/>
                        <a:t>Tehran</a:t>
                      </a:r>
                      <a:endParaRPr lang="fa-IR" sz="1200" dirty="0"/>
                    </a:p>
                  </a:txBody>
                  <a:tcPr marL="91446" marR="91446" marT="45703" marB="45703"/>
                </a:tc>
                <a:tc>
                  <a:txBody>
                    <a:bodyPr/>
                    <a:lstStyle/>
                    <a:p>
                      <a:r>
                        <a:rPr lang="en-US" sz="1200" kern="1200" dirty="0"/>
                        <a:t>Iron</a:t>
                      </a:r>
                      <a:endParaRPr lang="fa-IR" sz="1200" kern="1200" dirty="0">
                        <a:solidFill>
                          <a:schemeClr val="dk1"/>
                        </a:solidFill>
                        <a:latin typeface="+mn-lt"/>
                        <a:ea typeface="+mn-ea"/>
                        <a:cs typeface="+mn-cs"/>
                      </a:endParaRPr>
                    </a:p>
                  </a:txBody>
                  <a:tcPr marL="91446" marR="91446" marT="45703" marB="45703"/>
                </a:tc>
                <a:tc>
                  <a:txBody>
                    <a:bodyPr/>
                    <a:lstStyle/>
                    <a:p>
                      <a:pPr rtl="1"/>
                      <a:r>
                        <a:rPr lang="en-US" sz="1200" dirty="0"/>
                        <a:t>Red</a:t>
                      </a:r>
                      <a:endParaRPr lang="fa-IR" sz="1200" dirty="0"/>
                    </a:p>
                  </a:txBody>
                  <a:tcPr marL="91446" marR="91446" marT="45703" marB="45703"/>
                </a:tc>
                <a:tc>
                  <a:txBody>
                    <a:bodyPr/>
                    <a:lstStyle/>
                    <a:p>
                      <a:pPr rtl="1"/>
                      <a:r>
                        <a:rPr lang="en-US" sz="1200" dirty="0"/>
                        <a:t>P4</a:t>
                      </a:r>
                      <a:endParaRPr lang="fa-IR" sz="1200" dirty="0"/>
                    </a:p>
                  </a:txBody>
                  <a:tcPr marL="91446" marR="91446" marT="45703" marB="45703"/>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r>
              <a:rPr lang="fa-IR" altLang="en-US" dirty="0"/>
              <a:t>تاریخچه</a:t>
            </a:r>
            <a:endParaRPr lang="en-US" altLang="en-US" sz="2800" dirty="0"/>
          </a:p>
        </p:txBody>
      </p:sp>
      <p:sp>
        <p:nvSpPr>
          <p:cNvPr id="6146" name="Rectangle 3"/>
          <p:cNvSpPr>
            <a:spLocks noGrp="1" noChangeArrowheads="1"/>
          </p:cNvSpPr>
          <p:nvPr>
            <p:ph idx="1"/>
          </p:nvPr>
        </p:nvSpPr>
        <p:spPr>
          <a:xfrm>
            <a:off x="254000" y="1142556"/>
            <a:ext cx="8170673" cy="4903787"/>
          </a:xfrm>
        </p:spPr>
        <p:txBody>
          <a:bodyPr/>
          <a:lstStyle/>
          <a:p>
            <a:pPr algn="r" rtl="1"/>
            <a:r>
              <a:rPr lang="fa-IR" altLang="en-US" dirty="0"/>
              <a:t>زبان </a:t>
            </a:r>
            <a:r>
              <a:rPr lang="en-US" altLang="en-US" dirty="0"/>
              <a:t>IBM Sequel </a:t>
            </a:r>
            <a:r>
              <a:rPr lang="fa-IR" altLang="en-US" dirty="0"/>
              <a:t>به عنوان بخشی از پروژه </a:t>
            </a:r>
            <a:r>
              <a:rPr lang="en-US" altLang="en-US" dirty="0"/>
              <a:t>System R</a:t>
            </a:r>
            <a:r>
              <a:rPr lang="fa-IR" altLang="en-US" dirty="0"/>
              <a:t> </a:t>
            </a:r>
            <a:r>
              <a:rPr lang="en-US" altLang="en-US" dirty="0"/>
              <a:t> </a:t>
            </a:r>
            <a:r>
              <a:rPr lang="fa-IR" altLang="en-US" dirty="0"/>
              <a:t>در آزمایشگاه تحقیقاتی </a:t>
            </a:r>
            <a:r>
              <a:rPr lang="en-US" altLang="en-US" dirty="0"/>
              <a:t>IBM San Jose </a:t>
            </a:r>
            <a:r>
              <a:rPr lang="fa-IR" altLang="en-US" dirty="0"/>
              <a:t> توسعه یافت.</a:t>
            </a:r>
          </a:p>
          <a:p>
            <a:pPr algn="r" rtl="1"/>
            <a:r>
              <a:rPr lang="fa-IR" altLang="en-US" dirty="0"/>
              <a:t>این زبان به </a:t>
            </a:r>
            <a:r>
              <a:rPr lang="en-US" altLang="en-US" dirty="0"/>
              <a:t>Structured Query Language (SQL) </a:t>
            </a:r>
            <a:r>
              <a:rPr lang="fa-IR" altLang="en-US" dirty="0"/>
              <a:t> تغییر نام داد.</a:t>
            </a:r>
          </a:p>
          <a:p>
            <a:pPr algn="r" rtl="1"/>
            <a:r>
              <a:rPr lang="fa-IR" altLang="en-US" dirty="0"/>
              <a:t>استاندارد </a:t>
            </a:r>
            <a:r>
              <a:rPr lang="en-US" altLang="en-US" dirty="0"/>
              <a:t>ANSI </a:t>
            </a:r>
            <a:r>
              <a:rPr lang="fa-IR" altLang="en-US" dirty="0"/>
              <a:t>و </a:t>
            </a:r>
            <a:r>
              <a:rPr lang="en-US" altLang="en-US" dirty="0"/>
              <a:t>ISO</a:t>
            </a:r>
            <a:r>
              <a:rPr lang="fa-IR" altLang="en-US" dirty="0"/>
              <a:t> </a:t>
            </a:r>
            <a:r>
              <a:rPr lang="en-US" altLang="en-US" dirty="0"/>
              <a:t> </a:t>
            </a:r>
            <a:r>
              <a:rPr lang="fa-IR" altLang="en-US" dirty="0"/>
              <a:t>برای </a:t>
            </a:r>
            <a:r>
              <a:rPr lang="en-US" altLang="en-US" dirty="0"/>
              <a:t>SQL</a:t>
            </a:r>
            <a:r>
              <a:rPr lang="fa-IR" altLang="en-US" dirty="0"/>
              <a:t> :</a:t>
            </a:r>
          </a:p>
          <a:p>
            <a:pPr lvl="1" algn="r" rtl="1"/>
            <a:r>
              <a:rPr lang="en-US" altLang="en-US" dirty="0"/>
              <a:t>SQL-86</a:t>
            </a:r>
          </a:p>
          <a:p>
            <a:pPr lvl="1" algn="r" rtl="1"/>
            <a:r>
              <a:rPr lang="en-US" altLang="en-US" dirty="0"/>
              <a:t>SQL-89</a:t>
            </a:r>
          </a:p>
          <a:p>
            <a:pPr lvl="1" algn="r" rtl="1"/>
            <a:r>
              <a:rPr lang="en-US" altLang="en-US" dirty="0"/>
              <a:t>SQL-92 </a:t>
            </a:r>
          </a:p>
          <a:p>
            <a:pPr lvl="1" algn="r" rtl="1"/>
            <a:r>
              <a:rPr lang="en-US" altLang="en-US" dirty="0"/>
              <a:t>) : SQL1999 </a:t>
            </a:r>
            <a:r>
              <a:rPr lang="fa-IR" altLang="en-US" dirty="0"/>
              <a:t>نام زبان با </a:t>
            </a:r>
            <a:r>
              <a:rPr lang="en-US" altLang="en-US" dirty="0"/>
              <a:t>Y2K </a:t>
            </a:r>
            <a:r>
              <a:rPr lang="fa-IR" altLang="en-US" dirty="0"/>
              <a:t>سازگار شد.</a:t>
            </a:r>
            <a:r>
              <a:rPr lang="en-US" altLang="en-US" dirty="0"/>
              <a:t>(</a:t>
            </a:r>
          </a:p>
          <a:p>
            <a:pPr lvl="1" algn="r" rtl="1"/>
            <a:r>
              <a:rPr lang="en-US" altLang="en-US" dirty="0"/>
              <a:t>SQL:2003</a:t>
            </a:r>
          </a:p>
          <a:p>
            <a:pPr algn="r" rtl="1"/>
            <a:r>
              <a:rPr lang="fa-IR" altLang="en-US" dirty="0"/>
              <a:t>سیستم‌های تجاری بیشتر ویژگی‌های </a:t>
            </a:r>
            <a:r>
              <a:rPr lang="en-US" altLang="en-US" dirty="0"/>
              <a:t>SQL-92 </a:t>
            </a:r>
            <a:r>
              <a:rPr lang="fa-IR" altLang="en-US" dirty="0"/>
              <a:t>را ارائه می‌دهند، به‌علاوه مجموعه‌ای از ویژگی‌های متنوع از استانداردهای جدیدتر و قابلیت‌های اختصاصی خاص.</a:t>
            </a:r>
            <a:endParaRPr lang="en-US" altLang="en-US" dirty="0"/>
          </a:p>
          <a:p>
            <a:pPr lvl="1" algn="r" rtl="1"/>
            <a:r>
              <a:rPr lang="fa-IR" altLang="en-US" dirty="0"/>
              <a:t>ممکن است همه مثال‌ها در سیستم شما کار نکنند.</a:t>
            </a:r>
            <a:endParaRPr lang="en-US"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66990739-2BCC-420F-94AD-0102C3EFC1AD}"/>
              </a:ext>
            </a:extLst>
          </p:cNvPr>
          <p:cNvSpPr>
            <a:spLocks noGrp="1" noChangeArrowheads="1"/>
          </p:cNvSpPr>
          <p:nvPr>
            <p:ph type="title"/>
          </p:nvPr>
        </p:nvSpPr>
        <p:spPr/>
        <p:txBody>
          <a:bodyPr/>
          <a:lstStyle/>
          <a:p>
            <a:pPr>
              <a:defRPr/>
            </a:pPr>
            <a:r>
              <a:rPr lang="fa-IR" dirty="0"/>
              <a:t>مثال</a:t>
            </a:r>
            <a:endParaRPr lang="en-US" dirty="0"/>
          </a:p>
        </p:txBody>
      </p:sp>
      <p:sp>
        <p:nvSpPr>
          <p:cNvPr id="87043" name="Content Placeholder 1">
            <a:extLst>
              <a:ext uri="{FF2B5EF4-FFF2-40B4-BE49-F238E27FC236}">
                <a16:creationId xmlns:a16="http://schemas.microsoft.com/office/drawing/2014/main" id="{EE5B2E49-1AD4-49AA-ADF5-D3AE9024A557}"/>
              </a:ext>
            </a:extLst>
          </p:cNvPr>
          <p:cNvSpPr>
            <a:spLocks noGrp="1" noChangeArrowheads="1"/>
          </p:cNvSpPr>
          <p:nvPr>
            <p:ph idx="1"/>
          </p:nvPr>
        </p:nvSpPr>
        <p:spPr/>
        <p:txBody>
          <a:bodyPr/>
          <a:lstStyle/>
          <a:p>
            <a:pPr algn="r" rtl="1"/>
            <a:r>
              <a:rPr lang="fa-IR" altLang="fa-IR" dirty="0">
                <a:ea typeface="ＭＳ Ｐゴシック" panose="020B0600070205080204" pitchFamily="34" charset="-128"/>
              </a:rPr>
              <a:t>برای هر قطعه تهیه شده، شماره قطعه، کل تعداد و ماکزیمم تعداد تهیه شده از آن را بدون در نظر گرفتن </a:t>
            </a:r>
            <a:r>
              <a:rPr lang="en-US" altLang="fa-IR" dirty="0">
                <a:ea typeface="ＭＳ Ｐゴシック" panose="020B0600070205080204" pitchFamily="34" charset="-128"/>
              </a:rPr>
              <a:t>S1</a:t>
            </a:r>
            <a:r>
              <a:rPr lang="fa-IR" altLang="fa-IR" dirty="0">
                <a:ea typeface="ＭＳ Ｐゴシック" panose="020B0600070205080204" pitchFamily="34" charset="-128"/>
              </a:rPr>
              <a:t> بدهد</a:t>
            </a:r>
          </a:p>
          <a:p>
            <a:pPr algn="r" rtl="1"/>
            <a:endParaRPr lang="fa-IR" altLang="fa-IR" dirty="0">
              <a:ea typeface="ＭＳ Ｐゴシック" panose="020B0600070205080204" pitchFamily="34" charset="-128"/>
            </a:endParaRPr>
          </a:p>
        </p:txBody>
      </p:sp>
      <p:graphicFrame>
        <p:nvGraphicFramePr>
          <p:cNvPr id="10" name="Table 3">
            <a:extLst>
              <a:ext uri="{FF2B5EF4-FFF2-40B4-BE49-F238E27FC236}">
                <a16:creationId xmlns:a16="http://schemas.microsoft.com/office/drawing/2014/main" id="{D762F490-E1AF-49EE-A099-24F056AF18C9}"/>
              </a:ext>
            </a:extLst>
          </p:cNvPr>
          <p:cNvGraphicFramePr>
            <a:graphicFrameLocks noGrp="1"/>
          </p:cNvGraphicFramePr>
          <p:nvPr/>
        </p:nvGraphicFramePr>
        <p:xfrm>
          <a:off x="7124700" y="4937125"/>
          <a:ext cx="1350963" cy="1920877"/>
        </p:xfrm>
        <a:graphic>
          <a:graphicData uri="http://schemas.openxmlformats.org/drawingml/2006/table">
            <a:tbl>
              <a:tblPr rtl="1" firstRow="1" bandRow="1">
                <a:tableStyleId>{E8B1032C-EA38-4F05-BA0D-38AFFFC7BED3}</a:tableStyleId>
              </a:tblPr>
              <a:tblGrid>
                <a:gridCol w="450321">
                  <a:extLst>
                    <a:ext uri="{9D8B030D-6E8A-4147-A177-3AD203B41FA5}">
                      <a16:colId xmlns:a16="http://schemas.microsoft.com/office/drawing/2014/main" val="20000"/>
                    </a:ext>
                  </a:extLst>
                </a:gridCol>
                <a:gridCol w="450321">
                  <a:extLst>
                    <a:ext uri="{9D8B030D-6E8A-4147-A177-3AD203B41FA5}">
                      <a16:colId xmlns:a16="http://schemas.microsoft.com/office/drawing/2014/main" val="20001"/>
                    </a:ext>
                  </a:extLst>
                </a:gridCol>
                <a:gridCol w="450321">
                  <a:extLst>
                    <a:ext uri="{9D8B030D-6E8A-4147-A177-3AD203B41FA5}">
                      <a16:colId xmlns:a16="http://schemas.microsoft.com/office/drawing/2014/main" val="20002"/>
                    </a:ext>
                  </a:extLst>
                </a:gridCol>
              </a:tblGrid>
              <a:tr h="274411">
                <a:tc>
                  <a:txBody>
                    <a:bodyPr/>
                    <a:lstStyle/>
                    <a:p>
                      <a:pPr rtl="1"/>
                      <a:r>
                        <a:rPr lang="en-US" sz="1200" b="1" dirty="0"/>
                        <a:t>Qty</a:t>
                      </a:r>
                      <a:endParaRPr lang="fa-IR" sz="1200" b="1" dirty="0"/>
                    </a:p>
                  </a:txBody>
                  <a:tcPr marL="91358" marR="91358" marT="45749" marB="45749">
                    <a:solidFill>
                      <a:schemeClr val="bg2">
                        <a:lumMod val="60000"/>
                        <a:lumOff val="40000"/>
                      </a:schemeClr>
                    </a:solidFill>
                  </a:tcPr>
                </a:tc>
                <a:tc>
                  <a:txBody>
                    <a:bodyPr/>
                    <a:lstStyle/>
                    <a:p>
                      <a:pPr rtl="1"/>
                      <a:r>
                        <a:rPr lang="en-US" sz="1200" b="1" dirty="0"/>
                        <a:t>P#</a:t>
                      </a:r>
                      <a:endParaRPr lang="fa-IR" sz="1200" b="1" dirty="0"/>
                    </a:p>
                  </a:txBody>
                  <a:tcPr marL="91358" marR="91358" marT="45749" marB="45749">
                    <a:solidFill>
                      <a:schemeClr val="bg2">
                        <a:lumMod val="60000"/>
                        <a:lumOff val="40000"/>
                      </a:schemeClr>
                    </a:solidFill>
                  </a:tcPr>
                </a:tc>
                <a:tc>
                  <a:txBody>
                    <a:bodyPr/>
                    <a:lstStyle/>
                    <a:p>
                      <a:pPr rtl="1"/>
                      <a:r>
                        <a:rPr lang="en-US" sz="1200" b="1" dirty="0"/>
                        <a:t>S#</a:t>
                      </a:r>
                      <a:endParaRPr lang="fa-IR" sz="1200" b="1" dirty="0"/>
                    </a:p>
                  </a:txBody>
                  <a:tcPr marL="91358" marR="91358" marT="45749" marB="45749">
                    <a:solidFill>
                      <a:schemeClr val="bg2">
                        <a:lumMod val="60000"/>
                        <a:lumOff val="40000"/>
                      </a:schemeClr>
                    </a:solidFill>
                  </a:tcPr>
                </a:tc>
                <a:extLst>
                  <a:ext uri="{0D108BD9-81ED-4DB2-BD59-A6C34878D82A}">
                    <a16:rowId xmlns:a16="http://schemas.microsoft.com/office/drawing/2014/main" val="10000"/>
                  </a:ext>
                </a:extLst>
              </a:tr>
              <a:tr h="274411">
                <a:tc>
                  <a:txBody>
                    <a:bodyPr/>
                    <a:lstStyle/>
                    <a:p>
                      <a:pPr rtl="1"/>
                      <a:r>
                        <a:rPr lang="en-US" sz="1200" b="1" dirty="0"/>
                        <a:t>300</a:t>
                      </a:r>
                      <a:endParaRPr lang="fa-IR" sz="1200" b="1" dirty="0"/>
                    </a:p>
                  </a:txBody>
                  <a:tcPr marL="91358" marR="91358" marT="45749" marB="45749"/>
                </a:tc>
                <a:tc>
                  <a:txBody>
                    <a:bodyPr/>
                    <a:lstStyle/>
                    <a:p>
                      <a:pPr rtl="1"/>
                      <a:r>
                        <a:rPr lang="en-US" sz="1200" b="1" dirty="0"/>
                        <a:t>P1</a:t>
                      </a:r>
                      <a:endParaRPr lang="fa-IR" sz="1200" b="1" dirty="0"/>
                    </a:p>
                  </a:txBody>
                  <a:tcPr marL="91358" marR="91358" marT="45749" marB="45749"/>
                </a:tc>
                <a:tc>
                  <a:txBody>
                    <a:bodyPr/>
                    <a:lstStyle/>
                    <a:p>
                      <a:pPr rtl="1"/>
                      <a:r>
                        <a:rPr lang="en-US" sz="1200" b="1" dirty="0"/>
                        <a:t>s1</a:t>
                      </a:r>
                      <a:endParaRPr lang="fa-IR" sz="1200" b="1" dirty="0"/>
                    </a:p>
                  </a:txBody>
                  <a:tcPr marL="91358" marR="91358" marT="45749" marB="45749"/>
                </a:tc>
                <a:extLst>
                  <a:ext uri="{0D108BD9-81ED-4DB2-BD59-A6C34878D82A}">
                    <a16:rowId xmlns:a16="http://schemas.microsoft.com/office/drawing/2014/main" val="10001"/>
                  </a:ext>
                </a:extLst>
              </a:tr>
              <a:tr h="274411">
                <a:tc>
                  <a:txBody>
                    <a:bodyPr/>
                    <a:lstStyle/>
                    <a:p>
                      <a:pPr rtl="1"/>
                      <a:r>
                        <a:rPr lang="en-US" sz="1200" b="1" dirty="0"/>
                        <a:t>200</a:t>
                      </a:r>
                      <a:endParaRPr lang="fa-IR" sz="1200" b="1" dirty="0"/>
                    </a:p>
                  </a:txBody>
                  <a:tcPr marL="91358" marR="91358" marT="45749" marB="45749"/>
                </a:tc>
                <a:tc>
                  <a:txBody>
                    <a:bodyPr/>
                    <a:lstStyle/>
                    <a:p>
                      <a:pPr rtl="1"/>
                      <a:r>
                        <a:rPr lang="en-US" sz="1200" b="1" dirty="0"/>
                        <a:t>P2</a:t>
                      </a:r>
                      <a:endParaRPr lang="fa-IR" sz="1200" b="1" dirty="0"/>
                    </a:p>
                  </a:txBody>
                  <a:tcPr marL="91358" marR="91358" marT="45749" marB="45749"/>
                </a:tc>
                <a:tc>
                  <a:txBody>
                    <a:bodyPr/>
                    <a:lstStyle/>
                    <a:p>
                      <a:pPr rtl="1"/>
                      <a:r>
                        <a:rPr lang="en-US" sz="1200" b="1" dirty="0"/>
                        <a:t>s2</a:t>
                      </a:r>
                      <a:endParaRPr lang="fa-IR" sz="1200" b="1" dirty="0"/>
                    </a:p>
                  </a:txBody>
                  <a:tcPr marL="91358" marR="91358" marT="45749" marB="45749"/>
                </a:tc>
                <a:extLst>
                  <a:ext uri="{0D108BD9-81ED-4DB2-BD59-A6C34878D82A}">
                    <a16:rowId xmlns:a16="http://schemas.microsoft.com/office/drawing/2014/main" val="10002"/>
                  </a:ext>
                </a:extLst>
              </a:tr>
              <a:tr h="274411">
                <a:tc>
                  <a:txBody>
                    <a:bodyPr/>
                    <a:lstStyle/>
                    <a:p>
                      <a:pPr rtl="1"/>
                      <a:r>
                        <a:rPr lang="en-US" sz="1200" b="1" dirty="0"/>
                        <a:t>400</a:t>
                      </a:r>
                      <a:endParaRPr lang="fa-IR" sz="1200" b="1" dirty="0"/>
                    </a:p>
                  </a:txBody>
                  <a:tcPr marL="91358" marR="91358" marT="45749" marB="45749"/>
                </a:tc>
                <a:tc>
                  <a:txBody>
                    <a:bodyPr/>
                    <a:lstStyle/>
                    <a:p>
                      <a:pPr rtl="1"/>
                      <a:r>
                        <a:rPr lang="en-US" sz="1200" b="1" dirty="0"/>
                        <a:t>P3</a:t>
                      </a:r>
                      <a:endParaRPr lang="fa-IR" sz="1200" b="1" dirty="0"/>
                    </a:p>
                  </a:txBody>
                  <a:tcPr marL="91358" marR="91358" marT="45749" marB="45749"/>
                </a:tc>
                <a:tc>
                  <a:txBody>
                    <a:bodyPr/>
                    <a:lstStyle/>
                    <a:p>
                      <a:pPr rtl="1"/>
                      <a:r>
                        <a:rPr lang="en-US" sz="1200" b="1" dirty="0"/>
                        <a:t>s3</a:t>
                      </a:r>
                      <a:endParaRPr lang="fa-IR" sz="1200" b="1" dirty="0"/>
                    </a:p>
                  </a:txBody>
                  <a:tcPr marL="91358" marR="91358" marT="45749" marB="45749"/>
                </a:tc>
                <a:extLst>
                  <a:ext uri="{0D108BD9-81ED-4DB2-BD59-A6C34878D82A}">
                    <a16:rowId xmlns:a16="http://schemas.microsoft.com/office/drawing/2014/main" val="10003"/>
                  </a:ext>
                </a:extLst>
              </a:tr>
              <a:tr h="274411">
                <a:tc>
                  <a:txBody>
                    <a:bodyPr/>
                    <a:lstStyle/>
                    <a:p>
                      <a:pPr rtl="1"/>
                      <a:r>
                        <a:rPr lang="en-US" sz="1200" b="1" dirty="0"/>
                        <a:t>300</a:t>
                      </a:r>
                      <a:endParaRPr lang="fa-IR" sz="1200" b="1" dirty="0"/>
                    </a:p>
                  </a:txBody>
                  <a:tcPr marL="91358" marR="91358" marT="45749" marB="45749"/>
                </a:tc>
                <a:tc>
                  <a:txBody>
                    <a:bodyPr/>
                    <a:lstStyle/>
                    <a:p>
                      <a:pPr rtl="1"/>
                      <a:r>
                        <a:rPr lang="en-US" sz="1200" b="1" dirty="0"/>
                        <a:t>P1</a:t>
                      </a:r>
                      <a:endParaRPr lang="fa-IR" sz="1200" b="1" dirty="0"/>
                    </a:p>
                  </a:txBody>
                  <a:tcPr marL="91358" marR="91358" marT="45749" marB="45749"/>
                </a:tc>
                <a:tc>
                  <a:txBody>
                    <a:bodyPr/>
                    <a:lstStyle/>
                    <a:p>
                      <a:pPr rtl="1"/>
                      <a:r>
                        <a:rPr lang="en-US" sz="1200" b="1" dirty="0"/>
                        <a:t>s2</a:t>
                      </a:r>
                      <a:endParaRPr lang="fa-IR" sz="1200" b="1" dirty="0"/>
                    </a:p>
                  </a:txBody>
                  <a:tcPr marL="91358" marR="91358" marT="45749" marB="45749"/>
                </a:tc>
                <a:extLst>
                  <a:ext uri="{0D108BD9-81ED-4DB2-BD59-A6C34878D82A}">
                    <a16:rowId xmlns:a16="http://schemas.microsoft.com/office/drawing/2014/main" val="10004"/>
                  </a:ext>
                </a:extLst>
              </a:tr>
              <a:tr h="274411">
                <a:tc>
                  <a:txBody>
                    <a:bodyPr/>
                    <a:lstStyle/>
                    <a:p>
                      <a:pPr rtl="1"/>
                      <a:r>
                        <a:rPr lang="en-US" sz="1200" b="1" dirty="0"/>
                        <a:t>400</a:t>
                      </a:r>
                      <a:endParaRPr lang="fa-IR" sz="1200" b="1" dirty="0"/>
                    </a:p>
                  </a:txBody>
                  <a:tcPr marL="91358" marR="91358" marT="45749" marB="45749"/>
                </a:tc>
                <a:tc>
                  <a:txBody>
                    <a:bodyPr/>
                    <a:lstStyle/>
                    <a:p>
                      <a:pPr rtl="1"/>
                      <a:r>
                        <a:rPr lang="en-US" sz="1200" b="1" dirty="0"/>
                        <a:t>P2</a:t>
                      </a:r>
                      <a:endParaRPr lang="fa-IR" sz="1200" b="1" dirty="0"/>
                    </a:p>
                  </a:txBody>
                  <a:tcPr marL="91358" marR="91358" marT="45749" marB="45749"/>
                </a:tc>
                <a:tc>
                  <a:txBody>
                    <a:bodyPr/>
                    <a:lstStyle/>
                    <a:p>
                      <a:pPr rtl="1"/>
                      <a:r>
                        <a:rPr lang="en-US" sz="1200" b="1" dirty="0"/>
                        <a:t>s2</a:t>
                      </a:r>
                      <a:endParaRPr lang="fa-IR" sz="1200" b="1" dirty="0"/>
                    </a:p>
                  </a:txBody>
                  <a:tcPr marL="91358" marR="91358" marT="45749" marB="45749"/>
                </a:tc>
                <a:extLst>
                  <a:ext uri="{0D108BD9-81ED-4DB2-BD59-A6C34878D82A}">
                    <a16:rowId xmlns:a16="http://schemas.microsoft.com/office/drawing/2014/main" val="10005"/>
                  </a:ext>
                </a:extLst>
              </a:tr>
              <a:tr h="274411">
                <a:tc>
                  <a:txBody>
                    <a:bodyPr/>
                    <a:lstStyle/>
                    <a:p>
                      <a:pPr rtl="1"/>
                      <a:r>
                        <a:rPr lang="en-US" sz="1200" b="1" dirty="0"/>
                        <a:t>200</a:t>
                      </a:r>
                      <a:endParaRPr lang="fa-IR" sz="1200" b="1" dirty="0"/>
                    </a:p>
                  </a:txBody>
                  <a:tcPr marL="91358" marR="91358" marT="45749" marB="45749"/>
                </a:tc>
                <a:tc>
                  <a:txBody>
                    <a:bodyPr/>
                    <a:lstStyle/>
                    <a:p>
                      <a:pPr rtl="1"/>
                      <a:r>
                        <a:rPr lang="en-US" sz="1200" b="1" dirty="0"/>
                        <a:t>P2</a:t>
                      </a:r>
                      <a:endParaRPr lang="fa-IR" sz="1200" b="1" dirty="0"/>
                    </a:p>
                  </a:txBody>
                  <a:tcPr marL="91358" marR="91358" marT="45749" marB="45749"/>
                </a:tc>
                <a:tc>
                  <a:txBody>
                    <a:bodyPr/>
                    <a:lstStyle/>
                    <a:p>
                      <a:pPr rtl="1"/>
                      <a:r>
                        <a:rPr lang="en-US" sz="1200" b="1" dirty="0"/>
                        <a:t>s3</a:t>
                      </a:r>
                      <a:endParaRPr lang="fa-IR" sz="1200" b="1" dirty="0"/>
                    </a:p>
                  </a:txBody>
                  <a:tcPr marL="91358" marR="91358" marT="45749" marB="45749"/>
                </a:tc>
                <a:extLst>
                  <a:ext uri="{0D108BD9-81ED-4DB2-BD59-A6C34878D82A}">
                    <a16:rowId xmlns:a16="http://schemas.microsoft.com/office/drawing/2014/main" val="10006"/>
                  </a:ext>
                </a:extLst>
              </a:tr>
            </a:tbl>
          </a:graphicData>
        </a:graphic>
      </p:graphicFrame>
      <p:sp>
        <p:nvSpPr>
          <p:cNvPr id="87078" name="TextBox 5">
            <a:extLst>
              <a:ext uri="{FF2B5EF4-FFF2-40B4-BE49-F238E27FC236}">
                <a16:creationId xmlns:a16="http://schemas.microsoft.com/office/drawing/2014/main" id="{0A572BE4-29CA-4672-A88D-1B7E41918186}"/>
              </a:ext>
            </a:extLst>
          </p:cNvPr>
          <p:cNvSpPr txBox="1">
            <a:spLocks noChangeArrowheads="1"/>
          </p:cNvSpPr>
          <p:nvPr/>
        </p:nvSpPr>
        <p:spPr bwMode="auto">
          <a:xfrm>
            <a:off x="631825" y="4729163"/>
            <a:ext cx="320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fa-IR">
                <a:ea typeface="ＭＳ Ｐゴシック" panose="020B0600070205080204" pitchFamily="34" charset="-128"/>
              </a:rPr>
              <a:t>S</a:t>
            </a:r>
            <a:endParaRPr kumimoji="0" lang="fa-IR" altLang="fa-IR">
              <a:ea typeface="ＭＳ Ｐゴシック" panose="020B0600070205080204" pitchFamily="34" charset="-128"/>
            </a:endParaRPr>
          </a:p>
        </p:txBody>
      </p:sp>
      <p:sp>
        <p:nvSpPr>
          <p:cNvPr id="87079" name="TextBox 11">
            <a:extLst>
              <a:ext uri="{FF2B5EF4-FFF2-40B4-BE49-F238E27FC236}">
                <a16:creationId xmlns:a16="http://schemas.microsoft.com/office/drawing/2014/main" id="{E08D18E0-14BF-4065-A787-D4ADE7775848}"/>
              </a:ext>
            </a:extLst>
          </p:cNvPr>
          <p:cNvSpPr txBox="1">
            <a:spLocks noChangeArrowheads="1"/>
          </p:cNvSpPr>
          <p:nvPr/>
        </p:nvSpPr>
        <p:spPr bwMode="auto">
          <a:xfrm>
            <a:off x="3711575" y="4716463"/>
            <a:ext cx="1139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fa-IR">
                <a:ea typeface="ＭＳ Ｐゴシック" panose="020B0600070205080204" pitchFamily="34" charset="-128"/>
              </a:rPr>
              <a:t>P</a:t>
            </a:r>
            <a:endParaRPr kumimoji="0" lang="fa-IR" altLang="fa-IR">
              <a:ea typeface="ＭＳ Ｐゴシック" panose="020B0600070205080204" pitchFamily="34" charset="-128"/>
            </a:endParaRPr>
          </a:p>
        </p:txBody>
      </p:sp>
      <p:sp>
        <p:nvSpPr>
          <p:cNvPr id="87080" name="TextBox 13">
            <a:extLst>
              <a:ext uri="{FF2B5EF4-FFF2-40B4-BE49-F238E27FC236}">
                <a16:creationId xmlns:a16="http://schemas.microsoft.com/office/drawing/2014/main" id="{61EE3062-97E2-4D74-BA00-A4DDFD4678A8}"/>
              </a:ext>
            </a:extLst>
          </p:cNvPr>
          <p:cNvSpPr txBox="1">
            <a:spLocks noChangeArrowheads="1"/>
          </p:cNvSpPr>
          <p:nvPr/>
        </p:nvSpPr>
        <p:spPr bwMode="auto">
          <a:xfrm>
            <a:off x="7124700" y="4598988"/>
            <a:ext cx="4556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fa-IR">
                <a:ea typeface="ＭＳ Ｐゴシック" panose="020B0600070205080204" pitchFamily="34" charset="-128"/>
              </a:rPr>
              <a:t>SP</a:t>
            </a:r>
            <a:endParaRPr kumimoji="0" lang="fa-IR" altLang="fa-IR">
              <a:ea typeface="ＭＳ Ｐゴシック" panose="020B0600070205080204" pitchFamily="34" charset="-128"/>
            </a:endParaRPr>
          </a:p>
        </p:txBody>
      </p:sp>
      <p:graphicFrame>
        <p:nvGraphicFramePr>
          <p:cNvPr id="13" name="Table 3">
            <a:extLst>
              <a:ext uri="{FF2B5EF4-FFF2-40B4-BE49-F238E27FC236}">
                <a16:creationId xmlns:a16="http://schemas.microsoft.com/office/drawing/2014/main" id="{CBDF8A34-1572-4CB0-B8DA-8AA9FBBAF166}"/>
              </a:ext>
            </a:extLst>
          </p:cNvPr>
          <p:cNvGraphicFramePr>
            <a:graphicFrameLocks noGrp="1"/>
          </p:cNvGraphicFramePr>
          <p:nvPr/>
        </p:nvGraphicFramePr>
        <p:xfrm>
          <a:off x="668338" y="5008563"/>
          <a:ext cx="2365375" cy="1489075"/>
        </p:xfrm>
        <a:graphic>
          <a:graphicData uri="http://schemas.openxmlformats.org/drawingml/2006/table">
            <a:tbl>
              <a:tblPr rtl="1" firstRow="1" bandRow="1">
                <a:tableStyleId>{E8B1032C-EA38-4F05-BA0D-38AFFFC7BED3}</a:tableStyleId>
              </a:tblPr>
              <a:tblGrid>
                <a:gridCol w="851746">
                  <a:extLst>
                    <a:ext uri="{9D8B030D-6E8A-4147-A177-3AD203B41FA5}">
                      <a16:colId xmlns:a16="http://schemas.microsoft.com/office/drawing/2014/main" val="20000"/>
                    </a:ext>
                  </a:extLst>
                </a:gridCol>
                <a:gridCol w="1027434">
                  <a:extLst>
                    <a:ext uri="{9D8B030D-6E8A-4147-A177-3AD203B41FA5}">
                      <a16:colId xmlns:a16="http://schemas.microsoft.com/office/drawing/2014/main" val="20001"/>
                    </a:ext>
                  </a:extLst>
                </a:gridCol>
                <a:gridCol w="486195">
                  <a:extLst>
                    <a:ext uri="{9D8B030D-6E8A-4147-A177-3AD203B41FA5}">
                      <a16:colId xmlns:a16="http://schemas.microsoft.com/office/drawing/2014/main" val="20002"/>
                    </a:ext>
                  </a:extLst>
                </a:gridCol>
              </a:tblGrid>
              <a:tr h="274464">
                <a:tc>
                  <a:txBody>
                    <a:bodyPr/>
                    <a:lstStyle/>
                    <a:p>
                      <a:pPr rtl="1"/>
                      <a:r>
                        <a:rPr lang="en-US" sz="1200" dirty="0"/>
                        <a:t>City</a:t>
                      </a:r>
                      <a:endParaRPr lang="fa-IR" sz="1200" dirty="0"/>
                    </a:p>
                  </a:txBody>
                  <a:tcPr marL="91433" marR="91433" marT="45752" marB="45752">
                    <a:solidFill>
                      <a:schemeClr val="bg2">
                        <a:lumMod val="60000"/>
                        <a:lumOff val="40000"/>
                      </a:schemeClr>
                    </a:solidFill>
                  </a:tcPr>
                </a:tc>
                <a:tc>
                  <a:txBody>
                    <a:bodyPr/>
                    <a:lstStyle/>
                    <a:p>
                      <a:pPr rtl="1"/>
                      <a:r>
                        <a:rPr lang="en-US" sz="1200" dirty="0" err="1"/>
                        <a:t>Sname</a:t>
                      </a:r>
                      <a:endParaRPr lang="fa-IR" sz="1200" dirty="0"/>
                    </a:p>
                  </a:txBody>
                  <a:tcPr marL="91433" marR="91433" marT="45752" marB="45752">
                    <a:solidFill>
                      <a:schemeClr val="bg2">
                        <a:lumMod val="60000"/>
                        <a:lumOff val="40000"/>
                      </a:schemeClr>
                    </a:solidFill>
                  </a:tcPr>
                </a:tc>
                <a:tc>
                  <a:txBody>
                    <a:bodyPr/>
                    <a:lstStyle/>
                    <a:p>
                      <a:pPr rtl="1"/>
                      <a:r>
                        <a:rPr lang="en-US" sz="1200" dirty="0"/>
                        <a:t>S#</a:t>
                      </a:r>
                      <a:endParaRPr lang="fa-IR" sz="1200" dirty="0"/>
                    </a:p>
                  </a:txBody>
                  <a:tcPr marL="91433" marR="91433" marT="45752" marB="45752">
                    <a:solidFill>
                      <a:schemeClr val="bg2">
                        <a:lumMod val="60000"/>
                        <a:lumOff val="40000"/>
                      </a:schemeClr>
                    </a:solidFill>
                  </a:tcPr>
                </a:tc>
                <a:extLst>
                  <a:ext uri="{0D108BD9-81ED-4DB2-BD59-A6C34878D82A}">
                    <a16:rowId xmlns:a16="http://schemas.microsoft.com/office/drawing/2014/main" val="10000"/>
                  </a:ext>
                </a:extLst>
              </a:tr>
              <a:tr h="378594">
                <a:tc>
                  <a:txBody>
                    <a:bodyPr/>
                    <a:lstStyle/>
                    <a:p>
                      <a:pPr rtl="1"/>
                      <a:r>
                        <a:rPr lang="en-US" sz="1200" dirty="0"/>
                        <a:t>Tehran</a:t>
                      </a:r>
                      <a:endParaRPr lang="fa-IR" sz="1200" dirty="0"/>
                    </a:p>
                  </a:txBody>
                  <a:tcPr marL="91433" marR="91433" marT="45752" marB="45752"/>
                </a:tc>
                <a:tc>
                  <a:txBody>
                    <a:bodyPr/>
                    <a:lstStyle/>
                    <a:p>
                      <a:pPr rtl="1"/>
                      <a:r>
                        <a:rPr lang="en-US" sz="1200" dirty="0" err="1"/>
                        <a:t>Fanavaran</a:t>
                      </a:r>
                      <a:endParaRPr lang="fa-IR" sz="1200" dirty="0"/>
                    </a:p>
                  </a:txBody>
                  <a:tcPr marL="91433" marR="91433" marT="45752" marB="45752"/>
                </a:tc>
                <a:tc>
                  <a:txBody>
                    <a:bodyPr/>
                    <a:lstStyle/>
                    <a:p>
                      <a:pPr rtl="1"/>
                      <a:r>
                        <a:rPr lang="en-US" sz="1200" dirty="0"/>
                        <a:t>s1</a:t>
                      </a:r>
                      <a:endParaRPr lang="fa-IR" sz="1200" dirty="0"/>
                    </a:p>
                  </a:txBody>
                  <a:tcPr marL="91433" marR="91433" marT="45752" marB="45752"/>
                </a:tc>
                <a:extLst>
                  <a:ext uri="{0D108BD9-81ED-4DB2-BD59-A6C34878D82A}">
                    <a16:rowId xmlns:a16="http://schemas.microsoft.com/office/drawing/2014/main" val="10001"/>
                  </a:ext>
                </a:extLst>
              </a:tr>
              <a:tr h="457423">
                <a:tc>
                  <a:txBody>
                    <a:bodyPr/>
                    <a:lstStyle/>
                    <a:p>
                      <a:pPr rtl="1"/>
                      <a:r>
                        <a:rPr lang="en-US" sz="1200" dirty="0"/>
                        <a:t>Tabriz</a:t>
                      </a:r>
                      <a:endParaRPr lang="fa-IR" sz="1200" dirty="0"/>
                    </a:p>
                  </a:txBody>
                  <a:tcPr marL="91433" marR="91433" marT="45752" marB="45752"/>
                </a:tc>
                <a:tc>
                  <a:txBody>
                    <a:bodyPr/>
                    <a:lstStyle/>
                    <a:p>
                      <a:pPr rtl="1"/>
                      <a:r>
                        <a:rPr lang="en-US" sz="1200" dirty="0"/>
                        <a:t>Iran Segment</a:t>
                      </a:r>
                      <a:endParaRPr lang="fa-IR" sz="1200" dirty="0"/>
                    </a:p>
                  </a:txBody>
                  <a:tcPr marL="91433" marR="91433" marT="45752" marB="45752"/>
                </a:tc>
                <a:tc>
                  <a:txBody>
                    <a:bodyPr/>
                    <a:lstStyle/>
                    <a:p>
                      <a:pPr rtl="1"/>
                      <a:r>
                        <a:rPr lang="en-US" sz="1200" dirty="0"/>
                        <a:t>s2</a:t>
                      </a:r>
                      <a:endParaRPr lang="fa-IR" sz="1200" dirty="0"/>
                    </a:p>
                  </a:txBody>
                  <a:tcPr marL="91433" marR="91433" marT="45752" marB="45752"/>
                </a:tc>
                <a:extLst>
                  <a:ext uri="{0D108BD9-81ED-4DB2-BD59-A6C34878D82A}">
                    <a16:rowId xmlns:a16="http://schemas.microsoft.com/office/drawing/2014/main" val="10002"/>
                  </a:ext>
                </a:extLst>
              </a:tr>
              <a:tr h="378594">
                <a:tc>
                  <a:txBody>
                    <a:bodyPr/>
                    <a:lstStyle/>
                    <a:p>
                      <a:pPr rtl="1"/>
                      <a:r>
                        <a:rPr lang="en-US" sz="1200" dirty="0"/>
                        <a:t>Tabriz</a:t>
                      </a:r>
                      <a:endParaRPr lang="fa-IR" sz="1200" dirty="0"/>
                    </a:p>
                  </a:txBody>
                  <a:tcPr marL="91433" marR="91433" marT="45752" marB="45752"/>
                </a:tc>
                <a:tc>
                  <a:txBody>
                    <a:bodyPr/>
                    <a:lstStyle/>
                    <a:p>
                      <a:pPr rtl="1"/>
                      <a:r>
                        <a:rPr lang="en-US" sz="1200" dirty="0" err="1"/>
                        <a:t>Pooladin</a:t>
                      </a:r>
                      <a:endParaRPr lang="fa-IR" sz="1200" dirty="0"/>
                    </a:p>
                  </a:txBody>
                  <a:tcPr marL="91433" marR="91433" marT="45752" marB="45752"/>
                </a:tc>
                <a:tc>
                  <a:txBody>
                    <a:bodyPr/>
                    <a:lstStyle/>
                    <a:p>
                      <a:pPr rtl="1"/>
                      <a:r>
                        <a:rPr lang="en-US" sz="1200" dirty="0"/>
                        <a:t>s3</a:t>
                      </a:r>
                      <a:endParaRPr lang="fa-IR" sz="1200" dirty="0"/>
                    </a:p>
                  </a:txBody>
                  <a:tcPr marL="91433" marR="91433" marT="45752" marB="45752"/>
                </a:tc>
                <a:extLst>
                  <a:ext uri="{0D108BD9-81ED-4DB2-BD59-A6C34878D82A}">
                    <a16:rowId xmlns:a16="http://schemas.microsoft.com/office/drawing/2014/main" val="10003"/>
                  </a:ext>
                </a:extLst>
              </a:tr>
            </a:tbl>
          </a:graphicData>
        </a:graphic>
      </p:graphicFrame>
      <p:graphicFrame>
        <p:nvGraphicFramePr>
          <p:cNvPr id="14" name="Table 3">
            <a:extLst>
              <a:ext uri="{FF2B5EF4-FFF2-40B4-BE49-F238E27FC236}">
                <a16:creationId xmlns:a16="http://schemas.microsoft.com/office/drawing/2014/main" id="{A512FB77-F506-46D9-AA54-649BCB1EC986}"/>
              </a:ext>
            </a:extLst>
          </p:cNvPr>
          <p:cNvGraphicFramePr>
            <a:graphicFrameLocks noGrp="1"/>
          </p:cNvGraphicFramePr>
          <p:nvPr/>
        </p:nvGraphicFramePr>
        <p:xfrm>
          <a:off x="3687764" y="5054600"/>
          <a:ext cx="3238499" cy="1408132"/>
        </p:xfrm>
        <a:graphic>
          <a:graphicData uri="http://schemas.openxmlformats.org/drawingml/2006/table">
            <a:tbl>
              <a:tblPr rtl="1" firstRow="1" bandRow="1">
                <a:tableStyleId>{E8B1032C-EA38-4F05-BA0D-38AFFFC7BED3}</a:tableStyleId>
              </a:tblPr>
              <a:tblGrid>
                <a:gridCol w="1071002">
                  <a:extLst>
                    <a:ext uri="{9D8B030D-6E8A-4147-A177-3AD203B41FA5}">
                      <a16:colId xmlns:a16="http://schemas.microsoft.com/office/drawing/2014/main" val="20000"/>
                    </a:ext>
                  </a:extLst>
                </a:gridCol>
                <a:gridCol w="766635">
                  <a:extLst>
                    <a:ext uri="{9D8B030D-6E8A-4147-A177-3AD203B41FA5}">
                      <a16:colId xmlns:a16="http://schemas.microsoft.com/office/drawing/2014/main" val="20001"/>
                    </a:ext>
                  </a:extLst>
                </a:gridCol>
                <a:gridCol w="891690">
                  <a:extLst>
                    <a:ext uri="{9D8B030D-6E8A-4147-A177-3AD203B41FA5}">
                      <a16:colId xmlns:a16="http://schemas.microsoft.com/office/drawing/2014/main" val="20002"/>
                    </a:ext>
                  </a:extLst>
                </a:gridCol>
                <a:gridCol w="509172">
                  <a:extLst>
                    <a:ext uri="{9D8B030D-6E8A-4147-A177-3AD203B41FA5}">
                      <a16:colId xmlns:a16="http://schemas.microsoft.com/office/drawing/2014/main" val="20003"/>
                    </a:ext>
                  </a:extLst>
                </a:gridCol>
              </a:tblGrid>
              <a:tr h="297792">
                <a:tc>
                  <a:txBody>
                    <a:bodyPr/>
                    <a:lstStyle/>
                    <a:p>
                      <a:pPr rtl="1"/>
                      <a:r>
                        <a:rPr lang="en-US" sz="1200" dirty="0"/>
                        <a:t>City</a:t>
                      </a:r>
                      <a:endParaRPr lang="fa-IR" sz="1200" dirty="0"/>
                    </a:p>
                  </a:txBody>
                  <a:tcPr marL="91446" marR="91446" marT="45703" marB="45703">
                    <a:solidFill>
                      <a:schemeClr val="bg2">
                        <a:lumMod val="60000"/>
                        <a:lumOff val="40000"/>
                      </a:schemeClr>
                    </a:solidFill>
                  </a:tcPr>
                </a:tc>
                <a:tc>
                  <a:txBody>
                    <a:bodyPr/>
                    <a:lstStyle/>
                    <a:p>
                      <a:pPr rtl="1"/>
                      <a:r>
                        <a:rPr lang="en-US" sz="1200" dirty="0"/>
                        <a:t>Type</a:t>
                      </a:r>
                      <a:endParaRPr lang="fa-IR" sz="1200" dirty="0"/>
                    </a:p>
                  </a:txBody>
                  <a:tcPr marL="91446" marR="91446" marT="45703" marB="45703">
                    <a:solidFill>
                      <a:schemeClr val="bg2">
                        <a:lumMod val="60000"/>
                        <a:lumOff val="40000"/>
                      </a:schemeClr>
                    </a:solidFill>
                  </a:tcPr>
                </a:tc>
                <a:tc>
                  <a:txBody>
                    <a:bodyPr/>
                    <a:lstStyle/>
                    <a:p>
                      <a:pPr rtl="1"/>
                      <a:r>
                        <a:rPr lang="en-US" sz="1200" dirty="0"/>
                        <a:t>Color</a:t>
                      </a:r>
                      <a:endParaRPr lang="fa-IR" sz="1200" dirty="0"/>
                    </a:p>
                  </a:txBody>
                  <a:tcPr marL="91446" marR="91446" marT="45703" marB="45703">
                    <a:solidFill>
                      <a:schemeClr val="bg2">
                        <a:lumMod val="60000"/>
                        <a:lumOff val="40000"/>
                      </a:schemeClr>
                    </a:solidFill>
                  </a:tcPr>
                </a:tc>
                <a:tc>
                  <a:txBody>
                    <a:bodyPr/>
                    <a:lstStyle/>
                    <a:p>
                      <a:pPr rtl="1"/>
                      <a:r>
                        <a:rPr lang="en-US" sz="1200" dirty="0"/>
                        <a:t>P#</a:t>
                      </a:r>
                      <a:endParaRPr lang="fa-IR" sz="1200" dirty="0"/>
                    </a:p>
                  </a:txBody>
                  <a:tcPr marL="91446" marR="91446" marT="45703" marB="45703">
                    <a:solidFill>
                      <a:schemeClr val="bg2">
                        <a:lumMod val="60000"/>
                        <a:lumOff val="40000"/>
                      </a:schemeClr>
                    </a:solidFill>
                  </a:tcPr>
                </a:tc>
                <a:extLst>
                  <a:ext uri="{0D108BD9-81ED-4DB2-BD59-A6C34878D82A}">
                    <a16:rowId xmlns:a16="http://schemas.microsoft.com/office/drawing/2014/main" val="10000"/>
                  </a:ext>
                </a:extLst>
              </a:tr>
              <a:tr h="274280">
                <a:tc>
                  <a:txBody>
                    <a:bodyPr/>
                    <a:lstStyle/>
                    <a:p>
                      <a:pPr rtl="1"/>
                      <a:r>
                        <a:rPr lang="en-US" sz="1200" dirty="0"/>
                        <a:t>Tehran</a:t>
                      </a:r>
                      <a:endParaRPr lang="fa-IR" sz="1200" dirty="0"/>
                    </a:p>
                  </a:txBody>
                  <a:tcPr marL="91446" marR="91446" marT="45703" marB="45703"/>
                </a:tc>
                <a:tc>
                  <a:txBody>
                    <a:bodyPr/>
                    <a:lstStyle/>
                    <a:p>
                      <a:r>
                        <a:rPr lang="en-US" sz="1200" kern="1200" dirty="0"/>
                        <a:t>Iron</a:t>
                      </a:r>
                      <a:endParaRPr lang="fa-IR" sz="1200" kern="1200" dirty="0">
                        <a:solidFill>
                          <a:schemeClr val="dk1"/>
                        </a:solidFill>
                        <a:latin typeface="+mn-lt"/>
                        <a:ea typeface="+mn-ea"/>
                        <a:cs typeface="+mn-cs"/>
                      </a:endParaRPr>
                    </a:p>
                  </a:txBody>
                  <a:tcPr marL="91446" marR="91446" marT="45703" marB="45703"/>
                </a:tc>
                <a:tc>
                  <a:txBody>
                    <a:bodyPr/>
                    <a:lstStyle/>
                    <a:p>
                      <a:pPr rtl="1"/>
                      <a:r>
                        <a:rPr lang="en-US" sz="1200" dirty="0"/>
                        <a:t>Red</a:t>
                      </a:r>
                      <a:endParaRPr lang="fa-IR" sz="1200" dirty="0"/>
                    </a:p>
                  </a:txBody>
                  <a:tcPr marL="91446" marR="91446" marT="45703" marB="45703"/>
                </a:tc>
                <a:tc>
                  <a:txBody>
                    <a:bodyPr/>
                    <a:lstStyle/>
                    <a:p>
                      <a:pPr rtl="1"/>
                      <a:r>
                        <a:rPr lang="en-US" sz="1200" dirty="0"/>
                        <a:t>P1</a:t>
                      </a:r>
                      <a:endParaRPr lang="fa-IR" sz="1200" dirty="0"/>
                    </a:p>
                  </a:txBody>
                  <a:tcPr marL="91446" marR="91446" marT="45703" marB="45703"/>
                </a:tc>
                <a:extLst>
                  <a:ext uri="{0D108BD9-81ED-4DB2-BD59-A6C34878D82A}">
                    <a16:rowId xmlns:a16="http://schemas.microsoft.com/office/drawing/2014/main" val="10001"/>
                  </a:ext>
                </a:extLst>
              </a:tr>
              <a:tr h="287482">
                <a:tc>
                  <a:txBody>
                    <a:bodyPr/>
                    <a:lstStyle/>
                    <a:p>
                      <a:pPr rtl="1"/>
                      <a:r>
                        <a:rPr lang="en-US" sz="1200" dirty="0"/>
                        <a:t>Tabriz</a:t>
                      </a:r>
                      <a:endParaRPr lang="fa-IR" sz="1200" dirty="0"/>
                    </a:p>
                  </a:txBody>
                  <a:tcPr marL="91446" marR="91446" marT="45703" marB="45703"/>
                </a:tc>
                <a:tc>
                  <a:txBody>
                    <a:bodyPr/>
                    <a:lstStyle/>
                    <a:p>
                      <a:r>
                        <a:rPr lang="en-US" sz="1200" kern="1200" dirty="0"/>
                        <a:t>Copper</a:t>
                      </a:r>
                      <a:endParaRPr lang="fa-IR" sz="1200" kern="1200" dirty="0">
                        <a:solidFill>
                          <a:schemeClr val="dk1"/>
                        </a:solidFill>
                        <a:latin typeface="+mn-lt"/>
                        <a:ea typeface="+mn-ea"/>
                        <a:cs typeface="+mn-cs"/>
                      </a:endParaRPr>
                    </a:p>
                  </a:txBody>
                  <a:tcPr marL="91446" marR="91446" marT="45703" marB="45703"/>
                </a:tc>
                <a:tc>
                  <a:txBody>
                    <a:bodyPr/>
                    <a:lstStyle/>
                    <a:p>
                      <a:pPr rtl="1"/>
                      <a:r>
                        <a:rPr lang="en-US" sz="1200" dirty="0"/>
                        <a:t>Green</a:t>
                      </a:r>
                      <a:endParaRPr lang="fa-IR" sz="1200" dirty="0"/>
                    </a:p>
                  </a:txBody>
                  <a:tcPr marL="91446" marR="91446" marT="45703" marB="45703"/>
                </a:tc>
                <a:tc>
                  <a:txBody>
                    <a:bodyPr/>
                    <a:lstStyle/>
                    <a:p>
                      <a:pPr rtl="1"/>
                      <a:r>
                        <a:rPr lang="en-US" sz="1200" dirty="0"/>
                        <a:t>P2</a:t>
                      </a:r>
                      <a:endParaRPr lang="fa-IR" sz="1200" dirty="0"/>
                    </a:p>
                  </a:txBody>
                  <a:tcPr marL="91446" marR="91446" marT="45703" marB="45703"/>
                </a:tc>
                <a:extLst>
                  <a:ext uri="{0D108BD9-81ED-4DB2-BD59-A6C34878D82A}">
                    <a16:rowId xmlns:a16="http://schemas.microsoft.com/office/drawing/2014/main" val="10002"/>
                  </a:ext>
                </a:extLst>
              </a:tr>
              <a:tr h="274280">
                <a:tc>
                  <a:txBody>
                    <a:bodyPr/>
                    <a:lstStyle/>
                    <a:p>
                      <a:pPr rtl="1"/>
                      <a:r>
                        <a:rPr lang="en-US" sz="1200" dirty="0"/>
                        <a:t>Shiraz</a:t>
                      </a:r>
                      <a:endParaRPr lang="fa-IR" sz="1200" dirty="0"/>
                    </a:p>
                  </a:txBody>
                  <a:tcPr marL="91446" marR="91446" marT="45703" marB="45703"/>
                </a:tc>
                <a:tc>
                  <a:txBody>
                    <a:bodyPr/>
                    <a:lstStyle/>
                    <a:p>
                      <a:r>
                        <a:rPr lang="en-US" sz="1200" kern="1200" dirty="0"/>
                        <a:t>Brass</a:t>
                      </a:r>
                      <a:endParaRPr lang="fa-IR" sz="1200" kern="1200" dirty="0">
                        <a:solidFill>
                          <a:schemeClr val="dk1"/>
                        </a:solidFill>
                        <a:latin typeface="+mn-lt"/>
                        <a:ea typeface="+mn-ea"/>
                        <a:cs typeface="+mn-cs"/>
                      </a:endParaRPr>
                    </a:p>
                  </a:txBody>
                  <a:tcPr marL="91446" marR="91446" marT="45703" marB="45703"/>
                </a:tc>
                <a:tc>
                  <a:txBody>
                    <a:bodyPr/>
                    <a:lstStyle/>
                    <a:p>
                      <a:pPr rtl="1"/>
                      <a:r>
                        <a:rPr lang="en-US" sz="1200" dirty="0"/>
                        <a:t>Blue</a:t>
                      </a:r>
                      <a:endParaRPr lang="fa-IR" sz="1200" dirty="0"/>
                    </a:p>
                  </a:txBody>
                  <a:tcPr marL="91446" marR="91446" marT="45703" marB="45703"/>
                </a:tc>
                <a:tc>
                  <a:txBody>
                    <a:bodyPr/>
                    <a:lstStyle/>
                    <a:p>
                      <a:pPr rtl="1"/>
                      <a:r>
                        <a:rPr lang="en-US" sz="1200" dirty="0"/>
                        <a:t>P3</a:t>
                      </a:r>
                      <a:endParaRPr lang="fa-IR" sz="1200" dirty="0"/>
                    </a:p>
                  </a:txBody>
                  <a:tcPr marL="91446" marR="91446" marT="45703" marB="45703"/>
                </a:tc>
                <a:extLst>
                  <a:ext uri="{0D108BD9-81ED-4DB2-BD59-A6C34878D82A}">
                    <a16:rowId xmlns:a16="http://schemas.microsoft.com/office/drawing/2014/main" val="10003"/>
                  </a:ext>
                </a:extLst>
              </a:tr>
              <a:tr h="274280">
                <a:tc>
                  <a:txBody>
                    <a:bodyPr/>
                    <a:lstStyle/>
                    <a:p>
                      <a:pPr rtl="1"/>
                      <a:r>
                        <a:rPr lang="en-US" sz="1200" dirty="0"/>
                        <a:t>Tehran</a:t>
                      </a:r>
                      <a:endParaRPr lang="fa-IR" sz="1200" dirty="0"/>
                    </a:p>
                  </a:txBody>
                  <a:tcPr marL="91446" marR="91446" marT="45703" marB="45703"/>
                </a:tc>
                <a:tc>
                  <a:txBody>
                    <a:bodyPr/>
                    <a:lstStyle/>
                    <a:p>
                      <a:r>
                        <a:rPr lang="en-US" sz="1200" kern="1200" dirty="0"/>
                        <a:t>Iron</a:t>
                      </a:r>
                      <a:endParaRPr lang="fa-IR" sz="1200" kern="1200" dirty="0">
                        <a:solidFill>
                          <a:schemeClr val="dk1"/>
                        </a:solidFill>
                        <a:latin typeface="+mn-lt"/>
                        <a:ea typeface="+mn-ea"/>
                        <a:cs typeface="+mn-cs"/>
                      </a:endParaRPr>
                    </a:p>
                  </a:txBody>
                  <a:tcPr marL="91446" marR="91446" marT="45703" marB="45703"/>
                </a:tc>
                <a:tc>
                  <a:txBody>
                    <a:bodyPr/>
                    <a:lstStyle/>
                    <a:p>
                      <a:pPr rtl="1"/>
                      <a:r>
                        <a:rPr lang="en-US" sz="1200" dirty="0"/>
                        <a:t>Red</a:t>
                      </a:r>
                      <a:endParaRPr lang="fa-IR" sz="1200" dirty="0"/>
                    </a:p>
                  </a:txBody>
                  <a:tcPr marL="91446" marR="91446" marT="45703" marB="45703"/>
                </a:tc>
                <a:tc>
                  <a:txBody>
                    <a:bodyPr/>
                    <a:lstStyle/>
                    <a:p>
                      <a:pPr rtl="1"/>
                      <a:r>
                        <a:rPr lang="en-US" sz="1200" dirty="0"/>
                        <a:t>P4</a:t>
                      </a:r>
                      <a:endParaRPr lang="fa-IR" sz="1200" dirty="0"/>
                    </a:p>
                  </a:txBody>
                  <a:tcPr marL="91446" marR="91446" marT="45703" marB="45703"/>
                </a:tc>
                <a:extLst>
                  <a:ext uri="{0D108BD9-81ED-4DB2-BD59-A6C34878D82A}">
                    <a16:rowId xmlns:a16="http://schemas.microsoft.com/office/drawing/2014/main" val="10004"/>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a:extLst>
              <a:ext uri="{FF2B5EF4-FFF2-40B4-BE49-F238E27FC236}">
                <a16:creationId xmlns:a16="http://schemas.microsoft.com/office/drawing/2014/main" id="{6515436F-0476-4AA5-A1CA-6C5B6A13DF56}"/>
              </a:ext>
            </a:extLst>
          </p:cNvPr>
          <p:cNvSpPr>
            <a:spLocks noGrp="1" noChangeArrowheads="1"/>
          </p:cNvSpPr>
          <p:nvPr>
            <p:ph type="title"/>
          </p:nvPr>
        </p:nvSpPr>
        <p:spPr/>
        <p:txBody>
          <a:bodyPr/>
          <a:lstStyle/>
          <a:p>
            <a:pPr>
              <a:defRPr/>
            </a:pPr>
            <a:r>
              <a:rPr lang="fa-IR" dirty="0"/>
              <a:t>مثال</a:t>
            </a:r>
            <a:endParaRPr lang="en-US" dirty="0"/>
          </a:p>
        </p:txBody>
      </p:sp>
      <p:sp>
        <p:nvSpPr>
          <p:cNvPr id="89091" name="Content Placeholder 1">
            <a:extLst>
              <a:ext uri="{FF2B5EF4-FFF2-40B4-BE49-F238E27FC236}">
                <a16:creationId xmlns:a16="http://schemas.microsoft.com/office/drawing/2014/main" id="{97DFC255-416B-48FD-BFF4-0E83562EA455}"/>
              </a:ext>
            </a:extLst>
          </p:cNvPr>
          <p:cNvSpPr>
            <a:spLocks noGrp="1" noChangeArrowheads="1"/>
          </p:cNvSpPr>
          <p:nvPr>
            <p:ph idx="1"/>
          </p:nvPr>
        </p:nvSpPr>
        <p:spPr/>
        <p:txBody>
          <a:bodyPr/>
          <a:lstStyle/>
          <a:p>
            <a:pPr algn="r" rtl="1"/>
            <a:r>
              <a:rPr lang="fa-IR" altLang="fa-IR">
                <a:ea typeface="ＭＳ Ｐゴシック" panose="020B0600070205080204" pitchFamily="34" charset="-128"/>
              </a:rPr>
              <a:t>برای هر قطعه تهیه شده، شماره قطعه، کل تعداد و ماکزیمم تعداد تهیه شده از آن را بدون در نظر گرفتن </a:t>
            </a:r>
            <a:r>
              <a:rPr lang="en-US" altLang="fa-IR">
                <a:ea typeface="ＭＳ Ｐゴシック" panose="020B0600070205080204" pitchFamily="34" charset="-128"/>
              </a:rPr>
              <a:t>S1</a:t>
            </a:r>
            <a:r>
              <a:rPr lang="fa-IR" altLang="fa-IR">
                <a:ea typeface="ＭＳ Ｐゴシック" panose="020B0600070205080204" pitchFamily="34" charset="-128"/>
              </a:rPr>
              <a:t> بدهد</a:t>
            </a:r>
          </a:p>
          <a:p>
            <a:r>
              <a:rPr lang="en-US" altLang="fa-IR">
                <a:ea typeface="ＭＳ Ｐゴシック" panose="020B0600070205080204" pitchFamily="34" charset="-128"/>
              </a:rPr>
              <a:t>Select P#, SUM(Qty),MAX(Qty)</a:t>
            </a:r>
          </a:p>
          <a:p>
            <a:r>
              <a:rPr lang="en-US" altLang="fa-IR">
                <a:ea typeface="ＭＳ Ｐゴシック" panose="020B0600070205080204" pitchFamily="34" charset="-128"/>
              </a:rPr>
              <a:t>From SP</a:t>
            </a:r>
          </a:p>
          <a:p>
            <a:r>
              <a:rPr lang="en-US" altLang="fa-IR">
                <a:ea typeface="ＭＳ Ｐゴシック" panose="020B0600070205080204" pitchFamily="34" charset="-128"/>
              </a:rPr>
              <a:t>Where S# !=‘S!’</a:t>
            </a:r>
            <a:endParaRPr lang="fa-IR" altLang="fa-IR">
              <a:ea typeface="ＭＳ Ｐゴシック" panose="020B0600070205080204" pitchFamily="34" charset="-128"/>
            </a:endParaRPr>
          </a:p>
          <a:p>
            <a:r>
              <a:rPr lang="en-US" altLang="fa-IR">
                <a:ea typeface="ＭＳ Ｐゴシック" panose="020B0600070205080204" pitchFamily="34" charset="-128"/>
              </a:rPr>
              <a:t>Group By P#</a:t>
            </a:r>
            <a:endParaRPr lang="fa-IR" altLang="fa-IR">
              <a:ea typeface="ＭＳ Ｐゴシック" panose="020B0600070205080204" pitchFamily="34" charset="-128"/>
            </a:endParaRPr>
          </a:p>
          <a:p>
            <a:pPr algn="r" rtl="1"/>
            <a:endParaRPr lang="fa-IR" altLang="fa-IR">
              <a:ea typeface="ＭＳ Ｐゴシック" panose="020B0600070205080204" pitchFamily="34" charset="-128"/>
            </a:endParaRPr>
          </a:p>
        </p:txBody>
      </p:sp>
      <p:graphicFrame>
        <p:nvGraphicFramePr>
          <p:cNvPr id="10" name="Table 3">
            <a:extLst>
              <a:ext uri="{FF2B5EF4-FFF2-40B4-BE49-F238E27FC236}">
                <a16:creationId xmlns:a16="http://schemas.microsoft.com/office/drawing/2014/main" id="{B132FF88-7F5D-4A95-99A7-337A1C13AE11}"/>
              </a:ext>
            </a:extLst>
          </p:cNvPr>
          <p:cNvGraphicFramePr>
            <a:graphicFrameLocks noGrp="1"/>
          </p:cNvGraphicFramePr>
          <p:nvPr/>
        </p:nvGraphicFramePr>
        <p:xfrm>
          <a:off x="7124700" y="4937125"/>
          <a:ext cx="1350963" cy="1920877"/>
        </p:xfrm>
        <a:graphic>
          <a:graphicData uri="http://schemas.openxmlformats.org/drawingml/2006/table">
            <a:tbl>
              <a:tblPr rtl="1" firstRow="1" bandRow="1">
                <a:tableStyleId>{E8B1032C-EA38-4F05-BA0D-38AFFFC7BED3}</a:tableStyleId>
              </a:tblPr>
              <a:tblGrid>
                <a:gridCol w="450321">
                  <a:extLst>
                    <a:ext uri="{9D8B030D-6E8A-4147-A177-3AD203B41FA5}">
                      <a16:colId xmlns:a16="http://schemas.microsoft.com/office/drawing/2014/main" val="20000"/>
                    </a:ext>
                  </a:extLst>
                </a:gridCol>
                <a:gridCol w="450321">
                  <a:extLst>
                    <a:ext uri="{9D8B030D-6E8A-4147-A177-3AD203B41FA5}">
                      <a16:colId xmlns:a16="http://schemas.microsoft.com/office/drawing/2014/main" val="20001"/>
                    </a:ext>
                  </a:extLst>
                </a:gridCol>
                <a:gridCol w="450321">
                  <a:extLst>
                    <a:ext uri="{9D8B030D-6E8A-4147-A177-3AD203B41FA5}">
                      <a16:colId xmlns:a16="http://schemas.microsoft.com/office/drawing/2014/main" val="20002"/>
                    </a:ext>
                  </a:extLst>
                </a:gridCol>
              </a:tblGrid>
              <a:tr h="274411">
                <a:tc>
                  <a:txBody>
                    <a:bodyPr/>
                    <a:lstStyle/>
                    <a:p>
                      <a:pPr rtl="1"/>
                      <a:r>
                        <a:rPr lang="en-US" sz="1200" b="1" dirty="0"/>
                        <a:t>Qty</a:t>
                      </a:r>
                      <a:endParaRPr lang="fa-IR" sz="1200" b="1" dirty="0"/>
                    </a:p>
                  </a:txBody>
                  <a:tcPr marL="91358" marR="91358" marT="45749" marB="45749">
                    <a:solidFill>
                      <a:schemeClr val="bg2">
                        <a:lumMod val="60000"/>
                        <a:lumOff val="40000"/>
                      </a:schemeClr>
                    </a:solidFill>
                  </a:tcPr>
                </a:tc>
                <a:tc>
                  <a:txBody>
                    <a:bodyPr/>
                    <a:lstStyle/>
                    <a:p>
                      <a:pPr rtl="1"/>
                      <a:r>
                        <a:rPr lang="en-US" sz="1200" b="1" dirty="0"/>
                        <a:t>P#</a:t>
                      </a:r>
                      <a:endParaRPr lang="fa-IR" sz="1200" b="1" dirty="0"/>
                    </a:p>
                  </a:txBody>
                  <a:tcPr marL="91358" marR="91358" marT="45749" marB="45749">
                    <a:solidFill>
                      <a:schemeClr val="bg2">
                        <a:lumMod val="60000"/>
                        <a:lumOff val="40000"/>
                      </a:schemeClr>
                    </a:solidFill>
                  </a:tcPr>
                </a:tc>
                <a:tc>
                  <a:txBody>
                    <a:bodyPr/>
                    <a:lstStyle/>
                    <a:p>
                      <a:pPr rtl="1"/>
                      <a:r>
                        <a:rPr lang="en-US" sz="1200" b="1" dirty="0"/>
                        <a:t>S#</a:t>
                      </a:r>
                      <a:endParaRPr lang="fa-IR" sz="1200" b="1" dirty="0"/>
                    </a:p>
                  </a:txBody>
                  <a:tcPr marL="91358" marR="91358" marT="45749" marB="45749">
                    <a:solidFill>
                      <a:schemeClr val="bg2">
                        <a:lumMod val="60000"/>
                        <a:lumOff val="40000"/>
                      </a:schemeClr>
                    </a:solidFill>
                  </a:tcPr>
                </a:tc>
                <a:extLst>
                  <a:ext uri="{0D108BD9-81ED-4DB2-BD59-A6C34878D82A}">
                    <a16:rowId xmlns:a16="http://schemas.microsoft.com/office/drawing/2014/main" val="10000"/>
                  </a:ext>
                </a:extLst>
              </a:tr>
              <a:tr h="274411">
                <a:tc>
                  <a:txBody>
                    <a:bodyPr/>
                    <a:lstStyle/>
                    <a:p>
                      <a:pPr rtl="1"/>
                      <a:r>
                        <a:rPr lang="en-US" sz="1200" b="1" dirty="0"/>
                        <a:t>300</a:t>
                      </a:r>
                      <a:endParaRPr lang="fa-IR" sz="1200" b="1" dirty="0"/>
                    </a:p>
                  </a:txBody>
                  <a:tcPr marL="91358" marR="91358" marT="45749" marB="45749"/>
                </a:tc>
                <a:tc>
                  <a:txBody>
                    <a:bodyPr/>
                    <a:lstStyle/>
                    <a:p>
                      <a:pPr rtl="1"/>
                      <a:r>
                        <a:rPr lang="en-US" sz="1200" b="1" dirty="0"/>
                        <a:t>P1</a:t>
                      </a:r>
                      <a:endParaRPr lang="fa-IR" sz="1200" b="1" dirty="0"/>
                    </a:p>
                  </a:txBody>
                  <a:tcPr marL="91358" marR="91358" marT="45749" marB="45749"/>
                </a:tc>
                <a:tc>
                  <a:txBody>
                    <a:bodyPr/>
                    <a:lstStyle/>
                    <a:p>
                      <a:pPr rtl="1"/>
                      <a:r>
                        <a:rPr lang="en-US" sz="1200" b="1" dirty="0"/>
                        <a:t>s1</a:t>
                      </a:r>
                      <a:endParaRPr lang="fa-IR" sz="1200" b="1" dirty="0"/>
                    </a:p>
                  </a:txBody>
                  <a:tcPr marL="91358" marR="91358" marT="45749" marB="45749"/>
                </a:tc>
                <a:extLst>
                  <a:ext uri="{0D108BD9-81ED-4DB2-BD59-A6C34878D82A}">
                    <a16:rowId xmlns:a16="http://schemas.microsoft.com/office/drawing/2014/main" val="10001"/>
                  </a:ext>
                </a:extLst>
              </a:tr>
              <a:tr h="274411">
                <a:tc>
                  <a:txBody>
                    <a:bodyPr/>
                    <a:lstStyle/>
                    <a:p>
                      <a:pPr rtl="1"/>
                      <a:r>
                        <a:rPr lang="en-US" sz="1200" b="1" dirty="0"/>
                        <a:t>200</a:t>
                      </a:r>
                      <a:endParaRPr lang="fa-IR" sz="1200" b="1" dirty="0"/>
                    </a:p>
                  </a:txBody>
                  <a:tcPr marL="91358" marR="91358" marT="45749" marB="45749"/>
                </a:tc>
                <a:tc>
                  <a:txBody>
                    <a:bodyPr/>
                    <a:lstStyle/>
                    <a:p>
                      <a:pPr rtl="1"/>
                      <a:r>
                        <a:rPr lang="en-US" sz="1200" b="1" dirty="0"/>
                        <a:t>P2</a:t>
                      </a:r>
                      <a:endParaRPr lang="fa-IR" sz="1200" b="1" dirty="0"/>
                    </a:p>
                  </a:txBody>
                  <a:tcPr marL="91358" marR="91358" marT="45749" marB="45749"/>
                </a:tc>
                <a:tc>
                  <a:txBody>
                    <a:bodyPr/>
                    <a:lstStyle/>
                    <a:p>
                      <a:pPr rtl="1"/>
                      <a:r>
                        <a:rPr lang="en-US" sz="1200" b="1" dirty="0"/>
                        <a:t>s2</a:t>
                      </a:r>
                      <a:endParaRPr lang="fa-IR" sz="1200" b="1" dirty="0"/>
                    </a:p>
                  </a:txBody>
                  <a:tcPr marL="91358" marR="91358" marT="45749" marB="45749"/>
                </a:tc>
                <a:extLst>
                  <a:ext uri="{0D108BD9-81ED-4DB2-BD59-A6C34878D82A}">
                    <a16:rowId xmlns:a16="http://schemas.microsoft.com/office/drawing/2014/main" val="10002"/>
                  </a:ext>
                </a:extLst>
              </a:tr>
              <a:tr h="274411">
                <a:tc>
                  <a:txBody>
                    <a:bodyPr/>
                    <a:lstStyle/>
                    <a:p>
                      <a:pPr rtl="1"/>
                      <a:r>
                        <a:rPr lang="en-US" sz="1200" b="1" dirty="0"/>
                        <a:t>400</a:t>
                      </a:r>
                      <a:endParaRPr lang="fa-IR" sz="1200" b="1" dirty="0"/>
                    </a:p>
                  </a:txBody>
                  <a:tcPr marL="91358" marR="91358" marT="45749" marB="45749"/>
                </a:tc>
                <a:tc>
                  <a:txBody>
                    <a:bodyPr/>
                    <a:lstStyle/>
                    <a:p>
                      <a:pPr rtl="1"/>
                      <a:r>
                        <a:rPr lang="en-US" sz="1200" b="1" dirty="0"/>
                        <a:t>P3</a:t>
                      </a:r>
                      <a:endParaRPr lang="fa-IR" sz="1200" b="1" dirty="0"/>
                    </a:p>
                  </a:txBody>
                  <a:tcPr marL="91358" marR="91358" marT="45749" marB="45749"/>
                </a:tc>
                <a:tc>
                  <a:txBody>
                    <a:bodyPr/>
                    <a:lstStyle/>
                    <a:p>
                      <a:pPr rtl="1"/>
                      <a:r>
                        <a:rPr lang="en-US" sz="1200" b="1" dirty="0"/>
                        <a:t>s3</a:t>
                      </a:r>
                      <a:endParaRPr lang="fa-IR" sz="1200" b="1" dirty="0"/>
                    </a:p>
                  </a:txBody>
                  <a:tcPr marL="91358" marR="91358" marT="45749" marB="45749"/>
                </a:tc>
                <a:extLst>
                  <a:ext uri="{0D108BD9-81ED-4DB2-BD59-A6C34878D82A}">
                    <a16:rowId xmlns:a16="http://schemas.microsoft.com/office/drawing/2014/main" val="10003"/>
                  </a:ext>
                </a:extLst>
              </a:tr>
              <a:tr h="274411">
                <a:tc>
                  <a:txBody>
                    <a:bodyPr/>
                    <a:lstStyle/>
                    <a:p>
                      <a:pPr rtl="1"/>
                      <a:r>
                        <a:rPr lang="en-US" sz="1200" b="1" dirty="0"/>
                        <a:t>300</a:t>
                      </a:r>
                      <a:endParaRPr lang="fa-IR" sz="1200" b="1" dirty="0"/>
                    </a:p>
                  </a:txBody>
                  <a:tcPr marL="91358" marR="91358" marT="45749" marB="45749"/>
                </a:tc>
                <a:tc>
                  <a:txBody>
                    <a:bodyPr/>
                    <a:lstStyle/>
                    <a:p>
                      <a:pPr rtl="1"/>
                      <a:r>
                        <a:rPr lang="en-US" sz="1200" b="1" dirty="0"/>
                        <a:t>P1</a:t>
                      </a:r>
                      <a:endParaRPr lang="fa-IR" sz="1200" b="1" dirty="0"/>
                    </a:p>
                  </a:txBody>
                  <a:tcPr marL="91358" marR="91358" marT="45749" marB="45749"/>
                </a:tc>
                <a:tc>
                  <a:txBody>
                    <a:bodyPr/>
                    <a:lstStyle/>
                    <a:p>
                      <a:pPr rtl="1"/>
                      <a:r>
                        <a:rPr lang="en-US" sz="1200" b="1" dirty="0"/>
                        <a:t>s2</a:t>
                      </a:r>
                      <a:endParaRPr lang="fa-IR" sz="1200" b="1" dirty="0"/>
                    </a:p>
                  </a:txBody>
                  <a:tcPr marL="91358" marR="91358" marT="45749" marB="45749"/>
                </a:tc>
                <a:extLst>
                  <a:ext uri="{0D108BD9-81ED-4DB2-BD59-A6C34878D82A}">
                    <a16:rowId xmlns:a16="http://schemas.microsoft.com/office/drawing/2014/main" val="10004"/>
                  </a:ext>
                </a:extLst>
              </a:tr>
              <a:tr h="274411">
                <a:tc>
                  <a:txBody>
                    <a:bodyPr/>
                    <a:lstStyle/>
                    <a:p>
                      <a:pPr rtl="1"/>
                      <a:r>
                        <a:rPr lang="en-US" sz="1200" b="1" dirty="0"/>
                        <a:t>400</a:t>
                      </a:r>
                      <a:endParaRPr lang="fa-IR" sz="1200" b="1" dirty="0"/>
                    </a:p>
                  </a:txBody>
                  <a:tcPr marL="91358" marR="91358" marT="45749" marB="45749"/>
                </a:tc>
                <a:tc>
                  <a:txBody>
                    <a:bodyPr/>
                    <a:lstStyle/>
                    <a:p>
                      <a:pPr rtl="1"/>
                      <a:r>
                        <a:rPr lang="en-US" sz="1200" b="1" dirty="0"/>
                        <a:t>P2</a:t>
                      </a:r>
                      <a:endParaRPr lang="fa-IR" sz="1200" b="1" dirty="0"/>
                    </a:p>
                  </a:txBody>
                  <a:tcPr marL="91358" marR="91358" marT="45749" marB="45749"/>
                </a:tc>
                <a:tc>
                  <a:txBody>
                    <a:bodyPr/>
                    <a:lstStyle/>
                    <a:p>
                      <a:pPr rtl="1"/>
                      <a:r>
                        <a:rPr lang="en-US" sz="1200" b="1" dirty="0"/>
                        <a:t>s2</a:t>
                      </a:r>
                      <a:endParaRPr lang="fa-IR" sz="1200" b="1" dirty="0"/>
                    </a:p>
                  </a:txBody>
                  <a:tcPr marL="91358" marR="91358" marT="45749" marB="45749"/>
                </a:tc>
                <a:extLst>
                  <a:ext uri="{0D108BD9-81ED-4DB2-BD59-A6C34878D82A}">
                    <a16:rowId xmlns:a16="http://schemas.microsoft.com/office/drawing/2014/main" val="10005"/>
                  </a:ext>
                </a:extLst>
              </a:tr>
              <a:tr h="274411">
                <a:tc>
                  <a:txBody>
                    <a:bodyPr/>
                    <a:lstStyle/>
                    <a:p>
                      <a:pPr rtl="1"/>
                      <a:r>
                        <a:rPr lang="en-US" sz="1200" b="1" dirty="0"/>
                        <a:t>200</a:t>
                      </a:r>
                      <a:endParaRPr lang="fa-IR" sz="1200" b="1" dirty="0"/>
                    </a:p>
                  </a:txBody>
                  <a:tcPr marL="91358" marR="91358" marT="45749" marB="45749"/>
                </a:tc>
                <a:tc>
                  <a:txBody>
                    <a:bodyPr/>
                    <a:lstStyle/>
                    <a:p>
                      <a:pPr rtl="1"/>
                      <a:r>
                        <a:rPr lang="en-US" sz="1200" b="1" dirty="0"/>
                        <a:t>P2</a:t>
                      </a:r>
                      <a:endParaRPr lang="fa-IR" sz="1200" b="1" dirty="0"/>
                    </a:p>
                  </a:txBody>
                  <a:tcPr marL="91358" marR="91358" marT="45749" marB="45749"/>
                </a:tc>
                <a:tc>
                  <a:txBody>
                    <a:bodyPr/>
                    <a:lstStyle/>
                    <a:p>
                      <a:pPr rtl="1"/>
                      <a:r>
                        <a:rPr lang="en-US" sz="1200" b="1" dirty="0"/>
                        <a:t>s3</a:t>
                      </a:r>
                      <a:endParaRPr lang="fa-IR" sz="1200" b="1" dirty="0"/>
                    </a:p>
                  </a:txBody>
                  <a:tcPr marL="91358" marR="91358" marT="45749" marB="45749"/>
                </a:tc>
                <a:extLst>
                  <a:ext uri="{0D108BD9-81ED-4DB2-BD59-A6C34878D82A}">
                    <a16:rowId xmlns:a16="http://schemas.microsoft.com/office/drawing/2014/main" val="10006"/>
                  </a:ext>
                </a:extLst>
              </a:tr>
            </a:tbl>
          </a:graphicData>
        </a:graphic>
      </p:graphicFrame>
      <p:sp>
        <p:nvSpPr>
          <p:cNvPr id="89126" name="TextBox 5">
            <a:extLst>
              <a:ext uri="{FF2B5EF4-FFF2-40B4-BE49-F238E27FC236}">
                <a16:creationId xmlns:a16="http://schemas.microsoft.com/office/drawing/2014/main" id="{1BE1F368-EE54-4D00-9A42-2DEB98265D61}"/>
              </a:ext>
            </a:extLst>
          </p:cNvPr>
          <p:cNvSpPr txBox="1">
            <a:spLocks noChangeArrowheads="1"/>
          </p:cNvSpPr>
          <p:nvPr/>
        </p:nvSpPr>
        <p:spPr bwMode="auto">
          <a:xfrm>
            <a:off x="631825" y="4729163"/>
            <a:ext cx="320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fa-IR">
                <a:ea typeface="ＭＳ Ｐゴシック" panose="020B0600070205080204" pitchFamily="34" charset="-128"/>
              </a:rPr>
              <a:t>S</a:t>
            </a:r>
            <a:endParaRPr kumimoji="0" lang="fa-IR" altLang="fa-IR">
              <a:ea typeface="ＭＳ Ｐゴシック" panose="020B0600070205080204" pitchFamily="34" charset="-128"/>
            </a:endParaRPr>
          </a:p>
        </p:txBody>
      </p:sp>
      <p:sp>
        <p:nvSpPr>
          <p:cNvPr id="89127" name="TextBox 11">
            <a:extLst>
              <a:ext uri="{FF2B5EF4-FFF2-40B4-BE49-F238E27FC236}">
                <a16:creationId xmlns:a16="http://schemas.microsoft.com/office/drawing/2014/main" id="{64BF335A-43F4-4308-8612-853B7F9644D6}"/>
              </a:ext>
            </a:extLst>
          </p:cNvPr>
          <p:cNvSpPr txBox="1">
            <a:spLocks noChangeArrowheads="1"/>
          </p:cNvSpPr>
          <p:nvPr/>
        </p:nvSpPr>
        <p:spPr bwMode="auto">
          <a:xfrm>
            <a:off x="3711575" y="4716463"/>
            <a:ext cx="11398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fa-IR">
                <a:ea typeface="ＭＳ Ｐゴシック" panose="020B0600070205080204" pitchFamily="34" charset="-128"/>
              </a:rPr>
              <a:t>P</a:t>
            </a:r>
            <a:endParaRPr kumimoji="0" lang="fa-IR" altLang="fa-IR">
              <a:ea typeface="ＭＳ Ｐゴシック" panose="020B0600070205080204" pitchFamily="34" charset="-128"/>
            </a:endParaRPr>
          </a:p>
        </p:txBody>
      </p:sp>
      <p:sp>
        <p:nvSpPr>
          <p:cNvPr id="89128" name="TextBox 13">
            <a:extLst>
              <a:ext uri="{FF2B5EF4-FFF2-40B4-BE49-F238E27FC236}">
                <a16:creationId xmlns:a16="http://schemas.microsoft.com/office/drawing/2014/main" id="{45CC57C6-3F0B-48C4-86E1-D2A6EDAC44E8}"/>
              </a:ext>
            </a:extLst>
          </p:cNvPr>
          <p:cNvSpPr txBox="1">
            <a:spLocks noChangeArrowheads="1"/>
          </p:cNvSpPr>
          <p:nvPr/>
        </p:nvSpPr>
        <p:spPr bwMode="auto">
          <a:xfrm>
            <a:off x="7124700" y="4598988"/>
            <a:ext cx="4556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fa-IR">
                <a:ea typeface="ＭＳ Ｐゴシック" panose="020B0600070205080204" pitchFamily="34" charset="-128"/>
              </a:rPr>
              <a:t>SP</a:t>
            </a:r>
            <a:endParaRPr kumimoji="0" lang="fa-IR" altLang="fa-IR">
              <a:ea typeface="ＭＳ Ｐゴシック" panose="020B0600070205080204" pitchFamily="34" charset="-128"/>
            </a:endParaRPr>
          </a:p>
        </p:txBody>
      </p:sp>
      <p:graphicFrame>
        <p:nvGraphicFramePr>
          <p:cNvPr id="13" name="Table 3">
            <a:extLst>
              <a:ext uri="{FF2B5EF4-FFF2-40B4-BE49-F238E27FC236}">
                <a16:creationId xmlns:a16="http://schemas.microsoft.com/office/drawing/2014/main" id="{AB96AF26-57D0-4895-9718-9CB3BB180193}"/>
              </a:ext>
            </a:extLst>
          </p:cNvPr>
          <p:cNvGraphicFramePr>
            <a:graphicFrameLocks noGrp="1"/>
          </p:cNvGraphicFramePr>
          <p:nvPr/>
        </p:nvGraphicFramePr>
        <p:xfrm>
          <a:off x="668338" y="5008563"/>
          <a:ext cx="2365375" cy="1489075"/>
        </p:xfrm>
        <a:graphic>
          <a:graphicData uri="http://schemas.openxmlformats.org/drawingml/2006/table">
            <a:tbl>
              <a:tblPr rtl="1" firstRow="1" bandRow="1">
                <a:tableStyleId>{E8B1032C-EA38-4F05-BA0D-38AFFFC7BED3}</a:tableStyleId>
              </a:tblPr>
              <a:tblGrid>
                <a:gridCol w="851746">
                  <a:extLst>
                    <a:ext uri="{9D8B030D-6E8A-4147-A177-3AD203B41FA5}">
                      <a16:colId xmlns:a16="http://schemas.microsoft.com/office/drawing/2014/main" val="20000"/>
                    </a:ext>
                  </a:extLst>
                </a:gridCol>
                <a:gridCol w="1027434">
                  <a:extLst>
                    <a:ext uri="{9D8B030D-6E8A-4147-A177-3AD203B41FA5}">
                      <a16:colId xmlns:a16="http://schemas.microsoft.com/office/drawing/2014/main" val="20001"/>
                    </a:ext>
                  </a:extLst>
                </a:gridCol>
                <a:gridCol w="486195">
                  <a:extLst>
                    <a:ext uri="{9D8B030D-6E8A-4147-A177-3AD203B41FA5}">
                      <a16:colId xmlns:a16="http://schemas.microsoft.com/office/drawing/2014/main" val="20002"/>
                    </a:ext>
                  </a:extLst>
                </a:gridCol>
              </a:tblGrid>
              <a:tr h="274464">
                <a:tc>
                  <a:txBody>
                    <a:bodyPr/>
                    <a:lstStyle/>
                    <a:p>
                      <a:pPr rtl="1"/>
                      <a:r>
                        <a:rPr lang="en-US" sz="1200" dirty="0"/>
                        <a:t>City</a:t>
                      </a:r>
                      <a:endParaRPr lang="fa-IR" sz="1200" dirty="0"/>
                    </a:p>
                  </a:txBody>
                  <a:tcPr marL="91433" marR="91433" marT="45752" marB="45752">
                    <a:solidFill>
                      <a:schemeClr val="bg2">
                        <a:lumMod val="60000"/>
                        <a:lumOff val="40000"/>
                      </a:schemeClr>
                    </a:solidFill>
                  </a:tcPr>
                </a:tc>
                <a:tc>
                  <a:txBody>
                    <a:bodyPr/>
                    <a:lstStyle/>
                    <a:p>
                      <a:pPr rtl="1"/>
                      <a:r>
                        <a:rPr lang="en-US" sz="1200" dirty="0" err="1"/>
                        <a:t>Sname</a:t>
                      </a:r>
                      <a:endParaRPr lang="fa-IR" sz="1200" dirty="0"/>
                    </a:p>
                  </a:txBody>
                  <a:tcPr marL="91433" marR="91433" marT="45752" marB="45752">
                    <a:solidFill>
                      <a:schemeClr val="bg2">
                        <a:lumMod val="60000"/>
                        <a:lumOff val="40000"/>
                      </a:schemeClr>
                    </a:solidFill>
                  </a:tcPr>
                </a:tc>
                <a:tc>
                  <a:txBody>
                    <a:bodyPr/>
                    <a:lstStyle/>
                    <a:p>
                      <a:pPr rtl="1"/>
                      <a:r>
                        <a:rPr lang="en-US" sz="1200" dirty="0"/>
                        <a:t>S#</a:t>
                      </a:r>
                      <a:endParaRPr lang="fa-IR" sz="1200" dirty="0"/>
                    </a:p>
                  </a:txBody>
                  <a:tcPr marL="91433" marR="91433" marT="45752" marB="45752">
                    <a:solidFill>
                      <a:schemeClr val="bg2">
                        <a:lumMod val="60000"/>
                        <a:lumOff val="40000"/>
                      </a:schemeClr>
                    </a:solidFill>
                  </a:tcPr>
                </a:tc>
                <a:extLst>
                  <a:ext uri="{0D108BD9-81ED-4DB2-BD59-A6C34878D82A}">
                    <a16:rowId xmlns:a16="http://schemas.microsoft.com/office/drawing/2014/main" val="10000"/>
                  </a:ext>
                </a:extLst>
              </a:tr>
              <a:tr h="378594">
                <a:tc>
                  <a:txBody>
                    <a:bodyPr/>
                    <a:lstStyle/>
                    <a:p>
                      <a:pPr rtl="1"/>
                      <a:r>
                        <a:rPr lang="en-US" sz="1200" dirty="0"/>
                        <a:t>Tehran</a:t>
                      </a:r>
                      <a:endParaRPr lang="fa-IR" sz="1200" dirty="0"/>
                    </a:p>
                  </a:txBody>
                  <a:tcPr marL="91433" marR="91433" marT="45752" marB="45752"/>
                </a:tc>
                <a:tc>
                  <a:txBody>
                    <a:bodyPr/>
                    <a:lstStyle/>
                    <a:p>
                      <a:pPr rtl="1"/>
                      <a:r>
                        <a:rPr lang="en-US" sz="1200" dirty="0" err="1"/>
                        <a:t>Fanavaran</a:t>
                      </a:r>
                      <a:endParaRPr lang="fa-IR" sz="1200" dirty="0"/>
                    </a:p>
                  </a:txBody>
                  <a:tcPr marL="91433" marR="91433" marT="45752" marB="45752"/>
                </a:tc>
                <a:tc>
                  <a:txBody>
                    <a:bodyPr/>
                    <a:lstStyle/>
                    <a:p>
                      <a:pPr rtl="1"/>
                      <a:r>
                        <a:rPr lang="en-US" sz="1200" dirty="0"/>
                        <a:t>s1</a:t>
                      </a:r>
                      <a:endParaRPr lang="fa-IR" sz="1200" dirty="0"/>
                    </a:p>
                  </a:txBody>
                  <a:tcPr marL="91433" marR="91433" marT="45752" marB="45752"/>
                </a:tc>
                <a:extLst>
                  <a:ext uri="{0D108BD9-81ED-4DB2-BD59-A6C34878D82A}">
                    <a16:rowId xmlns:a16="http://schemas.microsoft.com/office/drawing/2014/main" val="10001"/>
                  </a:ext>
                </a:extLst>
              </a:tr>
              <a:tr h="457423">
                <a:tc>
                  <a:txBody>
                    <a:bodyPr/>
                    <a:lstStyle/>
                    <a:p>
                      <a:pPr rtl="1"/>
                      <a:r>
                        <a:rPr lang="en-US" sz="1200" dirty="0"/>
                        <a:t>Tabriz</a:t>
                      </a:r>
                      <a:endParaRPr lang="fa-IR" sz="1200" dirty="0"/>
                    </a:p>
                  </a:txBody>
                  <a:tcPr marL="91433" marR="91433" marT="45752" marB="45752"/>
                </a:tc>
                <a:tc>
                  <a:txBody>
                    <a:bodyPr/>
                    <a:lstStyle/>
                    <a:p>
                      <a:pPr rtl="1"/>
                      <a:r>
                        <a:rPr lang="en-US" sz="1200" dirty="0"/>
                        <a:t>Iran Segment</a:t>
                      </a:r>
                      <a:endParaRPr lang="fa-IR" sz="1200" dirty="0"/>
                    </a:p>
                  </a:txBody>
                  <a:tcPr marL="91433" marR="91433" marT="45752" marB="45752"/>
                </a:tc>
                <a:tc>
                  <a:txBody>
                    <a:bodyPr/>
                    <a:lstStyle/>
                    <a:p>
                      <a:pPr rtl="1"/>
                      <a:r>
                        <a:rPr lang="en-US" sz="1200" dirty="0"/>
                        <a:t>s2</a:t>
                      </a:r>
                      <a:endParaRPr lang="fa-IR" sz="1200" dirty="0"/>
                    </a:p>
                  </a:txBody>
                  <a:tcPr marL="91433" marR="91433" marT="45752" marB="45752"/>
                </a:tc>
                <a:extLst>
                  <a:ext uri="{0D108BD9-81ED-4DB2-BD59-A6C34878D82A}">
                    <a16:rowId xmlns:a16="http://schemas.microsoft.com/office/drawing/2014/main" val="10002"/>
                  </a:ext>
                </a:extLst>
              </a:tr>
              <a:tr h="378594">
                <a:tc>
                  <a:txBody>
                    <a:bodyPr/>
                    <a:lstStyle/>
                    <a:p>
                      <a:pPr rtl="1"/>
                      <a:r>
                        <a:rPr lang="en-US" sz="1200" dirty="0"/>
                        <a:t>Tabriz</a:t>
                      </a:r>
                      <a:endParaRPr lang="fa-IR" sz="1200" dirty="0"/>
                    </a:p>
                  </a:txBody>
                  <a:tcPr marL="91433" marR="91433" marT="45752" marB="45752"/>
                </a:tc>
                <a:tc>
                  <a:txBody>
                    <a:bodyPr/>
                    <a:lstStyle/>
                    <a:p>
                      <a:pPr rtl="1"/>
                      <a:r>
                        <a:rPr lang="en-US" sz="1200" dirty="0" err="1"/>
                        <a:t>Pooladin</a:t>
                      </a:r>
                      <a:endParaRPr lang="fa-IR" sz="1200" dirty="0"/>
                    </a:p>
                  </a:txBody>
                  <a:tcPr marL="91433" marR="91433" marT="45752" marB="45752"/>
                </a:tc>
                <a:tc>
                  <a:txBody>
                    <a:bodyPr/>
                    <a:lstStyle/>
                    <a:p>
                      <a:pPr rtl="1"/>
                      <a:r>
                        <a:rPr lang="en-US" sz="1200" dirty="0"/>
                        <a:t>s3</a:t>
                      </a:r>
                      <a:endParaRPr lang="fa-IR" sz="1200" dirty="0"/>
                    </a:p>
                  </a:txBody>
                  <a:tcPr marL="91433" marR="91433" marT="45752" marB="45752"/>
                </a:tc>
                <a:extLst>
                  <a:ext uri="{0D108BD9-81ED-4DB2-BD59-A6C34878D82A}">
                    <a16:rowId xmlns:a16="http://schemas.microsoft.com/office/drawing/2014/main" val="10003"/>
                  </a:ext>
                </a:extLst>
              </a:tr>
            </a:tbl>
          </a:graphicData>
        </a:graphic>
      </p:graphicFrame>
      <p:graphicFrame>
        <p:nvGraphicFramePr>
          <p:cNvPr id="14" name="Table 3">
            <a:extLst>
              <a:ext uri="{FF2B5EF4-FFF2-40B4-BE49-F238E27FC236}">
                <a16:creationId xmlns:a16="http://schemas.microsoft.com/office/drawing/2014/main" id="{86C01B14-BEAA-4171-87EE-6C2C33766AAD}"/>
              </a:ext>
            </a:extLst>
          </p:cNvPr>
          <p:cNvGraphicFramePr>
            <a:graphicFrameLocks noGrp="1"/>
          </p:cNvGraphicFramePr>
          <p:nvPr/>
        </p:nvGraphicFramePr>
        <p:xfrm>
          <a:off x="3687764" y="5054600"/>
          <a:ext cx="3238499" cy="1408132"/>
        </p:xfrm>
        <a:graphic>
          <a:graphicData uri="http://schemas.openxmlformats.org/drawingml/2006/table">
            <a:tbl>
              <a:tblPr rtl="1" firstRow="1" bandRow="1">
                <a:tableStyleId>{E8B1032C-EA38-4F05-BA0D-38AFFFC7BED3}</a:tableStyleId>
              </a:tblPr>
              <a:tblGrid>
                <a:gridCol w="1071002">
                  <a:extLst>
                    <a:ext uri="{9D8B030D-6E8A-4147-A177-3AD203B41FA5}">
                      <a16:colId xmlns:a16="http://schemas.microsoft.com/office/drawing/2014/main" val="20000"/>
                    </a:ext>
                  </a:extLst>
                </a:gridCol>
                <a:gridCol w="766635">
                  <a:extLst>
                    <a:ext uri="{9D8B030D-6E8A-4147-A177-3AD203B41FA5}">
                      <a16:colId xmlns:a16="http://schemas.microsoft.com/office/drawing/2014/main" val="20001"/>
                    </a:ext>
                  </a:extLst>
                </a:gridCol>
                <a:gridCol w="891690">
                  <a:extLst>
                    <a:ext uri="{9D8B030D-6E8A-4147-A177-3AD203B41FA5}">
                      <a16:colId xmlns:a16="http://schemas.microsoft.com/office/drawing/2014/main" val="20002"/>
                    </a:ext>
                  </a:extLst>
                </a:gridCol>
                <a:gridCol w="509172">
                  <a:extLst>
                    <a:ext uri="{9D8B030D-6E8A-4147-A177-3AD203B41FA5}">
                      <a16:colId xmlns:a16="http://schemas.microsoft.com/office/drawing/2014/main" val="20003"/>
                    </a:ext>
                  </a:extLst>
                </a:gridCol>
              </a:tblGrid>
              <a:tr h="297792">
                <a:tc>
                  <a:txBody>
                    <a:bodyPr/>
                    <a:lstStyle/>
                    <a:p>
                      <a:pPr rtl="1"/>
                      <a:r>
                        <a:rPr lang="en-US" sz="1200" dirty="0"/>
                        <a:t>City</a:t>
                      </a:r>
                      <a:endParaRPr lang="fa-IR" sz="1200" dirty="0"/>
                    </a:p>
                  </a:txBody>
                  <a:tcPr marL="91446" marR="91446" marT="45703" marB="45703">
                    <a:solidFill>
                      <a:schemeClr val="bg2">
                        <a:lumMod val="60000"/>
                        <a:lumOff val="40000"/>
                      </a:schemeClr>
                    </a:solidFill>
                  </a:tcPr>
                </a:tc>
                <a:tc>
                  <a:txBody>
                    <a:bodyPr/>
                    <a:lstStyle/>
                    <a:p>
                      <a:pPr rtl="1"/>
                      <a:r>
                        <a:rPr lang="en-US" sz="1200" dirty="0"/>
                        <a:t>Type</a:t>
                      </a:r>
                      <a:endParaRPr lang="fa-IR" sz="1200" dirty="0"/>
                    </a:p>
                  </a:txBody>
                  <a:tcPr marL="91446" marR="91446" marT="45703" marB="45703">
                    <a:solidFill>
                      <a:schemeClr val="bg2">
                        <a:lumMod val="60000"/>
                        <a:lumOff val="40000"/>
                      </a:schemeClr>
                    </a:solidFill>
                  </a:tcPr>
                </a:tc>
                <a:tc>
                  <a:txBody>
                    <a:bodyPr/>
                    <a:lstStyle/>
                    <a:p>
                      <a:pPr rtl="1"/>
                      <a:r>
                        <a:rPr lang="en-US" sz="1200" dirty="0"/>
                        <a:t>Color</a:t>
                      </a:r>
                      <a:endParaRPr lang="fa-IR" sz="1200" dirty="0"/>
                    </a:p>
                  </a:txBody>
                  <a:tcPr marL="91446" marR="91446" marT="45703" marB="45703">
                    <a:solidFill>
                      <a:schemeClr val="bg2">
                        <a:lumMod val="60000"/>
                        <a:lumOff val="40000"/>
                      </a:schemeClr>
                    </a:solidFill>
                  </a:tcPr>
                </a:tc>
                <a:tc>
                  <a:txBody>
                    <a:bodyPr/>
                    <a:lstStyle/>
                    <a:p>
                      <a:pPr rtl="1"/>
                      <a:r>
                        <a:rPr lang="en-US" sz="1200" dirty="0"/>
                        <a:t>P#</a:t>
                      </a:r>
                      <a:endParaRPr lang="fa-IR" sz="1200" dirty="0"/>
                    </a:p>
                  </a:txBody>
                  <a:tcPr marL="91446" marR="91446" marT="45703" marB="45703">
                    <a:solidFill>
                      <a:schemeClr val="bg2">
                        <a:lumMod val="60000"/>
                        <a:lumOff val="40000"/>
                      </a:schemeClr>
                    </a:solidFill>
                  </a:tcPr>
                </a:tc>
                <a:extLst>
                  <a:ext uri="{0D108BD9-81ED-4DB2-BD59-A6C34878D82A}">
                    <a16:rowId xmlns:a16="http://schemas.microsoft.com/office/drawing/2014/main" val="10000"/>
                  </a:ext>
                </a:extLst>
              </a:tr>
              <a:tr h="274280">
                <a:tc>
                  <a:txBody>
                    <a:bodyPr/>
                    <a:lstStyle/>
                    <a:p>
                      <a:pPr rtl="1"/>
                      <a:r>
                        <a:rPr lang="en-US" sz="1200" dirty="0"/>
                        <a:t>Tehran</a:t>
                      </a:r>
                      <a:endParaRPr lang="fa-IR" sz="1200" dirty="0"/>
                    </a:p>
                  </a:txBody>
                  <a:tcPr marL="91446" marR="91446" marT="45703" marB="45703"/>
                </a:tc>
                <a:tc>
                  <a:txBody>
                    <a:bodyPr/>
                    <a:lstStyle/>
                    <a:p>
                      <a:r>
                        <a:rPr lang="en-US" sz="1200" kern="1200" dirty="0"/>
                        <a:t>Iron</a:t>
                      </a:r>
                      <a:endParaRPr lang="fa-IR" sz="1200" kern="1200" dirty="0">
                        <a:solidFill>
                          <a:schemeClr val="dk1"/>
                        </a:solidFill>
                        <a:latin typeface="+mn-lt"/>
                        <a:ea typeface="+mn-ea"/>
                        <a:cs typeface="+mn-cs"/>
                      </a:endParaRPr>
                    </a:p>
                  </a:txBody>
                  <a:tcPr marL="91446" marR="91446" marT="45703" marB="45703"/>
                </a:tc>
                <a:tc>
                  <a:txBody>
                    <a:bodyPr/>
                    <a:lstStyle/>
                    <a:p>
                      <a:pPr rtl="1"/>
                      <a:r>
                        <a:rPr lang="en-US" sz="1200" dirty="0"/>
                        <a:t>Red</a:t>
                      </a:r>
                      <a:endParaRPr lang="fa-IR" sz="1200" dirty="0"/>
                    </a:p>
                  </a:txBody>
                  <a:tcPr marL="91446" marR="91446" marT="45703" marB="45703"/>
                </a:tc>
                <a:tc>
                  <a:txBody>
                    <a:bodyPr/>
                    <a:lstStyle/>
                    <a:p>
                      <a:pPr rtl="1"/>
                      <a:r>
                        <a:rPr lang="en-US" sz="1200" dirty="0"/>
                        <a:t>P1</a:t>
                      </a:r>
                      <a:endParaRPr lang="fa-IR" sz="1200" dirty="0"/>
                    </a:p>
                  </a:txBody>
                  <a:tcPr marL="91446" marR="91446" marT="45703" marB="45703"/>
                </a:tc>
                <a:extLst>
                  <a:ext uri="{0D108BD9-81ED-4DB2-BD59-A6C34878D82A}">
                    <a16:rowId xmlns:a16="http://schemas.microsoft.com/office/drawing/2014/main" val="10001"/>
                  </a:ext>
                </a:extLst>
              </a:tr>
              <a:tr h="287482">
                <a:tc>
                  <a:txBody>
                    <a:bodyPr/>
                    <a:lstStyle/>
                    <a:p>
                      <a:pPr rtl="1"/>
                      <a:r>
                        <a:rPr lang="en-US" sz="1200" dirty="0"/>
                        <a:t>Tabriz</a:t>
                      </a:r>
                      <a:endParaRPr lang="fa-IR" sz="1200" dirty="0"/>
                    </a:p>
                  </a:txBody>
                  <a:tcPr marL="91446" marR="91446" marT="45703" marB="45703"/>
                </a:tc>
                <a:tc>
                  <a:txBody>
                    <a:bodyPr/>
                    <a:lstStyle/>
                    <a:p>
                      <a:r>
                        <a:rPr lang="en-US" sz="1200" kern="1200" dirty="0"/>
                        <a:t>Copper</a:t>
                      </a:r>
                      <a:endParaRPr lang="fa-IR" sz="1200" kern="1200" dirty="0">
                        <a:solidFill>
                          <a:schemeClr val="dk1"/>
                        </a:solidFill>
                        <a:latin typeface="+mn-lt"/>
                        <a:ea typeface="+mn-ea"/>
                        <a:cs typeface="+mn-cs"/>
                      </a:endParaRPr>
                    </a:p>
                  </a:txBody>
                  <a:tcPr marL="91446" marR="91446" marT="45703" marB="45703"/>
                </a:tc>
                <a:tc>
                  <a:txBody>
                    <a:bodyPr/>
                    <a:lstStyle/>
                    <a:p>
                      <a:pPr rtl="1"/>
                      <a:r>
                        <a:rPr lang="en-US" sz="1200" dirty="0"/>
                        <a:t>Green</a:t>
                      </a:r>
                      <a:endParaRPr lang="fa-IR" sz="1200" dirty="0"/>
                    </a:p>
                  </a:txBody>
                  <a:tcPr marL="91446" marR="91446" marT="45703" marB="45703"/>
                </a:tc>
                <a:tc>
                  <a:txBody>
                    <a:bodyPr/>
                    <a:lstStyle/>
                    <a:p>
                      <a:pPr rtl="1"/>
                      <a:r>
                        <a:rPr lang="en-US" sz="1200" dirty="0"/>
                        <a:t>P2</a:t>
                      </a:r>
                      <a:endParaRPr lang="fa-IR" sz="1200" dirty="0"/>
                    </a:p>
                  </a:txBody>
                  <a:tcPr marL="91446" marR="91446" marT="45703" marB="45703"/>
                </a:tc>
                <a:extLst>
                  <a:ext uri="{0D108BD9-81ED-4DB2-BD59-A6C34878D82A}">
                    <a16:rowId xmlns:a16="http://schemas.microsoft.com/office/drawing/2014/main" val="10002"/>
                  </a:ext>
                </a:extLst>
              </a:tr>
              <a:tr h="274280">
                <a:tc>
                  <a:txBody>
                    <a:bodyPr/>
                    <a:lstStyle/>
                    <a:p>
                      <a:pPr rtl="1"/>
                      <a:r>
                        <a:rPr lang="en-US" sz="1200" dirty="0"/>
                        <a:t>Shiraz</a:t>
                      </a:r>
                      <a:endParaRPr lang="fa-IR" sz="1200" dirty="0"/>
                    </a:p>
                  </a:txBody>
                  <a:tcPr marL="91446" marR="91446" marT="45703" marB="45703"/>
                </a:tc>
                <a:tc>
                  <a:txBody>
                    <a:bodyPr/>
                    <a:lstStyle/>
                    <a:p>
                      <a:r>
                        <a:rPr lang="en-US" sz="1200" kern="1200" dirty="0"/>
                        <a:t>Brass</a:t>
                      </a:r>
                      <a:endParaRPr lang="fa-IR" sz="1200" kern="1200" dirty="0">
                        <a:solidFill>
                          <a:schemeClr val="dk1"/>
                        </a:solidFill>
                        <a:latin typeface="+mn-lt"/>
                        <a:ea typeface="+mn-ea"/>
                        <a:cs typeface="+mn-cs"/>
                      </a:endParaRPr>
                    </a:p>
                  </a:txBody>
                  <a:tcPr marL="91446" marR="91446" marT="45703" marB="45703"/>
                </a:tc>
                <a:tc>
                  <a:txBody>
                    <a:bodyPr/>
                    <a:lstStyle/>
                    <a:p>
                      <a:pPr rtl="1"/>
                      <a:r>
                        <a:rPr lang="en-US" sz="1200" dirty="0"/>
                        <a:t>Blue</a:t>
                      </a:r>
                      <a:endParaRPr lang="fa-IR" sz="1200" dirty="0"/>
                    </a:p>
                  </a:txBody>
                  <a:tcPr marL="91446" marR="91446" marT="45703" marB="45703"/>
                </a:tc>
                <a:tc>
                  <a:txBody>
                    <a:bodyPr/>
                    <a:lstStyle/>
                    <a:p>
                      <a:pPr rtl="1"/>
                      <a:r>
                        <a:rPr lang="en-US" sz="1200" dirty="0"/>
                        <a:t>P3</a:t>
                      </a:r>
                      <a:endParaRPr lang="fa-IR" sz="1200" dirty="0"/>
                    </a:p>
                  </a:txBody>
                  <a:tcPr marL="91446" marR="91446" marT="45703" marB="45703"/>
                </a:tc>
                <a:extLst>
                  <a:ext uri="{0D108BD9-81ED-4DB2-BD59-A6C34878D82A}">
                    <a16:rowId xmlns:a16="http://schemas.microsoft.com/office/drawing/2014/main" val="10003"/>
                  </a:ext>
                </a:extLst>
              </a:tr>
              <a:tr h="274280">
                <a:tc>
                  <a:txBody>
                    <a:bodyPr/>
                    <a:lstStyle/>
                    <a:p>
                      <a:pPr rtl="1"/>
                      <a:r>
                        <a:rPr lang="en-US" sz="1200" dirty="0"/>
                        <a:t>Tehran</a:t>
                      </a:r>
                      <a:endParaRPr lang="fa-IR" sz="1200" dirty="0"/>
                    </a:p>
                  </a:txBody>
                  <a:tcPr marL="91446" marR="91446" marT="45703" marB="45703"/>
                </a:tc>
                <a:tc>
                  <a:txBody>
                    <a:bodyPr/>
                    <a:lstStyle/>
                    <a:p>
                      <a:r>
                        <a:rPr lang="en-US" sz="1200" kern="1200" dirty="0"/>
                        <a:t>Iron</a:t>
                      </a:r>
                      <a:endParaRPr lang="fa-IR" sz="1200" kern="1200" dirty="0">
                        <a:solidFill>
                          <a:schemeClr val="dk1"/>
                        </a:solidFill>
                        <a:latin typeface="+mn-lt"/>
                        <a:ea typeface="+mn-ea"/>
                        <a:cs typeface="+mn-cs"/>
                      </a:endParaRPr>
                    </a:p>
                  </a:txBody>
                  <a:tcPr marL="91446" marR="91446" marT="45703" marB="45703"/>
                </a:tc>
                <a:tc>
                  <a:txBody>
                    <a:bodyPr/>
                    <a:lstStyle/>
                    <a:p>
                      <a:pPr rtl="1"/>
                      <a:r>
                        <a:rPr lang="en-US" sz="1200" dirty="0"/>
                        <a:t>Red</a:t>
                      </a:r>
                      <a:endParaRPr lang="fa-IR" sz="1200" dirty="0"/>
                    </a:p>
                  </a:txBody>
                  <a:tcPr marL="91446" marR="91446" marT="45703" marB="45703"/>
                </a:tc>
                <a:tc>
                  <a:txBody>
                    <a:bodyPr/>
                    <a:lstStyle/>
                    <a:p>
                      <a:pPr rtl="1"/>
                      <a:r>
                        <a:rPr lang="en-US" sz="1200" dirty="0"/>
                        <a:t>P4</a:t>
                      </a:r>
                      <a:endParaRPr lang="fa-IR" sz="1200" dirty="0"/>
                    </a:p>
                  </a:txBody>
                  <a:tcPr marL="91446" marR="91446" marT="45703" marB="45703"/>
                </a:tc>
                <a:extLst>
                  <a:ext uri="{0D108BD9-81ED-4DB2-BD59-A6C34878D82A}">
                    <a16:rowId xmlns:a16="http://schemas.microsoft.com/office/drawing/2014/main" val="10004"/>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a:xfrm>
            <a:off x="923925" y="96838"/>
            <a:ext cx="8077200" cy="609600"/>
          </a:xfrm>
        </p:spPr>
        <p:txBody>
          <a:bodyPr/>
          <a:lstStyle/>
          <a:p>
            <a:pPr rtl="1"/>
            <a:r>
              <a:rPr lang="fa-IR" dirty="0"/>
              <a:t>توابع تجمیعی -</a:t>
            </a:r>
            <a:r>
              <a:rPr lang="en-US" altLang="en-US" sz="2800" dirty="0"/>
              <a:t> </a:t>
            </a:r>
            <a:r>
              <a:rPr lang="fa-IR" altLang="en-US" sz="2800" dirty="0"/>
              <a:t>عبارت</a:t>
            </a:r>
            <a:r>
              <a:rPr lang="en-US" altLang="en-US" sz="2800" dirty="0"/>
              <a:t>Having  </a:t>
            </a:r>
          </a:p>
        </p:txBody>
      </p:sp>
      <p:sp>
        <p:nvSpPr>
          <p:cNvPr id="39938" name="Rectangle 3"/>
          <p:cNvSpPr>
            <a:spLocks noGrp="1" noChangeArrowheads="1"/>
          </p:cNvSpPr>
          <p:nvPr>
            <p:ph idx="1"/>
          </p:nvPr>
        </p:nvSpPr>
        <p:spPr>
          <a:xfrm>
            <a:off x="790113" y="1193800"/>
            <a:ext cx="7829631" cy="4521200"/>
          </a:xfrm>
        </p:spPr>
        <p:txBody>
          <a:bodyPr/>
          <a:lstStyle/>
          <a:p>
            <a:pPr algn="r" rtl="1">
              <a:tabLst>
                <a:tab pos="1489075" algn="l"/>
              </a:tabLst>
            </a:pPr>
            <a:r>
              <a:rPr lang="fa-IR" altLang="en-US" sz="2400" dirty="0"/>
              <a:t>یافتن نام و میانگین حقوق دپارتمان‌هایی که میانگین حقوق آن‌ها بیش از ۴۲۰۰۰ است:</a:t>
            </a:r>
          </a:p>
          <a:p>
            <a:pPr algn="r" rtl="1">
              <a:tabLst>
                <a:tab pos="1489075" algn="l"/>
              </a:tabLst>
            </a:pPr>
            <a:endParaRPr lang="fa-IR" altLang="en-US" sz="2400" dirty="0"/>
          </a:p>
          <a:p>
            <a:pPr algn="r" rtl="1">
              <a:tabLst>
                <a:tab pos="1489075" algn="l"/>
              </a:tabLst>
            </a:pPr>
            <a:endParaRPr lang="en-US" altLang="en-US" sz="2400" dirty="0"/>
          </a:p>
          <a:p>
            <a:pPr algn="r" rtl="1">
              <a:tabLst>
                <a:tab pos="1489075" algn="l"/>
              </a:tabLst>
            </a:pPr>
            <a:endParaRPr lang="en-US" altLang="en-US" sz="2400" dirty="0"/>
          </a:p>
          <a:p>
            <a:pPr algn="r" rtl="1">
              <a:tabLst>
                <a:tab pos="1489075" algn="l"/>
              </a:tabLst>
            </a:pPr>
            <a:endParaRPr lang="en-US" altLang="en-US" sz="2400" dirty="0"/>
          </a:p>
          <a:p>
            <a:pPr algn="r" rtl="1">
              <a:tabLst>
                <a:tab pos="1489075" algn="l"/>
              </a:tabLst>
            </a:pPr>
            <a:endParaRPr lang="en-US" altLang="en-US" sz="1050" dirty="0"/>
          </a:p>
          <a:p>
            <a:pPr algn="r" rtl="1">
              <a:tabLst>
                <a:tab pos="1489075" algn="l"/>
              </a:tabLst>
            </a:pPr>
            <a:r>
              <a:rPr lang="fa-IR" altLang="en-US" sz="2400" dirty="0"/>
              <a:t>نکته:شرط‌های موجود در </a:t>
            </a:r>
            <a:r>
              <a:rPr lang="en-US" altLang="en-US" sz="2400" dirty="0"/>
              <a:t>HAVING</a:t>
            </a:r>
            <a:r>
              <a:rPr lang="fa-IR" altLang="en-US" sz="2400" dirty="0"/>
              <a:t> </a:t>
            </a:r>
            <a:r>
              <a:rPr lang="en-US" altLang="en-US" sz="2400" dirty="0"/>
              <a:t> </a:t>
            </a:r>
            <a:r>
              <a:rPr lang="fa-IR" altLang="en-US" sz="2400" dirty="0"/>
              <a:t>پس از تشکیل گروه‌ها اعمال می‌شوند، در حالی که شرط‌های </a:t>
            </a:r>
            <a:r>
              <a:rPr lang="en-US" altLang="en-US" sz="2400" dirty="0"/>
              <a:t>WHERE</a:t>
            </a:r>
            <a:r>
              <a:rPr lang="fa-IR" altLang="en-US" sz="2400" dirty="0"/>
              <a:t> </a:t>
            </a:r>
            <a:r>
              <a:rPr lang="en-US" altLang="en-US" sz="2400" dirty="0"/>
              <a:t> </a:t>
            </a:r>
            <a:r>
              <a:rPr lang="fa-IR" altLang="en-US" sz="2400" dirty="0"/>
              <a:t>پیش از تشکیل گروه‌ها اعمال می‌گردند.</a:t>
            </a:r>
            <a:endParaRPr lang="en-US" altLang="en-US" sz="2400" dirty="0"/>
          </a:p>
        </p:txBody>
      </p:sp>
      <p:sp>
        <p:nvSpPr>
          <p:cNvPr id="39940" name="Text Box 5"/>
          <p:cNvSpPr txBox="1">
            <a:spLocks noChangeArrowheads="1"/>
          </p:cNvSpPr>
          <p:nvPr/>
        </p:nvSpPr>
        <p:spPr bwMode="auto">
          <a:xfrm>
            <a:off x="1360488" y="2428747"/>
            <a:ext cx="74279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b="1" dirty="0"/>
              <a:t>select </a:t>
            </a:r>
            <a:r>
              <a:rPr lang="en-US" altLang="en-US" i="1" dirty="0"/>
              <a:t>dept_name</a:t>
            </a:r>
            <a:r>
              <a:rPr lang="en-US" altLang="en-US" dirty="0"/>
              <a:t>, </a:t>
            </a:r>
            <a:r>
              <a:rPr lang="en-US" altLang="en-US" b="1" dirty="0" err="1"/>
              <a:t>avg</a:t>
            </a:r>
            <a:r>
              <a:rPr lang="en-US" altLang="en-US" b="1" dirty="0"/>
              <a:t> </a:t>
            </a:r>
            <a:r>
              <a:rPr lang="en-US" altLang="en-US" dirty="0"/>
              <a:t>(</a:t>
            </a:r>
            <a:r>
              <a:rPr lang="en-US" altLang="en-US" i="1" dirty="0"/>
              <a:t>salary</a:t>
            </a:r>
            <a:r>
              <a:rPr lang="en-US" altLang="en-US" dirty="0"/>
              <a:t>) </a:t>
            </a:r>
            <a:r>
              <a:rPr lang="en-US" altLang="en-US" b="1" dirty="0"/>
              <a:t>as</a:t>
            </a:r>
            <a:r>
              <a:rPr lang="en-US" altLang="en-US" dirty="0"/>
              <a:t> </a:t>
            </a:r>
            <a:r>
              <a:rPr lang="en-US" altLang="en-US" i="1" dirty="0" err="1"/>
              <a:t>avg_salary</a:t>
            </a:r>
            <a:endParaRPr lang="en-US" altLang="en-US" i="1" dirty="0"/>
          </a:p>
          <a:p>
            <a:r>
              <a:rPr lang="en-US" altLang="en-US" b="1" dirty="0"/>
              <a:t>from </a:t>
            </a:r>
            <a:r>
              <a:rPr lang="en-US" altLang="en-US" i="1" dirty="0"/>
              <a:t>instructor</a:t>
            </a:r>
          </a:p>
          <a:p>
            <a:r>
              <a:rPr lang="en-US" altLang="en-US" b="1" dirty="0"/>
              <a:t>group by </a:t>
            </a:r>
            <a:r>
              <a:rPr lang="en-US" altLang="en-US" i="1" dirty="0"/>
              <a:t>dept_name</a:t>
            </a:r>
          </a:p>
          <a:p>
            <a:r>
              <a:rPr lang="en-US" altLang="en-US" b="1" dirty="0"/>
              <a:t>having </a:t>
            </a:r>
            <a:r>
              <a:rPr lang="en-US" altLang="en-US" b="1" dirty="0" err="1"/>
              <a:t>avg</a:t>
            </a:r>
            <a:r>
              <a:rPr lang="en-US" altLang="en-US" b="1" dirty="0"/>
              <a:t> </a:t>
            </a:r>
            <a:r>
              <a:rPr lang="en-US" altLang="en-US" dirty="0"/>
              <a:t>(</a:t>
            </a:r>
            <a:r>
              <a:rPr lang="en-US" altLang="en-US" i="1" dirty="0"/>
              <a:t>salary</a:t>
            </a:r>
            <a:r>
              <a:rPr lang="en-US" altLang="en-US" dirty="0"/>
              <a:t>) &gt; 42000;</a:t>
            </a:r>
          </a:p>
        </p:txBody>
      </p:sp>
    </p:spTree>
    <p:extLst>
      <p:ext uri="{BB962C8B-B14F-4D97-AF65-F5344CB8AC3E}">
        <p14:creationId xmlns:p14="http://schemas.microsoft.com/office/powerpoint/2010/main" val="12566580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p:cNvSpPr>
            <a:spLocks noGrp="1" noChangeArrowheads="1"/>
          </p:cNvSpPr>
          <p:nvPr>
            <p:ph type="title"/>
          </p:nvPr>
        </p:nvSpPr>
        <p:spPr/>
        <p:txBody>
          <a:bodyPr/>
          <a:lstStyle/>
          <a:p>
            <a:pPr rtl="1"/>
            <a:r>
              <a:rPr lang="fa-IR" altLang="en-US" sz="2800" dirty="0"/>
              <a:t> </a:t>
            </a:r>
            <a:r>
              <a:rPr lang="fa-IR" dirty="0"/>
              <a:t>زیرپرس‌وجوهای تو در تو (</a:t>
            </a:r>
            <a:r>
              <a:rPr lang="en-US" altLang="en-US" sz="2800" dirty="0"/>
              <a:t>Nested Subqueries</a:t>
            </a:r>
            <a:r>
              <a:rPr lang="fa-IR" altLang="en-US" sz="2800" dirty="0"/>
              <a:t>)</a:t>
            </a:r>
            <a:endParaRPr lang="en-US" altLang="en-US" sz="2800" dirty="0"/>
          </a:p>
        </p:txBody>
      </p:sp>
      <p:sp>
        <p:nvSpPr>
          <p:cNvPr id="41986" name="Rectangle 3"/>
          <p:cNvSpPr>
            <a:spLocks noGrp="1" noChangeArrowheads="1"/>
          </p:cNvSpPr>
          <p:nvPr>
            <p:ph idx="1"/>
          </p:nvPr>
        </p:nvSpPr>
        <p:spPr>
          <a:xfrm>
            <a:off x="0" y="1039813"/>
            <a:ext cx="9004300" cy="4922075"/>
          </a:xfrm>
        </p:spPr>
        <p:txBody>
          <a:bodyPr/>
          <a:lstStyle/>
          <a:p>
            <a:pPr algn="r" rtl="1"/>
            <a:r>
              <a:rPr lang="en-US" altLang="en-US" dirty="0"/>
              <a:t>SQL</a:t>
            </a:r>
            <a:r>
              <a:rPr lang="fa-IR" altLang="en-US" dirty="0"/>
              <a:t> </a:t>
            </a:r>
            <a:r>
              <a:rPr lang="en-US" altLang="en-US" dirty="0"/>
              <a:t> </a:t>
            </a:r>
            <a:r>
              <a:rPr lang="fa-IR" altLang="en-US" dirty="0"/>
              <a:t>روشی برای تو در تو قرار دادن پرس‌وجوها </a:t>
            </a:r>
            <a:r>
              <a:rPr lang="en-US" altLang="en-US" dirty="0"/>
              <a:t> (Subqueries) </a:t>
            </a:r>
            <a:r>
              <a:rPr lang="fa-IR" altLang="en-US" dirty="0"/>
              <a:t>فراهم می‌کند.زیرپرس‌وجو عبارت </a:t>
            </a:r>
            <a:r>
              <a:rPr lang="en-US" altLang="en-US" dirty="0"/>
              <a:t> SELECT–FROM–WHERE‌</a:t>
            </a:r>
            <a:r>
              <a:rPr lang="fa-IR" altLang="en-US" dirty="0"/>
              <a:t>ی است که درون یک پرس‌وجوی دیگر قرار می‌گیرد.</a:t>
            </a:r>
          </a:p>
          <a:p>
            <a:pPr algn="r" rtl="1"/>
            <a:r>
              <a:rPr lang="fa-IR" altLang="en-US" dirty="0"/>
              <a:t>شکل کلی پرس‌وجوی اصلی:</a:t>
            </a:r>
          </a:p>
          <a:p>
            <a:pPr marL="0" indent="0" rtl="1">
              <a:buNone/>
            </a:pPr>
            <a:br>
              <a:rPr lang="en-US" altLang="en-US" dirty="0"/>
            </a:br>
            <a:r>
              <a:rPr lang="en-US" altLang="en-US" dirty="0"/>
              <a:t>	</a:t>
            </a:r>
            <a:r>
              <a:rPr lang="en-US" altLang="en-US" b="1" dirty="0"/>
              <a:t>select </a:t>
            </a:r>
            <a:r>
              <a:rPr lang="en-US" altLang="en-US" i="1" dirty="0"/>
              <a:t>A</a:t>
            </a:r>
            <a:r>
              <a:rPr lang="en-US" altLang="en-US" baseline="-25000" dirty="0"/>
              <a:t>1</a:t>
            </a:r>
            <a:r>
              <a:rPr lang="en-US" altLang="en-US" dirty="0"/>
              <a:t>, </a:t>
            </a:r>
            <a:r>
              <a:rPr lang="en-US" altLang="en-US" i="1" dirty="0"/>
              <a:t>A</a:t>
            </a:r>
            <a:r>
              <a:rPr lang="en-US" altLang="en-US" baseline="-25000" dirty="0"/>
              <a:t>2</a:t>
            </a:r>
            <a:r>
              <a:rPr lang="en-US" altLang="en-US" dirty="0"/>
              <a:t>, ..., </a:t>
            </a:r>
            <a:r>
              <a:rPr lang="en-US" altLang="en-US" i="1" dirty="0"/>
              <a:t>A</a:t>
            </a:r>
            <a:r>
              <a:rPr lang="en-US" altLang="en-US" i="1" baseline="-25000" dirty="0"/>
              <a:t>n</a:t>
            </a:r>
            <a:br>
              <a:rPr lang="en-US" altLang="en-US" dirty="0"/>
            </a:br>
            <a:r>
              <a:rPr lang="en-US" altLang="en-US" dirty="0"/>
              <a:t>	</a:t>
            </a:r>
            <a:r>
              <a:rPr lang="en-US" altLang="en-US" b="1" dirty="0"/>
              <a:t>from</a:t>
            </a:r>
            <a:r>
              <a:rPr lang="en-US" altLang="en-US" dirty="0"/>
              <a:t> </a:t>
            </a:r>
            <a:r>
              <a:rPr lang="en-US" altLang="en-US" i="1" dirty="0"/>
              <a:t>r</a:t>
            </a:r>
            <a:r>
              <a:rPr lang="en-US" altLang="en-US" baseline="-25000" dirty="0"/>
              <a:t>1</a:t>
            </a:r>
            <a:r>
              <a:rPr lang="en-US" altLang="en-US" dirty="0"/>
              <a:t>, </a:t>
            </a:r>
            <a:r>
              <a:rPr lang="en-US" altLang="en-US" i="1" dirty="0"/>
              <a:t>r</a:t>
            </a:r>
            <a:r>
              <a:rPr lang="en-US" altLang="en-US" baseline="-25000" dirty="0"/>
              <a:t>2</a:t>
            </a:r>
            <a:r>
              <a:rPr lang="en-US" altLang="en-US" dirty="0"/>
              <a:t>, ..., </a:t>
            </a:r>
            <a:r>
              <a:rPr lang="en-US" altLang="en-US" i="1" dirty="0" err="1"/>
              <a:t>r</a:t>
            </a:r>
            <a:r>
              <a:rPr lang="en-US" altLang="en-US" i="1" baseline="-25000" dirty="0" err="1"/>
              <a:t>m</a:t>
            </a:r>
            <a:br>
              <a:rPr lang="en-US" altLang="en-US" dirty="0"/>
            </a:br>
            <a:r>
              <a:rPr lang="en-US" altLang="en-US" dirty="0"/>
              <a:t>	</a:t>
            </a:r>
            <a:r>
              <a:rPr lang="en-US" altLang="en-US" b="1" dirty="0"/>
              <a:t>where </a:t>
            </a:r>
            <a:r>
              <a:rPr lang="en-US" altLang="en-US" i="1" dirty="0"/>
              <a:t>P</a:t>
            </a:r>
          </a:p>
          <a:p>
            <a:pPr algn="r" rtl="1">
              <a:buFont typeface="Monotype Sorts" charset="2"/>
              <a:buNone/>
            </a:pPr>
            <a:r>
              <a:rPr lang="en-US" altLang="en-US" sz="1000" i="1" dirty="0"/>
              <a:t> </a:t>
            </a:r>
            <a:br>
              <a:rPr lang="en-US" altLang="en-US" i="1" dirty="0"/>
            </a:br>
            <a:r>
              <a:rPr lang="fa-IR" altLang="en-US" dirty="0"/>
              <a:t>پرس‌وجو را می‌توان در جاهای زیر استفاده کرد:</a:t>
            </a:r>
            <a:endParaRPr lang="en-US" altLang="en-US" dirty="0"/>
          </a:p>
          <a:p>
            <a:pPr lvl="1" algn="r" rtl="1"/>
            <a:r>
              <a:rPr lang="fa-IR" altLang="en-US" b="1" dirty="0"/>
              <a:t>عبارت </a:t>
            </a:r>
            <a:r>
              <a:rPr lang="en-US" altLang="en-US" b="1" dirty="0"/>
              <a:t>From</a:t>
            </a:r>
            <a:r>
              <a:rPr lang="fa-IR" altLang="en-US" b="1" dirty="0"/>
              <a:t> : </a:t>
            </a:r>
            <a:r>
              <a:rPr lang="fa-IR" altLang="en-US" dirty="0"/>
              <a:t>هر </a:t>
            </a:r>
            <a:r>
              <a:rPr lang="en-US" altLang="en-US" dirty="0" err="1"/>
              <a:t>ri</a:t>
            </a:r>
            <a:r>
              <a:rPr lang="fa-IR" altLang="en-US" dirty="0"/>
              <a:t> میتواند با یک زیرپرس‌وجوی معتبر جایگزین شود.</a:t>
            </a:r>
            <a:endParaRPr lang="en-US" altLang="en-US" dirty="0"/>
          </a:p>
          <a:p>
            <a:pPr lvl="1" algn="r" rtl="1"/>
            <a:r>
              <a:rPr lang="fa-IR" altLang="en-US" b="1" dirty="0"/>
              <a:t>عبارت </a:t>
            </a:r>
            <a:r>
              <a:rPr lang="en-US" altLang="en-US" b="1" dirty="0"/>
              <a:t>Where</a:t>
            </a:r>
            <a:r>
              <a:rPr lang="fa-IR" altLang="en-US" b="1" dirty="0"/>
              <a:t> : </a:t>
            </a:r>
            <a:r>
              <a:rPr lang="fa-IR" dirty="0"/>
              <a:t>عبارت </a:t>
            </a:r>
            <a:r>
              <a:rPr lang="en-US" dirty="0"/>
              <a:t>P</a:t>
            </a:r>
            <a:r>
              <a:rPr lang="fa-IR" dirty="0"/>
              <a:t> </a:t>
            </a:r>
            <a:r>
              <a:rPr lang="en-US" dirty="0"/>
              <a:t> </a:t>
            </a:r>
            <a:r>
              <a:rPr lang="fa-IR" dirty="0"/>
              <a:t>می‌تواند به شکل زیر باشد:</a:t>
            </a:r>
            <a:endParaRPr lang="en-US" altLang="en-US" dirty="0"/>
          </a:p>
          <a:p>
            <a:pPr lvl="1" algn="l">
              <a:buFont typeface="Monotype Sorts" charset="2"/>
              <a:buNone/>
            </a:pPr>
            <a:r>
              <a:rPr lang="en-US" altLang="en-US" dirty="0"/>
              <a:t>                </a:t>
            </a:r>
            <a:r>
              <a:rPr lang="en-US" altLang="en-US" i="1" dirty="0"/>
              <a:t>B</a:t>
            </a:r>
            <a:r>
              <a:rPr lang="en-US" altLang="en-US" dirty="0"/>
              <a:t> &lt;operation&gt; (subquery)</a:t>
            </a:r>
          </a:p>
          <a:p>
            <a:pPr lvl="1" algn="r" rtl="1">
              <a:buFont typeface="Monotype Sorts" charset="2"/>
              <a:buNone/>
            </a:pPr>
            <a:r>
              <a:rPr lang="en-US" altLang="en-US" dirty="0"/>
              <a:t>   </a:t>
            </a:r>
            <a:r>
              <a:rPr lang="fa-IR" altLang="en-US" dirty="0"/>
              <a:t>که در آن </a:t>
            </a:r>
            <a:r>
              <a:rPr lang="en-US" altLang="en-US" dirty="0"/>
              <a:t> B </a:t>
            </a:r>
            <a:r>
              <a:rPr lang="fa-IR" altLang="en-US" dirty="0"/>
              <a:t>یک ویژگی و </a:t>
            </a:r>
            <a:r>
              <a:rPr lang="en-US" altLang="en-US" dirty="0"/>
              <a:t>operation&gt; </a:t>
            </a:r>
            <a:r>
              <a:rPr lang="fa-IR" altLang="en-US" dirty="0"/>
              <a:t>&gt; عملگری است که بعداً تعریف می‌شود.</a:t>
            </a:r>
            <a:endParaRPr lang="en-US" altLang="en-US" dirty="0"/>
          </a:p>
          <a:p>
            <a:pPr lvl="1" algn="r" rtl="1"/>
            <a:r>
              <a:rPr lang="fa-IR" altLang="en-US" b="1" dirty="0"/>
              <a:t>عبارت </a:t>
            </a:r>
            <a:r>
              <a:rPr lang="en-US" altLang="en-US" b="1" dirty="0"/>
              <a:t>Select</a:t>
            </a:r>
            <a:r>
              <a:rPr lang="fa-IR" altLang="en-US" b="1" dirty="0"/>
              <a:t> : </a:t>
            </a:r>
            <a:r>
              <a:rPr lang="en-US" altLang="en-US" b="1" dirty="0"/>
              <a:t> </a:t>
            </a:r>
          </a:p>
          <a:p>
            <a:pPr marL="857250" lvl="2" indent="0" algn="r" rtl="1">
              <a:buFont typeface="Webdings" panose="05030102010509060703" pitchFamily="18" charset="2"/>
              <a:buNone/>
            </a:pPr>
            <a:r>
              <a:rPr lang="fa-IR" altLang="en-US" dirty="0"/>
              <a:t>هر </a:t>
            </a:r>
            <a:r>
              <a:rPr lang="en-US" altLang="en-US" dirty="0"/>
              <a:t>Ai</a:t>
            </a:r>
            <a:r>
              <a:rPr lang="fa-IR" altLang="en-US" dirty="0"/>
              <a:t> </a:t>
            </a:r>
            <a:r>
              <a:rPr lang="en-US" altLang="en-US" dirty="0"/>
              <a:t> </a:t>
            </a:r>
            <a:r>
              <a:rPr lang="fa-IR" altLang="en-US" dirty="0"/>
              <a:t>می‌تواند یک زیرپرس‌وجو باشد که یک مقدار منفرد </a:t>
            </a:r>
            <a:r>
              <a:rPr lang="en-US" altLang="en-US" dirty="0"/>
              <a:t> (single value) </a:t>
            </a:r>
            <a:r>
              <a:rPr lang="fa-IR" altLang="en-US" dirty="0"/>
              <a:t>تولید می‌کند.</a:t>
            </a:r>
            <a:endParaRPr lang="en-US" altLang="en-US" sz="28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768350" y="2470150"/>
            <a:ext cx="8077200" cy="609600"/>
          </a:xfrm>
        </p:spPr>
        <p:txBody>
          <a:bodyPr/>
          <a:lstStyle/>
          <a:p>
            <a:r>
              <a:rPr lang="fa-IR" dirty="0"/>
              <a:t>عضویت در مجموعه‌ها</a:t>
            </a:r>
            <a:endParaRPr lang="en-US"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5772E86-FAB9-4757-B36D-674A281C1740}"/>
                  </a:ext>
                </a:extLst>
              </p:cNvPr>
              <p:cNvSpPr txBox="1"/>
              <p:nvPr/>
            </p:nvSpPr>
            <p:spPr>
              <a:xfrm>
                <a:off x="1441174" y="3932415"/>
                <a:ext cx="4572000" cy="1200329"/>
              </a:xfrm>
              <a:prstGeom prst="rect">
                <a:avLst/>
              </a:prstGeom>
              <a:noFill/>
            </p:spPr>
            <p:txBody>
              <a:bodyPr wrap="square">
                <a:spAutoFit/>
              </a:bodyPr>
              <a:lstStyle/>
              <a:p>
                <a:r>
                  <a:rPr lang="en-US" altLang="en-US" sz="2400" b="1" dirty="0"/>
                  <a:t>select </a:t>
                </a:r>
                <a:r>
                  <a:rPr lang="en-US" altLang="en-US" sz="2400" i="1" dirty="0"/>
                  <a:t>id</a:t>
                </a:r>
              </a:p>
              <a:p>
                <a:r>
                  <a:rPr lang="en-US" altLang="en-US" sz="2400" b="1" dirty="0"/>
                  <a:t>from </a:t>
                </a:r>
                <a14:m>
                  <m:oMath xmlns:m="http://schemas.openxmlformats.org/officeDocument/2006/math">
                    <m:sSub>
                      <m:sSubPr>
                        <m:ctrlPr>
                          <a:rPr lang="en-US" altLang="en-US" sz="2400" i="1" dirty="0" smtClean="0">
                            <a:latin typeface="Cambria Math" panose="02040503050406030204" pitchFamily="18" charset="0"/>
                          </a:rPr>
                        </m:ctrlPr>
                      </m:sSubPr>
                      <m:e>
                        <m:r>
                          <a:rPr lang="en-US" altLang="en-US" sz="2400" i="1" dirty="0" smtClean="0">
                            <a:latin typeface="Cambria Math" panose="02040503050406030204" pitchFamily="18" charset="0"/>
                          </a:rPr>
                          <m:t>𝑟</m:t>
                        </m:r>
                      </m:e>
                      <m:sub>
                        <m:r>
                          <a:rPr lang="en-US" altLang="en-US" sz="2400" b="0" i="1" dirty="0" smtClean="0">
                            <a:latin typeface="Cambria Math" panose="02040503050406030204" pitchFamily="18" charset="0"/>
                          </a:rPr>
                          <m:t>1</m:t>
                        </m:r>
                      </m:sub>
                    </m:sSub>
                  </m:oMath>
                </a14:m>
                <a:endParaRPr lang="en-US" altLang="en-US" sz="2400" i="1" dirty="0"/>
              </a:p>
              <a:p>
                <a:r>
                  <a:rPr lang="en-US" altLang="en-US" sz="2400" b="1" dirty="0"/>
                  <a:t>where </a:t>
                </a:r>
                <a:r>
                  <a:rPr lang="en-US" altLang="en-US" sz="2400" i="1" dirty="0"/>
                  <a:t>id  </a:t>
                </a:r>
                <a:r>
                  <a:rPr lang="en-US" altLang="en-US" sz="2400" b="1" dirty="0"/>
                  <a:t>in </a:t>
                </a:r>
                <a:r>
                  <a:rPr lang="en-US" altLang="en-US" sz="2400" dirty="0"/>
                  <a:t>(</a:t>
                </a:r>
                <a14:m>
                  <m:oMath xmlns:m="http://schemas.openxmlformats.org/officeDocument/2006/math">
                    <m:sSub>
                      <m:sSubPr>
                        <m:ctrlPr>
                          <a:rPr lang="en-US" altLang="en-US" sz="2400" i="1" dirty="0" smtClean="0">
                            <a:latin typeface="Cambria Math" panose="02040503050406030204" pitchFamily="18" charset="0"/>
                          </a:rPr>
                        </m:ctrlPr>
                      </m:sSubPr>
                      <m:e>
                        <m:r>
                          <a:rPr lang="en-US" altLang="en-US" sz="2400" i="1" dirty="0" smtClean="0">
                            <a:latin typeface="Cambria Math" panose="02040503050406030204" pitchFamily="18" charset="0"/>
                          </a:rPr>
                          <m:t>𝑟</m:t>
                        </m:r>
                      </m:e>
                      <m:sub>
                        <m:r>
                          <a:rPr lang="en-US" altLang="en-US" sz="2400" i="1" dirty="0" smtClean="0">
                            <a:latin typeface="Cambria Math" panose="02040503050406030204" pitchFamily="18" charset="0"/>
                          </a:rPr>
                          <m:t>2</m:t>
                        </m:r>
                      </m:sub>
                    </m:sSub>
                  </m:oMath>
                </a14:m>
                <a:r>
                  <a:rPr lang="en-US" altLang="en-US" sz="2400" dirty="0"/>
                  <a:t>);</a:t>
                </a:r>
              </a:p>
            </p:txBody>
          </p:sp>
        </mc:Choice>
        <mc:Fallback xmlns="">
          <p:sp>
            <p:nvSpPr>
              <p:cNvPr id="4" name="TextBox 3">
                <a:extLst>
                  <a:ext uri="{FF2B5EF4-FFF2-40B4-BE49-F238E27FC236}">
                    <a16:creationId xmlns:a16="http://schemas.microsoft.com/office/drawing/2014/main" id="{05772E86-FAB9-4757-B36D-674A281C1740}"/>
                  </a:ext>
                </a:extLst>
              </p:cNvPr>
              <p:cNvSpPr txBox="1">
                <a:spLocks noRot="1" noChangeAspect="1" noMove="1" noResize="1" noEditPoints="1" noAdjustHandles="1" noChangeArrowheads="1" noChangeShapeType="1" noTextEdit="1"/>
              </p:cNvSpPr>
              <p:nvPr/>
            </p:nvSpPr>
            <p:spPr>
              <a:xfrm>
                <a:off x="1441174" y="3932415"/>
                <a:ext cx="4572000" cy="1200329"/>
              </a:xfrm>
              <a:prstGeom prst="rect">
                <a:avLst/>
              </a:prstGeom>
              <a:blipFill>
                <a:blip r:embed="rId3"/>
                <a:stretch>
                  <a:fillRect l="-2000" t="-3553" b="-11168"/>
                </a:stretch>
              </a:blipFill>
            </p:spPr>
            <p:txBody>
              <a:bodyPr/>
              <a:lstStyle/>
              <a:p>
                <a:r>
                  <a:rPr lang="en-US">
                    <a:noFill/>
                  </a:rPr>
                  <a:t> </a:t>
                </a:r>
              </a:p>
            </p:txBody>
          </p:sp>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9298" name="Rectangle 2"/>
          <p:cNvSpPr>
            <a:spLocks noGrp="1" noChangeArrowheads="1"/>
          </p:cNvSpPr>
          <p:nvPr>
            <p:ph type="title"/>
          </p:nvPr>
        </p:nvSpPr>
        <p:spPr/>
        <p:txBody>
          <a:bodyPr/>
          <a:lstStyle/>
          <a:p>
            <a:r>
              <a:rPr lang="fa-IR" dirty="0"/>
              <a:t>عضویت در مجموعه‌ها</a:t>
            </a:r>
            <a:endParaRPr lang="en-US" altLang="en-US" sz="2800" dirty="0"/>
          </a:p>
        </p:txBody>
      </p:sp>
      <p:sp>
        <p:nvSpPr>
          <p:cNvPr id="49154" name="Rectangle 3"/>
          <p:cNvSpPr>
            <a:spLocks noGrp="1" noChangeArrowheads="1"/>
          </p:cNvSpPr>
          <p:nvPr>
            <p:ph idx="1"/>
          </p:nvPr>
        </p:nvSpPr>
        <p:spPr>
          <a:xfrm>
            <a:off x="772357" y="1109663"/>
            <a:ext cx="7648313" cy="5181955"/>
          </a:xfrm>
        </p:spPr>
        <p:txBody>
          <a:bodyPr/>
          <a:lstStyle/>
          <a:p>
            <a:pPr algn="r" rtl="1">
              <a:tabLst>
                <a:tab pos="1027113" algn="l"/>
              </a:tabLst>
            </a:pPr>
            <a:r>
              <a:rPr lang="fa-IR" altLang="en-US" dirty="0"/>
              <a:t>یافتن درس‌هایی که هم در ترم پاییز ۲۰۱۷ و هم در ترم بهار ۲۰۱۸ ارائه شده‌اند:</a:t>
            </a:r>
            <a:endParaRPr lang="en-US" altLang="en-US" dirty="0"/>
          </a:p>
          <a:p>
            <a:pPr algn="r" rtl="1">
              <a:tabLst>
                <a:tab pos="1027113" algn="l"/>
              </a:tabLst>
            </a:pPr>
            <a:endParaRPr lang="en-US" altLang="en-US" dirty="0"/>
          </a:p>
          <a:p>
            <a:pPr algn="r" rtl="1">
              <a:tabLst>
                <a:tab pos="1027113" algn="l"/>
              </a:tabLst>
            </a:pPr>
            <a:endParaRPr lang="en-US" altLang="en-US" sz="2800" dirty="0"/>
          </a:p>
          <a:p>
            <a:pPr algn="r" rtl="1">
              <a:tabLst>
                <a:tab pos="1027113" algn="l"/>
              </a:tabLst>
            </a:pPr>
            <a:endParaRPr lang="en-US" altLang="en-US" sz="2800" dirty="0"/>
          </a:p>
          <a:p>
            <a:pPr algn="r" rtl="1">
              <a:tabLst>
                <a:tab pos="1027113" algn="l"/>
              </a:tabLst>
            </a:pPr>
            <a:endParaRPr lang="en-US" altLang="en-US" sz="2800" dirty="0"/>
          </a:p>
          <a:p>
            <a:pPr algn="r" rtl="1">
              <a:tabLst>
                <a:tab pos="1027113" algn="l"/>
              </a:tabLst>
            </a:pPr>
            <a:r>
              <a:rPr lang="fa-IR" altLang="en-US" dirty="0"/>
              <a:t>یافتن درس‌هایی که در ترم پاییز ۲۰۱۷ ارائه شده‌اند اما در بهار ۲۰۱۸ ارائه نشده‌اند:</a:t>
            </a:r>
            <a:endParaRPr lang="en-US" altLang="en-US" sz="2800" dirty="0"/>
          </a:p>
          <a:p>
            <a:pPr algn="r" rtl="1">
              <a:tabLst>
                <a:tab pos="1027113" algn="l"/>
              </a:tabLst>
            </a:pPr>
            <a:endParaRPr lang="en-US" altLang="en-US" sz="2800" dirty="0"/>
          </a:p>
        </p:txBody>
      </p:sp>
      <p:sp>
        <p:nvSpPr>
          <p:cNvPr id="49156" name="Text Box 5"/>
          <p:cNvSpPr txBox="1">
            <a:spLocks noChangeArrowheads="1"/>
          </p:cNvSpPr>
          <p:nvPr/>
        </p:nvSpPr>
        <p:spPr bwMode="auto">
          <a:xfrm>
            <a:off x="857646" y="1552023"/>
            <a:ext cx="814720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2000" b="1" dirty="0"/>
              <a:t>select distinct </a:t>
            </a:r>
            <a:r>
              <a:rPr lang="en-US" altLang="en-US" sz="2000" i="1" dirty="0" err="1"/>
              <a:t>course_id</a:t>
            </a:r>
            <a:endParaRPr lang="en-US" altLang="en-US" sz="2000" i="1" dirty="0"/>
          </a:p>
          <a:p>
            <a:r>
              <a:rPr lang="en-US" altLang="en-US" sz="2000" b="1" dirty="0"/>
              <a:t>from </a:t>
            </a:r>
            <a:r>
              <a:rPr lang="en-US" altLang="en-US" sz="2000" i="1" dirty="0"/>
              <a:t>section</a:t>
            </a:r>
          </a:p>
          <a:p>
            <a:r>
              <a:rPr lang="en-US" altLang="en-US" sz="2000" b="1" dirty="0"/>
              <a:t>where </a:t>
            </a:r>
            <a:r>
              <a:rPr lang="en-US" altLang="en-US" sz="2000" i="1" dirty="0"/>
              <a:t>semester </a:t>
            </a:r>
            <a:r>
              <a:rPr lang="en-US" altLang="en-US" sz="2000" dirty="0"/>
              <a:t>= 'Fall' </a:t>
            </a:r>
            <a:r>
              <a:rPr lang="en-US" altLang="en-US" sz="2000" b="1" dirty="0"/>
              <a:t>and </a:t>
            </a:r>
            <a:r>
              <a:rPr lang="en-US" altLang="en-US" sz="2000" i="1" dirty="0"/>
              <a:t>year</a:t>
            </a:r>
            <a:r>
              <a:rPr lang="en-US" altLang="en-US" sz="2000" dirty="0"/>
              <a:t>= 2017 </a:t>
            </a:r>
            <a:r>
              <a:rPr lang="en-US" altLang="en-US" sz="2000" b="1" dirty="0"/>
              <a:t>and </a:t>
            </a:r>
            <a:br>
              <a:rPr lang="en-US" altLang="en-US" sz="2000" b="1" dirty="0"/>
            </a:br>
            <a:r>
              <a:rPr lang="en-US" altLang="en-US" sz="2000" b="1" dirty="0"/>
              <a:t>           </a:t>
            </a:r>
            <a:r>
              <a:rPr lang="en-US" altLang="en-US" sz="2000" i="1" dirty="0" err="1"/>
              <a:t>course_id</a:t>
            </a:r>
            <a:r>
              <a:rPr lang="en-US" altLang="en-US" sz="2000" i="1" dirty="0"/>
              <a:t> </a:t>
            </a:r>
            <a:r>
              <a:rPr lang="en-US" altLang="en-US" sz="2000" b="1" dirty="0"/>
              <a:t>in </a:t>
            </a:r>
            <a:r>
              <a:rPr lang="en-US" altLang="en-US" sz="2000" dirty="0"/>
              <a:t>(</a:t>
            </a:r>
            <a:r>
              <a:rPr lang="en-US" altLang="en-US" sz="2000" b="1" dirty="0"/>
              <a:t>select </a:t>
            </a:r>
            <a:r>
              <a:rPr lang="en-US" altLang="en-US" sz="2000" i="1" dirty="0" err="1"/>
              <a:t>course_id</a:t>
            </a:r>
            <a:endParaRPr lang="en-US" altLang="en-US" sz="2000" i="1" dirty="0"/>
          </a:p>
          <a:p>
            <a:r>
              <a:rPr lang="en-US" altLang="en-US" sz="2000" b="1" dirty="0"/>
              <a:t>                                 from </a:t>
            </a:r>
            <a:r>
              <a:rPr lang="en-US" altLang="en-US" sz="2000" i="1" dirty="0"/>
              <a:t>section</a:t>
            </a:r>
          </a:p>
          <a:p>
            <a:r>
              <a:rPr lang="en-US" altLang="en-US" sz="2000" b="1" dirty="0"/>
              <a:t>                                 where </a:t>
            </a:r>
            <a:r>
              <a:rPr lang="en-US" altLang="en-US" sz="2000" i="1" dirty="0"/>
              <a:t>semester </a:t>
            </a:r>
            <a:r>
              <a:rPr lang="en-US" altLang="en-US" sz="2000" dirty="0"/>
              <a:t>= 'Spring' </a:t>
            </a:r>
            <a:r>
              <a:rPr lang="en-US" altLang="en-US" sz="2000" b="1" dirty="0"/>
              <a:t>and </a:t>
            </a:r>
            <a:r>
              <a:rPr lang="en-US" altLang="en-US" sz="2000" i="1" dirty="0"/>
              <a:t>year</a:t>
            </a:r>
            <a:r>
              <a:rPr lang="en-US" altLang="en-US" sz="2000" dirty="0"/>
              <a:t>= 2018);</a:t>
            </a:r>
          </a:p>
        </p:txBody>
      </p:sp>
      <p:sp>
        <p:nvSpPr>
          <p:cNvPr id="49157" name="Text Box 6"/>
          <p:cNvSpPr txBox="1">
            <a:spLocks noChangeArrowheads="1"/>
          </p:cNvSpPr>
          <p:nvPr/>
        </p:nvSpPr>
        <p:spPr bwMode="auto">
          <a:xfrm>
            <a:off x="407503" y="4552123"/>
            <a:ext cx="859734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2000" b="1" dirty="0"/>
              <a:t>select distinct </a:t>
            </a:r>
            <a:r>
              <a:rPr lang="en-US" altLang="en-US" sz="2000" i="1" dirty="0" err="1"/>
              <a:t>course_id</a:t>
            </a:r>
            <a:endParaRPr lang="en-US" altLang="en-US" sz="2000" i="1" dirty="0"/>
          </a:p>
          <a:p>
            <a:r>
              <a:rPr lang="en-US" altLang="en-US" sz="2000" b="1" dirty="0"/>
              <a:t>from </a:t>
            </a:r>
            <a:r>
              <a:rPr lang="en-US" altLang="en-US" sz="2000" i="1" dirty="0"/>
              <a:t>section</a:t>
            </a:r>
          </a:p>
          <a:p>
            <a:r>
              <a:rPr lang="en-US" altLang="en-US" sz="2000" b="1" dirty="0"/>
              <a:t>where </a:t>
            </a:r>
            <a:r>
              <a:rPr lang="en-US" altLang="en-US" sz="2000" i="1" dirty="0"/>
              <a:t>semester </a:t>
            </a:r>
            <a:r>
              <a:rPr lang="en-US" altLang="en-US" sz="2000" dirty="0"/>
              <a:t>= 'Fall' </a:t>
            </a:r>
            <a:r>
              <a:rPr lang="en-US" altLang="en-US" sz="2000" b="1" dirty="0"/>
              <a:t>and </a:t>
            </a:r>
            <a:r>
              <a:rPr lang="en-US" altLang="en-US" sz="2000" i="1" dirty="0"/>
              <a:t>year</a:t>
            </a:r>
            <a:r>
              <a:rPr lang="en-US" altLang="en-US" sz="2000" dirty="0"/>
              <a:t>= 2017 </a:t>
            </a:r>
            <a:r>
              <a:rPr lang="en-US" altLang="en-US" sz="2000" b="1" dirty="0"/>
              <a:t>and </a:t>
            </a:r>
            <a:br>
              <a:rPr lang="en-US" altLang="en-US" sz="2000" b="1" dirty="0"/>
            </a:br>
            <a:r>
              <a:rPr lang="en-US" altLang="en-US" sz="2000" b="1" dirty="0"/>
              <a:t>           </a:t>
            </a:r>
            <a:r>
              <a:rPr lang="en-US" altLang="en-US" sz="2000" i="1" dirty="0" err="1"/>
              <a:t>course_id</a:t>
            </a:r>
            <a:r>
              <a:rPr lang="en-US" altLang="en-US" sz="2000" i="1" dirty="0"/>
              <a:t>  </a:t>
            </a:r>
            <a:r>
              <a:rPr lang="en-US" altLang="en-US" sz="2000" b="1" dirty="0"/>
              <a:t>not in </a:t>
            </a:r>
            <a:r>
              <a:rPr lang="en-US" altLang="en-US" sz="2000" dirty="0"/>
              <a:t>(</a:t>
            </a:r>
            <a:r>
              <a:rPr lang="en-US" altLang="en-US" sz="2000" b="1" dirty="0"/>
              <a:t>select </a:t>
            </a:r>
            <a:r>
              <a:rPr lang="en-US" altLang="en-US" sz="2000" i="1" dirty="0" err="1"/>
              <a:t>course_id</a:t>
            </a:r>
            <a:endParaRPr lang="en-US" altLang="en-US" sz="2000" i="1" dirty="0"/>
          </a:p>
          <a:p>
            <a:r>
              <a:rPr lang="en-US" altLang="en-US" sz="2000" b="1" dirty="0"/>
              <a:t>                                        from </a:t>
            </a:r>
            <a:r>
              <a:rPr lang="en-US" altLang="en-US" sz="2000" i="1" dirty="0"/>
              <a:t>section</a:t>
            </a:r>
          </a:p>
          <a:p>
            <a:r>
              <a:rPr lang="en-US" altLang="en-US" sz="2000" b="1" dirty="0"/>
              <a:t>                                        where </a:t>
            </a:r>
            <a:r>
              <a:rPr lang="en-US" altLang="en-US" sz="2000" i="1" dirty="0"/>
              <a:t>semester </a:t>
            </a:r>
            <a:r>
              <a:rPr lang="en-US" altLang="en-US" sz="2000" dirty="0"/>
              <a:t>= 'Spring' </a:t>
            </a:r>
            <a:r>
              <a:rPr lang="en-US" altLang="en-US" sz="2000" b="1" dirty="0"/>
              <a:t>and </a:t>
            </a:r>
            <a:r>
              <a:rPr lang="en-US" altLang="en-US" sz="2000" i="1" dirty="0"/>
              <a:t>year</a:t>
            </a:r>
            <a:r>
              <a:rPr lang="en-US" altLang="en-US" sz="2000" dirty="0"/>
              <a:t>= 2018);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fade">
                                      <p:cBhvr>
                                        <p:cTn id="7" dur="500"/>
                                        <p:tgtEl>
                                          <p:spTgt spid="491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9157"/>
                                        </p:tgtEl>
                                        <p:attrNameLst>
                                          <p:attrName>style.visibility</p:attrName>
                                        </p:attrNameLst>
                                      </p:cBhvr>
                                      <p:to>
                                        <p:strVal val="visible"/>
                                      </p:to>
                                    </p:set>
                                    <p:animEffect transition="in" filter="fade">
                                      <p:cBhvr>
                                        <p:cTn id="12" dur="500"/>
                                        <p:tgtEl>
                                          <p:spTgt spid="49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p:bldP spid="49157" grpId="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1346" name="Rectangle 2"/>
          <p:cNvSpPr>
            <a:spLocks noGrp="1" noChangeArrowheads="1"/>
          </p:cNvSpPr>
          <p:nvPr>
            <p:ph type="title"/>
          </p:nvPr>
        </p:nvSpPr>
        <p:spPr/>
        <p:txBody>
          <a:bodyPr/>
          <a:lstStyle/>
          <a:p>
            <a:r>
              <a:rPr lang="fa-IR" dirty="0"/>
              <a:t>عضویت در مجموعه‌ها (ادامه)</a:t>
            </a:r>
            <a:endParaRPr lang="en-US" altLang="en-US" sz="2800" dirty="0"/>
          </a:p>
        </p:txBody>
      </p:sp>
      <p:sp>
        <p:nvSpPr>
          <p:cNvPr id="50178" name="Rectangle 3"/>
          <p:cNvSpPr>
            <a:spLocks noGrp="1" noChangeArrowheads="1"/>
          </p:cNvSpPr>
          <p:nvPr>
            <p:ph idx="1"/>
          </p:nvPr>
        </p:nvSpPr>
        <p:spPr>
          <a:xfrm>
            <a:off x="356587" y="1016001"/>
            <a:ext cx="8077200" cy="5177536"/>
          </a:xfrm>
        </p:spPr>
        <p:txBody>
          <a:bodyPr/>
          <a:lstStyle/>
          <a:p>
            <a:pPr algn="r" defTabSz="915988" rtl="1">
              <a:tabLst>
                <a:tab pos="684213" algn="l"/>
                <a:tab pos="1250950" algn="l"/>
              </a:tabLst>
            </a:pPr>
            <a:r>
              <a:rPr lang="fa-IR" altLang="en-US" dirty="0"/>
              <a:t>یافتن نام تمام اساتیدی که نام آن‌ها نه </a:t>
            </a:r>
            <a:r>
              <a:rPr lang="en-US" altLang="en-US" dirty="0"/>
              <a:t>“Mozart”</a:t>
            </a:r>
            <a:r>
              <a:rPr lang="fa-IR" altLang="en-US" dirty="0"/>
              <a:t> </a:t>
            </a:r>
            <a:r>
              <a:rPr lang="en-US" altLang="en-US" dirty="0"/>
              <a:t> </a:t>
            </a:r>
            <a:r>
              <a:rPr lang="fa-IR" altLang="en-US" dirty="0"/>
              <a:t>است و نه</a:t>
            </a:r>
            <a:r>
              <a:rPr lang="en-US" altLang="en-US" dirty="0"/>
              <a:t> ”Einstein”</a:t>
            </a:r>
            <a:r>
              <a:rPr lang="fa-IR" altLang="en-US" dirty="0"/>
              <a:t>:</a:t>
            </a:r>
          </a:p>
          <a:p>
            <a:pPr algn="r" defTabSz="915988" rtl="1">
              <a:tabLst>
                <a:tab pos="684213" algn="l"/>
                <a:tab pos="1250950" algn="l"/>
              </a:tabLst>
            </a:pPr>
            <a:endParaRPr lang="en-US" altLang="en-US" sz="1000" dirty="0"/>
          </a:p>
          <a:p>
            <a:pPr algn="r" rtl="1">
              <a:buNone/>
            </a:pPr>
            <a:endParaRPr lang="en-US" altLang="en-US" sz="1000" dirty="0"/>
          </a:p>
          <a:p>
            <a:pPr algn="r" rtl="1">
              <a:buNone/>
            </a:pPr>
            <a:endParaRPr lang="en-US" altLang="en-US" sz="1000" dirty="0"/>
          </a:p>
          <a:p>
            <a:pPr algn="r" rtl="1">
              <a:buNone/>
            </a:pPr>
            <a:endParaRPr lang="en-US" altLang="en-US" sz="1000" dirty="0"/>
          </a:p>
          <a:p>
            <a:pPr algn="r" defTabSz="915988" rtl="1">
              <a:tabLst>
                <a:tab pos="684213" algn="l"/>
                <a:tab pos="1250950" algn="l"/>
              </a:tabLst>
            </a:pPr>
            <a:r>
              <a:rPr lang="fa-IR" altLang="en-US" dirty="0"/>
              <a:t>یافتن تعداد کل (و متمایز) دانشجویانی که درس‌هایی را گذرانده‌اند که توسط استادی با شناسه 10101 تدریس شده‌اند:</a:t>
            </a:r>
          </a:p>
          <a:p>
            <a:pPr marL="0" indent="0" algn="r" defTabSz="915988" rtl="1">
              <a:buNone/>
              <a:tabLst>
                <a:tab pos="684213" algn="l"/>
                <a:tab pos="1250950" algn="l"/>
              </a:tabLst>
            </a:pPr>
            <a:endParaRPr lang="en-US" altLang="en-US" dirty="0"/>
          </a:p>
          <a:p>
            <a:pPr algn="r" defTabSz="915988" rtl="1">
              <a:tabLst>
                <a:tab pos="684213" algn="l"/>
                <a:tab pos="1250950" algn="l"/>
              </a:tabLst>
            </a:pPr>
            <a:endParaRPr lang="en-US" altLang="en-US" dirty="0"/>
          </a:p>
          <a:p>
            <a:pPr algn="r" defTabSz="915988" rtl="1">
              <a:tabLst>
                <a:tab pos="684213" algn="l"/>
                <a:tab pos="1250950" algn="l"/>
              </a:tabLst>
            </a:pPr>
            <a:endParaRPr lang="en-US" altLang="en-US" dirty="0"/>
          </a:p>
          <a:p>
            <a:pPr algn="r" defTabSz="915988" rtl="1">
              <a:tabLst>
                <a:tab pos="684213" algn="l"/>
                <a:tab pos="1250950" algn="l"/>
              </a:tabLst>
            </a:pPr>
            <a:endParaRPr lang="en-US" altLang="en-US" dirty="0"/>
          </a:p>
          <a:p>
            <a:pPr algn="r" defTabSz="915988" rtl="1">
              <a:tabLst>
                <a:tab pos="684213" algn="l"/>
                <a:tab pos="1250950" algn="l"/>
              </a:tabLst>
            </a:pPr>
            <a:endParaRPr lang="en-US" altLang="en-US" dirty="0"/>
          </a:p>
          <a:p>
            <a:pPr algn="r" defTabSz="915988" rtl="1">
              <a:tabLst>
                <a:tab pos="684213" algn="l"/>
                <a:tab pos="1250950" algn="l"/>
              </a:tabLst>
            </a:pPr>
            <a:endParaRPr lang="en-US" altLang="en-US" sz="1000" dirty="0"/>
          </a:p>
          <a:p>
            <a:pPr algn="r" defTabSz="915988" rtl="1">
              <a:tabLst>
                <a:tab pos="684213" algn="l"/>
                <a:tab pos="1250950" algn="l"/>
              </a:tabLst>
            </a:pPr>
            <a:r>
              <a:rPr lang="fa-IR" altLang="en-US" dirty="0"/>
              <a:t>نکته:پرس‌وجوی بالا را می‌توان به شکل ساده‌تری نوشت؛ این نسخه صرفاً برای نشان دادن ویژگی‌های مختلف </a:t>
            </a:r>
            <a:r>
              <a:rPr lang="en-US" altLang="en-US" dirty="0"/>
              <a:t>SQL</a:t>
            </a:r>
            <a:r>
              <a:rPr lang="fa-IR" altLang="en-US" dirty="0"/>
              <a:t> </a:t>
            </a:r>
            <a:r>
              <a:rPr lang="en-US" altLang="en-US" dirty="0"/>
              <a:t> </a:t>
            </a:r>
            <a:r>
              <a:rPr lang="fa-IR" altLang="en-US" dirty="0"/>
              <a:t>ارائه شده است.</a:t>
            </a:r>
            <a:endParaRPr lang="en-US" altLang="en-US" i="1" dirty="0"/>
          </a:p>
        </p:txBody>
      </p:sp>
      <p:sp>
        <p:nvSpPr>
          <p:cNvPr id="50180" name="Text Box 5"/>
          <p:cNvSpPr txBox="1">
            <a:spLocks noChangeArrowheads="1"/>
          </p:cNvSpPr>
          <p:nvPr/>
        </p:nvSpPr>
        <p:spPr bwMode="auto">
          <a:xfrm>
            <a:off x="626166" y="3110948"/>
            <a:ext cx="797791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2000" b="1" dirty="0"/>
              <a:t>select count </a:t>
            </a:r>
            <a:r>
              <a:rPr lang="en-US" altLang="en-US" sz="2000" dirty="0"/>
              <a:t>(</a:t>
            </a:r>
            <a:r>
              <a:rPr lang="en-US" altLang="en-US" sz="2000" b="1" dirty="0"/>
              <a:t>distinct </a:t>
            </a:r>
            <a:r>
              <a:rPr lang="en-US" altLang="en-US" sz="2000" i="1" dirty="0"/>
              <a:t>ID</a:t>
            </a:r>
            <a:r>
              <a:rPr lang="en-US" altLang="en-US" sz="2000" dirty="0"/>
              <a:t>)</a:t>
            </a:r>
          </a:p>
          <a:p>
            <a:r>
              <a:rPr lang="en-US" altLang="en-US" sz="2000" b="1" dirty="0"/>
              <a:t>from </a:t>
            </a:r>
            <a:r>
              <a:rPr lang="en-US" altLang="en-US" sz="2000" i="1" dirty="0"/>
              <a:t>takes</a:t>
            </a:r>
          </a:p>
          <a:p>
            <a:r>
              <a:rPr lang="en-US" altLang="en-US" sz="2000" b="1" dirty="0"/>
              <a:t>where </a:t>
            </a:r>
            <a:r>
              <a:rPr lang="en-US" altLang="en-US" sz="2000" dirty="0"/>
              <a:t>(</a:t>
            </a:r>
            <a:r>
              <a:rPr lang="en-US" altLang="en-US" sz="2000" i="1" dirty="0" err="1"/>
              <a:t>course_id</a:t>
            </a:r>
            <a:r>
              <a:rPr lang="en-US" altLang="en-US" sz="2000" dirty="0"/>
              <a:t>, </a:t>
            </a:r>
            <a:r>
              <a:rPr lang="en-US" altLang="en-US" sz="2000" i="1" dirty="0" err="1"/>
              <a:t>sec_id</a:t>
            </a:r>
            <a:r>
              <a:rPr lang="en-US" altLang="en-US" sz="2000" dirty="0"/>
              <a:t>, </a:t>
            </a:r>
            <a:r>
              <a:rPr lang="en-US" altLang="en-US" sz="2000" i="1" dirty="0"/>
              <a:t>semester</a:t>
            </a:r>
            <a:r>
              <a:rPr lang="en-US" altLang="en-US" sz="2000" dirty="0"/>
              <a:t>, </a:t>
            </a:r>
            <a:r>
              <a:rPr lang="en-US" altLang="en-US" sz="2000" i="1" dirty="0"/>
              <a:t>year</a:t>
            </a:r>
            <a:r>
              <a:rPr lang="en-US" altLang="en-US" sz="2000" dirty="0"/>
              <a:t>) </a:t>
            </a:r>
            <a:r>
              <a:rPr lang="en-US" altLang="en-US" sz="2000" b="1" dirty="0"/>
              <a:t>in </a:t>
            </a:r>
            <a:br>
              <a:rPr lang="en-US" altLang="en-US" sz="2000" b="1" dirty="0"/>
            </a:br>
            <a:r>
              <a:rPr lang="en-US" altLang="en-US" sz="2000" b="1" dirty="0"/>
              <a:t>                                </a:t>
            </a:r>
            <a:r>
              <a:rPr lang="en-US" altLang="en-US" sz="2000" dirty="0"/>
              <a:t>(</a:t>
            </a:r>
            <a:r>
              <a:rPr lang="en-US" altLang="en-US" sz="2000" b="1" dirty="0"/>
              <a:t>select </a:t>
            </a:r>
            <a:r>
              <a:rPr lang="en-US" altLang="en-US" sz="2000" i="1" dirty="0" err="1"/>
              <a:t>course_id</a:t>
            </a:r>
            <a:r>
              <a:rPr lang="en-US" altLang="en-US" sz="2000" dirty="0"/>
              <a:t>, </a:t>
            </a:r>
            <a:r>
              <a:rPr lang="en-US" altLang="en-US" sz="2000" i="1" dirty="0" err="1"/>
              <a:t>sec_id</a:t>
            </a:r>
            <a:r>
              <a:rPr lang="en-US" altLang="en-US" sz="2000" dirty="0"/>
              <a:t>, </a:t>
            </a:r>
            <a:r>
              <a:rPr lang="en-US" altLang="en-US" sz="2000" i="1" dirty="0"/>
              <a:t>semester</a:t>
            </a:r>
            <a:r>
              <a:rPr lang="en-US" altLang="en-US" sz="2000" dirty="0"/>
              <a:t>, </a:t>
            </a:r>
            <a:r>
              <a:rPr lang="en-US" altLang="en-US" sz="2000" i="1" dirty="0"/>
              <a:t>year</a:t>
            </a:r>
          </a:p>
          <a:p>
            <a:r>
              <a:rPr lang="en-US" altLang="en-US" sz="2000" b="1" dirty="0"/>
              <a:t>                                 from </a:t>
            </a:r>
            <a:r>
              <a:rPr lang="en-US" altLang="en-US" sz="2000" i="1" dirty="0"/>
              <a:t>teaches</a:t>
            </a:r>
          </a:p>
          <a:p>
            <a:r>
              <a:rPr lang="en-US" altLang="en-US" sz="2000" b="1" dirty="0"/>
              <a:t>                                 where </a:t>
            </a:r>
            <a:r>
              <a:rPr lang="en-US" altLang="en-US" sz="2000" i="1" dirty="0"/>
              <a:t>teaches</a:t>
            </a:r>
            <a:r>
              <a:rPr lang="en-US" altLang="en-US" sz="2000" dirty="0"/>
              <a:t>.</a:t>
            </a:r>
            <a:r>
              <a:rPr lang="en-US" altLang="en-US" sz="2000" i="1" dirty="0"/>
              <a:t>ID</a:t>
            </a:r>
            <a:r>
              <a:rPr lang="en-US" altLang="en-US" sz="2000" dirty="0"/>
              <a:t>= 10101);</a:t>
            </a:r>
          </a:p>
        </p:txBody>
      </p:sp>
      <p:sp>
        <p:nvSpPr>
          <p:cNvPr id="6" name="TextBox 5">
            <a:extLst>
              <a:ext uri="{FF2B5EF4-FFF2-40B4-BE49-F238E27FC236}">
                <a16:creationId xmlns:a16="http://schemas.microsoft.com/office/drawing/2014/main" id="{68AD5F22-224E-4CC3-95D4-FDAAAE721E93}"/>
              </a:ext>
            </a:extLst>
          </p:cNvPr>
          <p:cNvSpPr txBox="1"/>
          <p:nvPr/>
        </p:nvSpPr>
        <p:spPr>
          <a:xfrm>
            <a:off x="526773" y="1429339"/>
            <a:ext cx="7907013" cy="707886"/>
          </a:xfrm>
          <a:prstGeom prst="rect">
            <a:avLst/>
          </a:prstGeom>
          <a:noFill/>
        </p:spPr>
        <p:txBody>
          <a:bodyPr wrap="square">
            <a:spAutoFit/>
          </a:bodyPr>
          <a:lstStyle/>
          <a:p>
            <a:pPr>
              <a:spcBef>
                <a:spcPts val="0"/>
              </a:spcBef>
              <a:buNone/>
            </a:pPr>
            <a:r>
              <a:rPr lang="en-US" altLang="en-US" sz="2000" dirty="0"/>
              <a:t> </a:t>
            </a:r>
            <a:r>
              <a:rPr lang="en-US" altLang="en-US" sz="2000" b="1" dirty="0"/>
              <a:t>select distinct </a:t>
            </a:r>
            <a:r>
              <a:rPr lang="en-US" altLang="en-US" sz="2000" i="1" dirty="0"/>
              <a:t>name </a:t>
            </a:r>
            <a:r>
              <a:rPr lang="en-US" altLang="en-US" sz="2000" b="1" dirty="0"/>
              <a:t> from </a:t>
            </a:r>
            <a:r>
              <a:rPr lang="en-US" altLang="en-US" sz="2000" i="1" dirty="0"/>
              <a:t>instructor</a:t>
            </a:r>
          </a:p>
          <a:p>
            <a:pPr>
              <a:spcBef>
                <a:spcPts val="0"/>
              </a:spcBef>
              <a:buNone/>
            </a:pPr>
            <a:r>
              <a:rPr lang="en-US" altLang="en-US" sz="2000" b="1" dirty="0"/>
              <a:t>                 where </a:t>
            </a:r>
            <a:r>
              <a:rPr lang="en-US" altLang="en-US" sz="2000" dirty="0"/>
              <a:t> </a:t>
            </a:r>
            <a:r>
              <a:rPr lang="en-US" altLang="en-US" sz="2000" i="1" dirty="0"/>
              <a:t>name  </a:t>
            </a:r>
            <a:r>
              <a:rPr lang="en-US" altLang="en-US" sz="2000" b="1" dirty="0"/>
              <a:t>not in </a:t>
            </a:r>
            <a:r>
              <a:rPr lang="en-US" altLang="en-US" sz="2000" dirty="0"/>
              <a:t>('Mozart', 'Einstein') </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180">
                                            <p:txEl>
                                              <p:pRg st="0" end="0"/>
                                            </p:txEl>
                                          </p:spTgt>
                                        </p:tgtEl>
                                        <p:attrNameLst>
                                          <p:attrName>style.visibility</p:attrName>
                                        </p:attrNameLst>
                                      </p:cBhvr>
                                      <p:to>
                                        <p:strVal val="visible"/>
                                      </p:to>
                                    </p:set>
                                    <p:animEffect transition="in" filter="fade">
                                      <p:cBhvr>
                                        <p:cTn id="12" dur="500"/>
                                        <p:tgtEl>
                                          <p:spTgt spid="50180">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0180">
                                            <p:txEl>
                                              <p:pRg st="1" end="1"/>
                                            </p:txEl>
                                          </p:spTgt>
                                        </p:tgtEl>
                                        <p:attrNameLst>
                                          <p:attrName>style.visibility</p:attrName>
                                        </p:attrNameLst>
                                      </p:cBhvr>
                                      <p:to>
                                        <p:strVal val="visible"/>
                                      </p:to>
                                    </p:set>
                                    <p:animEffect transition="in" filter="fade">
                                      <p:cBhvr>
                                        <p:cTn id="15" dur="500"/>
                                        <p:tgtEl>
                                          <p:spTgt spid="50180">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0180">
                                            <p:txEl>
                                              <p:pRg st="2" end="2"/>
                                            </p:txEl>
                                          </p:spTgt>
                                        </p:tgtEl>
                                        <p:attrNameLst>
                                          <p:attrName>style.visibility</p:attrName>
                                        </p:attrNameLst>
                                      </p:cBhvr>
                                      <p:to>
                                        <p:strVal val="visible"/>
                                      </p:to>
                                    </p:set>
                                    <p:animEffect transition="in" filter="fade">
                                      <p:cBhvr>
                                        <p:cTn id="18" dur="500"/>
                                        <p:tgtEl>
                                          <p:spTgt spid="50180">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0180">
                                            <p:txEl>
                                              <p:pRg st="3" end="3"/>
                                            </p:txEl>
                                          </p:spTgt>
                                        </p:tgtEl>
                                        <p:attrNameLst>
                                          <p:attrName>style.visibility</p:attrName>
                                        </p:attrNameLst>
                                      </p:cBhvr>
                                      <p:to>
                                        <p:strVal val="visible"/>
                                      </p:to>
                                    </p:set>
                                    <p:animEffect transition="in" filter="fade">
                                      <p:cBhvr>
                                        <p:cTn id="21" dur="500"/>
                                        <p:tgtEl>
                                          <p:spTgt spid="50180">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0180">
                                            <p:txEl>
                                              <p:pRg st="4" end="4"/>
                                            </p:txEl>
                                          </p:spTgt>
                                        </p:tgtEl>
                                        <p:attrNameLst>
                                          <p:attrName>style.visibility</p:attrName>
                                        </p:attrNameLst>
                                      </p:cBhvr>
                                      <p:to>
                                        <p:strVal val="visible"/>
                                      </p:to>
                                    </p:set>
                                    <p:animEffect transition="in" filter="fade">
                                      <p:cBhvr>
                                        <p:cTn id="24" dur="500"/>
                                        <p:tgtEl>
                                          <p:spTgt spid="5018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768350" y="2470150"/>
            <a:ext cx="8077200" cy="609600"/>
          </a:xfrm>
        </p:spPr>
        <p:txBody>
          <a:bodyPr/>
          <a:lstStyle/>
          <a:p>
            <a:r>
              <a:rPr lang="fa-IR" dirty="0"/>
              <a:t>مقایسه مجموعه‌ای</a:t>
            </a:r>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a:xfrm>
            <a:off x="552450" y="142875"/>
            <a:ext cx="8077200" cy="609600"/>
          </a:xfrm>
        </p:spPr>
        <p:txBody>
          <a:bodyPr/>
          <a:lstStyle/>
          <a:p>
            <a:pPr rtl="1"/>
            <a:r>
              <a:rPr lang="fa-IR" dirty="0"/>
              <a:t>مقایسه مجموعه‌ای - </a:t>
            </a:r>
            <a:r>
              <a:rPr lang="en-US" altLang="en-US" sz="2800" dirty="0"/>
              <a:t> </a:t>
            </a:r>
            <a:r>
              <a:rPr lang="fa-IR" altLang="en-US" sz="2800" dirty="0"/>
              <a:t>عبارت</a:t>
            </a:r>
            <a:r>
              <a:rPr lang="ja-JP" altLang="en-US" sz="2800" dirty="0"/>
              <a:t>“</a:t>
            </a:r>
            <a:r>
              <a:rPr lang="en-US" altLang="ja-JP" sz="2800" dirty="0"/>
              <a:t>some</a:t>
            </a:r>
            <a:r>
              <a:rPr lang="ja-JP" altLang="en-US" sz="2800" dirty="0"/>
              <a:t>”</a:t>
            </a:r>
            <a:r>
              <a:rPr lang="en-US" altLang="ja-JP" sz="2800" dirty="0"/>
              <a:t> </a:t>
            </a:r>
            <a:endParaRPr lang="en-US" altLang="en-US" sz="2800" dirty="0"/>
          </a:p>
        </p:txBody>
      </p:sp>
      <p:sp>
        <p:nvSpPr>
          <p:cNvPr id="51202" name="Rectangle 3"/>
          <p:cNvSpPr>
            <a:spLocks noGrp="1" noChangeArrowheads="1"/>
          </p:cNvSpPr>
          <p:nvPr>
            <p:ph idx="1"/>
          </p:nvPr>
        </p:nvSpPr>
        <p:spPr>
          <a:xfrm>
            <a:off x="763480" y="1106487"/>
            <a:ext cx="7384238" cy="4202492"/>
          </a:xfrm>
        </p:spPr>
        <p:txBody>
          <a:bodyPr/>
          <a:lstStyle/>
          <a:p>
            <a:pPr algn="r" defTabSz="915988" rtl="1">
              <a:tabLst>
                <a:tab pos="1830388" algn="l"/>
              </a:tabLst>
            </a:pPr>
            <a:r>
              <a:rPr lang="fa-IR" altLang="en-US" sz="2400" dirty="0"/>
              <a:t>یافتن نام اساتیدی که حقوق آن‌ها از حقوق حداقل یکی از اساتید دپارتمان زیست‌شناسی بیشتر است: </a:t>
            </a:r>
          </a:p>
          <a:p>
            <a:pPr marL="0" indent="0" algn="r" defTabSz="915988" rtl="1">
              <a:buNone/>
              <a:tabLst>
                <a:tab pos="1830388" algn="l"/>
              </a:tabLst>
            </a:pPr>
            <a:endParaRPr lang="en-US" altLang="en-US" sz="2400" dirty="0"/>
          </a:p>
          <a:p>
            <a:pPr algn="r" defTabSz="915988" rtl="1">
              <a:tabLst>
                <a:tab pos="1830388" algn="l"/>
              </a:tabLst>
            </a:pPr>
            <a:endParaRPr lang="en-US" altLang="en-US" sz="2400" dirty="0"/>
          </a:p>
          <a:p>
            <a:pPr algn="r" defTabSz="915988" rtl="1">
              <a:tabLst>
                <a:tab pos="1830388" algn="l"/>
              </a:tabLst>
            </a:pPr>
            <a:endParaRPr lang="en-US" altLang="en-US" sz="2400" dirty="0"/>
          </a:p>
          <a:p>
            <a:pPr algn="r" defTabSz="915988" rtl="1">
              <a:tabLst>
                <a:tab pos="1830388" algn="l"/>
              </a:tabLst>
            </a:pPr>
            <a:r>
              <a:rPr lang="fa-IR" altLang="en-US" sz="2400" dirty="0"/>
              <a:t>عبارت معادل با استفاده از &gt; </a:t>
            </a:r>
            <a:r>
              <a:rPr lang="en-US" altLang="en-US" sz="2400" dirty="0"/>
              <a:t>some</a:t>
            </a:r>
          </a:p>
        </p:txBody>
      </p:sp>
      <p:sp>
        <p:nvSpPr>
          <p:cNvPr id="51204" name="Text Box 5"/>
          <p:cNvSpPr txBox="1">
            <a:spLocks noChangeArrowheads="1"/>
          </p:cNvSpPr>
          <p:nvPr/>
        </p:nvSpPr>
        <p:spPr bwMode="auto">
          <a:xfrm>
            <a:off x="763480" y="4331505"/>
            <a:ext cx="821386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b="1" dirty="0"/>
              <a:t>select </a:t>
            </a:r>
            <a:r>
              <a:rPr lang="en-US" altLang="en-US" i="1" dirty="0"/>
              <a:t>name </a:t>
            </a:r>
            <a:r>
              <a:rPr lang="en-US" altLang="en-US" b="1" dirty="0"/>
              <a:t>from </a:t>
            </a:r>
            <a:r>
              <a:rPr lang="en-US" altLang="en-US" i="1" dirty="0"/>
              <a:t>instructor</a:t>
            </a:r>
          </a:p>
          <a:p>
            <a:r>
              <a:rPr lang="en-US" altLang="en-US" b="1" dirty="0"/>
              <a:t>where </a:t>
            </a:r>
            <a:r>
              <a:rPr lang="en-US" altLang="en-US" i="1" dirty="0"/>
              <a:t>salary </a:t>
            </a:r>
            <a:r>
              <a:rPr lang="en-US" altLang="en-US" dirty="0"/>
              <a:t>&gt; </a:t>
            </a:r>
            <a:r>
              <a:rPr lang="en-US" altLang="en-US" b="1" dirty="0"/>
              <a:t>some </a:t>
            </a:r>
            <a:r>
              <a:rPr lang="en-US" altLang="en-US" dirty="0"/>
              <a:t>(</a:t>
            </a:r>
            <a:r>
              <a:rPr lang="en-US" altLang="en-US" b="1" dirty="0"/>
              <a:t>select </a:t>
            </a:r>
            <a:r>
              <a:rPr lang="en-US" altLang="en-US" i="1" dirty="0"/>
              <a:t>salary</a:t>
            </a:r>
            <a:r>
              <a:rPr lang="en-US" altLang="en-US" b="1" dirty="0"/>
              <a:t>                                 from </a:t>
            </a:r>
            <a:r>
              <a:rPr lang="en-US" altLang="en-US" i="1" dirty="0"/>
              <a:t>instructor</a:t>
            </a:r>
            <a:r>
              <a:rPr lang="en-US" altLang="en-US" b="1" dirty="0"/>
              <a:t>  where </a:t>
            </a:r>
            <a:r>
              <a:rPr lang="en-US" altLang="en-US" i="1" dirty="0"/>
              <a:t>dept name </a:t>
            </a:r>
            <a:r>
              <a:rPr lang="en-US" altLang="en-US" dirty="0"/>
              <a:t>= 'Biology');</a:t>
            </a:r>
          </a:p>
        </p:txBody>
      </p:sp>
      <p:sp>
        <p:nvSpPr>
          <p:cNvPr id="51205" name="Text Box 6"/>
          <p:cNvSpPr txBox="1">
            <a:spLocks noChangeArrowheads="1"/>
          </p:cNvSpPr>
          <p:nvPr/>
        </p:nvSpPr>
        <p:spPr bwMode="auto">
          <a:xfrm>
            <a:off x="763480" y="2120729"/>
            <a:ext cx="828923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2000" b="1" dirty="0"/>
              <a:t>select distinct </a:t>
            </a:r>
            <a:r>
              <a:rPr lang="en-US" altLang="en-US" sz="2000" i="1" dirty="0"/>
              <a:t>T</a:t>
            </a:r>
            <a:r>
              <a:rPr lang="en-US" altLang="en-US" sz="2000" dirty="0"/>
              <a:t>.</a:t>
            </a:r>
            <a:r>
              <a:rPr lang="en-US" altLang="en-US" sz="2000" i="1" dirty="0"/>
              <a:t>name</a:t>
            </a:r>
          </a:p>
          <a:p>
            <a:r>
              <a:rPr lang="en-US" altLang="en-US" sz="2000" b="1" dirty="0"/>
              <a:t>from </a:t>
            </a:r>
            <a:r>
              <a:rPr lang="en-US" altLang="en-US" sz="2000" i="1" dirty="0"/>
              <a:t>instructor </a:t>
            </a:r>
            <a:r>
              <a:rPr lang="en-US" altLang="en-US" sz="2000" b="1" dirty="0"/>
              <a:t>as </a:t>
            </a:r>
            <a:r>
              <a:rPr lang="en-US" altLang="en-US" sz="2000" i="1" dirty="0"/>
              <a:t>T</a:t>
            </a:r>
            <a:r>
              <a:rPr lang="en-US" altLang="en-US" sz="2000" dirty="0"/>
              <a:t>, </a:t>
            </a:r>
            <a:r>
              <a:rPr lang="en-US" altLang="en-US" sz="2000" i="1" dirty="0"/>
              <a:t>instructor </a:t>
            </a:r>
            <a:r>
              <a:rPr lang="en-US" altLang="en-US" sz="2000" b="1" dirty="0"/>
              <a:t>as </a:t>
            </a:r>
            <a:r>
              <a:rPr lang="en-US" altLang="en-US" sz="2000" i="1" dirty="0"/>
              <a:t>S</a:t>
            </a:r>
          </a:p>
          <a:p>
            <a:r>
              <a:rPr lang="en-US" altLang="en-US" sz="2000" b="1" dirty="0"/>
              <a:t>where </a:t>
            </a:r>
            <a:r>
              <a:rPr lang="en-US" altLang="en-US" sz="2000" i="1" dirty="0" err="1"/>
              <a:t>T.salary</a:t>
            </a:r>
            <a:r>
              <a:rPr lang="en-US" altLang="en-US" sz="2000" i="1" dirty="0"/>
              <a:t> </a:t>
            </a:r>
            <a:r>
              <a:rPr lang="en-US" altLang="en-US" sz="2000" dirty="0"/>
              <a:t>&gt; </a:t>
            </a:r>
            <a:r>
              <a:rPr lang="en-US" altLang="en-US" sz="2000" i="1" dirty="0" err="1"/>
              <a:t>S.salary</a:t>
            </a:r>
            <a:r>
              <a:rPr lang="en-US" altLang="en-US" sz="2000" i="1" dirty="0"/>
              <a:t> </a:t>
            </a:r>
            <a:r>
              <a:rPr lang="en-US" altLang="en-US" sz="2000" b="1" dirty="0"/>
              <a:t>and </a:t>
            </a:r>
            <a:r>
              <a:rPr lang="en-US" altLang="en-US" sz="2000" i="1" dirty="0" err="1"/>
              <a:t>S.dept</a:t>
            </a:r>
            <a:r>
              <a:rPr lang="en-US" altLang="en-US" sz="2000" i="1" dirty="0"/>
              <a:t> name </a:t>
            </a:r>
            <a:r>
              <a:rPr lang="en-US" altLang="en-US" sz="2000" dirty="0"/>
              <a:t>= 'Biology';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05">
                                            <p:txEl>
                                              <p:pRg st="0" end="0"/>
                                            </p:txEl>
                                          </p:spTgt>
                                        </p:tgtEl>
                                        <p:attrNameLst>
                                          <p:attrName>style.visibility</p:attrName>
                                        </p:attrNameLst>
                                      </p:cBhvr>
                                      <p:to>
                                        <p:strVal val="visible"/>
                                      </p:to>
                                    </p:set>
                                    <p:animEffect transition="in" filter="fade">
                                      <p:cBhvr>
                                        <p:cTn id="7" dur="500"/>
                                        <p:tgtEl>
                                          <p:spTgt spid="5120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1205">
                                            <p:txEl>
                                              <p:pRg st="1" end="1"/>
                                            </p:txEl>
                                          </p:spTgt>
                                        </p:tgtEl>
                                        <p:attrNameLst>
                                          <p:attrName>style.visibility</p:attrName>
                                        </p:attrNameLst>
                                      </p:cBhvr>
                                      <p:to>
                                        <p:strVal val="visible"/>
                                      </p:to>
                                    </p:set>
                                    <p:animEffect transition="in" filter="fade">
                                      <p:cBhvr>
                                        <p:cTn id="10" dur="500"/>
                                        <p:tgtEl>
                                          <p:spTgt spid="5120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1205">
                                            <p:txEl>
                                              <p:pRg st="2" end="2"/>
                                            </p:txEl>
                                          </p:spTgt>
                                        </p:tgtEl>
                                        <p:attrNameLst>
                                          <p:attrName>style.visibility</p:attrName>
                                        </p:attrNameLst>
                                      </p:cBhvr>
                                      <p:to>
                                        <p:strVal val="visible"/>
                                      </p:to>
                                    </p:set>
                                    <p:animEffect transition="in" filter="fade">
                                      <p:cBhvr>
                                        <p:cTn id="13" dur="500"/>
                                        <p:tgtEl>
                                          <p:spTgt spid="5120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1204">
                                            <p:txEl>
                                              <p:pRg st="0" end="0"/>
                                            </p:txEl>
                                          </p:spTgt>
                                        </p:tgtEl>
                                        <p:attrNameLst>
                                          <p:attrName>style.visibility</p:attrName>
                                        </p:attrNameLst>
                                      </p:cBhvr>
                                      <p:to>
                                        <p:strVal val="visible"/>
                                      </p:to>
                                    </p:set>
                                    <p:animEffect transition="in" filter="fade">
                                      <p:cBhvr>
                                        <p:cTn id="18" dur="500"/>
                                        <p:tgtEl>
                                          <p:spTgt spid="51204">
                                            <p:txEl>
                                              <p:pRg st="0" end="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1204">
                                            <p:txEl>
                                              <p:pRg st="1" end="1"/>
                                            </p:txEl>
                                          </p:spTgt>
                                        </p:tgtEl>
                                        <p:attrNameLst>
                                          <p:attrName>style.visibility</p:attrName>
                                        </p:attrNameLst>
                                      </p:cBhvr>
                                      <p:to>
                                        <p:strVal val="visible"/>
                                      </p:to>
                                    </p:set>
                                    <p:animEffect transition="in" filter="fade">
                                      <p:cBhvr>
                                        <p:cTn id="21" dur="500"/>
                                        <p:tgtEl>
                                          <p:spTgt spid="5120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ChangeArrowheads="1"/>
          </p:cNvSpPr>
          <p:nvPr>
            <p:ph type="title"/>
          </p:nvPr>
        </p:nvSpPr>
        <p:spPr>
          <a:xfrm>
            <a:off x="623888" y="146388"/>
            <a:ext cx="8077200" cy="609600"/>
          </a:xfrm>
        </p:spPr>
        <p:txBody>
          <a:bodyPr/>
          <a:lstStyle/>
          <a:p>
            <a:pPr rtl="1"/>
            <a:r>
              <a:rPr lang="fa-IR" altLang="en-US" sz="2800" dirty="0"/>
              <a:t>معنی عبارت</a:t>
            </a:r>
            <a:r>
              <a:rPr lang="ja-JP" altLang="en-US" sz="2800" dirty="0"/>
              <a:t>“</a:t>
            </a:r>
            <a:r>
              <a:rPr lang="en-US" altLang="ja-JP" sz="2800" dirty="0"/>
              <a:t>some</a:t>
            </a:r>
            <a:r>
              <a:rPr lang="ja-JP" altLang="en-US" sz="2800" dirty="0"/>
              <a:t>”</a:t>
            </a:r>
            <a:r>
              <a:rPr lang="en-US" altLang="ja-JP" sz="2800" dirty="0"/>
              <a:t> </a:t>
            </a:r>
            <a:endParaRPr lang="en-US" altLang="en-US" sz="2800" dirty="0"/>
          </a:p>
        </p:txBody>
      </p:sp>
      <p:sp>
        <p:nvSpPr>
          <p:cNvPr id="52226" name="Rectangle 3"/>
          <p:cNvSpPr>
            <a:spLocks noGrp="1" noChangeArrowheads="1"/>
          </p:cNvSpPr>
          <p:nvPr>
            <p:ph idx="1"/>
          </p:nvPr>
        </p:nvSpPr>
        <p:spPr>
          <a:xfrm>
            <a:off x="79513" y="1106488"/>
            <a:ext cx="8885583" cy="714375"/>
          </a:xfrm>
        </p:spPr>
        <p:txBody>
          <a:bodyPr/>
          <a:lstStyle/>
          <a:p>
            <a:r>
              <a:rPr lang="en-US" altLang="en-US" dirty="0"/>
              <a:t>F &lt;comp&gt; </a:t>
            </a:r>
            <a:r>
              <a:rPr lang="en-US" altLang="en-US" b="1" dirty="0"/>
              <a:t>some </a:t>
            </a:r>
            <a:r>
              <a:rPr lang="en-US" altLang="en-US" i="1" dirty="0"/>
              <a:t>r </a:t>
            </a:r>
            <a:r>
              <a:rPr lang="en-US" altLang="en-US" dirty="0">
                <a:sym typeface="Symbol" panose="05050102010706020507" pitchFamily="18" charset="2"/>
              </a:rPr>
              <a:t></a:t>
            </a:r>
            <a:r>
              <a:rPr lang="en-US" altLang="en-US" i="1" dirty="0">
                <a:sym typeface="Symbol" panose="05050102010706020507" pitchFamily="18" charset="2"/>
              </a:rPr>
              <a:t>t </a:t>
            </a:r>
            <a:r>
              <a:rPr lang="en-US" altLang="en-US" dirty="0">
                <a:sym typeface="Symbol" panose="05050102010706020507" pitchFamily="18" charset="2"/>
              </a:rPr>
              <a:t></a:t>
            </a:r>
            <a:r>
              <a:rPr lang="en-US" altLang="en-US" i="1" dirty="0">
                <a:sym typeface="Symbol" panose="05050102010706020507" pitchFamily="18" charset="2"/>
              </a:rPr>
              <a:t>r </a:t>
            </a:r>
            <a:r>
              <a:rPr lang="en-US" altLang="en-US" dirty="0">
                <a:sym typeface="Symbol" panose="05050102010706020507" pitchFamily="18" charset="2"/>
              </a:rPr>
              <a:t>such that (F &lt;comp&gt; </a:t>
            </a:r>
            <a:r>
              <a:rPr lang="en-US" altLang="en-US" i="1" dirty="0">
                <a:sym typeface="Symbol" panose="05050102010706020507" pitchFamily="18" charset="2"/>
              </a:rPr>
              <a:t>t </a:t>
            </a:r>
            <a:r>
              <a:rPr lang="en-US" altLang="en-US" dirty="0">
                <a:sym typeface="Symbol" panose="05050102010706020507" pitchFamily="18" charset="2"/>
              </a:rPr>
              <a:t>)</a:t>
            </a:r>
            <a:br>
              <a:rPr lang="en-US" altLang="en-US" i="1" dirty="0">
                <a:sym typeface="Symbol" panose="05050102010706020507" pitchFamily="18" charset="2"/>
              </a:rPr>
            </a:br>
            <a:r>
              <a:rPr lang="en-US" altLang="en-US" dirty="0">
                <a:sym typeface="Symbol" panose="05050102010706020507" pitchFamily="18" charset="2"/>
              </a:rPr>
              <a:t>Where &lt;comp&gt; can be:      </a:t>
            </a:r>
            <a:endParaRPr lang="en-US" altLang="en-US" dirty="0"/>
          </a:p>
        </p:txBody>
      </p:sp>
      <p:grpSp>
        <p:nvGrpSpPr>
          <p:cNvPr id="2" name="Group 1"/>
          <p:cNvGrpSpPr>
            <a:grpSpLocks/>
          </p:cNvGrpSpPr>
          <p:nvPr/>
        </p:nvGrpSpPr>
        <p:grpSpPr bwMode="auto">
          <a:xfrm>
            <a:off x="1512888" y="1952625"/>
            <a:ext cx="7805737" cy="4233863"/>
            <a:chOff x="809625" y="1952625"/>
            <a:chExt cx="7805738" cy="4233863"/>
          </a:xfrm>
        </p:grpSpPr>
        <p:grpSp>
          <p:nvGrpSpPr>
            <p:cNvPr id="3" name="Group 4"/>
            <p:cNvGrpSpPr>
              <a:grpSpLocks/>
            </p:cNvGrpSpPr>
            <p:nvPr/>
          </p:nvGrpSpPr>
          <p:grpSpPr bwMode="auto">
            <a:xfrm>
              <a:off x="2105025" y="1952625"/>
              <a:ext cx="457200" cy="1066800"/>
              <a:chOff x="2448" y="1296"/>
              <a:chExt cx="288" cy="960"/>
            </a:xfrm>
          </p:grpSpPr>
          <p:sp>
            <p:nvSpPr>
              <p:cNvPr id="52246" name="Rectangle 5"/>
              <p:cNvSpPr>
                <a:spLocks noChangeArrowheads="1"/>
              </p:cNvSpPr>
              <p:nvPr/>
            </p:nvSpPr>
            <p:spPr bwMode="auto">
              <a:xfrm>
                <a:off x="2448" y="1296"/>
                <a:ext cx="288" cy="336"/>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0</a:t>
                </a:r>
              </a:p>
            </p:txBody>
          </p:sp>
          <p:sp>
            <p:nvSpPr>
              <p:cNvPr id="52247" name="Rectangle 6"/>
              <p:cNvSpPr>
                <a:spLocks noChangeArrowheads="1"/>
              </p:cNvSpPr>
              <p:nvPr/>
            </p:nvSpPr>
            <p:spPr bwMode="auto">
              <a:xfrm>
                <a:off x="2448" y="1584"/>
                <a:ext cx="288" cy="336"/>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5</a:t>
                </a:r>
              </a:p>
            </p:txBody>
          </p:sp>
          <p:sp>
            <p:nvSpPr>
              <p:cNvPr id="52248" name="Rectangle 7"/>
              <p:cNvSpPr>
                <a:spLocks noChangeArrowheads="1"/>
              </p:cNvSpPr>
              <p:nvPr/>
            </p:nvSpPr>
            <p:spPr bwMode="auto">
              <a:xfrm>
                <a:off x="2448" y="1920"/>
                <a:ext cx="288" cy="336"/>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6</a:t>
                </a:r>
              </a:p>
            </p:txBody>
          </p:sp>
        </p:grpSp>
        <p:sp>
          <p:nvSpPr>
            <p:cNvPr id="52229" name="Text Box 8"/>
            <p:cNvSpPr txBox="1">
              <a:spLocks noChangeArrowheads="1"/>
            </p:cNvSpPr>
            <p:nvPr/>
          </p:nvSpPr>
          <p:spPr bwMode="auto">
            <a:xfrm>
              <a:off x="830263" y="2257425"/>
              <a:ext cx="13509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(5 &lt; </a:t>
              </a:r>
              <a:r>
                <a:rPr lang="en-US" altLang="en-US" sz="1800" b="1"/>
                <a:t>some</a:t>
              </a:r>
              <a:endParaRPr lang="en-US" altLang="en-US" sz="1800"/>
            </a:p>
          </p:txBody>
        </p:sp>
        <p:sp>
          <p:nvSpPr>
            <p:cNvPr id="52230" name="Text Box 9"/>
            <p:cNvSpPr txBox="1">
              <a:spLocks noChangeArrowheads="1"/>
            </p:cNvSpPr>
            <p:nvPr/>
          </p:nvSpPr>
          <p:spPr bwMode="auto">
            <a:xfrm>
              <a:off x="2638425" y="2257425"/>
              <a:ext cx="91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true</a:t>
              </a:r>
            </a:p>
          </p:txBody>
        </p:sp>
        <p:sp>
          <p:nvSpPr>
            <p:cNvPr id="52231" name="Rectangle 10"/>
            <p:cNvSpPr>
              <a:spLocks noChangeArrowheads="1"/>
            </p:cNvSpPr>
            <p:nvPr/>
          </p:nvSpPr>
          <p:spPr bwMode="auto">
            <a:xfrm>
              <a:off x="2105025" y="3118035"/>
              <a:ext cx="457200" cy="3810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0</a:t>
              </a:r>
            </a:p>
          </p:txBody>
        </p:sp>
        <p:sp>
          <p:nvSpPr>
            <p:cNvPr id="52232" name="Rectangle 11"/>
            <p:cNvSpPr>
              <a:spLocks noChangeArrowheads="1"/>
            </p:cNvSpPr>
            <p:nvPr/>
          </p:nvSpPr>
          <p:spPr bwMode="auto">
            <a:xfrm>
              <a:off x="2105025" y="3476625"/>
              <a:ext cx="457200" cy="29686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dirty="0">
                  <a:latin typeface="Times New Roman" panose="02020603050405020304" pitchFamily="18" charset="0"/>
                </a:rPr>
                <a:t>5</a:t>
              </a:r>
            </a:p>
          </p:txBody>
        </p:sp>
        <p:sp>
          <p:nvSpPr>
            <p:cNvPr id="52233" name="Rectangle 12"/>
            <p:cNvSpPr>
              <a:spLocks noChangeArrowheads="1"/>
            </p:cNvSpPr>
            <p:nvPr/>
          </p:nvSpPr>
          <p:spPr bwMode="auto">
            <a:xfrm>
              <a:off x="2105025" y="3930650"/>
              <a:ext cx="457200" cy="307975"/>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0</a:t>
              </a:r>
            </a:p>
          </p:txBody>
        </p:sp>
        <p:sp>
          <p:nvSpPr>
            <p:cNvPr id="52234" name="Text Box 13"/>
            <p:cNvSpPr txBox="1">
              <a:spLocks noChangeArrowheads="1"/>
            </p:cNvSpPr>
            <p:nvPr/>
          </p:nvSpPr>
          <p:spPr bwMode="auto">
            <a:xfrm>
              <a:off x="2638425" y="34163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false</a:t>
              </a:r>
            </a:p>
          </p:txBody>
        </p:sp>
        <p:sp>
          <p:nvSpPr>
            <p:cNvPr id="52235" name="Rectangle 14"/>
            <p:cNvSpPr>
              <a:spLocks noChangeArrowheads="1"/>
            </p:cNvSpPr>
            <p:nvPr/>
          </p:nvSpPr>
          <p:spPr bwMode="auto">
            <a:xfrm>
              <a:off x="2105025" y="4235450"/>
              <a:ext cx="457200" cy="307975"/>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5</a:t>
              </a:r>
            </a:p>
          </p:txBody>
        </p:sp>
        <p:sp>
          <p:nvSpPr>
            <p:cNvPr id="52236" name="Rectangle 15"/>
            <p:cNvSpPr>
              <a:spLocks noChangeArrowheads="1"/>
            </p:cNvSpPr>
            <p:nvPr/>
          </p:nvSpPr>
          <p:spPr bwMode="auto">
            <a:xfrm>
              <a:off x="2105025" y="4772025"/>
              <a:ext cx="457200" cy="307975"/>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0</a:t>
              </a:r>
            </a:p>
          </p:txBody>
        </p:sp>
        <p:sp>
          <p:nvSpPr>
            <p:cNvPr id="52237" name="Rectangle 16"/>
            <p:cNvSpPr>
              <a:spLocks noChangeArrowheads="1"/>
            </p:cNvSpPr>
            <p:nvPr/>
          </p:nvSpPr>
          <p:spPr bwMode="auto">
            <a:xfrm>
              <a:off x="2105025" y="5076825"/>
              <a:ext cx="457200" cy="30956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5</a:t>
              </a:r>
            </a:p>
          </p:txBody>
        </p:sp>
        <p:sp>
          <p:nvSpPr>
            <p:cNvPr id="52238" name="Text Box 17"/>
            <p:cNvSpPr txBox="1">
              <a:spLocks noChangeArrowheads="1"/>
            </p:cNvSpPr>
            <p:nvPr/>
          </p:nvSpPr>
          <p:spPr bwMode="auto">
            <a:xfrm>
              <a:off x="809625" y="5000625"/>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(5 </a:t>
              </a:r>
              <a:r>
                <a:rPr lang="en-US" altLang="en-US">
                  <a:latin typeface="Times New Roman" panose="02020603050405020304" pitchFamily="18" charset="0"/>
                  <a:sym typeface="Symbol" panose="05050102010706020507" pitchFamily="18" charset="2"/>
                </a:rPr>
                <a:t></a:t>
              </a:r>
              <a:r>
                <a:rPr lang="en-US" altLang="en-US" sz="1800"/>
                <a:t> </a:t>
              </a:r>
              <a:r>
                <a:rPr lang="en-US" altLang="en-US" sz="1800" b="1"/>
                <a:t>some</a:t>
              </a:r>
            </a:p>
          </p:txBody>
        </p:sp>
        <p:sp>
          <p:nvSpPr>
            <p:cNvPr id="52239" name="Text Box 18"/>
            <p:cNvSpPr txBox="1">
              <a:spLocks noChangeArrowheads="1"/>
            </p:cNvSpPr>
            <p:nvPr/>
          </p:nvSpPr>
          <p:spPr bwMode="auto">
            <a:xfrm>
              <a:off x="2638425" y="5000625"/>
              <a:ext cx="251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true (since 0 </a:t>
              </a:r>
              <a:r>
                <a:rPr lang="en-US" altLang="en-US">
                  <a:latin typeface="Times New Roman" panose="02020603050405020304" pitchFamily="18" charset="0"/>
                  <a:sym typeface="Symbol" panose="05050102010706020507" pitchFamily="18" charset="2"/>
                </a:rPr>
                <a:t> </a:t>
              </a:r>
              <a:r>
                <a:rPr lang="en-US" altLang="en-US" sz="1800">
                  <a:sym typeface="Symbol" panose="05050102010706020507" pitchFamily="18" charset="2"/>
                </a:rPr>
                <a:t>5)</a:t>
              </a:r>
              <a:endParaRPr lang="en-US" altLang="en-US">
                <a:latin typeface="Times New Roman" panose="02020603050405020304" pitchFamily="18" charset="0"/>
                <a:sym typeface="Symbol" panose="05050102010706020507" pitchFamily="18" charset="2"/>
              </a:endParaRPr>
            </a:p>
          </p:txBody>
        </p:sp>
        <p:sp>
          <p:nvSpPr>
            <p:cNvPr id="52240" name="Text Box 19"/>
            <p:cNvSpPr txBox="1">
              <a:spLocks noChangeArrowheads="1"/>
            </p:cNvSpPr>
            <p:nvPr/>
          </p:nvSpPr>
          <p:spPr bwMode="auto">
            <a:xfrm>
              <a:off x="3738563" y="2486025"/>
              <a:ext cx="4876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(read:  5 &lt; some tuple in the relation) </a:t>
              </a:r>
            </a:p>
          </p:txBody>
        </p:sp>
        <p:sp>
          <p:nvSpPr>
            <p:cNvPr id="52241" name="Text Box 20"/>
            <p:cNvSpPr txBox="1">
              <a:spLocks noChangeArrowheads="1"/>
            </p:cNvSpPr>
            <p:nvPr/>
          </p:nvSpPr>
          <p:spPr bwMode="auto">
            <a:xfrm>
              <a:off x="844550" y="3402013"/>
              <a:ext cx="13779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(5 &lt; </a:t>
              </a:r>
              <a:r>
                <a:rPr lang="en-US" altLang="en-US" sz="1800" b="1"/>
                <a:t>some</a:t>
              </a:r>
              <a:endParaRPr lang="en-US" altLang="en-US" sz="1800"/>
            </a:p>
          </p:txBody>
        </p:sp>
        <p:sp>
          <p:nvSpPr>
            <p:cNvPr id="52242" name="Text Box 21"/>
            <p:cNvSpPr txBox="1">
              <a:spLocks noChangeArrowheads="1"/>
            </p:cNvSpPr>
            <p:nvPr/>
          </p:nvSpPr>
          <p:spPr bwMode="auto">
            <a:xfrm>
              <a:off x="2638425" y="415925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true</a:t>
              </a:r>
            </a:p>
          </p:txBody>
        </p:sp>
        <p:sp>
          <p:nvSpPr>
            <p:cNvPr id="52243" name="Text Box 22"/>
            <p:cNvSpPr txBox="1">
              <a:spLocks noChangeArrowheads="1"/>
            </p:cNvSpPr>
            <p:nvPr/>
          </p:nvSpPr>
          <p:spPr bwMode="auto">
            <a:xfrm>
              <a:off x="885825" y="4162425"/>
              <a:ext cx="1524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(5 = </a:t>
              </a:r>
              <a:r>
                <a:rPr lang="en-US" altLang="en-US" sz="1800" b="1"/>
                <a:t>some</a:t>
              </a:r>
              <a:endParaRPr lang="en-US" altLang="en-US" sz="1800"/>
            </a:p>
          </p:txBody>
        </p:sp>
        <p:sp>
          <p:nvSpPr>
            <p:cNvPr id="52244" name="Rectangle 23"/>
            <p:cNvSpPr>
              <a:spLocks noChangeArrowheads="1"/>
            </p:cNvSpPr>
            <p:nvPr/>
          </p:nvSpPr>
          <p:spPr bwMode="auto">
            <a:xfrm>
              <a:off x="823913" y="5472113"/>
              <a:ext cx="68008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1800">
                  <a:latin typeface="Arial" panose="020B0604020202020204" pitchFamily="34" charset="0"/>
                </a:rPr>
                <a:t>(= </a:t>
              </a:r>
              <a:r>
                <a:rPr lang="en-US" altLang="en-US" sz="1800" b="1">
                  <a:latin typeface="Arial" panose="020B0604020202020204" pitchFamily="34" charset="0"/>
                </a:rPr>
                <a:t>some</a:t>
              </a:r>
              <a:r>
                <a:rPr lang="en-US" altLang="en-US" sz="1800">
                  <a:latin typeface="Arial" panose="020B0604020202020204" pitchFamily="34" charset="0"/>
                </a:rPr>
                <a:t>) </a:t>
              </a:r>
              <a:r>
                <a:rPr lang="en-US" altLang="en-US" sz="1800">
                  <a:latin typeface="Arial" panose="020B0604020202020204" pitchFamily="34" charset="0"/>
                  <a:sym typeface="Symbol" panose="05050102010706020507" pitchFamily="18" charset="2"/>
                </a:rPr>
                <a:t> </a:t>
              </a:r>
              <a:r>
                <a:rPr lang="en-US" altLang="en-US" sz="1800" b="1">
                  <a:latin typeface="Arial" panose="020B0604020202020204" pitchFamily="34" charset="0"/>
                  <a:sym typeface="Symbol" panose="05050102010706020507" pitchFamily="18" charset="2"/>
                </a:rPr>
                <a:t>in</a:t>
              </a:r>
            </a:p>
            <a:p>
              <a:r>
                <a:rPr lang="en-US" altLang="en-US" sz="1800">
                  <a:latin typeface="Arial" panose="020B0604020202020204" pitchFamily="34" charset="0"/>
                  <a:sym typeface="Symbol" panose="05050102010706020507" pitchFamily="18" charset="2"/>
                </a:rPr>
                <a:t>However, ( </a:t>
              </a:r>
              <a:r>
                <a:rPr lang="en-US" altLang="en-US" sz="1800" b="1">
                  <a:latin typeface="Arial" panose="020B0604020202020204" pitchFamily="34" charset="0"/>
                  <a:sym typeface="Symbol" panose="05050102010706020507" pitchFamily="18" charset="2"/>
                </a:rPr>
                <a:t>some</a:t>
              </a:r>
              <a:r>
                <a:rPr lang="en-US" altLang="en-US" sz="1800">
                  <a:latin typeface="Arial" panose="020B0604020202020204" pitchFamily="34" charset="0"/>
                  <a:sym typeface="Symbol" panose="05050102010706020507" pitchFamily="18" charset="2"/>
                </a:rPr>
                <a:t>)  </a:t>
              </a:r>
              <a:r>
                <a:rPr lang="en-US" altLang="en-US" sz="1800" b="1">
                  <a:latin typeface="Arial" panose="020B0604020202020204" pitchFamily="34" charset="0"/>
                  <a:sym typeface="Symbol" panose="05050102010706020507" pitchFamily="18" charset="2"/>
                </a:rPr>
                <a:t>not in</a:t>
              </a:r>
              <a:endParaRPr lang="en-US" altLang="en-US" sz="1800">
                <a:latin typeface="Arial" panose="020B0604020202020204" pitchFamily="34" charset="0"/>
                <a:sym typeface="Symbol" panose="05050102010706020507" pitchFamily="18" charset="2"/>
              </a:endParaRPr>
            </a:p>
          </p:txBody>
        </p:sp>
        <p:sp>
          <p:nvSpPr>
            <p:cNvPr id="52245" name="Line 24"/>
            <p:cNvSpPr>
              <a:spLocks noChangeShapeType="1"/>
            </p:cNvSpPr>
            <p:nvPr/>
          </p:nvSpPr>
          <p:spPr bwMode="auto">
            <a:xfrm flipH="1">
              <a:off x="2919413" y="5840413"/>
              <a:ext cx="122237" cy="2794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pPr rtl="1"/>
            <a:r>
              <a:rPr lang="fa-IR" altLang="en-US" dirty="0"/>
              <a:t>بخش‌های </a:t>
            </a:r>
            <a:r>
              <a:rPr lang="en-US" altLang="en-US" dirty="0"/>
              <a:t>SQL</a:t>
            </a:r>
            <a:endParaRPr lang="en-US" altLang="en-US" sz="2800" dirty="0"/>
          </a:p>
        </p:txBody>
      </p:sp>
      <p:sp>
        <p:nvSpPr>
          <p:cNvPr id="7170" name="Rectangle 3"/>
          <p:cNvSpPr>
            <a:spLocks noGrp="1" noChangeArrowheads="1"/>
          </p:cNvSpPr>
          <p:nvPr>
            <p:ph idx="1"/>
          </p:nvPr>
        </p:nvSpPr>
        <p:spPr>
          <a:xfrm>
            <a:off x="139148" y="859576"/>
            <a:ext cx="9004852" cy="5470103"/>
          </a:xfrm>
        </p:spPr>
        <p:txBody>
          <a:bodyPr/>
          <a:lstStyle/>
          <a:p>
            <a:pPr algn="r" rtl="1">
              <a:lnSpc>
                <a:spcPct val="150000"/>
              </a:lnSpc>
            </a:pPr>
            <a:r>
              <a:rPr lang="en-US" altLang="en-US" dirty="0"/>
              <a:t>(</a:t>
            </a:r>
            <a:r>
              <a:rPr lang="en-US" dirty="0"/>
              <a:t>Data Manipulation Language</a:t>
            </a:r>
            <a:r>
              <a:rPr lang="en-US" altLang="en-US" dirty="0"/>
              <a:t>)DML </a:t>
            </a:r>
            <a:r>
              <a:rPr lang="fa-IR" altLang="en-US" dirty="0"/>
              <a:t> : توانایی پرس‌وجوی اطلاعات از پایگاه داده و درج، حذف، و اصلاح رکوردها در پایگاه داده را فراهم می‌کند.</a:t>
            </a:r>
          </a:p>
          <a:p>
            <a:pPr algn="r" rtl="1">
              <a:lnSpc>
                <a:spcPct val="150000"/>
              </a:lnSpc>
            </a:pPr>
            <a:r>
              <a:rPr lang="fa-IR" altLang="en-US" dirty="0"/>
              <a:t>یکپارچگی </a:t>
            </a:r>
            <a:r>
              <a:rPr lang="en-US" altLang="en-US" dirty="0"/>
              <a:t> :(integrity) </a:t>
            </a:r>
            <a:r>
              <a:rPr lang="fa-IR" altLang="en-US" dirty="0"/>
              <a:t>زبان</a:t>
            </a:r>
            <a:r>
              <a:rPr lang="en-US" altLang="en-US" dirty="0"/>
              <a:t> </a:t>
            </a:r>
            <a:r>
              <a:rPr lang="fa-IR" altLang="en-US" dirty="0"/>
              <a:t>تعریف داده </a:t>
            </a:r>
            <a:r>
              <a:rPr lang="en-US" altLang="en-US" dirty="0"/>
              <a:t> (DDL)</a:t>
            </a:r>
            <a:r>
              <a:rPr lang="fa-IR" altLang="en-US" dirty="0"/>
              <a:t>شامل دستورات مشخص کردن محدودیت‌های یکپارچگی است.</a:t>
            </a:r>
          </a:p>
          <a:p>
            <a:pPr algn="r" rtl="1">
              <a:lnSpc>
                <a:spcPct val="150000"/>
              </a:lnSpc>
            </a:pPr>
            <a:r>
              <a:rPr lang="fa-IR" altLang="en-US" dirty="0"/>
              <a:t>تعریف نما </a:t>
            </a:r>
            <a:r>
              <a:rPr lang="en-US" altLang="en-US" dirty="0"/>
              <a:t> DDL :(View Definition) </a:t>
            </a:r>
            <a:r>
              <a:rPr lang="fa-IR" altLang="en-US" dirty="0"/>
              <a:t>شامل دستوراتی برای ایجاد و تعریف نماها </a:t>
            </a:r>
            <a:r>
              <a:rPr lang="en-US" altLang="en-US" dirty="0"/>
              <a:t>(Views) </a:t>
            </a:r>
            <a:r>
              <a:rPr lang="fa-IR" altLang="en-US" dirty="0"/>
              <a:t>می‌باشد.</a:t>
            </a:r>
            <a:endParaRPr lang="en-US" altLang="en-US" dirty="0"/>
          </a:p>
          <a:p>
            <a:pPr algn="r" rtl="1">
              <a:lnSpc>
                <a:spcPct val="150000"/>
              </a:lnSpc>
            </a:pPr>
            <a:r>
              <a:rPr lang="fa-IR" altLang="en-US" dirty="0"/>
              <a:t>کنترل تراکنش</a:t>
            </a:r>
            <a:r>
              <a:rPr lang="en-US" altLang="en-US" dirty="0"/>
              <a:t>:(Transaction Control) </a:t>
            </a:r>
            <a:r>
              <a:rPr lang="fa-IR" altLang="en-US" dirty="0"/>
              <a:t>شامل دستوراتی برای مشخص کردن آغاز و پایان تراکنش‌ها است.</a:t>
            </a:r>
            <a:endParaRPr lang="en-US" altLang="en-US" dirty="0"/>
          </a:p>
          <a:p>
            <a:pPr algn="r" rtl="1">
              <a:lnSpc>
                <a:spcPct val="150000"/>
              </a:lnSpc>
            </a:pPr>
            <a:r>
              <a:rPr lang="en-US" altLang="en-US" b="1" dirty="0"/>
              <a:t>SQL </a:t>
            </a:r>
            <a:r>
              <a:rPr lang="fa-IR" altLang="en-US" b="1" dirty="0"/>
              <a:t>توکار </a:t>
            </a:r>
            <a:r>
              <a:rPr lang="en-US" altLang="en-US" b="1" dirty="0"/>
              <a:t> (Embedded SQL) </a:t>
            </a:r>
            <a:r>
              <a:rPr lang="fa-IR" altLang="en-US" b="1" dirty="0"/>
              <a:t>و </a:t>
            </a:r>
            <a:r>
              <a:rPr lang="en-US" altLang="en-US" b="1" dirty="0"/>
              <a:t>SQL </a:t>
            </a:r>
            <a:r>
              <a:rPr lang="fa-IR" altLang="en-US" b="1" dirty="0"/>
              <a:t>پویا </a:t>
            </a:r>
            <a:r>
              <a:rPr lang="en-US" altLang="en-US" b="1" dirty="0"/>
              <a:t> :(Dynamic SQL) </a:t>
            </a:r>
            <a:r>
              <a:rPr lang="fa-IR" altLang="en-US" dirty="0"/>
              <a:t>نحوه‌ی جاسازی دستورات </a:t>
            </a:r>
            <a:r>
              <a:rPr lang="en-US" altLang="en-US" dirty="0"/>
              <a:t>SQL </a:t>
            </a:r>
            <a:r>
              <a:rPr lang="fa-IR" altLang="en-US" dirty="0"/>
              <a:t>در زبان‌های برنامه‌نویسی عمومی را تعریف می‌کند.</a:t>
            </a:r>
            <a:endParaRPr lang="en-US" altLang="en-US" dirty="0"/>
          </a:p>
          <a:p>
            <a:pPr algn="r" rtl="1">
              <a:lnSpc>
                <a:spcPct val="150000"/>
              </a:lnSpc>
            </a:pPr>
            <a:r>
              <a:rPr lang="fa-IR" altLang="en-US" b="1" dirty="0"/>
              <a:t>احراز هویت و مجوزها </a:t>
            </a:r>
            <a:r>
              <a:rPr lang="en-US" altLang="en-US" b="1" dirty="0"/>
              <a:t> :(Authorization)</a:t>
            </a:r>
            <a:r>
              <a:rPr lang="fa-IR" altLang="en-US" dirty="0"/>
              <a:t>شامل دستوراتی برای تعیین حقوق دسترسی کاربران به جداول و نماها می‌باشد.</a:t>
            </a:r>
            <a:endParaRPr lang="en-US" altLang="en-US" sz="2800" dirty="0"/>
          </a:p>
          <a:p>
            <a:pPr>
              <a:lnSpc>
                <a:spcPct val="150000"/>
              </a:lnSpc>
            </a:pPr>
            <a:endParaRPr lang="en-US" alt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pPr rtl="1"/>
            <a:r>
              <a:rPr lang="fa-IR" dirty="0"/>
              <a:t>مقایسه مجموعه‌ای - </a:t>
            </a:r>
            <a:r>
              <a:rPr lang="en-US" altLang="en-US" dirty="0"/>
              <a:t> </a:t>
            </a:r>
            <a:r>
              <a:rPr lang="fa-IR" altLang="en-US" dirty="0"/>
              <a:t>عبارت</a:t>
            </a:r>
            <a:r>
              <a:rPr lang="ja-JP" altLang="en-US" dirty="0"/>
              <a:t>“</a:t>
            </a:r>
            <a:r>
              <a:rPr lang="en-US" altLang="ja-JP" dirty="0"/>
              <a:t>all</a:t>
            </a:r>
            <a:r>
              <a:rPr lang="ja-JP" altLang="en-US" dirty="0"/>
              <a:t>”</a:t>
            </a:r>
            <a:r>
              <a:rPr lang="en-US" altLang="ja-JP" dirty="0"/>
              <a:t> </a:t>
            </a:r>
            <a:endParaRPr lang="en-US" altLang="en-US" sz="2800" dirty="0"/>
          </a:p>
        </p:txBody>
      </p:sp>
      <p:sp>
        <p:nvSpPr>
          <p:cNvPr id="53250" name="Rectangle 3"/>
          <p:cNvSpPr>
            <a:spLocks noGrp="1" noChangeArrowheads="1"/>
          </p:cNvSpPr>
          <p:nvPr>
            <p:ph idx="1"/>
          </p:nvPr>
        </p:nvSpPr>
        <p:spPr>
          <a:xfrm>
            <a:off x="768350" y="1108075"/>
            <a:ext cx="7680705" cy="732917"/>
          </a:xfrm>
        </p:spPr>
        <p:txBody>
          <a:bodyPr/>
          <a:lstStyle/>
          <a:p>
            <a:pPr algn="r" rtl="1">
              <a:tabLst>
                <a:tab pos="1370013" algn="l"/>
                <a:tab pos="1830388" algn="l"/>
              </a:tabLst>
            </a:pPr>
            <a:r>
              <a:rPr lang="fa-IR" dirty="0"/>
              <a:t>یافتن نام تمام اساتیدی که حقوق آن‌ها از حقوق تمام اساتید دپارتمان زیست‌شناسی بیشتر است: </a:t>
            </a:r>
            <a:endParaRPr lang="en-US" altLang="en-US" sz="2800" dirty="0"/>
          </a:p>
        </p:txBody>
      </p:sp>
      <p:sp>
        <p:nvSpPr>
          <p:cNvPr id="53251" name="Text Box 4"/>
          <p:cNvSpPr txBox="1">
            <a:spLocks noChangeArrowheads="1"/>
          </p:cNvSpPr>
          <p:nvPr/>
        </p:nvSpPr>
        <p:spPr bwMode="auto">
          <a:xfrm>
            <a:off x="768350" y="2274838"/>
            <a:ext cx="786875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b="1" dirty="0"/>
              <a:t>select </a:t>
            </a:r>
            <a:r>
              <a:rPr lang="en-US" altLang="en-US" i="1" dirty="0"/>
              <a:t>name</a:t>
            </a:r>
          </a:p>
          <a:p>
            <a:r>
              <a:rPr lang="en-US" altLang="en-US" b="1" dirty="0"/>
              <a:t>from </a:t>
            </a:r>
            <a:r>
              <a:rPr lang="en-US" altLang="en-US" i="1" dirty="0"/>
              <a:t>instructor</a:t>
            </a:r>
          </a:p>
          <a:p>
            <a:r>
              <a:rPr lang="en-US" altLang="en-US" b="1" dirty="0"/>
              <a:t>where </a:t>
            </a:r>
            <a:r>
              <a:rPr lang="en-US" altLang="en-US" i="1" dirty="0"/>
              <a:t>salary </a:t>
            </a:r>
            <a:r>
              <a:rPr lang="en-US" altLang="en-US" dirty="0"/>
              <a:t>&gt; </a:t>
            </a:r>
            <a:r>
              <a:rPr lang="en-US" altLang="en-US" b="1" dirty="0"/>
              <a:t>all </a:t>
            </a:r>
            <a:r>
              <a:rPr lang="en-US" altLang="en-US" dirty="0"/>
              <a:t>(</a:t>
            </a:r>
            <a:r>
              <a:rPr lang="en-US" altLang="en-US" b="1" dirty="0"/>
              <a:t>select </a:t>
            </a:r>
            <a:r>
              <a:rPr lang="en-US" altLang="en-US" i="1" dirty="0"/>
              <a:t>salary</a:t>
            </a:r>
          </a:p>
          <a:p>
            <a:r>
              <a:rPr lang="en-US" altLang="en-US" b="1" dirty="0"/>
              <a:t>                                from </a:t>
            </a:r>
            <a:r>
              <a:rPr lang="en-US" altLang="en-US" i="1" dirty="0"/>
              <a:t>instructor</a:t>
            </a:r>
          </a:p>
          <a:p>
            <a:r>
              <a:rPr lang="en-US" altLang="en-US" b="1" dirty="0"/>
              <a:t>                                where </a:t>
            </a:r>
            <a:r>
              <a:rPr lang="en-US" altLang="en-US" i="1" dirty="0"/>
              <a:t>dept name </a:t>
            </a:r>
            <a:r>
              <a:rPr lang="en-US" altLang="en-US" dirty="0"/>
              <a:t>= 'Biology');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fade">
                                      <p:cBhvr>
                                        <p:cTn id="7" dur="500"/>
                                        <p:tgtEl>
                                          <p:spTgt spid="53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pPr rtl="1"/>
            <a:r>
              <a:rPr lang="fa-IR" altLang="en-US" dirty="0"/>
              <a:t>معنی عبارت</a:t>
            </a:r>
            <a:r>
              <a:rPr lang="ja-JP" altLang="en-US" dirty="0"/>
              <a:t>“</a:t>
            </a:r>
            <a:r>
              <a:rPr lang="en-US" altLang="ja-JP" dirty="0"/>
              <a:t>all</a:t>
            </a:r>
            <a:r>
              <a:rPr lang="ja-JP" altLang="en-US" dirty="0"/>
              <a:t>”</a:t>
            </a:r>
            <a:r>
              <a:rPr lang="en-US" altLang="ja-JP" dirty="0"/>
              <a:t> </a:t>
            </a:r>
            <a:endParaRPr lang="en-US" altLang="en-US" sz="2800" dirty="0"/>
          </a:p>
        </p:txBody>
      </p:sp>
      <p:sp>
        <p:nvSpPr>
          <p:cNvPr id="54274" name="Rectangle 3"/>
          <p:cNvSpPr>
            <a:spLocks noGrp="1" noChangeArrowheads="1"/>
          </p:cNvSpPr>
          <p:nvPr>
            <p:ph idx="1"/>
          </p:nvPr>
        </p:nvSpPr>
        <p:spPr>
          <a:xfrm>
            <a:off x="768351" y="1122363"/>
            <a:ext cx="6694488" cy="382587"/>
          </a:xfrm>
        </p:spPr>
        <p:txBody>
          <a:bodyPr lIns="90488" tIns="44450" rIns="90488" bIns="44450"/>
          <a:lstStyle/>
          <a:p>
            <a:r>
              <a:rPr lang="en-US" altLang="en-US" dirty="0"/>
              <a:t>F &lt;comp&gt; </a:t>
            </a:r>
            <a:r>
              <a:rPr lang="en-US" altLang="en-US" b="1" dirty="0"/>
              <a:t>all </a:t>
            </a:r>
            <a:r>
              <a:rPr lang="en-US" altLang="en-US" i="1" dirty="0"/>
              <a:t>r </a:t>
            </a:r>
            <a:r>
              <a:rPr lang="en-US" altLang="en-US" dirty="0">
                <a:sym typeface="Symbol" panose="05050102010706020507" pitchFamily="18" charset="2"/>
              </a:rPr>
              <a:t></a:t>
            </a:r>
            <a:r>
              <a:rPr lang="en-US" altLang="en-US" i="1" dirty="0">
                <a:sym typeface="Symbol" panose="05050102010706020507" pitchFamily="18" charset="2"/>
              </a:rPr>
              <a:t>t </a:t>
            </a:r>
            <a:r>
              <a:rPr lang="en-US" altLang="en-US" dirty="0">
                <a:sym typeface="Symbol" panose="05050102010706020507" pitchFamily="18" charset="2"/>
              </a:rPr>
              <a:t></a:t>
            </a:r>
            <a:r>
              <a:rPr lang="en-US" altLang="en-US" i="1" dirty="0">
                <a:sym typeface="Symbol" panose="05050102010706020507" pitchFamily="18" charset="2"/>
              </a:rPr>
              <a:t>r</a:t>
            </a:r>
            <a:r>
              <a:rPr lang="en-US" altLang="en-US" dirty="0">
                <a:sym typeface="Symbol" panose="05050102010706020507" pitchFamily="18" charset="2"/>
              </a:rPr>
              <a:t> (F &lt;comp&gt; </a:t>
            </a:r>
            <a:r>
              <a:rPr lang="en-US" altLang="en-US" i="1" dirty="0">
                <a:sym typeface="Symbol" panose="05050102010706020507" pitchFamily="18" charset="2"/>
              </a:rPr>
              <a:t>t)</a:t>
            </a:r>
            <a:endParaRPr lang="en-US" altLang="en-US" dirty="0"/>
          </a:p>
        </p:txBody>
      </p:sp>
      <p:grpSp>
        <p:nvGrpSpPr>
          <p:cNvPr id="2" name="Group 1"/>
          <p:cNvGrpSpPr>
            <a:grpSpLocks/>
          </p:cNvGrpSpPr>
          <p:nvPr/>
        </p:nvGrpSpPr>
        <p:grpSpPr bwMode="auto">
          <a:xfrm>
            <a:off x="1365250" y="1752600"/>
            <a:ext cx="6800850" cy="4219575"/>
            <a:chOff x="1238250" y="1752600"/>
            <a:chExt cx="6800850" cy="4219575"/>
          </a:xfrm>
        </p:grpSpPr>
        <p:grpSp>
          <p:nvGrpSpPr>
            <p:cNvPr id="3" name="Group 4"/>
            <p:cNvGrpSpPr>
              <a:grpSpLocks/>
            </p:cNvGrpSpPr>
            <p:nvPr/>
          </p:nvGrpSpPr>
          <p:grpSpPr bwMode="auto">
            <a:xfrm>
              <a:off x="2619375" y="1752600"/>
              <a:ext cx="457200" cy="1066800"/>
              <a:chOff x="2448" y="1296"/>
              <a:chExt cx="288" cy="960"/>
            </a:xfrm>
          </p:grpSpPr>
          <p:sp>
            <p:nvSpPr>
              <p:cNvPr id="54293" name="Rectangle 5"/>
              <p:cNvSpPr>
                <a:spLocks noChangeArrowheads="1"/>
              </p:cNvSpPr>
              <p:nvPr/>
            </p:nvSpPr>
            <p:spPr bwMode="auto">
              <a:xfrm>
                <a:off x="2448" y="1296"/>
                <a:ext cx="288" cy="336"/>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0</a:t>
                </a:r>
              </a:p>
            </p:txBody>
          </p:sp>
          <p:sp>
            <p:nvSpPr>
              <p:cNvPr id="54294" name="Rectangle 6"/>
              <p:cNvSpPr>
                <a:spLocks noChangeArrowheads="1"/>
              </p:cNvSpPr>
              <p:nvPr/>
            </p:nvSpPr>
            <p:spPr bwMode="auto">
              <a:xfrm>
                <a:off x="2448" y="1584"/>
                <a:ext cx="288" cy="336"/>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5</a:t>
                </a:r>
              </a:p>
            </p:txBody>
          </p:sp>
          <p:sp>
            <p:nvSpPr>
              <p:cNvPr id="54295" name="Rectangle 7"/>
              <p:cNvSpPr>
                <a:spLocks noChangeArrowheads="1"/>
              </p:cNvSpPr>
              <p:nvPr/>
            </p:nvSpPr>
            <p:spPr bwMode="auto">
              <a:xfrm>
                <a:off x="2448" y="1920"/>
                <a:ext cx="288" cy="336"/>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6</a:t>
                </a:r>
              </a:p>
            </p:txBody>
          </p:sp>
        </p:grpSp>
        <p:sp>
          <p:nvSpPr>
            <p:cNvPr id="54277" name="Text Box 8"/>
            <p:cNvSpPr txBox="1">
              <a:spLocks noChangeArrowheads="1"/>
            </p:cNvSpPr>
            <p:nvPr/>
          </p:nvSpPr>
          <p:spPr bwMode="auto">
            <a:xfrm>
              <a:off x="1593850" y="2057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(5 &lt; </a:t>
              </a:r>
              <a:r>
                <a:rPr lang="en-US" altLang="en-US" sz="1800" b="1"/>
                <a:t>all</a:t>
              </a:r>
              <a:endParaRPr lang="en-US" altLang="en-US" sz="1800"/>
            </a:p>
          </p:txBody>
        </p:sp>
        <p:sp>
          <p:nvSpPr>
            <p:cNvPr id="54278" name="Text Box 9"/>
            <p:cNvSpPr txBox="1">
              <a:spLocks noChangeArrowheads="1"/>
            </p:cNvSpPr>
            <p:nvPr/>
          </p:nvSpPr>
          <p:spPr bwMode="auto">
            <a:xfrm>
              <a:off x="3152775" y="2057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false</a:t>
              </a:r>
            </a:p>
          </p:txBody>
        </p:sp>
        <p:sp>
          <p:nvSpPr>
            <p:cNvPr id="54279" name="Rectangle 10"/>
            <p:cNvSpPr>
              <a:spLocks noChangeArrowheads="1"/>
            </p:cNvSpPr>
            <p:nvPr/>
          </p:nvSpPr>
          <p:spPr bwMode="auto">
            <a:xfrm>
              <a:off x="2619375" y="2971800"/>
              <a:ext cx="457200" cy="381000"/>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6</a:t>
              </a:r>
            </a:p>
          </p:txBody>
        </p:sp>
        <p:sp>
          <p:nvSpPr>
            <p:cNvPr id="54280" name="Rectangle 11"/>
            <p:cNvSpPr>
              <a:spLocks noChangeArrowheads="1"/>
            </p:cNvSpPr>
            <p:nvPr/>
          </p:nvSpPr>
          <p:spPr bwMode="auto">
            <a:xfrm>
              <a:off x="2619375" y="3276600"/>
              <a:ext cx="457200" cy="29686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10</a:t>
              </a:r>
            </a:p>
          </p:txBody>
        </p:sp>
        <p:sp>
          <p:nvSpPr>
            <p:cNvPr id="54281" name="Rectangle 12"/>
            <p:cNvSpPr>
              <a:spLocks noChangeArrowheads="1"/>
            </p:cNvSpPr>
            <p:nvPr/>
          </p:nvSpPr>
          <p:spPr bwMode="auto">
            <a:xfrm>
              <a:off x="2619375" y="3730625"/>
              <a:ext cx="457200" cy="307975"/>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4</a:t>
              </a:r>
            </a:p>
          </p:txBody>
        </p:sp>
        <p:sp>
          <p:nvSpPr>
            <p:cNvPr id="54282" name="Text Box 13"/>
            <p:cNvSpPr txBox="1">
              <a:spLocks noChangeArrowheads="1"/>
            </p:cNvSpPr>
            <p:nvPr/>
          </p:nvSpPr>
          <p:spPr bwMode="auto">
            <a:xfrm>
              <a:off x="3152775" y="32162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true</a:t>
              </a:r>
            </a:p>
          </p:txBody>
        </p:sp>
        <p:sp>
          <p:nvSpPr>
            <p:cNvPr id="54283" name="Rectangle 14"/>
            <p:cNvSpPr>
              <a:spLocks noChangeArrowheads="1"/>
            </p:cNvSpPr>
            <p:nvPr/>
          </p:nvSpPr>
          <p:spPr bwMode="auto">
            <a:xfrm>
              <a:off x="2619375" y="4035425"/>
              <a:ext cx="457200" cy="307975"/>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5</a:t>
              </a:r>
            </a:p>
          </p:txBody>
        </p:sp>
        <p:sp>
          <p:nvSpPr>
            <p:cNvPr id="54284" name="Rectangle 15"/>
            <p:cNvSpPr>
              <a:spLocks noChangeArrowheads="1"/>
            </p:cNvSpPr>
            <p:nvPr/>
          </p:nvSpPr>
          <p:spPr bwMode="auto">
            <a:xfrm>
              <a:off x="2619375" y="4572000"/>
              <a:ext cx="457200" cy="307975"/>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4</a:t>
              </a:r>
            </a:p>
          </p:txBody>
        </p:sp>
        <p:sp>
          <p:nvSpPr>
            <p:cNvPr id="54285" name="Rectangle 16"/>
            <p:cNvSpPr>
              <a:spLocks noChangeArrowheads="1"/>
            </p:cNvSpPr>
            <p:nvPr/>
          </p:nvSpPr>
          <p:spPr bwMode="auto">
            <a:xfrm>
              <a:off x="2619375" y="4876800"/>
              <a:ext cx="457200" cy="309563"/>
            </a:xfrm>
            <a:prstGeom prst="rect">
              <a:avLst/>
            </a:prstGeom>
            <a:solidFill>
              <a:schemeClr val="bg1"/>
            </a:solidFill>
            <a:ln w="12700">
              <a:solidFill>
                <a:schemeClr val="tx1"/>
              </a:solidFill>
              <a:miter lim="800000"/>
              <a:headEnd/>
              <a:tailEnd/>
            </a:ln>
          </p:spPr>
          <p:txBody>
            <a:bodyPr wrap="none" anchor="ct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ctr"/>
              <a:r>
                <a:rPr lang="en-US" altLang="en-US">
                  <a:latin typeface="Times New Roman" panose="02020603050405020304" pitchFamily="18" charset="0"/>
                </a:rPr>
                <a:t>6</a:t>
              </a:r>
            </a:p>
          </p:txBody>
        </p:sp>
        <p:sp>
          <p:nvSpPr>
            <p:cNvPr id="54286" name="Text Box 17"/>
            <p:cNvSpPr txBox="1">
              <a:spLocks noChangeArrowheads="1"/>
            </p:cNvSpPr>
            <p:nvPr/>
          </p:nvSpPr>
          <p:spPr bwMode="auto">
            <a:xfrm>
              <a:off x="1704975" y="4800600"/>
              <a:ext cx="167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(5 </a:t>
              </a:r>
              <a:r>
                <a:rPr lang="en-US" altLang="en-US">
                  <a:latin typeface="Times New Roman" panose="02020603050405020304" pitchFamily="18" charset="0"/>
                  <a:sym typeface="Symbol" panose="05050102010706020507" pitchFamily="18" charset="2"/>
                </a:rPr>
                <a:t></a:t>
              </a:r>
              <a:r>
                <a:rPr lang="en-US" altLang="en-US" sz="1800"/>
                <a:t> </a:t>
              </a:r>
              <a:r>
                <a:rPr lang="en-US" altLang="en-US" sz="1800" b="1"/>
                <a:t>all</a:t>
              </a:r>
            </a:p>
          </p:txBody>
        </p:sp>
        <p:sp>
          <p:nvSpPr>
            <p:cNvPr id="54287" name="Text Box 18"/>
            <p:cNvSpPr txBox="1">
              <a:spLocks noChangeArrowheads="1"/>
            </p:cNvSpPr>
            <p:nvPr/>
          </p:nvSpPr>
          <p:spPr bwMode="auto">
            <a:xfrm>
              <a:off x="3163888" y="4786313"/>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true (since 5 </a:t>
              </a:r>
              <a:r>
                <a:rPr lang="en-US" altLang="en-US">
                  <a:latin typeface="Times New Roman" panose="02020603050405020304" pitchFamily="18" charset="0"/>
                  <a:sym typeface="Symbol" panose="05050102010706020507" pitchFamily="18" charset="2"/>
                </a:rPr>
                <a:t> </a:t>
              </a:r>
              <a:r>
                <a:rPr lang="en-US" altLang="en-US" sz="1800">
                  <a:sym typeface="Symbol" panose="05050102010706020507" pitchFamily="18" charset="2"/>
                </a:rPr>
                <a:t>4 and 5 </a:t>
              </a:r>
              <a:r>
                <a:rPr lang="en-US" altLang="en-US">
                  <a:latin typeface="Times New Roman" panose="02020603050405020304" pitchFamily="18" charset="0"/>
                  <a:sym typeface="Symbol" panose="05050102010706020507" pitchFamily="18" charset="2"/>
                </a:rPr>
                <a:t></a:t>
              </a:r>
              <a:r>
                <a:rPr lang="en-US" altLang="en-US" sz="1800">
                  <a:sym typeface="Symbol" panose="05050102010706020507" pitchFamily="18" charset="2"/>
                </a:rPr>
                <a:t> 6)</a:t>
              </a:r>
              <a:endParaRPr lang="en-US" altLang="en-US">
                <a:latin typeface="Times New Roman" panose="02020603050405020304" pitchFamily="18" charset="0"/>
                <a:sym typeface="Symbol" panose="05050102010706020507" pitchFamily="18" charset="2"/>
              </a:endParaRPr>
            </a:p>
          </p:txBody>
        </p:sp>
        <p:sp>
          <p:nvSpPr>
            <p:cNvPr id="54288" name="Text Box 19"/>
            <p:cNvSpPr txBox="1">
              <a:spLocks noChangeArrowheads="1"/>
            </p:cNvSpPr>
            <p:nvPr/>
          </p:nvSpPr>
          <p:spPr bwMode="auto">
            <a:xfrm>
              <a:off x="1651000" y="322897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(5 &lt; </a:t>
              </a:r>
              <a:r>
                <a:rPr lang="en-US" altLang="en-US" sz="1800" b="1"/>
                <a:t>all</a:t>
              </a:r>
              <a:endParaRPr lang="en-US" altLang="en-US" sz="1800"/>
            </a:p>
          </p:txBody>
        </p:sp>
        <p:sp>
          <p:nvSpPr>
            <p:cNvPr id="54289" name="Text Box 20"/>
            <p:cNvSpPr txBox="1">
              <a:spLocks noChangeArrowheads="1"/>
            </p:cNvSpPr>
            <p:nvPr/>
          </p:nvSpPr>
          <p:spPr bwMode="auto">
            <a:xfrm>
              <a:off x="3152775" y="3959225"/>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 = false</a:t>
              </a:r>
            </a:p>
          </p:txBody>
        </p:sp>
        <p:sp>
          <p:nvSpPr>
            <p:cNvPr id="54290" name="Text Box 21"/>
            <p:cNvSpPr txBox="1">
              <a:spLocks noChangeArrowheads="1"/>
            </p:cNvSpPr>
            <p:nvPr/>
          </p:nvSpPr>
          <p:spPr bwMode="auto">
            <a:xfrm>
              <a:off x="1704975" y="3962400"/>
              <a:ext cx="1219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spcBef>
                  <a:spcPct val="50000"/>
                </a:spcBef>
              </a:pPr>
              <a:r>
                <a:rPr lang="en-US" altLang="en-US" sz="1800"/>
                <a:t>(5 = </a:t>
              </a:r>
              <a:r>
                <a:rPr lang="en-US" altLang="en-US" sz="1800" b="1"/>
                <a:t>all</a:t>
              </a:r>
              <a:endParaRPr lang="en-US" altLang="en-US" sz="1800"/>
            </a:p>
          </p:txBody>
        </p:sp>
        <p:sp>
          <p:nvSpPr>
            <p:cNvPr id="54291" name="Rectangle 22"/>
            <p:cNvSpPr>
              <a:spLocks noChangeArrowheads="1"/>
            </p:cNvSpPr>
            <p:nvPr/>
          </p:nvSpPr>
          <p:spPr bwMode="auto">
            <a:xfrm>
              <a:off x="1238250" y="5257800"/>
              <a:ext cx="680085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lang="en-US" altLang="en-US" sz="1800">
                  <a:latin typeface="Arial" panose="020B0604020202020204" pitchFamily="34" charset="0"/>
                </a:rPr>
                <a:t>(</a:t>
              </a:r>
              <a:r>
                <a:rPr lang="en-US" altLang="en-US" sz="1800">
                  <a:latin typeface="Arial" panose="020B0604020202020204" pitchFamily="34" charset="0"/>
                  <a:sym typeface="Symbol" panose="05050102010706020507" pitchFamily="18" charset="2"/>
                </a:rPr>
                <a:t></a:t>
              </a:r>
              <a:r>
                <a:rPr lang="en-US" altLang="en-US" sz="1800">
                  <a:latin typeface="Arial" panose="020B0604020202020204" pitchFamily="34" charset="0"/>
                </a:rPr>
                <a:t> </a:t>
              </a:r>
              <a:r>
                <a:rPr lang="en-US" altLang="en-US" sz="1800" b="1">
                  <a:latin typeface="Arial" panose="020B0604020202020204" pitchFamily="34" charset="0"/>
                </a:rPr>
                <a:t>all</a:t>
              </a:r>
              <a:r>
                <a:rPr lang="en-US" altLang="en-US" sz="1800">
                  <a:latin typeface="Arial" panose="020B0604020202020204" pitchFamily="34" charset="0"/>
                </a:rPr>
                <a:t>) </a:t>
              </a:r>
              <a:r>
                <a:rPr lang="en-US" altLang="en-US" sz="1800">
                  <a:latin typeface="Arial" panose="020B0604020202020204" pitchFamily="34" charset="0"/>
                  <a:sym typeface="Symbol" panose="05050102010706020507" pitchFamily="18" charset="2"/>
                </a:rPr>
                <a:t> </a:t>
              </a:r>
              <a:r>
                <a:rPr lang="en-US" altLang="en-US" sz="1800" b="1">
                  <a:latin typeface="Arial" panose="020B0604020202020204" pitchFamily="34" charset="0"/>
                  <a:sym typeface="Symbol" panose="05050102010706020507" pitchFamily="18" charset="2"/>
                </a:rPr>
                <a:t>not in</a:t>
              </a:r>
            </a:p>
            <a:p>
              <a:r>
                <a:rPr lang="en-US" altLang="en-US" sz="1800">
                  <a:latin typeface="Arial" panose="020B0604020202020204" pitchFamily="34" charset="0"/>
                  <a:sym typeface="Symbol" panose="05050102010706020507" pitchFamily="18" charset="2"/>
                </a:rPr>
                <a:t>However, (= </a:t>
              </a:r>
              <a:r>
                <a:rPr lang="en-US" altLang="en-US" sz="1800" b="1">
                  <a:latin typeface="Arial" panose="020B0604020202020204" pitchFamily="34" charset="0"/>
                  <a:sym typeface="Symbol" panose="05050102010706020507" pitchFamily="18" charset="2"/>
                </a:rPr>
                <a:t>all</a:t>
              </a:r>
              <a:r>
                <a:rPr lang="en-US" altLang="en-US" sz="1800">
                  <a:latin typeface="Arial" panose="020B0604020202020204" pitchFamily="34" charset="0"/>
                  <a:sym typeface="Symbol" panose="05050102010706020507" pitchFamily="18" charset="2"/>
                </a:rPr>
                <a:t>)  </a:t>
              </a:r>
              <a:r>
                <a:rPr lang="en-US" altLang="en-US" sz="1800" b="1">
                  <a:latin typeface="Arial" panose="020B0604020202020204" pitchFamily="34" charset="0"/>
                  <a:sym typeface="Symbol" panose="05050102010706020507" pitchFamily="18" charset="2"/>
                </a:rPr>
                <a:t>in</a:t>
              </a:r>
            </a:p>
          </p:txBody>
        </p:sp>
        <p:sp>
          <p:nvSpPr>
            <p:cNvPr id="54292" name="Line 23"/>
            <p:cNvSpPr>
              <a:spLocks noChangeShapeType="1"/>
            </p:cNvSpPr>
            <p:nvPr/>
          </p:nvSpPr>
          <p:spPr bwMode="auto">
            <a:xfrm flipH="1">
              <a:off x="3016250" y="5603875"/>
              <a:ext cx="109538" cy="228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pPr rtl="1"/>
            <a:r>
              <a:rPr lang="fa-IR" dirty="0"/>
              <a:t>آزمون تهی بودن روابط</a:t>
            </a:r>
            <a:endParaRPr lang="en-US" altLang="en-US" sz="2800" dirty="0"/>
          </a:p>
        </p:txBody>
      </p:sp>
      <p:sp>
        <p:nvSpPr>
          <p:cNvPr id="55298" name="Rectangle 3"/>
          <p:cNvSpPr>
            <a:spLocks noGrp="1" noChangeArrowheads="1"/>
          </p:cNvSpPr>
          <p:nvPr>
            <p:ph idx="1"/>
          </p:nvPr>
        </p:nvSpPr>
        <p:spPr>
          <a:xfrm>
            <a:off x="768351" y="1106488"/>
            <a:ext cx="7603292" cy="2782760"/>
          </a:xfrm>
        </p:spPr>
        <p:txBody>
          <a:bodyPr/>
          <a:lstStyle/>
          <a:p>
            <a:pPr algn="r" rtl="1"/>
            <a:r>
              <a:rPr lang="fa-IR" sz="2400" dirty="0"/>
              <a:t>عبارت </a:t>
            </a:r>
            <a:r>
              <a:rPr lang="en-US" sz="2400" b="1" dirty="0"/>
              <a:t>EXISTS</a:t>
            </a:r>
            <a:r>
              <a:rPr lang="fa-IR" sz="2400" b="1" dirty="0"/>
              <a:t> </a:t>
            </a:r>
            <a:r>
              <a:rPr lang="en-US" sz="2400" dirty="0"/>
              <a:t> </a:t>
            </a:r>
            <a:r>
              <a:rPr lang="fa-IR" sz="2400" dirty="0"/>
              <a:t>در </a:t>
            </a:r>
            <a:r>
              <a:rPr lang="en-US" sz="2400" dirty="0"/>
              <a:t>SQL</a:t>
            </a:r>
            <a:r>
              <a:rPr lang="fa-IR" sz="2400" dirty="0"/>
              <a:t> </a:t>
            </a:r>
            <a:r>
              <a:rPr lang="en-US" sz="2400" dirty="0"/>
              <a:t> </a:t>
            </a:r>
            <a:r>
              <a:rPr lang="fa-IR" sz="2400" dirty="0"/>
              <a:t>زمانی مقدار </a:t>
            </a:r>
            <a:r>
              <a:rPr lang="en-US" sz="2400" b="1" dirty="0"/>
              <a:t>TRUE</a:t>
            </a:r>
            <a:r>
              <a:rPr lang="fa-IR" sz="2400" b="1" dirty="0"/>
              <a:t> </a:t>
            </a:r>
            <a:r>
              <a:rPr lang="en-US" sz="2400" dirty="0"/>
              <a:t> </a:t>
            </a:r>
            <a:r>
              <a:rPr lang="fa-IR" sz="2400" dirty="0"/>
              <a:t>بازمی‌گرداند که زیرپرس‌وجوی درون آن </a:t>
            </a:r>
            <a:r>
              <a:rPr lang="fa-IR" sz="2400" b="1" dirty="0"/>
              <a:t>تهی نباشد</a:t>
            </a:r>
            <a:r>
              <a:rPr lang="fa-IR" sz="2400" dirty="0"/>
              <a:t>.</a:t>
            </a:r>
            <a:endParaRPr lang="en-US" altLang="en-US" sz="2400" dirty="0"/>
          </a:p>
          <a:p>
            <a:pPr algn="r" rtl="1"/>
            <a:r>
              <a:rPr lang="en-US" altLang="en-US" sz="2400" b="1" dirty="0"/>
              <a:t>exists </a:t>
            </a:r>
            <a:r>
              <a:rPr lang="en-US" altLang="en-US" sz="2400" i="1" dirty="0"/>
              <a:t> r </a:t>
            </a:r>
            <a:r>
              <a:rPr lang="en-US" altLang="en-US" sz="2400" dirty="0">
                <a:sym typeface="Symbol" panose="05050102010706020507" pitchFamily="18" charset="2"/>
              </a:rPr>
              <a:t> </a:t>
            </a:r>
            <a:r>
              <a:rPr lang="en-US" altLang="en-US" sz="2400" i="1" dirty="0">
                <a:sym typeface="Symbol" panose="05050102010706020507" pitchFamily="18" charset="2"/>
              </a:rPr>
              <a:t>r </a:t>
            </a:r>
            <a:r>
              <a:rPr lang="en-US" altLang="en-US" sz="2400" dirty="0">
                <a:sym typeface="Symbol" panose="05050102010706020507" pitchFamily="18" charset="2"/>
              </a:rPr>
              <a:t> </a:t>
            </a:r>
            <a:r>
              <a:rPr lang="en-US" altLang="en-US" sz="2400" i="1" dirty="0"/>
              <a:t>Ø</a:t>
            </a:r>
            <a:r>
              <a:rPr lang="fa-IR" altLang="en-US" sz="2400" i="1" dirty="0"/>
              <a:t> </a:t>
            </a:r>
            <a:endParaRPr lang="en-US" altLang="en-US" sz="2400" dirty="0">
              <a:sym typeface="Symbol" panose="05050102010706020507" pitchFamily="18" charset="2"/>
            </a:endParaRPr>
          </a:p>
          <a:p>
            <a:pPr algn="r" rtl="1"/>
            <a:r>
              <a:rPr lang="en-US" altLang="en-US" sz="2400" b="1" dirty="0">
                <a:sym typeface="Symbol" panose="05050102010706020507" pitchFamily="18" charset="2"/>
              </a:rPr>
              <a:t>not exists </a:t>
            </a:r>
            <a:r>
              <a:rPr lang="en-US" altLang="en-US" sz="2400" i="1" dirty="0"/>
              <a:t>r </a:t>
            </a:r>
            <a:r>
              <a:rPr lang="en-US" altLang="en-US" sz="2400" dirty="0">
                <a:sym typeface="Symbol" panose="05050102010706020507" pitchFamily="18" charset="2"/>
              </a:rPr>
              <a:t> </a:t>
            </a:r>
            <a:r>
              <a:rPr lang="en-US" altLang="en-US" sz="2400" i="1" dirty="0">
                <a:sym typeface="Symbol" panose="05050102010706020507" pitchFamily="18" charset="2"/>
              </a:rPr>
              <a:t>r </a:t>
            </a:r>
            <a:r>
              <a:rPr lang="en-US" altLang="en-US" sz="2400" dirty="0">
                <a:sym typeface="Symbol" panose="05050102010706020507" pitchFamily="18" charset="2"/>
              </a:rPr>
              <a:t>= </a:t>
            </a:r>
            <a:r>
              <a:rPr lang="en-US" altLang="en-US" sz="2400" i="1" dirty="0"/>
              <a:t>Ø</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036B9C50-7328-4903-B4BE-B974CF5EE43E}"/>
              </a:ext>
            </a:extLst>
          </p:cNvPr>
          <p:cNvSpPr>
            <a:spLocks noGrp="1" noChangeArrowheads="1"/>
          </p:cNvSpPr>
          <p:nvPr>
            <p:ph type="title"/>
          </p:nvPr>
        </p:nvSpPr>
        <p:spPr/>
        <p:txBody>
          <a:bodyPr/>
          <a:lstStyle/>
          <a:p>
            <a:pPr rtl="1">
              <a:defRPr/>
            </a:pPr>
            <a:r>
              <a:rPr lang="fa-IR" dirty="0"/>
              <a:t>کاربرد عبارت </a:t>
            </a:r>
            <a:r>
              <a:rPr lang="en-US" dirty="0"/>
              <a:t>“exists” </a:t>
            </a:r>
          </a:p>
        </p:txBody>
      </p:sp>
      <p:sp>
        <p:nvSpPr>
          <p:cNvPr id="115715" name="Rectangle 3">
            <a:extLst>
              <a:ext uri="{FF2B5EF4-FFF2-40B4-BE49-F238E27FC236}">
                <a16:creationId xmlns:a16="http://schemas.microsoft.com/office/drawing/2014/main" id="{4BAB34A1-D721-42B2-A0BD-16B7B0CE83F3}"/>
              </a:ext>
            </a:extLst>
          </p:cNvPr>
          <p:cNvSpPr>
            <a:spLocks noGrp="1" noChangeArrowheads="1"/>
          </p:cNvSpPr>
          <p:nvPr>
            <p:ph type="body" idx="1"/>
          </p:nvPr>
        </p:nvSpPr>
        <p:spPr/>
        <p:txBody>
          <a:bodyPr/>
          <a:lstStyle/>
          <a:p>
            <a:pPr>
              <a:buFont typeface="Monotype Sorts" pitchFamily="2" charset="2"/>
              <a:buNone/>
            </a:pPr>
            <a:r>
              <a:rPr lang="en-US" altLang="en-US" b="1" dirty="0"/>
              <a:t>	   select </a:t>
            </a:r>
            <a:r>
              <a:rPr lang="en-US" altLang="en-US" i="1" dirty="0"/>
              <a:t>*</a:t>
            </a:r>
            <a:br>
              <a:rPr lang="en-US" altLang="en-US" i="1" dirty="0"/>
            </a:br>
            <a:r>
              <a:rPr lang="en-US" altLang="en-US" i="1" dirty="0"/>
              <a:t>   </a:t>
            </a:r>
            <a:r>
              <a:rPr lang="en-US" altLang="en-US" b="1" dirty="0"/>
              <a:t>from </a:t>
            </a:r>
            <a:r>
              <a:rPr lang="fa-IR" altLang="en-US" i="1" dirty="0"/>
              <a:t>نام جدول</a:t>
            </a:r>
            <a:r>
              <a:rPr lang="en-US" altLang="en-US" i="1" dirty="0"/>
              <a:t> </a:t>
            </a:r>
            <a:r>
              <a:rPr lang="en-US" altLang="en-US" b="1" dirty="0"/>
              <a:t>as </a:t>
            </a:r>
            <a:r>
              <a:rPr lang="fa-IR" altLang="en-US" i="1" dirty="0"/>
              <a:t>مستعار</a:t>
            </a:r>
            <a:br>
              <a:rPr lang="en-US" altLang="en-US" i="1" dirty="0"/>
            </a:br>
            <a:r>
              <a:rPr lang="en-US" altLang="en-US" i="1" dirty="0"/>
              <a:t>   </a:t>
            </a:r>
            <a:r>
              <a:rPr lang="en-US" altLang="en-US" b="1" dirty="0"/>
              <a:t>where [ </a:t>
            </a:r>
            <a:r>
              <a:rPr lang="fa-IR" altLang="en-US" b="1" i="1" dirty="0"/>
              <a:t>شرط</a:t>
            </a:r>
            <a:r>
              <a:rPr lang="en-US" altLang="en-US" dirty="0"/>
              <a:t> </a:t>
            </a:r>
            <a:r>
              <a:rPr lang="en-US" altLang="en-US" b="1" dirty="0"/>
              <a:t>and ]</a:t>
            </a:r>
            <a:br>
              <a:rPr lang="en-US" altLang="en-US" b="1" dirty="0"/>
            </a:br>
            <a:r>
              <a:rPr lang="en-US" altLang="en-US" b="1" dirty="0"/>
              <a:t>               exists </a:t>
            </a:r>
            <a:r>
              <a:rPr lang="en-US" altLang="en-US" dirty="0"/>
              <a:t>(</a:t>
            </a:r>
            <a:r>
              <a:rPr lang="en-US" altLang="en-US" b="1" dirty="0"/>
              <a:t>Select Op</a:t>
            </a:r>
            <a:r>
              <a:rPr lang="en-US" altLang="en-US" dirty="0"/>
              <a:t>);</a:t>
            </a:r>
          </a:p>
          <a:p>
            <a:pPr>
              <a:buFont typeface="Monotype Sorts" pitchFamily="2" charset="2"/>
              <a:buNone/>
            </a:pPr>
            <a:endParaRPr lang="en-US" altLang="en-US" dirty="0"/>
          </a:p>
          <a:p>
            <a:pPr algn="r" rtl="1"/>
            <a:r>
              <a:rPr lang="en-US" altLang="en-US" b="1" dirty="0">
                <a:solidFill>
                  <a:srgbClr val="000099"/>
                </a:solidFill>
              </a:rPr>
              <a:t>Correlation name</a:t>
            </a:r>
            <a:r>
              <a:rPr lang="fa-IR" altLang="en-US" b="1" dirty="0">
                <a:solidFill>
                  <a:srgbClr val="000099"/>
                </a:solidFill>
              </a:rPr>
              <a:t> : </a:t>
            </a:r>
            <a:r>
              <a:rPr lang="fa-IR" dirty="0"/>
              <a:t>متغیری مانند </a:t>
            </a:r>
            <a:r>
              <a:rPr lang="en-US" b="1" dirty="0"/>
              <a:t>S</a:t>
            </a:r>
            <a:r>
              <a:rPr lang="fa-IR" b="1" dirty="0"/>
              <a:t> </a:t>
            </a:r>
            <a:r>
              <a:rPr lang="en-US" dirty="0"/>
              <a:t> </a:t>
            </a:r>
            <a:r>
              <a:rPr lang="fa-IR" dirty="0"/>
              <a:t>در پرس‌وجوی بیرونی است که برای ارجاع به تاپل‌های آن در زیرپرس‌وجو استفاده می‌شود.</a:t>
            </a:r>
          </a:p>
          <a:p>
            <a:pPr algn="r" rtl="1"/>
            <a:endParaRPr lang="en-US" altLang="en-US" b="1" dirty="0">
              <a:solidFill>
                <a:srgbClr val="000099"/>
              </a:solidFill>
            </a:endParaRPr>
          </a:p>
          <a:p>
            <a:pPr algn="r" rtl="1"/>
            <a:r>
              <a:rPr lang="en-US" altLang="en-US" b="1" dirty="0">
                <a:solidFill>
                  <a:srgbClr val="000099"/>
                </a:solidFill>
              </a:rPr>
              <a:t>Correlated subquery</a:t>
            </a:r>
            <a:r>
              <a:rPr lang="fa-IR" altLang="en-US" b="1" dirty="0">
                <a:solidFill>
                  <a:srgbClr val="000099"/>
                </a:solidFill>
              </a:rPr>
              <a:t> : </a:t>
            </a:r>
            <a:r>
              <a:rPr lang="fa-IR" dirty="0"/>
              <a:t>زیرپرس‌وجویی است که به مقادیر موجود در پرس‌وجوی بیرونی وابسته است و برای هر تاپل از پرس‌وجوی بیرونی اجرا می‌شود.</a:t>
            </a:r>
            <a:endParaRPr lang="en-US" altLang="en-US" b="1" dirty="0">
              <a:solidFill>
                <a:srgbClr val="000099"/>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2D5B3AA6-925E-4A32-9398-A28237614FAC}"/>
              </a:ext>
            </a:extLst>
          </p:cNvPr>
          <p:cNvSpPr>
            <a:spLocks noGrp="1" noChangeArrowheads="1"/>
          </p:cNvSpPr>
          <p:nvPr>
            <p:ph type="title"/>
          </p:nvPr>
        </p:nvSpPr>
        <p:spPr/>
        <p:txBody>
          <a:bodyPr/>
          <a:lstStyle/>
          <a:p>
            <a:pPr rtl="1">
              <a:defRPr/>
            </a:pPr>
            <a:r>
              <a:rPr lang="fa-IR" dirty="0"/>
              <a:t>کاربرد عبارت </a:t>
            </a:r>
            <a:r>
              <a:rPr lang="en-US" dirty="0"/>
              <a:t>“exists” </a:t>
            </a:r>
          </a:p>
        </p:txBody>
      </p:sp>
      <p:sp>
        <p:nvSpPr>
          <p:cNvPr id="117763" name="Rectangle 3">
            <a:extLst>
              <a:ext uri="{FF2B5EF4-FFF2-40B4-BE49-F238E27FC236}">
                <a16:creationId xmlns:a16="http://schemas.microsoft.com/office/drawing/2014/main" id="{7FA977F9-52D2-46B4-95CA-20C93128A9DF}"/>
              </a:ext>
            </a:extLst>
          </p:cNvPr>
          <p:cNvSpPr>
            <a:spLocks noGrp="1" noChangeArrowheads="1"/>
          </p:cNvSpPr>
          <p:nvPr>
            <p:ph type="body" idx="1"/>
          </p:nvPr>
        </p:nvSpPr>
        <p:spPr/>
        <p:txBody>
          <a:bodyPr/>
          <a:lstStyle/>
          <a:p>
            <a:pPr algn="r" rtl="1"/>
            <a:r>
              <a:rPr lang="fa-IR" sz="2400" dirty="0"/>
              <a:t>روش دیگر برای نوشتن پرس‌وجوی “یافتن تمام درس‌هایی که هم در ترم پاییز ۲۰۰۹ و هم در ترم بهار ۲۰۱۰ تدریس شده‌اند”:</a:t>
            </a:r>
            <a:endParaRPr lang="en-US" altLang="en-US" sz="2400" b="1" dirty="0">
              <a:solidFill>
                <a:srgbClr val="000099"/>
              </a:solidFill>
            </a:endParaRPr>
          </a:p>
        </p:txBody>
      </p:sp>
      <p:sp>
        <p:nvSpPr>
          <p:cNvPr id="6" name="Rectangle 5">
            <a:extLst>
              <a:ext uri="{FF2B5EF4-FFF2-40B4-BE49-F238E27FC236}">
                <a16:creationId xmlns:a16="http://schemas.microsoft.com/office/drawing/2014/main" id="{1B6D0781-03BA-4040-9FED-173A2109D8E0}"/>
              </a:ext>
            </a:extLst>
          </p:cNvPr>
          <p:cNvSpPr/>
          <p:nvPr/>
        </p:nvSpPr>
        <p:spPr>
          <a:xfrm>
            <a:off x="896938" y="1984375"/>
            <a:ext cx="1108075" cy="92392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lgn="ctr">
              <a:defRPr/>
            </a:pPr>
            <a:r>
              <a:rPr lang="en-US" sz="5400" dirty="0">
                <a:ln w="0"/>
                <a:solidFill>
                  <a:schemeClr val="tx1"/>
                </a:solidFill>
                <a:effectLst>
                  <a:outerShdw blurRad="38100" dist="19050" dir="2700000" algn="tl" rotWithShape="0">
                    <a:schemeClr val="dk1">
                      <a:alpha val="40000"/>
                    </a:schemeClr>
                  </a:outerShdw>
                </a:effectLst>
              </a:rPr>
              <a:t>Q?</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39CFB19E-2EA6-4C04-9A2D-19E9222A6E8A}"/>
              </a:ext>
            </a:extLst>
          </p:cNvPr>
          <p:cNvSpPr>
            <a:spLocks noGrp="1" noChangeArrowheads="1"/>
          </p:cNvSpPr>
          <p:nvPr>
            <p:ph type="title"/>
          </p:nvPr>
        </p:nvSpPr>
        <p:spPr/>
        <p:txBody>
          <a:bodyPr/>
          <a:lstStyle/>
          <a:p>
            <a:pPr rtl="1">
              <a:defRPr/>
            </a:pPr>
            <a:r>
              <a:rPr lang="fa-IR" dirty="0"/>
              <a:t>کاربرد عبارت </a:t>
            </a:r>
            <a:r>
              <a:rPr lang="en-US" dirty="0"/>
              <a:t>“exists” </a:t>
            </a:r>
          </a:p>
        </p:txBody>
      </p:sp>
      <p:sp>
        <p:nvSpPr>
          <p:cNvPr id="119811" name="Rectangle 3">
            <a:extLst>
              <a:ext uri="{FF2B5EF4-FFF2-40B4-BE49-F238E27FC236}">
                <a16:creationId xmlns:a16="http://schemas.microsoft.com/office/drawing/2014/main" id="{C911267E-9883-4B30-BC1F-4BC1D7EC0D45}"/>
              </a:ext>
            </a:extLst>
          </p:cNvPr>
          <p:cNvSpPr>
            <a:spLocks noGrp="1" noChangeArrowheads="1"/>
          </p:cNvSpPr>
          <p:nvPr>
            <p:ph type="body" idx="1"/>
          </p:nvPr>
        </p:nvSpPr>
        <p:spPr/>
        <p:txBody>
          <a:bodyPr/>
          <a:lstStyle/>
          <a:p>
            <a:pPr algn="r" rtl="1"/>
            <a:r>
              <a:rPr lang="fa-IR" dirty="0"/>
              <a:t>روش دیگر برای نوشتن پرس‌وجوی “یافتن تمام درس‌هایی که هم در ترم پاییز ۲۰۰۹ و هم در ترم بهار ۲۰۱۰ تدریس شده‌اند”:</a:t>
            </a:r>
          </a:p>
          <a:p>
            <a:pPr algn="r" rtl="1"/>
            <a:endParaRPr lang="fa-IR" altLang="en-US" dirty="0"/>
          </a:p>
          <a:p>
            <a:pPr algn="r" rtl="1">
              <a:buFont typeface="Monotype Sorts" pitchFamily="2" charset="2"/>
              <a:buNone/>
            </a:pPr>
            <a:endParaRPr lang="fa-IR" altLang="en-US" dirty="0"/>
          </a:p>
          <a:p>
            <a:pPr algn="r" rtl="1">
              <a:buFont typeface="Monotype Sorts" pitchFamily="2" charset="2"/>
              <a:buNone/>
            </a:pPr>
            <a:endParaRPr lang="fa-IR" altLang="en-US" dirty="0"/>
          </a:p>
          <a:p>
            <a:pPr algn="r" rtl="1">
              <a:buFont typeface="Monotype Sorts" pitchFamily="2" charset="2"/>
              <a:buNone/>
            </a:pPr>
            <a:endParaRPr lang="fa-IR" altLang="en-US" dirty="0"/>
          </a:p>
          <a:p>
            <a:pPr algn="r" rtl="1">
              <a:buFont typeface="Monotype Sorts" pitchFamily="2" charset="2"/>
              <a:buNone/>
            </a:pPr>
            <a:endParaRPr lang="fa-IR" altLang="en-US" dirty="0"/>
          </a:p>
          <a:p>
            <a:pPr algn="r" rtl="1">
              <a:buFont typeface="Monotype Sorts" pitchFamily="2" charset="2"/>
              <a:buNone/>
            </a:pPr>
            <a:endParaRPr lang="fa-IR" altLang="en-US" dirty="0"/>
          </a:p>
          <a:p>
            <a:pPr algn="r" rtl="1">
              <a:buFont typeface="Monotype Sorts" pitchFamily="2" charset="2"/>
              <a:buNone/>
            </a:pPr>
            <a:endParaRPr lang="en-US" altLang="en-US" dirty="0"/>
          </a:p>
          <a:p>
            <a:pPr algn="r" rtl="1"/>
            <a:r>
              <a:rPr lang="en-US" altLang="en-US" b="1" dirty="0">
                <a:solidFill>
                  <a:srgbClr val="000099"/>
                </a:solidFill>
              </a:rPr>
              <a:t>Correlation name</a:t>
            </a:r>
            <a:r>
              <a:rPr lang="fa-IR" altLang="en-US" b="1" dirty="0">
                <a:solidFill>
                  <a:srgbClr val="000099"/>
                </a:solidFill>
              </a:rPr>
              <a:t> : </a:t>
            </a:r>
            <a:r>
              <a:rPr lang="fa-IR" dirty="0"/>
              <a:t>متغیری مانند </a:t>
            </a:r>
            <a:r>
              <a:rPr lang="en-US" b="1" dirty="0"/>
              <a:t>S</a:t>
            </a:r>
            <a:r>
              <a:rPr lang="fa-IR" b="1" dirty="0"/>
              <a:t> </a:t>
            </a:r>
            <a:r>
              <a:rPr lang="en-US" dirty="0"/>
              <a:t> </a:t>
            </a:r>
            <a:r>
              <a:rPr lang="fa-IR" dirty="0"/>
              <a:t>در پرس‌وجوی بیرونی است که برای ارجاع به تاپل‌های آن در زیرپرس‌وجو استفاده می‌شود.</a:t>
            </a:r>
          </a:p>
          <a:p>
            <a:pPr algn="r" rtl="1"/>
            <a:endParaRPr lang="en-US" altLang="en-US" b="1" dirty="0">
              <a:solidFill>
                <a:srgbClr val="000099"/>
              </a:solidFill>
            </a:endParaRPr>
          </a:p>
          <a:p>
            <a:pPr algn="r" rtl="1"/>
            <a:r>
              <a:rPr lang="en-US" altLang="en-US" b="1" dirty="0">
                <a:solidFill>
                  <a:srgbClr val="000099"/>
                </a:solidFill>
              </a:rPr>
              <a:t>Correlated subquery</a:t>
            </a:r>
            <a:r>
              <a:rPr lang="fa-IR" altLang="en-US" b="1" dirty="0">
                <a:solidFill>
                  <a:srgbClr val="000099"/>
                </a:solidFill>
              </a:rPr>
              <a:t> : </a:t>
            </a:r>
            <a:r>
              <a:rPr lang="fa-IR" dirty="0"/>
              <a:t>زیرپرس‌وجویی است که به مقادیر موجود در پرس‌وجوی بیرونی وابسته است و برای هر تاپل از پرس‌وجوی بیرونی اجرا می‌شود.</a:t>
            </a:r>
            <a:endParaRPr lang="en-US" altLang="en-US" b="1" dirty="0">
              <a:solidFill>
                <a:srgbClr val="000099"/>
              </a:solidFill>
            </a:endParaRPr>
          </a:p>
          <a:p>
            <a:pPr algn="r" rtl="1">
              <a:buFont typeface="Monotype Sorts" pitchFamily="2" charset="2"/>
              <a:buNone/>
            </a:pPr>
            <a:endParaRPr lang="en-US" altLang="en-US" b="1" dirty="0">
              <a:solidFill>
                <a:srgbClr val="000099"/>
              </a:solidFill>
            </a:endParaRPr>
          </a:p>
        </p:txBody>
      </p:sp>
      <p:sp>
        <p:nvSpPr>
          <p:cNvPr id="5" name="TextBox 4">
            <a:extLst>
              <a:ext uri="{FF2B5EF4-FFF2-40B4-BE49-F238E27FC236}">
                <a16:creationId xmlns:a16="http://schemas.microsoft.com/office/drawing/2014/main" id="{71D05C81-6933-47BE-AE66-F1F2D7BA5656}"/>
              </a:ext>
            </a:extLst>
          </p:cNvPr>
          <p:cNvSpPr txBox="1"/>
          <p:nvPr/>
        </p:nvSpPr>
        <p:spPr>
          <a:xfrm>
            <a:off x="477077" y="2404047"/>
            <a:ext cx="8040757" cy="1938992"/>
          </a:xfrm>
          <a:prstGeom prst="rect">
            <a:avLst/>
          </a:prstGeom>
          <a:noFill/>
        </p:spPr>
        <p:txBody>
          <a:bodyPr wrap="square">
            <a:spAutoFit/>
          </a:bodyPr>
          <a:lstStyle/>
          <a:p>
            <a:pPr>
              <a:buFont typeface="Monotype Sorts" pitchFamily="2" charset="2"/>
              <a:buNone/>
            </a:pPr>
            <a:r>
              <a:rPr lang="en-US" altLang="en-US" sz="2000" b="1" dirty="0"/>
              <a:t>select </a:t>
            </a:r>
            <a:r>
              <a:rPr lang="en-US" altLang="en-US" sz="2000" i="1" dirty="0" err="1"/>
              <a:t>course_id</a:t>
            </a:r>
            <a:r>
              <a:rPr lang="en-US" altLang="en-US" sz="2000" i="1" dirty="0"/>
              <a:t>   </a:t>
            </a:r>
            <a:r>
              <a:rPr lang="en-US" altLang="en-US" sz="2000" b="1" dirty="0"/>
              <a:t>from </a:t>
            </a:r>
            <a:r>
              <a:rPr lang="en-US" altLang="en-US" sz="2000" i="1" dirty="0"/>
              <a:t>section </a:t>
            </a:r>
            <a:r>
              <a:rPr lang="en-US" altLang="en-US" sz="2000" b="1" dirty="0"/>
              <a:t>as </a:t>
            </a:r>
            <a:r>
              <a:rPr lang="en-US" altLang="en-US" sz="2000" i="1" dirty="0"/>
              <a:t>S</a:t>
            </a:r>
            <a:br>
              <a:rPr lang="en-US" altLang="en-US" sz="2000" i="1" dirty="0"/>
            </a:br>
            <a:r>
              <a:rPr lang="en-US" altLang="en-US" sz="2000" i="1" dirty="0"/>
              <a:t>   </a:t>
            </a:r>
            <a:r>
              <a:rPr lang="en-US" altLang="en-US" sz="2000" b="1" dirty="0"/>
              <a:t>where </a:t>
            </a:r>
            <a:r>
              <a:rPr lang="en-US" altLang="en-US" sz="2000" i="1" dirty="0"/>
              <a:t>semester </a:t>
            </a:r>
            <a:r>
              <a:rPr lang="en-US" altLang="en-US" sz="2000" dirty="0"/>
              <a:t>= ’Fall’ </a:t>
            </a:r>
            <a:r>
              <a:rPr lang="en-US" altLang="en-US" sz="2000" b="1" dirty="0"/>
              <a:t>and </a:t>
            </a:r>
            <a:r>
              <a:rPr lang="en-US" altLang="en-US" sz="2000" i="1" dirty="0"/>
              <a:t>year </a:t>
            </a:r>
            <a:r>
              <a:rPr lang="en-US" altLang="en-US" sz="2000" dirty="0"/>
              <a:t>= 2009 </a:t>
            </a:r>
            <a:r>
              <a:rPr lang="en-US" altLang="en-US" sz="2000" b="1" dirty="0"/>
              <a:t>and </a:t>
            </a:r>
            <a:br>
              <a:rPr lang="en-US" altLang="en-US" sz="2000" b="1" dirty="0"/>
            </a:br>
            <a:r>
              <a:rPr lang="en-US" altLang="en-US" sz="2000" b="1" dirty="0"/>
              <a:t>               exists </a:t>
            </a:r>
            <a:r>
              <a:rPr lang="en-US" altLang="en-US" sz="2000" dirty="0"/>
              <a:t>(</a:t>
            </a:r>
            <a:r>
              <a:rPr lang="en-US" altLang="en-US" sz="2000" b="1" dirty="0"/>
              <a:t>select </a:t>
            </a:r>
            <a:r>
              <a:rPr lang="en-US" altLang="en-US" sz="2000" dirty="0"/>
              <a:t>*</a:t>
            </a:r>
            <a:br>
              <a:rPr lang="en-US" altLang="en-US" sz="2000" dirty="0"/>
            </a:br>
            <a:r>
              <a:rPr lang="en-US" altLang="en-US" sz="2000" dirty="0"/>
              <a:t>                            </a:t>
            </a:r>
            <a:r>
              <a:rPr lang="en-US" altLang="en-US" sz="2000" b="1" dirty="0"/>
              <a:t>from </a:t>
            </a:r>
            <a:r>
              <a:rPr lang="en-US" altLang="en-US" sz="2000" i="1" dirty="0"/>
              <a:t>section </a:t>
            </a:r>
            <a:r>
              <a:rPr lang="en-US" altLang="en-US" sz="2000" b="1" dirty="0"/>
              <a:t>as </a:t>
            </a:r>
            <a:r>
              <a:rPr lang="en-US" altLang="en-US" sz="2000" i="1" dirty="0"/>
              <a:t>T</a:t>
            </a:r>
            <a:br>
              <a:rPr lang="en-US" altLang="en-US" sz="2000" i="1" dirty="0"/>
            </a:br>
            <a:r>
              <a:rPr lang="en-US" altLang="en-US" sz="2000" i="1" dirty="0"/>
              <a:t>                            </a:t>
            </a:r>
            <a:r>
              <a:rPr lang="en-US" altLang="en-US" sz="2000" b="1" dirty="0"/>
              <a:t>where </a:t>
            </a:r>
            <a:r>
              <a:rPr lang="en-US" altLang="en-US" sz="2000" i="1" dirty="0"/>
              <a:t>semester </a:t>
            </a:r>
            <a:r>
              <a:rPr lang="en-US" altLang="en-US" sz="2000" dirty="0"/>
              <a:t>= ’Spring’ </a:t>
            </a:r>
            <a:r>
              <a:rPr lang="en-US" altLang="en-US" sz="2000" b="1" dirty="0"/>
              <a:t>and </a:t>
            </a:r>
            <a:r>
              <a:rPr lang="en-US" altLang="en-US" sz="2000" i="1" dirty="0"/>
              <a:t>year</a:t>
            </a:r>
            <a:r>
              <a:rPr lang="en-US" altLang="en-US" sz="2000" dirty="0"/>
              <a:t>= 2010 </a:t>
            </a:r>
            <a:br>
              <a:rPr lang="en-US" altLang="en-US" sz="2000" dirty="0"/>
            </a:br>
            <a:r>
              <a:rPr lang="en-US" altLang="en-US" sz="2000" dirty="0"/>
              <a:t>                                        </a:t>
            </a:r>
            <a:r>
              <a:rPr lang="en-US" altLang="en-US" sz="2000" b="1" dirty="0"/>
              <a:t>and </a:t>
            </a:r>
            <a:r>
              <a:rPr lang="en-US" altLang="en-US" sz="2000" i="1" dirty="0" err="1"/>
              <a:t>S</a:t>
            </a:r>
            <a:r>
              <a:rPr lang="en-US" altLang="en-US" sz="2000" dirty="0" err="1"/>
              <a:t>.</a:t>
            </a:r>
            <a:r>
              <a:rPr lang="en-US" altLang="en-US" sz="2000" i="1" dirty="0" err="1"/>
              <a:t>course_id</a:t>
            </a:r>
            <a:r>
              <a:rPr lang="en-US" altLang="en-US" sz="2000" i="1" dirty="0"/>
              <a:t> </a:t>
            </a:r>
            <a:r>
              <a:rPr lang="en-US" altLang="en-US" sz="2000" dirty="0"/>
              <a:t>= </a:t>
            </a:r>
            <a:r>
              <a:rPr lang="en-US" altLang="en-US" sz="2000" i="1" dirty="0" err="1"/>
              <a:t>T</a:t>
            </a:r>
            <a:r>
              <a:rPr lang="en-US" altLang="en-US" sz="2000" dirty="0" err="1"/>
              <a:t>.</a:t>
            </a:r>
            <a:r>
              <a:rPr lang="en-US" altLang="en-US" sz="2000" i="1" dirty="0" err="1"/>
              <a:t>course_id</a:t>
            </a:r>
            <a:r>
              <a:rPr lang="en-US" altLang="en-US"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a:extLst>
              <a:ext uri="{FF2B5EF4-FFF2-40B4-BE49-F238E27FC236}">
                <a16:creationId xmlns:a16="http://schemas.microsoft.com/office/drawing/2014/main" id="{815F4D47-9CA0-4C37-A8E6-4DF7B52133EC}"/>
              </a:ext>
            </a:extLst>
          </p:cNvPr>
          <p:cNvSpPr>
            <a:spLocks noGrp="1" noChangeArrowheads="1"/>
          </p:cNvSpPr>
          <p:nvPr>
            <p:ph type="title"/>
          </p:nvPr>
        </p:nvSpPr>
        <p:spPr/>
        <p:txBody>
          <a:bodyPr/>
          <a:lstStyle/>
          <a:p>
            <a:pPr rtl="1">
              <a:defRPr/>
            </a:pPr>
            <a:r>
              <a:rPr lang="fa-IR" dirty="0"/>
              <a:t>کاربرد عبارت </a:t>
            </a:r>
            <a:r>
              <a:rPr lang="en-US" dirty="0"/>
              <a:t>“not exists” </a:t>
            </a:r>
          </a:p>
        </p:txBody>
      </p:sp>
      <p:sp>
        <p:nvSpPr>
          <p:cNvPr id="121859" name="Rectangle 3">
            <a:extLst>
              <a:ext uri="{FF2B5EF4-FFF2-40B4-BE49-F238E27FC236}">
                <a16:creationId xmlns:a16="http://schemas.microsoft.com/office/drawing/2014/main" id="{7422C59F-1A02-40BA-B04C-DCF54ECFDF84}"/>
              </a:ext>
            </a:extLst>
          </p:cNvPr>
          <p:cNvSpPr>
            <a:spLocks noGrp="1" noChangeArrowheads="1"/>
          </p:cNvSpPr>
          <p:nvPr>
            <p:ph type="body" idx="1"/>
          </p:nvPr>
        </p:nvSpPr>
        <p:spPr>
          <a:xfrm>
            <a:off x="739775" y="1106488"/>
            <a:ext cx="7661275" cy="876300"/>
          </a:xfrm>
        </p:spPr>
        <p:txBody>
          <a:bodyPr/>
          <a:lstStyle/>
          <a:p>
            <a:pPr algn="r" rtl="1">
              <a:tabLst>
                <a:tab pos="461963" algn="l"/>
                <a:tab pos="1027113" algn="l"/>
                <a:tab pos="1547813" algn="l"/>
              </a:tabLst>
            </a:pPr>
            <a:r>
              <a:rPr lang="fa-IR" altLang="en-US" dirty="0"/>
              <a:t>یافتن تمام دانشجویانی که تمام درس‌های ارائه‌شده در دپارتمان زیست‌شناسی را گذرانده‌اند:</a:t>
            </a:r>
            <a:endParaRPr lang="en-US" altLang="en-US" dirty="0"/>
          </a:p>
        </p:txBody>
      </p:sp>
      <p:sp>
        <p:nvSpPr>
          <p:cNvPr id="121860" name="Text Box 4">
            <a:extLst>
              <a:ext uri="{FF2B5EF4-FFF2-40B4-BE49-F238E27FC236}">
                <a16:creationId xmlns:a16="http://schemas.microsoft.com/office/drawing/2014/main" id="{CD061D5F-9CDC-4352-A2C6-4DF4B46B9752}"/>
              </a:ext>
            </a:extLst>
          </p:cNvPr>
          <p:cNvSpPr txBox="1">
            <a:spLocks noChangeArrowheads="1"/>
          </p:cNvSpPr>
          <p:nvPr/>
        </p:nvSpPr>
        <p:spPr bwMode="auto">
          <a:xfrm>
            <a:off x="2238375" y="3334544"/>
            <a:ext cx="6162675" cy="1893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gn="r" rtl="1">
              <a:lnSpc>
                <a:spcPct val="150000"/>
              </a:lnSpc>
              <a:spcBef>
                <a:spcPct val="0"/>
              </a:spcBef>
              <a:buClrTx/>
              <a:buSzTx/>
              <a:buFontTx/>
              <a:buNone/>
            </a:pPr>
            <a:endParaRPr lang="en-US" altLang="en-US" sz="1600" dirty="0">
              <a:cs typeface="B Nazanin" panose="00000400000000000000" pitchFamily="50" charset="-78"/>
            </a:endParaRPr>
          </a:p>
          <a:p>
            <a:pPr algn="r" rtl="1">
              <a:lnSpc>
                <a:spcPct val="150000"/>
              </a:lnSpc>
              <a:spcBef>
                <a:spcPct val="0"/>
              </a:spcBef>
              <a:buClrTx/>
              <a:buSzTx/>
              <a:buFontTx/>
              <a:buChar char="•"/>
            </a:pPr>
            <a:r>
              <a:rPr lang="fa-IR" altLang="en-US" dirty="0">
                <a:cs typeface="B Nazanin" panose="00000400000000000000" pitchFamily="50" charset="-78"/>
              </a:rPr>
              <a:t>زیرپرس‌وجوی اول: همه‌ی درس‌های ارائه‌شده در دپارتمان </a:t>
            </a:r>
            <a:r>
              <a:rPr lang="en-US" altLang="en-US" dirty="0">
                <a:cs typeface="B Nazanin" panose="00000400000000000000" pitchFamily="50" charset="-78"/>
              </a:rPr>
              <a:t>Biology</a:t>
            </a:r>
            <a:r>
              <a:rPr lang="fa-IR" altLang="en-US" dirty="0">
                <a:cs typeface="B Nazanin" panose="00000400000000000000" pitchFamily="50" charset="-78"/>
              </a:rPr>
              <a:t> </a:t>
            </a:r>
            <a:r>
              <a:rPr lang="en-US" altLang="en-US" dirty="0">
                <a:cs typeface="B Nazanin" panose="00000400000000000000" pitchFamily="50" charset="-78"/>
              </a:rPr>
              <a:t> </a:t>
            </a:r>
            <a:r>
              <a:rPr lang="fa-IR" altLang="en-US" dirty="0">
                <a:cs typeface="B Nazanin" panose="00000400000000000000" pitchFamily="50" charset="-78"/>
              </a:rPr>
              <a:t>را فهرست می‌کند.</a:t>
            </a:r>
          </a:p>
          <a:p>
            <a:pPr algn="r" rtl="1">
              <a:lnSpc>
                <a:spcPct val="150000"/>
              </a:lnSpc>
              <a:spcBef>
                <a:spcPct val="0"/>
              </a:spcBef>
              <a:buClrTx/>
              <a:buSzTx/>
              <a:buFontTx/>
              <a:buChar char="•"/>
            </a:pPr>
            <a:r>
              <a:rPr lang="fa-IR" altLang="en-US" dirty="0">
                <a:cs typeface="B Nazanin" panose="00000400000000000000" pitchFamily="50" charset="-78"/>
              </a:rPr>
              <a:t>زیرپرس‌وجوی دوم: درس‌هایی را که هر دانشجو گذرانده است فهرست می‌کند.</a:t>
            </a:r>
          </a:p>
          <a:p>
            <a:pPr algn="r" rtl="1">
              <a:lnSpc>
                <a:spcPct val="150000"/>
              </a:lnSpc>
              <a:spcBef>
                <a:spcPct val="0"/>
              </a:spcBef>
              <a:buClrTx/>
              <a:buSzTx/>
              <a:buNone/>
            </a:pPr>
            <a:endParaRPr lang="en-US" altLang="en-US" sz="1600" dirty="0">
              <a:cs typeface="B Nazanin" panose="00000400000000000000" pitchFamily="50" charset="-78"/>
            </a:endParaRPr>
          </a:p>
          <a:p>
            <a:pPr algn="r" rtl="1">
              <a:lnSpc>
                <a:spcPct val="150000"/>
              </a:lnSpc>
              <a:spcBef>
                <a:spcPct val="0"/>
              </a:spcBef>
              <a:buClrTx/>
              <a:buSzTx/>
              <a:buFontTx/>
              <a:buChar char="•"/>
            </a:pPr>
            <a:endParaRPr lang="en-US" altLang="en-US" sz="1600" dirty="0">
              <a:cs typeface="B Nazanin" panose="00000400000000000000" pitchFamily="50" charset="-78"/>
            </a:endParaRPr>
          </a:p>
        </p:txBody>
      </p:sp>
      <p:sp>
        <p:nvSpPr>
          <p:cNvPr id="121861" name="Text Box 5">
            <a:extLst>
              <a:ext uri="{FF2B5EF4-FFF2-40B4-BE49-F238E27FC236}">
                <a16:creationId xmlns:a16="http://schemas.microsoft.com/office/drawing/2014/main" id="{1246AD43-C40A-41DD-91F1-667849EC937D}"/>
              </a:ext>
            </a:extLst>
          </p:cNvPr>
          <p:cNvSpPr txBox="1">
            <a:spLocks noChangeArrowheads="1"/>
          </p:cNvSpPr>
          <p:nvPr/>
        </p:nvSpPr>
        <p:spPr bwMode="auto">
          <a:xfrm>
            <a:off x="3631796" y="5227883"/>
            <a:ext cx="4769254" cy="67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gn="r" rtl="1"/>
            <a:r>
              <a:rPr lang="en-US" altLang="en-US" dirty="0">
                <a:cs typeface="B Nazanin" panose="00000400000000000000" pitchFamily="50" charset="-78"/>
              </a:rPr>
              <a:t>   </a:t>
            </a:r>
            <a:r>
              <a:rPr lang="fa-IR" altLang="en-US" dirty="0">
                <a:cs typeface="B Nazanin" panose="00000400000000000000" pitchFamily="50" charset="-78"/>
              </a:rPr>
              <a:t>توجه : </a:t>
            </a:r>
            <a:r>
              <a:rPr lang="en-US" altLang="en-US" i="1" dirty="0">
                <a:cs typeface="B Nazanin" panose="00000400000000000000" pitchFamily="50" charset="-78"/>
              </a:rPr>
              <a:t>X – Y = Ø   </a:t>
            </a:r>
            <a:r>
              <a:rPr lang="en-US" altLang="en-US" dirty="0">
                <a:cs typeface="B Nazanin" panose="00000400000000000000" pitchFamily="50" charset="-78"/>
                <a:sym typeface="Symbol" panose="05050102010706020507" pitchFamily="18" charset="2"/>
              </a:rPr>
              <a:t>   </a:t>
            </a:r>
            <a:r>
              <a:rPr lang="en-US" altLang="en-US" i="1" dirty="0">
                <a:cs typeface="B Nazanin" panose="00000400000000000000" pitchFamily="50" charset="-78"/>
                <a:sym typeface="Symbol" panose="05050102010706020507" pitchFamily="18" charset="2"/>
              </a:rPr>
              <a:t>X</a:t>
            </a:r>
            <a:r>
              <a:rPr lang="en-US" altLang="en-US" dirty="0">
                <a:cs typeface="B Nazanin" panose="00000400000000000000" pitchFamily="50" charset="-78"/>
                <a:sym typeface="Symbol" panose="05050102010706020507" pitchFamily="18" charset="2"/>
              </a:rPr>
              <a:t> </a:t>
            </a:r>
            <a:r>
              <a:rPr lang="en-US" altLang="en-US" i="1" dirty="0">
                <a:cs typeface="B Nazanin" panose="00000400000000000000" pitchFamily="50" charset="-78"/>
                <a:sym typeface="Symbol" panose="05050102010706020507" pitchFamily="18" charset="2"/>
              </a:rPr>
              <a:t>Y</a:t>
            </a:r>
            <a:endParaRPr lang="fa-IR" altLang="en-US" i="1" dirty="0">
              <a:cs typeface="B Nazanin" panose="00000400000000000000" pitchFamily="50" charset="-78"/>
              <a:sym typeface="Symbol" panose="05050102010706020507" pitchFamily="18" charset="2"/>
            </a:endParaRPr>
          </a:p>
          <a:p>
            <a:pPr algn="r" rtl="1"/>
            <a:r>
              <a:rPr lang="fa-IR" altLang="en-US" i="1" dirty="0">
                <a:cs typeface="B Nazanin" panose="00000400000000000000" pitchFamily="50" charset="-78"/>
                <a:sym typeface="Symbol" panose="05050102010706020507" pitchFamily="18" charset="2"/>
              </a:rPr>
              <a:t> </a:t>
            </a:r>
            <a:r>
              <a:rPr lang="fa-IR" altLang="en-US" dirty="0">
                <a:cs typeface="B Nazanin" panose="00000400000000000000" pitchFamily="50" charset="-78"/>
                <a:sym typeface="Symbol" panose="05050102010706020507" pitchFamily="18" charset="2"/>
              </a:rPr>
              <a:t>این نوع پرس‌وجو را نمی‌توان با </a:t>
            </a:r>
            <a:r>
              <a:rPr lang="fa-IR" altLang="en-US" dirty="0">
                <a:solidFill>
                  <a:srgbClr val="000099"/>
                </a:solidFill>
                <a:cs typeface="B Nazanin" panose="00000400000000000000" pitchFamily="50" charset="-78"/>
                <a:sym typeface="Symbol" panose="05050102010706020507" pitchFamily="18" charset="2"/>
              </a:rPr>
              <a:t> = </a:t>
            </a:r>
            <a:r>
              <a:rPr lang="en-US" altLang="en-US" dirty="0">
                <a:solidFill>
                  <a:srgbClr val="000099"/>
                </a:solidFill>
                <a:cs typeface="B Nazanin" panose="00000400000000000000" pitchFamily="50" charset="-78"/>
                <a:sym typeface="Symbol" panose="05050102010706020507" pitchFamily="18" charset="2"/>
              </a:rPr>
              <a:t>ALL</a:t>
            </a:r>
            <a:r>
              <a:rPr lang="fa-IR" altLang="en-US" dirty="0">
                <a:solidFill>
                  <a:srgbClr val="000099"/>
                </a:solidFill>
                <a:cs typeface="B Nazanin" panose="00000400000000000000" pitchFamily="50" charset="-78"/>
                <a:sym typeface="Symbol" panose="05050102010706020507" pitchFamily="18" charset="2"/>
              </a:rPr>
              <a:t> </a:t>
            </a:r>
            <a:r>
              <a:rPr lang="en-US" altLang="en-US" dirty="0">
                <a:solidFill>
                  <a:srgbClr val="000099"/>
                </a:solidFill>
                <a:cs typeface="B Nazanin" panose="00000400000000000000" pitchFamily="50" charset="-78"/>
                <a:sym typeface="Symbol" panose="05050102010706020507" pitchFamily="18" charset="2"/>
              </a:rPr>
              <a:t> </a:t>
            </a:r>
            <a:r>
              <a:rPr lang="fa-IR" altLang="en-US" dirty="0">
                <a:cs typeface="B Nazanin" panose="00000400000000000000" pitchFamily="50" charset="-78"/>
                <a:sym typeface="Symbol" panose="05050102010706020507" pitchFamily="18" charset="2"/>
              </a:rPr>
              <a:t>یا حالت‌های مشابه آن نوشت.</a:t>
            </a:r>
            <a:endParaRPr lang="en-US" altLang="en-US" dirty="0">
              <a:cs typeface="B Nazanin" panose="00000400000000000000" pitchFamily="50" charset="-78"/>
              <a:sym typeface="Symbol" panose="05050102010706020507" pitchFamily="18" charset="2"/>
            </a:endParaRPr>
          </a:p>
        </p:txBody>
      </p:sp>
      <p:sp>
        <p:nvSpPr>
          <p:cNvPr id="6" name="Rectangle 5">
            <a:extLst>
              <a:ext uri="{FF2B5EF4-FFF2-40B4-BE49-F238E27FC236}">
                <a16:creationId xmlns:a16="http://schemas.microsoft.com/office/drawing/2014/main" id="{DA64BAE0-630B-4437-8EF5-39D1B7180C32}"/>
              </a:ext>
            </a:extLst>
          </p:cNvPr>
          <p:cNvSpPr/>
          <p:nvPr/>
        </p:nvSpPr>
        <p:spPr>
          <a:xfrm>
            <a:off x="1106488" y="1825625"/>
            <a:ext cx="1108075" cy="92392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lgn="ctr">
              <a:defRPr/>
            </a:pPr>
            <a:r>
              <a:rPr lang="en-US" sz="5400" dirty="0">
                <a:ln w="0"/>
                <a:solidFill>
                  <a:schemeClr val="tx1"/>
                </a:solidFill>
                <a:effectLst>
                  <a:outerShdw blurRad="38100" dist="19050" dir="2700000" algn="tl" rotWithShape="0">
                    <a:schemeClr val="dk1">
                      <a:alpha val="40000"/>
                    </a:schemeClr>
                  </a:outerShdw>
                </a:effectLst>
              </a:rPr>
              <a:t>Q?</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4658" name="Rectangle 2">
            <a:extLst>
              <a:ext uri="{FF2B5EF4-FFF2-40B4-BE49-F238E27FC236}">
                <a16:creationId xmlns:a16="http://schemas.microsoft.com/office/drawing/2014/main" id="{079E74B6-5786-4F8F-84BE-4C54342F7D1F}"/>
              </a:ext>
            </a:extLst>
          </p:cNvPr>
          <p:cNvSpPr>
            <a:spLocks noGrp="1" noChangeArrowheads="1"/>
          </p:cNvSpPr>
          <p:nvPr>
            <p:ph type="title"/>
          </p:nvPr>
        </p:nvSpPr>
        <p:spPr/>
        <p:txBody>
          <a:bodyPr/>
          <a:lstStyle/>
          <a:p>
            <a:pPr rtl="1">
              <a:defRPr/>
            </a:pPr>
            <a:r>
              <a:rPr lang="fa-IR" dirty="0"/>
              <a:t>کاربرد عبارت </a:t>
            </a:r>
            <a:r>
              <a:rPr lang="en-US" dirty="0"/>
              <a:t>“not exists” </a:t>
            </a:r>
          </a:p>
        </p:txBody>
      </p:sp>
      <p:sp>
        <p:nvSpPr>
          <p:cNvPr id="123907" name="Rectangle 3">
            <a:extLst>
              <a:ext uri="{FF2B5EF4-FFF2-40B4-BE49-F238E27FC236}">
                <a16:creationId xmlns:a16="http://schemas.microsoft.com/office/drawing/2014/main" id="{905DE42F-0C39-4899-9AF7-0FFA02A0D16B}"/>
              </a:ext>
            </a:extLst>
          </p:cNvPr>
          <p:cNvSpPr>
            <a:spLocks noGrp="1" noChangeArrowheads="1"/>
          </p:cNvSpPr>
          <p:nvPr>
            <p:ph type="body" idx="1"/>
          </p:nvPr>
        </p:nvSpPr>
        <p:spPr>
          <a:xfrm>
            <a:off x="739775" y="1106488"/>
            <a:ext cx="7661275" cy="876300"/>
          </a:xfrm>
        </p:spPr>
        <p:txBody>
          <a:bodyPr/>
          <a:lstStyle/>
          <a:p>
            <a:pPr algn="r" rtl="1">
              <a:tabLst>
                <a:tab pos="461963" algn="l"/>
                <a:tab pos="1027113" algn="l"/>
                <a:tab pos="1547813" algn="l"/>
              </a:tabLst>
            </a:pPr>
            <a:r>
              <a:rPr lang="fa-IR" altLang="en-US" dirty="0"/>
              <a:t>یافتن تمام دانشجویانی که تمام درس‌های ارائه‌شده در دپارتمان زیست‌شناسی را گذرانده‌اند:</a:t>
            </a:r>
            <a:endParaRPr lang="en-US" altLang="en-US" dirty="0"/>
          </a:p>
        </p:txBody>
      </p:sp>
      <p:sp>
        <p:nvSpPr>
          <p:cNvPr id="123908" name="Text Box 4">
            <a:extLst>
              <a:ext uri="{FF2B5EF4-FFF2-40B4-BE49-F238E27FC236}">
                <a16:creationId xmlns:a16="http://schemas.microsoft.com/office/drawing/2014/main" id="{1FE8EA4F-99A0-496D-8225-01F721A0B36A}"/>
              </a:ext>
            </a:extLst>
          </p:cNvPr>
          <p:cNvSpPr txBox="1">
            <a:spLocks noChangeArrowheads="1"/>
          </p:cNvSpPr>
          <p:nvPr/>
        </p:nvSpPr>
        <p:spPr bwMode="auto">
          <a:xfrm>
            <a:off x="1054100" y="1976438"/>
            <a:ext cx="7399268" cy="4616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lang="en-US" altLang="en-US" sz="1800" b="1" dirty="0"/>
              <a:t>select distinct </a:t>
            </a:r>
            <a:r>
              <a:rPr lang="en-US" altLang="en-US" sz="1800" i="1" dirty="0"/>
              <a:t>S</a:t>
            </a:r>
            <a:r>
              <a:rPr lang="en-US" altLang="en-US" sz="1800" dirty="0"/>
              <a:t>.</a:t>
            </a:r>
            <a:r>
              <a:rPr lang="en-US" altLang="en-US" sz="1800" i="1" dirty="0"/>
              <a:t>ID</a:t>
            </a:r>
            <a:r>
              <a:rPr lang="en-US" altLang="en-US" sz="1800" dirty="0"/>
              <a:t>, </a:t>
            </a:r>
            <a:r>
              <a:rPr lang="en-US" altLang="en-US" sz="1800" i="1" dirty="0"/>
              <a:t>S</a:t>
            </a:r>
            <a:r>
              <a:rPr lang="en-US" altLang="en-US" sz="1800" dirty="0"/>
              <a:t>.</a:t>
            </a:r>
            <a:r>
              <a:rPr lang="en-US" altLang="en-US" sz="1800" i="1" dirty="0"/>
              <a:t>name</a:t>
            </a:r>
          </a:p>
          <a:p>
            <a:pPr>
              <a:spcBef>
                <a:spcPct val="0"/>
              </a:spcBef>
              <a:buClrTx/>
              <a:buSzTx/>
              <a:buFontTx/>
              <a:buNone/>
            </a:pPr>
            <a:r>
              <a:rPr lang="en-US" altLang="en-US" sz="1800" b="1" dirty="0"/>
              <a:t>from </a:t>
            </a:r>
            <a:r>
              <a:rPr lang="en-US" altLang="en-US" sz="1800" i="1" dirty="0"/>
              <a:t>student </a:t>
            </a:r>
            <a:r>
              <a:rPr lang="en-US" altLang="en-US" sz="1800" b="1" dirty="0"/>
              <a:t>as </a:t>
            </a:r>
            <a:r>
              <a:rPr lang="en-US" altLang="en-US" sz="1800" i="1" dirty="0"/>
              <a:t>S</a:t>
            </a:r>
          </a:p>
          <a:p>
            <a:pPr>
              <a:spcBef>
                <a:spcPct val="0"/>
              </a:spcBef>
              <a:buClrTx/>
              <a:buSzTx/>
              <a:buFontTx/>
              <a:buNone/>
            </a:pPr>
            <a:r>
              <a:rPr lang="en-US" altLang="en-US" sz="1800" b="1" dirty="0"/>
              <a:t>where not exists </a:t>
            </a:r>
            <a:r>
              <a:rPr lang="en-US" altLang="en-US" sz="1800" dirty="0"/>
              <a:t>( (</a:t>
            </a:r>
            <a:r>
              <a:rPr lang="en-US" altLang="en-US" sz="1800" b="1" dirty="0"/>
              <a:t>select </a:t>
            </a:r>
            <a:r>
              <a:rPr lang="en-US" altLang="en-US" sz="1800" i="1" dirty="0" err="1"/>
              <a:t>course_id</a:t>
            </a:r>
            <a:endParaRPr lang="en-US" altLang="en-US" sz="1800" i="1" dirty="0"/>
          </a:p>
          <a:p>
            <a:pPr>
              <a:spcBef>
                <a:spcPct val="0"/>
              </a:spcBef>
              <a:buClrTx/>
              <a:buSzTx/>
              <a:buFontTx/>
              <a:buNone/>
            </a:pPr>
            <a:r>
              <a:rPr lang="en-US" altLang="en-US" sz="1800" b="1" dirty="0"/>
              <a:t>                                 from </a:t>
            </a:r>
            <a:r>
              <a:rPr lang="en-US" altLang="en-US" sz="1800" i="1" dirty="0"/>
              <a:t>course</a:t>
            </a:r>
          </a:p>
          <a:p>
            <a:pPr>
              <a:spcBef>
                <a:spcPct val="0"/>
              </a:spcBef>
              <a:buClrTx/>
              <a:buSzTx/>
              <a:buFontTx/>
              <a:buNone/>
            </a:pPr>
            <a:r>
              <a:rPr lang="en-US" altLang="en-US" sz="1800" b="1" dirty="0"/>
              <a:t>                                 where </a:t>
            </a:r>
            <a:r>
              <a:rPr lang="en-US" altLang="en-US" sz="1800" i="1" dirty="0" err="1"/>
              <a:t>dept_name</a:t>
            </a:r>
            <a:r>
              <a:rPr lang="en-US" altLang="en-US" sz="1800" i="1" dirty="0"/>
              <a:t> </a:t>
            </a:r>
            <a:r>
              <a:rPr lang="en-US" altLang="en-US" sz="1800" dirty="0"/>
              <a:t>= ’Biology’)</a:t>
            </a:r>
          </a:p>
          <a:p>
            <a:pPr>
              <a:spcBef>
                <a:spcPct val="0"/>
              </a:spcBef>
              <a:buClrTx/>
              <a:buSzTx/>
              <a:buFontTx/>
              <a:buNone/>
            </a:pPr>
            <a:r>
              <a:rPr lang="en-US" altLang="en-US" sz="1800" b="1" dirty="0"/>
              <a:t>                               except</a:t>
            </a:r>
          </a:p>
          <a:p>
            <a:pPr>
              <a:spcBef>
                <a:spcPct val="0"/>
              </a:spcBef>
              <a:buClrTx/>
              <a:buSzTx/>
              <a:buFontTx/>
              <a:buNone/>
            </a:pPr>
            <a:r>
              <a:rPr lang="en-US" altLang="en-US" sz="1800" dirty="0"/>
              <a:t>                                 (</a:t>
            </a:r>
            <a:r>
              <a:rPr lang="en-US" altLang="en-US" sz="1800" b="1" dirty="0"/>
              <a:t>select </a:t>
            </a:r>
            <a:r>
              <a:rPr lang="en-US" altLang="en-US" sz="1800" i="1" dirty="0" err="1"/>
              <a:t>T</a:t>
            </a:r>
            <a:r>
              <a:rPr lang="en-US" altLang="en-US" sz="1800" dirty="0" err="1"/>
              <a:t>.</a:t>
            </a:r>
            <a:r>
              <a:rPr lang="en-US" altLang="en-US" sz="1800" i="1" dirty="0" err="1"/>
              <a:t>course_id</a:t>
            </a:r>
            <a:endParaRPr lang="en-US" altLang="en-US" sz="1800" i="1" dirty="0"/>
          </a:p>
          <a:p>
            <a:pPr>
              <a:spcBef>
                <a:spcPct val="0"/>
              </a:spcBef>
              <a:buClrTx/>
              <a:buSzTx/>
              <a:buFontTx/>
              <a:buNone/>
            </a:pPr>
            <a:r>
              <a:rPr lang="en-US" altLang="en-US" sz="1800" b="1" dirty="0"/>
              <a:t>                                   from </a:t>
            </a:r>
            <a:r>
              <a:rPr lang="en-US" altLang="en-US" sz="1800" i="1" dirty="0"/>
              <a:t>takes </a:t>
            </a:r>
            <a:r>
              <a:rPr lang="en-US" altLang="en-US" sz="1800" b="1" dirty="0"/>
              <a:t>as </a:t>
            </a:r>
            <a:r>
              <a:rPr lang="en-US" altLang="en-US" sz="1800" i="1" dirty="0"/>
              <a:t>T</a:t>
            </a:r>
          </a:p>
          <a:p>
            <a:pPr>
              <a:spcBef>
                <a:spcPct val="0"/>
              </a:spcBef>
              <a:buClrTx/>
              <a:buSzTx/>
              <a:buFontTx/>
              <a:buNone/>
            </a:pPr>
            <a:r>
              <a:rPr lang="en-US" altLang="en-US" sz="1800" b="1" dirty="0"/>
              <a:t>                                   where </a:t>
            </a:r>
            <a:r>
              <a:rPr lang="en-US" altLang="en-US" sz="1800" i="1" dirty="0"/>
              <a:t>S</a:t>
            </a:r>
            <a:r>
              <a:rPr lang="en-US" altLang="en-US" sz="1800" dirty="0"/>
              <a:t>.</a:t>
            </a:r>
            <a:r>
              <a:rPr lang="en-US" altLang="en-US" sz="1800" i="1" dirty="0"/>
              <a:t>ID </a:t>
            </a:r>
            <a:r>
              <a:rPr lang="en-US" altLang="en-US" sz="1800" dirty="0"/>
              <a:t>= </a:t>
            </a:r>
            <a:r>
              <a:rPr lang="en-US" altLang="en-US" sz="1800" i="1" dirty="0"/>
              <a:t>T</a:t>
            </a:r>
            <a:r>
              <a:rPr lang="en-US" altLang="en-US" sz="1800" dirty="0"/>
              <a:t>.</a:t>
            </a:r>
            <a:r>
              <a:rPr lang="en-US" altLang="en-US" sz="1800" i="1" dirty="0"/>
              <a:t>ID</a:t>
            </a:r>
            <a:r>
              <a:rPr lang="en-US" altLang="en-US" sz="1800" dirty="0"/>
              <a:t>));</a:t>
            </a:r>
          </a:p>
          <a:p>
            <a:pPr>
              <a:spcBef>
                <a:spcPct val="0"/>
              </a:spcBef>
              <a:buClrTx/>
              <a:buSzTx/>
              <a:buFontTx/>
              <a:buNone/>
            </a:pPr>
            <a:endParaRPr lang="en-US" altLang="en-US" sz="1800" dirty="0"/>
          </a:p>
          <a:p>
            <a:pPr lvl="0" algn="r" rtl="1">
              <a:lnSpc>
                <a:spcPct val="150000"/>
              </a:lnSpc>
              <a:spcBef>
                <a:spcPct val="0"/>
              </a:spcBef>
              <a:buClrTx/>
              <a:buSzTx/>
              <a:buFontTx/>
              <a:buChar char="•"/>
            </a:pPr>
            <a:r>
              <a:rPr kumimoji="0" lang="fa-IR" altLang="en-US" dirty="0">
                <a:solidFill>
                  <a:srgbClr val="000000"/>
                </a:solidFill>
                <a:cs typeface="B Nazanin" panose="00000400000000000000" pitchFamily="50" charset="-78"/>
              </a:rPr>
              <a:t>زیرپرس‌وجوی اول: همه‌ی درس‌های ارائه‌شده در دپارتمان </a:t>
            </a:r>
            <a:r>
              <a:rPr kumimoji="0" lang="en-US" altLang="en-US" dirty="0">
                <a:solidFill>
                  <a:srgbClr val="000000"/>
                </a:solidFill>
                <a:cs typeface="B Nazanin" panose="00000400000000000000" pitchFamily="50" charset="-78"/>
              </a:rPr>
              <a:t>Biology</a:t>
            </a:r>
            <a:r>
              <a:rPr kumimoji="0" lang="fa-IR" altLang="en-US" dirty="0">
                <a:solidFill>
                  <a:srgbClr val="000000"/>
                </a:solidFill>
                <a:cs typeface="B Nazanin" panose="00000400000000000000" pitchFamily="50" charset="-78"/>
              </a:rPr>
              <a:t> </a:t>
            </a:r>
            <a:r>
              <a:rPr kumimoji="0" lang="en-US" altLang="en-US" dirty="0">
                <a:solidFill>
                  <a:srgbClr val="000000"/>
                </a:solidFill>
                <a:cs typeface="B Nazanin" panose="00000400000000000000" pitchFamily="50" charset="-78"/>
              </a:rPr>
              <a:t> </a:t>
            </a:r>
            <a:r>
              <a:rPr kumimoji="0" lang="fa-IR" altLang="en-US" dirty="0">
                <a:solidFill>
                  <a:srgbClr val="000000"/>
                </a:solidFill>
                <a:cs typeface="B Nazanin" panose="00000400000000000000" pitchFamily="50" charset="-78"/>
              </a:rPr>
              <a:t>را فهرست می‌کند.</a:t>
            </a:r>
          </a:p>
          <a:p>
            <a:pPr lvl="0" algn="r" rtl="1">
              <a:lnSpc>
                <a:spcPct val="150000"/>
              </a:lnSpc>
              <a:spcBef>
                <a:spcPct val="0"/>
              </a:spcBef>
              <a:buClrTx/>
              <a:buSzTx/>
              <a:buFontTx/>
              <a:buChar char="•"/>
            </a:pPr>
            <a:r>
              <a:rPr kumimoji="0" lang="fa-IR" altLang="en-US" dirty="0">
                <a:solidFill>
                  <a:srgbClr val="000000"/>
                </a:solidFill>
                <a:cs typeface="B Nazanin" panose="00000400000000000000" pitchFamily="50" charset="-78"/>
              </a:rPr>
              <a:t>زیرپرس‌وجوی دوم: درس‌هایی را که هر دانشجو گذرانده است فهرست می‌کند.</a:t>
            </a:r>
          </a:p>
          <a:p>
            <a:pPr lvl="0" algn="r" rtl="1">
              <a:lnSpc>
                <a:spcPct val="150000"/>
              </a:lnSpc>
              <a:spcBef>
                <a:spcPct val="0"/>
              </a:spcBef>
              <a:buClrTx/>
              <a:buSzTx/>
              <a:buNone/>
            </a:pPr>
            <a:endParaRPr kumimoji="0" lang="en-US" altLang="en-US" dirty="0">
              <a:solidFill>
                <a:srgbClr val="000000"/>
              </a:solidFill>
              <a:cs typeface="B Nazanin" panose="00000400000000000000" pitchFamily="50" charset="-78"/>
            </a:endParaRPr>
          </a:p>
          <a:p>
            <a:pPr lvl="0" algn="r" rtl="1">
              <a:lnSpc>
                <a:spcPct val="150000"/>
              </a:lnSpc>
              <a:spcBef>
                <a:spcPct val="0"/>
              </a:spcBef>
              <a:buClrTx/>
              <a:buSzTx/>
              <a:buFontTx/>
              <a:buChar char="•"/>
            </a:pPr>
            <a:endParaRPr kumimoji="0" lang="en-US" altLang="en-US" dirty="0">
              <a:solidFill>
                <a:srgbClr val="000000"/>
              </a:solidFill>
              <a:cs typeface="B Nazanin" panose="00000400000000000000" pitchFamily="50" charset="-78"/>
            </a:endParaRPr>
          </a:p>
          <a:p>
            <a:pPr>
              <a:spcBef>
                <a:spcPct val="0"/>
              </a:spcBef>
              <a:buClrTx/>
              <a:buSzTx/>
              <a:buFontTx/>
              <a:buNone/>
            </a:pPr>
            <a:endParaRPr lang="en-US" altLang="en-US" sz="1800" dirty="0"/>
          </a:p>
        </p:txBody>
      </p:sp>
      <p:sp>
        <p:nvSpPr>
          <p:cNvPr id="123909" name="Text Box 5">
            <a:extLst>
              <a:ext uri="{FF2B5EF4-FFF2-40B4-BE49-F238E27FC236}">
                <a16:creationId xmlns:a16="http://schemas.microsoft.com/office/drawing/2014/main" id="{FDE83DFB-C484-44DA-A3D3-D6D3CA5D6984}"/>
              </a:ext>
            </a:extLst>
          </p:cNvPr>
          <p:cNvSpPr txBox="1">
            <a:spLocks noChangeArrowheads="1"/>
          </p:cNvSpPr>
          <p:nvPr/>
        </p:nvSpPr>
        <p:spPr bwMode="auto">
          <a:xfrm>
            <a:off x="3684114" y="5793147"/>
            <a:ext cx="4769254" cy="67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lgn="r" rtl="1"/>
            <a:r>
              <a:rPr lang="en-US" altLang="en-US" dirty="0">
                <a:cs typeface="B Nazanin" panose="00000400000000000000" pitchFamily="50" charset="-78"/>
              </a:rPr>
              <a:t> </a:t>
            </a:r>
            <a:r>
              <a:rPr lang="fa-IR" altLang="en-US" dirty="0">
                <a:cs typeface="B Nazanin" panose="00000400000000000000" pitchFamily="50" charset="-78"/>
              </a:rPr>
              <a:t>توجه : </a:t>
            </a:r>
            <a:r>
              <a:rPr lang="en-US" altLang="en-US" i="1" dirty="0">
                <a:cs typeface="B Nazanin" panose="00000400000000000000" pitchFamily="50" charset="-78"/>
              </a:rPr>
              <a:t>X – Y = Ø   </a:t>
            </a:r>
            <a:r>
              <a:rPr lang="en-US" altLang="en-US" dirty="0">
                <a:cs typeface="B Nazanin" panose="00000400000000000000" pitchFamily="50" charset="-78"/>
                <a:sym typeface="Symbol" panose="05050102010706020507" pitchFamily="18" charset="2"/>
              </a:rPr>
              <a:t>   </a:t>
            </a:r>
            <a:r>
              <a:rPr lang="en-US" altLang="en-US" i="1" dirty="0">
                <a:cs typeface="B Nazanin" panose="00000400000000000000" pitchFamily="50" charset="-78"/>
                <a:sym typeface="Symbol" panose="05050102010706020507" pitchFamily="18" charset="2"/>
              </a:rPr>
              <a:t>X</a:t>
            </a:r>
            <a:r>
              <a:rPr lang="en-US" altLang="en-US" dirty="0">
                <a:cs typeface="B Nazanin" panose="00000400000000000000" pitchFamily="50" charset="-78"/>
                <a:sym typeface="Symbol" panose="05050102010706020507" pitchFamily="18" charset="2"/>
              </a:rPr>
              <a:t> </a:t>
            </a:r>
            <a:r>
              <a:rPr lang="en-US" altLang="en-US" i="1" dirty="0">
                <a:cs typeface="B Nazanin" panose="00000400000000000000" pitchFamily="50" charset="-78"/>
                <a:sym typeface="Symbol" panose="05050102010706020507" pitchFamily="18" charset="2"/>
              </a:rPr>
              <a:t>Y</a:t>
            </a:r>
            <a:endParaRPr lang="fa-IR" altLang="en-US" i="1" dirty="0">
              <a:cs typeface="B Nazanin" panose="00000400000000000000" pitchFamily="50" charset="-78"/>
              <a:sym typeface="Symbol" panose="05050102010706020507" pitchFamily="18" charset="2"/>
            </a:endParaRPr>
          </a:p>
          <a:p>
            <a:pPr algn="r" rtl="1"/>
            <a:r>
              <a:rPr lang="fa-IR" altLang="en-US" i="1" dirty="0">
                <a:cs typeface="B Nazanin" panose="00000400000000000000" pitchFamily="50" charset="-78"/>
                <a:sym typeface="Symbol" panose="05050102010706020507" pitchFamily="18" charset="2"/>
              </a:rPr>
              <a:t> </a:t>
            </a:r>
            <a:r>
              <a:rPr lang="fa-IR" altLang="en-US" dirty="0">
                <a:cs typeface="B Nazanin" panose="00000400000000000000" pitchFamily="50" charset="-78"/>
                <a:sym typeface="Symbol" panose="05050102010706020507" pitchFamily="18" charset="2"/>
              </a:rPr>
              <a:t>این نوع پرس‌وجو را نمی‌توان با </a:t>
            </a:r>
            <a:r>
              <a:rPr lang="fa-IR" altLang="en-US" dirty="0">
                <a:solidFill>
                  <a:srgbClr val="000099"/>
                </a:solidFill>
                <a:cs typeface="B Nazanin" panose="00000400000000000000" pitchFamily="50" charset="-78"/>
                <a:sym typeface="Symbol" panose="05050102010706020507" pitchFamily="18" charset="2"/>
              </a:rPr>
              <a:t> = </a:t>
            </a:r>
            <a:r>
              <a:rPr lang="en-US" altLang="en-US" dirty="0">
                <a:solidFill>
                  <a:srgbClr val="000099"/>
                </a:solidFill>
                <a:cs typeface="B Nazanin" panose="00000400000000000000" pitchFamily="50" charset="-78"/>
                <a:sym typeface="Symbol" panose="05050102010706020507" pitchFamily="18" charset="2"/>
              </a:rPr>
              <a:t>ALL</a:t>
            </a:r>
            <a:r>
              <a:rPr lang="fa-IR" altLang="en-US" dirty="0">
                <a:solidFill>
                  <a:srgbClr val="000099"/>
                </a:solidFill>
                <a:cs typeface="B Nazanin" panose="00000400000000000000" pitchFamily="50" charset="-78"/>
                <a:sym typeface="Symbol" panose="05050102010706020507" pitchFamily="18" charset="2"/>
              </a:rPr>
              <a:t> </a:t>
            </a:r>
            <a:r>
              <a:rPr lang="en-US" altLang="en-US" dirty="0">
                <a:solidFill>
                  <a:srgbClr val="000099"/>
                </a:solidFill>
                <a:cs typeface="B Nazanin" panose="00000400000000000000" pitchFamily="50" charset="-78"/>
                <a:sym typeface="Symbol" panose="05050102010706020507" pitchFamily="18" charset="2"/>
              </a:rPr>
              <a:t> </a:t>
            </a:r>
            <a:r>
              <a:rPr lang="fa-IR" altLang="en-US" dirty="0">
                <a:cs typeface="B Nazanin" panose="00000400000000000000" pitchFamily="50" charset="-78"/>
                <a:sym typeface="Symbol" panose="05050102010706020507" pitchFamily="18" charset="2"/>
              </a:rPr>
              <a:t>یا حالت‌های مشابه آن نوشت.</a:t>
            </a:r>
            <a:endParaRPr kumimoji="0" lang="en-US" altLang="en-US" sz="2400" dirty="0">
              <a:latin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a:extLst>
              <a:ext uri="{FF2B5EF4-FFF2-40B4-BE49-F238E27FC236}">
                <a16:creationId xmlns:a16="http://schemas.microsoft.com/office/drawing/2014/main" id="{9F5DC9F0-54DD-47F1-9732-622E86C61A19}"/>
              </a:ext>
            </a:extLst>
          </p:cNvPr>
          <p:cNvSpPr>
            <a:spLocks noGrp="1" noChangeArrowheads="1"/>
          </p:cNvSpPr>
          <p:nvPr>
            <p:ph type="title"/>
          </p:nvPr>
        </p:nvSpPr>
        <p:spPr>
          <a:xfrm>
            <a:off x="781050" y="152400"/>
            <a:ext cx="8077200" cy="609600"/>
          </a:xfrm>
        </p:spPr>
        <p:txBody>
          <a:bodyPr/>
          <a:lstStyle/>
          <a:p>
            <a:pPr rtl="1">
              <a:defRPr/>
            </a:pPr>
            <a:r>
              <a:rPr lang="fa-IR" dirty="0"/>
              <a:t>تست نبود </a:t>
            </a:r>
            <a:r>
              <a:rPr lang="fa-IR" dirty="0">
                <a:effectLst/>
              </a:rPr>
              <a:t>تاپل‌های</a:t>
            </a:r>
            <a:r>
              <a:rPr lang="fa-IR" dirty="0"/>
              <a:t> تکراری</a:t>
            </a:r>
            <a:endParaRPr lang="en-US" dirty="0"/>
          </a:p>
        </p:txBody>
      </p:sp>
      <p:sp>
        <p:nvSpPr>
          <p:cNvPr id="125955" name="Rectangle 3">
            <a:extLst>
              <a:ext uri="{FF2B5EF4-FFF2-40B4-BE49-F238E27FC236}">
                <a16:creationId xmlns:a16="http://schemas.microsoft.com/office/drawing/2014/main" id="{6B22F9D8-EF01-47CA-8F72-ED774ADC2F6C}"/>
              </a:ext>
            </a:extLst>
          </p:cNvPr>
          <p:cNvSpPr>
            <a:spLocks noGrp="1" noChangeArrowheads="1"/>
          </p:cNvSpPr>
          <p:nvPr>
            <p:ph type="body" idx="1"/>
          </p:nvPr>
        </p:nvSpPr>
        <p:spPr>
          <a:xfrm>
            <a:off x="814388" y="1112838"/>
            <a:ext cx="6965950" cy="4367212"/>
          </a:xfrm>
        </p:spPr>
        <p:txBody>
          <a:bodyPr/>
          <a:lstStyle/>
          <a:p>
            <a:pPr algn="r" rtl="1">
              <a:tabLst>
                <a:tab pos="803275" algn="l"/>
                <a:tab pos="1547813" algn="l"/>
              </a:tabLst>
            </a:pPr>
            <a:r>
              <a:rPr lang="fa-IR" altLang="en-US" dirty="0"/>
              <a:t>عبارت </a:t>
            </a:r>
            <a:r>
              <a:rPr lang="en-US" altLang="en-US" dirty="0">
                <a:solidFill>
                  <a:srgbClr val="000099"/>
                </a:solidFill>
              </a:rPr>
              <a:t>UNIQUE</a:t>
            </a:r>
            <a:r>
              <a:rPr lang="fa-IR" altLang="en-US" dirty="0"/>
              <a:t> </a:t>
            </a:r>
            <a:r>
              <a:rPr lang="en-US" altLang="en-US" dirty="0"/>
              <a:t> </a:t>
            </a:r>
            <a:r>
              <a:rPr lang="fa-IR" altLang="en-US" dirty="0"/>
              <a:t>در </a:t>
            </a:r>
            <a:r>
              <a:rPr lang="en-US" altLang="en-US" dirty="0"/>
              <a:t>SQL</a:t>
            </a:r>
            <a:r>
              <a:rPr lang="fa-IR" altLang="en-US" dirty="0"/>
              <a:t> </a:t>
            </a:r>
            <a:r>
              <a:rPr lang="en-US" altLang="en-US" dirty="0"/>
              <a:t> </a:t>
            </a:r>
            <a:r>
              <a:rPr lang="fa-IR" altLang="en-US" dirty="0"/>
              <a:t>بررسی می‌کند که آیا زیرپرس‌وجو دارای هیچ تاپل تکراری نیست.</a:t>
            </a:r>
          </a:p>
          <a:p>
            <a:pPr algn="r" rtl="1">
              <a:tabLst>
                <a:tab pos="803275" algn="l"/>
                <a:tab pos="1547813" algn="l"/>
              </a:tabLst>
            </a:pPr>
            <a:r>
              <a:rPr lang="fa-IR" altLang="en-US" dirty="0"/>
              <a:t>اگر نتیجه‌ی زیرپرس‌وجو فاقد مقادیر تکراری باشد، مقدار آن </a:t>
            </a:r>
            <a:r>
              <a:rPr lang="en-US" altLang="en-US" dirty="0"/>
              <a:t>TRUE</a:t>
            </a:r>
            <a:r>
              <a:rPr lang="fa-IR" altLang="en-US" dirty="0"/>
              <a:t> </a:t>
            </a:r>
            <a:r>
              <a:rPr lang="en-US" altLang="en-US" dirty="0"/>
              <a:t> </a:t>
            </a:r>
            <a:r>
              <a:rPr lang="fa-IR" altLang="en-US" dirty="0"/>
              <a:t>می‌شود.</a:t>
            </a:r>
            <a:endParaRPr lang="en-US" altLang="en-US" dirty="0"/>
          </a:p>
          <a:p>
            <a:pPr marL="0" indent="0" algn="l">
              <a:buNone/>
              <a:tabLst>
                <a:tab pos="803275" algn="l"/>
                <a:tab pos="1547813" algn="l"/>
              </a:tabLst>
            </a:pPr>
            <a:r>
              <a:rPr lang="en-US" altLang="en-US" b="1" dirty="0"/>
              <a:t> select </a:t>
            </a:r>
            <a:r>
              <a:rPr lang="en-US" altLang="en-US" i="1" dirty="0"/>
              <a:t>*</a:t>
            </a:r>
            <a:br>
              <a:rPr lang="en-US" altLang="en-US" i="1" dirty="0"/>
            </a:br>
            <a:r>
              <a:rPr lang="en-US" altLang="en-US" i="1" dirty="0"/>
              <a:t>   </a:t>
            </a:r>
            <a:r>
              <a:rPr lang="en-US" altLang="en-US" b="1" dirty="0"/>
              <a:t>from </a:t>
            </a:r>
            <a:r>
              <a:rPr lang="fa-IR" altLang="en-US" i="1" dirty="0"/>
              <a:t>نام جدول</a:t>
            </a:r>
            <a:r>
              <a:rPr lang="en-US" altLang="en-US" i="1" dirty="0"/>
              <a:t> </a:t>
            </a:r>
            <a:r>
              <a:rPr lang="en-US" altLang="en-US" b="1" dirty="0"/>
              <a:t>as </a:t>
            </a:r>
            <a:r>
              <a:rPr lang="fa-IR" altLang="en-US" i="1" dirty="0"/>
              <a:t>مستعار</a:t>
            </a:r>
            <a:br>
              <a:rPr lang="en-US" altLang="en-US" i="1" dirty="0"/>
            </a:br>
            <a:r>
              <a:rPr lang="en-US" altLang="en-US" i="1" dirty="0"/>
              <a:t>   </a:t>
            </a:r>
            <a:r>
              <a:rPr lang="en-US" altLang="en-US" b="1" dirty="0"/>
              <a:t>where [ </a:t>
            </a:r>
            <a:r>
              <a:rPr lang="fa-IR" altLang="en-US" b="1" i="1" dirty="0"/>
              <a:t>شرط</a:t>
            </a:r>
            <a:r>
              <a:rPr lang="en-US" altLang="en-US" dirty="0"/>
              <a:t> </a:t>
            </a:r>
            <a:r>
              <a:rPr lang="en-US" altLang="en-US" b="1" dirty="0"/>
              <a:t>and ]</a:t>
            </a:r>
            <a:br>
              <a:rPr lang="en-US" altLang="en-US" b="1" dirty="0"/>
            </a:br>
            <a:r>
              <a:rPr lang="en-US" altLang="en-US" b="1" dirty="0"/>
              <a:t>where unique </a:t>
            </a:r>
            <a:r>
              <a:rPr lang="en-US" altLang="en-US" dirty="0"/>
              <a:t>(</a:t>
            </a:r>
            <a:r>
              <a:rPr lang="en-US" altLang="en-US" b="1" dirty="0"/>
              <a:t>Select Operation)</a:t>
            </a:r>
            <a:endParaRPr lang="en-US" altLang="en-US" dirty="0"/>
          </a:p>
          <a:p>
            <a:pPr algn="r" rtl="1">
              <a:tabLst>
                <a:tab pos="803275" algn="l"/>
                <a:tab pos="1547813" algn="l"/>
              </a:tabLst>
            </a:pPr>
            <a:endParaRPr lang="en-US" altLang="en-US" dirty="0"/>
          </a:p>
          <a:p>
            <a:pPr algn="r" rtl="1">
              <a:tabLst>
                <a:tab pos="803275" algn="l"/>
                <a:tab pos="1547813" algn="l"/>
              </a:tabLst>
            </a:pPr>
            <a:r>
              <a:rPr lang="fa-IR" altLang="en-US" dirty="0"/>
              <a:t>یافتن تمام درس‌هایی که در سال ۲۰۰۹ حداکثر یک‌بار ارائه شده‌اند.</a:t>
            </a:r>
            <a:endParaRPr lang="en-US" altLang="en-US" dirty="0"/>
          </a:p>
        </p:txBody>
      </p:sp>
      <p:sp>
        <p:nvSpPr>
          <p:cNvPr id="4" name="Rectangle 3">
            <a:extLst>
              <a:ext uri="{FF2B5EF4-FFF2-40B4-BE49-F238E27FC236}">
                <a16:creationId xmlns:a16="http://schemas.microsoft.com/office/drawing/2014/main" id="{44AC18FD-3D4F-40A9-B48D-B3687ACDFEFC}"/>
              </a:ext>
            </a:extLst>
          </p:cNvPr>
          <p:cNvSpPr/>
          <p:nvPr/>
        </p:nvSpPr>
        <p:spPr>
          <a:xfrm>
            <a:off x="1560237" y="4821237"/>
            <a:ext cx="1108075" cy="923925"/>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pPr algn="ctr">
              <a:defRPr/>
            </a:pPr>
            <a:r>
              <a:rPr lang="en-US" sz="5400" dirty="0">
                <a:ln w="0"/>
                <a:solidFill>
                  <a:schemeClr val="tx1"/>
                </a:solidFill>
                <a:effectLst>
                  <a:outerShdw blurRad="38100" dist="19050" dir="2700000" algn="tl" rotWithShape="0">
                    <a:schemeClr val="dk1">
                      <a:alpha val="40000"/>
                    </a:schemeClr>
                  </a:outerShdw>
                </a:effectLst>
              </a:rPr>
              <a:t>Q?</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781050" y="152400"/>
            <a:ext cx="8077200" cy="609600"/>
          </a:xfrm>
        </p:spPr>
        <p:txBody>
          <a:bodyPr/>
          <a:lstStyle/>
          <a:p>
            <a:r>
              <a:rPr lang="fa-IR" dirty="0"/>
              <a:t>تست نبود </a:t>
            </a:r>
            <a:r>
              <a:rPr lang="fa-IR" dirty="0">
                <a:effectLst/>
              </a:rPr>
              <a:t>تاپل‌های</a:t>
            </a:r>
            <a:r>
              <a:rPr lang="fa-IR" dirty="0"/>
              <a:t> تکراری</a:t>
            </a:r>
            <a:endParaRPr lang="en-US" altLang="en-US" sz="2800" dirty="0"/>
          </a:p>
        </p:txBody>
      </p:sp>
      <p:sp>
        <p:nvSpPr>
          <p:cNvPr id="58370" name="Rectangle 3"/>
          <p:cNvSpPr>
            <a:spLocks noGrp="1" noChangeArrowheads="1"/>
          </p:cNvSpPr>
          <p:nvPr>
            <p:ph idx="1"/>
          </p:nvPr>
        </p:nvSpPr>
        <p:spPr>
          <a:xfrm>
            <a:off x="781050" y="1100646"/>
            <a:ext cx="7499160" cy="4367212"/>
          </a:xfrm>
        </p:spPr>
        <p:txBody>
          <a:bodyPr/>
          <a:lstStyle/>
          <a:p>
            <a:pPr algn="r" rtl="1">
              <a:tabLst>
                <a:tab pos="803275" algn="l"/>
                <a:tab pos="1547813" algn="l"/>
              </a:tabLst>
            </a:pPr>
            <a:r>
              <a:rPr lang="fa-IR" sz="1800" dirty="0"/>
              <a:t>یافتن تمام درس‌هایی که در سال ۲۰۱۷ حداکثر یک‌بار ارائه شده‌اند:</a:t>
            </a:r>
            <a:r>
              <a:rPr lang="en-US" altLang="en-US" sz="1700" b="1" dirty="0"/>
              <a:t>    </a:t>
            </a:r>
            <a:endParaRPr lang="en-US" altLang="en-US" sz="1700" dirty="0"/>
          </a:p>
        </p:txBody>
      </p:sp>
      <p:sp>
        <p:nvSpPr>
          <p:cNvPr id="5" name="TextBox 4">
            <a:extLst>
              <a:ext uri="{FF2B5EF4-FFF2-40B4-BE49-F238E27FC236}">
                <a16:creationId xmlns:a16="http://schemas.microsoft.com/office/drawing/2014/main" id="{13A3DBF6-C4EE-4B66-8023-B881D8D0A895}"/>
              </a:ext>
            </a:extLst>
          </p:cNvPr>
          <p:cNvSpPr txBox="1"/>
          <p:nvPr/>
        </p:nvSpPr>
        <p:spPr>
          <a:xfrm>
            <a:off x="781050" y="1541046"/>
            <a:ext cx="7851913" cy="2308324"/>
          </a:xfrm>
          <a:prstGeom prst="rect">
            <a:avLst/>
          </a:prstGeom>
          <a:noFill/>
        </p:spPr>
        <p:txBody>
          <a:bodyPr wrap="square">
            <a:spAutoFit/>
          </a:bodyPr>
          <a:lstStyle/>
          <a:p>
            <a:r>
              <a:rPr lang="en-US" altLang="en-US" sz="2400" b="1" dirty="0"/>
              <a:t>select </a:t>
            </a:r>
            <a:r>
              <a:rPr lang="en-US" altLang="en-US" sz="2400" i="1" dirty="0" err="1"/>
              <a:t>T</a:t>
            </a:r>
            <a:r>
              <a:rPr lang="en-US" altLang="en-US" sz="2400" dirty="0" err="1"/>
              <a:t>.</a:t>
            </a:r>
            <a:r>
              <a:rPr lang="en-US" altLang="en-US" sz="2400" i="1" dirty="0" err="1"/>
              <a:t>course_id</a:t>
            </a:r>
            <a:br>
              <a:rPr lang="en-US" altLang="en-US" sz="2400" i="1" dirty="0"/>
            </a:br>
            <a:r>
              <a:rPr lang="en-US" altLang="en-US" sz="2400" b="1" dirty="0"/>
              <a:t>from </a:t>
            </a:r>
            <a:r>
              <a:rPr lang="en-US" altLang="en-US" sz="2400" i="1" dirty="0"/>
              <a:t>course </a:t>
            </a:r>
            <a:r>
              <a:rPr lang="en-US" altLang="en-US" sz="2400" b="1" dirty="0"/>
              <a:t>as </a:t>
            </a:r>
            <a:r>
              <a:rPr lang="en-US" altLang="en-US" sz="2400" i="1" dirty="0"/>
              <a:t>T</a:t>
            </a:r>
            <a:br>
              <a:rPr lang="en-US" altLang="en-US" sz="2400" i="1" dirty="0"/>
            </a:br>
            <a:r>
              <a:rPr lang="en-US" altLang="en-US" sz="2400" b="1" dirty="0"/>
              <a:t>where unique </a:t>
            </a:r>
            <a:r>
              <a:rPr lang="en-US" altLang="en-US" sz="2400" dirty="0"/>
              <a:t>( </a:t>
            </a:r>
            <a:r>
              <a:rPr lang="en-US" altLang="en-US" sz="2400" b="1" dirty="0"/>
              <a:t>select </a:t>
            </a:r>
            <a:r>
              <a:rPr lang="en-US" altLang="en-US" sz="2400" i="1" dirty="0" err="1"/>
              <a:t>R</a:t>
            </a:r>
            <a:r>
              <a:rPr lang="en-US" altLang="en-US" sz="2400" dirty="0" err="1"/>
              <a:t>.</a:t>
            </a:r>
            <a:r>
              <a:rPr lang="en-US" altLang="en-US" sz="2400" i="1" dirty="0" err="1"/>
              <a:t>course_id</a:t>
            </a:r>
            <a:br>
              <a:rPr lang="en-US" altLang="en-US" sz="2400" i="1" dirty="0"/>
            </a:br>
            <a:r>
              <a:rPr lang="en-US" altLang="en-US" sz="2400" i="1" dirty="0"/>
              <a:t>                           </a:t>
            </a:r>
            <a:r>
              <a:rPr lang="en-US" altLang="en-US" sz="2400" b="1" dirty="0"/>
              <a:t>from </a:t>
            </a:r>
            <a:r>
              <a:rPr lang="en-US" altLang="en-US" sz="2400" i="1" dirty="0"/>
              <a:t>section </a:t>
            </a:r>
            <a:r>
              <a:rPr lang="en-US" altLang="en-US" sz="2400" b="1" dirty="0"/>
              <a:t>as </a:t>
            </a:r>
            <a:r>
              <a:rPr lang="en-US" altLang="en-US" sz="2400" i="1" dirty="0"/>
              <a:t>R</a:t>
            </a:r>
            <a:br>
              <a:rPr lang="en-US" altLang="en-US" sz="2400" i="1" dirty="0"/>
            </a:br>
            <a:r>
              <a:rPr lang="en-US" altLang="en-US" sz="2400" i="1" dirty="0"/>
              <a:t>                           </a:t>
            </a:r>
            <a:r>
              <a:rPr lang="en-US" altLang="en-US" sz="2400" b="1" dirty="0"/>
              <a:t>where </a:t>
            </a:r>
            <a:r>
              <a:rPr lang="en-US" altLang="en-US" sz="2400" i="1" dirty="0" err="1"/>
              <a:t>T</a:t>
            </a:r>
            <a:r>
              <a:rPr lang="en-US" altLang="en-US" sz="2400" dirty="0" err="1"/>
              <a:t>.</a:t>
            </a:r>
            <a:r>
              <a:rPr lang="en-US" altLang="en-US" sz="2400" i="1" dirty="0" err="1"/>
              <a:t>course_id</a:t>
            </a:r>
            <a:r>
              <a:rPr lang="en-US" altLang="en-US" sz="2400" dirty="0"/>
              <a:t>= </a:t>
            </a:r>
            <a:r>
              <a:rPr lang="en-US" altLang="en-US" sz="2400" i="1" dirty="0" err="1"/>
              <a:t>R</a:t>
            </a:r>
            <a:r>
              <a:rPr lang="en-US" altLang="en-US" sz="2400" dirty="0" err="1"/>
              <a:t>.</a:t>
            </a:r>
            <a:r>
              <a:rPr lang="en-US" altLang="en-US" sz="2400" i="1" dirty="0" err="1"/>
              <a:t>course_id</a:t>
            </a:r>
            <a:r>
              <a:rPr lang="en-US" altLang="en-US" sz="2400" i="1" dirty="0"/>
              <a:t> </a:t>
            </a:r>
            <a:br>
              <a:rPr lang="en-US" altLang="en-US" sz="2400" i="1" dirty="0"/>
            </a:br>
            <a:r>
              <a:rPr lang="en-US" altLang="en-US" sz="2400" i="1" dirty="0"/>
              <a:t>                                       </a:t>
            </a:r>
            <a:r>
              <a:rPr lang="en-US" altLang="en-US" sz="2400" b="1" dirty="0"/>
              <a:t>and </a:t>
            </a:r>
            <a:r>
              <a:rPr lang="en-US" altLang="en-US" sz="2400" i="1" dirty="0" err="1"/>
              <a:t>R</a:t>
            </a:r>
            <a:r>
              <a:rPr lang="en-US" altLang="en-US" sz="2400" dirty="0" err="1"/>
              <a:t>.</a:t>
            </a:r>
            <a:r>
              <a:rPr lang="en-US" altLang="en-US" sz="2400" i="1" dirty="0" err="1"/>
              <a:t>year</a:t>
            </a:r>
            <a:r>
              <a:rPr lang="en-US" altLang="en-US" sz="2400" i="1" dirty="0"/>
              <a:t> </a:t>
            </a:r>
            <a:r>
              <a:rPr lang="en-US" altLang="en-US" sz="2400" dirty="0"/>
              <a:t>= 2017);</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ltLang="en-US" sz="2800" dirty="0"/>
              <a:t>(Data Definition Language)</a:t>
            </a:r>
            <a:r>
              <a:rPr lang="fa-IR" altLang="en-US" sz="2800" dirty="0"/>
              <a:t>زبان تعریف داده</a:t>
            </a:r>
            <a:endParaRPr lang="en-US" altLang="en-US" sz="2800" dirty="0"/>
          </a:p>
        </p:txBody>
      </p:sp>
      <p:sp>
        <p:nvSpPr>
          <p:cNvPr id="7170" name="Rectangle 3"/>
          <p:cNvSpPr>
            <a:spLocks noGrp="1" noChangeArrowheads="1"/>
          </p:cNvSpPr>
          <p:nvPr>
            <p:ph idx="1"/>
          </p:nvPr>
        </p:nvSpPr>
        <p:spPr>
          <a:xfrm>
            <a:off x="902196" y="1724965"/>
            <a:ext cx="7809507" cy="5329583"/>
          </a:xfrm>
        </p:spPr>
        <p:txBody>
          <a:bodyPr/>
          <a:lstStyle/>
          <a:p>
            <a:pPr algn="r" rtl="1">
              <a:lnSpc>
                <a:spcPct val="150000"/>
              </a:lnSpc>
            </a:pPr>
            <a:r>
              <a:rPr lang="fa-IR" sz="2400" b="1" dirty="0"/>
              <a:t>طرح </a:t>
            </a:r>
            <a:r>
              <a:rPr lang="en-US" sz="2400" b="1" dirty="0"/>
              <a:t> (Schema)</a:t>
            </a:r>
            <a:r>
              <a:rPr lang="en-US" sz="2400" dirty="0"/>
              <a:t> </a:t>
            </a:r>
            <a:r>
              <a:rPr lang="fa-IR" sz="2400" dirty="0"/>
              <a:t>برای هر رابطه.</a:t>
            </a:r>
            <a:endParaRPr lang="en-US" sz="2400" dirty="0"/>
          </a:p>
          <a:p>
            <a:pPr algn="r" rtl="1">
              <a:lnSpc>
                <a:spcPct val="150000"/>
              </a:lnSpc>
            </a:pPr>
            <a:r>
              <a:rPr lang="fa-IR" sz="2400" b="1" dirty="0"/>
              <a:t>نوع مقادیر (</a:t>
            </a:r>
            <a:r>
              <a:rPr lang="en-US" sz="2400" b="1" dirty="0"/>
              <a:t> (Data Type)</a:t>
            </a:r>
            <a:r>
              <a:rPr lang="en-US" sz="2400" dirty="0"/>
              <a:t> </a:t>
            </a:r>
            <a:r>
              <a:rPr lang="fa-IR" sz="2400" dirty="0"/>
              <a:t>مرتبط با هر ویژگی </a:t>
            </a:r>
            <a:r>
              <a:rPr lang="en-US" sz="2400" dirty="0"/>
              <a:t>(Attribute)</a:t>
            </a:r>
            <a:r>
              <a:rPr lang="fa-IR" sz="2400" dirty="0"/>
              <a:t>.</a:t>
            </a:r>
            <a:endParaRPr lang="en-US" sz="2400" dirty="0"/>
          </a:p>
          <a:p>
            <a:pPr algn="r" rtl="1">
              <a:lnSpc>
                <a:spcPct val="150000"/>
              </a:lnSpc>
            </a:pPr>
            <a:r>
              <a:rPr lang="fa-IR" sz="2400" b="1" dirty="0"/>
              <a:t>محدودیت‌های یکپارچگی </a:t>
            </a:r>
            <a:r>
              <a:rPr lang="en-US" sz="2400" b="1" dirty="0"/>
              <a:t>(Integrity Constraints)</a:t>
            </a:r>
            <a:r>
              <a:rPr lang="fa-IR" sz="2400" b="1" dirty="0"/>
              <a:t>.</a:t>
            </a:r>
            <a:endParaRPr lang="fa-IR" sz="2400" dirty="0"/>
          </a:p>
          <a:p>
            <a:pPr algn="r" rtl="1">
              <a:lnSpc>
                <a:spcPct val="150000"/>
              </a:lnSpc>
            </a:pPr>
            <a:r>
              <a:rPr lang="fa-IR" sz="2400" b="1" dirty="0"/>
              <a:t>مجموعه‌ای از شاخص‌ها </a:t>
            </a:r>
            <a:r>
              <a:rPr lang="en-US" sz="2400" b="1" dirty="0"/>
              <a:t> (Indices)</a:t>
            </a:r>
            <a:r>
              <a:rPr lang="en-US" sz="2400" dirty="0"/>
              <a:t> </a:t>
            </a:r>
            <a:r>
              <a:rPr lang="fa-IR" sz="2400" dirty="0"/>
              <a:t>که باید برای هر رابطه نگهداری شوند.</a:t>
            </a:r>
          </a:p>
          <a:p>
            <a:pPr algn="r" rtl="1">
              <a:lnSpc>
                <a:spcPct val="150000"/>
              </a:lnSpc>
            </a:pPr>
            <a:r>
              <a:rPr lang="fa-IR" sz="2400" b="1" dirty="0"/>
              <a:t>اطلاعات امنیتی و مجوزهای دسترسی </a:t>
            </a:r>
            <a:r>
              <a:rPr lang="en-US" sz="2400" b="1" dirty="0"/>
              <a:t>(Security and </a:t>
            </a:r>
            <a:r>
              <a:rPr lang="fa-IR" sz="2400" b="1" dirty="0"/>
              <a:t>  </a:t>
            </a:r>
            <a:r>
              <a:rPr lang="en-US" sz="2400" b="1" dirty="0"/>
              <a:t>Authorization Information)</a:t>
            </a:r>
            <a:r>
              <a:rPr lang="en-US" sz="2400" dirty="0"/>
              <a:t> </a:t>
            </a:r>
            <a:r>
              <a:rPr lang="fa-IR" sz="2400" dirty="0"/>
              <a:t>برای هر رابطه.</a:t>
            </a:r>
          </a:p>
          <a:p>
            <a:pPr algn="r" rtl="1">
              <a:lnSpc>
                <a:spcPct val="150000"/>
              </a:lnSpc>
            </a:pPr>
            <a:r>
              <a:rPr lang="fa-IR" sz="2400" b="1" dirty="0"/>
              <a:t>ساختار فیزیکی ذخیره‌سازی </a:t>
            </a:r>
            <a:r>
              <a:rPr lang="en-US" sz="2400" b="1" dirty="0"/>
              <a:t>(Physical Storage Structure)</a:t>
            </a:r>
            <a:r>
              <a:rPr lang="en-US" sz="2400" dirty="0"/>
              <a:t> </a:t>
            </a:r>
            <a:r>
              <a:rPr lang="fa-IR" sz="2400" dirty="0"/>
              <a:t>هر رابطه بر روی دیسک.</a:t>
            </a:r>
            <a:endParaRPr lang="en-US" altLang="en-US" sz="2400" dirty="0">
              <a:cs typeface="B Nazanin" panose="00000400000000000000" pitchFamily="50" charset="-78"/>
            </a:endParaRPr>
          </a:p>
        </p:txBody>
      </p:sp>
      <p:sp>
        <p:nvSpPr>
          <p:cNvPr id="7171" name="Text Box 4"/>
          <p:cNvSpPr txBox="1">
            <a:spLocks noChangeArrowheads="1"/>
          </p:cNvSpPr>
          <p:nvPr/>
        </p:nvSpPr>
        <p:spPr bwMode="auto">
          <a:xfrm>
            <a:off x="178904" y="1017079"/>
            <a:ext cx="878619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rtl="1">
              <a:spcBef>
                <a:spcPct val="50000"/>
              </a:spcBef>
            </a:pPr>
            <a:r>
              <a:rPr kumimoji="1" lang="fa-IR" altLang="en-US" sz="2000" dirty="0">
                <a:cs typeface="B Nazanin" panose="00000400000000000000" pitchFamily="50" charset="-78"/>
              </a:rPr>
              <a:t>زبان تعریف داده در </a:t>
            </a:r>
            <a:r>
              <a:rPr kumimoji="1" lang="en-US" altLang="en-US" sz="2000" dirty="0">
                <a:cs typeface="B Nazanin" panose="00000400000000000000" pitchFamily="50" charset="-78"/>
              </a:rPr>
              <a:t>SQL (SQL Data-Definition Language - DDL)</a:t>
            </a:r>
            <a:r>
              <a:rPr kumimoji="1" lang="fa-IR" altLang="en-US" sz="2000" dirty="0">
                <a:cs typeface="B Nazanin" panose="00000400000000000000" pitchFamily="50" charset="-78"/>
              </a:rPr>
              <a:t> امکان تعیین و مشخص‌سازی اطلاعات مربوط به روابط </a:t>
            </a:r>
            <a:r>
              <a:rPr kumimoji="1" lang="en-US" altLang="en-US" sz="2000" dirty="0">
                <a:cs typeface="B Nazanin" panose="00000400000000000000" pitchFamily="50" charset="-78"/>
              </a:rPr>
              <a:t> (Relations) </a:t>
            </a:r>
            <a:r>
              <a:rPr kumimoji="1" lang="fa-IR" altLang="en-US" sz="2000" dirty="0">
                <a:cs typeface="B Nazanin" panose="00000400000000000000" pitchFamily="50" charset="-78"/>
              </a:rPr>
              <a:t>را فراهم می‌سازد، از جمله:</a:t>
            </a:r>
            <a:endParaRPr kumimoji="1" lang="en-US" altLang="en-US" sz="2000" dirty="0">
              <a:cs typeface="B Nazanin" panose="00000400000000000000" pitchFamily="50" charset="-78"/>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a:xfrm>
            <a:off x="768350" y="2470150"/>
            <a:ext cx="8077200" cy="609600"/>
          </a:xfrm>
        </p:spPr>
        <p:txBody>
          <a:bodyPr/>
          <a:lstStyle/>
          <a:p>
            <a:pPr rtl="1"/>
            <a:r>
              <a:rPr lang="fa-IR" dirty="0"/>
              <a:t>زیرپرس‌وجوها در عبارت </a:t>
            </a:r>
            <a:r>
              <a:rPr lang="en-US" dirty="0"/>
              <a:t>From</a:t>
            </a:r>
            <a:endParaRPr lang="en-US"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pPr rtl="1"/>
            <a:r>
              <a:rPr lang="fa-IR" dirty="0"/>
              <a:t>زیرپرس‌وجوها در عبارت </a:t>
            </a:r>
            <a:r>
              <a:rPr lang="en-US" dirty="0"/>
              <a:t>From</a:t>
            </a:r>
            <a:endParaRPr lang="en-US" altLang="en-US" sz="2800" dirty="0"/>
          </a:p>
        </p:txBody>
      </p:sp>
      <p:sp>
        <p:nvSpPr>
          <p:cNvPr id="44034" name="Rectangle 3"/>
          <p:cNvSpPr>
            <a:spLocks noGrp="1" noChangeArrowheads="1"/>
          </p:cNvSpPr>
          <p:nvPr>
            <p:ph idx="1"/>
          </p:nvPr>
        </p:nvSpPr>
        <p:spPr>
          <a:xfrm>
            <a:off x="768350" y="1069912"/>
            <a:ext cx="7443495" cy="4876800"/>
          </a:xfrm>
        </p:spPr>
        <p:txBody>
          <a:bodyPr/>
          <a:lstStyle/>
          <a:p>
            <a:pPr algn="r" rtl="1">
              <a:tabLst>
                <a:tab pos="1146175" algn="l"/>
                <a:tab pos="1608138" algn="l"/>
                <a:tab pos="1711325" algn="l"/>
              </a:tabLst>
            </a:pPr>
            <a:r>
              <a:rPr lang="en-US" altLang="en-US" sz="1700" dirty="0"/>
              <a:t>SQL</a:t>
            </a:r>
            <a:r>
              <a:rPr lang="fa-IR" altLang="en-US" sz="1700" dirty="0"/>
              <a:t> </a:t>
            </a:r>
            <a:r>
              <a:rPr lang="en-US" altLang="en-US" sz="1700" dirty="0"/>
              <a:t> </a:t>
            </a:r>
            <a:r>
              <a:rPr lang="fa-IR" altLang="en-US" sz="1700" dirty="0"/>
              <a:t>این امکان را می‌دهد که یک زیرپرس‌وجو در بخش </a:t>
            </a:r>
            <a:r>
              <a:rPr lang="en-US" altLang="en-US" sz="1700" dirty="0"/>
              <a:t>FROM</a:t>
            </a:r>
            <a:r>
              <a:rPr lang="fa-IR" altLang="en-US" sz="1700" dirty="0"/>
              <a:t> </a:t>
            </a:r>
            <a:r>
              <a:rPr lang="en-US" altLang="en-US" sz="1700" dirty="0"/>
              <a:t> </a:t>
            </a:r>
            <a:r>
              <a:rPr lang="fa-IR" altLang="en-US" sz="1700" dirty="0"/>
              <a:t>قرار گیرد و مانند یک جدول موقت از آن استفاده شود.</a:t>
            </a:r>
          </a:p>
          <a:p>
            <a:pPr algn="r" rtl="1">
              <a:tabLst>
                <a:tab pos="1146175" algn="l"/>
                <a:tab pos="1608138" algn="l"/>
                <a:tab pos="1711325" algn="l"/>
              </a:tabLst>
            </a:pPr>
            <a:r>
              <a:rPr lang="fa-IR" altLang="en-US" sz="1700" dirty="0"/>
              <a:t>یافتن میانگین حقوق اساتید آن دپارتمان‌هایی که میانگین حقوق‌شان بیش از ۴۲۰۰۰ دلار است:</a:t>
            </a:r>
          </a:p>
          <a:p>
            <a:pPr algn="r" rtl="1">
              <a:tabLst>
                <a:tab pos="1146175" algn="l"/>
                <a:tab pos="1608138" algn="l"/>
                <a:tab pos="1711325" algn="l"/>
              </a:tabLst>
            </a:pPr>
            <a:endParaRPr lang="en-US" altLang="en-US" sz="1700" b="1" dirty="0"/>
          </a:p>
          <a:p>
            <a:pPr algn="r" rtl="1">
              <a:tabLst>
                <a:tab pos="1146175" algn="l"/>
                <a:tab pos="1608138" algn="l"/>
                <a:tab pos="1711325" algn="l"/>
              </a:tabLst>
            </a:pPr>
            <a:endParaRPr lang="en-US" altLang="en-US" sz="1700" b="1" dirty="0"/>
          </a:p>
          <a:p>
            <a:pPr algn="r" rtl="1">
              <a:tabLst>
                <a:tab pos="1146175" algn="l"/>
                <a:tab pos="1608138" algn="l"/>
                <a:tab pos="1711325" algn="l"/>
              </a:tabLst>
            </a:pPr>
            <a:endParaRPr lang="en-US" altLang="en-US" sz="1700" b="1" dirty="0"/>
          </a:p>
          <a:p>
            <a:pPr algn="r" rtl="1">
              <a:tabLst>
                <a:tab pos="1146175" algn="l"/>
                <a:tab pos="1608138" algn="l"/>
                <a:tab pos="1711325" algn="l"/>
              </a:tabLst>
            </a:pPr>
            <a:endParaRPr lang="en-US" altLang="en-US" sz="1700" b="1" dirty="0"/>
          </a:p>
          <a:p>
            <a:pPr algn="r" rtl="1">
              <a:tabLst>
                <a:tab pos="1146175" algn="l"/>
                <a:tab pos="1608138" algn="l"/>
                <a:tab pos="1711325" algn="l"/>
              </a:tabLst>
            </a:pPr>
            <a:r>
              <a:rPr lang="fa-IR" altLang="en-US" sz="1700" dirty="0"/>
              <a:t>در اینجا از </a:t>
            </a:r>
            <a:r>
              <a:rPr lang="en-US" altLang="en-US" sz="1700" dirty="0"/>
              <a:t>HAVING</a:t>
            </a:r>
            <a:r>
              <a:rPr lang="fa-IR" altLang="en-US" sz="1700" dirty="0"/>
              <a:t> </a:t>
            </a:r>
            <a:r>
              <a:rPr lang="en-US" altLang="en-US" sz="1700" dirty="0"/>
              <a:t> </a:t>
            </a:r>
            <a:r>
              <a:rPr lang="fa-IR" altLang="en-US" sz="1700" dirty="0"/>
              <a:t>استفاده نشده است، چون فیلتر میانگین‌ها مستقیماً روی نتیجه‌ی زیرپرس‌وجوی داخل </a:t>
            </a:r>
            <a:r>
              <a:rPr lang="en-US" altLang="en-US" sz="1700" dirty="0"/>
              <a:t>FROM</a:t>
            </a:r>
            <a:r>
              <a:rPr lang="fa-IR" altLang="en-US" sz="1700" dirty="0"/>
              <a:t> </a:t>
            </a:r>
            <a:r>
              <a:rPr lang="en-US" altLang="en-US" sz="1700" dirty="0"/>
              <a:t> </a:t>
            </a:r>
            <a:r>
              <a:rPr lang="fa-IR" altLang="en-US" sz="1700" dirty="0"/>
              <a:t>اعمال می‌شود.</a:t>
            </a:r>
          </a:p>
          <a:p>
            <a:pPr algn="r" rtl="1">
              <a:tabLst>
                <a:tab pos="1146175" algn="l"/>
                <a:tab pos="1608138" algn="l"/>
                <a:tab pos="1711325" algn="l"/>
              </a:tabLst>
            </a:pPr>
            <a:r>
              <a:rPr lang="fa-IR" altLang="en-US" sz="1700" dirty="0"/>
              <a:t>روش دیگر برای نوشتن همین پرس‌وجو</a:t>
            </a:r>
            <a:r>
              <a:rPr lang="en-US" altLang="en-US" sz="800" dirty="0"/>
              <a:t> </a:t>
            </a:r>
          </a:p>
          <a:p>
            <a:pPr algn="r" rtl="1">
              <a:tabLst>
                <a:tab pos="1146175" algn="l"/>
                <a:tab pos="1608138" algn="l"/>
                <a:tab pos="1711325" algn="l"/>
              </a:tabLst>
            </a:pPr>
            <a:endParaRPr lang="en-US" altLang="en-US" dirty="0"/>
          </a:p>
          <a:p>
            <a:pPr algn="r" rtl="1">
              <a:buFont typeface="Monotype Sorts" charset="2"/>
              <a:buNone/>
              <a:tabLst>
                <a:tab pos="1146175" algn="l"/>
                <a:tab pos="1608138" algn="l"/>
                <a:tab pos="1711325" algn="l"/>
              </a:tabLst>
            </a:pPr>
            <a:endParaRPr lang="en-US" altLang="en-US" dirty="0"/>
          </a:p>
        </p:txBody>
      </p:sp>
      <p:sp>
        <p:nvSpPr>
          <p:cNvPr id="5" name="TextBox 4">
            <a:extLst>
              <a:ext uri="{FF2B5EF4-FFF2-40B4-BE49-F238E27FC236}">
                <a16:creationId xmlns:a16="http://schemas.microsoft.com/office/drawing/2014/main" id="{CB9717F2-CB95-4105-90B0-B29147D92A60}"/>
              </a:ext>
            </a:extLst>
          </p:cNvPr>
          <p:cNvSpPr txBox="1"/>
          <p:nvPr/>
        </p:nvSpPr>
        <p:spPr>
          <a:xfrm>
            <a:off x="644452" y="2018005"/>
            <a:ext cx="7235687" cy="1323439"/>
          </a:xfrm>
          <a:prstGeom prst="rect">
            <a:avLst/>
          </a:prstGeom>
          <a:noFill/>
        </p:spPr>
        <p:txBody>
          <a:bodyPr wrap="square">
            <a:spAutoFit/>
          </a:bodyPr>
          <a:lstStyle/>
          <a:p>
            <a:r>
              <a:rPr lang="en-US" altLang="en-US" sz="1600" b="1" dirty="0"/>
              <a:t> select </a:t>
            </a:r>
            <a:r>
              <a:rPr lang="en-US" altLang="en-US" sz="1600" i="1" dirty="0" err="1"/>
              <a:t>dept_name</a:t>
            </a:r>
            <a:r>
              <a:rPr lang="en-US" altLang="en-US" sz="1600" dirty="0"/>
              <a:t>, </a:t>
            </a:r>
            <a:r>
              <a:rPr lang="en-US" altLang="en-US" sz="1600" i="1" dirty="0" err="1"/>
              <a:t>avg_salary</a:t>
            </a:r>
            <a:br>
              <a:rPr lang="en-US" altLang="en-US" sz="1600" i="1" dirty="0"/>
            </a:br>
            <a:r>
              <a:rPr lang="en-US" altLang="en-US" sz="1600" b="1" dirty="0"/>
              <a:t>from </a:t>
            </a:r>
            <a:r>
              <a:rPr lang="en-US" altLang="en-US" sz="1600" dirty="0"/>
              <a:t>( </a:t>
            </a:r>
            <a:r>
              <a:rPr lang="en-US" altLang="en-US" sz="1600" b="1" dirty="0"/>
              <a:t>select </a:t>
            </a:r>
            <a:r>
              <a:rPr lang="en-US" altLang="en-US" sz="1600" i="1" dirty="0" err="1"/>
              <a:t>dept_name</a:t>
            </a:r>
            <a:r>
              <a:rPr lang="en-US" altLang="en-US" sz="1600" dirty="0"/>
              <a:t>, </a:t>
            </a:r>
            <a:r>
              <a:rPr lang="en-US" altLang="en-US" sz="1600" b="1" dirty="0"/>
              <a:t>avg </a:t>
            </a:r>
            <a:r>
              <a:rPr lang="en-US" altLang="en-US" sz="1600" dirty="0"/>
              <a:t>(</a:t>
            </a:r>
            <a:r>
              <a:rPr lang="en-US" altLang="en-US" sz="1600" i="1" dirty="0"/>
              <a:t>salary</a:t>
            </a:r>
            <a:r>
              <a:rPr lang="en-US" altLang="en-US" sz="1600" dirty="0"/>
              <a:t>) </a:t>
            </a:r>
            <a:r>
              <a:rPr lang="en-US" altLang="en-US" sz="1600" b="1" dirty="0"/>
              <a:t>as </a:t>
            </a:r>
            <a:r>
              <a:rPr lang="en-US" altLang="en-US" sz="1600" i="1" dirty="0" err="1"/>
              <a:t>avg_salary</a:t>
            </a:r>
            <a:br>
              <a:rPr lang="en-US" altLang="en-US" sz="1600" i="1" dirty="0"/>
            </a:br>
            <a:r>
              <a:rPr lang="en-US" altLang="en-US" sz="1600" i="1" dirty="0"/>
              <a:t>           </a:t>
            </a:r>
            <a:r>
              <a:rPr lang="en-US" altLang="en-US" sz="1600" b="1" dirty="0"/>
              <a:t>from </a:t>
            </a:r>
            <a:r>
              <a:rPr lang="en-US" altLang="en-US" sz="1600" i="1" dirty="0"/>
              <a:t>instructor</a:t>
            </a:r>
            <a:br>
              <a:rPr lang="en-US" altLang="en-US" sz="1600" i="1" dirty="0"/>
            </a:br>
            <a:r>
              <a:rPr lang="en-US" altLang="en-US" sz="1600" i="1" dirty="0"/>
              <a:t>           </a:t>
            </a:r>
            <a:r>
              <a:rPr lang="en-US" altLang="en-US" sz="1600" b="1" dirty="0"/>
              <a:t>group by </a:t>
            </a:r>
            <a:r>
              <a:rPr lang="en-US" altLang="en-US" sz="1600" i="1" dirty="0" err="1"/>
              <a:t>dept_name</a:t>
            </a:r>
            <a:r>
              <a:rPr lang="en-US" altLang="en-US" sz="1600" dirty="0"/>
              <a:t>)</a:t>
            </a:r>
            <a:br>
              <a:rPr lang="en-US" altLang="en-US" sz="1600" dirty="0"/>
            </a:br>
            <a:r>
              <a:rPr lang="en-US" altLang="en-US" sz="1600" b="1" dirty="0"/>
              <a:t>where </a:t>
            </a:r>
            <a:r>
              <a:rPr lang="en-US" altLang="en-US" sz="1600" i="1" dirty="0" err="1"/>
              <a:t>avg_salary</a:t>
            </a:r>
            <a:r>
              <a:rPr lang="en-US" altLang="en-US" sz="1600" i="1" dirty="0"/>
              <a:t> </a:t>
            </a:r>
            <a:r>
              <a:rPr lang="en-US" altLang="en-US" sz="1600" dirty="0"/>
              <a:t>&gt; 42000;</a:t>
            </a:r>
            <a:endParaRPr lang="en-US" dirty="0"/>
          </a:p>
        </p:txBody>
      </p:sp>
      <p:sp>
        <p:nvSpPr>
          <p:cNvPr id="7" name="TextBox 6">
            <a:extLst>
              <a:ext uri="{FF2B5EF4-FFF2-40B4-BE49-F238E27FC236}">
                <a16:creationId xmlns:a16="http://schemas.microsoft.com/office/drawing/2014/main" id="{00F3985A-1A40-48EB-B985-B12083ECA9E4}"/>
              </a:ext>
            </a:extLst>
          </p:cNvPr>
          <p:cNvSpPr txBox="1"/>
          <p:nvPr/>
        </p:nvSpPr>
        <p:spPr>
          <a:xfrm>
            <a:off x="932154" y="4289537"/>
            <a:ext cx="7235687" cy="1569660"/>
          </a:xfrm>
          <a:prstGeom prst="rect">
            <a:avLst/>
          </a:prstGeom>
          <a:noFill/>
        </p:spPr>
        <p:txBody>
          <a:bodyPr wrap="square">
            <a:spAutoFit/>
          </a:bodyPr>
          <a:lstStyle/>
          <a:p>
            <a:pPr lvl="1">
              <a:spcBef>
                <a:spcPts val="0"/>
              </a:spcBef>
              <a:buFont typeface="Monotype Sorts" charset="2"/>
              <a:buNone/>
              <a:tabLst>
                <a:tab pos="1146175" algn="l"/>
                <a:tab pos="1608138" algn="l"/>
                <a:tab pos="1711325" algn="l"/>
              </a:tabLst>
            </a:pPr>
            <a:r>
              <a:rPr lang="en-US" altLang="en-US" sz="1600" b="1" dirty="0"/>
              <a:t> select </a:t>
            </a:r>
            <a:r>
              <a:rPr lang="en-US" altLang="en-US" sz="1600" i="1" dirty="0" err="1"/>
              <a:t>dept_name</a:t>
            </a:r>
            <a:r>
              <a:rPr lang="en-US" altLang="en-US" sz="1600" dirty="0"/>
              <a:t>, </a:t>
            </a:r>
            <a:r>
              <a:rPr lang="en-US" altLang="en-US" sz="1600" i="1" dirty="0" err="1"/>
              <a:t>avg_salary</a:t>
            </a:r>
            <a:br>
              <a:rPr lang="en-US" altLang="en-US" sz="1600" i="1" dirty="0"/>
            </a:br>
            <a:r>
              <a:rPr lang="en-US" altLang="en-US" sz="1600" b="1" dirty="0"/>
              <a:t>from </a:t>
            </a:r>
            <a:r>
              <a:rPr lang="en-US" altLang="en-US" sz="1600" dirty="0"/>
              <a:t>( </a:t>
            </a:r>
            <a:r>
              <a:rPr lang="en-US" altLang="en-US" sz="1600" b="1" dirty="0"/>
              <a:t>select </a:t>
            </a:r>
            <a:r>
              <a:rPr lang="en-US" altLang="en-US" sz="1600" i="1" dirty="0" err="1"/>
              <a:t>dept_name</a:t>
            </a:r>
            <a:r>
              <a:rPr lang="en-US" altLang="en-US" sz="1600" dirty="0"/>
              <a:t>, </a:t>
            </a:r>
            <a:r>
              <a:rPr lang="en-US" altLang="en-US" sz="1600" b="1" dirty="0"/>
              <a:t>avg </a:t>
            </a:r>
            <a:r>
              <a:rPr lang="en-US" altLang="en-US" sz="1600" dirty="0"/>
              <a:t>(</a:t>
            </a:r>
            <a:r>
              <a:rPr lang="en-US" altLang="en-US" sz="1600" i="1" dirty="0"/>
              <a:t>salary</a:t>
            </a:r>
            <a:r>
              <a:rPr lang="en-US" altLang="en-US" sz="1600" dirty="0"/>
              <a:t>) </a:t>
            </a:r>
            <a:br>
              <a:rPr lang="en-US" altLang="en-US" sz="1600" i="1" dirty="0"/>
            </a:br>
            <a:r>
              <a:rPr lang="en-US" altLang="en-US" sz="1600" i="1" dirty="0"/>
              <a:t>           </a:t>
            </a:r>
            <a:r>
              <a:rPr lang="en-US" altLang="en-US" sz="1600" b="1" dirty="0"/>
              <a:t>from </a:t>
            </a:r>
            <a:r>
              <a:rPr lang="en-US" altLang="en-US" sz="1600" i="1" dirty="0"/>
              <a:t>instructor</a:t>
            </a:r>
            <a:br>
              <a:rPr lang="en-US" altLang="en-US" sz="1600" i="1" dirty="0"/>
            </a:br>
            <a:r>
              <a:rPr lang="en-US" altLang="en-US" sz="1600" i="1" dirty="0"/>
              <a:t>           </a:t>
            </a:r>
            <a:r>
              <a:rPr lang="en-US" altLang="en-US" sz="1600" b="1" dirty="0"/>
              <a:t>group by </a:t>
            </a:r>
            <a:r>
              <a:rPr lang="en-US" altLang="en-US" sz="1600" i="1" dirty="0" err="1"/>
              <a:t>dept_name</a:t>
            </a:r>
            <a:r>
              <a:rPr lang="en-US" altLang="en-US" sz="1600" dirty="0"/>
              <a:t>) </a:t>
            </a:r>
          </a:p>
          <a:p>
            <a:pPr lvl="1">
              <a:spcBef>
                <a:spcPts val="0"/>
              </a:spcBef>
              <a:buFont typeface="Monotype Sorts" charset="2"/>
              <a:buNone/>
              <a:tabLst>
                <a:tab pos="1146175" algn="l"/>
                <a:tab pos="1608138" algn="l"/>
                <a:tab pos="1711325" algn="l"/>
              </a:tabLst>
            </a:pPr>
            <a:r>
              <a:rPr lang="en-US" altLang="en-US" sz="1600" b="1" dirty="0"/>
              <a:t>                as </a:t>
            </a:r>
            <a:r>
              <a:rPr lang="en-US" altLang="en-US" sz="1600" i="1" dirty="0" err="1"/>
              <a:t>dept_avg</a:t>
            </a:r>
            <a:r>
              <a:rPr lang="en-US" altLang="en-US" sz="1600" i="1" dirty="0"/>
              <a:t> </a:t>
            </a:r>
            <a:r>
              <a:rPr lang="en-US" altLang="en-US" sz="1600" dirty="0"/>
              <a:t>(</a:t>
            </a:r>
            <a:r>
              <a:rPr lang="en-US" altLang="en-US" sz="1600" i="1" dirty="0" err="1"/>
              <a:t>dept_name</a:t>
            </a:r>
            <a:r>
              <a:rPr lang="en-US" altLang="en-US" sz="1600" dirty="0"/>
              <a:t>, </a:t>
            </a:r>
            <a:r>
              <a:rPr lang="en-US" altLang="en-US" sz="1600" i="1" dirty="0" err="1"/>
              <a:t>avg_salary</a:t>
            </a:r>
            <a:r>
              <a:rPr lang="en-US" altLang="en-US" sz="1600" dirty="0"/>
              <a:t>)</a:t>
            </a:r>
          </a:p>
          <a:p>
            <a:pPr lvl="1">
              <a:spcBef>
                <a:spcPts val="0"/>
              </a:spcBef>
              <a:buFont typeface="Monotype Sorts" charset="2"/>
              <a:buNone/>
              <a:tabLst>
                <a:tab pos="1146175" algn="l"/>
                <a:tab pos="1608138" algn="l"/>
                <a:tab pos="1711325" algn="l"/>
              </a:tabLst>
            </a:pPr>
            <a:r>
              <a:rPr lang="en-US" altLang="en-US" sz="1600" b="1" dirty="0"/>
              <a:t>    where </a:t>
            </a:r>
            <a:r>
              <a:rPr lang="en-US" altLang="en-US" sz="1600" i="1" dirty="0" err="1"/>
              <a:t>avg_salary</a:t>
            </a:r>
            <a:r>
              <a:rPr lang="en-US" altLang="en-US" sz="1600" i="1" dirty="0"/>
              <a:t> </a:t>
            </a:r>
            <a:r>
              <a:rPr lang="en-US" altLang="en-US" sz="1600" dirty="0"/>
              <a:t>&gt; 42000;</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p:cNvSpPr>
            <a:spLocks noGrp="1" noChangeArrowheads="1"/>
          </p:cNvSpPr>
          <p:nvPr>
            <p:ph type="title"/>
          </p:nvPr>
        </p:nvSpPr>
        <p:spPr/>
        <p:txBody>
          <a:bodyPr/>
          <a:lstStyle/>
          <a:p>
            <a:pPr rtl="1"/>
            <a:r>
              <a:rPr lang="fa-IR" altLang="en-US" sz="2800" dirty="0"/>
              <a:t>عبارت </a:t>
            </a:r>
            <a:r>
              <a:rPr lang="en-US" altLang="en-US" sz="2800" dirty="0"/>
              <a:t>With</a:t>
            </a:r>
            <a:r>
              <a:rPr lang="fa-IR" altLang="en-US" sz="2800" dirty="0"/>
              <a:t> </a:t>
            </a:r>
            <a:endParaRPr lang="en-US" altLang="en-US" sz="2800" dirty="0"/>
          </a:p>
        </p:txBody>
      </p:sp>
      <p:sp>
        <p:nvSpPr>
          <p:cNvPr id="45058" name="Rectangle 3"/>
          <p:cNvSpPr>
            <a:spLocks noGrp="1" noChangeArrowheads="1"/>
          </p:cNvSpPr>
          <p:nvPr>
            <p:ph idx="1"/>
          </p:nvPr>
        </p:nvSpPr>
        <p:spPr>
          <a:xfrm>
            <a:off x="768350" y="1106488"/>
            <a:ext cx="7736457" cy="4903787"/>
          </a:xfrm>
        </p:spPr>
        <p:txBody>
          <a:bodyPr/>
          <a:lstStyle/>
          <a:p>
            <a:pPr algn="r" rtl="1"/>
            <a:r>
              <a:rPr lang="fa-IR" altLang="en-US" sz="1700" dirty="0"/>
              <a:t>عبارت </a:t>
            </a:r>
            <a:r>
              <a:rPr lang="en-US" altLang="en-US" sz="1700" dirty="0"/>
              <a:t>WITH</a:t>
            </a:r>
            <a:r>
              <a:rPr lang="fa-IR" altLang="en-US" sz="1700" dirty="0"/>
              <a:t> </a:t>
            </a:r>
            <a:r>
              <a:rPr lang="en-US" altLang="en-US" sz="1700" dirty="0"/>
              <a:t> </a:t>
            </a:r>
            <a:r>
              <a:rPr lang="fa-IR" altLang="en-US" sz="1700" dirty="0"/>
              <a:t>روشی برای تعریف یک رابطه‌ی موقت </a:t>
            </a:r>
            <a:r>
              <a:rPr lang="en-US" altLang="en-US" sz="1700" dirty="0"/>
              <a:t> (temporary relation) </a:t>
            </a:r>
            <a:r>
              <a:rPr lang="fa-IR" altLang="en-US" sz="1700" dirty="0"/>
              <a:t>است که تنها در همان پرس‌وجو قابل استفاده است.</a:t>
            </a:r>
          </a:p>
          <a:p>
            <a:pPr algn="r" rtl="1"/>
            <a:r>
              <a:rPr lang="fa-IR" sz="1800" dirty="0"/>
              <a:t>یافتن تمام دپارتمان‌هایی که دارای بیشترین بودجه هستند:</a:t>
            </a:r>
            <a:br>
              <a:rPr lang="en-US" altLang="en-US" sz="1700" dirty="0"/>
            </a:br>
            <a:r>
              <a:rPr lang="en-US" altLang="en-US" sz="800" dirty="0"/>
              <a:t> </a:t>
            </a:r>
            <a:br>
              <a:rPr lang="en-US" altLang="en-US" sz="1700" b="1" dirty="0"/>
            </a:br>
            <a:endParaRPr lang="en-US" altLang="en-US" sz="1700" dirty="0"/>
          </a:p>
        </p:txBody>
      </p:sp>
      <p:sp>
        <p:nvSpPr>
          <p:cNvPr id="5" name="TextBox 4">
            <a:extLst>
              <a:ext uri="{FF2B5EF4-FFF2-40B4-BE49-F238E27FC236}">
                <a16:creationId xmlns:a16="http://schemas.microsoft.com/office/drawing/2014/main" id="{DC08DC22-8639-4A9D-9E5C-DDB8D9A644E9}"/>
              </a:ext>
            </a:extLst>
          </p:cNvPr>
          <p:cNvSpPr txBox="1"/>
          <p:nvPr/>
        </p:nvSpPr>
        <p:spPr>
          <a:xfrm>
            <a:off x="546651" y="2276060"/>
            <a:ext cx="8179905" cy="3108543"/>
          </a:xfrm>
          <a:prstGeom prst="rect">
            <a:avLst/>
          </a:prstGeom>
          <a:noFill/>
        </p:spPr>
        <p:txBody>
          <a:bodyPr wrap="square">
            <a:spAutoFit/>
          </a:bodyPr>
          <a:lstStyle/>
          <a:p>
            <a:r>
              <a:rPr lang="en-US" altLang="en-US" sz="2800" b="1" dirty="0"/>
              <a:t> with </a:t>
            </a:r>
            <a:r>
              <a:rPr lang="en-US" altLang="en-US" sz="2800" i="1" dirty="0" err="1"/>
              <a:t>max_budget</a:t>
            </a:r>
            <a:r>
              <a:rPr lang="en-US" altLang="en-US" sz="2800" i="1" dirty="0"/>
              <a:t> </a:t>
            </a:r>
            <a:r>
              <a:rPr lang="en-US" altLang="en-US" sz="2800" dirty="0"/>
              <a:t>(</a:t>
            </a:r>
            <a:r>
              <a:rPr lang="en-US" altLang="en-US" sz="2800" i="1" dirty="0"/>
              <a:t>value</a:t>
            </a:r>
            <a:r>
              <a:rPr lang="en-US" altLang="en-US" sz="2800" dirty="0"/>
              <a:t>) </a:t>
            </a:r>
            <a:r>
              <a:rPr lang="en-US" altLang="en-US" sz="2800" b="1" dirty="0"/>
              <a:t>as </a:t>
            </a:r>
            <a:br>
              <a:rPr lang="en-US" altLang="en-US" sz="2800" b="1" dirty="0"/>
            </a:br>
            <a:r>
              <a:rPr lang="en-US" altLang="en-US" sz="2800" b="1" dirty="0"/>
              <a:t>             </a:t>
            </a:r>
            <a:r>
              <a:rPr lang="en-US" altLang="en-US" sz="2800" dirty="0"/>
              <a:t>(</a:t>
            </a:r>
            <a:r>
              <a:rPr lang="en-US" altLang="en-US" sz="2800" b="1" dirty="0"/>
              <a:t>select max</a:t>
            </a:r>
            <a:r>
              <a:rPr lang="en-US" altLang="en-US" sz="2800" dirty="0"/>
              <a:t>(</a:t>
            </a:r>
            <a:r>
              <a:rPr lang="en-US" altLang="en-US" sz="2800" i="1" dirty="0"/>
              <a:t>budget</a:t>
            </a:r>
            <a:r>
              <a:rPr lang="en-US" altLang="en-US" sz="2800" dirty="0"/>
              <a:t>)</a:t>
            </a:r>
            <a:br>
              <a:rPr lang="en-US" altLang="en-US" sz="2800" dirty="0"/>
            </a:br>
            <a:r>
              <a:rPr lang="en-US" altLang="en-US" sz="2800" dirty="0"/>
              <a:t>              </a:t>
            </a:r>
            <a:r>
              <a:rPr lang="en-US" altLang="en-US" sz="2800" b="1" dirty="0"/>
              <a:t>from </a:t>
            </a:r>
            <a:r>
              <a:rPr lang="en-US" altLang="en-US" sz="2800" i="1" dirty="0"/>
              <a:t>department</a:t>
            </a:r>
            <a:r>
              <a:rPr lang="en-US" altLang="en-US" sz="2800" dirty="0"/>
              <a:t>)</a:t>
            </a:r>
            <a:br>
              <a:rPr lang="en-US" altLang="en-US" sz="2800" dirty="0"/>
            </a:br>
            <a:r>
              <a:rPr lang="en-US" altLang="en-US" sz="2800" dirty="0"/>
              <a:t>     </a:t>
            </a:r>
            <a:r>
              <a:rPr lang="en-US" altLang="en-US" sz="2800" b="1" dirty="0"/>
              <a:t>select </a:t>
            </a:r>
            <a:r>
              <a:rPr lang="en-US" altLang="en-US" sz="2800" i="1" dirty="0"/>
              <a:t>department.name</a:t>
            </a:r>
            <a:br>
              <a:rPr lang="en-US" altLang="en-US" sz="2800" i="1" dirty="0"/>
            </a:br>
            <a:r>
              <a:rPr lang="en-US" altLang="en-US" sz="2800" i="1" dirty="0"/>
              <a:t>     </a:t>
            </a:r>
            <a:r>
              <a:rPr lang="en-US" altLang="en-US" sz="2800" b="1" dirty="0"/>
              <a:t>from </a:t>
            </a:r>
            <a:r>
              <a:rPr lang="en-US" altLang="en-US" sz="2800" i="1" dirty="0"/>
              <a:t>department</a:t>
            </a:r>
            <a:r>
              <a:rPr lang="en-US" altLang="en-US" sz="2800" dirty="0"/>
              <a:t>, </a:t>
            </a:r>
            <a:r>
              <a:rPr lang="en-US" altLang="en-US" sz="2800" i="1" dirty="0" err="1"/>
              <a:t>max_budget</a:t>
            </a:r>
            <a:br>
              <a:rPr lang="en-US" altLang="en-US" sz="2800" i="1" dirty="0"/>
            </a:br>
            <a:r>
              <a:rPr lang="en-US" altLang="en-US" sz="2800" i="1" dirty="0"/>
              <a:t>     </a:t>
            </a:r>
            <a:r>
              <a:rPr lang="en-US" altLang="en-US" sz="2800" b="1" dirty="0"/>
              <a:t>where </a:t>
            </a:r>
            <a:r>
              <a:rPr lang="en-US" altLang="en-US" sz="2800" i="1" dirty="0" err="1"/>
              <a:t>department</a:t>
            </a:r>
            <a:r>
              <a:rPr lang="en-US" altLang="en-US" sz="2800" dirty="0" err="1"/>
              <a:t>.</a:t>
            </a:r>
            <a:r>
              <a:rPr lang="en-US" altLang="en-US" sz="2800" i="1" dirty="0" err="1"/>
              <a:t>budget</a:t>
            </a:r>
            <a:r>
              <a:rPr lang="en-US" altLang="en-US" sz="2800" i="1" dirty="0"/>
              <a:t> </a:t>
            </a:r>
            <a:r>
              <a:rPr lang="en-US" altLang="en-US" sz="2800" dirty="0"/>
              <a:t>= </a:t>
            </a:r>
            <a:r>
              <a:rPr lang="en-US" altLang="en-US" sz="2800" i="1" dirty="0" err="1"/>
              <a:t>max_budget.value</a:t>
            </a:r>
            <a:r>
              <a:rPr lang="en-US" altLang="en-US" sz="2800" dirty="0"/>
              <a:t>;</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2">
            <a:extLst>
              <a:ext uri="{FF2B5EF4-FFF2-40B4-BE49-F238E27FC236}">
                <a16:creationId xmlns:a16="http://schemas.microsoft.com/office/drawing/2014/main" id="{E7EC40BF-62C9-4DC4-8846-C11ADD144F9B}"/>
              </a:ext>
            </a:extLst>
          </p:cNvPr>
          <p:cNvSpPr>
            <a:spLocks noGrp="1" noChangeArrowheads="1"/>
          </p:cNvSpPr>
          <p:nvPr>
            <p:ph type="title"/>
          </p:nvPr>
        </p:nvSpPr>
        <p:spPr/>
        <p:txBody>
          <a:bodyPr/>
          <a:lstStyle/>
          <a:p>
            <a:pPr rtl="1">
              <a:defRPr/>
            </a:pPr>
            <a:r>
              <a:rPr lang="fa-IR" dirty="0"/>
              <a:t>پرس‌وجوهای پیچیده با استفاده از </a:t>
            </a:r>
            <a:r>
              <a:rPr lang="en-US" dirty="0"/>
              <a:t>With</a:t>
            </a:r>
          </a:p>
        </p:txBody>
      </p:sp>
      <p:sp>
        <p:nvSpPr>
          <p:cNvPr id="138243" name="Rectangle 3">
            <a:extLst>
              <a:ext uri="{FF2B5EF4-FFF2-40B4-BE49-F238E27FC236}">
                <a16:creationId xmlns:a16="http://schemas.microsoft.com/office/drawing/2014/main" id="{988282E0-1C17-4922-9C92-EB0E19243555}"/>
              </a:ext>
            </a:extLst>
          </p:cNvPr>
          <p:cNvSpPr>
            <a:spLocks noGrp="1" noChangeArrowheads="1"/>
          </p:cNvSpPr>
          <p:nvPr>
            <p:ph type="body" idx="1"/>
          </p:nvPr>
        </p:nvSpPr>
        <p:spPr>
          <a:xfrm>
            <a:off x="814388" y="1147763"/>
            <a:ext cx="7661275" cy="996950"/>
          </a:xfrm>
        </p:spPr>
        <p:txBody>
          <a:bodyPr/>
          <a:lstStyle/>
          <a:p>
            <a:pPr algn="r" rtl="1"/>
            <a:r>
              <a:rPr lang="fa-IR" dirty="0"/>
              <a:t>یافتن تمام دپارتمان‌هایی که مجموع حقوق اساتید آن‌ها از میانگین مجموع حقوق همه‌ی دپارتمان‌ها بیشتر است.</a:t>
            </a:r>
            <a:endParaRPr lang="en-US" altLang="en-US" sz="2000" dirty="0"/>
          </a:p>
        </p:txBody>
      </p:sp>
      <p:pic>
        <p:nvPicPr>
          <p:cNvPr id="138244" name="Picture 1">
            <a:extLst>
              <a:ext uri="{FF2B5EF4-FFF2-40B4-BE49-F238E27FC236}">
                <a16:creationId xmlns:a16="http://schemas.microsoft.com/office/drawing/2014/main" id="{97ACC9F7-478E-474E-B93C-380BFF8790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4388" y="2057400"/>
            <a:ext cx="7315200" cy="444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02846584-153B-42E2-9E0A-CB5FA530C11A}"/>
              </a:ext>
            </a:extLst>
          </p:cNvPr>
          <p:cNvSpPr/>
          <p:nvPr/>
        </p:nvSpPr>
        <p:spPr>
          <a:xfrm>
            <a:off x="8026019" y="1789113"/>
            <a:ext cx="1028700" cy="77628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sz="4400" dirty="0">
                <a:ln w="0"/>
                <a:solidFill>
                  <a:schemeClr val="tx1"/>
                </a:solidFill>
                <a:effectLst>
                  <a:outerShdw blurRad="38100" dist="19050" dir="2700000" algn="tl" rotWithShape="0">
                    <a:schemeClr val="dk1">
                      <a:alpha val="40000"/>
                    </a:schemeClr>
                  </a:outerShdw>
                </a:effectLst>
              </a:rPr>
              <a:t>Q?</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3874" name="Rectangle 2">
            <a:extLst>
              <a:ext uri="{FF2B5EF4-FFF2-40B4-BE49-F238E27FC236}">
                <a16:creationId xmlns:a16="http://schemas.microsoft.com/office/drawing/2014/main" id="{52E6E3EE-0CE1-4795-BF57-46A10FE3BBFA}"/>
              </a:ext>
            </a:extLst>
          </p:cNvPr>
          <p:cNvSpPr>
            <a:spLocks noGrp="1" noChangeArrowheads="1"/>
          </p:cNvSpPr>
          <p:nvPr>
            <p:ph type="title"/>
          </p:nvPr>
        </p:nvSpPr>
        <p:spPr/>
        <p:txBody>
          <a:bodyPr/>
          <a:lstStyle/>
          <a:p>
            <a:pPr rtl="1">
              <a:defRPr/>
            </a:pPr>
            <a:r>
              <a:rPr lang="fa-IR" dirty="0"/>
              <a:t>پرس‌وجوهای پیچیده با استفاده از </a:t>
            </a:r>
            <a:r>
              <a:rPr lang="en-US" dirty="0"/>
              <a:t>With</a:t>
            </a:r>
          </a:p>
        </p:txBody>
      </p:sp>
      <p:sp>
        <p:nvSpPr>
          <p:cNvPr id="140291" name="Rectangle 3">
            <a:extLst>
              <a:ext uri="{FF2B5EF4-FFF2-40B4-BE49-F238E27FC236}">
                <a16:creationId xmlns:a16="http://schemas.microsoft.com/office/drawing/2014/main" id="{ED57AA06-2C1D-497E-8FDE-53748B0FB9CA}"/>
              </a:ext>
            </a:extLst>
          </p:cNvPr>
          <p:cNvSpPr>
            <a:spLocks noGrp="1" noChangeArrowheads="1"/>
          </p:cNvSpPr>
          <p:nvPr>
            <p:ph type="body" idx="1"/>
          </p:nvPr>
        </p:nvSpPr>
        <p:spPr>
          <a:xfrm>
            <a:off x="814388" y="1147763"/>
            <a:ext cx="7661275" cy="996950"/>
          </a:xfrm>
        </p:spPr>
        <p:txBody>
          <a:bodyPr/>
          <a:lstStyle/>
          <a:p>
            <a:pPr algn="r" rtl="1"/>
            <a:r>
              <a:rPr lang="fa-IR" dirty="0"/>
              <a:t>یافتن تمام دپارتمان‌هایی که مجموع حقوق اساتید آن‌ها از میانگین مجموع حقوق همه‌ی دپارتمان‌ها بیشتر است.</a:t>
            </a:r>
            <a:endParaRPr lang="en-US" altLang="en-US" dirty="0"/>
          </a:p>
        </p:txBody>
      </p:sp>
      <p:sp>
        <p:nvSpPr>
          <p:cNvPr id="140292" name="Text Box 4">
            <a:extLst>
              <a:ext uri="{FF2B5EF4-FFF2-40B4-BE49-F238E27FC236}">
                <a16:creationId xmlns:a16="http://schemas.microsoft.com/office/drawing/2014/main" id="{B8C620FD-EFE7-4953-B74E-CEE15A1AF352}"/>
              </a:ext>
            </a:extLst>
          </p:cNvPr>
          <p:cNvSpPr txBox="1">
            <a:spLocks noChangeArrowheads="1"/>
          </p:cNvSpPr>
          <p:nvPr/>
        </p:nvSpPr>
        <p:spPr bwMode="auto">
          <a:xfrm>
            <a:off x="367748" y="2073275"/>
            <a:ext cx="8493677"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2400" b="1" dirty="0"/>
              <a:t>with </a:t>
            </a:r>
            <a:r>
              <a:rPr kumimoji="0" lang="en-US" altLang="en-US" sz="2400" i="1" dirty="0"/>
              <a:t>dept _total </a:t>
            </a:r>
            <a:r>
              <a:rPr kumimoji="0" lang="en-US" altLang="en-US" sz="2400" dirty="0"/>
              <a:t>(</a:t>
            </a:r>
            <a:r>
              <a:rPr kumimoji="0" lang="en-US" altLang="en-US" sz="2400" i="1" dirty="0" err="1"/>
              <a:t>dept_name</a:t>
            </a:r>
            <a:r>
              <a:rPr kumimoji="0" lang="en-US" altLang="en-US" sz="2400" dirty="0"/>
              <a:t>, </a:t>
            </a:r>
            <a:r>
              <a:rPr kumimoji="0" lang="en-US" altLang="en-US" sz="2400" i="1" dirty="0"/>
              <a:t>value</a:t>
            </a:r>
            <a:r>
              <a:rPr kumimoji="0" lang="en-US" altLang="en-US" sz="2400" dirty="0"/>
              <a:t>) </a:t>
            </a:r>
            <a:r>
              <a:rPr kumimoji="0" lang="en-US" altLang="en-US" sz="2400" b="1" dirty="0"/>
              <a:t>as</a:t>
            </a:r>
          </a:p>
          <a:p>
            <a:pPr>
              <a:spcBef>
                <a:spcPct val="0"/>
              </a:spcBef>
              <a:buClrTx/>
              <a:buSzTx/>
              <a:buFontTx/>
              <a:buNone/>
            </a:pPr>
            <a:r>
              <a:rPr kumimoji="0" lang="en-US" altLang="en-US" sz="2400" dirty="0"/>
              <a:t>        (</a:t>
            </a:r>
            <a:r>
              <a:rPr kumimoji="0" lang="en-US" altLang="en-US" sz="2400" b="1" dirty="0"/>
              <a:t>select </a:t>
            </a:r>
            <a:r>
              <a:rPr kumimoji="0" lang="en-US" altLang="en-US" sz="2400" i="1" dirty="0" err="1"/>
              <a:t>dept_name</a:t>
            </a:r>
            <a:r>
              <a:rPr kumimoji="0" lang="en-US" altLang="en-US" sz="2400" dirty="0"/>
              <a:t>, </a:t>
            </a:r>
            <a:r>
              <a:rPr kumimoji="0" lang="en-US" altLang="en-US" sz="2400" b="1" dirty="0"/>
              <a:t>sum</a:t>
            </a:r>
            <a:r>
              <a:rPr kumimoji="0" lang="en-US" altLang="en-US" sz="2400" dirty="0"/>
              <a:t>(</a:t>
            </a:r>
            <a:r>
              <a:rPr kumimoji="0" lang="en-US" altLang="en-US" sz="2400" i="1" dirty="0"/>
              <a:t>salary</a:t>
            </a:r>
            <a:r>
              <a:rPr kumimoji="0" lang="en-US" altLang="en-US" sz="2400" dirty="0"/>
              <a:t>)</a:t>
            </a:r>
          </a:p>
          <a:p>
            <a:pPr>
              <a:spcBef>
                <a:spcPct val="0"/>
              </a:spcBef>
              <a:buClrTx/>
              <a:buSzTx/>
              <a:buFontTx/>
              <a:buNone/>
            </a:pPr>
            <a:r>
              <a:rPr kumimoji="0" lang="en-US" altLang="en-US" sz="2400" b="1" dirty="0"/>
              <a:t>         from </a:t>
            </a:r>
            <a:r>
              <a:rPr kumimoji="0" lang="en-US" altLang="en-US" sz="2400" i="1" dirty="0"/>
              <a:t>instructor</a:t>
            </a:r>
          </a:p>
          <a:p>
            <a:pPr>
              <a:spcBef>
                <a:spcPct val="0"/>
              </a:spcBef>
              <a:buClrTx/>
              <a:buSzTx/>
              <a:buFontTx/>
              <a:buNone/>
            </a:pPr>
            <a:r>
              <a:rPr kumimoji="0" lang="en-US" altLang="en-US" sz="2400" b="1" dirty="0"/>
              <a:t>         group by </a:t>
            </a:r>
            <a:r>
              <a:rPr kumimoji="0" lang="en-US" altLang="en-US" sz="2400" i="1" dirty="0" err="1"/>
              <a:t>dept_name</a:t>
            </a:r>
            <a:r>
              <a:rPr kumimoji="0" lang="en-US" altLang="en-US" sz="2400" dirty="0"/>
              <a:t>),</a:t>
            </a:r>
          </a:p>
          <a:p>
            <a:pPr>
              <a:spcBef>
                <a:spcPct val="0"/>
              </a:spcBef>
              <a:buClrTx/>
              <a:buSzTx/>
              <a:buFontTx/>
              <a:buNone/>
            </a:pPr>
            <a:r>
              <a:rPr kumimoji="0" lang="en-US" altLang="en-US" sz="2400" i="1" dirty="0" err="1"/>
              <a:t>dept_total_avg</a:t>
            </a:r>
            <a:r>
              <a:rPr kumimoji="0" lang="en-US" altLang="en-US" sz="2400" dirty="0"/>
              <a:t>(</a:t>
            </a:r>
            <a:r>
              <a:rPr kumimoji="0" lang="en-US" altLang="en-US" sz="2400" i="1" dirty="0"/>
              <a:t>value</a:t>
            </a:r>
            <a:r>
              <a:rPr kumimoji="0" lang="en-US" altLang="en-US" sz="2400" dirty="0"/>
              <a:t>) </a:t>
            </a:r>
            <a:r>
              <a:rPr kumimoji="0" lang="en-US" altLang="en-US" sz="2400" b="1" dirty="0"/>
              <a:t>as</a:t>
            </a:r>
          </a:p>
          <a:p>
            <a:pPr>
              <a:spcBef>
                <a:spcPct val="0"/>
              </a:spcBef>
              <a:buClrTx/>
              <a:buSzTx/>
              <a:buFontTx/>
              <a:buNone/>
            </a:pPr>
            <a:r>
              <a:rPr kumimoji="0" lang="en-US" altLang="en-US" sz="2400" dirty="0"/>
              <a:t>       (</a:t>
            </a:r>
            <a:r>
              <a:rPr kumimoji="0" lang="en-US" altLang="en-US" sz="2400" b="1" dirty="0"/>
              <a:t>select avg</a:t>
            </a:r>
            <a:r>
              <a:rPr kumimoji="0" lang="en-US" altLang="en-US" sz="2400" dirty="0"/>
              <a:t>(</a:t>
            </a:r>
            <a:r>
              <a:rPr kumimoji="0" lang="en-US" altLang="en-US" sz="2400" i="1" dirty="0"/>
              <a:t>value</a:t>
            </a:r>
            <a:r>
              <a:rPr kumimoji="0" lang="en-US" altLang="en-US" sz="2400" dirty="0"/>
              <a:t>)</a:t>
            </a:r>
          </a:p>
          <a:p>
            <a:pPr>
              <a:spcBef>
                <a:spcPct val="0"/>
              </a:spcBef>
              <a:buClrTx/>
              <a:buSzTx/>
              <a:buFontTx/>
              <a:buNone/>
            </a:pPr>
            <a:r>
              <a:rPr kumimoji="0" lang="en-US" altLang="en-US" sz="2400" b="1" dirty="0"/>
              <a:t>       from </a:t>
            </a:r>
            <a:r>
              <a:rPr kumimoji="0" lang="en-US" altLang="en-US" sz="2400" i="1" dirty="0" err="1"/>
              <a:t>dept_total</a:t>
            </a:r>
            <a:r>
              <a:rPr kumimoji="0" lang="en-US" altLang="en-US" sz="2400" dirty="0"/>
              <a:t>)</a:t>
            </a:r>
          </a:p>
          <a:p>
            <a:pPr>
              <a:spcBef>
                <a:spcPct val="0"/>
              </a:spcBef>
              <a:buClrTx/>
              <a:buSzTx/>
              <a:buFontTx/>
              <a:buNone/>
            </a:pPr>
            <a:r>
              <a:rPr kumimoji="0" lang="en-US" altLang="en-US" sz="2400" b="1" dirty="0"/>
              <a:t>select </a:t>
            </a:r>
            <a:r>
              <a:rPr kumimoji="0" lang="en-US" altLang="en-US" sz="2400" i="1" dirty="0" err="1"/>
              <a:t>dept_name</a:t>
            </a:r>
            <a:endParaRPr kumimoji="0" lang="en-US" altLang="en-US" sz="2400" i="1" dirty="0"/>
          </a:p>
          <a:p>
            <a:pPr>
              <a:spcBef>
                <a:spcPct val="0"/>
              </a:spcBef>
              <a:buClrTx/>
              <a:buSzTx/>
              <a:buFontTx/>
              <a:buNone/>
            </a:pPr>
            <a:r>
              <a:rPr kumimoji="0" lang="en-US" altLang="en-US" sz="2400" b="1" dirty="0"/>
              <a:t>from </a:t>
            </a:r>
            <a:r>
              <a:rPr kumimoji="0" lang="en-US" altLang="en-US" sz="2400" i="1" dirty="0" err="1"/>
              <a:t>dept_total</a:t>
            </a:r>
            <a:r>
              <a:rPr kumimoji="0" lang="en-US" altLang="en-US" sz="2400" dirty="0"/>
              <a:t>, </a:t>
            </a:r>
            <a:r>
              <a:rPr kumimoji="0" lang="en-US" altLang="en-US" sz="2400" i="1" dirty="0" err="1"/>
              <a:t>dept_total_avg</a:t>
            </a:r>
            <a:endParaRPr kumimoji="0" lang="en-US" altLang="en-US" sz="2400" i="1" dirty="0"/>
          </a:p>
          <a:p>
            <a:pPr>
              <a:spcBef>
                <a:spcPct val="0"/>
              </a:spcBef>
              <a:buClrTx/>
              <a:buSzTx/>
              <a:buFontTx/>
              <a:buNone/>
            </a:pPr>
            <a:r>
              <a:rPr kumimoji="0" lang="en-US" altLang="en-US" sz="2400" b="1" dirty="0"/>
              <a:t>where </a:t>
            </a:r>
            <a:r>
              <a:rPr kumimoji="0" lang="en-US" altLang="en-US" sz="2400" i="1" dirty="0" err="1"/>
              <a:t>dept_total.value</a:t>
            </a:r>
            <a:r>
              <a:rPr kumimoji="0" lang="en-US" altLang="en-US" sz="2400" i="1" dirty="0"/>
              <a:t> </a:t>
            </a:r>
            <a:r>
              <a:rPr kumimoji="0" lang="en-US" altLang="en-US" sz="2400" dirty="0"/>
              <a:t>&gt; </a:t>
            </a:r>
            <a:r>
              <a:rPr kumimoji="0" lang="en-US" altLang="en-US" sz="2400" i="1" dirty="0" err="1"/>
              <a:t>dept_total_avg.value</a:t>
            </a:r>
            <a:r>
              <a:rPr kumimoji="0" lang="en-US" alt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0292"/>
                                        </p:tgtEl>
                                        <p:attrNameLst>
                                          <p:attrName>style.visibility</p:attrName>
                                        </p:attrNameLst>
                                      </p:cBhvr>
                                      <p:to>
                                        <p:strVal val="visible"/>
                                      </p:to>
                                    </p:set>
                                    <p:animEffect transition="in" filter="fade">
                                      <p:cBhvr>
                                        <p:cTn id="7" dur="500"/>
                                        <p:tgtEl>
                                          <p:spTgt spid="14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a:extLst>
              <a:ext uri="{FF2B5EF4-FFF2-40B4-BE49-F238E27FC236}">
                <a16:creationId xmlns:a16="http://schemas.microsoft.com/office/drawing/2014/main" id="{892DB0B2-F1CE-4E2C-ACB4-795281A3A548}"/>
              </a:ext>
            </a:extLst>
          </p:cNvPr>
          <p:cNvSpPr>
            <a:spLocks noGrp="1" noChangeArrowheads="1"/>
          </p:cNvSpPr>
          <p:nvPr>
            <p:ph type="title"/>
          </p:nvPr>
        </p:nvSpPr>
        <p:spPr/>
        <p:txBody>
          <a:bodyPr/>
          <a:lstStyle/>
          <a:p>
            <a:pPr>
              <a:defRPr/>
            </a:pPr>
            <a:r>
              <a:rPr lang="fa-IR" dirty="0"/>
              <a:t>زیرپرس‌وجوی عددی</a:t>
            </a:r>
            <a:endParaRPr lang="en-US" dirty="0"/>
          </a:p>
        </p:txBody>
      </p:sp>
      <p:sp>
        <p:nvSpPr>
          <p:cNvPr id="144387" name="Rectangle 3">
            <a:extLst>
              <a:ext uri="{FF2B5EF4-FFF2-40B4-BE49-F238E27FC236}">
                <a16:creationId xmlns:a16="http://schemas.microsoft.com/office/drawing/2014/main" id="{C5883767-5DBC-4A12-BC84-C8FE3AB7C6AE}"/>
              </a:ext>
            </a:extLst>
          </p:cNvPr>
          <p:cNvSpPr>
            <a:spLocks noGrp="1" noChangeArrowheads="1"/>
          </p:cNvSpPr>
          <p:nvPr>
            <p:ph type="body" idx="1"/>
          </p:nvPr>
        </p:nvSpPr>
        <p:spPr>
          <a:xfrm>
            <a:off x="814388" y="1093788"/>
            <a:ext cx="8056562" cy="4903787"/>
          </a:xfrm>
        </p:spPr>
        <p:txBody>
          <a:bodyPr/>
          <a:lstStyle/>
          <a:p>
            <a:pPr algn="r" rtl="1"/>
            <a:r>
              <a:rPr lang="fa-IR" altLang="en-US" dirty="0"/>
              <a:t>زیرپرس‌وجوی عددی یا </a:t>
            </a:r>
            <a:r>
              <a:rPr lang="en-US" altLang="en-US" dirty="0"/>
              <a:t>Scalar Subquery</a:t>
            </a:r>
            <a:r>
              <a:rPr lang="fa-IR" altLang="en-US" dirty="0"/>
              <a:t> </a:t>
            </a:r>
            <a:r>
              <a:rPr lang="en-US" altLang="en-US" dirty="0"/>
              <a:t>، </a:t>
            </a:r>
            <a:r>
              <a:rPr lang="fa-IR" altLang="en-US" dirty="0"/>
              <a:t>زیرپرس‌وجویی است که تنها یک مقدار (تک‌مقدار) را برمی‌گرداند.</a:t>
            </a:r>
          </a:p>
          <a:p>
            <a:pPr algn="r" rtl="1"/>
            <a:r>
              <a:rPr lang="fa-IR" altLang="en-US" dirty="0"/>
              <a:t>یافتن تمام دپارتمان‌ها همراه با تعداد اساتید هر دپارتمان.</a:t>
            </a:r>
            <a:endParaRPr lang="en-US" altLang="en-US" dirty="0"/>
          </a:p>
        </p:txBody>
      </p:sp>
      <p:pic>
        <p:nvPicPr>
          <p:cNvPr id="144388" name="Picture 1">
            <a:extLst>
              <a:ext uri="{FF2B5EF4-FFF2-40B4-BE49-F238E27FC236}">
                <a16:creationId xmlns:a16="http://schemas.microsoft.com/office/drawing/2014/main" id="{C65561BB-BAE6-4376-A045-0C2AA9832B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8113" y="2716213"/>
            <a:ext cx="6010275"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6F81A40E-5336-43AC-B27F-48CBBD7593E5}"/>
              </a:ext>
            </a:extLst>
          </p:cNvPr>
          <p:cNvSpPr/>
          <p:nvPr/>
        </p:nvSpPr>
        <p:spPr>
          <a:xfrm>
            <a:off x="7842250" y="2885059"/>
            <a:ext cx="1028700" cy="77628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sz="4400" dirty="0">
                <a:ln w="0"/>
                <a:solidFill>
                  <a:schemeClr val="tx1"/>
                </a:solidFill>
                <a:effectLst>
                  <a:outerShdw blurRad="38100" dist="19050" dir="2700000" algn="tl" rotWithShape="0">
                    <a:schemeClr val="dk1">
                      <a:alpha val="40000"/>
                    </a:schemeClr>
                  </a:outerShdw>
                </a:effectLst>
              </a:rPr>
              <a:t>Q?</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a:extLst>
              <a:ext uri="{FF2B5EF4-FFF2-40B4-BE49-F238E27FC236}">
                <a16:creationId xmlns:a16="http://schemas.microsoft.com/office/drawing/2014/main" id="{E9901F5B-A0FD-432A-9683-2071C488A892}"/>
              </a:ext>
            </a:extLst>
          </p:cNvPr>
          <p:cNvSpPr>
            <a:spLocks noGrp="1" noChangeArrowheads="1"/>
          </p:cNvSpPr>
          <p:nvPr>
            <p:ph type="title"/>
          </p:nvPr>
        </p:nvSpPr>
        <p:spPr/>
        <p:txBody>
          <a:bodyPr/>
          <a:lstStyle/>
          <a:p>
            <a:pPr>
              <a:defRPr/>
            </a:pPr>
            <a:r>
              <a:rPr lang="fa-IR" dirty="0"/>
              <a:t>زیرپرس‌وجوی عددی</a:t>
            </a:r>
            <a:endParaRPr lang="en-US" dirty="0"/>
          </a:p>
        </p:txBody>
      </p:sp>
      <p:sp>
        <p:nvSpPr>
          <p:cNvPr id="145411" name="Rectangle 3">
            <a:extLst>
              <a:ext uri="{FF2B5EF4-FFF2-40B4-BE49-F238E27FC236}">
                <a16:creationId xmlns:a16="http://schemas.microsoft.com/office/drawing/2014/main" id="{9349F161-8C74-4D84-807E-8098149F48B1}"/>
              </a:ext>
            </a:extLst>
          </p:cNvPr>
          <p:cNvSpPr>
            <a:spLocks noGrp="1" noChangeArrowheads="1"/>
          </p:cNvSpPr>
          <p:nvPr>
            <p:ph type="body" idx="1"/>
          </p:nvPr>
        </p:nvSpPr>
        <p:spPr>
          <a:xfrm>
            <a:off x="814388" y="1093788"/>
            <a:ext cx="8056562" cy="4903787"/>
          </a:xfrm>
        </p:spPr>
        <p:txBody>
          <a:bodyPr/>
          <a:lstStyle/>
          <a:p>
            <a:pPr algn="r" rtl="1"/>
            <a:r>
              <a:rPr lang="fa-IR" altLang="en-US" dirty="0"/>
              <a:t>زیرپرس‌وجوی عددی یا </a:t>
            </a:r>
            <a:r>
              <a:rPr lang="en-US" altLang="en-US" dirty="0"/>
              <a:t>Scalar Subquery</a:t>
            </a:r>
            <a:r>
              <a:rPr lang="fa-IR" altLang="en-US" dirty="0"/>
              <a:t> </a:t>
            </a:r>
            <a:r>
              <a:rPr lang="en-US" altLang="en-US" dirty="0"/>
              <a:t>، </a:t>
            </a:r>
            <a:r>
              <a:rPr lang="fa-IR" altLang="en-US" dirty="0"/>
              <a:t>زیرپرس‌وجویی است که تنها یک مقدار (تک‌مقدار) را برمی‌گرداند.</a:t>
            </a:r>
          </a:p>
          <a:p>
            <a:pPr algn="r" rtl="1"/>
            <a:r>
              <a:rPr lang="fa-IR" altLang="en-US" dirty="0"/>
              <a:t>یافتن تمام دپارتمان‌ها همراه با تعداد اساتید هر دپارتمان.</a:t>
            </a:r>
          </a:p>
          <a:p>
            <a:pPr algn="r" rtl="1"/>
            <a:endParaRPr lang="en-US" altLang="en-US" dirty="0"/>
          </a:p>
          <a:p>
            <a:pPr algn="r" rtl="1">
              <a:buFont typeface="Monotype Sorts" pitchFamily="2" charset="2"/>
              <a:buNone/>
            </a:pPr>
            <a:r>
              <a:rPr lang="en-US" altLang="en-US" b="1" dirty="0"/>
              <a:t>	</a:t>
            </a:r>
          </a:p>
          <a:p>
            <a:pPr algn="r" rtl="1">
              <a:buFont typeface="Monotype Sorts" pitchFamily="2" charset="2"/>
              <a:buNone/>
            </a:pPr>
            <a:endParaRPr lang="en-US" altLang="en-US" sz="2000" b="1" dirty="0"/>
          </a:p>
          <a:p>
            <a:pPr algn="r" rtl="1">
              <a:buFont typeface="Monotype Sorts" pitchFamily="2" charset="2"/>
              <a:buNone/>
            </a:pPr>
            <a:endParaRPr lang="en-US" altLang="en-US" b="1" dirty="0"/>
          </a:p>
          <a:p>
            <a:pPr algn="r" rtl="1">
              <a:buFont typeface="Monotype Sorts" pitchFamily="2" charset="2"/>
              <a:buNone/>
            </a:pPr>
            <a:endParaRPr lang="en-US" altLang="en-US" sz="2000" b="1" dirty="0"/>
          </a:p>
          <a:p>
            <a:pPr algn="r" rtl="1">
              <a:buFont typeface="Monotype Sorts" pitchFamily="2" charset="2"/>
              <a:buNone/>
            </a:pPr>
            <a:endParaRPr lang="en-US" altLang="en-US" b="1" dirty="0"/>
          </a:p>
          <a:p>
            <a:pPr algn="r" rtl="1">
              <a:buFont typeface="Monotype Sorts" pitchFamily="2" charset="2"/>
              <a:buNone/>
            </a:pPr>
            <a:endParaRPr lang="en-US" altLang="en-US" sz="2000" b="1" dirty="0"/>
          </a:p>
          <a:p>
            <a:pPr algn="r" rtl="1"/>
            <a:r>
              <a:rPr lang="fa-IR" altLang="en-US" dirty="0"/>
              <a:t>اگر یک زیرپرس‌وجوی عددی بیش از یک تاپل (ردیف) را برگرداند،در زمان اجرا </a:t>
            </a:r>
            <a:r>
              <a:rPr lang="en-US" altLang="en-US" dirty="0"/>
              <a:t> (Runtime) </a:t>
            </a:r>
            <a:r>
              <a:rPr lang="fa-IR" altLang="en-US" dirty="0"/>
              <a:t>خطا ایجاد می‌شود.</a:t>
            </a:r>
            <a:endParaRPr lang="en-US" altLang="en-US" sz="2000" dirty="0"/>
          </a:p>
        </p:txBody>
      </p:sp>
      <p:sp>
        <p:nvSpPr>
          <p:cNvPr id="5" name="TextBox 4">
            <a:extLst>
              <a:ext uri="{FF2B5EF4-FFF2-40B4-BE49-F238E27FC236}">
                <a16:creationId xmlns:a16="http://schemas.microsoft.com/office/drawing/2014/main" id="{5C56309D-4462-47D0-83E6-0AF2CEABBFA4}"/>
              </a:ext>
            </a:extLst>
          </p:cNvPr>
          <p:cNvSpPr txBox="1"/>
          <p:nvPr/>
        </p:nvSpPr>
        <p:spPr>
          <a:xfrm>
            <a:off x="407193" y="2653748"/>
            <a:ext cx="8870951" cy="1938992"/>
          </a:xfrm>
          <a:prstGeom prst="rect">
            <a:avLst/>
          </a:prstGeom>
          <a:noFill/>
        </p:spPr>
        <p:txBody>
          <a:bodyPr wrap="square">
            <a:spAutoFit/>
          </a:bodyPr>
          <a:lstStyle/>
          <a:p>
            <a:pPr>
              <a:buFont typeface="Monotype Sorts" pitchFamily="2" charset="2"/>
              <a:buNone/>
            </a:pPr>
            <a:r>
              <a:rPr lang="en-US" altLang="en-US" sz="2000" b="1" dirty="0"/>
              <a:t>select </a:t>
            </a:r>
            <a:r>
              <a:rPr lang="en-US" altLang="en-US" sz="2000" i="1" dirty="0" err="1"/>
              <a:t>dept_name</a:t>
            </a:r>
            <a:r>
              <a:rPr lang="en-US" altLang="en-US" sz="2000" dirty="0"/>
              <a:t>, </a:t>
            </a:r>
            <a:br>
              <a:rPr lang="en-US" altLang="en-US" sz="2000" dirty="0"/>
            </a:br>
            <a:r>
              <a:rPr lang="en-US" altLang="en-US" sz="2000" dirty="0"/>
              <a:t>             (</a:t>
            </a:r>
            <a:r>
              <a:rPr lang="en-US" altLang="en-US" sz="2000" b="1" dirty="0"/>
              <a:t>select count</a:t>
            </a:r>
            <a:r>
              <a:rPr lang="en-US" altLang="en-US" sz="2000" dirty="0"/>
              <a:t>(*) </a:t>
            </a:r>
            <a:br>
              <a:rPr lang="en-US" altLang="en-US" sz="2000" dirty="0"/>
            </a:br>
            <a:r>
              <a:rPr lang="en-US" altLang="en-US" sz="2000" dirty="0"/>
              <a:t>                 </a:t>
            </a:r>
            <a:r>
              <a:rPr lang="en-US" altLang="en-US" sz="2000" b="1" dirty="0"/>
              <a:t>from </a:t>
            </a:r>
            <a:r>
              <a:rPr lang="en-US" altLang="en-US" sz="2000" i="1" dirty="0"/>
              <a:t>instructor </a:t>
            </a:r>
            <a:br>
              <a:rPr lang="en-US" altLang="en-US" sz="2000" i="1" dirty="0"/>
            </a:br>
            <a:r>
              <a:rPr lang="en-US" altLang="en-US" sz="2000" i="1" dirty="0"/>
              <a:t>                </a:t>
            </a:r>
            <a:r>
              <a:rPr lang="en-US" altLang="en-US" sz="2000" b="1" dirty="0"/>
              <a:t>where </a:t>
            </a:r>
            <a:r>
              <a:rPr lang="en-US" altLang="en-US" sz="2000" i="1" dirty="0" err="1"/>
              <a:t>department</a:t>
            </a:r>
            <a:r>
              <a:rPr lang="en-US" altLang="en-US" sz="2000" dirty="0" err="1"/>
              <a:t>.</a:t>
            </a:r>
            <a:r>
              <a:rPr lang="en-US" altLang="en-US" sz="2000" i="1" dirty="0" err="1"/>
              <a:t>dept_name</a:t>
            </a:r>
            <a:r>
              <a:rPr lang="en-US" altLang="en-US" sz="2000" i="1" dirty="0"/>
              <a:t> </a:t>
            </a:r>
            <a:r>
              <a:rPr lang="en-US" altLang="en-US" sz="2000" dirty="0"/>
              <a:t>= </a:t>
            </a:r>
            <a:r>
              <a:rPr lang="en-US" altLang="en-US" sz="2000" i="1" dirty="0" err="1"/>
              <a:t>instructor</a:t>
            </a:r>
            <a:r>
              <a:rPr lang="en-US" altLang="en-US" sz="2000" dirty="0" err="1"/>
              <a:t>.</a:t>
            </a:r>
            <a:r>
              <a:rPr lang="en-US" altLang="en-US" sz="2000" i="1" dirty="0" err="1"/>
              <a:t>dept_name</a:t>
            </a:r>
            <a:r>
              <a:rPr lang="en-US" altLang="en-US" sz="2000" dirty="0"/>
              <a:t>)</a:t>
            </a:r>
            <a:br>
              <a:rPr lang="en-US" altLang="en-US" sz="2000" dirty="0"/>
            </a:br>
            <a:r>
              <a:rPr lang="en-US" altLang="en-US" sz="2000" dirty="0"/>
              <a:t>             </a:t>
            </a:r>
            <a:r>
              <a:rPr lang="en-US" altLang="en-US" sz="2000" b="1" dirty="0"/>
              <a:t>as </a:t>
            </a:r>
            <a:r>
              <a:rPr lang="en-US" altLang="en-US" sz="2000" i="1" dirty="0" err="1"/>
              <a:t>num_instructors</a:t>
            </a:r>
            <a:br>
              <a:rPr lang="en-US" altLang="en-US" sz="2000" i="1" dirty="0"/>
            </a:br>
            <a:r>
              <a:rPr lang="en-US" altLang="en-US" sz="2000" b="1" dirty="0"/>
              <a:t>from </a:t>
            </a:r>
            <a:r>
              <a:rPr lang="en-US" altLang="en-US" sz="2000" i="1" dirty="0"/>
              <a:t>department</a:t>
            </a:r>
            <a:r>
              <a:rPr lang="en-US" altLang="en-US"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a:xfrm>
            <a:off x="909638" y="112713"/>
            <a:ext cx="8077200" cy="609600"/>
          </a:xfrm>
        </p:spPr>
        <p:txBody>
          <a:bodyPr/>
          <a:lstStyle/>
          <a:p>
            <a:pPr rtl="1"/>
            <a:r>
              <a:rPr lang="fa-IR" altLang="en-US" dirty="0"/>
              <a:t>تغییرات در پایگاه داده</a:t>
            </a:r>
            <a:endParaRPr lang="en-US" altLang="en-US" sz="2800" dirty="0"/>
          </a:p>
        </p:txBody>
      </p:sp>
      <p:sp>
        <p:nvSpPr>
          <p:cNvPr id="61442" name="Rectangle 3"/>
          <p:cNvSpPr>
            <a:spLocks noGrp="1" noChangeArrowheads="1"/>
          </p:cNvSpPr>
          <p:nvPr>
            <p:ph idx="1"/>
          </p:nvPr>
        </p:nvSpPr>
        <p:spPr>
          <a:xfrm>
            <a:off x="772357" y="1145219"/>
            <a:ext cx="7420668" cy="3134173"/>
          </a:xfrm>
        </p:spPr>
        <p:txBody>
          <a:bodyPr/>
          <a:lstStyle/>
          <a:p>
            <a:pPr algn="r" rtl="1">
              <a:lnSpc>
                <a:spcPct val="200000"/>
              </a:lnSpc>
              <a:tabLst>
                <a:tab pos="1652588" algn="l"/>
                <a:tab pos="2633663" algn="l"/>
              </a:tabLst>
            </a:pPr>
            <a:r>
              <a:rPr lang="fa-IR" altLang="en-US" sz="2400" dirty="0"/>
              <a:t>حذف رکوردها از یک رابطه‌ی مشخص.</a:t>
            </a:r>
            <a:endParaRPr lang="en-US" altLang="en-US" sz="2400" dirty="0"/>
          </a:p>
          <a:p>
            <a:pPr algn="r" rtl="1">
              <a:lnSpc>
                <a:spcPct val="200000"/>
              </a:lnSpc>
              <a:tabLst>
                <a:tab pos="1652588" algn="l"/>
                <a:tab pos="2633663" algn="l"/>
              </a:tabLst>
            </a:pPr>
            <a:r>
              <a:rPr lang="fa-IR" altLang="en-US" sz="2400" dirty="0"/>
              <a:t>افزودن رکوردهای جدید به یک رابطه.</a:t>
            </a:r>
          </a:p>
          <a:p>
            <a:pPr algn="r" rtl="1">
              <a:lnSpc>
                <a:spcPct val="200000"/>
              </a:lnSpc>
              <a:tabLst>
                <a:tab pos="1652588" algn="l"/>
                <a:tab pos="2633663" algn="l"/>
              </a:tabLst>
            </a:pPr>
            <a:r>
              <a:rPr lang="fa-IR" altLang="en-US" sz="2400" dirty="0"/>
              <a:t>تغییر مقادیر در رکوردهای موجود.</a:t>
            </a:r>
          </a:p>
          <a:p>
            <a:pPr algn="r" rtl="1">
              <a:lnSpc>
                <a:spcPct val="200000"/>
              </a:lnSpc>
              <a:tabLst>
                <a:tab pos="1652588" algn="l"/>
                <a:tab pos="2633663" algn="l"/>
              </a:tabLst>
            </a:pPr>
            <a:endParaRPr lang="en-US" altLang="en-US"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909638" y="167450"/>
            <a:ext cx="8077200" cy="609600"/>
          </a:xfrm>
        </p:spPr>
        <p:txBody>
          <a:bodyPr/>
          <a:lstStyle/>
          <a:p>
            <a:pPr rtl="1"/>
            <a:r>
              <a:rPr lang="fa-IR" dirty="0"/>
              <a:t>حذف (</a:t>
            </a:r>
            <a:r>
              <a:rPr lang="en-US" altLang="en-US" sz="2800" dirty="0"/>
              <a:t>Deletion</a:t>
            </a:r>
            <a:r>
              <a:rPr lang="fa-IR" altLang="en-US" dirty="0"/>
              <a:t>)</a:t>
            </a:r>
            <a:endParaRPr lang="en-US" altLang="en-US" sz="2800" dirty="0"/>
          </a:p>
        </p:txBody>
      </p:sp>
      <p:sp>
        <p:nvSpPr>
          <p:cNvPr id="62466" name="Rectangle 3"/>
          <p:cNvSpPr>
            <a:spLocks noGrp="1" noChangeArrowheads="1"/>
          </p:cNvSpPr>
          <p:nvPr>
            <p:ph idx="1"/>
          </p:nvPr>
        </p:nvSpPr>
        <p:spPr>
          <a:xfrm>
            <a:off x="781236" y="1143064"/>
            <a:ext cx="7634796" cy="5175250"/>
          </a:xfrm>
        </p:spPr>
        <p:txBody>
          <a:bodyPr/>
          <a:lstStyle/>
          <a:p>
            <a:pPr algn="r" rtl="1">
              <a:tabLst>
                <a:tab pos="1652588" algn="l"/>
                <a:tab pos="2633663" algn="l"/>
              </a:tabLst>
            </a:pPr>
            <a:r>
              <a:rPr lang="fa-IR" altLang="en-US" sz="1700" dirty="0"/>
              <a:t>حذف تمام اساتید:</a:t>
            </a:r>
          </a:p>
          <a:p>
            <a:pPr marL="0" indent="0">
              <a:buNone/>
              <a:tabLst>
                <a:tab pos="1652588" algn="l"/>
                <a:tab pos="2633663" algn="l"/>
              </a:tabLst>
            </a:pPr>
            <a:r>
              <a:rPr lang="en-US" altLang="en-US" sz="1700" b="1" dirty="0"/>
              <a:t>delete from </a:t>
            </a:r>
            <a:r>
              <a:rPr lang="en-US" altLang="en-US" sz="1700" i="1" dirty="0"/>
              <a:t>instructor</a:t>
            </a:r>
            <a:r>
              <a:rPr lang="en-US" altLang="en-US" sz="1700" dirty="0">
                <a:latin typeface="Century Gothic" panose="020B0502020202020204" pitchFamily="34" charset="0"/>
              </a:rPr>
              <a:t> </a:t>
            </a:r>
          </a:p>
          <a:p>
            <a:pPr algn="r" rtl="1">
              <a:buFont typeface="Monotype Sorts" charset="2"/>
              <a:buNone/>
              <a:tabLst>
                <a:tab pos="1652588" algn="l"/>
                <a:tab pos="2633663" algn="l"/>
              </a:tabLst>
            </a:pPr>
            <a:endParaRPr lang="en-US" altLang="en-US" sz="800" dirty="0">
              <a:latin typeface="Century Gothic" panose="020B0502020202020204" pitchFamily="34" charset="0"/>
            </a:endParaRPr>
          </a:p>
          <a:p>
            <a:pPr algn="r" rtl="1">
              <a:tabLst>
                <a:tab pos="1652588" algn="l"/>
                <a:tab pos="2633663" algn="l"/>
              </a:tabLst>
            </a:pPr>
            <a:r>
              <a:rPr lang="fa-IR" altLang="en-US" sz="1700" dirty="0"/>
              <a:t>حذف تمام اساتید دپارتمان </a:t>
            </a:r>
            <a:r>
              <a:rPr lang="en-US" altLang="en-US" sz="1700" dirty="0"/>
              <a:t>Finance</a:t>
            </a:r>
            <a:r>
              <a:rPr lang="fa-IR" altLang="en-US" sz="1700" dirty="0"/>
              <a:t>:</a:t>
            </a:r>
          </a:p>
          <a:p>
            <a:pPr marL="0" indent="0">
              <a:buNone/>
              <a:tabLst>
                <a:tab pos="1652588" algn="l"/>
                <a:tab pos="2633663" algn="l"/>
              </a:tabLst>
            </a:pPr>
            <a:br>
              <a:rPr lang="en-US" altLang="en-US" sz="1700" dirty="0"/>
            </a:br>
            <a:r>
              <a:rPr lang="en-US" altLang="en-US" sz="1700" b="1" dirty="0"/>
              <a:t>delete from </a:t>
            </a:r>
            <a:r>
              <a:rPr lang="en-US" altLang="en-US" sz="1700" i="1" dirty="0"/>
              <a:t>instructor</a:t>
            </a:r>
            <a:br>
              <a:rPr lang="en-US" altLang="en-US" sz="1700" i="1" dirty="0"/>
            </a:br>
            <a:r>
              <a:rPr lang="en-US" altLang="en-US" sz="1700" b="1" dirty="0"/>
              <a:t>where </a:t>
            </a:r>
            <a:r>
              <a:rPr lang="en-US" altLang="en-US" sz="1700" i="1" dirty="0" err="1"/>
              <a:t>dept_name</a:t>
            </a:r>
            <a:r>
              <a:rPr lang="en-US" altLang="en-US" sz="1700" dirty="0"/>
              <a:t>= 'Finance’;</a:t>
            </a:r>
          </a:p>
          <a:p>
            <a:pPr algn="r" rtl="1">
              <a:buFont typeface="Monotype Sorts" charset="2"/>
              <a:buNone/>
              <a:tabLst>
                <a:tab pos="1652588" algn="l"/>
                <a:tab pos="2633663" algn="l"/>
              </a:tabLst>
            </a:pPr>
            <a:r>
              <a:rPr lang="en-US" altLang="en-US" sz="800" dirty="0"/>
              <a:t> </a:t>
            </a:r>
          </a:p>
          <a:p>
            <a:pPr algn="r" rtl="1">
              <a:tabLst>
                <a:tab pos="1652588" algn="l"/>
                <a:tab pos="2633663" algn="l"/>
              </a:tabLst>
            </a:pPr>
            <a:r>
              <a:rPr lang="fa-IR" altLang="en-US" sz="1700" dirty="0"/>
              <a:t>حذف تمام تاپل‌های جدول </a:t>
            </a:r>
            <a:r>
              <a:rPr lang="en-US" altLang="en-US" sz="1700" dirty="0"/>
              <a:t>instructor</a:t>
            </a:r>
            <a:r>
              <a:rPr lang="fa-IR" altLang="en-US" sz="1700" dirty="0"/>
              <a:t> </a:t>
            </a:r>
            <a:r>
              <a:rPr lang="en-US" altLang="en-US" sz="1700" dirty="0"/>
              <a:t> </a:t>
            </a:r>
            <a:r>
              <a:rPr lang="fa-IR" altLang="en-US" sz="1700" dirty="0"/>
              <a:t>مربوط به اساتیدی که در دپارتمانی واقع در ساختمان </a:t>
            </a:r>
            <a:r>
              <a:rPr lang="en-US" altLang="en-US" sz="1700" dirty="0"/>
              <a:t>Watson</a:t>
            </a:r>
            <a:r>
              <a:rPr lang="fa-IR" altLang="en-US" sz="1700" dirty="0"/>
              <a:t> </a:t>
            </a:r>
            <a:r>
              <a:rPr lang="en-US" altLang="en-US" sz="1700" dirty="0"/>
              <a:t> </a:t>
            </a:r>
            <a:r>
              <a:rPr lang="fa-IR" altLang="en-US" sz="1700" dirty="0"/>
              <a:t>هستند:</a:t>
            </a:r>
            <a:r>
              <a:rPr lang="en-US" altLang="en-US" sz="1700" b="1" dirty="0"/>
              <a:t>	</a:t>
            </a:r>
            <a:endParaRPr lang="en-US" altLang="en-US" sz="1700" dirty="0"/>
          </a:p>
          <a:p>
            <a:pPr algn="r" rtl="1">
              <a:tabLst>
                <a:tab pos="1652588" algn="l"/>
                <a:tab pos="2633663" algn="l"/>
              </a:tabLst>
            </a:pPr>
            <a:endParaRPr lang="en-US" altLang="en-US" sz="1700" dirty="0"/>
          </a:p>
        </p:txBody>
      </p:sp>
      <p:sp>
        <p:nvSpPr>
          <p:cNvPr id="5" name="TextBox 4">
            <a:extLst>
              <a:ext uri="{FF2B5EF4-FFF2-40B4-BE49-F238E27FC236}">
                <a16:creationId xmlns:a16="http://schemas.microsoft.com/office/drawing/2014/main" id="{D571E141-729E-4CBC-BA95-4722F6A9CD1D}"/>
              </a:ext>
            </a:extLst>
          </p:cNvPr>
          <p:cNvSpPr txBox="1"/>
          <p:nvPr/>
        </p:nvSpPr>
        <p:spPr>
          <a:xfrm>
            <a:off x="781236" y="3880766"/>
            <a:ext cx="6935101" cy="1077218"/>
          </a:xfrm>
          <a:prstGeom prst="rect">
            <a:avLst/>
          </a:prstGeom>
          <a:noFill/>
        </p:spPr>
        <p:txBody>
          <a:bodyPr wrap="square">
            <a:spAutoFit/>
          </a:bodyPr>
          <a:lstStyle/>
          <a:p>
            <a:r>
              <a:rPr lang="en-US" altLang="en-US" sz="1600" b="1" dirty="0"/>
              <a:t> delete from </a:t>
            </a:r>
            <a:r>
              <a:rPr lang="en-US" altLang="en-US" sz="1600" i="1" dirty="0"/>
              <a:t>instructor</a:t>
            </a:r>
            <a:br>
              <a:rPr lang="en-US" altLang="en-US" sz="1600" i="1" dirty="0"/>
            </a:br>
            <a:r>
              <a:rPr lang="en-US" altLang="en-US" sz="1600" i="1" dirty="0"/>
              <a:t>                     </a:t>
            </a:r>
            <a:r>
              <a:rPr lang="en-US" altLang="en-US" sz="1600" b="1" dirty="0"/>
              <a:t>where </a:t>
            </a:r>
            <a:r>
              <a:rPr lang="en-US" altLang="en-US" sz="1600" i="1" dirty="0"/>
              <a:t>dept name </a:t>
            </a:r>
            <a:r>
              <a:rPr lang="en-US" altLang="en-US" sz="1600" b="1" dirty="0"/>
              <a:t>in </a:t>
            </a:r>
            <a:r>
              <a:rPr lang="en-US" altLang="en-US" sz="1600" dirty="0"/>
              <a:t>(</a:t>
            </a:r>
            <a:r>
              <a:rPr lang="en-US" altLang="en-US" sz="1600" b="1" dirty="0"/>
              <a:t>select </a:t>
            </a:r>
            <a:r>
              <a:rPr lang="en-US" altLang="en-US" sz="1600" i="1" dirty="0"/>
              <a:t>dept name</a:t>
            </a:r>
            <a:br>
              <a:rPr lang="en-US" altLang="en-US" sz="1600" i="1" dirty="0"/>
            </a:br>
            <a:r>
              <a:rPr lang="en-US" altLang="en-US" sz="1600" i="1" dirty="0"/>
              <a:t>                                                        </a:t>
            </a:r>
            <a:r>
              <a:rPr lang="en-US" altLang="en-US" sz="1600" b="1" dirty="0"/>
              <a:t>from </a:t>
            </a:r>
            <a:r>
              <a:rPr lang="en-US" altLang="en-US" sz="1600" i="1" dirty="0"/>
              <a:t>department</a:t>
            </a:r>
            <a:br>
              <a:rPr lang="en-US" altLang="en-US" sz="1600" i="1" dirty="0"/>
            </a:br>
            <a:r>
              <a:rPr lang="en-US" altLang="en-US" sz="1600" i="1" dirty="0"/>
              <a:t>                                                        </a:t>
            </a:r>
            <a:r>
              <a:rPr lang="en-US" altLang="en-US" sz="1600" b="1" dirty="0"/>
              <a:t>where </a:t>
            </a:r>
            <a:r>
              <a:rPr lang="en-US" altLang="en-US" sz="1600" i="1" dirty="0"/>
              <a:t>building </a:t>
            </a:r>
            <a:r>
              <a:rPr lang="en-US" altLang="en-US" sz="1600" dirty="0"/>
              <a:t>= 'Watson');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pPr rtl="1"/>
            <a:r>
              <a:rPr lang="fa-IR" dirty="0"/>
              <a:t>حذف (</a:t>
            </a:r>
            <a:r>
              <a:rPr lang="en-US" altLang="en-US" dirty="0"/>
              <a:t>Deletion</a:t>
            </a:r>
            <a:r>
              <a:rPr lang="fa-IR" altLang="en-US" dirty="0"/>
              <a:t>) (ادامه)</a:t>
            </a:r>
            <a:endParaRPr lang="en-US" altLang="en-US" sz="2800" dirty="0"/>
          </a:p>
        </p:txBody>
      </p:sp>
      <p:sp>
        <p:nvSpPr>
          <p:cNvPr id="63490" name="Rectangle 3"/>
          <p:cNvSpPr>
            <a:spLocks noGrp="1" noChangeArrowheads="1"/>
          </p:cNvSpPr>
          <p:nvPr>
            <p:ph idx="1"/>
          </p:nvPr>
        </p:nvSpPr>
        <p:spPr>
          <a:xfrm>
            <a:off x="768351" y="1097471"/>
            <a:ext cx="7875778" cy="814387"/>
          </a:xfrm>
        </p:spPr>
        <p:txBody>
          <a:bodyPr/>
          <a:lstStyle/>
          <a:p>
            <a:pPr algn="r" rtl="1">
              <a:tabLst>
                <a:tab pos="1370013" algn="l"/>
                <a:tab pos="3140075" algn="l"/>
              </a:tabLst>
            </a:pPr>
            <a:r>
              <a:rPr lang="fa-IR" altLang="en-US" sz="1700" dirty="0"/>
              <a:t>حذف اساتیدی با حقوق کمتر از میانگین:</a:t>
            </a:r>
          </a:p>
          <a:p>
            <a:pPr algn="r" rtl="1">
              <a:tabLst>
                <a:tab pos="1370013" algn="l"/>
                <a:tab pos="3140075" algn="l"/>
              </a:tabLst>
            </a:pPr>
            <a:endParaRPr lang="fa-IR" altLang="en-US" sz="1700" dirty="0"/>
          </a:p>
          <a:p>
            <a:pPr algn="r" rtl="1">
              <a:tabLst>
                <a:tab pos="1370013" algn="l"/>
                <a:tab pos="3140075" algn="l"/>
              </a:tabLst>
            </a:pPr>
            <a:endParaRPr lang="en-US" altLang="en-US" dirty="0"/>
          </a:p>
          <a:p>
            <a:pPr algn="r" rtl="1">
              <a:tabLst>
                <a:tab pos="1370013" algn="l"/>
                <a:tab pos="3140075" algn="l"/>
              </a:tabLst>
            </a:pPr>
            <a:endParaRPr lang="en-US" altLang="en-US" sz="1700" dirty="0"/>
          </a:p>
          <a:p>
            <a:pPr algn="r" rtl="1">
              <a:tabLst>
                <a:tab pos="1370013" algn="l"/>
                <a:tab pos="3140075" algn="l"/>
              </a:tabLst>
            </a:pPr>
            <a:endParaRPr lang="en-US" altLang="en-US" dirty="0"/>
          </a:p>
          <a:p>
            <a:pPr lvl="1" algn="r" rtl="1">
              <a:tabLst>
                <a:tab pos="1370013" algn="l"/>
                <a:tab pos="3140075" algn="l"/>
              </a:tabLst>
            </a:pPr>
            <a:r>
              <a:rPr lang="fa-IR" altLang="en-US" dirty="0"/>
              <a:t>مشکل: هنگام حذف رکوردها از جدول </a:t>
            </a:r>
            <a:r>
              <a:rPr lang="en-US" altLang="en-US" dirty="0"/>
              <a:t>instructor، </a:t>
            </a:r>
            <a:r>
              <a:rPr lang="fa-IR" altLang="en-US" dirty="0"/>
              <a:t>میانگین حقوق تغییر می‌کند.</a:t>
            </a:r>
          </a:p>
          <a:p>
            <a:pPr lvl="1" algn="r" rtl="1">
              <a:tabLst>
                <a:tab pos="1370013" algn="l"/>
                <a:tab pos="3140075" algn="l"/>
              </a:tabLst>
            </a:pPr>
            <a:r>
              <a:rPr lang="fa-IR" altLang="en-US" dirty="0"/>
              <a:t>راه‌حل‌های موجود در </a:t>
            </a:r>
            <a:r>
              <a:rPr lang="en-US" altLang="en-US" dirty="0"/>
              <a:t>SQL</a:t>
            </a:r>
            <a:r>
              <a:rPr lang="fa-IR" altLang="en-US" dirty="0"/>
              <a:t>:</a:t>
            </a:r>
          </a:p>
          <a:p>
            <a:pPr marL="1314450" lvl="2" indent="-457200" algn="r" rtl="1">
              <a:buFont typeface="+mj-lt"/>
              <a:buAutoNum type="arabicPeriod"/>
              <a:tabLst>
                <a:tab pos="1370013" algn="l"/>
                <a:tab pos="3140075" algn="l"/>
              </a:tabLst>
            </a:pPr>
            <a:r>
              <a:rPr lang="fa-IR" altLang="en-US" dirty="0"/>
              <a:t>ابتدا مقدار </a:t>
            </a:r>
            <a:r>
              <a:rPr lang="en-US" altLang="en-US" dirty="0" err="1"/>
              <a:t>avg</a:t>
            </a:r>
            <a:r>
              <a:rPr lang="en-US" altLang="en-US" dirty="0"/>
              <a:t>(salary)</a:t>
            </a:r>
            <a:r>
              <a:rPr lang="fa-IR" altLang="en-US" dirty="0"/>
              <a:t> </a:t>
            </a:r>
            <a:r>
              <a:rPr lang="en-US" altLang="en-US" dirty="0"/>
              <a:t> </a:t>
            </a:r>
            <a:r>
              <a:rPr lang="fa-IR" altLang="en-US" dirty="0"/>
              <a:t>محاسبه شده و تمام تاپل‌هایی که باید حذف شوند مشخص می‌شوند.</a:t>
            </a:r>
          </a:p>
          <a:p>
            <a:pPr marL="1314450" lvl="2" indent="-457200" algn="r" rtl="1">
              <a:buFont typeface="+mj-lt"/>
              <a:buAutoNum type="arabicPeriod"/>
              <a:tabLst>
                <a:tab pos="1370013" algn="l"/>
                <a:tab pos="3140075" algn="l"/>
              </a:tabLst>
            </a:pPr>
            <a:r>
              <a:rPr lang="fa-IR" altLang="en-US" dirty="0"/>
              <a:t>سپس همه‌ی تاپل‌های مشخص‌شده حذف می‌شوند، بدون آنکه میانگین دوباره محاسبه یا رکوردها مجدداً بررسی شوند.</a:t>
            </a:r>
            <a:endParaRPr lang="en-US" altLang="en-US" dirty="0"/>
          </a:p>
        </p:txBody>
      </p:sp>
      <p:sp>
        <p:nvSpPr>
          <p:cNvPr id="63491" name="Text Box 4"/>
          <p:cNvSpPr txBox="1">
            <a:spLocks noChangeArrowheads="1"/>
          </p:cNvSpPr>
          <p:nvPr/>
        </p:nvSpPr>
        <p:spPr bwMode="auto">
          <a:xfrm>
            <a:off x="1526959" y="1692402"/>
            <a:ext cx="6385650" cy="88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Helvetica" panose="020B0604020202020204" pitchFamily="34" charset="0"/>
                <a:ea typeface="MS PGothic" panose="020B0600070205080204" pitchFamily="34" charset="-128"/>
              </a:defRPr>
            </a:lvl1pPr>
            <a:lvl2pPr marL="742950" indent="-285750" eaLnBrk="0" hangingPunct="0">
              <a:defRPr sz="2400">
                <a:solidFill>
                  <a:schemeClr val="tx1"/>
                </a:solidFill>
                <a:latin typeface="Helvetica" panose="020B0604020202020204" pitchFamily="34" charset="0"/>
                <a:ea typeface="MS PGothic" panose="020B0600070205080204" pitchFamily="34" charset="-128"/>
              </a:defRPr>
            </a:lvl2pPr>
            <a:lvl3pPr marL="1143000" indent="-228600" eaLnBrk="0" hangingPunct="0">
              <a:defRPr sz="2400">
                <a:solidFill>
                  <a:schemeClr val="tx1"/>
                </a:solidFill>
                <a:latin typeface="Helvetica" panose="020B0604020202020204" pitchFamily="34" charset="0"/>
                <a:ea typeface="MS PGothic" panose="020B0600070205080204" pitchFamily="34" charset="-128"/>
              </a:defRPr>
            </a:lvl3pPr>
            <a:lvl4pPr marL="1600200" indent="-228600" eaLnBrk="0" hangingPunct="0">
              <a:defRPr sz="2400">
                <a:solidFill>
                  <a:schemeClr val="tx1"/>
                </a:solidFill>
                <a:latin typeface="Helvetica" panose="020B0604020202020204" pitchFamily="34" charset="0"/>
                <a:ea typeface="MS PGothic" panose="020B0600070205080204" pitchFamily="34" charset="-128"/>
              </a:defRPr>
            </a:lvl4pPr>
            <a:lvl5pPr marL="2057400" indent="-228600" eaLnBrk="0" hangingPunct="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r>
              <a:rPr kumimoji="1" lang="en-US" altLang="en-US" sz="1700" b="1" dirty="0"/>
              <a:t>delete from </a:t>
            </a:r>
            <a:r>
              <a:rPr kumimoji="1" lang="en-US" altLang="en-US" sz="1700" i="1" dirty="0"/>
              <a:t>instructor</a:t>
            </a:r>
          </a:p>
          <a:p>
            <a:r>
              <a:rPr kumimoji="1" lang="en-US" altLang="en-US" sz="1700" b="1" dirty="0"/>
              <a:t>where </a:t>
            </a:r>
            <a:r>
              <a:rPr kumimoji="1" lang="en-US" altLang="en-US" sz="1700" i="1" dirty="0"/>
              <a:t>salary </a:t>
            </a:r>
            <a:r>
              <a:rPr kumimoji="1" lang="en-US" altLang="en-US" sz="1700" dirty="0"/>
              <a:t>&lt; (</a:t>
            </a:r>
            <a:r>
              <a:rPr kumimoji="1" lang="en-US" altLang="en-US" sz="1700" b="1" dirty="0"/>
              <a:t>select </a:t>
            </a:r>
            <a:r>
              <a:rPr kumimoji="1" lang="en-US" altLang="en-US" sz="1700" b="1" dirty="0" err="1"/>
              <a:t>avg</a:t>
            </a:r>
            <a:r>
              <a:rPr kumimoji="1" lang="en-US" altLang="en-US" sz="1700" b="1" dirty="0"/>
              <a:t> </a:t>
            </a:r>
            <a:r>
              <a:rPr kumimoji="1" lang="en-US" altLang="en-US" sz="1700" dirty="0"/>
              <a:t>(</a:t>
            </a:r>
            <a:r>
              <a:rPr kumimoji="1" lang="en-US" altLang="en-US" sz="1700" i="1" dirty="0"/>
              <a:t>salary</a:t>
            </a:r>
            <a:r>
              <a:rPr kumimoji="1" lang="en-US" altLang="en-US" sz="1700" dirty="0"/>
              <a:t>) </a:t>
            </a:r>
          </a:p>
          <a:p>
            <a:r>
              <a:rPr kumimoji="1" lang="en-US" altLang="en-US" sz="1700" b="1" dirty="0"/>
              <a:t>                           from </a:t>
            </a:r>
            <a:r>
              <a:rPr kumimoji="1" lang="en-US" altLang="en-US" sz="1700" i="1" dirty="0"/>
              <a:t>instructor</a:t>
            </a:r>
            <a:r>
              <a:rPr kumimoji="1" lang="en-US" altLang="en-US" sz="17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pPr rtl="1"/>
            <a:r>
              <a:rPr lang="fa-IR" altLang="en-US" dirty="0"/>
              <a:t>انواع دامنه در</a:t>
            </a:r>
            <a:r>
              <a:rPr lang="en-US" altLang="en-US" dirty="0"/>
              <a:t> SQL </a:t>
            </a:r>
            <a:endParaRPr lang="en-US" altLang="en-US" sz="2800" dirty="0"/>
          </a:p>
        </p:txBody>
      </p:sp>
      <p:sp>
        <p:nvSpPr>
          <p:cNvPr id="8194" name="Rectangle 3"/>
          <p:cNvSpPr>
            <a:spLocks noGrp="1" noChangeArrowheads="1"/>
          </p:cNvSpPr>
          <p:nvPr>
            <p:ph idx="1"/>
          </p:nvPr>
        </p:nvSpPr>
        <p:spPr>
          <a:xfrm>
            <a:off x="159026" y="1212574"/>
            <a:ext cx="8885583" cy="5523506"/>
          </a:xfrm>
        </p:spPr>
        <p:txBody>
          <a:bodyPr/>
          <a:lstStyle/>
          <a:p>
            <a:pPr algn="r" rtl="1">
              <a:lnSpc>
                <a:spcPct val="90000"/>
              </a:lnSpc>
            </a:pPr>
            <a:r>
              <a:rPr lang="en-US" altLang="en-US" b="1" dirty="0">
                <a:solidFill>
                  <a:srgbClr val="002060"/>
                </a:solidFill>
              </a:rPr>
              <a:t>char(n)</a:t>
            </a:r>
            <a:r>
              <a:rPr lang="fa-IR" altLang="en-US" b="1" dirty="0">
                <a:solidFill>
                  <a:srgbClr val="002060"/>
                </a:solidFill>
              </a:rPr>
              <a:t> : </a:t>
            </a:r>
            <a:r>
              <a:rPr lang="fa-IR" dirty="0"/>
              <a:t>رشته‌ی متنی با طول ثابت که طول آن توسط کاربر تعیین می‌شود(</a:t>
            </a:r>
            <a:r>
              <a:rPr lang="en-US" dirty="0"/>
              <a:t>n</a:t>
            </a:r>
            <a:r>
              <a:rPr lang="fa-IR" dirty="0"/>
              <a:t>).</a:t>
            </a:r>
            <a:endParaRPr lang="fa-IR" altLang="en-US" b="1" dirty="0">
              <a:solidFill>
                <a:srgbClr val="002060"/>
              </a:solidFill>
            </a:endParaRPr>
          </a:p>
          <a:p>
            <a:pPr algn="r" rtl="1">
              <a:lnSpc>
                <a:spcPct val="90000"/>
              </a:lnSpc>
            </a:pPr>
            <a:r>
              <a:rPr lang="en-US" altLang="en-US" b="1" dirty="0">
                <a:solidFill>
                  <a:srgbClr val="002060"/>
                </a:solidFill>
              </a:rPr>
              <a:t>varchar(n)</a:t>
            </a:r>
            <a:r>
              <a:rPr lang="fa-IR" altLang="en-US" b="1" dirty="0">
                <a:solidFill>
                  <a:srgbClr val="002060"/>
                </a:solidFill>
              </a:rPr>
              <a:t> : </a:t>
            </a:r>
            <a:r>
              <a:rPr lang="fa-IR" altLang="en-US" dirty="0"/>
              <a:t>ر</a:t>
            </a:r>
            <a:r>
              <a:rPr lang="fa-IR" dirty="0"/>
              <a:t>شته‌ی متنی با طول متغیر که دارای </a:t>
            </a:r>
            <a:r>
              <a:rPr lang="fa-IR" b="1" dirty="0"/>
              <a:t>حداکثر طول </a:t>
            </a:r>
            <a:r>
              <a:rPr lang="en-US" b="1" dirty="0"/>
              <a:t>n</a:t>
            </a:r>
            <a:r>
              <a:rPr lang="en-US" dirty="0"/>
              <a:t> </a:t>
            </a:r>
            <a:r>
              <a:rPr lang="fa-IR" dirty="0"/>
              <a:t> است (توسط کاربر مشخص می‌شود).</a:t>
            </a:r>
            <a:endParaRPr lang="en-US" altLang="en-US" i="1" dirty="0"/>
          </a:p>
          <a:p>
            <a:pPr algn="r" rtl="1">
              <a:lnSpc>
                <a:spcPct val="90000"/>
              </a:lnSpc>
            </a:pPr>
            <a:r>
              <a:rPr lang="en-US" altLang="en-US" b="1" dirty="0" err="1">
                <a:solidFill>
                  <a:srgbClr val="002060"/>
                </a:solidFill>
              </a:rPr>
              <a:t>int</a:t>
            </a:r>
            <a:r>
              <a:rPr lang="fa-IR" altLang="en-US" b="1" dirty="0">
                <a:solidFill>
                  <a:srgbClr val="002060"/>
                </a:solidFill>
              </a:rPr>
              <a:t> : </a:t>
            </a:r>
            <a:r>
              <a:rPr lang="fa-IR" dirty="0"/>
              <a:t>عدد صحیح </a:t>
            </a:r>
            <a:r>
              <a:rPr lang="en-US" dirty="0"/>
              <a:t> (Integer) </a:t>
            </a:r>
            <a:r>
              <a:rPr lang="fa-IR" dirty="0"/>
              <a:t>زیرمجموعه‌ای محدود از اعداد صحیح که به سخت‌افزار (ماشین) وابسته است.</a:t>
            </a:r>
            <a:endParaRPr lang="en-US" altLang="en-US" dirty="0"/>
          </a:p>
          <a:p>
            <a:pPr algn="r" rtl="1">
              <a:lnSpc>
                <a:spcPct val="90000"/>
              </a:lnSpc>
            </a:pPr>
            <a:r>
              <a:rPr lang="en-US" altLang="en-US" b="1" dirty="0" err="1">
                <a:solidFill>
                  <a:srgbClr val="002060"/>
                </a:solidFill>
              </a:rPr>
              <a:t>Smallint</a:t>
            </a:r>
            <a:r>
              <a:rPr lang="fa-IR" altLang="en-US" dirty="0">
                <a:solidFill>
                  <a:srgbClr val="002060"/>
                </a:solidFill>
              </a:rPr>
              <a:t> : </a:t>
            </a:r>
            <a:r>
              <a:rPr lang="fa-IR" dirty="0"/>
              <a:t>عدد صحیح کوچک </a:t>
            </a:r>
            <a:r>
              <a:rPr lang="en-US" dirty="0"/>
              <a:t> (Small Integer) </a:t>
            </a:r>
            <a:r>
              <a:rPr lang="fa-IR" dirty="0"/>
              <a:t>زیرمجموعه‌ای از نوع داده‌ی عدد صحیح که به ماشین وابسته است.</a:t>
            </a:r>
            <a:endParaRPr lang="en-US" altLang="en-US" dirty="0"/>
          </a:p>
          <a:p>
            <a:pPr algn="r" rtl="1">
              <a:lnSpc>
                <a:spcPct val="90000"/>
              </a:lnSpc>
            </a:pPr>
            <a:r>
              <a:rPr lang="en-US" altLang="en-US" b="1" dirty="0">
                <a:solidFill>
                  <a:srgbClr val="002060"/>
                </a:solidFill>
              </a:rPr>
              <a:t>numeric(</a:t>
            </a:r>
            <a:r>
              <a:rPr lang="en-US" altLang="en-US" b="1" dirty="0" err="1">
                <a:solidFill>
                  <a:srgbClr val="002060"/>
                </a:solidFill>
              </a:rPr>
              <a:t>p,d</a:t>
            </a:r>
            <a:r>
              <a:rPr lang="en-US" altLang="en-US" b="1" dirty="0">
                <a:solidFill>
                  <a:srgbClr val="002060"/>
                </a:solidFill>
              </a:rPr>
              <a:t>)</a:t>
            </a:r>
            <a:r>
              <a:rPr lang="fa-IR" altLang="en-US" b="1" dirty="0">
                <a:solidFill>
                  <a:srgbClr val="002060"/>
                </a:solidFill>
              </a:rPr>
              <a:t> : </a:t>
            </a:r>
            <a:r>
              <a:rPr lang="fa-IR" dirty="0"/>
              <a:t>عدد اعشاری با دقت ثابت؛ دارای </a:t>
            </a:r>
            <a:r>
              <a:rPr lang="en-US" dirty="0"/>
              <a:t>p </a:t>
            </a:r>
            <a:r>
              <a:rPr lang="fa-IR" dirty="0"/>
              <a:t>رقم در کل و </a:t>
            </a:r>
            <a:r>
              <a:rPr lang="en-US" dirty="0"/>
              <a:t>d </a:t>
            </a:r>
            <a:r>
              <a:rPr lang="fa-IR" dirty="0"/>
              <a:t>رقم در سمت راست ممیز. (مثال:  </a:t>
            </a:r>
            <a:r>
              <a:rPr lang="en-US" dirty="0"/>
              <a:t>numeric(3,1) </a:t>
            </a:r>
            <a:r>
              <a:rPr lang="fa-IR" dirty="0"/>
              <a:t> امکان ذخیره‌ی مقدار 44.5 را به‌صورت دقیق دارد، اما 444.5 یا 0.32 را نمی‌توان دقیق ذخیره کرد.)</a:t>
            </a:r>
          </a:p>
          <a:p>
            <a:pPr algn="r" rtl="1">
              <a:lnSpc>
                <a:spcPct val="90000"/>
              </a:lnSpc>
            </a:pPr>
            <a:endParaRPr lang="fa-IR" altLang="en-US" dirty="0">
              <a:solidFill>
                <a:srgbClr val="002060"/>
              </a:solidFill>
            </a:endParaRPr>
          </a:p>
          <a:p>
            <a:pPr algn="r" rtl="1">
              <a:lnSpc>
                <a:spcPct val="90000"/>
              </a:lnSpc>
            </a:pPr>
            <a:r>
              <a:rPr lang="en-US" altLang="en-US" b="1" dirty="0">
                <a:solidFill>
                  <a:srgbClr val="002060"/>
                </a:solidFill>
              </a:rPr>
              <a:t> real, double precision</a:t>
            </a:r>
            <a:r>
              <a:rPr lang="fa-IR" altLang="en-US" b="1" dirty="0">
                <a:solidFill>
                  <a:srgbClr val="002060"/>
                </a:solidFill>
              </a:rPr>
              <a:t>: </a:t>
            </a:r>
            <a:r>
              <a:rPr lang="fa-IR" altLang="en-US" dirty="0"/>
              <a:t>عداد با ممیز شناور </a:t>
            </a:r>
            <a:r>
              <a:rPr lang="en-US" altLang="en-US" dirty="0"/>
              <a:t> (Floating Point) </a:t>
            </a:r>
            <a:r>
              <a:rPr lang="fa-IR" altLang="en-US" dirty="0"/>
              <a:t>و ممیز شناور با دقت دوبرابر </a:t>
            </a:r>
            <a:r>
              <a:rPr lang="en-US" altLang="en-US" dirty="0"/>
              <a:t>(Double Precision) </a:t>
            </a:r>
            <a:r>
              <a:rPr lang="fa-IR" altLang="en-US" dirty="0"/>
              <a:t>که دقت آن‌ها به ماشین وابسته است.</a:t>
            </a:r>
          </a:p>
          <a:p>
            <a:pPr algn="r" rtl="1">
              <a:lnSpc>
                <a:spcPct val="90000"/>
              </a:lnSpc>
            </a:pPr>
            <a:endParaRPr lang="en-US" altLang="en-US" dirty="0"/>
          </a:p>
          <a:p>
            <a:pPr algn="r" rtl="1">
              <a:lnSpc>
                <a:spcPct val="90000"/>
              </a:lnSpc>
            </a:pPr>
            <a:r>
              <a:rPr lang="en-US" altLang="en-US" b="1" dirty="0">
                <a:solidFill>
                  <a:srgbClr val="002060"/>
                </a:solidFill>
              </a:rPr>
              <a:t>float(n)</a:t>
            </a:r>
            <a:r>
              <a:rPr lang="fa-IR" altLang="en-US" b="1" dirty="0">
                <a:solidFill>
                  <a:srgbClr val="002060"/>
                </a:solidFill>
              </a:rPr>
              <a:t> : </a:t>
            </a:r>
            <a:r>
              <a:rPr lang="fa-IR" dirty="0"/>
              <a:t>عدد با ممیز شناور که دارای دقت حداقل </a:t>
            </a:r>
            <a:r>
              <a:rPr lang="en-US" dirty="0"/>
              <a:t>n</a:t>
            </a:r>
            <a:r>
              <a:rPr lang="fa-IR" dirty="0"/>
              <a:t> </a:t>
            </a:r>
            <a:r>
              <a:rPr lang="en-US" dirty="0"/>
              <a:t> </a:t>
            </a:r>
            <a:r>
              <a:rPr lang="fa-IR" dirty="0"/>
              <a:t>رقم است (</a:t>
            </a:r>
            <a:r>
              <a:rPr lang="en-US" dirty="0"/>
              <a:t>n</a:t>
            </a:r>
            <a:r>
              <a:rPr lang="fa-IR" dirty="0"/>
              <a:t> </a:t>
            </a:r>
            <a:r>
              <a:rPr lang="en-US" dirty="0"/>
              <a:t> </a:t>
            </a:r>
            <a:r>
              <a:rPr lang="fa-IR" dirty="0"/>
              <a:t>توسط کاربر تعیین می‌شود).</a:t>
            </a:r>
            <a:endParaRPr lang="en-US" altLang="en-US" dirty="0"/>
          </a:p>
          <a:p>
            <a:pPr algn="r" rtl="1">
              <a:lnSpc>
                <a:spcPct val="90000"/>
              </a:lnSpc>
            </a:pPr>
            <a:r>
              <a:rPr lang="fa-IR" altLang="en-US" dirty="0"/>
              <a:t>انواع داده‌ی بیشتر در فصل ۴ بررسی می‌شوند.</a:t>
            </a:r>
            <a:endParaRPr lang="en-US" altLang="en-US" sz="2800" dirty="0"/>
          </a:p>
          <a:p>
            <a:pPr algn="r" rtl="1">
              <a:lnSpc>
                <a:spcPct val="90000"/>
              </a:lnSpc>
              <a:buFont typeface="Monotype Sorts" charset="2"/>
              <a:buNone/>
            </a:pPr>
            <a:endParaRPr lang="en-US" altLang="en-US" sz="2800"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a:extLst>
              <a:ext uri="{FF2B5EF4-FFF2-40B4-BE49-F238E27FC236}">
                <a16:creationId xmlns:a16="http://schemas.microsoft.com/office/drawing/2014/main" id="{ADC7778A-AE86-4D66-A818-EE5DAF6D6ECD}"/>
              </a:ext>
            </a:extLst>
          </p:cNvPr>
          <p:cNvSpPr>
            <a:spLocks noGrp="1" noChangeArrowheads="1"/>
          </p:cNvSpPr>
          <p:nvPr>
            <p:ph type="title"/>
          </p:nvPr>
        </p:nvSpPr>
        <p:spPr>
          <a:xfrm>
            <a:off x="909638" y="33338"/>
            <a:ext cx="8077200" cy="609600"/>
          </a:xfrm>
        </p:spPr>
        <p:txBody>
          <a:bodyPr/>
          <a:lstStyle/>
          <a:p>
            <a:pPr rtl="1">
              <a:defRPr/>
            </a:pPr>
            <a:r>
              <a:rPr lang="fa-IR" dirty="0"/>
              <a:t>حذف (</a:t>
            </a:r>
            <a:r>
              <a:rPr lang="en-US" altLang="en-US" dirty="0"/>
              <a:t>Deletion</a:t>
            </a:r>
            <a:r>
              <a:rPr lang="fa-IR" altLang="en-US" dirty="0"/>
              <a:t>)</a:t>
            </a:r>
            <a:endParaRPr lang="en-US" dirty="0"/>
          </a:p>
        </p:txBody>
      </p:sp>
      <p:sp>
        <p:nvSpPr>
          <p:cNvPr id="150531" name="Rectangle 3">
            <a:extLst>
              <a:ext uri="{FF2B5EF4-FFF2-40B4-BE49-F238E27FC236}">
                <a16:creationId xmlns:a16="http://schemas.microsoft.com/office/drawing/2014/main" id="{E76C6EF4-2A30-46F4-B4C2-F06607F90310}"/>
              </a:ext>
            </a:extLst>
          </p:cNvPr>
          <p:cNvSpPr>
            <a:spLocks noGrp="1" noChangeArrowheads="1"/>
          </p:cNvSpPr>
          <p:nvPr>
            <p:ph type="body" idx="1"/>
          </p:nvPr>
        </p:nvSpPr>
        <p:spPr>
          <a:xfrm>
            <a:off x="739775" y="1106488"/>
            <a:ext cx="7747000" cy="5175250"/>
          </a:xfrm>
        </p:spPr>
        <p:txBody>
          <a:bodyPr/>
          <a:lstStyle/>
          <a:p>
            <a:pPr algn="r" rtl="1">
              <a:tabLst>
                <a:tab pos="1652588" algn="l"/>
                <a:tab pos="2633663" algn="l"/>
              </a:tabLst>
            </a:pPr>
            <a:r>
              <a:rPr lang="fa-IR" altLang="en-US" dirty="0"/>
              <a:t>حذف تمام تاپل‌های جدول </a:t>
            </a:r>
            <a:r>
              <a:rPr lang="en-US" altLang="en-US" dirty="0"/>
              <a:t>instructor</a:t>
            </a:r>
            <a:r>
              <a:rPr lang="fa-IR" altLang="en-US" dirty="0"/>
              <a:t> </a:t>
            </a:r>
            <a:r>
              <a:rPr lang="en-US" altLang="en-US" dirty="0"/>
              <a:t> </a:t>
            </a:r>
            <a:r>
              <a:rPr lang="fa-IR" altLang="en-US" dirty="0"/>
              <a:t>مربوط به اساتیدی که در دپارتمانی واقع در ساختمان </a:t>
            </a:r>
            <a:r>
              <a:rPr lang="en-US" altLang="en-US" dirty="0"/>
              <a:t>Watson</a:t>
            </a:r>
            <a:r>
              <a:rPr lang="fa-IR" altLang="en-US" dirty="0"/>
              <a:t> </a:t>
            </a:r>
            <a:r>
              <a:rPr lang="en-US" altLang="en-US" dirty="0"/>
              <a:t> </a:t>
            </a:r>
            <a:r>
              <a:rPr lang="fa-IR" altLang="en-US" dirty="0"/>
              <a:t>هستند.</a:t>
            </a:r>
            <a:r>
              <a:rPr lang="en-US" altLang="en-US" b="1" dirty="0"/>
              <a:t>		</a:t>
            </a:r>
            <a:endParaRPr lang="en-US" altLang="en-US" dirty="0"/>
          </a:p>
        </p:txBody>
      </p:sp>
      <p:pic>
        <p:nvPicPr>
          <p:cNvPr id="150532" name="Picture 1">
            <a:extLst>
              <a:ext uri="{FF2B5EF4-FFF2-40B4-BE49-F238E27FC236}">
                <a16:creationId xmlns:a16="http://schemas.microsoft.com/office/drawing/2014/main" id="{2CCDA254-6BEA-4FAD-B6EC-6E87DDD1E8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9775" y="2120900"/>
            <a:ext cx="7315200"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B594AFE5-765A-42FE-AA40-9BEDEAD1841B}"/>
              </a:ext>
            </a:extLst>
          </p:cNvPr>
          <p:cNvSpPr/>
          <p:nvPr/>
        </p:nvSpPr>
        <p:spPr>
          <a:xfrm>
            <a:off x="0" y="1063626"/>
            <a:ext cx="1028700" cy="776287"/>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n-US" sz="4400" dirty="0">
                <a:ln w="0"/>
                <a:solidFill>
                  <a:schemeClr val="tx1"/>
                </a:solidFill>
                <a:effectLst>
                  <a:outerShdw blurRad="38100" dist="19050" dir="2700000" algn="tl" rotWithShape="0">
                    <a:schemeClr val="dk1">
                      <a:alpha val="40000"/>
                    </a:schemeClr>
                  </a:outerShdw>
                </a:effectLst>
              </a:rPr>
              <a:t>Q?</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a:extLst>
              <a:ext uri="{FF2B5EF4-FFF2-40B4-BE49-F238E27FC236}">
                <a16:creationId xmlns:a16="http://schemas.microsoft.com/office/drawing/2014/main" id="{41F116AC-25CA-4F22-B44C-1D2B56422303}"/>
              </a:ext>
            </a:extLst>
          </p:cNvPr>
          <p:cNvSpPr>
            <a:spLocks noGrp="1" noChangeArrowheads="1"/>
          </p:cNvSpPr>
          <p:nvPr>
            <p:ph type="title"/>
          </p:nvPr>
        </p:nvSpPr>
        <p:spPr>
          <a:xfrm>
            <a:off x="909638" y="33338"/>
            <a:ext cx="8077200" cy="609600"/>
          </a:xfrm>
        </p:spPr>
        <p:txBody>
          <a:bodyPr/>
          <a:lstStyle/>
          <a:p>
            <a:pPr rtl="1">
              <a:defRPr/>
            </a:pPr>
            <a:r>
              <a:rPr lang="fa-IR" dirty="0"/>
              <a:t>حذف (</a:t>
            </a:r>
            <a:r>
              <a:rPr lang="en-US" altLang="en-US" dirty="0"/>
              <a:t>Deletion</a:t>
            </a:r>
            <a:r>
              <a:rPr lang="fa-IR" altLang="en-US" dirty="0"/>
              <a:t>)</a:t>
            </a:r>
            <a:endParaRPr lang="en-US" dirty="0"/>
          </a:p>
        </p:txBody>
      </p:sp>
      <p:sp>
        <p:nvSpPr>
          <p:cNvPr id="152579" name="Rectangle 3">
            <a:extLst>
              <a:ext uri="{FF2B5EF4-FFF2-40B4-BE49-F238E27FC236}">
                <a16:creationId xmlns:a16="http://schemas.microsoft.com/office/drawing/2014/main" id="{F53E253A-670E-4A13-B3B7-7405151FD886}"/>
              </a:ext>
            </a:extLst>
          </p:cNvPr>
          <p:cNvSpPr>
            <a:spLocks noGrp="1" noChangeArrowheads="1"/>
          </p:cNvSpPr>
          <p:nvPr>
            <p:ph type="body" idx="1"/>
          </p:nvPr>
        </p:nvSpPr>
        <p:spPr>
          <a:xfrm>
            <a:off x="739775" y="1106488"/>
            <a:ext cx="7747000" cy="5175250"/>
          </a:xfrm>
        </p:spPr>
        <p:txBody>
          <a:bodyPr/>
          <a:lstStyle/>
          <a:p>
            <a:pPr algn="r" rtl="1">
              <a:tabLst>
                <a:tab pos="1652588" algn="l"/>
                <a:tab pos="2633663" algn="l"/>
              </a:tabLst>
            </a:pPr>
            <a:r>
              <a:rPr lang="fa-IR" altLang="en-US" dirty="0"/>
              <a:t>حذف تمام تاپل‌های جدول </a:t>
            </a:r>
            <a:r>
              <a:rPr lang="en-US" altLang="en-US" dirty="0"/>
              <a:t>instructor</a:t>
            </a:r>
            <a:r>
              <a:rPr lang="fa-IR" altLang="en-US" dirty="0"/>
              <a:t> </a:t>
            </a:r>
            <a:r>
              <a:rPr lang="en-US" altLang="en-US" dirty="0"/>
              <a:t> </a:t>
            </a:r>
            <a:r>
              <a:rPr lang="fa-IR" altLang="en-US" dirty="0"/>
              <a:t>مربوط به اساتیدی که در دپارتمانی واقع در ساختمان </a:t>
            </a:r>
            <a:r>
              <a:rPr lang="en-US" altLang="en-US" dirty="0"/>
              <a:t>Watson</a:t>
            </a:r>
            <a:r>
              <a:rPr lang="fa-IR" altLang="en-US" dirty="0"/>
              <a:t> </a:t>
            </a:r>
            <a:r>
              <a:rPr lang="en-US" altLang="en-US" dirty="0"/>
              <a:t> </a:t>
            </a:r>
            <a:r>
              <a:rPr lang="fa-IR" altLang="en-US" dirty="0"/>
              <a:t>هستند</a:t>
            </a:r>
            <a:r>
              <a:rPr lang="en-US" altLang="en-US" b="1" dirty="0"/>
              <a:t>		</a:t>
            </a:r>
            <a:endParaRPr lang="en-US" altLang="en-US" dirty="0"/>
          </a:p>
          <a:p>
            <a:pPr>
              <a:tabLst>
                <a:tab pos="1652588" algn="l"/>
                <a:tab pos="2633663" algn="l"/>
              </a:tabLst>
            </a:pPr>
            <a:endParaRPr lang="en-US" altLang="en-US" dirty="0"/>
          </a:p>
        </p:txBody>
      </p:sp>
      <p:sp>
        <p:nvSpPr>
          <p:cNvPr id="5" name="TextBox 4">
            <a:extLst>
              <a:ext uri="{FF2B5EF4-FFF2-40B4-BE49-F238E27FC236}">
                <a16:creationId xmlns:a16="http://schemas.microsoft.com/office/drawing/2014/main" id="{294D6FA5-7BEB-4AC4-BB24-5A7C5508A8F4}"/>
              </a:ext>
            </a:extLst>
          </p:cNvPr>
          <p:cNvSpPr txBox="1"/>
          <p:nvPr/>
        </p:nvSpPr>
        <p:spPr>
          <a:xfrm>
            <a:off x="278295" y="2176670"/>
            <a:ext cx="8378687" cy="1384995"/>
          </a:xfrm>
          <a:prstGeom prst="rect">
            <a:avLst/>
          </a:prstGeom>
          <a:noFill/>
        </p:spPr>
        <p:txBody>
          <a:bodyPr wrap="square">
            <a:spAutoFit/>
          </a:bodyPr>
          <a:lstStyle/>
          <a:p>
            <a:r>
              <a:rPr lang="en-US" altLang="en-US" sz="2800" b="1" dirty="0"/>
              <a:t>delete from </a:t>
            </a:r>
            <a:r>
              <a:rPr lang="en-US" altLang="en-US" sz="2800" i="1" dirty="0"/>
              <a:t>instructor </a:t>
            </a:r>
            <a:r>
              <a:rPr lang="en-US" altLang="en-US" sz="2800" b="1" dirty="0"/>
              <a:t>where </a:t>
            </a:r>
            <a:r>
              <a:rPr lang="en-US" altLang="en-US" sz="2800" i="1" dirty="0"/>
              <a:t>dept name </a:t>
            </a:r>
            <a:r>
              <a:rPr lang="en-US" altLang="en-US" sz="2800" b="1" dirty="0"/>
              <a:t>in </a:t>
            </a:r>
            <a:r>
              <a:rPr lang="en-US" altLang="en-US" sz="2800" dirty="0"/>
              <a:t>(</a:t>
            </a:r>
            <a:r>
              <a:rPr lang="en-US" altLang="en-US" sz="2800" b="1" dirty="0"/>
              <a:t>select </a:t>
            </a:r>
            <a:r>
              <a:rPr lang="en-US" altLang="en-US" sz="2800" i="1" dirty="0"/>
              <a:t>dept name </a:t>
            </a:r>
            <a:r>
              <a:rPr lang="en-US" altLang="en-US" sz="2800" b="1" dirty="0"/>
              <a:t>from </a:t>
            </a:r>
            <a:r>
              <a:rPr lang="en-US" altLang="en-US" sz="2800" i="1" dirty="0"/>
              <a:t>department                                                        </a:t>
            </a:r>
            <a:r>
              <a:rPr lang="en-US" altLang="en-US" sz="2800" b="1" dirty="0"/>
              <a:t>where </a:t>
            </a:r>
            <a:r>
              <a:rPr lang="en-US" altLang="en-US" sz="2800" i="1" dirty="0"/>
              <a:t>building </a:t>
            </a:r>
            <a:r>
              <a:rPr lang="en-US" altLang="en-US" sz="2800" dirty="0"/>
              <a:t>= ’Watson’);</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a:xfrm>
            <a:off x="969963" y="277813"/>
            <a:ext cx="8077200" cy="457200"/>
          </a:xfrm>
        </p:spPr>
        <p:txBody>
          <a:bodyPr/>
          <a:lstStyle/>
          <a:p>
            <a:pPr rtl="1"/>
            <a:r>
              <a:rPr lang="fa-IR" dirty="0"/>
              <a:t>درج (</a:t>
            </a:r>
            <a:r>
              <a:rPr lang="en-US" altLang="en-US" sz="2800" dirty="0"/>
              <a:t>Insertion</a:t>
            </a:r>
            <a:r>
              <a:rPr lang="fa-IR" altLang="en-US" sz="2800" dirty="0"/>
              <a:t>) </a:t>
            </a:r>
            <a:endParaRPr lang="en-US" altLang="en-US" sz="2800" dirty="0"/>
          </a:p>
        </p:txBody>
      </p:sp>
      <p:sp>
        <p:nvSpPr>
          <p:cNvPr id="64514" name="Rectangle 3"/>
          <p:cNvSpPr>
            <a:spLocks noGrp="1" noChangeArrowheads="1"/>
          </p:cNvSpPr>
          <p:nvPr>
            <p:ph idx="1"/>
          </p:nvPr>
        </p:nvSpPr>
        <p:spPr>
          <a:xfrm>
            <a:off x="109330" y="934278"/>
            <a:ext cx="8756374" cy="4788310"/>
          </a:xfrm>
        </p:spPr>
        <p:txBody>
          <a:bodyPr/>
          <a:lstStyle/>
          <a:p>
            <a:pPr algn="r" rtl="1">
              <a:tabLst>
                <a:tab pos="1204913" algn="l"/>
                <a:tab pos="1890713" algn="l"/>
              </a:tabLst>
            </a:pPr>
            <a:r>
              <a:rPr lang="fa-IR" altLang="en-US" sz="2400" dirty="0"/>
              <a:t>افزودن یک تاپل جدید به جدول </a:t>
            </a:r>
            <a:r>
              <a:rPr lang="en-US" altLang="en-US" sz="2400" dirty="0"/>
              <a:t>course</a:t>
            </a:r>
            <a:r>
              <a:rPr lang="fa-IR" altLang="en-US" sz="2400" dirty="0"/>
              <a:t>:</a:t>
            </a:r>
          </a:p>
          <a:p>
            <a:pPr marL="0" indent="0" algn="l">
              <a:buNone/>
              <a:tabLst>
                <a:tab pos="1204913" algn="l"/>
                <a:tab pos="1890713" algn="l"/>
              </a:tabLst>
            </a:pPr>
            <a:r>
              <a:rPr lang="en-US" altLang="en-US" sz="2400" b="1" dirty="0"/>
              <a:t>insert into </a:t>
            </a:r>
            <a:r>
              <a:rPr lang="en-US" altLang="en-US" sz="2400" i="1" dirty="0"/>
              <a:t>course</a:t>
            </a:r>
            <a:br>
              <a:rPr lang="en-US" altLang="en-US" sz="2400" i="1" dirty="0"/>
            </a:br>
            <a:r>
              <a:rPr lang="fa-IR" altLang="en-US" sz="2400" i="1" dirty="0"/>
              <a:t>   </a:t>
            </a:r>
            <a:r>
              <a:rPr lang="en-US" altLang="en-US" sz="2400" b="1" dirty="0"/>
              <a:t>values </a:t>
            </a:r>
            <a:r>
              <a:rPr lang="en-US" altLang="en-US" sz="2400" dirty="0"/>
              <a:t>('CS-437', 'Database Systems', 'Comp. Sci.', 4);</a:t>
            </a:r>
          </a:p>
          <a:p>
            <a:pPr algn="l">
              <a:buFont typeface="Monotype Sorts" charset="2"/>
              <a:buNone/>
              <a:tabLst>
                <a:tab pos="1204913" algn="l"/>
                <a:tab pos="1890713" algn="l"/>
              </a:tabLst>
            </a:pPr>
            <a:r>
              <a:rPr lang="en-US" altLang="en-US" sz="1050" dirty="0"/>
              <a:t> </a:t>
            </a:r>
          </a:p>
          <a:p>
            <a:pPr algn="r" rtl="1">
              <a:tabLst>
                <a:tab pos="1204913" algn="l"/>
                <a:tab pos="1890713" algn="l"/>
              </a:tabLst>
            </a:pPr>
            <a:r>
              <a:rPr lang="fa-IR" altLang="en-US" sz="2400" dirty="0"/>
              <a:t>یا به صورت معادل با ذکر ستون‌ها:</a:t>
            </a:r>
            <a:br>
              <a:rPr lang="en-US" altLang="en-US" sz="2400" dirty="0"/>
            </a:br>
            <a:r>
              <a:rPr lang="en-US" altLang="en-US" sz="1050" dirty="0"/>
              <a:t> </a:t>
            </a:r>
          </a:p>
          <a:p>
            <a:pPr algn="l">
              <a:buFont typeface="Monotype Sorts" charset="2"/>
              <a:buNone/>
              <a:tabLst>
                <a:tab pos="1204913" algn="l"/>
                <a:tab pos="1890713" algn="l"/>
              </a:tabLst>
            </a:pPr>
            <a:r>
              <a:rPr lang="en-US" altLang="en-US" sz="2400" b="1" dirty="0"/>
              <a:t>insert into </a:t>
            </a:r>
            <a:r>
              <a:rPr lang="en-US" altLang="en-US" sz="2400" i="1" dirty="0"/>
              <a:t>course </a:t>
            </a:r>
            <a:r>
              <a:rPr lang="en-US" altLang="en-US" sz="2400" dirty="0"/>
              <a:t>(</a:t>
            </a:r>
            <a:r>
              <a:rPr lang="en-US" altLang="en-US" sz="2400" i="1" dirty="0" err="1"/>
              <a:t>course_id</a:t>
            </a:r>
            <a:r>
              <a:rPr lang="en-US" altLang="en-US" sz="2400" dirty="0"/>
              <a:t>, </a:t>
            </a:r>
            <a:r>
              <a:rPr lang="en-US" altLang="en-US" sz="2400" i="1" dirty="0"/>
              <a:t>title</a:t>
            </a:r>
            <a:r>
              <a:rPr lang="en-US" altLang="en-US" sz="2400" dirty="0"/>
              <a:t>, </a:t>
            </a:r>
            <a:r>
              <a:rPr lang="en-US" altLang="en-US" sz="2400" i="1" dirty="0" err="1"/>
              <a:t>dept_name</a:t>
            </a:r>
            <a:r>
              <a:rPr lang="en-US" altLang="en-US" sz="2400" dirty="0"/>
              <a:t>, </a:t>
            </a:r>
            <a:r>
              <a:rPr lang="en-US" altLang="en-US" sz="2400" i="1" dirty="0"/>
              <a:t>credits</a:t>
            </a:r>
            <a:r>
              <a:rPr lang="en-US" altLang="en-US" sz="2400" dirty="0"/>
              <a:t>)</a:t>
            </a:r>
            <a:br>
              <a:rPr lang="en-US" altLang="en-US" sz="2400" dirty="0"/>
            </a:br>
            <a:r>
              <a:rPr lang="en-US" altLang="en-US" sz="2400" b="1" dirty="0"/>
              <a:t>values </a:t>
            </a:r>
            <a:r>
              <a:rPr lang="en-US" altLang="en-US" sz="2400" dirty="0"/>
              <a:t>('CS-437', 'Database Systems', 'Comp. Sci.', 4);</a:t>
            </a:r>
          </a:p>
          <a:p>
            <a:pPr algn="r" rtl="1">
              <a:buFont typeface="Monotype Sorts" charset="2"/>
              <a:buNone/>
              <a:tabLst>
                <a:tab pos="1204913" algn="l"/>
                <a:tab pos="1890713" algn="l"/>
              </a:tabLst>
            </a:pPr>
            <a:r>
              <a:rPr lang="en-US" altLang="en-US" sz="1050" dirty="0"/>
              <a:t> </a:t>
            </a:r>
          </a:p>
          <a:p>
            <a:pPr algn="r" rtl="1">
              <a:tabLst>
                <a:tab pos="1204913" algn="l"/>
                <a:tab pos="1890713" algn="l"/>
              </a:tabLst>
            </a:pPr>
            <a:r>
              <a:rPr lang="fa-IR" altLang="en-US" sz="2400" dirty="0"/>
              <a:t>افزودن یک تاپل جدید به جدول </a:t>
            </a:r>
            <a:r>
              <a:rPr lang="en-US" altLang="en-US" sz="2400" dirty="0"/>
              <a:t>student </a:t>
            </a:r>
            <a:r>
              <a:rPr lang="fa-IR" altLang="en-US" sz="2400" dirty="0"/>
              <a:t>با مقدار </a:t>
            </a:r>
            <a:r>
              <a:rPr lang="en-US" altLang="en-US" sz="2400" dirty="0" err="1"/>
              <a:t>tot_creds</a:t>
            </a:r>
            <a:r>
              <a:rPr lang="en-US" altLang="en-US" sz="2400" dirty="0"/>
              <a:t> </a:t>
            </a:r>
            <a:r>
              <a:rPr lang="fa-IR" altLang="en-US" sz="2400" dirty="0"/>
              <a:t>برابر </a:t>
            </a:r>
            <a:r>
              <a:rPr lang="en-US" altLang="en-US" sz="2400" dirty="0"/>
              <a:t>null</a:t>
            </a:r>
            <a:r>
              <a:rPr lang="fa-IR" altLang="en-US" sz="2400" dirty="0"/>
              <a:t>:</a:t>
            </a:r>
            <a:endParaRPr lang="en-US" altLang="en-US" sz="2400" dirty="0"/>
          </a:p>
          <a:p>
            <a:pPr algn="l">
              <a:buFont typeface="Monotype Sorts" charset="2"/>
              <a:buNone/>
              <a:tabLst>
                <a:tab pos="1204913" algn="l"/>
                <a:tab pos="1890713" algn="l"/>
              </a:tabLst>
            </a:pPr>
            <a:r>
              <a:rPr lang="en-US" altLang="en-US" sz="2400" b="1" dirty="0"/>
              <a:t>insert into </a:t>
            </a:r>
            <a:r>
              <a:rPr lang="en-US" altLang="en-US" sz="2400" i="1" dirty="0"/>
              <a:t>student</a:t>
            </a:r>
            <a:br>
              <a:rPr lang="en-US" altLang="en-US" sz="2400" i="1" dirty="0"/>
            </a:br>
            <a:r>
              <a:rPr lang="en-US" altLang="en-US" sz="2400" b="1" dirty="0"/>
              <a:t>values </a:t>
            </a:r>
            <a:r>
              <a:rPr lang="en-US" altLang="en-US" sz="2400" dirty="0"/>
              <a:t>('3003', 'Green', 'Finance', </a:t>
            </a:r>
            <a:r>
              <a:rPr lang="en-US" altLang="en-US" sz="2400" i="1" dirty="0"/>
              <a:t>null</a:t>
            </a:r>
            <a:r>
              <a:rPr lang="en-US" altLang="en-US" sz="2400" dirty="0"/>
              <a:t>);</a:t>
            </a:r>
          </a:p>
          <a:p>
            <a:pPr algn="r" rtl="1">
              <a:buFont typeface="Monotype Sorts" charset="2"/>
              <a:buNone/>
              <a:tabLst>
                <a:tab pos="1204913" algn="l"/>
                <a:tab pos="1890713" algn="l"/>
              </a:tabLst>
            </a:pPr>
            <a:endParaRPr lang="en-US" altLang="en-US"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a:xfrm>
            <a:off x="889000" y="246063"/>
            <a:ext cx="8058150" cy="457200"/>
          </a:xfrm>
        </p:spPr>
        <p:txBody>
          <a:bodyPr/>
          <a:lstStyle/>
          <a:p>
            <a:pPr rtl="1"/>
            <a:r>
              <a:rPr lang="fa-IR" dirty="0"/>
              <a:t>درج (</a:t>
            </a:r>
            <a:r>
              <a:rPr lang="en-US" altLang="en-US" dirty="0"/>
              <a:t>Insertion</a:t>
            </a:r>
            <a:r>
              <a:rPr lang="fa-IR" altLang="en-US" dirty="0"/>
              <a:t>) (ادامه)</a:t>
            </a:r>
            <a:endParaRPr lang="en-US" altLang="en-US" sz="2800" dirty="0"/>
          </a:p>
        </p:txBody>
      </p:sp>
      <p:sp>
        <p:nvSpPr>
          <p:cNvPr id="65538" name="Rectangle 3"/>
          <p:cNvSpPr>
            <a:spLocks noGrp="1" noChangeArrowheads="1"/>
          </p:cNvSpPr>
          <p:nvPr>
            <p:ph idx="1"/>
          </p:nvPr>
        </p:nvSpPr>
        <p:spPr>
          <a:xfrm>
            <a:off x="790113" y="1106488"/>
            <a:ext cx="7561407" cy="5074856"/>
          </a:xfrm>
        </p:spPr>
        <p:txBody>
          <a:bodyPr/>
          <a:lstStyle/>
          <a:p>
            <a:pPr algn="r" rtl="1">
              <a:tabLst>
                <a:tab pos="908050" algn="l"/>
              </a:tabLst>
            </a:pPr>
            <a:r>
              <a:rPr lang="fa-IR" altLang="en-US" sz="1700" dirty="0"/>
              <a:t>تبدیل هر دانشجوی دپارتمان </a:t>
            </a:r>
            <a:r>
              <a:rPr lang="en-US" altLang="en-US" sz="1700" dirty="0"/>
              <a:t>Music </a:t>
            </a:r>
            <a:r>
              <a:rPr lang="fa-IR" altLang="en-US" sz="1700" dirty="0"/>
              <a:t>که بیش از ۱۴۴ واحد گذرانده است به استاد در همان دپارتمان با حقوق ۱۸٬۰۰۰ دلار:</a:t>
            </a:r>
          </a:p>
          <a:p>
            <a:pPr algn="r" rtl="1">
              <a:tabLst>
                <a:tab pos="908050" algn="l"/>
              </a:tabLst>
            </a:pPr>
            <a:endParaRPr lang="fa-IR" altLang="en-US" sz="1700" dirty="0"/>
          </a:p>
          <a:p>
            <a:pPr marL="0" indent="0" algn="r" rtl="1">
              <a:buNone/>
              <a:tabLst>
                <a:tab pos="908050" algn="l"/>
              </a:tabLst>
            </a:pPr>
            <a:r>
              <a:rPr lang="en-US" altLang="en-US" sz="1700" dirty="0"/>
              <a:t>	</a:t>
            </a:r>
          </a:p>
          <a:p>
            <a:pPr algn="r" rtl="1">
              <a:buFont typeface="Monotype Sorts" charset="2"/>
              <a:buNone/>
              <a:tabLst>
                <a:tab pos="908050" algn="l"/>
              </a:tabLst>
            </a:pPr>
            <a:endParaRPr lang="en-US" altLang="en-US" sz="1700" i="1" dirty="0"/>
          </a:p>
          <a:p>
            <a:pPr algn="r" rtl="1">
              <a:buFont typeface="Monotype Sorts" charset="2"/>
              <a:buNone/>
              <a:tabLst>
                <a:tab pos="908050" algn="l"/>
              </a:tabLst>
            </a:pPr>
            <a:endParaRPr lang="en-US" altLang="en-US" sz="1700" i="1" dirty="0"/>
          </a:p>
          <a:p>
            <a:pPr algn="r" rtl="1">
              <a:buFont typeface="Monotype Sorts" charset="2"/>
              <a:buNone/>
              <a:tabLst>
                <a:tab pos="908050" algn="l"/>
              </a:tabLst>
            </a:pPr>
            <a:endParaRPr lang="en-US" altLang="en-US" sz="1700" i="1" dirty="0"/>
          </a:p>
          <a:p>
            <a:pPr algn="r" rtl="1">
              <a:buFont typeface="Monotype Sorts" charset="2"/>
              <a:buNone/>
              <a:tabLst>
                <a:tab pos="908050" algn="l"/>
              </a:tabLst>
            </a:pPr>
            <a:endParaRPr lang="en-US" altLang="en-US" sz="800" i="1" dirty="0"/>
          </a:p>
          <a:p>
            <a:pPr algn="r" rtl="1">
              <a:tabLst>
                <a:tab pos="908050" algn="l"/>
              </a:tabLst>
            </a:pPr>
            <a:r>
              <a:rPr lang="fa-IR" altLang="en-US" sz="1700" dirty="0"/>
              <a:t>عبارت </a:t>
            </a:r>
            <a:r>
              <a:rPr lang="en-US" altLang="en-US" sz="1700" dirty="0"/>
              <a:t>SELECT … FROM … WHERE </a:t>
            </a:r>
            <a:r>
              <a:rPr lang="fa-IR" altLang="en-US" sz="1700" dirty="0"/>
              <a:t>قبل از درج نتایج به طور کامل ارزیابی می‌شود.در غیر این صورت، پرس‌وجوهایی مانند:</a:t>
            </a:r>
          </a:p>
          <a:p>
            <a:pPr marL="0" indent="0" algn="r" rtl="1">
              <a:buNone/>
              <a:tabLst>
                <a:tab pos="908050" algn="l"/>
              </a:tabLst>
            </a:pPr>
            <a:r>
              <a:rPr lang="en-US" altLang="en-US" sz="1700" dirty="0"/>
              <a:t>       	</a:t>
            </a:r>
            <a:r>
              <a:rPr lang="en-US" altLang="en-US" sz="1700" b="1" dirty="0"/>
              <a:t>insert into</a:t>
            </a:r>
            <a:r>
              <a:rPr lang="en-US" altLang="en-US" sz="1700" dirty="0"/>
              <a:t> </a:t>
            </a:r>
            <a:r>
              <a:rPr lang="en-US" altLang="en-US" sz="1700" i="1" dirty="0"/>
              <a:t>table</a:t>
            </a:r>
            <a:r>
              <a:rPr lang="en-US" altLang="en-US" sz="1700" dirty="0"/>
              <a:t>1 </a:t>
            </a:r>
            <a:r>
              <a:rPr lang="en-US" altLang="en-US" sz="1700" b="1" dirty="0"/>
              <a:t>select</a:t>
            </a:r>
            <a:r>
              <a:rPr lang="en-US" altLang="en-US" sz="1700" dirty="0"/>
              <a:t> * </a:t>
            </a:r>
            <a:r>
              <a:rPr lang="en-US" altLang="en-US" sz="1700" b="1" dirty="0"/>
              <a:t>from</a:t>
            </a:r>
            <a:r>
              <a:rPr lang="en-US" altLang="en-US" sz="1700" dirty="0"/>
              <a:t> </a:t>
            </a:r>
            <a:r>
              <a:rPr lang="en-US" altLang="en-US" sz="1700" i="1" dirty="0"/>
              <a:t>table</a:t>
            </a:r>
            <a:r>
              <a:rPr lang="en-US" altLang="en-US" sz="1700" dirty="0"/>
              <a:t>1</a:t>
            </a:r>
          </a:p>
          <a:p>
            <a:pPr marL="0" indent="0" algn="r" rtl="1">
              <a:buNone/>
            </a:pPr>
            <a:r>
              <a:rPr lang="fa-IR" sz="1800" dirty="0"/>
              <a:t>می‌توانند باعث مشکل شوند.</a:t>
            </a:r>
          </a:p>
        </p:txBody>
      </p:sp>
      <p:sp>
        <p:nvSpPr>
          <p:cNvPr id="5" name="TextBox 4">
            <a:extLst>
              <a:ext uri="{FF2B5EF4-FFF2-40B4-BE49-F238E27FC236}">
                <a16:creationId xmlns:a16="http://schemas.microsoft.com/office/drawing/2014/main" id="{8B279C11-82D8-493F-87B8-471B401E9873}"/>
              </a:ext>
            </a:extLst>
          </p:cNvPr>
          <p:cNvSpPr txBox="1"/>
          <p:nvPr/>
        </p:nvSpPr>
        <p:spPr>
          <a:xfrm>
            <a:off x="790113" y="1972151"/>
            <a:ext cx="7767983" cy="1323439"/>
          </a:xfrm>
          <a:prstGeom prst="rect">
            <a:avLst/>
          </a:prstGeom>
          <a:noFill/>
        </p:spPr>
        <p:txBody>
          <a:bodyPr wrap="square">
            <a:spAutoFit/>
          </a:bodyPr>
          <a:lstStyle/>
          <a:p>
            <a:r>
              <a:rPr lang="en-US" altLang="en-US" sz="2000" dirty="0"/>
              <a:t> </a:t>
            </a:r>
            <a:r>
              <a:rPr lang="en-US" altLang="en-US" sz="2000" b="1" dirty="0"/>
              <a:t>insert into </a:t>
            </a:r>
            <a:r>
              <a:rPr lang="en-US" altLang="en-US" sz="2000" i="1" dirty="0"/>
              <a:t>instructor</a:t>
            </a:r>
            <a:br>
              <a:rPr lang="en-US" altLang="en-US" sz="2000" i="1" dirty="0"/>
            </a:br>
            <a:r>
              <a:rPr lang="en-US" altLang="en-US" sz="2000" i="1" dirty="0"/>
              <a:t>	</a:t>
            </a:r>
            <a:r>
              <a:rPr lang="en-US" altLang="en-US" sz="2000" b="1" dirty="0"/>
              <a:t>select </a:t>
            </a:r>
            <a:r>
              <a:rPr lang="en-US" altLang="en-US" sz="2000" i="1" dirty="0"/>
              <a:t>ID, name, </a:t>
            </a:r>
            <a:r>
              <a:rPr lang="en-US" altLang="en-US" sz="2000" i="1" dirty="0" err="1"/>
              <a:t>dept_name</a:t>
            </a:r>
            <a:r>
              <a:rPr lang="en-US" altLang="en-US" sz="2000" i="1" dirty="0"/>
              <a:t>, 18000</a:t>
            </a:r>
            <a:br>
              <a:rPr lang="en-US" altLang="en-US" sz="2000" i="1" dirty="0"/>
            </a:br>
            <a:r>
              <a:rPr lang="en-US" altLang="en-US" sz="2000" i="1" dirty="0"/>
              <a:t>         </a:t>
            </a:r>
            <a:r>
              <a:rPr lang="en-US" altLang="en-US" sz="2000" b="1" dirty="0"/>
              <a:t>from </a:t>
            </a:r>
            <a:r>
              <a:rPr lang="en-US" altLang="en-US" sz="2000" i="1" dirty="0"/>
              <a:t>  student </a:t>
            </a:r>
            <a:br>
              <a:rPr lang="en-US" altLang="en-US" sz="2000" i="1" dirty="0"/>
            </a:br>
            <a:r>
              <a:rPr lang="en-US" altLang="en-US" sz="2000" i="1" dirty="0"/>
              <a:t>         </a:t>
            </a:r>
            <a:r>
              <a:rPr lang="en-US" altLang="en-US" sz="2000" b="1" dirty="0"/>
              <a:t>where </a:t>
            </a:r>
            <a:r>
              <a:rPr lang="en-US" altLang="en-US" sz="2000" i="1" dirty="0"/>
              <a:t>  </a:t>
            </a:r>
            <a:r>
              <a:rPr lang="en-US" altLang="en-US" sz="2000" i="1" dirty="0" err="1"/>
              <a:t>dept_name</a:t>
            </a:r>
            <a:r>
              <a:rPr lang="en-US" altLang="en-US" sz="2000" i="1" dirty="0"/>
              <a:t> = '</a:t>
            </a:r>
            <a:r>
              <a:rPr lang="en-US" altLang="en-US" sz="2000" dirty="0"/>
              <a:t>Music' </a:t>
            </a:r>
            <a:r>
              <a:rPr lang="en-US" altLang="en-US" sz="2000" b="1" dirty="0"/>
              <a:t>and </a:t>
            </a:r>
            <a:r>
              <a:rPr lang="en-US" altLang="en-US" sz="2000" i="1" dirty="0" err="1"/>
              <a:t>total_cred</a:t>
            </a:r>
            <a:r>
              <a:rPr lang="en-US" altLang="en-US" sz="2000" b="1" dirty="0"/>
              <a:t> </a:t>
            </a:r>
            <a:r>
              <a:rPr lang="en-US" altLang="en-US" sz="2000" dirty="0"/>
              <a:t>&gt;</a:t>
            </a:r>
            <a:r>
              <a:rPr lang="en-US" altLang="en-US" sz="2000" b="1" dirty="0"/>
              <a:t> </a:t>
            </a:r>
            <a:r>
              <a:rPr lang="en-US" altLang="en-US" sz="2000" dirty="0"/>
              <a:t>144;</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881063" y="123825"/>
            <a:ext cx="8077200" cy="609600"/>
          </a:xfrm>
        </p:spPr>
        <p:txBody>
          <a:bodyPr/>
          <a:lstStyle/>
          <a:p>
            <a:pPr rtl="1"/>
            <a:r>
              <a:rPr lang="fa-IR" dirty="0"/>
              <a:t>به‌روزرسانی‌ها (</a:t>
            </a:r>
            <a:r>
              <a:rPr lang="en-US" altLang="en-US" sz="2800" dirty="0"/>
              <a:t>Updates</a:t>
            </a:r>
            <a:r>
              <a:rPr lang="fa-IR" altLang="en-US" sz="2800" dirty="0"/>
              <a:t>)</a:t>
            </a:r>
            <a:endParaRPr lang="en-US" altLang="en-US" sz="2800" dirty="0"/>
          </a:p>
        </p:txBody>
      </p:sp>
      <p:sp>
        <p:nvSpPr>
          <p:cNvPr id="66562" name="Rectangle 3"/>
          <p:cNvSpPr>
            <a:spLocks noGrp="1" noChangeArrowheads="1"/>
          </p:cNvSpPr>
          <p:nvPr>
            <p:ph idx="1"/>
          </p:nvPr>
        </p:nvSpPr>
        <p:spPr>
          <a:xfrm>
            <a:off x="781235" y="1105345"/>
            <a:ext cx="7634796" cy="4876800"/>
          </a:xfrm>
        </p:spPr>
        <p:txBody>
          <a:bodyPr/>
          <a:lstStyle/>
          <a:p>
            <a:pPr algn="r" rtl="1">
              <a:tabLst>
                <a:tab pos="2336800" algn="l"/>
              </a:tabLst>
            </a:pPr>
            <a:r>
              <a:rPr lang="fa-IR" altLang="en-US" sz="1700" dirty="0"/>
              <a:t>افزایش ۵٪ حقوق تمام اساتید:</a:t>
            </a:r>
          </a:p>
          <a:p>
            <a:pPr algn="r" rtl="1">
              <a:tabLst>
                <a:tab pos="2336800" algn="l"/>
              </a:tabLst>
            </a:pPr>
            <a:endParaRPr lang="en-US" altLang="en-US" sz="1700" dirty="0"/>
          </a:p>
          <a:p>
            <a:pPr algn="r" rtl="1">
              <a:tabLst>
                <a:tab pos="2336800" algn="l"/>
              </a:tabLst>
            </a:pPr>
            <a:endParaRPr lang="en-US" altLang="en-US" sz="1700" dirty="0"/>
          </a:p>
          <a:p>
            <a:pPr algn="r" rtl="1">
              <a:tabLst>
                <a:tab pos="2336800" algn="l"/>
              </a:tabLst>
            </a:pPr>
            <a:endParaRPr lang="en-US" altLang="en-US" sz="1700" dirty="0"/>
          </a:p>
          <a:p>
            <a:pPr algn="r" rtl="1">
              <a:tabLst>
                <a:tab pos="2336800" algn="l"/>
              </a:tabLst>
            </a:pPr>
            <a:endParaRPr lang="en-US" altLang="en-US" sz="1700" dirty="0"/>
          </a:p>
          <a:p>
            <a:pPr algn="r" rtl="1">
              <a:tabLst>
                <a:tab pos="2336800" algn="l"/>
              </a:tabLst>
            </a:pPr>
            <a:endParaRPr lang="en-US" altLang="en-US" sz="1700" dirty="0"/>
          </a:p>
          <a:p>
            <a:pPr algn="r" rtl="1">
              <a:tabLst>
                <a:tab pos="2336800" algn="l"/>
              </a:tabLst>
            </a:pPr>
            <a:r>
              <a:rPr lang="fa-IR" altLang="en-US" sz="1700" dirty="0"/>
              <a:t>افزایش ۵٪ حقوق اساتیدی که کمتر از ۷۰۰۰۰ دلار حقوق می‌گیرند:</a:t>
            </a:r>
          </a:p>
          <a:p>
            <a:pPr algn="r" rtl="1">
              <a:tabLst>
                <a:tab pos="2336800" algn="l"/>
              </a:tabLst>
            </a:pPr>
            <a:endParaRPr lang="fa-IR" altLang="en-US" sz="1700" dirty="0">
              <a:sym typeface="Symbol" panose="05050102010706020507" pitchFamily="18" charset="2"/>
            </a:endParaRPr>
          </a:p>
          <a:p>
            <a:pPr algn="r" rtl="1">
              <a:tabLst>
                <a:tab pos="2336800" algn="l"/>
              </a:tabLst>
            </a:pPr>
            <a:endParaRPr lang="en-US" altLang="en-US" sz="1700" dirty="0">
              <a:sym typeface="Symbol" panose="05050102010706020507" pitchFamily="18" charset="2"/>
            </a:endParaRPr>
          </a:p>
          <a:p>
            <a:pPr algn="r" rtl="1">
              <a:tabLst>
                <a:tab pos="2336800" algn="l"/>
              </a:tabLst>
            </a:pPr>
            <a:endParaRPr lang="en-US" altLang="en-US" sz="1700" dirty="0">
              <a:sym typeface="Symbol" panose="05050102010706020507" pitchFamily="18" charset="2"/>
            </a:endParaRPr>
          </a:p>
          <a:p>
            <a:pPr algn="r" rtl="1">
              <a:tabLst>
                <a:tab pos="2336800" algn="l"/>
              </a:tabLst>
            </a:pPr>
            <a:r>
              <a:rPr lang="fa-IR" altLang="en-US" sz="1700" dirty="0"/>
              <a:t>افزایش ۵٪ حقوق اساتیدی که حقوقشان کمتر از میانگین است:</a:t>
            </a:r>
            <a:r>
              <a:rPr lang="en-US" altLang="en-US" sz="1700" b="1" dirty="0">
                <a:sym typeface="Symbol" panose="05050102010706020507" pitchFamily="18" charset="2"/>
              </a:rPr>
              <a:t>                          </a:t>
            </a:r>
            <a:endParaRPr lang="en-US" altLang="en-US" dirty="0">
              <a:sym typeface="Symbol" panose="05050102010706020507" pitchFamily="18" charset="2"/>
            </a:endParaRPr>
          </a:p>
        </p:txBody>
      </p:sp>
      <p:sp>
        <p:nvSpPr>
          <p:cNvPr id="5" name="TextBox 4">
            <a:extLst>
              <a:ext uri="{FF2B5EF4-FFF2-40B4-BE49-F238E27FC236}">
                <a16:creationId xmlns:a16="http://schemas.microsoft.com/office/drawing/2014/main" id="{64764533-A3A2-407F-923B-3C37E6E0E264}"/>
              </a:ext>
            </a:extLst>
          </p:cNvPr>
          <p:cNvSpPr txBox="1"/>
          <p:nvPr/>
        </p:nvSpPr>
        <p:spPr>
          <a:xfrm>
            <a:off x="781235" y="1702594"/>
            <a:ext cx="6444284" cy="830997"/>
          </a:xfrm>
          <a:prstGeom prst="rect">
            <a:avLst/>
          </a:prstGeom>
          <a:noFill/>
        </p:spPr>
        <p:txBody>
          <a:bodyPr wrap="square">
            <a:spAutoFit/>
          </a:bodyPr>
          <a:lstStyle/>
          <a:p>
            <a:r>
              <a:rPr lang="en-US" altLang="en-US" sz="2400" dirty="0"/>
              <a:t> </a:t>
            </a:r>
            <a:r>
              <a:rPr lang="en-US" altLang="en-US" sz="2400" b="1" dirty="0">
                <a:sym typeface="Symbol" panose="05050102010706020507" pitchFamily="18" charset="2"/>
              </a:rPr>
              <a:t>update </a:t>
            </a:r>
            <a:r>
              <a:rPr lang="en-US" altLang="en-US" sz="2400" i="1" dirty="0">
                <a:sym typeface="Symbol" panose="05050102010706020507" pitchFamily="18" charset="2"/>
              </a:rPr>
              <a:t>instructor</a:t>
            </a:r>
            <a:br>
              <a:rPr lang="en-US" altLang="en-US" sz="2400" i="1" dirty="0">
                <a:sym typeface="Symbol" panose="05050102010706020507" pitchFamily="18" charset="2"/>
              </a:rPr>
            </a:br>
            <a:r>
              <a:rPr lang="en-US" altLang="en-US" sz="2400" i="1" dirty="0">
                <a:sym typeface="Symbol" panose="05050102010706020507" pitchFamily="18" charset="2"/>
              </a:rPr>
              <a:t>               </a:t>
            </a:r>
            <a:r>
              <a:rPr lang="en-US" altLang="en-US" sz="2400" b="1" dirty="0">
                <a:sym typeface="Symbol" panose="05050102010706020507" pitchFamily="18" charset="2"/>
              </a:rPr>
              <a:t>set </a:t>
            </a:r>
            <a:r>
              <a:rPr lang="en-US" altLang="en-US" sz="2400" i="1" dirty="0">
                <a:sym typeface="Symbol" panose="05050102010706020507" pitchFamily="18" charset="2"/>
              </a:rPr>
              <a:t>salary </a:t>
            </a:r>
            <a:r>
              <a:rPr lang="en-US" altLang="en-US" sz="2400" dirty="0">
                <a:sym typeface="Symbol" panose="05050102010706020507" pitchFamily="18" charset="2"/>
              </a:rPr>
              <a:t>= </a:t>
            </a:r>
            <a:r>
              <a:rPr lang="en-US" altLang="en-US" sz="2400" i="1" dirty="0">
                <a:sym typeface="Symbol" panose="05050102010706020507" pitchFamily="18" charset="2"/>
              </a:rPr>
              <a:t>salary </a:t>
            </a:r>
            <a:r>
              <a:rPr lang="en-US" altLang="en-US" sz="2400" dirty="0">
                <a:sym typeface="Symbol" panose="05050102010706020507" pitchFamily="18" charset="2"/>
              </a:rPr>
              <a:t>* 1.05</a:t>
            </a:r>
            <a:endParaRPr lang="en-US" sz="2400" dirty="0"/>
          </a:p>
        </p:txBody>
      </p:sp>
      <p:sp>
        <p:nvSpPr>
          <p:cNvPr id="7" name="TextBox 6">
            <a:extLst>
              <a:ext uri="{FF2B5EF4-FFF2-40B4-BE49-F238E27FC236}">
                <a16:creationId xmlns:a16="http://schemas.microsoft.com/office/drawing/2014/main" id="{D77E56B6-3B6B-4A03-85D6-70B662704C80}"/>
              </a:ext>
            </a:extLst>
          </p:cNvPr>
          <p:cNvSpPr txBox="1"/>
          <p:nvPr/>
        </p:nvSpPr>
        <p:spPr>
          <a:xfrm>
            <a:off x="781235" y="3475125"/>
            <a:ext cx="7301535" cy="1015663"/>
          </a:xfrm>
          <a:prstGeom prst="rect">
            <a:avLst/>
          </a:prstGeom>
          <a:noFill/>
        </p:spPr>
        <p:txBody>
          <a:bodyPr wrap="square">
            <a:spAutoFit/>
          </a:bodyPr>
          <a:lstStyle/>
          <a:p>
            <a:r>
              <a:rPr lang="en-US" altLang="en-US" sz="2000" dirty="0">
                <a:sym typeface="Symbol" panose="05050102010706020507" pitchFamily="18" charset="2"/>
              </a:rPr>
              <a:t> </a:t>
            </a:r>
            <a:r>
              <a:rPr lang="en-US" altLang="en-US" sz="2000" b="1" dirty="0">
                <a:sym typeface="Symbol" panose="05050102010706020507" pitchFamily="18" charset="2"/>
              </a:rPr>
              <a:t>update </a:t>
            </a:r>
            <a:r>
              <a:rPr lang="en-US" altLang="en-US" sz="2000" i="1" dirty="0">
                <a:sym typeface="Symbol" panose="05050102010706020507" pitchFamily="18" charset="2"/>
              </a:rPr>
              <a:t>instructor</a:t>
            </a:r>
            <a:br>
              <a:rPr lang="en-US" altLang="en-US" sz="2000" i="1" dirty="0">
                <a:sym typeface="Symbol" panose="05050102010706020507" pitchFamily="18" charset="2"/>
              </a:rPr>
            </a:br>
            <a:r>
              <a:rPr lang="en-US" altLang="en-US" sz="2000" i="1" dirty="0">
                <a:sym typeface="Symbol" panose="05050102010706020507" pitchFamily="18" charset="2"/>
              </a:rPr>
              <a:t>                     </a:t>
            </a:r>
            <a:r>
              <a:rPr lang="en-US" altLang="en-US" sz="2000" b="1" dirty="0">
                <a:sym typeface="Symbol" panose="05050102010706020507" pitchFamily="18" charset="2"/>
              </a:rPr>
              <a:t>set </a:t>
            </a:r>
            <a:r>
              <a:rPr lang="en-US" altLang="en-US" sz="2000" i="1" dirty="0">
                <a:sym typeface="Symbol" panose="05050102010706020507" pitchFamily="18" charset="2"/>
              </a:rPr>
              <a:t>salary </a:t>
            </a:r>
            <a:r>
              <a:rPr lang="en-US" altLang="en-US" sz="2000" dirty="0">
                <a:sym typeface="Symbol" panose="05050102010706020507" pitchFamily="18" charset="2"/>
              </a:rPr>
              <a:t>= </a:t>
            </a:r>
            <a:r>
              <a:rPr lang="en-US" altLang="en-US" sz="2000" i="1" dirty="0">
                <a:sym typeface="Symbol" panose="05050102010706020507" pitchFamily="18" charset="2"/>
              </a:rPr>
              <a:t>salary </a:t>
            </a:r>
            <a:r>
              <a:rPr lang="en-US" altLang="en-US" sz="2000" dirty="0">
                <a:sym typeface="Symbol" panose="05050102010706020507" pitchFamily="18" charset="2"/>
              </a:rPr>
              <a:t>* 1.05</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b="1" dirty="0">
                <a:sym typeface="Symbol" panose="05050102010706020507" pitchFamily="18" charset="2"/>
              </a:rPr>
              <a:t>where </a:t>
            </a:r>
            <a:r>
              <a:rPr lang="en-US" altLang="en-US" sz="2000" i="1" dirty="0">
                <a:sym typeface="Symbol" panose="05050102010706020507" pitchFamily="18" charset="2"/>
              </a:rPr>
              <a:t>salary </a:t>
            </a:r>
            <a:r>
              <a:rPr lang="en-US" altLang="en-US" sz="2000" dirty="0">
                <a:sym typeface="Symbol" panose="05050102010706020507" pitchFamily="18" charset="2"/>
              </a:rPr>
              <a:t>&lt; 70000;</a:t>
            </a:r>
            <a:endParaRPr lang="en-US" sz="2000" dirty="0"/>
          </a:p>
        </p:txBody>
      </p:sp>
      <p:sp>
        <p:nvSpPr>
          <p:cNvPr id="9" name="TextBox 8">
            <a:extLst>
              <a:ext uri="{FF2B5EF4-FFF2-40B4-BE49-F238E27FC236}">
                <a16:creationId xmlns:a16="http://schemas.microsoft.com/office/drawing/2014/main" id="{81E84EF9-ACFD-4D18-A414-C58E3EDFB417}"/>
              </a:ext>
            </a:extLst>
          </p:cNvPr>
          <p:cNvSpPr txBox="1"/>
          <p:nvPr/>
        </p:nvSpPr>
        <p:spPr>
          <a:xfrm>
            <a:off x="781235" y="5255955"/>
            <a:ext cx="6858000" cy="1323439"/>
          </a:xfrm>
          <a:prstGeom prst="rect">
            <a:avLst/>
          </a:prstGeom>
          <a:noFill/>
        </p:spPr>
        <p:txBody>
          <a:bodyPr wrap="square">
            <a:spAutoFit/>
          </a:bodyPr>
          <a:lstStyle/>
          <a:p>
            <a:pPr>
              <a:buNone/>
              <a:tabLst>
                <a:tab pos="2336800" algn="l"/>
              </a:tabLst>
            </a:pPr>
            <a:r>
              <a:rPr lang="en-US" altLang="en-US" sz="2000" b="1" dirty="0">
                <a:sym typeface="Symbol" panose="05050102010706020507" pitchFamily="18" charset="2"/>
              </a:rPr>
              <a:t>update </a:t>
            </a:r>
            <a:r>
              <a:rPr lang="en-US" altLang="en-US" sz="2000" i="1" dirty="0">
                <a:sym typeface="Symbol" panose="05050102010706020507" pitchFamily="18" charset="2"/>
              </a:rPr>
              <a:t>instructor</a:t>
            </a:r>
            <a:br>
              <a:rPr lang="en-US" altLang="en-US" sz="2000" i="1" dirty="0">
                <a:sym typeface="Symbol" panose="05050102010706020507" pitchFamily="18" charset="2"/>
              </a:rPr>
            </a:br>
            <a:r>
              <a:rPr lang="en-US" altLang="en-US" sz="2000" i="1" dirty="0">
                <a:sym typeface="Symbol" panose="05050102010706020507" pitchFamily="18" charset="2"/>
              </a:rPr>
              <a:t>                     </a:t>
            </a:r>
            <a:r>
              <a:rPr lang="en-US" altLang="en-US" sz="2000" b="1" dirty="0">
                <a:sym typeface="Symbol" panose="05050102010706020507" pitchFamily="18" charset="2"/>
              </a:rPr>
              <a:t>set </a:t>
            </a:r>
            <a:r>
              <a:rPr lang="en-US" altLang="en-US" sz="2000" i="1" dirty="0">
                <a:sym typeface="Symbol" panose="05050102010706020507" pitchFamily="18" charset="2"/>
              </a:rPr>
              <a:t>salary </a:t>
            </a:r>
            <a:r>
              <a:rPr lang="en-US" altLang="en-US" sz="2000" dirty="0">
                <a:sym typeface="Symbol" panose="05050102010706020507" pitchFamily="18" charset="2"/>
              </a:rPr>
              <a:t>= </a:t>
            </a:r>
            <a:r>
              <a:rPr lang="en-US" altLang="en-US" sz="2000" i="1" dirty="0">
                <a:sym typeface="Symbol" panose="05050102010706020507" pitchFamily="18" charset="2"/>
              </a:rPr>
              <a:t>salary </a:t>
            </a:r>
            <a:r>
              <a:rPr lang="en-US" altLang="en-US" sz="2000" dirty="0">
                <a:sym typeface="Symbol" panose="05050102010706020507" pitchFamily="18" charset="2"/>
              </a:rPr>
              <a:t>* 1.05</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b="1" dirty="0">
                <a:sym typeface="Symbol" panose="05050102010706020507" pitchFamily="18" charset="2"/>
              </a:rPr>
              <a:t>where </a:t>
            </a:r>
            <a:r>
              <a:rPr lang="en-US" altLang="en-US" sz="2000" i="1" dirty="0">
                <a:sym typeface="Symbol" panose="05050102010706020507" pitchFamily="18" charset="2"/>
              </a:rPr>
              <a:t>salary </a:t>
            </a:r>
            <a:r>
              <a:rPr lang="en-US" altLang="en-US" sz="2000" dirty="0">
                <a:sym typeface="Symbol" panose="05050102010706020507" pitchFamily="18" charset="2"/>
              </a:rPr>
              <a:t>&lt;  (</a:t>
            </a:r>
            <a:r>
              <a:rPr lang="en-US" altLang="en-US" sz="2000" b="1" dirty="0">
                <a:sym typeface="Symbol" panose="05050102010706020507" pitchFamily="18" charset="2"/>
              </a:rPr>
              <a:t>select avg </a:t>
            </a:r>
            <a:r>
              <a:rPr lang="en-US" altLang="en-US" sz="2000" dirty="0">
                <a:sym typeface="Symbol" panose="05050102010706020507" pitchFamily="18" charset="2"/>
              </a:rPr>
              <a:t>(salary)</a:t>
            </a:r>
            <a:br>
              <a:rPr lang="en-US" altLang="en-US" sz="2000" dirty="0">
                <a:sym typeface="Symbol" panose="05050102010706020507" pitchFamily="18" charset="2"/>
              </a:rPr>
            </a:br>
            <a:r>
              <a:rPr lang="en-US" altLang="en-US" sz="2000" dirty="0">
                <a:sym typeface="Symbol" panose="05050102010706020507" pitchFamily="18" charset="2"/>
              </a:rPr>
              <a:t>                                                 </a:t>
            </a:r>
            <a:r>
              <a:rPr lang="en-US" altLang="en-US" sz="2000" b="1" dirty="0">
                <a:sym typeface="Symbol" panose="05050102010706020507" pitchFamily="18" charset="2"/>
              </a:rPr>
              <a:t>from </a:t>
            </a:r>
            <a:r>
              <a:rPr lang="en-US" altLang="en-US" sz="2000" i="1" dirty="0">
                <a:sym typeface="Symbol" panose="05050102010706020507" pitchFamily="18" charset="2"/>
              </a:rPr>
              <a:t>instructor</a:t>
            </a:r>
            <a:r>
              <a:rPr lang="en-US" altLang="en-US" sz="2000" dirty="0">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881063" y="123825"/>
            <a:ext cx="8077200" cy="609600"/>
          </a:xfrm>
        </p:spPr>
        <p:txBody>
          <a:bodyPr/>
          <a:lstStyle/>
          <a:p>
            <a:pPr rtl="1"/>
            <a:r>
              <a:rPr lang="fa-IR" dirty="0"/>
              <a:t>به‌روزرسانی‌ها (</a:t>
            </a:r>
            <a:r>
              <a:rPr lang="en-US" altLang="en-US" dirty="0"/>
              <a:t>Updates</a:t>
            </a:r>
            <a:r>
              <a:rPr lang="fa-IR" altLang="en-US" dirty="0"/>
              <a:t>) (ادامه)</a:t>
            </a:r>
            <a:endParaRPr lang="en-US" altLang="en-US" sz="2800" dirty="0"/>
          </a:p>
        </p:txBody>
      </p:sp>
      <p:sp>
        <p:nvSpPr>
          <p:cNvPr id="66562" name="Rectangle 3"/>
          <p:cNvSpPr>
            <a:spLocks noGrp="1" noChangeArrowheads="1"/>
          </p:cNvSpPr>
          <p:nvPr>
            <p:ph idx="1"/>
          </p:nvPr>
        </p:nvSpPr>
        <p:spPr>
          <a:xfrm>
            <a:off x="781236" y="1100831"/>
            <a:ext cx="7634795" cy="3946657"/>
          </a:xfrm>
        </p:spPr>
        <p:txBody>
          <a:bodyPr/>
          <a:lstStyle/>
          <a:p>
            <a:pPr algn="r" rtl="1">
              <a:tabLst>
                <a:tab pos="2336800" algn="l"/>
              </a:tabLst>
            </a:pPr>
            <a:r>
              <a:rPr lang="fa-IR" altLang="en-US" dirty="0"/>
              <a:t>افزایش ۳٪ حقوق اساتیدی که بیش از ۱۰۰٬۰۰۰ دلار حقوق می‌گیرند و  افزایش %5 درصدی بقیه اساتید:</a:t>
            </a:r>
            <a:endParaRPr lang="en-US" altLang="en-US" dirty="0"/>
          </a:p>
          <a:p>
            <a:pPr lvl="1" algn="r" rtl="1">
              <a:tabLst>
                <a:tab pos="2336800" algn="l"/>
              </a:tabLst>
            </a:pPr>
            <a:r>
              <a:rPr lang="fa-IR" altLang="en-US" dirty="0"/>
              <a:t>دو جمله </a:t>
            </a:r>
            <a:r>
              <a:rPr lang="en-US" altLang="en-US" dirty="0"/>
              <a:t>update</a:t>
            </a:r>
            <a:r>
              <a:rPr lang="fa-IR" altLang="en-US" dirty="0"/>
              <a:t> بنویسید:</a:t>
            </a:r>
            <a:endParaRPr lang="en-US" altLang="en-US" dirty="0"/>
          </a:p>
          <a:p>
            <a:pPr lvl="1" algn="r" rtl="1">
              <a:tabLst>
                <a:tab pos="2336800" algn="l"/>
              </a:tabLst>
            </a:pPr>
            <a:endParaRPr lang="en-US" altLang="en-US" dirty="0">
              <a:sym typeface="Symbol" panose="05050102010706020507" pitchFamily="18" charset="2"/>
            </a:endParaRPr>
          </a:p>
          <a:p>
            <a:pPr lvl="1" algn="r" rtl="1">
              <a:tabLst>
                <a:tab pos="2336800" algn="l"/>
              </a:tabLst>
            </a:pPr>
            <a:endParaRPr lang="en-US" altLang="en-US" dirty="0">
              <a:sym typeface="Symbol" panose="05050102010706020507" pitchFamily="18" charset="2"/>
            </a:endParaRPr>
          </a:p>
          <a:p>
            <a:pPr lvl="1" algn="r" rtl="1">
              <a:tabLst>
                <a:tab pos="2336800" algn="l"/>
              </a:tabLst>
            </a:pPr>
            <a:endParaRPr lang="en-US" altLang="en-US" dirty="0">
              <a:sym typeface="Symbol" panose="05050102010706020507" pitchFamily="18" charset="2"/>
            </a:endParaRPr>
          </a:p>
          <a:p>
            <a:pPr lvl="1" algn="r" rtl="1">
              <a:tabLst>
                <a:tab pos="2336800" algn="l"/>
              </a:tabLst>
            </a:pPr>
            <a:endParaRPr lang="en-US" altLang="en-US" dirty="0">
              <a:sym typeface="Symbol" panose="05050102010706020507" pitchFamily="18" charset="2"/>
            </a:endParaRPr>
          </a:p>
          <a:p>
            <a:pPr lvl="1" algn="r" rtl="1">
              <a:tabLst>
                <a:tab pos="2336800" algn="l"/>
              </a:tabLst>
            </a:pPr>
            <a:endParaRPr lang="en-US" altLang="en-US" dirty="0">
              <a:sym typeface="Symbol" panose="05050102010706020507" pitchFamily="18" charset="2"/>
            </a:endParaRPr>
          </a:p>
          <a:p>
            <a:pPr lvl="1" algn="r" rtl="1">
              <a:tabLst>
                <a:tab pos="2336800" algn="l"/>
              </a:tabLst>
            </a:pPr>
            <a:r>
              <a:rPr lang="fa-IR" altLang="en-US" dirty="0">
                <a:sym typeface="Symbol" panose="05050102010706020507" pitchFamily="18" charset="2"/>
              </a:rPr>
              <a:t>نکته: ترتیب اجرای دو دستور مهم است.</a:t>
            </a:r>
          </a:p>
          <a:p>
            <a:pPr lvl="1" algn="r" rtl="1">
              <a:tabLst>
                <a:tab pos="2336800" algn="l"/>
              </a:tabLst>
            </a:pPr>
            <a:r>
              <a:rPr lang="fa-IR" altLang="en-US" dirty="0">
                <a:sym typeface="Symbol" panose="05050102010706020507" pitchFamily="18" charset="2"/>
              </a:rPr>
              <a:t>روش بهتر با استفاده از </a:t>
            </a:r>
            <a:r>
              <a:rPr lang="en-US" altLang="en-US" dirty="0">
                <a:sym typeface="Symbol" panose="05050102010706020507" pitchFamily="18" charset="2"/>
              </a:rPr>
              <a:t>CASE</a:t>
            </a:r>
            <a:r>
              <a:rPr lang="fa-IR" altLang="en-US" dirty="0">
                <a:sym typeface="Symbol" panose="05050102010706020507" pitchFamily="18" charset="2"/>
              </a:rPr>
              <a:t> </a:t>
            </a:r>
            <a:r>
              <a:rPr lang="en-US" altLang="en-US" dirty="0">
                <a:sym typeface="Symbol" panose="05050102010706020507" pitchFamily="18" charset="2"/>
              </a:rPr>
              <a:t> </a:t>
            </a:r>
            <a:r>
              <a:rPr lang="fa-IR" altLang="en-US" dirty="0">
                <a:sym typeface="Symbol" panose="05050102010706020507" pitchFamily="18" charset="2"/>
              </a:rPr>
              <a:t>در یک دستور واحد قابل انجام است.</a:t>
            </a:r>
            <a:endParaRPr lang="en-US" altLang="en-US" dirty="0">
              <a:sym typeface="Symbol" panose="05050102010706020507" pitchFamily="18" charset="2"/>
            </a:endParaRPr>
          </a:p>
        </p:txBody>
      </p:sp>
      <p:sp>
        <p:nvSpPr>
          <p:cNvPr id="5" name="TextBox 4">
            <a:extLst>
              <a:ext uri="{FF2B5EF4-FFF2-40B4-BE49-F238E27FC236}">
                <a16:creationId xmlns:a16="http://schemas.microsoft.com/office/drawing/2014/main" id="{DDE50397-0D26-42DC-A221-E388A5744216}"/>
              </a:ext>
            </a:extLst>
          </p:cNvPr>
          <p:cNvSpPr txBox="1"/>
          <p:nvPr/>
        </p:nvSpPr>
        <p:spPr>
          <a:xfrm>
            <a:off x="1331844" y="2391851"/>
            <a:ext cx="4572000" cy="1754326"/>
          </a:xfrm>
          <a:prstGeom prst="rect">
            <a:avLst/>
          </a:prstGeom>
          <a:noFill/>
        </p:spPr>
        <p:txBody>
          <a:bodyPr wrap="square">
            <a:spAutoFit/>
          </a:bodyPr>
          <a:lstStyle/>
          <a:p>
            <a:pPr lvl="1">
              <a:buFont typeface="Monotype Sorts" charset="2"/>
              <a:buNone/>
              <a:tabLst>
                <a:tab pos="2336800" algn="l"/>
              </a:tabLst>
            </a:pPr>
            <a:r>
              <a:rPr lang="en-US" altLang="en-US" sz="1800" b="1" dirty="0">
                <a:sym typeface="Symbol" panose="05050102010706020507" pitchFamily="18" charset="2"/>
              </a:rPr>
              <a:t>update </a:t>
            </a:r>
            <a:r>
              <a:rPr lang="en-US" altLang="en-US" sz="1800" i="1" dirty="0">
                <a:sym typeface="Symbol" panose="05050102010706020507" pitchFamily="18" charset="2"/>
              </a:rPr>
              <a:t>instructor</a:t>
            </a:r>
            <a:br>
              <a:rPr lang="en-US" altLang="en-US" sz="1800" i="1" dirty="0">
                <a:sym typeface="Symbol" panose="05050102010706020507" pitchFamily="18" charset="2"/>
              </a:rPr>
            </a:br>
            <a:r>
              <a:rPr lang="en-US" altLang="en-US" sz="1800" i="1" dirty="0">
                <a:sym typeface="Symbol" panose="05050102010706020507" pitchFamily="18" charset="2"/>
              </a:rPr>
              <a:t>               </a:t>
            </a:r>
            <a:r>
              <a:rPr lang="en-US" altLang="en-US" sz="1800" b="1" dirty="0">
                <a:sym typeface="Symbol" panose="05050102010706020507" pitchFamily="18" charset="2"/>
              </a:rPr>
              <a:t>set </a:t>
            </a:r>
            <a:r>
              <a:rPr lang="en-US" altLang="en-US" sz="1800" i="1" dirty="0">
                <a:sym typeface="Symbol" panose="05050102010706020507" pitchFamily="18" charset="2"/>
              </a:rPr>
              <a:t>salary </a:t>
            </a:r>
            <a:r>
              <a:rPr lang="en-US" altLang="en-US" sz="1800" dirty="0">
                <a:sym typeface="Symbol" panose="05050102010706020507" pitchFamily="18" charset="2"/>
              </a:rPr>
              <a:t>= </a:t>
            </a:r>
            <a:r>
              <a:rPr lang="en-US" altLang="en-US" sz="1800" i="1" dirty="0">
                <a:sym typeface="Symbol" panose="05050102010706020507" pitchFamily="18" charset="2"/>
              </a:rPr>
              <a:t>salary </a:t>
            </a:r>
            <a:r>
              <a:rPr lang="en-US" altLang="en-US" sz="1800" dirty="0">
                <a:sym typeface="Symbol" panose="05050102010706020507" pitchFamily="18" charset="2"/>
              </a:rPr>
              <a:t>* 1.03</a:t>
            </a:r>
            <a:br>
              <a:rPr lang="en-US" altLang="en-US" sz="1800" dirty="0">
                <a:sym typeface="Symbol" panose="05050102010706020507" pitchFamily="18" charset="2"/>
              </a:rPr>
            </a:br>
            <a:r>
              <a:rPr lang="en-US" altLang="en-US" sz="1800" dirty="0">
                <a:sym typeface="Symbol" panose="05050102010706020507" pitchFamily="18" charset="2"/>
              </a:rPr>
              <a:t>               </a:t>
            </a:r>
            <a:r>
              <a:rPr lang="en-US" altLang="en-US" sz="1800" b="1" dirty="0">
                <a:sym typeface="Symbol" panose="05050102010706020507" pitchFamily="18" charset="2"/>
              </a:rPr>
              <a:t>where </a:t>
            </a:r>
            <a:r>
              <a:rPr lang="en-US" altLang="en-US" sz="1800" i="1" dirty="0">
                <a:sym typeface="Symbol" panose="05050102010706020507" pitchFamily="18" charset="2"/>
              </a:rPr>
              <a:t>salary </a:t>
            </a:r>
            <a:r>
              <a:rPr lang="en-US" altLang="en-US" sz="1800" dirty="0">
                <a:sym typeface="Symbol" panose="05050102010706020507" pitchFamily="18" charset="2"/>
              </a:rPr>
              <a:t>&gt; 100000;</a:t>
            </a:r>
            <a:br>
              <a:rPr lang="en-US" altLang="en-US" sz="1800" dirty="0">
                <a:sym typeface="Symbol" panose="05050102010706020507" pitchFamily="18" charset="2"/>
              </a:rPr>
            </a:br>
            <a:r>
              <a:rPr lang="en-US" altLang="en-US" sz="1800" dirty="0">
                <a:sym typeface="Symbol" panose="05050102010706020507" pitchFamily="18" charset="2"/>
              </a:rPr>
              <a:t>           </a:t>
            </a:r>
            <a:r>
              <a:rPr lang="en-US" altLang="en-US" sz="1800" b="1" dirty="0">
                <a:sym typeface="Symbol" panose="05050102010706020507" pitchFamily="18" charset="2"/>
              </a:rPr>
              <a:t>update </a:t>
            </a:r>
            <a:r>
              <a:rPr lang="en-US" altLang="en-US" sz="1800" i="1" dirty="0">
                <a:sym typeface="Symbol" panose="05050102010706020507" pitchFamily="18" charset="2"/>
              </a:rPr>
              <a:t>instructor</a:t>
            </a:r>
            <a:br>
              <a:rPr lang="en-US" altLang="en-US" sz="1800" i="1" dirty="0">
                <a:sym typeface="Symbol" panose="05050102010706020507" pitchFamily="18" charset="2"/>
              </a:rPr>
            </a:br>
            <a:r>
              <a:rPr lang="en-US" altLang="en-US" sz="1800" i="1" dirty="0">
                <a:sym typeface="Symbol" panose="05050102010706020507" pitchFamily="18" charset="2"/>
              </a:rPr>
              <a:t>                </a:t>
            </a:r>
            <a:r>
              <a:rPr lang="en-US" altLang="en-US" sz="1800" b="1" dirty="0">
                <a:sym typeface="Symbol" panose="05050102010706020507" pitchFamily="18" charset="2"/>
              </a:rPr>
              <a:t>set </a:t>
            </a:r>
            <a:r>
              <a:rPr lang="en-US" altLang="en-US" sz="1800" i="1" dirty="0">
                <a:sym typeface="Symbol" panose="05050102010706020507" pitchFamily="18" charset="2"/>
              </a:rPr>
              <a:t>salary </a:t>
            </a:r>
            <a:r>
              <a:rPr lang="en-US" altLang="en-US" sz="1800" dirty="0">
                <a:sym typeface="Symbol" panose="05050102010706020507" pitchFamily="18" charset="2"/>
              </a:rPr>
              <a:t>= </a:t>
            </a:r>
            <a:r>
              <a:rPr lang="en-US" altLang="en-US" sz="1800" i="1" dirty="0">
                <a:sym typeface="Symbol" panose="05050102010706020507" pitchFamily="18" charset="2"/>
              </a:rPr>
              <a:t>salary </a:t>
            </a:r>
            <a:r>
              <a:rPr lang="en-US" altLang="en-US" sz="1800" dirty="0">
                <a:sym typeface="Symbol" panose="05050102010706020507" pitchFamily="18" charset="2"/>
              </a:rPr>
              <a:t>* 1.05</a:t>
            </a:r>
            <a:br>
              <a:rPr lang="en-US" altLang="en-US" sz="1800" dirty="0">
                <a:sym typeface="Symbol" panose="05050102010706020507" pitchFamily="18" charset="2"/>
              </a:rPr>
            </a:br>
            <a:r>
              <a:rPr lang="en-US" altLang="en-US" sz="1800" dirty="0">
                <a:sym typeface="Symbol" panose="05050102010706020507" pitchFamily="18" charset="2"/>
              </a:rPr>
              <a:t>                </a:t>
            </a:r>
            <a:r>
              <a:rPr lang="en-US" altLang="en-US" sz="1800" b="1" dirty="0">
                <a:sym typeface="Symbol" panose="05050102010706020507" pitchFamily="18" charset="2"/>
              </a:rPr>
              <a:t>where </a:t>
            </a:r>
            <a:r>
              <a:rPr lang="en-US" altLang="en-US" sz="1800" i="1" dirty="0">
                <a:sym typeface="Symbol" panose="05050102010706020507" pitchFamily="18" charset="2"/>
              </a:rPr>
              <a:t>salary </a:t>
            </a:r>
            <a:r>
              <a:rPr lang="en-US" altLang="en-US" sz="1800" dirty="0">
                <a:sym typeface="Symbol" panose="05050102010706020507" pitchFamily="18" charset="2"/>
              </a:rPr>
              <a:t>&lt;= 100000;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895350" y="80963"/>
            <a:ext cx="8077200" cy="609600"/>
          </a:xfrm>
        </p:spPr>
        <p:txBody>
          <a:bodyPr/>
          <a:lstStyle/>
          <a:p>
            <a:pPr rtl="1"/>
            <a:r>
              <a:rPr lang="fa-IR" altLang="en-US" dirty="0"/>
              <a:t>عبارت </a:t>
            </a:r>
            <a:r>
              <a:rPr lang="en-US" altLang="en-US" dirty="0"/>
              <a:t>CASE</a:t>
            </a:r>
            <a:r>
              <a:rPr lang="fa-IR" altLang="en-US" dirty="0"/>
              <a:t> </a:t>
            </a:r>
            <a:r>
              <a:rPr lang="en-US" altLang="en-US" dirty="0"/>
              <a:t> </a:t>
            </a:r>
            <a:r>
              <a:rPr lang="fa-IR" altLang="en-US" dirty="0"/>
              <a:t>برای به‌روزرسانی شرطی</a:t>
            </a:r>
            <a:endParaRPr lang="en-US" altLang="en-US" sz="2800" dirty="0"/>
          </a:p>
        </p:txBody>
      </p:sp>
      <p:sp>
        <p:nvSpPr>
          <p:cNvPr id="67586" name="Rectangle 3"/>
          <p:cNvSpPr>
            <a:spLocks noGrp="1" noChangeArrowheads="1"/>
          </p:cNvSpPr>
          <p:nvPr>
            <p:ph idx="1"/>
          </p:nvPr>
        </p:nvSpPr>
        <p:spPr>
          <a:xfrm>
            <a:off x="781235" y="1093789"/>
            <a:ext cx="7228909" cy="2576003"/>
          </a:xfrm>
        </p:spPr>
        <p:txBody>
          <a:bodyPr/>
          <a:lstStyle/>
          <a:p>
            <a:pPr algn="r" rtl="1"/>
            <a:r>
              <a:rPr lang="fa-IR" altLang="en-US" sz="1700" dirty="0"/>
              <a:t>همان پرس‌وجوی قبلی را می‌توان با استفاده از </a:t>
            </a:r>
            <a:r>
              <a:rPr lang="en-US" altLang="en-US" sz="1700" dirty="0"/>
              <a:t>CASE</a:t>
            </a:r>
            <a:r>
              <a:rPr lang="fa-IR" altLang="en-US" sz="1700" dirty="0"/>
              <a:t> </a:t>
            </a:r>
            <a:r>
              <a:rPr lang="en-US" altLang="en-US" sz="1700" dirty="0"/>
              <a:t> </a:t>
            </a:r>
            <a:r>
              <a:rPr lang="fa-IR" altLang="en-US" sz="1700" dirty="0"/>
              <a:t>نوشت تا در یک دستور واحد اجرا شود.</a:t>
            </a:r>
          </a:p>
          <a:p>
            <a:pPr marL="0" indent="0" rtl="1">
              <a:buNone/>
            </a:pPr>
            <a:r>
              <a:rPr lang="en-US" altLang="en-US" sz="1700" dirty="0"/>
              <a:t>		 </a:t>
            </a:r>
            <a:r>
              <a:rPr lang="en-US" altLang="en-US" sz="1700" b="1" dirty="0"/>
              <a:t>update </a:t>
            </a:r>
            <a:r>
              <a:rPr lang="en-US" altLang="en-US" sz="1700" i="1" dirty="0"/>
              <a:t>instructor</a:t>
            </a:r>
            <a:br>
              <a:rPr lang="en-US" altLang="en-US" sz="1700" i="1" dirty="0"/>
            </a:br>
            <a:r>
              <a:rPr lang="en-US" altLang="en-US" sz="1700" i="1" dirty="0"/>
              <a:t>               </a:t>
            </a:r>
            <a:r>
              <a:rPr lang="en-US" altLang="en-US" sz="1700" b="1" dirty="0"/>
              <a:t>set </a:t>
            </a:r>
            <a:r>
              <a:rPr lang="en-US" altLang="en-US" sz="1700" i="1" dirty="0"/>
              <a:t>salary </a:t>
            </a:r>
            <a:r>
              <a:rPr lang="en-US" altLang="en-US" sz="1700" dirty="0"/>
              <a:t>= </a:t>
            </a:r>
            <a:r>
              <a:rPr lang="en-US" altLang="en-US" sz="1700" b="1" dirty="0"/>
              <a:t>case</a:t>
            </a:r>
            <a:br>
              <a:rPr lang="en-US" altLang="en-US" sz="1700" b="1" dirty="0"/>
            </a:br>
            <a:r>
              <a:rPr lang="en-US" altLang="en-US" sz="1700" b="1" dirty="0"/>
              <a:t>                                      when </a:t>
            </a:r>
            <a:r>
              <a:rPr lang="en-US" altLang="en-US" sz="1700" i="1" dirty="0"/>
              <a:t>salary </a:t>
            </a:r>
            <a:r>
              <a:rPr lang="en-US" altLang="en-US" sz="1700" dirty="0"/>
              <a:t>&lt;= 100000 </a:t>
            </a:r>
            <a:r>
              <a:rPr lang="en-US" altLang="en-US" sz="1700" b="1" dirty="0"/>
              <a:t>then </a:t>
            </a:r>
            <a:r>
              <a:rPr lang="en-US" altLang="en-US" sz="1700" i="1" dirty="0"/>
              <a:t>salary </a:t>
            </a:r>
            <a:r>
              <a:rPr lang="en-US" altLang="en-US" sz="1700" dirty="0"/>
              <a:t>* 1.05</a:t>
            </a:r>
            <a:br>
              <a:rPr lang="en-US" altLang="en-US" sz="1700" dirty="0"/>
            </a:br>
            <a:r>
              <a:rPr lang="en-US" altLang="en-US" sz="1700" dirty="0"/>
              <a:t>                                      </a:t>
            </a:r>
            <a:r>
              <a:rPr lang="en-US" altLang="en-US" sz="1700" b="1" dirty="0"/>
              <a:t>else </a:t>
            </a:r>
            <a:r>
              <a:rPr lang="en-US" altLang="en-US" sz="1700" i="1" dirty="0"/>
              <a:t>salary </a:t>
            </a:r>
            <a:r>
              <a:rPr lang="en-US" altLang="en-US" sz="1700" dirty="0"/>
              <a:t>* 1.03</a:t>
            </a:r>
            <a:br>
              <a:rPr lang="en-US" altLang="en-US" sz="1700" dirty="0"/>
            </a:br>
            <a:r>
              <a:rPr lang="en-US" altLang="en-US" sz="1700" dirty="0"/>
              <a:t>                                     </a:t>
            </a:r>
            <a:r>
              <a:rPr lang="en-US" altLang="en-US" sz="1700" b="1" dirty="0"/>
              <a:t>end</a:t>
            </a:r>
            <a:endParaRPr lang="en-US" altLang="en-US" sz="1700" dirty="0"/>
          </a:p>
          <a:p>
            <a:pPr>
              <a:buFont typeface="Monotype Sorts" charset="2"/>
              <a:buNone/>
            </a:pPr>
            <a:endParaRPr lang="en-US"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pPr rtl="1"/>
            <a:r>
              <a:rPr lang="fa-IR" dirty="0"/>
              <a:t>به‌روزرسانی با زیرپرس‌وجوی عددی</a:t>
            </a:r>
            <a:endParaRPr lang="en-US" altLang="en-US" sz="2800" dirty="0"/>
          </a:p>
        </p:txBody>
      </p:sp>
      <p:sp>
        <p:nvSpPr>
          <p:cNvPr id="68610" name="Rectangle 3"/>
          <p:cNvSpPr>
            <a:spLocks noGrp="1" noChangeArrowheads="1"/>
          </p:cNvSpPr>
          <p:nvPr>
            <p:ph idx="1"/>
          </p:nvPr>
        </p:nvSpPr>
        <p:spPr>
          <a:xfrm>
            <a:off x="180976" y="962025"/>
            <a:ext cx="8664574" cy="5457826"/>
          </a:xfrm>
        </p:spPr>
        <p:txBody>
          <a:bodyPr/>
          <a:lstStyle/>
          <a:p>
            <a:pPr algn="r" rtl="1"/>
            <a:r>
              <a:rPr lang="fa-IR" altLang="en-US" sz="1700" dirty="0"/>
              <a:t>بازمحاسبه و به‌روزرسانی مقدار </a:t>
            </a:r>
            <a:r>
              <a:rPr lang="en-US" altLang="en-US" sz="1700" dirty="0" err="1"/>
              <a:t>tot_creds</a:t>
            </a:r>
            <a:r>
              <a:rPr lang="fa-IR" altLang="en-US" sz="1700" dirty="0"/>
              <a:t> </a:t>
            </a:r>
            <a:r>
              <a:rPr lang="en-US" altLang="en-US" sz="1700" dirty="0"/>
              <a:t> </a:t>
            </a:r>
            <a:r>
              <a:rPr lang="fa-IR" altLang="en-US" sz="1700" dirty="0"/>
              <a:t>برای همه دانشجویان:</a:t>
            </a:r>
            <a:endParaRPr lang="en-US" altLang="en-US" sz="1700" dirty="0"/>
          </a:p>
          <a:p>
            <a:r>
              <a:rPr lang="en-US" altLang="en-US" sz="1800" b="1" dirty="0"/>
              <a:t> update </a:t>
            </a:r>
            <a:r>
              <a:rPr lang="en-US" altLang="en-US" sz="1800" i="1" dirty="0"/>
              <a:t>student S </a:t>
            </a:r>
            <a:br>
              <a:rPr lang="en-US" altLang="en-US" sz="1800" i="1" dirty="0"/>
            </a:br>
            <a:r>
              <a:rPr lang="en-US" altLang="en-US" sz="1800" i="1" dirty="0"/>
              <a:t>     </a:t>
            </a:r>
            <a:r>
              <a:rPr lang="en-US" altLang="en-US" sz="1800" b="1" dirty="0"/>
              <a:t>set </a:t>
            </a:r>
            <a:r>
              <a:rPr lang="en-US" altLang="en-US" sz="1800" i="1" dirty="0" err="1"/>
              <a:t>tot_cred</a:t>
            </a:r>
            <a:r>
              <a:rPr lang="en-US" altLang="en-US" sz="1800" i="1" dirty="0"/>
              <a:t> </a:t>
            </a:r>
            <a:r>
              <a:rPr lang="en-US" altLang="en-US" sz="1800" dirty="0"/>
              <a:t>= (</a:t>
            </a:r>
            <a:r>
              <a:rPr lang="en-US" altLang="en-US" sz="1800" b="1" dirty="0"/>
              <a:t>select sum</a:t>
            </a:r>
            <a:r>
              <a:rPr lang="en-US" altLang="en-US" sz="1800" dirty="0"/>
              <a:t>(</a:t>
            </a:r>
            <a:r>
              <a:rPr lang="en-US" altLang="en-US" sz="1800" i="1" dirty="0"/>
              <a:t>credits</a:t>
            </a:r>
            <a:r>
              <a:rPr lang="en-US" altLang="en-US" sz="1800" dirty="0"/>
              <a:t>)</a:t>
            </a:r>
            <a:br>
              <a:rPr lang="en-US" altLang="en-US" sz="1800" dirty="0"/>
            </a:br>
            <a:r>
              <a:rPr lang="en-US" altLang="en-US" sz="1800" dirty="0"/>
              <a:t>                              </a:t>
            </a:r>
            <a:r>
              <a:rPr lang="en-US" altLang="en-US" sz="1800" b="1" dirty="0"/>
              <a:t>from </a:t>
            </a:r>
            <a:r>
              <a:rPr lang="en-US" altLang="en-US" sz="1800" i="1" dirty="0"/>
              <a:t>takes, course</a:t>
            </a:r>
            <a:br>
              <a:rPr lang="en-US" altLang="en-US" sz="1800" i="1" dirty="0"/>
            </a:br>
            <a:r>
              <a:rPr lang="en-US" altLang="en-US" sz="1800" i="1" dirty="0"/>
              <a:t>                              </a:t>
            </a:r>
            <a:r>
              <a:rPr lang="en-US" altLang="en-US" sz="1800" b="1" dirty="0"/>
              <a:t>where </a:t>
            </a:r>
            <a:r>
              <a:rPr lang="en-US" altLang="en-US" sz="1800" i="1" dirty="0" err="1"/>
              <a:t>takes.course_id</a:t>
            </a:r>
            <a:r>
              <a:rPr lang="en-US" altLang="en-US" sz="1800" i="1" dirty="0"/>
              <a:t> </a:t>
            </a:r>
            <a:r>
              <a:rPr lang="en-US" altLang="en-US" sz="1800" dirty="0"/>
              <a:t>= </a:t>
            </a:r>
            <a:r>
              <a:rPr lang="en-US" altLang="en-US" sz="1800" i="1" dirty="0" err="1"/>
              <a:t>course.course_id</a:t>
            </a:r>
            <a:r>
              <a:rPr lang="en-US" altLang="en-US" sz="1800" i="1" dirty="0"/>
              <a:t>  </a:t>
            </a:r>
            <a:r>
              <a:rPr lang="en-US" altLang="en-US" sz="1800" b="1" dirty="0"/>
              <a:t>and </a:t>
            </a:r>
            <a:br>
              <a:rPr lang="en-US" altLang="en-US" sz="1800" b="1" dirty="0"/>
            </a:br>
            <a:r>
              <a:rPr lang="en-US" altLang="en-US" sz="1800" b="1" dirty="0"/>
              <a:t>                                         </a:t>
            </a:r>
            <a:r>
              <a:rPr lang="en-US" altLang="en-US" sz="1800" i="1" dirty="0"/>
              <a:t>S</a:t>
            </a:r>
            <a:r>
              <a:rPr lang="en-US" altLang="en-US" sz="1800" dirty="0"/>
              <a:t>.</a:t>
            </a:r>
            <a:r>
              <a:rPr lang="en-US" altLang="en-US" sz="1800" i="1" dirty="0"/>
              <a:t>ID</a:t>
            </a:r>
            <a:r>
              <a:rPr lang="en-US" altLang="en-US" sz="1800" dirty="0"/>
              <a:t>= </a:t>
            </a:r>
            <a:r>
              <a:rPr lang="en-US" altLang="en-US" sz="1800" i="1" dirty="0" err="1"/>
              <a:t>takes</a:t>
            </a:r>
            <a:r>
              <a:rPr lang="en-US" altLang="en-US" sz="1800" dirty="0" err="1"/>
              <a:t>.</a:t>
            </a:r>
            <a:r>
              <a:rPr lang="en-US" altLang="en-US" sz="1800" i="1" dirty="0" err="1"/>
              <a:t>ID.</a:t>
            </a:r>
            <a:r>
              <a:rPr lang="en-US" altLang="en-US" sz="1800" b="1" dirty="0" err="1"/>
              <a:t>and</a:t>
            </a:r>
            <a:r>
              <a:rPr lang="en-US" altLang="en-US" sz="1800" b="1" dirty="0"/>
              <a:t>                             				  </a:t>
            </a:r>
            <a:r>
              <a:rPr lang="en-US" altLang="en-US" sz="1800" i="1" dirty="0" err="1"/>
              <a:t>takes</a:t>
            </a:r>
            <a:r>
              <a:rPr lang="en-US" altLang="en-US" sz="1800" dirty="0" err="1"/>
              <a:t>.</a:t>
            </a:r>
            <a:r>
              <a:rPr lang="en-US" altLang="en-US" sz="1800" i="1" dirty="0" err="1"/>
              <a:t>grade</a:t>
            </a:r>
            <a:r>
              <a:rPr lang="en-US" altLang="en-US" sz="1800" i="1" dirty="0"/>
              <a:t> </a:t>
            </a:r>
            <a:r>
              <a:rPr lang="en-US" altLang="en-US" sz="1800" dirty="0"/>
              <a:t>&lt;&gt; 'F' </a:t>
            </a:r>
            <a:r>
              <a:rPr lang="en-US" altLang="en-US" sz="1800" b="1" dirty="0"/>
              <a:t>and</a:t>
            </a:r>
            <a:br>
              <a:rPr lang="en-US" altLang="en-US" sz="1800" b="1" dirty="0"/>
            </a:br>
            <a:r>
              <a:rPr lang="en-US" altLang="en-US" sz="1800" b="1" dirty="0"/>
              <a:t>                                          </a:t>
            </a:r>
            <a:r>
              <a:rPr lang="en-US" altLang="en-US" sz="1800" i="1" dirty="0" err="1"/>
              <a:t>takes</a:t>
            </a:r>
            <a:r>
              <a:rPr lang="en-US" altLang="en-US" sz="1800" dirty="0" err="1"/>
              <a:t>.</a:t>
            </a:r>
            <a:r>
              <a:rPr lang="en-US" altLang="en-US" sz="1800" i="1" dirty="0" err="1"/>
              <a:t>grade</a:t>
            </a:r>
            <a:r>
              <a:rPr lang="en-US" altLang="en-US" sz="1800" i="1" dirty="0"/>
              <a:t> </a:t>
            </a:r>
            <a:r>
              <a:rPr lang="en-US" altLang="en-US" sz="1800" b="1" dirty="0"/>
              <a:t>is not null</a:t>
            </a:r>
            <a:r>
              <a:rPr lang="en-US" altLang="en-US" sz="1800" dirty="0"/>
              <a:t>);</a:t>
            </a:r>
          </a:p>
          <a:p>
            <a:endParaRPr lang="en-US" altLang="en-US" sz="1700" dirty="0"/>
          </a:p>
          <a:p>
            <a:pPr algn="r" rtl="1"/>
            <a:r>
              <a:rPr lang="fa-IR" altLang="en-US" sz="1700" dirty="0"/>
              <a:t>مقدار </a:t>
            </a:r>
            <a:r>
              <a:rPr lang="en-US" altLang="en-US" sz="1700" dirty="0" err="1"/>
              <a:t>tot_creds</a:t>
            </a:r>
            <a:r>
              <a:rPr lang="fa-IR" altLang="en-US" sz="1700" dirty="0"/>
              <a:t> </a:t>
            </a:r>
            <a:r>
              <a:rPr lang="en-US" altLang="en-US" sz="1700" dirty="0"/>
              <a:t> </a:t>
            </a:r>
            <a:r>
              <a:rPr lang="fa-IR" altLang="en-US" sz="1700" dirty="0"/>
              <a:t>را برای دانشجویانی که هیچ درسی نگذراندند برابر </a:t>
            </a:r>
            <a:r>
              <a:rPr lang="en-US" altLang="en-US" sz="1700" dirty="0"/>
              <a:t>null</a:t>
            </a:r>
            <a:r>
              <a:rPr lang="fa-IR" altLang="en-US" sz="1700" dirty="0"/>
              <a:t> </a:t>
            </a:r>
            <a:r>
              <a:rPr lang="en-US" altLang="en-US" sz="1700" dirty="0"/>
              <a:t> </a:t>
            </a:r>
            <a:r>
              <a:rPr lang="fa-IR" altLang="en-US" sz="1700" dirty="0"/>
              <a:t>قرار می‌دهد.</a:t>
            </a:r>
            <a:endParaRPr lang="en-US" altLang="en-US" sz="1700" dirty="0"/>
          </a:p>
          <a:p>
            <a:r>
              <a:rPr lang="en-US" altLang="en-US" sz="1600" b="1" dirty="0"/>
              <a:t> update </a:t>
            </a:r>
            <a:r>
              <a:rPr lang="en-US" altLang="en-US" sz="1600" i="1" dirty="0"/>
              <a:t>student S </a:t>
            </a:r>
            <a:br>
              <a:rPr lang="en-US" altLang="en-US" sz="1600" i="1" dirty="0"/>
            </a:br>
            <a:r>
              <a:rPr lang="en-US" altLang="en-US" sz="1600" i="1" dirty="0"/>
              <a:t>     </a:t>
            </a:r>
            <a:r>
              <a:rPr lang="en-US" altLang="en-US" sz="1600" b="1" dirty="0"/>
              <a:t>set </a:t>
            </a:r>
            <a:r>
              <a:rPr lang="en-US" altLang="en-US" sz="1600" i="1" dirty="0" err="1"/>
              <a:t>tot_cred</a:t>
            </a:r>
            <a:r>
              <a:rPr lang="en-US" altLang="en-US" sz="1600" i="1" dirty="0"/>
              <a:t> </a:t>
            </a:r>
            <a:r>
              <a:rPr lang="en-US" altLang="en-US" sz="1600" dirty="0"/>
              <a:t>= (</a:t>
            </a:r>
            <a:r>
              <a:rPr lang="en-US" sz="1400" b="1" dirty="0"/>
              <a:t>SELECT CASE </a:t>
            </a:r>
          </a:p>
          <a:p>
            <a:pPr marL="857250" lvl="2" indent="0">
              <a:buNone/>
            </a:pPr>
            <a:r>
              <a:rPr lang="en-US" sz="1400" b="1" dirty="0"/>
              <a:t>		WHEN</a:t>
            </a:r>
            <a:r>
              <a:rPr lang="en-US" sz="1400" dirty="0"/>
              <a:t> </a:t>
            </a:r>
            <a:r>
              <a:rPr lang="en-US" sz="1400" b="1" dirty="0"/>
              <a:t>SUM</a:t>
            </a:r>
            <a:r>
              <a:rPr lang="en-US" sz="1400" dirty="0"/>
              <a:t>(</a:t>
            </a:r>
            <a:r>
              <a:rPr lang="en-US" sz="1400" dirty="0" err="1"/>
              <a:t>course.credits</a:t>
            </a:r>
            <a:r>
              <a:rPr lang="en-US" sz="1400" dirty="0"/>
              <a:t>) IS NOT NULL </a:t>
            </a:r>
          </a:p>
          <a:p>
            <a:pPr marL="857250" lvl="2" indent="0">
              <a:buNone/>
            </a:pPr>
            <a:r>
              <a:rPr lang="en-US" sz="1400" dirty="0"/>
              <a:t>			THEN </a:t>
            </a:r>
            <a:r>
              <a:rPr lang="en-US" sz="1400" b="1" dirty="0"/>
              <a:t>SUM</a:t>
            </a:r>
            <a:r>
              <a:rPr lang="en-US" sz="1400" dirty="0"/>
              <a:t>(</a:t>
            </a:r>
            <a:r>
              <a:rPr lang="en-US" sz="1400" dirty="0" err="1"/>
              <a:t>course.credits</a:t>
            </a:r>
            <a:r>
              <a:rPr lang="en-US" sz="1400" dirty="0"/>
              <a:t>) </a:t>
            </a:r>
          </a:p>
          <a:p>
            <a:pPr marL="857250" lvl="2" indent="0">
              <a:buNone/>
            </a:pPr>
            <a:r>
              <a:rPr lang="en-US" sz="1400" dirty="0"/>
              <a:t>		</a:t>
            </a:r>
            <a:r>
              <a:rPr lang="en-US" sz="1400" b="1" dirty="0"/>
              <a:t>ELSE </a:t>
            </a:r>
            <a:r>
              <a:rPr lang="en-US" sz="1400" dirty="0"/>
              <a:t>0 </a:t>
            </a:r>
            <a:r>
              <a:rPr lang="en-US" sz="1400" b="1" dirty="0"/>
              <a:t>END</a:t>
            </a:r>
            <a:br>
              <a:rPr lang="en-US" altLang="en-US" sz="1600" dirty="0"/>
            </a:br>
            <a:r>
              <a:rPr lang="en-US" altLang="en-US" sz="1600" dirty="0"/>
              <a:t>              </a:t>
            </a:r>
            <a:r>
              <a:rPr lang="en-US" altLang="en-US" sz="1600" b="1" dirty="0"/>
              <a:t>from </a:t>
            </a:r>
            <a:r>
              <a:rPr lang="en-US" altLang="en-US" sz="1600" i="1" dirty="0"/>
              <a:t>takes, course    </a:t>
            </a:r>
            <a:r>
              <a:rPr lang="en-US" altLang="en-US" sz="1600" b="1" dirty="0"/>
              <a:t>where </a:t>
            </a:r>
            <a:r>
              <a:rPr lang="en-US" altLang="en-US" sz="1600" i="1" dirty="0" err="1"/>
              <a:t>takes.course_id</a:t>
            </a:r>
            <a:r>
              <a:rPr lang="en-US" altLang="en-US" sz="1600" i="1" dirty="0"/>
              <a:t> </a:t>
            </a:r>
            <a:r>
              <a:rPr lang="en-US" altLang="en-US" sz="1600" dirty="0"/>
              <a:t>= </a:t>
            </a:r>
            <a:r>
              <a:rPr lang="en-US" altLang="en-US" sz="1600" i="1" dirty="0" err="1"/>
              <a:t>course.course_id</a:t>
            </a:r>
            <a:r>
              <a:rPr lang="en-US" altLang="en-US" sz="1600" i="1" dirty="0"/>
              <a:t>  </a:t>
            </a:r>
            <a:r>
              <a:rPr lang="en-US" altLang="en-US" sz="1600" b="1" dirty="0"/>
              <a:t>and </a:t>
            </a:r>
            <a:br>
              <a:rPr lang="en-US" altLang="en-US" sz="1600" b="1" dirty="0"/>
            </a:br>
            <a:r>
              <a:rPr lang="en-US" altLang="en-US" sz="1600" b="1" dirty="0"/>
              <a:t>                                         </a:t>
            </a:r>
            <a:r>
              <a:rPr lang="en-US" altLang="en-US" sz="1600" i="1" dirty="0"/>
              <a:t>S</a:t>
            </a:r>
            <a:r>
              <a:rPr lang="en-US" altLang="en-US" sz="1600" dirty="0"/>
              <a:t>.</a:t>
            </a:r>
            <a:r>
              <a:rPr lang="en-US" altLang="en-US" sz="1600" i="1" dirty="0"/>
              <a:t>ID</a:t>
            </a:r>
            <a:r>
              <a:rPr lang="en-US" altLang="en-US" sz="1600" dirty="0"/>
              <a:t>= </a:t>
            </a:r>
            <a:r>
              <a:rPr lang="en-US" altLang="en-US" sz="1600" i="1" dirty="0" err="1"/>
              <a:t>takes</a:t>
            </a:r>
            <a:r>
              <a:rPr lang="en-US" altLang="en-US" sz="1600" dirty="0" err="1"/>
              <a:t>.</a:t>
            </a:r>
            <a:r>
              <a:rPr lang="en-US" altLang="en-US" sz="1600" i="1" dirty="0" err="1"/>
              <a:t>ID.</a:t>
            </a:r>
            <a:r>
              <a:rPr lang="en-US" altLang="en-US" sz="1600" b="1" dirty="0" err="1"/>
              <a:t>and</a:t>
            </a:r>
            <a:r>
              <a:rPr lang="en-US" altLang="en-US" sz="1600" b="1" dirty="0"/>
              <a:t>                             				  </a:t>
            </a:r>
            <a:r>
              <a:rPr lang="en-US" altLang="en-US" sz="1600" i="1" dirty="0" err="1"/>
              <a:t>takes</a:t>
            </a:r>
            <a:r>
              <a:rPr lang="en-US" altLang="en-US" sz="1600" dirty="0" err="1"/>
              <a:t>.</a:t>
            </a:r>
            <a:r>
              <a:rPr lang="en-US" altLang="en-US" sz="1600" i="1" dirty="0" err="1"/>
              <a:t>grade</a:t>
            </a:r>
            <a:r>
              <a:rPr lang="en-US" altLang="en-US" sz="1600" i="1" dirty="0"/>
              <a:t> </a:t>
            </a:r>
            <a:r>
              <a:rPr lang="en-US" altLang="en-US" sz="1600" dirty="0"/>
              <a:t>&lt;&gt; 'F' </a:t>
            </a:r>
            <a:r>
              <a:rPr lang="en-US" altLang="en-US" sz="1600" b="1" dirty="0"/>
              <a:t>and</a:t>
            </a:r>
            <a:br>
              <a:rPr lang="en-US" altLang="en-US" sz="1600" b="1" dirty="0"/>
            </a:br>
            <a:r>
              <a:rPr lang="en-US" altLang="en-US" sz="1600" b="1" dirty="0"/>
              <a:t>                                          </a:t>
            </a:r>
            <a:r>
              <a:rPr lang="en-US" altLang="en-US" sz="1600" i="1" dirty="0" err="1"/>
              <a:t>takes</a:t>
            </a:r>
            <a:r>
              <a:rPr lang="en-US" altLang="en-US" sz="1600" dirty="0" err="1"/>
              <a:t>.</a:t>
            </a:r>
            <a:r>
              <a:rPr lang="en-US" altLang="en-US" sz="1600" i="1" dirty="0" err="1"/>
              <a:t>grade</a:t>
            </a:r>
            <a:r>
              <a:rPr lang="en-US" altLang="en-US" sz="1600" i="1" dirty="0"/>
              <a:t> </a:t>
            </a:r>
            <a:r>
              <a:rPr lang="en-US" altLang="en-US" sz="1600" b="1" dirty="0"/>
              <a:t>is not null</a:t>
            </a:r>
            <a:r>
              <a:rPr lang="en-US" altLang="en-US" sz="1600" dirty="0"/>
              <a:t>);</a:t>
            </a:r>
          </a:p>
          <a:p>
            <a:endParaRPr lang="en-US" altLang="en-US" sz="1700" dirty="0"/>
          </a:p>
          <a:p>
            <a:pPr>
              <a:buFont typeface="Monotype Sorts" charset="2"/>
              <a:buNone/>
            </a:pPr>
            <a:endParaRPr lang="en-US" altLang="en-US" dirty="0"/>
          </a:p>
          <a:p>
            <a:endParaRPr lang="en-US"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p:cNvSpPr>
            <a:spLocks noGrp="1" noChangeArrowheads="1"/>
          </p:cNvSpPr>
          <p:nvPr>
            <p:ph type="ctrTitle"/>
          </p:nvPr>
        </p:nvSpPr>
        <p:spPr/>
        <p:txBody>
          <a:bodyPr/>
          <a:lstStyle/>
          <a:p>
            <a:r>
              <a:rPr lang="en-US" altLang="en-US"/>
              <a:t>End of Chapter 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r>
              <a:rPr lang="fa-IR" altLang="en-US" sz="2800" dirty="0"/>
              <a:t>ساخت جدول</a:t>
            </a:r>
            <a:endParaRPr lang="en-US" altLang="en-US" sz="2800" dirty="0"/>
          </a:p>
        </p:txBody>
      </p:sp>
      <p:sp>
        <p:nvSpPr>
          <p:cNvPr id="9218" name="Rectangle 3"/>
          <p:cNvSpPr>
            <a:spLocks noGrp="1" noChangeArrowheads="1"/>
          </p:cNvSpPr>
          <p:nvPr>
            <p:ph idx="1"/>
          </p:nvPr>
        </p:nvSpPr>
        <p:spPr>
          <a:xfrm>
            <a:off x="149087" y="850569"/>
            <a:ext cx="8776252" cy="5137735"/>
          </a:xfrm>
        </p:spPr>
        <p:txBody>
          <a:bodyPr/>
          <a:lstStyle/>
          <a:p>
            <a:pPr algn="r" rtl="1">
              <a:tabLst>
                <a:tab pos="1489075" algn="l"/>
                <a:tab pos="1949450" algn="l"/>
                <a:tab pos="3036888" algn="l"/>
              </a:tabLst>
            </a:pPr>
            <a:r>
              <a:rPr lang="fa-IR" dirty="0"/>
              <a:t>در </a:t>
            </a:r>
            <a:r>
              <a:rPr lang="en-US" dirty="0"/>
              <a:t>SQL، </a:t>
            </a:r>
            <a:r>
              <a:rPr lang="fa-IR" dirty="0"/>
              <a:t>یک رابطه </a:t>
            </a:r>
            <a:r>
              <a:rPr lang="en-US" dirty="0"/>
              <a:t>(Relation)</a:t>
            </a:r>
            <a:r>
              <a:rPr lang="fa-IR" b="1" dirty="0"/>
              <a:t> </a:t>
            </a:r>
            <a:r>
              <a:rPr lang="fa-IR" dirty="0"/>
              <a:t>با استفاده از دستور </a:t>
            </a:r>
            <a:r>
              <a:rPr lang="en-US" b="1" dirty="0">
                <a:solidFill>
                  <a:srgbClr val="000099"/>
                </a:solidFill>
              </a:rPr>
              <a:t>CREATE TABLE</a:t>
            </a:r>
            <a:r>
              <a:rPr lang="en-US" dirty="0">
                <a:solidFill>
                  <a:srgbClr val="000099"/>
                </a:solidFill>
              </a:rPr>
              <a:t> </a:t>
            </a:r>
            <a:r>
              <a:rPr lang="fa-IR" dirty="0">
                <a:solidFill>
                  <a:srgbClr val="000099"/>
                </a:solidFill>
              </a:rPr>
              <a:t> </a:t>
            </a:r>
            <a:r>
              <a:rPr lang="fa-IR" dirty="0"/>
              <a:t>تعریف می‌شود:</a:t>
            </a:r>
            <a:endParaRPr lang="en-US" altLang="en-US" dirty="0"/>
          </a:p>
          <a:p>
            <a:pPr>
              <a:buFont typeface="Monotype Sorts" charset="2"/>
              <a:buNone/>
              <a:tabLst>
                <a:tab pos="1489075" algn="l"/>
                <a:tab pos="1949450" algn="l"/>
                <a:tab pos="3036888" algn="l"/>
              </a:tabLst>
            </a:pPr>
            <a:r>
              <a:rPr lang="en-US" altLang="en-US" dirty="0"/>
              <a:t>		</a:t>
            </a:r>
            <a:r>
              <a:rPr lang="en-US" altLang="en-US" b="1" dirty="0"/>
              <a:t>create table </a:t>
            </a:r>
            <a:r>
              <a:rPr lang="en-US" altLang="en-US" i="1" dirty="0"/>
              <a:t>r </a:t>
            </a:r>
          </a:p>
          <a:p>
            <a:pPr>
              <a:buFont typeface="Monotype Sorts" charset="2"/>
              <a:buNone/>
              <a:tabLst>
                <a:tab pos="1489075" algn="l"/>
                <a:tab pos="1949450" algn="l"/>
                <a:tab pos="3036888" algn="l"/>
              </a:tabLst>
            </a:pPr>
            <a:r>
              <a:rPr lang="en-US" altLang="en-US" i="1" dirty="0"/>
              <a:t>                                   </a:t>
            </a:r>
            <a:r>
              <a:rPr lang="en-US" altLang="en-US" dirty="0"/>
              <a:t>(</a:t>
            </a:r>
            <a:r>
              <a:rPr lang="en-US" altLang="en-US" i="1" dirty="0"/>
              <a:t>A</a:t>
            </a:r>
            <a:r>
              <a:rPr lang="en-US" altLang="en-US" baseline="-25000" dirty="0"/>
              <a:t>1</a:t>
            </a:r>
            <a:r>
              <a:rPr lang="en-US" altLang="en-US" dirty="0"/>
              <a:t> </a:t>
            </a:r>
            <a:r>
              <a:rPr lang="en-US" altLang="en-US" i="1" dirty="0"/>
              <a:t>D</a:t>
            </a:r>
            <a:r>
              <a:rPr lang="en-US" altLang="en-US" baseline="-25000" dirty="0"/>
              <a:t>1</a:t>
            </a:r>
            <a:r>
              <a:rPr lang="en-US" altLang="en-US" dirty="0"/>
              <a:t>, </a:t>
            </a:r>
            <a:r>
              <a:rPr lang="en-US" altLang="en-US" i="1" dirty="0"/>
              <a:t>A</a:t>
            </a:r>
            <a:r>
              <a:rPr lang="en-US" altLang="en-US" baseline="-25000" dirty="0"/>
              <a:t>2</a:t>
            </a:r>
            <a:r>
              <a:rPr lang="en-US" altLang="en-US" dirty="0"/>
              <a:t> </a:t>
            </a:r>
            <a:r>
              <a:rPr lang="en-US" altLang="en-US" i="1" dirty="0"/>
              <a:t>D</a:t>
            </a:r>
            <a:r>
              <a:rPr lang="en-US" altLang="en-US" baseline="-25000" dirty="0"/>
              <a:t>2</a:t>
            </a:r>
            <a:r>
              <a:rPr lang="en-US" altLang="en-US" dirty="0"/>
              <a:t>, ..., </a:t>
            </a:r>
            <a:r>
              <a:rPr lang="en-US" altLang="en-US" i="1" dirty="0"/>
              <a:t>A</a:t>
            </a:r>
            <a:r>
              <a:rPr lang="en-US" altLang="en-US" i="1" baseline="-25000" dirty="0"/>
              <a:t>n</a:t>
            </a:r>
            <a:r>
              <a:rPr lang="en-US" altLang="en-US" i="1" dirty="0"/>
              <a:t> </a:t>
            </a:r>
            <a:r>
              <a:rPr lang="en-US" altLang="en-US" i="1" dirty="0" err="1"/>
              <a:t>D</a:t>
            </a:r>
            <a:r>
              <a:rPr lang="en-US" altLang="en-US" i="1" baseline="-25000" dirty="0" err="1"/>
              <a:t>n</a:t>
            </a:r>
            <a:r>
              <a:rPr lang="en-US" altLang="en-US" i="1" dirty="0"/>
              <a:t>,</a:t>
            </a:r>
            <a:br>
              <a:rPr lang="en-US" altLang="en-US" i="1" dirty="0"/>
            </a:br>
            <a:r>
              <a:rPr lang="en-US" altLang="en-US" i="1" dirty="0"/>
              <a:t>	             </a:t>
            </a:r>
            <a:r>
              <a:rPr lang="en-US" altLang="en-US" dirty="0"/>
              <a:t>(integrity-constraint</a:t>
            </a:r>
            <a:r>
              <a:rPr lang="en-US" altLang="en-US" baseline="-25000" dirty="0"/>
              <a:t>1</a:t>
            </a:r>
            <a:r>
              <a:rPr lang="en-US" altLang="en-US" dirty="0"/>
              <a:t>),</a:t>
            </a:r>
            <a:br>
              <a:rPr lang="en-US" altLang="en-US" dirty="0"/>
            </a:br>
            <a:r>
              <a:rPr lang="en-US" altLang="en-US" dirty="0"/>
              <a:t>	                 ...,</a:t>
            </a:r>
            <a:br>
              <a:rPr lang="en-US" altLang="en-US" dirty="0"/>
            </a:br>
            <a:r>
              <a:rPr lang="en-US" altLang="en-US" dirty="0"/>
              <a:t>                              (integrity-</a:t>
            </a:r>
            <a:r>
              <a:rPr lang="en-US" altLang="en-US" dirty="0" err="1"/>
              <a:t>constraint</a:t>
            </a:r>
            <a:r>
              <a:rPr lang="en-US" altLang="en-US" baseline="-25000" dirty="0" err="1"/>
              <a:t>k</a:t>
            </a:r>
            <a:r>
              <a:rPr lang="en-US" altLang="en-US" dirty="0"/>
              <a:t>))</a:t>
            </a:r>
          </a:p>
          <a:p>
            <a:pPr lvl="1" algn="r" rtl="1">
              <a:tabLst>
                <a:tab pos="1489075" algn="l"/>
                <a:tab pos="1949450" algn="l"/>
                <a:tab pos="3036888" algn="l"/>
              </a:tabLst>
            </a:pPr>
            <a:r>
              <a:rPr lang="en-US" altLang="en-US" i="1" dirty="0"/>
              <a:t>r</a:t>
            </a:r>
            <a:r>
              <a:rPr lang="en-US" altLang="en-US" dirty="0"/>
              <a:t> </a:t>
            </a:r>
            <a:r>
              <a:rPr lang="fa-IR" altLang="en-US" dirty="0"/>
              <a:t> نام رابطه (جدول) است.</a:t>
            </a:r>
            <a:endParaRPr lang="en-US" altLang="en-US" dirty="0"/>
          </a:p>
          <a:p>
            <a:pPr lvl="1" algn="r" rtl="1">
              <a:tabLst>
                <a:tab pos="1489075" algn="l"/>
                <a:tab pos="1949450" algn="l"/>
                <a:tab pos="3036888" algn="l"/>
              </a:tabLst>
            </a:pPr>
            <a:r>
              <a:rPr lang="fa-IR" altLang="en-US" dirty="0"/>
              <a:t>هر</a:t>
            </a:r>
            <a:r>
              <a:rPr lang="en-US" altLang="en-US" dirty="0"/>
              <a:t> </a:t>
            </a:r>
            <a:r>
              <a:rPr lang="en-US" altLang="en-US" i="1" dirty="0"/>
              <a:t>A</a:t>
            </a:r>
            <a:r>
              <a:rPr lang="en-US" altLang="en-US" i="1" baseline="-25000" dirty="0"/>
              <a:t>i</a:t>
            </a:r>
            <a:r>
              <a:rPr lang="en-US" altLang="en-US" dirty="0"/>
              <a:t> </a:t>
            </a:r>
            <a:r>
              <a:rPr lang="fa-IR" altLang="en-US" dirty="0"/>
              <a:t> نام یک ویژگی در طرح رابطه </a:t>
            </a:r>
            <a:r>
              <a:rPr lang="en-US" altLang="en-US" dirty="0"/>
              <a:t>r</a:t>
            </a:r>
            <a:r>
              <a:rPr lang="fa-IR" altLang="en-US" dirty="0"/>
              <a:t> است.</a:t>
            </a:r>
          </a:p>
          <a:p>
            <a:pPr lvl="1" algn="r" rtl="1">
              <a:tabLst>
                <a:tab pos="1489075" algn="l"/>
                <a:tab pos="1949450" algn="l"/>
                <a:tab pos="3036888" algn="l"/>
              </a:tabLst>
            </a:pPr>
            <a:r>
              <a:rPr lang="en-US" altLang="en-US" i="1" dirty="0"/>
              <a:t>D</a:t>
            </a:r>
            <a:r>
              <a:rPr lang="en-US" altLang="en-US" i="1" baseline="-25000" dirty="0"/>
              <a:t>i</a:t>
            </a:r>
            <a:r>
              <a:rPr lang="fa-IR" altLang="en-US" i="1" baseline="-25000" dirty="0"/>
              <a:t> </a:t>
            </a:r>
            <a:r>
              <a:rPr lang="en-US" altLang="en-US" dirty="0"/>
              <a:t> </a:t>
            </a:r>
            <a:r>
              <a:rPr lang="fa-IR" altLang="en-US" dirty="0"/>
              <a:t>نوع داده </a:t>
            </a:r>
            <a:r>
              <a:rPr lang="en-US" altLang="en-US" dirty="0"/>
              <a:t> (Data Type) </a:t>
            </a:r>
            <a:r>
              <a:rPr lang="fa-IR" altLang="en-US" dirty="0"/>
              <a:t>مربوط به مقادیر موجود در دامنه‌ی ویژگی </a:t>
            </a:r>
            <a:r>
              <a:rPr lang="en-US" altLang="en-US" dirty="0"/>
              <a:t> Ai </a:t>
            </a:r>
            <a:r>
              <a:rPr lang="fa-IR" altLang="en-US" dirty="0"/>
              <a:t>است.</a:t>
            </a:r>
          </a:p>
          <a:p>
            <a:pPr algn="r" rtl="1">
              <a:tabLst>
                <a:tab pos="1489075" algn="l"/>
                <a:tab pos="1949450" algn="l"/>
                <a:tab pos="3036888" algn="l"/>
              </a:tabLst>
            </a:pPr>
            <a:endParaRPr kumimoji="0" lang="fa-IR" altLang="en-US" dirty="0"/>
          </a:p>
          <a:p>
            <a:pPr algn="r" rtl="1">
              <a:buFont typeface="Monotype Sorts" charset="2"/>
              <a:buNone/>
              <a:tabLst>
                <a:tab pos="1489075" algn="l"/>
                <a:tab pos="1949450" algn="l"/>
                <a:tab pos="3036888" algn="l"/>
              </a:tabLst>
            </a:pPr>
            <a:r>
              <a:rPr kumimoji="0" lang="fa-IR" altLang="en-US" dirty="0"/>
              <a:t>مثال: چگونه می‌توان جدول </a:t>
            </a:r>
            <a:r>
              <a:rPr kumimoji="0" lang="en-US" altLang="en-US" dirty="0"/>
              <a:t>Instructor </a:t>
            </a:r>
            <a:r>
              <a:rPr kumimoji="0" lang="fa-IR" altLang="en-US" dirty="0"/>
              <a:t>را در پایگاه داده ایجاد کرد؟</a:t>
            </a:r>
            <a:r>
              <a:rPr lang="en-US" altLang="en-US" dirty="0"/>
              <a:t>		</a:t>
            </a:r>
            <a:endParaRPr lang="en-US" altLang="en-US" sz="2800" dirty="0"/>
          </a:p>
        </p:txBody>
      </p:sp>
      <p:sp>
        <p:nvSpPr>
          <p:cNvPr id="5" name="TextBox 4">
            <a:extLst>
              <a:ext uri="{FF2B5EF4-FFF2-40B4-BE49-F238E27FC236}">
                <a16:creationId xmlns:a16="http://schemas.microsoft.com/office/drawing/2014/main" id="{D436174A-50FF-4164-A5F1-B64A0B130A54}"/>
              </a:ext>
            </a:extLst>
          </p:cNvPr>
          <p:cNvSpPr txBox="1"/>
          <p:nvPr/>
        </p:nvSpPr>
        <p:spPr>
          <a:xfrm>
            <a:off x="0" y="5021691"/>
            <a:ext cx="5486400" cy="1631216"/>
          </a:xfrm>
          <a:prstGeom prst="rect">
            <a:avLst/>
          </a:prstGeom>
          <a:noFill/>
        </p:spPr>
        <p:txBody>
          <a:bodyPr wrap="square">
            <a:spAutoFit/>
          </a:bodyPr>
          <a:lstStyle/>
          <a:p>
            <a:pPr>
              <a:buFont typeface="Monotype Sorts" charset="2"/>
              <a:buNone/>
              <a:tabLst>
                <a:tab pos="1489075" algn="l"/>
                <a:tab pos="1949450" algn="l"/>
                <a:tab pos="3036888" algn="l"/>
              </a:tabLst>
            </a:pPr>
            <a:r>
              <a:rPr lang="en-US" altLang="en-US" sz="2000" b="1" dirty="0"/>
              <a:t>create table</a:t>
            </a:r>
            <a:r>
              <a:rPr lang="en-US" altLang="en-US" sz="2000" dirty="0"/>
              <a:t> </a:t>
            </a:r>
            <a:r>
              <a:rPr lang="en-US" altLang="en-US" sz="2000" i="1" dirty="0"/>
              <a:t>instructor</a:t>
            </a:r>
            <a:r>
              <a:rPr lang="en-US" altLang="en-US" sz="2000" dirty="0"/>
              <a:t> (</a:t>
            </a:r>
            <a:br>
              <a:rPr lang="en-US" altLang="en-US" sz="2000" dirty="0"/>
            </a:br>
            <a:r>
              <a:rPr lang="en-US" altLang="en-US" sz="2000" dirty="0"/>
              <a:t>                             </a:t>
            </a:r>
            <a:r>
              <a:rPr lang="en-US" altLang="en-US" sz="2000" i="1" dirty="0"/>
              <a:t>ID</a:t>
            </a:r>
            <a:r>
              <a:rPr lang="en-US" altLang="en-US" sz="2000" dirty="0"/>
              <a:t>                </a:t>
            </a:r>
            <a:r>
              <a:rPr lang="en-US" altLang="en-US" sz="2000" b="1" dirty="0"/>
              <a:t>char</a:t>
            </a:r>
            <a:r>
              <a:rPr lang="en-US" altLang="en-US" sz="2000" dirty="0"/>
              <a:t>(5),</a:t>
            </a:r>
            <a:br>
              <a:rPr lang="en-US" altLang="en-US" sz="2000" dirty="0"/>
            </a:br>
            <a:r>
              <a:rPr lang="en-US" altLang="en-US" sz="2000" dirty="0"/>
              <a:t>                             </a:t>
            </a:r>
            <a:r>
              <a:rPr lang="en-US" altLang="en-US" sz="2000" i="1" dirty="0"/>
              <a:t>name           </a:t>
            </a:r>
            <a:r>
              <a:rPr lang="en-US" altLang="en-US" sz="2000" b="1" dirty="0"/>
              <a:t>varchar</a:t>
            </a:r>
            <a:r>
              <a:rPr lang="en-US" altLang="en-US" sz="2000" dirty="0"/>
              <a:t>(20)</a:t>
            </a:r>
            <a:r>
              <a:rPr lang="en-US" altLang="en-US" sz="2000" b="1" dirty="0"/>
              <a:t>,</a:t>
            </a:r>
            <a:br>
              <a:rPr lang="en-US" altLang="en-US" sz="2000" b="1" i="1" dirty="0"/>
            </a:br>
            <a:r>
              <a:rPr lang="en-US" altLang="en-US" sz="2000" b="1" i="1" dirty="0"/>
              <a:t>                             </a:t>
            </a:r>
            <a:r>
              <a:rPr lang="en-US" altLang="en-US" sz="2000" i="1" dirty="0" err="1"/>
              <a:t>dept_name</a:t>
            </a:r>
            <a:r>
              <a:rPr lang="en-US" altLang="en-US" sz="2000" i="1" dirty="0"/>
              <a:t>  </a:t>
            </a:r>
            <a:r>
              <a:rPr lang="en-US" altLang="en-US" sz="2000" b="1" dirty="0"/>
              <a:t>varchar</a:t>
            </a:r>
            <a:r>
              <a:rPr lang="en-US" altLang="en-US" sz="2000" dirty="0"/>
              <a:t>(20),</a:t>
            </a:r>
            <a:br>
              <a:rPr lang="en-US" altLang="en-US" sz="2000" dirty="0"/>
            </a:br>
            <a:r>
              <a:rPr lang="en-US" altLang="en-US" sz="2000" dirty="0"/>
              <a:t>                             </a:t>
            </a:r>
            <a:r>
              <a:rPr lang="en-US" altLang="en-US" sz="2000" i="1" dirty="0"/>
              <a:t>salary</a:t>
            </a:r>
            <a:r>
              <a:rPr lang="en-US" altLang="en-US" sz="2000" dirty="0"/>
              <a:t>           </a:t>
            </a:r>
            <a:r>
              <a:rPr lang="en-US" altLang="en-US" sz="2000" b="1" dirty="0"/>
              <a:t>numeric</a:t>
            </a:r>
            <a:r>
              <a:rPr lang="en-US" altLang="en-US" sz="2000" dirty="0"/>
              <a:t>(8,2))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Rectangle 2"/>
          <p:cNvSpPr>
            <a:spLocks noGrp="1" noChangeArrowheads="1"/>
          </p:cNvSpPr>
          <p:nvPr>
            <p:ph type="title"/>
          </p:nvPr>
        </p:nvSpPr>
        <p:spPr>
          <a:xfrm>
            <a:off x="849948" y="394191"/>
            <a:ext cx="8077200" cy="609600"/>
          </a:xfrm>
        </p:spPr>
        <p:txBody>
          <a:bodyPr/>
          <a:lstStyle/>
          <a:p>
            <a:pPr rtl="1"/>
            <a:r>
              <a:rPr lang="fa-IR" dirty="0"/>
              <a:t>محدودیت‌های یکپارچگی </a:t>
            </a:r>
            <a:r>
              <a:rPr lang="en-US" dirty="0"/>
              <a:t> (Integrity Constraints) </a:t>
            </a:r>
            <a:r>
              <a:rPr lang="fa-IR" dirty="0"/>
              <a:t>در دستور </a:t>
            </a:r>
            <a:r>
              <a:rPr lang="en-US" dirty="0"/>
              <a:t>CREATE TABLE</a:t>
            </a:r>
            <a:endParaRPr lang="en-US" altLang="en-US" sz="2800" dirty="0"/>
          </a:p>
        </p:txBody>
      </p:sp>
      <p:sp>
        <p:nvSpPr>
          <p:cNvPr id="10242" name="Rectangle 3"/>
          <p:cNvSpPr>
            <a:spLocks noGrp="1" noChangeArrowheads="1"/>
          </p:cNvSpPr>
          <p:nvPr>
            <p:ph idx="1"/>
          </p:nvPr>
        </p:nvSpPr>
        <p:spPr>
          <a:xfrm>
            <a:off x="176784" y="1109709"/>
            <a:ext cx="8847946" cy="4781004"/>
          </a:xfrm>
        </p:spPr>
        <p:txBody>
          <a:bodyPr/>
          <a:lstStyle/>
          <a:p>
            <a:pPr algn="r" rtl="1"/>
            <a:r>
              <a:rPr lang="fa-IR" altLang="en-US" dirty="0"/>
              <a:t>انواع محدودیت‌های یکپارچگی:</a:t>
            </a:r>
          </a:p>
          <a:p>
            <a:pPr lvl="1" algn="r" rtl="1"/>
            <a:r>
              <a:rPr lang="fa-IR" altLang="en-US" b="1" dirty="0"/>
              <a:t>کلید اصلی: </a:t>
            </a:r>
            <a:r>
              <a:rPr lang="en-US" altLang="en-US" b="1" dirty="0"/>
              <a:t>primary key</a:t>
            </a:r>
            <a:r>
              <a:rPr lang="en-US" altLang="en-US" dirty="0"/>
              <a:t> (</a:t>
            </a:r>
            <a:r>
              <a:rPr lang="en-US" altLang="en-US" i="1" dirty="0"/>
              <a:t>A</a:t>
            </a:r>
            <a:r>
              <a:rPr lang="en-US" altLang="en-US" baseline="-25000" dirty="0"/>
              <a:t>1</a:t>
            </a:r>
            <a:r>
              <a:rPr lang="en-US" altLang="en-US" dirty="0"/>
              <a:t>, ..., </a:t>
            </a:r>
            <a:r>
              <a:rPr lang="en-US" altLang="en-US" i="1" dirty="0"/>
              <a:t>A</a:t>
            </a:r>
            <a:r>
              <a:rPr lang="en-US" altLang="en-US" i="1" baseline="-25000" dirty="0"/>
              <a:t>n </a:t>
            </a:r>
            <a:r>
              <a:rPr lang="en-US" altLang="en-US" dirty="0"/>
              <a:t>)</a:t>
            </a:r>
            <a:r>
              <a:rPr lang="fa-IR" altLang="en-US" dirty="0"/>
              <a:t> </a:t>
            </a:r>
            <a:endParaRPr lang="en-US" altLang="en-US" dirty="0"/>
          </a:p>
          <a:p>
            <a:pPr lvl="1" algn="r" rtl="1"/>
            <a:r>
              <a:rPr lang="fa-IR" altLang="en-US" b="1" dirty="0"/>
              <a:t>کلید خارجی: </a:t>
            </a:r>
            <a:r>
              <a:rPr lang="en-US" altLang="en-US" b="1" dirty="0"/>
              <a:t>foreign key </a:t>
            </a:r>
            <a:r>
              <a:rPr lang="en-US" altLang="en-US" dirty="0"/>
              <a:t>(</a:t>
            </a:r>
            <a:r>
              <a:rPr lang="en-US" altLang="en-US" i="1" dirty="0"/>
              <a:t>A</a:t>
            </a:r>
            <a:r>
              <a:rPr lang="en-US" altLang="en-US" baseline="-25000" dirty="0"/>
              <a:t>m</a:t>
            </a:r>
            <a:r>
              <a:rPr lang="en-US" altLang="en-US" dirty="0"/>
              <a:t>, ..., </a:t>
            </a:r>
            <a:r>
              <a:rPr lang="en-US" altLang="en-US" i="1" dirty="0"/>
              <a:t>A</a:t>
            </a:r>
            <a:r>
              <a:rPr lang="en-US" altLang="en-US" i="1" baseline="-25000" dirty="0"/>
              <a:t>n </a:t>
            </a:r>
            <a:r>
              <a:rPr lang="en-US" altLang="en-US" dirty="0"/>
              <a:t>) </a:t>
            </a:r>
            <a:r>
              <a:rPr lang="en-US" altLang="en-US" b="1" dirty="0"/>
              <a:t>references </a:t>
            </a:r>
            <a:r>
              <a:rPr lang="en-US" altLang="en-US" i="1" dirty="0"/>
              <a:t>r</a:t>
            </a:r>
            <a:endParaRPr lang="en-US" altLang="en-US" b="1" dirty="0"/>
          </a:p>
          <a:p>
            <a:pPr lvl="1" algn="r" rtl="1"/>
            <a:r>
              <a:rPr lang="fa-IR" altLang="en-US" b="1" dirty="0"/>
              <a:t>غیر تهی</a:t>
            </a:r>
            <a:endParaRPr lang="en-US" altLang="en-US" b="1" dirty="0"/>
          </a:p>
          <a:p>
            <a:pPr algn="r" rtl="1"/>
            <a:r>
              <a:rPr lang="en-US" altLang="en-US" dirty="0"/>
              <a:t>SQL </a:t>
            </a:r>
            <a:r>
              <a:rPr lang="fa-IR" altLang="en-US" dirty="0"/>
              <a:t> از انجام هرگونه تغییر یا به‌روزرسانی که باعث نقض یک محدودیت یکپارچگی شود جلوگیری می‌کند.</a:t>
            </a:r>
          </a:p>
          <a:p>
            <a:pPr algn="r" rtl="1"/>
            <a:r>
              <a:rPr lang="fa-IR" altLang="en-US" dirty="0"/>
              <a:t>مثال </a:t>
            </a:r>
            <a:r>
              <a:rPr lang="en-US" altLang="en-US" dirty="0"/>
              <a:t>:</a:t>
            </a:r>
          </a:p>
          <a:p>
            <a:pPr algn="r" rtl="1">
              <a:buNone/>
            </a:pPr>
            <a:r>
              <a:rPr lang="en-US" altLang="en-US" b="1" dirty="0"/>
              <a:t>         </a:t>
            </a:r>
            <a:endParaRPr lang="en-US" altLang="en-US" sz="2800" b="1" dirty="0"/>
          </a:p>
        </p:txBody>
      </p:sp>
      <p:sp>
        <p:nvSpPr>
          <p:cNvPr id="5" name="TextBox 4">
            <a:extLst>
              <a:ext uri="{FF2B5EF4-FFF2-40B4-BE49-F238E27FC236}">
                <a16:creationId xmlns:a16="http://schemas.microsoft.com/office/drawing/2014/main" id="{632ABAAD-0F35-4198-ABCB-AE8088BF58CF}"/>
              </a:ext>
            </a:extLst>
          </p:cNvPr>
          <p:cNvSpPr txBox="1"/>
          <p:nvPr/>
        </p:nvSpPr>
        <p:spPr>
          <a:xfrm>
            <a:off x="176784" y="3593295"/>
            <a:ext cx="8450382" cy="2677656"/>
          </a:xfrm>
          <a:prstGeom prst="rect">
            <a:avLst/>
          </a:prstGeom>
          <a:noFill/>
        </p:spPr>
        <p:txBody>
          <a:bodyPr wrap="square">
            <a:spAutoFit/>
          </a:bodyPr>
          <a:lstStyle/>
          <a:p>
            <a:pPr>
              <a:buNone/>
            </a:pPr>
            <a:r>
              <a:rPr lang="en-US" altLang="en-US" sz="2400" b="1" dirty="0"/>
              <a:t>create table</a:t>
            </a:r>
            <a:r>
              <a:rPr lang="en-US" altLang="en-US" sz="2400" dirty="0"/>
              <a:t> </a:t>
            </a:r>
            <a:r>
              <a:rPr lang="en-US" altLang="en-US" sz="2400" i="1" dirty="0"/>
              <a:t>instructor</a:t>
            </a:r>
            <a:r>
              <a:rPr lang="en-US" altLang="en-US" sz="2400" dirty="0"/>
              <a:t> (</a:t>
            </a:r>
            <a:br>
              <a:rPr lang="en-US" altLang="en-US" sz="2400" dirty="0"/>
            </a:br>
            <a:r>
              <a:rPr lang="en-US" altLang="en-US" sz="2400" dirty="0"/>
              <a:t>               </a:t>
            </a:r>
            <a:r>
              <a:rPr lang="en-US" altLang="en-US" sz="2400" i="1" dirty="0"/>
              <a:t>ID</a:t>
            </a:r>
            <a:r>
              <a:rPr lang="en-US" altLang="en-US" sz="2400" dirty="0"/>
              <a:t>                </a:t>
            </a:r>
            <a:r>
              <a:rPr lang="en-US" altLang="en-US" sz="2400" b="1" dirty="0"/>
              <a:t>char</a:t>
            </a:r>
            <a:r>
              <a:rPr lang="en-US" altLang="en-US" sz="2400" dirty="0"/>
              <a:t>(5),</a:t>
            </a:r>
            <a:br>
              <a:rPr lang="en-US" altLang="en-US" sz="2400" dirty="0"/>
            </a:br>
            <a:r>
              <a:rPr lang="en-US" altLang="en-US" sz="2400" dirty="0"/>
              <a:t>               </a:t>
            </a:r>
            <a:r>
              <a:rPr lang="en-US" altLang="en-US" sz="2400" i="1" dirty="0"/>
              <a:t>name           </a:t>
            </a:r>
            <a:r>
              <a:rPr lang="en-US" altLang="en-US" sz="2400" b="1" dirty="0"/>
              <a:t>varchar</a:t>
            </a:r>
            <a:r>
              <a:rPr lang="en-US" altLang="en-US" sz="2400" dirty="0"/>
              <a:t>(20) </a:t>
            </a:r>
            <a:r>
              <a:rPr lang="en-US" altLang="en-US" sz="2400" b="1" dirty="0"/>
              <a:t>not null,</a:t>
            </a:r>
            <a:br>
              <a:rPr lang="en-US" altLang="en-US" sz="2400" b="1" i="1" dirty="0"/>
            </a:br>
            <a:r>
              <a:rPr lang="en-US" altLang="en-US" sz="2400" b="1" i="1" dirty="0"/>
              <a:t>               </a:t>
            </a:r>
            <a:r>
              <a:rPr lang="en-US" altLang="en-US" sz="2400" i="1" dirty="0" err="1"/>
              <a:t>dept_name</a:t>
            </a:r>
            <a:r>
              <a:rPr lang="en-US" altLang="en-US" sz="2400" i="1" dirty="0"/>
              <a:t>  </a:t>
            </a:r>
            <a:r>
              <a:rPr lang="en-US" altLang="en-US" sz="2400" b="1" dirty="0"/>
              <a:t>varchar</a:t>
            </a:r>
            <a:r>
              <a:rPr lang="en-US" altLang="en-US" sz="2400" dirty="0"/>
              <a:t>(20),</a:t>
            </a:r>
            <a:br>
              <a:rPr lang="en-US" altLang="en-US" sz="2400" dirty="0"/>
            </a:br>
            <a:r>
              <a:rPr lang="en-US" altLang="en-US" sz="2400" dirty="0"/>
              <a:t>               </a:t>
            </a:r>
            <a:r>
              <a:rPr lang="en-US" altLang="en-US" sz="2400" i="1" dirty="0"/>
              <a:t>salary</a:t>
            </a:r>
            <a:r>
              <a:rPr lang="en-US" altLang="en-US" sz="2400" dirty="0"/>
              <a:t>           </a:t>
            </a:r>
            <a:r>
              <a:rPr lang="en-US" altLang="en-US" sz="2400" b="1" dirty="0"/>
              <a:t>numeric</a:t>
            </a:r>
            <a:r>
              <a:rPr lang="en-US" altLang="en-US" sz="2400" dirty="0"/>
              <a:t>(8,2),</a:t>
            </a:r>
            <a:br>
              <a:rPr lang="en-US" altLang="en-US" sz="2400" dirty="0"/>
            </a:br>
            <a:r>
              <a:rPr lang="en-US" altLang="en-US" sz="2400" dirty="0"/>
              <a:t>               </a:t>
            </a:r>
            <a:r>
              <a:rPr lang="en-US" altLang="en-US" sz="2400" b="1" dirty="0"/>
              <a:t>primary key </a:t>
            </a:r>
            <a:r>
              <a:rPr lang="en-US" altLang="en-US" sz="2400" dirty="0"/>
              <a:t>(</a:t>
            </a:r>
            <a:r>
              <a:rPr lang="en-US" altLang="en-US" sz="2400" i="1" dirty="0"/>
              <a:t>ID</a:t>
            </a:r>
            <a:r>
              <a:rPr lang="en-US" altLang="en-US" sz="2400" dirty="0"/>
              <a:t>),</a:t>
            </a:r>
            <a:br>
              <a:rPr lang="en-US" altLang="en-US" sz="2400" dirty="0"/>
            </a:br>
            <a:r>
              <a:rPr lang="en-US" altLang="en-US" sz="2400" dirty="0"/>
              <a:t>               </a:t>
            </a:r>
            <a:r>
              <a:rPr lang="en-US" altLang="en-US" sz="2400" b="1" dirty="0"/>
              <a:t>foreign key </a:t>
            </a:r>
            <a:r>
              <a:rPr lang="en-US" altLang="en-US" sz="2400" i="1" dirty="0"/>
              <a:t>(</a:t>
            </a:r>
            <a:r>
              <a:rPr lang="en-US" altLang="en-US" sz="2400" i="1" dirty="0" err="1"/>
              <a:t>dept_name</a:t>
            </a:r>
            <a:r>
              <a:rPr lang="en-US" altLang="en-US" sz="2400" dirty="0"/>
              <a:t>) </a:t>
            </a:r>
            <a:r>
              <a:rPr lang="en-US" altLang="en-US" sz="2400" b="1" dirty="0"/>
              <a:t>references </a:t>
            </a:r>
            <a:r>
              <a:rPr lang="en-US" altLang="en-US" sz="2400" i="1" dirty="0"/>
              <a:t>department);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3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93216</TotalTime>
  <Words>7966</Words>
  <Application>Microsoft Office PowerPoint</Application>
  <PresentationFormat>On-screen Show (4:3)</PresentationFormat>
  <Paragraphs>1178</Paragraphs>
  <Slides>78</Slides>
  <Notes>77</Notes>
  <HiddenSlides>0</HiddenSlides>
  <MMClips>0</MMClips>
  <ScaleCrop>false</ScaleCrop>
  <HeadingPairs>
    <vt:vector size="8" baseType="variant">
      <vt:variant>
        <vt:lpstr>Fonts Used</vt:lpstr>
      </vt:variant>
      <vt:variant>
        <vt:i4>16</vt:i4>
      </vt:variant>
      <vt:variant>
        <vt:lpstr>Theme</vt:lpstr>
      </vt:variant>
      <vt:variant>
        <vt:i4>1</vt:i4>
      </vt:variant>
      <vt:variant>
        <vt:lpstr>Slide Titles</vt:lpstr>
      </vt:variant>
      <vt:variant>
        <vt:i4>78</vt:i4>
      </vt:variant>
      <vt:variant>
        <vt:lpstr>Custom Shows</vt:lpstr>
      </vt:variant>
      <vt:variant>
        <vt:i4>1</vt:i4>
      </vt:variant>
    </vt:vector>
  </HeadingPairs>
  <TitlesOfParts>
    <vt:vector size="96" baseType="lpstr">
      <vt:lpstr>ＭＳ Ｐゴシック</vt:lpstr>
      <vt:lpstr>Arial</vt:lpstr>
      <vt:lpstr>B Nazanin</vt:lpstr>
      <vt:lpstr>Calibri</vt:lpstr>
      <vt:lpstr>Cambria Math</vt:lpstr>
      <vt:lpstr>Century Gothic</vt:lpstr>
      <vt:lpstr>Comic Sans MS</vt:lpstr>
      <vt:lpstr>Consolas</vt:lpstr>
      <vt:lpstr>Courier New</vt:lpstr>
      <vt:lpstr>Helvetica</vt:lpstr>
      <vt:lpstr>Monotype Sorts</vt:lpstr>
      <vt:lpstr>Söhne</vt:lpstr>
      <vt:lpstr>Symbol</vt:lpstr>
      <vt:lpstr>Times New Roman</vt:lpstr>
      <vt:lpstr>Webdings</vt:lpstr>
      <vt:lpstr>Wingdings</vt:lpstr>
      <vt:lpstr>3_db-5-grey</vt:lpstr>
      <vt:lpstr>اصول طراحی پایگاه داده </vt:lpstr>
      <vt:lpstr>Chapter 3: Introduction to SQL</vt:lpstr>
      <vt:lpstr>Outline</vt:lpstr>
      <vt:lpstr>تاریخچه</vt:lpstr>
      <vt:lpstr>بخش‌های SQL</vt:lpstr>
      <vt:lpstr>(Data Definition Language)زبان تعریف داده</vt:lpstr>
      <vt:lpstr>انواع دامنه در SQL </vt:lpstr>
      <vt:lpstr>ساخت جدول</vt:lpstr>
      <vt:lpstr>محدودیت‌های یکپارچگی  (Integrity Constraints) در دستور CREATE TABLE</vt:lpstr>
      <vt:lpstr>چند تعریف دیگر از ساخت جدول</vt:lpstr>
      <vt:lpstr>ادامه</vt:lpstr>
      <vt:lpstr>Updates to tables</vt:lpstr>
      <vt:lpstr>ساختار پایه‌ای پرس‌وجو</vt:lpstr>
      <vt:lpstr>select عبارت</vt:lpstr>
      <vt:lpstr> (ادامه)select عبارت</vt:lpstr>
      <vt:lpstr> (ادامه)select عبارت</vt:lpstr>
      <vt:lpstr> (ادامه)select عبارت</vt:lpstr>
      <vt:lpstr> (ادامه)select عبارت</vt:lpstr>
      <vt:lpstr>where عبارت</vt:lpstr>
      <vt:lpstr>from عبارت</vt:lpstr>
      <vt:lpstr>مثال‌ها</vt:lpstr>
      <vt:lpstr>عملیات تغییر نام</vt:lpstr>
      <vt:lpstr>Self Join مثال</vt:lpstr>
      <vt:lpstr>(String) عملیات رشته‌ای</vt:lpstr>
      <vt:lpstr> (ادامه)(String) عملیات رشته‌ای</vt:lpstr>
      <vt:lpstr>مرتب‌سازی نمایش تاپل‌ها</vt:lpstr>
      <vt:lpstr>عبارت WHERE  و عملگرهای مقایسه‌ای</vt:lpstr>
      <vt:lpstr>عملیات مجموعه‌ای</vt:lpstr>
      <vt:lpstr>عملیات مجموعه‌ای (ادامه)</vt:lpstr>
      <vt:lpstr>مقادیر NULL</vt:lpstr>
      <vt:lpstr>مقادیر NULL (ادامه)</vt:lpstr>
      <vt:lpstr>(توابع تجمیعی)Aggregate Functions</vt:lpstr>
      <vt:lpstr>مثال توابع تجمیعی</vt:lpstr>
      <vt:lpstr>توابع تجمیعی – Group by</vt:lpstr>
      <vt:lpstr>توابع تجمیعی (ادامه)</vt:lpstr>
      <vt:lpstr>مثال</vt:lpstr>
      <vt:lpstr>مثال</vt:lpstr>
      <vt:lpstr>مثال</vt:lpstr>
      <vt:lpstr>مثال</vt:lpstr>
      <vt:lpstr>مثال</vt:lpstr>
      <vt:lpstr>مثال</vt:lpstr>
      <vt:lpstr>توابع تجمیعی - عبارتHaving  </vt:lpstr>
      <vt:lpstr> زیرپرس‌وجوهای تو در تو (Nested Subqueries)</vt:lpstr>
      <vt:lpstr>عضویت در مجموعه‌ها</vt:lpstr>
      <vt:lpstr>عضویت در مجموعه‌ها</vt:lpstr>
      <vt:lpstr>عضویت در مجموعه‌ها (ادامه)</vt:lpstr>
      <vt:lpstr>مقایسه مجموعه‌ای</vt:lpstr>
      <vt:lpstr>مقایسه مجموعه‌ای -  عبارت“some” </vt:lpstr>
      <vt:lpstr>معنی عبارت“some” </vt:lpstr>
      <vt:lpstr>مقایسه مجموعه‌ای -  عبارت“all” </vt:lpstr>
      <vt:lpstr>معنی عبارت“all” </vt:lpstr>
      <vt:lpstr>آزمون تهی بودن روابط</vt:lpstr>
      <vt:lpstr>کاربرد عبارت “exists” </vt:lpstr>
      <vt:lpstr>کاربرد عبارت “exists” </vt:lpstr>
      <vt:lpstr>کاربرد عبارت “exists” </vt:lpstr>
      <vt:lpstr>کاربرد عبارت “not exists” </vt:lpstr>
      <vt:lpstr>کاربرد عبارت “not exists” </vt:lpstr>
      <vt:lpstr>تست نبود تاپل‌های تکراری</vt:lpstr>
      <vt:lpstr>تست نبود تاپل‌های تکراری</vt:lpstr>
      <vt:lpstr>زیرپرس‌وجوها در عبارت From</vt:lpstr>
      <vt:lpstr>زیرپرس‌وجوها در عبارت From</vt:lpstr>
      <vt:lpstr>عبارت With </vt:lpstr>
      <vt:lpstr>پرس‌وجوهای پیچیده با استفاده از With</vt:lpstr>
      <vt:lpstr>پرس‌وجوهای پیچیده با استفاده از With</vt:lpstr>
      <vt:lpstr>زیرپرس‌وجوی عددی</vt:lpstr>
      <vt:lpstr>زیرپرس‌وجوی عددی</vt:lpstr>
      <vt:lpstr>تغییرات در پایگاه داده</vt:lpstr>
      <vt:lpstr>حذف (Deletion)</vt:lpstr>
      <vt:lpstr>حذف (Deletion) (ادامه)</vt:lpstr>
      <vt:lpstr>حذف (Deletion)</vt:lpstr>
      <vt:lpstr>حذف (Deletion)</vt:lpstr>
      <vt:lpstr>درج (Insertion) </vt:lpstr>
      <vt:lpstr>درج (Insertion) (ادامه)</vt:lpstr>
      <vt:lpstr>به‌روزرسانی‌ها (Updates)</vt:lpstr>
      <vt:lpstr>به‌روزرسانی‌ها (Updates) (ادامه)</vt:lpstr>
      <vt:lpstr>عبارت CASE  برای به‌روزرسانی شرطی</vt:lpstr>
      <vt:lpstr>به‌روزرسانی با زیرپرس‌وجوی عددی</vt:lpstr>
      <vt:lpstr>End of Chapter 3</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Ahmad Taghinezhad</cp:lastModifiedBy>
  <cp:revision>523</cp:revision>
  <cp:lastPrinted>1999-06-28T19:27:31Z</cp:lastPrinted>
  <dcterms:created xsi:type="dcterms:W3CDTF">2009-12-21T15:40:22Z</dcterms:created>
  <dcterms:modified xsi:type="dcterms:W3CDTF">2025-10-28T12:49:36Z</dcterms:modified>
</cp:coreProperties>
</file>