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7" r:id="rId1"/>
  </p:sldMasterIdLst>
  <p:notesMasterIdLst>
    <p:notesMasterId r:id="rId48"/>
  </p:notesMasterIdLst>
  <p:handoutMasterIdLst>
    <p:handoutMasterId r:id="rId49"/>
  </p:handoutMasterIdLst>
  <p:sldIdLst>
    <p:sldId id="256" r:id="rId2"/>
    <p:sldId id="329" r:id="rId3"/>
    <p:sldId id="330" r:id="rId4"/>
    <p:sldId id="332" r:id="rId5"/>
    <p:sldId id="331" r:id="rId6"/>
    <p:sldId id="333" r:id="rId7"/>
    <p:sldId id="334" r:id="rId8"/>
    <p:sldId id="335" r:id="rId9"/>
    <p:sldId id="339" r:id="rId10"/>
    <p:sldId id="336" r:id="rId11"/>
    <p:sldId id="340" r:id="rId12"/>
    <p:sldId id="341" r:id="rId13"/>
    <p:sldId id="342" r:id="rId14"/>
    <p:sldId id="343" r:id="rId15"/>
    <p:sldId id="344" r:id="rId16"/>
    <p:sldId id="345" r:id="rId17"/>
    <p:sldId id="355" r:id="rId18"/>
    <p:sldId id="356" r:id="rId19"/>
    <p:sldId id="372" r:id="rId20"/>
    <p:sldId id="364" r:id="rId21"/>
    <p:sldId id="337" r:id="rId22"/>
    <p:sldId id="357" r:id="rId23"/>
    <p:sldId id="358" r:id="rId24"/>
    <p:sldId id="359" r:id="rId25"/>
    <p:sldId id="360" r:id="rId26"/>
    <p:sldId id="366" r:id="rId27"/>
    <p:sldId id="367" r:id="rId28"/>
    <p:sldId id="368" r:id="rId29"/>
    <p:sldId id="369" r:id="rId30"/>
    <p:sldId id="370" r:id="rId31"/>
    <p:sldId id="373" r:id="rId32"/>
    <p:sldId id="338" r:id="rId33"/>
    <p:sldId id="361" r:id="rId34"/>
    <p:sldId id="362" r:id="rId35"/>
    <p:sldId id="365" r:id="rId36"/>
    <p:sldId id="363" r:id="rId37"/>
    <p:sldId id="346" r:id="rId38"/>
    <p:sldId id="347" r:id="rId39"/>
    <p:sldId id="348" r:id="rId40"/>
    <p:sldId id="349" r:id="rId41"/>
    <p:sldId id="350" r:id="rId42"/>
    <p:sldId id="353" r:id="rId43"/>
    <p:sldId id="351" r:id="rId44"/>
    <p:sldId id="352" r:id="rId45"/>
    <p:sldId id="354" r:id="rId46"/>
    <p:sldId id="371" r:id="rId47"/>
  </p:sldIdLst>
  <p:sldSz cx="6858000" cy="5143500"/>
  <p:notesSz cx="7102475" cy="1121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" initials="A" lastIdx="1" clrIdx="0">
    <p:extLst>
      <p:ext uri="{19B8F6BF-5375-455C-9EA6-DF929625EA0E}">
        <p15:presenceInfo xmlns:p15="http://schemas.microsoft.com/office/powerpoint/2012/main" userId="285a42fce801ab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39535F-9996-43B5-9DEC-D57096B5976E}">
  <a:tblStyle styleId="{9B39535F-9996-43B5-9DEC-D57096B597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4398" autoAdjust="0"/>
  </p:normalViewPr>
  <p:slideViewPr>
    <p:cSldViewPr snapToGrid="0">
      <p:cViewPr varScale="1">
        <p:scale>
          <a:sx n="115" d="100"/>
          <a:sy n="115" d="100"/>
        </p:scale>
        <p:origin x="24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10:42:43.705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62812"/>
          </a:xfrm>
          <a:prstGeom prst="rect">
            <a:avLst/>
          </a:prstGeom>
        </p:spPr>
        <p:txBody>
          <a:bodyPr vert="horz" lIns="104681" tIns="52340" rIns="104681" bIns="52340" rtlCol="0"/>
          <a:lstStyle>
            <a:lvl1pPr algn="l">
              <a:defRPr sz="14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62812"/>
          </a:xfrm>
          <a:prstGeom prst="rect">
            <a:avLst/>
          </a:prstGeom>
        </p:spPr>
        <p:txBody>
          <a:bodyPr vert="horz" lIns="104681" tIns="52340" rIns="104681" bIns="52340" rtlCol="0"/>
          <a:lstStyle>
            <a:lvl1pPr algn="r">
              <a:defRPr sz="1400"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654465"/>
            <a:ext cx="3077739" cy="562811"/>
          </a:xfrm>
          <a:prstGeom prst="rect">
            <a:avLst/>
          </a:prstGeom>
        </p:spPr>
        <p:txBody>
          <a:bodyPr vert="horz" lIns="104681" tIns="52340" rIns="104681" bIns="52340" rtlCol="0" anchor="b"/>
          <a:lstStyle>
            <a:lvl1pPr algn="l">
              <a:defRPr sz="1400"/>
            </a:lvl1pPr>
          </a:lstStyle>
          <a:p>
            <a:r>
              <a:rPr lang="en-PH"/>
              <a:t>ITC112-Computer Programming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10654465"/>
            <a:ext cx="3077739" cy="562811"/>
          </a:xfrm>
          <a:prstGeom prst="rect">
            <a:avLst/>
          </a:prstGeom>
        </p:spPr>
        <p:txBody>
          <a:bodyPr vert="horz" lIns="104681" tIns="52340" rIns="104681" bIns="52340" rtlCol="0" anchor="b"/>
          <a:lstStyle>
            <a:lvl1pPr algn="r">
              <a:defRPr sz="1400"/>
            </a:lvl1pPr>
          </a:lstStyle>
          <a:p>
            <a:fld id="{6F0BBE13-2CB6-4A80-A931-BF2A2764D3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80201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747713" y="841375"/>
            <a:ext cx="5608637" cy="4206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248" y="5328205"/>
            <a:ext cx="5681980" cy="50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663" tIns="104663" rIns="104663" bIns="104663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139068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69FADF5-939A-48A3-917E-B768FD3EC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4D8F53-261D-48B7-B0A5-4A01028E84C0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548227F-1AB6-4CDF-9E38-899CF550B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6188733-553D-4E04-9243-1FC4D6708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7825A57-9E0F-4A1E-8CEE-7E05F8E51976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14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63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74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FB8B30-81E9-4E27-B274-2AFAEB19295D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15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83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604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16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919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17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32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18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003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19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942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20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785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رابطه سه تایی شامل 3 نوع موجودیت است. مثال: </a:t>
            </a:r>
            <a:r>
              <a:rPr lang="en-US" dirty="0" err="1"/>
              <a:t>Works_in</a:t>
            </a:r>
            <a:r>
              <a:rPr lang="en-US" dirty="0"/>
              <a:t>: </a:t>
            </a:r>
            <a:r>
              <a:rPr lang="fa-IR" dirty="0"/>
              <a:t>رابطه‌ای است که نشان می‌دهد، هر کارمند (کارمند)، چه کسی در کدام بخش (بخش) کار می‌کرده و بخش در کجا واقع شده است (مکان)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fa-IR" dirty="0"/>
              <a:t>فرض کنید کارمندی به نام "علی" در بخش "تحقیق و توسعه" کار می‌کند، اما ممکن است این بخش در دو مکان مختلف (مثلاً "تبریز" و "تهران") فعالیت داشته باشد.</a:t>
            </a:r>
            <a:br>
              <a:rPr lang="fa-IR" dirty="0"/>
            </a:br>
            <a:r>
              <a:rPr lang="fa-IR" dirty="0"/>
              <a:t>در این صورت باید بتوانیم ثبت کنیم که:</a:t>
            </a:r>
          </a:p>
          <a:p>
            <a:pPr algn="r" rtl="1"/>
            <a:r>
              <a:rPr lang="fa-IR" dirty="0"/>
              <a:t>احمد در بخش تحقیق و توسعه در مکان تبریز کار می‌کند.</a:t>
            </a:r>
          </a:p>
          <a:p>
            <a:pPr algn="r" rtl="1"/>
            <a:r>
              <a:rPr lang="fa-IR" dirty="0"/>
              <a:t>این جمله دقیقاً همان چیزی است که رابطۀ </a:t>
            </a:r>
            <a:r>
              <a:rPr lang="en-US" b="1" dirty="0" err="1"/>
              <a:t>Works_in</a:t>
            </a:r>
            <a:r>
              <a:rPr lang="en-US" dirty="0"/>
              <a:t> </a:t>
            </a:r>
            <a:r>
              <a:rPr lang="fa-IR" dirty="0"/>
              <a:t>به‌صورت سه‌تایی بیان می‌کند.</a:t>
            </a:r>
          </a:p>
          <a:p>
            <a:pPr algn="r" rtl="1"/>
            <a:endParaRPr lang="fa-IR" dirty="0"/>
          </a:p>
          <a:p>
            <a:pPr algn="r" rtl="1"/>
            <a:r>
              <a:rPr lang="fa-IR" b="1" dirty="0"/>
              <a:t>ویژگی پایگاه داده‌ای:</a:t>
            </a:r>
            <a:br>
              <a:rPr lang="fa-IR" dirty="0"/>
            </a:br>
            <a:r>
              <a:rPr lang="fa-IR" dirty="0"/>
              <a:t>در مدل رابطه‌ای (</a:t>
            </a:r>
            <a:r>
              <a:rPr lang="en-US" dirty="0"/>
              <a:t>Relational Model)، </a:t>
            </a:r>
            <a:r>
              <a:rPr lang="fa-IR" dirty="0"/>
              <a:t>این رابطۀ سه‌تایی معمولاً به صورت یک جدول جداگانه پیاده‌سازی می‌شود که دارای کلیدهای خارجی (</a:t>
            </a:r>
            <a:r>
              <a:rPr lang="en-US" dirty="0"/>
              <a:t>Foreign Keys) </a:t>
            </a:r>
            <a:r>
              <a:rPr lang="fa-IR" dirty="0"/>
              <a:t>به سه جدول زیر است:</a:t>
            </a:r>
          </a:p>
          <a:p>
            <a:pPr algn="r" rtl="1"/>
            <a:r>
              <a:rPr lang="en-US" dirty="0"/>
              <a:t>Employee(ID)</a:t>
            </a:r>
          </a:p>
          <a:p>
            <a:pPr algn="r" rtl="1"/>
            <a:r>
              <a:rPr lang="en-US" dirty="0"/>
              <a:t>Department(ID)</a:t>
            </a:r>
          </a:p>
          <a:p>
            <a:pPr algn="r" rtl="1"/>
            <a:r>
              <a:rPr lang="en-US" dirty="0"/>
              <a:t>Location(ID)</a:t>
            </a:r>
          </a:p>
          <a:p>
            <a:pPr algn="r" rtl="1"/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38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رابطه </a:t>
            </a:r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fa-IR" dirty="0"/>
              <a:t>شامل </a:t>
            </a:r>
            <a:r>
              <a:rPr lang="en-US" dirty="0"/>
              <a:t>N </a:t>
            </a:r>
            <a:r>
              <a:rPr lang="fa-IR" dirty="0"/>
              <a:t>نوع موجودیت است.</a:t>
            </a:r>
          </a:p>
          <a:p>
            <a:pPr algn="r" rtl="1"/>
            <a:r>
              <a:rPr lang="fa-IR" dirty="0"/>
              <a:t>مثال: مطالعات: یک رابطه 4 ساله است که نشان می دهد یک "دانشجو" یک "موضوع" را با "معلم" و با کمک "مواد_مطالعه" مطالعه می کند.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موجودیت‌ها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r" rtl="1"/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(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دانشجو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نمایانگر اطلاعات مربوط به دانشجویان است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algn="r" rtl="1"/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 (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استاد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اطلاعات مربوط به اساتید را نگهداری می‌کند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algn="r" rtl="1"/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(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درس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بیانگر درسی است که تدریس یا مطالعه می‌شود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algn="r" rtl="1"/>
            <a:r>
              <a:rPr lang="en-US" sz="1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Study_Material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منبع درسی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شامل منابع آموزشی مثل جزوه، کتاب، یا اسلایدها است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رابطه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(Relationship):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studies (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مطالعه می‌کند / تحصیل می‌کند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 رابطه نشان می‌دهد که فرایند مطالعه یا آموزش وابسته به هر چهار موجودیت است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algn="r" rtl="1"/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یک 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دانشجو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(Student)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، تحت راهنمایی یک 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استاد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(Teacher)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، یک 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درس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(Subject)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خاص را با استفاده از یک 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منبع درسی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Study_Material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مطالعه می‌کند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تحلیل مفهومی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اگر فقط رابطه‌ای بین دو یا سه موجودیت در نظر گرفته می‌شد، بخش مهمی از ارتباط از بین می‌رفت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به‌عنوان مثال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 algn="r" rtl="1"/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اگر فقط «دانشجو» و «درس» را مرتبط کنیم، نمی‌دانیم چه استادی آن درس را تدریس کرده یا از چه منبعی استفاده شده است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 algn="r" rtl="1"/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اگر فقط «دانشجو»، «استاد» و «درس» باشند، باز هم منبع مطالعه مشخص نیست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بنابراین، برای حفظ 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ارتباط کامل میان همه عوامل آموزشی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، باید رابطه‌ای بین هر چهار موجودیت برقرار شود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مثال واقعی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فرض کنید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algn="r" rtl="1"/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دانشجویی به نام «احمد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با استادی به نام «دکتر رضایی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درس «پایگاه داده‌ها» را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با استفاده از منبع «کتاب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Systems by Elmasri» 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مطالعه می‌کند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 جمله دقیقاً یک نمونه از رابطه‌ی چهارتایی 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studies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است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</a:t>
            </a:r>
            <a:r>
              <a:rPr lang="ar-SA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در مدل رابطه‌ای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(Relational Model):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برای پیاده‌سازی چنین رابطه‌ای در پایگاه داده، معمولاً جدولی مجزا ایجاد می‌شود به نام مثلاً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Studies(</a:t>
            </a:r>
            <a:r>
              <a:rPr lang="en-US" sz="1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Student_ID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Teacher_ID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Subject_ID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1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Material_ID</a:t>
            </a:r>
            <a:r>
              <a:rPr lang="en-US" sz="11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در این جدول، هر سطر نشان‌دهندۀ یک نمونه از ترکیب چهار موجودیت است، و کلید اصلی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(Primary Key) 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معمولاً ترکیب همین چهار شناسه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(ID) </a:t>
            </a:r>
            <a:r>
              <a:rPr lang="ar-S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می‌باشد</a:t>
            </a:r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87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50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90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b="1" dirty="0"/>
              <a:t>قسمت اول: مدل </a:t>
            </a:r>
            <a:r>
              <a:rPr lang="en-US" b="1" dirty="0"/>
              <a:t>Crow’s Foot</a:t>
            </a:r>
          </a:p>
          <a:p>
            <a:pPr algn="r" rtl="1"/>
            <a:r>
              <a:rPr lang="fa-IR" dirty="0"/>
              <a:t>در این مدل، کاردینالیتی (تعداد ارتباط بین موجودیت‌ها) با نمادهای خاصی مانند خطوط و پا کلاغی نمایش داده می‌شود.</a:t>
            </a:r>
          </a:p>
          <a:p>
            <a:pPr algn="r" rtl="1"/>
            <a:r>
              <a:rPr lang="fa-IR" b="1" dirty="0"/>
              <a:t>مثال اول:</a:t>
            </a:r>
          </a:p>
          <a:p>
            <a:pPr algn="r" rtl="1"/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 ---- has ---- CLASS</a:t>
            </a:r>
          </a:p>
          <a:p>
            <a:pPr algn="r" rtl="1"/>
            <a:r>
              <a:rPr lang="fa-IR" dirty="0"/>
              <a:t>این نشان‌دهنده یک رابطه </a:t>
            </a:r>
            <a:r>
              <a:rPr lang="fa-IR" b="1" dirty="0"/>
              <a:t>چند به چند (</a:t>
            </a:r>
            <a:r>
              <a:rPr lang="en-US" b="1" dirty="0"/>
              <a:t>M:N)</a:t>
            </a:r>
            <a:r>
              <a:rPr lang="en-US" dirty="0"/>
              <a:t> </a:t>
            </a:r>
            <a:r>
              <a:rPr lang="fa-IR" dirty="0"/>
              <a:t>بین دانشجو و کلاس است.</a:t>
            </a:r>
          </a:p>
          <a:p>
            <a:pPr algn="r" rtl="1"/>
            <a:r>
              <a:rPr lang="fa-IR" dirty="0"/>
              <a:t>یعنی: یک دانشجو می‌تواند در چند کلاس شرکت کند، و هر کلاس نیز می‌تواند چندین دانشجو داشته باشد.</a:t>
            </a:r>
          </a:p>
          <a:p>
            <a:pPr algn="r" rtl="1"/>
            <a:r>
              <a:rPr lang="fa-IR" dirty="0"/>
              <a:t>اما این مدل مشکل دارد: </a:t>
            </a:r>
            <a:r>
              <a:rPr lang="fa-IR" b="1" dirty="0"/>
              <a:t>رابطه‌ی </a:t>
            </a:r>
            <a:r>
              <a:rPr lang="en-US" b="1" dirty="0"/>
              <a:t>M:N </a:t>
            </a:r>
            <a:r>
              <a:rPr lang="fa-IR" b="1" dirty="0"/>
              <a:t>مستقیم در پایگاه داده قابل پیاده‌سازی نیست</a:t>
            </a:r>
            <a:r>
              <a:rPr lang="fa-IR" dirty="0"/>
              <a:t>.</a:t>
            </a:r>
          </a:p>
          <a:p>
            <a:pPr algn="r" rtl="1"/>
            <a:r>
              <a:rPr lang="fa-IR" b="1" dirty="0"/>
              <a:t>مثال دوم:</a:t>
            </a:r>
          </a:p>
          <a:p>
            <a:pPr algn="r" rtl="1"/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 ---- registers ---- ENROLL ---- shows in ---- CLASS</a:t>
            </a:r>
          </a:p>
          <a:p>
            <a:pPr algn="r" rtl="1"/>
            <a:r>
              <a:rPr lang="fa-IR" dirty="0"/>
              <a:t>در اینجا یک موجودیت میانی به نام </a:t>
            </a:r>
            <a:r>
              <a:rPr lang="en-US" b="1" dirty="0"/>
              <a:t>ENROLL (</a:t>
            </a:r>
            <a:r>
              <a:rPr lang="fa-IR" b="1" dirty="0"/>
              <a:t>ثبت‌نام)</a:t>
            </a:r>
            <a:r>
              <a:rPr lang="fa-IR" dirty="0"/>
              <a:t> معرفی شده است.</a:t>
            </a:r>
          </a:p>
          <a:p>
            <a:pPr algn="r" rtl="1"/>
            <a:r>
              <a:rPr lang="fa-IR" dirty="0"/>
              <a:t>این موجودیت رابطه‌ی </a:t>
            </a:r>
            <a:r>
              <a:rPr lang="en-US" dirty="0"/>
              <a:t>M:N </a:t>
            </a:r>
            <a:r>
              <a:rPr lang="fa-IR" dirty="0"/>
              <a:t>را به دو رابطه‌ی </a:t>
            </a:r>
            <a:r>
              <a:rPr lang="fa-IR" b="1" dirty="0"/>
              <a:t>۱ به چند (1:</a:t>
            </a:r>
            <a:r>
              <a:rPr lang="en-US" b="1" dirty="0"/>
              <a:t>M)</a:t>
            </a:r>
            <a:r>
              <a:rPr lang="en-US" dirty="0"/>
              <a:t> </a:t>
            </a:r>
            <a:r>
              <a:rPr lang="fa-IR" dirty="0"/>
              <a:t>تبدیل می‌کند.</a:t>
            </a:r>
          </a:p>
          <a:p>
            <a:pPr algn="r" rtl="1"/>
            <a:r>
              <a:rPr lang="fa-IR" dirty="0"/>
              <a:t>یعنی:</a:t>
            </a:r>
          </a:p>
          <a:p>
            <a:pPr lvl="1" algn="r" rtl="1"/>
            <a:r>
              <a:rPr lang="fa-IR" dirty="0"/>
              <a:t>هر دانشجو می‌تواند چند رکورد ثبت‌نام داشته باشد.</a:t>
            </a:r>
          </a:p>
          <a:p>
            <a:pPr lvl="1" algn="r" rtl="1"/>
            <a:r>
              <a:rPr lang="fa-IR" dirty="0"/>
              <a:t>هر کلاس نیز می‌تواند چند ثبت‌نام داشته باشد.</a:t>
            </a:r>
          </a:p>
          <a:p>
            <a:pPr algn="r" rtl="1"/>
            <a:r>
              <a:rPr lang="fa-IR" dirty="0"/>
              <a:t>موجودیت </a:t>
            </a:r>
            <a:r>
              <a:rPr lang="en-US" dirty="0"/>
              <a:t>ENROLL </a:t>
            </a:r>
            <a:r>
              <a:rPr lang="fa-IR" dirty="0"/>
              <a:t>می‌تواند </a:t>
            </a:r>
            <a:r>
              <a:rPr lang="fa-IR" b="1" dirty="0"/>
              <a:t>اطلاعات اضافی</a:t>
            </a:r>
            <a:r>
              <a:rPr lang="fa-IR" dirty="0"/>
              <a:t> مثل تاریخ ثبت‌نام یا نمره را نگهداری کند.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8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32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259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33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88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34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051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35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ابطه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بین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en-US" sz="11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PAINTER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و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en-US" sz="11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PAINTING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یک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رابطه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یک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به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چند</a:t>
            </a:r>
            <a:r>
              <a:rPr lang="en-US" sz="11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(1:M)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است</a:t>
            </a:r>
            <a:r>
              <a:rPr lang="en-US" sz="11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: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هر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نقاش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می‌تواند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چندین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تابلوی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نقاشی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داشته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باشد</a:t>
            </a:r>
            <a:r>
              <a:rPr lang="en-US" sz="11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اما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هر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تابلو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فقط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متعلق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به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یک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نقاش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است</a:t>
            </a:r>
            <a:r>
              <a:rPr lang="en-US" sz="11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این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رابطه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از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طریق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کلید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خارجی</a:t>
            </a:r>
            <a:r>
              <a:rPr lang="en-US" sz="11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PAINTER_NUM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در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جدول</a:t>
            </a:r>
            <a:r>
              <a:rPr lang="en-US" sz="11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PAINTING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پیاده‌سازی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شده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است</a:t>
            </a:r>
            <a:r>
              <a:rPr lang="en-US" sz="11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.</a:t>
            </a: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6375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36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008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4AD015-9950-415A-898D-D2A8AA045307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703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1A873C0-2211-4D91-AE14-23A7AB1CB461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41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967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42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306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43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87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50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44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272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45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21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46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08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نمودار موجودیت-رابطه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(ER)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ابزار کلیدی در مدل‌سازی پایگاه داده است که موجودیت‌ها، ویژگی‌های آن‌ها و روابط بین آن‌ها را در یک سیستم نشان می‌دهد. با گذشت زمان، روش‌ها یا سبک‌های مختلفی برای نمودارهای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توسعه یافته‌اند که هر کدام نشانه‌ها و حوزه‌های تمرکزی خاصی دارند. سه روش اصلی شامل موارد زیر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پای کلاغ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(Crow's Foot Model)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نشانه پای کلاغ به دلیل سادگی و خوانایی‌اش در طراحی پایگاه داده به طور گسترده استفاده می‌شود. این روش نوعی از نمودار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 که توسط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گوردون اورست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معرفی شد و بعدها به محبوبیت رسید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کلیدی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مستطیل‌هایی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بین موجودیت‌ها با خطوطی نشان داده می‌شوند که در انتهای آن‌ها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نشانه پای کلاغ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برای نشان دادن چندگانگی قرار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 یک به یک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 ساده با یک خط تیره در هر دو انتها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 یک به چند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خطی با پای کلاغ در یک انتها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 چند به چند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خطی با پای کلاغ در هر دو انتها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ممکن است داخل مستطیل موجودیت یا در نزدیکی آن نوشته 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پای کلاغ برای توسعه‌دهندگان و ذینفعان به دلیل شهودی بودن آن بسیار مناسب است و برای نشان دادن روابط عددی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(cardinality)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عالی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۲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(Chen Model) -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دکتر پیتر چن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 توسط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دکتر پیتر چن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در سال 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۱۹۷۶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پیشنهاد شد و به عنوان مدل اصلی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شناخته می‌شود. این مدل رویکردی رسمی‌تر برای نمودارهای موجودیت-رابطه ارائه می‌دهد و بر تعریف دقیق تمرکز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کلیدی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مستطیل‌هایی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 که نام موجودیت درون آن‌ها قرار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بیضی‌هایی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 که به مستطیل موجودیت متصل هستند. ویژگی‌ها می‌توانند تک‌مقداری، چندمقداری (بیضی‌های دوبل) یا مشتق‌شده (بیضی‌های خط‌چین) باشند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بین موجودیت‌ها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لوزی‌هایی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 که نام رابطه درون آن‌ها قرار دارد و به موجودیت‌های مرتبط متصل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عددیت و مشارکت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با استفاده از اعداد یا اصطلاحات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مانند "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"N"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"M")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نزدیک به اتصال بین لوزی رابطه و موجودیت‌ها نشان داده می‌شود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 دقیق‌تر و توصیفی‌تر است، اما برای سیستم‌های بزرگ ممکن است کمی شلوغ به نظر برسد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5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۳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زبان مدلسازی یکپارچه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(UML)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زبان مدلسازی عمومی است که به طور خاص برای پایگاه داده‌ها طراحی نشده است، اما به طور گسترده در توسعه نرم‌افزار و همچنین برای مدل‌سازی پایگاه داده استفاده می‌شود. این زبان مجموعه گسترده‌ای از انواع نمودارها را ارائه می‌دهد و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نمودارهای کلاس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در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اغلب به عنوان نمودار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استفاده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کلیدی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(یا کلاس‌ها)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مستطیل‌هایی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با سه بخش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بخش بالایی نام موجودیت را در بر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بخش میانی شامل ویژگی‌های موجودیت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بخش پایینی شامل متدها می‌شود، هرچند متدها در مدل‌سازی خالص پایگاه داده چندان اهمیت ندارند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(ارتباطات) بین موجودیت‌ها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خطوط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روش‌های مختلفی برای نشان دادن عددیت ارائه می‌دهد (مثلاً "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۰..۱"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"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..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lang="ar-SA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")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که نشان‌دهنده تعداد نمونه‌های ممکن از یک موجودیت در رابطه با دیگری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عددیت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روی خط بین موجودیت‌ها نوشته می‌شود و تعداد نمونه‌های ممکن را نشان می‌دهد (مانند یک به یک، یک به چند)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وراثت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(تعمیم) و سایر مفاهیم شی‌گرا مانند ترکیب و تجمیع با استفاده از فلش‌ها و نشانه‌های خاص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انعطاف‌پذیرتر و جامع‌تر است و اغلب در سیستم‌های نرم‌افزاری پیچیده که پایگاه داده‌ها را با سایر لایه‌های کاربردی ترکیب می‌کنند، ترجیح داده می‌شود. این زبان یک انتخاب رایج برای طراحی پایگاه داده شی‌گرا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مقایسه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پای کلاغ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برای مدل‌سازی پایگاه داده‌های رابطه‌ای به دلیل سادگی و خوانایی بهترین گزینه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بیانگرتر و رسمی‌تر است و برای تجزیه و تحلیل‌های نظری و مقاصد آکادمیک مناسب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بسیار انعطاف‌پذیر و جامع است و اغلب برای مدل‌سازی کامل سیستم (شامل پایگاه داده‌ها) در مهندسی نرم‌افزار استفاده می‌شود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هر یک از این روش‌ها نقاط قوت متفاوتی را بسته به نیاز پروژه ارائه می‌دهند و برای زمینه‌های مختلف در طراحی سیستم یا پایگاه داده مفید هستند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579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1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2492C06-75FD-495D-BE76-B4B2502D4F05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9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81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481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37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FA0F39A-B542-40F2-9BD0-A8CB8E750A27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11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8" tIns="44872" rIns="91348" bIns="44872" anchor="b"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01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/>
        </p:spPr>
      </p:sp>
      <p:sp>
        <p:nvSpPr>
          <p:cNvPr id="5018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8" tIns="44872" rIns="91348" bIns="44872"/>
          <a:lstStyle/>
          <a:p>
            <a:r>
              <a:rPr lang="fa-IR" altLang="en-US" dirty="0"/>
              <a:t>کلاس ها/انواع ویژگی ها:</a:t>
            </a:r>
          </a:p>
          <a:p>
            <a:r>
              <a:rPr lang="fa-IR" altLang="en-US" dirty="0"/>
              <a:t>صفت ساده</a:t>
            </a:r>
          </a:p>
          <a:p>
            <a:r>
              <a:rPr lang="fa-IR" altLang="en-US" dirty="0"/>
              <a:t>ویژگی مرکب</a:t>
            </a:r>
          </a:p>
          <a:p>
            <a:r>
              <a:rPr lang="fa-IR" altLang="en-US" dirty="0"/>
              <a:t>صفات مشتق شده</a:t>
            </a:r>
          </a:p>
          <a:p>
            <a:r>
              <a:rPr lang="fa-IR" altLang="en-US" dirty="0"/>
              <a:t>ویژگی تک مقداری</a:t>
            </a:r>
          </a:p>
          <a:p>
            <a:r>
              <a:rPr lang="fa-IR" altLang="en-US" dirty="0"/>
              <a:t>ویژگی چند مقداری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07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5987169-7B23-45B6-8F35-DE60D6E65AB7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12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22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4149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5021C87-2721-49D9-A4A9-147E8DC72B82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13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2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42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7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083" y="4294585"/>
            <a:ext cx="283282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sz="12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1200" b="1" dirty="0">
                <a:solidFill>
                  <a:srgbClr val="002060"/>
                </a:solidFill>
              </a:rPr>
              <a:t> Ed</a:t>
            </a:r>
            <a:r>
              <a:rPr lang="en-US" altLang="en-US" sz="1200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9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900" b="1" dirty="0">
                <a:solidFill>
                  <a:srgbClr val="002060"/>
                </a:solidFill>
              </a:rPr>
            </a:br>
            <a:r>
              <a:rPr lang="en-US" altLang="en-US" sz="900" b="1" dirty="0">
                <a:solidFill>
                  <a:srgbClr val="002060"/>
                </a:solidFill>
              </a:rPr>
              <a:t>See </a:t>
            </a:r>
            <a:r>
              <a:rPr lang="en-US" altLang="en-US" sz="9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9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1714500"/>
            <a:ext cx="5829300" cy="85725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47047" y="4663679"/>
            <a:ext cx="1428750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0394" y="0"/>
            <a:ext cx="998452" cy="127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14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3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9688" y="88106"/>
            <a:ext cx="1514475" cy="4410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263" y="88106"/>
            <a:ext cx="4429125" cy="4410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07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19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60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" y="38"/>
            <a:ext cx="5318857" cy="651714"/>
            <a:chOff x="-4" y="38"/>
            <a:chExt cx="7091809" cy="651714"/>
          </a:xfrm>
        </p:grpSpPr>
        <p:sp>
          <p:nvSpPr>
            <p:cNvPr id="63" name="Shape 63"/>
            <p:cNvSpPr/>
            <p:nvPr/>
          </p:nvSpPr>
          <p:spPr>
            <a:xfrm>
              <a:off x="6312105" y="38"/>
              <a:ext cx="779700" cy="97221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39"/>
              <a:ext cx="6756168" cy="651713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84377"/>
              <a:ext cx="7072430" cy="4664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91014"/>
            <a:ext cx="4119300" cy="43921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1183" y="658388"/>
            <a:ext cx="6613628" cy="410344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85750">
              <a:spcBef>
                <a:spcPts val="450"/>
              </a:spcBef>
              <a:spcAft>
                <a:spcPts val="0"/>
              </a:spcAft>
              <a:buSzPts val="2400"/>
              <a:buChar char="▰"/>
              <a:defRPr sz="2625"/>
            </a:lvl1pPr>
            <a:lvl2pPr marL="685800" lvl="1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2pPr>
            <a:lvl3pPr marL="1028700" lvl="2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3pPr>
            <a:lvl4pPr marL="1371600" lvl="3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4pPr>
            <a:lvl5pPr marL="1714500" lvl="4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5pPr>
            <a:lvl6pPr marL="2057400" lvl="5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6pPr>
            <a:lvl7pPr marL="2400300" lvl="6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7pPr>
            <a:lvl8pPr marL="2743200" lvl="7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8pPr>
            <a:lvl9pPr marL="3086100" lvl="8" indent="-285750">
              <a:spcBef>
                <a:spcPts val="750"/>
              </a:spcBef>
              <a:spcAft>
                <a:spcPts val="75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02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the Differenc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" y="38"/>
            <a:ext cx="5318857" cy="651714"/>
            <a:chOff x="-4" y="38"/>
            <a:chExt cx="7091809" cy="651714"/>
          </a:xfrm>
        </p:grpSpPr>
        <p:sp>
          <p:nvSpPr>
            <p:cNvPr id="63" name="Shape 63"/>
            <p:cNvSpPr/>
            <p:nvPr/>
          </p:nvSpPr>
          <p:spPr>
            <a:xfrm>
              <a:off x="6312105" y="38"/>
              <a:ext cx="779700" cy="97221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39"/>
              <a:ext cx="6756168" cy="651713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84377"/>
              <a:ext cx="7072430" cy="4664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5938576" y="4791014"/>
            <a:ext cx="923678" cy="352504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91014"/>
            <a:ext cx="4119300" cy="43921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850730" y="4869797"/>
            <a:ext cx="1016000" cy="1928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7E7828D1-5C6A-458E-A9CA-F98F600D17BC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23" name="Shape 239"/>
          <p:cNvGrpSpPr/>
          <p:nvPr/>
        </p:nvGrpSpPr>
        <p:grpSpPr>
          <a:xfrm>
            <a:off x="147270" y="131277"/>
            <a:ext cx="277129" cy="369505"/>
            <a:chOff x="2594050" y="1631825"/>
            <a:chExt cx="439625" cy="439625"/>
          </a:xfrm>
        </p:grpSpPr>
        <p:sp>
          <p:nvSpPr>
            <p:cNvPr id="24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200923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83" y="820341"/>
            <a:ext cx="6416879" cy="3966679"/>
          </a:xfrm>
        </p:spPr>
        <p:txBody>
          <a:bodyPr/>
          <a:lstStyle>
            <a:lvl1pPr marL="257175" indent="-257175">
              <a:buSzPct val="110000"/>
              <a:buFont typeface="Wingdings" panose="05000000000000000000" pitchFamily="2" charset="2"/>
              <a:buChar char="§"/>
              <a:defRPr sz="1500">
                <a:cs typeface="B Nazanin" panose="00000400000000000000" pitchFamily="2" charset="-78"/>
              </a:defRPr>
            </a:lvl1pPr>
            <a:lvl2pPr marL="557213" indent="-214313">
              <a:buSzPct val="110000"/>
              <a:buFont typeface="Arial" panose="020B0604020202020204" pitchFamily="34" charset="0"/>
              <a:buChar char="•"/>
              <a:defRPr sz="1500">
                <a:cs typeface="B Nazanin" panose="00000400000000000000" pitchFamily="2" charset="-78"/>
              </a:defRPr>
            </a:lvl2pPr>
            <a:lvl3pPr marL="814388" indent="-171450">
              <a:buFont typeface="Wingdings" panose="05000000000000000000" pitchFamily="2" charset="2"/>
              <a:buChar char="§"/>
              <a:defRPr sz="1500">
                <a:cs typeface="B Nazanin" panose="00000400000000000000" pitchFamily="2" charset="-78"/>
              </a:defRPr>
            </a:lvl3pPr>
            <a:lvl4pPr marL="1071563" indent="-171450">
              <a:buFont typeface="Arial" panose="020B0604020202020204" pitchFamily="34" charset="0"/>
              <a:buChar char="•"/>
              <a:defRPr sz="1500">
                <a:cs typeface="B Nazanin" panose="00000400000000000000" pitchFamily="2" charset="-78"/>
              </a:defRPr>
            </a:lvl4pPr>
            <a:lvl5pPr marL="1328738" indent="-171450">
              <a:buFont typeface="Wingdings" panose="05000000000000000000" pitchFamily="2" charset="2"/>
              <a:buChar char="§"/>
              <a:defRPr sz="15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46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4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791" y="820342"/>
            <a:ext cx="2815828" cy="3677840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0919" y="820342"/>
            <a:ext cx="2815829" cy="3677840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7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9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3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27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81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rotWithShape="1">
          <a:gsLst>
            <a:gs pos="0">
              <a:schemeClr val="bg1">
                <a:tint val="40000"/>
                <a:satMod val="350000"/>
                <a:alpha val="26000"/>
              </a:schemeClr>
            </a:gs>
            <a:gs pos="40000">
              <a:schemeClr val="bg1">
                <a:tint val="45000"/>
                <a:shade val="99000"/>
                <a:satMod val="350000"/>
                <a:alpha val="0"/>
              </a:schemeClr>
            </a:gs>
            <a:gs pos="100000">
              <a:schemeClr val="bg1">
                <a:shade val="20000"/>
                <a:satMod val="255000"/>
                <a:alpha val="38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5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7653" y="820341"/>
            <a:ext cx="6450088" cy="398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221" y="4983302"/>
            <a:ext cx="609462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75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76979" y="4960144"/>
            <a:ext cx="301685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75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75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88106"/>
            <a:ext cx="605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4960144"/>
            <a:ext cx="105830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750" b="1" dirty="0">
                <a:solidFill>
                  <a:srgbClr val="002060"/>
                </a:solidFill>
              </a:rPr>
              <a:t>Dr. A. Taghinezhad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6687741" y="4083844"/>
            <a:ext cx="170259" cy="35719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102883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6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1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B Nazanin" panose="00000400000000000000" pitchFamily="2" charset="-7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257175" indent="-257175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1pPr>
      <a:lvl2pPr marL="557213" indent="-214313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2pPr>
      <a:lvl3pPr marL="814388" indent="-17145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3pPr>
      <a:lvl4pPr marL="1071563" indent="-1714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4pPr>
      <a:lvl5pPr marL="13287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5pPr>
      <a:lvl6pPr marL="16716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0145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3574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27003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9E334A58-CDBA-4E17-B09C-2E2D3DFB63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4350" y="676543"/>
            <a:ext cx="5829300" cy="1102519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Entity Relationship Diagram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FE11991-F1BF-4756-AB01-D6B1A450D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649" y="2859535"/>
            <a:ext cx="3429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 dirty="0">
                <a:latin typeface="Comic Sans MS" panose="030F0702030302020204" pitchFamily="66" charset="0"/>
              </a:rPr>
              <a:t>Dr. Taghinezhad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 dirty="0">
                <a:latin typeface="Comic Sans MS" panose="030F0702030302020204" pitchFamily="66" charset="0"/>
              </a:rPr>
              <a:t>University of Tabriz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800" dirty="0"/>
              <a:t>ویژگی‌ها (ادامه)</a:t>
            </a:r>
            <a:endParaRPr lang="en-PH" dirty="0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9E1EA717-16C6-45D6-AF7C-BCEA2180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63330"/>
              </p:ext>
            </p:extLst>
          </p:nvPr>
        </p:nvGraphicFramePr>
        <p:xfrm>
          <a:off x="2868546" y="1866079"/>
          <a:ext cx="3312445" cy="2378714"/>
        </p:xfrm>
        <a:graphic>
          <a:graphicData uri="http://schemas.openxmlformats.org/drawingml/2006/table">
            <a:tbl>
              <a:tblPr/>
              <a:tblGrid>
                <a:gridCol w="109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Student ID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Last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First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2144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Arnold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Betty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3122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Taylor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3843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Simmons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Lisa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9844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Macy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Bill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2837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Leath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Heather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2293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Wrench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2400300" y="2471737"/>
            <a:ext cx="395653" cy="16617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3" name="Rectangle 2"/>
          <p:cNvSpPr/>
          <p:nvPr/>
        </p:nvSpPr>
        <p:spPr>
          <a:xfrm>
            <a:off x="469506" y="3162956"/>
            <a:ext cx="1858201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fa-IR" altLang="en-US" sz="1350" b="1" dirty="0"/>
              <a:t>6 نمونه از موجودیت دانشجو</a:t>
            </a:r>
            <a:endParaRPr lang="en-US" altLang="en-US" sz="1350" b="1" dirty="0"/>
          </a:p>
        </p:txBody>
      </p:sp>
      <p:sp>
        <p:nvSpPr>
          <p:cNvPr id="8" name="AutoShape 41"/>
          <p:cNvSpPr>
            <a:spLocks/>
          </p:cNvSpPr>
          <p:nvPr/>
        </p:nvSpPr>
        <p:spPr bwMode="auto">
          <a:xfrm>
            <a:off x="193431" y="1688677"/>
            <a:ext cx="1714500" cy="354806"/>
          </a:xfrm>
          <a:prstGeom prst="borderCallout2">
            <a:avLst>
              <a:gd name="adj1" fmla="val 24162"/>
              <a:gd name="adj2" fmla="val 103333"/>
              <a:gd name="adj3" fmla="val -33222"/>
              <a:gd name="adj4" fmla="val 128306"/>
              <a:gd name="adj5" fmla="val 17787"/>
              <a:gd name="adj6" fmla="val 155139"/>
            </a:avLst>
          </a:prstGeom>
          <a:solidFill>
            <a:srgbClr val="FEF0A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800" b="1" dirty="0">
                <a:latin typeface="Times New Roman" panose="02020603050405020304" pitchFamily="18" charset="0"/>
              </a:rPr>
              <a:t>موجودیت: دانشجو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9" name="Left Brace 8"/>
          <p:cNvSpPr/>
          <p:nvPr/>
        </p:nvSpPr>
        <p:spPr>
          <a:xfrm rot="5400000">
            <a:off x="4357151" y="-20317"/>
            <a:ext cx="438491" cy="317402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10" name="Rectangle 9"/>
          <p:cNvSpPr/>
          <p:nvPr/>
        </p:nvSpPr>
        <p:spPr>
          <a:xfrm>
            <a:off x="3823294" y="1451538"/>
            <a:ext cx="1402948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fa-IR" altLang="en-US" sz="1350" b="1" dirty="0"/>
              <a:t>3 ویژگی/ ستون/ فیلد</a:t>
            </a:r>
            <a:endParaRPr lang="en-US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401204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0900" tIns="25004" rIns="50900" bIns="25004" anchor="ctr" anchorCtr="0"/>
          <a:lstStyle/>
          <a:p>
            <a:pPr eaLnBrk="1" hangingPunct="1"/>
            <a:r>
              <a:rPr lang="fa-IR" sz="2800" dirty="0"/>
              <a:t>ویژگی‌ها (ادامه)</a:t>
            </a:r>
            <a:endParaRPr lang="en-US" altLang="en-US" sz="2800" dirty="0">
              <a:latin typeface="Tahoma" panose="020B0604030504040204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marL="57150" indent="0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r>
              <a:rPr lang="fa-IR" altLang="en-US" sz="2400" dirty="0"/>
              <a:t>انواع دسته‌بندی ویژگی‌ها(صفت‌ها):</a:t>
            </a:r>
          </a:p>
          <a:p>
            <a:pPr marL="57150" indent="0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endParaRPr lang="fa-IR" altLang="en-US" sz="1275" dirty="0"/>
          </a:p>
          <a:p>
            <a:pPr algn="r" rtl="1">
              <a:lnSpc>
                <a:spcPct val="15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r>
              <a:rPr lang="fa-IR" altLang="en-US" sz="2400" dirty="0">
                <a:cs typeface="B Nazanin" panose="00000400000000000000" pitchFamily="50" charset="-78"/>
              </a:rPr>
              <a:t>صف ساده(</a:t>
            </a:r>
            <a:r>
              <a:rPr lang="en-US" sz="2400" dirty="0"/>
              <a:t>Simple Attribute</a:t>
            </a:r>
            <a:r>
              <a:rPr lang="fa-IR" altLang="en-US" sz="2400" dirty="0">
                <a:cs typeface="B Nazanin" panose="00000400000000000000" pitchFamily="50" charset="-78"/>
              </a:rPr>
              <a:t>)</a:t>
            </a:r>
          </a:p>
          <a:p>
            <a:pPr algn="r" rtl="1">
              <a:lnSpc>
                <a:spcPct val="15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r>
              <a:rPr lang="fa-IR" altLang="en-US" sz="2400" dirty="0">
                <a:cs typeface="B Nazanin" panose="00000400000000000000" pitchFamily="50" charset="-78"/>
              </a:rPr>
              <a:t>ویژگی مرکب(</a:t>
            </a:r>
            <a:r>
              <a:rPr lang="en-US" sz="2400" dirty="0"/>
              <a:t>Composite Attribute</a:t>
            </a:r>
            <a:r>
              <a:rPr lang="fa-IR" altLang="en-US" sz="2400" dirty="0">
                <a:cs typeface="B Nazanin" panose="00000400000000000000" pitchFamily="50" charset="-78"/>
              </a:rPr>
              <a:t>)</a:t>
            </a:r>
          </a:p>
          <a:p>
            <a:pPr algn="r" rtl="1">
              <a:lnSpc>
                <a:spcPct val="15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r>
              <a:rPr lang="fa-IR" altLang="en-US" sz="2400" dirty="0">
                <a:cs typeface="B Nazanin" panose="00000400000000000000" pitchFamily="50" charset="-78"/>
              </a:rPr>
              <a:t>صفت مشتق شده(</a:t>
            </a:r>
            <a:r>
              <a:rPr lang="en-US" sz="2400" dirty="0"/>
              <a:t>Derived Attribute</a:t>
            </a:r>
            <a:r>
              <a:rPr lang="fa-IR" altLang="en-US" sz="2400" dirty="0">
                <a:cs typeface="B Nazanin" panose="00000400000000000000" pitchFamily="50" charset="-78"/>
              </a:rPr>
              <a:t>)</a:t>
            </a:r>
          </a:p>
          <a:p>
            <a:pPr algn="r" rtl="1">
              <a:lnSpc>
                <a:spcPct val="15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r>
              <a:rPr lang="fa-IR" altLang="en-US" sz="2400" dirty="0">
                <a:cs typeface="B Nazanin" panose="00000400000000000000" pitchFamily="50" charset="-78"/>
              </a:rPr>
              <a:t>ویژگی تک مقداری(</a:t>
            </a:r>
            <a:r>
              <a:rPr lang="en-US" sz="2400" dirty="0"/>
              <a:t>Single-valued Attribute</a:t>
            </a:r>
            <a:r>
              <a:rPr lang="fa-IR" altLang="en-US" sz="2400" dirty="0">
                <a:cs typeface="B Nazanin" panose="00000400000000000000" pitchFamily="50" charset="-78"/>
              </a:rPr>
              <a:t>)</a:t>
            </a:r>
          </a:p>
          <a:p>
            <a:pPr algn="r" rtl="1">
              <a:lnSpc>
                <a:spcPct val="15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r>
              <a:rPr lang="fa-IR" altLang="en-US" sz="2400" dirty="0">
                <a:cs typeface="B Nazanin" panose="00000400000000000000" pitchFamily="50" charset="-78"/>
              </a:rPr>
              <a:t>ویژگی چند مقداری(</a:t>
            </a:r>
            <a:r>
              <a:rPr lang="en-US" sz="2400" dirty="0"/>
              <a:t>Multi-valued Attribute</a:t>
            </a:r>
            <a:r>
              <a:rPr lang="fa-IR" altLang="en-US" sz="2400" dirty="0">
                <a:cs typeface="B Nazanin" panose="00000400000000000000" pitchFamily="50" charset="-78"/>
              </a:rPr>
              <a:t>)</a:t>
            </a:r>
            <a:endParaRPr lang="en-US" altLang="en-US" sz="2400" dirty="0">
              <a:cs typeface="B Nazanin" panose="00000400000000000000" pitchFamily="50" charset="-78"/>
            </a:endParaRPr>
          </a:p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endParaRPr lang="fa-IR" altLang="en-US" sz="1275" dirty="0"/>
          </a:p>
          <a:p>
            <a:pPr marL="57150" indent="0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291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>
            <a:extLst>
              <a:ext uri="{FF2B5EF4-FFF2-40B4-BE49-F238E27FC236}">
                <a16:creationId xmlns:a16="http://schemas.microsoft.com/office/drawing/2014/main" id="{5D3936F9-E5BB-4EF1-9CBB-A08A1F31C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sz="2025" dirty="0">
              <a:solidFill>
                <a:schemeClr val="folHlink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algn="r" rtl="1" eaLnBrk="1" hangingPunct="1"/>
            <a:r>
              <a:rPr lang="fa-IR" altLang="en-US" sz="2400" b="1" dirty="0">
                <a:solidFill>
                  <a:srgbClr val="FF0000"/>
                </a:solidFill>
              </a:rPr>
              <a:t>ویژگی ساده</a:t>
            </a:r>
            <a:r>
              <a:rPr lang="en-US" altLang="en-US" sz="2400" dirty="0">
                <a:solidFill>
                  <a:srgbClr val="FF0000"/>
                </a:solidFill>
              </a:rPr>
              <a:t>(Simple Attribute)</a:t>
            </a:r>
            <a:r>
              <a:rPr lang="fa-IR" altLang="en-US" sz="2400" dirty="0">
                <a:solidFill>
                  <a:srgbClr val="FF0000"/>
                </a:solidFill>
              </a:rPr>
              <a:t>،</a:t>
            </a:r>
            <a:r>
              <a:rPr lang="fa-IR" altLang="en-US" sz="2400" dirty="0"/>
              <a:t> ویژگی‌ای است که قابل تقسیم به بخش‌های کوچکتر نیست.</a:t>
            </a:r>
            <a:endParaRPr lang="en-US" altLang="en-US" sz="2400" dirty="0"/>
          </a:p>
          <a:p>
            <a:pPr lvl="1" algn="r" rtl="1" eaLnBrk="1" hangingPunct="1"/>
            <a:r>
              <a:rPr lang="fa-IR" altLang="en-US" sz="2100" dirty="0"/>
              <a:t>مثال:  سن، جنسیت، وضعیت تاهل</a:t>
            </a:r>
          </a:p>
          <a:p>
            <a:pPr marL="400050" lvl="1" indent="0" algn="r" rtl="1" eaLnBrk="1" hangingPunct="1">
              <a:buNone/>
            </a:pPr>
            <a:endParaRPr lang="en-US" altLang="en-US" sz="2100" dirty="0"/>
          </a:p>
          <a:p>
            <a:pPr algn="r" rtl="1" eaLnBrk="1" hangingPunct="1"/>
            <a:r>
              <a:rPr lang="fa-IR" altLang="en-US" sz="2400" b="1" dirty="0">
                <a:solidFill>
                  <a:srgbClr val="FF0000"/>
                </a:solidFill>
              </a:rPr>
              <a:t>ویژگی مرکب</a:t>
            </a:r>
            <a:r>
              <a:rPr lang="en-US" altLang="en-US" sz="2400" dirty="0">
                <a:solidFill>
                  <a:srgbClr val="FF0000"/>
                </a:solidFill>
              </a:rPr>
              <a:t>(Composite Attribute)</a:t>
            </a:r>
            <a:r>
              <a:rPr lang="fa-IR" altLang="en-US" sz="2400" dirty="0">
                <a:solidFill>
                  <a:srgbClr val="FF0000"/>
                </a:solidFill>
              </a:rPr>
              <a:t>، </a:t>
            </a:r>
            <a:r>
              <a:rPr lang="fa-IR" sz="2400" dirty="0"/>
              <a:t>ویژگی‌ای است که می‌توان آن را به اجزای کوچکتر تقسیم کرد تا ویژگی‌های بیشتری به دست آید.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algn="r" rtl="1" eaLnBrk="1" hangingPunct="1"/>
            <a:r>
              <a:rPr lang="fa-IR" altLang="en-US" sz="2100" dirty="0"/>
              <a:t>مثال:</a:t>
            </a:r>
            <a:endParaRPr lang="en-US" altLang="en-US" sz="2100" dirty="0"/>
          </a:p>
          <a:p>
            <a:pPr lvl="2" algn="r" rtl="1" eaLnBrk="1" hangingPunct="1"/>
            <a:r>
              <a:rPr lang="fa-IR" altLang="en-US" sz="1500" dirty="0"/>
              <a:t>آدرس ← خیابان، شهر، استان، کدپستی</a:t>
            </a:r>
          </a:p>
          <a:p>
            <a:pPr lvl="2" algn="r" rtl="1" eaLnBrk="1" hangingPunct="1"/>
            <a:r>
              <a:rPr lang="fa-IR" altLang="en-US" dirty="0"/>
              <a:t>شماره تلفن ← پیش‌شماره، شماره اصلی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5836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>
            <a:extLst>
              <a:ext uri="{FF2B5EF4-FFF2-40B4-BE49-F238E27FC236}">
                <a16:creationId xmlns:a16="http://schemas.microsoft.com/office/drawing/2014/main" id="{320AC4C4-E3FB-4E42-ADBC-0AD170952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sz="2025" dirty="0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1183" y="587443"/>
            <a:ext cx="6613628" cy="4103443"/>
          </a:xfrm>
          <a:noFill/>
        </p:spPr>
        <p:txBody>
          <a:bodyPr spcFirstLastPara="1" wrap="square" lIns="50900" tIns="25004" rIns="50900" bIns="25004" anchor="t" anchorCtr="0"/>
          <a:lstStyle/>
          <a:p>
            <a:pPr marL="57150" indent="0" algn="just" rtl="1">
              <a:buNone/>
            </a:pPr>
            <a:r>
              <a:rPr lang="fa-IR" altLang="en-US" sz="2400" b="1" dirty="0">
                <a:solidFill>
                  <a:srgbClr val="FF0000"/>
                </a:solidFill>
              </a:rPr>
              <a:t>ویژگی مشتق‌شده</a:t>
            </a:r>
            <a:r>
              <a:rPr lang="en-US" altLang="en-US" sz="2400" dirty="0">
                <a:solidFill>
                  <a:srgbClr val="FF0000"/>
                </a:solidFill>
              </a:rPr>
              <a:t>(Derived Attribute)</a:t>
            </a:r>
            <a:endParaRPr lang="fa-IR" altLang="en-US" sz="2400" dirty="0">
              <a:solidFill>
                <a:srgbClr val="FF0000"/>
              </a:solidFill>
            </a:endParaRPr>
          </a:p>
          <a:p>
            <a:pPr marL="57150" indent="0" algn="just" rtl="1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algn="just" rtl="1" eaLnBrk="1" hangingPunct="1"/>
            <a:r>
              <a:rPr lang="fa-IR" sz="2400" dirty="0"/>
              <a:t>ویژگی‌ای است که به‌طور فیزیکی در پایگاه داده ذخیره نمی‌شود و با استفاده از یک الگوریتم محاسبه می‌شود.</a:t>
            </a:r>
          </a:p>
          <a:p>
            <a:pPr algn="just" rtl="1" eaLnBrk="1" hangingPunct="1"/>
            <a:endParaRPr lang="fa-IR" sz="2400" dirty="0"/>
          </a:p>
          <a:p>
            <a:pPr lvl="1" algn="just" rtl="1" eaLnBrk="1" hangingPunct="1"/>
            <a:r>
              <a:rPr lang="fa-IR" altLang="en-US" sz="2400" dirty="0"/>
              <a:t>مثال اول: کارمزد دیرکرد با نرخ 2%</a:t>
            </a:r>
            <a:endParaRPr lang="en-US" altLang="en-US" sz="2400" dirty="0"/>
          </a:p>
          <a:p>
            <a:pPr lvl="2" algn="just" rtl="1" eaLnBrk="1" hangingPunct="1"/>
            <a:r>
              <a:rPr lang="en-US" altLang="en-US" sz="1800" dirty="0"/>
              <a:t>MS Access: </a:t>
            </a:r>
            <a:r>
              <a:rPr lang="en-US" altLang="en-US" sz="1800" dirty="0" err="1"/>
              <a:t>InvoiceAmt</a:t>
            </a:r>
            <a:r>
              <a:rPr lang="en-US" altLang="en-US" sz="1800" dirty="0"/>
              <a:t> * 0.02</a:t>
            </a:r>
            <a:endParaRPr lang="fa-IR" altLang="en-US" sz="1800" dirty="0"/>
          </a:p>
          <a:p>
            <a:pPr lvl="2" algn="just" rtl="1" eaLnBrk="1" hangingPunct="1"/>
            <a:endParaRPr lang="en-US" altLang="en-US" sz="1800" dirty="0"/>
          </a:p>
          <a:p>
            <a:pPr lvl="1" algn="just" rtl="1" eaLnBrk="1" hangingPunct="1"/>
            <a:r>
              <a:rPr lang="fa-IR" altLang="en-US" sz="2400" dirty="0"/>
              <a:t>مثال دوم: محاسبه سن از روی تاریخ تولد و تاریخ فعلی</a:t>
            </a:r>
            <a:endParaRPr lang="en-US" altLang="en-US" sz="2400" dirty="0"/>
          </a:p>
          <a:p>
            <a:pPr lvl="2" algn="just" rtl="1" eaLnBrk="1" hangingPunct="1"/>
            <a:r>
              <a:rPr lang="en-US" altLang="en-US" sz="1800" dirty="0"/>
              <a:t>MS Access: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(Date() – </a:t>
            </a:r>
            <a:r>
              <a:rPr lang="en-US" altLang="en-US" sz="1800" dirty="0" err="1"/>
              <a:t>Emp_Dob</a:t>
            </a:r>
            <a:r>
              <a:rPr lang="en-US" altLang="en-US" sz="1800" dirty="0"/>
              <a:t>)/365)</a:t>
            </a:r>
            <a:endParaRPr lang="en-US" altLang="ko-KR" sz="1800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24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>
            <a:extLst>
              <a:ext uri="{FF2B5EF4-FFF2-40B4-BE49-F238E27FC236}">
                <a16:creationId xmlns:a16="http://schemas.microsoft.com/office/drawing/2014/main" id="{EED7F868-8F9D-4B7B-B773-9B2D4BCC3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marL="57150" indent="0" algn="r" rtl="1">
              <a:buNone/>
            </a:pPr>
            <a:r>
              <a:rPr lang="fa-IR" altLang="en-US" sz="2400" b="1" dirty="0">
                <a:solidFill>
                  <a:srgbClr val="FF0000"/>
                </a:solidFill>
              </a:rPr>
              <a:t>ویژگی تک‌مقداری</a:t>
            </a:r>
            <a:r>
              <a:rPr lang="en-US" altLang="en-US" sz="2400" dirty="0">
                <a:solidFill>
                  <a:srgbClr val="FF0000"/>
                </a:solidFill>
              </a:rPr>
              <a:t>(Single-valued Attribute)</a:t>
            </a:r>
            <a:r>
              <a:rPr lang="fa-IR" altLang="en-US" sz="2400" b="1" dirty="0">
                <a:solidFill>
                  <a:srgbClr val="FF0000"/>
                </a:solidFill>
              </a:rPr>
              <a:t>:</a:t>
            </a:r>
          </a:p>
          <a:p>
            <a:pPr marL="57150" indent="0" algn="r" rtl="1">
              <a:buNone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algn="r" rtl="1" eaLnBrk="1" hangingPunct="1"/>
            <a:r>
              <a:rPr lang="fa-IR" altLang="en-US" sz="2400" dirty="0"/>
              <a:t>ویژگی‌ای است که برای هر نمونه موجودیت تنها یک مقدار دارد.</a:t>
            </a:r>
            <a:endParaRPr lang="fa-IR" altLang="en-US" sz="3600" dirty="0"/>
          </a:p>
          <a:p>
            <a:pPr algn="r" rtl="1" eaLnBrk="1" hangingPunct="1"/>
            <a:r>
              <a:rPr lang="fa-IR" altLang="en-US" sz="2400" dirty="0"/>
              <a:t>مثال‌ها:</a:t>
            </a:r>
            <a:endParaRPr lang="en-US" altLang="en-US" sz="2400" dirty="0"/>
          </a:p>
          <a:p>
            <a:pPr lvl="2" algn="just" rtl="1" eaLnBrk="1" hangingPunct="1"/>
            <a:r>
              <a:rPr lang="fa-IR" altLang="en-US" sz="2800" dirty="0"/>
              <a:t>یک شخص می‌تواند فقط یک کد ملی داشته باشد.</a:t>
            </a:r>
          </a:p>
          <a:p>
            <a:pPr lvl="2" algn="just" rtl="1" eaLnBrk="1" hangingPunct="1"/>
            <a:endParaRPr lang="fa-IR" altLang="en-US" sz="2800" dirty="0"/>
          </a:p>
          <a:p>
            <a:pPr lvl="2" algn="just" rtl="1" eaLnBrk="1" hangingPunct="1"/>
            <a:r>
              <a:rPr lang="fa-IR" altLang="en-US" sz="2800" dirty="0"/>
              <a:t>یک قطعه تولید شده می‌تواند فقط یک شماره سریال داشته باشد.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840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>
            <a:extLst>
              <a:ext uri="{FF2B5EF4-FFF2-40B4-BE49-F238E27FC236}">
                <a16:creationId xmlns:a16="http://schemas.microsoft.com/office/drawing/2014/main" id="{9D6CA857-0D75-4ACB-B880-29D803511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marL="57150" indent="0" algn="r" rtl="1">
              <a:buNone/>
            </a:pPr>
            <a:r>
              <a:rPr lang="fa-IR" altLang="en-US" sz="2400" b="1" dirty="0">
                <a:solidFill>
                  <a:srgbClr val="FF0000"/>
                </a:solidFill>
              </a:rPr>
              <a:t>ویژگی چند‌مقداری</a:t>
            </a:r>
            <a:r>
              <a:rPr lang="en-US" altLang="en-US" sz="2400" dirty="0">
                <a:solidFill>
                  <a:srgbClr val="FF0000"/>
                </a:solidFill>
              </a:rPr>
              <a:t>(Multi-valued Attribute)</a:t>
            </a:r>
            <a:r>
              <a:rPr lang="fa-IR" altLang="en-US" sz="2400" b="1" dirty="0">
                <a:solidFill>
                  <a:srgbClr val="FF0000"/>
                </a:solidFill>
              </a:rPr>
              <a:t>: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0" algn="r" rtl="1" eaLnBrk="1" hangingPunct="1"/>
            <a:r>
              <a:rPr lang="fa-IR" altLang="en-US" sz="2400" dirty="0">
                <a:solidFill>
                  <a:srgbClr val="000000"/>
                </a:solidFill>
              </a:rPr>
              <a:t>ویژگی‌ای است که برای هر نمونه موجودیت می‌تواند چندین مقدار داشته باشد.</a:t>
            </a:r>
            <a:endParaRPr lang="fa-IR" altLang="en-US" sz="3600" dirty="0">
              <a:solidFill>
                <a:srgbClr val="000000"/>
              </a:solidFill>
            </a:endParaRPr>
          </a:p>
          <a:p>
            <a:pPr lvl="0" algn="r" rtl="1" eaLnBrk="1" hangingPunct="1"/>
            <a:r>
              <a:rPr lang="fa-IR" altLang="en-US" sz="2400" dirty="0">
                <a:solidFill>
                  <a:srgbClr val="000000"/>
                </a:solidFill>
              </a:rPr>
              <a:t>مثال‌ها: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2" algn="just" rtl="1" eaLnBrk="1" hangingPunct="1"/>
            <a:r>
              <a:rPr lang="fa-IR" altLang="en-US" sz="2400" dirty="0">
                <a:solidFill>
                  <a:srgbClr val="000000"/>
                </a:solidFill>
              </a:rPr>
              <a:t>یک فرد ممکن است چندین مدرک دانشگاهی داشته باشد.</a:t>
            </a:r>
          </a:p>
          <a:p>
            <a:pPr lvl="2" algn="just" rtl="1" eaLnBrk="1" hangingPunct="1"/>
            <a:endParaRPr lang="fa-IR" altLang="en-US" sz="2400" dirty="0">
              <a:solidFill>
                <a:srgbClr val="000000"/>
              </a:solidFill>
            </a:endParaRPr>
          </a:p>
          <a:p>
            <a:pPr lvl="2" algn="just" rtl="1" eaLnBrk="1" hangingPunct="1"/>
            <a:r>
              <a:rPr lang="fa-IR" altLang="en-US" sz="2400" dirty="0">
                <a:solidFill>
                  <a:srgbClr val="000000"/>
                </a:solidFill>
              </a:rPr>
              <a:t>یک خانوار ممکن است چندین شماره تلفن داشته باشد.</a:t>
            </a:r>
          </a:p>
          <a:p>
            <a:pPr lvl="2" algn="just" rtl="1" eaLnBrk="1" hangingPunct="1"/>
            <a:endParaRPr lang="fa-IR" altLang="en-US" sz="2400" dirty="0">
              <a:solidFill>
                <a:srgbClr val="000000"/>
              </a:solidFill>
            </a:endParaRPr>
          </a:p>
          <a:p>
            <a:pPr lvl="2" algn="just" rtl="1" eaLnBrk="1" hangingPunct="1"/>
            <a:r>
              <a:rPr lang="fa-IR" altLang="en-US" sz="2400" dirty="0">
                <a:solidFill>
                  <a:srgbClr val="000000"/>
                </a:solidFill>
              </a:rPr>
              <a:t>رنگ خودرو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57150" indent="0" algn="r" rtl="1">
              <a:buNone/>
            </a:pPr>
            <a:endParaRPr lang="fa-I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2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Entity(</a:t>
            </a:r>
            <a:r>
              <a:rPr lang="fa-IR" altLang="en-US" sz="2000" dirty="0">
                <a:solidFill>
                  <a:schemeClr val="hlink"/>
                </a:solidFill>
              </a:rPr>
              <a:t>موجودیت</a:t>
            </a:r>
            <a:r>
              <a:rPr lang="en-US" altLang="en-US" sz="2000" dirty="0">
                <a:solidFill>
                  <a:schemeClr val="hlink"/>
                </a:solidFill>
              </a:rPr>
              <a:t>)</a:t>
            </a:r>
            <a:r>
              <a:rPr lang="en-US" altLang="en-US" sz="2000" dirty="0"/>
              <a:t>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Student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Attributes(</a:t>
            </a:r>
            <a:r>
              <a:rPr lang="fa-IR" altLang="en-US" sz="2000" dirty="0">
                <a:solidFill>
                  <a:schemeClr val="hlink"/>
                </a:solidFill>
              </a:rPr>
              <a:t>ویژگی‌ها</a:t>
            </a:r>
            <a:r>
              <a:rPr lang="en-US" altLang="en-US" sz="2000" dirty="0">
                <a:solidFill>
                  <a:schemeClr val="hlink"/>
                </a:solidFill>
              </a:rPr>
              <a:t>)</a:t>
            </a:r>
            <a:r>
              <a:rPr lang="en-US" altLang="en-US" sz="2000" dirty="0"/>
              <a:t>: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ID#: “123-45-6789” (single-valued)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Cell Phone: “(063)917-456-7227, (063)915-567-8255” (multi-valued)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Name: “Peter </a:t>
            </a:r>
            <a:r>
              <a:rPr lang="en-US" altLang="en-US" sz="2400" dirty="0" err="1"/>
              <a:t>dela</a:t>
            </a:r>
            <a:r>
              <a:rPr lang="en-US" altLang="en-US" sz="2400" dirty="0"/>
              <a:t> Paz” (composite)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Address: “14 JP Rizal St., </a:t>
            </a:r>
            <a:r>
              <a:rPr lang="en-US" altLang="en-US" sz="2400" dirty="0" err="1"/>
              <a:t>Masipit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Calapan</a:t>
            </a:r>
            <a:r>
              <a:rPr lang="en-US" altLang="en-US" sz="2400" dirty="0"/>
              <a:t> City” (composite)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Gender: “Female” (simple)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Age: 24 (derived</a:t>
            </a:r>
            <a:r>
              <a:rPr lang="en-US" altLang="en-US" sz="1800" dirty="0"/>
              <a:t>)</a:t>
            </a:r>
            <a:endParaRPr lang="en-US" altLang="en-US" sz="1650" dirty="0"/>
          </a:p>
        </p:txBody>
      </p:sp>
    </p:spTree>
    <p:extLst>
      <p:ext uri="{BB962C8B-B14F-4D97-AF65-F5344CB8AC3E}">
        <p14:creationId xmlns:p14="http://schemas.microsoft.com/office/powerpoint/2010/main" val="280933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lnSpc>
                <a:spcPct val="150000"/>
              </a:lnSpc>
              <a:buNone/>
            </a:pPr>
            <a:r>
              <a:rPr lang="fa-IR" altLang="en-US" sz="1600" b="1" dirty="0">
                <a:solidFill>
                  <a:schemeClr val="hlink"/>
                </a:solidFill>
              </a:rPr>
              <a:t>مقادیر تهی(</a:t>
            </a:r>
            <a:r>
              <a:rPr lang="en-US" altLang="en-US" sz="1600" b="1" dirty="0">
                <a:solidFill>
                  <a:schemeClr val="hlink"/>
                </a:solidFill>
              </a:rPr>
              <a:t>Null Values</a:t>
            </a:r>
            <a:r>
              <a:rPr lang="fa-IR" altLang="en-US" sz="1600" b="1" dirty="0">
                <a:solidFill>
                  <a:schemeClr val="hlink"/>
                </a:solidFill>
              </a:rPr>
              <a:t>)</a:t>
            </a:r>
            <a:r>
              <a:rPr lang="en-US" altLang="en-US" sz="1600" b="1" dirty="0">
                <a:solidFill>
                  <a:schemeClr val="hlink"/>
                </a:solidFill>
              </a:rPr>
              <a:t>:</a:t>
            </a:r>
          </a:p>
          <a:p>
            <a:pPr algn="just" rtl="1">
              <a:lnSpc>
                <a:spcPct val="150000"/>
              </a:lnSpc>
            </a:pPr>
            <a:r>
              <a:rPr lang="fa-IR" sz="1600" dirty="0"/>
              <a:t>در برخی موارد، مقدار یک ویژگی می‌تواند </a:t>
            </a:r>
            <a:r>
              <a:rPr lang="fa-IR" sz="1600" b="1" dirty="0"/>
              <a:t>اختیاری</a:t>
            </a:r>
            <a:r>
              <a:rPr lang="fa-IR" sz="1600" dirty="0"/>
              <a:t> باشد یا </a:t>
            </a:r>
            <a:r>
              <a:rPr lang="fa-IR" sz="1600" b="1" dirty="0"/>
              <a:t>ضروری نباشد</a:t>
            </a:r>
            <a:r>
              <a:rPr lang="fa-IR" sz="1600" dirty="0"/>
              <a:t>.</a:t>
            </a:r>
            <a:endParaRPr lang="en-US" sz="1600" dirty="0"/>
          </a:p>
          <a:p>
            <a:pPr algn="just" rtl="1">
              <a:lnSpc>
                <a:spcPct val="150000"/>
              </a:lnSpc>
            </a:pPr>
            <a:endParaRPr lang="en-US" sz="1600" dirty="0"/>
          </a:p>
          <a:p>
            <a:pPr algn="just" rtl="1">
              <a:lnSpc>
                <a:spcPct val="150000"/>
              </a:lnSpc>
            </a:pPr>
            <a:r>
              <a:rPr lang="fa-IR" sz="1600" dirty="0"/>
              <a:t>برای مثال، اگر ویژگی‌ای به نام </a:t>
            </a:r>
            <a:r>
              <a:rPr lang="en-US" sz="1600" dirty="0"/>
              <a:t>) </a:t>
            </a:r>
            <a:r>
              <a:rPr lang="en-PH" sz="1600" dirty="0"/>
              <a:t>Hobbies </a:t>
            </a:r>
            <a:r>
              <a:rPr lang="fa-IR" sz="1600" dirty="0"/>
              <a:t>علاقه‌مندی‌ها</a:t>
            </a:r>
            <a:r>
              <a:rPr lang="en-US" sz="1600" dirty="0"/>
              <a:t>(</a:t>
            </a:r>
            <a:r>
              <a:rPr lang="fa-IR" sz="1600" dirty="0"/>
              <a:t> داشته باشیم، نبود مقدار برای آن اشکالی ندارد. در این حالت، گفته می‌شود مقدار آن ویژگی </a:t>
            </a:r>
            <a:r>
              <a:rPr lang="en-PH" sz="1600" dirty="0"/>
              <a:t>NULL</a:t>
            </a:r>
            <a:r>
              <a:rPr lang="fa-IR" sz="1600" dirty="0"/>
              <a:t> </a:t>
            </a:r>
            <a:r>
              <a:rPr lang="en-PH" sz="1600" dirty="0"/>
              <a:t> </a:t>
            </a:r>
            <a:r>
              <a:rPr lang="fa-IR" sz="1600" dirty="0"/>
              <a:t>است.</a:t>
            </a:r>
            <a:endParaRPr lang="en-US" sz="1600" dirty="0"/>
          </a:p>
          <a:p>
            <a:pPr algn="just" rtl="1">
              <a:lnSpc>
                <a:spcPct val="150000"/>
              </a:lnSpc>
            </a:pPr>
            <a:endParaRPr lang="en-US" sz="1600" dirty="0"/>
          </a:p>
          <a:p>
            <a:pPr algn="just" rtl="1">
              <a:lnSpc>
                <a:spcPct val="150000"/>
              </a:lnSpc>
            </a:pPr>
            <a:r>
              <a:rPr lang="en-PH" sz="1600" dirty="0"/>
              <a:t> </a:t>
            </a:r>
            <a:r>
              <a:rPr lang="fa-IR" sz="1600" dirty="0"/>
              <a:t>اما توجه کنید که ویژگی‌های کلیدی(</a:t>
            </a:r>
            <a:r>
              <a:rPr lang="en-US" sz="1600" dirty="0"/>
              <a:t>Key Attributes</a:t>
            </a:r>
            <a:r>
              <a:rPr lang="fa-IR" sz="1600" dirty="0"/>
              <a:t>)</a:t>
            </a:r>
            <a:r>
              <a:rPr lang="en-PH" sz="1600" dirty="0"/>
              <a:t> </a:t>
            </a:r>
            <a:r>
              <a:rPr lang="fa-IR" sz="1600" dirty="0"/>
              <a:t>نمی‌توانند مقدار </a:t>
            </a:r>
            <a:r>
              <a:rPr lang="en-US" sz="1600" dirty="0"/>
              <a:t> </a:t>
            </a:r>
            <a:r>
              <a:rPr lang="en-PH" sz="1600" dirty="0"/>
              <a:t>NULL </a:t>
            </a:r>
            <a:r>
              <a:rPr lang="fa-IR" sz="1600" dirty="0"/>
              <a:t>داشته باشند، زیرا این ویژگی‌ها برای شناسایی یکتایی هر موجودیت به کار می‌روند و باید همیشه دارای مقدار معتبر باشند.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375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lnSpc>
                <a:spcPct val="150000"/>
              </a:lnSpc>
              <a:buNone/>
            </a:pPr>
            <a:r>
              <a:rPr lang="fa-IR" altLang="en-US" sz="1800" b="1" dirty="0">
                <a:solidFill>
                  <a:schemeClr val="hlink"/>
                </a:solidFill>
              </a:rPr>
              <a:t>ویژگی کلیدی(</a:t>
            </a:r>
            <a:r>
              <a:rPr lang="en-US" altLang="en-US" sz="1800" b="1" dirty="0">
                <a:solidFill>
                  <a:schemeClr val="hlink"/>
                </a:solidFill>
              </a:rPr>
              <a:t>Key Attribute</a:t>
            </a:r>
            <a:r>
              <a:rPr lang="fa-IR" altLang="en-US" sz="1800" b="1" dirty="0">
                <a:solidFill>
                  <a:schemeClr val="hlink"/>
                </a:solidFill>
              </a:rPr>
              <a:t>):</a:t>
            </a:r>
            <a:endParaRPr lang="en-US" altLang="en-US" sz="1800" b="1" dirty="0">
              <a:solidFill>
                <a:schemeClr val="hlink"/>
              </a:solidFill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/>
              <a:t>کلیدها باید </a:t>
            </a:r>
            <a:r>
              <a:rPr lang="en-PH" sz="2000" dirty="0"/>
              <a:t>Minimal</a:t>
            </a:r>
            <a:r>
              <a:rPr lang="fa-IR" sz="2000" dirty="0"/>
              <a:t> باشند.یک کلید زمانی </a:t>
            </a:r>
            <a:r>
              <a:rPr lang="en-US" sz="2000" dirty="0"/>
              <a:t>Minimal</a:t>
            </a:r>
            <a:r>
              <a:rPr lang="fa-IR" sz="2000" dirty="0"/>
              <a:t> است که نتوان آن را به بخش‌های کوچکتری تقسیم کرد که خودشان بتوانند به‌عنوان کلید عمل کنند.</a:t>
            </a:r>
          </a:p>
          <a:p>
            <a:pPr lvl="1" algn="just" rtl="1">
              <a:lnSpc>
                <a:spcPct val="150000"/>
              </a:lnSpc>
            </a:pPr>
            <a:endParaRPr lang="fa-IR" altLang="en-US" sz="1400" dirty="0"/>
          </a:p>
          <a:p>
            <a:pPr lvl="1" algn="just" rtl="1">
              <a:lnSpc>
                <a:spcPct val="150000"/>
              </a:lnSpc>
            </a:pPr>
            <a:r>
              <a:rPr lang="fa-IR" altLang="en-US" sz="1600" dirty="0"/>
              <a:t>مثال: </a:t>
            </a:r>
            <a:r>
              <a:rPr lang="en-US" sz="1400" dirty="0" err="1"/>
              <a:t>SectionID</a:t>
            </a:r>
            <a:r>
              <a:rPr lang="en-US" sz="1400" dirty="0"/>
              <a:t>, </a:t>
            </a:r>
            <a:r>
              <a:rPr lang="en-US" sz="1400" dirty="0" err="1"/>
              <a:t>CourseID</a:t>
            </a:r>
            <a:r>
              <a:rPr lang="en-US" sz="1400" dirty="0"/>
              <a:t>, Semester</a:t>
            </a:r>
            <a:r>
              <a:rPr lang="fa-IR" sz="1400" dirty="0"/>
              <a:t> همگی </a:t>
            </a:r>
            <a:r>
              <a:rPr lang="en-US" sz="1400" dirty="0"/>
              <a:t>Minimal</a:t>
            </a:r>
            <a:r>
              <a:rPr lang="fa-IR" sz="1400" dirty="0"/>
              <a:t> هستند؛ زیرا هیچ‌کدام از بخش‌های کوچکتر آن به تنهایی نمیتوانند یک رکورد را به صورت یکتا شناسایی کنند.</a:t>
            </a:r>
          </a:p>
          <a:p>
            <a:pPr lvl="1" algn="just" rtl="1">
              <a:lnSpc>
                <a:spcPct val="150000"/>
              </a:lnSpc>
            </a:pPr>
            <a:endParaRPr lang="fa-IR" altLang="en-US" sz="1400" dirty="0"/>
          </a:p>
          <a:p>
            <a:pPr lvl="1" algn="just" rtl="1">
              <a:lnSpc>
                <a:spcPct val="150000"/>
              </a:lnSpc>
            </a:pPr>
            <a:r>
              <a:rPr lang="en-US" sz="1400" dirty="0" err="1"/>
              <a:t>StudentID</a:t>
            </a:r>
            <a:r>
              <a:rPr lang="en-US" sz="1400" dirty="0"/>
              <a:t> + </a:t>
            </a:r>
            <a:r>
              <a:rPr lang="en-US" sz="1400" dirty="0" err="1"/>
              <a:t>StudentAge</a:t>
            </a:r>
            <a:r>
              <a:rPr lang="fa-IR" sz="1400" dirty="0"/>
              <a:t> آیا یک کلید </a:t>
            </a:r>
            <a:r>
              <a:rPr lang="en-US" sz="1400" dirty="0"/>
              <a:t>minimal</a:t>
            </a:r>
            <a:r>
              <a:rPr lang="fa-IR" sz="1400" dirty="0"/>
              <a:t> برای موجودیت </a:t>
            </a:r>
            <a:r>
              <a:rPr lang="en-US" sz="1400" dirty="0"/>
              <a:t>student</a:t>
            </a:r>
            <a:r>
              <a:rPr lang="fa-IR" sz="1400" dirty="0"/>
              <a:t> است؟ </a:t>
            </a:r>
            <a:r>
              <a:rPr lang="fa-IR" sz="1400" b="1" dirty="0">
                <a:solidFill>
                  <a:srgbClr val="FF0000"/>
                </a:solidFill>
              </a:rPr>
              <a:t>خیر، </a:t>
            </a:r>
            <a:r>
              <a:rPr lang="fa-IR" sz="1400" dirty="0"/>
              <a:t>زیرا </a:t>
            </a:r>
            <a:r>
              <a:rPr lang="en-US" sz="1400" dirty="0" err="1"/>
              <a:t>StudentID</a:t>
            </a:r>
            <a:r>
              <a:rPr lang="fa-IR" sz="1400" dirty="0"/>
              <a:t> به تنهایی می‌تواند هر دانشجو را به صورت یکتا شناسایی کند.</a:t>
            </a:r>
            <a:endParaRPr lang="en-US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lnSpc>
                <a:spcPct val="150000"/>
              </a:lnSpc>
              <a:buNone/>
            </a:pPr>
            <a:r>
              <a:rPr lang="fa-IR" altLang="en-US" sz="1400" b="1" dirty="0">
                <a:solidFill>
                  <a:schemeClr val="hlink"/>
                </a:solidFill>
              </a:rPr>
              <a:t>کلید اصلی (</a:t>
            </a:r>
            <a:r>
              <a:rPr lang="en-US" altLang="en-US" sz="1400" b="1" dirty="0">
                <a:solidFill>
                  <a:schemeClr val="hlink"/>
                </a:solidFill>
              </a:rPr>
              <a:t>Primary Key (PK)</a:t>
            </a:r>
            <a:r>
              <a:rPr lang="fa-IR" altLang="en-US" sz="1400" b="1" dirty="0">
                <a:solidFill>
                  <a:schemeClr val="hlink"/>
                </a:solidFill>
              </a:rPr>
              <a:t>):</a:t>
            </a:r>
            <a:endParaRPr lang="en-US" altLang="en-US" sz="1400" b="1" dirty="0">
              <a:solidFill>
                <a:schemeClr val="hlink"/>
              </a:solidFill>
            </a:endParaRPr>
          </a:p>
          <a:p>
            <a:pPr algn="just" rtl="1">
              <a:lnSpc>
                <a:spcPct val="150000"/>
              </a:lnSpc>
            </a:pPr>
            <a:r>
              <a:rPr lang="fa-IR" altLang="en-US" sz="1600" dirty="0"/>
              <a:t>ویژگی (یا فیلدی) است که هر رکورد را به‌صورت یکتا در یک جدول مشخص، شناسایی می‌کند.</a:t>
            </a:r>
          </a:p>
          <a:p>
            <a:pPr marL="57150" indent="0" algn="just" rtl="1">
              <a:lnSpc>
                <a:spcPct val="150000"/>
              </a:lnSpc>
              <a:buNone/>
            </a:pPr>
            <a:endParaRPr lang="en-US" altLang="en-US" sz="400" b="1" dirty="0"/>
          </a:p>
          <a:p>
            <a:pPr marL="57150" indent="0" algn="just" rtl="1">
              <a:lnSpc>
                <a:spcPct val="150000"/>
              </a:lnSpc>
              <a:buNone/>
            </a:pPr>
            <a:r>
              <a:rPr lang="fa-IR" altLang="en-US" sz="1400" b="1" dirty="0"/>
              <a:t>قوانین کلید اصلی:</a:t>
            </a:r>
            <a:endParaRPr lang="en-US" altLang="en-US" sz="1400" b="1" dirty="0"/>
          </a:p>
          <a:p>
            <a:pPr marL="442913" indent="-385763" algn="just" rtl="1">
              <a:lnSpc>
                <a:spcPct val="150000"/>
              </a:lnSpc>
              <a:buAutoNum type="arabicPeriod"/>
            </a:pPr>
            <a:r>
              <a:rPr lang="fa-IR" altLang="en-US" sz="1400" b="1" dirty="0"/>
              <a:t>منحصر‌به‌فرد(</a:t>
            </a:r>
            <a:r>
              <a:rPr lang="en-US" altLang="en-US" sz="1400" b="1" dirty="0"/>
              <a:t>Unique</a:t>
            </a:r>
            <a:r>
              <a:rPr lang="fa-IR" altLang="en-US" sz="1400" b="1" dirty="0"/>
              <a:t>)</a:t>
            </a:r>
            <a:r>
              <a:rPr lang="fa-IR" altLang="en-US" sz="1400" dirty="0"/>
              <a:t>: هیچ دو رکوردی نمی‌توانند مقدار یکسانی در کلید اصلی داشته باشند.</a:t>
            </a:r>
            <a:endParaRPr lang="en-US" altLang="en-US" sz="1400" dirty="0"/>
          </a:p>
          <a:p>
            <a:pPr marL="442913" indent="-385763" algn="just" rtl="1">
              <a:lnSpc>
                <a:spcPct val="150000"/>
              </a:lnSpc>
              <a:buAutoNum type="arabicPeriod"/>
            </a:pPr>
            <a:r>
              <a:rPr lang="fa-IR" sz="1400" b="1" dirty="0"/>
              <a:t>غیرقابل‌تغییر(</a:t>
            </a:r>
            <a:r>
              <a:rPr lang="en-US" sz="1400" b="1" dirty="0"/>
              <a:t>Never Changing</a:t>
            </a:r>
            <a:r>
              <a:rPr lang="fa-IR" sz="1400" b="1" dirty="0"/>
              <a:t>):</a:t>
            </a:r>
            <a:r>
              <a:rPr lang="fa-IR" sz="1400" dirty="0"/>
              <a:t> مقدار کلید اصلی نباید در طول زمان تغییر کند.</a:t>
            </a:r>
            <a:endParaRPr lang="en-US" sz="1400" dirty="0"/>
          </a:p>
          <a:p>
            <a:pPr marL="442913" indent="-385763" algn="just" rtl="1">
              <a:lnSpc>
                <a:spcPct val="150000"/>
              </a:lnSpc>
              <a:buAutoNum type="arabicPeriod"/>
            </a:pPr>
            <a:r>
              <a:rPr lang="fa-IR" altLang="en-US" sz="1400" b="1" dirty="0"/>
              <a:t>غیر تهی(</a:t>
            </a:r>
            <a:r>
              <a:rPr lang="en-US" altLang="en-US" sz="1400" b="1" dirty="0"/>
              <a:t>Never Null</a:t>
            </a:r>
            <a:r>
              <a:rPr lang="fa-IR" altLang="en-US" sz="1400" b="1" dirty="0"/>
              <a:t>):</a:t>
            </a:r>
            <a:r>
              <a:rPr lang="en-US" altLang="en-US" sz="1400" b="1" dirty="0"/>
              <a:t> </a:t>
            </a:r>
            <a:r>
              <a:rPr lang="fa-IR" altLang="en-US" sz="1400" dirty="0"/>
              <a:t>کلید اصلی نمی‌تواند مقدار </a:t>
            </a:r>
            <a:r>
              <a:rPr lang="en-US" altLang="en-US" sz="1400" dirty="0"/>
              <a:t>NULL </a:t>
            </a:r>
            <a:r>
              <a:rPr lang="fa-IR" altLang="en-US" sz="1400" dirty="0"/>
              <a:t>داشته باشد.</a:t>
            </a:r>
            <a:endParaRPr lang="en-US" altLang="en-US" sz="1400" dirty="0"/>
          </a:p>
          <a:p>
            <a:pPr marL="57150" indent="0" algn="r" rtl="1">
              <a:lnSpc>
                <a:spcPct val="150000"/>
              </a:lnSpc>
              <a:buNone/>
            </a:pPr>
            <a:endParaRPr lang="en-US" altLang="en-US" sz="700" b="1" dirty="0">
              <a:solidFill>
                <a:schemeClr val="hlink"/>
              </a:solidFill>
            </a:endParaRPr>
          </a:p>
          <a:p>
            <a:pPr marL="57150" indent="0" algn="r" rtl="1">
              <a:lnSpc>
                <a:spcPct val="150000"/>
              </a:lnSpc>
              <a:buNone/>
            </a:pPr>
            <a:r>
              <a:rPr lang="fa-IR" altLang="en-US" sz="1400" b="1" dirty="0">
                <a:solidFill>
                  <a:schemeClr val="hlink"/>
                </a:solidFill>
              </a:rPr>
              <a:t>کلید خارجی (</a:t>
            </a:r>
            <a:r>
              <a:rPr lang="en-US" altLang="en-US" sz="1400" b="1" dirty="0">
                <a:solidFill>
                  <a:schemeClr val="hlink"/>
                </a:solidFill>
              </a:rPr>
              <a:t>Foreign Key (FK)</a:t>
            </a:r>
            <a:r>
              <a:rPr lang="fa-IR" altLang="en-US" sz="1400" b="1" dirty="0">
                <a:solidFill>
                  <a:schemeClr val="hlink"/>
                </a:solidFill>
              </a:rPr>
              <a:t>):</a:t>
            </a:r>
            <a:endParaRPr lang="en-US" altLang="en-US" sz="1400" b="1" dirty="0">
              <a:solidFill>
                <a:schemeClr val="hlink"/>
              </a:solidFill>
            </a:endParaRPr>
          </a:p>
          <a:p>
            <a:pPr algn="just" rtl="1">
              <a:lnSpc>
                <a:spcPct val="150000"/>
              </a:lnSpc>
            </a:pPr>
            <a:r>
              <a:rPr lang="fa-IR" altLang="en-US" sz="1400" dirty="0"/>
              <a:t>ویژگی‌ای است که به کلید اصلی یک جدول دیگر اشاره می‌کند.به عبارت دیگر، کلید خارجی رابطه بین دو جدول را برقرار می‌سازد. کلید خارجی لازم نیست یکتا باشد.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365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154971" y="784131"/>
            <a:ext cx="6613628" cy="3787869"/>
          </a:xfrm>
        </p:spPr>
        <p:txBody>
          <a:bodyPr anchor="t"/>
          <a:lstStyle/>
          <a:p>
            <a:pPr marL="57150" indent="0" algn="just" rtl="1">
              <a:buNone/>
            </a:pPr>
            <a:r>
              <a:rPr lang="fa-IR" sz="2100" dirty="0"/>
              <a:t>در پایان این درس، شما می‌توانید: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fa-IR" sz="2100" dirty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50" charset="-78"/>
              </a:rPr>
              <a:t>روابط را بر اساس مجموعه‌ای از نیازمندی‌های اطلاعاتی </a:t>
            </a:r>
            <a:r>
              <a:rPr lang="fa-IR" sz="2000" b="1" dirty="0">
                <a:cs typeface="B Nazanin" panose="00000400000000000000" pitchFamily="50" charset="-78"/>
              </a:rPr>
              <a:t>تحلیل و مدل‌سازی</a:t>
            </a:r>
            <a:r>
              <a:rPr lang="fa-IR" sz="2000" dirty="0">
                <a:cs typeface="B Nazanin" panose="00000400000000000000" pitchFamily="50" charset="-78"/>
              </a:rPr>
              <a:t> کنید.</a:t>
            </a:r>
            <a:endParaRPr lang="en-US" sz="2000" dirty="0">
              <a:cs typeface="B Nazanin" panose="00000400000000000000" pitchFamily="50" charset="-78"/>
            </a:endParaRPr>
          </a:p>
          <a:p>
            <a:pPr algn="just" rtl="1">
              <a:buFont typeface="Wingdings" panose="05000000000000000000" pitchFamily="2" charset="2"/>
              <a:buChar char="v"/>
            </a:pPr>
            <a:endParaRPr lang="fa-IR" sz="2000" dirty="0">
              <a:cs typeface="B Nazanin" panose="00000400000000000000" pitchFamily="50" charset="-78"/>
            </a:endParaRP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50" charset="-78"/>
              </a:rPr>
              <a:t>یک مدل </a:t>
            </a:r>
            <a:r>
              <a:rPr lang="en-US" sz="2000" b="1" dirty="0">
                <a:cs typeface="B Nazanin" panose="00000400000000000000" pitchFamily="50" charset="-78"/>
              </a:rPr>
              <a:t>ERD</a:t>
            </a:r>
            <a:r>
              <a:rPr lang="fa-IR" sz="2000" dirty="0">
                <a:cs typeface="B Nazanin" panose="00000400000000000000" pitchFamily="50" charset="-78"/>
              </a:rPr>
              <a:t> (</a:t>
            </a:r>
            <a:r>
              <a:rPr lang="fa-IR" sz="2000" b="1" dirty="0">
                <a:cs typeface="B Nazanin" panose="00000400000000000000" pitchFamily="50" charset="-78"/>
              </a:rPr>
              <a:t>نمودار رابطه موجودیت</a:t>
            </a:r>
            <a:r>
              <a:rPr lang="fa-IR" sz="2000" dirty="0">
                <a:cs typeface="B Nazanin" panose="00000400000000000000" pitchFamily="50" charset="-78"/>
              </a:rPr>
              <a:t>) را بر اساس نوع مدل مورد نیاز  (</a:t>
            </a:r>
            <a:r>
              <a:rPr lang="en-US" sz="2000" dirty="0">
                <a:cs typeface="B Nazanin" panose="00000400000000000000" pitchFamily="50" charset="-78"/>
              </a:rPr>
              <a:t>Chen</a:t>
            </a:r>
            <a:r>
              <a:rPr lang="fa-IR" sz="2000" dirty="0">
                <a:cs typeface="B Nazanin" panose="00000400000000000000" pitchFamily="50" charset="-78"/>
              </a:rPr>
              <a:t> یا </a:t>
            </a:r>
            <a:r>
              <a:rPr lang="en-US" sz="2000" dirty="0">
                <a:cs typeface="B Nazanin" panose="00000400000000000000" pitchFamily="50" charset="-78"/>
              </a:rPr>
              <a:t>Crow’s Foot</a:t>
            </a:r>
            <a:r>
              <a:rPr lang="fa-IR" sz="2000" dirty="0">
                <a:cs typeface="B Nazanin" panose="00000400000000000000" pitchFamily="50" charset="-78"/>
              </a:rPr>
              <a:t>) </a:t>
            </a:r>
            <a:r>
              <a:rPr lang="fa-IR" sz="2000" b="1" dirty="0">
                <a:cs typeface="B Nazanin" panose="00000400000000000000" pitchFamily="50" charset="-78"/>
              </a:rPr>
              <a:t>توسعه دهید</a:t>
            </a:r>
            <a:r>
              <a:rPr lang="fa-IR" sz="2000" dirty="0">
                <a:cs typeface="B Nazanin" panose="00000400000000000000" pitchFamily="50" charset="-78"/>
              </a:rPr>
              <a:t>.</a:t>
            </a:r>
            <a:endParaRPr lang="en-US" sz="2000" dirty="0">
              <a:cs typeface="B Nazanin" panose="00000400000000000000" pitchFamily="50" charset="-78"/>
            </a:endParaRPr>
          </a:p>
          <a:p>
            <a:pPr algn="just" rtl="1">
              <a:buFont typeface="Wingdings" panose="05000000000000000000" pitchFamily="2" charset="2"/>
              <a:buChar char="v"/>
            </a:pPr>
            <a:endParaRPr lang="fa-IR" sz="2000" dirty="0">
              <a:cs typeface="B Nazanin" panose="00000400000000000000" pitchFamily="50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50" charset="-78"/>
              </a:rPr>
              <a:t>با استفاده از یک </a:t>
            </a:r>
            <a:r>
              <a:rPr lang="fa-IR" sz="2000" b="1" dirty="0">
                <a:cs typeface="B Nazanin" panose="00000400000000000000" pitchFamily="50" charset="-78"/>
              </a:rPr>
              <a:t>ابزار خاص مدل‌سازی داده</a:t>
            </a:r>
            <a:r>
              <a:rPr lang="fa-IR" sz="2000" dirty="0">
                <a:cs typeface="B Nazanin" panose="00000400000000000000" pitchFamily="50" charset="-78"/>
              </a:rPr>
              <a:t>، یک مدل </a:t>
            </a:r>
            <a:r>
              <a:rPr lang="en-US" sz="2000" dirty="0">
                <a:cs typeface="B Nazanin" panose="00000400000000000000" pitchFamily="50" charset="-78"/>
              </a:rPr>
              <a:t> ERD </a:t>
            </a:r>
            <a:r>
              <a:rPr lang="fa-IR" sz="2000" b="1" dirty="0">
                <a:cs typeface="B Nazanin" panose="00000400000000000000" pitchFamily="50" charset="-78"/>
              </a:rPr>
              <a:t>ایجاد کنید</a:t>
            </a:r>
            <a:r>
              <a:rPr lang="fa-IR" sz="2000" dirty="0">
                <a:cs typeface="B Nazanin" panose="00000400000000000000" pitchFamily="50" charset="-78"/>
              </a:rPr>
              <a:t>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615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858" y="1128365"/>
            <a:ext cx="6613628" cy="3077582"/>
          </a:xfrm>
        </p:spPr>
        <p:txBody>
          <a:bodyPr/>
          <a:lstStyle/>
          <a:p>
            <a:pPr marL="57150" indent="0" algn="just" rtl="1">
              <a:lnSpc>
                <a:spcPct val="80000"/>
              </a:lnSpc>
              <a:buNone/>
            </a:pPr>
            <a:r>
              <a:rPr lang="fa-IR" sz="1800" b="1" dirty="0"/>
              <a:t>کلیدهای متناظر موجودیت‌های زیر را بنویسید.</a:t>
            </a:r>
            <a:endParaRPr lang="en-US" altLang="en-US" b="1" dirty="0">
              <a:solidFill>
                <a:schemeClr val="hlink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" y="1836000"/>
            <a:ext cx="6761502" cy="145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5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چگونه رابطه‌ها را تشخیص دهیم؟</a:t>
            </a:r>
            <a:endParaRPr lang="en-PH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lnSpc>
                <a:spcPct val="150000"/>
              </a:lnSpc>
              <a:buNone/>
            </a:pPr>
            <a:r>
              <a:rPr lang="fa-IR" sz="1800" dirty="0">
                <a:solidFill>
                  <a:srgbClr val="C00000"/>
                </a:solidFill>
              </a:rPr>
              <a:t>رابطه (</a:t>
            </a:r>
            <a:r>
              <a:rPr lang="en-PH" sz="1800" dirty="0">
                <a:solidFill>
                  <a:srgbClr val="C00000"/>
                </a:solidFill>
              </a:rPr>
              <a:t>Relationship</a:t>
            </a:r>
            <a:r>
              <a:rPr lang="fa-IR" sz="1800" dirty="0">
                <a:solidFill>
                  <a:srgbClr val="C00000"/>
                </a:solidFill>
              </a:rPr>
              <a:t>):</a:t>
            </a:r>
            <a:endParaRPr lang="en-PH" sz="1800" dirty="0">
              <a:solidFill>
                <a:srgbClr val="C00000"/>
              </a:solidFill>
            </a:endParaRPr>
          </a:p>
          <a:p>
            <a:pPr lvl="1" algn="r" rtl="1" eaLnBrk="1" hangingPunct="1">
              <a:lnSpc>
                <a:spcPct val="150000"/>
              </a:lnSpc>
            </a:pPr>
            <a:r>
              <a:rPr lang="fa-IR" altLang="en-US" sz="1600" dirty="0"/>
              <a:t>رابطه، ارتباط یا وابستگی میان موجودیت‌ها است.</a:t>
            </a:r>
          </a:p>
          <a:p>
            <a:pPr lvl="1" algn="r" rtl="1" eaLnBrk="1" hangingPunct="1">
              <a:lnSpc>
                <a:spcPct val="150000"/>
              </a:lnSpc>
            </a:pPr>
            <a:r>
              <a:rPr lang="fa-IR" altLang="en-US" sz="1600" dirty="0"/>
              <a:t>معمولاً یک رابطه با فعلی که دو یا چند موجودیت را به هم متصل می‌کند، نشان داده می‌شود.</a:t>
            </a:r>
          </a:p>
          <a:p>
            <a:pPr lvl="1" algn="r" rtl="1" eaLnBrk="1" hangingPunct="1">
              <a:lnSpc>
                <a:spcPct val="150000"/>
              </a:lnSpc>
            </a:pPr>
            <a:r>
              <a:rPr lang="fa-IR" altLang="en-US" sz="1600" b="1" dirty="0"/>
              <a:t>کارمند به پروژه‌ای </a:t>
            </a:r>
            <a:r>
              <a:rPr lang="fa-IR" altLang="en-US" sz="1600" b="1" dirty="0">
                <a:solidFill>
                  <a:srgbClr val="FF0000"/>
                </a:solidFill>
              </a:rPr>
              <a:t>اختصاص داده میشود.</a:t>
            </a:r>
            <a:endParaRPr lang="en-US" altLang="en-US" sz="1600" b="1" dirty="0"/>
          </a:p>
          <a:p>
            <a:pPr lvl="1" algn="r" rtl="1" eaLnBrk="1" hangingPunct="1">
              <a:lnSpc>
                <a:spcPct val="150000"/>
              </a:lnSpc>
            </a:pPr>
            <a:r>
              <a:rPr lang="fa-IR" altLang="en-US" sz="1600" dirty="0"/>
              <a:t>رابطه‌ها باید از نظر کاردینالیتی (</a:t>
            </a:r>
            <a:r>
              <a:rPr lang="en-US" altLang="en-US" sz="1600" dirty="0"/>
              <a:t>Cardinality</a:t>
            </a:r>
            <a:r>
              <a:rPr lang="fa-IR" altLang="en-US" sz="1600" dirty="0"/>
              <a:t>) یا تعداد ارتباط میان موجودیت‌ها طبقه‌بندی شوند.</a:t>
            </a:r>
          </a:p>
          <a:p>
            <a:pPr lvl="2" algn="r" rtl="1" eaLnBrk="1" hangingPunct="1">
              <a:lnSpc>
                <a:spcPct val="150000"/>
              </a:lnSpc>
            </a:pPr>
            <a:r>
              <a:rPr lang="fa-IR" altLang="en-US" sz="1400" dirty="0"/>
              <a:t>یک‌به‌یک (</a:t>
            </a:r>
            <a:r>
              <a:rPr lang="en-US" altLang="en-US" sz="1400" dirty="0"/>
              <a:t>One-to-One</a:t>
            </a:r>
            <a:r>
              <a:rPr lang="fa-IR" altLang="en-US" sz="1400" dirty="0"/>
              <a:t>)</a:t>
            </a:r>
            <a:endParaRPr lang="en-US" altLang="en-US" sz="1400" dirty="0"/>
          </a:p>
          <a:p>
            <a:pPr lvl="2" algn="r" rtl="1" eaLnBrk="1" hangingPunct="1">
              <a:lnSpc>
                <a:spcPct val="150000"/>
              </a:lnSpc>
            </a:pPr>
            <a:r>
              <a:rPr lang="fa-IR" altLang="en-US" sz="1400" dirty="0"/>
              <a:t>یک‌به‌چند (</a:t>
            </a:r>
            <a:r>
              <a:rPr lang="en-US" altLang="en-US" sz="1400" dirty="0"/>
              <a:t>One-to-Many</a:t>
            </a:r>
            <a:r>
              <a:rPr lang="fa-IR" altLang="en-US" sz="1400" dirty="0"/>
              <a:t>)</a:t>
            </a:r>
            <a:endParaRPr lang="en-US" altLang="en-US" sz="1400" dirty="0"/>
          </a:p>
          <a:p>
            <a:pPr lvl="2" algn="r" rtl="1" eaLnBrk="1" hangingPunct="1">
              <a:lnSpc>
                <a:spcPct val="150000"/>
              </a:lnSpc>
            </a:pPr>
            <a:r>
              <a:rPr lang="fa-IR" altLang="en-US" sz="1400" dirty="0"/>
              <a:t>چند‌به‌چند (</a:t>
            </a:r>
            <a:r>
              <a:rPr lang="en-US" altLang="en-US" sz="1400" dirty="0"/>
              <a:t>Many-to-Many</a:t>
            </a:r>
            <a:r>
              <a:rPr lang="fa-IR" altLang="en-US" sz="1400" dirty="0"/>
              <a:t>)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190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رابطه‌ها (ادامه)</a:t>
            </a:r>
            <a:endParaRPr lang="en-PH" sz="1650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lnSpc>
                <a:spcPct val="150000"/>
              </a:lnSpc>
              <a:buNone/>
            </a:pPr>
            <a:r>
              <a:rPr lang="fa-IR" sz="2000" dirty="0">
                <a:solidFill>
                  <a:srgbClr val="C00000"/>
                </a:solidFill>
              </a:rPr>
              <a:t>درجه رابطه (</a:t>
            </a:r>
            <a:r>
              <a:rPr lang="en-PH" sz="2000" dirty="0">
                <a:solidFill>
                  <a:srgbClr val="C00000"/>
                </a:solidFill>
              </a:rPr>
              <a:t>Degree of Relationship</a:t>
            </a:r>
            <a:r>
              <a:rPr lang="fa-IR" sz="2000" dirty="0">
                <a:solidFill>
                  <a:srgbClr val="C00000"/>
                </a:solidFill>
              </a:rPr>
              <a:t>):</a:t>
            </a:r>
            <a:endParaRPr lang="en-PH" sz="2000" dirty="0">
              <a:solidFill>
                <a:srgbClr val="C0000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/>
              <a:t>تعداد موجودیت‌هایی که در یک رابطه شرکت دارند، درجه‌ی رابطه را مشخص می‌کند.</a:t>
            </a:r>
          </a:p>
          <a:p>
            <a:pPr algn="r" rtl="1">
              <a:lnSpc>
                <a:spcPct val="150000"/>
              </a:lnSpc>
            </a:pPr>
            <a:endParaRPr lang="fa-IR" sz="1800" dirty="0"/>
          </a:p>
          <a:p>
            <a:pPr lvl="1" algn="r" rtl="1">
              <a:lnSpc>
                <a:spcPct val="150000"/>
              </a:lnSpc>
            </a:pPr>
            <a:r>
              <a:rPr lang="fa-IR" sz="1600" dirty="0"/>
              <a:t>رابطه‌ی دوتایی (</a:t>
            </a:r>
            <a:r>
              <a:rPr lang="en-PH" sz="1600" dirty="0"/>
              <a:t>Binary</a:t>
            </a:r>
            <a:r>
              <a:rPr lang="fa-IR" sz="1600" dirty="0"/>
              <a:t>):</a:t>
            </a:r>
            <a:r>
              <a:rPr lang="en-PH" sz="1600" dirty="0"/>
              <a:t> </a:t>
            </a:r>
            <a:r>
              <a:rPr lang="fa-IR" sz="1600" dirty="0"/>
              <a:t>شامل ۲ موجودیت است</a:t>
            </a:r>
            <a:r>
              <a:rPr lang="fa-IR" sz="1100" dirty="0"/>
              <a:t>.</a:t>
            </a:r>
          </a:p>
          <a:p>
            <a:pPr lvl="1" algn="r" rtl="1">
              <a:lnSpc>
                <a:spcPct val="150000"/>
              </a:lnSpc>
            </a:pPr>
            <a:r>
              <a:rPr lang="fa-IR" sz="1600" dirty="0"/>
              <a:t>رابطه‌ی سه‌تایی (</a:t>
            </a:r>
            <a:r>
              <a:rPr lang="en-PH" sz="1600" dirty="0"/>
              <a:t>Ternary</a:t>
            </a:r>
            <a:r>
              <a:rPr lang="fa-IR" sz="1600" dirty="0"/>
              <a:t>):</a:t>
            </a:r>
            <a:r>
              <a:rPr lang="en-PH" sz="1600" dirty="0"/>
              <a:t> </a:t>
            </a:r>
            <a:r>
              <a:rPr lang="fa-IR" sz="1600" dirty="0"/>
              <a:t>شامل ۳ موجودیت است.</a:t>
            </a:r>
          </a:p>
          <a:p>
            <a:pPr lvl="1" algn="r" rtl="1">
              <a:lnSpc>
                <a:spcPct val="150000"/>
              </a:lnSpc>
            </a:pPr>
            <a:r>
              <a:rPr lang="fa-IR" sz="1600" dirty="0"/>
              <a:t>رابطه‌ی </a:t>
            </a:r>
            <a:r>
              <a:rPr lang="en-PH" sz="1600" dirty="0"/>
              <a:t>n‌</a:t>
            </a:r>
            <a:r>
              <a:rPr lang="fa-IR" sz="1600" dirty="0"/>
              <a:t>تایی (</a:t>
            </a:r>
            <a:r>
              <a:rPr lang="en-PH" sz="1600" dirty="0"/>
              <a:t>n-</a:t>
            </a:r>
            <a:r>
              <a:rPr lang="en-PH" sz="1600" dirty="0" err="1"/>
              <a:t>ary</a:t>
            </a:r>
            <a:r>
              <a:rPr lang="fa-IR" sz="1600" dirty="0"/>
              <a:t>):</a:t>
            </a:r>
            <a:r>
              <a:rPr lang="en-PH" sz="1600" dirty="0"/>
              <a:t> </a:t>
            </a:r>
            <a:r>
              <a:rPr lang="fa-IR" sz="1600" dirty="0"/>
              <a:t>شامل </a:t>
            </a:r>
            <a:r>
              <a:rPr lang="en-PH" sz="1600" dirty="0"/>
              <a:t>n </a:t>
            </a:r>
            <a:r>
              <a:rPr lang="fa-IR" sz="1600" dirty="0"/>
              <a:t> موجودیت است.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9330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650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b="1" dirty="0"/>
              <a:t>رابطه دوتایی (</a:t>
            </a:r>
            <a:r>
              <a:rPr lang="en-US" dirty="0"/>
              <a:t>Binary Relationship</a:t>
            </a:r>
            <a:r>
              <a:rPr lang="fa-IR" b="1" dirty="0"/>
              <a:t>):</a:t>
            </a:r>
          </a:p>
          <a:p>
            <a:pPr marL="57150" indent="0" algn="just" rtl="1">
              <a:buNone/>
            </a:pPr>
            <a:r>
              <a:rPr lang="fa-IR" altLang="en-US" sz="2400" dirty="0"/>
              <a:t>رابطه‌ای است که میان دو نوع موجودیت برقرار می‌شود.</a:t>
            </a:r>
          </a:p>
          <a:p>
            <a:pPr marL="57150" indent="0" algn="just" rtl="1">
              <a:buNone/>
            </a:pPr>
            <a:endParaRPr lang="fa-IR" altLang="en-US" sz="2400" dirty="0"/>
          </a:p>
          <a:p>
            <a:pPr marL="57150" indent="0" algn="just" rtl="1">
              <a:buNone/>
            </a:pPr>
            <a:r>
              <a:rPr lang="fa-IR" altLang="en-US" sz="2400" dirty="0"/>
              <a:t>مثال: دانشجو(</a:t>
            </a:r>
            <a:r>
              <a:rPr lang="en-US" altLang="en-US" sz="2400" dirty="0"/>
              <a:t>student</a:t>
            </a:r>
            <a:r>
              <a:rPr lang="fa-IR" altLang="en-US" sz="2400" dirty="0"/>
              <a:t>) کلاس(</a:t>
            </a:r>
            <a:r>
              <a:rPr lang="en-US" altLang="en-US" sz="2400" dirty="0"/>
              <a:t>class</a:t>
            </a:r>
            <a:r>
              <a:rPr lang="fa-IR" altLang="en-US" sz="2400" dirty="0"/>
              <a:t>) را برمیدارد.</a:t>
            </a:r>
          </a:p>
          <a:p>
            <a:pPr marL="57150" indent="0" algn="just" rtl="1">
              <a:buNone/>
            </a:pPr>
            <a:endParaRPr lang="en-US" altLang="en-US" sz="2400" dirty="0"/>
          </a:p>
          <a:p>
            <a:pPr marL="57150" indent="0" algn="just" rtl="1">
              <a:buNone/>
            </a:pPr>
            <a:r>
              <a:rPr lang="fa-IR" altLang="en-US" sz="2000" dirty="0"/>
              <a:t>نمودار </a:t>
            </a:r>
            <a:r>
              <a:rPr lang="en-US" altLang="en-US" sz="2000" dirty="0"/>
              <a:t>ER</a:t>
            </a:r>
            <a:r>
              <a:rPr lang="fa-IR" altLang="en-US" sz="2000" dirty="0"/>
              <a:t> رابطه بالا به صورت زیر نمایش داده می‌شود:</a:t>
            </a:r>
            <a:endParaRPr lang="en-US" alt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610706" y="3329186"/>
            <a:ext cx="5932547" cy="1105357"/>
            <a:chOff x="588964" y="2512037"/>
            <a:chExt cx="7910063" cy="1473809"/>
          </a:xfrm>
        </p:grpSpPr>
        <p:pic>
          <p:nvPicPr>
            <p:cNvPr id="7" name="Picture 6" descr="C:\Users\aspire\Desktop\FirstSem2020\groups\r2.JP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" t="14286" r="2672" b="26316"/>
            <a:stretch/>
          </p:blipFill>
          <p:spPr bwMode="auto">
            <a:xfrm>
              <a:off x="588964" y="2512037"/>
              <a:ext cx="7910063" cy="147380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564923" y="3130062"/>
              <a:ext cx="154744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500" dirty="0"/>
                <a:t>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86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650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2650" b="1" dirty="0"/>
              <a:t>رابطه سه‌تایی (</a:t>
            </a:r>
            <a:r>
              <a:rPr lang="en-US" sz="2650" dirty="0"/>
              <a:t>Ternary Relationship</a:t>
            </a:r>
            <a:r>
              <a:rPr lang="fa-IR" sz="2650" b="1" dirty="0"/>
              <a:t>):</a:t>
            </a:r>
          </a:p>
          <a:p>
            <a:pPr marL="57150" indent="0" algn="just" rtl="1">
              <a:buNone/>
            </a:pPr>
            <a:r>
              <a:rPr lang="fa-IR" altLang="en-US" sz="2400" dirty="0"/>
              <a:t>رابطه‌ای است که شامل سه نوع موجودیت است.</a:t>
            </a:r>
          </a:p>
          <a:p>
            <a:pPr marL="57150" indent="0" algn="just" rtl="1">
              <a:buNone/>
            </a:pPr>
            <a:endParaRPr lang="fa-IR" altLang="en-US" sz="2400" dirty="0"/>
          </a:p>
          <a:p>
            <a:pPr marL="57150" indent="0" algn="just" rtl="1">
              <a:buNone/>
            </a:pPr>
            <a:r>
              <a:rPr lang="fa-IR" altLang="en-US" sz="2000" dirty="0"/>
              <a:t>مثال: کار می‌کند (</a:t>
            </a:r>
            <a:r>
              <a:rPr lang="en-US" altLang="en-US" sz="2000" dirty="0" err="1"/>
              <a:t>Works_in</a:t>
            </a:r>
            <a:r>
              <a:rPr lang="fa-IR" altLang="en-US" sz="2000" dirty="0"/>
              <a:t>) یک رابطه‌ای است که نشان می‌دهد هر کارمند در کدام بخش کار می‌کند و بخش موردنظر در کجا واقع شده است.</a:t>
            </a:r>
          </a:p>
          <a:p>
            <a:pPr marL="57150" indent="0" algn="just" rtl="1">
              <a:buNone/>
            </a:pPr>
            <a:endParaRPr lang="en-US" altLang="en-US" sz="2800" dirty="0"/>
          </a:p>
        </p:txBody>
      </p:sp>
      <p:pic>
        <p:nvPicPr>
          <p:cNvPr id="8" name="Picture 7" descr="C:\Users\aspire\Desktop\FirstSem2020\groups\r3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20523" r="4617" b="5596"/>
          <a:stretch/>
        </p:blipFill>
        <p:spPr bwMode="auto">
          <a:xfrm>
            <a:off x="610706" y="2916195"/>
            <a:ext cx="5900745" cy="20561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0379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650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2400" b="1" dirty="0"/>
              <a:t>رابطه </a:t>
            </a:r>
            <a:r>
              <a:rPr lang="en-US" sz="2400" b="1" dirty="0"/>
              <a:t>n</a:t>
            </a:r>
            <a:r>
              <a:rPr lang="fa-IR" sz="2400" b="1" dirty="0"/>
              <a:t>تایی(</a:t>
            </a:r>
            <a:r>
              <a:rPr lang="en-PH" sz="2400" dirty="0"/>
              <a:t>N-</a:t>
            </a:r>
            <a:r>
              <a:rPr lang="en-PH" sz="2400" dirty="0" err="1"/>
              <a:t>ary</a:t>
            </a:r>
            <a:r>
              <a:rPr lang="en-PH" sz="2400" dirty="0"/>
              <a:t> Relationship </a:t>
            </a:r>
            <a:r>
              <a:rPr lang="fa-IR" sz="2400" dirty="0"/>
              <a:t>):</a:t>
            </a:r>
          </a:p>
          <a:p>
            <a:pPr marL="57150" indent="0" algn="just" rtl="1">
              <a:buNone/>
            </a:pPr>
            <a:r>
              <a:rPr lang="fa-IR" sz="2400" dirty="0"/>
              <a:t>رابطه‌ای است که </a:t>
            </a:r>
            <a:r>
              <a:rPr lang="en-US" sz="2400" dirty="0"/>
              <a:t>n </a:t>
            </a:r>
            <a:r>
              <a:rPr lang="fa-IR" sz="2400" dirty="0"/>
              <a:t> نوع موجودیت را درگیر می‌کند.</a:t>
            </a:r>
          </a:p>
          <a:p>
            <a:pPr marL="57150" indent="0" algn="just" rtl="1">
              <a:buNone/>
            </a:pPr>
            <a:endParaRPr lang="fa-IR" sz="2400" dirty="0"/>
          </a:p>
          <a:p>
            <a:pPr marL="57150" indent="0" algn="just" rtl="1">
              <a:buNone/>
            </a:pPr>
            <a:r>
              <a:rPr lang="fa-IR" sz="1800" dirty="0"/>
              <a:t>مثال: رابطه‌ی </a:t>
            </a:r>
            <a:r>
              <a:rPr lang="en-US" sz="1800" dirty="0"/>
              <a:t>studies</a:t>
            </a:r>
            <a:r>
              <a:rPr lang="fa-IR" sz="1800" dirty="0"/>
              <a:t> یک رابطه‌ی چهارتایی است که نشان می‌دهد: یک </a:t>
            </a:r>
            <a:r>
              <a:rPr lang="en-US" sz="1800" dirty="0"/>
              <a:t>Student</a:t>
            </a:r>
            <a:r>
              <a:rPr lang="fa-IR" sz="1800" dirty="0"/>
              <a:t> یک  </a:t>
            </a:r>
            <a:r>
              <a:rPr lang="en-US" sz="1800" dirty="0"/>
              <a:t>Subject</a:t>
            </a:r>
            <a:r>
              <a:rPr lang="fa-IR" sz="1800" dirty="0"/>
              <a:t> </a:t>
            </a:r>
            <a:r>
              <a:rPr lang="en-US" sz="1800" dirty="0"/>
              <a:t> </a:t>
            </a:r>
            <a:r>
              <a:rPr lang="fa-IR" sz="1800" dirty="0"/>
              <a:t>را با یک </a:t>
            </a:r>
            <a:r>
              <a:rPr lang="en-US" sz="1800" dirty="0"/>
              <a:t>Teacher</a:t>
            </a:r>
            <a:r>
              <a:rPr lang="fa-IR" sz="1800" dirty="0"/>
              <a:t> </a:t>
            </a:r>
            <a:r>
              <a:rPr lang="en-US" sz="1800" dirty="0"/>
              <a:t> </a:t>
            </a:r>
            <a:r>
              <a:rPr lang="fa-IR" sz="1800" dirty="0"/>
              <a:t>و با کمک </a:t>
            </a:r>
            <a:r>
              <a:rPr lang="en-US" sz="1800" dirty="0"/>
              <a:t>Study_Material</a:t>
            </a:r>
            <a:r>
              <a:rPr lang="fa-IR" sz="1800" dirty="0"/>
              <a:t> </a:t>
            </a:r>
            <a:r>
              <a:rPr lang="en-US" sz="1800" dirty="0"/>
              <a:t> </a:t>
            </a:r>
            <a:r>
              <a:rPr lang="fa-IR" sz="1800" dirty="0"/>
              <a:t>مطالعه می‌کند.</a:t>
            </a:r>
            <a:endParaRPr lang="en-US" altLang="en-US" sz="3300" dirty="0"/>
          </a:p>
        </p:txBody>
      </p:sp>
      <p:pic>
        <p:nvPicPr>
          <p:cNvPr id="7" name="Picture 6" descr="C:\Users\aspire\Desktop\FirstSem2020\groups\r4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r="2708"/>
          <a:stretch/>
        </p:blipFill>
        <p:spPr bwMode="auto">
          <a:xfrm>
            <a:off x="713014" y="2861679"/>
            <a:ext cx="5506554" cy="21354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553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650" i="1" dirty="0"/>
          </a:p>
        </p:txBody>
      </p:sp>
      <p:pic>
        <p:nvPicPr>
          <p:cNvPr id="8" name="Picture 4" descr="Fig03-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13613" r="15864" b="3707"/>
          <a:stretch/>
        </p:blipFill>
        <p:spPr bwMode="auto">
          <a:xfrm>
            <a:off x="1297632" y="833880"/>
            <a:ext cx="4735615" cy="293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0706" y="4136719"/>
            <a:ext cx="60332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rtl="1"/>
            <a:r>
              <a:rPr lang="fa-IR" altLang="en-US" sz="1600" dirty="0">
                <a:cs typeface="B Nazanin" panose="00000400000000000000" pitchFamily="50" charset="-78"/>
              </a:rPr>
              <a:t>رابطه‌ی یک‌به‌یک (1:1) بین موجودیت‌های </a:t>
            </a:r>
            <a:r>
              <a:rPr lang="en-US" altLang="en-US" sz="1600" dirty="0">
                <a:latin typeface="+mn-lt"/>
                <a:cs typeface="B Nazanin" panose="00000400000000000000" pitchFamily="50" charset="-78"/>
              </a:rPr>
              <a:t>PROFESSOR</a:t>
            </a:r>
            <a:r>
              <a:rPr lang="en-US" altLang="en-US" sz="1600" dirty="0">
                <a:cs typeface="B Nazanin" panose="00000400000000000000" pitchFamily="50" charset="-78"/>
              </a:rPr>
              <a:t> </a:t>
            </a:r>
            <a:r>
              <a:rPr lang="fa-IR" altLang="en-US" sz="1600" dirty="0">
                <a:cs typeface="B Nazanin" panose="00000400000000000000" pitchFamily="50" charset="-78"/>
              </a:rPr>
              <a:t> و </a:t>
            </a:r>
            <a:r>
              <a:rPr lang="en-US" altLang="en-US" sz="1600" dirty="0">
                <a:latin typeface="+mn-lt"/>
                <a:cs typeface="B Nazanin" panose="00000400000000000000" pitchFamily="50" charset="-78"/>
              </a:rPr>
              <a:t>DEPARTMENT</a:t>
            </a:r>
            <a:r>
              <a:rPr lang="fa-IR" altLang="en-US" sz="1600" dirty="0">
                <a:cs typeface="B Nazanin" panose="00000400000000000000" pitchFamily="50" charset="-78"/>
              </a:rPr>
              <a:t> </a:t>
            </a:r>
            <a:endParaRPr lang="en-US" altLang="en-US" sz="1600" dirty="0">
              <a:cs typeface="B Nazanin" panose="00000400000000000000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858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650" i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00099" y="3038494"/>
            <a:ext cx="53896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rtl="1"/>
            <a:r>
              <a:rPr lang="fa-IR" altLang="en-US" sz="1600" dirty="0">
                <a:cs typeface="B Nazanin" panose="00000400000000000000" pitchFamily="50" charset="-78"/>
              </a:rPr>
              <a:t>رابطه‌ی چند‌به‌چند </a:t>
            </a:r>
            <a:r>
              <a:rPr lang="en-US" altLang="en-US" sz="1600" dirty="0">
                <a:cs typeface="B Nazanin" panose="00000400000000000000" pitchFamily="50" charset="-78"/>
              </a:rPr>
              <a:t> (M:N) </a:t>
            </a:r>
            <a:r>
              <a:rPr lang="fa-IR" altLang="en-US" sz="1600" dirty="0">
                <a:cs typeface="B Nazanin" panose="00000400000000000000" pitchFamily="50" charset="-78"/>
              </a:rPr>
              <a:t>بین موجودیت‌های </a:t>
            </a:r>
            <a:r>
              <a:rPr lang="en-US" altLang="en-US" sz="1600" dirty="0">
                <a:cs typeface="B Nazanin" panose="00000400000000000000" pitchFamily="50" charset="-78"/>
              </a:rPr>
              <a:t> </a:t>
            </a:r>
            <a:r>
              <a:rPr lang="en-US" altLang="en-US" sz="1600" dirty="0">
                <a:latin typeface="+mn-lt"/>
                <a:cs typeface="B Nazanin" panose="00000400000000000000" pitchFamily="50" charset="-78"/>
              </a:rPr>
              <a:t>STUDENT</a:t>
            </a:r>
            <a:r>
              <a:rPr lang="en-US" altLang="en-US" sz="1600" dirty="0">
                <a:cs typeface="B Nazanin" panose="00000400000000000000" pitchFamily="50" charset="-78"/>
              </a:rPr>
              <a:t> </a:t>
            </a:r>
            <a:r>
              <a:rPr lang="fa-IR" altLang="en-US" sz="1600" dirty="0">
                <a:cs typeface="B Nazanin" panose="00000400000000000000" pitchFamily="50" charset="-78"/>
              </a:rPr>
              <a:t>و </a:t>
            </a:r>
            <a:r>
              <a:rPr lang="en-US" altLang="en-US" sz="1600" dirty="0">
                <a:latin typeface="+mn-lt"/>
                <a:cs typeface="B Nazanin" panose="00000400000000000000" pitchFamily="50" charset="-78"/>
              </a:rPr>
              <a:t>CLASS</a:t>
            </a:r>
          </a:p>
        </p:txBody>
      </p:sp>
      <p:pic>
        <p:nvPicPr>
          <p:cNvPr id="6" name="Picture 4" descr="Fig03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>
            <a:fillRect/>
          </a:stretch>
        </p:blipFill>
        <p:spPr bwMode="auto">
          <a:xfrm>
            <a:off x="1173773" y="1120928"/>
            <a:ext cx="4642339" cy="175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608992" y="3730846"/>
            <a:ext cx="4580792" cy="1131434"/>
            <a:chOff x="864" y="2352"/>
            <a:chExt cx="4128" cy="1233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64" y="2352"/>
              <a:ext cx="1632" cy="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50" dirty="0"/>
                <a:t>Ali</a:t>
              </a:r>
              <a:br>
                <a:rPr lang="en-US" altLang="en-US" sz="1050" dirty="0"/>
              </a:br>
              <a:br>
                <a:rPr lang="en-US" altLang="en-US" sz="1050" dirty="0"/>
              </a:br>
              <a:br>
                <a:rPr lang="en-US" altLang="en-US" sz="1050" dirty="0"/>
              </a:br>
              <a:r>
                <a:rPr lang="en-US" altLang="en-US" sz="1050" dirty="0"/>
                <a:t>John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072" y="2352"/>
              <a:ext cx="1920" cy="1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900" dirty="0"/>
                <a:t>Object Oriented Programming(ITE212)</a:t>
              </a:r>
            </a:p>
            <a:p>
              <a:pPr>
                <a:spcBef>
                  <a:spcPct val="50000"/>
                </a:spcBef>
              </a:pPr>
              <a:endParaRPr lang="en-US" altLang="en-US" sz="900" dirty="0"/>
            </a:p>
            <a:p>
              <a:pPr>
                <a:spcBef>
                  <a:spcPct val="50000"/>
                </a:spcBef>
              </a:pPr>
              <a:r>
                <a:rPr lang="en-US" altLang="en-US" sz="900" dirty="0"/>
                <a:t>Data Structure (ITC211)</a:t>
              </a:r>
              <a:br>
                <a:rPr lang="en-US" altLang="en-US" sz="900" dirty="0"/>
              </a:br>
              <a:endParaRPr lang="en-US" altLang="en-US" sz="900" dirty="0"/>
            </a:p>
            <a:p>
              <a:pPr>
                <a:spcBef>
                  <a:spcPct val="50000"/>
                </a:spcBef>
              </a:pPr>
              <a:r>
                <a:rPr lang="en-US" altLang="en-US" sz="900" dirty="0"/>
                <a:t>Information Management(ITC212)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488" y="2496"/>
              <a:ext cx="1488" cy="0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584" y="2928"/>
              <a:ext cx="1536" cy="48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36" y="2544"/>
              <a:ext cx="1488" cy="336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584" y="3024"/>
              <a:ext cx="1488" cy="288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1584" y="2496"/>
              <a:ext cx="1488" cy="432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488" y="2544"/>
              <a:ext cx="1632" cy="720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</p:grpSp>
    </p:spTree>
    <p:extLst>
      <p:ext uri="{BB962C8B-B14F-4D97-AF65-F5344CB8AC3E}">
        <p14:creationId xmlns:p14="http://schemas.microsoft.com/office/powerpoint/2010/main" val="4284193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Fig03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" b="-2"/>
          <a:stretch>
            <a:fillRect/>
          </a:stretch>
        </p:blipFill>
        <p:spPr bwMode="auto">
          <a:xfrm>
            <a:off x="334108" y="1278466"/>
            <a:ext cx="6116534" cy="347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565189" y="978384"/>
            <a:ext cx="49587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fa-IR" altLang="en-US" sz="1600" dirty="0">
                <a:cs typeface="B Nazanin" panose="00000400000000000000" pitchFamily="50" charset="-78"/>
              </a:rPr>
              <a:t>جداول دارای </a:t>
            </a:r>
            <a:r>
              <a:rPr lang="fa-IR" altLang="en-US" sz="1600" dirty="0">
                <a:solidFill>
                  <a:srgbClr val="FF0000"/>
                </a:solidFill>
                <a:cs typeface="B Nazanin" panose="00000400000000000000" pitchFamily="50" charset="-78"/>
              </a:rPr>
              <a:t>افزونگی‌ها (</a:t>
            </a:r>
            <a:r>
              <a:rPr lang="en-US" altLang="en-US" sz="1600" dirty="0">
                <a:solidFill>
                  <a:srgbClr val="FF0000"/>
                </a:solidFill>
                <a:cs typeface="B Nazanin" panose="00000400000000000000" pitchFamily="50" charset="-78"/>
              </a:rPr>
              <a:t>Redundancies</a:t>
            </a:r>
            <a:r>
              <a:rPr lang="fa-IR" altLang="en-US" sz="1600" dirty="0">
                <a:solidFill>
                  <a:srgbClr val="FF0000"/>
                </a:solidFill>
                <a:cs typeface="B Nazanin" panose="00000400000000000000" pitchFamily="50" charset="-78"/>
              </a:rPr>
              <a:t> )</a:t>
            </a:r>
            <a:r>
              <a:rPr lang="en-US" altLang="en-US" sz="1600" dirty="0">
                <a:solidFill>
                  <a:srgbClr val="FF0000"/>
                </a:solidFill>
                <a:cs typeface="B Nazanin" panose="00000400000000000000" pitchFamily="50" charset="-78"/>
              </a:rPr>
              <a:t> </a:t>
            </a:r>
            <a:r>
              <a:rPr lang="fa-IR" altLang="en-US" sz="1600" dirty="0">
                <a:cs typeface="B Nazanin" panose="00000400000000000000" pitchFamily="50" charset="-78"/>
              </a:rPr>
              <a:t>هستند!</a:t>
            </a:r>
            <a:endParaRPr lang="en-US" altLang="en-US" sz="1600" b="1" dirty="0">
              <a:solidFill>
                <a:srgbClr val="FF5050"/>
              </a:solidFill>
              <a:cs typeface="B Nazanin" panose="00000400000000000000" pitchFamily="50" charset="-78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143125" y="1371600"/>
            <a:ext cx="1114425" cy="21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88" b="1"/>
              <a:t>+ CLASS_CODE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757362" y="1628517"/>
            <a:ext cx="1114425" cy="196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75" b="1" dirty="0"/>
              <a:t>CLASS_CODE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314575" y="2914650"/>
            <a:ext cx="1114425" cy="21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88" b="1"/>
              <a:t>+ STU_NUM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142580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Fig03-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/>
          <a:stretch>
            <a:fillRect/>
          </a:stretch>
        </p:blipFill>
        <p:spPr bwMode="auto">
          <a:xfrm>
            <a:off x="88567" y="762000"/>
            <a:ext cx="6509522" cy="341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79645" y="4529173"/>
            <a:ext cx="45236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rtl="1"/>
            <a:r>
              <a:rPr lang="fa-IR" altLang="en-US" sz="1600" dirty="0">
                <a:cs typeface="B Nazanin" panose="00000400000000000000" pitchFamily="50" charset="-78"/>
              </a:rPr>
              <a:t>تبدیل رابطه‌ی چند‌به‌چند </a:t>
            </a:r>
            <a:r>
              <a:rPr lang="en-US" altLang="en-US" sz="1600" dirty="0">
                <a:cs typeface="B Nazanin" panose="00000400000000000000" pitchFamily="50" charset="-78"/>
              </a:rPr>
              <a:t> (M:N) </a:t>
            </a:r>
            <a:r>
              <a:rPr lang="fa-IR" altLang="en-US" sz="1600" dirty="0">
                <a:cs typeface="B Nazanin" panose="00000400000000000000" pitchFamily="50" charset="-78"/>
              </a:rPr>
              <a:t>به دو رابطه‌ی یک‌به‌چند</a:t>
            </a:r>
            <a:r>
              <a:rPr lang="en-US" altLang="en-US" sz="1600" dirty="0">
                <a:cs typeface="B Nazanin" panose="00000400000000000000" pitchFamily="50" charset="-78"/>
              </a:rPr>
              <a:t> </a:t>
            </a:r>
            <a:r>
              <a:rPr lang="fa-IR" altLang="en-US" sz="1600" dirty="0">
                <a:cs typeface="B Nazanin" panose="00000400000000000000" pitchFamily="50" charset="-78"/>
              </a:rPr>
              <a:t> </a:t>
            </a:r>
            <a:r>
              <a:rPr lang="en-US" altLang="en-US" sz="1600" dirty="0">
                <a:cs typeface="B Nazanin" panose="00000400000000000000" pitchFamily="50" charset="-78"/>
              </a:rPr>
              <a:t>(1:M)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403921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PH" dirty="0"/>
              <a:t>ERD</a:t>
            </a:r>
            <a:r>
              <a:rPr lang="fa-IR" dirty="0"/>
              <a:t> چیست؟ 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cs typeface="B Nazanin" panose="00000400000000000000" pitchFamily="50" charset="-78"/>
              </a:rPr>
              <a:t> ERD</a:t>
            </a:r>
            <a:r>
              <a:rPr lang="en-US" sz="2000" dirty="0">
                <a:cs typeface="B Nazanin" panose="00000400000000000000" pitchFamily="50" charset="-78"/>
              </a:rPr>
              <a:t> </a:t>
            </a:r>
            <a:r>
              <a:rPr lang="fa-IR" sz="2000" dirty="0">
                <a:cs typeface="B Nazanin" panose="00000400000000000000" pitchFamily="50" charset="-78"/>
              </a:rPr>
              <a:t>یک تکنیک مدل‌سازی داده است که در مهندسی نرم‌افزار برای ایجاد </a:t>
            </a:r>
            <a:r>
              <a:rPr lang="fa-IR" sz="2000" b="1" dirty="0">
                <a:cs typeface="B Nazanin" panose="00000400000000000000" pitchFamily="50" charset="-78"/>
              </a:rPr>
              <a:t>مدل مفهومی داده‌های یک سیستم اطلاعاتی</a:t>
            </a:r>
            <a:r>
              <a:rPr lang="fa-IR" sz="2000" dirty="0">
                <a:cs typeface="B Nazanin" panose="00000400000000000000" pitchFamily="50" charset="-78"/>
              </a:rPr>
              <a:t> به کارمی‌رود.</a:t>
            </a:r>
            <a:endParaRPr lang="en-US" sz="2000" dirty="0">
              <a:cs typeface="B Nazanin" panose="00000400000000000000" pitchFamily="50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cs typeface="B Nazanin" panose="00000400000000000000" pitchFamily="50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50" charset="-78"/>
              </a:rPr>
              <a:t>به‌عبارت دیگر، </a:t>
            </a:r>
            <a:r>
              <a:rPr lang="en-US" sz="2000" dirty="0">
                <a:cs typeface="B Nazanin" panose="00000400000000000000" pitchFamily="50" charset="-78"/>
              </a:rPr>
              <a:t> </a:t>
            </a:r>
            <a:r>
              <a:rPr lang="en-US" sz="2000" b="1" dirty="0">
                <a:cs typeface="B Nazanin" panose="00000400000000000000" pitchFamily="50" charset="-78"/>
              </a:rPr>
              <a:t>ERD</a:t>
            </a:r>
            <a:r>
              <a:rPr lang="fa-IR" sz="2000" b="1" dirty="0">
                <a:cs typeface="B Nazanin" panose="00000400000000000000" pitchFamily="50" charset="-78"/>
              </a:rPr>
              <a:t>ها ساختار منطقی پایگاه داده‌ها</a:t>
            </a:r>
            <a:r>
              <a:rPr lang="fa-IR" sz="2000" dirty="0">
                <a:cs typeface="B Nazanin" panose="00000400000000000000" pitchFamily="50" charset="-78"/>
              </a:rPr>
              <a:t> را نشان می‌دهند.</a:t>
            </a:r>
            <a:endParaRPr lang="en-US" sz="2000" dirty="0">
              <a:cs typeface="B Nazanin" panose="00000400000000000000" pitchFamily="50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cs typeface="B Nazanin" panose="00000400000000000000" pitchFamily="50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50" charset="-78"/>
              </a:rPr>
              <a:t>همچنین روشی هستند برای </a:t>
            </a:r>
            <a:r>
              <a:rPr lang="fa-IR" sz="2000" b="1" dirty="0">
                <a:cs typeface="B Nazanin" panose="00000400000000000000" pitchFamily="50" charset="-78"/>
              </a:rPr>
              <a:t>مستندسازی موجودیت‌ها و ویژگی‌های (صفات)آن‌ها</a:t>
            </a:r>
            <a:r>
              <a:rPr lang="fa-IR" sz="2000" dirty="0">
                <a:cs typeface="B Nazanin" panose="00000400000000000000" pitchFamily="50" charset="-78"/>
              </a:rPr>
              <a:t> در یک پایگاه داده.</a:t>
            </a:r>
            <a:br>
              <a:rPr lang="fa-IR" sz="2400" dirty="0"/>
            </a:br>
            <a:endParaRPr lang="en-PH" sz="2325" dirty="0"/>
          </a:p>
        </p:txBody>
      </p:sp>
    </p:spTree>
    <p:extLst>
      <p:ext uri="{BB962C8B-B14F-4D97-AF65-F5344CB8AC3E}">
        <p14:creationId xmlns:p14="http://schemas.microsoft.com/office/powerpoint/2010/main" val="1619960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5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" y="1121243"/>
            <a:ext cx="5825953" cy="4034197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19112" y="825009"/>
            <a:ext cx="51073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rtl="1"/>
            <a:r>
              <a:rPr lang="fa-IR" altLang="en-US" sz="1600" dirty="0">
                <a:cs typeface="B Nazanin" panose="00000400000000000000" pitchFamily="50" charset="-78"/>
              </a:rPr>
              <a:t>تبدیل رابطه‌ی چند‌به‌چند </a:t>
            </a:r>
            <a:r>
              <a:rPr lang="en-US" altLang="en-US" sz="1600" dirty="0">
                <a:cs typeface="B Nazanin" panose="00000400000000000000" pitchFamily="50" charset="-78"/>
              </a:rPr>
              <a:t> (M:N) </a:t>
            </a:r>
            <a:r>
              <a:rPr lang="fa-IR" altLang="en-US" sz="1600" dirty="0">
                <a:cs typeface="B Nazanin" panose="00000400000000000000" pitchFamily="50" charset="-78"/>
              </a:rPr>
              <a:t>به دو رابطه‌ی یک‌به‌چند</a:t>
            </a:r>
            <a:r>
              <a:rPr lang="en-US" altLang="en-US" sz="1600" dirty="0">
                <a:cs typeface="B Nazanin" panose="00000400000000000000" pitchFamily="50" charset="-78"/>
              </a:rPr>
              <a:t> </a:t>
            </a:r>
            <a:r>
              <a:rPr lang="fa-IR" altLang="en-US" sz="1600" dirty="0">
                <a:cs typeface="B Nazanin" panose="00000400000000000000" pitchFamily="50" charset="-78"/>
              </a:rPr>
              <a:t> </a:t>
            </a:r>
            <a:r>
              <a:rPr lang="en-US" altLang="en-US" sz="1600" dirty="0">
                <a:cs typeface="B Nazanin" panose="00000400000000000000" pitchFamily="50" charset="-78"/>
              </a:rPr>
              <a:t>(1:M)</a:t>
            </a:r>
          </a:p>
        </p:txBody>
      </p:sp>
    </p:spTree>
    <p:extLst>
      <p:ext uri="{BB962C8B-B14F-4D97-AF65-F5344CB8AC3E}">
        <p14:creationId xmlns:p14="http://schemas.microsoft.com/office/powerpoint/2010/main" val="273105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75E4-D3E6-FDCD-2FC6-6F2C7ED4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3CA409-69EA-1F53-412F-5CAC2ABC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31658"/>
              </p:ext>
            </p:extLst>
          </p:nvPr>
        </p:nvGraphicFramePr>
        <p:xfrm>
          <a:off x="153897" y="979771"/>
          <a:ext cx="6450012" cy="594741"/>
        </p:xfrm>
        <a:graphic>
          <a:graphicData uri="http://schemas.openxmlformats.org/drawingml/2006/table">
            <a:tbl>
              <a:tblPr firstRow="1" firstCol="1" bandRow="1">
                <a:tableStyleId>{9B39535F-9996-43B5-9DEC-D57096B5976E}</a:tableStyleId>
              </a:tblPr>
              <a:tblGrid>
                <a:gridCol w="3225006">
                  <a:extLst>
                    <a:ext uri="{9D8B030D-6E8A-4147-A177-3AD203B41FA5}">
                      <a16:colId xmlns:a16="http://schemas.microsoft.com/office/drawing/2014/main" val="714876854"/>
                    </a:ext>
                  </a:extLst>
                </a:gridCol>
                <a:gridCol w="3225006">
                  <a:extLst>
                    <a:ext uri="{9D8B030D-6E8A-4147-A177-3AD203B41FA5}">
                      <a16:colId xmlns:a16="http://schemas.microsoft.com/office/drawing/2014/main" val="3777925226"/>
                    </a:ext>
                  </a:extLst>
                </a:gridCol>
              </a:tblGrid>
              <a:tr h="198247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>
                          <a:effectLst/>
                        </a:rPr>
                        <a:t>ستون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 dirty="0">
                          <a:effectLst/>
                        </a:rPr>
                        <a:t>توضیح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176968"/>
                  </a:ext>
                </a:extLst>
              </a:tr>
              <a:tr h="198184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STU_NUM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>
                          <a:effectLst/>
                        </a:rPr>
                        <a:t>کلید اصلی</a:t>
                      </a:r>
                      <a:r>
                        <a:rPr lang="en-US" sz="1200" kern="100">
                          <a:effectLst/>
                        </a:rPr>
                        <a:t> (Primary Key) – </a:t>
                      </a:r>
                      <a:r>
                        <a:rPr lang="ar-SA" sz="1200" kern="100">
                          <a:effectLst/>
                        </a:rPr>
                        <a:t>شماره دانشجو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921860"/>
                  </a:ext>
                </a:extLst>
              </a:tr>
              <a:tr h="198184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STU_LNAME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 dirty="0">
                          <a:effectLst/>
                        </a:rPr>
                        <a:t>نام خانوادگی دانشجو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2705489"/>
                  </a:ext>
                </a:extLst>
              </a:tr>
            </a:tbl>
          </a:graphicData>
        </a:graphic>
      </p:graphicFrame>
      <p:sp>
        <p:nvSpPr>
          <p:cNvPr id="17" name="Rectangle 7">
            <a:extLst>
              <a:ext uri="{FF2B5EF4-FFF2-40B4-BE49-F238E27FC236}">
                <a16:creationId xmlns:a16="http://schemas.microsoft.com/office/drawing/2014/main" id="{FA43E6A9-3FA6-DA05-8CC8-1F9EFEE2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942" y="478815"/>
            <a:ext cx="38090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جدول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STUDENT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هیچ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کلید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خارجی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در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این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جدول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وجود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ندارد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چون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جدول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مستقل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است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8CB5A5F-949A-4895-8EB6-D585F3146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97143"/>
              </p:ext>
            </p:extLst>
          </p:nvPr>
        </p:nvGraphicFramePr>
        <p:xfrm>
          <a:off x="203994" y="2402355"/>
          <a:ext cx="6379686" cy="805053"/>
        </p:xfrm>
        <a:graphic>
          <a:graphicData uri="http://schemas.openxmlformats.org/drawingml/2006/table">
            <a:tbl>
              <a:tblPr firstRow="1" firstCol="1" bandRow="1">
                <a:tableStyleId>{9B39535F-9996-43B5-9DEC-D57096B5976E}</a:tableStyleId>
              </a:tblPr>
              <a:tblGrid>
                <a:gridCol w="3225006">
                  <a:extLst>
                    <a:ext uri="{9D8B030D-6E8A-4147-A177-3AD203B41FA5}">
                      <a16:colId xmlns:a16="http://schemas.microsoft.com/office/drawing/2014/main" val="1652151924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2229920480"/>
                    </a:ext>
                  </a:extLst>
                </a:gridCol>
              </a:tblGrid>
              <a:tr h="198247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>
                          <a:effectLst/>
                        </a:rPr>
                        <a:t>ستون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 dirty="0">
                          <a:effectLst/>
                        </a:rPr>
                        <a:t>توضیح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9571238"/>
                  </a:ext>
                </a:extLst>
              </a:tr>
              <a:tr h="198184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CLASS_CODE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>
                          <a:effectLst/>
                        </a:rPr>
                        <a:t>کلید اصلی</a:t>
                      </a:r>
                      <a:r>
                        <a:rPr lang="en-US" sz="1200" kern="100">
                          <a:effectLst/>
                        </a:rPr>
                        <a:t> (Primary Key) – </a:t>
                      </a:r>
                      <a:r>
                        <a:rPr lang="ar-SA" sz="1200" kern="100">
                          <a:effectLst/>
                        </a:rPr>
                        <a:t>کد کلاس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2873798"/>
                  </a:ext>
                </a:extLst>
              </a:tr>
              <a:tr h="408496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CRS_CODE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 dirty="0">
                          <a:effectLst/>
                        </a:rPr>
                        <a:t>کلید خارجی</a:t>
                      </a:r>
                      <a:r>
                        <a:rPr lang="en-US" sz="1200" kern="100" dirty="0">
                          <a:effectLst/>
                        </a:rPr>
                        <a:t> (Foreign Key) – </a:t>
                      </a:r>
                      <a:r>
                        <a:rPr lang="ar-SA" sz="1200" kern="100" dirty="0">
                          <a:effectLst/>
                        </a:rPr>
                        <a:t>ارتباط با جدول درس یا</a:t>
                      </a:r>
                      <a:r>
                        <a:rPr lang="en-US" sz="1200" kern="100" dirty="0">
                          <a:effectLst/>
                        </a:rPr>
                        <a:t> Course </a:t>
                      </a:r>
                      <a:r>
                        <a:rPr lang="ar-SA" sz="1200" kern="100" dirty="0">
                          <a:effectLst/>
                        </a:rPr>
                        <a:t>که در تصویر کامل نیست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365085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0B69984-D504-F372-7E9F-96E9057977EE}"/>
              </a:ext>
            </a:extLst>
          </p:cNvPr>
          <p:cNvSpPr txBox="1"/>
          <p:nvPr/>
        </p:nvSpPr>
        <p:spPr>
          <a:xfrm>
            <a:off x="3258258" y="1915769"/>
            <a:ext cx="3453938" cy="34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Aft>
                <a:spcPts val="800"/>
              </a:spcAft>
              <a:buNone/>
            </a:pP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جدول</a:t>
            </a:r>
            <a:r>
              <a:rPr lang="en-US" sz="1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CLASS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B Nazanin" panose="00000400000000000000" pitchFamily="2" charset="-78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00E8A81-6821-B7AD-65D0-8F18C1CA7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09646"/>
              </p:ext>
            </p:extLst>
          </p:nvPr>
        </p:nvGraphicFramePr>
        <p:xfrm>
          <a:off x="-24938" y="4035251"/>
          <a:ext cx="6450012" cy="792988"/>
        </p:xfrm>
        <a:graphic>
          <a:graphicData uri="http://schemas.openxmlformats.org/drawingml/2006/table">
            <a:tbl>
              <a:tblPr firstRow="1" firstCol="1" bandRow="1">
                <a:tableStyleId>{9B39535F-9996-43B5-9DEC-D57096B5976E}</a:tableStyleId>
              </a:tblPr>
              <a:tblGrid>
                <a:gridCol w="3225006">
                  <a:extLst>
                    <a:ext uri="{9D8B030D-6E8A-4147-A177-3AD203B41FA5}">
                      <a16:colId xmlns:a16="http://schemas.microsoft.com/office/drawing/2014/main" val="976260123"/>
                    </a:ext>
                  </a:extLst>
                </a:gridCol>
                <a:gridCol w="3225006">
                  <a:extLst>
                    <a:ext uri="{9D8B030D-6E8A-4147-A177-3AD203B41FA5}">
                      <a16:colId xmlns:a16="http://schemas.microsoft.com/office/drawing/2014/main" val="3620938999"/>
                    </a:ext>
                  </a:extLst>
                </a:gridCol>
              </a:tblGrid>
              <a:tr h="198247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>
                          <a:effectLst/>
                        </a:rPr>
                        <a:t>ستون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>
                          <a:effectLst/>
                        </a:rPr>
                        <a:t>توضیح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301283"/>
                  </a:ext>
                </a:extLst>
              </a:tr>
              <a:tr h="198184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CLASS_CODE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>
                          <a:effectLst/>
                        </a:rPr>
                        <a:t>کلید خارجی → اشاره به جدول</a:t>
                      </a:r>
                      <a:r>
                        <a:rPr lang="en-US" sz="1200" kern="100">
                          <a:effectLst/>
                        </a:rPr>
                        <a:t> CLASS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0519617"/>
                  </a:ext>
                </a:extLst>
              </a:tr>
              <a:tr h="198184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STU_NUM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>
                          <a:effectLst/>
                        </a:rPr>
                        <a:t>کلید خارجی → اشاره به جدول</a:t>
                      </a:r>
                      <a:r>
                        <a:rPr lang="en-US" sz="1200" kern="100">
                          <a:effectLst/>
                        </a:rPr>
                        <a:t> STUDENT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8249402"/>
                  </a:ext>
                </a:extLst>
              </a:tr>
              <a:tr h="198184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ENROLL_GRADE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 dirty="0">
                          <a:effectLst/>
                        </a:rPr>
                        <a:t>نمره ثبت‌نام دانشجو در آن کلاس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74960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2C7560E-70D4-1E24-A92C-49AD8174FCBB}"/>
              </a:ext>
            </a:extLst>
          </p:cNvPr>
          <p:cNvSpPr txBox="1"/>
          <p:nvPr/>
        </p:nvSpPr>
        <p:spPr>
          <a:xfrm>
            <a:off x="3378903" y="3727474"/>
            <a:ext cx="3458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400" b="1" dirty="0">
                <a:effectLst/>
                <a:ea typeface="Aptos" panose="020B0004020202020204" pitchFamily="34" charset="0"/>
                <a:cs typeface="B Nazanin" panose="00000400000000000000" pitchFamily="2" charset="-78"/>
              </a:rPr>
              <a:t>جدول</a:t>
            </a:r>
            <a:r>
              <a:rPr lang="en-US" sz="1400" b="1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 ENROLL  </a:t>
            </a:r>
            <a:r>
              <a:rPr lang="ar-SA" sz="1400" b="1" dirty="0">
                <a:effectLst/>
                <a:ea typeface="Aptos" panose="020B0004020202020204" pitchFamily="34" charset="0"/>
                <a:cs typeface="B Nazanin" panose="00000400000000000000" pitchFamily="2" charset="-78"/>
              </a:rPr>
              <a:t>جدول واسط – ثبت‌نام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7638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چگونه کاردینالیتی را تشخیص دهیم؟</a:t>
            </a: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lnSpc>
                <a:spcPct val="150000"/>
              </a:lnSpc>
              <a:buNone/>
            </a:pPr>
            <a:r>
              <a:rPr lang="fa-IR" altLang="en-US" sz="1800" dirty="0"/>
              <a:t>کاردینالیتی (</a:t>
            </a:r>
            <a:r>
              <a:rPr lang="en-US" altLang="en-US" sz="1800" dirty="0"/>
              <a:t>Cardinality</a:t>
            </a:r>
            <a:r>
              <a:rPr lang="fa-IR" altLang="en-US" sz="1800" dirty="0"/>
              <a:t>):</a:t>
            </a:r>
            <a:endParaRPr lang="en-US" altLang="en-US" sz="1800" dirty="0"/>
          </a:p>
          <a:p>
            <a:pPr lvl="1" algn="just" rtl="1" eaLnBrk="1" hangingPunct="1">
              <a:lnSpc>
                <a:spcPct val="150000"/>
              </a:lnSpc>
            </a:pPr>
            <a:r>
              <a:rPr lang="fa-IR" altLang="en-US" sz="1600" dirty="0"/>
              <a:t>کاردینالیتی نشان می‌دهد که تعداد رخدادها در یک موجودیت چگونه با تعداد رخدادها در موجودیت دیگر مرتبط است.</a:t>
            </a:r>
            <a:endParaRPr lang="en-US" altLang="en-US" sz="1600" dirty="0"/>
          </a:p>
          <a:p>
            <a:pPr lvl="1" algn="just" rtl="1" eaLnBrk="1" hangingPunct="1">
              <a:lnSpc>
                <a:spcPct val="150000"/>
              </a:lnSpc>
            </a:pPr>
            <a:endParaRPr lang="en-US" altLang="en-US" sz="1600" dirty="0"/>
          </a:p>
          <a:p>
            <a:pPr lvl="1" algn="just" rtl="1" eaLnBrk="1" hangingPunct="1">
              <a:lnSpc>
                <a:spcPct val="150000"/>
              </a:lnSpc>
            </a:pPr>
            <a:r>
              <a:rPr lang="fa-IR" altLang="en-US" sz="1600" dirty="0"/>
              <a:t>سه نوع کاردینالیتی اصلی وجود دارد (درجه‌های رابطه):</a:t>
            </a:r>
          </a:p>
          <a:p>
            <a:pPr lvl="2" algn="just" rtl="1" eaLnBrk="1" hangingPunct="1">
              <a:lnSpc>
                <a:spcPct val="150000"/>
              </a:lnSpc>
            </a:pPr>
            <a:r>
              <a:rPr lang="fa-IR" sz="1600" dirty="0"/>
              <a:t>یک‌به‌یک (</a:t>
            </a:r>
            <a:r>
              <a:rPr lang="en-US" sz="1600" dirty="0"/>
              <a:t>1:1</a:t>
            </a:r>
            <a:r>
              <a:rPr lang="fa-IR" sz="1600" dirty="0"/>
              <a:t>)</a:t>
            </a:r>
          </a:p>
          <a:p>
            <a:pPr lvl="2" algn="just" rtl="1" eaLnBrk="1" hangingPunct="1">
              <a:lnSpc>
                <a:spcPct val="150000"/>
              </a:lnSpc>
            </a:pPr>
            <a:r>
              <a:rPr lang="fa-IR" sz="1600" dirty="0"/>
              <a:t>یک‌به‌چند (</a:t>
            </a:r>
            <a:r>
              <a:rPr lang="en-US" sz="1600" dirty="0"/>
              <a:t>1:M</a:t>
            </a:r>
            <a:r>
              <a:rPr lang="fa-IR" sz="1600" dirty="0"/>
              <a:t>)</a:t>
            </a:r>
          </a:p>
          <a:p>
            <a:pPr lvl="2" algn="just" rtl="1" eaLnBrk="1" hangingPunct="1">
              <a:lnSpc>
                <a:spcPct val="150000"/>
              </a:lnSpc>
            </a:pPr>
            <a:r>
              <a:rPr lang="fa-IR" sz="1600" dirty="0"/>
              <a:t>چند‌به‌چند</a:t>
            </a:r>
            <a:r>
              <a:rPr lang="en-US" sz="1600" dirty="0"/>
              <a:t> </a:t>
            </a:r>
            <a:r>
              <a:rPr lang="fa-IR" sz="1600" dirty="0"/>
              <a:t>(</a:t>
            </a:r>
            <a:r>
              <a:rPr lang="en-US" sz="1600" dirty="0"/>
              <a:t>M:N</a:t>
            </a:r>
            <a:r>
              <a:rPr lang="fa-IR" sz="1600" dirty="0"/>
              <a:t>)</a:t>
            </a:r>
            <a:endParaRPr lang="fa-IR" altLang="en-US" sz="1600" dirty="0"/>
          </a:p>
          <a:p>
            <a:pPr lvl="1" algn="just" rtl="1" eaLnBrk="1" hangingPunct="1">
              <a:lnSpc>
                <a:spcPct val="150000"/>
              </a:lnSpc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8906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1600" b="1" dirty="0"/>
              <a:t>رابطه یک به یک (</a:t>
            </a:r>
            <a:r>
              <a:rPr lang="en-US" sz="1600" b="1" dirty="0"/>
              <a:t>1:1</a:t>
            </a:r>
            <a:r>
              <a:rPr lang="fa-IR" sz="1600" b="1" dirty="0"/>
              <a:t>):</a:t>
            </a:r>
          </a:p>
          <a:p>
            <a:pPr marL="57150" indent="0" algn="just" rtl="1">
              <a:buNone/>
            </a:pPr>
            <a:endParaRPr lang="en-US" sz="1600" b="1" dirty="0"/>
          </a:p>
          <a:p>
            <a:pPr algn="just" rtl="1"/>
            <a:r>
              <a:rPr lang="fa-IR" sz="1600" dirty="0"/>
              <a:t>در این نوع رابطه، هر موجودیت از مجموعه‌ی </a:t>
            </a:r>
            <a:r>
              <a:rPr lang="en-PH" sz="1600" dirty="0"/>
              <a:t>X </a:t>
            </a:r>
            <a:r>
              <a:rPr lang="fa-IR" sz="1600" dirty="0"/>
              <a:t> می‌تواند حداکثر با یک موجودیت از مجموعه‌ی </a:t>
            </a:r>
            <a:r>
              <a:rPr lang="en-PH" sz="1600" dirty="0"/>
              <a:t>Y</a:t>
            </a:r>
            <a:r>
              <a:rPr lang="fa-IR" sz="1600" dirty="0"/>
              <a:t> </a:t>
            </a:r>
            <a:r>
              <a:rPr lang="en-PH" sz="1600" dirty="0"/>
              <a:t> </a:t>
            </a:r>
            <a:r>
              <a:rPr lang="fa-IR" sz="1600" dirty="0"/>
              <a:t>مرتبط باشد و برعکس.</a:t>
            </a:r>
          </a:p>
          <a:p>
            <a:pPr algn="just" rtl="1"/>
            <a:endParaRPr lang="en-PH" sz="1600" dirty="0"/>
          </a:p>
          <a:p>
            <a:pPr algn="just" rtl="1"/>
            <a:r>
              <a:rPr lang="fa-IR" sz="1600" dirty="0"/>
              <a:t>مثال: یک بخش </a:t>
            </a:r>
            <a:r>
              <a:rPr lang="en-US" sz="1600" dirty="0"/>
              <a:t> (</a:t>
            </a:r>
            <a:r>
              <a:rPr lang="en-PH" sz="1600" dirty="0"/>
              <a:t>Department</a:t>
            </a:r>
            <a:r>
              <a:rPr lang="en-US" sz="1600" dirty="0"/>
              <a:t>)</a:t>
            </a:r>
            <a:r>
              <a:rPr lang="fa-IR" sz="1600" dirty="0"/>
              <a:t>فقط توسط یک کارمند </a:t>
            </a:r>
            <a:r>
              <a:rPr lang="en-US" sz="1600" dirty="0"/>
              <a:t> (</a:t>
            </a:r>
            <a:r>
              <a:rPr lang="en-PH" sz="1600" dirty="0"/>
              <a:t>Employee) </a:t>
            </a:r>
            <a:r>
              <a:rPr lang="fa-IR" sz="1600" dirty="0"/>
              <a:t>مدیریت می‌شود،و هر کارمند نیز می‌تواند تنها یک بخش را مدیریت کند.</a:t>
            </a:r>
            <a:endParaRPr lang="en-PH" sz="1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"/>
          <a:stretch/>
        </p:blipFill>
        <p:spPr>
          <a:xfrm>
            <a:off x="373079" y="3296234"/>
            <a:ext cx="6211423" cy="12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5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1800" b="1" dirty="0"/>
              <a:t>رابطه یک به چند (</a:t>
            </a:r>
            <a:r>
              <a:rPr lang="en-US" sz="1800" b="1" dirty="0"/>
              <a:t>1:N</a:t>
            </a:r>
            <a:r>
              <a:rPr lang="fa-IR" sz="1800" b="1" dirty="0"/>
              <a:t>):</a:t>
            </a:r>
          </a:p>
          <a:p>
            <a:pPr marL="57150" indent="0" algn="just" rtl="1">
              <a:buNone/>
            </a:pPr>
            <a:endParaRPr lang="en-US" sz="1800" b="1" dirty="0"/>
          </a:p>
          <a:p>
            <a:pPr algn="just" rtl="1"/>
            <a:r>
              <a:rPr lang="fa-IR" sz="1500" dirty="0"/>
              <a:t>در این نوع رابطه، هر موجودیت از مجموعه‌ی  </a:t>
            </a:r>
            <a:r>
              <a:rPr lang="en-PH" sz="1500" dirty="0"/>
              <a:t>X </a:t>
            </a:r>
            <a:r>
              <a:rPr lang="fa-IR" sz="1500" dirty="0"/>
              <a:t> می‌تواند با چندین موجودیت از مجموعه‌ی </a:t>
            </a:r>
            <a:r>
              <a:rPr lang="en-PH" sz="1500" dirty="0"/>
              <a:t>Y </a:t>
            </a:r>
            <a:r>
              <a:rPr lang="fa-IR" sz="1500" dirty="0"/>
              <a:t> مرتبط باشد،اما هر موجودیت از مجموعه‌ی </a:t>
            </a:r>
            <a:r>
              <a:rPr lang="en-PH" sz="1500" dirty="0"/>
              <a:t>Y </a:t>
            </a:r>
            <a:r>
              <a:rPr lang="fa-IR" sz="1500" dirty="0"/>
              <a:t> می‌تواند حداکثر با یک موجودیت از مجموعه‌ی </a:t>
            </a:r>
            <a:r>
              <a:rPr lang="en-PH" sz="1500" dirty="0"/>
              <a:t>X </a:t>
            </a:r>
            <a:r>
              <a:rPr lang="fa-IR" sz="1500" dirty="0"/>
              <a:t> در ارتباط باشد.</a:t>
            </a:r>
          </a:p>
          <a:p>
            <a:pPr algn="just" rtl="1"/>
            <a:endParaRPr lang="fa-IR" sz="1500" dirty="0"/>
          </a:p>
          <a:p>
            <a:pPr algn="just" rtl="1"/>
            <a:r>
              <a:rPr lang="fa-IR" sz="1500" dirty="0"/>
              <a:t>مثال: یک معلم </a:t>
            </a:r>
            <a:r>
              <a:rPr lang="en-US" sz="1500" dirty="0"/>
              <a:t> (</a:t>
            </a:r>
            <a:r>
              <a:rPr lang="en-PH" sz="1500" dirty="0"/>
              <a:t>Teacher</a:t>
            </a:r>
            <a:r>
              <a:rPr lang="en-US" sz="1500" dirty="0"/>
              <a:t>)</a:t>
            </a:r>
            <a:r>
              <a:rPr lang="en-PH" sz="1500" dirty="0"/>
              <a:t> </a:t>
            </a:r>
            <a:r>
              <a:rPr lang="fa-IR" sz="1500" dirty="0"/>
              <a:t>می‌تواند چندین کلاس </a:t>
            </a:r>
            <a:r>
              <a:rPr lang="en-US" sz="1500" dirty="0"/>
              <a:t> (</a:t>
            </a:r>
            <a:r>
              <a:rPr lang="en-PH" sz="1500" dirty="0"/>
              <a:t>Class )</a:t>
            </a:r>
            <a:r>
              <a:rPr lang="fa-IR" sz="1500" dirty="0"/>
              <a:t>را تدریس کند،اما هر کلاس فقط توسط یک معلم تدریس می‌شود.</a:t>
            </a:r>
            <a:endParaRPr lang="en-PH" sz="1500" dirty="0"/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" t="18347" b="24751"/>
          <a:stretch/>
        </p:blipFill>
        <p:spPr>
          <a:xfrm>
            <a:off x="215170" y="2876184"/>
            <a:ext cx="6385655" cy="10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pic>
        <p:nvPicPr>
          <p:cNvPr id="7" name="Picture 4" descr="Fig03-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r="3876" b="52"/>
          <a:stretch/>
        </p:blipFill>
        <p:spPr bwMode="auto">
          <a:xfrm>
            <a:off x="250273" y="615418"/>
            <a:ext cx="6357453" cy="331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50032" y="4037657"/>
            <a:ext cx="50833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r" rtl="1"/>
            <a:r>
              <a:rPr lang="fa-IR" altLang="en-US" sz="1600" dirty="0">
                <a:cs typeface="B Nazanin" panose="00000400000000000000" pitchFamily="2" charset="-78"/>
              </a:rPr>
              <a:t>پیاده‌سازی رابطه‌ی یک‌ به‌ چند (</a:t>
            </a:r>
            <a:r>
              <a:rPr lang="en-US" altLang="en-US" sz="1600" dirty="0">
                <a:cs typeface="B Nazanin" panose="00000400000000000000" pitchFamily="2" charset="-78"/>
              </a:rPr>
              <a:t>1:M</a:t>
            </a:r>
            <a:r>
              <a:rPr lang="fa-IR" altLang="en-US" sz="1600" dirty="0">
                <a:cs typeface="B Nazanin" panose="00000400000000000000" pitchFamily="2" charset="-78"/>
              </a:rPr>
              <a:t>) بین</a:t>
            </a:r>
            <a:r>
              <a:rPr lang="en-US" altLang="en-US" sz="1600" dirty="0">
                <a:cs typeface="B Nazanin" panose="00000400000000000000" pitchFamily="2" charset="-78"/>
              </a:rPr>
              <a:t>PAINTER </a:t>
            </a:r>
            <a:r>
              <a:rPr lang="fa-IR" altLang="en-US" sz="1600" dirty="0">
                <a:cs typeface="B Nazanin" panose="00000400000000000000" pitchFamily="2" charset="-78"/>
              </a:rPr>
              <a:t>و </a:t>
            </a:r>
            <a:r>
              <a:rPr lang="en-US" altLang="en-US" sz="1600" dirty="0">
                <a:cs typeface="B Nazanin" panose="00000400000000000000" pitchFamily="2" charset="-78"/>
              </a:rPr>
              <a:t>:PAINTING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1E422-F3EE-41C2-D41D-CEFF17A8254C}"/>
              </a:ext>
            </a:extLst>
          </p:cNvPr>
          <p:cNvSpPr txBox="1"/>
          <p:nvPr/>
        </p:nvSpPr>
        <p:spPr>
          <a:xfrm>
            <a:off x="0" y="4376211"/>
            <a:ext cx="6068290" cy="67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r" rtl="1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هر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نقاش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می‌تواند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چندین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تابلوی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نقاشی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داشته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باشد</a:t>
            </a:r>
            <a:r>
              <a:rPr lang="en-US" sz="1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اما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هر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تابلو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فقط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متعلق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به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یک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نقاش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</a:t>
            </a:r>
            <a:r>
              <a:rPr lang="ar-S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+mn-cs"/>
              </a:rPr>
              <a:t>است</a:t>
            </a:r>
            <a:r>
              <a:rPr lang="en-US" sz="1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03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1800" b="1" dirty="0"/>
              <a:t>رابطه چند به چند (</a:t>
            </a:r>
            <a:r>
              <a:rPr lang="en-US" sz="1800" b="1" dirty="0"/>
              <a:t>M:N</a:t>
            </a:r>
            <a:r>
              <a:rPr lang="fa-IR" sz="1800" b="1" dirty="0"/>
              <a:t>):</a:t>
            </a:r>
            <a:endParaRPr lang="en-PH" sz="1800" b="1" dirty="0"/>
          </a:p>
          <a:p>
            <a:pPr algn="just" rtl="1"/>
            <a:endParaRPr lang="en-PH" sz="1350" dirty="0"/>
          </a:p>
          <a:p>
            <a:pPr algn="just" rtl="1"/>
            <a:r>
              <a:rPr lang="fa-IR" sz="1600" dirty="0"/>
              <a:t>در این نوع رابطه، هر موجودیت از مجموعه‌ی </a:t>
            </a:r>
            <a:r>
              <a:rPr lang="en-PH" sz="1600" dirty="0"/>
              <a:t>X </a:t>
            </a:r>
            <a:r>
              <a:rPr lang="fa-IR" sz="1600" dirty="0"/>
              <a:t> می‌تواند با چندین موجودیت از مجموعه‌ی </a:t>
            </a:r>
            <a:r>
              <a:rPr lang="en-PH" sz="1600" dirty="0"/>
              <a:t>Y </a:t>
            </a:r>
            <a:r>
              <a:rPr lang="fa-IR" sz="1600" dirty="0"/>
              <a:t> مرتبط باشد و هر موجودیت از مجموعه‌ی </a:t>
            </a:r>
            <a:r>
              <a:rPr lang="en-PH" sz="1600" dirty="0"/>
              <a:t>Y </a:t>
            </a:r>
            <a:r>
              <a:rPr lang="fa-IR" sz="1600" dirty="0"/>
              <a:t> نیز می‌تواند با چندین موجودیت از مجموعه‌ی </a:t>
            </a:r>
            <a:r>
              <a:rPr lang="en-PH" sz="1600" dirty="0"/>
              <a:t>X </a:t>
            </a:r>
            <a:r>
              <a:rPr lang="fa-IR" sz="1600" dirty="0"/>
              <a:t> ارتباط داشته باشد.</a:t>
            </a:r>
          </a:p>
          <a:p>
            <a:pPr algn="just" rtl="1"/>
            <a:r>
              <a:rPr lang="fa-IR" sz="1600" dirty="0"/>
              <a:t>مثال: یک معلم </a:t>
            </a:r>
            <a:r>
              <a:rPr lang="en-US" sz="1600" dirty="0"/>
              <a:t>(Teacher)</a:t>
            </a:r>
            <a:r>
              <a:rPr lang="fa-IR" sz="1600" dirty="0"/>
              <a:t> </a:t>
            </a:r>
            <a:r>
              <a:rPr lang="en-US" sz="1600" dirty="0"/>
              <a:t> </a:t>
            </a:r>
            <a:r>
              <a:rPr lang="fa-IR" sz="1600" dirty="0"/>
              <a:t>می‌تواند چندین کلاس </a:t>
            </a:r>
            <a:r>
              <a:rPr lang="en-US" sz="1600" dirty="0"/>
              <a:t> (Class) </a:t>
            </a:r>
            <a:r>
              <a:rPr lang="fa-IR" sz="1600" dirty="0"/>
              <a:t>را تدریس کند،و یک کلاس نیز می‌تواند توسط چندین معلم تدریس شود.</a:t>
            </a:r>
            <a:endParaRPr lang="en-PH" sz="1600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23700" r="3520" b="25419"/>
          <a:stretch/>
        </p:blipFill>
        <p:spPr bwMode="auto">
          <a:xfrm>
            <a:off x="211327" y="2816431"/>
            <a:ext cx="6393341" cy="9589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674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FFF8-C4FC-4584-B836-3A8EB35E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1D4D-DA15-4590-9D48-060728A28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  <a:defRPr/>
            </a:pPr>
            <a:r>
              <a:rPr lang="fa-IR" sz="2000" b="1" dirty="0"/>
              <a:t>نمادگذاری </a:t>
            </a:r>
            <a:r>
              <a:rPr lang="en-US" sz="2000" b="1" dirty="0"/>
              <a:t>Crow’s Foot</a:t>
            </a:r>
          </a:p>
          <a:p>
            <a:pPr algn="just" rtl="1">
              <a:defRPr/>
            </a:pPr>
            <a:r>
              <a:rPr lang="fa-IR" sz="1800" dirty="0"/>
              <a:t>با نام نمادگذاری </a:t>
            </a:r>
            <a:r>
              <a:rPr lang="en-US" sz="1800" dirty="0"/>
              <a:t>IE (Information Engineering) </a:t>
            </a:r>
            <a:r>
              <a:rPr lang="fa-IR" sz="1800" dirty="0"/>
              <a:t>نیز شناخته می‌شود و رایج‌ترین روش نمایش </a:t>
            </a:r>
            <a:r>
              <a:rPr lang="en-US" sz="1800" dirty="0"/>
              <a:t>ERD</a:t>
            </a:r>
            <a:r>
              <a:rPr lang="fa-IR" sz="1800" dirty="0"/>
              <a:t> </a:t>
            </a:r>
            <a:r>
              <a:rPr lang="en-US" sz="1800" dirty="0"/>
              <a:t> </a:t>
            </a:r>
            <a:r>
              <a:rPr lang="fa-IR" sz="1800" dirty="0"/>
              <a:t>است.</a:t>
            </a:r>
            <a:endParaRPr lang="en-US" sz="1800" dirty="0"/>
          </a:p>
          <a:p>
            <a:pPr algn="just" rtl="1">
              <a:defRPr/>
            </a:pPr>
            <a:r>
              <a:rPr lang="fa-IR" sz="2400" dirty="0">
                <a:solidFill>
                  <a:srgbClr val="FF0000"/>
                </a:solidFill>
              </a:rPr>
              <a:t>موجودیت:</a:t>
            </a:r>
            <a:endParaRPr lang="en-US" sz="2400" dirty="0">
              <a:solidFill>
                <a:srgbClr val="FF0000"/>
              </a:solidFill>
            </a:endParaRPr>
          </a:p>
          <a:p>
            <a:pPr lvl="1" algn="just" rtl="1">
              <a:defRPr/>
            </a:pPr>
            <a:r>
              <a:rPr lang="fa-IR" sz="2000" dirty="0"/>
              <a:t>در این نمادگذاری، موجودیت با یک مستطیل نمایش داده می‌شود که نام موجودیت در بالای آن نوشته می‌شود.نام موجودیت باید به صورت مفرد باشد مثلاً </a:t>
            </a:r>
            <a:r>
              <a:rPr lang="en-US" sz="2000" dirty="0"/>
              <a:t>Student)، </a:t>
            </a:r>
            <a:r>
              <a:rPr lang="fa-IR" sz="2000" dirty="0"/>
              <a:t>نه </a:t>
            </a:r>
            <a:r>
              <a:rPr lang="en-US" sz="2000" dirty="0"/>
              <a:t>(Students</a:t>
            </a:r>
            <a:r>
              <a:rPr lang="fa-IR" sz="2000" dirty="0"/>
              <a:t>.</a:t>
            </a:r>
            <a:endParaRPr lang="en-US" sz="2000" dirty="0"/>
          </a:p>
        </p:txBody>
      </p:sp>
      <p:pic>
        <p:nvPicPr>
          <p:cNvPr id="31749" name="Picture 2" descr="Entities in crow’s foot 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5" y="3583022"/>
            <a:ext cx="1628775" cy="123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45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56D0-7EEF-4ECD-A0EA-61243D8C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dirty="0">
              <a:latin typeface="+mn-lt"/>
            </a:endParaRP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altLang="en-US" sz="2000" dirty="0"/>
              <a:t>در نمودار </a:t>
            </a:r>
            <a:r>
              <a:rPr lang="en-US" altLang="en-US" sz="2000" dirty="0"/>
              <a:t> ER</a:t>
            </a:r>
            <a:r>
              <a:rPr lang="fa-IR" altLang="en-US" sz="2000" dirty="0"/>
              <a:t>شناسه‌ها (ویژگی‌هایی که رکوردها را به‌طور یکتا مشخص می‌کنند)با زیرخط‌دار کردن نام ویژگی یا ویژگی‌ها نمایش داده می‌شوند.</a:t>
            </a:r>
            <a:endParaRPr lang="en-US" altLang="en-US" sz="2000" dirty="0"/>
          </a:p>
        </p:txBody>
      </p:sp>
      <p:pic>
        <p:nvPicPr>
          <p:cNvPr id="32773" name="Picture 4" descr="Attributes in crow’s foot 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86" y="2393576"/>
            <a:ext cx="3974427" cy="22299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4725B-0336-4411-9ACD-6B238A7AFDD7}"/>
              </a:ext>
            </a:extLst>
          </p:cNvPr>
          <p:cNvCxnSpPr/>
          <p:nvPr/>
        </p:nvCxnSpPr>
        <p:spPr bwMode="auto">
          <a:xfrm>
            <a:off x="2228850" y="3000375"/>
            <a:ext cx="85725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2143125" y="2786063"/>
            <a:ext cx="119658" cy="14912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125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spcBef>
                <a:spcPct val="0"/>
              </a:spcBef>
              <a:buNone/>
            </a:pPr>
            <a:r>
              <a:rPr lang="fa-IR" altLang="en-US" dirty="0">
                <a:latin typeface="Arial" panose="020B0604020202020204" pitchFamily="34" charset="0"/>
              </a:rPr>
              <a:t>مدل‌های کاردینالیتی:</a:t>
            </a:r>
          </a:p>
          <a:p>
            <a:pPr marL="57150" indent="0" algn="r" rtl="1">
              <a:spcBef>
                <a:spcPct val="0"/>
              </a:spcBef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r>
              <a:rPr lang="fa-IR" altLang="en-US" dirty="0">
                <a:latin typeface="Arial" panose="020B0604020202020204" pitchFamily="34" charset="0"/>
              </a:rPr>
              <a:t>رابطه 1 به 1</a:t>
            </a: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r>
              <a:rPr lang="fa-IR" altLang="en-US" dirty="0">
                <a:latin typeface="Arial" panose="020B0604020202020204" pitchFamily="34" charset="0"/>
              </a:rPr>
              <a:t>رابطه 1 به </a:t>
            </a:r>
            <a:r>
              <a:rPr lang="en-US" altLang="en-US" dirty="0">
                <a:latin typeface="Arial" panose="020B0604020202020204" pitchFamily="34" charset="0"/>
              </a:rPr>
              <a:t>M</a:t>
            </a:r>
          </a:p>
          <a:p>
            <a:pPr algn="r" rtl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r>
              <a:rPr lang="fa-IR" altLang="en-US" dirty="0">
                <a:latin typeface="Arial" panose="020B0604020202020204" pitchFamily="34" charset="0"/>
              </a:rPr>
              <a:t>رابطه </a:t>
            </a:r>
            <a:r>
              <a:rPr lang="en-US" altLang="en-US" dirty="0">
                <a:latin typeface="Arial" panose="020B0604020202020204" pitchFamily="34" charset="0"/>
              </a:rPr>
              <a:t>M</a:t>
            </a:r>
            <a:r>
              <a:rPr lang="fa-IR" altLang="en-US" dirty="0">
                <a:latin typeface="Arial" panose="020B0604020202020204" pitchFamily="34" charset="0"/>
              </a:rPr>
              <a:t> به </a:t>
            </a:r>
            <a:r>
              <a:rPr lang="en-US" altLang="en-US" dirty="0">
                <a:latin typeface="Arial" panose="020B0604020202020204" pitchFamily="34" charset="0"/>
              </a:rPr>
              <a:t>N</a:t>
            </a:r>
          </a:p>
          <a:p>
            <a:pPr algn="r" rtl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2670870" y="2477989"/>
            <a:ext cx="5143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graphicFrame>
        <p:nvGraphicFramePr>
          <p:cNvPr id="3379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30560"/>
              </p:ext>
            </p:extLst>
          </p:nvPr>
        </p:nvGraphicFramePr>
        <p:xfrm>
          <a:off x="2587019" y="2097446"/>
          <a:ext cx="2014538" cy="24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" r:id="rId3" imgW="2692400" imgH="330200" progId="MSDraw">
                  <p:embed/>
                </p:oleObj>
              </mc:Choice>
              <mc:Fallback>
                <p:oleObj name="Microsoft Drawing" r:id="rId3" imgW="2692400" imgH="330200" progId="MSDraw">
                  <p:embed/>
                  <p:pic>
                    <p:nvPicPr>
                      <p:cNvPr id="337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019" y="2097446"/>
                        <a:ext cx="2014538" cy="24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831393"/>
              </p:ext>
            </p:extLst>
          </p:nvPr>
        </p:nvGraphicFramePr>
        <p:xfrm>
          <a:off x="2544157" y="3312376"/>
          <a:ext cx="2057400" cy="25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92400" imgH="330200" progId="MSDraw">
                  <p:embed/>
                </p:oleObj>
              </mc:Choice>
              <mc:Fallback>
                <p:oleObj r:id="rId5" imgW="2692400" imgH="330200" progId="MSDraw">
                  <p:embed/>
                  <p:pic>
                    <p:nvPicPr>
                      <p:cNvPr id="337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157" y="3312376"/>
                        <a:ext cx="2057400" cy="254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51728"/>
              </p:ext>
            </p:extLst>
          </p:nvPr>
        </p:nvGraphicFramePr>
        <p:xfrm>
          <a:off x="2587019" y="4526281"/>
          <a:ext cx="1971675" cy="243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92400" imgH="330200" progId="MSDraw">
                  <p:embed/>
                </p:oleObj>
              </mc:Choice>
              <mc:Fallback>
                <p:oleObj r:id="rId7" imgW="2692400" imgH="330200" progId="MSDraw">
                  <p:embed/>
                  <p:pic>
                    <p:nvPicPr>
                      <p:cNvPr id="337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019" y="4526281"/>
                        <a:ext cx="1971675" cy="243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3035201" y="2435126"/>
            <a:ext cx="5143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3043238" y="2443162"/>
            <a:ext cx="5143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8481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ERD </a:t>
            </a:r>
            <a:r>
              <a:rPr lang="en-PH" i="1" dirty="0"/>
              <a:t> </a:t>
            </a:r>
            <a:r>
              <a:rPr lang="en-PH" dirty="0"/>
              <a:t>(</a:t>
            </a:r>
            <a:r>
              <a:rPr lang="fa-IR" dirty="0"/>
              <a:t> ادامه</a:t>
            </a:r>
            <a:r>
              <a:rPr lang="en-PH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2700" dirty="0"/>
              <a:t>سه روش اصلی در مدل‌سازی </a:t>
            </a:r>
            <a:r>
              <a:rPr lang="en-US" sz="2700" dirty="0"/>
              <a:t>ER</a:t>
            </a:r>
            <a:r>
              <a:rPr lang="fa-IR" sz="2700" dirty="0"/>
              <a:t> :</a:t>
            </a:r>
          </a:p>
          <a:p>
            <a:pPr marL="57150" indent="0" algn="just" rtl="1">
              <a:buNone/>
            </a:pPr>
            <a:endParaRPr lang="en-PH" sz="2700" dirty="0"/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/>
              <a:t> مدل</a:t>
            </a:r>
            <a:r>
              <a:rPr lang="en-PH" sz="2700" dirty="0"/>
              <a:t>Crow’s Foot </a:t>
            </a:r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/>
              <a:t> مدل</a:t>
            </a:r>
            <a:r>
              <a:rPr lang="en-PH" sz="2700" dirty="0"/>
              <a:t>Chen (Dr. Peter Chen) </a:t>
            </a:r>
            <a:endParaRPr lang="fa-IR" sz="2700" dirty="0"/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/>
              <a:t> زبان مدل‌سازی یکپارچه (</a:t>
            </a:r>
            <a:r>
              <a:rPr lang="en-US" sz="2700" dirty="0"/>
              <a:t>UML</a:t>
            </a:r>
            <a:r>
              <a:rPr lang="fa-IR" sz="2700" dirty="0"/>
              <a:t>)</a:t>
            </a:r>
            <a:endParaRPr lang="en-PH" sz="2700" dirty="0"/>
          </a:p>
        </p:txBody>
      </p:sp>
    </p:spTree>
    <p:extLst>
      <p:ext uri="{BB962C8B-B14F-4D97-AF65-F5344CB8AC3E}">
        <p14:creationId xmlns:p14="http://schemas.microsoft.com/office/powerpoint/2010/main" val="3137976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1" y="859648"/>
            <a:ext cx="5742647" cy="41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173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PH" sz="1800" dirty="0"/>
              <a:t>Example Model</a:t>
            </a:r>
          </a:p>
        </p:txBody>
      </p:sp>
      <p:pic>
        <p:nvPicPr>
          <p:cNvPr id="36868" name="Picture 6" descr="Entity Relationship No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t="9785" r="4425" b="8869"/>
          <a:stretch/>
        </p:blipFill>
        <p:spPr bwMode="auto">
          <a:xfrm>
            <a:off x="454756" y="1093694"/>
            <a:ext cx="5948487" cy="35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374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buNone/>
            </a:pPr>
            <a:r>
              <a:rPr lang="fa-IR" b="1" dirty="0"/>
              <a:t>مدل </a:t>
            </a:r>
            <a:r>
              <a:rPr lang="en-US" b="1" dirty="0"/>
              <a:t>Chen</a:t>
            </a:r>
            <a:endParaRPr lang="en-PH" b="1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7793" r="11843" b="55107"/>
          <a:stretch/>
        </p:blipFill>
        <p:spPr>
          <a:xfrm>
            <a:off x="753034" y="1416424"/>
            <a:ext cx="5396753" cy="34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6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buNone/>
            </a:pPr>
            <a:r>
              <a:rPr lang="fa-IR" b="1" dirty="0"/>
              <a:t>مدل </a:t>
            </a:r>
            <a:r>
              <a:rPr lang="en-US" b="1" dirty="0"/>
              <a:t>Chen</a:t>
            </a:r>
            <a:endParaRPr lang="en-PH" b="1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8069" t="45377"/>
          <a:stretch/>
        </p:blipFill>
        <p:spPr>
          <a:xfrm>
            <a:off x="820601" y="1363756"/>
            <a:ext cx="5391940" cy="35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1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buNone/>
            </a:pPr>
            <a:r>
              <a:rPr lang="fa-IR" b="1" dirty="0"/>
              <a:t>مدل </a:t>
            </a:r>
            <a:r>
              <a:rPr lang="en-US" b="1" dirty="0"/>
              <a:t>Chen</a:t>
            </a:r>
            <a:endParaRPr lang="en-PH" b="1" dirty="0"/>
          </a:p>
        </p:txBody>
      </p:sp>
      <p:pic>
        <p:nvPicPr>
          <p:cNvPr id="5" name="Picture 4" descr="C:\Users\aspire\Desktop\FirstSem2020\groups\erd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55" r="4732" b="5900"/>
          <a:stretch/>
        </p:blipFill>
        <p:spPr bwMode="auto">
          <a:xfrm>
            <a:off x="101182" y="1353671"/>
            <a:ext cx="6272723" cy="34081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0132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buNone/>
            </a:pPr>
            <a:r>
              <a:rPr lang="fa-IR" b="1" dirty="0"/>
              <a:t>مدل </a:t>
            </a:r>
            <a:r>
              <a:rPr lang="en-US" b="1" dirty="0"/>
              <a:t>Chen</a:t>
            </a:r>
            <a:endParaRPr lang="en-PH" b="1" dirty="0"/>
          </a:p>
        </p:txBody>
      </p:sp>
      <p:pic>
        <p:nvPicPr>
          <p:cNvPr id="3891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2" y="1568824"/>
            <a:ext cx="6259735" cy="308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47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15" y="1749398"/>
            <a:ext cx="2756317" cy="3077582"/>
          </a:xfrm>
        </p:spPr>
        <p:txBody>
          <a:bodyPr/>
          <a:lstStyle/>
          <a:p>
            <a:pPr marL="57150" indent="0" algn="just" rtl="1">
              <a:buNone/>
            </a:pPr>
            <a:r>
              <a:rPr lang="fa-IR" sz="2400" dirty="0"/>
              <a:t>نمودار </a:t>
            </a:r>
            <a:r>
              <a:rPr lang="en-PH" sz="2400" dirty="0"/>
              <a:t>ER</a:t>
            </a:r>
            <a:r>
              <a:rPr lang="fa-IR" sz="2400" dirty="0"/>
              <a:t> برای یک پایگاه داده دانشگاه با استفاده از نمادگذاری </a:t>
            </a:r>
            <a:r>
              <a:rPr lang="en-PH" sz="2400" dirty="0"/>
              <a:t>Min-Max</a:t>
            </a:r>
            <a:endParaRPr lang="en-PH" sz="2400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" r="1332"/>
          <a:stretch/>
        </p:blipFill>
        <p:spPr bwMode="auto">
          <a:xfrm>
            <a:off x="98854" y="995093"/>
            <a:ext cx="3899315" cy="3831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147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ERD </a:t>
            </a:r>
            <a:r>
              <a:rPr lang="en-PH" i="1" dirty="0"/>
              <a:t> </a:t>
            </a:r>
            <a:r>
              <a:rPr lang="en-PH" dirty="0"/>
              <a:t>(</a:t>
            </a:r>
            <a:r>
              <a:rPr lang="fa-IR" dirty="0"/>
              <a:t> ادامه</a:t>
            </a:r>
            <a:r>
              <a:rPr lang="en-PH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07576" y="658388"/>
            <a:ext cx="6822387" cy="4103443"/>
          </a:xfrm>
        </p:spPr>
        <p:txBody>
          <a:bodyPr/>
          <a:lstStyle/>
          <a:p>
            <a:pPr marL="57150" indent="0" algn="just" rtl="1">
              <a:buNone/>
            </a:pPr>
            <a:r>
              <a:rPr lang="fa-IR" sz="2700" dirty="0"/>
              <a:t>اصلی‌ترین نماد‌های </a:t>
            </a:r>
            <a:r>
              <a:rPr lang="en-US" sz="2700" dirty="0"/>
              <a:t>ERD</a:t>
            </a:r>
            <a:r>
              <a:rPr lang="fa-IR" sz="2700" dirty="0"/>
              <a:t> عبارتند از: </a:t>
            </a:r>
          </a:p>
          <a:p>
            <a:pPr marL="57150" indent="0" algn="just" rtl="1">
              <a:buNone/>
            </a:pPr>
            <a:r>
              <a:rPr lang="fa-IR" sz="2700" dirty="0"/>
              <a:t> </a:t>
            </a:r>
            <a:endParaRPr lang="en-PH" sz="2700" dirty="0"/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/>
              <a:t>موجودیت(</a:t>
            </a:r>
            <a:r>
              <a:rPr lang="en-US" sz="2700" dirty="0"/>
              <a:t>Entity</a:t>
            </a:r>
            <a:r>
              <a:rPr lang="fa-IR" sz="2700" dirty="0"/>
              <a:t>) ←</a:t>
            </a:r>
            <a:r>
              <a:rPr lang="en-US" sz="2700" dirty="0"/>
              <a:t> </a:t>
            </a:r>
            <a:r>
              <a:rPr lang="fa-IR" sz="2700" dirty="0"/>
              <a:t>معادل جدول در پایگاه‌داده</a:t>
            </a:r>
            <a:endParaRPr lang="en-PH" sz="2700" dirty="0">
              <a:sym typeface="Wingdings" panose="05000000000000000000" pitchFamily="2" charset="2"/>
            </a:endParaRPr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>
                <a:sym typeface="Wingdings" panose="05000000000000000000" pitchFamily="2" charset="2"/>
              </a:rPr>
              <a:t>ویژگی(</a:t>
            </a:r>
            <a:r>
              <a:rPr lang="en-US" sz="2700" dirty="0">
                <a:sym typeface="Wingdings" panose="05000000000000000000" pitchFamily="2" charset="2"/>
              </a:rPr>
              <a:t>Attribute</a:t>
            </a:r>
            <a:r>
              <a:rPr lang="fa-IR" sz="2700" dirty="0">
                <a:sym typeface="Wingdings" panose="05000000000000000000" pitchFamily="2" charset="2"/>
              </a:rPr>
              <a:t>) </a:t>
            </a:r>
            <a:r>
              <a:rPr lang="fa-IR" sz="2700" dirty="0"/>
              <a:t>← معادل ستون در جدول</a:t>
            </a:r>
            <a:endParaRPr lang="en-PH" sz="2700" dirty="0">
              <a:sym typeface="Wingdings" panose="05000000000000000000" pitchFamily="2" charset="2"/>
            </a:endParaRPr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>
                <a:sym typeface="Wingdings" panose="05000000000000000000" pitchFamily="2" charset="2"/>
              </a:rPr>
              <a:t>رابطه(</a:t>
            </a:r>
            <a:r>
              <a:rPr lang="en-US" sz="2700" dirty="0">
                <a:sym typeface="Wingdings" panose="05000000000000000000" pitchFamily="2" charset="2"/>
              </a:rPr>
              <a:t>Relationship</a:t>
            </a:r>
            <a:r>
              <a:rPr lang="fa-IR" sz="2700" dirty="0">
                <a:sym typeface="Wingdings" panose="05000000000000000000" pitchFamily="2" charset="2"/>
              </a:rPr>
              <a:t>) </a:t>
            </a:r>
            <a:r>
              <a:rPr lang="fa-IR" sz="2700" dirty="0"/>
              <a:t>← خط ارتباط بین موجودیت‌ها</a:t>
            </a:r>
            <a:endParaRPr lang="en-PH" sz="2700" dirty="0"/>
          </a:p>
        </p:txBody>
      </p:sp>
    </p:spTree>
    <p:extLst>
      <p:ext uri="{BB962C8B-B14F-4D97-AF65-F5344CB8AC3E}">
        <p14:creationId xmlns:p14="http://schemas.microsoft.com/office/powerpoint/2010/main" val="55124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1183" y="91014"/>
            <a:ext cx="4883193" cy="439215"/>
          </a:xfrm>
        </p:spPr>
        <p:txBody>
          <a:bodyPr/>
          <a:lstStyle/>
          <a:p>
            <a:r>
              <a:rPr lang="fa-IR" dirty="0"/>
              <a:t>چگونه موجودیت‌ها را شناسایی کنیم؟</a:t>
            </a:r>
            <a:endParaRPr lang="en-P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1183" y="658388"/>
            <a:ext cx="6613628" cy="4379777"/>
          </a:xfrm>
        </p:spPr>
        <p:txBody>
          <a:bodyPr/>
          <a:lstStyle/>
          <a:p>
            <a:pPr marL="57150" indent="0" algn="just" rtl="1">
              <a:buNone/>
            </a:pPr>
            <a:r>
              <a:rPr lang="fa-IR" sz="2400" b="1" dirty="0"/>
              <a:t>موجودیت(</a:t>
            </a:r>
            <a:r>
              <a:rPr lang="en-US" sz="2400" b="1" dirty="0"/>
              <a:t>Entity</a:t>
            </a:r>
            <a:r>
              <a:rPr lang="fa-IR" sz="2400" b="1" dirty="0"/>
              <a:t>):</a:t>
            </a:r>
            <a:endParaRPr lang="en-PH" sz="2400" b="1" dirty="0"/>
          </a:p>
          <a:p>
            <a:pPr lvl="1" algn="just" rtl="1" eaLnBrk="1" hangingPunct="1"/>
            <a:r>
              <a:rPr lang="fa-IR" altLang="en-US" sz="2000" dirty="0"/>
              <a:t>"</a:t>
            </a:r>
            <a:r>
              <a:rPr lang="fa-IR" altLang="en-US" sz="2000" dirty="0">
                <a:solidFill>
                  <a:srgbClr val="FF0000"/>
                </a:solidFill>
              </a:rPr>
              <a:t>هر چیزی</a:t>
            </a:r>
            <a:r>
              <a:rPr lang="fa-IR" altLang="en-US" sz="2000" dirty="0"/>
              <a:t>(افراد، مکان‌ها، اشیاء، رویداد‌ها و غیره) </a:t>
            </a:r>
            <a:r>
              <a:rPr lang="fa-IR" altLang="en-US" sz="2000" dirty="0">
                <a:solidFill>
                  <a:srgbClr val="FF0000"/>
                </a:solidFill>
              </a:rPr>
              <a:t>که درباره‌ی آن اطلاعات ذخیره می‌کنیم.</a:t>
            </a:r>
            <a:r>
              <a:rPr lang="fa-IR" altLang="en-US" sz="2000" dirty="0"/>
              <a:t>" مانند: </a:t>
            </a:r>
            <a:r>
              <a:rPr lang="en-US" altLang="en-US" sz="2000" dirty="0"/>
              <a:t>supplier</a:t>
            </a:r>
            <a:r>
              <a:rPr lang="fa-IR" altLang="en-US" sz="2000" dirty="0"/>
              <a:t>، </a:t>
            </a:r>
            <a:r>
              <a:rPr lang="en-US" altLang="en-US" sz="2000" dirty="0"/>
              <a:t>machine tool</a:t>
            </a:r>
            <a:r>
              <a:rPr lang="fa-IR" altLang="en-US" sz="2000" dirty="0"/>
              <a:t>، </a:t>
            </a:r>
            <a:r>
              <a:rPr lang="en-US" altLang="en-US" sz="2000" dirty="0"/>
              <a:t>employee</a:t>
            </a:r>
            <a:r>
              <a:rPr lang="fa-IR" altLang="en-US" sz="2000" dirty="0"/>
              <a:t>، </a:t>
            </a:r>
            <a:r>
              <a:rPr lang="en-US" altLang="en-US" sz="2000" dirty="0"/>
              <a:t>utility pole</a:t>
            </a:r>
            <a:r>
              <a:rPr lang="fa-IR" altLang="en-US" sz="2000" dirty="0"/>
              <a:t>، </a:t>
            </a:r>
            <a:r>
              <a:rPr lang="en-US" altLang="en-US" sz="2000" dirty="0"/>
              <a:t>airline seat</a:t>
            </a:r>
            <a:r>
              <a:rPr lang="fa-IR" altLang="en-US" sz="2000" dirty="0"/>
              <a:t> و غیره.</a:t>
            </a:r>
            <a:endParaRPr lang="en-US" altLang="en-US" sz="2000" dirty="0"/>
          </a:p>
          <a:p>
            <a:pPr lvl="1" algn="just" rtl="1" eaLnBrk="1" hangingPunct="1"/>
            <a:r>
              <a:rPr lang="fa-IR" altLang="en-US" sz="2000" dirty="0"/>
              <a:t>موجودیت ملموس: مشتری(</a:t>
            </a:r>
            <a:r>
              <a:rPr lang="en-US" altLang="en-US" sz="2000" dirty="0"/>
              <a:t>customer</a:t>
            </a:r>
            <a:r>
              <a:rPr lang="fa-IR" altLang="en-US" sz="2000" dirty="0"/>
              <a:t>)، محصول(</a:t>
            </a:r>
            <a:r>
              <a:rPr lang="en-US" altLang="en-US" sz="2000" dirty="0"/>
              <a:t>product</a:t>
            </a:r>
            <a:r>
              <a:rPr lang="fa-IR" altLang="en-US" sz="2000" dirty="0"/>
              <a:t>)</a:t>
            </a:r>
            <a:endParaRPr lang="en-US" altLang="en-US" sz="2000" dirty="0"/>
          </a:p>
          <a:p>
            <a:pPr lvl="1" algn="r" rtl="1" eaLnBrk="1" hangingPunct="1"/>
            <a:r>
              <a:rPr lang="fa-IR" altLang="en-US" sz="2000" dirty="0"/>
              <a:t>موجودیت غیر ملموس: سفارس(</a:t>
            </a:r>
            <a:r>
              <a:rPr lang="en-US" altLang="en-US" sz="2000" dirty="0"/>
              <a:t>order</a:t>
            </a:r>
            <a:r>
              <a:rPr lang="fa-IR" altLang="en-US" sz="2000" dirty="0"/>
              <a:t>)، حساب‌های قابل دریافت(</a:t>
            </a:r>
            <a:r>
              <a:rPr lang="en-US" altLang="en-US" sz="2000" dirty="0"/>
              <a:t>accounting receivable </a:t>
            </a:r>
            <a:r>
              <a:rPr lang="fa-IR" altLang="en-US" sz="2000" dirty="0"/>
              <a:t>)</a:t>
            </a:r>
            <a:endParaRPr lang="en-US" altLang="en-US" sz="2000" dirty="0"/>
          </a:p>
          <a:p>
            <a:pPr lvl="1" algn="just" rtl="1" eaLnBrk="1" hangingPunct="1"/>
            <a:r>
              <a:rPr lang="fa-IR" altLang="en-US" sz="2000" dirty="0"/>
              <a:t>برای شناسایی موجودیت‌ها، معمولا باید به دنبال اسم‌های مفرد باشیم(راهکار مبتدی)</a:t>
            </a:r>
            <a:endParaRPr lang="en-US" altLang="en-US" sz="2000" dirty="0"/>
          </a:p>
          <a:p>
            <a:pPr lvl="1" algn="just" rtl="1" eaLnBrk="1" hangingPunct="1"/>
            <a:r>
              <a:rPr lang="fa-IR" altLang="en-US" sz="2000" dirty="0"/>
              <a:t>اما باید توجه داشته باشیم که </a:t>
            </a:r>
            <a:r>
              <a:rPr lang="fa-IR" altLang="en-US" sz="2000" u="sng" dirty="0"/>
              <a:t>یک اسم خاص، معمولا گزینه مناسبی برای موجودیت نیست.</a:t>
            </a:r>
            <a:endParaRPr lang="en-US" altLang="en-US" sz="2000" u="sng" dirty="0"/>
          </a:p>
          <a:p>
            <a:pPr lvl="1" algn="just" rtl="1" eaLnBrk="1" hangingPunct="1">
              <a:lnSpc>
                <a:spcPct val="90000"/>
              </a:lnSpc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5193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موجودیت‌ها (ادامه)</a:t>
            </a:r>
            <a:endParaRPr lang="en-P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dirty="0"/>
              <a:t>نمونه موجودیت(</a:t>
            </a:r>
            <a:r>
              <a:rPr lang="en-US" dirty="0"/>
              <a:t>Entity Instance</a:t>
            </a:r>
            <a:r>
              <a:rPr lang="fa-IR" dirty="0"/>
              <a:t>): به معنای رخدادی از یک موجودیت است.</a:t>
            </a:r>
            <a:endParaRPr lang="en-PH" dirty="0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9E1EA717-16C6-45D6-AF7C-BCEA2180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70710"/>
              </p:ext>
            </p:extLst>
          </p:nvPr>
        </p:nvGraphicFramePr>
        <p:xfrm>
          <a:off x="2868546" y="1866079"/>
          <a:ext cx="3312445" cy="2378714"/>
        </p:xfrm>
        <a:graphic>
          <a:graphicData uri="http://schemas.openxmlformats.org/drawingml/2006/table">
            <a:tbl>
              <a:tblPr/>
              <a:tblGrid>
                <a:gridCol w="109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Student ID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Last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First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2144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Arnold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Betty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3122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Taylor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3843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Simmons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Lisa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9844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Macy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Bill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2837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Leath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Heather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2293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Wrench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2400300" y="2471737"/>
            <a:ext cx="395653" cy="16617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3" name="Rectangle 2"/>
          <p:cNvSpPr/>
          <p:nvPr/>
        </p:nvSpPr>
        <p:spPr>
          <a:xfrm>
            <a:off x="476525" y="3162956"/>
            <a:ext cx="1858201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fa-IR" altLang="en-US" sz="1350" b="1" dirty="0"/>
              <a:t>6 نمونه از موجودیت دانشجو</a:t>
            </a:r>
            <a:endParaRPr lang="en-US" altLang="en-US" sz="1350" b="1" dirty="0"/>
          </a:p>
        </p:txBody>
      </p:sp>
      <p:sp>
        <p:nvSpPr>
          <p:cNvPr id="8" name="AutoShape 41"/>
          <p:cNvSpPr>
            <a:spLocks/>
          </p:cNvSpPr>
          <p:nvPr/>
        </p:nvSpPr>
        <p:spPr bwMode="auto">
          <a:xfrm>
            <a:off x="193431" y="1688677"/>
            <a:ext cx="1714500" cy="354806"/>
          </a:xfrm>
          <a:prstGeom prst="borderCallout2">
            <a:avLst>
              <a:gd name="adj1" fmla="val 24162"/>
              <a:gd name="adj2" fmla="val 103333"/>
              <a:gd name="adj3" fmla="val -13009"/>
              <a:gd name="adj4" fmla="val 128306"/>
              <a:gd name="adj5" fmla="val 17787"/>
              <a:gd name="adj6" fmla="val 155139"/>
            </a:avLst>
          </a:prstGeom>
          <a:solidFill>
            <a:srgbClr val="FEF0A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800" b="1" dirty="0">
                <a:latin typeface="Times New Roman" panose="02020603050405020304" pitchFamily="18" charset="0"/>
              </a:rPr>
              <a:t>موجودیت: دانشجو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3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4447" y="91014"/>
            <a:ext cx="4335559" cy="439215"/>
          </a:xfrm>
        </p:spPr>
        <p:txBody>
          <a:bodyPr>
            <a:noAutofit/>
          </a:bodyPr>
          <a:lstStyle/>
          <a:p>
            <a:r>
              <a:rPr lang="fa-IR" dirty="0"/>
              <a:t>چگونه ویژگی‌ها را شناسایی کنیم؟</a:t>
            </a:r>
            <a:endParaRPr lang="en-P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dirty="0"/>
              <a:t>ویژگی(</a:t>
            </a:r>
            <a:r>
              <a:rPr lang="en-US" dirty="0"/>
              <a:t>Attribute</a:t>
            </a:r>
            <a:r>
              <a:rPr lang="fa-IR" dirty="0"/>
              <a:t>):</a:t>
            </a:r>
            <a:endParaRPr lang="en-PH" dirty="0"/>
          </a:p>
          <a:p>
            <a:pPr lvl="1" algn="just" rtl="1" eaLnBrk="1" hangingPunct="1">
              <a:lnSpc>
                <a:spcPct val="90000"/>
              </a:lnSpc>
            </a:pPr>
            <a:r>
              <a:rPr lang="fa-IR" sz="2000" dirty="0"/>
              <a:t>ویژگی‌ها </a:t>
            </a:r>
            <a:r>
              <a:rPr lang="fa-IR" sz="2000" b="1" dirty="0"/>
              <a:t>اشیاء داده‌ای</a:t>
            </a:r>
            <a:r>
              <a:rPr lang="fa-IR" sz="2000" dirty="0"/>
              <a:t> هستند که </a:t>
            </a:r>
            <a:r>
              <a:rPr lang="fa-IR" sz="2000" b="1" dirty="0"/>
              <a:t>موجودیت‌ها را شناسایی یا توصیف می‌کنند</a:t>
            </a:r>
            <a:r>
              <a:rPr lang="fa-IR" sz="2000" dirty="0"/>
              <a:t> (خصوصیت یک موجودیت).</a:t>
            </a:r>
            <a:endParaRPr lang="en-US" sz="2000" dirty="0"/>
          </a:p>
          <a:p>
            <a:pPr lvl="1" algn="just" rtl="1" eaLnBrk="1" hangingPunct="1">
              <a:lnSpc>
                <a:spcPct val="90000"/>
              </a:lnSpc>
            </a:pPr>
            <a:endParaRPr lang="en-US" sz="2000" dirty="0"/>
          </a:p>
          <a:p>
            <a:pPr lvl="1" algn="just" rtl="1" eaLnBrk="1" hangingPunct="1">
              <a:lnSpc>
                <a:spcPct val="90000"/>
              </a:lnSpc>
            </a:pPr>
            <a:r>
              <a:rPr lang="fa-IR" sz="2000" dirty="0"/>
              <a:t>به عبارت دیگر، ویژگی یک </a:t>
            </a:r>
            <a:r>
              <a:rPr lang="fa-IR" sz="2000" b="1" dirty="0"/>
              <a:t>توصیف‌کننده است که مقادیر آن با هر نمونه‌ی مشخص از یک نوع موجودیت مرتبط است</a:t>
            </a:r>
            <a:r>
              <a:rPr lang="fa-IR" sz="2000" dirty="0"/>
              <a:t>.</a:t>
            </a:r>
            <a:endParaRPr lang="en-US" sz="2000" dirty="0"/>
          </a:p>
          <a:p>
            <a:pPr lvl="2" algn="just" rtl="1" eaLnBrk="1" hangingPunct="1">
              <a:lnSpc>
                <a:spcPct val="90000"/>
              </a:lnSpc>
            </a:pPr>
            <a:r>
              <a:rPr lang="fa-IR" altLang="en-US" sz="2000" dirty="0"/>
              <a:t>روش شناسایی ویژگی‌ها مشابه </a:t>
            </a:r>
            <a:r>
              <a:rPr lang="fa-IR" sz="2000" dirty="0"/>
              <a:t>شناسایی موجودیت‌هاست، با این تفاوت که این بار باید به دنبال </a:t>
            </a:r>
            <a:r>
              <a:rPr lang="fa-IR" sz="2000" b="1" dirty="0"/>
              <a:t>عبارت‌های اسمی توصیفی </a:t>
            </a:r>
            <a:r>
              <a:rPr lang="fa-IR" sz="2000" dirty="0"/>
              <a:t>باشید که اطلاعات درباره‌ی موجودیت ارائه می‌دهند.</a:t>
            </a:r>
            <a:endParaRPr lang="fa-IR" altLang="en-US" sz="2000" dirty="0"/>
          </a:p>
          <a:p>
            <a:pPr marL="742950" lvl="2" indent="0" algn="just" rtl="1" eaLnBrk="1" hangingPunct="1">
              <a:lnSpc>
                <a:spcPct val="90000"/>
              </a:lnSpc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420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/>
            <a:r>
              <a:rPr lang="fa-IR" sz="2800" dirty="0"/>
              <a:t>ویژگی‌ها (ادامه)</a:t>
            </a:r>
            <a:endParaRPr lang="en-US" altLang="en-US" sz="2800" dirty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r>
              <a:rPr lang="fa-IR" altLang="en-US" sz="2400" dirty="0"/>
              <a:t>جزئیات مربوط به یک موجودیت:</a:t>
            </a:r>
          </a:p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endParaRPr lang="en-US" altLang="en-US" sz="2400" dirty="0"/>
          </a:p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fa-IR" altLang="en-US" sz="2400" dirty="0">
                <a:solidFill>
                  <a:srgbClr val="CC0000"/>
                </a:solidFill>
              </a:rPr>
              <a:t>موجودیت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fa-IR" altLang="en-US" sz="2400" dirty="0">
                <a:solidFill>
                  <a:srgbClr val="CC0000"/>
                </a:solidFill>
              </a:rPr>
              <a:t>: </a:t>
            </a:r>
            <a:r>
              <a:rPr lang="fa-IR" altLang="en-US" sz="2400" dirty="0"/>
              <a:t>دانشجو(</a:t>
            </a:r>
            <a:r>
              <a:rPr lang="en-US" altLang="en-US" sz="2400" dirty="0"/>
              <a:t>Student</a:t>
            </a:r>
            <a:r>
              <a:rPr lang="fa-IR" altLang="en-US" sz="2400" dirty="0"/>
              <a:t>)</a:t>
            </a:r>
          </a:p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endParaRPr lang="en-US" altLang="en-US" sz="2400" dirty="0"/>
          </a:p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fa-IR" altLang="en-US" sz="2400" dirty="0">
                <a:solidFill>
                  <a:srgbClr val="CC0000"/>
                </a:solidFill>
              </a:rPr>
              <a:t>ویژگی‌ها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fa-IR" altLang="en-US" sz="2400" dirty="0">
                <a:solidFill>
                  <a:srgbClr val="CC0000"/>
                </a:solidFill>
              </a:rPr>
              <a:t>:</a:t>
            </a:r>
            <a:endParaRPr lang="en-US" altLang="en-US" sz="2400" dirty="0"/>
          </a:p>
          <a:p>
            <a:pPr lvl="1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800" dirty="0" err="1"/>
              <a:t>Student_ID</a:t>
            </a:r>
            <a:r>
              <a:rPr lang="fa-IR" altLang="en-US" sz="2800" dirty="0"/>
              <a:t>: شماره دانشجویی</a:t>
            </a:r>
            <a:endParaRPr lang="en-US" altLang="en-US" sz="2800" dirty="0"/>
          </a:p>
          <a:p>
            <a:pPr lvl="1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800" dirty="0" err="1"/>
              <a:t>LastName</a:t>
            </a:r>
            <a:r>
              <a:rPr lang="fa-IR" altLang="en-US" sz="2800" dirty="0"/>
              <a:t>: نام خانوادگی</a:t>
            </a:r>
          </a:p>
          <a:p>
            <a:pPr lvl="1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800" dirty="0" err="1"/>
              <a:t>FirstName</a:t>
            </a:r>
            <a:r>
              <a:rPr lang="fa-IR" altLang="en-US" sz="2800" dirty="0"/>
              <a:t>: نام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6676688"/>
      </p:ext>
    </p:extLst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4415</TotalTime>
  <Words>3748</Words>
  <Application>Microsoft Office PowerPoint</Application>
  <PresentationFormat>Custom</PresentationFormat>
  <Paragraphs>451</Paragraphs>
  <Slides>46</Slides>
  <Notes>32</Notes>
  <HiddenSlides>1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5" baseType="lpstr">
      <vt:lpstr>Gulim</vt:lpstr>
      <vt:lpstr>Aptos</vt:lpstr>
      <vt:lpstr>Arial</vt:lpstr>
      <vt:lpstr>Arvo</vt:lpstr>
      <vt:lpstr>B Nazanin</vt:lpstr>
      <vt:lpstr>Calibri</vt:lpstr>
      <vt:lpstr>Comic Sans MS</vt:lpstr>
      <vt:lpstr>Courier New</vt:lpstr>
      <vt:lpstr>Helvetica</vt:lpstr>
      <vt:lpstr>Monotype Sorts</vt:lpstr>
      <vt:lpstr>Segoe UI Emoji</vt:lpstr>
      <vt:lpstr>Symbol</vt:lpstr>
      <vt:lpstr>Tahoma</vt:lpstr>
      <vt:lpstr>Times New Roman</vt:lpstr>
      <vt:lpstr>Webdings</vt:lpstr>
      <vt:lpstr>Wingdings</vt:lpstr>
      <vt:lpstr>3_db-5-grey</vt:lpstr>
      <vt:lpstr>Microsoft Drawing</vt:lpstr>
      <vt:lpstr>MSDraw</vt:lpstr>
      <vt:lpstr>Entity Relationship Diagram</vt:lpstr>
      <vt:lpstr>Learning Outcomes</vt:lpstr>
      <vt:lpstr>ERD چیست؟ </vt:lpstr>
      <vt:lpstr>ERD  ( ادامه)</vt:lpstr>
      <vt:lpstr>ERD  ( ادامه)</vt:lpstr>
      <vt:lpstr>چگونه موجودیت‌ها را شناسایی کنیم؟</vt:lpstr>
      <vt:lpstr>موجودیت‌ها (ادامه)</vt:lpstr>
      <vt:lpstr>چگونه ویژگی‌ها را شناسایی کنیم؟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چگونه رابطه‌ها را تشخیص دهیم؟</vt:lpstr>
      <vt:lpstr>رابطه‌ها (ادامه)</vt:lpstr>
      <vt:lpstr>رابطه‌ها (ادامه)</vt:lpstr>
      <vt:lpstr>رابطه‌ها (ادامه)</vt:lpstr>
      <vt:lpstr>رابطه‌ها (ادامه)</vt:lpstr>
      <vt:lpstr>رابطه‌ها (ادامه)</vt:lpstr>
      <vt:lpstr>رابطه‌ها (ادامه)</vt:lpstr>
      <vt:lpstr>رابطه‌ها (ادامه)</vt:lpstr>
      <vt:lpstr>رابطه‌ها (ادامه)</vt:lpstr>
      <vt:lpstr>رابطه‌ها (ادامه)</vt:lpstr>
      <vt:lpstr>PowerPoint Presentation</vt:lpstr>
      <vt:lpstr>چگونه کاردینالیتی را تشخیص دهیم؟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FOUNDATION</dc:title>
  <dc:creator>wayneRomesaint</dc:creator>
  <cp:lastModifiedBy>Ahmad Taghinezhad</cp:lastModifiedBy>
  <cp:revision>383</cp:revision>
  <cp:lastPrinted>2019-01-15T10:38:13Z</cp:lastPrinted>
  <dcterms:modified xsi:type="dcterms:W3CDTF">2025-10-20T12:25:28Z</dcterms:modified>
</cp:coreProperties>
</file>