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878" r:id="rId1"/>
  </p:sldMasterIdLst>
  <p:notesMasterIdLst>
    <p:notesMasterId r:id="rId45"/>
  </p:notesMasterIdLst>
  <p:sldIdLst>
    <p:sldId id="405" r:id="rId2"/>
    <p:sldId id="416" r:id="rId3"/>
    <p:sldId id="409" r:id="rId4"/>
    <p:sldId id="442" r:id="rId5"/>
    <p:sldId id="431" r:id="rId6"/>
    <p:sldId id="430" r:id="rId7"/>
    <p:sldId id="419" r:id="rId8"/>
    <p:sldId id="432" r:id="rId9"/>
    <p:sldId id="433" r:id="rId10"/>
    <p:sldId id="420" r:id="rId11"/>
    <p:sldId id="434" r:id="rId12"/>
    <p:sldId id="418" r:id="rId13"/>
    <p:sldId id="410" r:id="rId14"/>
    <p:sldId id="421" r:id="rId15"/>
    <p:sldId id="422" r:id="rId16"/>
    <p:sldId id="443" r:id="rId17"/>
    <p:sldId id="445" r:id="rId18"/>
    <p:sldId id="444" r:id="rId19"/>
    <p:sldId id="446" r:id="rId20"/>
    <p:sldId id="424" r:id="rId21"/>
    <p:sldId id="436" r:id="rId22"/>
    <p:sldId id="411" r:id="rId23"/>
    <p:sldId id="425" r:id="rId24"/>
    <p:sldId id="412" r:id="rId25"/>
    <p:sldId id="426" r:id="rId26"/>
    <p:sldId id="413" r:id="rId27"/>
    <p:sldId id="447" r:id="rId28"/>
    <p:sldId id="448" r:id="rId29"/>
    <p:sldId id="449" r:id="rId30"/>
    <p:sldId id="438" r:id="rId31"/>
    <p:sldId id="450" r:id="rId32"/>
    <p:sldId id="451" r:id="rId33"/>
    <p:sldId id="427" r:id="rId34"/>
    <p:sldId id="452" r:id="rId35"/>
    <p:sldId id="453" r:id="rId36"/>
    <p:sldId id="454" r:id="rId37"/>
    <p:sldId id="437" r:id="rId38"/>
    <p:sldId id="415" r:id="rId39"/>
    <p:sldId id="429" r:id="rId40"/>
    <p:sldId id="428" r:id="rId41"/>
    <p:sldId id="439" r:id="rId42"/>
    <p:sldId id="440" r:id="rId43"/>
    <p:sldId id="441"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32" autoAdjust="0"/>
    <p:restoredTop sz="73028" autoAdjust="0"/>
  </p:normalViewPr>
  <p:slideViewPr>
    <p:cSldViewPr>
      <p:cViewPr varScale="1">
        <p:scale>
          <a:sx n="89" d="100"/>
          <a:sy n="89" d="100"/>
        </p:scale>
        <p:origin x="2364" y="72"/>
      </p:cViewPr>
      <p:guideLst>
        <p:guide orient="horz" pos="2160"/>
        <p:guide pos="2880"/>
      </p:guideLst>
    </p:cSldViewPr>
  </p:slideViewPr>
  <p:notesTextViewPr>
    <p:cViewPr>
      <p:scale>
        <a:sx n="150" d="100"/>
        <a:sy n="15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C7DEA4BC-D163-4621-A083-22BC242A56EA}" type="datetimeFigureOut">
              <a:rPr lang="en-US"/>
              <a:pPr>
                <a:defRPr/>
              </a:pPr>
              <a:t>12/22/2024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EF7565D7-C2AB-4CDD-97A1-0422B6964B3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31">
            <a:extLst>
              <a:ext uri="{FF2B5EF4-FFF2-40B4-BE49-F238E27FC236}">
                <a16:creationId xmlns:a16="http://schemas.microsoft.com/office/drawing/2014/main" id="{B26C42E4-F176-46AC-8104-4779642F54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10B590F-A425-41F1-B17D-914592B3C7C4}" type="slidenum">
              <a:rPr lang="en-AU" altLang="en-US" sz="1200" smtClean="0">
                <a:latin typeface="Arial" panose="020B0604020202020204" pitchFamily="34" charset="0"/>
              </a:rPr>
              <a:pPr/>
              <a:t>1</a:t>
            </a:fld>
            <a:endParaRPr lang="en-AU" altLang="en-US" sz="1200">
              <a:latin typeface="Arial" panose="020B0604020202020204" pitchFamily="34" charset="0"/>
            </a:endParaRPr>
          </a:p>
        </p:txBody>
      </p:sp>
      <p:sp>
        <p:nvSpPr>
          <p:cNvPr id="6147" name="Rectangle 2">
            <a:extLst>
              <a:ext uri="{FF2B5EF4-FFF2-40B4-BE49-F238E27FC236}">
                <a16:creationId xmlns:a16="http://schemas.microsoft.com/office/drawing/2014/main" id="{220A6E00-3243-4C01-996A-9766B4E362DD}"/>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52F24982-4C63-4608-8036-959A8EEC33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p>
            <a:r>
              <a:rPr lang="en-US" altLang="en-US">
                <a:solidFill>
                  <a:srgbClr val="374151"/>
                </a:solidFill>
                <a:latin typeface="Söhne"/>
              </a:rPr>
              <a:t>Hello everyone,</a:t>
            </a:r>
          </a:p>
          <a:p>
            <a:r>
              <a:rPr lang="en-US" altLang="en-US">
                <a:solidFill>
                  <a:srgbClr val="374151"/>
                </a:solidFill>
                <a:latin typeface="Söhne"/>
              </a:rPr>
              <a:t>I'm Dr. Taghinezhad, and I'm thrilled to be your guide through the exciting world of advanced databases this semester.</a:t>
            </a:r>
          </a:p>
          <a:p>
            <a:r>
              <a:rPr lang="en-US" altLang="en-US">
                <a:solidFill>
                  <a:srgbClr val="374151"/>
                </a:solidFill>
                <a:latin typeface="Söhne"/>
              </a:rPr>
              <a:t>With a background in Computer Engineering and a focus on distributed systems, I've spent years diving into the intricacies of how data powers our digital world.</a:t>
            </a:r>
          </a:p>
          <a:p>
            <a:r>
              <a:rPr lang="en-US" altLang="en-US">
                <a:solidFill>
                  <a:srgbClr val="374151"/>
                </a:solidFill>
                <a:latin typeface="Söhne"/>
              </a:rPr>
              <a:t>Throughout this course, we'll explore everything from the basics of data modeling to the complex database and distributed databases. </a:t>
            </a:r>
          </a:p>
          <a:p>
            <a:r>
              <a:rPr lang="en-US" altLang="en-US">
                <a:solidFill>
                  <a:srgbClr val="374151"/>
                </a:solidFill>
                <a:latin typeface="Söhne"/>
              </a:rPr>
              <a:t>I believe in creating an environment where questions are encouraged, discussions are lively, and learning is a collaborative effort. So, I invite each of you to actively engage and share.</a:t>
            </a:r>
          </a:p>
          <a:p>
            <a:endParaRPr lang="en-US" altLang="en-US">
              <a:solidFill>
                <a:srgbClr val="374151"/>
              </a:solidFill>
              <a:latin typeface="Söhne"/>
            </a:endParaRPr>
          </a:p>
          <a:p>
            <a:r>
              <a:rPr lang="en-US" altLang="en-US">
                <a:solidFill>
                  <a:srgbClr val="374151"/>
                </a:solidFill>
                <a:latin typeface="Söhne"/>
              </a:rPr>
              <a:t>I want to introduce you to one of the major resources for this course: "Database System Concepts" by Abraham Silberschatz, Henry F. Korth, and S. Sudarshan.</a:t>
            </a:r>
          </a:p>
          <a:p>
            <a:r>
              <a:rPr lang="en-US" altLang="en-US">
                <a:solidFill>
                  <a:srgbClr val="374151"/>
                </a:solidFill>
                <a:latin typeface="Söhne"/>
              </a:rPr>
              <a:t>This textbook is like our trusty map as we navigate the complex terrain of database systems. It's not just any map, though—it's a detailed, comprehensive guide that will help us understand the landscape, identify key landmarks, and chart our course to mastery.</a:t>
            </a:r>
            <a:endParaRPr lang="fa-IR" altLang="en-US">
              <a:solidFill>
                <a:srgbClr val="374151"/>
              </a:solidFill>
              <a:latin typeface="Söhne"/>
            </a:endParaRPr>
          </a:p>
          <a:p>
            <a:endParaRPr lang="fa-IR" altLang="en-US">
              <a:solidFill>
                <a:srgbClr val="374151"/>
              </a:solidFill>
              <a:latin typeface="Söhne"/>
            </a:endParaRPr>
          </a:p>
          <a:p>
            <a:r>
              <a:rPr lang="en-US" altLang="en-US">
                <a:solidFill>
                  <a:srgbClr val="374151"/>
                </a:solidFill>
                <a:latin typeface="Söhne"/>
              </a:rPr>
              <a:t>If you are not going to attend in this calls. Please talk to before hand. Also select a representative among yourself. </a:t>
            </a:r>
          </a:p>
          <a:p>
            <a:endParaRPr lang="en-US" altLang="en-US">
              <a:solidFill>
                <a:srgbClr val="374151"/>
              </a:solidFill>
              <a:latin typeface="Söhne"/>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fa-IR" sz="1200" b="0" i="0" kern="1200" dirty="0">
                <a:solidFill>
                  <a:schemeClr val="tx1"/>
                </a:solidFill>
                <a:effectLst/>
                <a:latin typeface="+mn-lt"/>
                <a:ea typeface="+mn-ea"/>
                <a:cs typeface="+mn-cs"/>
              </a:rPr>
              <a:t>ترکيب غير تکراری </a:t>
            </a:r>
            <a:r>
              <a:rPr lang="en-US" sz="1200" b="0" i="0" kern="1200" dirty="0" err="1">
                <a:solidFill>
                  <a:schemeClr val="tx1"/>
                </a:solidFill>
                <a:effectLst/>
                <a:latin typeface="+mn-lt"/>
                <a:ea typeface="+mn-ea"/>
                <a:cs typeface="+mn-cs"/>
              </a:rPr>
              <a:t>ProductNo+CustomerNo+SaleNo</a:t>
            </a:r>
            <a:r>
              <a:rPr lang="en-US" sz="1200" b="0" i="0" kern="1200" dirty="0">
                <a:solidFill>
                  <a:schemeClr val="tx1"/>
                </a:solidFill>
                <a:effectLst/>
                <a:latin typeface="+mn-lt"/>
                <a:ea typeface="+mn-ea"/>
                <a:cs typeface="+mn-cs"/>
              </a:rPr>
              <a:t> </a:t>
            </a:r>
            <a:r>
              <a:rPr lang="fa-IR" sz="1200" b="0" i="0" kern="1200" dirty="0">
                <a:solidFill>
                  <a:schemeClr val="tx1"/>
                </a:solidFill>
                <a:effectLst/>
                <a:latin typeface="+mn-lt"/>
                <a:ea typeface="+mn-ea"/>
                <a:cs typeface="+mn-cs"/>
              </a:rPr>
              <a:t>را می توان کليد اصلی درنظر گرفت.</a:t>
            </a:r>
          </a:p>
          <a:p>
            <a:pPr rtl="0"/>
            <a:r>
              <a:rPr lang="en-US" sz="1200" b="1" i="0" kern="1200" dirty="0">
                <a:solidFill>
                  <a:schemeClr val="tx1"/>
                </a:solidFill>
                <a:effectLst/>
                <a:latin typeface="+mn-lt"/>
                <a:ea typeface="+mn-ea"/>
                <a:cs typeface="+mn-cs"/>
              </a:rPr>
              <a:t>ALL_SALES(</a:t>
            </a:r>
            <a:r>
              <a:rPr lang="en-US" sz="1200" b="1" i="0" u="sng" kern="1200" dirty="0" err="1">
                <a:solidFill>
                  <a:schemeClr val="tx1"/>
                </a:solidFill>
                <a:effectLst/>
                <a:latin typeface="+mn-lt"/>
                <a:ea typeface="+mn-ea"/>
                <a:cs typeface="+mn-cs"/>
              </a:rPr>
              <a:t>SaleNo</a:t>
            </a:r>
            <a:r>
              <a:rPr lang="en-US" sz="1200" b="1" i="0" u="sng" kern="1200" dirty="0">
                <a:solidFill>
                  <a:schemeClr val="tx1"/>
                </a:solidFill>
                <a:effectLst/>
                <a:latin typeface="+mn-lt"/>
                <a:ea typeface="+mn-ea"/>
                <a:cs typeface="+mn-cs"/>
              </a:rPr>
              <a:t>, </a:t>
            </a:r>
            <a:r>
              <a:rPr lang="en-US" sz="1200" b="1" i="0" u="sng" kern="1200" dirty="0" err="1">
                <a:solidFill>
                  <a:schemeClr val="tx1"/>
                </a:solidFill>
                <a:effectLst/>
                <a:latin typeface="+mn-lt"/>
                <a:ea typeface="+mn-ea"/>
                <a:cs typeface="+mn-cs"/>
              </a:rPr>
              <a:t>ProductNo</a:t>
            </a:r>
            <a:r>
              <a:rPr lang="en-US" sz="1200" b="1" i="0" u="sng" kern="1200" dirty="0">
                <a:solidFill>
                  <a:schemeClr val="tx1"/>
                </a:solidFill>
                <a:effectLst/>
                <a:latin typeface="+mn-lt"/>
                <a:ea typeface="+mn-ea"/>
                <a:cs typeface="+mn-cs"/>
              </a:rPr>
              <a:t>, </a:t>
            </a:r>
            <a:r>
              <a:rPr lang="en-US" sz="1200" b="1" i="0" u="sng" kern="1200" dirty="0" err="1">
                <a:solidFill>
                  <a:schemeClr val="tx1"/>
                </a:solidFill>
                <a:effectLst/>
                <a:latin typeface="+mn-lt"/>
                <a:ea typeface="+mn-ea"/>
                <a:cs typeface="+mn-cs"/>
              </a:rPr>
              <a:t>CustomerNo</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SaleDate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QtyInStock</a:t>
            </a:r>
            <a:r>
              <a:rPr lang="en-US" sz="1200" b="1" i="0" kern="1200" dirty="0">
                <a:solidFill>
                  <a:schemeClr val="tx1"/>
                </a:solidFill>
                <a:effectLst/>
                <a:latin typeface="+mn-lt"/>
                <a:ea typeface="+mn-ea"/>
                <a:cs typeface="+mn-cs"/>
              </a:rPr>
              <a:t>, Description, Price, </a:t>
            </a:r>
            <a:r>
              <a:rPr lang="en-US" sz="1200" b="1" i="0" kern="1200" dirty="0" err="1">
                <a:solidFill>
                  <a:schemeClr val="tx1"/>
                </a:solidFill>
                <a:effectLst/>
                <a:latin typeface="+mn-lt"/>
                <a:ea typeface="+mn-ea"/>
                <a:cs typeface="+mn-cs"/>
              </a:rPr>
              <a:t>Customer_Name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Customer_Address</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CreditLimit</a:t>
            </a:r>
            <a:r>
              <a:rPr lang="en-US" sz="1200" b="1" i="0" kern="1200" dirty="0">
                <a:solidFill>
                  <a:schemeClr val="tx1"/>
                </a:solidFill>
                <a:effectLst/>
                <a:latin typeface="+mn-lt"/>
                <a:ea typeface="+mn-ea"/>
                <a:cs typeface="+mn-cs"/>
              </a:rPr>
              <a:t>, Amount, </a:t>
            </a:r>
            <a:r>
              <a:rPr lang="en-US" sz="1200" b="1" i="0" kern="1200" dirty="0" err="1">
                <a:solidFill>
                  <a:schemeClr val="tx1"/>
                </a:solidFill>
                <a:effectLst/>
                <a:latin typeface="+mn-lt"/>
                <a:ea typeface="+mn-ea"/>
                <a:cs typeface="+mn-cs"/>
              </a:rPr>
              <a:t>Salesr</a:t>
            </a:r>
            <a:endParaRPr lang="en-US" sz="1200" b="1"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21</a:t>
            </a:fld>
            <a:endParaRPr lang="en-US" altLang="en-US"/>
          </a:p>
        </p:txBody>
      </p:sp>
    </p:spTree>
    <p:extLst>
      <p:ext uri="{BB962C8B-B14F-4D97-AF65-F5344CB8AC3E}">
        <p14:creationId xmlns:p14="http://schemas.microsoft.com/office/powerpoint/2010/main" val="3145091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0" marR="0" algn="r" rtl="1">
              <a:lnSpc>
                <a:spcPct val="107000"/>
              </a:lnSpc>
              <a:spcBef>
                <a:spcPts val="0"/>
              </a:spcBef>
              <a:spcAft>
                <a:spcPts val="800"/>
              </a:spcAft>
            </a:pPr>
            <a:r>
              <a:rPr lang="en-US" sz="1350" b="1" dirty="0">
                <a:effectLst/>
                <a:latin typeface="Times New Roman" panose="02020603050405020304" pitchFamily="18" charset="0"/>
                <a:ea typeface="Times New Roman" panose="02020603050405020304" pitchFamily="18" charset="0"/>
                <a:cs typeface="Arial" panose="020B0604020202020204" pitchFamily="34" charset="0"/>
              </a:rPr>
              <a:t>1. </a:t>
            </a:r>
            <a:r>
              <a:rPr lang="ar-SA" sz="1350" b="1" dirty="0">
                <a:effectLst/>
                <a:latin typeface="Calibri" panose="020F0502020204030204" pitchFamily="34" charset="0"/>
                <a:ea typeface="Times New Roman" panose="02020603050405020304" pitchFamily="18" charset="0"/>
                <a:cs typeface="Times New Roman" panose="02020603050405020304" pitchFamily="18" charset="0"/>
              </a:rPr>
              <a:t>بررسی 1</a:t>
            </a:r>
            <a:r>
              <a:rPr lang="en-US" sz="1350" b="1" dirty="0">
                <a:effectLst/>
                <a:latin typeface="Times New Roman" panose="02020603050405020304" pitchFamily="18" charset="0"/>
                <a:ea typeface="Times New Roman" panose="02020603050405020304" pitchFamily="18" charset="0"/>
                <a:cs typeface="Arial" panose="020B0604020202020204" pitchFamily="34" charset="0"/>
              </a:rPr>
              <a:t>NF</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این جدول </a:t>
            </a:r>
            <a:r>
              <a:rPr lang="en-US" sz="1200" b="1" dirty="0">
                <a:effectLst/>
                <a:latin typeface="Times New Roman" panose="02020603050405020304" pitchFamily="18" charset="0"/>
                <a:ea typeface="Times New Roman" panose="02020603050405020304" pitchFamily="18" charset="0"/>
                <a:cs typeface="Arial" panose="020B0604020202020204" pitchFamily="34" charset="0"/>
              </a:rPr>
              <a:t>1NF</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را برآورده می‌کند زیرا</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تمام مقادیر صفات اتمی هستند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گروه‌های تکراری یا آرایه‌ای وجود ندارند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هر ردیف با کلید اصلی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Prof#</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به‌طور یکتا شناسایی می‌شود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r" rtl="1">
              <a:lnSpc>
                <a:spcPct val="107000"/>
              </a:lnSpc>
              <a:spcBef>
                <a:spcPts val="0"/>
              </a:spcBef>
              <a:spcAft>
                <a:spcPts val="800"/>
              </a:spcAft>
            </a:pPr>
            <a:r>
              <a:rPr lang="en-US" sz="1350" b="1" dirty="0">
                <a:effectLst/>
                <a:latin typeface="Times New Roman" panose="02020603050405020304" pitchFamily="18" charset="0"/>
                <a:ea typeface="Times New Roman" panose="02020603050405020304" pitchFamily="18" charset="0"/>
                <a:cs typeface="Arial" panose="020B0604020202020204" pitchFamily="34" charset="0"/>
              </a:rPr>
              <a:t>2. </a:t>
            </a:r>
            <a:r>
              <a:rPr lang="ar-SA" sz="1350" b="1" dirty="0">
                <a:effectLst/>
                <a:latin typeface="Calibri" panose="020F0502020204030204" pitchFamily="34" charset="0"/>
                <a:ea typeface="Times New Roman" panose="02020603050405020304" pitchFamily="18" charset="0"/>
                <a:cs typeface="Times New Roman" panose="02020603050405020304" pitchFamily="18" charset="0"/>
              </a:rPr>
              <a:t>بررسی 2</a:t>
            </a:r>
            <a:r>
              <a:rPr lang="en-US" sz="1350" b="1" dirty="0">
                <a:effectLst/>
                <a:latin typeface="Times New Roman" panose="02020603050405020304" pitchFamily="18" charset="0"/>
                <a:ea typeface="Times New Roman" panose="02020603050405020304" pitchFamily="18" charset="0"/>
                <a:cs typeface="Arial" panose="020B0604020202020204" pitchFamily="34" charset="0"/>
              </a:rPr>
              <a:t>NF</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فرض می‌کنیم </a:t>
            </a:r>
            <a:r>
              <a:rPr lang="en-US" sz="1000" dirty="0">
                <a:effectLst/>
                <a:latin typeface="Courier New" panose="02070309020205020404" pitchFamily="49" charset="0"/>
                <a:ea typeface="Times New Roman" panose="02020603050405020304" pitchFamily="18" charset="0"/>
                <a:cs typeface="Arial" panose="020B0604020202020204" pitchFamily="34" charset="0"/>
              </a:rPr>
              <a:t>Prof#</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کلید اصلی است</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Pname</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به طور مستقیم به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Prof#</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وابسته است (توسط شماره پروفسور تعیین می‌شود)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LastDegreeId</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به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Prof#</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وابسته است</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1000" b="1" dirty="0" err="1">
                <a:effectLst/>
                <a:latin typeface="Courier New" panose="02070309020205020404" pitchFamily="49" charset="0"/>
                <a:ea typeface="Times New Roman" panose="02020603050405020304" pitchFamily="18" charset="0"/>
                <a:cs typeface="Times New Roman" panose="02020603050405020304" pitchFamily="18" charset="0"/>
              </a:rPr>
              <a:t>LastDegreeName</a:t>
            </a: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به </a:t>
            </a:r>
            <a:r>
              <a:rPr lang="en-US" sz="1000" b="1" dirty="0" err="1">
                <a:effectLst/>
                <a:latin typeface="Courier New" panose="02070309020205020404" pitchFamily="49" charset="0"/>
                <a:ea typeface="Times New Roman" panose="02020603050405020304" pitchFamily="18" charset="0"/>
                <a:cs typeface="Times New Roman" panose="02020603050405020304" pitchFamily="18" charset="0"/>
              </a:rPr>
              <a:t>LastDegreeId</a:t>
            </a: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وابسته است</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و مستقیماً به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Prof#</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وابسته نیست</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بنابراین، همه صفات غیر از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LastDegreeName</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کاملاً به کلید اصلی وابسته هستند. اما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LastDegreeName</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از طریق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LastDegreeId</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به کلید اصلی وابسته است که وابستگی جزئی ایجاد می‌کند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r" rtl="1">
              <a:lnSpc>
                <a:spcPct val="107000"/>
              </a:lnSpc>
              <a:spcBef>
                <a:spcPts val="0"/>
              </a:spcBef>
              <a:spcAft>
                <a:spcPts val="800"/>
              </a:spcAft>
            </a:pP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نتیجه</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این جدول در 2</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NF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نیست زیرا یک وابستگی </a:t>
            </a: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انتقالی</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بین </a:t>
            </a:r>
            <a:r>
              <a:rPr lang="en-US" sz="1000" dirty="0">
                <a:effectLst/>
                <a:latin typeface="Courier New" panose="02070309020205020404" pitchFamily="49" charset="0"/>
                <a:ea typeface="Times New Roman" panose="02020603050405020304" pitchFamily="18" charset="0"/>
                <a:cs typeface="Arial" panose="020B0604020202020204" pitchFamily="34" charset="0"/>
              </a:rPr>
              <a:t>Prof# -&gt; </a:t>
            </a:r>
            <a:r>
              <a:rPr lang="en-US" sz="1000" dirty="0" err="1">
                <a:effectLst/>
                <a:latin typeface="Courier New" panose="02070309020205020404" pitchFamily="49" charset="0"/>
                <a:ea typeface="Times New Roman" panose="02020603050405020304" pitchFamily="18" charset="0"/>
                <a:cs typeface="Arial" panose="020B0604020202020204" pitchFamily="34" charset="0"/>
              </a:rPr>
              <a:t>LastDegreeId</a:t>
            </a:r>
            <a:r>
              <a:rPr lang="en-US" sz="1000" dirty="0">
                <a:effectLst/>
                <a:latin typeface="Courier New" panose="02070309020205020404" pitchFamily="49" charset="0"/>
                <a:ea typeface="Times New Roman" panose="02020603050405020304" pitchFamily="18" charset="0"/>
                <a:cs typeface="Arial" panose="020B0604020202020204" pitchFamily="34" charset="0"/>
              </a:rPr>
              <a:t> -&gt; </a:t>
            </a:r>
            <a:r>
              <a:rPr lang="en-US" sz="1000" dirty="0" err="1">
                <a:effectLst/>
                <a:latin typeface="Courier New" panose="02070309020205020404" pitchFamily="49" charset="0"/>
                <a:ea typeface="Times New Roman" panose="02020603050405020304" pitchFamily="18" charset="0"/>
                <a:cs typeface="Arial" panose="020B0604020202020204" pitchFamily="34" charset="0"/>
              </a:rPr>
              <a:t>LastDegreeName</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وجود دارد</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en-US" sz="1350" b="1" dirty="0">
                <a:effectLst/>
                <a:latin typeface="Times New Roman" panose="02020603050405020304" pitchFamily="18" charset="0"/>
                <a:ea typeface="Times New Roman" panose="02020603050405020304" pitchFamily="18" charset="0"/>
                <a:cs typeface="Arial" panose="020B0604020202020204" pitchFamily="34" charset="0"/>
              </a:rPr>
              <a:t>3. </a:t>
            </a:r>
            <a:r>
              <a:rPr lang="ar-SA" sz="1350" b="1" dirty="0">
                <a:effectLst/>
                <a:latin typeface="Calibri" panose="020F0502020204030204" pitchFamily="34" charset="0"/>
                <a:ea typeface="Times New Roman" panose="02020603050405020304" pitchFamily="18" charset="0"/>
                <a:cs typeface="Times New Roman" panose="02020603050405020304" pitchFamily="18" charset="0"/>
              </a:rPr>
              <a:t>بررسی 3</a:t>
            </a:r>
            <a:r>
              <a:rPr lang="en-US" sz="1350" b="1" dirty="0">
                <a:effectLst/>
                <a:latin typeface="Times New Roman" panose="02020603050405020304" pitchFamily="18" charset="0"/>
                <a:ea typeface="Times New Roman" panose="02020603050405020304" pitchFamily="18" charset="0"/>
                <a:cs typeface="Arial" panose="020B0604020202020204" pitchFamily="34" charset="0"/>
              </a:rPr>
              <a:t>NF</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برای برآورده کردن 3</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NF:</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نباید هیچ </a:t>
            </a: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وابستگی انتقالی</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وجود داشته باشد (یک صفت غیر کلیدی نباید به صفت غیر کلیدی دیگری وابسته باشد)</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در این جدول</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en-US" sz="1000" dirty="0" err="1">
                <a:effectLst/>
                <a:latin typeface="Courier New" panose="02070309020205020404" pitchFamily="49" charset="0"/>
                <a:ea typeface="Times New Roman" panose="02020603050405020304" pitchFamily="18" charset="0"/>
                <a:cs typeface="Arial" panose="020B0604020202020204" pitchFamily="34" charset="0"/>
              </a:rPr>
              <a:t>LastDegreeName</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به </a:t>
            </a:r>
            <a:r>
              <a:rPr lang="en-US" sz="1000" dirty="0" err="1">
                <a:effectLst/>
                <a:latin typeface="Courier New" panose="02070309020205020404" pitchFamily="49" charset="0"/>
                <a:ea typeface="Times New Roman" panose="02020603050405020304" pitchFamily="18" charset="0"/>
                <a:cs typeface="Arial" panose="020B0604020202020204" pitchFamily="34" charset="0"/>
              </a:rPr>
              <a:t>LastDegreeId</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وابسته است، نه مستقیماً به </a:t>
            </a:r>
            <a:r>
              <a:rPr lang="en-US" sz="1000" dirty="0">
                <a:effectLst/>
                <a:latin typeface="Courier New" panose="02070309020205020404" pitchFamily="49" charset="0"/>
                <a:ea typeface="Times New Roman" panose="02020603050405020304" pitchFamily="18" charset="0"/>
                <a:cs typeface="Arial" panose="020B0604020202020204" pitchFamily="34" charset="0"/>
              </a:rPr>
              <a:t>Prof#</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این وابستگی انتقالی </a:t>
            </a:r>
            <a:r>
              <a:rPr lang="en-US" sz="1200" b="1" dirty="0">
                <a:effectLst/>
                <a:latin typeface="Times New Roman" panose="02020603050405020304" pitchFamily="18" charset="0"/>
                <a:ea typeface="Times New Roman" panose="02020603050405020304" pitchFamily="18" charset="0"/>
                <a:cs typeface="Arial" panose="020B0604020202020204" pitchFamily="34" charset="0"/>
              </a:rPr>
              <a:t>3NF</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را نقض می‌کند</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350" b="1" dirty="0">
                <a:effectLst/>
                <a:latin typeface="Calibri" panose="020F0502020204030204" pitchFamily="34" charset="0"/>
                <a:ea typeface="Times New Roman" panose="02020603050405020304" pitchFamily="18" charset="0"/>
                <a:cs typeface="Times New Roman" panose="02020603050405020304" pitchFamily="18" charset="0"/>
              </a:rPr>
              <a:t>مراحل نرمال‌سازی به 3</a:t>
            </a:r>
            <a:r>
              <a:rPr lang="en-US" sz="1350" b="1" dirty="0">
                <a:effectLst/>
                <a:latin typeface="Times New Roman" panose="02020603050405020304" pitchFamily="18" charset="0"/>
                <a:ea typeface="Times New Roman" panose="02020603050405020304" pitchFamily="18" charset="0"/>
                <a:cs typeface="Arial" panose="020B0604020202020204" pitchFamily="34" charset="0"/>
              </a:rPr>
              <a:t>NF</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برای تبدیل جدول به 3</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NF:</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tabLst>
                <a:tab pos="4572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جدول را به دو بخش تقسیم کنید</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جدول 1</a:t>
            </a: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(Professors):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gn="r" rtl="1">
              <a:lnSpc>
                <a:spcPct val="107000"/>
              </a:lnSpc>
              <a:spcBef>
                <a:spcPts val="0"/>
              </a:spcBef>
              <a:spcAft>
                <a:spcPts val="800"/>
              </a:spcAft>
              <a:buSzPts val="1000"/>
              <a:buFont typeface="Wingdings" panose="05000000000000000000" pitchFamily="2" charset="2"/>
              <a:buChar char=""/>
              <a:tabLst>
                <a:tab pos="1371600" algn="l"/>
              </a:tabLst>
            </a:pPr>
            <a:r>
              <a:rPr lang="en-US" sz="1000" dirty="0">
                <a:effectLst/>
                <a:latin typeface="Courier New" panose="02070309020205020404" pitchFamily="49" charset="0"/>
                <a:ea typeface="Times New Roman" panose="02020603050405020304" pitchFamily="18" charset="0"/>
                <a:cs typeface="Arial" panose="020B0604020202020204" pitchFamily="34" charset="0"/>
              </a:rPr>
              <a:t>(Prof#, </a:t>
            </a:r>
            <a:r>
              <a:rPr lang="en-US" sz="1000" dirty="0" err="1">
                <a:effectLst/>
                <a:latin typeface="Courier New" panose="02070309020205020404" pitchFamily="49" charset="0"/>
                <a:ea typeface="Times New Roman" panose="02020603050405020304" pitchFamily="18" charset="0"/>
                <a:cs typeface="Arial" panose="020B0604020202020204" pitchFamily="34" charset="0"/>
              </a:rPr>
              <a:t>Pname</a:t>
            </a:r>
            <a:r>
              <a:rPr lang="en-US" sz="1000" dirty="0">
                <a:effectLst/>
                <a:latin typeface="Courier New" panose="02070309020205020404" pitchFamily="49" charset="0"/>
                <a:ea typeface="Times New Roman" panose="02020603050405020304" pitchFamily="18" charset="0"/>
                <a:cs typeface="Arial" panose="020B0604020202020204" pitchFamily="34" charset="0"/>
              </a:rPr>
              <a:t>, </a:t>
            </a:r>
            <a:r>
              <a:rPr lang="en-US" sz="1000" dirty="0" err="1">
                <a:effectLst/>
                <a:latin typeface="Courier New" panose="02070309020205020404" pitchFamily="49" charset="0"/>
                <a:ea typeface="Times New Roman" panose="02020603050405020304" pitchFamily="18" charset="0"/>
                <a:cs typeface="Arial" panose="020B0604020202020204" pitchFamily="34" charset="0"/>
              </a:rPr>
              <a:t>LastDegreeId</a:t>
            </a:r>
            <a:r>
              <a:rPr lang="en-US" sz="1000" dirty="0">
                <a:effectLst/>
                <a:latin typeface="Courier New" panose="02070309020205020404" pitchFamily="49"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1143000" marR="0" lvl="2" indent="-228600" algn="r" rtl="1">
              <a:lnSpc>
                <a:spcPct val="107000"/>
              </a:lnSpc>
              <a:spcBef>
                <a:spcPts val="0"/>
              </a:spcBef>
              <a:spcAft>
                <a:spcPts val="800"/>
              </a:spcAft>
              <a:buSzPts val="1000"/>
              <a:buFont typeface="Wingdings" panose="05000000000000000000" pitchFamily="2" charset="2"/>
              <a:buChar char=""/>
              <a:tabLst>
                <a:tab pos="13716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کلید اصلی</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000" dirty="0">
                <a:effectLst/>
                <a:latin typeface="Courier New" panose="02070309020205020404" pitchFamily="49" charset="0"/>
                <a:ea typeface="Times New Roman" panose="02020603050405020304" pitchFamily="18" charset="0"/>
                <a:cs typeface="Arial" panose="020B0604020202020204" pitchFamily="34" charset="0"/>
              </a:rPr>
              <a:t>Prof#</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جدول 2</a:t>
            </a: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(Degrees):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gn="r" rtl="1">
              <a:lnSpc>
                <a:spcPct val="107000"/>
              </a:lnSpc>
              <a:spcBef>
                <a:spcPts val="0"/>
              </a:spcBef>
              <a:spcAft>
                <a:spcPts val="800"/>
              </a:spcAft>
              <a:buSzPts val="1000"/>
              <a:buFont typeface="Wingdings" panose="05000000000000000000" pitchFamily="2" charset="2"/>
              <a:buChar char=""/>
              <a:tabLst>
                <a:tab pos="1371600" algn="l"/>
              </a:tabLst>
            </a:pPr>
            <a:r>
              <a:rPr lang="en-US" sz="1000" dirty="0">
                <a:effectLst/>
                <a:latin typeface="Courier New" panose="02070309020205020404" pitchFamily="49" charset="0"/>
                <a:ea typeface="Times New Roman" panose="02020603050405020304" pitchFamily="18" charset="0"/>
                <a:cs typeface="Arial" panose="020B0604020202020204" pitchFamily="34" charset="0"/>
              </a:rPr>
              <a:t>(</a:t>
            </a:r>
            <a:r>
              <a:rPr lang="en-US" sz="1000" dirty="0" err="1">
                <a:effectLst/>
                <a:latin typeface="Courier New" panose="02070309020205020404" pitchFamily="49" charset="0"/>
                <a:ea typeface="Times New Roman" panose="02020603050405020304" pitchFamily="18" charset="0"/>
                <a:cs typeface="Arial" panose="020B0604020202020204" pitchFamily="34" charset="0"/>
              </a:rPr>
              <a:t>LastDegreeId</a:t>
            </a:r>
            <a:r>
              <a:rPr lang="en-US" sz="1000" dirty="0">
                <a:effectLst/>
                <a:latin typeface="Courier New" panose="02070309020205020404" pitchFamily="49" charset="0"/>
                <a:ea typeface="Times New Roman" panose="02020603050405020304" pitchFamily="18" charset="0"/>
                <a:cs typeface="Arial" panose="020B0604020202020204" pitchFamily="34" charset="0"/>
              </a:rPr>
              <a:t>, </a:t>
            </a:r>
            <a:r>
              <a:rPr lang="en-US" sz="1000" dirty="0" err="1">
                <a:effectLst/>
                <a:latin typeface="Courier New" panose="02070309020205020404" pitchFamily="49" charset="0"/>
                <a:ea typeface="Times New Roman" panose="02020603050405020304" pitchFamily="18" charset="0"/>
                <a:cs typeface="Arial" panose="020B0604020202020204" pitchFamily="34" charset="0"/>
              </a:rPr>
              <a:t>LastDegreeName</a:t>
            </a:r>
            <a:r>
              <a:rPr lang="en-US" sz="1000" dirty="0">
                <a:effectLst/>
                <a:latin typeface="Courier New" panose="02070309020205020404" pitchFamily="49"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1143000" marR="0" lvl="2" indent="-228600" algn="r" rtl="1">
              <a:lnSpc>
                <a:spcPct val="107000"/>
              </a:lnSpc>
              <a:spcBef>
                <a:spcPts val="0"/>
              </a:spcBef>
              <a:spcAft>
                <a:spcPts val="800"/>
              </a:spcAft>
              <a:buSzPts val="1000"/>
              <a:buFont typeface="Wingdings" panose="05000000000000000000" pitchFamily="2" charset="2"/>
              <a:buChar char=""/>
              <a:tabLst>
                <a:tab pos="13716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کلید اصلی</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000" dirty="0" err="1">
                <a:effectLst/>
                <a:latin typeface="Courier New" panose="02070309020205020404" pitchFamily="49" charset="0"/>
                <a:ea typeface="Times New Roman" panose="02020603050405020304" pitchFamily="18" charset="0"/>
                <a:cs typeface="Arial" panose="020B0604020202020204" pitchFamily="34" charset="0"/>
              </a:rPr>
              <a:t>LastDegreeId</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با این جداسازی، وابستگی انتقالی حذف می‌شود</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350" b="1" dirty="0">
                <a:effectLst/>
                <a:latin typeface="Calibri" panose="020F0502020204030204" pitchFamily="34" charset="0"/>
                <a:ea typeface="Times New Roman" panose="02020603050405020304" pitchFamily="18" charset="0"/>
                <a:cs typeface="Times New Roman" panose="02020603050405020304" pitchFamily="18" charset="0"/>
              </a:rPr>
              <a:t>نتیجه</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این جدول به دلیل وجود وابستگی انتقالی بین </a:t>
            </a:r>
            <a:r>
              <a:rPr lang="en-US" sz="1000" dirty="0" err="1">
                <a:effectLst/>
                <a:latin typeface="Courier New" panose="02070309020205020404" pitchFamily="49" charset="0"/>
                <a:ea typeface="Times New Roman" panose="02020603050405020304" pitchFamily="18" charset="0"/>
                <a:cs typeface="Arial" panose="020B0604020202020204" pitchFamily="34" charset="0"/>
              </a:rPr>
              <a:t>LastDegreeId</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 </a:t>
            </a:r>
            <a:r>
              <a:rPr lang="en-US" sz="1000" dirty="0" err="1">
                <a:effectLst/>
                <a:latin typeface="Courier New" panose="02070309020205020404" pitchFamily="49" charset="0"/>
                <a:ea typeface="Times New Roman" panose="02020603050405020304" pitchFamily="18" charset="0"/>
                <a:cs typeface="Arial" panose="020B0604020202020204" pitchFamily="34" charset="0"/>
              </a:rPr>
              <a:t>LastDegreeName</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در </a:t>
            </a:r>
            <a:r>
              <a:rPr lang="en-US" sz="1200" b="1" dirty="0">
                <a:effectLst/>
                <a:latin typeface="Times New Roman" panose="02020603050405020304" pitchFamily="18" charset="0"/>
                <a:ea typeface="Times New Roman" panose="02020603050405020304" pitchFamily="18" charset="0"/>
                <a:cs typeface="Arial" panose="020B0604020202020204" pitchFamily="34" charset="0"/>
              </a:rPr>
              <a:t>3NF</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نیست. برای نرمال‌سازی آن، باید اطلاعات مربوط به درجه‌ها</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(Degrees)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را به جدول جداگانه‌ای منتقل کنید</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24</a:t>
            </a:fld>
            <a:endParaRPr lang="en-US" altLang="en-US"/>
          </a:p>
        </p:txBody>
      </p:sp>
    </p:spTree>
    <p:extLst>
      <p:ext uri="{BB962C8B-B14F-4D97-AF65-F5344CB8AC3E}">
        <p14:creationId xmlns:p14="http://schemas.microsoft.com/office/powerpoint/2010/main" val="1372652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در</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BCNF</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 باید همه وابستگی‌ها در روابط تابعی به گونه‌ای باشند که ویژگی‌های چپ</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(X) </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در هر وابستگی تابعی، یک سوپرکلید باشد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اگر یک ویژگی غیر کلیدی به ویژگی‌های دیگری وابسته باشد، جدول باید تجزیه شود تا</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BCNF </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حفظ شود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27</a:t>
            </a:fld>
            <a:endParaRPr lang="en-US" altLang="en-US"/>
          </a:p>
        </p:txBody>
      </p:sp>
    </p:spTree>
    <p:extLst>
      <p:ext uri="{BB962C8B-B14F-4D97-AF65-F5344CB8AC3E}">
        <p14:creationId xmlns:p14="http://schemas.microsoft.com/office/powerpoint/2010/main" val="3103858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در</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BCNF</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 باید همه وابستگی‌ها در روابط تابعی به گونه‌ای باشند که ویژگی‌های چپ</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(X) </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در هر وابستگی تابعی، یک سوپرکلید باشد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اگر یک ویژگی غیر کلیدی به ویژگی‌های دیگری وابسته باشد، جدول باید تجزیه شود تا</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BCNF </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حفظ شود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28</a:t>
            </a:fld>
            <a:endParaRPr lang="en-US" altLang="en-US"/>
          </a:p>
        </p:txBody>
      </p:sp>
    </p:spTree>
    <p:extLst>
      <p:ext uri="{BB962C8B-B14F-4D97-AF65-F5344CB8AC3E}">
        <p14:creationId xmlns:p14="http://schemas.microsoft.com/office/powerpoint/2010/main" val="1339352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در</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BCNF</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 باید همه وابستگی‌ها در روابط تابعی به گونه‌ای باشند که ویژگی‌های چپ</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(X) </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در هر وابستگی تابعی، یک سوپرکلید باشد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اگر یک ویژگی غیر کلیدی به ویژگی‌های دیگری وابسته باشد، جدول باید تجزیه شود تا</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BCNF </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حفظ شود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29</a:t>
            </a:fld>
            <a:endParaRPr lang="en-US" altLang="en-US"/>
          </a:p>
        </p:txBody>
      </p:sp>
    </p:spTree>
    <p:extLst>
      <p:ext uri="{BB962C8B-B14F-4D97-AF65-F5344CB8AC3E}">
        <p14:creationId xmlns:p14="http://schemas.microsoft.com/office/powerpoint/2010/main" val="2508559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r" rtl="1">
              <a:lnSpc>
                <a:spcPct val="107000"/>
              </a:lnSpc>
              <a:spcBef>
                <a:spcPts val="0"/>
              </a:spcBef>
              <a:spcAft>
                <a:spcPts val="800"/>
              </a:spcAf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این جدول دارای </a:t>
            </a:r>
            <a:r>
              <a:rPr lang="ar-SA" sz="1800" b="1" dirty="0">
                <a:effectLst/>
                <a:latin typeface="Times New Roman" panose="02020603050405020304" pitchFamily="18" charset="0"/>
                <a:ea typeface="Times New Roman" panose="02020603050405020304" pitchFamily="18" charset="0"/>
                <a:cs typeface="B Nazanin" panose="00000400000000000000" pitchFamily="2" charset="-78"/>
              </a:rPr>
              <a:t>وابستگی‌های چند مقداری</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 است زیرا</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اطلاعات در مورد دوره‌ها و سرگرمی‌ها از هم مستقل هستند و نمی‌توانند با هم ترکیب شوند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34</a:t>
            </a:fld>
            <a:endParaRPr lang="en-US" altLang="en-US"/>
          </a:p>
        </p:txBody>
      </p:sp>
    </p:spTree>
    <p:extLst>
      <p:ext uri="{BB962C8B-B14F-4D97-AF65-F5344CB8AC3E}">
        <p14:creationId xmlns:p14="http://schemas.microsoft.com/office/powerpoint/2010/main" val="7385392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r" rtl="1">
              <a:lnSpc>
                <a:spcPct val="107000"/>
              </a:lnSpc>
              <a:spcBef>
                <a:spcPts val="0"/>
              </a:spcBef>
              <a:spcAft>
                <a:spcPts val="800"/>
              </a:spcAf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این جدول دارای </a:t>
            </a:r>
            <a:r>
              <a:rPr lang="ar-SA" sz="1800" b="1" dirty="0">
                <a:effectLst/>
                <a:latin typeface="Times New Roman" panose="02020603050405020304" pitchFamily="18" charset="0"/>
                <a:ea typeface="Times New Roman" panose="02020603050405020304" pitchFamily="18" charset="0"/>
                <a:cs typeface="B Nazanin" panose="00000400000000000000" pitchFamily="2" charset="-78"/>
              </a:rPr>
              <a:t>وابستگی‌های چند مقداری</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 است زیرا</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اطلاعات در مورد دوره‌ها و سرگرمی‌ها از هم مستقل هستند و نمی‌توانند با هم ترکیب شوند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a:p>
            <a:pPr marL="0" marR="0" algn="r" rtl="1">
              <a:lnSpc>
                <a:spcPct val="107000"/>
              </a:lnSpc>
              <a:spcBef>
                <a:spcPts val="0"/>
              </a:spcBef>
              <a:spcAft>
                <a:spcPts val="800"/>
              </a:spcAf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برای رسیدن به </a:t>
            </a:r>
            <a:r>
              <a:rPr lang="en-US" sz="1800" b="1" dirty="0">
                <a:effectLst/>
                <a:latin typeface="Times New Roman" panose="02020603050405020304" pitchFamily="18" charset="0"/>
                <a:ea typeface="Times New Roman" panose="02020603050405020304" pitchFamily="18" charset="0"/>
                <a:cs typeface="B Nazanin" panose="00000400000000000000" pitchFamily="2" charset="-78"/>
              </a:rPr>
              <a:t>4NF</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 باید جدول را به دو جدول جداگانه تقسیم کنیم</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tabLst>
                <a:tab pos="457200" algn="l"/>
              </a:tabLs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جدول </a:t>
            </a:r>
            <a:r>
              <a:rPr lang="en-US" sz="1800" b="1" dirty="0" err="1">
                <a:effectLst/>
                <a:latin typeface="Times New Roman" panose="02020603050405020304" pitchFamily="18" charset="0"/>
                <a:ea typeface="Times New Roman" panose="02020603050405020304" pitchFamily="18" charset="0"/>
                <a:cs typeface="B Nazanin" panose="00000400000000000000" pitchFamily="2" charset="-78"/>
              </a:rPr>
              <a:t>Student_Course</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که اطلاعات مربوط به دانشجویان و دوره‌هایشان را ذخیره می‌کند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35</a:t>
            </a:fld>
            <a:endParaRPr lang="en-US" altLang="en-US"/>
          </a:p>
        </p:txBody>
      </p:sp>
    </p:spTree>
    <p:extLst>
      <p:ext uri="{BB962C8B-B14F-4D97-AF65-F5344CB8AC3E}">
        <p14:creationId xmlns:p14="http://schemas.microsoft.com/office/powerpoint/2010/main" val="2297446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r" rtl="1">
              <a:lnSpc>
                <a:spcPct val="107000"/>
              </a:lnSpc>
              <a:spcBef>
                <a:spcPts val="0"/>
              </a:spcBef>
              <a:spcAft>
                <a:spcPts val="800"/>
              </a:spcAft>
            </a:pPr>
            <a:r>
              <a:rPr lang="ar-SA" sz="1800" b="1" dirty="0">
                <a:effectLst/>
                <a:latin typeface="Times New Roman" panose="02020603050405020304" pitchFamily="18" charset="0"/>
                <a:ea typeface="Times New Roman" panose="02020603050405020304" pitchFamily="18" charset="0"/>
                <a:cs typeface="B Nazanin" panose="00000400000000000000" pitchFamily="2" charset="-78"/>
              </a:rPr>
              <a:t>خلاصه</a:t>
            </a:r>
            <a:r>
              <a:rPr lang="en-US" sz="1800" b="1"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B Nazanin" panose="00000400000000000000" pitchFamily="2" charset="-78"/>
              </a:rPr>
              <a:t>4NF</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برای حذف وابستگی‌های چند مقداری طراحی شده است</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جدول باید به گونه‌ای تقسیم شود که وابستگی‌ها به طور مستقل از هم نگهداری شوند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با انجام این کار، مشکل تکرار داده‌ها و عدم کارایی در پایگاه داده حل می‌شود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36</a:t>
            </a:fld>
            <a:endParaRPr lang="en-US" altLang="en-US"/>
          </a:p>
        </p:txBody>
      </p:sp>
    </p:spTree>
    <p:extLst>
      <p:ext uri="{BB962C8B-B14F-4D97-AF65-F5344CB8AC3E}">
        <p14:creationId xmlns:p14="http://schemas.microsoft.com/office/powerpoint/2010/main" val="2227415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b="1" dirty="0"/>
              <a:t>1. Unnormalized Data</a:t>
            </a:r>
          </a:p>
          <a:p>
            <a:pPr>
              <a:buFont typeface="Arial" panose="020B0604020202020204" pitchFamily="34" charset="0"/>
              <a:buChar char="•"/>
            </a:pPr>
            <a:r>
              <a:rPr lang="en-US" dirty="0"/>
              <a:t>The table includes </a:t>
            </a:r>
            <a:r>
              <a:rPr lang="en-US" b="1" dirty="0"/>
              <a:t>repeated and redundant data</a:t>
            </a:r>
            <a:r>
              <a:rPr lang="en-US" dirty="0"/>
              <a:t> in multiple rows. For example:</a:t>
            </a:r>
          </a:p>
          <a:p>
            <a:pPr marL="742950" lvl="1" indent="-285750">
              <a:buFont typeface="Arial" panose="020B0604020202020204" pitchFamily="34" charset="0"/>
              <a:buChar char="•"/>
            </a:pPr>
            <a:r>
              <a:rPr lang="en-US" dirty="0"/>
              <a:t>The customer information (e.g., Customer No, First, Last, Address, Credit Limit) is repeated for every sale associated with the same customer.</a:t>
            </a:r>
          </a:p>
          <a:p>
            <a:pPr marL="742950" lvl="1" indent="-285750">
              <a:buFont typeface="Arial" panose="020B0604020202020204" pitchFamily="34" charset="0"/>
              <a:buChar char="•"/>
            </a:pPr>
            <a:r>
              <a:rPr lang="en-US" dirty="0"/>
              <a:t>Sales representative (</a:t>
            </a:r>
            <a:r>
              <a:rPr lang="en-US" dirty="0" err="1"/>
              <a:t>Salesrep</a:t>
            </a:r>
            <a:r>
              <a:rPr lang="en-US" dirty="0"/>
              <a:t>) names appear repeatedly, despite being associated with multiple sales.</a:t>
            </a:r>
          </a:p>
          <a:p>
            <a:endParaRPr lang="en-US" b="1" dirty="0"/>
          </a:p>
          <a:p>
            <a:r>
              <a:rPr lang="en-US" b="1" dirty="0"/>
              <a:t>2. Data Duplication</a:t>
            </a:r>
          </a:p>
          <a:p>
            <a:pPr>
              <a:buFont typeface="Arial" panose="020B0604020202020204" pitchFamily="34" charset="0"/>
              <a:buChar char="•"/>
            </a:pPr>
            <a:r>
              <a:rPr lang="en-US" dirty="0"/>
              <a:t>The </a:t>
            </a:r>
            <a:r>
              <a:rPr lang="en-US" b="1" dirty="0"/>
              <a:t>product information</a:t>
            </a:r>
            <a:r>
              <a:rPr lang="en-US" dirty="0"/>
              <a:t> (e.g., </a:t>
            </a:r>
            <a:r>
              <a:rPr lang="en-US" dirty="0" err="1"/>
              <a:t>ProductNo</a:t>
            </a:r>
            <a:r>
              <a:rPr lang="en-US" dirty="0"/>
              <a:t>, Qty, Amount) is not separated into a distinct entity. This redundancy increases storage requirements and the risk of inconsistencies if the product details are updated.</a:t>
            </a:r>
          </a:p>
          <a:p>
            <a:endParaRPr lang="en-US" b="1" dirty="0"/>
          </a:p>
          <a:p>
            <a:r>
              <a:rPr lang="en-US" b="1" dirty="0"/>
              <a:t>3. Violation of 1NF (First Normal Form)</a:t>
            </a:r>
          </a:p>
          <a:p>
            <a:pPr>
              <a:buFont typeface="Arial" panose="020B0604020202020204" pitchFamily="34" charset="0"/>
              <a:buChar char="•"/>
            </a:pPr>
            <a:r>
              <a:rPr lang="en-US" dirty="0"/>
              <a:t>The table contains </a:t>
            </a:r>
            <a:r>
              <a:rPr lang="en-US" b="1" dirty="0"/>
              <a:t>null values</a:t>
            </a:r>
            <a:r>
              <a:rPr lang="en-US" dirty="0"/>
              <a:t> (e.g., in the Credit Limit and Address columns), which may indicate partial or missing data.</a:t>
            </a:r>
          </a:p>
          <a:p>
            <a:pPr>
              <a:buFont typeface="Arial" panose="020B0604020202020204" pitchFamily="34" charset="0"/>
              <a:buChar char="•"/>
            </a:pPr>
            <a:r>
              <a:rPr lang="en-US" dirty="0"/>
              <a:t>Repeated fields (like First, Last, and Address for customers) could be better organized into separate tables.</a:t>
            </a:r>
          </a:p>
          <a:p>
            <a:r>
              <a:rPr lang="en-US" b="1" dirty="0"/>
              <a:t>4. Violation of 2NF (Second Normal Form)</a:t>
            </a:r>
          </a:p>
          <a:p>
            <a:pPr>
              <a:buFont typeface="Arial" panose="020B0604020202020204" pitchFamily="34" charset="0"/>
              <a:buChar char="•"/>
            </a:pPr>
            <a:r>
              <a:rPr lang="en-US" b="1" dirty="0"/>
              <a:t>Partial dependencies</a:t>
            </a:r>
            <a:r>
              <a:rPr lang="en-US" dirty="0"/>
              <a:t> are evident:</a:t>
            </a:r>
          </a:p>
          <a:p>
            <a:pPr marL="742950" lvl="1" indent="-285750">
              <a:buFont typeface="Arial" panose="020B0604020202020204" pitchFamily="34" charset="0"/>
              <a:buChar char="•"/>
            </a:pPr>
            <a:r>
              <a:rPr lang="en-US" dirty="0"/>
              <a:t>Customer No determines First, Last, Address, and Credit Limit. These attributes depend only on Customer No and not on the entire primary key (Sale No or </a:t>
            </a:r>
            <a:r>
              <a:rPr lang="en-US" dirty="0" err="1"/>
              <a:t>ProductNo</a:t>
            </a:r>
            <a:r>
              <a:rPr lang="en-US" dirty="0"/>
              <a:t>).</a:t>
            </a:r>
          </a:p>
          <a:p>
            <a:pPr marL="742950" lvl="1" indent="-285750">
              <a:buFont typeface="Arial" panose="020B0604020202020204" pitchFamily="34" charset="0"/>
              <a:buChar char="•"/>
            </a:pPr>
            <a:r>
              <a:rPr lang="en-US" dirty="0" err="1"/>
              <a:t>Salesrep</a:t>
            </a:r>
            <a:r>
              <a:rPr lang="en-US" dirty="0"/>
              <a:t> data is repeated across multiple rows, and attributes like </a:t>
            </a:r>
            <a:r>
              <a:rPr lang="en-US" dirty="0" err="1"/>
              <a:t>Salesrep</a:t>
            </a:r>
            <a:r>
              <a:rPr lang="en-US" dirty="0"/>
              <a:t> should belong to a separate </a:t>
            </a:r>
            <a:r>
              <a:rPr lang="en-US" dirty="0" err="1"/>
              <a:t>Salesrep</a:t>
            </a:r>
            <a:r>
              <a:rPr lang="en-US" dirty="0"/>
              <a:t> table.</a:t>
            </a:r>
          </a:p>
          <a:p>
            <a:r>
              <a:rPr lang="en-US" b="1" dirty="0"/>
              <a:t>5. Violation of 3NF (Third Normal Form)</a:t>
            </a:r>
          </a:p>
          <a:p>
            <a:pPr>
              <a:buFont typeface="Arial" panose="020B0604020202020204" pitchFamily="34" charset="0"/>
              <a:buChar char="•"/>
            </a:pPr>
            <a:r>
              <a:rPr lang="en-US" b="1" dirty="0"/>
              <a:t>Transitive dependencies</a:t>
            </a:r>
            <a:r>
              <a:rPr lang="en-US" dirty="0"/>
              <a:t> exist:</a:t>
            </a:r>
          </a:p>
          <a:p>
            <a:pPr marL="742950" lvl="1" indent="-285750">
              <a:buFont typeface="Arial" panose="020B0604020202020204" pitchFamily="34" charset="0"/>
              <a:buChar char="•"/>
            </a:pPr>
            <a:r>
              <a:rPr lang="en-US" dirty="0"/>
              <a:t>Attributes like First, Last, Address, and Credit Limit are indirectly dependent on the primary key through Customer No.</a:t>
            </a:r>
          </a:p>
          <a:p>
            <a:pPr marL="742950" lvl="1" indent="-285750">
              <a:buFont typeface="Arial" panose="020B0604020202020204" pitchFamily="34" charset="0"/>
              <a:buChar char="•"/>
            </a:pPr>
            <a:r>
              <a:rPr lang="en-US" dirty="0"/>
              <a:t>Similarly, Amount could potentially be derived from Qty and </a:t>
            </a:r>
            <a:r>
              <a:rPr lang="en-US" dirty="0" err="1"/>
              <a:t>ProductNo</a:t>
            </a:r>
            <a:r>
              <a:rPr lang="en-US" dirty="0"/>
              <a:t>.</a:t>
            </a:r>
          </a:p>
          <a:p>
            <a:r>
              <a:rPr lang="en-US" b="1" dirty="0"/>
              <a:t>6. No Clear Entity-Relationship</a:t>
            </a:r>
          </a:p>
          <a:p>
            <a:pPr>
              <a:buFont typeface="Arial" panose="020B0604020202020204" pitchFamily="34" charset="0"/>
              <a:buChar char="•"/>
            </a:pPr>
            <a:r>
              <a:rPr lang="en-US" dirty="0"/>
              <a:t>The table mixes multiple entities (e.g., sales, customers, products, and sales representatives) in a single table instead of organizing them into separate entities with relationships.</a:t>
            </a:r>
          </a:p>
          <a:p>
            <a:pPr>
              <a:buFont typeface="Arial" panose="020B0604020202020204" pitchFamily="34" charset="0"/>
              <a:buChar char="•"/>
            </a:pPr>
            <a:r>
              <a:rPr lang="en-US" dirty="0"/>
              <a:t>Relationships between entities like </a:t>
            </a:r>
            <a:r>
              <a:rPr lang="en-US" dirty="0" err="1"/>
              <a:t>Salesrep</a:t>
            </a:r>
            <a:r>
              <a:rPr lang="en-US" dirty="0"/>
              <a:t> and Customer are not clearly defined, which can lead to difficulty in querying the data.</a:t>
            </a:r>
          </a:p>
          <a:p>
            <a:r>
              <a:rPr lang="en-US" b="1" dirty="0"/>
              <a:t>Proposed Solution (Normalization)</a:t>
            </a:r>
          </a:p>
          <a:p>
            <a:pPr>
              <a:buFont typeface="+mj-lt"/>
              <a:buAutoNum type="arabicPeriod"/>
            </a:pPr>
            <a:r>
              <a:rPr lang="en-US" b="1" dirty="0"/>
              <a:t>Separate Tables</a:t>
            </a:r>
            <a:endParaRPr lang="en-US" dirty="0"/>
          </a:p>
          <a:p>
            <a:pPr marL="742950" lvl="1" indent="-285750">
              <a:buFont typeface="+mj-lt"/>
              <a:buAutoNum type="arabicPeriod"/>
            </a:pPr>
            <a:r>
              <a:rPr lang="en-US" dirty="0"/>
              <a:t>Create separate tables for:</a:t>
            </a:r>
          </a:p>
          <a:p>
            <a:pPr marL="1143000" lvl="2" indent="-228600">
              <a:buFont typeface="+mj-lt"/>
              <a:buAutoNum type="arabicPeriod"/>
            </a:pPr>
            <a:r>
              <a:rPr lang="en-US" dirty="0"/>
              <a:t>Customers (Customer No, First, Last, Address, Credit Limit)</a:t>
            </a:r>
          </a:p>
          <a:p>
            <a:pPr marL="1143000" lvl="2" indent="-228600">
              <a:buFont typeface="+mj-lt"/>
              <a:buAutoNum type="arabicPeriod"/>
            </a:pPr>
            <a:r>
              <a:rPr lang="en-US" dirty="0"/>
              <a:t>Sales Representatives (</a:t>
            </a:r>
            <a:r>
              <a:rPr lang="en-US" dirty="0" err="1"/>
              <a:t>Salesrep</a:t>
            </a:r>
            <a:r>
              <a:rPr lang="en-US" dirty="0"/>
              <a:t> ID, </a:t>
            </a:r>
            <a:r>
              <a:rPr lang="en-US" dirty="0" err="1"/>
              <a:t>Salesrep</a:t>
            </a:r>
            <a:r>
              <a:rPr lang="en-US" dirty="0"/>
              <a:t> Name)</a:t>
            </a:r>
          </a:p>
          <a:p>
            <a:pPr marL="1143000" lvl="2" indent="-228600">
              <a:buFont typeface="+mj-lt"/>
              <a:buAutoNum type="arabicPeriod"/>
            </a:pPr>
            <a:r>
              <a:rPr lang="en-US" dirty="0"/>
              <a:t>Products (Product No, Product Name, Unit Price, etc.)</a:t>
            </a:r>
          </a:p>
          <a:p>
            <a:pPr marL="1143000" lvl="2" indent="-228600">
              <a:buFont typeface="+mj-lt"/>
              <a:buAutoNum type="arabicPeriod"/>
            </a:pPr>
            <a:r>
              <a:rPr lang="en-US" dirty="0"/>
              <a:t>Sales (Sale No, </a:t>
            </a:r>
            <a:r>
              <a:rPr lang="en-US" dirty="0" err="1"/>
              <a:t>SaleDate</a:t>
            </a:r>
            <a:r>
              <a:rPr lang="en-US" dirty="0"/>
              <a:t>, Customer No, </a:t>
            </a:r>
            <a:r>
              <a:rPr lang="en-US" dirty="0" err="1"/>
              <a:t>Salesrep</a:t>
            </a:r>
            <a:r>
              <a:rPr lang="en-US" dirty="0"/>
              <a:t> ID, etc.)</a:t>
            </a:r>
          </a:p>
          <a:p>
            <a:pPr marL="1143000" lvl="2" indent="-228600">
              <a:buFont typeface="+mj-lt"/>
              <a:buAutoNum type="arabicPeriod"/>
            </a:pPr>
            <a:r>
              <a:rPr lang="en-US" dirty="0"/>
              <a:t>Sale Details (Sale No, Product No, Qty, Amount)</a:t>
            </a:r>
          </a:p>
          <a:p>
            <a:pPr>
              <a:buFont typeface="+mj-lt"/>
              <a:buAutoNum type="arabicPeriod"/>
            </a:pPr>
            <a:r>
              <a:rPr lang="en-US" b="1" dirty="0"/>
              <a:t>Establish Relationships</a:t>
            </a:r>
            <a:endParaRPr lang="en-US" dirty="0"/>
          </a:p>
          <a:p>
            <a:pPr marL="742950" lvl="1" indent="-285750">
              <a:buFont typeface="+mj-lt"/>
              <a:buAutoNum type="arabicPeriod"/>
            </a:pPr>
            <a:r>
              <a:rPr lang="en-US" dirty="0"/>
              <a:t>Use foreign keys to define relationships between tables (e.g., Customer No as a foreign key in the Sales table).</a:t>
            </a:r>
          </a:p>
          <a:p>
            <a:pPr>
              <a:buFont typeface="+mj-lt"/>
              <a:buAutoNum type="arabicPeriod"/>
            </a:pPr>
            <a:r>
              <a:rPr lang="en-US" b="1" dirty="0"/>
              <a:t>Remove Redundancy</a:t>
            </a:r>
            <a:endParaRPr lang="en-US" dirty="0"/>
          </a:p>
          <a:p>
            <a:pPr marL="742950" lvl="1" indent="-285750">
              <a:buFont typeface="+mj-lt"/>
              <a:buAutoNum type="arabicPeriod"/>
            </a:pPr>
            <a:r>
              <a:rPr lang="en-US" dirty="0"/>
              <a:t>Avoid repeating information by normalizing the database to at least </a:t>
            </a:r>
            <a:r>
              <a:rPr lang="en-US" b="1" dirty="0"/>
              <a:t>3NF</a:t>
            </a:r>
            <a:r>
              <a:rPr lang="en-US" dirty="0"/>
              <a:t>.</a:t>
            </a: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7</a:t>
            </a:fld>
            <a:endParaRPr lang="en-US" altLang="en-US"/>
          </a:p>
        </p:txBody>
      </p:sp>
    </p:spTree>
    <p:extLst>
      <p:ext uri="{BB962C8B-B14F-4D97-AF65-F5344CB8AC3E}">
        <p14:creationId xmlns:p14="http://schemas.microsoft.com/office/powerpoint/2010/main" val="1208948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10</a:t>
            </a:fld>
            <a:endParaRPr lang="en-US" altLang="en-US"/>
          </a:p>
        </p:txBody>
      </p:sp>
    </p:spTree>
    <p:extLst>
      <p:ext uri="{BB962C8B-B14F-4D97-AF65-F5344CB8AC3E}">
        <p14:creationId xmlns:p14="http://schemas.microsoft.com/office/powerpoint/2010/main" val="4252808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fa-IR" sz="1200" b="0" i="0" kern="1200" dirty="0">
                <a:solidFill>
                  <a:schemeClr val="tx1"/>
                </a:solidFill>
                <a:effectLst/>
                <a:latin typeface="+mn-lt"/>
                <a:ea typeface="+mn-ea"/>
                <a:cs typeface="+mn-cs"/>
              </a:rPr>
              <a:t>ترکيب غير تکراری </a:t>
            </a:r>
            <a:r>
              <a:rPr lang="en-US" sz="1200" b="0" i="0" kern="1200" dirty="0" err="1">
                <a:solidFill>
                  <a:schemeClr val="tx1"/>
                </a:solidFill>
                <a:effectLst/>
                <a:latin typeface="+mn-lt"/>
                <a:ea typeface="+mn-ea"/>
                <a:cs typeface="+mn-cs"/>
              </a:rPr>
              <a:t>ProductNo+CustomerNo+SaleNo</a:t>
            </a:r>
            <a:r>
              <a:rPr lang="en-US" sz="1200" b="0" i="0" kern="1200" dirty="0">
                <a:solidFill>
                  <a:schemeClr val="tx1"/>
                </a:solidFill>
                <a:effectLst/>
                <a:latin typeface="+mn-lt"/>
                <a:ea typeface="+mn-ea"/>
                <a:cs typeface="+mn-cs"/>
              </a:rPr>
              <a:t> </a:t>
            </a:r>
            <a:r>
              <a:rPr lang="fa-IR" sz="1200" b="0" i="0" kern="1200" dirty="0">
                <a:solidFill>
                  <a:schemeClr val="tx1"/>
                </a:solidFill>
                <a:effectLst/>
                <a:latin typeface="+mn-lt"/>
                <a:ea typeface="+mn-ea"/>
                <a:cs typeface="+mn-cs"/>
              </a:rPr>
              <a:t>را می توان کليد اصلی درنظر گرفت.</a:t>
            </a:r>
          </a:p>
          <a:p>
            <a:pPr algn="r" rtl="1"/>
            <a:r>
              <a:rPr lang="en-US" sz="1200" b="1" i="0" kern="1200" dirty="0">
                <a:solidFill>
                  <a:schemeClr val="tx1"/>
                </a:solidFill>
                <a:effectLst/>
                <a:latin typeface="+mn-lt"/>
                <a:ea typeface="+mn-ea"/>
                <a:cs typeface="+mn-cs"/>
              </a:rPr>
              <a:t>ALL_SALES(</a:t>
            </a:r>
            <a:r>
              <a:rPr lang="en-US" sz="1200" b="1" i="0" u="sng" kern="1200" dirty="0" err="1">
                <a:solidFill>
                  <a:schemeClr val="tx1"/>
                </a:solidFill>
                <a:effectLst/>
                <a:latin typeface="+mn-lt"/>
                <a:ea typeface="+mn-ea"/>
                <a:cs typeface="+mn-cs"/>
              </a:rPr>
              <a:t>SaleNo</a:t>
            </a:r>
            <a:r>
              <a:rPr lang="en-US" sz="1200" b="1" i="0" u="sng" kern="1200" dirty="0">
                <a:solidFill>
                  <a:schemeClr val="tx1"/>
                </a:solidFill>
                <a:effectLst/>
                <a:latin typeface="+mn-lt"/>
                <a:ea typeface="+mn-ea"/>
                <a:cs typeface="+mn-cs"/>
              </a:rPr>
              <a:t>, </a:t>
            </a:r>
            <a:r>
              <a:rPr lang="en-US" sz="1200" b="1" i="0" u="sng" kern="1200" dirty="0" err="1">
                <a:solidFill>
                  <a:schemeClr val="tx1"/>
                </a:solidFill>
                <a:effectLst/>
                <a:latin typeface="+mn-lt"/>
                <a:ea typeface="+mn-ea"/>
                <a:cs typeface="+mn-cs"/>
              </a:rPr>
              <a:t>ProductNo</a:t>
            </a:r>
            <a:r>
              <a:rPr lang="en-US" sz="1200" b="1" i="0" u="sng" kern="1200" dirty="0">
                <a:solidFill>
                  <a:schemeClr val="tx1"/>
                </a:solidFill>
                <a:effectLst/>
                <a:latin typeface="+mn-lt"/>
                <a:ea typeface="+mn-ea"/>
                <a:cs typeface="+mn-cs"/>
              </a:rPr>
              <a:t>, </a:t>
            </a:r>
            <a:r>
              <a:rPr lang="en-US" sz="1200" b="1" i="0" u="sng" kern="1200" dirty="0" err="1">
                <a:solidFill>
                  <a:schemeClr val="tx1"/>
                </a:solidFill>
                <a:effectLst/>
                <a:latin typeface="+mn-lt"/>
                <a:ea typeface="+mn-ea"/>
                <a:cs typeface="+mn-cs"/>
              </a:rPr>
              <a:t>CustomerNo</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SaleDate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QtyInStock</a:t>
            </a:r>
            <a:r>
              <a:rPr lang="en-US" sz="1200" b="1" i="0" kern="1200" dirty="0">
                <a:solidFill>
                  <a:schemeClr val="tx1"/>
                </a:solidFill>
                <a:effectLst/>
                <a:latin typeface="+mn-lt"/>
                <a:ea typeface="+mn-ea"/>
                <a:cs typeface="+mn-cs"/>
              </a:rPr>
              <a:t>, Description, Price, </a:t>
            </a:r>
            <a:r>
              <a:rPr lang="en-US" sz="1200" b="1" i="0" kern="1200" dirty="0" err="1">
                <a:solidFill>
                  <a:schemeClr val="tx1"/>
                </a:solidFill>
                <a:effectLst/>
                <a:latin typeface="+mn-lt"/>
                <a:ea typeface="+mn-ea"/>
                <a:cs typeface="+mn-cs"/>
              </a:rPr>
              <a:t>Customer_Name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Customer_Address</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CreditLimit</a:t>
            </a:r>
            <a:r>
              <a:rPr lang="en-US" sz="1200" b="1" i="0" kern="1200" dirty="0">
                <a:solidFill>
                  <a:schemeClr val="tx1"/>
                </a:solidFill>
                <a:effectLst/>
                <a:latin typeface="+mn-lt"/>
                <a:ea typeface="+mn-ea"/>
                <a:cs typeface="+mn-cs"/>
              </a:rPr>
              <a:t>, Amount, </a:t>
            </a:r>
            <a:r>
              <a:rPr lang="en-US" sz="1200" b="1" i="0" kern="1200" dirty="0" err="1">
                <a:solidFill>
                  <a:schemeClr val="tx1"/>
                </a:solidFill>
                <a:effectLst/>
                <a:latin typeface="+mn-lt"/>
                <a:ea typeface="+mn-ea"/>
                <a:cs typeface="+mn-cs"/>
              </a:rPr>
              <a:t>Salesr</a:t>
            </a:r>
            <a:endParaRPr lang="en-US" sz="1200" b="1" i="0" kern="1200" dirty="0">
              <a:solidFill>
                <a:schemeClr val="tx1"/>
              </a:solidFill>
              <a:effectLst/>
              <a:latin typeface="+mn-lt"/>
              <a:ea typeface="+mn-ea"/>
              <a:cs typeface="+mn-cs"/>
            </a:endParaRPr>
          </a:p>
          <a:p>
            <a:pPr algn="r" rtl="1"/>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14</a:t>
            </a:fld>
            <a:endParaRPr lang="en-US" altLang="en-US"/>
          </a:p>
        </p:txBody>
      </p:sp>
    </p:spTree>
    <p:extLst>
      <p:ext uri="{BB962C8B-B14F-4D97-AF65-F5344CB8AC3E}">
        <p14:creationId xmlns:p14="http://schemas.microsoft.com/office/powerpoint/2010/main" val="1365776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a:t>Why This Table Is 1NF</a:t>
            </a:r>
          </a:p>
          <a:p>
            <a:pPr>
              <a:buFont typeface="+mj-lt"/>
              <a:buAutoNum type="arabicPeriod"/>
            </a:pPr>
            <a:r>
              <a:rPr lang="en-US" b="1" dirty="0"/>
              <a:t>Atomic Values</a:t>
            </a:r>
            <a:r>
              <a:rPr lang="en-US" dirty="0"/>
              <a:t>:</a:t>
            </a:r>
          </a:p>
          <a:p>
            <a:pPr marL="742950" lvl="1" indent="-285750">
              <a:buFont typeface="+mj-lt"/>
              <a:buAutoNum type="arabicPeriod"/>
            </a:pPr>
            <a:r>
              <a:rPr lang="en-US" dirty="0"/>
              <a:t>Each cell contains a single, indivisible value. For example:</a:t>
            </a:r>
          </a:p>
          <a:p>
            <a:pPr marL="1143000" lvl="2" indent="-228600">
              <a:buFont typeface="+mj-lt"/>
              <a:buAutoNum type="arabicPeriod"/>
            </a:pPr>
            <a:r>
              <a:rPr lang="en-US" dirty="0"/>
              <a:t>Customer No is a single atomic field (e.g., 4649-4673 is not a composite value but rather a single identifier).</a:t>
            </a:r>
          </a:p>
          <a:p>
            <a:pPr marL="1143000" lvl="2" indent="-228600">
              <a:buFont typeface="+mj-lt"/>
              <a:buAutoNum type="arabicPeriod"/>
            </a:pPr>
            <a:r>
              <a:rPr lang="en-US" dirty="0"/>
              <a:t>Other fields like First, Last, Amount, and Qty also contain atomic data.</a:t>
            </a:r>
          </a:p>
          <a:p>
            <a:pPr>
              <a:buFont typeface="+mj-lt"/>
              <a:buAutoNum type="arabicPeriod"/>
            </a:pPr>
            <a:r>
              <a:rPr lang="en-US" b="1" dirty="0"/>
              <a:t>Unique Rows</a:t>
            </a:r>
            <a:r>
              <a:rPr lang="en-US" dirty="0"/>
              <a:t>:</a:t>
            </a:r>
          </a:p>
          <a:p>
            <a:pPr marL="742950" lvl="1" indent="-285750">
              <a:buFont typeface="+mj-lt"/>
              <a:buAutoNum type="arabicPeriod"/>
            </a:pPr>
            <a:r>
              <a:rPr lang="en-US" dirty="0"/>
              <a:t>Each row can be uniquely identified, most likely by the combination of Sale No and </a:t>
            </a:r>
            <a:r>
              <a:rPr lang="en-US" dirty="0" err="1"/>
              <a:t>ProductNo</a:t>
            </a:r>
            <a:r>
              <a:rPr lang="en-US" dirty="0"/>
              <a:t>. This ensures there are no duplicate rows.</a:t>
            </a:r>
          </a:p>
          <a:p>
            <a:pPr>
              <a:buFont typeface="+mj-lt"/>
              <a:buAutoNum type="arabicPeriod"/>
            </a:pPr>
            <a:r>
              <a:rPr lang="en-US" b="1" dirty="0"/>
              <a:t>No Repeating Groups</a:t>
            </a:r>
            <a:r>
              <a:rPr lang="en-US" dirty="0"/>
              <a:t>:</a:t>
            </a:r>
          </a:p>
          <a:p>
            <a:pPr marL="742950" lvl="1" indent="-285750">
              <a:buFont typeface="+mj-lt"/>
              <a:buAutoNum type="arabicPeriod"/>
            </a:pPr>
            <a:r>
              <a:rPr lang="en-US" dirty="0"/>
              <a:t>The table does not include arrays, lists, or repeating groups within a single cell.</a:t>
            </a:r>
          </a:p>
          <a:p>
            <a:pPr rtl="1"/>
            <a:endParaRPr lang="en-US" sz="1200" b="0" i="0" kern="1200" dirty="0">
              <a:solidFill>
                <a:schemeClr val="tx1"/>
              </a:solidFill>
              <a:effectLst/>
              <a:latin typeface="+mn-lt"/>
              <a:ea typeface="+mn-ea"/>
              <a:cs typeface="+mn-cs"/>
            </a:endParaRPr>
          </a:p>
          <a:p>
            <a:pPr rtl="1"/>
            <a:endParaRPr lang="en-US" sz="1200" b="0" i="0" kern="1200" dirty="0">
              <a:solidFill>
                <a:schemeClr val="tx1"/>
              </a:solidFill>
              <a:effectLst/>
              <a:latin typeface="+mn-lt"/>
              <a:ea typeface="+mn-ea"/>
              <a:cs typeface="+mn-cs"/>
            </a:endParaRPr>
          </a:p>
          <a:p>
            <a:pPr rtl="1"/>
            <a:endParaRPr lang="en-US" sz="1200" b="0" i="0" kern="1200" dirty="0">
              <a:solidFill>
                <a:schemeClr val="tx1"/>
              </a:solidFill>
              <a:effectLst/>
              <a:latin typeface="+mn-lt"/>
              <a:ea typeface="+mn-ea"/>
              <a:cs typeface="+mn-cs"/>
            </a:endParaRPr>
          </a:p>
          <a:p>
            <a:pPr rtl="1"/>
            <a:r>
              <a:rPr lang="fa-IR" sz="1200" b="0" i="0" kern="1200" dirty="0">
                <a:solidFill>
                  <a:schemeClr val="tx1"/>
                </a:solidFill>
                <a:effectLst/>
                <a:latin typeface="+mn-lt"/>
                <a:ea typeface="+mn-ea"/>
                <a:cs typeface="+mn-cs"/>
              </a:rPr>
              <a:t>ترکيب غير تکراری </a:t>
            </a:r>
            <a:r>
              <a:rPr lang="en-US" sz="1200" b="0" i="0" kern="1200" dirty="0" err="1">
                <a:solidFill>
                  <a:schemeClr val="tx1"/>
                </a:solidFill>
                <a:effectLst/>
                <a:latin typeface="+mn-lt"/>
                <a:ea typeface="+mn-ea"/>
                <a:cs typeface="+mn-cs"/>
              </a:rPr>
              <a:t>ProductNo+CustomerNo+SaleNo</a:t>
            </a:r>
            <a:r>
              <a:rPr lang="en-US" sz="1200" b="0" i="0" kern="1200" dirty="0">
                <a:solidFill>
                  <a:schemeClr val="tx1"/>
                </a:solidFill>
                <a:effectLst/>
                <a:latin typeface="+mn-lt"/>
                <a:ea typeface="+mn-ea"/>
                <a:cs typeface="+mn-cs"/>
              </a:rPr>
              <a:t> </a:t>
            </a:r>
            <a:r>
              <a:rPr lang="fa-IR" sz="1200" b="0" i="0" kern="1200" dirty="0">
                <a:solidFill>
                  <a:schemeClr val="tx1"/>
                </a:solidFill>
                <a:effectLst/>
                <a:latin typeface="+mn-lt"/>
                <a:ea typeface="+mn-ea"/>
                <a:cs typeface="+mn-cs"/>
              </a:rPr>
              <a:t>را می توان کليد اصلی درنظر گرفت.</a:t>
            </a:r>
          </a:p>
          <a:p>
            <a:pPr rtl="0"/>
            <a:r>
              <a:rPr lang="en-US" sz="1200" b="1" i="0" kern="1200" dirty="0">
                <a:solidFill>
                  <a:schemeClr val="tx1"/>
                </a:solidFill>
                <a:effectLst/>
                <a:latin typeface="+mn-lt"/>
                <a:ea typeface="+mn-ea"/>
                <a:cs typeface="+mn-cs"/>
              </a:rPr>
              <a:t>ALL_SALES(</a:t>
            </a:r>
            <a:r>
              <a:rPr lang="en-US" sz="1200" b="1" i="0" u="sng" kern="1200" dirty="0" err="1">
                <a:solidFill>
                  <a:schemeClr val="tx1"/>
                </a:solidFill>
                <a:effectLst/>
                <a:latin typeface="+mn-lt"/>
                <a:ea typeface="+mn-ea"/>
                <a:cs typeface="+mn-cs"/>
              </a:rPr>
              <a:t>SaleNo</a:t>
            </a:r>
            <a:r>
              <a:rPr lang="en-US" sz="1200" b="1" i="0" u="sng" kern="1200" dirty="0">
                <a:solidFill>
                  <a:schemeClr val="tx1"/>
                </a:solidFill>
                <a:effectLst/>
                <a:latin typeface="+mn-lt"/>
                <a:ea typeface="+mn-ea"/>
                <a:cs typeface="+mn-cs"/>
              </a:rPr>
              <a:t>, </a:t>
            </a:r>
            <a:r>
              <a:rPr lang="en-US" sz="1200" b="1" i="0" u="sng" kern="1200" dirty="0" err="1">
                <a:solidFill>
                  <a:schemeClr val="tx1"/>
                </a:solidFill>
                <a:effectLst/>
                <a:latin typeface="+mn-lt"/>
                <a:ea typeface="+mn-ea"/>
                <a:cs typeface="+mn-cs"/>
              </a:rPr>
              <a:t>ProductNo</a:t>
            </a:r>
            <a:r>
              <a:rPr lang="en-US" sz="1200" b="1" i="0" u="sng" kern="1200" dirty="0">
                <a:solidFill>
                  <a:schemeClr val="tx1"/>
                </a:solidFill>
                <a:effectLst/>
                <a:latin typeface="+mn-lt"/>
                <a:ea typeface="+mn-ea"/>
                <a:cs typeface="+mn-cs"/>
              </a:rPr>
              <a:t>, </a:t>
            </a:r>
            <a:r>
              <a:rPr lang="en-US" sz="1200" b="1" i="0" u="sng" kern="1200" dirty="0" err="1">
                <a:solidFill>
                  <a:schemeClr val="tx1"/>
                </a:solidFill>
                <a:effectLst/>
                <a:latin typeface="+mn-lt"/>
                <a:ea typeface="+mn-ea"/>
                <a:cs typeface="+mn-cs"/>
              </a:rPr>
              <a:t>CustomerNo</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SaleDate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QtyInStock</a:t>
            </a:r>
            <a:r>
              <a:rPr lang="en-US" sz="1200" b="1" i="0" kern="1200" dirty="0">
                <a:solidFill>
                  <a:schemeClr val="tx1"/>
                </a:solidFill>
                <a:effectLst/>
                <a:latin typeface="+mn-lt"/>
                <a:ea typeface="+mn-ea"/>
                <a:cs typeface="+mn-cs"/>
              </a:rPr>
              <a:t>, Description, Price, </a:t>
            </a:r>
            <a:r>
              <a:rPr lang="en-US" sz="1200" b="1" i="0" kern="1200" dirty="0" err="1">
                <a:solidFill>
                  <a:schemeClr val="tx1"/>
                </a:solidFill>
                <a:effectLst/>
                <a:latin typeface="+mn-lt"/>
                <a:ea typeface="+mn-ea"/>
                <a:cs typeface="+mn-cs"/>
              </a:rPr>
              <a:t>Customer_Name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Customer_Address</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CreditLimit</a:t>
            </a:r>
            <a:r>
              <a:rPr lang="en-US" sz="1200" b="1" i="0" kern="1200" dirty="0">
                <a:solidFill>
                  <a:schemeClr val="tx1"/>
                </a:solidFill>
                <a:effectLst/>
                <a:latin typeface="+mn-lt"/>
                <a:ea typeface="+mn-ea"/>
                <a:cs typeface="+mn-cs"/>
              </a:rPr>
              <a:t>, Amount, </a:t>
            </a:r>
            <a:r>
              <a:rPr lang="en-US" sz="1200" b="1" i="0" kern="1200" dirty="0" err="1">
                <a:solidFill>
                  <a:schemeClr val="tx1"/>
                </a:solidFill>
                <a:effectLst/>
                <a:latin typeface="+mn-lt"/>
                <a:ea typeface="+mn-ea"/>
                <a:cs typeface="+mn-cs"/>
              </a:rPr>
              <a:t>Salesr</a:t>
            </a:r>
            <a:endParaRPr lang="en-US" sz="1200" b="1"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15</a:t>
            </a:fld>
            <a:endParaRPr lang="en-US" altLang="en-US"/>
          </a:p>
        </p:txBody>
      </p:sp>
    </p:spTree>
    <p:extLst>
      <p:ext uri="{BB962C8B-B14F-4D97-AF65-F5344CB8AC3E}">
        <p14:creationId xmlns:p14="http://schemas.microsoft.com/office/powerpoint/2010/main" val="3481231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r" rtl="1">
              <a:lnSpc>
                <a:spcPct val="107000"/>
              </a:lnSpc>
              <a:spcBef>
                <a:spcPts val="0"/>
              </a:spcBef>
              <a:spcAft>
                <a:spcPts val="800"/>
              </a:spcAft>
            </a:pPr>
            <a:r>
              <a:rPr lang="ar-SA" sz="1350" b="1" dirty="0">
                <a:effectLst/>
                <a:latin typeface="Calibri" panose="020F0502020204030204" pitchFamily="34" charset="0"/>
                <a:ea typeface="Times New Roman" panose="02020603050405020304" pitchFamily="18" charset="0"/>
                <a:cs typeface="Times New Roman" panose="02020603050405020304" pitchFamily="18" charset="0"/>
              </a:rPr>
              <a:t>شکلات این جدول برای رسیدن به 2</a:t>
            </a:r>
            <a:r>
              <a:rPr lang="en-US" sz="1350" b="1" dirty="0">
                <a:effectLst/>
                <a:latin typeface="Times New Roman" panose="02020603050405020304" pitchFamily="18" charset="0"/>
                <a:ea typeface="Times New Roman" panose="02020603050405020304" pitchFamily="18" charset="0"/>
                <a:cs typeface="Arial" panose="020B0604020202020204" pitchFamily="34" charset="0"/>
              </a:rPr>
              <a:t>NF</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tabLst>
                <a:tab pos="457200" algn="l"/>
              </a:tabLst>
            </a:pP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کلید اصلی</a:t>
            </a:r>
            <a:r>
              <a:rPr lang="en-US" sz="1200" b="1" dirty="0">
                <a:effectLst/>
                <a:latin typeface="Times New Roman" panose="02020603050405020304" pitchFamily="18" charset="0"/>
                <a:ea typeface="Times New Roman" panose="02020603050405020304" pitchFamily="18" charset="0"/>
                <a:cs typeface="Arial" panose="020B0604020202020204" pitchFamily="34" charset="0"/>
              </a:rPr>
              <a:t> (Primary Key) </a:t>
            </a: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احتمالی</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به نظر می‌رسد کلید اصلی ترکیبی از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Sale No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ProductNo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باشد، چون یک فروش</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(Sale)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می‌تواند شامل چندین محصول باشد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ستون‌هایی مانند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Customer No</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First</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Last</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و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Address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فقط به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Customer No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وابسته هستند و به کل کلید اصلی</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Sale No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ProductNo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وابسته نیستند. این وابستگی جزئی است</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r" rtl="1">
              <a:lnSpc>
                <a:spcPct val="107000"/>
              </a:lnSpc>
              <a:spcBef>
                <a:spcPts val="0"/>
              </a:spcBef>
              <a:spcAft>
                <a:spcPts val="800"/>
              </a:spcAft>
              <a:buFont typeface="+mj-lt"/>
              <a:buAutoNum type="arabicPeriod"/>
              <a:tabLst>
                <a:tab pos="457200" algn="l"/>
              </a:tabLst>
            </a:pP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وابستگی جزئی</a:t>
            </a:r>
            <a:r>
              <a:rPr lang="en-US" sz="1200" b="1" dirty="0">
                <a:effectLst/>
                <a:latin typeface="Times New Roman" panose="02020603050405020304" pitchFamily="18" charset="0"/>
                <a:ea typeface="Times New Roman" panose="02020603050405020304" pitchFamily="18" charset="0"/>
                <a:cs typeface="Arial" panose="020B0604020202020204" pitchFamily="34" charset="0"/>
              </a:rPr>
              <a:t> (Partial Dependency)</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Customer No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اطلاعاتی مثل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First</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Last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Address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را تعیین می‌کند. این اطلاعات نیازی به دانستن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ProductNo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ندارند و فقط به بخشی از کلید اصلی</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Sale No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وابسته‌اند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به همین ترتیب،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Salesrep</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فقط به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Sale No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وابسته است و به کلید ترکیبی نیاز ندارد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r" rtl="1">
              <a:lnSpc>
                <a:spcPct val="107000"/>
              </a:lnSpc>
              <a:spcBef>
                <a:spcPts val="0"/>
              </a:spcBef>
              <a:spcAft>
                <a:spcPts val="800"/>
              </a:spcAft>
              <a:buFont typeface="+mj-lt"/>
              <a:buAutoNum type="arabicPeriod"/>
              <a:tabLst>
                <a:tab pos="457200" algn="l"/>
              </a:tabLst>
            </a:pP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اطلاعات تکراری</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اطلاعات مشتری (مثل نام، آدرس، و شماره مشتری) در ردیف‌های مختلف تکرار می‌شود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اطلاعات نماینده فروش</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Salesrep</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نیز به طور تکراری ذخیره شده است</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r" rtl="1">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17</a:t>
            </a:fld>
            <a:endParaRPr lang="en-US" altLang="en-US"/>
          </a:p>
        </p:txBody>
      </p:sp>
    </p:spTree>
    <p:extLst>
      <p:ext uri="{BB962C8B-B14F-4D97-AF65-F5344CB8AC3E}">
        <p14:creationId xmlns:p14="http://schemas.microsoft.com/office/powerpoint/2010/main" val="3623007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base" latinLnBrk="0" hangingPunct="1">
              <a:lnSpc>
                <a:spcPct val="100000"/>
              </a:lnSpc>
              <a:spcBef>
                <a:spcPct val="30000"/>
              </a:spcBef>
              <a:spcAft>
                <a:spcPct val="0"/>
              </a:spcAft>
              <a:buClrTx/>
              <a:buSzTx/>
              <a:buFontTx/>
              <a:buNone/>
              <a:tabLst/>
              <a:defRPr/>
            </a:pPr>
            <a:r>
              <a:rPr lang="ar-SA" altLang="en-US" sz="1200" b="0" dirty="0">
                <a:solidFill>
                  <a:srgbClr val="000000"/>
                </a:solidFill>
                <a:latin typeface="Tahoma" panose="020B0604030504040204" pitchFamily="34" charset="0"/>
                <a:cs typeface="B Nazanin" panose="00000400000000000000" pitchFamily="2" charset="-78"/>
              </a:rPr>
              <a:t>مثال</a:t>
            </a:r>
            <a:r>
              <a:rPr lang="fa-IR" altLang="en-US" sz="1200" b="0" dirty="0">
                <a:solidFill>
                  <a:srgbClr val="000000"/>
                </a:solidFill>
                <a:latin typeface="Tahoma" panose="020B0604030504040204" pitchFamily="34" charset="0"/>
                <a:cs typeface="B Nazanin" panose="00000400000000000000" pitchFamily="2" charset="-78"/>
              </a:rPr>
              <a:t>. </a:t>
            </a:r>
            <a:r>
              <a:rPr lang="ar-SA" altLang="en-US" sz="1200" b="0" dirty="0">
                <a:solidFill>
                  <a:srgbClr val="000000"/>
                </a:solidFill>
                <a:latin typeface="Tahoma" panose="020B0604030504040204" pitchFamily="34" charset="0"/>
                <a:cs typeface="B Nazanin" panose="00000400000000000000" pitchFamily="2" charset="-78"/>
              </a:rPr>
              <a:t>در جدول </a:t>
            </a:r>
            <a:r>
              <a:rPr lang="en-US" altLang="en-US" sz="1200" b="0" dirty="0">
                <a:solidFill>
                  <a:srgbClr val="000000"/>
                </a:solidFill>
                <a:latin typeface="Tahoma" panose="020B0604030504040204" pitchFamily="34" charset="0"/>
                <a:cs typeface="B Nazanin" panose="00000400000000000000" pitchFamily="2" charset="-78"/>
              </a:rPr>
              <a:t>ALL_SALES</a:t>
            </a:r>
            <a:r>
              <a:rPr lang="ar-SA" altLang="en-US" sz="1200" b="0" dirty="0">
                <a:solidFill>
                  <a:srgbClr val="000000"/>
                </a:solidFill>
                <a:latin typeface="Tahoma" panose="020B0604030504040204" pitchFamily="34" charset="0"/>
                <a:cs typeface="B Nazanin" panose="00000400000000000000" pitchFamily="2" charset="-78"/>
              </a:rPr>
              <a:t> مثال قبل، </a:t>
            </a:r>
            <a:r>
              <a:rPr lang="en-US" altLang="en-US" sz="1200" b="0" dirty="0" err="1">
                <a:solidFill>
                  <a:srgbClr val="000000"/>
                </a:solidFill>
                <a:latin typeface="Tahoma" panose="020B0604030504040204" pitchFamily="34" charset="0"/>
                <a:cs typeface="B Nazanin" panose="00000400000000000000" pitchFamily="2" charset="-78"/>
              </a:rPr>
              <a:t>Customer_Address</a:t>
            </a:r>
            <a:r>
              <a:rPr lang="ar-SA" altLang="en-US" sz="1200" b="0" dirty="0">
                <a:solidFill>
                  <a:srgbClr val="000000"/>
                </a:solidFill>
                <a:latin typeface="Tahoma" panose="020B0604030504040204" pitchFamily="34" charset="0"/>
                <a:cs typeface="B Nazanin" panose="00000400000000000000" pitchFamily="2" charset="-78"/>
              </a:rPr>
              <a:t> با </a:t>
            </a:r>
            <a:r>
              <a:rPr lang="en-US" altLang="en-US" sz="1200" b="0" dirty="0" err="1">
                <a:solidFill>
                  <a:srgbClr val="000000"/>
                </a:solidFill>
                <a:latin typeface="Tahoma" panose="020B0604030504040204" pitchFamily="34" charset="0"/>
                <a:cs typeface="B Nazanin" panose="00000400000000000000" pitchFamily="2" charset="-78"/>
              </a:rPr>
              <a:t>CustomerNo</a:t>
            </a:r>
            <a:r>
              <a:rPr lang="ar-SA" altLang="en-US" sz="1200" b="0" dirty="0">
                <a:solidFill>
                  <a:srgbClr val="000000"/>
                </a:solidFill>
                <a:latin typeface="Tahoma" panose="020B0604030504040204" pitchFamily="34" charset="0"/>
                <a:cs typeface="B Nazanin" panose="00000400000000000000" pitchFamily="2" charset="-78"/>
              </a:rPr>
              <a:t> وابستگی تابعی دارد، زيرا يک مشتری خاص تنها با يک آدرس مربوط است. توجه کنيد که عکس آن برقرار نيست و چند مشتری ممکن است در يک آدرس زندگی کنند</a:t>
            </a:r>
            <a:r>
              <a:rPr lang="fa-IR" altLang="en-US" sz="1200" b="0" dirty="0">
                <a:solidFill>
                  <a:srgbClr val="000000"/>
                </a:solidFill>
                <a:latin typeface="Tahoma" panose="020B0604030504040204" pitchFamily="34" charset="0"/>
                <a:cs typeface="B Nazanin" panose="00000400000000000000" pitchFamily="2" charset="-78"/>
              </a:rPr>
              <a:t>. </a:t>
            </a:r>
            <a:r>
              <a:rPr lang="ar-SA" altLang="en-US" sz="1200" b="0" dirty="0">
                <a:solidFill>
                  <a:srgbClr val="000000"/>
                </a:solidFill>
                <a:latin typeface="Tahoma" panose="020B0604030504040204" pitchFamily="34" charset="0"/>
                <a:cs typeface="B Nazanin" panose="00000400000000000000" pitchFamily="2" charset="-78"/>
              </a:rPr>
              <a:t>بنابراين يک آدرس ممکن است با بيش از يک شماره مشتری در ارتباط باشد. اگر مشتری بيش از يک آدرس داشته باشد ديگری وابستگی تابعی با شماره مشتری ندارد.</a:t>
            </a:r>
            <a:br>
              <a:rPr lang="en-US" altLang="en-US" sz="1200" b="0" dirty="0">
                <a:solidFill>
                  <a:schemeClr val="tx1"/>
                </a:solidFill>
                <a:cs typeface="B Nazanin" panose="00000400000000000000" pitchFamily="2" charset="-78"/>
              </a:rPr>
            </a:br>
            <a:r>
              <a:rPr lang="ar-SA" altLang="en-US" sz="1200" b="0" dirty="0">
                <a:solidFill>
                  <a:srgbClr val="000000"/>
                </a:solidFill>
                <a:latin typeface="Tahoma" panose="020B0604030504040204" pitchFamily="34" charset="0"/>
                <a:cs typeface="B Nazanin" panose="00000400000000000000" pitchFamily="2" charset="-78"/>
              </a:rPr>
              <a:t>ستون </a:t>
            </a:r>
            <a:r>
              <a:rPr lang="en-US" altLang="en-US" sz="1200" b="0" dirty="0">
                <a:solidFill>
                  <a:srgbClr val="000000"/>
                </a:solidFill>
                <a:latin typeface="Tahoma" panose="020B0604030504040204" pitchFamily="34" charset="0"/>
                <a:cs typeface="B Nazanin" panose="00000400000000000000" pitchFamily="2" charset="-78"/>
              </a:rPr>
              <a:t>Y</a:t>
            </a:r>
            <a:r>
              <a:rPr lang="ar-SA" altLang="en-US" sz="1200" b="0" dirty="0">
                <a:solidFill>
                  <a:srgbClr val="000000"/>
                </a:solidFill>
                <a:latin typeface="Tahoma" panose="020B0604030504040204" pitchFamily="34" charset="0"/>
                <a:cs typeface="B Nazanin" panose="00000400000000000000" pitchFamily="2" charset="-78"/>
              </a:rPr>
              <a:t> روی مجموعه صفات خاصه </a:t>
            </a:r>
            <a:r>
              <a:rPr lang="en-US" altLang="en-US" sz="1200" b="0" dirty="0">
                <a:solidFill>
                  <a:srgbClr val="000000"/>
                </a:solidFill>
                <a:latin typeface="Tahoma" panose="020B0604030504040204" pitchFamily="34" charset="0"/>
                <a:cs typeface="B Nazanin" panose="00000400000000000000" pitchFamily="2" charset="-78"/>
              </a:rPr>
              <a:t>X</a:t>
            </a:r>
            <a:r>
              <a:rPr lang="ar-SA" altLang="en-US" sz="1200" b="0" dirty="0">
                <a:solidFill>
                  <a:srgbClr val="000000"/>
                </a:solidFill>
                <a:latin typeface="Tahoma" panose="020B0604030504040204" pitchFamily="34" charset="0"/>
                <a:cs typeface="B Nazanin" panose="00000400000000000000" pitchFamily="2" charset="-78"/>
              </a:rPr>
              <a:t> وابستگی تابعی کامل (</a:t>
            </a:r>
            <a:r>
              <a:rPr lang="en-US" altLang="en-US" sz="1200" b="0" dirty="0">
                <a:solidFill>
                  <a:srgbClr val="000000"/>
                </a:solidFill>
                <a:latin typeface="Tahoma" panose="020B0604030504040204" pitchFamily="34" charset="0"/>
                <a:cs typeface="B Nazanin" panose="00000400000000000000" pitchFamily="2" charset="-78"/>
              </a:rPr>
              <a:t>Full functional dependency</a:t>
            </a:r>
            <a:r>
              <a:rPr lang="ar-SA" altLang="en-US" sz="1200" b="0" dirty="0">
                <a:solidFill>
                  <a:srgbClr val="000000"/>
                </a:solidFill>
                <a:latin typeface="Tahoma" panose="020B0604030504040204" pitchFamily="34" charset="0"/>
                <a:cs typeface="B Nazanin" panose="00000400000000000000" pitchFamily="2" charset="-78"/>
              </a:rPr>
              <a:t>) دارد اگر روی </a:t>
            </a:r>
            <a:r>
              <a:rPr lang="en-US" altLang="en-US" sz="1200" b="0" dirty="0">
                <a:solidFill>
                  <a:srgbClr val="000000"/>
                </a:solidFill>
                <a:latin typeface="Tahoma" panose="020B0604030504040204" pitchFamily="34" charset="0"/>
                <a:cs typeface="B Nazanin" panose="00000400000000000000" pitchFamily="2" charset="-78"/>
              </a:rPr>
              <a:t>X</a:t>
            </a:r>
            <a:r>
              <a:rPr lang="ar-SA" altLang="en-US" sz="1200" b="0" dirty="0">
                <a:solidFill>
                  <a:srgbClr val="000000"/>
                </a:solidFill>
                <a:latin typeface="Tahoma" panose="020B0604030504040204" pitchFamily="34" charset="0"/>
                <a:cs typeface="B Nazanin" panose="00000400000000000000" pitchFamily="2" charset="-78"/>
              </a:rPr>
              <a:t> وابستگی تابعی داشته باشد و با هيچ زيرمجموعه ای از </a:t>
            </a:r>
            <a:r>
              <a:rPr lang="en-US" altLang="en-US" sz="1200" b="0" dirty="0">
                <a:solidFill>
                  <a:srgbClr val="000000"/>
                </a:solidFill>
                <a:latin typeface="Tahoma" panose="020B0604030504040204" pitchFamily="34" charset="0"/>
                <a:cs typeface="B Nazanin" panose="00000400000000000000" pitchFamily="2" charset="-78"/>
              </a:rPr>
              <a:t>X</a:t>
            </a:r>
            <a:r>
              <a:rPr lang="ar-SA" altLang="en-US" sz="1200" b="0" dirty="0">
                <a:solidFill>
                  <a:srgbClr val="000000"/>
                </a:solidFill>
                <a:latin typeface="Tahoma" panose="020B0604030504040204" pitchFamily="34" charset="0"/>
                <a:cs typeface="B Nazanin" panose="00000400000000000000" pitchFamily="2" charset="-78"/>
              </a:rPr>
              <a:t> وابستگی تابعی نداشته باشد.</a:t>
            </a:r>
            <a:br>
              <a:rPr lang="en-US" altLang="en-US" sz="1200" b="0" dirty="0">
                <a:solidFill>
                  <a:schemeClr val="tx1"/>
                </a:solidFill>
                <a:cs typeface="B Nazanin" panose="00000400000000000000" pitchFamily="2" charset="-78"/>
              </a:rPr>
            </a:br>
            <a:r>
              <a:rPr lang="ar-SA" altLang="en-US" sz="1200" b="0" dirty="0">
                <a:solidFill>
                  <a:srgbClr val="000000"/>
                </a:solidFill>
                <a:latin typeface="Tahoma" panose="020B0604030504040204" pitchFamily="34" charset="0"/>
                <a:cs typeface="B Nazanin" panose="00000400000000000000" pitchFamily="2" charset="-78"/>
              </a:rPr>
              <a:t>مثال</a:t>
            </a:r>
            <a:r>
              <a:rPr lang="fa-IR" altLang="en-US" sz="1200" b="0" dirty="0">
                <a:solidFill>
                  <a:srgbClr val="000000"/>
                </a:solidFill>
                <a:latin typeface="Tahoma" panose="020B0604030504040204" pitchFamily="34" charset="0"/>
                <a:cs typeface="B Nazanin" panose="00000400000000000000" pitchFamily="2" charset="-78"/>
              </a:rPr>
              <a:t>. </a:t>
            </a:r>
            <a:r>
              <a:rPr lang="ar-SA" altLang="en-US" sz="1200" b="0" dirty="0">
                <a:solidFill>
                  <a:srgbClr val="000000"/>
                </a:solidFill>
                <a:latin typeface="Tahoma" panose="020B0604030504040204" pitchFamily="34" charset="0"/>
                <a:cs typeface="B Nazanin" panose="00000400000000000000" pitchFamily="2" charset="-78"/>
              </a:rPr>
              <a:t>در جدول </a:t>
            </a:r>
            <a:r>
              <a:rPr lang="en-US" altLang="en-US" sz="1200" b="0" dirty="0">
                <a:solidFill>
                  <a:srgbClr val="000000"/>
                </a:solidFill>
                <a:latin typeface="Tahoma" panose="020B0604030504040204" pitchFamily="34" charset="0"/>
                <a:cs typeface="B Nazanin" panose="00000400000000000000" pitchFamily="2" charset="-78"/>
              </a:rPr>
              <a:t>ALL_SALES</a:t>
            </a:r>
            <a:r>
              <a:rPr lang="ar-SA" altLang="en-US" sz="1200" b="0" dirty="0">
                <a:solidFill>
                  <a:srgbClr val="000000"/>
                </a:solidFill>
                <a:latin typeface="Tahoma" panose="020B0604030504040204" pitchFamily="34" charset="0"/>
                <a:cs typeface="B Nazanin" panose="00000400000000000000" pitchFamily="2" charset="-78"/>
              </a:rPr>
              <a:t> مثال قبل آدرس مشتری وابستگی کامل با </a:t>
            </a:r>
            <a:r>
              <a:rPr lang="en-US" altLang="en-US" sz="1200" b="0" dirty="0" err="1">
                <a:solidFill>
                  <a:srgbClr val="000000"/>
                </a:solidFill>
                <a:latin typeface="Tahoma" panose="020B0604030504040204" pitchFamily="34" charset="0"/>
                <a:cs typeface="B Nazanin" panose="00000400000000000000" pitchFamily="2" charset="-78"/>
              </a:rPr>
              <a:t>SaleNo</a:t>
            </a:r>
            <a:r>
              <a:rPr lang="en-US" altLang="en-US" sz="1200" b="0" dirty="0">
                <a:solidFill>
                  <a:srgbClr val="000000"/>
                </a:solidFill>
                <a:latin typeface="Tahoma" panose="020B0604030504040204" pitchFamily="34" charset="0"/>
                <a:cs typeface="B Nazanin" panose="00000400000000000000" pitchFamily="2" charset="-78"/>
              </a:rPr>
              <a:t>، </a:t>
            </a:r>
            <a:r>
              <a:rPr lang="en-US" altLang="en-US" sz="1200" b="0" dirty="0" err="1">
                <a:solidFill>
                  <a:srgbClr val="000000"/>
                </a:solidFill>
                <a:latin typeface="Tahoma" panose="020B0604030504040204" pitchFamily="34" charset="0"/>
                <a:cs typeface="B Nazanin" panose="00000400000000000000" pitchFamily="2" charset="-78"/>
              </a:rPr>
              <a:t>ProductNo</a:t>
            </a:r>
            <a:r>
              <a:rPr lang="ar-SA" altLang="en-US" sz="1200" b="0" dirty="0">
                <a:solidFill>
                  <a:srgbClr val="000000"/>
                </a:solidFill>
                <a:latin typeface="Tahoma" panose="020B0604030504040204" pitchFamily="34" charset="0"/>
                <a:cs typeface="B Nazanin" panose="00000400000000000000" pitchFamily="2" charset="-78"/>
              </a:rPr>
              <a:t> و </a:t>
            </a:r>
            <a:r>
              <a:rPr lang="en-US" altLang="en-US" sz="1200" b="0" dirty="0" err="1">
                <a:solidFill>
                  <a:srgbClr val="000000"/>
                </a:solidFill>
                <a:latin typeface="Tahoma" panose="020B0604030504040204" pitchFamily="34" charset="0"/>
                <a:cs typeface="B Nazanin" panose="00000400000000000000" pitchFamily="2" charset="-78"/>
              </a:rPr>
              <a:t>CustomerNo</a:t>
            </a:r>
            <a:r>
              <a:rPr lang="ar-SA" altLang="en-US" sz="1200" b="0" dirty="0">
                <a:solidFill>
                  <a:srgbClr val="000000"/>
                </a:solidFill>
                <a:latin typeface="Tahoma" panose="020B0604030504040204" pitchFamily="34" charset="0"/>
                <a:cs typeface="B Nazanin" panose="00000400000000000000" pitchFamily="2" charset="-78"/>
              </a:rPr>
              <a:t> دارد ولی وابستگی تابعی کامل ندارد چون با </a:t>
            </a:r>
            <a:r>
              <a:rPr lang="en-US" altLang="en-US" sz="1200" b="0" dirty="0" err="1">
                <a:solidFill>
                  <a:srgbClr val="000000"/>
                </a:solidFill>
                <a:latin typeface="Tahoma" panose="020B0604030504040204" pitchFamily="34" charset="0"/>
                <a:cs typeface="B Nazanin" panose="00000400000000000000" pitchFamily="2" charset="-78"/>
              </a:rPr>
              <a:t>CustomerNo</a:t>
            </a:r>
            <a:r>
              <a:rPr lang="ar-SA" altLang="en-US" sz="1200" b="0" dirty="0">
                <a:solidFill>
                  <a:srgbClr val="000000"/>
                </a:solidFill>
                <a:latin typeface="Tahoma" panose="020B0604030504040204" pitchFamily="34" charset="0"/>
                <a:cs typeface="B Nazanin" panose="00000400000000000000" pitchFamily="2" charset="-78"/>
              </a:rPr>
              <a:t> وابستگی تابعی دارد.</a:t>
            </a:r>
            <a:br>
              <a:rPr lang="en-US" altLang="en-US" sz="1200" b="0" dirty="0">
                <a:solidFill>
                  <a:schemeClr val="tx1"/>
                </a:solidFill>
                <a:cs typeface="B Nazanin" panose="00000400000000000000" pitchFamily="2" charset="-78"/>
              </a:rPr>
            </a:br>
            <a:r>
              <a:rPr lang="ar-SA" altLang="en-US" sz="1200" b="0" dirty="0">
                <a:solidFill>
                  <a:srgbClr val="000000"/>
                </a:solidFill>
                <a:latin typeface="Tahoma" panose="020B0604030504040204" pitchFamily="34" charset="0"/>
                <a:cs typeface="B Nazanin" panose="00000400000000000000" pitchFamily="2" charset="-78"/>
              </a:rPr>
              <a:t>توجه کنيد اگر کليدهای کانديد در جدول</a:t>
            </a:r>
            <a:r>
              <a:rPr lang="fa-IR" altLang="en-US" sz="1200" dirty="0">
                <a:solidFill>
                  <a:srgbClr val="000000"/>
                </a:solidFill>
                <a:latin typeface="Tahoma" panose="020B0604030504040204" pitchFamily="34" charset="0"/>
                <a:cs typeface="B Nazanin" panose="00000400000000000000" pitchFamily="2" charset="-78"/>
              </a:rPr>
              <a:t>،</a:t>
            </a:r>
            <a:r>
              <a:rPr lang="ar-SA" altLang="en-US" sz="1200" b="0" dirty="0">
                <a:solidFill>
                  <a:srgbClr val="000000"/>
                </a:solidFill>
                <a:latin typeface="Tahoma" panose="020B0604030504040204" pitchFamily="34" charset="0"/>
                <a:cs typeface="B Nazanin" panose="00000400000000000000" pitchFamily="2" charset="-78"/>
              </a:rPr>
              <a:t> ترکيبی نباشند يعنی تنها شامل يک ستون باشند بلافاصله می گوئيم جدول 2</a:t>
            </a:r>
            <a:r>
              <a:rPr lang="en-US" altLang="en-US" sz="1200" b="0" dirty="0">
                <a:solidFill>
                  <a:srgbClr val="000000"/>
                </a:solidFill>
                <a:latin typeface="Tahoma" panose="020B0604030504040204" pitchFamily="34" charset="0"/>
                <a:cs typeface="B Nazanin" panose="00000400000000000000" pitchFamily="2" charset="-78"/>
              </a:rPr>
              <a:t>NF</a:t>
            </a:r>
            <a:r>
              <a:rPr lang="ar-SA" altLang="en-US" sz="1200" b="0" dirty="0">
                <a:solidFill>
                  <a:srgbClr val="000000"/>
                </a:solidFill>
                <a:latin typeface="Tahoma" panose="020B0604030504040204" pitchFamily="34" charset="0"/>
                <a:cs typeface="B Nazanin" panose="00000400000000000000" pitchFamily="2" charset="-78"/>
              </a:rPr>
              <a:t> است.</a:t>
            </a:r>
            <a:br>
              <a:rPr lang="en-US" altLang="en-US" sz="1200" b="0" dirty="0">
                <a:solidFill>
                  <a:schemeClr val="tx1"/>
                </a:solidFill>
                <a:cs typeface="B Nazanin" panose="00000400000000000000" pitchFamily="2" charset="-78"/>
              </a:rPr>
            </a:br>
            <a:br>
              <a:rPr lang="en-US" altLang="en-US" sz="1200" b="0" dirty="0">
                <a:solidFill>
                  <a:schemeClr val="tx1"/>
                </a:solidFill>
                <a:latin typeface="Arial" panose="020B0604020202020204" pitchFamily="34" charset="0"/>
                <a:cs typeface="B Nazanin" panose="00000400000000000000" pitchFamily="2" charset="-78"/>
              </a:rPr>
            </a:br>
            <a:br>
              <a:rPr lang="en-US" altLang="en-US" sz="1200" b="0" dirty="0">
                <a:solidFill>
                  <a:schemeClr val="tx1"/>
                </a:solidFill>
                <a:latin typeface="Arial" panose="020B0604020202020204" pitchFamily="34" charset="0"/>
                <a:cs typeface="B Nazanin" panose="00000400000000000000" pitchFamily="2" charset="-78"/>
              </a:rPr>
            </a:br>
            <a:endParaRPr lang="en-US" dirty="0"/>
          </a:p>
          <a:p>
            <a:pPr algn="r" rtl="1"/>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18</a:t>
            </a:fld>
            <a:endParaRPr lang="en-US" altLang="en-US"/>
          </a:p>
        </p:txBody>
      </p:sp>
    </p:spTree>
    <p:extLst>
      <p:ext uri="{BB962C8B-B14F-4D97-AF65-F5344CB8AC3E}">
        <p14:creationId xmlns:p14="http://schemas.microsoft.com/office/powerpoint/2010/main" val="541686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base" latinLnBrk="0" hangingPunct="1">
              <a:lnSpc>
                <a:spcPct val="100000"/>
              </a:lnSpc>
              <a:spcBef>
                <a:spcPct val="30000"/>
              </a:spcBef>
              <a:spcAft>
                <a:spcPct val="0"/>
              </a:spcAft>
              <a:buClrTx/>
              <a:buSzTx/>
              <a:buFontTx/>
              <a:buNone/>
              <a:tabLst/>
              <a:defRPr/>
            </a:pPr>
            <a:r>
              <a:rPr lang="ar-SA" altLang="en-US" sz="1200" b="0" dirty="0">
                <a:solidFill>
                  <a:srgbClr val="000000"/>
                </a:solidFill>
                <a:latin typeface="Tahoma" panose="020B0604030504040204" pitchFamily="34" charset="0"/>
                <a:cs typeface="B Nazanin" panose="00000400000000000000" pitchFamily="2" charset="-78"/>
              </a:rPr>
              <a:t>مثال</a:t>
            </a:r>
            <a:r>
              <a:rPr lang="fa-IR" altLang="en-US" sz="1200" b="0" dirty="0">
                <a:solidFill>
                  <a:srgbClr val="000000"/>
                </a:solidFill>
                <a:latin typeface="Tahoma" panose="020B0604030504040204" pitchFamily="34" charset="0"/>
                <a:cs typeface="B Nazanin" panose="00000400000000000000" pitchFamily="2" charset="-78"/>
              </a:rPr>
              <a:t>. </a:t>
            </a:r>
            <a:r>
              <a:rPr lang="ar-SA" altLang="en-US" sz="1200" b="0" dirty="0">
                <a:solidFill>
                  <a:srgbClr val="000000"/>
                </a:solidFill>
                <a:latin typeface="Tahoma" panose="020B0604030504040204" pitchFamily="34" charset="0"/>
                <a:cs typeface="B Nazanin" panose="00000400000000000000" pitchFamily="2" charset="-78"/>
              </a:rPr>
              <a:t>در جدول </a:t>
            </a:r>
            <a:r>
              <a:rPr lang="en-US" altLang="en-US" sz="1200" b="0" dirty="0">
                <a:solidFill>
                  <a:srgbClr val="000000"/>
                </a:solidFill>
                <a:latin typeface="Tahoma" panose="020B0604030504040204" pitchFamily="34" charset="0"/>
                <a:cs typeface="B Nazanin" panose="00000400000000000000" pitchFamily="2" charset="-78"/>
              </a:rPr>
              <a:t>ALL_SALES</a:t>
            </a:r>
            <a:r>
              <a:rPr lang="ar-SA" altLang="en-US" sz="1200" b="0" dirty="0">
                <a:solidFill>
                  <a:srgbClr val="000000"/>
                </a:solidFill>
                <a:latin typeface="Tahoma" panose="020B0604030504040204" pitchFamily="34" charset="0"/>
                <a:cs typeface="B Nazanin" panose="00000400000000000000" pitchFamily="2" charset="-78"/>
              </a:rPr>
              <a:t> مثال قبل، </a:t>
            </a:r>
            <a:r>
              <a:rPr lang="en-US" altLang="en-US" sz="1200" b="0" dirty="0" err="1">
                <a:solidFill>
                  <a:srgbClr val="000000"/>
                </a:solidFill>
                <a:latin typeface="Tahoma" panose="020B0604030504040204" pitchFamily="34" charset="0"/>
                <a:cs typeface="B Nazanin" panose="00000400000000000000" pitchFamily="2" charset="-78"/>
              </a:rPr>
              <a:t>Customer_Address</a:t>
            </a:r>
            <a:r>
              <a:rPr lang="ar-SA" altLang="en-US" sz="1200" b="0" dirty="0">
                <a:solidFill>
                  <a:srgbClr val="000000"/>
                </a:solidFill>
                <a:latin typeface="Tahoma" panose="020B0604030504040204" pitchFamily="34" charset="0"/>
                <a:cs typeface="B Nazanin" panose="00000400000000000000" pitchFamily="2" charset="-78"/>
              </a:rPr>
              <a:t> با </a:t>
            </a:r>
            <a:r>
              <a:rPr lang="en-US" altLang="en-US" sz="1200" b="0" dirty="0" err="1">
                <a:solidFill>
                  <a:srgbClr val="000000"/>
                </a:solidFill>
                <a:latin typeface="Tahoma" panose="020B0604030504040204" pitchFamily="34" charset="0"/>
                <a:cs typeface="B Nazanin" panose="00000400000000000000" pitchFamily="2" charset="-78"/>
              </a:rPr>
              <a:t>CustomerNo</a:t>
            </a:r>
            <a:r>
              <a:rPr lang="ar-SA" altLang="en-US" sz="1200" b="0" dirty="0">
                <a:solidFill>
                  <a:srgbClr val="000000"/>
                </a:solidFill>
                <a:latin typeface="Tahoma" panose="020B0604030504040204" pitchFamily="34" charset="0"/>
                <a:cs typeface="B Nazanin" panose="00000400000000000000" pitchFamily="2" charset="-78"/>
              </a:rPr>
              <a:t> وابستگی تابعی دارد، زيرا يک مشتری خاص تنها با يک آدرس مربوط است. توجه کنيد که عکس آن برقرار نيست و چند مشتری ممکن است در يک آدرس زندگی کنند</a:t>
            </a:r>
            <a:r>
              <a:rPr lang="fa-IR" altLang="en-US" sz="1200" b="0" dirty="0">
                <a:solidFill>
                  <a:srgbClr val="000000"/>
                </a:solidFill>
                <a:latin typeface="Tahoma" panose="020B0604030504040204" pitchFamily="34" charset="0"/>
                <a:cs typeface="B Nazanin" panose="00000400000000000000" pitchFamily="2" charset="-78"/>
              </a:rPr>
              <a:t>. </a:t>
            </a:r>
            <a:r>
              <a:rPr lang="ar-SA" altLang="en-US" sz="1200" b="0" dirty="0">
                <a:solidFill>
                  <a:srgbClr val="000000"/>
                </a:solidFill>
                <a:latin typeface="Tahoma" panose="020B0604030504040204" pitchFamily="34" charset="0"/>
                <a:cs typeface="B Nazanin" panose="00000400000000000000" pitchFamily="2" charset="-78"/>
              </a:rPr>
              <a:t>بنابراين يک آدرس ممکن است با بيش از يک شماره مشتری در ارتباط باشد. اگر مشتری بيش از يک آدرس داشته باشد ديگری وابستگی تابعی با شماره مشتری ندارد.</a:t>
            </a:r>
            <a:br>
              <a:rPr lang="en-US" altLang="en-US" sz="1200" b="0" dirty="0">
                <a:solidFill>
                  <a:schemeClr val="tx1"/>
                </a:solidFill>
                <a:cs typeface="B Nazanin" panose="00000400000000000000" pitchFamily="2" charset="-78"/>
              </a:rPr>
            </a:br>
            <a:r>
              <a:rPr lang="ar-SA" altLang="en-US" sz="1200" b="0" dirty="0">
                <a:solidFill>
                  <a:srgbClr val="000000"/>
                </a:solidFill>
                <a:latin typeface="Tahoma" panose="020B0604030504040204" pitchFamily="34" charset="0"/>
                <a:cs typeface="B Nazanin" panose="00000400000000000000" pitchFamily="2" charset="-78"/>
              </a:rPr>
              <a:t>ستون </a:t>
            </a:r>
            <a:r>
              <a:rPr lang="en-US" altLang="en-US" sz="1200" b="0" dirty="0">
                <a:solidFill>
                  <a:srgbClr val="000000"/>
                </a:solidFill>
                <a:latin typeface="Tahoma" panose="020B0604030504040204" pitchFamily="34" charset="0"/>
                <a:cs typeface="B Nazanin" panose="00000400000000000000" pitchFamily="2" charset="-78"/>
              </a:rPr>
              <a:t>Y</a:t>
            </a:r>
            <a:r>
              <a:rPr lang="ar-SA" altLang="en-US" sz="1200" b="0" dirty="0">
                <a:solidFill>
                  <a:srgbClr val="000000"/>
                </a:solidFill>
                <a:latin typeface="Tahoma" panose="020B0604030504040204" pitchFamily="34" charset="0"/>
                <a:cs typeface="B Nazanin" panose="00000400000000000000" pitchFamily="2" charset="-78"/>
              </a:rPr>
              <a:t> روی مجموعه صفات خاصه </a:t>
            </a:r>
            <a:r>
              <a:rPr lang="en-US" altLang="en-US" sz="1200" b="0" dirty="0">
                <a:solidFill>
                  <a:srgbClr val="000000"/>
                </a:solidFill>
                <a:latin typeface="Tahoma" panose="020B0604030504040204" pitchFamily="34" charset="0"/>
                <a:cs typeface="B Nazanin" panose="00000400000000000000" pitchFamily="2" charset="-78"/>
              </a:rPr>
              <a:t>X</a:t>
            </a:r>
            <a:r>
              <a:rPr lang="ar-SA" altLang="en-US" sz="1200" b="0" dirty="0">
                <a:solidFill>
                  <a:srgbClr val="000000"/>
                </a:solidFill>
                <a:latin typeface="Tahoma" panose="020B0604030504040204" pitchFamily="34" charset="0"/>
                <a:cs typeface="B Nazanin" panose="00000400000000000000" pitchFamily="2" charset="-78"/>
              </a:rPr>
              <a:t> وابستگی تابعی کامل (</a:t>
            </a:r>
            <a:r>
              <a:rPr lang="en-US" altLang="en-US" sz="1200" b="0" dirty="0">
                <a:solidFill>
                  <a:srgbClr val="000000"/>
                </a:solidFill>
                <a:latin typeface="Tahoma" panose="020B0604030504040204" pitchFamily="34" charset="0"/>
                <a:cs typeface="B Nazanin" panose="00000400000000000000" pitchFamily="2" charset="-78"/>
              </a:rPr>
              <a:t>Full functional dependency</a:t>
            </a:r>
            <a:r>
              <a:rPr lang="ar-SA" altLang="en-US" sz="1200" b="0" dirty="0">
                <a:solidFill>
                  <a:srgbClr val="000000"/>
                </a:solidFill>
                <a:latin typeface="Tahoma" panose="020B0604030504040204" pitchFamily="34" charset="0"/>
                <a:cs typeface="B Nazanin" panose="00000400000000000000" pitchFamily="2" charset="-78"/>
              </a:rPr>
              <a:t>) دارد اگر روی </a:t>
            </a:r>
            <a:r>
              <a:rPr lang="en-US" altLang="en-US" sz="1200" b="0" dirty="0">
                <a:solidFill>
                  <a:srgbClr val="000000"/>
                </a:solidFill>
                <a:latin typeface="Tahoma" panose="020B0604030504040204" pitchFamily="34" charset="0"/>
                <a:cs typeface="B Nazanin" panose="00000400000000000000" pitchFamily="2" charset="-78"/>
              </a:rPr>
              <a:t>X</a:t>
            </a:r>
            <a:r>
              <a:rPr lang="ar-SA" altLang="en-US" sz="1200" b="0" dirty="0">
                <a:solidFill>
                  <a:srgbClr val="000000"/>
                </a:solidFill>
                <a:latin typeface="Tahoma" panose="020B0604030504040204" pitchFamily="34" charset="0"/>
                <a:cs typeface="B Nazanin" panose="00000400000000000000" pitchFamily="2" charset="-78"/>
              </a:rPr>
              <a:t> وابستگی تابعی داشته باشد و با هيچ زيرمجموعه ای از </a:t>
            </a:r>
            <a:r>
              <a:rPr lang="en-US" altLang="en-US" sz="1200" b="0" dirty="0">
                <a:solidFill>
                  <a:srgbClr val="000000"/>
                </a:solidFill>
                <a:latin typeface="Tahoma" panose="020B0604030504040204" pitchFamily="34" charset="0"/>
                <a:cs typeface="B Nazanin" panose="00000400000000000000" pitchFamily="2" charset="-78"/>
              </a:rPr>
              <a:t>X</a:t>
            </a:r>
            <a:r>
              <a:rPr lang="ar-SA" altLang="en-US" sz="1200" b="0" dirty="0">
                <a:solidFill>
                  <a:srgbClr val="000000"/>
                </a:solidFill>
                <a:latin typeface="Tahoma" panose="020B0604030504040204" pitchFamily="34" charset="0"/>
                <a:cs typeface="B Nazanin" panose="00000400000000000000" pitchFamily="2" charset="-78"/>
              </a:rPr>
              <a:t> وابستگی تابعی نداشته باشد.</a:t>
            </a:r>
            <a:br>
              <a:rPr lang="en-US" altLang="en-US" sz="1200" b="0" dirty="0">
                <a:solidFill>
                  <a:schemeClr val="tx1"/>
                </a:solidFill>
                <a:cs typeface="B Nazanin" panose="00000400000000000000" pitchFamily="2" charset="-78"/>
              </a:rPr>
            </a:br>
            <a:r>
              <a:rPr lang="ar-SA" altLang="en-US" sz="1200" b="0" dirty="0">
                <a:solidFill>
                  <a:srgbClr val="000000"/>
                </a:solidFill>
                <a:latin typeface="Tahoma" panose="020B0604030504040204" pitchFamily="34" charset="0"/>
                <a:cs typeface="B Nazanin" panose="00000400000000000000" pitchFamily="2" charset="-78"/>
              </a:rPr>
              <a:t>مثال</a:t>
            </a:r>
            <a:r>
              <a:rPr lang="fa-IR" altLang="en-US" sz="1200" b="0" dirty="0">
                <a:solidFill>
                  <a:srgbClr val="000000"/>
                </a:solidFill>
                <a:latin typeface="Tahoma" panose="020B0604030504040204" pitchFamily="34" charset="0"/>
                <a:cs typeface="B Nazanin" panose="00000400000000000000" pitchFamily="2" charset="-78"/>
              </a:rPr>
              <a:t>. </a:t>
            </a:r>
            <a:r>
              <a:rPr lang="ar-SA" altLang="en-US" sz="1200" b="0" dirty="0">
                <a:solidFill>
                  <a:srgbClr val="000000"/>
                </a:solidFill>
                <a:latin typeface="Tahoma" panose="020B0604030504040204" pitchFamily="34" charset="0"/>
                <a:cs typeface="B Nazanin" panose="00000400000000000000" pitchFamily="2" charset="-78"/>
              </a:rPr>
              <a:t>در جدول </a:t>
            </a:r>
            <a:r>
              <a:rPr lang="en-US" altLang="en-US" sz="1200" b="0" dirty="0">
                <a:solidFill>
                  <a:srgbClr val="000000"/>
                </a:solidFill>
                <a:latin typeface="Tahoma" panose="020B0604030504040204" pitchFamily="34" charset="0"/>
                <a:cs typeface="B Nazanin" panose="00000400000000000000" pitchFamily="2" charset="-78"/>
              </a:rPr>
              <a:t>ALL_SALES</a:t>
            </a:r>
            <a:r>
              <a:rPr lang="ar-SA" altLang="en-US" sz="1200" b="0" dirty="0">
                <a:solidFill>
                  <a:srgbClr val="000000"/>
                </a:solidFill>
                <a:latin typeface="Tahoma" panose="020B0604030504040204" pitchFamily="34" charset="0"/>
                <a:cs typeface="B Nazanin" panose="00000400000000000000" pitchFamily="2" charset="-78"/>
              </a:rPr>
              <a:t> مثال قبل آدرس مشتری وابستگی کامل با </a:t>
            </a:r>
            <a:r>
              <a:rPr lang="en-US" altLang="en-US" sz="1200" b="0" dirty="0" err="1">
                <a:solidFill>
                  <a:srgbClr val="000000"/>
                </a:solidFill>
                <a:latin typeface="Tahoma" panose="020B0604030504040204" pitchFamily="34" charset="0"/>
                <a:cs typeface="B Nazanin" panose="00000400000000000000" pitchFamily="2" charset="-78"/>
              </a:rPr>
              <a:t>SaleNo</a:t>
            </a:r>
            <a:r>
              <a:rPr lang="en-US" altLang="en-US" sz="1200" b="0" dirty="0">
                <a:solidFill>
                  <a:srgbClr val="000000"/>
                </a:solidFill>
                <a:latin typeface="Tahoma" panose="020B0604030504040204" pitchFamily="34" charset="0"/>
                <a:cs typeface="B Nazanin" panose="00000400000000000000" pitchFamily="2" charset="-78"/>
              </a:rPr>
              <a:t>، </a:t>
            </a:r>
            <a:r>
              <a:rPr lang="en-US" altLang="en-US" sz="1200" b="0" dirty="0" err="1">
                <a:solidFill>
                  <a:srgbClr val="000000"/>
                </a:solidFill>
                <a:latin typeface="Tahoma" panose="020B0604030504040204" pitchFamily="34" charset="0"/>
                <a:cs typeface="B Nazanin" panose="00000400000000000000" pitchFamily="2" charset="-78"/>
              </a:rPr>
              <a:t>ProductNo</a:t>
            </a:r>
            <a:r>
              <a:rPr lang="ar-SA" altLang="en-US" sz="1200" b="0" dirty="0">
                <a:solidFill>
                  <a:srgbClr val="000000"/>
                </a:solidFill>
                <a:latin typeface="Tahoma" panose="020B0604030504040204" pitchFamily="34" charset="0"/>
                <a:cs typeface="B Nazanin" panose="00000400000000000000" pitchFamily="2" charset="-78"/>
              </a:rPr>
              <a:t> و </a:t>
            </a:r>
            <a:r>
              <a:rPr lang="en-US" altLang="en-US" sz="1200" b="0" dirty="0" err="1">
                <a:solidFill>
                  <a:srgbClr val="000000"/>
                </a:solidFill>
                <a:latin typeface="Tahoma" panose="020B0604030504040204" pitchFamily="34" charset="0"/>
                <a:cs typeface="B Nazanin" panose="00000400000000000000" pitchFamily="2" charset="-78"/>
              </a:rPr>
              <a:t>CustomerNo</a:t>
            </a:r>
            <a:r>
              <a:rPr lang="ar-SA" altLang="en-US" sz="1200" b="0" dirty="0">
                <a:solidFill>
                  <a:srgbClr val="000000"/>
                </a:solidFill>
                <a:latin typeface="Tahoma" panose="020B0604030504040204" pitchFamily="34" charset="0"/>
                <a:cs typeface="B Nazanin" panose="00000400000000000000" pitchFamily="2" charset="-78"/>
              </a:rPr>
              <a:t> دارد ولی وابستگی تابعی کامل ندارد چون با </a:t>
            </a:r>
            <a:r>
              <a:rPr lang="en-US" altLang="en-US" sz="1200" b="0" dirty="0" err="1">
                <a:solidFill>
                  <a:srgbClr val="000000"/>
                </a:solidFill>
                <a:latin typeface="Tahoma" panose="020B0604030504040204" pitchFamily="34" charset="0"/>
                <a:cs typeface="B Nazanin" panose="00000400000000000000" pitchFamily="2" charset="-78"/>
              </a:rPr>
              <a:t>CustomerNo</a:t>
            </a:r>
            <a:r>
              <a:rPr lang="ar-SA" altLang="en-US" sz="1200" b="0" dirty="0">
                <a:solidFill>
                  <a:srgbClr val="000000"/>
                </a:solidFill>
                <a:latin typeface="Tahoma" panose="020B0604030504040204" pitchFamily="34" charset="0"/>
                <a:cs typeface="B Nazanin" panose="00000400000000000000" pitchFamily="2" charset="-78"/>
              </a:rPr>
              <a:t> وابستگی تابعی دارد.</a:t>
            </a:r>
            <a:br>
              <a:rPr lang="en-US" altLang="en-US" sz="1200" b="0" dirty="0">
                <a:solidFill>
                  <a:schemeClr val="tx1"/>
                </a:solidFill>
                <a:cs typeface="B Nazanin" panose="00000400000000000000" pitchFamily="2" charset="-78"/>
              </a:rPr>
            </a:br>
            <a:r>
              <a:rPr lang="ar-SA" altLang="en-US" sz="1200" b="0" dirty="0">
                <a:solidFill>
                  <a:srgbClr val="000000"/>
                </a:solidFill>
                <a:latin typeface="Tahoma" panose="020B0604030504040204" pitchFamily="34" charset="0"/>
                <a:cs typeface="B Nazanin" panose="00000400000000000000" pitchFamily="2" charset="-78"/>
              </a:rPr>
              <a:t>توجه کنيد اگر کليدهای کانديد در جدول</a:t>
            </a:r>
            <a:r>
              <a:rPr lang="fa-IR" altLang="en-US" sz="1200" dirty="0">
                <a:solidFill>
                  <a:srgbClr val="000000"/>
                </a:solidFill>
                <a:latin typeface="Tahoma" panose="020B0604030504040204" pitchFamily="34" charset="0"/>
                <a:cs typeface="B Nazanin" panose="00000400000000000000" pitchFamily="2" charset="-78"/>
              </a:rPr>
              <a:t>،</a:t>
            </a:r>
            <a:r>
              <a:rPr lang="ar-SA" altLang="en-US" sz="1200" b="0" dirty="0">
                <a:solidFill>
                  <a:srgbClr val="000000"/>
                </a:solidFill>
                <a:latin typeface="Tahoma" panose="020B0604030504040204" pitchFamily="34" charset="0"/>
                <a:cs typeface="B Nazanin" panose="00000400000000000000" pitchFamily="2" charset="-78"/>
              </a:rPr>
              <a:t> ترکيبی نباشند يعنی تنها شامل يک ستون باشند بلافاصله می گوئيم جدول 2</a:t>
            </a:r>
            <a:r>
              <a:rPr lang="en-US" altLang="en-US" sz="1200" b="0" dirty="0">
                <a:solidFill>
                  <a:srgbClr val="000000"/>
                </a:solidFill>
                <a:latin typeface="Tahoma" panose="020B0604030504040204" pitchFamily="34" charset="0"/>
                <a:cs typeface="B Nazanin" panose="00000400000000000000" pitchFamily="2" charset="-78"/>
              </a:rPr>
              <a:t>NF</a:t>
            </a:r>
            <a:r>
              <a:rPr lang="ar-SA" altLang="en-US" sz="1200" b="0" dirty="0">
                <a:solidFill>
                  <a:srgbClr val="000000"/>
                </a:solidFill>
                <a:latin typeface="Tahoma" panose="020B0604030504040204" pitchFamily="34" charset="0"/>
                <a:cs typeface="B Nazanin" panose="00000400000000000000" pitchFamily="2" charset="-78"/>
              </a:rPr>
              <a:t> است.</a:t>
            </a:r>
            <a:br>
              <a:rPr lang="en-US" altLang="en-US" sz="1200" b="0" dirty="0">
                <a:solidFill>
                  <a:schemeClr val="tx1"/>
                </a:solidFill>
                <a:cs typeface="B Nazanin" panose="00000400000000000000" pitchFamily="2" charset="-78"/>
              </a:rPr>
            </a:br>
            <a:br>
              <a:rPr lang="en-US" altLang="en-US" sz="1200" b="0" dirty="0">
                <a:solidFill>
                  <a:schemeClr val="tx1"/>
                </a:solidFill>
                <a:latin typeface="Arial" panose="020B0604020202020204" pitchFamily="34" charset="0"/>
                <a:cs typeface="B Nazanin" panose="00000400000000000000" pitchFamily="2" charset="-78"/>
              </a:rPr>
            </a:br>
            <a:br>
              <a:rPr lang="en-US" altLang="en-US" sz="1200" b="0" dirty="0">
                <a:solidFill>
                  <a:schemeClr val="tx1"/>
                </a:solidFill>
                <a:latin typeface="Arial" panose="020B0604020202020204" pitchFamily="34" charset="0"/>
                <a:cs typeface="B Nazanin" panose="00000400000000000000" pitchFamily="2" charset="-78"/>
              </a:rPr>
            </a:br>
            <a:endParaRPr lang="en-US" dirty="0"/>
          </a:p>
          <a:p>
            <a:pPr algn="r" rtl="1"/>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19</a:t>
            </a:fld>
            <a:endParaRPr lang="en-US" altLang="en-US"/>
          </a:p>
        </p:txBody>
      </p:sp>
    </p:spTree>
    <p:extLst>
      <p:ext uri="{BB962C8B-B14F-4D97-AF65-F5344CB8AC3E}">
        <p14:creationId xmlns:p14="http://schemas.microsoft.com/office/powerpoint/2010/main" val="2816426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algn="r" rtl="1">
              <a:lnSpc>
                <a:spcPct val="107000"/>
              </a:lnSpc>
              <a:spcBef>
                <a:spcPts val="0"/>
              </a:spcBef>
              <a:spcAft>
                <a:spcPts val="800"/>
              </a:spcAft>
            </a:pPr>
            <a:r>
              <a:rPr lang="ar-SA" sz="1350" b="1" dirty="0">
                <a:effectLst/>
                <a:latin typeface="Calibri" panose="020F0502020204030204" pitchFamily="34" charset="0"/>
                <a:ea typeface="Times New Roman" panose="02020603050405020304" pitchFamily="18" charset="0"/>
                <a:cs typeface="Times New Roman" panose="02020603050405020304" pitchFamily="18" charset="0"/>
              </a:rPr>
              <a:t>مراحل اصلاح برای رسیدن به 2</a:t>
            </a:r>
            <a:r>
              <a:rPr lang="en-US" sz="1350" b="1" dirty="0">
                <a:effectLst/>
                <a:latin typeface="Times New Roman" panose="02020603050405020304" pitchFamily="18" charset="0"/>
                <a:ea typeface="Times New Roman" panose="02020603050405020304" pitchFamily="18" charset="0"/>
                <a:cs typeface="Arial" panose="020B0604020202020204" pitchFamily="34" charset="0"/>
              </a:rPr>
              <a:t>NF</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برای تبدیل این جدول به 2</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NF:</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tabLst>
                <a:tab pos="457200" algn="l"/>
              </a:tabLst>
            </a:pP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تفکیک مشتریان</a:t>
            </a:r>
            <a:r>
              <a:rPr lang="en-US" sz="1200" b="1" dirty="0">
                <a:effectLst/>
                <a:latin typeface="Times New Roman" panose="02020603050405020304" pitchFamily="18" charset="0"/>
                <a:ea typeface="Times New Roman" panose="02020603050405020304" pitchFamily="18" charset="0"/>
                <a:cs typeface="Arial" panose="020B0604020202020204" pitchFamily="34" charset="0"/>
              </a:rPr>
              <a:t> (Customers)</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یک جدول جداگانه برای مشتریان ایجاد کنید که کلید اصلی آن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CustomerNo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باشد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gn="r" rtl="1">
              <a:lnSpc>
                <a:spcPct val="107000"/>
              </a:lnSpc>
              <a:spcBef>
                <a:spcPts val="0"/>
              </a:spcBef>
              <a:spcAft>
                <a:spcPts val="800"/>
              </a:spcAft>
              <a:buSzPts val="1000"/>
              <a:buFont typeface="Wingdings" panose="05000000000000000000" pitchFamily="2" charset="2"/>
              <a:buChar char=""/>
              <a:tabLst>
                <a:tab pos="1371600" algn="l"/>
              </a:tabLst>
            </a:pPr>
            <a:r>
              <a:rPr lang="en-US" sz="1000" dirty="0" err="1">
                <a:effectLst/>
                <a:latin typeface="Courier New" panose="02070309020205020404" pitchFamily="49" charset="0"/>
                <a:ea typeface="Times New Roman" panose="02020603050405020304" pitchFamily="18" charset="0"/>
                <a:cs typeface="Arial" panose="020B0604020202020204" pitchFamily="34" charset="0"/>
              </a:rPr>
              <a:t>CustomerNo</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000" dirty="0">
                <a:effectLst/>
                <a:latin typeface="Courier New" panose="02070309020205020404" pitchFamily="49" charset="0"/>
                <a:ea typeface="Times New Roman" panose="02020603050405020304" pitchFamily="18" charset="0"/>
                <a:cs typeface="Arial" panose="020B0604020202020204" pitchFamily="34" charset="0"/>
              </a:rPr>
              <a:t>First</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000" dirty="0">
                <a:effectLst/>
                <a:latin typeface="Courier New" panose="02070309020205020404" pitchFamily="49" charset="0"/>
                <a:ea typeface="Times New Roman" panose="02020603050405020304" pitchFamily="18" charset="0"/>
                <a:cs typeface="Arial" panose="020B0604020202020204" pitchFamily="34" charset="0"/>
              </a:rPr>
              <a:t>Last</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000" dirty="0">
                <a:effectLst/>
                <a:latin typeface="Courier New" panose="02070309020205020404" pitchFamily="49" charset="0"/>
                <a:ea typeface="Times New Roman" panose="02020603050405020304" pitchFamily="18" charset="0"/>
                <a:cs typeface="Arial" panose="020B0604020202020204" pitchFamily="34" charset="0"/>
              </a:rPr>
              <a:t>Address</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000" dirty="0">
                <a:effectLst/>
                <a:latin typeface="Courier New" panose="02070309020205020404" pitchFamily="49" charset="0"/>
                <a:ea typeface="Times New Roman" panose="02020603050405020304" pitchFamily="18" charset="0"/>
                <a:cs typeface="Arial" panose="020B0604020202020204" pitchFamily="34" charset="0"/>
              </a:rPr>
              <a:t>Credit Limit</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tabLst>
                <a:tab pos="457200" algn="l"/>
              </a:tabLst>
            </a:pP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تفکیک نمایندگان فروش</a:t>
            </a:r>
            <a:r>
              <a:rPr lang="en-US" sz="1200" b="1" dirty="0">
                <a:effectLst/>
                <a:latin typeface="Times New Roman" panose="02020603050405020304" pitchFamily="18" charset="0"/>
                <a:ea typeface="Times New Roman" panose="02020603050405020304" pitchFamily="18" charset="0"/>
                <a:cs typeface="Arial" panose="020B0604020202020204" pitchFamily="34" charset="0"/>
              </a:rPr>
              <a:t> (Sales Representatives)</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یک جدول جداگانه برای نمایندگان فروش با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SaleNo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Salesrep</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ایجاد کنید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gn="r" rtl="1">
              <a:lnSpc>
                <a:spcPct val="107000"/>
              </a:lnSpc>
              <a:spcBef>
                <a:spcPts val="0"/>
              </a:spcBef>
              <a:spcAft>
                <a:spcPts val="800"/>
              </a:spcAft>
              <a:buSzPts val="1000"/>
              <a:buFont typeface="Wingdings" panose="05000000000000000000" pitchFamily="2" charset="2"/>
              <a:buChar char=""/>
              <a:tabLst>
                <a:tab pos="1371600" algn="l"/>
              </a:tabLst>
            </a:pPr>
            <a:r>
              <a:rPr lang="en-US" sz="1000" dirty="0" err="1">
                <a:effectLst/>
                <a:latin typeface="Courier New" panose="02070309020205020404" pitchFamily="49" charset="0"/>
                <a:ea typeface="Times New Roman" panose="02020603050405020304" pitchFamily="18" charset="0"/>
                <a:cs typeface="Arial" panose="020B0604020202020204" pitchFamily="34" charset="0"/>
              </a:rPr>
              <a:t>SaleNo</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000" dirty="0" err="1">
                <a:effectLst/>
                <a:latin typeface="Courier New" panose="02070309020205020404" pitchFamily="49" charset="0"/>
                <a:ea typeface="Times New Roman" panose="02020603050405020304" pitchFamily="18" charset="0"/>
                <a:cs typeface="Arial" panose="020B0604020202020204" pitchFamily="34" charset="0"/>
              </a:rPr>
              <a:t>Salesrep</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tabLst>
                <a:tab pos="457200" algn="l"/>
              </a:tabLst>
            </a:pP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بازتعریف فروش و محصولات</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یک جدول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Sales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برای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SaleNo</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CustomerNo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 احتمالاً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Salesrep</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ایجاد کنید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اطلاعات مربوط به محصولات</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ProductNo</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Qty</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Amount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را به جدول جداگانه‌ای به نام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SaleDetails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منتقل کنید که کلید اصلی آن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SaleNo</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ProductNo</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باشد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r" rtl="1">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p>
          <a:p>
            <a:pPr rtl="1"/>
            <a:endParaRPr lang="en-US" sz="1200" b="0" i="0" kern="1200" dirty="0">
              <a:solidFill>
                <a:schemeClr val="tx1"/>
              </a:solidFill>
              <a:effectLst/>
              <a:latin typeface="+mn-lt"/>
              <a:ea typeface="+mn-ea"/>
              <a:cs typeface="+mn-cs"/>
            </a:endParaRPr>
          </a:p>
          <a:p>
            <a:pPr rtl="1"/>
            <a:endParaRPr lang="en-US" sz="1200" b="0" i="0" kern="1200" dirty="0">
              <a:solidFill>
                <a:schemeClr val="tx1"/>
              </a:solidFill>
              <a:effectLst/>
              <a:latin typeface="+mn-lt"/>
              <a:ea typeface="+mn-ea"/>
              <a:cs typeface="+mn-cs"/>
            </a:endParaRPr>
          </a:p>
          <a:p>
            <a:pPr rtl="1"/>
            <a:r>
              <a:rPr lang="fa-IR" sz="1200" b="0" i="0" kern="1200" dirty="0">
                <a:solidFill>
                  <a:schemeClr val="tx1"/>
                </a:solidFill>
                <a:effectLst/>
                <a:latin typeface="+mn-lt"/>
                <a:ea typeface="+mn-ea"/>
                <a:cs typeface="+mn-cs"/>
              </a:rPr>
              <a:t>ترکيب غير تکراری </a:t>
            </a:r>
            <a:r>
              <a:rPr lang="en-US" sz="1200" b="0" i="0" kern="1200" dirty="0" err="1">
                <a:solidFill>
                  <a:schemeClr val="tx1"/>
                </a:solidFill>
                <a:effectLst/>
                <a:latin typeface="+mn-lt"/>
                <a:ea typeface="+mn-ea"/>
                <a:cs typeface="+mn-cs"/>
              </a:rPr>
              <a:t>ProductNo+CustomerNo+SaleNo</a:t>
            </a:r>
            <a:r>
              <a:rPr lang="en-US" sz="1200" b="0" i="0" kern="1200" dirty="0">
                <a:solidFill>
                  <a:schemeClr val="tx1"/>
                </a:solidFill>
                <a:effectLst/>
                <a:latin typeface="+mn-lt"/>
                <a:ea typeface="+mn-ea"/>
                <a:cs typeface="+mn-cs"/>
              </a:rPr>
              <a:t> </a:t>
            </a:r>
            <a:r>
              <a:rPr lang="fa-IR" sz="1200" b="0" i="0" kern="1200" dirty="0">
                <a:solidFill>
                  <a:schemeClr val="tx1"/>
                </a:solidFill>
                <a:effectLst/>
                <a:latin typeface="+mn-lt"/>
                <a:ea typeface="+mn-ea"/>
                <a:cs typeface="+mn-cs"/>
              </a:rPr>
              <a:t>را می توان کليد اصلی درنظر گرفت.</a:t>
            </a:r>
          </a:p>
          <a:p>
            <a:pPr rtl="0"/>
            <a:r>
              <a:rPr lang="en-US" sz="1200" b="1" i="0" kern="1200" dirty="0">
                <a:solidFill>
                  <a:schemeClr val="tx1"/>
                </a:solidFill>
                <a:effectLst/>
                <a:latin typeface="+mn-lt"/>
                <a:ea typeface="+mn-ea"/>
                <a:cs typeface="+mn-cs"/>
              </a:rPr>
              <a:t>ALL_SALES(</a:t>
            </a:r>
            <a:r>
              <a:rPr lang="en-US" sz="1200" b="1" i="0" u="sng" kern="1200" dirty="0" err="1">
                <a:solidFill>
                  <a:schemeClr val="tx1"/>
                </a:solidFill>
                <a:effectLst/>
                <a:latin typeface="+mn-lt"/>
                <a:ea typeface="+mn-ea"/>
                <a:cs typeface="+mn-cs"/>
              </a:rPr>
              <a:t>SaleNo</a:t>
            </a:r>
            <a:r>
              <a:rPr lang="en-US" sz="1200" b="1" i="0" u="sng" kern="1200" dirty="0">
                <a:solidFill>
                  <a:schemeClr val="tx1"/>
                </a:solidFill>
                <a:effectLst/>
                <a:latin typeface="+mn-lt"/>
                <a:ea typeface="+mn-ea"/>
                <a:cs typeface="+mn-cs"/>
              </a:rPr>
              <a:t>, </a:t>
            </a:r>
            <a:r>
              <a:rPr lang="en-US" sz="1200" b="1" i="0" u="sng" kern="1200" dirty="0" err="1">
                <a:solidFill>
                  <a:schemeClr val="tx1"/>
                </a:solidFill>
                <a:effectLst/>
                <a:latin typeface="+mn-lt"/>
                <a:ea typeface="+mn-ea"/>
                <a:cs typeface="+mn-cs"/>
              </a:rPr>
              <a:t>ProductNo</a:t>
            </a:r>
            <a:r>
              <a:rPr lang="en-US" sz="1200" b="1" i="0" u="sng" kern="1200" dirty="0">
                <a:solidFill>
                  <a:schemeClr val="tx1"/>
                </a:solidFill>
                <a:effectLst/>
                <a:latin typeface="+mn-lt"/>
                <a:ea typeface="+mn-ea"/>
                <a:cs typeface="+mn-cs"/>
              </a:rPr>
              <a:t>, </a:t>
            </a:r>
            <a:r>
              <a:rPr lang="en-US" sz="1200" b="1" i="0" u="sng" kern="1200" dirty="0" err="1">
                <a:solidFill>
                  <a:schemeClr val="tx1"/>
                </a:solidFill>
                <a:effectLst/>
                <a:latin typeface="+mn-lt"/>
                <a:ea typeface="+mn-ea"/>
                <a:cs typeface="+mn-cs"/>
              </a:rPr>
              <a:t>CustomerNo</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SaleDate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QtyInStock</a:t>
            </a:r>
            <a:r>
              <a:rPr lang="en-US" sz="1200" b="1" i="0" kern="1200" dirty="0">
                <a:solidFill>
                  <a:schemeClr val="tx1"/>
                </a:solidFill>
                <a:effectLst/>
                <a:latin typeface="+mn-lt"/>
                <a:ea typeface="+mn-ea"/>
                <a:cs typeface="+mn-cs"/>
              </a:rPr>
              <a:t>, Description, Price, </a:t>
            </a:r>
            <a:r>
              <a:rPr lang="en-US" sz="1200" b="1" i="0" kern="1200" dirty="0" err="1">
                <a:solidFill>
                  <a:schemeClr val="tx1"/>
                </a:solidFill>
                <a:effectLst/>
                <a:latin typeface="+mn-lt"/>
                <a:ea typeface="+mn-ea"/>
                <a:cs typeface="+mn-cs"/>
              </a:rPr>
              <a:t>Customer_Name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Customer_Address</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CreditLimit</a:t>
            </a:r>
            <a:r>
              <a:rPr lang="en-US" sz="1200" b="1" i="0" kern="1200" dirty="0">
                <a:solidFill>
                  <a:schemeClr val="tx1"/>
                </a:solidFill>
                <a:effectLst/>
                <a:latin typeface="+mn-lt"/>
                <a:ea typeface="+mn-ea"/>
                <a:cs typeface="+mn-cs"/>
              </a:rPr>
              <a:t>, Amount, </a:t>
            </a:r>
            <a:r>
              <a:rPr lang="en-US" sz="1200" b="1" i="0" kern="1200" dirty="0" err="1">
                <a:solidFill>
                  <a:schemeClr val="tx1"/>
                </a:solidFill>
                <a:effectLst/>
                <a:latin typeface="+mn-lt"/>
                <a:ea typeface="+mn-ea"/>
                <a:cs typeface="+mn-cs"/>
              </a:rPr>
              <a:t>Salesr</a:t>
            </a:r>
            <a:endParaRPr lang="en-US" sz="1200" b="1"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20</a:t>
            </a:fld>
            <a:endParaRPr lang="en-US" altLang="en-US"/>
          </a:p>
        </p:txBody>
      </p:sp>
    </p:spTree>
    <p:extLst>
      <p:ext uri="{BB962C8B-B14F-4D97-AF65-F5344CB8AC3E}">
        <p14:creationId xmlns:p14="http://schemas.microsoft.com/office/powerpoint/2010/main" val="35755465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Text Box 7">
            <a:extLst>
              <a:ext uri="{FF2B5EF4-FFF2-40B4-BE49-F238E27FC236}">
                <a16:creationId xmlns:a16="http://schemas.microsoft.com/office/drawing/2014/main" id="{3B824858-D1FC-4D05-A041-6B7ADBE51124}"/>
              </a:ext>
            </a:extLst>
          </p:cNvPr>
          <p:cNvSpPr txBox="1">
            <a:spLocks noChangeArrowheads="1"/>
          </p:cNvSpPr>
          <p:nvPr/>
        </p:nvSpPr>
        <p:spPr bwMode="auto">
          <a:xfrm>
            <a:off x="2674938" y="5726113"/>
            <a:ext cx="3694112" cy="793750"/>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5" name="Rectangle 5">
            <a:extLst>
              <a:ext uri="{FF2B5EF4-FFF2-40B4-BE49-F238E27FC236}">
                <a16:creationId xmlns:a16="http://schemas.microsoft.com/office/drawing/2014/main" id="{33FCF00C-44D2-4DAB-8FFD-D10102022EE2}"/>
              </a:ext>
            </a:extLst>
          </p:cNvPr>
          <p:cNvSpPr>
            <a:spLocks noGrp="1" noChangeArrowheads="1"/>
          </p:cNvSpPr>
          <p:nvPr>
            <p:ph type="sldNum" sz="quarter" idx="10"/>
          </p:nvPr>
        </p:nvSpPr>
        <p:spPr>
          <a:xfrm>
            <a:off x="6596063" y="6218238"/>
            <a:ext cx="1905000" cy="457200"/>
          </a:xfrm>
        </p:spPr>
        <p:txBody>
          <a:bodyPr/>
          <a:lstStyle>
            <a:lvl1pPr>
              <a:defRPr>
                <a:solidFill>
                  <a:srgbClr val="578963"/>
                </a:solidFill>
              </a:defRPr>
            </a:lvl1pPr>
          </a:lstStyle>
          <a:p>
            <a:pPr>
              <a:defRPr/>
            </a:pPr>
            <a:fld id="{ADD8DEBD-898F-47E3-B439-B7F4B77DCB7A}" type="slidenum">
              <a:rPr lang="en-US" altLang="en-US"/>
              <a:pPr>
                <a:defRPr/>
              </a:pPr>
              <a:t>‹#›</a:t>
            </a:fld>
            <a:endParaRPr lang="en-US" altLang="en-US"/>
          </a:p>
        </p:txBody>
      </p:sp>
    </p:spTree>
    <p:extLst>
      <p:ext uri="{BB962C8B-B14F-4D97-AF65-F5344CB8AC3E}">
        <p14:creationId xmlns:p14="http://schemas.microsoft.com/office/powerpoint/2010/main" val="665252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759E58FA-2701-4089-BED0-ED4504B31C4A}"/>
              </a:ext>
            </a:extLst>
          </p:cNvPr>
          <p:cNvSpPr>
            <a:spLocks noGrp="1" noChangeArrowheads="1"/>
          </p:cNvSpPr>
          <p:nvPr>
            <p:ph type="sldNum" sz="quarter" idx="10"/>
          </p:nvPr>
        </p:nvSpPr>
        <p:spPr>
          <a:ln/>
        </p:spPr>
        <p:txBody>
          <a:bodyPr/>
          <a:lstStyle>
            <a:lvl1pPr>
              <a:defRPr/>
            </a:lvl1pPr>
          </a:lstStyle>
          <a:p>
            <a:pPr>
              <a:defRPr/>
            </a:pPr>
            <a:fld id="{5D284B68-EE10-40DB-86C4-ECB61F986744}" type="slidenum">
              <a:rPr lang="en-US" altLang="en-US"/>
              <a:pPr>
                <a:defRPr/>
              </a:pPr>
              <a:t>‹#›</a:t>
            </a:fld>
            <a:endParaRPr lang="en-US" altLang="en-US" dirty="0"/>
          </a:p>
        </p:txBody>
      </p:sp>
    </p:spTree>
    <p:extLst>
      <p:ext uri="{BB962C8B-B14F-4D97-AF65-F5344CB8AC3E}">
        <p14:creationId xmlns:p14="http://schemas.microsoft.com/office/powerpoint/2010/main" val="3429146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A9D4DF82-9343-4D6D-A76D-75BD6EC7AA50}"/>
              </a:ext>
            </a:extLst>
          </p:cNvPr>
          <p:cNvSpPr>
            <a:spLocks noGrp="1" noChangeArrowheads="1"/>
          </p:cNvSpPr>
          <p:nvPr>
            <p:ph type="sldNum" sz="quarter" idx="10"/>
          </p:nvPr>
        </p:nvSpPr>
        <p:spPr>
          <a:ln/>
        </p:spPr>
        <p:txBody>
          <a:bodyPr/>
          <a:lstStyle>
            <a:lvl1pPr>
              <a:defRPr/>
            </a:lvl1pPr>
          </a:lstStyle>
          <a:p>
            <a:pPr>
              <a:defRPr/>
            </a:pPr>
            <a:fld id="{963A4818-A1CF-4D3D-BEF0-CEF2FAF585C8}" type="slidenum">
              <a:rPr lang="en-US" altLang="en-US"/>
              <a:pPr>
                <a:defRPr/>
              </a:pPr>
              <a:t>‹#›</a:t>
            </a:fld>
            <a:endParaRPr lang="en-US" altLang="en-US" dirty="0"/>
          </a:p>
        </p:txBody>
      </p:sp>
    </p:spTree>
    <p:extLst>
      <p:ext uri="{BB962C8B-B14F-4D97-AF65-F5344CB8AC3E}">
        <p14:creationId xmlns:p14="http://schemas.microsoft.com/office/powerpoint/2010/main" val="1199993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C6F8AF6A-7417-414C-9EB6-4C13160AA17A}"/>
              </a:ext>
            </a:extLst>
          </p:cNvPr>
          <p:cNvSpPr>
            <a:spLocks noGrp="1" noChangeArrowheads="1"/>
          </p:cNvSpPr>
          <p:nvPr>
            <p:ph type="sldNum" sz="quarter" idx="10"/>
          </p:nvPr>
        </p:nvSpPr>
        <p:spPr>
          <a:ln/>
        </p:spPr>
        <p:txBody>
          <a:bodyPr/>
          <a:lstStyle>
            <a:lvl1pPr>
              <a:defRPr/>
            </a:lvl1pPr>
          </a:lstStyle>
          <a:p>
            <a:pPr>
              <a:defRPr/>
            </a:pPr>
            <a:fld id="{9F116BEB-6062-461A-AF49-3C8F094D6C90}" type="slidenum">
              <a:rPr lang="en-US" altLang="en-US"/>
              <a:pPr>
                <a:defRPr/>
              </a:pPr>
              <a:t>‹#›</a:t>
            </a:fld>
            <a:endParaRPr lang="en-US" altLang="en-US" dirty="0"/>
          </a:p>
        </p:txBody>
      </p:sp>
    </p:spTree>
    <p:extLst>
      <p:ext uri="{BB962C8B-B14F-4D97-AF65-F5344CB8AC3E}">
        <p14:creationId xmlns:p14="http://schemas.microsoft.com/office/powerpoint/2010/main" val="1307663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3920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9571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4626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cs typeface="B Nazanin" panose="00000400000000000000" pitchFamily="2" charset="-78"/>
              </a:defRPr>
            </a:lvl1pPr>
          </a:lstStyle>
          <a:p>
            <a:r>
              <a:rPr lang="en-US" dirty="0"/>
              <a:t>Click to edit Master title style</a:t>
            </a:r>
          </a:p>
        </p:txBody>
      </p:sp>
      <p:sp>
        <p:nvSpPr>
          <p:cNvPr id="3" name="Content Placeholder 2"/>
          <p:cNvSpPr>
            <a:spLocks noGrp="1"/>
          </p:cNvSpPr>
          <p:nvPr>
            <p:ph idx="1"/>
          </p:nvPr>
        </p:nvSpPr>
        <p:spPr>
          <a:xfrm>
            <a:off x="289710" y="1093788"/>
            <a:ext cx="8555839" cy="5288905"/>
          </a:xfrm>
        </p:spPr>
        <p:txBody>
          <a:bodyPr/>
          <a:lstStyle>
            <a:lvl1pPr marL="342900" indent="-342900">
              <a:buSzPct val="110000"/>
              <a:buFont typeface="Wingdings" panose="05000000000000000000" pitchFamily="2" charset="2"/>
              <a:buChar char="§"/>
              <a:defRPr sz="2000">
                <a:cs typeface="B Nazanin" panose="00000400000000000000" pitchFamily="2" charset="-78"/>
              </a:defRPr>
            </a:lvl1pPr>
            <a:lvl2pPr marL="742950" indent="-285750">
              <a:buSzPct val="110000"/>
              <a:buFont typeface="Arial" panose="020B0604020202020204" pitchFamily="34" charset="0"/>
              <a:buChar char="•"/>
              <a:defRPr sz="2000">
                <a:cs typeface="B Nazanin" panose="00000400000000000000" pitchFamily="2" charset="-78"/>
              </a:defRPr>
            </a:lvl2pPr>
            <a:lvl3pPr marL="1085850" indent="-228600">
              <a:buFont typeface="Wingdings" panose="05000000000000000000" pitchFamily="2" charset="2"/>
              <a:buChar char="§"/>
              <a:defRPr sz="2000">
                <a:cs typeface="B Nazanin" panose="00000400000000000000" pitchFamily="2" charset="-78"/>
              </a:defRPr>
            </a:lvl3pPr>
            <a:lvl4pPr marL="1428750" indent="-228600">
              <a:buFont typeface="Arial" panose="020B0604020202020204" pitchFamily="34" charset="0"/>
              <a:buChar char="•"/>
              <a:defRPr sz="2000">
                <a:cs typeface="B Nazanin" panose="00000400000000000000" pitchFamily="2" charset="-78"/>
              </a:defRPr>
            </a:lvl4pPr>
            <a:lvl5pPr marL="1771650" indent="-228600">
              <a:buFont typeface="Wingdings" panose="05000000000000000000" pitchFamily="2" charset="2"/>
              <a:buChar char="§"/>
              <a:defRPr sz="2000">
                <a:cs typeface="B Nazanin" panose="00000400000000000000" pitchFamily="2"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3864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D3A70D55-6B89-4FBD-8EDA-9DB357D48036}"/>
              </a:ext>
            </a:extLst>
          </p:cNvPr>
          <p:cNvSpPr>
            <a:spLocks noGrp="1" noChangeArrowheads="1"/>
          </p:cNvSpPr>
          <p:nvPr>
            <p:ph type="sldNum" sz="quarter" idx="10"/>
          </p:nvPr>
        </p:nvSpPr>
        <p:spPr>
          <a:ln/>
        </p:spPr>
        <p:txBody>
          <a:bodyPr/>
          <a:lstStyle>
            <a:lvl1pPr>
              <a:defRPr/>
            </a:lvl1pPr>
          </a:lstStyle>
          <a:p>
            <a:pPr>
              <a:defRPr/>
            </a:pPr>
            <a:fld id="{DF2F8932-DE11-41D2-8F5F-F6C91B113884}" type="slidenum">
              <a:rPr lang="en-US" altLang="en-US"/>
              <a:pPr>
                <a:defRPr/>
              </a:pPr>
              <a:t>‹#›</a:t>
            </a:fld>
            <a:endParaRPr lang="en-US" altLang="en-US" dirty="0"/>
          </a:p>
        </p:txBody>
      </p:sp>
    </p:spTree>
    <p:extLst>
      <p:ext uri="{BB962C8B-B14F-4D97-AF65-F5344CB8AC3E}">
        <p14:creationId xmlns:p14="http://schemas.microsoft.com/office/powerpoint/2010/main" val="3580649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EB0740F3-B76E-4043-91C9-D76CE8D0AE84}"/>
              </a:ext>
            </a:extLst>
          </p:cNvPr>
          <p:cNvSpPr>
            <a:spLocks noGrp="1" noChangeArrowheads="1"/>
          </p:cNvSpPr>
          <p:nvPr>
            <p:ph type="sldNum" sz="quarter" idx="10"/>
          </p:nvPr>
        </p:nvSpPr>
        <p:spPr>
          <a:ln/>
        </p:spPr>
        <p:txBody>
          <a:bodyPr/>
          <a:lstStyle>
            <a:lvl1pPr>
              <a:defRPr/>
            </a:lvl1pPr>
          </a:lstStyle>
          <a:p>
            <a:pPr>
              <a:defRPr/>
            </a:pPr>
            <a:fld id="{99D88414-175B-4785-BEBD-C347E968E1D6}" type="slidenum">
              <a:rPr lang="en-US" altLang="en-US"/>
              <a:pPr>
                <a:defRPr/>
              </a:pPr>
              <a:t>‹#›</a:t>
            </a:fld>
            <a:endParaRPr lang="en-US" altLang="en-US" dirty="0"/>
          </a:p>
        </p:txBody>
      </p:sp>
    </p:spTree>
    <p:extLst>
      <p:ext uri="{BB962C8B-B14F-4D97-AF65-F5344CB8AC3E}">
        <p14:creationId xmlns:p14="http://schemas.microsoft.com/office/powerpoint/2010/main" val="689805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E3664E68-6662-4010-A6E8-FF6294756F0E}"/>
              </a:ext>
            </a:extLst>
          </p:cNvPr>
          <p:cNvSpPr>
            <a:spLocks noGrp="1" noChangeArrowheads="1"/>
          </p:cNvSpPr>
          <p:nvPr>
            <p:ph type="sldNum" sz="quarter" idx="10"/>
          </p:nvPr>
        </p:nvSpPr>
        <p:spPr>
          <a:ln/>
        </p:spPr>
        <p:txBody>
          <a:bodyPr/>
          <a:lstStyle>
            <a:lvl1pPr>
              <a:defRPr/>
            </a:lvl1pPr>
          </a:lstStyle>
          <a:p>
            <a:pPr>
              <a:defRPr/>
            </a:pPr>
            <a:fld id="{A1C06BFB-2E11-4999-AD66-67677BC72E68}" type="slidenum">
              <a:rPr lang="en-US" altLang="en-US"/>
              <a:pPr>
                <a:defRPr/>
              </a:pPr>
              <a:t>‹#›</a:t>
            </a:fld>
            <a:endParaRPr lang="en-US" altLang="en-US" dirty="0"/>
          </a:p>
        </p:txBody>
      </p:sp>
    </p:spTree>
    <p:extLst>
      <p:ext uri="{BB962C8B-B14F-4D97-AF65-F5344CB8AC3E}">
        <p14:creationId xmlns:p14="http://schemas.microsoft.com/office/powerpoint/2010/main" val="3341072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1E48AB69-0D09-431E-A361-3BC3A0C75196}"/>
              </a:ext>
            </a:extLst>
          </p:cNvPr>
          <p:cNvSpPr>
            <a:spLocks noGrp="1" noChangeArrowheads="1"/>
          </p:cNvSpPr>
          <p:nvPr>
            <p:ph type="sldNum" sz="quarter" idx="10"/>
          </p:nvPr>
        </p:nvSpPr>
        <p:spPr>
          <a:ln/>
        </p:spPr>
        <p:txBody>
          <a:bodyPr/>
          <a:lstStyle>
            <a:lvl1pPr>
              <a:defRPr/>
            </a:lvl1pPr>
          </a:lstStyle>
          <a:p>
            <a:pPr>
              <a:defRPr/>
            </a:pPr>
            <a:fld id="{7EA32BBC-A29E-4B84-809F-169E3D623CDF}" type="slidenum">
              <a:rPr lang="en-US" altLang="en-US"/>
              <a:pPr>
                <a:defRPr/>
              </a:pPr>
              <a:t>‹#›</a:t>
            </a:fld>
            <a:endParaRPr lang="en-US" altLang="en-US" dirty="0"/>
          </a:p>
        </p:txBody>
      </p:sp>
    </p:spTree>
    <p:extLst>
      <p:ext uri="{BB962C8B-B14F-4D97-AF65-F5344CB8AC3E}">
        <p14:creationId xmlns:p14="http://schemas.microsoft.com/office/powerpoint/2010/main" val="287992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62A2769D-4840-425C-82B3-82E2BD096DFF}"/>
              </a:ext>
            </a:extLst>
          </p:cNvPr>
          <p:cNvSpPr>
            <a:spLocks noGrp="1" noChangeArrowheads="1"/>
          </p:cNvSpPr>
          <p:nvPr>
            <p:ph type="sldNum" sz="quarter" idx="10"/>
          </p:nvPr>
        </p:nvSpPr>
        <p:spPr>
          <a:ln/>
        </p:spPr>
        <p:txBody>
          <a:bodyPr/>
          <a:lstStyle>
            <a:lvl1pPr>
              <a:defRPr/>
            </a:lvl1pPr>
          </a:lstStyle>
          <a:p>
            <a:pPr>
              <a:defRPr/>
            </a:pPr>
            <a:fld id="{B66C1EFD-4131-4EE6-8842-FE51BBBF3C1C}" type="slidenum">
              <a:rPr lang="en-US" altLang="en-US"/>
              <a:pPr>
                <a:defRPr/>
              </a:pPr>
              <a:t>‹#›</a:t>
            </a:fld>
            <a:endParaRPr lang="en-US" altLang="en-US" dirty="0"/>
          </a:p>
        </p:txBody>
      </p:sp>
    </p:spTree>
    <p:extLst>
      <p:ext uri="{BB962C8B-B14F-4D97-AF65-F5344CB8AC3E}">
        <p14:creationId xmlns:p14="http://schemas.microsoft.com/office/powerpoint/2010/main" val="1104879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5D0FCC82-A10A-4249-BE3C-30A3818712CA}"/>
              </a:ext>
            </a:extLst>
          </p:cNvPr>
          <p:cNvSpPr>
            <a:spLocks noGrp="1" noChangeArrowheads="1"/>
          </p:cNvSpPr>
          <p:nvPr>
            <p:ph type="sldNum" sz="quarter" idx="10"/>
          </p:nvPr>
        </p:nvSpPr>
        <p:spPr>
          <a:ln/>
        </p:spPr>
        <p:txBody>
          <a:bodyPr/>
          <a:lstStyle>
            <a:lvl1pPr>
              <a:defRPr/>
            </a:lvl1pPr>
          </a:lstStyle>
          <a:p>
            <a:pPr>
              <a:defRPr/>
            </a:pPr>
            <a:fld id="{B779BB6A-39A7-436B-BBF4-5F7C857EBE16}" type="slidenum">
              <a:rPr lang="en-US" altLang="en-US"/>
              <a:pPr>
                <a:defRPr/>
              </a:pPr>
              <a:t>‹#›</a:t>
            </a:fld>
            <a:endParaRPr lang="en-US" altLang="en-US" dirty="0"/>
          </a:p>
        </p:txBody>
      </p:sp>
    </p:spTree>
    <p:extLst>
      <p:ext uri="{BB962C8B-B14F-4D97-AF65-F5344CB8AC3E}">
        <p14:creationId xmlns:p14="http://schemas.microsoft.com/office/powerpoint/2010/main" val="1203953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105B0599-BFB7-43E9-9A10-6C35573F5877}"/>
              </a:ext>
            </a:extLst>
          </p:cNvPr>
          <p:cNvSpPr>
            <a:spLocks noGrp="1" noChangeArrowheads="1"/>
          </p:cNvSpPr>
          <p:nvPr>
            <p:ph type="sldNum" sz="quarter" idx="10"/>
          </p:nvPr>
        </p:nvSpPr>
        <p:spPr/>
        <p:txBody>
          <a:bodyPr/>
          <a:lstStyle>
            <a:lvl1pPr>
              <a:defRPr/>
            </a:lvl1pPr>
          </a:lstStyle>
          <a:p>
            <a:pPr>
              <a:defRPr/>
            </a:pPr>
            <a:fld id="{97ABA554-7D95-4375-943A-676624D8DFE3}" type="slidenum">
              <a:rPr lang="en-US" altLang="en-US"/>
              <a:pPr>
                <a:defRPr/>
              </a:pPr>
              <a:t>‹#›</a:t>
            </a:fld>
            <a:endParaRPr lang="en-US" altLang="en-US"/>
          </a:p>
        </p:txBody>
      </p:sp>
    </p:spTree>
    <p:extLst>
      <p:ext uri="{BB962C8B-B14F-4D97-AF65-F5344CB8AC3E}">
        <p14:creationId xmlns:p14="http://schemas.microsoft.com/office/powerpoint/2010/main" val="3376077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a:lum/>
          </a:blip>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2585086-EE90-497D-93B1-CA9810D2C770}"/>
              </a:ext>
            </a:extLst>
          </p:cNvPr>
          <p:cNvSpPr>
            <a:spLocks noGrp="1" noChangeArrowheads="1"/>
          </p:cNvSpPr>
          <p:nvPr>
            <p:ph type="body" idx="1"/>
          </p:nvPr>
        </p:nvSpPr>
        <p:spPr bwMode="auto">
          <a:xfrm>
            <a:off x="317500" y="1093788"/>
            <a:ext cx="8599488" cy="530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2003" name="Rectangle 3">
            <a:extLst>
              <a:ext uri="{FF2B5EF4-FFF2-40B4-BE49-F238E27FC236}">
                <a16:creationId xmlns:a16="http://schemas.microsoft.com/office/drawing/2014/main" id="{09F098C3-0453-4B17-944A-7582B1D8667D}"/>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solidFill>
                  <a:srgbClr val="002060"/>
                </a:solidFill>
                <a:latin typeface="Times New Roman" panose="02020603050405020304" pitchFamily="18" charset="0"/>
              </a:defRPr>
            </a:lvl1pPr>
          </a:lstStyle>
          <a:p>
            <a:pPr>
              <a:defRPr/>
            </a:pPr>
            <a:fld id="{0730C3E9-3565-488E-AB92-2BC48C8CC962}" type="slidenum">
              <a:rPr lang="en-US" altLang="en-US"/>
              <a:pPr>
                <a:defRPr/>
              </a:pPr>
              <a:t>‹#›</a:t>
            </a:fld>
            <a:endParaRPr lang="en-US" altLang="en-US" dirty="0"/>
          </a:p>
        </p:txBody>
      </p:sp>
      <p:sp>
        <p:nvSpPr>
          <p:cNvPr id="1028" name="Text Box 4">
            <a:extLst>
              <a:ext uri="{FF2B5EF4-FFF2-40B4-BE49-F238E27FC236}">
                <a16:creationId xmlns:a16="http://schemas.microsoft.com/office/drawing/2014/main" id="{9D2F09C8-E397-469C-84E6-283AA902DBA5}"/>
              </a:ext>
            </a:extLst>
          </p:cNvPr>
          <p:cNvSpPr txBox="1">
            <a:spLocks noChangeArrowheads="1"/>
          </p:cNvSpPr>
          <p:nvPr/>
        </p:nvSpPr>
        <p:spPr bwMode="auto">
          <a:xfrm>
            <a:off x="8391525" y="6643688"/>
            <a:ext cx="752475" cy="247650"/>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Database</a:t>
            </a:r>
          </a:p>
        </p:txBody>
      </p:sp>
      <p:sp>
        <p:nvSpPr>
          <p:cNvPr id="512005" name="Text Box 5">
            <a:extLst>
              <a:ext uri="{FF2B5EF4-FFF2-40B4-BE49-F238E27FC236}">
                <a16:creationId xmlns:a16="http://schemas.microsoft.com/office/drawing/2014/main" id="{C99B81AF-1E34-452D-A29A-22FA9696AAC5}"/>
              </a:ext>
            </a:extLst>
          </p:cNvPr>
          <p:cNvSpPr txBox="1">
            <a:spLocks noChangeArrowheads="1"/>
          </p:cNvSpPr>
          <p:nvPr userDrawn="1"/>
        </p:nvSpPr>
        <p:spPr bwMode="auto">
          <a:xfrm>
            <a:off x="4479925" y="6613525"/>
            <a:ext cx="447675" cy="246063"/>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a:t>
            </a:r>
            <a:fld id="{AC6F3C8E-B910-47D3-9FC6-86B6F864454C}"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512006" name="Rectangle 6">
            <a:extLst>
              <a:ext uri="{FF2B5EF4-FFF2-40B4-BE49-F238E27FC236}">
                <a16:creationId xmlns:a16="http://schemas.microsoft.com/office/drawing/2014/main" id="{ADBFB4FE-43F4-4FA0-B051-0D44F560CCC2}"/>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880E5318-7384-4990-8CA8-5173B7F3BF0E}"/>
              </a:ext>
            </a:extLst>
          </p:cNvPr>
          <p:cNvSpPr txBox="1">
            <a:spLocks noChangeArrowheads="1"/>
          </p:cNvSpPr>
          <p:nvPr/>
        </p:nvSpPr>
        <p:spPr bwMode="auto">
          <a:xfrm>
            <a:off x="0" y="6613525"/>
            <a:ext cx="1343025" cy="246063"/>
          </a:xfrm>
          <a:prstGeom prst="rect">
            <a:avLst/>
          </a:prstGeom>
          <a:noFill/>
          <a:ln>
            <a:noFill/>
          </a:ln>
        </p:spPr>
        <p:txBody>
          <a:bodyPr wrap="none">
            <a:spAutoFit/>
          </a:bodyPr>
          <a:lstStyle>
            <a:lvl1pPr>
              <a:defRPr sz="1600">
                <a:solidFill>
                  <a:schemeClr val="tx1"/>
                </a:solidFill>
                <a:latin typeface="Helvetica" charset="0"/>
                <a:ea typeface="ＭＳ Ｐゴシック" charset="0"/>
                <a:cs typeface="ＭＳ Ｐゴシック" charset="0"/>
              </a:defRPr>
            </a:lvl1pPr>
            <a:lvl2pPr marL="742950" indent="-285750">
              <a:defRPr sz="1600">
                <a:solidFill>
                  <a:schemeClr val="tx1"/>
                </a:solidFill>
                <a:latin typeface="Helvetica" charset="0"/>
                <a:ea typeface="ＭＳ Ｐゴシック" charset="0"/>
              </a:defRPr>
            </a:lvl2pPr>
            <a:lvl3pPr marL="1143000" indent="-228600">
              <a:defRPr sz="1600">
                <a:solidFill>
                  <a:schemeClr val="tx1"/>
                </a:solidFill>
                <a:latin typeface="Helvetica" charset="0"/>
                <a:ea typeface="ＭＳ Ｐゴシック" charset="0"/>
              </a:defRPr>
            </a:lvl3pPr>
            <a:lvl4pPr marL="1600200" indent="-228600">
              <a:defRPr sz="1600">
                <a:solidFill>
                  <a:schemeClr val="tx1"/>
                </a:solidFill>
                <a:latin typeface="Helvetica" charset="0"/>
                <a:ea typeface="ＭＳ Ｐゴシック" charset="0"/>
              </a:defRPr>
            </a:lvl4pPr>
            <a:lvl5pPr marL="2057400" indent="-228600">
              <a:defRPr sz="1600">
                <a:solidFill>
                  <a:schemeClr val="tx1"/>
                </a:solidFill>
                <a:latin typeface="Helvetica" charset="0"/>
                <a:ea typeface="ＭＳ Ｐゴシック" charset="0"/>
              </a:defRPr>
            </a:lvl5pPr>
            <a:lvl6pPr marL="2514600" indent="-228600" eaLnBrk="0" fontAlgn="base" hangingPunct="0">
              <a:spcBef>
                <a:spcPct val="0"/>
              </a:spcBef>
              <a:spcAft>
                <a:spcPct val="0"/>
              </a:spcAft>
              <a:defRPr sz="1600">
                <a:solidFill>
                  <a:schemeClr val="tx1"/>
                </a:solidFill>
                <a:latin typeface="Helvetica" charset="0"/>
                <a:ea typeface="ＭＳ Ｐゴシック" charset="0"/>
              </a:defRPr>
            </a:lvl6pPr>
            <a:lvl7pPr marL="2971800" indent="-228600" eaLnBrk="0" fontAlgn="base" hangingPunct="0">
              <a:spcBef>
                <a:spcPct val="0"/>
              </a:spcBef>
              <a:spcAft>
                <a:spcPct val="0"/>
              </a:spcAft>
              <a:defRPr sz="1600">
                <a:solidFill>
                  <a:schemeClr val="tx1"/>
                </a:solidFill>
                <a:latin typeface="Helvetica" charset="0"/>
                <a:ea typeface="ＭＳ Ｐゴシック" charset="0"/>
              </a:defRPr>
            </a:lvl7pPr>
            <a:lvl8pPr marL="3429000" indent="-228600" eaLnBrk="0" fontAlgn="base" hangingPunct="0">
              <a:spcBef>
                <a:spcPct val="0"/>
              </a:spcBef>
              <a:spcAft>
                <a:spcPct val="0"/>
              </a:spcAft>
              <a:defRPr sz="1600">
                <a:solidFill>
                  <a:schemeClr val="tx1"/>
                </a:solidFill>
                <a:latin typeface="Helvetica" charset="0"/>
                <a:ea typeface="ＭＳ Ｐゴシック" charset="0"/>
              </a:defRPr>
            </a:lvl8pPr>
            <a:lvl9pPr marL="3886200" indent="-228600" eaLnBrk="0" fontAlgn="base" hangingPunct="0">
              <a:spcBef>
                <a:spcPct val="0"/>
              </a:spcBef>
              <a:spcAft>
                <a:spcPct val="0"/>
              </a:spcAft>
              <a:defRPr sz="1600">
                <a:solidFill>
                  <a:schemeClr val="tx1"/>
                </a:solidFill>
                <a:latin typeface="Helvetica" charset="0"/>
                <a:ea typeface="ＭＳ Ｐゴシック" charset="0"/>
              </a:defRPr>
            </a:lvl9pPr>
          </a:lstStyle>
          <a:p>
            <a:pPr>
              <a:spcBef>
                <a:spcPct val="50000"/>
              </a:spcBef>
              <a:defRPr/>
            </a:pPr>
            <a:r>
              <a:rPr lang="en-US" sz="1000" b="1" dirty="0">
                <a:solidFill>
                  <a:srgbClr val="002060"/>
                </a:solidFill>
              </a:rPr>
              <a:t>Dr. A. Taghinezhad</a:t>
            </a:r>
          </a:p>
        </p:txBody>
      </p:sp>
      <p:sp>
        <p:nvSpPr>
          <p:cNvPr id="1032" name="Freeform 8">
            <a:extLst>
              <a:ext uri="{FF2B5EF4-FFF2-40B4-BE49-F238E27FC236}">
                <a16:creationId xmlns:a16="http://schemas.microsoft.com/office/drawing/2014/main" id="{6CDA35BA-8F04-4DFE-86B0-545ADDF4393D}"/>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4140965736"/>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ＭＳ Ｐゴシック" panose="020B0600070205080204" pitchFamily="34" charset="-128"/>
          <a:cs typeface="B Nazanin" panose="00000400000000000000" pitchFamily="2" charset="-78"/>
        </a:defRPr>
      </a:lvl1pPr>
      <a:lvl2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2pPr>
      <a:lvl3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3pPr>
      <a:lvl4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4pPr>
      <a:lvl5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charset="2"/>
        <a:buChar char="n"/>
        <a:defRPr kumimoji="1" sz="2000">
          <a:solidFill>
            <a:schemeClr val="tx1"/>
          </a:solidFill>
          <a:latin typeface="+mn-lt"/>
          <a:ea typeface="ＭＳ Ｐゴシック" panose="020B0600070205080204" pitchFamily="34" charset="-128"/>
          <a:cs typeface="B Nazanin" panose="00000400000000000000" pitchFamily="2" charset="-78"/>
        </a:defRPr>
      </a:lvl1pPr>
      <a:lvl2pPr marL="742950" indent="-285750" algn="l" rtl="0" eaLnBrk="0" fontAlgn="base" hangingPunct="0">
        <a:spcBef>
          <a:spcPct val="35000"/>
        </a:spcBef>
        <a:spcAft>
          <a:spcPct val="0"/>
        </a:spcAft>
        <a:buClr>
          <a:schemeClr val="folHlink"/>
        </a:buClr>
        <a:buSzPct val="95000"/>
        <a:buFont typeface="Monotype Sorts" charset="2"/>
        <a:buChar char="l"/>
        <a:defRPr kumimoji="1" sz="2000">
          <a:solidFill>
            <a:schemeClr val="tx1"/>
          </a:solidFill>
          <a:latin typeface="+mn-lt"/>
          <a:ea typeface="ＭＳ Ｐゴシック" panose="020B0600070205080204" pitchFamily="34" charset="-128"/>
          <a:cs typeface="B Nazanin" panose="00000400000000000000" pitchFamily="2" charset="-7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2000">
          <a:solidFill>
            <a:schemeClr val="tx1"/>
          </a:solidFill>
          <a:latin typeface="+mn-lt"/>
          <a:ea typeface="ＭＳ Ｐゴシック" panose="020B0600070205080204" pitchFamily="34" charset="-128"/>
          <a:cs typeface="B Nazanin" panose="00000400000000000000" pitchFamily="2" charset="-7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2000">
          <a:solidFill>
            <a:schemeClr val="tx1"/>
          </a:solidFill>
          <a:latin typeface="+mn-lt"/>
          <a:ea typeface="ＭＳ Ｐゴシック" panose="020B0600070205080204" pitchFamily="34" charset="-128"/>
          <a:cs typeface="B Nazanin" panose="00000400000000000000" pitchFamily="2" charset="-78"/>
        </a:defRPr>
      </a:lvl4pPr>
      <a:lvl5pPr marL="1771650" indent="-228600" algn="l" rtl="0" eaLnBrk="0" fontAlgn="base" hangingPunct="0">
        <a:spcBef>
          <a:spcPct val="35000"/>
        </a:spcBef>
        <a:spcAft>
          <a:spcPct val="0"/>
        </a:spcAft>
        <a:buClr>
          <a:schemeClr val="tx2"/>
        </a:buClr>
        <a:buSzPct val="75000"/>
        <a:buChar char="»"/>
        <a:defRPr kumimoji="1" sz="2000">
          <a:solidFill>
            <a:schemeClr val="tx1"/>
          </a:solidFill>
          <a:latin typeface="+mn-lt"/>
          <a:ea typeface="ＭＳ Ｐゴシック" panose="020B0600070205080204" pitchFamily="34" charset="-128"/>
          <a:cs typeface="B Nazanin" panose="00000400000000000000" pitchFamily="2" charset="-7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0taghinezhad@gmail.com"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9FA7267-592D-48E8-A65B-FA6DE5F32885}"/>
              </a:ext>
            </a:extLst>
          </p:cNvPr>
          <p:cNvSpPr>
            <a:spLocks noGrp="1" noChangeArrowheads="1"/>
          </p:cNvSpPr>
          <p:nvPr>
            <p:ph type="title"/>
          </p:nvPr>
        </p:nvSpPr>
        <p:spPr>
          <a:xfrm>
            <a:off x="169863" y="817563"/>
            <a:ext cx="3959225" cy="1692275"/>
          </a:xfrm>
        </p:spPr>
        <p:txBody>
          <a:bodyPr/>
          <a:lstStyle/>
          <a:p>
            <a:pPr>
              <a:defRPr/>
            </a:pPr>
            <a:r>
              <a:rPr lang="fa-IR" sz="3200" dirty="0">
                <a:cs typeface="B Nazanin" panose="00000400000000000000" pitchFamily="2" charset="-78"/>
              </a:rPr>
              <a:t>اصول طراحی پایگاه داده</a:t>
            </a:r>
            <a:br>
              <a:rPr lang="en-US" sz="3200" dirty="0">
                <a:cs typeface="B Nazanin" panose="00000400000000000000" pitchFamily="2" charset="-78"/>
              </a:rPr>
            </a:br>
            <a:endParaRPr lang="en-AU" sz="3200" dirty="0">
              <a:cs typeface="B Nazanin" panose="00000400000000000000" pitchFamily="2" charset="-78"/>
            </a:endParaRPr>
          </a:p>
        </p:txBody>
      </p:sp>
      <p:sp>
        <p:nvSpPr>
          <p:cNvPr id="5123" name="Rectangle 3">
            <a:extLst>
              <a:ext uri="{FF2B5EF4-FFF2-40B4-BE49-F238E27FC236}">
                <a16:creationId xmlns:a16="http://schemas.microsoft.com/office/drawing/2014/main" id="{ED51C1D5-14E8-49FC-BE3B-A1533D38312B}"/>
              </a:ext>
            </a:extLst>
          </p:cNvPr>
          <p:cNvSpPr>
            <a:spLocks noGrp="1" noChangeArrowheads="1"/>
          </p:cNvSpPr>
          <p:nvPr>
            <p:ph type="body" sz="half" idx="2"/>
          </p:nvPr>
        </p:nvSpPr>
        <p:spPr>
          <a:xfrm>
            <a:off x="368300" y="2392363"/>
            <a:ext cx="3959225" cy="3200400"/>
          </a:xfrm>
        </p:spPr>
        <p:txBody>
          <a:bodyPr/>
          <a:lstStyle/>
          <a:p>
            <a:endParaRPr lang="en-US" altLang="en-US"/>
          </a:p>
          <a:p>
            <a:endParaRPr lang="en-US" altLang="en-US"/>
          </a:p>
          <a:p>
            <a:endParaRPr lang="en-US" altLang="en-US"/>
          </a:p>
        </p:txBody>
      </p:sp>
      <p:sp>
        <p:nvSpPr>
          <p:cNvPr id="5124" name="TextBox 5">
            <a:extLst>
              <a:ext uri="{FF2B5EF4-FFF2-40B4-BE49-F238E27FC236}">
                <a16:creationId xmlns:a16="http://schemas.microsoft.com/office/drawing/2014/main" id="{4FEE82E7-C616-41E2-B3BD-EE56DD0A5F55}"/>
              </a:ext>
            </a:extLst>
          </p:cNvPr>
          <p:cNvSpPr txBox="1">
            <a:spLocks noChangeArrowheads="1"/>
          </p:cNvSpPr>
          <p:nvPr/>
        </p:nvSpPr>
        <p:spPr bwMode="auto">
          <a:xfrm>
            <a:off x="61913" y="4826000"/>
            <a:ext cx="4572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0"/>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0"/>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90000"/>
              </a:lnSpc>
              <a:spcBef>
                <a:spcPct val="20000"/>
              </a:spcBef>
              <a:buClrTx/>
              <a:buSzTx/>
              <a:buFontTx/>
              <a:buNone/>
            </a:pPr>
            <a:r>
              <a:rPr kumimoji="0" lang="en-US" altLang="en-US" sz="2000">
                <a:latin typeface="Consolas" panose="020B0609020204030204" pitchFamily="49" charset="0"/>
                <a:cs typeface="Tahoma" panose="020B0604030504040204" pitchFamily="34" charset="0"/>
              </a:rPr>
              <a:t>Mail:</a:t>
            </a:r>
          </a:p>
          <a:p>
            <a:pPr>
              <a:lnSpc>
                <a:spcPct val="90000"/>
              </a:lnSpc>
              <a:spcBef>
                <a:spcPct val="20000"/>
              </a:spcBef>
              <a:buClrTx/>
              <a:buSzTx/>
              <a:buFontTx/>
              <a:buNone/>
            </a:pPr>
            <a:r>
              <a:rPr kumimoji="0" lang="en-US" altLang="en-US" sz="2000">
                <a:latin typeface="Consolas" panose="020B0609020204030204" pitchFamily="49" charset="0"/>
                <a:cs typeface="Tahoma" panose="020B0604030504040204" pitchFamily="34" charset="0"/>
              </a:rPr>
              <a:t> </a:t>
            </a:r>
            <a:r>
              <a:rPr kumimoji="0" lang="en-US" altLang="en-US" sz="2000">
                <a:latin typeface="Consolas" panose="020B0609020204030204" pitchFamily="49" charset="0"/>
                <a:cs typeface="Tahoma" panose="020B0604030504040204" pitchFamily="34" charset="0"/>
                <a:hlinkClick r:id="rId3"/>
              </a:rPr>
              <a:t>a0taghinezhad@gmail.com</a:t>
            </a:r>
            <a:endParaRPr kumimoji="0" lang="en-US" altLang="en-US" sz="2000">
              <a:latin typeface="Consolas" panose="020B0609020204030204" pitchFamily="49" charset="0"/>
              <a:cs typeface="Tahoma" panose="020B0604030504040204" pitchFamily="34" charset="0"/>
            </a:endParaRPr>
          </a:p>
        </p:txBody>
      </p:sp>
      <p:sp>
        <p:nvSpPr>
          <p:cNvPr id="5125" name="TextBox 7">
            <a:extLst>
              <a:ext uri="{FF2B5EF4-FFF2-40B4-BE49-F238E27FC236}">
                <a16:creationId xmlns:a16="http://schemas.microsoft.com/office/drawing/2014/main" id="{2FF850A1-8C25-4658-AC31-8379F57E63FF}"/>
              </a:ext>
            </a:extLst>
          </p:cNvPr>
          <p:cNvSpPr txBox="1">
            <a:spLocks noChangeArrowheads="1"/>
          </p:cNvSpPr>
          <p:nvPr/>
        </p:nvSpPr>
        <p:spPr bwMode="auto">
          <a:xfrm>
            <a:off x="244475" y="2873375"/>
            <a:ext cx="45720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0"/>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0"/>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90000"/>
              </a:lnSpc>
              <a:spcBef>
                <a:spcPct val="0"/>
              </a:spcBef>
              <a:buClrTx/>
              <a:buSzTx/>
              <a:buFontTx/>
              <a:buNone/>
            </a:pPr>
            <a:r>
              <a:rPr kumimoji="0" lang="en-US" altLang="en-US" sz="2400" dirty="0">
                <a:latin typeface="Comic Sans MS" panose="030F0702030302020204" pitchFamily="66" charset="0"/>
              </a:rPr>
              <a:t>By Dr. Taghinezhad</a:t>
            </a:r>
          </a:p>
        </p:txBody>
      </p:sp>
      <p:pic>
        <p:nvPicPr>
          <p:cNvPr id="5126" name="Picture 2">
            <a:extLst>
              <a:ext uri="{FF2B5EF4-FFF2-40B4-BE49-F238E27FC236}">
                <a16:creationId xmlns:a16="http://schemas.microsoft.com/office/drawing/2014/main" id="{0200785A-BE07-49DD-BF0A-C98081D5EB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9088" y="229024"/>
            <a:ext cx="4943475" cy="628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1DB579C8-752D-4166-967D-B79B656305A8}"/>
              </a:ext>
            </a:extLst>
          </p:cNvPr>
          <p:cNvSpPr>
            <a:spLocks noGrp="1" noChangeArrowheads="1"/>
          </p:cNvSpPr>
          <p:nvPr>
            <p:ph idx="1"/>
          </p:nvPr>
        </p:nvSpPr>
        <p:spPr bwMode="auto">
          <a:xfrm>
            <a:off x="615950" y="762000"/>
            <a:ext cx="81534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rtl="1">
              <a:lnSpc>
                <a:spcPct val="100000"/>
              </a:lnSpc>
              <a:buClrTx/>
            </a:pPr>
            <a:r>
              <a:rPr kumimoji="0" lang="ar-SA"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تئوری پايگاه داده درجه نرمالسازی جدول را با اصطلاح فرم های نرمال(</a:t>
            </a:r>
            <a:r>
              <a:rPr kumimoji="0" lang="en-US"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normal form</a:t>
            </a:r>
            <a:r>
              <a:rPr kumimoji="0" lang="fa-IR"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 </a:t>
            </a:r>
            <a:r>
              <a:rPr kumimoji="0" lang="ar-SA"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شرح می دهد. فرم های نرمال (يا بطور خلاصه </a:t>
            </a:r>
            <a:r>
              <a:rPr kumimoji="0" lang="en-US"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NF</a:t>
            </a:r>
            <a:r>
              <a:rPr kumimoji="0" lang="fa-IR"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 </a:t>
            </a:r>
            <a:r>
              <a:rPr kumimoji="0" lang="ar-SA"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معياری برای تعيين درجه نرمال جدول دراختيار می گذارد.</a:t>
            </a:r>
            <a:endParaRPr kumimoji="0" lang="en-US" altLang="en-US" sz="1600" b="0" i="0" u="none" strike="noStrike" cap="none" normalizeH="0" baseline="0" dirty="0">
              <a:ln>
                <a:noFill/>
              </a:ln>
              <a:solidFill>
                <a:schemeClr val="tx1"/>
              </a:solidFill>
              <a:effectLst/>
              <a:cs typeface="B Nazanin" panose="00000400000000000000" pitchFamily="2" charset="-78"/>
            </a:endParaRPr>
          </a:p>
          <a:p>
            <a:pPr algn="r" rtl="1">
              <a:lnSpc>
                <a:spcPct val="100000"/>
              </a:lnSpc>
              <a:buClrTx/>
            </a:pPr>
            <a:r>
              <a:rPr kumimoji="0" lang="ar-SA"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فرم های نرمال جداگانه روی هر جدول می توانند بکار بروند. پايگاه داده زمانی در فرم نرمال </a:t>
            </a:r>
            <a:r>
              <a:rPr kumimoji="0" lang="en-US"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n</a:t>
            </a:r>
            <a:r>
              <a:rPr kumimoji="0" lang="ar-SA"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 خواهد بود که کل جداول آن در فرم نرمال </a:t>
            </a:r>
            <a:r>
              <a:rPr kumimoji="0" lang="en-US"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n</a:t>
            </a:r>
            <a:r>
              <a:rPr kumimoji="0" lang="ar-SA"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 باشند.</a:t>
            </a:r>
            <a:endParaRPr kumimoji="0" lang="en-US" altLang="en-US" sz="1600" b="0" i="0" u="none" strike="noStrike" cap="none" normalizeH="0" baseline="0" dirty="0">
              <a:ln>
                <a:noFill/>
              </a:ln>
              <a:solidFill>
                <a:schemeClr val="tx1"/>
              </a:solidFill>
              <a:effectLst/>
              <a:cs typeface="B Nazanin" panose="00000400000000000000" pitchFamily="2" charset="-78"/>
            </a:endParaRPr>
          </a:p>
          <a:p>
            <a:pPr algn="r" rtl="1">
              <a:lnSpc>
                <a:spcPct val="100000"/>
              </a:lnSpc>
              <a:buClrTx/>
            </a:pPr>
            <a:r>
              <a:rPr kumimoji="0" lang="ar-SA"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فرم های نرمال عبارتند از:</a:t>
            </a:r>
            <a:endParaRPr kumimoji="0" lang="fa-IR"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endParaRPr>
          </a:p>
          <a:p>
            <a:pPr algn="l">
              <a:lnSpc>
                <a:spcPct val="100000"/>
              </a:lnSpc>
              <a:buClrTx/>
            </a:pPr>
            <a:r>
              <a:rPr kumimoji="0" lang="en-US" altLang="en-US" sz="2400" b="0" i="0" u="none" strike="noStrike" cap="none" normalizeH="0" baseline="0" dirty="0">
                <a:ln>
                  <a:noFill/>
                </a:ln>
                <a:solidFill>
                  <a:srgbClr val="000000"/>
                </a:solidFill>
                <a:effectLst/>
                <a:cs typeface="B Nazanin" panose="00000400000000000000" pitchFamily="2" charset="-78"/>
              </a:rPr>
              <a:t>• First Normal Form (1NF)</a:t>
            </a:r>
            <a:br>
              <a:rPr kumimoji="0" lang="en-US" altLang="en-US" sz="2400" b="0" i="0" u="none" strike="noStrike" cap="none" normalizeH="0" baseline="0" dirty="0">
                <a:ln>
                  <a:noFill/>
                </a:ln>
                <a:solidFill>
                  <a:srgbClr val="000000"/>
                </a:solidFill>
                <a:effectLst/>
                <a:cs typeface="B Nazanin" panose="00000400000000000000" pitchFamily="2" charset="-78"/>
              </a:rPr>
            </a:br>
            <a:r>
              <a:rPr kumimoji="0" lang="en-US" altLang="en-US" sz="2400" b="0" i="0" u="none" strike="noStrike" cap="none" normalizeH="0" baseline="0" dirty="0">
                <a:ln>
                  <a:noFill/>
                </a:ln>
                <a:solidFill>
                  <a:srgbClr val="000000"/>
                </a:solidFill>
                <a:effectLst/>
                <a:cs typeface="B Nazanin" panose="00000400000000000000" pitchFamily="2" charset="-78"/>
              </a:rPr>
              <a:t>• Second Normal Form (2NF)</a:t>
            </a:r>
            <a:br>
              <a:rPr kumimoji="0" lang="en-US" altLang="en-US" sz="2400" b="0" i="0" u="none" strike="noStrike" cap="none" normalizeH="0" baseline="0" dirty="0">
                <a:ln>
                  <a:noFill/>
                </a:ln>
                <a:solidFill>
                  <a:srgbClr val="000000"/>
                </a:solidFill>
                <a:effectLst/>
                <a:cs typeface="B Nazanin" panose="00000400000000000000" pitchFamily="2" charset="-78"/>
              </a:rPr>
            </a:br>
            <a:r>
              <a:rPr kumimoji="0" lang="en-US" altLang="en-US" sz="2400" b="0" i="0" u="none" strike="noStrike" cap="none" normalizeH="0" baseline="0" dirty="0">
                <a:ln>
                  <a:noFill/>
                </a:ln>
                <a:solidFill>
                  <a:srgbClr val="000000"/>
                </a:solidFill>
                <a:effectLst/>
                <a:cs typeface="B Nazanin" panose="00000400000000000000" pitchFamily="2" charset="-78"/>
              </a:rPr>
              <a:t>• Third Normal Form (3NF)</a:t>
            </a:r>
            <a:br>
              <a:rPr kumimoji="0" lang="en-US" altLang="en-US" sz="2400" b="0" i="0" u="none" strike="noStrike" cap="none" normalizeH="0" baseline="0" dirty="0">
                <a:ln>
                  <a:noFill/>
                </a:ln>
                <a:solidFill>
                  <a:srgbClr val="000000"/>
                </a:solidFill>
                <a:effectLst/>
                <a:cs typeface="B Nazanin" panose="00000400000000000000" pitchFamily="2" charset="-78"/>
              </a:rPr>
            </a:br>
            <a:r>
              <a:rPr kumimoji="0" lang="en-US" altLang="en-US" sz="2400" b="0" i="0" u="none" strike="noStrike" cap="none" normalizeH="0" baseline="0" dirty="0">
                <a:ln>
                  <a:noFill/>
                </a:ln>
                <a:solidFill>
                  <a:srgbClr val="000000"/>
                </a:solidFill>
                <a:effectLst/>
                <a:cs typeface="B Nazanin" panose="00000400000000000000" pitchFamily="2" charset="-78"/>
              </a:rPr>
              <a:t>• Forth Normal Form (4NF)</a:t>
            </a:r>
            <a:br>
              <a:rPr kumimoji="0" lang="en-US" altLang="en-US" sz="2400" b="0" i="0" u="none" strike="noStrike" cap="none" normalizeH="0" baseline="0" dirty="0">
                <a:ln>
                  <a:noFill/>
                </a:ln>
                <a:solidFill>
                  <a:srgbClr val="000000"/>
                </a:solidFill>
                <a:effectLst/>
                <a:cs typeface="B Nazanin" panose="00000400000000000000" pitchFamily="2" charset="-78"/>
              </a:rPr>
            </a:br>
            <a:r>
              <a:rPr kumimoji="0" lang="en-US" altLang="en-US" sz="2400" b="0" i="0" u="none" strike="noStrike" cap="none" normalizeH="0" baseline="0" dirty="0">
                <a:ln>
                  <a:noFill/>
                </a:ln>
                <a:solidFill>
                  <a:srgbClr val="000000"/>
                </a:solidFill>
                <a:effectLst/>
                <a:cs typeface="B Nazanin" panose="00000400000000000000" pitchFamily="2" charset="-78"/>
              </a:rPr>
              <a:t>• Boyce/Codd Normal Form (BCNF)</a:t>
            </a:r>
            <a:br>
              <a:rPr kumimoji="0" lang="en-US" altLang="en-US" sz="2400" b="0" i="0" u="none" strike="noStrike" cap="none" normalizeH="0" baseline="0" dirty="0">
                <a:ln>
                  <a:noFill/>
                </a:ln>
                <a:solidFill>
                  <a:srgbClr val="000000"/>
                </a:solidFill>
                <a:effectLst/>
                <a:cs typeface="B Nazanin" panose="00000400000000000000" pitchFamily="2" charset="-78"/>
              </a:rPr>
            </a:br>
            <a:r>
              <a:rPr kumimoji="0" lang="en-US" altLang="en-US" sz="2400" b="0" i="0" u="none" strike="noStrike" cap="none" normalizeH="0" baseline="0" dirty="0">
                <a:ln>
                  <a:noFill/>
                </a:ln>
                <a:solidFill>
                  <a:srgbClr val="000000"/>
                </a:solidFill>
                <a:effectLst/>
                <a:cs typeface="B Nazanin" panose="00000400000000000000" pitchFamily="2" charset="-78"/>
              </a:rPr>
              <a:t>• Fifth Normal Form (5NF)</a:t>
            </a:r>
            <a:br>
              <a:rPr kumimoji="0" lang="en-US" altLang="en-US" sz="2400" b="0" i="0" u="none" strike="noStrike" cap="none" normalizeH="0" baseline="0" dirty="0">
                <a:ln>
                  <a:noFill/>
                </a:ln>
                <a:solidFill>
                  <a:srgbClr val="000000"/>
                </a:solidFill>
                <a:effectLst/>
                <a:cs typeface="B Nazanin" panose="00000400000000000000" pitchFamily="2" charset="-78"/>
              </a:rPr>
            </a:br>
            <a:r>
              <a:rPr kumimoji="0" lang="en-US" altLang="en-US" sz="2400" b="0" i="0" u="none" strike="noStrike" cap="none" normalizeH="0" baseline="0" dirty="0">
                <a:ln>
                  <a:noFill/>
                </a:ln>
                <a:solidFill>
                  <a:srgbClr val="000000"/>
                </a:solidFill>
                <a:effectLst/>
                <a:cs typeface="B Nazanin" panose="00000400000000000000" pitchFamily="2" charset="-78"/>
              </a:rPr>
              <a:t>• Domain/Key Normal Form (DKNF)</a:t>
            </a:r>
            <a:endParaRPr kumimoji="0" lang="en-US" altLang="en-US" sz="5400" b="0" i="0" u="none" strike="noStrike" cap="none" normalizeH="0" baseline="0" dirty="0">
              <a:ln>
                <a:noFill/>
              </a:ln>
              <a:solidFill>
                <a:schemeClr val="tx1"/>
              </a:solidFill>
              <a:effectLst/>
              <a:cs typeface="B Nazanin" panose="00000400000000000000" pitchFamily="2" charset="-78"/>
            </a:endParaRPr>
          </a:p>
        </p:txBody>
      </p:sp>
      <p:sp>
        <p:nvSpPr>
          <p:cNvPr id="3" name="Slide Number Placeholder 2">
            <a:extLst>
              <a:ext uri="{FF2B5EF4-FFF2-40B4-BE49-F238E27FC236}">
                <a16:creationId xmlns:a16="http://schemas.microsoft.com/office/drawing/2014/main" id="{DFA7004B-8356-4F80-AE20-CB37A3D0AAD7}"/>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10</a:t>
            </a:fld>
            <a:endParaRPr lang="en-US"/>
          </a:p>
        </p:txBody>
      </p:sp>
    </p:spTree>
    <p:extLst>
      <p:ext uri="{BB962C8B-B14F-4D97-AF65-F5344CB8AC3E}">
        <p14:creationId xmlns:p14="http://schemas.microsoft.com/office/powerpoint/2010/main" val="1341624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Title 1"/>
          <p:cNvSpPr>
            <a:spLocks noGrp="1"/>
          </p:cNvSpPr>
          <p:nvPr>
            <p:ph type="title"/>
          </p:nvPr>
        </p:nvSpPr>
        <p:spPr/>
        <p:txBody>
          <a:bodyPr anchor="ctr"/>
          <a:lstStyle/>
          <a:p>
            <a:pPr algn="ctr" rtl="1"/>
            <a:r>
              <a:rPr lang="fa-IR" altLang="en-US" sz="4400" b="1" dirty="0">
                <a:latin typeface="Titr" pitchFamily="2" charset="-78"/>
                <a:ea typeface="2  Titr"/>
                <a:cs typeface="2  Titr"/>
              </a:rPr>
              <a:t>جداول آنرمال</a:t>
            </a:r>
            <a:endParaRPr lang="en-US" altLang="en-US" sz="4400" b="1" dirty="0">
              <a:latin typeface="Titr" pitchFamily="2" charset="-78"/>
              <a:ea typeface="2  Titr"/>
              <a:cs typeface="2  Titr"/>
            </a:endParaRPr>
          </a:p>
        </p:txBody>
      </p:sp>
      <p:sp>
        <p:nvSpPr>
          <p:cNvPr id="143362" name="Content Placeholder 2"/>
          <p:cNvSpPr>
            <a:spLocks noGrp="1"/>
          </p:cNvSpPr>
          <p:nvPr>
            <p:ph idx="1"/>
          </p:nvPr>
        </p:nvSpPr>
        <p:spPr/>
        <p:txBody>
          <a:bodyPr>
            <a:normAutofit/>
          </a:bodyPr>
          <a:lstStyle/>
          <a:p>
            <a:pPr algn="just" rtl="1"/>
            <a:r>
              <a:rPr lang="fa-IR" altLang="en-US" sz="2800" dirty="0">
                <a:ea typeface="Majalla UI"/>
                <a:cs typeface="B Nazanin" panose="00000400000000000000" pitchFamily="2" charset="-78"/>
              </a:rPr>
              <a:t>جداول آنرمال به جداولی اطلاق میشود که در برخورد هر سطر با هر ستون آن به جای یک مقدار </a:t>
            </a:r>
            <a:r>
              <a:rPr lang="fa-IR" altLang="en-US" sz="2800" b="1" dirty="0">
                <a:ea typeface="Majalla UI"/>
                <a:cs typeface="B Nazanin" panose="00000400000000000000" pitchFamily="2" charset="-78"/>
              </a:rPr>
              <a:t>اتمی</a:t>
            </a:r>
            <a:r>
              <a:rPr lang="fa-IR" altLang="en-US" sz="2800" dirty="0">
                <a:ea typeface="Majalla UI"/>
                <a:cs typeface="B Nazanin" panose="00000400000000000000" pitchFamily="2" charset="-78"/>
              </a:rPr>
              <a:t> و </a:t>
            </a:r>
            <a:r>
              <a:rPr lang="fa-IR" altLang="en-US" sz="2800" b="1" dirty="0">
                <a:ea typeface="Majalla UI"/>
                <a:cs typeface="B Nazanin" panose="00000400000000000000" pitchFamily="2" charset="-78"/>
              </a:rPr>
              <a:t>تجزیه ناپذیر</a:t>
            </a:r>
            <a:r>
              <a:rPr lang="fa-IR" altLang="en-US" sz="2800" dirty="0">
                <a:ea typeface="Majalla UI"/>
                <a:cs typeface="B Nazanin" panose="00000400000000000000" pitchFamily="2" charset="-78"/>
              </a:rPr>
              <a:t>، مجموعه ای از مقادیر وجود دارد (مانند </a:t>
            </a:r>
            <a:r>
              <a:rPr lang="en-US" altLang="en-US" sz="2800" dirty="0">
                <a:cs typeface="B Nazanin" panose="00000400000000000000" pitchFamily="2" charset="-78"/>
              </a:rPr>
              <a:t>Telephones</a:t>
            </a:r>
            <a:r>
              <a:rPr lang="fa-IR" altLang="en-US" sz="2800" dirty="0">
                <a:ea typeface="Majalla UI"/>
                <a:cs typeface="B Nazanin" panose="00000400000000000000" pitchFamily="2" charset="-78"/>
              </a:rPr>
              <a:t>)  </a:t>
            </a:r>
          </a:p>
          <a:p>
            <a:pPr algn="just" rtl="1"/>
            <a:endParaRPr lang="en-US" altLang="en-US" sz="2800" dirty="0">
              <a:cs typeface="B Nazanin" panose="00000400000000000000" pitchFamily="2" charset="-78"/>
            </a:endParaRPr>
          </a:p>
        </p:txBody>
      </p:sp>
      <p:sp>
        <p:nvSpPr>
          <p:cNvPr id="3" name="Slide Number Placeholder 2">
            <a:extLst>
              <a:ext uri="{FF2B5EF4-FFF2-40B4-BE49-F238E27FC236}">
                <a16:creationId xmlns:a16="http://schemas.microsoft.com/office/drawing/2014/main" id="{54B9C733-4B65-4CCD-A7C6-9A18DA315220}"/>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11</a:t>
            </a:fld>
            <a:endParaRPr lang="en-US"/>
          </a:p>
        </p:txBody>
      </p:sp>
      <p:graphicFrame>
        <p:nvGraphicFramePr>
          <p:cNvPr id="7" name="Table 6">
            <a:extLst>
              <a:ext uri="{FF2B5EF4-FFF2-40B4-BE49-F238E27FC236}">
                <a16:creationId xmlns:a16="http://schemas.microsoft.com/office/drawing/2014/main" id="{44DB1F9E-A88B-47DD-8831-6B37FCED7634}"/>
              </a:ext>
            </a:extLst>
          </p:cNvPr>
          <p:cNvGraphicFramePr>
            <a:graphicFrameLocks noGrp="1"/>
          </p:cNvGraphicFramePr>
          <p:nvPr>
            <p:extLst>
              <p:ext uri="{D42A27DB-BD31-4B8C-83A1-F6EECF244321}">
                <p14:modId xmlns:p14="http://schemas.microsoft.com/office/powerpoint/2010/main" val="2568618732"/>
              </p:ext>
            </p:extLst>
          </p:nvPr>
        </p:nvGraphicFramePr>
        <p:xfrm>
          <a:off x="901700" y="4645025"/>
          <a:ext cx="4953000" cy="1651000"/>
        </p:xfrm>
        <a:graphic>
          <a:graphicData uri="http://schemas.openxmlformats.org/drawingml/2006/table">
            <a:tbl>
              <a:tblPr firstRow="1" bandRow="1">
                <a:tableStyleId>{616DA210-FB5B-4158-B5E0-FEB733F419BA}</a:tableStyleId>
              </a:tblPr>
              <a:tblGrid>
                <a:gridCol w="1807176">
                  <a:extLst>
                    <a:ext uri="{9D8B030D-6E8A-4147-A177-3AD203B41FA5}">
                      <a16:colId xmlns:a16="http://schemas.microsoft.com/office/drawing/2014/main" val="20000"/>
                    </a:ext>
                  </a:extLst>
                </a:gridCol>
                <a:gridCol w="1360959">
                  <a:extLst>
                    <a:ext uri="{9D8B030D-6E8A-4147-A177-3AD203B41FA5}">
                      <a16:colId xmlns:a16="http://schemas.microsoft.com/office/drawing/2014/main" val="20001"/>
                    </a:ext>
                  </a:extLst>
                </a:gridCol>
                <a:gridCol w="1784865">
                  <a:extLst>
                    <a:ext uri="{9D8B030D-6E8A-4147-A177-3AD203B41FA5}">
                      <a16:colId xmlns:a16="http://schemas.microsoft.com/office/drawing/2014/main" val="20002"/>
                    </a:ext>
                  </a:extLst>
                </a:gridCol>
              </a:tblGrid>
              <a:tr h="370840">
                <a:tc>
                  <a:txBody>
                    <a:bodyPr/>
                    <a:lstStyle/>
                    <a:p>
                      <a:pPr algn="ctr"/>
                      <a:r>
                        <a:rPr lang="en-US" dirty="0"/>
                        <a:t>S#</a:t>
                      </a:r>
                    </a:p>
                  </a:txBody>
                  <a:tcPr anchor="ctr"/>
                </a:tc>
                <a:tc>
                  <a:txBody>
                    <a:bodyPr/>
                    <a:lstStyle/>
                    <a:p>
                      <a:pPr algn="ctr"/>
                      <a:r>
                        <a:rPr lang="en-US" dirty="0"/>
                        <a:t>Name</a:t>
                      </a:r>
                    </a:p>
                  </a:txBody>
                  <a:tcPr anchor="ctr"/>
                </a:tc>
                <a:tc>
                  <a:txBody>
                    <a:bodyPr/>
                    <a:lstStyle/>
                    <a:p>
                      <a:pPr algn="ctr"/>
                      <a:r>
                        <a:rPr lang="en-US" dirty="0"/>
                        <a:t>Telephones</a:t>
                      </a:r>
                    </a:p>
                  </a:txBody>
                  <a:tcPr anchor="ctr"/>
                </a:tc>
                <a:extLst>
                  <a:ext uri="{0D108BD9-81ED-4DB2-BD59-A6C34878D82A}">
                    <a16:rowId xmlns:a16="http://schemas.microsoft.com/office/drawing/2014/main" val="10000"/>
                  </a:ext>
                </a:extLst>
              </a:tr>
              <a:tr h="370840">
                <a:tc>
                  <a:txBody>
                    <a:bodyPr/>
                    <a:lstStyle/>
                    <a:p>
                      <a:pPr algn="ctr"/>
                      <a:r>
                        <a:rPr lang="fa-IR" dirty="0"/>
                        <a:t>7801</a:t>
                      </a:r>
                      <a:endParaRPr lang="en-US" dirty="0"/>
                    </a:p>
                  </a:txBody>
                  <a:tcPr/>
                </a:tc>
                <a:tc>
                  <a:txBody>
                    <a:bodyPr/>
                    <a:lstStyle/>
                    <a:p>
                      <a:pPr algn="ctr"/>
                      <a:r>
                        <a:rPr lang="fa-IR" dirty="0"/>
                        <a:t>آرش</a:t>
                      </a:r>
                      <a:endParaRPr lang="en-US" dirty="0"/>
                    </a:p>
                  </a:txBody>
                  <a:tcPr/>
                </a:tc>
                <a:tc>
                  <a:txBody>
                    <a:bodyPr/>
                    <a:lstStyle/>
                    <a:p>
                      <a:pPr algn="ctr" rtl="1"/>
                      <a:r>
                        <a:rPr lang="fa-IR" dirty="0"/>
                        <a:t>6262778-0311</a:t>
                      </a:r>
                    </a:p>
                    <a:p>
                      <a:pPr algn="ctr" rtl="1"/>
                      <a:r>
                        <a:rPr lang="fa-IR" dirty="0"/>
                        <a:t>5234-311-0913</a:t>
                      </a:r>
                      <a:endParaRPr lang="en-US" dirty="0"/>
                    </a:p>
                  </a:txBody>
                  <a:tcPr/>
                </a:tc>
                <a:extLst>
                  <a:ext uri="{0D108BD9-81ED-4DB2-BD59-A6C34878D82A}">
                    <a16:rowId xmlns:a16="http://schemas.microsoft.com/office/drawing/2014/main" val="10001"/>
                  </a:ext>
                </a:extLst>
              </a:tr>
              <a:tr h="370840">
                <a:tc>
                  <a:txBody>
                    <a:bodyPr/>
                    <a:lstStyle/>
                    <a:p>
                      <a:pPr algn="ctr"/>
                      <a:r>
                        <a:rPr lang="fa-IR" dirty="0"/>
                        <a:t>7902</a:t>
                      </a:r>
                      <a:endParaRPr lang="en-US" dirty="0"/>
                    </a:p>
                  </a:txBody>
                  <a:tcPr/>
                </a:tc>
                <a:tc>
                  <a:txBody>
                    <a:bodyPr/>
                    <a:lstStyle/>
                    <a:p>
                      <a:pPr algn="ctr"/>
                      <a:r>
                        <a:rPr lang="fa-IR" dirty="0"/>
                        <a:t>عسل</a:t>
                      </a:r>
                      <a:endParaRPr lang="en-US" dirty="0"/>
                    </a:p>
                  </a:txBody>
                  <a:tcPr/>
                </a:tc>
                <a:tc>
                  <a:txBody>
                    <a:bodyPr/>
                    <a:lstStyle/>
                    <a:p>
                      <a:pPr algn="ctr"/>
                      <a:r>
                        <a:rPr lang="fa-IR" dirty="0"/>
                        <a:t>2956677-021</a:t>
                      </a:r>
                    </a:p>
                    <a:p>
                      <a:pPr algn="ctr"/>
                      <a:r>
                        <a:rPr lang="fa-IR" dirty="0"/>
                        <a:t>4532-314-0912</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52667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Title 1"/>
          <p:cNvSpPr>
            <a:spLocks noGrp="1"/>
          </p:cNvSpPr>
          <p:nvPr>
            <p:ph type="title"/>
          </p:nvPr>
        </p:nvSpPr>
        <p:spPr/>
        <p:txBody>
          <a:bodyPr anchor="ctr"/>
          <a:lstStyle/>
          <a:p>
            <a:pPr algn="ctr" rtl="1"/>
            <a:r>
              <a:rPr lang="fa-IR" altLang="en-US" sz="4400" b="1">
                <a:latin typeface="Titr" pitchFamily="2" charset="-78"/>
                <a:ea typeface="2  Titr"/>
                <a:cs typeface="2  Titr"/>
              </a:rPr>
              <a:t>جداول آنرمال</a:t>
            </a:r>
            <a:endParaRPr lang="en-US" altLang="en-US" sz="4400" b="1">
              <a:latin typeface="Titr" pitchFamily="2" charset="-78"/>
              <a:ea typeface="2  Titr"/>
              <a:cs typeface="2  Titr"/>
            </a:endParaRPr>
          </a:p>
        </p:txBody>
      </p:sp>
      <p:sp>
        <p:nvSpPr>
          <p:cNvPr id="143362" name="Content Placeholder 2"/>
          <p:cNvSpPr>
            <a:spLocks noGrp="1"/>
          </p:cNvSpPr>
          <p:nvPr>
            <p:ph idx="1"/>
          </p:nvPr>
        </p:nvSpPr>
        <p:spPr/>
        <p:txBody>
          <a:bodyPr>
            <a:normAutofit/>
          </a:bodyPr>
          <a:lstStyle/>
          <a:p>
            <a:pPr algn="just" rtl="1"/>
            <a:r>
              <a:rPr lang="fa-IR" altLang="en-US" sz="2400" dirty="0">
                <a:ea typeface="Majalla UI"/>
                <a:cs typeface="B Nazanin" panose="00000400000000000000" pitchFamily="2" charset="-78"/>
              </a:rPr>
              <a:t>مهمترین عیب یک جدول آنرمال این است که برای هر یک از عملیات درج، حذف و اضافه به دو دسته عملیات درج تاپل و درج گروه اطلاعات مجموعه (</a:t>
            </a:r>
            <a:r>
              <a:rPr lang="en-US" altLang="en-US" sz="2400" dirty="0">
                <a:cs typeface="B Nazanin" panose="00000400000000000000" pitchFamily="2" charset="-78"/>
              </a:rPr>
              <a:t>Telephones</a:t>
            </a:r>
            <a:r>
              <a:rPr lang="fa-IR" altLang="en-US" sz="2400" dirty="0">
                <a:ea typeface="Majalla UI"/>
                <a:cs typeface="B Nazanin" panose="00000400000000000000" pitchFamily="2" charset="-78"/>
              </a:rPr>
              <a:t>) احتیاج است.</a:t>
            </a:r>
          </a:p>
          <a:p>
            <a:pPr algn="just" rtl="1"/>
            <a:endParaRPr lang="en-US" altLang="en-US" sz="2000" dirty="0">
              <a:cs typeface="B Nazanin" panose="00000400000000000000" pitchFamily="2" charset="-78"/>
            </a:endParaRPr>
          </a:p>
        </p:txBody>
      </p:sp>
      <p:sp>
        <p:nvSpPr>
          <p:cNvPr id="3" name="Slide Number Placeholder 2">
            <a:extLst>
              <a:ext uri="{FF2B5EF4-FFF2-40B4-BE49-F238E27FC236}">
                <a16:creationId xmlns:a16="http://schemas.microsoft.com/office/drawing/2014/main" id="{95F6FB10-596A-4193-B740-43B5D6B77228}"/>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12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6761890"/>
              </p:ext>
            </p:extLst>
          </p:nvPr>
        </p:nvGraphicFramePr>
        <p:xfrm>
          <a:off x="838200" y="3378201"/>
          <a:ext cx="4953000" cy="1651000"/>
        </p:xfrm>
        <a:graphic>
          <a:graphicData uri="http://schemas.openxmlformats.org/drawingml/2006/table">
            <a:tbl>
              <a:tblPr firstRow="1" bandRow="1">
                <a:tableStyleId>{616DA210-FB5B-4158-B5E0-FEB733F419BA}</a:tableStyleId>
              </a:tblPr>
              <a:tblGrid>
                <a:gridCol w="1807176">
                  <a:extLst>
                    <a:ext uri="{9D8B030D-6E8A-4147-A177-3AD203B41FA5}">
                      <a16:colId xmlns:a16="http://schemas.microsoft.com/office/drawing/2014/main" val="20000"/>
                    </a:ext>
                  </a:extLst>
                </a:gridCol>
                <a:gridCol w="1360959">
                  <a:extLst>
                    <a:ext uri="{9D8B030D-6E8A-4147-A177-3AD203B41FA5}">
                      <a16:colId xmlns:a16="http://schemas.microsoft.com/office/drawing/2014/main" val="20001"/>
                    </a:ext>
                  </a:extLst>
                </a:gridCol>
                <a:gridCol w="1784865">
                  <a:extLst>
                    <a:ext uri="{9D8B030D-6E8A-4147-A177-3AD203B41FA5}">
                      <a16:colId xmlns:a16="http://schemas.microsoft.com/office/drawing/2014/main" val="20002"/>
                    </a:ext>
                  </a:extLst>
                </a:gridCol>
              </a:tblGrid>
              <a:tr h="370840">
                <a:tc>
                  <a:txBody>
                    <a:bodyPr/>
                    <a:lstStyle/>
                    <a:p>
                      <a:pPr algn="ctr"/>
                      <a:r>
                        <a:rPr lang="en-US" dirty="0"/>
                        <a:t>S#</a:t>
                      </a:r>
                    </a:p>
                  </a:txBody>
                  <a:tcPr anchor="ctr"/>
                </a:tc>
                <a:tc>
                  <a:txBody>
                    <a:bodyPr/>
                    <a:lstStyle/>
                    <a:p>
                      <a:pPr algn="ctr"/>
                      <a:r>
                        <a:rPr lang="en-US" dirty="0"/>
                        <a:t>Name</a:t>
                      </a:r>
                    </a:p>
                  </a:txBody>
                  <a:tcPr anchor="ctr"/>
                </a:tc>
                <a:tc>
                  <a:txBody>
                    <a:bodyPr/>
                    <a:lstStyle/>
                    <a:p>
                      <a:pPr algn="ctr"/>
                      <a:r>
                        <a:rPr lang="en-US" dirty="0"/>
                        <a:t>Telephones</a:t>
                      </a:r>
                    </a:p>
                  </a:txBody>
                  <a:tcPr anchor="ctr"/>
                </a:tc>
                <a:extLst>
                  <a:ext uri="{0D108BD9-81ED-4DB2-BD59-A6C34878D82A}">
                    <a16:rowId xmlns:a16="http://schemas.microsoft.com/office/drawing/2014/main" val="10000"/>
                  </a:ext>
                </a:extLst>
              </a:tr>
              <a:tr h="370840">
                <a:tc>
                  <a:txBody>
                    <a:bodyPr/>
                    <a:lstStyle/>
                    <a:p>
                      <a:pPr algn="ctr"/>
                      <a:r>
                        <a:rPr lang="fa-IR" dirty="0"/>
                        <a:t>7801</a:t>
                      </a:r>
                      <a:endParaRPr lang="en-US" dirty="0"/>
                    </a:p>
                  </a:txBody>
                  <a:tcPr/>
                </a:tc>
                <a:tc>
                  <a:txBody>
                    <a:bodyPr/>
                    <a:lstStyle/>
                    <a:p>
                      <a:pPr algn="ctr"/>
                      <a:r>
                        <a:rPr lang="fa-IR" dirty="0"/>
                        <a:t>آرش</a:t>
                      </a:r>
                      <a:endParaRPr lang="en-US" dirty="0"/>
                    </a:p>
                  </a:txBody>
                  <a:tcPr/>
                </a:tc>
                <a:tc>
                  <a:txBody>
                    <a:bodyPr/>
                    <a:lstStyle/>
                    <a:p>
                      <a:pPr algn="ctr" rtl="1"/>
                      <a:r>
                        <a:rPr lang="fa-IR" dirty="0"/>
                        <a:t>6262778-0311</a:t>
                      </a:r>
                    </a:p>
                    <a:p>
                      <a:pPr algn="ctr" rtl="1"/>
                      <a:r>
                        <a:rPr lang="fa-IR" dirty="0"/>
                        <a:t>5234-311-0913</a:t>
                      </a:r>
                      <a:endParaRPr lang="en-US" dirty="0"/>
                    </a:p>
                  </a:txBody>
                  <a:tcPr/>
                </a:tc>
                <a:extLst>
                  <a:ext uri="{0D108BD9-81ED-4DB2-BD59-A6C34878D82A}">
                    <a16:rowId xmlns:a16="http://schemas.microsoft.com/office/drawing/2014/main" val="10001"/>
                  </a:ext>
                </a:extLst>
              </a:tr>
              <a:tr h="370840">
                <a:tc>
                  <a:txBody>
                    <a:bodyPr/>
                    <a:lstStyle/>
                    <a:p>
                      <a:pPr algn="ctr"/>
                      <a:r>
                        <a:rPr lang="fa-IR" dirty="0"/>
                        <a:t>7902</a:t>
                      </a:r>
                      <a:endParaRPr lang="en-US" dirty="0"/>
                    </a:p>
                  </a:txBody>
                  <a:tcPr/>
                </a:tc>
                <a:tc>
                  <a:txBody>
                    <a:bodyPr/>
                    <a:lstStyle/>
                    <a:p>
                      <a:pPr algn="ctr"/>
                      <a:r>
                        <a:rPr lang="fa-IR" dirty="0"/>
                        <a:t>عسل</a:t>
                      </a:r>
                      <a:endParaRPr lang="en-US" dirty="0"/>
                    </a:p>
                  </a:txBody>
                  <a:tcPr/>
                </a:tc>
                <a:tc>
                  <a:txBody>
                    <a:bodyPr/>
                    <a:lstStyle/>
                    <a:p>
                      <a:pPr algn="ctr"/>
                      <a:r>
                        <a:rPr lang="fa-IR" dirty="0"/>
                        <a:t>2956677-021</a:t>
                      </a:r>
                    </a:p>
                    <a:p>
                      <a:pPr algn="ctr"/>
                      <a:r>
                        <a:rPr lang="fa-IR" dirty="0"/>
                        <a:t>4532-314-0912</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78985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Title 1"/>
          <p:cNvSpPr>
            <a:spLocks noGrp="1"/>
          </p:cNvSpPr>
          <p:nvPr>
            <p:ph type="title"/>
          </p:nvPr>
        </p:nvSpPr>
        <p:spPr>
          <a:xfrm>
            <a:off x="304800" y="38099"/>
            <a:ext cx="8229600" cy="1143000"/>
          </a:xfrm>
        </p:spPr>
        <p:txBody>
          <a:bodyPr anchor="ctr"/>
          <a:lstStyle/>
          <a:p>
            <a:pPr algn="ctr" rtl="1"/>
            <a:r>
              <a:rPr lang="fa-IR" altLang="en-US" sz="4400" b="1" dirty="0">
                <a:latin typeface="Titr" pitchFamily="2" charset="-78"/>
                <a:ea typeface="2  Titr"/>
                <a:cs typeface="2  Titr"/>
              </a:rPr>
              <a:t>جداول نرمال 1</a:t>
            </a:r>
            <a:endParaRPr lang="en-US" altLang="en-US" sz="4400" b="1" dirty="0">
              <a:latin typeface="Titr" pitchFamily="2" charset="-78"/>
              <a:ea typeface="2  Titr"/>
              <a:cs typeface="2  Titr"/>
            </a:endParaRPr>
          </a:p>
        </p:txBody>
      </p:sp>
      <p:sp>
        <p:nvSpPr>
          <p:cNvPr id="144386" name="Content Placeholder 2"/>
          <p:cNvSpPr>
            <a:spLocks noGrp="1"/>
          </p:cNvSpPr>
          <p:nvPr>
            <p:ph idx="1"/>
          </p:nvPr>
        </p:nvSpPr>
        <p:spPr>
          <a:xfrm>
            <a:off x="657514" y="1123950"/>
            <a:ext cx="8077200" cy="2971799"/>
          </a:xfrm>
        </p:spPr>
        <p:txBody>
          <a:bodyPr>
            <a:normAutofit/>
          </a:bodyPr>
          <a:lstStyle/>
          <a:p>
            <a:pPr algn="just" rtl="1"/>
            <a:r>
              <a:rPr lang="fa-IR" altLang="en-US" sz="2400" dirty="0">
                <a:ea typeface="Majalla UI"/>
                <a:cs typeface="B Nazanin" panose="00000400000000000000" pitchFamily="2" charset="-78"/>
              </a:rPr>
              <a:t>یک جدول نرمال1 است اگر در برخورد هر سطر با هر ستون به یک مقدار تجزیه ناپذیر برسیم</a:t>
            </a:r>
          </a:p>
          <a:p>
            <a:pPr algn="just" rtl="1"/>
            <a:r>
              <a:rPr lang="fa-IR" altLang="en-US" sz="2400" dirty="0">
                <a:ea typeface="Majalla UI"/>
                <a:cs typeface="B Nazanin" panose="00000400000000000000" pitchFamily="2" charset="-78"/>
              </a:rPr>
              <a:t>برای آنکه جدول آنرمال </a:t>
            </a:r>
            <a:r>
              <a:rPr lang="en-US" altLang="en-US" sz="2400" dirty="0">
                <a:cs typeface="B Nazanin" panose="00000400000000000000" pitchFamily="2" charset="-78"/>
              </a:rPr>
              <a:t>Student</a:t>
            </a:r>
            <a:r>
              <a:rPr lang="fa-IR" altLang="en-US" sz="2400" dirty="0">
                <a:ea typeface="Majalla UI"/>
                <a:cs typeface="B Nazanin" panose="00000400000000000000" pitchFamily="2" charset="-78"/>
              </a:rPr>
              <a:t> را به نرمال 1</a:t>
            </a:r>
            <a:r>
              <a:rPr lang="en-US" altLang="en-US" sz="2400" dirty="0">
                <a:cs typeface="B Nazanin" panose="00000400000000000000" pitchFamily="2" charset="-78"/>
              </a:rPr>
              <a:t> </a:t>
            </a:r>
            <a:r>
              <a:rPr lang="fa-IR" altLang="en-US" sz="2400" dirty="0">
                <a:ea typeface="Majalla UI"/>
                <a:cs typeface="B Nazanin" panose="00000400000000000000" pitchFamily="2" charset="-78"/>
              </a:rPr>
              <a:t>تبدیل کنیم، لازم است مقادیر ویژگیهای </a:t>
            </a:r>
            <a:r>
              <a:rPr lang="en-US" altLang="en-US" sz="2400" dirty="0">
                <a:cs typeface="B Nazanin" panose="00000400000000000000" pitchFamily="2" charset="-78"/>
              </a:rPr>
              <a:t>St#</a:t>
            </a:r>
            <a:r>
              <a:rPr lang="fa-IR" altLang="en-US" sz="2400" dirty="0">
                <a:ea typeface="Majalla UI"/>
                <a:cs typeface="B Nazanin" panose="00000400000000000000" pitchFamily="2" charset="-78"/>
              </a:rPr>
              <a:t> و </a:t>
            </a:r>
            <a:r>
              <a:rPr lang="en-US" altLang="en-US" sz="2400" dirty="0">
                <a:cs typeface="B Nazanin" panose="00000400000000000000" pitchFamily="2" charset="-78"/>
              </a:rPr>
              <a:t>Name</a:t>
            </a:r>
            <a:r>
              <a:rPr lang="fa-IR" altLang="en-US" sz="2400" dirty="0">
                <a:ea typeface="Majalla UI"/>
                <a:cs typeface="B Nazanin" panose="00000400000000000000" pitchFamily="2" charset="-78"/>
              </a:rPr>
              <a:t> را به ازاء هر شماره تلفن تکرار کنیم</a:t>
            </a:r>
          </a:p>
        </p:txBody>
      </p:sp>
      <p:sp>
        <p:nvSpPr>
          <p:cNvPr id="3" name="Slide Number Placeholder 2">
            <a:extLst>
              <a:ext uri="{FF2B5EF4-FFF2-40B4-BE49-F238E27FC236}">
                <a16:creationId xmlns:a16="http://schemas.microsoft.com/office/drawing/2014/main" id="{EBC4EB06-5C46-42D1-ABCD-EA1205A911A9}"/>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13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061473544"/>
              </p:ext>
            </p:extLst>
          </p:nvPr>
        </p:nvGraphicFramePr>
        <p:xfrm>
          <a:off x="838200" y="4038600"/>
          <a:ext cx="4953000" cy="1854200"/>
        </p:xfrm>
        <a:graphic>
          <a:graphicData uri="http://schemas.openxmlformats.org/drawingml/2006/table">
            <a:tbl>
              <a:tblPr firstRow="1" bandRow="1">
                <a:tableStyleId>{616DA210-FB5B-4158-B5E0-FEB733F419BA}</a:tableStyleId>
              </a:tblPr>
              <a:tblGrid>
                <a:gridCol w="1807176">
                  <a:extLst>
                    <a:ext uri="{9D8B030D-6E8A-4147-A177-3AD203B41FA5}">
                      <a16:colId xmlns:a16="http://schemas.microsoft.com/office/drawing/2014/main" val="20000"/>
                    </a:ext>
                  </a:extLst>
                </a:gridCol>
                <a:gridCol w="1360959">
                  <a:extLst>
                    <a:ext uri="{9D8B030D-6E8A-4147-A177-3AD203B41FA5}">
                      <a16:colId xmlns:a16="http://schemas.microsoft.com/office/drawing/2014/main" val="20001"/>
                    </a:ext>
                  </a:extLst>
                </a:gridCol>
                <a:gridCol w="1784865">
                  <a:extLst>
                    <a:ext uri="{9D8B030D-6E8A-4147-A177-3AD203B41FA5}">
                      <a16:colId xmlns:a16="http://schemas.microsoft.com/office/drawing/2014/main" val="20002"/>
                    </a:ext>
                  </a:extLst>
                </a:gridCol>
              </a:tblGrid>
              <a:tr h="370840">
                <a:tc>
                  <a:txBody>
                    <a:bodyPr/>
                    <a:lstStyle/>
                    <a:p>
                      <a:pPr algn="ctr"/>
                      <a:r>
                        <a:rPr lang="en-US" dirty="0"/>
                        <a:t>S#</a:t>
                      </a:r>
                    </a:p>
                  </a:txBody>
                  <a:tcPr anchor="ctr"/>
                </a:tc>
                <a:tc>
                  <a:txBody>
                    <a:bodyPr/>
                    <a:lstStyle/>
                    <a:p>
                      <a:pPr algn="ctr"/>
                      <a:r>
                        <a:rPr lang="en-US" dirty="0"/>
                        <a:t>Name</a:t>
                      </a:r>
                    </a:p>
                  </a:txBody>
                  <a:tcPr anchor="ctr"/>
                </a:tc>
                <a:tc>
                  <a:txBody>
                    <a:bodyPr/>
                    <a:lstStyle/>
                    <a:p>
                      <a:pPr algn="ctr"/>
                      <a:r>
                        <a:rPr lang="en-US" dirty="0"/>
                        <a:t>Telephones</a:t>
                      </a:r>
                    </a:p>
                  </a:txBody>
                  <a:tcPr anchor="ctr"/>
                </a:tc>
                <a:extLst>
                  <a:ext uri="{0D108BD9-81ED-4DB2-BD59-A6C34878D82A}">
                    <a16:rowId xmlns:a16="http://schemas.microsoft.com/office/drawing/2014/main" val="10000"/>
                  </a:ext>
                </a:extLst>
              </a:tr>
              <a:tr h="370840">
                <a:tc>
                  <a:txBody>
                    <a:bodyPr/>
                    <a:lstStyle/>
                    <a:p>
                      <a:pPr algn="ctr"/>
                      <a:r>
                        <a:rPr lang="fa-IR" dirty="0"/>
                        <a:t>7801</a:t>
                      </a:r>
                      <a:endParaRPr lang="en-US" dirty="0"/>
                    </a:p>
                  </a:txBody>
                  <a:tcPr/>
                </a:tc>
                <a:tc>
                  <a:txBody>
                    <a:bodyPr/>
                    <a:lstStyle/>
                    <a:p>
                      <a:pPr algn="ctr"/>
                      <a:r>
                        <a:rPr lang="fa-IR" dirty="0"/>
                        <a:t>آرش</a:t>
                      </a:r>
                      <a:endParaRPr lang="en-US" dirty="0"/>
                    </a:p>
                  </a:txBody>
                  <a:tcPr/>
                </a:tc>
                <a:tc>
                  <a:txBody>
                    <a:bodyPr/>
                    <a:lstStyle/>
                    <a:p>
                      <a:pPr algn="ctr" rtl="1"/>
                      <a:r>
                        <a:rPr lang="fa-IR" dirty="0"/>
                        <a:t>6262778-0311</a:t>
                      </a:r>
                    </a:p>
                  </a:txBody>
                  <a:tcPr/>
                </a:tc>
                <a:extLst>
                  <a:ext uri="{0D108BD9-81ED-4DB2-BD59-A6C34878D82A}">
                    <a16:rowId xmlns:a16="http://schemas.microsoft.com/office/drawing/2014/main" val="10001"/>
                  </a:ext>
                </a:extLst>
              </a:tr>
              <a:tr h="370840">
                <a:tc>
                  <a:txBody>
                    <a:bodyPr/>
                    <a:lstStyle/>
                    <a:p>
                      <a:pPr algn="ctr"/>
                      <a:r>
                        <a:rPr lang="fa-IR" dirty="0"/>
                        <a:t>7801</a:t>
                      </a:r>
                      <a:endParaRPr lang="en-US" dirty="0"/>
                    </a:p>
                  </a:txBody>
                  <a:tcPr/>
                </a:tc>
                <a:tc>
                  <a:txBody>
                    <a:bodyPr/>
                    <a:lstStyle/>
                    <a:p>
                      <a:pPr algn="ctr"/>
                      <a:r>
                        <a:rPr lang="fa-IR" dirty="0"/>
                        <a:t>آرش</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dirty="0"/>
                        <a:t>5234-311-0913</a:t>
                      </a:r>
                      <a:endParaRPr lang="en-US" dirty="0"/>
                    </a:p>
                  </a:txBody>
                  <a:tcPr/>
                </a:tc>
                <a:extLst>
                  <a:ext uri="{0D108BD9-81ED-4DB2-BD59-A6C34878D82A}">
                    <a16:rowId xmlns:a16="http://schemas.microsoft.com/office/drawing/2014/main" val="10002"/>
                  </a:ext>
                </a:extLst>
              </a:tr>
              <a:tr h="370840">
                <a:tc>
                  <a:txBody>
                    <a:bodyPr/>
                    <a:lstStyle/>
                    <a:p>
                      <a:pPr algn="ctr"/>
                      <a:r>
                        <a:rPr lang="fa-IR" dirty="0"/>
                        <a:t>7902</a:t>
                      </a:r>
                      <a:endParaRPr lang="en-US" dirty="0"/>
                    </a:p>
                  </a:txBody>
                  <a:tcPr/>
                </a:tc>
                <a:tc>
                  <a:txBody>
                    <a:bodyPr/>
                    <a:lstStyle/>
                    <a:p>
                      <a:pPr algn="ctr"/>
                      <a:r>
                        <a:rPr lang="fa-IR" dirty="0"/>
                        <a:t>عسل</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dirty="0"/>
                        <a:t>2956677-021</a:t>
                      </a:r>
                    </a:p>
                  </a:txBody>
                  <a:tcPr/>
                </a:tc>
                <a:extLst>
                  <a:ext uri="{0D108BD9-81ED-4DB2-BD59-A6C34878D82A}">
                    <a16:rowId xmlns:a16="http://schemas.microsoft.com/office/drawing/2014/main" val="10003"/>
                  </a:ext>
                </a:extLst>
              </a:tr>
              <a:tr h="370840">
                <a:tc>
                  <a:txBody>
                    <a:bodyPr/>
                    <a:lstStyle/>
                    <a:p>
                      <a:pPr algn="ctr"/>
                      <a:r>
                        <a:rPr lang="fa-IR" dirty="0"/>
                        <a:t>7902</a:t>
                      </a:r>
                      <a:endParaRPr lang="en-US" dirty="0"/>
                    </a:p>
                  </a:txBody>
                  <a:tcPr/>
                </a:tc>
                <a:tc>
                  <a:txBody>
                    <a:bodyPr/>
                    <a:lstStyle/>
                    <a:p>
                      <a:pPr algn="ctr"/>
                      <a:r>
                        <a:rPr lang="fa-IR" dirty="0"/>
                        <a:t>عسل</a:t>
                      </a:r>
                      <a:endParaRPr lang="en-US" dirty="0"/>
                    </a:p>
                  </a:txBody>
                  <a:tcPr/>
                </a:tc>
                <a:tc>
                  <a:txBody>
                    <a:bodyPr/>
                    <a:lstStyle/>
                    <a:p>
                      <a:pPr algn="ctr"/>
                      <a:r>
                        <a:rPr lang="fa-IR" dirty="0"/>
                        <a:t>4532-314-0912</a:t>
                      </a:r>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3B907-48AA-4289-A3C6-4D79FD134728}"/>
              </a:ext>
            </a:extLst>
          </p:cNvPr>
          <p:cNvSpPr>
            <a:spLocks noGrp="1"/>
          </p:cNvSpPr>
          <p:nvPr>
            <p:ph type="title"/>
          </p:nvPr>
        </p:nvSpPr>
        <p:spPr>
          <a:xfrm>
            <a:off x="887045" y="304800"/>
            <a:ext cx="7576626" cy="2317447"/>
          </a:xfrm>
        </p:spPr>
        <p:txBody>
          <a:bodyPr>
            <a:noAutofit/>
          </a:bodyPr>
          <a:lstStyle/>
          <a:p>
            <a:pPr algn="r" rtl="1"/>
            <a:r>
              <a:rPr lang="fa-IR" sz="2800" b="0" dirty="0">
                <a:solidFill>
                  <a:schemeClr val="tx1"/>
                </a:solidFill>
                <a:cs typeface="B Nazanin" panose="00000400000000000000" pitchFamily="2" charset="-78"/>
              </a:rPr>
              <a:t>مثال. جدول </a:t>
            </a:r>
            <a:r>
              <a:rPr lang="en-US" sz="2800" b="0" dirty="0">
                <a:solidFill>
                  <a:schemeClr val="tx1"/>
                </a:solidFill>
                <a:cs typeface="B Nazanin" panose="00000400000000000000" pitchFamily="2" charset="-78"/>
              </a:rPr>
              <a:t>ALL_SALES </a:t>
            </a:r>
            <a:r>
              <a:rPr lang="fa-IR" sz="2800" b="0" dirty="0">
                <a:solidFill>
                  <a:schemeClr val="tx1"/>
                </a:solidFill>
                <a:cs typeface="B Nazanin" panose="00000400000000000000" pitchFamily="2" charset="-78"/>
              </a:rPr>
              <a:t>که اطلاعات فروش را نگهداری می کند درنظر بگيريد. ایا در فرم نرمال اول هست ؟</a:t>
            </a:r>
            <a:endParaRPr lang="en-US" sz="2800" dirty="0">
              <a:solidFill>
                <a:schemeClr val="tx1"/>
              </a:solidFill>
              <a:cs typeface="B Nazanin" panose="00000400000000000000" pitchFamily="2" charset="-78"/>
            </a:endParaRPr>
          </a:p>
        </p:txBody>
      </p:sp>
      <p:sp>
        <p:nvSpPr>
          <p:cNvPr id="3" name="Slide Number Placeholder 2">
            <a:extLst>
              <a:ext uri="{FF2B5EF4-FFF2-40B4-BE49-F238E27FC236}">
                <a16:creationId xmlns:a16="http://schemas.microsoft.com/office/drawing/2014/main" id="{E7F38CCD-35B9-4443-9F8D-958C58E80E37}"/>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14</a:t>
            </a:fld>
            <a:endParaRPr lang="en-US"/>
          </a:p>
        </p:txBody>
      </p:sp>
      <p:graphicFrame>
        <p:nvGraphicFramePr>
          <p:cNvPr id="6" name="Table 5">
            <a:extLst>
              <a:ext uri="{FF2B5EF4-FFF2-40B4-BE49-F238E27FC236}">
                <a16:creationId xmlns:a16="http://schemas.microsoft.com/office/drawing/2014/main" id="{182B29F0-C134-4007-9D00-90827D3CC162}"/>
              </a:ext>
            </a:extLst>
          </p:cNvPr>
          <p:cNvGraphicFramePr>
            <a:graphicFrameLocks noGrp="1"/>
          </p:cNvGraphicFramePr>
          <p:nvPr>
            <p:extLst>
              <p:ext uri="{D42A27DB-BD31-4B8C-83A1-F6EECF244321}">
                <p14:modId xmlns:p14="http://schemas.microsoft.com/office/powerpoint/2010/main" val="3445208746"/>
              </p:ext>
            </p:extLst>
          </p:nvPr>
        </p:nvGraphicFramePr>
        <p:xfrm>
          <a:off x="81497" y="2894578"/>
          <a:ext cx="8981005" cy="2682351"/>
        </p:xfrm>
        <a:graphic>
          <a:graphicData uri="http://schemas.openxmlformats.org/drawingml/2006/table">
            <a:tbl>
              <a:tblPr firstRow="1" firstCol="1" bandRow="1">
                <a:tableStyleId>{616DA210-FB5B-4158-B5E0-FEB733F419BA}</a:tableStyleId>
              </a:tblPr>
              <a:tblGrid>
                <a:gridCol w="586937">
                  <a:extLst>
                    <a:ext uri="{9D8B030D-6E8A-4147-A177-3AD203B41FA5}">
                      <a16:colId xmlns:a16="http://schemas.microsoft.com/office/drawing/2014/main" val="234041042"/>
                    </a:ext>
                  </a:extLst>
                </a:gridCol>
                <a:gridCol w="940021">
                  <a:extLst>
                    <a:ext uri="{9D8B030D-6E8A-4147-A177-3AD203B41FA5}">
                      <a16:colId xmlns:a16="http://schemas.microsoft.com/office/drawing/2014/main" val="3415118693"/>
                    </a:ext>
                  </a:extLst>
                </a:gridCol>
                <a:gridCol w="922588">
                  <a:extLst>
                    <a:ext uri="{9D8B030D-6E8A-4147-A177-3AD203B41FA5}">
                      <a16:colId xmlns:a16="http://schemas.microsoft.com/office/drawing/2014/main" val="3881982512"/>
                    </a:ext>
                  </a:extLst>
                </a:gridCol>
                <a:gridCol w="461294">
                  <a:extLst>
                    <a:ext uri="{9D8B030D-6E8A-4147-A177-3AD203B41FA5}">
                      <a16:colId xmlns:a16="http://schemas.microsoft.com/office/drawing/2014/main" val="2484215510"/>
                    </a:ext>
                  </a:extLst>
                </a:gridCol>
                <a:gridCol w="682078">
                  <a:extLst>
                    <a:ext uri="{9D8B030D-6E8A-4147-A177-3AD203B41FA5}">
                      <a16:colId xmlns:a16="http://schemas.microsoft.com/office/drawing/2014/main" val="1297653461"/>
                    </a:ext>
                  </a:extLst>
                </a:gridCol>
                <a:gridCol w="1156146">
                  <a:extLst>
                    <a:ext uri="{9D8B030D-6E8A-4147-A177-3AD203B41FA5}">
                      <a16:colId xmlns:a16="http://schemas.microsoft.com/office/drawing/2014/main" val="3484224265"/>
                    </a:ext>
                  </a:extLst>
                </a:gridCol>
                <a:gridCol w="847841">
                  <a:extLst>
                    <a:ext uri="{9D8B030D-6E8A-4147-A177-3AD203B41FA5}">
                      <a16:colId xmlns:a16="http://schemas.microsoft.com/office/drawing/2014/main" val="3482110401"/>
                    </a:ext>
                  </a:extLst>
                </a:gridCol>
                <a:gridCol w="770764">
                  <a:extLst>
                    <a:ext uri="{9D8B030D-6E8A-4147-A177-3AD203B41FA5}">
                      <a16:colId xmlns:a16="http://schemas.microsoft.com/office/drawing/2014/main" val="1813858957"/>
                    </a:ext>
                  </a:extLst>
                </a:gridCol>
                <a:gridCol w="770764">
                  <a:extLst>
                    <a:ext uri="{9D8B030D-6E8A-4147-A177-3AD203B41FA5}">
                      <a16:colId xmlns:a16="http://schemas.microsoft.com/office/drawing/2014/main" val="1355875302"/>
                    </a:ext>
                  </a:extLst>
                </a:gridCol>
                <a:gridCol w="1310300">
                  <a:extLst>
                    <a:ext uri="{9D8B030D-6E8A-4147-A177-3AD203B41FA5}">
                      <a16:colId xmlns:a16="http://schemas.microsoft.com/office/drawing/2014/main" val="1675925667"/>
                    </a:ext>
                  </a:extLst>
                </a:gridCol>
                <a:gridCol w="532272">
                  <a:extLst>
                    <a:ext uri="{9D8B030D-6E8A-4147-A177-3AD203B41FA5}">
                      <a16:colId xmlns:a16="http://schemas.microsoft.com/office/drawing/2014/main" val="236614085"/>
                    </a:ext>
                  </a:extLst>
                </a:gridCol>
              </a:tblGrid>
              <a:tr h="531066">
                <a:tc>
                  <a:txBody>
                    <a:bodyPr/>
                    <a:lstStyle/>
                    <a:p>
                      <a:pPr marL="0" marR="0">
                        <a:lnSpc>
                          <a:spcPct val="107000"/>
                        </a:lnSpc>
                        <a:spcBef>
                          <a:spcPts val="0"/>
                        </a:spcBef>
                        <a:spcAft>
                          <a:spcPts val="0"/>
                        </a:spcAft>
                      </a:pPr>
                      <a:r>
                        <a:rPr lang="en-US" sz="1100" dirty="0">
                          <a:solidFill>
                            <a:schemeClr val="tx2">
                              <a:lumMod val="75000"/>
                            </a:schemeClr>
                          </a:solidFill>
                          <a:effectLst/>
                        </a:rPr>
                        <a:t>Sale 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SaleDate</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ProductNo</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Qty</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Amount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Salesrep</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CustomerNo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First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Last</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Address</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CreditLimit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78874611"/>
                  </a:ext>
                </a:extLst>
              </a:tr>
              <a:tr h="351027">
                <a:tc>
                  <a:txBody>
                    <a:bodyPr/>
                    <a:lstStyle/>
                    <a:p>
                      <a:pPr marL="0" marR="0">
                        <a:lnSpc>
                          <a:spcPct val="107000"/>
                        </a:lnSpc>
                        <a:spcBef>
                          <a:spcPts val="0"/>
                        </a:spcBef>
                        <a:spcAft>
                          <a:spcPts val="0"/>
                        </a:spcAft>
                      </a:pPr>
                      <a:r>
                        <a:rPr lang="en-US" sz="1050" b="1" dirty="0">
                          <a:effectLst/>
                        </a:rPr>
                        <a:t>12345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Aug 12 2002</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23.95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Dave Williams</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4649-4673</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Richard</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Johnston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14 West Avenue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1000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20734119"/>
                  </a:ext>
                </a:extLst>
              </a:tr>
              <a:tr h="351027">
                <a:tc>
                  <a:txBody>
                    <a:bodyPr/>
                    <a:lstStyle/>
                    <a:p>
                      <a:pPr marL="0" marR="0">
                        <a:lnSpc>
                          <a:spcPct val="107000"/>
                        </a:lnSpc>
                        <a:spcBef>
                          <a:spcPts val="0"/>
                        </a:spcBef>
                        <a:spcAft>
                          <a:spcPts val="0"/>
                        </a:spcAft>
                      </a:pPr>
                      <a:r>
                        <a:rPr lang="en-US" sz="1050" b="1">
                          <a:effectLst/>
                        </a:rPr>
                        <a:t>12346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12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AQX88916</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167.65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1113-7741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Wayne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Jones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 York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20454084"/>
                  </a:ext>
                </a:extLst>
              </a:tr>
              <a:tr h="351027">
                <a:tc>
                  <a:txBody>
                    <a:bodyPr/>
                    <a:lstStyle/>
                    <a:p>
                      <a:pPr marL="0" marR="0">
                        <a:lnSpc>
                          <a:spcPct val="107000"/>
                        </a:lnSpc>
                        <a:spcBef>
                          <a:spcPts val="0"/>
                        </a:spcBef>
                        <a:spcAft>
                          <a:spcPts val="0"/>
                        </a:spcAft>
                      </a:pPr>
                      <a:r>
                        <a:rPr lang="en-US" sz="1050" b="1">
                          <a:effectLst/>
                        </a:rPr>
                        <a:t>12347</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AHL46785</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3705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5001.75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Li Qing</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995 Forth Street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41532585"/>
                  </a:ext>
                </a:extLst>
              </a:tr>
              <a:tr h="249059">
                <a:tc>
                  <a:txBody>
                    <a:bodyPr/>
                    <a:lstStyle/>
                    <a:p>
                      <a:pPr marL="0" marR="0">
                        <a:lnSpc>
                          <a:spcPct val="107000"/>
                        </a:lnSpc>
                        <a:spcBef>
                          <a:spcPts val="0"/>
                        </a:spcBef>
                        <a:spcAft>
                          <a:spcPts val="0"/>
                        </a:spcAft>
                      </a:pPr>
                      <a:r>
                        <a:rPr lang="en-US" sz="1050" b="1">
                          <a:effectLst/>
                        </a:rPr>
                        <a:t>12348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118.5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Sara Thompson</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050" b="1" dirty="0">
                          <a:effectLst/>
                        </a:rPr>
                        <a:t> &lt;</a:t>
                      </a:r>
                      <a:r>
                        <a:rPr lang="en-US" sz="1050" b="1" i="1" dirty="0">
                          <a:effectLst/>
                        </a:rPr>
                        <a:t>null&gt;</a:t>
                      </a:r>
                      <a:endParaRPr lang="en-US" sz="1050" b="1" i="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9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97738917"/>
                  </a:ext>
                </a:extLst>
              </a:tr>
              <a:tr h="249059">
                <a:tc>
                  <a:txBody>
                    <a:bodyPr/>
                    <a:lstStyle/>
                    <a:p>
                      <a:pPr marL="0" marR="0">
                        <a:lnSpc>
                          <a:spcPct val="107000"/>
                        </a:lnSpc>
                        <a:spcBef>
                          <a:spcPts val="0"/>
                        </a:spcBef>
                        <a:spcAft>
                          <a:spcPts val="0"/>
                        </a:spcAft>
                      </a:pPr>
                      <a:r>
                        <a:rPr lang="en-US" sz="1050" b="1">
                          <a:effectLst/>
                        </a:rPr>
                        <a:t>12349</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940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2227.8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 Forth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76984474"/>
                  </a:ext>
                </a:extLst>
              </a:tr>
              <a:tr h="249059">
                <a:tc>
                  <a:txBody>
                    <a:bodyPr/>
                    <a:lstStyle/>
                    <a:p>
                      <a:pPr marL="0" marR="0">
                        <a:lnSpc>
                          <a:spcPct val="107000"/>
                        </a:lnSpc>
                        <a:spcBef>
                          <a:spcPts val="0"/>
                        </a:spcBef>
                        <a:spcAft>
                          <a:spcPts val="0"/>
                        </a:spcAft>
                      </a:pPr>
                      <a:r>
                        <a:rPr lang="en-US" sz="1050" b="1">
                          <a:effectLst/>
                        </a:rPr>
                        <a:t>12350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7671-3496</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Antonio</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Gonzales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55B Granary Lane</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dirty="0">
                          <a:ln>
                            <a:noFill/>
                          </a:ln>
                          <a:solidFill>
                            <a:srgbClr val="000000"/>
                          </a:solidFill>
                          <a:effectLst/>
                          <a:uLnTx/>
                          <a:uFillTx/>
                          <a:latin typeface="Helvetica"/>
                          <a:ea typeface="+mn-ea"/>
                          <a:cs typeface="+mn-cs"/>
                        </a:rPr>
                        <a:t>&lt;</a:t>
                      </a:r>
                      <a:r>
                        <a:rPr kumimoji="0" lang="en-US" sz="900" b="1" i="1" u="none" strike="noStrike" kern="1200" cap="none" spc="0" normalizeH="0" baseline="0" noProof="0" dirty="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43762065"/>
                  </a:ext>
                </a:extLst>
              </a:tr>
              <a:tr h="351027">
                <a:tc>
                  <a:txBody>
                    <a:bodyPr/>
                    <a:lstStyle/>
                    <a:p>
                      <a:pPr marL="0" marR="0">
                        <a:lnSpc>
                          <a:spcPct val="107000"/>
                        </a:lnSpc>
                        <a:spcBef>
                          <a:spcPts val="0"/>
                        </a:spcBef>
                        <a:spcAft>
                          <a:spcPts val="0"/>
                        </a:spcAft>
                      </a:pPr>
                      <a:r>
                        <a:rPr lang="en-US" sz="1050" b="1" dirty="0">
                          <a:effectLst/>
                        </a:rPr>
                        <a:t>12351</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1317.25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Dave Williams</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6794-1674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Diane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Adams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364 East Road</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150</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34904673"/>
                  </a:ext>
                </a:extLst>
              </a:tr>
            </a:tbl>
          </a:graphicData>
        </a:graphic>
      </p:graphicFrame>
    </p:spTree>
    <p:extLst>
      <p:ext uri="{BB962C8B-B14F-4D97-AF65-F5344CB8AC3E}">
        <p14:creationId xmlns:p14="http://schemas.microsoft.com/office/powerpoint/2010/main" val="2673598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3B907-48AA-4289-A3C6-4D79FD134728}"/>
              </a:ext>
            </a:extLst>
          </p:cNvPr>
          <p:cNvSpPr>
            <a:spLocks noGrp="1"/>
          </p:cNvSpPr>
          <p:nvPr>
            <p:ph type="title"/>
          </p:nvPr>
        </p:nvSpPr>
        <p:spPr>
          <a:xfrm>
            <a:off x="189688" y="1123839"/>
            <a:ext cx="8490633" cy="1085962"/>
          </a:xfrm>
        </p:spPr>
        <p:txBody>
          <a:bodyPr>
            <a:noAutofit/>
          </a:bodyPr>
          <a:lstStyle/>
          <a:p>
            <a:pPr algn="r" rtl="1"/>
            <a:r>
              <a:rPr lang="fa-IR" sz="2800" b="0" dirty="0">
                <a:solidFill>
                  <a:schemeClr val="tx1"/>
                </a:solidFill>
                <a:cs typeface="B Nazanin" panose="00000400000000000000" pitchFamily="2" charset="-78"/>
              </a:rPr>
              <a:t>اين جدول در فرم اول نرمال هست چون هيچ کدام از ستون ها چندمقداری نيستند بنابراين نيازی نيست روی جدول کاری انجام دهيم بجز اينکه يک کليد انتخاب نمائيم.</a:t>
            </a:r>
            <a:endParaRPr lang="en-US" sz="2800" dirty="0">
              <a:solidFill>
                <a:schemeClr val="tx1"/>
              </a:solidFill>
              <a:cs typeface="B Nazanin" panose="00000400000000000000" pitchFamily="2" charset="-78"/>
            </a:endParaRPr>
          </a:p>
        </p:txBody>
      </p:sp>
      <p:sp>
        <p:nvSpPr>
          <p:cNvPr id="3" name="Slide Number Placeholder 2">
            <a:extLst>
              <a:ext uri="{FF2B5EF4-FFF2-40B4-BE49-F238E27FC236}">
                <a16:creationId xmlns:a16="http://schemas.microsoft.com/office/drawing/2014/main" id="{DEF78960-A74A-4BED-A793-691601E0C974}"/>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15</a:t>
            </a:fld>
            <a:endParaRPr lang="en-US"/>
          </a:p>
        </p:txBody>
      </p:sp>
      <p:graphicFrame>
        <p:nvGraphicFramePr>
          <p:cNvPr id="8" name="Table 7">
            <a:extLst>
              <a:ext uri="{FF2B5EF4-FFF2-40B4-BE49-F238E27FC236}">
                <a16:creationId xmlns:a16="http://schemas.microsoft.com/office/drawing/2014/main" id="{21CC956A-C55C-4659-A136-B873CF4218F0}"/>
              </a:ext>
            </a:extLst>
          </p:cNvPr>
          <p:cNvGraphicFramePr>
            <a:graphicFrameLocks noGrp="1"/>
          </p:cNvGraphicFramePr>
          <p:nvPr>
            <p:extLst>
              <p:ext uri="{D42A27DB-BD31-4B8C-83A1-F6EECF244321}">
                <p14:modId xmlns:p14="http://schemas.microsoft.com/office/powerpoint/2010/main" val="956638655"/>
              </p:ext>
            </p:extLst>
          </p:nvPr>
        </p:nvGraphicFramePr>
        <p:xfrm>
          <a:off x="81497" y="2894578"/>
          <a:ext cx="8981005" cy="2682351"/>
        </p:xfrm>
        <a:graphic>
          <a:graphicData uri="http://schemas.openxmlformats.org/drawingml/2006/table">
            <a:tbl>
              <a:tblPr firstRow="1" firstCol="1" bandRow="1">
                <a:tableStyleId>{616DA210-FB5B-4158-B5E0-FEB733F419BA}</a:tableStyleId>
              </a:tblPr>
              <a:tblGrid>
                <a:gridCol w="586937">
                  <a:extLst>
                    <a:ext uri="{9D8B030D-6E8A-4147-A177-3AD203B41FA5}">
                      <a16:colId xmlns:a16="http://schemas.microsoft.com/office/drawing/2014/main" val="234041042"/>
                    </a:ext>
                  </a:extLst>
                </a:gridCol>
                <a:gridCol w="940021">
                  <a:extLst>
                    <a:ext uri="{9D8B030D-6E8A-4147-A177-3AD203B41FA5}">
                      <a16:colId xmlns:a16="http://schemas.microsoft.com/office/drawing/2014/main" val="3415118693"/>
                    </a:ext>
                  </a:extLst>
                </a:gridCol>
                <a:gridCol w="922588">
                  <a:extLst>
                    <a:ext uri="{9D8B030D-6E8A-4147-A177-3AD203B41FA5}">
                      <a16:colId xmlns:a16="http://schemas.microsoft.com/office/drawing/2014/main" val="3881982512"/>
                    </a:ext>
                  </a:extLst>
                </a:gridCol>
                <a:gridCol w="461294">
                  <a:extLst>
                    <a:ext uri="{9D8B030D-6E8A-4147-A177-3AD203B41FA5}">
                      <a16:colId xmlns:a16="http://schemas.microsoft.com/office/drawing/2014/main" val="2484215510"/>
                    </a:ext>
                  </a:extLst>
                </a:gridCol>
                <a:gridCol w="682078">
                  <a:extLst>
                    <a:ext uri="{9D8B030D-6E8A-4147-A177-3AD203B41FA5}">
                      <a16:colId xmlns:a16="http://schemas.microsoft.com/office/drawing/2014/main" val="1297653461"/>
                    </a:ext>
                  </a:extLst>
                </a:gridCol>
                <a:gridCol w="1156146">
                  <a:extLst>
                    <a:ext uri="{9D8B030D-6E8A-4147-A177-3AD203B41FA5}">
                      <a16:colId xmlns:a16="http://schemas.microsoft.com/office/drawing/2014/main" val="3484224265"/>
                    </a:ext>
                  </a:extLst>
                </a:gridCol>
                <a:gridCol w="847841">
                  <a:extLst>
                    <a:ext uri="{9D8B030D-6E8A-4147-A177-3AD203B41FA5}">
                      <a16:colId xmlns:a16="http://schemas.microsoft.com/office/drawing/2014/main" val="3482110401"/>
                    </a:ext>
                  </a:extLst>
                </a:gridCol>
                <a:gridCol w="770764">
                  <a:extLst>
                    <a:ext uri="{9D8B030D-6E8A-4147-A177-3AD203B41FA5}">
                      <a16:colId xmlns:a16="http://schemas.microsoft.com/office/drawing/2014/main" val="1813858957"/>
                    </a:ext>
                  </a:extLst>
                </a:gridCol>
                <a:gridCol w="770764">
                  <a:extLst>
                    <a:ext uri="{9D8B030D-6E8A-4147-A177-3AD203B41FA5}">
                      <a16:colId xmlns:a16="http://schemas.microsoft.com/office/drawing/2014/main" val="1355875302"/>
                    </a:ext>
                  </a:extLst>
                </a:gridCol>
                <a:gridCol w="1310300">
                  <a:extLst>
                    <a:ext uri="{9D8B030D-6E8A-4147-A177-3AD203B41FA5}">
                      <a16:colId xmlns:a16="http://schemas.microsoft.com/office/drawing/2014/main" val="1675925667"/>
                    </a:ext>
                  </a:extLst>
                </a:gridCol>
                <a:gridCol w="532272">
                  <a:extLst>
                    <a:ext uri="{9D8B030D-6E8A-4147-A177-3AD203B41FA5}">
                      <a16:colId xmlns:a16="http://schemas.microsoft.com/office/drawing/2014/main" val="236614085"/>
                    </a:ext>
                  </a:extLst>
                </a:gridCol>
              </a:tblGrid>
              <a:tr h="531066">
                <a:tc>
                  <a:txBody>
                    <a:bodyPr/>
                    <a:lstStyle/>
                    <a:p>
                      <a:pPr marL="0" marR="0">
                        <a:lnSpc>
                          <a:spcPct val="107000"/>
                        </a:lnSpc>
                        <a:spcBef>
                          <a:spcPts val="0"/>
                        </a:spcBef>
                        <a:spcAft>
                          <a:spcPts val="0"/>
                        </a:spcAft>
                      </a:pPr>
                      <a:r>
                        <a:rPr lang="en-US" sz="1100" dirty="0">
                          <a:solidFill>
                            <a:schemeClr val="tx2">
                              <a:lumMod val="75000"/>
                            </a:schemeClr>
                          </a:solidFill>
                          <a:effectLst/>
                        </a:rPr>
                        <a:t>Sale 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SaleDate</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ProductNo</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Qty</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Amount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Salesrep</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CustomerNo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First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Last</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Address</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CreditLimit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78874611"/>
                  </a:ext>
                </a:extLst>
              </a:tr>
              <a:tr h="351027">
                <a:tc>
                  <a:txBody>
                    <a:bodyPr/>
                    <a:lstStyle/>
                    <a:p>
                      <a:pPr marL="0" marR="0">
                        <a:lnSpc>
                          <a:spcPct val="107000"/>
                        </a:lnSpc>
                        <a:spcBef>
                          <a:spcPts val="0"/>
                        </a:spcBef>
                        <a:spcAft>
                          <a:spcPts val="0"/>
                        </a:spcAft>
                      </a:pPr>
                      <a:r>
                        <a:rPr lang="en-US" sz="1050" b="1" dirty="0">
                          <a:effectLst/>
                        </a:rPr>
                        <a:t>12345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Aug 12 2002</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23.95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Dave Williams</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4649-4673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Richard</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Johnston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14 West Avenue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1000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20734119"/>
                  </a:ext>
                </a:extLst>
              </a:tr>
              <a:tr h="351027">
                <a:tc>
                  <a:txBody>
                    <a:bodyPr/>
                    <a:lstStyle/>
                    <a:p>
                      <a:pPr marL="0" marR="0">
                        <a:lnSpc>
                          <a:spcPct val="107000"/>
                        </a:lnSpc>
                        <a:spcBef>
                          <a:spcPts val="0"/>
                        </a:spcBef>
                        <a:spcAft>
                          <a:spcPts val="0"/>
                        </a:spcAft>
                      </a:pPr>
                      <a:r>
                        <a:rPr lang="en-US" sz="1050" b="1">
                          <a:effectLst/>
                        </a:rPr>
                        <a:t>12346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12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AQX88916</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167.65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1113-7741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Wayne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Jones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 York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20454084"/>
                  </a:ext>
                </a:extLst>
              </a:tr>
              <a:tr h="351027">
                <a:tc>
                  <a:txBody>
                    <a:bodyPr/>
                    <a:lstStyle/>
                    <a:p>
                      <a:pPr marL="0" marR="0">
                        <a:lnSpc>
                          <a:spcPct val="107000"/>
                        </a:lnSpc>
                        <a:spcBef>
                          <a:spcPts val="0"/>
                        </a:spcBef>
                        <a:spcAft>
                          <a:spcPts val="0"/>
                        </a:spcAft>
                      </a:pPr>
                      <a:r>
                        <a:rPr lang="en-US" sz="1050" b="1">
                          <a:effectLst/>
                        </a:rPr>
                        <a:t>12347</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AHL46785</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3705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5001.75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Li Qing</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995 Forth Street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41532585"/>
                  </a:ext>
                </a:extLst>
              </a:tr>
              <a:tr h="249059">
                <a:tc>
                  <a:txBody>
                    <a:bodyPr/>
                    <a:lstStyle/>
                    <a:p>
                      <a:pPr marL="0" marR="0">
                        <a:lnSpc>
                          <a:spcPct val="107000"/>
                        </a:lnSpc>
                        <a:spcBef>
                          <a:spcPts val="0"/>
                        </a:spcBef>
                        <a:spcAft>
                          <a:spcPts val="0"/>
                        </a:spcAft>
                      </a:pPr>
                      <a:r>
                        <a:rPr lang="en-US" sz="1050" b="1">
                          <a:effectLst/>
                        </a:rPr>
                        <a:t>12348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118.5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Sara Thompson</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050" b="1" dirty="0">
                          <a:effectLst/>
                        </a:rPr>
                        <a:t> &lt;</a:t>
                      </a:r>
                      <a:r>
                        <a:rPr lang="en-US" sz="1050" b="1" i="1" dirty="0">
                          <a:effectLst/>
                        </a:rPr>
                        <a:t>null&gt;</a:t>
                      </a:r>
                      <a:endParaRPr lang="en-US" sz="1050" b="1" i="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9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97738917"/>
                  </a:ext>
                </a:extLst>
              </a:tr>
              <a:tr h="249059">
                <a:tc>
                  <a:txBody>
                    <a:bodyPr/>
                    <a:lstStyle/>
                    <a:p>
                      <a:pPr marL="0" marR="0">
                        <a:lnSpc>
                          <a:spcPct val="107000"/>
                        </a:lnSpc>
                        <a:spcBef>
                          <a:spcPts val="0"/>
                        </a:spcBef>
                        <a:spcAft>
                          <a:spcPts val="0"/>
                        </a:spcAft>
                      </a:pPr>
                      <a:r>
                        <a:rPr lang="en-US" sz="1050" b="1">
                          <a:effectLst/>
                        </a:rPr>
                        <a:t>12349</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940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2227.8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 Forth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76984474"/>
                  </a:ext>
                </a:extLst>
              </a:tr>
              <a:tr h="249059">
                <a:tc>
                  <a:txBody>
                    <a:bodyPr/>
                    <a:lstStyle/>
                    <a:p>
                      <a:pPr marL="0" marR="0">
                        <a:lnSpc>
                          <a:spcPct val="107000"/>
                        </a:lnSpc>
                        <a:spcBef>
                          <a:spcPts val="0"/>
                        </a:spcBef>
                        <a:spcAft>
                          <a:spcPts val="0"/>
                        </a:spcAft>
                      </a:pPr>
                      <a:r>
                        <a:rPr lang="en-US" sz="1050" b="1">
                          <a:effectLst/>
                        </a:rPr>
                        <a:t>12350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7671-3496</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Antonio</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Gonzales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55B Granary Lane</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dirty="0">
                          <a:ln>
                            <a:noFill/>
                          </a:ln>
                          <a:solidFill>
                            <a:srgbClr val="000000"/>
                          </a:solidFill>
                          <a:effectLst/>
                          <a:uLnTx/>
                          <a:uFillTx/>
                          <a:latin typeface="Helvetica"/>
                          <a:ea typeface="+mn-ea"/>
                          <a:cs typeface="+mn-cs"/>
                        </a:rPr>
                        <a:t>&lt;</a:t>
                      </a:r>
                      <a:r>
                        <a:rPr kumimoji="0" lang="en-US" sz="900" b="1" i="1" u="none" strike="noStrike" kern="1200" cap="none" spc="0" normalizeH="0" baseline="0" noProof="0" dirty="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43762065"/>
                  </a:ext>
                </a:extLst>
              </a:tr>
              <a:tr h="351027">
                <a:tc>
                  <a:txBody>
                    <a:bodyPr/>
                    <a:lstStyle/>
                    <a:p>
                      <a:pPr marL="0" marR="0">
                        <a:lnSpc>
                          <a:spcPct val="107000"/>
                        </a:lnSpc>
                        <a:spcBef>
                          <a:spcPts val="0"/>
                        </a:spcBef>
                        <a:spcAft>
                          <a:spcPts val="0"/>
                        </a:spcAft>
                      </a:pPr>
                      <a:r>
                        <a:rPr lang="en-US" sz="1050" b="1" dirty="0">
                          <a:effectLst/>
                        </a:rPr>
                        <a:t>12351</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1317.25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Dave Williams</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6794-1674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Diane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Adams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364 East Road</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150</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34904673"/>
                  </a:ext>
                </a:extLst>
              </a:tr>
            </a:tbl>
          </a:graphicData>
        </a:graphic>
      </p:graphicFrame>
    </p:spTree>
    <p:extLst>
      <p:ext uri="{BB962C8B-B14F-4D97-AF65-F5344CB8AC3E}">
        <p14:creationId xmlns:p14="http://schemas.microsoft.com/office/powerpoint/2010/main" val="3822718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817F6-793F-4DBF-8583-A356EE99B788}"/>
              </a:ext>
            </a:extLst>
          </p:cNvPr>
          <p:cNvSpPr>
            <a:spLocks noGrp="1"/>
          </p:cNvSpPr>
          <p:nvPr>
            <p:ph type="title"/>
          </p:nvPr>
        </p:nvSpPr>
        <p:spPr/>
        <p:txBody>
          <a:bodyPr/>
          <a:lstStyle/>
          <a:p>
            <a:r>
              <a:rPr lang="en-US" dirty="0"/>
              <a:t> </a:t>
            </a:r>
            <a:r>
              <a:rPr lang="en-US" altLang="en-US" dirty="0"/>
              <a:t>(</a:t>
            </a:r>
            <a:r>
              <a:rPr lang="en-US" altLang="en-US" dirty="0" bmk=""/>
              <a:t>2NF) Second Normal Form</a:t>
            </a:r>
            <a:endParaRPr lang="en-US" dirty="0"/>
          </a:p>
        </p:txBody>
      </p:sp>
      <p:sp>
        <p:nvSpPr>
          <p:cNvPr id="3" name="Content Placeholder 2">
            <a:extLst>
              <a:ext uri="{FF2B5EF4-FFF2-40B4-BE49-F238E27FC236}">
                <a16:creationId xmlns:a16="http://schemas.microsoft.com/office/drawing/2014/main" id="{099CCA28-973E-4EC0-8175-1F2DB5D43125}"/>
              </a:ext>
            </a:extLst>
          </p:cNvPr>
          <p:cNvSpPr>
            <a:spLocks noGrp="1"/>
          </p:cNvSpPr>
          <p:nvPr>
            <p:ph idx="1"/>
          </p:nvPr>
        </p:nvSpPr>
        <p:spPr/>
        <p:txBody>
          <a:bodyPr/>
          <a:lstStyle/>
          <a:p>
            <a:pPr marL="0" marR="0" algn="r" rtl="1">
              <a:lnSpc>
                <a:spcPct val="107000"/>
              </a:lnSpc>
              <a:spcBef>
                <a:spcPts val="0"/>
              </a:spcBef>
              <a:spcAft>
                <a:spcPts val="800"/>
              </a:spcAft>
            </a:pPr>
            <a:r>
              <a:rPr lang="ar-SA" b="1" dirty="0">
                <a:effectLst/>
                <a:latin typeface="Calibri" panose="020F0502020204030204" pitchFamily="34" charset="0"/>
                <a:ea typeface="Times New Roman" panose="02020603050405020304" pitchFamily="18" charset="0"/>
              </a:rPr>
              <a:t>تعریف 2</a:t>
            </a:r>
            <a:r>
              <a:rPr lang="en-US" b="1" dirty="0">
                <a:effectLst/>
                <a:latin typeface="Times New Roman" panose="02020603050405020304" pitchFamily="18" charset="0"/>
                <a:ea typeface="Times New Roman" panose="02020603050405020304" pitchFamily="18" charset="0"/>
              </a:rPr>
              <a:t>NF</a:t>
            </a:r>
            <a:endParaRPr lang="en-US" dirty="0">
              <a:effectLst/>
              <a:latin typeface="Calibri" panose="020F0502020204030204" pitchFamily="34" charset="0"/>
              <a:ea typeface="Calibri" panose="020F0502020204030204" pitchFamily="34" charset="0"/>
            </a:endParaRPr>
          </a:p>
          <a:p>
            <a:pPr marL="342900" marR="0" lvl="0" indent="-342900" algn="r" rtl="1">
              <a:lnSpc>
                <a:spcPct val="107000"/>
              </a:lnSpc>
              <a:spcBef>
                <a:spcPts val="0"/>
              </a:spcBef>
              <a:spcAft>
                <a:spcPts val="800"/>
              </a:spcAft>
              <a:buFont typeface="+mj-lt"/>
              <a:buAutoNum type="arabicPeriod"/>
              <a:tabLst>
                <a:tab pos="457200" algn="l"/>
              </a:tabLst>
            </a:pPr>
            <a:r>
              <a:rPr lang="ar-SA" dirty="0">
                <a:effectLst/>
                <a:latin typeface="Calibri" panose="020F0502020204030204" pitchFamily="34" charset="0"/>
                <a:ea typeface="Times New Roman" panose="02020603050405020304" pitchFamily="18" charset="0"/>
              </a:rPr>
              <a:t>جدول باید ابتدا در </a:t>
            </a:r>
            <a:r>
              <a:rPr lang="en-US" b="1" dirty="0">
                <a:effectLst/>
                <a:latin typeface="Times New Roman" panose="02020603050405020304" pitchFamily="18" charset="0"/>
                <a:ea typeface="Times New Roman" panose="02020603050405020304" pitchFamily="18" charset="0"/>
              </a:rPr>
              <a:t>1NF</a:t>
            </a:r>
            <a:r>
              <a:rPr lang="en-US" dirty="0">
                <a:effectLst/>
                <a:latin typeface="Times New Roman" panose="02020603050405020304" pitchFamily="18" charset="0"/>
                <a:ea typeface="Times New Roman" panose="02020603050405020304" pitchFamily="18" charset="0"/>
              </a:rPr>
              <a:t> </a:t>
            </a:r>
            <a:r>
              <a:rPr lang="ar-SA" dirty="0">
                <a:effectLst/>
                <a:latin typeface="Calibri" panose="020F0502020204030204" pitchFamily="34" charset="0"/>
                <a:ea typeface="Times New Roman" panose="02020603050405020304" pitchFamily="18" charset="0"/>
              </a:rPr>
              <a:t>باشد </a:t>
            </a:r>
            <a:endParaRPr lang="en-US" dirty="0">
              <a:effectLst/>
              <a:latin typeface="Calibri" panose="020F0502020204030204" pitchFamily="34" charset="0"/>
              <a:ea typeface="Times New Roman" panose="02020603050405020304" pitchFamily="18" charset="0"/>
            </a:endParaRPr>
          </a:p>
          <a:p>
            <a:pPr marL="342900" marR="0" lvl="0" indent="-342900" algn="r" rtl="1">
              <a:lnSpc>
                <a:spcPct val="107000"/>
              </a:lnSpc>
              <a:spcBef>
                <a:spcPts val="0"/>
              </a:spcBef>
              <a:spcAft>
                <a:spcPts val="800"/>
              </a:spcAft>
              <a:buFont typeface="+mj-lt"/>
              <a:buAutoNum type="arabicPeriod"/>
              <a:tabLst>
                <a:tab pos="457200" algn="l"/>
              </a:tabLst>
            </a:pPr>
            <a:r>
              <a:rPr lang="ar-SA" b="1" dirty="0">
                <a:effectLst/>
                <a:latin typeface="Calibri" panose="020F0502020204030204" pitchFamily="34" charset="0"/>
                <a:ea typeface="Times New Roman" panose="02020603050405020304" pitchFamily="18" charset="0"/>
              </a:rPr>
              <a:t>تمام صفات غیر کلیدی</a:t>
            </a:r>
            <a:r>
              <a:rPr lang="ar-SA" dirty="0">
                <a:effectLst/>
                <a:latin typeface="Calibri" panose="020F0502020204030204" pitchFamily="34" charset="0"/>
                <a:ea typeface="Times New Roman" panose="02020603050405020304" pitchFamily="18" charset="0"/>
              </a:rPr>
              <a:t> باید به طور کامل به کل کلید اصلی وابسته باشند (نه فقط بخشی از کلید اصلی). اگر وابستگی جزئی وجود داشته باشد، جدول به 2</a:t>
            </a:r>
            <a:r>
              <a:rPr lang="en-US" dirty="0">
                <a:effectLst/>
                <a:latin typeface="Times New Roman" panose="02020603050405020304" pitchFamily="18" charset="0"/>
                <a:ea typeface="Times New Roman" panose="02020603050405020304" pitchFamily="18" charset="0"/>
              </a:rPr>
              <a:t>NF </a:t>
            </a:r>
            <a:r>
              <a:rPr lang="ar-SA" dirty="0">
                <a:effectLst/>
                <a:latin typeface="Calibri" panose="020F0502020204030204" pitchFamily="34" charset="0"/>
                <a:ea typeface="Times New Roman" panose="02020603050405020304" pitchFamily="18" charset="0"/>
              </a:rPr>
              <a:t>نمی‌رسد</a:t>
            </a:r>
            <a:r>
              <a:rPr lang="en-US"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800"/>
              </a:spcAft>
              <a:buNone/>
            </a:pPr>
            <a:br>
              <a:rPr lang="en-US" altLang="en-US" sz="2800" b="0" dirty="0">
                <a:solidFill>
                  <a:schemeClr val="tx1"/>
                </a:solidFill>
                <a:cs typeface="B Nazanin" panose="00000400000000000000" pitchFamily="2" charset="-78"/>
              </a:rPr>
            </a:br>
            <a:r>
              <a:rPr lang="ar-SA" altLang="en-US" sz="2800" b="0" dirty="0">
                <a:solidFill>
                  <a:srgbClr val="000000"/>
                </a:solidFill>
                <a:latin typeface="Tahoma" panose="020B0604030504040204" pitchFamily="34" charset="0"/>
                <a:cs typeface="B Nazanin" panose="00000400000000000000" pitchFamily="2" charset="-78"/>
              </a:rPr>
              <a:t>ستون </a:t>
            </a:r>
            <a:r>
              <a:rPr lang="en-US" altLang="en-US" sz="2800" b="0" dirty="0">
                <a:solidFill>
                  <a:srgbClr val="000000"/>
                </a:solidFill>
                <a:latin typeface="Tahoma" panose="020B0604030504040204" pitchFamily="34" charset="0"/>
                <a:cs typeface="B Nazanin" panose="00000400000000000000" pitchFamily="2" charset="-78"/>
              </a:rPr>
              <a:t>Y</a:t>
            </a:r>
            <a:r>
              <a:rPr lang="ar-SA" altLang="en-US" sz="2800" b="0" dirty="0">
                <a:solidFill>
                  <a:srgbClr val="000000"/>
                </a:solidFill>
                <a:latin typeface="Tahoma" panose="020B0604030504040204" pitchFamily="34" charset="0"/>
                <a:cs typeface="B Nazanin" panose="00000400000000000000" pitchFamily="2" charset="-78"/>
              </a:rPr>
              <a:t> با ستون </a:t>
            </a:r>
            <a:r>
              <a:rPr lang="en-US" altLang="en-US" sz="2800" b="0" dirty="0">
                <a:solidFill>
                  <a:srgbClr val="000000"/>
                </a:solidFill>
                <a:latin typeface="Tahoma" panose="020B0604030504040204" pitchFamily="34" charset="0"/>
                <a:cs typeface="B Nazanin" panose="00000400000000000000" pitchFamily="2" charset="-78"/>
              </a:rPr>
              <a:t>X</a:t>
            </a:r>
            <a:r>
              <a:rPr lang="ar-SA" altLang="en-US" sz="2800" b="0" dirty="0">
                <a:solidFill>
                  <a:srgbClr val="000000"/>
                </a:solidFill>
                <a:latin typeface="Tahoma" panose="020B0604030504040204" pitchFamily="34" charset="0"/>
                <a:cs typeface="B Nazanin" panose="00000400000000000000" pitchFamily="2" charset="-78"/>
              </a:rPr>
              <a:t> در يک رابطه وابستگی تا</a:t>
            </a:r>
            <a:r>
              <a:rPr lang="fa-IR" altLang="en-US" sz="2800" b="0" dirty="0">
                <a:solidFill>
                  <a:srgbClr val="000000"/>
                </a:solidFill>
                <a:latin typeface="Tahoma" panose="020B0604030504040204" pitchFamily="34" charset="0"/>
                <a:cs typeface="B Nazanin" panose="00000400000000000000" pitchFamily="2" charset="-78"/>
              </a:rPr>
              <a:t>ب</a:t>
            </a:r>
            <a:r>
              <a:rPr lang="ar-SA" altLang="en-US" sz="2800" b="0" dirty="0">
                <a:solidFill>
                  <a:srgbClr val="000000"/>
                </a:solidFill>
                <a:latin typeface="Tahoma" panose="020B0604030504040204" pitchFamily="34" charset="0"/>
                <a:cs typeface="B Nazanin" panose="00000400000000000000" pitchFamily="2" charset="-78"/>
              </a:rPr>
              <a:t>عی (</a:t>
            </a:r>
            <a:r>
              <a:rPr lang="en-US" altLang="en-US" sz="2800" b="0" dirty="0">
                <a:solidFill>
                  <a:srgbClr val="000000"/>
                </a:solidFill>
                <a:latin typeface="Tahoma" panose="020B0604030504040204" pitchFamily="34" charset="0"/>
                <a:cs typeface="B Nazanin" panose="00000400000000000000" pitchFamily="2" charset="-78"/>
              </a:rPr>
              <a:t>functional dependency</a:t>
            </a:r>
            <a:r>
              <a:rPr lang="ar-SA" altLang="en-US" sz="2800" b="0" dirty="0">
                <a:solidFill>
                  <a:srgbClr val="000000"/>
                </a:solidFill>
                <a:latin typeface="Tahoma" panose="020B0604030504040204" pitchFamily="34" charset="0"/>
                <a:cs typeface="B Nazanin" panose="00000400000000000000" pitchFamily="2" charset="-78"/>
              </a:rPr>
              <a:t>) دارد اگروفقط اگر به ازای هر مقدار در </a:t>
            </a:r>
            <a:r>
              <a:rPr lang="en-US" altLang="en-US" sz="2800" b="0" dirty="0">
                <a:solidFill>
                  <a:srgbClr val="000000"/>
                </a:solidFill>
                <a:latin typeface="Tahoma" panose="020B0604030504040204" pitchFamily="34" charset="0"/>
                <a:cs typeface="B Nazanin" panose="00000400000000000000" pitchFamily="2" charset="-78"/>
              </a:rPr>
              <a:t>X</a:t>
            </a:r>
            <a:r>
              <a:rPr lang="ar-SA" altLang="en-US" sz="2800" b="0" dirty="0">
                <a:solidFill>
                  <a:srgbClr val="000000"/>
                </a:solidFill>
                <a:latin typeface="Tahoma" panose="020B0604030504040204" pitchFamily="34" charset="0"/>
                <a:cs typeface="B Nazanin" panose="00000400000000000000" pitchFamily="2" charset="-78"/>
              </a:rPr>
              <a:t> دقيقا يک مقدار در </a:t>
            </a:r>
            <a:r>
              <a:rPr lang="en-US" altLang="en-US" sz="2800" b="0" dirty="0">
                <a:solidFill>
                  <a:srgbClr val="000000"/>
                </a:solidFill>
                <a:latin typeface="Tahoma" panose="020B0604030504040204" pitchFamily="34" charset="0"/>
                <a:cs typeface="B Nazanin" panose="00000400000000000000" pitchFamily="2" charset="-78"/>
              </a:rPr>
              <a:t>Y</a:t>
            </a:r>
            <a:r>
              <a:rPr lang="ar-SA" altLang="en-US" sz="2800" b="0" dirty="0">
                <a:solidFill>
                  <a:srgbClr val="000000"/>
                </a:solidFill>
                <a:latin typeface="Tahoma" panose="020B0604030504040204" pitchFamily="34" charset="0"/>
                <a:cs typeface="B Nazanin" panose="00000400000000000000" pitchFamily="2" charset="-78"/>
              </a:rPr>
              <a:t> متناظر با آن وجود داشته باشد. که به صورت </a:t>
            </a:r>
            <a:r>
              <a:rPr lang="en-US" altLang="en-US" sz="2800" b="0" dirty="0">
                <a:solidFill>
                  <a:srgbClr val="000000"/>
                </a:solidFill>
                <a:latin typeface="Tahoma" panose="020B0604030504040204" pitchFamily="34" charset="0"/>
                <a:cs typeface="B Nazanin" panose="00000400000000000000" pitchFamily="2" charset="-78"/>
              </a:rPr>
              <a:t>X→Y</a:t>
            </a:r>
            <a:r>
              <a:rPr lang="ar-SA" altLang="en-US" sz="2800" b="0" dirty="0">
                <a:solidFill>
                  <a:srgbClr val="000000"/>
                </a:solidFill>
                <a:latin typeface="Tahoma" panose="020B0604030504040204" pitchFamily="34" charset="0"/>
                <a:cs typeface="B Nazanin" panose="00000400000000000000" pitchFamily="2" charset="-78"/>
              </a:rPr>
              <a:t> نشان داده می شود.</a:t>
            </a:r>
            <a:br>
              <a:rPr lang="en-US" altLang="en-US" sz="2800" b="0" dirty="0">
                <a:solidFill>
                  <a:schemeClr val="tx1"/>
                </a:solidFill>
                <a:cs typeface="B Nazanin" panose="00000400000000000000" pitchFamily="2" charset="-78"/>
              </a:rPr>
            </a:br>
            <a:br>
              <a:rPr lang="en-US" altLang="en-US" sz="2800" b="0" dirty="0">
                <a:solidFill>
                  <a:schemeClr val="tx1"/>
                </a:solidFill>
                <a:cs typeface="B Nazanin" panose="00000400000000000000" pitchFamily="2" charset="-78"/>
              </a:rPr>
            </a:br>
            <a:br>
              <a:rPr lang="en-US" altLang="en-US" sz="2800" b="0" dirty="0">
                <a:solidFill>
                  <a:schemeClr val="tx1"/>
                </a:solidFill>
                <a:latin typeface="Arial" panose="020B0604020202020204" pitchFamily="34" charset="0"/>
                <a:cs typeface="B Nazanin" panose="00000400000000000000" pitchFamily="2" charset="-78"/>
              </a:rPr>
            </a:br>
            <a:br>
              <a:rPr lang="en-US" altLang="en-US" sz="2800" b="0" dirty="0">
                <a:solidFill>
                  <a:schemeClr val="tx1"/>
                </a:solidFill>
                <a:latin typeface="Arial" panose="020B0604020202020204" pitchFamily="34" charset="0"/>
                <a:cs typeface="B Nazanin" panose="00000400000000000000" pitchFamily="2" charset="-78"/>
              </a:rPr>
            </a:br>
            <a:endParaRPr lang="en-US" sz="2800" dirty="0"/>
          </a:p>
        </p:txBody>
      </p:sp>
    </p:spTree>
    <p:extLst>
      <p:ext uri="{BB962C8B-B14F-4D97-AF65-F5344CB8AC3E}">
        <p14:creationId xmlns:p14="http://schemas.microsoft.com/office/powerpoint/2010/main" val="1663122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FE179B-AD57-478B-A5E9-7B94415F2252}"/>
              </a:ext>
            </a:extLst>
          </p:cNvPr>
          <p:cNvSpPr>
            <a:spLocks noGrp="1"/>
          </p:cNvSpPr>
          <p:nvPr>
            <p:ph idx="1"/>
          </p:nvPr>
        </p:nvSpPr>
        <p:spPr>
          <a:xfrm>
            <a:off x="289711" y="784547"/>
            <a:ext cx="8555839" cy="5288905"/>
          </a:xfrm>
        </p:spPr>
        <p:txBody>
          <a:bodyPr/>
          <a:lstStyle/>
          <a:p>
            <a:pPr marL="0" indent="0" algn="r" rtl="1">
              <a:buNone/>
            </a:pPr>
            <a:r>
              <a:rPr lang="fa-IR" altLang="en-US" sz="2000" b="0" dirty="0">
                <a:solidFill>
                  <a:schemeClr val="tx1"/>
                </a:solidFill>
                <a:cs typeface="B Nazanin" panose="00000400000000000000" pitchFamily="2" charset="-78"/>
              </a:rPr>
              <a:t>آیا جدول زیر</a:t>
            </a:r>
            <a:r>
              <a:rPr lang="fa-IR" altLang="en-US" dirty="0"/>
              <a:t> </a:t>
            </a:r>
            <a:r>
              <a:rPr lang="en-US" altLang="en-US" dirty="0"/>
              <a:t>2NF</a:t>
            </a:r>
            <a:r>
              <a:rPr lang="fa-IR" altLang="en-US" dirty="0"/>
              <a:t> هست ؟</a:t>
            </a:r>
            <a:endParaRPr lang="en-US" altLang="en-US" dirty="0"/>
          </a:p>
          <a:p>
            <a:pPr marL="0" indent="0" algn="r" rtl="1">
              <a:buNone/>
            </a:pPr>
            <a:br>
              <a:rPr lang="en-US" altLang="en-US" sz="2000" b="0" dirty="0">
                <a:solidFill>
                  <a:schemeClr val="tx1"/>
                </a:solidFill>
                <a:latin typeface="Arial" panose="020B0604020202020204" pitchFamily="34" charset="0"/>
                <a:cs typeface="B Nazanin" panose="00000400000000000000" pitchFamily="2" charset="-78"/>
              </a:rPr>
            </a:br>
            <a:br>
              <a:rPr lang="en-US" altLang="en-US" sz="2000" b="0" dirty="0">
                <a:solidFill>
                  <a:schemeClr val="tx1"/>
                </a:solidFill>
                <a:latin typeface="Arial" panose="020B0604020202020204" pitchFamily="34" charset="0"/>
                <a:cs typeface="B Nazanin" panose="00000400000000000000" pitchFamily="2" charset="-78"/>
              </a:rPr>
            </a:br>
            <a:endParaRPr lang="en-US" dirty="0"/>
          </a:p>
        </p:txBody>
      </p:sp>
      <p:sp>
        <p:nvSpPr>
          <p:cNvPr id="4" name="Title 1">
            <a:extLst>
              <a:ext uri="{FF2B5EF4-FFF2-40B4-BE49-F238E27FC236}">
                <a16:creationId xmlns:a16="http://schemas.microsoft.com/office/drawing/2014/main" id="{659B7AB1-AE20-4768-8313-47668E2CF93F}"/>
              </a:ext>
            </a:extLst>
          </p:cNvPr>
          <p:cNvSpPr>
            <a:spLocks noGrp="1"/>
          </p:cNvSpPr>
          <p:nvPr>
            <p:ph type="title"/>
          </p:nvPr>
        </p:nvSpPr>
        <p:spPr>
          <a:xfrm>
            <a:off x="768350" y="117475"/>
            <a:ext cx="8077200" cy="609600"/>
          </a:xfrm>
        </p:spPr>
        <p:txBody>
          <a:bodyPr/>
          <a:lstStyle/>
          <a:p>
            <a:r>
              <a:rPr lang="en-US" dirty="0"/>
              <a:t> </a:t>
            </a:r>
            <a:r>
              <a:rPr lang="en-US" altLang="en-US" dirty="0"/>
              <a:t>(</a:t>
            </a:r>
            <a:r>
              <a:rPr lang="en-US" altLang="en-US" dirty="0" bmk=""/>
              <a:t>2NF) Second Normal Form</a:t>
            </a:r>
            <a:endParaRPr lang="en-US" dirty="0"/>
          </a:p>
        </p:txBody>
      </p:sp>
      <p:graphicFrame>
        <p:nvGraphicFramePr>
          <p:cNvPr id="5" name="Table 4">
            <a:extLst>
              <a:ext uri="{FF2B5EF4-FFF2-40B4-BE49-F238E27FC236}">
                <a16:creationId xmlns:a16="http://schemas.microsoft.com/office/drawing/2014/main" id="{D021EF03-A87F-40B5-A3E5-F77913EFB47E}"/>
              </a:ext>
            </a:extLst>
          </p:cNvPr>
          <p:cNvGraphicFramePr>
            <a:graphicFrameLocks noGrp="1"/>
          </p:cNvGraphicFramePr>
          <p:nvPr>
            <p:extLst>
              <p:ext uri="{D42A27DB-BD31-4B8C-83A1-F6EECF244321}">
                <p14:modId xmlns:p14="http://schemas.microsoft.com/office/powerpoint/2010/main" val="905597519"/>
              </p:ext>
            </p:extLst>
          </p:nvPr>
        </p:nvGraphicFramePr>
        <p:xfrm>
          <a:off x="134420" y="3276600"/>
          <a:ext cx="8981005" cy="2682351"/>
        </p:xfrm>
        <a:graphic>
          <a:graphicData uri="http://schemas.openxmlformats.org/drawingml/2006/table">
            <a:tbl>
              <a:tblPr firstRow="1" firstCol="1" bandRow="1">
                <a:tableStyleId>{616DA210-FB5B-4158-B5E0-FEB733F419BA}</a:tableStyleId>
              </a:tblPr>
              <a:tblGrid>
                <a:gridCol w="586937">
                  <a:extLst>
                    <a:ext uri="{9D8B030D-6E8A-4147-A177-3AD203B41FA5}">
                      <a16:colId xmlns:a16="http://schemas.microsoft.com/office/drawing/2014/main" val="234041042"/>
                    </a:ext>
                  </a:extLst>
                </a:gridCol>
                <a:gridCol w="940021">
                  <a:extLst>
                    <a:ext uri="{9D8B030D-6E8A-4147-A177-3AD203B41FA5}">
                      <a16:colId xmlns:a16="http://schemas.microsoft.com/office/drawing/2014/main" val="3415118693"/>
                    </a:ext>
                  </a:extLst>
                </a:gridCol>
                <a:gridCol w="922588">
                  <a:extLst>
                    <a:ext uri="{9D8B030D-6E8A-4147-A177-3AD203B41FA5}">
                      <a16:colId xmlns:a16="http://schemas.microsoft.com/office/drawing/2014/main" val="3881982512"/>
                    </a:ext>
                  </a:extLst>
                </a:gridCol>
                <a:gridCol w="461294">
                  <a:extLst>
                    <a:ext uri="{9D8B030D-6E8A-4147-A177-3AD203B41FA5}">
                      <a16:colId xmlns:a16="http://schemas.microsoft.com/office/drawing/2014/main" val="2484215510"/>
                    </a:ext>
                  </a:extLst>
                </a:gridCol>
                <a:gridCol w="682078">
                  <a:extLst>
                    <a:ext uri="{9D8B030D-6E8A-4147-A177-3AD203B41FA5}">
                      <a16:colId xmlns:a16="http://schemas.microsoft.com/office/drawing/2014/main" val="1297653461"/>
                    </a:ext>
                  </a:extLst>
                </a:gridCol>
                <a:gridCol w="1156146">
                  <a:extLst>
                    <a:ext uri="{9D8B030D-6E8A-4147-A177-3AD203B41FA5}">
                      <a16:colId xmlns:a16="http://schemas.microsoft.com/office/drawing/2014/main" val="3484224265"/>
                    </a:ext>
                  </a:extLst>
                </a:gridCol>
                <a:gridCol w="847841">
                  <a:extLst>
                    <a:ext uri="{9D8B030D-6E8A-4147-A177-3AD203B41FA5}">
                      <a16:colId xmlns:a16="http://schemas.microsoft.com/office/drawing/2014/main" val="3482110401"/>
                    </a:ext>
                  </a:extLst>
                </a:gridCol>
                <a:gridCol w="770764">
                  <a:extLst>
                    <a:ext uri="{9D8B030D-6E8A-4147-A177-3AD203B41FA5}">
                      <a16:colId xmlns:a16="http://schemas.microsoft.com/office/drawing/2014/main" val="1813858957"/>
                    </a:ext>
                  </a:extLst>
                </a:gridCol>
                <a:gridCol w="770764">
                  <a:extLst>
                    <a:ext uri="{9D8B030D-6E8A-4147-A177-3AD203B41FA5}">
                      <a16:colId xmlns:a16="http://schemas.microsoft.com/office/drawing/2014/main" val="1355875302"/>
                    </a:ext>
                  </a:extLst>
                </a:gridCol>
                <a:gridCol w="1310300">
                  <a:extLst>
                    <a:ext uri="{9D8B030D-6E8A-4147-A177-3AD203B41FA5}">
                      <a16:colId xmlns:a16="http://schemas.microsoft.com/office/drawing/2014/main" val="1675925667"/>
                    </a:ext>
                  </a:extLst>
                </a:gridCol>
                <a:gridCol w="532272">
                  <a:extLst>
                    <a:ext uri="{9D8B030D-6E8A-4147-A177-3AD203B41FA5}">
                      <a16:colId xmlns:a16="http://schemas.microsoft.com/office/drawing/2014/main" val="236614085"/>
                    </a:ext>
                  </a:extLst>
                </a:gridCol>
              </a:tblGrid>
              <a:tr h="531066">
                <a:tc>
                  <a:txBody>
                    <a:bodyPr/>
                    <a:lstStyle/>
                    <a:p>
                      <a:pPr marL="0" marR="0">
                        <a:lnSpc>
                          <a:spcPct val="107000"/>
                        </a:lnSpc>
                        <a:spcBef>
                          <a:spcPts val="0"/>
                        </a:spcBef>
                        <a:spcAft>
                          <a:spcPts val="0"/>
                        </a:spcAft>
                      </a:pPr>
                      <a:r>
                        <a:rPr lang="en-US" sz="1100" dirty="0">
                          <a:solidFill>
                            <a:schemeClr val="tx2">
                              <a:lumMod val="75000"/>
                            </a:schemeClr>
                          </a:solidFill>
                          <a:effectLst/>
                        </a:rPr>
                        <a:t>Sale 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SaleDate</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ProductNo</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Qty</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Amount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Salesrep</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CustomerNo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First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Last</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Address</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CreditLimit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78874611"/>
                  </a:ext>
                </a:extLst>
              </a:tr>
              <a:tr h="351027">
                <a:tc>
                  <a:txBody>
                    <a:bodyPr/>
                    <a:lstStyle/>
                    <a:p>
                      <a:pPr marL="0" marR="0">
                        <a:lnSpc>
                          <a:spcPct val="107000"/>
                        </a:lnSpc>
                        <a:spcBef>
                          <a:spcPts val="0"/>
                        </a:spcBef>
                        <a:spcAft>
                          <a:spcPts val="0"/>
                        </a:spcAft>
                      </a:pPr>
                      <a:r>
                        <a:rPr lang="en-US" sz="1050" b="1" dirty="0">
                          <a:effectLst/>
                        </a:rPr>
                        <a:t>12345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Aug 12 2002</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23.95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Dave Williams</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4649-4673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Richard</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Johnston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14 West Avenue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1000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20734119"/>
                  </a:ext>
                </a:extLst>
              </a:tr>
              <a:tr h="351027">
                <a:tc>
                  <a:txBody>
                    <a:bodyPr/>
                    <a:lstStyle/>
                    <a:p>
                      <a:pPr marL="0" marR="0">
                        <a:lnSpc>
                          <a:spcPct val="107000"/>
                        </a:lnSpc>
                        <a:spcBef>
                          <a:spcPts val="0"/>
                        </a:spcBef>
                        <a:spcAft>
                          <a:spcPts val="0"/>
                        </a:spcAft>
                      </a:pPr>
                      <a:r>
                        <a:rPr lang="en-US" sz="1050" b="1">
                          <a:effectLst/>
                        </a:rPr>
                        <a:t>12346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12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AQX88916</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167.65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1113-7741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Wayne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Jones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 York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20454084"/>
                  </a:ext>
                </a:extLst>
              </a:tr>
              <a:tr h="351027">
                <a:tc>
                  <a:txBody>
                    <a:bodyPr/>
                    <a:lstStyle/>
                    <a:p>
                      <a:pPr marL="0" marR="0">
                        <a:lnSpc>
                          <a:spcPct val="107000"/>
                        </a:lnSpc>
                        <a:spcBef>
                          <a:spcPts val="0"/>
                        </a:spcBef>
                        <a:spcAft>
                          <a:spcPts val="0"/>
                        </a:spcAft>
                      </a:pPr>
                      <a:r>
                        <a:rPr lang="en-US" sz="1050" b="1">
                          <a:effectLst/>
                        </a:rPr>
                        <a:t>12347</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AHL46785</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3705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5001.75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Li Qing</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995 Forth Street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41532585"/>
                  </a:ext>
                </a:extLst>
              </a:tr>
              <a:tr h="249059">
                <a:tc>
                  <a:txBody>
                    <a:bodyPr/>
                    <a:lstStyle/>
                    <a:p>
                      <a:pPr marL="0" marR="0">
                        <a:lnSpc>
                          <a:spcPct val="107000"/>
                        </a:lnSpc>
                        <a:spcBef>
                          <a:spcPts val="0"/>
                        </a:spcBef>
                        <a:spcAft>
                          <a:spcPts val="0"/>
                        </a:spcAft>
                      </a:pPr>
                      <a:r>
                        <a:rPr lang="en-US" sz="1050" b="1">
                          <a:effectLst/>
                        </a:rPr>
                        <a:t>12348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118.5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Sara Thompson</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050" b="1" dirty="0">
                          <a:effectLst/>
                        </a:rPr>
                        <a:t> &lt;</a:t>
                      </a:r>
                      <a:r>
                        <a:rPr lang="en-US" sz="1050" b="1" i="1" dirty="0">
                          <a:effectLst/>
                        </a:rPr>
                        <a:t>null&gt;</a:t>
                      </a:r>
                      <a:endParaRPr lang="en-US" sz="1050" b="1" i="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9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97738917"/>
                  </a:ext>
                </a:extLst>
              </a:tr>
              <a:tr h="249059">
                <a:tc>
                  <a:txBody>
                    <a:bodyPr/>
                    <a:lstStyle/>
                    <a:p>
                      <a:pPr marL="0" marR="0">
                        <a:lnSpc>
                          <a:spcPct val="107000"/>
                        </a:lnSpc>
                        <a:spcBef>
                          <a:spcPts val="0"/>
                        </a:spcBef>
                        <a:spcAft>
                          <a:spcPts val="0"/>
                        </a:spcAft>
                      </a:pPr>
                      <a:r>
                        <a:rPr lang="en-US" sz="1050" b="1">
                          <a:effectLst/>
                        </a:rPr>
                        <a:t>12349</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940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2227.8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 Forth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76984474"/>
                  </a:ext>
                </a:extLst>
              </a:tr>
              <a:tr h="249059">
                <a:tc>
                  <a:txBody>
                    <a:bodyPr/>
                    <a:lstStyle/>
                    <a:p>
                      <a:pPr marL="0" marR="0">
                        <a:lnSpc>
                          <a:spcPct val="107000"/>
                        </a:lnSpc>
                        <a:spcBef>
                          <a:spcPts val="0"/>
                        </a:spcBef>
                        <a:spcAft>
                          <a:spcPts val="0"/>
                        </a:spcAft>
                      </a:pPr>
                      <a:r>
                        <a:rPr lang="en-US" sz="1050" b="1">
                          <a:effectLst/>
                        </a:rPr>
                        <a:t>12350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7671-3496</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Antonio</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Gonzales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55B Granary Lane</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dirty="0">
                          <a:ln>
                            <a:noFill/>
                          </a:ln>
                          <a:solidFill>
                            <a:srgbClr val="000000"/>
                          </a:solidFill>
                          <a:effectLst/>
                          <a:uLnTx/>
                          <a:uFillTx/>
                          <a:latin typeface="Helvetica"/>
                          <a:ea typeface="+mn-ea"/>
                          <a:cs typeface="+mn-cs"/>
                        </a:rPr>
                        <a:t>&lt;</a:t>
                      </a:r>
                      <a:r>
                        <a:rPr kumimoji="0" lang="en-US" sz="900" b="1" i="1" u="none" strike="noStrike" kern="1200" cap="none" spc="0" normalizeH="0" baseline="0" noProof="0" dirty="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43762065"/>
                  </a:ext>
                </a:extLst>
              </a:tr>
              <a:tr h="351027">
                <a:tc>
                  <a:txBody>
                    <a:bodyPr/>
                    <a:lstStyle/>
                    <a:p>
                      <a:pPr marL="0" marR="0">
                        <a:lnSpc>
                          <a:spcPct val="107000"/>
                        </a:lnSpc>
                        <a:spcBef>
                          <a:spcPts val="0"/>
                        </a:spcBef>
                        <a:spcAft>
                          <a:spcPts val="0"/>
                        </a:spcAft>
                      </a:pPr>
                      <a:r>
                        <a:rPr lang="en-US" sz="1050" b="1" dirty="0">
                          <a:effectLst/>
                        </a:rPr>
                        <a:t>12351</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1317.25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Dave Williams</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6794-1674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Diane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Adams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364 East Road</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150</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34904673"/>
                  </a:ext>
                </a:extLst>
              </a:tr>
            </a:tbl>
          </a:graphicData>
        </a:graphic>
      </p:graphicFrame>
    </p:spTree>
    <p:extLst>
      <p:ext uri="{BB962C8B-B14F-4D97-AF65-F5344CB8AC3E}">
        <p14:creationId xmlns:p14="http://schemas.microsoft.com/office/powerpoint/2010/main" val="646941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FE179B-AD57-478B-A5E9-7B94415F2252}"/>
              </a:ext>
            </a:extLst>
          </p:cNvPr>
          <p:cNvSpPr>
            <a:spLocks noGrp="1"/>
          </p:cNvSpPr>
          <p:nvPr>
            <p:ph idx="1"/>
          </p:nvPr>
        </p:nvSpPr>
        <p:spPr>
          <a:xfrm>
            <a:off x="289711" y="784547"/>
            <a:ext cx="8555839" cy="5288905"/>
          </a:xfrm>
        </p:spPr>
        <p:txBody>
          <a:bodyPr/>
          <a:lstStyle/>
          <a:p>
            <a:pPr marL="0" marR="0" algn="r" rtl="1">
              <a:lnSpc>
                <a:spcPct val="107000"/>
              </a:lnSpc>
              <a:spcBef>
                <a:spcPts val="0"/>
              </a:spcBef>
              <a:spcAft>
                <a:spcPts val="800"/>
              </a:spcAft>
            </a:pPr>
            <a:r>
              <a:rPr lang="ar-SA" sz="1200" dirty="0">
                <a:solidFill>
                  <a:srgbClr val="000000"/>
                </a:solidFill>
                <a:latin typeface="Tahoma" panose="020B0604030504040204" pitchFamily="34" charset="0"/>
              </a:rPr>
              <a:t>با کلید اصلی ترکیبی </a:t>
            </a:r>
            <a:r>
              <a:rPr lang="en-US" sz="1200" dirty="0">
                <a:solidFill>
                  <a:srgbClr val="000000"/>
                </a:solidFill>
                <a:latin typeface="Tahoma" panose="020B0604030504040204" pitchFamily="34" charset="0"/>
              </a:rPr>
              <a:t>(</a:t>
            </a:r>
            <a:r>
              <a:rPr lang="en-US" sz="1200" dirty="0" err="1">
                <a:solidFill>
                  <a:srgbClr val="000000"/>
                </a:solidFill>
                <a:latin typeface="Tahoma" panose="020B0604030504040204" pitchFamily="34" charset="0"/>
              </a:rPr>
              <a:t>SaleNo</a:t>
            </a:r>
            <a:r>
              <a:rPr lang="en-US" sz="1200" dirty="0">
                <a:solidFill>
                  <a:srgbClr val="000000"/>
                </a:solidFill>
                <a:latin typeface="Tahoma" panose="020B0604030504040204" pitchFamily="34" charset="0"/>
              </a:rPr>
              <a:t>, </a:t>
            </a:r>
            <a:r>
              <a:rPr lang="en-US" sz="1200" dirty="0" err="1">
                <a:solidFill>
                  <a:srgbClr val="000000"/>
                </a:solidFill>
                <a:latin typeface="Tahoma" panose="020B0604030504040204" pitchFamily="34" charset="0"/>
              </a:rPr>
              <a:t>ProductNo</a:t>
            </a:r>
            <a:r>
              <a:rPr lang="en-US" sz="1200" dirty="0">
                <a:solidFill>
                  <a:srgbClr val="000000"/>
                </a:solidFill>
                <a:latin typeface="Tahoma" panose="020B0604030504040204" pitchFamily="34" charset="0"/>
              </a:rPr>
              <a:t>, </a:t>
            </a:r>
            <a:r>
              <a:rPr lang="en-US" sz="1200" dirty="0" err="1">
                <a:solidFill>
                  <a:srgbClr val="000000"/>
                </a:solidFill>
                <a:latin typeface="Tahoma" panose="020B0604030504040204" pitchFamily="34" charset="0"/>
              </a:rPr>
              <a:t>CustomerNo</a:t>
            </a:r>
            <a:r>
              <a:rPr lang="en-US" sz="1200" dirty="0">
                <a:solidFill>
                  <a:srgbClr val="000000"/>
                </a:solidFill>
                <a:latin typeface="Tahoma" panose="020B0604030504040204" pitchFamily="34" charset="0"/>
              </a:rPr>
              <a:t>)</a:t>
            </a:r>
            <a:r>
              <a:rPr lang="ar-SA" sz="1200" dirty="0">
                <a:solidFill>
                  <a:srgbClr val="000000"/>
                </a:solidFill>
                <a:latin typeface="Tahoma" panose="020B0604030504040204" pitchFamily="34" charset="0"/>
              </a:rPr>
              <a:t>، وابستگی صفات غیر کلیدی را بررسی می‌کنیم</a:t>
            </a:r>
            <a:r>
              <a:rPr lang="en-US" sz="1200" dirty="0">
                <a:solidFill>
                  <a:srgbClr val="000000"/>
                </a:solidFill>
                <a:latin typeface="Tahoma" panose="020B0604030504040204" pitchFamily="34" charset="0"/>
              </a:rPr>
              <a:t>:</a:t>
            </a:r>
          </a:p>
          <a:p>
            <a:pPr marL="342900" marR="0" lvl="0" indent="-342900" algn="r" rtl="1">
              <a:lnSpc>
                <a:spcPct val="107000"/>
              </a:lnSpc>
              <a:spcBef>
                <a:spcPts val="0"/>
              </a:spcBef>
              <a:spcAft>
                <a:spcPts val="800"/>
              </a:spcAft>
              <a:buFont typeface="+mj-lt"/>
              <a:buAutoNum type="arabicPeriod"/>
              <a:tabLst>
                <a:tab pos="457200" algn="l"/>
              </a:tabLst>
            </a:pPr>
            <a:r>
              <a:rPr lang="en-US" sz="1200" dirty="0">
                <a:solidFill>
                  <a:srgbClr val="000000"/>
                </a:solidFill>
                <a:latin typeface="Tahoma" panose="020B0604030504040204" pitchFamily="34" charset="0"/>
              </a:rPr>
              <a:t>First</a:t>
            </a:r>
            <a:r>
              <a:rPr lang="ar-SA" sz="1200" dirty="0">
                <a:solidFill>
                  <a:srgbClr val="000000"/>
                </a:solidFill>
                <a:latin typeface="Tahoma" panose="020B0604030504040204" pitchFamily="34" charset="0"/>
              </a:rPr>
              <a:t>، </a:t>
            </a:r>
            <a:r>
              <a:rPr lang="en-US" sz="1200" dirty="0">
                <a:solidFill>
                  <a:srgbClr val="000000"/>
                </a:solidFill>
                <a:latin typeface="Tahoma" panose="020B0604030504040204" pitchFamily="34" charset="0"/>
              </a:rPr>
              <a:t>Last</a:t>
            </a:r>
            <a:r>
              <a:rPr lang="ar-SA" sz="1200" dirty="0">
                <a:solidFill>
                  <a:srgbClr val="000000"/>
                </a:solidFill>
                <a:latin typeface="Tahoma" panose="020B0604030504040204" pitchFamily="34" charset="0"/>
              </a:rPr>
              <a:t>، </a:t>
            </a:r>
            <a:r>
              <a:rPr lang="en-US" sz="1200" dirty="0">
                <a:solidFill>
                  <a:srgbClr val="000000"/>
                </a:solidFill>
                <a:latin typeface="Tahoma" panose="020B0604030504040204" pitchFamily="34" charset="0"/>
              </a:rPr>
              <a:t>Address</a:t>
            </a:r>
            <a:r>
              <a:rPr lang="ar-SA" sz="1200" dirty="0">
                <a:solidFill>
                  <a:srgbClr val="000000"/>
                </a:solidFill>
                <a:latin typeface="Tahoma" panose="020B0604030504040204" pitchFamily="34" charset="0"/>
              </a:rPr>
              <a:t>، </a:t>
            </a:r>
            <a:r>
              <a:rPr lang="en-US" sz="1200" dirty="0">
                <a:solidFill>
                  <a:srgbClr val="000000"/>
                </a:solidFill>
                <a:latin typeface="Tahoma" panose="020B0604030504040204" pitchFamily="34" charset="0"/>
              </a:rPr>
              <a:t>Credit Limit:</a:t>
            </a: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solidFill>
                  <a:srgbClr val="000000"/>
                </a:solidFill>
                <a:latin typeface="Tahoma" panose="020B0604030504040204" pitchFamily="34" charset="0"/>
              </a:rPr>
              <a:t>این صفات فقط به </a:t>
            </a:r>
            <a:r>
              <a:rPr lang="en-US" sz="1200" dirty="0" err="1">
                <a:solidFill>
                  <a:srgbClr val="000000"/>
                </a:solidFill>
                <a:latin typeface="Tahoma" panose="020B0604030504040204" pitchFamily="34" charset="0"/>
              </a:rPr>
              <a:t>CustomerNo</a:t>
            </a:r>
            <a:r>
              <a:rPr lang="en-US" sz="1200" dirty="0">
                <a:solidFill>
                  <a:srgbClr val="000000"/>
                </a:solidFill>
                <a:latin typeface="Tahoma" panose="020B0604030504040204" pitchFamily="34" charset="0"/>
              </a:rPr>
              <a:t> </a:t>
            </a:r>
            <a:r>
              <a:rPr lang="ar-SA" sz="1200" dirty="0">
                <a:solidFill>
                  <a:srgbClr val="000000"/>
                </a:solidFill>
                <a:latin typeface="Tahoma" panose="020B0604030504040204" pitchFamily="34" charset="0"/>
              </a:rPr>
              <a:t>وابسته هستند و به کل کلید ترکیبی </a:t>
            </a:r>
            <a:r>
              <a:rPr lang="en-US" sz="1200" dirty="0">
                <a:solidFill>
                  <a:srgbClr val="000000"/>
                </a:solidFill>
                <a:latin typeface="Tahoma" panose="020B0604030504040204" pitchFamily="34" charset="0"/>
              </a:rPr>
              <a:t>(</a:t>
            </a:r>
            <a:r>
              <a:rPr lang="en-US" sz="1200" dirty="0" err="1">
                <a:solidFill>
                  <a:srgbClr val="000000"/>
                </a:solidFill>
                <a:latin typeface="Tahoma" panose="020B0604030504040204" pitchFamily="34" charset="0"/>
              </a:rPr>
              <a:t>SaleNo</a:t>
            </a:r>
            <a:r>
              <a:rPr lang="en-US" sz="1200" dirty="0">
                <a:solidFill>
                  <a:srgbClr val="000000"/>
                </a:solidFill>
                <a:latin typeface="Tahoma" panose="020B0604030504040204" pitchFamily="34" charset="0"/>
              </a:rPr>
              <a:t>, </a:t>
            </a:r>
            <a:r>
              <a:rPr lang="en-US" sz="1200" dirty="0" err="1">
                <a:solidFill>
                  <a:srgbClr val="000000"/>
                </a:solidFill>
                <a:latin typeface="Tahoma" panose="020B0604030504040204" pitchFamily="34" charset="0"/>
              </a:rPr>
              <a:t>ProductNo</a:t>
            </a:r>
            <a:r>
              <a:rPr lang="en-US" sz="1200" dirty="0">
                <a:solidFill>
                  <a:srgbClr val="000000"/>
                </a:solidFill>
                <a:latin typeface="Tahoma" panose="020B0604030504040204" pitchFamily="34" charset="0"/>
              </a:rPr>
              <a:t>, </a:t>
            </a:r>
            <a:r>
              <a:rPr lang="en-US" sz="1200" dirty="0" err="1">
                <a:solidFill>
                  <a:srgbClr val="000000"/>
                </a:solidFill>
                <a:latin typeface="Tahoma" panose="020B0604030504040204" pitchFamily="34" charset="0"/>
              </a:rPr>
              <a:t>CustomerNo</a:t>
            </a:r>
            <a:r>
              <a:rPr lang="en-US" sz="1200" dirty="0">
                <a:solidFill>
                  <a:srgbClr val="000000"/>
                </a:solidFill>
                <a:latin typeface="Tahoma" panose="020B0604030504040204" pitchFamily="34" charset="0"/>
              </a:rPr>
              <a:t>) </a:t>
            </a:r>
            <a:r>
              <a:rPr lang="ar-SA" sz="1200" dirty="0">
                <a:solidFill>
                  <a:srgbClr val="000000"/>
                </a:solidFill>
                <a:latin typeface="Tahoma" panose="020B0604030504040204" pitchFamily="34" charset="0"/>
              </a:rPr>
              <a:t>وابسته نیستند</a:t>
            </a:r>
            <a:r>
              <a:rPr lang="en-US" sz="1200" dirty="0">
                <a:solidFill>
                  <a:srgbClr val="000000"/>
                </a:solidFill>
                <a:latin typeface="Tahoma" panose="020B0604030504040204" pitchFamily="34" charset="0"/>
              </a:rPr>
              <a:t>.</a:t>
            </a: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solidFill>
                  <a:srgbClr val="000000"/>
                </a:solidFill>
                <a:latin typeface="Tahoma" panose="020B0604030504040204" pitchFamily="34" charset="0"/>
              </a:rPr>
              <a:t>این موضوع باعث ایجاد وابستگی جزئی می‌شود و فرم 2</a:t>
            </a:r>
            <a:r>
              <a:rPr lang="en-US" sz="1200" dirty="0">
                <a:solidFill>
                  <a:srgbClr val="000000"/>
                </a:solidFill>
                <a:latin typeface="Tahoma" panose="020B0604030504040204" pitchFamily="34" charset="0"/>
              </a:rPr>
              <a:t>NF </a:t>
            </a:r>
            <a:r>
              <a:rPr lang="ar-SA" sz="1200" dirty="0">
                <a:solidFill>
                  <a:srgbClr val="000000"/>
                </a:solidFill>
                <a:latin typeface="Tahoma" panose="020B0604030504040204" pitchFamily="34" charset="0"/>
              </a:rPr>
              <a:t>را نقض می‌کند</a:t>
            </a:r>
            <a:r>
              <a:rPr lang="en-US" sz="10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r" rtl="1">
              <a:lnSpc>
                <a:spcPct val="107000"/>
              </a:lnSpc>
              <a:spcBef>
                <a:spcPts val="0"/>
              </a:spcBef>
              <a:spcAft>
                <a:spcPts val="800"/>
              </a:spcAft>
              <a:buFont typeface="+mj-lt"/>
              <a:buAutoNum type="arabicPeriod"/>
              <a:tabLst>
                <a:tab pos="457200" algn="l"/>
              </a:tabLst>
            </a:pPr>
            <a:r>
              <a:rPr lang="en-US" sz="1200" dirty="0" err="1">
                <a:solidFill>
                  <a:srgbClr val="000000"/>
                </a:solidFill>
                <a:latin typeface="Tahoma" panose="020B0604030504040204" pitchFamily="34" charset="0"/>
              </a:rPr>
              <a:t>Salesrep</a:t>
            </a:r>
            <a:r>
              <a:rPr lang="en-US" sz="10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9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1200" dirty="0" err="1">
                <a:solidFill>
                  <a:srgbClr val="000000"/>
                </a:solidFill>
                <a:latin typeface="Tahoma" panose="020B0604030504040204" pitchFamily="34" charset="0"/>
              </a:rPr>
              <a:t>Salesrep</a:t>
            </a:r>
            <a:r>
              <a:rPr lang="en-US" sz="1200" dirty="0">
                <a:solidFill>
                  <a:srgbClr val="000000"/>
                </a:solidFill>
                <a:latin typeface="Tahoma" panose="020B0604030504040204" pitchFamily="34" charset="0"/>
              </a:rPr>
              <a:t> </a:t>
            </a:r>
            <a:r>
              <a:rPr lang="ar-SA" sz="1200" dirty="0">
                <a:solidFill>
                  <a:srgbClr val="000000"/>
                </a:solidFill>
                <a:latin typeface="Tahoma" panose="020B0604030504040204" pitchFamily="34" charset="0"/>
              </a:rPr>
              <a:t>فقط به </a:t>
            </a:r>
            <a:r>
              <a:rPr lang="en-US" sz="1200" dirty="0">
                <a:solidFill>
                  <a:srgbClr val="000000"/>
                </a:solidFill>
                <a:latin typeface="Tahoma" panose="020B0604030504040204" pitchFamily="34" charset="0"/>
              </a:rPr>
              <a:t> </a:t>
            </a:r>
            <a:r>
              <a:rPr lang="en-US" sz="1200" dirty="0" err="1">
                <a:solidFill>
                  <a:srgbClr val="000000"/>
                </a:solidFill>
                <a:latin typeface="Tahoma" panose="020B0604030504040204" pitchFamily="34" charset="0"/>
              </a:rPr>
              <a:t>SaleNo</a:t>
            </a:r>
            <a:r>
              <a:rPr lang="en-US" sz="1200" dirty="0">
                <a:solidFill>
                  <a:srgbClr val="000000"/>
                </a:solidFill>
                <a:latin typeface="Tahoma" panose="020B0604030504040204" pitchFamily="34" charset="0"/>
              </a:rPr>
              <a:t> </a:t>
            </a:r>
            <a:r>
              <a:rPr lang="ar-SA" sz="1200" dirty="0">
                <a:solidFill>
                  <a:srgbClr val="000000"/>
                </a:solidFill>
                <a:latin typeface="Tahoma" panose="020B0604030504040204" pitchFamily="34" charset="0"/>
              </a:rPr>
              <a:t>وابسته است (با فرض اینکه هر فروش نماینده فروش خاصی دارد) و به کل کلید ترکیبی </a:t>
            </a:r>
            <a:r>
              <a:rPr lang="en-US" sz="1200" dirty="0">
                <a:solidFill>
                  <a:srgbClr val="000000"/>
                </a:solidFill>
                <a:latin typeface="Tahoma" panose="020B0604030504040204" pitchFamily="34" charset="0"/>
              </a:rPr>
              <a:t>(</a:t>
            </a:r>
            <a:r>
              <a:rPr lang="en-US" sz="1200" dirty="0" err="1">
                <a:solidFill>
                  <a:srgbClr val="000000"/>
                </a:solidFill>
                <a:latin typeface="Tahoma" panose="020B0604030504040204" pitchFamily="34" charset="0"/>
              </a:rPr>
              <a:t>SaleNo</a:t>
            </a:r>
            <a:r>
              <a:rPr lang="en-US" sz="1200" dirty="0">
                <a:solidFill>
                  <a:srgbClr val="000000"/>
                </a:solidFill>
                <a:latin typeface="Tahoma" panose="020B0604030504040204" pitchFamily="34" charset="0"/>
              </a:rPr>
              <a:t>, </a:t>
            </a:r>
            <a:r>
              <a:rPr lang="en-US" sz="1200" dirty="0" err="1">
                <a:solidFill>
                  <a:srgbClr val="000000"/>
                </a:solidFill>
                <a:latin typeface="Tahoma" panose="020B0604030504040204" pitchFamily="34" charset="0"/>
              </a:rPr>
              <a:t>ProductNo</a:t>
            </a:r>
            <a:r>
              <a:rPr lang="en-US" sz="1200" dirty="0">
                <a:solidFill>
                  <a:srgbClr val="000000"/>
                </a:solidFill>
                <a:latin typeface="Tahoma" panose="020B0604030504040204" pitchFamily="34" charset="0"/>
              </a:rPr>
              <a:t>, </a:t>
            </a:r>
            <a:r>
              <a:rPr lang="en-US" sz="1200" dirty="0" err="1">
                <a:solidFill>
                  <a:srgbClr val="000000"/>
                </a:solidFill>
                <a:latin typeface="Tahoma" panose="020B0604030504040204" pitchFamily="34" charset="0"/>
              </a:rPr>
              <a:t>CustomerNo</a:t>
            </a:r>
            <a:r>
              <a:rPr lang="en-US" sz="1200" dirty="0">
                <a:solidFill>
                  <a:srgbClr val="000000"/>
                </a:solidFill>
                <a:latin typeface="Tahoma" panose="020B0604030504040204" pitchFamily="34" charset="0"/>
              </a:rPr>
              <a:t>) </a:t>
            </a:r>
            <a:r>
              <a:rPr lang="ar-SA" sz="1200" dirty="0">
                <a:solidFill>
                  <a:srgbClr val="000000"/>
                </a:solidFill>
                <a:latin typeface="Tahoma" panose="020B0604030504040204" pitchFamily="34" charset="0"/>
              </a:rPr>
              <a:t>وابسته نیست</a:t>
            </a:r>
            <a:r>
              <a:rPr lang="en-US" sz="1200" dirty="0">
                <a:solidFill>
                  <a:srgbClr val="000000"/>
                </a:solidFill>
                <a:latin typeface="Tahoma" panose="020B0604030504040204" pitchFamily="34" charset="0"/>
              </a:rPr>
              <a:t>.</a:t>
            </a: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solidFill>
                  <a:srgbClr val="000000"/>
                </a:solidFill>
                <a:latin typeface="Tahoma" panose="020B0604030504040204" pitchFamily="34" charset="0"/>
              </a:rPr>
              <a:t>این نیز یک وابستگی جزئی است که فرم 2</a:t>
            </a:r>
            <a:r>
              <a:rPr lang="en-US" sz="1200" dirty="0">
                <a:solidFill>
                  <a:srgbClr val="000000"/>
                </a:solidFill>
                <a:latin typeface="Tahoma" panose="020B0604030504040204" pitchFamily="34" charset="0"/>
              </a:rPr>
              <a:t>NF </a:t>
            </a:r>
            <a:r>
              <a:rPr lang="ar-SA" sz="1200" dirty="0">
                <a:solidFill>
                  <a:srgbClr val="000000"/>
                </a:solidFill>
                <a:latin typeface="Tahoma" panose="020B0604030504040204" pitchFamily="34" charset="0"/>
              </a:rPr>
              <a:t>را نقض می‌کند</a:t>
            </a:r>
            <a:r>
              <a:rPr lang="en-US" sz="1200" dirty="0">
                <a:solidFill>
                  <a:srgbClr val="000000"/>
                </a:solidFill>
                <a:latin typeface="Tahoma" panose="020B0604030504040204" pitchFamily="34" charset="0"/>
              </a:rPr>
              <a:t>.</a:t>
            </a:r>
          </a:p>
          <a:p>
            <a:pPr marL="342900" marR="0" lvl="0" indent="-342900" algn="r" rtl="1">
              <a:lnSpc>
                <a:spcPct val="107000"/>
              </a:lnSpc>
              <a:spcBef>
                <a:spcPts val="0"/>
              </a:spcBef>
              <a:spcAft>
                <a:spcPts val="800"/>
              </a:spcAft>
              <a:buFont typeface="+mj-lt"/>
              <a:buAutoNum type="arabicPeriod"/>
              <a:tabLst>
                <a:tab pos="457200" algn="l"/>
              </a:tabLst>
            </a:pPr>
            <a:r>
              <a:rPr lang="en-US" sz="1200" dirty="0">
                <a:solidFill>
                  <a:srgbClr val="000000"/>
                </a:solidFill>
                <a:latin typeface="Tahoma" panose="020B0604030504040204" pitchFamily="34" charset="0"/>
              </a:rPr>
              <a:t>Amount</a:t>
            </a:r>
            <a:r>
              <a:rPr lang="en-US" sz="10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9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1200" dirty="0">
                <a:solidFill>
                  <a:srgbClr val="000000"/>
                </a:solidFill>
                <a:latin typeface="Tahoma" panose="020B0604030504040204" pitchFamily="34" charset="0"/>
              </a:rPr>
              <a:t>Amount </a:t>
            </a:r>
            <a:r>
              <a:rPr lang="ar-SA" sz="1200" dirty="0">
                <a:solidFill>
                  <a:srgbClr val="000000"/>
                </a:solidFill>
                <a:latin typeface="Tahoma" panose="020B0604030504040204" pitchFamily="34" charset="0"/>
              </a:rPr>
              <a:t>به </a:t>
            </a:r>
            <a:r>
              <a:rPr lang="en-US" sz="1200" dirty="0" err="1">
                <a:solidFill>
                  <a:srgbClr val="000000"/>
                </a:solidFill>
                <a:latin typeface="Tahoma" panose="020B0604030504040204" pitchFamily="34" charset="0"/>
              </a:rPr>
              <a:t>ProductNo</a:t>
            </a:r>
            <a:r>
              <a:rPr lang="en-US" sz="1200" dirty="0">
                <a:solidFill>
                  <a:srgbClr val="000000"/>
                </a:solidFill>
                <a:latin typeface="Tahoma" panose="020B0604030504040204" pitchFamily="34" charset="0"/>
              </a:rPr>
              <a:t> </a:t>
            </a:r>
            <a:r>
              <a:rPr lang="ar-SA" sz="1200" dirty="0">
                <a:solidFill>
                  <a:srgbClr val="000000"/>
                </a:solidFill>
                <a:latin typeface="Tahoma" panose="020B0604030504040204" pitchFamily="34" charset="0"/>
              </a:rPr>
              <a:t>و احتمالاً به </a:t>
            </a:r>
            <a:r>
              <a:rPr lang="en-US" sz="1200" dirty="0">
                <a:solidFill>
                  <a:srgbClr val="000000"/>
                </a:solidFill>
                <a:latin typeface="Tahoma" panose="020B0604030504040204" pitchFamily="34" charset="0"/>
              </a:rPr>
              <a:t>Qty </a:t>
            </a:r>
            <a:r>
              <a:rPr lang="ar-SA" sz="1200" dirty="0">
                <a:solidFill>
                  <a:srgbClr val="000000"/>
                </a:solidFill>
                <a:latin typeface="Tahoma" panose="020B0604030504040204" pitchFamily="34" charset="0"/>
              </a:rPr>
              <a:t>وابسته است، بنابراین به درستی به بخشی از کلید وابسته است. این مورد فرم 2</a:t>
            </a:r>
            <a:r>
              <a:rPr lang="en-US" sz="1200" dirty="0">
                <a:solidFill>
                  <a:srgbClr val="000000"/>
                </a:solidFill>
                <a:latin typeface="Tahoma" panose="020B0604030504040204" pitchFamily="34" charset="0"/>
              </a:rPr>
              <a:t>NF </a:t>
            </a:r>
            <a:r>
              <a:rPr lang="ar-SA" sz="1200" dirty="0">
                <a:solidFill>
                  <a:srgbClr val="000000"/>
                </a:solidFill>
                <a:latin typeface="Tahoma" panose="020B0604030504040204" pitchFamily="34" charset="0"/>
              </a:rPr>
              <a:t>را نقض نمی‌کند</a:t>
            </a:r>
            <a:r>
              <a:rPr lang="en-US" sz="1200" dirty="0">
                <a:solidFill>
                  <a:srgbClr val="000000"/>
                </a:solidFill>
                <a:latin typeface="Tahoma" panose="020B0604030504040204" pitchFamily="34" charset="0"/>
              </a:rPr>
              <a:t>.</a:t>
            </a:r>
          </a:p>
          <a:p>
            <a:pPr marL="0" marR="0" algn="r" rtl="1">
              <a:lnSpc>
                <a:spcPct val="107000"/>
              </a:lnSpc>
              <a:spcBef>
                <a:spcPts val="0"/>
              </a:spcBef>
              <a:spcAft>
                <a:spcPts val="800"/>
              </a:spcAft>
            </a:pPr>
            <a:r>
              <a:rPr lang="en-US" sz="900" dirty="0">
                <a:effectLst/>
                <a:latin typeface="Calibri" panose="020F0502020204030204" pitchFamily="34" charset="0"/>
                <a:ea typeface="Calibri" panose="020F0502020204030204" pitchFamily="34" charset="0"/>
                <a:cs typeface="B Nazanin" panose="00000400000000000000" pitchFamily="2" charset="-78"/>
              </a:rPr>
              <a:t> </a:t>
            </a:r>
            <a:r>
              <a:rPr lang="ar-SA" altLang="en-US" sz="1200" b="0" dirty="0">
                <a:solidFill>
                  <a:srgbClr val="000000"/>
                </a:solidFill>
                <a:latin typeface="Tahoma" panose="020B0604030504040204" pitchFamily="34" charset="0"/>
                <a:cs typeface="B Nazanin" panose="00000400000000000000" pitchFamily="2" charset="-78"/>
              </a:rPr>
              <a:t>توجه کنيد اگر کليدهای کانديد در جدول</a:t>
            </a:r>
            <a:r>
              <a:rPr lang="fa-IR" altLang="en-US" sz="1200" dirty="0">
                <a:solidFill>
                  <a:srgbClr val="000000"/>
                </a:solidFill>
                <a:latin typeface="Tahoma" panose="020B0604030504040204" pitchFamily="34" charset="0"/>
                <a:cs typeface="B Nazanin" panose="00000400000000000000" pitchFamily="2" charset="-78"/>
              </a:rPr>
              <a:t>،</a:t>
            </a:r>
            <a:r>
              <a:rPr lang="ar-SA" altLang="en-US" sz="1200" b="0" dirty="0">
                <a:solidFill>
                  <a:srgbClr val="000000"/>
                </a:solidFill>
                <a:latin typeface="Tahoma" panose="020B0604030504040204" pitchFamily="34" charset="0"/>
                <a:cs typeface="B Nazanin" panose="00000400000000000000" pitchFamily="2" charset="-78"/>
              </a:rPr>
              <a:t> ترکيبی نباشند يعنی تنها شامل يک ستون باشند بلافاصله می گوئيم جدول 2</a:t>
            </a:r>
            <a:r>
              <a:rPr lang="en-US" altLang="en-US" sz="1200" b="0" dirty="0">
                <a:solidFill>
                  <a:srgbClr val="000000"/>
                </a:solidFill>
                <a:latin typeface="Tahoma" panose="020B0604030504040204" pitchFamily="34" charset="0"/>
                <a:cs typeface="B Nazanin" panose="00000400000000000000" pitchFamily="2" charset="-78"/>
              </a:rPr>
              <a:t>NF</a:t>
            </a:r>
            <a:r>
              <a:rPr lang="ar-SA" altLang="en-US" sz="1200" b="0" dirty="0">
                <a:solidFill>
                  <a:srgbClr val="000000"/>
                </a:solidFill>
                <a:latin typeface="Tahoma" panose="020B0604030504040204" pitchFamily="34" charset="0"/>
                <a:cs typeface="B Nazanin" panose="00000400000000000000" pitchFamily="2" charset="-78"/>
              </a:rPr>
              <a:t> است.</a:t>
            </a:r>
            <a:br>
              <a:rPr lang="en-US" altLang="en-US" sz="1400" b="0" dirty="0">
                <a:solidFill>
                  <a:schemeClr val="tx1"/>
                </a:solidFill>
                <a:cs typeface="B Nazanin" panose="00000400000000000000" pitchFamily="2" charset="-78"/>
              </a:rPr>
            </a:br>
            <a:br>
              <a:rPr lang="en-US" altLang="en-US" sz="1400" b="0" dirty="0">
                <a:solidFill>
                  <a:schemeClr val="tx1"/>
                </a:solidFill>
                <a:latin typeface="Arial" panose="020B0604020202020204" pitchFamily="34" charset="0"/>
                <a:cs typeface="B Nazanin" panose="00000400000000000000" pitchFamily="2" charset="-78"/>
              </a:rPr>
            </a:br>
            <a:br>
              <a:rPr lang="en-US" altLang="en-US" sz="1400" b="0" dirty="0">
                <a:solidFill>
                  <a:schemeClr val="tx1"/>
                </a:solidFill>
                <a:latin typeface="Arial" panose="020B0604020202020204" pitchFamily="34" charset="0"/>
                <a:cs typeface="B Nazanin" panose="00000400000000000000" pitchFamily="2" charset="-78"/>
              </a:rPr>
            </a:br>
            <a:endParaRPr lang="en-US" sz="1400" dirty="0"/>
          </a:p>
        </p:txBody>
      </p:sp>
      <p:sp>
        <p:nvSpPr>
          <p:cNvPr id="4" name="Title 1">
            <a:extLst>
              <a:ext uri="{FF2B5EF4-FFF2-40B4-BE49-F238E27FC236}">
                <a16:creationId xmlns:a16="http://schemas.microsoft.com/office/drawing/2014/main" id="{659B7AB1-AE20-4768-8313-47668E2CF93F}"/>
              </a:ext>
            </a:extLst>
          </p:cNvPr>
          <p:cNvSpPr>
            <a:spLocks noGrp="1"/>
          </p:cNvSpPr>
          <p:nvPr>
            <p:ph type="title"/>
          </p:nvPr>
        </p:nvSpPr>
        <p:spPr>
          <a:xfrm>
            <a:off x="768350" y="117475"/>
            <a:ext cx="8077200" cy="609600"/>
          </a:xfrm>
        </p:spPr>
        <p:txBody>
          <a:bodyPr/>
          <a:lstStyle/>
          <a:p>
            <a:r>
              <a:rPr lang="en-US" dirty="0"/>
              <a:t> </a:t>
            </a:r>
            <a:r>
              <a:rPr lang="en-US" altLang="en-US" dirty="0"/>
              <a:t>(</a:t>
            </a:r>
            <a:r>
              <a:rPr lang="en-US" altLang="en-US" dirty="0" bmk=""/>
              <a:t>2NF) Second Normal Form</a:t>
            </a:r>
            <a:endParaRPr lang="en-US" dirty="0"/>
          </a:p>
        </p:txBody>
      </p:sp>
      <p:graphicFrame>
        <p:nvGraphicFramePr>
          <p:cNvPr id="5" name="Table 4">
            <a:extLst>
              <a:ext uri="{FF2B5EF4-FFF2-40B4-BE49-F238E27FC236}">
                <a16:creationId xmlns:a16="http://schemas.microsoft.com/office/drawing/2014/main" id="{D021EF03-A87F-40B5-A3E5-F77913EFB47E}"/>
              </a:ext>
            </a:extLst>
          </p:cNvPr>
          <p:cNvGraphicFramePr>
            <a:graphicFrameLocks noGrp="1"/>
          </p:cNvGraphicFramePr>
          <p:nvPr>
            <p:extLst>
              <p:ext uri="{D42A27DB-BD31-4B8C-83A1-F6EECF244321}">
                <p14:modId xmlns:p14="http://schemas.microsoft.com/office/powerpoint/2010/main" val="2056587525"/>
              </p:ext>
            </p:extLst>
          </p:nvPr>
        </p:nvGraphicFramePr>
        <p:xfrm>
          <a:off x="77127" y="4061760"/>
          <a:ext cx="8981005" cy="2682351"/>
        </p:xfrm>
        <a:graphic>
          <a:graphicData uri="http://schemas.openxmlformats.org/drawingml/2006/table">
            <a:tbl>
              <a:tblPr firstRow="1" firstCol="1" bandRow="1">
                <a:tableStyleId>{616DA210-FB5B-4158-B5E0-FEB733F419BA}</a:tableStyleId>
              </a:tblPr>
              <a:tblGrid>
                <a:gridCol w="586937">
                  <a:extLst>
                    <a:ext uri="{9D8B030D-6E8A-4147-A177-3AD203B41FA5}">
                      <a16:colId xmlns:a16="http://schemas.microsoft.com/office/drawing/2014/main" val="234041042"/>
                    </a:ext>
                  </a:extLst>
                </a:gridCol>
                <a:gridCol w="940021">
                  <a:extLst>
                    <a:ext uri="{9D8B030D-6E8A-4147-A177-3AD203B41FA5}">
                      <a16:colId xmlns:a16="http://schemas.microsoft.com/office/drawing/2014/main" val="3415118693"/>
                    </a:ext>
                  </a:extLst>
                </a:gridCol>
                <a:gridCol w="922588">
                  <a:extLst>
                    <a:ext uri="{9D8B030D-6E8A-4147-A177-3AD203B41FA5}">
                      <a16:colId xmlns:a16="http://schemas.microsoft.com/office/drawing/2014/main" val="3881982512"/>
                    </a:ext>
                  </a:extLst>
                </a:gridCol>
                <a:gridCol w="461294">
                  <a:extLst>
                    <a:ext uri="{9D8B030D-6E8A-4147-A177-3AD203B41FA5}">
                      <a16:colId xmlns:a16="http://schemas.microsoft.com/office/drawing/2014/main" val="2484215510"/>
                    </a:ext>
                  </a:extLst>
                </a:gridCol>
                <a:gridCol w="682078">
                  <a:extLst>
                    <a:ext uri="{9D8B030D-6E8A-4147-A177-3AD203B41FA5}">
                      <a16:colId xmlns:a16="http://schemas.microsoft.com/office/drawing/2014/main" val="1297653461"/>
                    </a:ext>
                  </a:extLst>
                </a:gridCol>
                <a:gridCol w="1156146">
                  <a:extLst>
                    <a:ext uri="{9D8B030D-6E8A-4147-A177-3AD203B41FA5}">
                      <a16:colId xmlns:a16="http://schemas.microsoft.com/office/drawing/2014/main" val="3484224265"/>
                    </a:ext>
                  </a:extLst>
                </a:gridCol>
                <a:gridCol w="847841">
                  <a:extLst>
                    <a:ext uri="{9D8B030D-6E8A-4147-A177-3AD203B41FA5}">
                      <a16:colId xmlns:a16="http://schemas.microsoft.com/office/drawing/2014/main" val="3482110401"/>
                    </a:ext>
                  </a:extLst>
                </a:gridCol>
                <a:gridCol w="770764">
                  <a:extLst>
                    <a:ext uri="{9D8B030D-6E8A-4147-A177-3AD203B41FA5}">
                      <a16:colId xmlns:a16="http://schemas.microsoft.com/office/drawing/2014/main" val="1813858957"/>
                    </a:ext>
                  </a:extLst>
                </a:gridCol>
                <a:gridCol w="770764">
                  <a:extLst>
                    <a:ext uri="{9D8B030D-6E8A-4147-A177-3AD203B41FA5}">
                      <a16:colId xmlns:a16="http://schemas.microsoft.com/office/drawing/2014/main" val="1355875302"/>
                    </a:ext>
                  </a:extLst>
                </a:gridCol>
                <a:gridCol w="1310300">
                  <a:extLst>
                    <a:ext uri="{9D8B030D-6E8A-4147-A177-3AD203B41FA5}">
                      <a16:colId xmlns:a16="http://schemas.microsoft.com/office/drawing/2014/main" val="1675925667"/>
                    </a:ext>
                  </a:extLst>
                </a:gridCol>
                <a:gridCol w="532272">
                  <a:extLst>
                    <a:ext uri="{9D8B030D-6E8A-4147-A177-3AD203B41FA5}">
                      <a16:colId xmlns:a16="http://schemas.microsoft.com/office/drawing/2014/main" val="236614085"/>
                    </a:ext>
                  </a:extLst>
                </a:gridCol>
              </a:tblGrid>
              <a:tr h="531066">
                <a:tc>
                  <a:txBody>
                    <a:bodyPr/>
                    <a:lstStyle/>
                    <a:p>
                      <a:pPr marL="0" marR="0">
                        <a:lnSpc>
                          <a:spcPct val="107000"/>
                        </a:lnSpc>
                        <a:spcBef>
                          <a:spcPts val="0"/>
                        </a:spcBef>
                        <a:spcAft>
                          <a:spcPts val="0"/>
                        </a:spcAft>
                      </a:pPr>
                      <a:r>
                        <a:rPr lang="en-US" sz="1100" dirty="0">
                          <a:solidFill>
                            <a:schemeClr val="tx2">
                              <a:lumMod val="75000"/>
                            </a:schemeClr>
                          </a:solidFill>
                          <a:effectLst/>
                        </a:rPr>
                        <a:t>Sale 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SaleDate</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ProductNo</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Qty</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Amount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Salesrep</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CustomerNo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First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Last</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Address</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CreditLimit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78874611"/>
                  </a:ext>
                </a:extLst>
              </a:tr>
              <a:tr h="351027">
                <a:tc>
                  <a:txBody>
                    <a:bodyPr/>
                    <a:lstStyle/>
                    <a:p>
                      <a:pPr marL="0" marR="0">
                        <a:lnSpc>
                          <a:spcPct val="107000"/>
                        </a:lnSpc>
                        <a:spcBef>
                          <a:spcPts val="0"/>
                        </a:spcBef>
                        <a:spcAft>
                          <a:spcPts val="0"/>
                        </a:spcAft>
                      </a:pPr>
                      <a:r>
                        <a:rPr lang="en-US" sz="1050" b="1" dirty="0">
                          <a:effectLst/>
                        </a:rPr>
                        <a:t>12345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Aug 12 2002</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23.95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Dave Williams</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4649-4673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Richard</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Johnston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14 West Avenue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1000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20734119"/>
                  </a:ext>
                </a:extLst>
              </a:tr>
              <a:tr h="351027">
                <a:tc>
                  <a:txBody>
                    <a:bodyPr/>
                    <a:lstStyle/>
                    <a:p>
                      <a:pPr marL="0" marR="0">
                        <a:lnSpc>
                          <a:spcPct val="107000"/>
                        </a:lnSpc>
                        <a:spcBef>
                          <a:spcPts val="0"/>
                        </a:spcBef>
                        <a:spcAft>
                          <a:spcPts val="0"/>
                        </a:spcAft>
                      </a:pPr>
                      <a:r>
                        <a:rPr lang="en-US" sz="1050" b="1">
                          <a:effectLst/>
                        </a:rPr>
                        <a:t>12346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12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AQX88916</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167.65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1113-7741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Wayne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Jones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 York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20454084"/>
                  </a:ext>
                </a:extLst>
              </a:tr>
              <a:tr h="351027">
                <a:tc>
                  <a:txBody>
                    <a:bodyPr/>
                    <a:lstStyle/>
                    <a:p>
                      <a:pPr marL="0" marR="0">
                        <a:lnSpc>
                          <a:spcPct val="107000"/>
                        </a:lnSpc>
                        <a:spcBef>
                          <a:spcPts val="0"/>
                        </a:spcBef>
                        <a:spcAft>
                          <a:spcPts val="0"/>
                        </a:spcAft>
                      </a:pPr>
                      <a:r>
                        <a:rPr lang="en-US" sz="1050" b="1">
                          <a:effectLst/>
                        </a:rPr>
                        <a:t>12347</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AHL46785</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3705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5001.75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Li Qing</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995 Forth Street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41532585"/>
                  </a:ext>
                </a:extLst>
              </a:tr>
              <a:tr h="249059">
                <a:tc>
                  <a:txBody>
                    <a:bodyPr/>
                    <a:lstStyle/>
                    <a:p>
                      <a:pPr marL="0" marR="0">
                        <a:lnSpc>
                          <a:spcPct val="107000"/>
                        </a:lnSpc>
                        <a:spcBef>
                          <a:spcPts val="0"/>
                        </a:spcBef>
                        <a:spcAft>
                          <a:spcPts val="0"/>
                        </a:spcAft>
                      </a:pPr>
                      <a:r>
                        <a:rPr lang="en-US" sz="1050" b="1">
                          <a:effectLst/>
                        </a:rPr>
                        <a:t>12348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118.5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Sara Thompson</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050" b="1" dirty="0">
                          <a:effectLst/>
                        </a:rPr>
                        <a:t> &lt;</a:t>
                      </a:r>
                      <a:r>
                        <a:rPr lang="en-US" sz="1050" b="1" i="1" dirty="0">
                          <a:effectLst/>
                        </a:rPr>
                        <a:t>null&gt;</a:t>
                      </a:r>
                      <a:endParaRPr lang="en-US" sz="1050" b="1" i="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9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97738917"/>
                  </a:ext>
                </a:extLst>
              </a:tr>
              <a:tr h="249059">
                <a:tc>
                  <a:txBody>
                    <a:bodyPr/>
                    <a:lstStyle/>
                    <a:p>
                      <a:pPr marL="0" marR="0">
                        <a:lnSpc>
                          <a:spcPct val="107000"/>
                        </a:lnSpc>
                        <a:spcBef>
                          <a:spcPts val="0"/>
                        </a:spcBef>
                        <a:spcAft>
                          <a:spcPts val="0"/>
                        </a:spcAft>
                      </a:pPr>
                      <a:r>
                        <a:rPr lang="en-US" sz="1050" b="1">
                          <a:effectLst/>
                        </a:rPr>
                        <a:t>12349</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940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2227.8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 Forth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76984474"/>
                  </a:ext>
                </a:extLst>
              </a:tr>
              <a:tr h="249059">
                <a:tc>
                  <a:txBody>
                    <a:bodyPr/>
                    <a:lstStyle/>
                    <a:p>
                      <a:pPr marL="0" marR="0">
                        <a:lnSpc>
                          <a:spcPct val="107000"/>
                        </a:lnSpc>
                        <a:spcBef>
                          <a:spcPts val="0"/>
                        </a:spcBef>
                        <a:spcAft>
                          <a:spcPts val="0"/>
                        </a:spcAft>
                      </a:pPr>
                      <a:r>
                        <a:rPr lang="en-US" sz="1050" b="1">
                          <a:effectLst/>
                        </a:rPr>
                        <a:t>12350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7671-3496</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Antonio</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Gonzales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55B Granary Lane</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dirty="0">
                          <a:ln>
                            <a:noFill/>
                          </a:ln>
                          <a:solidFill>
                            <a:srgbClr val="000000"/>
                          </a:solidFill>
                          <a:effectLst/>
                          <a:uLnTx/>
                          <a:uFillTx/>
                          <a:latin typeface="Helvetica"/>
                          <a:ea typeface="+mn-ea"/>
                          <a:cs typeface="+mn-cs"/>
                        </a:rPr>
                        <a:t>&lt;</a:t>
                      </a:r>
                      <a:r>
                        <a:rPr kumimoji="0" lang="en-US" sz="900" b="1" i="1" u="none" strike="noStrike" kern="1200" cap="none" spc="0" normalizeH="0" baseline="0" noProof="0" dirty="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43762065"/>
                  </a:ext>
                </a:extLst>
              </a:tr>
              <a:tr h="351027">
                <a:tc>
                  <a:txBody>
                    <a:bodyPr/>
                    <a:lstStyle/>
                    <a:p>
                      <a:pPr marL="0" marR="0">
                        <a:lnSpc>
                          <a:spcPct val="107000"/>
                        </a:lnSpc>
                        <a:spcBef>
                          <a:spcPts val="0"/>
                        </a:spcBef>
                        <a:spcAft>
                          <a:spcPts val="0"/>
                        </a:spcAft>
                      </a:pPr>
                      <a:r>
                        <a:rPr lang="en-US" sz="1050" b="1" dirty="0">
                          <a:effectLst/>
                        </a:rPr>
                        <a:t>12351</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1317.25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Dave Williams</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6794-1674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Diane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Adams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364 East Road</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150</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34904673"/>
                  </a:ext>
                </a:extLst>
              </a:tr>
            </a:tbl>
          </a:graphicData>
        </a:graphic>
      </p:graphicFrame>
    </p:spTree>
    <p:extLst>
      <p:ext uri="{BB962C8B-B14F-4D97-AF65-F5344CB8AC3E}">
        <p14:creationId xmlns:p14="http://schemas.microsoft.com/office/powerpoint/2010/main" val="3664255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FE179B-AD57-478B-A5E9-7B94415F2252}"/>
              </a:ext>
            </a:extLst>
          </p:cNvPr>
          <p:cNvSpPr>
            <a:spLocks noGrp="1"/>
          </p:cNvSpPr>
          <p:nvPr>
            <p:ph idx="1"/>
          </p:nvPr>
        </p:nvSpPr>
        <p:spPr>
          <a:xfrm>
            <a:off x="588161" y="597049"/>
            <a:ext cx="8555839" cy="5288905"/>
          </a:xfrm>
        </p:spPr>
        <p:txBody>
          <a:bodyPr/>
          <a:lstStyle/>
          <a:p>
            <a:pPr marL="0" marR="0" algn="r" rtl="1">
              <a:lnSpc>
                <a:spcPct val="107000"/>
              </a:lnSpc>
              <a:spcBef>
                <a:spcPts val="0"/>
              </a:spcBef>
              <a:spcAft>
                <a:spcPts val="800"/>
              </a:spcAft>
            </a:pPr>
            <a:r>
              <a:rPr lang="ar-SA" sz="1600" dirty="0">
                <a:solidFill>
                  <a:srgbClr val="000000"/>
                </a:solidFill>
                <a:latin typeface="Tahoma" panose="020B0604030504040204" pitchFamily="34" charset="0"/>
              </a:rPr>
              <a:t>با کلید اصلی ترکیبی </a:t>
            </a:r>
            <a:r>
              <a:rPr lang="en-US" sz="1600" dirty="0">
                <a:solidFill>
                  <a:srgbClr val="000000"/>
                </a:solidFill>
                <a:latin typeface="Tahoma" panose="020B0604030504040204" pitchFamily="34" charset="0"/>
              </a:rPr>
              <a:t>(</a:t>
            </a:r>
            <a:r>
              <a:rPr lang="en-US" sz="1600" dirty="0" err="1">
                <a:solidFill>
                  <a:srgbClr val="000000"/>
                </a:solidFill>
                <a:latin typeface="Tahoma" panose="020B0604030504040204" pitchFamily="34" charset="0"/>
              </a:rPr>
              <a:t>SaleNo</a:t>
            </a:r>
            <a:r>
              <a:rPr lang="en-US" sz="1600" dirty="0">
                <a:solidFill>
                  <a:srgbClr val="000000"/>
                </a:solidFill>
                <a:latin typeface="Tahoma" panose="020B0604030504040204" pitchFamily="34" charset="0"/>
              </a:rPr>
              <a:t>, </a:t>
            </a:r>
            <a:r>
              <a:rPr lang="en-US" sz="1600" dirty="0" err="1">
                <a:solidFill>
                  <a:srgbClr val="000000"/>
                </a:solidFill>
                <a:latin typeface="Tahoma" panose="020B0604030504040204" pitchFamily="34" charset="0"/>
              </a:rPr>
              <a:t>ProductNo</a:t>
            </a:r>
            <a:r>
              <a:rPr lang="en-US" sz="1600" dirty="0">
                <a:solidFill>
                  <a:srgbClr val="000000"/>
                </a:solidFill>
                <a:latin typeface="Tahoma" panose="020B0604030504040204" pitchFamily="34" charset="0"/>
              </a:rPr>
              <a:t>, </a:t>
            </a:r>
            <a:r>
              <a:rPr lang="en-US" sz="1600" dirty="0" err="1">
                <a:solidFill>
                  <a:srgbClr val="000000"/>
                </a:solidFill>
                <a:latin typeface="Tahoma" panose="020B0604030504040204" pitchFamily="34" charset="0"/>
              </a:rPr>
              <a:t>CustomerNo</a:t>
            </a:r>
            <a:r>
              <a:rPr lang="en-US" sz="1600" dirty="0">
                <a:solidFill>
                  <a:srgbClr val="000000"/>
                </a:solidFill>
                <a:latin typeface="Tahoma" panose="020B0604030504040204" pitchFamily="34" charset="0"/>
              </a:rPr>
              <a:t>)</a:t>
            </a:r>
            <a:r>
              <a:rPr lang="ar-SA" sz="1600" dirty="0">
                <a:solidFill>
                  <a:srgbClr val="000000"/>
                </a:solidFill>
                <a:latin typeface="Tahoma" panose="020B0604030504040204" pitchFamily="34" charset="0"/>
              </a:rPr>
              <a:t>، وابستگی صفات غیر کلیدی را بررسی می‌کنیم</a:t>
            </a:r>
            <a:r>
              <a:rPr lang="en-US" sz="1600" dirty="0">
                <a:solidFill>
                  <a:srgbClr val="000000"/>
                </a:solidFill>
                <a:latin typeface="Tahoma" panose="020B0604030504040204" pitchFamily="34" charset="0"/>
              </a:rPr>
              <a:t>:</a:t>
            </a:r>
          </a:p>
          <a:p>
            <a:pPr marL="342900" marR="0" lvl="0" indent="-342900" algn="r" rtl="1">
              <a:lnSpc>
                <a:spcPct val="107000"/>
              </a:lnSpc>
              <a:spcBef>
                <a:spcPts val="0"/>
              </a:spcBef>
              <a:spcAft>
                <a:spcPts val="800"/>
              </a:spcAft>
              <a:buFont typeface="+mj-lt"/>
              <a:buAutoNum type="arabicPeriod"/>
              <a:tabLst>
                <a:tab pos="457200" algn="l"/>
              </a:tabLst>
            </a:pPr>
            <a:r>
              <a:rPr lang="en-US" sz="1600" dirty="0">
                <a:solidFill>
                  <a:srgbClr val="000000"/>
                </a:solidFill>
                <a:latin typeface="Tahoma" panose="020B0604030504040204" pitchFamily="34" charset="0"/>
              </a:rPr>
              <a:t>First</a:t>
            </a:r>
            <a:r>
              <a:rPr lang="ar-SA" sz="1600" dirty="0">
                <a:solidFill>
                  <a:srgbClr val="000000"/>
                </a:solidFill>
                <a:latin typeface="Tahoma" panose="020B0604030504040204" pitchFamily="34" charset="0"/>
              </a:rPr>
              <a:t>، </a:t>
            </a:r>
            <a:r>
              <a:rPr lang="en-US" sz="1600" dirty="0">
                <a:solidFill>
                  <a:srgbClr val="000000"/>
                </a:solidFill>
                <a:latin typeface="Tahoma" panose="020B0604030504040204" pitchFamily="34" charset="0"/>
              </a:rPr>
              <a:t>Last</a:t>
            </a:r>
            <a:r>
              <a:rPr lang="ar-SA" sz="1600" dirty="0">
                <a:solidFill>
                  <a:srgbClr val="000000"/>
                </a:solidFill>
                <a:latin typeface="Tahoma" panose="020B0604030504040204" pitchFamily="34" charset="0"/>
              </a:rPr>
              <a:t>، </a:t>
            </a:r>
            <a:r>
              <a:rPr lang="en-US" sz="1600" dirty="0">
                <a:solidFill>
                  <a:srgbClr val="000000"/>
                </a:solidFill>
                <a:latin typeface="Tahoma" panose="020B0604030504040204" pitchFamily="34" charset="0"/>
              </a:rPr>
              <a:t>Address</a:t>
            </a:r>
            <a:r>
              <a:rPr lang="ar-SA" sz="1600" dirty="0">
                <a:solidFill>
                  <a:srgbClr val="000000"/>
                </a:solidFill>
                <a:latin typeface="Tahoma" panose="020B0604030504040204" pitchFamily="34" charset="0"/>
              </a:rPr>
              <a:t>، </a:t>
            </a:r>
            <a:r>
              <a:rPr lang="en-US" sz="1600" dirty="0">
                <a:solidFill>
                  <a:srgbClr val="000000"/>
                </a:solidFill>
                <a:latin typeface="Tahoma" panose="020B0604030504040204" pitchFamily="34" charset="0"/>
              </a:rPr>
              <a:t>Credit Limit:</a:t>
            </a: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600" dirty="0">
                <a:solidFill>
                  <a:srgbClr val="000000"/>
                </a:solidFill>
                <a:latin typeface="Tahoma" panose="020B0604030504040204" pitchFamily="34" charset="0"/>
              </a:rPr>
              <a:t>این صفات فقط به </a:t>
            </a:r>
            <a:r>
              <a:rPr lang="en-US" sz="1600" dirty="0" err="1">
                <a:solidFill>
                  <a:srgbClr val="000000"/>
                </a:solidFill>
                <a:latin typeface="Tahoma" panose="020B0604030504040204" pitchFamily="34" charset="0"/>
              </a:rPr>
              <a:t>CustomerNo</a:t>
            </a:r>
            <a:r>
              <a:rPr lang="en-US" sz="1600" dirty="0">
                <a:solidFill>
                  <a:srgbClr val="000000"/>
                </a:solidFill>
                <a:latin typeface="Tahoma" panose="020B0604030504040204" pitchFamily="34" charset="0"/>
              </a:rPr>
              <a:t> </a:t>
            </a:r>
            <a:r>
              <a:rPr lang="ar-SA" sz="1600" dirty="0">
                <a:solidFill>
                  <a:srgbClr val="000000"/>
                </a:solidFill>
                <a:latin typeface="Tahoma" panose="020B0604030504040204" pitchFamily="34" charset="0"/>
              </a:rPr>
              <a:t>وابسته هستند و به کل کلید ترکیبی </a:t>
            </a:r>
            <a:r>
              <a:rPr lang="en-US" sz="1600" dirty="0">
                <a:solidFill>
                  <a:srgbClr val="000000"/>
                </a:solidFill>
                <a:latin typeface="Tahoma" panose="020B0604030504040204" pitchFamily="34" charset="0"/>
              </a:rPr>
              <a:t>(</a:t>
            </a:r>
            <a:r>
              <a:rPr lang="en-US" sz="1600" dirty="0" err="1">
                <a:solidFill>
                  <a:srgbClr val="000000"/>
                </a:solidFill>
                <a:latin typeface="Tahoma" panose="020B0604030504040204" pitchFamily="34" charset="0"/>
              </a:rPr>
              <a:t>SaleNo</a:t>
            </a:r>
            <a:r>
              <a:rPr lang="en-US" sz="1600" dirty="0">
                <a:solidFill>
                  <a:srgbClr val="000000"/>
                </a:solidFill>
                <a:latin typeface="Tahoma" panose="020B0604030504040204" pitchFamily="34" charset="0"/>
              </a:rPr>
              <a:t>, </a:t>
            </a:r>
            <a:r>
              <a:rPr lang="en-US" sz="1600" dirty="0" err="1">
                <a:solidFill>
                  <a:srgbClr val="000000"/>
                </a:solidFill>
                <a:latin typeface="Tahoma" panose="020B0604030504040204" pitchFamily="34" charset="0"/>
              </a:rPr>
              <a:t>ProductNo</a:t>
            </a:r>
            <a:r>
              <a:rPr lang="en-US" sz="1600" dirty="0">
                <a:solidFill>
                  <a:srgbClr val="000000"/>
                </a:solidFill>
                <a:latin typeface="Tahoma" panose="020B0604030504040204" pitchFamily="34" charset="0"/>
              </a:rPr>
              <a:t>, </a:t>
            </a:r>
            <a:r>
              <a:rPr lang="en-US" sz="1600" dirty="0" err="1">
                <a:solidFill>
                  <a:srgbClr val="000000"/>
                </a:solidFill>
                <a:latin typeface="Tahoma" panose="020B0604030504040204" pitchFamily="34" charset="0"/>
              </a:rPr>
              <a:t>CustomerNo</a:t>
            </a:r>
            <a:r>
              <a:rPr lang="en-US" sz="1600" dirty="0">
                <a:solidFill>
                  <a:srgbClr val="000000"/>
                </a:solidFill>
                <a:latin typeface="Tahoma" panose="020B0604030504040204" pitchFamily="34" charset="0"/>
              </a:rPr>
              <a:t>) </a:t>
            </a:r>
            <a:r>
              <a:rPr lang="ar-SA" sz="1600" dirty="0">
                <a:solidFill>
                  <a:srgbClr val="000000"/>
                </a:solidFill>
                <a:latin typeface="Tahoma" panose="020B0604030504040204" pitchFamily="34" charset="0"/>
              </a:rPr>
              <a:t>وابسته نیستند</a:t>
            </a:r>
            <a:r>
              <a:rPr lang="en-US" sz="1600" dirty="0">
                <a:solidFill>
                  <a:srgbClr val="000000"/>
                </a:solidFill>
                <a:latin typeface="Tahoma" panose="020B0604030504040204" pitchFamily="34" charset="0"/>
              </a:rPr>
              <a:t>.</a:t>
            </a: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600" dirty="0">
                <a:solidFill>
                  <a:srgbClr val="000000"/>
                </a:solidFill>
                <a:latin typeface="Tahoma" panose="020B0604030504040204" pitchFamily="34" charset="0"/>
              </a:rPr>
              <a:t>این موضوع باعث ایجاد وابستگی جزئی می‌شود و فرم 2</a:t>
            </a:r>
            <a:r>
              <a:rPr lang="en-US" sz="1600" dirty="0">
                <a:solidFill>
                  <a:srgbClr val="000000"/>
                </a:solidFill>
                <a:latin typeface="Tahoma" panose="020B0604030504040204" pitchFamily="34" charset="0"/>
              </a:rPr>
              <a:t>NF </a:t>
            </a:r>
            <a:r>
              <a:rPr lang="ar-SA" sz="1600" dirty="0">
                <a:solidFill>
                  <a:srgbClr val="000000"/>
                </a:solidFill>
                <a:latin typeface="Tahoma" panose="020B0604030504040204" pitchFamily="34" charset="0"/>
              </a:rPr>
              <a:t>را نقض می‌کند</a:t>
            </a:r>
            <a:r>
              <a:rPr lang="en-US" sz="11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r" rtl="1">
              <a:lnSpc>
                <a:spcPct val="107000"/>
              </a:lnSpc>
              <a:spcBef>
                <a:spcPts val="0"/>
              </a:spcBef>
              <a:spcAft>
                <a:spcPts val="800"/>
              </a:spcAft>
              <a:buFont typeface="+mj-lt"/>
              <a:buAutoNum type="arabicPeriod"/>
              <a:tabLst>
                <a:tab pos="457200" algn="l"/>
              </a:tabLst>
            </a:pPr>
            <a:r>
              <a:rPr lang="en-US" sz="1600" dirty="0" err="1">
                <a:solidFill>
                  <a:srgbClr val="000000"/>
                </a:solidFill>
                <a:latin typeface="Tahoma" panose="020B0604030504040204" pitchFamily="34" charset="0"/>
              </a:rPr>
              <a:t>Salesrep</a:t>
            </a:r>
            <a:r>
              <a:rPr lang="en-US" sz="1100" dirty="0">
                <a:effectLst/>
                <a:latin typeface="Times New Roman" panose="02020603050405020304" pitchFamily="18" charset="0"/>
                <a:ea typeface="Times New Roman" panose="02020603050405020304" pitchFamily="18" charset="0"/>
                <a:cs typeface="B Nazanin" panose="00000400000000000000" pitchFamily="2" charset="-78"/>
              </a:rPr>
              <a:t>:</a:t>
            </a:r>
            <a:r>
              <a:rPr lang="ar-SA" sz="1600" dirty="0">
                <a:solidFill>
                  <a:srgbClr val="000000"/>
                </a:solidFill>
                <a:latin typeface="Tahoma" panose="020B0604030504040204" pitchFamily="34" charset="0"/>
              </a:rPr>
              <a:t>فقط به </a:t>
            </a:r>
            <a:r>
              <a:rPr lang="en-US" sz="1600" dirty="0">
                <a:solidFill>
                  <a:srgbClr val="000000"/>
                </a:solidFill>
                <a:latin typeface="Tahoma" panose="020B0604030504040204" pitchFamily="34" charset="0"/>
              </a:rPr>
              <a:t> </a:t>
            </a:r>
            <a:r>
              <a:rPr lang="en-US" sz="1600" dirty="0" err="1">
                <a:solidFill>
                  <a:srgbClr val="000000"/>
                </a:solidFill>
                <a:latin typeface="Tahoma" panose="020B0604030504040204" pitchFamily="34" charset="0"/>
              </a:rPr>
              <a:t>SaleNo</a:t>
            </a:r>
            <a:r>
              <a:rPr lang="en-US" sz="1600" dirty="0">
                <a:solidFill>
                  <a:srgbClr val="000000"/>
                </a:solidFill>
                <a:latin typeface="Tahoma" panose="020B0604030504040204" pitchFamily="34" charset="0"/>
              </a:rPr>
              <a:t> </a:t>
            </a:r>
            <a:r>
              <a:rPr lang="ar-SA" sz="1600" dirty="0">
                <a:solidFill>
                  <a:srgbClr val="000000"/>
                </a:solidFill>
                <a:latin typeface="Tahoma" panose="020B0604030504040204" pitchFamily="34" charset="0"/>
              </a:rPr>
              <a:t>وابسته است (با فرض اینکه هر فروش نماینده فروش خاصی دارد) و به کل کلید ترکیبی </a:t>
            </a:r>
            <a:r>
              <a:rPr lang="en-US" sz="1600" dirty="0">
                <a:solidFill>
                  <a:srgbClr val="000000"/>
                </a:solidFill>
                <a:latin typeface="Tahoma" panose="020B0604030504040204" pitchFamily="34" charset="0"/>
              </a:rPr>
              <a:t>(</a:t>
            </a:r>
            <a:r>
              <a:rPr lang="en-US" sz="1600" dirty="0" err="1">
                <a:solidFill>
                  <a:srgbClr val="000000"/>
                </a:solidFill>
                <a:latin typeface="Tahoma" panose="020B0604030504040204" pitchFamily="34" charset="0"/>
              </a:rPr>
              <a:t>SaleNo</a:t>
            </a:r>
            <a:r>
              <a:rPr lang="en-US" sz="1600" dirty="0">
                <a:solidFill>
                  <a:srgbClr val="000000"/>
                </a:solidFill>
                <a:latin typeface="Tahoma" panose="020B0604030504040204" pitchFamily="34" charset="0"/>
              </a:rPr>
              <a:t>, </a:t>
            </a:r>
            <a:r>
              <a:rPr lang="en-US" sz="1600" dirty="0" err="1">
                <a:solidFill>
                  <a:srgbClr val="000000"/>
                </a:solidFill>
                <a:latin typeface="Tahoma" panose="020B0604030504040204" pitchFamily="34" charset="0"/>
              </a:rPr>
              <a:t>ProductNo</a:t>
            </a:r>
            <a:r>
              <a:rPr lang="en-US" sz="1600" dirty="0">
                <a:solidFill>
                  <a:srgbClr val="000000"/>
                </a:solidFill>
                <a:latin typeface="Tahoma" panose="020B0604030504040204" pitchFamily="34" charset="0"/>
              </a:rPr>
              <a:t>, </a:t>
            </a:r>
            <a:r>
              <a:rPr lang="en-US" sz="1600" dirty="0" err="1">
                <a:solidFill>
                  <a:srgbClr val="000000"/>
                </a:solidFill>
                <a:latin typeface="Tahoma" panose="020B0604030504040204" pitchFamily="34" charset="0"/>
              </a:rPr>
              <a:t>CustomerNo</a:t>
            </a:r>
            <a:r>
              <a:rPr lang="en-US" sz="1600" dirty="0">
                <a:solidFill>
                  <a:srgbClr val="000000"/>
                </a:solidFill>
                <a:latin typeface="Tahoma" panose="020B0604030504040204" pitchFamily="34" charset="0"/>
              </a:rPr>
              <a:t>) </a:t>
            </a:r>
            <a:r>
              <a:rPr lang="ar-SA" sz="1600" dirty="0">
                <a:solidFill>
                  <a:srgbClr val="000000"/>
                </a:solidFill>
                <a:latin typeface="Tahoma" panose="020B0604030504040204" pitchFamily="34" charset="0"/>
              </a:rPr>
              <a:t>وابسته نیست</a:t>
            </a:r>
            <a:r>
              <a:rPr lang="en-US" sz="1600" dirty="0">
                <a:solidFill>
                  <a:srgbClr val="000000"/>
                </a:solidFill>
                <a:latin typeface="Tahoma" panose="020B0604030504040204" pitchFamily="34" charset="0"/>
              </a:rPr>
              <a:t>.</a:t>
            </a: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600" dirty="0">
                <a:solidFill>
                  <a:srgbClr val="000000"/>
                </a:solidFill>
                <a:latin typeface="Tahoma" panose="020B0604030504040204" pitchFamily="34" charset="0"/>
              </a:rPr>
              <a:t>این نیز یک وابستگی جزئی است که فرم 2</a:t>
            </a:r>
            <a:r>
              <a:rPr lang="en-US" sz="1600" dirty="0">
                <a:solidFill>
                  <a:srgbClr val="000000"/>
                </a:solidFill>
                <a:latin typeface="Tahoma" panose="020B0604030504040204" pitchFamily="34" charset="0"/>
              </a:rPr>
              <a:t>NF </a:t>
            </a:r>
            <a:r>
              <a:rPr lang="ar-SA" sz="1600" dirty="0">
                <a:solidFill>
                  <a:srgbClr val="000000"/>
                </a:solidFill>
                <a:latin typeface="Tahoma" panose="020B0604030504040204" pitchFamily="34" charset="0"/>
              </a:rPr>
              <a:t>را نقض می‌کند</a:t>
            </a:r>
            <a:r>
              <a:rPr lang="en-US" sz="1600" dirty="0">
                <a:solidFill>
                  <a:srgbClr val="000000"/>
                </a:solidFill>
                <a:latin typeface="Tahoma" panose="020B0604030504040204" pitchFamily="34" charset="0"/>
              </a:rPr>
              <a:t>.</a:t>
            </a:r>
          </a:p>
          <a:p>
            <a:pPr marL="342900" marR="0" lvl="0" indent="-342900" algn="r" rtl="1">
              <a:lnSpc>
                <a:spcPct val="107000"/>
              </a:lnSpc>
              <a:spcBef>
                <a:spcPts val="0"/>
              </a:spcBef>
              <a:spcAft>
                <a:spcPts val="800"/>
              </a:spcAft>
              <a:buFont typeface="+mj-lt"/>
              <a:buAutoNum type="arabicPeriod"/>
              <a:tabLst>
                <a:tab pos="457200" algn="l"/>
              </a:tabLst>
            </a:pPr>
            <a:r>
              <a:rPr lang="en-US" sz="1100" dirty="0">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latin typeface="Tahoma" panose="020B0604030504040204" pitchFamily="34" charset="0"/>
              </a:rPr>
              <a:t>Amount </a:t>
            </a:r>
            <a:r>
              <a:rPr lang="ar-SA" sz="1600" dirty="0">
                <a:solidFill>
                  <a:srgbClr val="000000"/>
                </a:solidFill>
                <a:latin typeface="Tahoma" panose="020B0604030504040204" pitchFamily="34" charset="0"/>
              </a:rPr>
              <a:t>به </a:t>
            </a:r>
            <a:r>
              <a:rPr lang="en-US" sz="1600" dirty="0" err="1">
                <a:solidFill>
                  <a:srgbClr val="000000"/>
                </a:solidFill>
                <a:latin typeface="Tahoma" panose="020B0604030504040204" pitchFamily="34" charset="0"/>
              </a:rPr>
              <a:t>ProductNo</a:t>
            </a:r>
            <a:r>
              <a:rPr lang="en-US" sz="1600" dirty="0">
                <a:solidFill>
                  <a:srgbClr val="000000"/>
                </a:solidFill>
                <a:latin typeface="Tahoma" panose="020B0604030504040204" pitchFamily="34" charset="0"/>
              </a:rPr>
              <a:t> </a:t>
            </a:r>
            <a:r>
              <a:rPr lang="ar-SA" sz="1600" dirty="0">
                <a:solidFill>
                  <a:srgbClr val="000000"/>
                </a:solidFill>
                <a:latin typeface="Tahoma" panose="020B0604030504040204" pitchFamily="34" charset="0"/>
              </a:rPr>
              <a:t>و به </a:t>
            </a:r>
            <a:r>
              <a:rPr lang="en-US" sz="1600" dirty="0">
                <a:solidFill>
                  <a:srgbClr val="000000"/>
                </a:solidFill>
                <a:latin typeface="Tahoma" panose="020B0604030504040204" pitchFamily="34" charset="0"/>
              </a:rPr>
              <a:t>Qty </a:t>
            </a:r>
            <a:r>
              <a:rPr lang="ar-SA" sz="1600" dirty="0">
                <a:solidFill>
                  <a:srgbClr val="000000"/>
                </a:solidFill>
                <a:latin typeface="Tahoma" panose="020B0604030504040204" pitchFamily="34" charset="0"/>
              </a:rPr>
              <a:t>وابسته است، بنابراین به درستی به بخشی از کلید وابسته است. این مورد فرم 2</a:t>
            </a:r>
            <a:r>
              <a:rPr lang="en-US" sz="1600" dirty="0">
                <a:solidFill>
                  <a:srgbClr val="000000"/>
                </a:solidFill>
                <a:latin typeface="Tahoma" panose="020B0604030504040204" pitchFamily="34" charset="0"/>
              </a:rPr>
              <a:t>NF </a:t>
            </a:r>
            <a:r>
              <a:rPr lang="ar-SA" sz="1600" dirty="0">
                <a:solidFill>
                  <a:srgbClr val="000000"/>
                </a:solidFill>
                <a:latin typeface="Tahoma" panose="020B0604030504040204" pitchFamily="34" charset="0"/>
              </a:rPr>
              <a:t>را نقض نمی‌کند</a:t>
            </a:r>
            <a:r>
              <a:rPr lang="en-US" sz="1600" dirty="0">
                <a:solidFill>
                  <a:srgbClr val="000000"/>
                </a:solidFill>
                <a:latin typeface="Tahoma" panose="020B0604030504040204" pitchFamily="34" charset="0"/>
              </a:rPr>
              <a:t>.</a:t>
            </a:r>
          </a:p>
          <a:p>
            <a:pPr marL="0" marR="0" algn="r" rtl="1">
              <a:lnSpc>
                <a:spcPct val="107000"/>
              </a:lnSpc>
              <a:spcBef>
                <a:spcPts val="0"/>
              </a:spcBef>
              <a:spcAft>
                <a:spcPts val="800"/>
              </a:spcAft>
            </a:pPr>
            <a:r>
              <a:rPr lang="en-US" sz="1050" dirty="0">
                <a:effectLst/>
                <a:latin typeface="Calibri" panose="020F0502020204030204" pitchFamily="34" charset="0"/>
                <a:ea typeface="Calibri" panose="020F0502020204030204" pitchFamily="34" charset="0"/>
                <a:cs typeface="B Nazanin" panose="00000400000000000000" pitchFamily="2" charset="-78"/>
              </a:rPr>
              <a:t> </a:t>
            </a:r>
            <a:r>
              <a:rPr lang="ar-SA" altLang="en-US" sz="1600" dirty="0">
                <a:solidFill>
                  <a:srgbClr val="000000"/>
                </a:solidFill>
                <a:latin typeface="Tahoma" panose="020B0604030504040204" pitchFamily="34" charset="0"/>
                <a:cs typeface="B Nazanin" panose="00000400000000000000" pitchFamily="2" charset="-78"/>
              </a:rPr>
              <a:t>توجه کنيد اگر کليدهای کانديد در جدول</a:t>
            </a:r>
            <a:r>
              <a:rPr lang="fa-IR" altLang="en-US" sz="1600" dirty="0">
                <a:solidFill>
                  <a:srgbClr val="000000"/>
                </a:solidFill>
                <a:latin typeface="Tahoma" panose="020B0604030504040204" pitchFamily="34" charset="0"/>
                <a:cs typeface="B Nazanin" panose="00000400000000000000" pitchFamily="2" charset="-78"/>
              </a:rPr>
              <a:t>،</a:t>
            </a:r>
            <a:r>
              <a:rPr lang="ar-SA" altLang="en-US" sz="1600" dirty="0">
                <a:solidFill>
                  <a:srgbClr val="000000"/>
                </a:solidFill>
                <a:latin typeface="Tahoma" panose="020B0604030504040204" pitchFamily="34" charset="0"/>
                <a:cs typeface="B Nazanin" panose="00000400000000000000" pitchFamily="2" charset="-78"/>
              </a:rPr>
              <a:t> ترکيبی نباشند يعنی تنها شامل يک ستون باشند بلافاصله می گوئيم جدول 2</a:t>
            </a:r>
            <a:r>
              <a:rPr lang="en-US" altLang="en-US" sz="1600" dirty="0">
                <a:solidFill>
                  <a:srgbClr val="000000"/>
                </a:solidFill>
                <a:latin typeface="Tahoma" panose="020B0604030504040204" pitchFamily="34" charset="0"/>
                <a:cs typeface="B Nazanin" panose="00000400000000000000" pitchFamily="2" charset="-78"/>
              </a:rPr>
              <a:t>NF</a:t>
            </a:r>
            <a:r>
              <a:rPr lang="ar-SA" altLang="en-US" sz="1600" dirty="0">
                <a:solidFill>
                  <a:srgbClr val="000000"/>
                </a:solidFill>
                <a:latin typeface="Tahoma" panose="020B0604030504040204" pitchFamily="34" charset="0"/>
                <a:cs typeface="B Nazanin" panose="00000400000000000000" pitchFamily="2" charset="-78"/>
              </a:rPr>
              <a:t> است.</a:t>
            </a:r>
            <a:br>
              <a:rPr lang="en-US" altLang="en-US" sz="1600" dirty="0">
                <a:solidFill>
                  <a:schemeClr val="tx1"/>
                </a:solidFill>
                <a:cs typeface="B Nazanin" panose="00000400000000000000" pitchFamily="2" charset="-78"/>
              </a:rPr>
            </a:br>
            <a:br>
              <a:rPr lang="en-US" altLang="en-US" sz="1600" dirty="0">
                <a:solidFill>
                  <a:schemeClr val="tx1"/>
                </a:solidFill>
                <a:latin typeface="Arial" panose="020B0604020202020204" pitchFamily="34" charset="0"/>
                <a:cs typeface="B Nazanin" panose="00000400000000000000" pitchFamily="2" charset="-78"/>
              </a:rPr>
            </a:br>
            <a:br>
              <a:rPr lang="en-US" altLang="en-US" sz="1600" dirty="0">
                <a:solidFill>
                  <a:schemeClr val="tx1"/>
                </a:solidFill>
                <a:latin typeface="Arial" panose="020B0604020202020204" pitchFamily="34" charset="0"/>
                <a:cs typeface="B Nazanin" panose="00000400000000000000" pitchFamily="2" charset="-78"/>
              </a:rPr>
            </a:br>
            <a:endParaRPr lang="en-US" sz="1600" dirty="0"/>
          </a:p>
        </p:txBody>
      </p:sp>
      <p:sp>
        <p:nvSpPr>
          <p:cNvPr id="4" name="Title 1">
            <a:extLst>
              <a:ext uri="{FF2B5EF4-FFF2-40B4-BE49-F238E27FC236}">
                <a16:creationId xmlns:a16="http://schemas.microsoft.com/office/drawing/2014/main" id="{659B7AB1-AE20-4768-8313-47668E2CF93F}"/>
              </a:ext>
            </a:extLst>
          </p:cNvPr>
          <p:cNvSpPr>
            <a:spLocks noGrp="1"/>
          </p:cNvSpPr>
          <p:nvPr>
            <p:ph type="title"/>
          </p:nvPr>
        </p:nvSpPr>
        <p:spPr>
          <a:xfrm>
            <a:off x="606126" y="-152400"/>
            <a:ext cx="8077200" cy="609600"/>
          </a:xfrm>
        </p:spPr>
        <p:txBody>
          <a:bodyPr/>
          <a:lstStyle/>
          <a:p>
            <a:r>
              <a:rPr lang="en-US" dirty="0"/>
              <a:t> </a:t>
            </a:r>
            <a:r>
              <a:rPr lang="en-US" altLang="en-US" dirty="0"/>
              <a:t>(</a:t>
            </a:r>
            <a:r>
              <a:rPr lang="en-US" altLang="en-US" dirty="0" bmk=""/>
              <a:t>2NF) Second Normal Form</a:t>
            </a:r>
            <a:endParaRPr lang="en-US" dirty="0"/>
          </a:p>
        </p:txBody>
      </p:sp>
      <p:graphicFrame>
        <p:nvGraphicFramePr>
          <p:cNvPr id="5" name="Table 4">
            <a:extLst>
              <a:ext uri="{FF2B5EF4-FFF2-40B4-BE49-F238E27FC236}">
                <a16:creationId xmlns:a16="http://schemas.microsoft.com/office/drawing/2014/main" id="{D021EF03-A87F-40B5-A3E5-F77913EFB47E}"/>
              </a:ext>
            </a:extLst>
          </p:cNvPr>
          <p:cNvGraphicFramePr>
            <a:graphicFrameLocks noGrp="1"/>
          </p:cNvGraphicFramePr>
          <p:nvPr>
            <p:extLst>
              <p:ext uri="{D42A27DB-BD31-4B8C-83A1-F6EECF244321}">
                <p14:modId xmlns:p14="http://schemas.microsoft.com/office/powerpoint/2010/main" val="1178535930"/>
              </p:ext>
            </p:extLst>
          </p:nvPr>
        </p:nvGraphicFramePr>
        <p:xfrm>
          <a:off x="127488" y="4336290"/>
          <a:ext cx="8864112" cy="2725878"/>
        </p:xfrm>
        <a:graphic>
          <a:graphicData uri="http://schemas.openxmlformats.org/drawingml/2006/table">
            <a:tbl>
              <a:tblPr firstRow="1" firstCol="1" bandRow="1">
                <a:tableStyleId>{616DA210-FB5B-4158-B5E0-FEB733F419BA}</a:tableStyleId>
              </a:tblPr>
              <a:tblGrid>
                <a:gridCol w="579298">
                  <a:extLst>
                    <a:ext uri="{9D8B030D-6E8A-4147-A177-3AD203B41FA5}">
                      <a16:colId xmlns:a16="http://schemas.microsoft.com/office/drawing/2014/main" val="234041042"/>
                    </a:ext>
                  </a:extLst>
                </a:gridCol>
                <a:gridCol w="927786">
                  <a:extLst>
                    <a:ext uri="{9D8B030D-6E8A-4147-A177-3AD203B41FA5}">
                      <a16:colId xmlns:a16="http://schemas.microsoft.com/office/drawing/2014/main" val="3415118693"/>
                    </a:ext>
                  </a:extLst>
                </a:gridCol>
                <a:gridCol w="910580">
                  <a:extLst>
                    <a:ext uri="{9D8B030D-6E8A-4147-A177-3AD203B41FA5}">
                      <a16:colId xmlns:a16="http://schemas.microsoft.com/office/drawing/2014/main" val="3881982512"/>
                    </a:ext>
                  </a:extLst>
                </a:gridCol>
                <a:gridCol w="455290">
                  <a:extLst>
                    <a:ext uri="{9D8B030D-6E8A-4147-A177-3AD203B41FA5}">
                      <a16:colId xmlns:a16="http://schemas.microsoft.com/office/drawing/2014/main" val="2484215510"/>
                    </a:ext>
                  </a:extLst>
                </a:gridCol>
                <a:gridCol w="673200">
                  <a:extLst>
                    <a:ext uri="{9D8B030D-6E8A-4147-A177-3AD203B41FA5}">
                      <a16:colId xmlns:a16="http://schemas.microsoft.com/office/drawing/2014/main" val="1297653461"/>
                    </a:ext>
                  </a:extLst>
                </a:gridCol>
                <a:gridCol w="1141099">
                  <a:extLst>
                    <a:ext uri="{9D8B030D-6E8A-4147-A177-3AD203B41FA5}">
                      <a16:colId xmlns:a16="http://schemas.microsoft.com/office/drawing/2014/main" val="3484224265"/>
                    </a:ext>
                  </a:extLst>
                </a:gridCol>
                <a:gridCol w="836806">
                  <a:extLst>
                    <a:ext uri="{9D8B030D-6E8A-4147-A177-3AD203B41FA5}">
                      <a16:colId xmlns:a16="http://schemas.microsoft.com/office/drawing/2014/main" val="3482110401"/>
                    </a:ext>
                  </a:extLst>
                </a:gridCol>
                <a:gridCol w="760732">
                  <a:extLst>
                    <a:ext uri="{9D8B030D-6E8A-4147-A177-3AD203B41FA5}">
                      <a16:colId xmlns:a16="http://schemas.microsoft.com/office/drawing/2014/main" val="1813858957"/>
                    </a:ext>
                  </a:extLst>
                </a:gridCol>
                <a:gridCol w="760732">
                  <a:extLst>
                    <a:ext uri="{9D8B030D-6E8A-4147-A177-3AD203B41FA5}">
                      <a16:colId xmlns:a16="http://schemas.microsoft.com/office/drawing/2014/main" val="1355875302"/>
                    </a:ext>
                  </a:extLst>
                </a:gridCol>
                <a:gridCol w="1293245">
                  <a:extLst>
                    <a:ext uri="{9D8B030D-6E8A-4147-A177-3AD203B41FA5}">
                      <a16:colId xmlns:a16="http://schemas.microsoft.com/office/drawing/2014/main" val="1675925667"/>
                    </a:ext>
                  </a:extLst>
                </a:gridCol>
                <a:gridCol w="525344">
                  <a:extLst>
                    <a:ext uri="{9D8B030D-6E8A-4147-A177-3AD203B41FA5}">
                      <a16:colId xmlns:a16="http://schemas.microsoft.com/office/drawing/2014/main" val="236614085"/>
                    </a:ext>
                  </a:extLst>
                </a:gridCol>
              </a:tblGrid>
              <a:tr h="389586">
                <a:tc>
                  <a:txBody>
                    <a:bodyPr/>
                    <a:lstStyle/>
                    <a:p>
                      <a:pPr marL="0" marR="0">
                        <a:lnSpc>
                          <a:spcPct val="107000"/>
                        </a:lnSpc>
                        <a:spcBef>
                          <a:spcPts val="0"/>
                        </a:spcBef>
                        <a:spcAft>
                          <a:spcPts val="0"/>
                        </a:spcAft>
                      </a:pPr>
                      <a:r>
                        <a:rPr lang="en-US" sz="1100" dirty="0">
                          <a:solidFill>
                            <a:schemeClr val="tx2">
                              <a:lumMod val="75000"/>
                            </a:schemeClr>
                          </a:solidFill>
                          <a:effectLst/>
                        </a:rPr>
                        <a:t>Sale 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SaleDate</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ProductNo</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Qty</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Amount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Salesrep</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CustomerNo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First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Last</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Address</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CreditLimit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78874611"/>
                  </a:ext>
                </a:extLst>
              </a:tr>
              <a:tr h="257511">
                <a:tc>
                  <a:txBody>
                    <a:bodyPr/>
                    <a:lstStyle/>
                    <a:p>
                      <a:pPr marL="0" marR="0">
                        <a:lnSpc>
                          <a:spcPct val="107000"/>
                        </a:lnSpc>
                        <a:spcBef>
                          <a:spcPts val="0"/>
                        </a:spcBef>
                        <a:spcAft>
                          <a:spcPts val="0"/>
                        </a:spcAft>
                      </a:pPr>
                      <a:r>
                        <a:rPr lang="en-US" sz="1050" b="1" dirty="0">
                          <a:effectLst/>
                        </a:rPr>
                        <a:t>12345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Aug 12 2002</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23.95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Dave Williams</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4649-4673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Richard</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Johnston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14 West Avenue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1000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20734119"/>
                  </a:ext>
                </a:extLst>
              </a:tr>
              <a:tr h="257511">
                <a:tc>
                  <a:txBody>
                    <a:bodyPr/>
                    <a:lstStyle/>
                    <a:p>
                      <a:pPr marL="0" marR="0">
                        <a:lnSpc>
                          <a:spcPct val="107000"/>
                        </a:lnSpc>
                        <a:spcBef>
                          <a:spcPts val="0"/>
                        </a:spcBef>
                        <a:spcAft>
                          <a:spcPts val="0"/>
                        </a:spcAft>
                      </a:pPr>
                      <a:r>
                        <a:rPr lang="en-US" sz="1050" b="1">
                          <a:effectLst/>
                        </a:rPr>
                        <a:t>12346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12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AQX88916</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167.65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1113-7741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Wayne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Jones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 York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20454084"/>
                  </a:ext>
                </a:extLst>
              </a:tr>
              <a:tr h="257511">
                <a:tc>
                  <a:txBody>
                    <a:bodyPr/>
                    <a:lstStyle/>
                    <a:p>
                      <a:pPr marL="0" marR="0">
                        <a:lnSpc>
                          <a:spcPct val="107000"/>
                        </a:lnSpc>
                        <a:spcBef>
                          <a:spcPts val="0"/>
                        </a:spcBef>
                        <a:spcAft>
                          <a:spcPts val="0"/>
                        </a:spcAft>
                      </a:pPr>
                      <a:r>
                        <a:rPr lang="en-US" sz="1050" b="1">
                          <a:effectLst/>
                        </a:rPr>
                        <a:t>12347</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AHL46785</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3705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5001.75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Li Qing</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995 Forth Street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41532585"/>
                  </a:ext>
                </a:extLst>
              </a:tr>
              <a:tr h="182708">
                <a:tc>
                  <a:txBody>
                    <a:bodyPr/>
                    <a:lstStyle/>
                    <a:p>
                      <a:pPr marL="0" marR="0">
                        <a:lnSpc>
                          <a:spcPct val="107000"/>
                        </a:lnSpc>
                        <a:spcBef>
                          <a:spcPts val="0"/>
                        </a:spcBef>
                        <a:spcAft>
                          <a:spcPts val="0"/>
                        </a:spcAft>
                      </a:pPr>
                      <a:r>
                        <a:rPr lang="en-US" sz="1050" b="1">
                          <a:effectLst/>
                        </a:rPr>
                        <a:t>12348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118.5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Sara Thompson</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050" b="1" dirty="0">
                          <a:effectLst/>
                        </a:rPr>
                        <a:t> &lt;</a:t>
                      </a:r>
                      <a:r>
                        <a:rPr lang="en-US" sz="1050" b="1" i="1" dirty="0">
                          <a:effectLst/>
                        </a:rPr>
                        <a:t>null&gt;</a:t>
                      </a:r>
                      <a:endParaRPr lang="en-US" sz="1050" b="1" i="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9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97738917"/>
                  </a:ext>
                </a:extLst>
              </a:tr>
              <a:tr h="182708">
                <a:tc>
                  <a:txBody>
                    <a:bodyPr/>
                    <a:lstStyle/>
                    <a:p>
                      <a:pPr marL="0" marR="0">
                        <a:lnSpc>
                          <a:spcPct val="107000"/>
                        </a:lnSpc>
                        <a:spcBef>
                          <a:spcPts val="0"/>
                        </a:spcBef>
                        <a:spcAft>
                          <a:spcPts val="0"/>
                        </a:spcAft>
                      </a:pPr>
                      <a:r>
                        <a:rPr lang="en-US" sz="1050" b="1">
                          <a:effectLst/>
                        </a:rPr>
                        <a:t>12349</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940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2227.8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 Forth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76984474"/>
                  </a:ext>
                </a:extLst>
              </a:tr>
              <a:tr h="182708">
                <a:tc>
                  <a:txBody>
                    <a:bodyPr/>
                    <a:lstStyle/>
                    <a:p>
                      <a:pPr marL="0" marR="0">
                        <a:lnSpc>
                          <a:spcPct val="107000"/>
                        </a:lnSpc>
                        <a:spcBef>
                          <a:spcPts val="0"/>
                        </a:spcBef>
                        <a:spcAft>
                          <a:spcPts val="0"/>
                        </a:spcAft>
                      </a:pPr>
                      <a:r>
                        <a:rPr lang="en-US" sz="1050" b="1">
                          <a:effectLst/>
                        </a:rPr>
                        <a:t>12350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7671-3496</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Antonio</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Gonzales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55B Granary Lane</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dirty="0">
                          <a:ln>
                            <a:noFill/>
                          </a:ln>
                          <a:solidFill>
                            <a:srgbClr val="000000"/>
                          </a:solidFill>
                          <a:effectLst/>
                          <a:uLnTx/>
                          <a:uFillTx/>
                          <a:latin typeface="Helvetica"/>
                          <a:ea typeface="+mn-ea"/>
                          <a:cs typeface="+mn-cs"/>
                        </a:rPr>
                        <a:t>&lt;</a:t>
                      </a:r>
                      <a:r>
                        <a:rPr kumimoji="0" lang="en-US" sz="900" b="1" i="1" u="none" strike="noStrike" kern="1200" cap="none" spc="0" normalizeH="0" baseline="0" noProof="0" dirty="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43762065"/>
                  </a:ext>
                </a:extLst>
              </a:tr>
              <a:tr h="257511">
                <a:tc>
                  <a:txBody>
                    <a:bodyPr/>
                    <a:lstStyle/>
                    <a:p>
                      <a:pPr marL="0" marR="0">
                        <a:lnSpc>
                          <a:spcPct val="107000"/>
                        </a:lnSpc>
                        <a:spcBef>
                          <a:spcPts val="0"/>
                        </a:spcBef>
                        <a:spcAft>
                          <a:spcPts val="0"/>
                        </a:spcAft>
                      </a:pPr>
                      <a:r>
                        <a:rPr lang="en-US" sz="1050" b="1" dirty="0">
                          <a:effectLst/>
                        </a:rPr>
                        <a:t>12351</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1317.25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Dave Williams</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6794-1674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Diane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Adams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364 East Road</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150</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34904673"/>
                  </a:ext>
                </a:extLst>
              </a:tr>
            </a:tbl>
          </a:graphicData>
        </a:graphic>
      </p:graphicFrame>
    </p:spTree>
    <p:extLst>
      <p:ext uri="{BB962C8B-B14F-4D97-AF65-F5344CB8AC3E}">
        <p14:creationId xmlns:p14="http://schemas.microsoft.com/office/powerpoint/2010/main" val="3284043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p:cNvSpPr>
            <a:spLocks noGrp="1"/>
          </p:cNvSpPr>
          <p:nvPr>
            <p:ph type="title"/>
          </p:nvPr>
        </p:nvSpPr>
        <p:spPr>
          <a:xfrm>
            <a:off x="457200" y="704850"/>
            <a:ext cx="8229600" cy="5619750"/>
          </a:xfrm>
        </p:spPr>
        <p:txBody>
          <a:bodyPr anchor="ctr">
            <a:normAutofit/>
          </a:bodyPr>
          <a:lstStyle/>
          <a:p>
            <a:pPr algn="ctr" rtl="1"/>
            <a:r>
              <a:rPr lang="en-US" altLang="en-US" sz="6600" b="1" dirty="0">
                <a:solidFill>
                  <a:schemeClr val="tx1">
                    <a:lumMod val="75000"/>
                    <a:lumOff val="25000"/>
                  </a:schemeClr>
                </a:solidFill>
                <a:ea typeface="2  Titr"/>
                <a:cs typeface="B Nazanin" panose="00000400000000000000" pitchFamily="2" charset="-78"/>
              </a:rPr>
              <a:t>Normalization</a:t>
            </a:r>
            <a:br>
              <a:rPr lang="en-US" altLang="en-US" sz="6600" b="1" dirty="0">
                <a:solidFill>
                  <a:schemeClr val="tx1">
                    <a:lumMod val="75000"/>
                    <a:lumOff val="25000"/>
                  </a:schemeClr>
                </a:solidFill>
                <a:ea typeface="2  Titr"/>
                <a:cs typeface="B Nazanin" panose="00000400000000000000" pitchFamily="2" charset="-78"/>
              </a:rPr>
            </a:br>
            <a:r>
              <a:rPr lang="fa-IR" altLang="en-US" sz="6600" b="1" dirty="0">
                <a:solidFill>
                  <a:schemeClr val="tx1">
                    <a:lumMod val="75000"/>
                    <a:lumOff val="25000"/>
                  </a:schemeClr>
                </a:solidFill>
                <a:ea typeface="2  Titr"/>
                <a:cs typeface="B Nazanin" panose="00000400000000000000" pitchFamily="2" charset="-78"/>
              </a:rPr>
              <a:t>نرمال سازی</a:t>
            </a:r>
            <a:br>
              <a:rPr lang="fa-IR" altLang="en-US" sz="6600" b="1" dirty="0">
                <a:solidFill>
                  <a:schemeClr val="tx1">
                    <a:lumMod val="75000"/>
                    <a:lumOff val="25000"/>
                  </a:schemeClr>
                </a:solidFill>
                <a:ea typeface="2  Titr"/>
                <a:cs typeface="B Nazanin" panose="00000400000000000000" pitchFamily="2" charset="-78"/>
              </a:rPr>
            </a:br>
            <a:endParaRPr lang="en-US" altLang="en-US" sz="6600" b="1" dirty="0">
              <a:solidFill>
                <a:schemeClr val="tx1">
                  <a:lumMod val="75000"/>
                  <a:lumOff val="25000"/>
                </a:schemeClr>
              </a:solidFill>
              <a:ea typeface="2  Titr"/>
              <a:cs typeface="B Nazanin" panose="00000400000000000000" pitchFamily="2" charset="-78"/>
            </a:endParaRPr>
          </a:p>
        </p:txBody>
      </p:sp>
      <p:sp>
        <p:nvSpPr>
          <p:cNvPr id="3" name="Slide Number Placeholder 2">
            <a:extLst>
              <a:ext uri="{FF2B5EF4-FFF2-40B4-BE49-F238E27FC236}">
                <a16:creationId xmlns:a16="http://schemas.microsoft.com/office/drawing/2014/main" id="{41452C15-2E45-4F12-AD01-C07AE784007B}"/>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8D47E9-91E9-482F-99AF-121B4E079C36}"/>
              </a:ext>
            </a:extLst>
          </p:cNvPr>
          <p:cNvSpPr>
            <a:spLocks noChangeArrowheads="1"/>
          </p:cNvSpPr>
          <p:nvPr/>
        </p:nvSpPr>
        <p:spPr bwMode="auto">
          <a:xfrm>
            <a:off x="0"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Title 5">
            <a:extLst>
              <a:ext uri="{FF2B5EF4-FFF2-40B4-BE49-F238E27FC236}">
                <a16:creationId xmlns:a16="http://schemas.microsoft.com/office/drawing/2014/main" id="{B50BDF58-3945-4703-A505-AFBEF21903A3}"/>
              </a:ext>
            </a:extLst>
          </p:cNvPr>
          <p:cNvSpPr>
            <a:spLocks noGrp="1"/>
          </p:cNvSpPr>
          <p:nvPr>
            <p:ph type="title"/>
          </p:nvPr>
        </p:nvSpPr>
        <p:spPr>
          <a:xfrm>
            <a:off x="1095375" y="-1066800"/>
            <a:ext cx="7772400" cy="5105400"/>
          </a:xfrm>
        </p:spPr>
        <p:txBody>
          <a:bodyPr>
            <a:noAutofit/>
          </a:bodyPr>
          <a:lstStyle/>
          <a:p>
            <a:pPr algn="r" rtl="1"/>
            <a:r>
              <a:rPr lang="fa-IR" sz="2000" b="0" dirty="0">
                <a:cs typeface="B Nazanin" panose="00000400000000000000" pitchFamily="2" charset="-78"/>
              </a:rPr>
              <a:t>مثال. جدول </a:t>
            </a:r>
            <a:r>
              <a:rPr lang="en-US" sz="2000" b="0" dirty="0">
                <a:cs typeface="B Nazanin" panose="00000400000000000000" pitchFamily="2" charset="-78"/>
              </a:rPr>
              <a:t>ALL_SALES </a:t>
            </a:r>
            <a:r>
              <a:rPr lang="fa-IR" sz="2000" b="0" dirty="0">
                <a:cs typeface="B Nazanin" panose="00000400000000000000" pitchFamily="2" charset="-78"/>
              </a:rPr>
              <a:t>را درنظر بگيريد:</a:t>
            </a:r>
            <a:br>
              <a:rPr lang="fa-IR" sz="2000" b="0" dirty="0">
                <a:cs typeface="B Nazanin" panose="00000400000000000000" pitchFamily="2" charset="-78"/>
              </a:rPr>
            </a:br>
            <a:br>
              <a:rPr lang="fa-IR" sz="2000" b="0" dirty="0">
                <a:cs typeface="B Nazanin" panose="00000400000000000000" pitchFamily="2" charset="-78"/>
              </a:rPr>
            </a:br>
            <a:br>
              <a:rPr lang="fa-IR" sz="2000" b="0" dirty="0">
                <a:cs typeface="B Nazanin" panose="00000400000000000000" pitchFamily="2" charset="-78"/>
              </a:rPr>
            </a:br>
            <a:br>
              <a:rPr lang="en-US" sz="2000" dirty="0">
                <a:cs typeface="B Nazanin" panose="00000400000000000000" pitchFamily="2" charset="-78"/>
              </a:rPr>
            </a:br>
            <a:r>
              <a:rPr lang="fa-IR" sz="2000" b="0" dirty="0">
                <a:cs typeface="B Nazanin" panose="00000400000000000000" pitchFamily="2" charset="-78"/>
              </a:rPr>
              <a:t>مشاهده می شود بعضی از ستون ها بهم مرتبط هستند و توسط بخشی از کليد مشخص می شوند. به عبارت ديگر بعضی ستون ها با زيرمجموعه ای از کليد وابستگی تابعی دارند:</a:t>
            </a:r>
            <a:br>
              <a:rPr lang="fa-IR" sz="2000" b="0" dirty="0">
                <a:cs typeface="B Nazanin" panose="00000400000000000000" pitchFamily="2" charset="-78"/>
              </a:rPr>
            </a:br>
            <a:br>
              <a:rPr lang="fa-IR" sz="2000" b="0" dirty="0">
                <a:cs typeface="B Nazanin" panose="00000400000000000000" pitchFamily="2" charset="-78"/>
              </a:rPr>
            </a:br>
            <a:br>
              <a:rPr lang="fa-IR" sz="2000" b="0" dirty="0">
                <a:cs typeface="B Nazanin" panose="00000400000000000000" pitchFamily="2" charset="-78"/>
              </a:rPr>
            </a:br>
            <a:br>
              <a:rPr lang="en-US" sz="2000" dirty="0">
                <a:cs typeface="B Nazanin" panose="00000400000000000000" pitchFamily="2" charset="-78"/>
              </a:rPr>
            </a:br>
            <a:br>
              <a:rPr lang="en-US" sz="2000" dirty="0">
                <a:cs typeface="B Nazanin" panose="00000400000000000000" pitchFamily="2" charset="-78"/>
              </a:rPr>
            </a:br>
            <a:endParaRPr lang="en-US" sz="2000" dirty="0">
              <a:cs typeface="B Nazanin" panose="00000400000000000000" pitchFamily="2" charset="-78"/>
            </a:endParaRPr>
          </a:p>
        </p:txBody>
      </p:sp>
      <p:sp>
        <p:nvSpPr>
          <p:cNvPr id="9" name="Slide Number Placeholder 8">
            <a:extLst>
              <a:ext uri="{FF2B5EF4-FFF2-40B4-BE49-F238E27FC236}">
                <a16:creationId xmlns:a16="http://schemas.microsoft.com/office/drawing/2014/main" id="{05E59686-4629-481C-A6E5-ECA0394DA4F9}"/>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20</a:t>
            </a:fld>
            <a:endParaRPr lang="en-US"/>
          </a:p>
        </p:txBody>
      </p:sp>
      <p:sp>
        <p:nvSpPr>
          <p:cNvPr id="4" name="Rectangle 3">
            <a:extLst>
              <a:ext uri="{FF2B5EF4-FFF2-40B4-BE49-F238E27FC236}">
                <a16:creationId xmlns:a16="http://schemas.microsoft.com/office/drawing/2014/main" id="{C3E5D3F8-2F16-4DBE-91F0-071A27DBCBB5}"/>
              </a:ext>
            </a:extLst>
          </p:cNvPr>
          <p:cNvSpPr/>
          <p:nvPr/>
        </p:nvSpPr>
        <p:spPr>
          <a:xfrm>
            <a:off x="371475" y="2642474"/>
            <a:ext cx="8686800" cy="923330"/>
          </a:xfrm>
          <a:prstGeom prst="rect">
            <a:avLst/>
          </a:prstGeom>
        </p:spPr>
        <p:txBody>
          <a:bodyPr wrap="square">
            <a:spAutoFit/>
          </a:bodyPr>
          <a:lstStyle/>
          <a:p>
            <a:r>
              <a:rPr lang="en-US" dirty="0" err="1"/>
              <a:t>ProductNo</a:t>
            </a:r>
            <a:r>
              <a:rPr lang="en-US" dirty="0"/>
              <a:t> → {Description, </a:t>
            </a:r>
            <a:r>
              <a:rPr lang="en-US" dirty="0" err="1"/>
              <a:t>ReorderLevel</a:t>
            </a:r>
            <a:r>
              <a:rPr lang="en-US" dirty="0"/>
              <a:t>, Price, </a:t>
            </a:r>
            <a:r>
              <a:rPr lang="en-US" dirty="0" err="1"/>
              <a:t>QtyInStock</a:t>
            </a:r>
            <a:r>
              <a:rPr lang="en-US" dirty="0"/>
              <a:t>}</a:t>
            </a:r>
            <a:br>
              <a:rPr lang="en-US" dirty="0"/>
            </a:br>
            <a:r>
              <a:rPr lang="en-US" dirty="0" err="1"/>
              <a:t>CustomerNo</a:t>
            </a:r>
            <a:r>
              <a:rPr lang="en-US" dirty="0"/>
              <a:t> → {</a:t>
            </a:r>
            <a:r>
              <a:rPr lang="en-US" dirty="0" err="1"/>
              <a:t>Customer_Name</a:t>
            </a:r>
            <a:r>
              <a:rPr lang="en-US" dirty="0"/>
              <a:t>, </a:t>
            </a:r>
            <a:r>
              <a:rPr lang="en-US" dirty="0" err="1"/>
              <a:t>CreditLimit</a:t>
            </a:r>
            <a:r>
              <a:rPr lang="en-US" dirty="0"/>
              <a:t>}</a:t>
            </a:r>
            <a:br>
              <a:rPr lang="en-US" dirty="0"/>
            </a:br>
            <a:r>
              <a:rPr lang="en-US" dirty="0" err="1"/>
              <a:t>SaleNo</a:t>
            </a:r>
            <a:r>
              <a:rPr lang="en-US" dirty="0"/>
              <a:t> → {Date, </a:t>
            </a:r>
            <a:r>
              <a:rPr lang="en-US" dirty="0" err="1"/>
              <a:t>CustomerNo</a:t>
            </a:r>
            <a:r>
              <a:rPr lang="en-US" dirty="0"/>
              <a:t>, </a:t>
            </a:r>
            <a:r>
              <a:rPr lang="en-US" dirty="0" err="1"/>
              <a:t>ProductNo</a:t>
            </a:r>
            <a:r>
              <a:rPr lang="en-US" dirty="0"/>
              <a:t>, Qty, Amount, </a:t>
            </a:r>
            <a:r>
              <a:rPr lang="en-US" dirty="0" err="1"/>
              <a:t>Salesrep</a:t>
            </a:r>
            <a:r>
              <a:rPr lang="en-US" dirty="0"/>
              <a:t>}</a:t>
            </a:r>
          </a:p>
        </p:txBody>
      </p:sp>
      <p:sp>
        <p:nvSpPr>
          <p:cNvPr id="5" name="Rectangle 4">
            <a:extLst>
              <a:ext uri="{FF2B5EF4-FFF2-40B4-BE49-F238E27FC236}">
                <a16:creationId xmlns:a16="http://schemas.microsoft.com/office/drawing/2014/main" id="{A3C649F2-B8DB-4A47-9B59-3BCC462679B1}"/>
              </a:ext>
            </a:extLst>
          </p:cNvPr>
          <p:cNvSpPr/>
          <p:nvPr/>
        </p:nvSpPr>
        <p:spPr>
          <a:xfrm>
            <a:off x="487680" y="838421"/>
            <a:ext cx="8534400" cy="646331"/>
          </a:xfrm>
          <a:prstGeom prst="rect">
            <a:avLst/>
          </a:prstGeom>
        </p:spPr>
        <p:txBody>
          <a:bodyPr wrap="square">
            <a:spAutoFit/>
          </a:bodyPr>
          <a:lstStyle/>
          <a:p>
            <a:r>
              <a:rPr lang="en-US" dirty="0"/>
              <a:t>ALL_SALES(</a:t>
            </a:r>
            <a:r>
              <a:rPr lang="en-US" u="sng" dirty="0" err="1"/>
              <a:t>SaleNo</a:t>
            </a:r>
            <a:r>
              <a:rPr lang="en-US" u="sng" dirty="0"/>
              <a:t>, </a:t>
            </a:r>
            <a:r>
              <a:rPr lang="en-US" u="sng" dirty="0" err="1"/>
              <a:t>ProductNo</a:t>
            </a:r>
            <a:r>
              <a:rPr lang="en-US" u="sng" dirty="0"/>
              <a:t>, </a:t>
            </a:r>
            <a:r>
              <a:rPr lang="en-US" u="sng" dirty="0" err="1"/>
              <a:t>CustomerNo</a:t>
            </a:r>
            <a:r>
              <a:rPr lang="en-US" dirty="0"/>
              <a:t>, </a:t>
            </a:r>
            <a:r>
              <a:rPr lang="en-US" dirty="0" err="1"/>
              <a:t>SaleDate</a:t>
            </a:r>
            <a:r>
              <a:rPr lang="en-US" dirty="0"/>
              <a:t>, </a:t>
            </a:r>
            <a:r>
              <a:rPr lang="en-US" dirty="0" err="1"/>
              <a:t>QtyInStock</a:t>
            </a:r>
            <a:r>
              <a:rPr lang="en-US" dirty="0"/>
              <a:t>, Description, Price, </a:t>
            </a:r>
            <a:r>
              <a:rPr lang="en-US" dirty="0" err="1"/>
              <a:t>Customer_Name</a:t>
            </a:r>
            <a:r>
              <a:rPr lang="en-US" dirty="0"/>
              <a:t>, </a:t>
            </a:r>
            <a:r>
              <a:rPr lang="en-US" dirty="0" err="1"/>
              <a:t>CreditLimit</a:t>
            </a:r>
            <a:r>
              <a:rPr lang="en-US" dirty="0"/>
              <a:t>, Amount, </a:t>
            </a:r>
            <a:r>
              <a:rPr lang="en-US" dirty="0" err="1"/>
              <a:t>Salesrep</a:t>
            </a:r>
            <a:r>
              <a:rPr lang="en-US" dirty="0"/>
              <a:t>)</a:t>
            </a:r>
          </a:p>
        </p:txBody>
      </p:sp>
      <p:graphicFrame>
        <p:nvGraphicFramePr>
          <p:cNvPr id="11" name="Table 10">
            <a:extLst>
              <a:ext uri="{FF2B5EF4-FFF2-40B4-BE49-F238E27FC236}">
                <a16:creationId xmlns:a16="http://schemas.microsoft.com/office/drawing/2014/main" id="{3D5B73AA-01E9-4543-BD2F-8FB1E4FACC44}"/>
              </a:ext>
            </a:extLst>
          </p:cNvPr>
          <p:cNvGraphicFramePr>
            <a:graphicFrameLocks noGrp="1"/>
          </p:cNvGraphicFramePr>
          <p:nvPr>
            <p:extLst>
              <p:ext uri="{D42A27DB-BD31-4B8C-83A1-F6EECF244321}">
                <p14:modId xmlns:p14="http://schemas.microsoft.com/office/powerpoint/2010/main" val="3512062195"/>
              </p:ext>
            </p:extLst>
          </p:nvPr>
        </p:nvGraphicFramePr>
        <p:xfrm>
          <a:off x="333375" y="4155401"/>
          <a:ext cx="8599489" cy="2572424"/>
        </p:xfrm>
        <a:graphic>
          <a:graphicData uri="http://schemas.openxmlformats.org/drawingml/2006/table">
            <a:tbl>
              <a:tblPr firstRow="1" firstCol="1" bandRow="1"/>
              <a:tblGrid>
                <a:gridCol w="563802">
                  <a:extLst>
                    <a:ext uri="{9D8B030D-6E8A-4147-A177-3AD203B41FA5}">
                      <a16:colId xmlns:a16="http://schemas.microsoft.com/office/drawing/2014/main" val="3634866909"/>
                    </a:ext>
                  </a:extLst>
                </a:gridCol>
                <a:gridCol w="900264">
                  <a:extLst>
                    <a:ext uri="{9D8B030D-6E8A-4147-A177-3AD203B41FA5}">
                      <a16:colId xmlns:a16="http://schemas.microsoft.com/office/drawing/2014/main" val="4176574813"/>
                    </a:ext>
                  </a:extLst>
                </a:gridCol>
                <a:gridCol w="885108">
                  <a:extLst>
                    <a:ext uri="{9D8B030D-6E8A-4147-A177-3AD203B41FA5}">
                      <a16:colId xmlns:a16="http://schemas.microsoft.com/office/drawing/2014/main" val="3413149126"/>
                    </a:ext>
                  </a:extLst>
                </a:gridCol>
                <a:gridCol w="436492">
                  <a:extLst>
                    <a:ext uri="{9D8B030D-6E8A-4147-A177-3AD203B41FA5}">
                      <a16:colId xmlns:a16="http://schemas.microsoft.com/office/drawing/2014/main" val="649026262"/>
                    </a:ext>
                  </a:extLst>
                </a:gridCol>
                <a:gridCol w="654737">
                  <a:extLst>
                    <a:ext uri="{9D8B030D-6E8A-4147-A177-3AD203B41FA5}">
                      <a16:colId xmlns:a16="http://schemas.microsoft.com/office/drawing/2014/main" val="4081517296"/>
                    </a:ext>
                  </a:extLst>
                </a:gridCol>
                <a:gridCol w="1103354">
                  <a:extLst>
                    <a:ext uri="{9D8B030D-6E8A-4147-A177-3AD203B41FA5}">
                      <a16:colId xmlns:a16="http://schemas.microsoft.com/office/drawing/2014/main" val="3577044718"/>
                    </a:ext>
                  </a:extLst>
                </a:gridCol>
                <a:gridCol w="812359">
                  <a:extLst>
                    <a:ext uri="{9D8B030D-6E8A-4147-A177-3AD203B41FA5}">
                      <a16:colId xmlns:a16="http://schemas.microsoft.com/office/drawing/2014/main" val="2289919263"/>
                    </a:ext>
                  </a:extLst>
                </a:gridCol>
                <a:gridCol w="739610">
                  <a:extLst>
                    <a:ext uri="{9D8B030D-6E8A-4147-A177-3AD203B41FA5}">
                      <a16:colId xmlns:a16="http://schemas.microsoft.com/office/drawing/2014/main" val="1565915294"/>
                    </a:ext>
                  </a:extLst>
                </a:gridCol>
                <a:gridCol w="739610">
                  <a:extLst>
                    <a:ext uri="{9D8B030D-6E8A-4147-A177-3AD203B41FA5}">
                      <a16:colId xmlns:a16="http://schemas.microsoft.com/office/drawing/2014/main" val="816195333"/>
                    </a:ext>
                  </a:extLst>
                </a:gridCol>
                <a:gridCol w="1254913">
                  <a:extLst>
                    <a:ext uri="{9D8B030D-6E8A-4147-A177-3AD203B41FA5}">
                      <a16:colId xmlns:a16="http://schemas.microsoft.com/office/drawing/2014/main" val="1416750868"/>
                    </a:ext>
                  </a:extLst>
                </a:gridCol>
                <a:gridCol w="509240">
                  <a:extLst>
                    <a:ext uri="{9D8B030D-6E8A-4147-A177-3AD203B41FA5}">
                      <a16:colId xmlns:a16="http://schemas.microsoft.com/office/drawing/2014/main" val="4016761913"/>
                    </a:ext>
                  </a:extLst>
                </a:gridCol>
              </a:tblGrid>
              <a:tr h="508671">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Sale No</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SaleDate</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ProductNo</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Qty</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Amount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Salesrep</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CustomerNo</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First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Last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Address</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CreditLimit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9978478"/>
                  </a:ext>
                </a:extLst>
              </a:tr>
              <a:tr h="337046">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12 2002</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AQX88916</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23.95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Dave Williams</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4649-4673</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Richard</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Johnston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14 West Avenue</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1000</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512329316"/>
                  </a:ext>
                </a:extLst>
              </a:tr>
              <a:tr h="337046">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12346</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12 2002</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AQX88916</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7</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167.65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Sara Thompson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1113-7741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Wayne</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Jones</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42 York Street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3686634"/>
                  </a:ext>
                </a:extLst>
              </a:tr>
              <a:tr h="337046">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12347</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13 2002</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AHL46785</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3705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5001.75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Li Qing</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1166-3461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Amelia</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Waverley</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995 Forth Street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3491820568"/>
                  </a:ext>
                </a:extLst>
              </a:tr>
              <a:tr h="238523">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12348</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13 2002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DHU69863</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50</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118.5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Sara Thompson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&lt;</a:t>
                      </a:r>
                      <a:r>
                        <a:rPr lang="en-US" sz="1000" b="1" i="1" u="none" strike="noStrike" kern="1200">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&lt;</a:t>
                      </a:r>
                      <a:r>
                        <a:rPr lang="en-US" sz="1000" b="1" i="1" u="none" strike="noStrike" kern="1200">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&lt;</a:t>
                      </a:r>
                      <a:r>
                        <a:rPr lang="en-US" sz="1000" b="1" i="1" u="none" strike="noStrike" kern="1200">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&lt;</a:t>
                      </a:r>
                      <a:r>
                        <a:rPr lang="en-US" sz="1000" b="1" i="1" u="none" strike="noStrike" kern="1200">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4983069"/>
                  </a:ext>
                </a:extLst>
              </a:tr>
              <a:tr h="238523">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12349</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14 2002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DHU69863</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940</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2227.8</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Sara Thompson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1166-3461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Amelia</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Waverley</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995 Forth Street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405715733"/>
                  </a:ext>
                </a:extLst>
              </a:tr>
              <a:tr h="238523">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12350</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14 2002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DHU69863</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42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99.54</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Sara Thompson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7671-3496</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Antonio</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Gonzales</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55B Granary Lane</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171564"/>
                  </a:ext>
                </a:extLst>
              </a:tr>
              <a:tr h="337046">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12351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14 2002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AQX88916</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55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1317.25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Dave Williams</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6794-1674</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Diane</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Adams</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364 East Road</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dirty="0">
                          <a:solidFill>
                            <a:srgbClr val="000000"/>
                          </a:solidFill>
                          <a:effectLst/>
                          <a:latin typeface="Helvetica" panose="020B0604020202020204" pitchFamily="34" charset="0"/>
                        </a:rPr>
                        <a:t>150</a:t>
                      </a:r>
                      <a:endParaRPr lang="en-US" sz="1700" b="0" i="0" u="none" strike="noStrike" dirty="0">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1359192006"/>
                  </a:ext>
                </a:extLst>
              </a:tr>
            </a:tbl>
          </a:graphicData>
        </a:graphic>
      </p:graphicFrame>
    </p:spTree>
    <p:extLst>
      <p:ext uri="{BB962C8B-B14F-4D97-AF65-F5344CB8AC3E}">
        <p14:creationId xmlns:p14="http://schemas.microsoft.com/office/powerpoint/2010/main" val="3721452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8D47E9-91E9-482F-99AF-121B4E079C36}"/>
              </a:ext>
            </a:extLst>
          </p:cNvPr>
          <p:cNvSpPr>
            <a:spLocks noChangeArrowheads="1"/>
          </p:cNvSpPr>
          <p:nvPr/>
        </p:nvSpPr>
        <p:spPr bwMode="auto">
          <a:xfrm>
            <a:off x="0"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Title 5">
            <a:extLst>
              <a:ext uri="{FF2B5EF4-FFF2-40B4-BE49-F238E27FC236}">
                <a16:creationId xmlns:a16="http://schemas.microsoft.com/office/drawing/2014/main" id="{B50BDF58-3945-4703-A505-AFBEF21903A3}"/>
              </a:ext>
            </a:extLst>
          </p:cNvPr>
          <p:cNvSpPr>
            <a:spLocks noGrp="1"/>
          </p:cNvSpPr>
          <p:nvPr>
            <p:ph type="title"/>
          </p:nvPr>
        </p:nvSpPr>
        <p:spPr>
          <a:xfrm>
            <a:off x="1120859" y="-1137321"/>
            <a:ext cx="7772400" cy="1984379"/>
          </a:xfrm>
        </p:spPr>
        <p:txBody>
          <a:bodyPr>
            <a:noAutofit/>
          </a:bodyPr>
          <a:lstStyle/>
          <a:p>
            <a:pPr algn="r" rtl="1"/>
            <a:r>
              <a:rPr lang="fa-IR" sz="2000" b="0" dirty="0">
                <a:cs typeface="B Nazanin" panose="00000400000000000000" pitchFamily="2" charset="-78"/>
              </a:rPr>
              <a:t>با جدا کردن اين ستون ها به جداول جداگانه به فرم دوم نرمال می رسيم.</a:t>
            </a:r>
            <a:endParaRPr lang="en-US" sz="2000" dirty="0">
              <a:cs typeface="B Nazanin" panose="00000400000000000000" pitchFamily="2" charset="-78"/>
            </a:endParaRPr>
          </a:p>
        </p:txBody>
      </p:sp>
      <p:sp>
        <p:nvSpPr>
          <p:cNvPr id="9" name="Slide Number Placeholder 8">
            <a:extLst>
              <a:ext uri="{FF2B5EF4-FFF2-40B4-BE49-F238E27FC236}">
                <a16:creationId xmlns:a16="http://schemas.microsoft.com/office/drawing/2014/main" id="{E8A1EF70-2383-49DE-A504-D1E123EED235}"/>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21</a:t>
            </a:fld>
            <a:endParaRPr lang="en-US"/>
          </a:p>
        </p:txBody>
      </p:sp>
      <p:sp>
        <p:nvSpPr>
          <p:cNvPr id="3" name="Rectangle 2">
            <a:extLst>
              <a:ext uri="{FF2B5EF4-FFF2-40B4-BE49-F238E27FC236}">
                <a16:creationId xmlns:a16="http://schemas.microsoft.com/office/drawing/2014/main" id="{86CFD693-8CB8-40E1-BE3A-00D16DFB52F1}"/>
              </a:ext>
            </a:extLst>
          </p:cNvPr>
          <p:cNvSpPr/>
          <p:nvPr/>
        </p:nvSpPr>
        <p:spPr>
          <a:xfrm>
            <a:off x="272255" y="1285435"/>
            <a:ext cx="7924800" cy="923330"/>
          </a:xfrm>
          <a:prstGeom prst="rect">
            <a:avLst/>
          </a:prstGeom>
        </p:spPr>
        <p:txBody>
          <a:bodyPr wrap="square">
            <a:spAutoFit/>
          </a:bodyPr>
          <a:lstStyle/>
          <a:p>
            <a:pPr marL="285750" indent="-285750">
              <a:buFont typeface="Arial" panose="020B0604020202020204" pitchFamily="34" charset="0"/>
              <a:buChar char="•"/>
            </a:pPr>
            <a:r>
              <a:rPr lang="en-US" dirty="0"/>
              <a:t>PRODUCT(</a:t>
            </a:r>
            <a:r>
              <a:rPr lang="en-US" u="sng" dirty="0" err="1"/>
              <a:t>ProductNo</a:t>
            </a:r>
            <a:r>
              <a:rPr lang="en-US" dirty="0"/>
              <a:t>, Description, Price, </a:t>
            </a:r>
            <a:r>
              <a:rPr lang="en-US" dirty="0" err="1"/>
              <a:t>QtyInStock</a:t>
            </a:r>
            <a:r>
              <a:rPr lang="en-US" dirty="0"/>
              <a:t>)</a:t>
            </a:r>
            <a:endParaRPr lang="fa-IR" dirty="0"/>
          </a:p>
          <a:p>
            <a:pPr marL="285750" indent="-285750">
              <a:buFont typeface="Arial" panose="020B0604020202020204" pitchFamily="34" charset="0"/>
              <a:buChar char="•"/>
            </a:pPr>
            <a:r>
              <a:rPr lang="en-US" dirty="0"/>
              <a:t>CUSTOMER(</a:t>
            </a:r>
            <a:r>
              <a:rPr lang="en-US" u="sng" dirty="0" err="1"/>
              <a:t>CustomerNo</a:t>
            </a:r>
            <a:r>
              <a:rPr lang="en-US" dirty="0"/>
              <a:t>, </a:t>
            </a:r>
            <a:r>
              <a:rPr lang="en-US" dirty="0" err="1"/>
              <a:t>Customer_Name</a:t>
            </a:r>
            <a:r>
              <a:rPr lang="en-US" dirty="0"/>
              <a:t>, </a:t>
            </a:r>
            <a:r>
              <a:rPr lang="en-US" dirty="0" err="1"/>
              <a:t>CreditLimit</a:t>
            </a:r>
            <a:r>
              <a:rPr lang="en-US" dirty="0"/>
              <a:t>)</a:t>
            </a:r>
            <a:endParaRPr lang="fa-IR" dirty="0"/>
          </a:p>
          <a:p>
            <a:pPr marL="285750" indent="-285750">
              <a:buFont typeface="Arial" panose="020B0604020202020204" pitchFamily="34" charset="0"/>
              <a:buChar char="•"/>
            </a:pPr>
            <a:r>
              <a:rPr lang="en-US" dirty="0"/>
              <a:t>SALE(</a:t>
            </a:r>
            <a:r>
              <a:rPr lang="en-US" u="sng" dirty="0" err="1"/>
              <a:t>SaleNo</a:t>
            </a:r>
            <a:r>
              <a:rPr lang="en-US" dirty="0"/>
              <a:t>, Date, </a:t>
            </a:r>
            <a:r>
              <a:rPr lang="en-US" dirty="0" err="1"/>
              <a:t>CustomerNo</a:t>
            </a:r>
            <a:r>
              <a:rPr lang="en-US" dirty="0"/>
              <a:t>, </a:t>
            </a:r>
            <a:r>
              <a:rPr lang="en-US" dirty="0" err="1"/>
              <a:t>ProductNo</a:t>
            </a:r>
            <a:r>
              <a:rPr lang="en-US" dirty="0"/>
              <a:t>, Qty, Amount, </a:t>
            </a:r>
            <a:r>
              <a:rPr lang="en-US" dirty="0" err="1"/>
              <a:t>Salesrep</a:t>
            </a:r>
            <a:r>
              <a:rPr lang="en-US" dirty="0"/>
              <a:t>)</a:t>
            </a:r>
          </a:p>
        </p:txBody>
      </p:sp>
      <p:graphicFrame>
        <p:nvGraphicFramePr>
          <p:cNvPr id="4" name="Table 3">
            <a:extLst>
              <a:ext uri="{FF2B5EF4-FFF2-40B4-BE49-F238E27FC236}">
                <a16:creationId xmlns:a16="http://schemas.microsoft.com/office/drawing/2014/main" id="{98AD0AB8-E44D-4320-BF91-CD914F19F5F1}"/>
              </a:ext>
            </a:extLst>
          </p:cNvPr>
          <p:cNvGraphicFramePr>
            <a:graphicFrameLocks noGrp="1"/>
          </p:cNvGraphicFramePr>
          <p:nvPr>
            <p:extLst>
              <p:ext uri="{D42A27DB-BD31-4B8C-83A1-F6EECF244321}">
                <p14:modId xmlns:p14="http://schemas.microsoft.com/office/powerpoint/2010/main" val="2981231296"/>
              </p:ext>
            </p:extLst>
          </p:nvPr>
        </p:nvGraphicFramePr>
        <p:xfrm>
          <a:off x="272255" y="3662620"/>
          <a:ext cx="8599489" cy="2572424"/>
        </p:xfrm>
        <a:graphic>
          <a:graphicData uri="http://schemas.openxmlformats.org/drawingml/2006/table">
            <a:tbl>
              <a:tblPr firstRow="1" firstCol="1" bandRow="1"/>
              <a:tblGrid>
                <a:gridCol w="563802">
                  <a:extLst>
                    <a:ext uri="{9D8B030D-6E8A-4147-A177-3AD203B41FA5}">
                      <a16:colId xmlns:a16="http://schemas.microsoft.com/office/drawing/2014/main" val="3944945673"/>
                    </a:ext>
                  </a:extLst>
                </a:gridCol>
                <a:gridCol w="900264">
                  <a:extLst>
                    <a:ext uri="{9D8B030D-6E8A-4147-A177-3AD203B41FA5}">
                      <a16:colId xmlns:a16="http://schemas.microsoft.com/office/drawing/2014/main" val="2714837217"/>
                    </a:ext>
                  </a:extLst>
                </a:gridCol>
                <a:gridCol w="885108">
                  <a:extLst>
                    <a:ext uri="{9D8B030D-6E8A-4147-A177-3AD203B41FA5}">
                      <a16:colId xmlns:a16="http://schemas.microsoft.com/office/drawing/2014/main" val="194842666"/>
                    </a:ext>
                  </a:extLst>
                </a:gridCol>
                <a:gridCol w="436492">
                  <a:extLst>
                    <a:ext uri="{9D8B030D-6E8A-4147-A177-3AD203B41FA5}">
                      <a16:colId xmlns:a16="http://schemas.microsoft.com/office/drawing/2014/main" val="538555613"/>
                    </a:ext>
                  </a:extLst>
                </a:gridCol>
                <a:gridCol w="654737">
                  <a:extLst>
                    <a:ext uri="{9D8B030D-6E8A-4147-A177-3AD203B41FA5}">
                      <a16:colId xmlns:a16="http://schemas.microsoft.com/office/drawing/2014/main" val="2034242651"/>
                    </a:ext>
                  </a:extLst>
                </a:gridCol>
                <a:gridCol w="1103354">
                  <a:extLst>
                    <a:ext uri="{9D8B030D-6E8A-4147-A177-3AD203B41FA5}">
                      <a16:colId xmlns:a16="http://schemas.microsoft.com/office/drawing/2014/main" val="4222582750"/>
                    </a:ext>
                  </a:extLst>
                </a:gridCol>
                <a:gridCol w="812359">
                  <a:extLst>
                    <a:ext uri="{9D8B030D-6E8A-4147-A177-3AD203B41FA5}">
                      <a16:colId xmlns:a16="http://schemas.microsoft.com/office/drawing/2014/main" val="472645087"/>
                    </a:ext>
                  </a:extLst>
                </a:gridCol>
                <a:gridCol w="739610">
                  <a:extLst>
                    <a:ext uri="{9D8B030D-6E8A-4147-A177-3AD203B41FA5}">
                      <a16:colId xmlns:a16="http://schemas.microsoft.com/office/drawing/2014/main" val="109886400"/>
                    </a:ext>
                  </a:extLst>
                </a:gridCol>
                <a:gridCol w="739610">
                  <a:extLst>
                    <a:ext uri="{9D8B030D-6E8A-4147-A177-3AD203B41FA5}">
                      <a16:colId xmlns:a16="http://schemas.microsoft.com/office/drawing/2014/main" val="1703494103"/>
                    </a:ext>
                  </a:extLst>
                </a:gridCol>
                <a:gridCol w="1254913">
                  <a:extLst>
                    <a:ext uri="{9D8B030D-6E8A-4147-A177-3AD203B41FA5}">
                      <a16:colId xmlns:a16="http://schemas.microsoft.com/office/drawing/2014/main" val="3278350128"/>
                    </a:ext>
                  </a:extLst>
                </a:gridCol>
                <a:gridCol w="509240">
                  <a:extLst>
                    <a:ext uri="{9D8B030D-6E8A-4147-A177-3AD203B41FA5}">
                      <a16:colId xmlns:a16="http://schemas.microsoft.com/office/drawing/2014/main" val="805615455"/>
                    </a:ext>
                  </a:extLst>
                </a:gridCol>
              </a:tblGrid>
              <a:tr h="508671">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Sale No</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SaleDate</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ProductNo</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Qty</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Amount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Salesrep</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CustomerNo</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First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Last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Address</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CreditLimit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5776751"/>
                  </a:ext>
                </a:extLst>
              </a:tr>
              <a:tr h="337046">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12 2002</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AQX88916</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23.95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Dave Williams</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4649-4673</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Richard</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Johnston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14 West Avenue</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1000</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3014252598"/>
                  </a:ext>
                </a:extLst>
              </a:tr>
              <a:tr h="337046">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12346</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12 2002</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AQX88916</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7</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167.65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Sara Thompson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1113-7741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dirty="0">
                          <a:solidFill>
                            <a:srgbClr val="000000"/>
                          </a:solidFill>
                          <a:effectLst/>
                          <a:latin typeface="Helvetica" panose="020B0604020202020204" pitchFamily="34" charset="0"/>
                        </a:rPr>
                        <a:t>Wayne</a:t>
                      </a:r>
                      <a:endParaRPr lang="en-US" sz="1700" b="0" i="0" u="none" strike="noStrike" dirty="0">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Jones</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42 York Street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8569920"/>
                  </a:ext>
                </a:extLst>
              </a:tr>
              <a:tr h="337046">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12347</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13 2002</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AHL46785</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3705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5001.75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Li Qing</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1166-3461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Amelia</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Waverley</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995 Forth Street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3276016436"/>
                  </a:ext>
                </a:extLst>
              </a:tr>
              <a:tr h="238523">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12348</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13 2002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DHU69863</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50</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118.5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Sara Thompson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&lt;</a:t>
                      </a:r>
                      <a:r>
                        <a:rPr lang="en-US" sz="1000" b="1" i="1" u="none" strike="noStrike" kern="1200">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&lt;</a:t>
                      </a:r>
                      <a:r>
                        <a:rPr lang="en-US" sz="1000" b="1" i="1" u="none" strike="noStrike" kern="1200">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&lt;</a:t>
                      </a:r>
                      <a:r>
                        <a:rPr lang="en-US" sz="1000" b="1" i="1" u="none" strike="noStrike" kern="1200">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&lt;</a:t>
                      </a:r>
                      <a:r>
                        <a:rPr lang="en-US" sz="1000" b="1" i="1" u="none" strike="noStrike" kern="1200">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1485268"/>
                  </a:ext>
                </a:extLst>
              </a:tr>
              <a:tr h="238523">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12349</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14 2002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DHU69863</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940</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2227.8</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Sara Thompson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1166-3461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Amelia</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Waverley</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995 Forth Street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3978466850"/>
                  </a:ext>
                </a:extLst>
              </a:tr>
              <a:tr h="238523">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12350</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14 2002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DHU69863</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42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99.54</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Sara Thompson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7671-3496</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Antonio</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Gonzales</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55B Granary Lane</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0675617"/>
                  </a:ext>
                </a:extLst>
              </a:tr>
              <a:tr h="337046">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12351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14 2002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AQX88916</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55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1317.25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Dave Williams</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6794-1674</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Diane</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Adams</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364 East Road</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dirty="0">
                          <a:solidFill>
                            <a:srgbClr val="000000"/>
                          </a:solidFill>
                          <a:effectLst/>
                          <a:latin typeface="Helvetica" panose="020B0604020202020204" pitchFamily="34" charset="0"/>
                        </a:rPr>
                        <a:t>150</a:t>
                      </a:r>
                      <a:endParaRPr lang="en-US" sz="1700" b="0" i="0" u="none" strike="noStrike" dirty="0">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1544192728"/>
                  </a:ext>
                </a:extLst>
              </a:tr>
            </a:tbl>
          </a:graphicData>
        </a:graphic>
      </p:graphicFrame>
    </p:spTree>
    <p:extLst>
      <p:ext uri="{BB962C8B-B14F-4D97-AF65-F5344CB8AC3E}">
        <p14:creationId xmlns:p14="http://schemas.microsoft.com/office/powerpoint/2010/main" val="1063349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Title 1"/>
          <p:cNvSpPr>
            <a:spLocks noGrp="1"/>
          </p:cNvSpPr>
          <p:nvPr>
            <p:ph type="title"/>
          </p:nvPr>
        </p:nvSpPr>
        <p:spPr/>
        <p:txBody>
          <a:bodyPr anchor="ctr"/>
          <a:lstStyle/>
          <a:p>
            <a:pPr algn="ctr" rtl="1"/>
            <a:r>
              <a:rPr lang="fa-IR" altLang="en-US" sz="4400" b="1">
                <a:latin typeface="Titr" pitchFamily="2" charset="-78"/>
                <a:ea typeface="2  Titr"/>
                <a:cs typeface="2  Titr"/>
              </a:rPr>
              <a:t>جداول نرمال 2</a:t>
            </a:r>
            <a:endParaRPr lang="en-US" altLang="en-US" sz="4400" b="1">
              <a:latin typeface="Titr" pitchFamily="2" charset="-78"/>
              <a:ea typeface="2  Titr"/>
              <a:cs typeface="2  Titr"/>
            </a:endParaRPr>
          </a:p>
        </p:txBody>
      </p:sp>
      <p:sp>
        <p:nvSpPr>
          <p:cNvPr id="145410" name="Content Placeholder 2"/>
          <p:cNvSpPr>
            <a:spLocks noGrp="1"/>
          </p:cNvSpPr>
          <p:nvPr>
            <p:ph idx="1"/>
          </p:nvPr>
        </p:nvSpPr>
        <p:spPr/>
        <p:txBody>
          <a:bodyPr/>
          <a:lstStyle/>
          <a:p>
            <a:pPr algn="just" rtl="1"/>
            <a:r>
              <a:rPr lang="fa-IR" altLang="en-US" sz="2800" dirty="0">
                <a:ea typeface="Majalla UI"/>
                <a:cs typeface="B Nazanin" panose="00000400000000000000" pitchFamily="2" charset="-78"/>
              </a:rPr>
              <a:t>یک جدول نرمال2 است اگر:</a:t>
            </a:r>
          </a:p>
          <a:p>
            <a:pPr lvl="1" algn="just" rtl="1"/>
            <a:r>
              <a:rPr lang="fa-IR" altLang="en-US" sz="2400" dirty="0">
                <a:ea typeface="Majalla UI"/>
                <a:cs typeface="B Nazanin" panose="00000400000000000000" pitchFamily="2" charset="-78"/>
              </a:rPr>
              <a:t>نرمال1 باشد </a:t>
            </a:r>
          </a:p>
          <a:p>
            <a:pPr lvl="1" algn="just" rtl="1"/>
            <a:r>
              <a:rPr lang="fa-IR" altLang="en-US" sz="2400" dirty="0">
                <a:ea typeface="Majalla UI"/>
                <a:cs typeface="B Nazanin" panose="00000400000000000000" pitchFamily="2" charset="-78"/>
              </a:rPr>
              <a:t>در آن هیچ وابستگی جزئی به کلید اصلی وجود نداشته باشد. به عبارت دیگر، هیچ ویژگی جدول تنها به قسمتی از کلید اصلی وابستگی نداشته باشد.</a:t>
            </a:r>
          </a:p>
          <a:p>
            <a:pPr lvl="1" algn="just" rtl="1"/>
            <a:endParaRPr lang="fa-IR" altLang="en-US" dirty="0">
              <a:ea typeface="Majalla UI"/>
              <a:cs typeface="B Nazanin" panose="00000400000000000000" pitchFamily="2" charset="-78"/>
            </a:endParaRPr>
          </a:p>
          <a:p>
            <a:pPr algn="just" rtl="1"/>
            <a:endParaRPr lang="fa-IR" altLang="en-US" dirty="0">
              <a:ea typeface="Majalla UI"/>
              <a:cs typeface="B Nazanin" panose="00000400000000000000" pitchFamily="2" charset="-78"/>
            </a:endParaRPr>
          </a:p>
          <a:p>
            <a:pPr algn="just" rtl="1"/>
            <a:endParaRPr lang="fa-IR" altLang="en-US" dirty="0">
              <a:ea typeface="Majalla UI"/>
              <a:cs typeface="B Nazanin" panose="00000400000000000000" pitchFamily="2" charset="-78"/>
            </a:endParaRPr>
          </a:p>
          <a:p>
            <a:pPr algn="just" rtl="1"/>
            <a:endParaRPr lang="fa-IR" altLang="en-US" dirty="0">
              <a:ea typeface="Majalla UI"/>
              <a:cs typeface="B Nazanin" panose="00000400000000000000" pitchFamily="2" charset="-78"/>
            </a:endParaRPr>
          </a:p>
          <a:p>
            <a:pPr algn="just" rtl="1"/>
            <a:endParaRPr lang="fa-IR" altLang="en-US" dirty="0">
              <a:ea typeface="Majalla UI"/>
              <a:cs typeface="B Nazanin" panose="00000400000000000000" pitchFamily="2" charset="-78"/>
            </a:endParaRPr>
          </a:p>
          <a:p>
            <a:pPr algn="just" rtl="1"/>
            <a:endParaRPr lang="fa-IR" altLang="en-US" dirty="0">
              <a:ea typeface="Majalla UI"/>
              <a:cs typeface="B Nazanin" panose="00000400000000000000" pitchFamily="2" charset="-78"/>
            </a:endParaRPr>
          </a:p>
        </p:txBody>
      </p:sp>
      <p:sp>
        <p:nvSpPr>
          <p:cNvPr id="3" name="Slide Number Placeholder 2">
            <a:extLst>
              <a:ext uri="{FF2B5EF4-FFF2-40B4-BE49-F238E27FC236}">
                <a16:creationId xmlns:a16="http://schemas.microsoft.com/office/drawing/2014/main" id="{20A4AFE0-6ACD-4C94-967B-D87C9FF4C0D7}"/>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22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609496534"/>
              </p:ext>
            </p:extLst>
          </p:nvPr>
        </p:nvGraphicFramePr>
        <p:xfrm>
          <a:off x="948130" y="3177058"/>
          <a:ext cx="7238998" cy="2225676"/>
        </p:xfrm>
        <a:graphic>
          <a:graphicData uri="http://schemas.openxmlformats.org/drawingml/2006/table">
            <a:tbl>
              <a:tblPr firstRow="1" bandRow="1">
                <a:tableStyleId>{616DA210-FB5B-4158-B5E0-FEB733F419BA}</a:tableStyleId>
              </a:tblPr>
              <a:tblGrid>
                <a:gridCol w="774647">
                  <a:extLst>
                    <a:ext uri="{9D8B030D-6E8A-4147-A177-3AD203B41FA5}">
                      <a16:colId xmlns:a16="http://schemas.microsoft.com/office/drawing/2014/main" val="20000"/>
                    </a:ext>
                  </a:extLst>
                </a:gridCol>
                <a:gridCol w="852112">
                  <a:extLst>
                    <a:ext uri="{9D8B030D-6E8A-4147-A177-3AD203B41FA5}">
                      <a16:colId xmlns:a16="http://schemas.microsoft.com/office/drawing/2014/main" val="20001"/>
                    </a:ext>
                  </a:extLst>
                </a:gridCol>
                <a:gridCol w="852112">
                  <a:extLst>
                    <a:ext uri="{9D8B030D-6E8A-4147-A177-3AD203B41FA5}">
                      <a16:colId xmlns:a16="http://schemas.microsoft.com/office/drawing/2014/main" val="20002"/>
                    </a:ext>
                  </a:extLst>
                </a:gridCol>
                <a:gridCol w="1712128">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gridCol w="990599">
                  <a:extLst>
                    <a:ext uri="{9D8B030D-6E8A-4147-A177-3AD203B41FA5}">
                      <a16:colId xmlns:a16="http://schemas.microsoft.com/office/drawing/2014/main" val="20006"/>
                    </a:ext>
                  </a:extLst>
                </a:gridCol>
              </a:tblGrid>
              <a:tr h="370946">
                <a:tc>
                  <a:txBody>
                    <a:bodyPr/>
                    <a:lstStyle/>
                    <a:p>
                      <a:pPr algn="ctr"/>
                      <a:r>
                        <a:rPr lang="en-US" sz="1800" dirty="0"/>
                        <a:t>S#</a:t>
                      </a:r>
                    </a:p>
                  </a:txBody>
                  <a:tcPr marT="45733" marB="45733" anchor="ctr"/>
                </a:tc>
                <a:tc>
                  <a:txBody>
                    <a:bodyPr/>
                    <a:lstStyle/>
                    <a:p>
                      <a:pPr algn="ctr"/>
                      <a:r>
                        <a:rPr lang="en-US" sz="1800" dirty="0"/>
                        <a:t>Name</a:t>
                      </a:r>
                    </a:p>
                  </a:txBody>
                  <a:tcPr marT="45733" marB="45733" anchor="ctr"/>
                </a:tc>
                <a:tc>
                  <a:txBody>
                    <a:bodyPr/>
                    <a:lstStyle/>
                    <a:p>
                      <a:pPr algn="ctr"/>
                      <a:r>
                        <a:rPr lang="en-US" sz="1800" dirty="0" err="1"/>
                        <a:t>Crs</a:t>
                      </a:r>
                      <a:r>
                        <a:rPr lang="en-US" sz="1800" dirty="0"/>
                        <a:t>#</a:t>
                      </a:r>
                    </a:p>
                  </a:txBody>
                  <a:tcPr marT="45733" marB="45733" anchor="ctr"/>
                </a:tc>
                <a:tc>
                  <a:txBody>
                    <a:bodyPr/>
                    <a:lstStyle/>
                    <a:p>
                      <a:pPr algn="ctr"/>
                      <a:r>
                        <a:rPr lang="en-US" sz="1800" dirty="0" err="1"/>
                        <a:t>Cname</a:t>
                      </a:r>
                      <a:endParaRPr lang="en-US" sz="1800" dirty="0"/>
                    </a:p>
                  </a:txBody>
                  <a:tcPr marT="45733" marB="45733" anchor="ctr"/>
                </a:tc>
                <a:tc>
                  <a:txBody>
                    <a:bodyPr/>
                    <a:lstStyle/>
                    <a:p>
                      <a:pPr algn="ctr"/>
                      <a:r>
                        <a:rPr lang="en-US" sz="1800" dirty="0"/>
                        <a:t>Unit</a:t>
                      </a:r>
                    </a:p>
                  </a:txBody>
                  <a:tcPr marT="45733" marB="45733" anchor="ctr"/>
                </a:tc>
                <a:tc>
                  <a:txBody>
                    <a:bodyPr/>
                    <a:lstStyle/>
                    <a:p>
                      <a:pPr algn="ctr"/>
                      <a:r>
                        <a:rPr lang="en-US" sz="1800" dirty="0"/>
                        <a:t>Grade</a:t>
                      </a:r>
                    </a:p>
                  </a:txBody>
                  <a:tcPr marT="45733" marB="45733" anchor="ctr"/>
                </a:tc>
                <a:tc>
                  <a:txBody>
                    <a:bodyPr/>
                    <a:lstStyle/>
                    <a:p>
                      <a:pPr algn="ctr"/>
                      <a:r>
                        <a:rPr lang="en-US" sz="1800" dirty="0"/>
                        <a:t>Term</a:t>
                      </a:r>
                    </a:p>
                  </a:txBody>
                  <a:tcPr marT="45733" marB="45733" anchor="ctr"/>
                </a:tc>
                <a:extLst>
                  <a:ext uri="{0D108BD9-81ED-4DB2-BD59-A6C34878D82A}">
                    <a16:rowId xmlns:a16="http://schemas.microsoft.com/office/drawing/2014/main" val="10000"/>
                  </a:ext>
                </a:extLst>
              </a:tr>
              <a:tr h="370946">
                <a:tc>
                  <a:txBody>
                    <a:bodyPr/>
                    <a:lstStyle/>
                    <a:p>
                      <a:pPr algn="ctr"/>
                      <a:r>
                        <a:rPr lang="fa-IR" sz="1800" dirty="0"/>
                        <a:t>7801</a:t>
                      </a:r>
                      <a:endParaRPr lang="en-US" sz="1800" dirty="0"/>
                    </a:p>
                  </a:txBody>
                  <a:tcPr marT="45733" marB="45733"/>
                </a:tc>
                <a:tc>
                  <a:txBody>
                    <a:bodyPr/>
                    <a:lstStyle/>
                    <a:p>
                      <a:pPr algn="ctr"/>
                      <a:r>
                        <a:rPr lang="fa-IR" sz="1800" dirty="0"/>
                        <a:t>علی</a:t>
                      </a:r>
                      <a:endParaRPr lang="en-US" sz="1800" dirty="0"/>
                    </a:p>
                  </a:txBody>
                  <a:tcPr marT="45733" marB="45733"/>
                </a:tc>
                <a:tc>
                  <a:txBody>
                    <a:bodyPr/>
                    <a:lstStyle/>
                    <a:p>
                      <a:pPr algn="ctr"/>
                      <a:r>
                        <a:rPr lang="fa-IR" sz="1800" dirty="0"/>
                        <a:t>1400</a:t>
                      </a:r>
                      <a:endParaRPr lang="en-US" sz="1800" dirty="0"/>
                    </a:p>
                  </a:txBody>
                  <a:tcPr marT="45733" marB="45733"/>
                </a:tc>
                <a:tc>
                  <a:txBody>
                    <a:bodyPr/>
                    <a:lstStyle/>
                    <a:p>
                      <a:pPr algn="ctr"/>
                      <a:r>
                        <a:rPr lang="fa-IR" sz="1800" dirty="0"/>
                        <a:t>پایگاه داده</a:t>
                      </a:r>
                      <a:endParaRPr lang="en-US" sz="1800" dirty="0"/>
                    </a:p>
                  </a:txBody>
                  <a:tcPr marT="45733" marB="45733"/>
                </a:tc>
                <a:tc>
                  <a:txBody>
                    <a:bodyPr/>
                    <a:lstStyle/>
                    <a:p>
                      <a:pPr algn="ctr"/>
                      <a:r>
                        <a:rPr lang="en-US" sz="1800" dirty="0"/>
                        <a:t>3</a:t>
                      </a:r>
                    </a:p>
                  </a:txBody>
                  <a:tcPr marT="45733" marB="45733"/>
                </a:tc>
                <a:tc>
                  <a:txBody>
                    <a:bodyPr/>
                    <a:lstStyle/>
                    <a:p>
                      <a:pPr algn="ctr"/>
                      <a:r>
                        <a:rPr lang="fa-IR" sz="1800" dirty="0"/>
                        <a:t>20</a:t>
                      </a:r>
                      <a:endParaRPr lang="en-US" sz="1800" dirty="0"/>
                    </a:p>
                  </a:txBody>
                  <a:tcPr marT="45733" marB="45733"/>
                </a:tc>
                <a:tc>
                  <a:txBody>
                    <a:bodyPr/>
                    <a:lstStyle/>
                    <a:p>
                      <a:pPr algn="ctr" rtl="1"/>
                      <a:r>
                        <a:rPr lang="fa-IR" sz="1800" dirty="0"/>
                        <a:t>2-79</a:t>
                      </a:r>
                    </a:p>
                  </a:txBody>
                  <a:tcPr marT="45733" marB="45733"/>
                </a:tc>
                <a:extLst>
                  <a:ext uri="{0D108BD9-81ED-4DB2-BD59-A6C34878D82A}">
                    <a16:rowId xmlns:a16="http://schemas.microsoft.com/office/drawing/2014/main" val="10001"/>
                  </a:ext>
                </a:extLst>
              </a:tr>
              <a:tr h="370946">
                <a:tc>
                  <a:txBody>
                    <a:bodyPr/>
                    <a:lstStyle/>
                    <a:p>
                      <a:pPr algn="ctr"/>
                      <a:r>
                        <a:rPr lang="fa-IR" sz="1800" dirty="0"/>
                        <a:t>7801</a:t>
                      </a:r>
                      <a:endParaRPr lang="en-US" sz="1800" dirty="0"/>
                    </a:p>
                  </a:txBody>
                  <a:tcPr marT="45733" marB="45733"/>
                </a:tc>
                <a:tc>
                  <a:txBody>
                    <a:bodyPr/>
                    <a:lstStyle/>
                    <a:p>
                      <a:pPr algn="ctr"/>
                      <a:r>
                        <a:rPr lang="fa-IR" sz="1800" dirty="0"/>
                        <a:t>علی</a:t>
                      </a:r>
                      <a:endParaRPr lang="en-US" sz="1800" dirty="0"/>
                    </a:p>
                  </a:txBody>
                  <a:tcPr marT="45733" marB="45733"/>
                </a:tc>
                <a:tc>
                  <a:txBody>
                    <a:bodyPr/>
                    <a:lstStyle/>
                    <a:p>
                      <a:pPr algn="ctr"/>
                      <a:r>
                        <a:rPr lang="fa-IR" sz="1800" dirty="0"/>
                        <a:t>1500</a:t>
                      </a:r>
                      <a:endParaRPr lang="en-US" sz="1800" dirty="0"/>
                    </a:p>
                  </a:txBody>
                  <a:tcPr marT="45733" marB="45733"/>
                </a:tc>
                <a:tc>
                  <a:txBody>
                    <a:bodyPr/>
                    <a:lstStyle/>
                    <a:p>
                      <a:pPr algn="ctr"/>
                      <a:r>
                        <a:rPr lang="fa-IR" sz="1800" dirty="0"/>
                        <a:t>ریاضی 1</a:t>
                      </a:r>
                      <a:endParaRPr lang="en-US" sz="1800" dirty="0"/>
                    </a:p>
                  </a:txBody>
                  <a:tcPr marT="45733" marB="45733"/>
                </a:tc>
                <a:tc>
                  <a:txBody>
                    <a:bodyPr/>
                    <a:lstStyle/>
                    <a:p>
                      <a:pPr algn="ctr"/>
                      <a:r>
                        <a:rPr lang="en-US" sz="1800" dirty="0"/>
                        <a:t>3</a:t>
                      </a:r>
                    </a:p>
                  </a:txBody>
                  <a:tcPr marT="45733" marB="45733"/>
                </a:tc>
                <a:tc>
                  <a:txBody>
                    <a:bodyPr/>
                    <a:lstStyle/>
                    <a:p>
                      <a:pPr algn="ctr"/>
                      <a:r>
                        <a:rPr lang="fa-IR" sz="1800" dirty="0"/>
                        <a:t>10</a:t>
                      </a:r>
                      <a:endParaRPr lang="en-US" sz="1800" dirty="0"/>
                    </a:p>
                  </a:txBody>
                  <a:tcPr marT="45733" marB="4573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800" dirty="0"/>
                        <a:t>1-80</a:t>
                      </a:r>
                      <a:endParaRPr lang="en-US" sz="1800" dirty="0"/>
                    </a:p>
                  </a:txBody>
                  <a:tcPr marT="45733" marB="45733"/>
                </a:tc>
                <a:extLst>
                  <a:ext uri="{0D108BD9-81ED-4DB2-BD59-A6C34878D82A}">
                    <a16:rowId xmlns:a16="http://schemas.microsoft.com/office/drawing/2014/main" val="10002"/>
                  </a:ext>
                </a:extLst>
              </a:tr>
              <a:tr h="3709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800" dirty="0"/>
                        <a:t>7801</a:t>
                      </a:r>
                      <a:endParaRPr lang="en-US" sz="1800" dirty="0"/>
                    </a:p>
                  </a:txBody>
                  <a:tcPr marT="45733" marB="4573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800" dirty="0"/>
                        <a:t>علی</a:t>
                      </a:r>
                      <a:endParaRPr lang="en-US" sz="1800" dirty="0"/>
                    </a:p>
                  </a:txBody>
                  <a:tcPr marT="45733" marB="45733"/>
                </a:tc>
                <a:tc>
                  <a:txBody>
                    <a:bodyPr/>
                    <a:lstStyle/>
                    <a:p>
                      <a:pPr algn="ctr"/>
                      <a:r>
                        <a:rPr lang="fa-IR" sz="1800" dirty="0"/>
                        <a:t>1600</a:t>
                      </a:r>
                      <a:endParaRPr lang="en-US" sz="1800" dirty="0"/>
                    </a:p>
                  </a:txBody>
                  <a:tcPr marT="45733" marB="45733"/>
                </a:tc>
                <a:tc>
                  <a:txBody>
                    <a:bodyPr/>
                    <a:lstStyle/>
                    <a:p>
                      <a:pPr algn="ctr"/>
                      <a:r>
                        <a:rPr lang="fa-IR" sz="1800" dirty="0"/>
                        <a:t>تجزیه و تحلیل</a:t>
                      </a:r>
                      <a:endParaRPr lang="en-US" sz="1800" dirty="0"/>
                    </a:p>
                  </a:txBody>
                  <a:tcPr marT="45733" marB="45733"/>
                </a:tc>
                <a:tc>
                  <a:txBody>
                    <a:bodyPr/>
                    <a:lstStyle/>
                    <a:p>
                      <a:pPr algn="ctr"/>
                      <a:r>
                        <a:rPr lang="en-US" sz="1800" dirty="0"/>
                        <a:t>3</a:t>
                      </a:r>
                    </a:p>
                  </a:txBody>
                  <a:tcPr marT="45733" marB="45733"/>
                </a:tc>
                <a:tc>
                  <a:txBody>
                    <a:bodyPr/>
                    <a:lstStyle/>
                    <a:p>
                      <a:pPr algn="ctr"/>
                      <a:r>
                        <a:rPr lang="fa-IR" sz="1800" dirty="0"/>
                        <a:t>20</a:t>
                      </a:r>
                      <a:endParaRPr lang="en-US" sz="1800" dirty="0"/>
                    </a:p>
                  </a:txBody>
                  <a:tcPr marT="45733" marB="4573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800" dirty="0"/>
                        <a:t>1-80</a:t>
                      </a:r>
                      <a:endParaRPr lang="en-US" sz="1800" dirty="0"/>
                    </a:p>
                  </a:txBody>
                  <a:tcPr marT="45733" marB="45733"/>
                </a:tc>
                <a:extLst>
                  <a:ext uri="{0D108BD9-81ED-4DB2-BD59-A6C34878D82A}">
                    <a16:rowId xmlns:a16="http://schemas.microsoft.com/office/drawing/2014/main" val="10003"/>
                  </a:ext>
                </a:extLst>
              </a:tr>
              <a:tr h="370946">
                <a:tc>
                  <a:txBody>
                    <a:bodyPr/>
                    <a:lstStyle/>
                    <a:p>
                      <a:pPr algn="ctr"/>
                      <a:r>
                        <a:rPr lang="fa-IR" sz="1800" dirty="0"/>
                        <a:t>7902</a:t>
                      </a:r>
                      <a:endParaRPr lang="en-US" sz="1800" dirty="0"/>
                    </a:p>
                  </a:txBody>
                  <a:tcPr marT="45733" marB="45733"/>
                </a:tc>
                <a:tc>
                  <a:txBody>
                    <a:bodyPr/>
                    <a:lstStyle/>
                    <a:p>
                      <a:pPr algn="ctr"/>
                      <a:r>
                        <a:rPr lang="fa-IR" sz="1800" dirty="0"/>
                        <a:t>عسل</a:t>
                      </a:r>
                      <a:endParaRPr lang="en-US" sz="1800" dirty="0"/>
                    </a:p>
                  </a:txBody>
                  <a:tcPr marT="45733" marB="45733"/>
                </a:tc>
                <a:tc>
                  <a:txBody>
                    <a:bodyPr/>
                    <a:lstStyle/>
                    <a:p>
                      <a:pPr algn="ctr"/>
                      <a:r>
                        <a:rPr lang="fa-IR" sz="1800" dirty="0"/>
                        <a:t>1400</a:t>
                      </a:r>
                      <a:endParaRPr lang="en-US" sz="1800" dirty="0"/>
                    </a:p>
                  </a:txBody>
                  <a:tcPr marT="45733" marB="45733"/>
                </a:tc>
                <a:tc>
                  <a:txBody>
                    <a:bodyPr/>
                    <a:lstStyle/>
                    <a:p>
                      <a:pPr algn="ctr"/>
                      <a:r>
                        <a:rPr lang="fa-IR" sz="1800" dirty="0"/>
                        <a:t>پایگاه داده </a:t>
                      </a:r>
                      <a:endParaRPr lang="en-US" sz="1800" dirty="0"/>
                    </a:p>
                  </a:txBody>
                  <a:tcPr marT="45733" marB="45733"/>
                </a:tc>
                <a:tc>
                  <a:txBody>
                    <a:bodyPr/>
                    <a:lstStyle/>
                    <a:p>
                      <a:pPr algn="ctr"/>
                      <a:r>
                        <a:rPr lang="en-US" sz="1800" dirty="0"/>
                        <a:t>3</a:t>
                      </a:r>
                    </a:p>
                  </a:txBody>
                  <a:tcPr marT="45733" marB="45733"/>
                </a:tc>
                <a:tc>
                  <a:txBody>
                    <a:bodyPr/>
                    <a:lstStyle/>
                    <a:p>
                      <a:pPr algn="ctr"/>
                      <a:r>
                        <a:rPr lang="fa-IR" sz="1800" dirty="0"/>
                        <a:t>7</a:t>
                      </a:r>
                      <a:endParaRPr lang="en-US" sz="1800" dirty="0"/>
                    </a:p>
                  </a:txBody>
                  <a:tcPr marT="45733" marB="4573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800" dirty="0"/>
                        <a:t>1-80</a:t>
                      </a:r>
                    </a:p>
                  </a:txBody>
                  <a:tcPr marT="45733" marB="45733"/>
                </a:tc>
                <a:extLst>
                  <a:ext uri="{0D108BD9-81ED-4DB2-BD59-A6C34878D82A}">
                    <a16:rowId xmlns:a16="http://schemas.microsoft.com/office/drawing/2014/main" val="10004"/>
                  </a:ext>
                </a:extLst>
              </a:tr>
              <a:tr h="370946">
                <a:tc>
                  <a:txBody>
                    <a:bodyPr/>
                    <a:lstStyle/>
                    <a:p>
                      <a:pPr algn="ctr"/>
                      <a:r>
                        <a:rPr lang="fa-IR" sz="1800" dirty="0"/>
                        <a:t>7902</a:t>
                      </a:r>
                      <a:endParaRPr lang="en-US" sz="1800" dirty="0"/>
                    </a:p>
                  </a:txBody>
                  <a:tcPr marT="45733" marB="45733"/>
                </a:tc>
                <a:tc>
                  <a:txBody>
                    <a:bodyPr/>
                    <a:lstStyle/>
                    <a:p>
                      <a:pPr algn="ctr"/>
                      <a:r>
                        <a:rPr lang="fa-IR" sz="1800" dirty="0"/>
                        <a:t>عسل</a:t>
                      </a:r>
                      <a:endParaRPr lang="en-US" sz="1800" dirty="0"/>
                    </a:p>
                  </a:txBody>
                  <a:tcPr marT="45733" marB="45733"/>
                </a:tc>
                <a:tc>
                  <a:txBody>
                    <a:bodyPr/>
                    <a:lstStyle/>
                    <a:p>
                      <a:pPr algn="ctr"/>
                      <a:r>
                        <a:rPr lang="fa-IR" sz="1800" dirty="0"/>
                        <a:t>1700</a:t>
                      </a:r>
                      <a:endParaRPr lang="en-US" sz="1800" dirty="0"/>
                    </a:p>
                  </a:txBody>
                  <a:tcPr marT="45733" marB="45733"/>
                </a:tc>
                <a:tc>
                  <a:txBody>
                    <a:bodyPr/>
                    <a:lstStyle/>
                    <a:p>
                      <a:pPr algn="ctr"/>
                      <a:r>
                        <a:rPr lang="fa-IR" sz="1800" dirty="0"/>
                        <a:t>تربیت بدنی</a:t>
                      </a:r>
                      <a:endParaRPr lang="en-US" sz="1800" dirty="0"/>
                    </a:p>
                  </a:txBody>
                  <a:tcPr marT="45733" marB="45733"/>
                </a:tc>
                <a:tc>
                  <a:txBody>
                    <a:bodyPr/>
                    <a:lstStyle/>
                    <a:p>
                      <a:pPr algn="ctr"/>
                      <a:r>
                        <a:rPr lang="en-US" sz="1800" dirty="0"/>
                        <a:t>1</a:t>
                      </a:r>
                    </a:p>
                  </a:txBody>
                  <a:tcPr marT="45733" marB="45733"/>
                </a:tc>
                <a:tc>
                  <a:txBody>
                    <a:bodyPr/>
                    <a:lstStyle/>
                    <a:p>
                      <a:pPr algn="ctr"/>
                      <a:r>
                        <a:rPr lang="fa-IR" sz="1800" dirty="0"/>
                        <a:t>20</a:t>
                      </a:r>
                      <a:endParaRPr lang="en-US" sz="1800" dirty="0"/>
                    </a:p>
                  </a:txBody>
                  <a:tcPr marT="45733" marB="45733"/>
                </a:tc>
                <a:tc>
                  <a:txBody>
                    <a:bodyPr/>
                    <a:lstStyle/>
                    <a:p>
                      <a:pPr algn="ctr"/>
                      <a:r>
                        <a:rPr lang="fa-IR" sz="1800" dirty="0"/>
                        <a:t>1-80</a:t>
                      </a:r>
                      <a:endParaRPr lang="en-US" sz="1800" dirty="0"/>
                    </a:p>
                  </a:txBody>
                  <a:tcPr marT="45733" marB="45733"/>
                </a:tc>
                <a:extLst>
                  <a:ext uri="{0D108BD9-81ED-4DB2-BD59-A6C34878D82A}">
                    <a16:rowId xmlns:a16="http://schemas.microsoft.com/office/drawing/2014/main" val="10005"/>
                  </a:ext>
                </a:extLst>
              </a:tr>
            </a:tbl>
          </a:graphicData>
        </a:graphic>
      </p:graphicFrame>
      <p:sp>
        <p:nvSpPr>
          <p:cNvPr id="7" name="TextBox 6">
            <a:extLst>
              <a:ext uri="{FF2B5EF4-FFF2-40B4-BE49-F238E27FC236}">
                <a16:creationId xmlns:a16="http://schemas.microsoft.com/office/drawing/2014/main" id="{C504E865-2F12-4573-9DB8-3760670619B1}"/>
              </a:ext>
            </a:extLst>
          </p:cNvPr>
          <p:cNvSpPr txBox="1"/>
          <p:nvPr/>
        </p:nvSpPr>
        <p:spPr>
          <a:xfrm>
            <a:off x="457200" y="5764212"/>
            <a:ext cx="8229600" cy="369332"/>
          </a:xfrm>
          <a:prstGeom prst="rect">
            <a:avLst/>
          </a:prstGeom>
          <a:noFill/>
        </p:spPr>
        <p:txBody>
          <a:bodyPr wrap="square">
            <a:spAutoFit/>
          </a:bodyPr>
          <a:lstStyle/>
          <a:p>
            <a:pPr algn="just" rtl="1"/>
            <a:r>
              <a:rPr lang="fa-IR" altLang="en-US" dirty="0">
                <a:ea typeface="Majalla UI"/>
                <a:cs typeface="B Nazanin" panose="00000400000000000000" pitchFamily="2" charset="-78"/>
              </a:rPr>
              <a:t> </a:t>
            </a:r>
            <a:r>
              <a:rPr lang="fa-IR" altLang="en-US" sz="1800" dirty="0">
                <a:ea typeface="Majalla UI"/>
                <a:cs typeface="B Nazanin" panose="00000400000000000000" pitchFamily="2" charset="-78"/>
              </a:rPr>
              <a:t>بخشی از جدول فوق وابسته به </a:t>
            </a:r>
            <a:r>
              <a:rPr lang="en-US" altLang="en-US" sz="1800" dirty="0" err="1">
                <a:cs typeface="B Nazanin" panose="00000400000000000000" pitchFamily="2" charset="-78"/>
              </a:rPr>
              <a:t>Crs</a:t>
            </a:r>
            <a:r>
              <a:rPr lang="en-US" altLang="en-US" sz="1800" dirty="0">
                <a:cs typeface="B Nazanin" panose="00000400000000000000" pitchFamily="2" charset="-78"/>
              </a:rPr>
              <a:t>#</a:t>
            </a:r>
            <a:r>
              <a:rPr lang="fa-IR" altLang="en-US" sz="1800" dirty="0">
                <a:ea typeface="Majalla UI"/>
                <a:cs typeface="B Nazanin" panose="00000400000000000000" pitchFamily="2" charset="-78"/>
              </a:rPr>
              <a:t> است و بخش دیگر وابسته به </a:t>
            </a:r>
            <a:r>
              <a:rPr lang="en-US" altLang="en-US" sz="1800" dirty="0">
                <a:cs typeface="B Nazanin" panose="00000400000000000000" pitchFamily="2" charset="-78"/>
              </a:rPr>
              <a:t>S#</a:t>
            </a:r>
            <a:r>
              <a:rPr lang="fa-IR" altLang="en-US" sz="1800" dirty="0">
                <a:ea typeface="Majalla UI"/>
                <a:cs typeface="B Nazanin" panose="00000400000000000000" pitchFamily="2" charset="-78"/>
              </a:rPr>
              <a:t> است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Title 1"/>
          <p:cNvSpPr>
            <a:spLocks noGrp="1"/>
          </p:cNvSpPr>
          <p:nvPr>
            <p:ph type="title"/>
          </p:nvPr>
        </p:nvSpPr>
        <p:spPr/>
        <p:txBody>
          <a:bodyPr anchor="ctr"/>
          <a:lstStyle/>
          <a:p>
            <a:pPr algn="ctr" rtl="1"/>
            <a:r>
              <a:rPr lang="fa-IR" altLang="en-US" sz="4400" b="1" dirty="0">
                <a:latin typeface="Titr" pitchFamily="2" charset="-78"/>
                <a:ea typeface="2  Titr"/>
                <a:cs typeface="2  Titr"/>
              </a:rPr>
              <a:t>جداول نرمال 3</a:t>
            </a:r>
            <a:endParaRPr lang="en-US" altLang="en-US" sz="4400" b="1" dirty="0">
              <a:latin typeface="Titr" pitchFamily="2" charset="-78"/>
              <a:ea typeface="2  Titr"/>
              <a:cs typeface="2  Titr"/>
            </a:endParaRPr>
          </a:p>
        </p:txBody>
      </p:sp>
      <p:sp>
        <p:nvSpPr>
          <p:cNvPr id="145410" name="Content Placeholder 2"/>
          <p:cNvSpPr>
            <a:spLocks noGrp="1"/>
          </p:cNvSpPr>
          <p:nvPr>
            <p:ph idx="1"/>
          </p:nvPr>
        </p:nvSpPr>
        <p:spPr>
          <a:xfrm>
            <a:off x="0" y="914400"/>
            <a:ext cx="8845549" cy="5468293"/>
          </a:xfrm>
        </p:spPr>
        <p:txBody>
          <a:bodyPr>
            <a:normAutofit/>
          </a:bodyPr>
          <a:lstStyle/>
          <a:p>
            <a:pPr algn="r" rtl="1"/>
            <a:r>
              <a:rPr lang="fa-IR" sz="2800" dirty="0">
                <a:cs typeface="B Nazanin" panose="00000400000000000000" pitchFamily="2" charset="-78"/>
              </a:rPr>
              <a:t>يک جدول در فرم سوم نرمال </a:t>
            </a:r>
            <a:r>
              <a:rPr lang="en-US" sz="2800" dirty="0">
                <a:cs typeface="B Nazanin" panose="00000400000000000000" pitchFamily="2" charset="-78"/>
              </a:rPr>
              <a:t>3NF</a:t>
            </a:r>
            <a:r>
              <a:rPr lang="fa-IR" sz="2800" dirty="0">
                <a:cs typeface="B Nazanin" panose="00000400000000000000" pitchFamily="2" charset="-78"/>
              </a:rPr>
              <a:t>است اگر ا</a:t>
            </a:r>
            <a:r>
              <a:rPr lang="fa-IR" sz="2800" b="1" dirty="0">
                <a:cs typeface="B Nazanin" panose="00000400000000000000" pitchFamily="2" charset="-78"/>
              </a:rPr>
              <a:t>ولا </a:t>
            </a:r>
            <a:r>
              <a:rPr lang="en-US" sz="2800" b="1" dirty="0">
                <a:cs typeface="B Nazanin" panose="00000400000000000000" pitchFamily="2" charset="-78"/>
              </a:rPr>
              <a:t>2NF </a:t>
            </a:r>
            <a:r>
              <a:rPr lang="fa-IR" sz="2800" b="1" dirty="0">
                <a:cs typeface="B Nazanin" panose="00000400000000000000" pitchFamily="2" charset="-78"/>
              </a:rPr>
              <a:t>باشد</a:t>
            </a:r>
            <a:r>
              <a:rPr lang="fa-IR" sz="2800" dirty="0">
                <a:cs typeface="B Nazanin" panose="00000400000000000000" pitchFamily="2" charset="-78"/>
              </a:rPr>
              <a:t>، ثانيا </a:t>
            </a:r>
            <a:r>
              <a:rPr lang="fa-IR" sz="2800" b="1" dirty="0">
                <a:cs typeface="B Nazanin" panose="00000400000000000000" pitchFamily="2" charset="-78"/>
              </a:rPr>
              <a:t>کليه صفات خاصه </a:t>
            </a:r>
            <a:r>
              <a:rPr lang="fa-IR" sz="2800" dirty="0">
                <a:cs typeface="B Nazanin" panose="00000400000000000000" pitchFamily="2" charset="-78"/>
              </a:rPr>
              <a:t>غير کليد در جدول </a:t>
            </a:r>
            <a:r>
              <a:rPr lang="fa-IR" sz="2800" b="1" dirty="0">
                <a:cs typeface="B Nazanin" panose="00000400000000000000" pitchFamily="2" charset="-78"/>
              </a:rPr>
              <a:t>با کليد اصلی </a:t>
            </a:r>
            <a:r>
              <a:rPr lang="fa-IR" sz="2800" dirty="0">
                <a:cs typeface="B Nazanin" panose="00000400000000000000" pitchFamily="2" charset="-78"/>
              </a:rPr>
              <a:t>وابستگی </a:t>
            </a:r>
            <a:r>
              <a:rPr lang="fa-IR" sz="2800" b="1" dirty="0">
                <a:cs typeface="B Nazanin" panose="00000400000000000000" pitchFamily="2" charset="-78"/>
              </a:rPr>
              <a:t>تابعی غير تعدی </a:t>
            </a:r>
            <a:r>
              <a:rPr lang="fa-IR" sz="2800" dirty="0">
                <a:cs typeface="B Nazanin" panose="00000400000000000000" pitchFamily="2" charset="-78"/>
              </a:rPr>
              <a:t>داشته باشند.</a:t>
            </a:r>
          </a:p>
          <a:p>
            <a:pPr algn="r" rtl="1"/>
            <a:r>
              <a:rPr lang="fa-IR" sz="2800" dirty="0">
                <a:cs typeface="B Nazanin" panose="00000400000000000000" pitchFamily="2" charset="-78"/>
              </a:rPr>
              <a:t>وابستگی تعدی </a:t>
            </a:r>
            <a:r>
              <a:rPr lang="en-US" sz="2800" dirty="0">
                <a:cs typeface="B Nazanin" panose="00000400000000000000" pitchFamily="2" charset="-78"/>
              </a:rPr>
              <a:t>transitive dependency </a:t>
            </a:r>
            <a:r>
              <a:rPr lang="fa-IR" sz="2800" dirty="0">
                <a:cs typeface="B Nazanin" panose="00000400000000000000" pitchFamily="2" charset="-78"/>
              </a:rPr>
              <a:t>يک وابستگی تابعی غير مستقيم است که در آن </a:t>
            </a:r>
            <a:r>
              <a:rPr lang="en-US" sz="2800" dirty="0">
                <a:cs typeface="B Nazanin" panose="00000400000000000000" pitchFamily="2" charset="-78"/>
              </a:rPr>
              <a:t>X→Z </a:t>
            </a:r>
            <a:r>
              <a:rPr lang="fa-IR" sz="2800" dirty="0">
                <a:cs typeface="B Nazanin" panose="00000400000000000000" pitchFamily="2" charset="-78"/>
              </a:rPr>
              <a:t>است اگر </a:t>
            </a:r>
            <a:r>
              <a:rPr lang="en-US" sz="2800" dirty="0">
                <a:cs typeface="B Nazanin" panose="00000400000000000000" pitchFamily="2" charset="-78"/>
              </a:rPr>
              <a:t>X→Y </a:t>
            </a:r>
            <a:r>
              <a:rPr lang="fa-IR" sz="2800" dirty="0">
                <a:cs typeface="B Nazanin" panose="00000400000000000000" pitchFamily="2" charset="-78"/>
              </a:rPr>
              <a:t>و </a:t>
            </a:r>
            <a:r>
              <a:rPr lang="en-US" sz="2800" dirty="0">
                <a:cs typeface="B Nazanin" panose="00000400000000000000" pitchFamily="2" charset="-78"/>
              </a:rPr>
              <a:t>Y→Z </a:t>
            </a:r>
            <a:r>
              <a:rPr lang="fa-IR" sz="2800" dirty="0">
                <a:cs typeface="B Nazanin" panose="00000400000000000000" pitchFamily="2" charset="-78"/>
              </a:rPr>
              <a:t>باشد.</a:t>
            </a:r>
          </a:p>
          <a:p>
            <a:pPr algn="r" rtl="1"/>
            <a:r>
              <a:rPr lang="fa-IR" sz="2800" dirty="0">
                <a:cs typeface="B Nazanin" panose="00000400000000000000" pitchFamily="2" charset="-78"/>
              </a:rPr>
              <a:t>در فرم سوم نرمال کليه ستون های جدول مستقيما توسط کليد اصلی مشخص می شوند.</a:t>
            </a:r>
          </a:p>
          <a:p>
            <a:pPr algn="r" rtl="1"/>
            <a:r>
              <a:rPr lang="fa-IR" sz="2800" dirty="0">
                <a:cs typeface="B Nazanin" panose="00000400000000000000" pitchFamily="2" charset="-78"/>
              </a:rPr>
              <a:t> با </a:t>
            </a:r>
            <a:r>
              <a:rPr lang="fa-IR" sz="2800" b="1" dirty="0">
                <a:cs typeface="B Nazanin" panose="00000400000000000000" pitchFamily="2" charset="-78"/>
              </a:rPr>
              <a:t>حذف فيلدهائی که وابستگی مستقيم با کليد ندارند </a:t>
            </a:r>
            <a:r>
              <a:rPr lang="fa-IR" sz="2800" dirty="0">
                <a:cs typeface="B Nazanin" panose="00000400000000000000" pitchFamily="2" charset="-78"/>
              </a:rPr>
              <a:t>به فرم سوم نرمال می رسيم. برای اين کار گروهی از ستون های جدول را که مقدارشان برای بيش از يک رکورد تکرار می شود را در جدول جداگانه ای قرار دهيد.</a:t>
            </a:r>
          </a:p>
          <a:p>
            <a:pPr algn="r" rtl="1"/>
            <a:endParaRPr lang="fa-IR" altLang="en-US" sz="2800" dirty="0">
              <a:ea typeface="Majalla UI"/>
              <a:cs typeface="B Nazanin" panose="00000400000000000000" pitchFamily="2" charset="-78"/>
            </a:endParaRPr>
          </a:p>
        </p:txBody>
      </p:sp>
      <p:sp>
        <p:nvSpPr>
          <p:cNvPr id="3" name="Slide Number Placeholder 2">
            <a:extLst>
              <a:ext uri="{FF2B5EF4-FFF2-40B4-BE49-F238E27FC236}">
                <a16:creationId xmlns:a16="http://schemas.microsoft.com/office/drawing/2014/main" id="{B48A8EBA-C0E8-47D6-8E5F-0EFCBFA744C8}"/>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23</a:t>
            </a:fld>
            <a:endParaRPr lang="en-US"/>
          </a:p>
        </p:txBody>
      </p:sp>
    </p:spTree>
    <p:extLst>
      <p:ext uri="{BB962C8B-B14F-4D97-AF65-F5344CB8AC3E}">
        <p14:creationId xmlns:p14="http://schemas.microsoft.com/office/powerpoint/2010/main" val="2653286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Title 1"/>
          <p:cNvSpPr>
            <a:spLocks noGrp="1"/>
          </p:cNvSpPr>
          <p:nvPr>
            <p:ph type="title"/>
          </p:nvPr>
        </p:nvSpPr>
        <p:spPr/>
        <p:txBody>
          <a:bodyPr anchor="ctr"/>
          <a:lstStyle/>
          <a:p>
            <a:pPr algn="ctr" rtl="1"/>
            <a:r>
              <a:rPr lang="fa-IR" altLang="en-US" sz="4400" b="1" dirty="0">
                <a:latin typeface="Titr" pitchFamily="2" charset="-78"/>
                <a:ea typeface="2  Titr"/>
                <a:cs typeface="2  Titr"/>
              </a:rPr>
              <a:t>جداول نرمال 3</a:t>
            </a:r>
            <a:endParaRPr lang="en-US" altLang="en-US" sz="4400" b="1" dirty="0">
              <a:latin typeface="Titr" pitchFamily="2" charset="-78"/>
              <a:ea typeface="2  Titr"/>
              <a:cs typeface="2  Titr"/>
            </a:endParaRPr>
          </a:p>
        </p:txBody>
      </p:sp>
      <p:sp>
        <p:nvSpPr>
          <p:cNvPr id="3" name="Content Placeholder 2"/>
          <p:cNvSpPr>
            <a:spLocks noGrp="1"/>
          </p:cNvSpPr>
          <p:nvPr>
            <p:ph idx="1"/>
          </p:nvPr>
        </p:nvSpPr>
        <p:spPr/>
        <p:txBody>
          <a:bodyPr>
            <a:normAutofit/>
          </a:bodyPr>
          <a:lstStyle/>
          <a:p>
            <a:pPr marL="274320" indent="-274320" algn="just" rtl="1" fontAlgn="auto">
              <a:spcAft>
                <a:spcPts val="0"/>
              </a:spcAft>
              <a:buClr>
                <a:schemeClr val="accent3"/>
              </a:buClr>
              <a:buFont typeface="Wingdings 2"/>
              <a:buChar char=""/>
              <a:defRPr/>
            </a:pPr>
            <a:r>
              <a:rPr lang="fa-IR" sz="2800" dirty="0">
                <a:cs typeface="B Nazanin" panose="00000400000000000000" pitchFamily="2" charset="-78"/>
              </a:rPr>
              <a:t>یک جدول نرمال3 است اگر:</a:t>
            </a:r>
          </a:p>
          <a:p>
            <a:pPr marL="640080" lvl="1" indent="-246888" algn="just" rtl="1" fontAlgn="auto">
              <a:spcAft>
                <a:spcPts val="0"/>
              </a:spcAft>
              <a:buFont typeface="Wingdings 2"/>
              <a:buChar char=""/>
              <a:defRPr/>
            </a:pPr>
            <a:r>
              <a:rPr lang="fa-IR" sz="2400" dirty="0">
                <a:cs typeface="B Nazanin" panose="00000400000000000000" pitchFamily="2" charset="-78"/>
              </a:rPr>
              <a:t>نرمال2 باشد </a:t>
            </a:r>
          </a:p>
          <a:p>
            <a:pPr marL="640080" lvl="1" indent="-246888" algn="just" rtl="1" fontAlgn="auto">
              <a:spcAft>
                <a:spcPts val="0"/>
              </a:spcAft>
              <a:buFont typeface="Wingdings 2"/>
              <a:buChar char=""/>
              <a:defRPr/>
            </a:pPr>
            <a:r>
              <a:rPr lang="fa-IR" sz="2400" dirty="0">
                <a:cs typeface="B Nazanin" panose="00000400000000000000" pitchFamily="2" charset="-78"/>
              </a:rPr>
              <a:t>در آن هیچ وابستگی متعدی (وابستگی با واسطه) در آن وجود نداشته باشد. به عبارت دیگر، در آن هیچ ویژگی غیر کلیدی به ویژگی غیر کلیدی دیگر وابستگی تابعی نداشته باشد.</a:t>
            </a:r>
          </a:p>
          <a:p>
            <a:pPr marL="274320" indent="-274320" algn="just" rtl="1" fontAlgn="auto">
              <a:spcAft>
                <a:spcPts val="0"/>
              </a:spcAft>
              <a:buClr>
                <a:schemeClr val="accent3"/>
              </a:buClr>
              <a:buFont typeface="Wingdings 2"/>
              <a:buChar char=""/>
              <a:defRPr/>
            </a:pPr>
            <a:endParaRPr lang="fa-IR" dirty="0">
              <a:cs typeface="B Nazanin" panose="00000400000000000000" pitchFamily="2" charset="-78"/>
            </a:endParaRPr>
          </a:p>
          <a:p>
            <a:pPr marL="274320" indent="-274320" algn="just" rtl="1" fontAlgn="auto">
              <a:spcAft>
                <a:spcPts val="0"/>
              </a:spcAft>
              <a:buClr>
                <a:schemeClr val="accent3"/>
              </a:buClr>
              <a:buFont typeface="Wingdings 2"/>
              <a:buChar char=""/>
              <a:defRPr/>
            </a:pPr>
            <a:endParaRPr lang="fa-IR" dirty="0">
              <a:cs typeface="B Nazanin" panose="00000400000000000000" pitchFamily="2" charset="-78"/>
            </a:endParaRPr>
          </a:p>
          <a:p>
            <a:pPr marL="274320" indent="-274320" algn="just" rtl="1" fontAlgn="auto">
              <a:spcAft>
                <a:spcPts val="0"/>
              </a:spcAft>
              <a:buClr>
                <a:schemeClr val="accent3"/>
              </a:buClr>
              <a:buFont typeface="Wingdings 2"/>
              <a:buChar char=""/>
              <a:defRPr/>
            </a:pPr>
            <a:endParaRPr lang="fa-IR" dirty="0">
              <a:cs typeface="B Nazanin" panose="00000400000000000000" pitchFamily="2" charset="-78"/>
            </a:endParaRPr>
          </a:p>
          <a:p>
            <a:pPr marL="274320" indent="-274320" algn="just" rtl="1" fontAlgn="auto">
              <a:spcAft>
                <a:spcPts val="0"/>
              </a:spcAft>
              <a:buClr>
                <a:schemeClr val="accent3"/>
              </a:buClr>
              <a:buFont typeface="Wingdings 2"/>
              <a:buChar char=""/>
              <a:defRPr/>
            </a:pPr>
            <a:endParaRPr lang="fa-IR" dirty="0">
              <a:cs typeface="B Nazanin" panose="00000400000000000000" pitchFamily="2" charset="-78"/>
            </a:endParaRPr>
          </a:p>
          <a:p>
            <a:pPr marL="274320" indent="-274320" fontAlgn="auto">
              <a:spcAft>
                <a:spcPts val="0"/>
              </a:spcAft>
              <a:buClr>
                <a:schemeClr val="accent3"/>
              </a:buClr>
              <a:buFont typeface="Wingdings 2"/>
              <a:buChar char=""/>
              <a:defRPr/>
            </a:pPr>
            <a:endParaRPr lang="fa-IR" dirty="0">
              <a:cs typeface="B Nazanin" panose="00000400000000000000" pitchFamily="2" charset="-78"/>
            </a:endParaRPr>
          </a:p>
        </p:txBody>
      </p:sp>
      <p:sp>
        <p:nvSpPr>
          <p:cNvPr id="4" name="Slide Number Placeholder 3">
            <a:extLst>
              <a:ext uri="{FF2B5EF4-FFF2-40B4-BE49-F238E27FC236}">
                <a16:creationId xmlns:a16="http://schemas.microsoft.com/office/drawing/2014/main" id="{B3DD5900-62AA-4792-B743-5CABA8AE3F58}"/>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24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176409987"/>
              </p:ext>
            </p:extLst>
          </p:nvPr>
        </p:nvGraphicFramePr>
        <p:xfrm>
          <a:off x="781050" y="3276600"/>
          <a:ext cx="6477000" cy="1482724"/>
        </p:xfrm>
        <a:graphic>
          <a:graphicData uri="http://schemas.openxmlformats.org/drawingml/2006/table">
            <a:tbl>
              <a:tblPr firstRow="1" bandRow="1">
                <a:tableStyleId>{616DA210-FB5B-4158-B5E0-FEB733F419BA}</a:tableStyleId>
              </a:tblPr>
              <a:tblGrid>
                <a:gridCol w="1145751">
                  <a:extLst>
                    <a:ext uri="{9D8B030D-6E8A-4147-A177-3AD203B41FA5}">
                      <a16:colId xmlns:a16="http://schemas.microsoft.com/office/drawing/2014/main" val="20000"/>
                    </a:ext>
                  </a:extLst>
                </a:gridCol>
                <a:gridCol w="1140247">
                  <a:extLst>
                    <a:ext uri="{9D8B030D-6E8A-4147-A177-3AD203B41FA5}">
                      <a16:colId xmlns:a16="http://schemas.microsoft.com/office/drawing/2014/main" val="20001"/>
                    </a:ext>
                  </a:extLst>
                </a:gridCol>
                <a:gridCol w="1676401">
                  <a:extLst>
                    <a:ext uri="{9D8B030D-6E8A-4147-A177-3AD203B41FA5}">
                      <a16:colId xmlns:a16="http://schemas.microsoft.com/office/drawing/2014/main" val="20002"/>
                    </a:ext>
                  </a:extLst>
                </a:gridCol>
                <a:gridCol w="2514601">
                  <a:extLst>
                    <a:ext uri="{9D8B030D-6E8A-4147-A177-3AD203B41FA5}">
                      <a16:colId xmlns:a16="http://schemas.microsoft.com/office/drawing/2014/main" val="20003"/>
                    </a:ext>
                  </a:extLst>
                </a:gridCol>
              </a:tblGrid>
              <a:tr h="370681">
                <a:tc>
                  <a:txBody>
                    <a:bodyPr/>
                    <a:lstStyle/>
                    <a:p>
                      <a:pPr algn="ctr"/>
                      <a:r>
                        <a:rPr lang="en-US" sz="1800" dirty="0"/>
                        <a:t>Prof#</a:t>
                      </a:r>
                    </a:p>
                  </a:txBody>
                  <a:tcPr marT="45700" marB="45700" anchor="ctr"/>
                </a:tc>
                <a:tc>
                  <a:txBody>
                    <a:bodyPr/>
                    <a:lstStyle/>
                    <a:p>
                      <a:pPr algn="ctr"/>
                      <a:r>
                        <a:rPr lang="en-US" sz="1800" dirty="0" err="1"/>
                        <a:t>Pname</a:t>
                      </a:r>
                      <a:endParaRPr lang="en-US" sz="1800" dirty="0"/>
                    </a:p>
                  </a:txBody>
                  <a:tcPr marT="45700" marB="45700" anchor="ctr"/>
                </a:tc>
                <a:tc>
                  <a:txBody>
                    <a:bodyPr/>
                    <a:lstStyle/>
                    <a:p>
                      <a:pPr algn="ctr"/>
                      <a:r>
                        <a:rPr lang="en-US" sz="1800" dirty="0" err="1"/>
                        <a:t>LastDegree</a:t>
                      </a:r>
                      <a:endParaRPr lang="en-US" sz="1800" dirty="0"/>
                    </a:p>
                  </a:txBody>
                  <a:tcPr marT="45700" marB="45700" anchor="ctr"/>
                </a:tc>
                <a:tc>
                  <a:txBody>
                    <a:bodyPr/>
                    <a:lstStyle/>
                    <a:p>
                      <a:pPr algn="ctr"/>
                      <a:r>
                        <a:rPr lang="en-US" sz="1800" dirty="0" err="1"/>
                        <a:t>LastDegreeName</a:t>
                      </a:r>
                      <a:endParaRPr lang="en-US" sz="1800" dirty="0"/>
                    </a:p>
                  </a:txBody>
                  <a:tcPr marT="45700" marB="45700" anchor="ctr"/>
                </a:tc>
                <a:extLst>
                  <a:ext uri="{0D108BD9-81ED-4DB2-BD59-A6C34878D82A}">
                    <a16:rowId xmlns:a16="http://schemas.microsoft.com/office/drawing/2014/main" val="10000"/>
                  </a:ext>
                </a:extLst>
              </a:tr>
              <a:tr h="370681">
                <a:tc>
                  <a:txBody>
                    <a:bodyPr/>
                    <a:lstStyle/>
                    <a:p>
                      <a:pPr algn="ctr"/>
                      <a:r>
                        <a:rPr lang="fa-IR" sz="1800" dirty="0"/>
                        <a:t>7801</a:t>
                      </a:r>
                      <a:endParaRPr lang="en-US" sz="1800" dirty="0"/>
                    </a:p>
                  </a:txBody>
                  <a:tcPr marT="45700" marB="45700"/>
                </a:tc>
                <a:tc>
                  <a:txBody>
                    <a:bodyPr/>
                    <a:lstStyle/>
                    <a:p>
                      <a:pPr algn="ctr"/>
                      <a:r>
                        <a:rPr lang="fa-IR" sz="1800" dirty="0"/>
                        <a:t>علی</a:t>
                      </a:r>
                      <a:endParaRPr lang="en-US" sz="1800" dirty="0"/>
                    </a:p>
                  </a:txBody>
                  <a:tcPr marT="45700" marB="45700"/>
                </a:tc>
                <a:tc>
                  <a:txBody>
                    <a:bodyPr/>
                    <a:lstStyle/>
                    <a:p>
                      <a:pPr algn="ctr"/>
                      <a:r>
                        <a:rPr lang="fa-IR" sz="1800" dirty="0"/>
                        <a:t>2</a:t>
                      </a:r>
                      <a:endParaRPr lang="en-US" sz="1800" dirty="0"/>
                    </a:p>
                  </a:txBody>
                  <a:tcPr marT="45700" marB="45700"/>
                </a:tc>
                <a:tc>
                  <a:txBody>
                    <a:bodyPr/>
                    <a:lstStyle/>
                    <a:p>
                      <a:pPr algn="ctr"/>
                      <a:r>
                        <a:rPr lang="fa-IR" sz="1800" dirty="0"/>
                        <a:t>کاردانی</a:t>
                      </a:r>
                      <a:endParaRPr lang="en-US" sz="1800" dirty="0"/>
                    </a:p>
                  </a:txBody>
                  <a:tcPr marT="45700" marB="45700"/>
                </a:tc>
                <a:extLst>
                  <a:ext uri="{0D108BD9-81ED-4DB2-BD59-A6C34878D82A}">
                    <a16:rowId xmlns:a16="http://schemas.microsoft.com/office/drawing/2014/main" val="10001"/>
                  </a:ext>
                </a:extLst>
              </a:tr>
              <a:tr h="370681">
                <a:tc>
                  <a:txBody>
                    <a:bodyPr/>
                    <a:lstStyle/>
                    <a:p>
                      <a:pPr algn="ctr"/>
                      <a:r>
                        <a:rPr lang="fa-IR" sz="1800" dirty="0"/>
                        <a:t>7802</a:t>
                      </a:r>
                      <a:endParaRPr lang="en-US" sz="1800" dirty="0"/>
                    </a:p>
                  </a:txBody>
                  <a:tcPr marT="45700" marB="45700"/>
                </a:tc>
                <a:tc>
                  <a:txBody>
                    <a:bodyPr/>
                    <a:lstStyle/>
                    <a:p>
                      <a:pPr algn="ctr"/>
                      <a:r>
                        <a:rPr lang="fa-IR" sz="1800" dirty="0"/>
                        <a:t>آرش</a:t>
                      </a:r>
                      <a:endParaRPr lang="en-US" sz="1800" dirty="0"/>
                    </a:p>
                  </a:txBody>
                  <a:tcPr marT="45700" marB="45700"/>
                </a:tc>
                <a:tc>
                  <a:txBody>
                    <a:bodyPr/>
                    <a:lstStyle/>
                    <a:p>
                      <a:pPr algn="ctr"/>
                      <a:r>
                        <a:rPr lang="fa-IR" sz="1800" dirty="0"/>
                        <a:t>2</a:t>
                      </a:r>
                      <a:endParaRPr lang="en-US" sz="1800" dirty="0"/>
                    </a:p>
                  </a:txBody>
                  <a:tcPr marT="45700" marB="45700"/>
                </a:tc>
                <a:tc>
                  <a:txBody>
                    <a:bodyPr/>
                    <a:lstStyle/>
                    <a:p>
                      <a:pPr algn="ctr"/>
                      <a:r>
                        <a:rPr lang="fa-IR" sz="1800" dirty="0"/>
                        <a:t>کاردانی</a:t>
                      </a:r>
                      <a:endParaRPr lang="en-US" sz="1800" dirty="0"/>
                    </a:p>
                  </a:txBody>
                  <a:tcPr marT="45700" marB="45700"/>
                </a:tc>
                <a:extLst>
                  <a:ext uri="{0D108BD9-81ED-4DB2-BD59-A6C34878D82A}">
                    <a16:rowId xmlns:a16="http://schemas.microsoft.com/office/drawing/2014/main" val="10002"/>
                  </a:ext>
                </a:extLst>
              </a:tr>
              <a:tr h="37068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800" dirty="0"/>
                        <a:t>7803</a:t>
                      </a:r>
                      <a:endParaRPr lang="en-US" sz="1800" dirty="0"/>
                    </a:p>
                  </a:txBody>
                  <a:tcPr marT="45700" marB="4570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800" dirty="0"/>
                        <a:t>عسل</a:t>
                      </a:r>
                      <a:endParaRPr lang="en-US" sz="1800" dirty="0"/>
                    </a:p>
                  </a:txBody>
                  <a:tcPr marT="45700" marB="45700"/>
                </a:tc>
                <a:tc>
                  <a:txBody>
                    <a:bodyPr/>
                    <a:lstStyle/>
                    <a:p>
                      <a:pPr algn="ctr"/>
                      <a:r>
                        <a:rPr lang="fa-IR" sz="1800" dirty="0"/>
                        <a:t>4</a:t>
                      </a:r>
                      <a:endParaRPr lang="en-US" sz="1800" dirty="0"/>
                    </a:p>
                  </a:txBody>
                  <a:tcPr marT="45700" marB="45700"/>
                </a:tc>
                <a:tc>
                  <a:txBody>
                    <a:bodyPr/>
                    <a:lstStyle/>
                    <a:p>
                      <a:pPr algn="ctr"/>
                      <a:r>
                        <a:rPr lang="fa-IR" sz="1800" dirty="0"/>
                        <a:t>فوق لیسانس</a:t>
                      </a:r>
                      <a:endParaRPr lang="en-US" sz="1800" dirty="0"/>
                    </a:p>
                  </a:txBody>
                  <a:tcPr marT="45700" marB="45700"/>
                </a:tc>
                <a:extLst>
                  <a:ext uri="{0D108BD9-81ED-4DB2-BD59-A6C34878D82A}">
                    <a16:rowId xmlns:a16="http://schemas.microsoft.com/office/drawing/2014/main" val="10003"/>
                  </a:ext>
                </a:extLst>
              </a:tr>
            </a:tbl>
          </a:graphicData>
        </a:graphic>
      </p:graphicFrame>
      <p:sp>
        <p:nvSpPr>
          <p:cNvPr id="7" name="TextBox 6">
            <a:extLst>
              <a:ext uri="{FF2B5EF4-FFF2-40B4-BE49-F238E27FC236}">
                <a16:creationId xmlns:a16="http://schemas.microsoft.com/office/drawing/2014/main" id="{BEDE9A4B-DDD9-4376-97AC-4AB13BAF0CF4}"/>
              </a:ext>
            </a:extLst>
          </p:cNvPr>
          <p:cNvSpPr txBox="1"/>
          <p:nvPr/>
        </p:nvSpPr>
        <p:spPr>
          <a:xfrm>
            <a:off x="289710" y="5070735"/>
            <a:ext cx="8473290" cy="923330"/>
          </a:xfrm>
          <a:prstGeom prst="rect">
            <a:avLst/>
          </a:prstGeom>
          <a:noFill/>
        </p:spPr>
        <p:txBody>
          <a:bodyPr wrap="square">
            <a:spAutoFit/>
          </a:bodyPr>
          <a:lstStyle/>
          <a:p>
            <a:pPr marL="274320" indent="-274320" algn="just" rtl="1" fontAlgn="auto">
              <a:spcAft>
                <a:spcPts val="0"/>
              </a:spcAft>
              <a:buClr>
                <a:schemeClr val="accent3"/>
              </a:buClr>
              <a:buFont typeface="Wingdings 2"/>
              <a:buChar char=""/>
              <a:defRPr/>
            </a:pPr>
            <a:r>
              <a:rPr lang="fa-IR" dirty="0">
                <a:cs typeface="B Nazanin" panose="00000400000000000000" pitchFamily="2" charset="-78"/>
              </a:rPr>
              <a:t>برای آنکه این جدول نرمال 3 شود به صورت زیر تبدیل میشود:</a:t>
            </a:r>
          </a:p>
          <a:p>
            <a:pPr marL="274320" indent="-274320" fontAlgn="auto">
              <a:spcAft>
                <a:spcPts val="0"/>
              </a:spcAft>
              <a:buClr>
                <a:schemeClr val="accent3"/>
              </a:buClr>
              <a:buFont typeface="Wingdings 2"/>
              <a:buChar char=""/>
              <a:defRPr/>
            </a:pPr>
            <a:r>
              <a:rPr lang="en-US" dirty="0">
                <a:cs typeface="B Nazanin" panose="00000400000000000000" pitchFamily="2" charset="-78"/>
              </a:rPr>
              <a:t>Prof(Prof#, </a:t>
            </a:r>
            <a:r>
              <a:rPr lang="en-US" dirty="0" err="1">
                <a:cs typeface="B Nazanin" panose="00000400000000000000" pitchFamily="2" charset="-78"/>
              </a:rPr>
              <a:t>Pname</a:t>
            </a:r>
            <a:r>
              <a:rPr lang="en-US" dirty="0">
                <a:cs typeface="B Nazanin" panose="00000400000000000000" pitchFamily="2" charset="-78"/>
              </a:rPr>
              <a:t>, </a:t>
            </a:r>
            <a:r>
              <a:rPr lang="en-US" dirty="0" err="1">
                <a:cs typeface="B Nazanin" panose="00000400000000000000" pitchFamily="2" charset="-78"/>
              </a:rPr>
              <a:t>LastDegree</a:t>
            </a:r>
            <a:r>
              <a:rPr lang="en-US" dirty="0">
                <a:cs typeface="B Nazanin" panose="00000400000000000000" pitchFamily="2" charset="-78"/>
              </a:rPr>
              <a:t>)</a:t>
            </a:r>
          </a:p>
          <a:p>
            <a:pPr marL="274320" indent="-274320" fontAlgn="auto">
              <a:spcAft>
                <a:spcPts val="0"/>
              </a:spcAft>
              <a:buClr>
                <a:schemeClr val="accent3"/>
              </a:buClr>
              <a:buFont typeface="Wingdings 2"/>
              <a:buChar char=""/>
              <a:defRPr/>
            </a:pPr>
            <a:r>
              <a:rPr lang="en-US" dirty="0">
                <a:cs typeface="B Nazanin" panose="00000400000000000000" pitchFamily="2" charset="-78"/>
              </a:rPr>
              <a:t>Degree(</a:t>
            </a:r>
            <a:r>
              <a:rPr lang="en-US" dirty="0" err="1">
                <a:cs typeface="B Nazanin" panose="00000400000000000000" pitchFamily="2" charset="-78"/>
              </a:rPr>
              <a:t>LastDegree</a:t>
            </a:r>
            <a:r>
              <a:rPr lang="en-US" dirty="0">
                <a:cs typeface="B Nazanin" panose="00000400000000000000" pitchFamily="2" charset="-78"/>
              </a:rPr>
              <a:t>#, </a:t>
            </a:r>
            <a:r>
              <a:rPr lang="en-US" dirty="0" err="1">
                <a:cs typeface="B Nazanin" panose="00000400000000000000" pitchFamily="2" charset="-78"/>
              </a:rPr>
              <a:t>LastDegreeName</a:t>
            </a:r>
            <a:r>
              <a:rPr lang="en-US" dirty="0">
                <a:cs typeface="B Nazanin" panose="00000400000000000000" pitchFamily="2" charset="-78"/>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FD43B8-AEC3-41A9-8285-569D02D5ABED}"/>
              </a:ext>
            </a:extLst>
          </p:cNvPr>
          <p:cNvSpPr>
            <a:spLocks noGrp="1"/>
          </p:cNvSpPr>
          <p:nvPr>
            <p:ph idx="1"/>
          </p:nvPr>
        </p:nvSpPr>
        <p:spPr>
          <a:xfrm>
            <a:off x="609600" y="721649"/>
            <a:ext cx="7772400" cy="5638800"/>
          </a:xfrm>
        </p:spPr>
        <p:txBody>
          <a:bodyPr>
            <a:normAutofit/>
          </a:bodyPr>
          <a:lstStyle/>
          <a:p>
            <a:pPr algn="r" rtl="1"/>
            <a:r>
              <a:rPr lang="fa-IR" sz="2000" dirty="0">
                <a:cs typeface="B Nazanin" panose="00000400000000000000" pitchFamily="2" charset="-78"/>
              </a:rPr>
              <a:t>مثال. فرض کنيد جدول </a:t>
            </a:r>
            <a:r>
              <a:rPr lang="en-US" sz="2000" dirty="0">
                <a:cs typeface="B Nazanin" panose="00000400000000000000" pitchFamily="2" charset="-78"/>
              </a:rPr>
              <a:t>PRODUCT </a:t>
            </a:r>
            <a:r>
              <a:rPr lang="fa-IR" sz="2000" dirty="0">
                <a:cs typeface="B Nazanin" panose="00000400000000000000" pitchFamily="2" charset="-78"/>
              </a:rPr>
              <a:t>به صورت زير جزئيات توليد کننده هر محصول را دارا باشد:</a:t>
            </a:r>
          </a:p>
          <a:p>
            <a:pPr algn="l"/>
            <a:r>
              <a:rPr lang="en-US" sz="2000" b="1" dirty="0">
                <a:cs typeface="B Nazanin" panose="00000400000000000000" pitchFamily="2" charset="-78"/>
              </a:rPr>
              <a:t>PRODUCT(</a:t>
            </a:r>
            <a:r>
              <a:rPr lang="en-US" sz="2000" b="1" u="sng" dirty="0" err="1">
                <a:cs typeface="B Nazanin" panose="00000400000000000000" pitchFamily="2" charset="-78"/>
              </a:rPr>
              <a:t>ProductNo</a:t>
            </a:r>
            <a:r>
              <a:rPr lang="en-US" sz="2000" b="1" dirty="0">
                <a:cs typeface="B Nazanin" panose="00000400000000000000" pitchFamily="2" charset="-78"/>
              </a:rPr>
              <a:t>, Description, </a:t>
            </a:r>
            <a:r>
              <a:rPr lang="en-US" sz="2000" b="1" dirty="0" err="1">
                <a:cs typeface="B Nazanin" panose="00000400000000000000" pitchFamily="2" charset="-78"/>
              </a:rPr>
              <a:t>ReorderLevel</a:t>
            </a:r>
            <a:r>
              <a:rPr lang="en-US" sz="2000" b="1" dirty="0">
                <a:cs typeface="B Nazanin" panose="00000400000000000000" pitchFamily="2" charset="-78"/>
              </a:rPr>
              <a:t>, Price, </a:t>
            </a:r>
            <a:r>
              <a:rPr lang="en-US" sz="2000" b="1" dirty="0" err="1">
                <a:cs typeface="B Nazanin" panose="00000400000000000000" pitchFamily="2" charset="-78"/>
              </a:rPr>
              <a:t>QtyInStock</a:t>
            </a:r>
            <a:r>
              <a:rPr lang="en-US" sz="2000" b="1" dirty="0">
                <a:cs typeface="B Nazanin" panose="00000400000000000000" pitchFamily="2" charset="-78"/>
              </a:rPr>
              <a:t>, </a:t>
            </a:r>
            <a:r>
              <a:rPr lang="en-US" sz="2000" b="1" dirty="0" err="1">
                <a:cs typeface="B Nazanin" panose="00000400000000000000" pitchFamily="2" charset="-78"/>
              </a:rPr>
              <a:t>SupplierCode</a:t>
            </a:r>
            <a:r>
              <a:rPr lang="en-US" sz="2000" b="1" dirty="0">
                <a:cs typeface="B Nazanin" panose="00000400000000000000" pitchFamily="2" charset="-78"/>
              </a:rPr>
              <a:t>, </a:t>
            </a:r>
            <a:r>
              <a:rPr lang="en-US" sz="2000" b="1" dirty="0" err="1">
                <a:cs typeface="B Nazanin" panose="00000400000000000000" pitchFamily="2" charset="-78"/>
              </a:rPr>
              <a:t>SupplierName</a:t>
            </a:r>
            <a:r>
              <a:rPr lang="en-US" sz="2000" b="1" dirty="0">
                <a:cs typeface="B Nazanin" panose="00000400000000000000" pitchFamily="2" charset="-78"/>
              </a:rPr>
              <a:t>, </a:t>
            </a:r>
            <a:r>
              <a:rPr lang="en-US" sz="2000" b="1" dirty="0" err="1">
                <a:cs typeface="B Nazanin" panose="00000400000000000000" pitchFamily="2" charset="-78"/>
              </a:rPr>
              <a:t>SupplierAddress</a:t>
            </a:r>
            <a:r>
              <a:rPr lang="en-US" sz="2000" b="1" dirty="0">
                <a:cs typeface="B Nazanin" panose="00000400000000000000" pitchFamily="2" charset="-78"/>
              </a:rPr>
              <a:t>)</a:t>
            </a:r>
          </a:p>
          <a:p>
            <a:pPr algn="r" rtl="1"/>
            <a:endParaRPr lang="en-US" sz="2000" dirty="0">
              <a:cs typeface="B Nazanin" panose="00000400000000000000" pitchFamily="2" charset="-78"/>
            </a:endParaRPr>
          </a:p>
        </p:txBody>
      </p:sp>
      <p:sp>
        <p:nvSpPr>
          <p:cNvPr id="4" name="Slide Number Placeholder 3">
            <a:extLst>
              <a:ext uri="{FF2B5EF4-FFF2-40B4-BE49-F238E27FC236}">
                <a16:creationId xmlns:a16="http://schemas.microsoft.com/office/drawing/2014/main" id="{5D856993-8E12-458F-B7D7-C5EDBD35E4B3}"/>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25</a:t>
            </a:fld>
            <a:endParaRPr lang="en-US"/>
          </a:p>
        </p:txBody>
      </p:sp>
      <p:sp>
        <p:nvSpPr>
          <p:cNvPr id="5" name="TextBox 4">
            <a:extLst>
              <a:ext uri="{FF2B5EF4-FFF2-40B4-BE49-F238E27FC236}">
                <a16:creationId xmlns:a16="http://schemas.microsoft.com/office/drawing/2014/main" id="{0D29A58F-009E-4713-8964-793CD3A7DDE6}"/>
              </a:ext>
            </a:extLst>
          </p:cNvPr>
          <p:cNvSpPr txBox="1"/>
          <p:nvPr/>
        </p:nvSpPr>
        <p:spPr>
          <a:xfrm>
            <a:off x="228600" y="2724450"/>
            <a:ext cx="8610600" cy="2277547"/>
          </a:xfrm>
          <a:prstGeom prst="rect">
            <a:avLst/>
          </a:prstGeom>
          <a:noFill/>
        </p:spPr>
        <p:txBody>
          <a:bodyPr wrap="square">
            <a:spAutoFit/>
          </a:bodyPr>
          <a:lstStyle/>
          <a:p>
            <a:pPr algn="r" rtl="1"/>
            <a:r>
              <a:rPr lang="fa-IR" sz="1800" dirty="0">
                <a:cs typeface="B Nazanin" panose="00000400000000000000" pitchFamily="2" charset="-78"/>
              </a:rPr>
              <a:t>اين جدول کليد اصلی تک ستونی دارد بنابراين 2</a:t>
            </a:r>
            <a:r>
              <a:rPr lang="en-US" sz="1800" dirty="0">
                <a:cs typeface="B Nazanin" panose="00000400000000000000" pitchFamily="2" charset="-78"/>
              </a:rPr>
              <a:t>NF </a:t>
            </a:r>
            <a:r>
              <a:rPr lang="fa-IR" sz="1800" dirty="0">
                <a:cs typeface="B Nazanin" panose="00000400000000000000" pitchFamily="2" charset="-78"/>
              </a:rPr>
              <a:t>است. اگر توليد کننده چندين محصول را توليد کند فيلدهای </a:t>
            </a:r>
            <a:r>
              <a:rPr lang="en-US" sz="1800" dirty="0" err="1">
                <a:cs typeface="B Nazanin" panose="00000400000000000000" pitchFamily="2" charset="-78"/>
              </a:rPr>
              <a:t>SupplierName</a:t>
            </a:r>
            <a:r>
              <a:rPr lang="en-US" sz="1800" dirty="0">
                <a:cs typeface="B Nazanin" panose="00000400000000000000" pitchFamily="2" charset="-78"/>
              </a:rPr>
              <a:t> </a:t>
            </a:r>
            <a:r>
              <a:rPr lang="fa-IR" sz="1800" dirty="0">
                <a:cs typeface="B Nazanin" panose="00000400000000000000" pitchFamily="2" charset="-78"/>
              </a:rPr>
              <a:t>و </a:t>
            </a:r>
            <a:r>
              <a:rPr lang="en-US" sz="1800" dirty="0" err="1">
                <a:cs typeface="B Nazanin" panose="00000400000000000000" pitchFamily="2" charset="-78"/>
              </a:rPr>
              <a:t>SupplierAddress</a:t>
            </a:r>
            <a:r>
              <a:rPr lang="en-US" sz="1800" dirty="0">
                <a:cs typeface="B Nazanin" panose="00000400000000000000" pitchFamily="2" charset="-78"/>
              </a:rPr>
              <a:t> </a:t>
            </a:r>
            <a:r>
              <a:rPr lang="fa-IR" sz="1800" dirty="0">
                <a:cs typeface="B Nazanin" panose="00000400000000000000" pitchFamily="2" charset="-78"/>
              </a:rPr>
              <a:t>برای هر محصول تکرار می شود زيرا وابستگی تعدی با کليد اصلی دارند.</a:t>
            </a:r>
            <a:endParaRPr lang="en-US" sz="1800" dirty="0">
              <a:cs typeface="B Nazanin" panose="00000400000000000000" pitchFamily="2" charset="-78"/>
            </a:endParaRPr>
          </a:p>
          <a:p>
            <a:pPr algn="r" rtl="1"/>
            <a:endParaRPr lang="fa-IR" sz="1800" dirty="0">
              <a:cs typeface="B Nazanin" panose="00000400000000000000" pitchFamily="2" charset="-78"/>
            </a:endParaRPr>
          </a:p>
          <a:p>
            <a:pPr algn="l"/>
            <a:r>
              <a:rPr lang="en-US" sz="1800" b="1" dirty="0" err="1">
                <a:cs typeface="B Nazanin" panose="00000400000000000000" pitchFamily="2" charset="-78"/>
              </a:rPr>
              <a:t>ProductNo</a:t>
            </a:r>
            <a:r>
              <a:rPr lang="en-US" sz="1800" b="1" dirty="0">
                <a:cs typeface="B Nazanin" panose="00000400000000000000" pitchFamily="2" charset="-78"/>
              </a:rPr>
              <a:t> → </a:t>
            </a:r>
            <a:r>
              <a:rPr lang="en-US" sz="1800" b="1" dirty="0" err="1">
                <a:cs typeface="B Nazanin" panose="00000400000000000000" pitchFamily="2" charset="-78"/>
              </a:rPr>
              <a:t>SupplierCode</a:t>
            </a:r>
            <a:r>
              <a:rPr lang="en-US" sz="1800" b="1" dirty="0">
                <a:cs typeface="B Nazanin" panose="00000400000000000000" pitchFamily="2" charset="-78"/>
              </a:rPr>
              <a:t> → {</a:t>
            </a:r>
            <a:r>
              <a:rPr lang="en-US" sz="1800" b="1" dirty="0" err="1">
                <a:cs typeface="B Nazanin" panose="00000400000000000000" pitchFamily="2" charset="-78"/>
              </a:rPr>
              <a:t>SupplierName</a:t>
            </a:r>
            <a:r>
              <a:rPr lang="en-US" sz="1800" b="1" dirty="0">
                <a:cs typeface="B Nazanin" panose="00000400000000000000" pitchFamily="2" charset="-78"/>
              </a:rPr>
              <a:t>, </a:t>
            </a:r>
            <a:r>
              <a:rPr lang="en-US" sz="1800" b="1" dirty="0" err="1">
                <a:cs typeface="B Nazanin" panose="00000400000000000000" pitchFamily="2" charset="-78"/>
              </a:rPr>
              <a:t>SupplierAddress</a:t>
            </a:r>
            <a:r>
              <a:rPr lang="en-US" sz="1800" b="1" dirty="0">
                <a:cs typeface="B Nazanin" panose="00000400000000000000" pitchFamily="2" charset="-78"/>
              </a:rPr>
              <a:t>}</a:t>
            </a:r>
          </a:p>
          <a:p>
            <a:pPr algn="l"/>
            <a:endParaRPr lang="en-US" sz="1800" b="1" dirty="0">
              <a:cs typeface="B Nazanin" panose="00000400000000000000" pitchFamily="2" charset="-78"/>
            </a:endParaRPr>
          </a:p>
          <a:p>
            <a:pPr algn="r" rtl="1"/>
            <a:r>
              <a:rPr lang="fa-IR" sz="1800" dirty="0">
                <a:cs typeface="B Nazanin" panose="00000400000000000000" pitchFamily="2" charset="-78"/>
              </a:rPr>
              <a:t>با حذف اين ستون ها و تقسيم جدول به صورت زير به فرم سوم نرمال می رسيم. توجه کنيد که </a:t>
            </a:r>
            <a:r>
              <a:rPr lang="en-US" sz="1800" dirty="0" err="1">
                <a:cs typeface="B Nazanin" panose="00000400000000000000" pitchFamily="2" charset="-78"/>
              </a:rPr>
              <a:t>SupplierCode</a:t>
            </a:r>
            <a:r>
              <a:rPr lang="en-US" sz="1800" dirty="0">
                <a:cs typeface="B Nazanin" panose="00000400000000000000" pitchFamily="2" charset="-78"/>
              </a:rPr>
              <a:t> </a:t>
            </a:r>
            <a:r>
              <a:rPr lang="fa-IR" sz="1800" dirty="0">
                <a:cs typeface="B Nazanin" panose="00000400000000000000" pitchFamily="2" charset="-78"/>
              </a:rPr>
              <a:t>در جدول </a:t>
            </a:r>
            <a:r>
              <a:rPr lang="en-US" sz="1800" dirty="0">
                <a:cs typeface="B Nazanin" panose="00000400000000000000" pitchFamily="2" charset="-78"/>
              </a:rPr>
              <a:t>PRODUCT </a:t>
            </a:r>
            <a:r>
              <a:rPr lang="fa-IR" sz="1800" dirty="0">
                <a:cs typeface="B Nazanin" panose="00000400000000000000" pitchFamily="2" charset="-78"/>
              </a:rPr>
              <a:t>به عنوان کليد خارجی باقی می ماند.</a:t>
            </a:r>
          </a:p>
          <a:p>
            <a:pPr algn="l"/>
            <a:endParaRPr lang="en-US" sz="1600" b="1" dirty="0">
              <a:cs typeface="B Nazanin" panose="00000400000000000000" pitchFamily="2" charset="-78"/>
            </a:endParaRPr>
          </a:p>
        </p:txBody>
      </p:sp>
      <p:sp>
        <p:nvSpPr>
          <p:cNvPr id="7" name="TextBox 6">
            <a:extLst>
              <a:ext uri="{FF2B5EF4-FFF2-40B4-BE49-F238E27FC236}">
                <a16:creationId xmlns:a16="http://schemas.microsoft.com/office/drawing/2014/main" id="{37CB1894-5212-453A-A5F7-4CDEA3A2FEC1}"/>
              </a:ext>
            </a:extLst>
          </p:cNvPr>
          <p:cNvSpPr txBox="1"/>
          <p:nvPr/>
        </p:nvSpPr>
        <p:spPr>
          <a:xfrm>
            <a:off x="171450" y="4854846"/>
            <a:ext cx="8896350" cy="923330"/>
          </a:xfrm>
          <a:prstGeom prst="rect">
            <a:avLst/>
          </a:prstGeom>
          <a:noFill/>
        </p:spPr>
        <p:txBody>
          <a:bodyPr wrap="square">
            <a:spAutoFit/>
          </a:bodyPr>
          <a:lstStyle/>
          <a:p>
            <a:pPr algn="l"/>
            <a:r>
              <a:rPr lang="en-US" sz="1800" b="1" dirty="0">
                <a:cs typeface="B Nazanin" panose="00000400000000000000" pitchFamily="2" charset="-78"/>
              </a:rPr>
              <a:t>PRODUCT(</a:t>
            </a:r>
            <a:r>
              <a:rPr lang="en-US" sz="1800" b="1" u="sng" dirty="0" err="1">
                <a:cs typeface="B Nazanin" panose="00000400000000000000" pitchFamily="2" charset="-78"/>
              </a:rPr>
              <a:t>ProductNo</a:t>
            </a:r>
            <a:r>
              <a:rPr lang="en-US" sz="1800" b="1" dirty="0">
                <a:cs typeface="B Nazanin" panose="00000400000000000000" pitchFamily="2" charset="-78"/>
              </a:rPr>
              <a:t>, Description, </a:t>
            </a:r>
            <a:r>
              <a:rPr lang="en-US" sz="1800" b="1" dirty="0" err="1">
                <a:cs typeface="B Nazanin" panose="00000400000000000000" pitchFamily="2" charset="-78"/>
              </a:rPr>
              <a:t>ReorderLevel</a:t>
            </a:r>
            <a:r>
              <a:rPr lang="en-US" sz="1800" b="1" dirty="0">
                <a:cs typeface="B Nazanin" panose="00000400000000000000" pitchFamily="2" charset="-78"/>
              </a:rPr>
              <a:t>, Price, </a:t>
            </a:r>
            <a:r>
              <a:rPr lang="en-US" sz="1800" b="1" dirty="0" err="1">
                <a:cs typeface="B Nazanin" panose="00000400000000000000" pitchFamily="2" charset="-78"/>
              </a:rPr>
              <a:t>QtyInStock</a:t>
            </a:r>
            <a:r>
              <a:rPr lang="en-US" sz="1800" b="1" dirty="0">
                <a:cs typeface="B Nazanin" panose="00000400000000000000" pitchFamily="2" charset="-78"/>
              </a:rPr>
              <a:t>, </a:t>
            </a:r>
            <a:r>
              <a:rPr lang="en-US" sz="1800" b="1" dirty="0" err="1">
                <a:cs typeface="B Nazanin" panose="00000400000000000000" pitchFamily="2" charset="-78"/>
              </a:rPr>
              <a:t>SupplierCode</a:t>
            </a:r>
            <a:r>
              <a:rPr lang="en-US" sz="1800" b="1" dirty="0">
                <a:cs typeface="B Nazanin" panose="00000400000000000000" pitchFamily="2" charset="-78"/>
              </a:rPr>
              <a:t>)</a:t>
            </a:r>
            <a:br>
              <a:rPr lang="en-US" sz="1800" b="1" dirty="0">
                <a:cs typeface="B Nazanin" panose="00000400000000000000" pitchFamily="2" charset="-78"/>
              </a:rPr>
            </a:br>
            <a:r>
              <a:rPr lang="en-US" sz="1800" b="1" dirty="0">
                <a:cs typeface="B Nazanin" panose="00000400000000000000" pitchFamily="2" charset="-78"/>
              </a:rPr>
              <a:t>SUPPLIER(</a:t>
            </a:r>
            <a:r>
              <a:rPr lang="en-US" sz="1800" b="1" u="sng" dirty="0" err="1">
                <a:cs typeface="B Nazanin" panose="00000400000000000000" pitchFamily="2" charset="-78"/>
              </a:rPr>
              <a:t>SupplierCode</a:t>
            </a:r>
            <a:r>
              <a:rPr lang="en-US" sz="1800" b="1" dirty="0">
                <a:cs typeface="B Nazanin" panose="00000400000000000000" pitchFamily="2" charset="-78"/>
              </a:rPr>
              <a:t>, </a:t>
            </a:r>
            <a:r>
              <a:rPr lang="en-US" sz="1800" b="1" dirty="0" err="1">
                <a:cs typeface="B Nazanin" panose="00000400000000000000" pitchFamily="2" charset="-78"/>
              </a:rPr>
              <a:t>SupplierName</a:t>
            </a:r>
            <a:r>
              <a:rPr lang="en-US" sz="1800" b="1" dirty="0">
                <a:cs typeface="B Nazanin" panose="00000400000000000000" pitchFamily="2" charset="-78"/>
              </a:rPr>
              <a:t>, </a:t>
            </a:r>
            <a:r>
              <a:rPr lang="en-US" sz="1800" b="1" dirty="0" err="1">
                <a:cs typeface="B Nazanin" panose="00000400000000000000" pitchFamily="2" charset="-78"/>
              </a:rPr>
              <a:t>SupplierAddress</a:t>
            </a:r>
            <a:r>
              <a:rPr lang="en-US" sz="1800" b="1" dirty="0">
                <a:cs typeface="B Nazanin" panose="00000400000000000000" pitchFamily="2" charset="-78"/>
              </a:rPr>
              <a:t>)</a:t>
            </a:r>
          </a:p>
        </p:txBody>
      </p:sp>
    </p:spTree>
    <p:extLst>
      <p:ext uri="{BB962C8B-B14F-4D97-AF65-F5344CB8AC3E}">
        <p14:creationId xmlns:p14="http://schemas.microsoft.com/office/powerpoint/2010/main" val="1713415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Title 1"/>
          <p:cNvSpPr>
            <a:spLocks noGrp="1"/>
          </p:cNvSpPr>
          <p:nvPr>
            <p:ph type="title"/>
          </p:nvPr>
        </p:nvSpPr>
        <p:spPr>
          <a:xfrm>
            <a:off x="457200" y="685800"/>
            <a:ext cx="8229600" cy="1143000"/>
          </a:xfrm>
        </p:spPr>
        <p:txBody>
          <a:bodyPr anchor="ctr"/>
          <a:lstStyle/>
          <a:p>
            <a:pPr algn="ctr" rtl="1"/>
            <a:r>
              <a:rPr lang="fa-IR" altLang="en-US" sz="4400" b="1">
                <a:latin typeface="Titr" pitchFamily="2" charset="-78"/>
                <a:ea typeface="2  Titr"/>
                <a:cs typeface="2  Titr"/>
              </a:rPr>
              <a:t>جداول نرمال</a:t>
            </a:r>
            <a:r>
              <a:rPr lang="en-US" altLang="en-US" sz="4400" b="1">
                <a:latin typeface="Titr" pitchFamily="2" charset="-78"/>
                <a:ea typeface="2  Titr"/>
                <a:cs typeface="2  Titr"/>
              </a:rPr>
              <a:t>BCNF </a:t>
            </a:r>
          </a:p>
        </p:txBody>
      </p:sp>
      <p:sp>
        <p:nvSpPr>
          <p:cNvPr id="147458" name="Content Placeholder 2"/>
          <p:cNvSpPr>
            <a:spLocks noGrp="1"/>
          </p:cNvSpPr>
          <p:nvPr>
            <p:ph idx="1"/>
          </p:nvPr>
        </p:nvSpPr>
        <p:spPr>
          <a:xfrm>
            <a:off x="76200" y="1752599"/>
            <a:ext cx="8614756" cy="4777365"/>
          </a:xfrm>
        </p:spPr>
        <p:txBody>
          <a:bodyPr>
            <a:noAutofit/>
          </a:bodyPr>
          <a:lstStyle/>
          <a:p>
            <a:pPr algn="just" rtl="1"/>
            <a:r>
              <a:rPr lang="fa-IR" altLang="en-US" sz="3200" dirty="0">
                <a:ea typeface="Majalla UI"/>
                <a:cs typeface="B Nazanin" panose="00000400000000000000" pitchFamily="2" charset="-78"/>
              </a:rPr>
              <a:t>یک جدول نرمال</a:t>
            </a:r>
            <a:r>
              <a:rPr lang="en-US" altLang="en-US" sz="3200" dirty="0">
                <a:cs typeface="B Nazanin" panose="00000400000000000000" pitchFamily="2" charset="-78"/>
              </a:rPr>
              <a:t>BCNF</a:t>
            </a:r>
            <a:r>
              <a:rPr lang="fa-IR" altLang="en-US" sz="3200" dirty="0">
                <a:ea typeface="Majalla UI"/>
                <a:cs typeface="B Nazanin" panose="00000400000000000000" pitchFamily="2" charset="-78"/>
              </a:rPr>
              <a:t>است اگروتنها اگر کلیه تعیین کننده های (</a:t>
            </a:r>
            <a:r>
              <a:rPr lang="en-US" altLang="en-US" sz="3200" dirty="0" err="1">
                <a:cs typeface="B Nazanin" panose="00000400000000000000" pitchFamily="2" charset="-78"/>
              </a:rPr>
              <a:t>Determinat</a:t>
            </a:r>
            <a:r>
              <a:rPr lang="fa-IR" altLang="en-US" sz="3200" dirty="0">
                <a:ea typeface="Majalla UI"/>
                <a:cs typeface="B Nazanin" panose="00000400000000000000" pitchFamily="2" charset="-78"/>
              </a:rPr>
              <a:t>) آن، کلید کاندیدا باشند. یعنی هر رابطه </a:t>
            </a:r>
            <a:r>
              <a:rPr lang="en-US" altLang="en-US" sz="3200" dirty="0">
                <a:cs typeface="B Nazanin" panose="00000400000000000000" pitchFamily="2" charset="-78"/>
              </a:rPr>
              <a:t>A-&gt;B</a:t>
            </a:r>
            <a:r>
              <a:rPr lang="fa-IR" altLang="en-US" sz="3200" dirty="0">
                <a:ea typeface="Majalla UI"/>
                <a:cs typeface="B Nazanin" panose="00000400000000000000" pitchFamily="2" charset="-78"/>
              </a:rPr>
              <a:t> در جدول وجود داشته باشد </a:t>
            </a:r>
            <a:r>
              <a:rPr lang="en-US" altLang="en-US" sz="3200" dirty="0">
                <a:cs typeface="B Nazanin" panose="00000400000000000000" pitchFamily="2" charset="-78"/>
              </a:rPr>
              <a:t>A</a:t>
            </a:r>
            <a:r>
              <a:rPr lang="fa-IR" altLang="en-US" sz="3200" dirty="0">
                <a:ea typeface="Majalla UI"/>
                <a:cs typeface="B Nazanin" panose="00000400000000000000" pitchFamily="2" charset="-78"/>
              </a:rPr>
              <a:t> کلید کاندیدا باشد</a:t>
            </a:r>
            <a:r>
              <a:rPr lang="en-US" altLang="en-US" sz="3200" dirty="0">
                <a:ea typeface="Majalla UI"/>
                <a:cs typeface="B Nazanin" panose="00000400000000000000" pitchFamily="2" charset="-78"/>
              </a:rPr>
              <a:t>.</a:t>
            </a:r>
            <a:endParaRPr lang="fa-IR" altLang="en-US" sz="3200" dirty="0">
              <a:ea typeface="Majalla UI"/>
              <a:cs typeface="B Nazanin" panose="00000400000000000000" pitchFamily="2" charset="-78"/>
            </a:endParaRPr>
          </a:p>
        </p:txBody>
      </p:sp>
      <p:sp>
        <p:nvSpPr>
          <p:cNvPr id="3" name="Slide Number Placeholder 2">
            <a:extLst>
              <a:ext uri="{FF2B5EF4-FFF2-40B4-BE49-F238E27FC236}">
                <a16:creationId xmlns:a16="http://schemas.microsoft.com/office/drawing/2014/main" id="{3912FC48-26F3-4848-BBE3-05E4687419AB}"/>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Title 1"/>
          <p:cNvSpPr>
            <a:spLocks noGrp="1"/>
          </p:cNvSpPr>
          <p:nvPr>
            <p:ph type="title"/>
          </p:nvPr>
        </p:nvSpPr>
        <p:spPr>
          <a:xfrm>
            <a:off x="457200" y="685800"/>
            <a:ext cx="8229600" cy="1143000"/>
          </a:xfrm>
        </p:spPr>
        <p:txBody>
          <a:bodyPr anchor="ctr"/>
          <a:lstStyle/>
          <a:p>
            <a:pPr algn="ctr" rtl="1"/>
            <a:r>
              <a:rPr lang="fa-IR" altLang="en-US" sz="4400" b="1">
                <a:latin typeface="Titr" pitchFamily="2" charset="-78"/>
                <a:ea typeface="2  Titr"/>
                <a:cs typeface="2  Titr"/>
              </a:rPr>
              <a:t>جداول نرمال</a:t>
            </a:r>
            <a:r>
              <a:rPr lang="en-US" altLang="en-US" sz="4400" b="1">
                <a:latin typeface="Titr" pitchFamily="2" charset="-78"/>
                <a:ea typeface="2  Titr"/>
                <a:cs typeface="2  Titr"/>
              </a:rPr>
              <a:t>BCNF </a:t>
            </a:r>
          </a:p>
        </p:txBody>
      </p:sp>
      <p:sp>
        <p:nvSpPr>
          <p:cNvPr id="147458" name="Content Placeholder 2"/>
          <p:cNvSpPr>
            <a:spLocks noGrp="1"/>
          </p:cNvSpPr>
          <p:nvPr>
            <p:ph idx="1"/>
          </p:nvPr>
        </p:nvSpPr>
        <p:spPr>
          <a:xfrm>
            <a:off x="76200" y="1752599"/>
            <a:ext cx="8614756" cy="4777365"/>
          </a:xfrm>
        </p:spPr>
        <p:txBody>
          <a:bodyPr>
            <a:noAutofit/>
          </a:bodyPr>
          <a:lstStyle/>
          <a:p>
            <a:pPr marL="0" marR="0" algn="r" rtl="1">
              <a:lnSpc>
                <a:spcPct val="107000"/>
              </a:lnSpc>
              <a:spcBef>
                <a:spcPts val="0"/>
              </a:spcBef>
              <a:spcAft>
                <a:spcPts val="800"/>
              </a:spcAft>
            </a:pPr>
            <a:r>
              <a:rPr lang="en-US" sz="1800" b="1" dirty="0">
                <a:effectLst/>
                <a:latin typeface="Times New Roman" panose="02020603050405020304" pitchFamily="18" charset="0"/>
                <a:ea typeface="Times New Roman" panose="02020603050405020304" pitchFamily="18" charset="0"/>
                <a:cs typeface="B Nazanin" panose="00000400000000000000" pitchFamily="2" charset="-78"/>
              </a:rPr>
              <a:t>BCNF (Boyce-Codd Normal Form)</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یکی از سطوح بالای نرمال‌سازی در پایگاه داده است که برای کاهش انحرافات و مشکلات ناشی از تکرار داده‌ها طراحی شده است</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BCNF </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در حقیقت یک شکل اصلاح‌شده از </a:t>
            </a:r>
            <a:r>
              <a:rPr lang="en-US" sz="1800" b="1" dirty="0">
                <a:effectLst/>
                <a:latin typeface="Times New Roman" panose="02020603050405020304" pitchFamily="18" charset="0"/>
                <a:ea typeface="Times New Roman" panose="02020603050405020304" pitchFamily="18" charset="0"/>
                <a:cs typeface="B Nazanin" panose="00000400000000000000" pitchFamily="2" charset="-78"/>
              </a:rPr>
              <a:t>3NF (Third Normal Form)</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است که شرایط سختگیرانه‌تری را برای روابط در پایگاه داده وضع می‌کند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r" rtl="1">
              <a:lnSpc>
                <a:spcPct val="107000"/>
              </a:lnSpc>
              <a:spcBef>
                <a:spcPts val="0"/>
              </a:spcBef>
              <a:spcAft>
                <a:spcPts val="800"/>
              </a:spcAft>
            </a:pPr>
            <a:r>
              <a:rPr lang="ar-SA" sz="1800" b="1" dirty="0">
                <a:effectLst/>
                <a:latin typeface="Times New Roman" panose="02020603050405020304" pitchFamily="18" charset="0"/>
                <a:ea typeface="Times New Roman" panose="02020603050405020304" pitchFamily="18" charset="0"/>
                <a:cs typeface="B Nazanin" panose="00000400000000000000" pitchFamily="2" charset="-78"/>
              </a:rPr>
              <a:t>شرایط</a:t>
            </a:r>
            <a:r>
              <a:rPr lang="en-US" sz="1800" b="1" dirty="0">
                <a:effectLst/>
                <a:latin typeface="Times New Roman" panose="02020603050405020304" pitchFamily="18" charset="0"/>
                <a:ea typeface="Times New Roman" panose="02020603050405020304" pitchFamily="18" charset="0"/>
                <a:cs typeface="B Nazanin" panose="00000400000000000000" pitchFamily="2" charset="-78"/>
              </a:rPr>
              <a:t> BCNF:</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یک رابطه</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(Table) </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در</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BCNF </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قرار دارد اگر برای هر وابستگی تابعی </a:t>
            </a:r>
            <a:r>
              <a:rPr lang="en-US" sz="1800" b="1" dirty="0">
                <a:effectLst/>
                <a:latin typeface="Times New Roman" panose="02020603050405020304" pitchFamily="18" charset="0"/>
                <a:ea typeface="Times New Roman" panose="02020603050405020304" pitchFamily="18" charset="0"/>
                <a:cs typeface="B Nazanin" panose="00000400000000000000" pitchFamily="2" charset="-78"/>
              </a:rPr>
              <a:t>X → Y</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در آن رابطه، یکی از شرایط زیر برقرار باشد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cs typeface="B Nazanin" panose="00000400000000000000" pitchFamily="2" charset="-78"/>
              </a:rPr>
              <a:t>X</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باید یک سوپرکلید باشد، یعنی مجموعه‌ای از ویژگی‌ها</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(attributes) </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که می‌تواند به طور منحصر به فرد هر سطر را شناسایی کند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tabLst>
                <a:tab pos="457200" algn="l"/>
              </a:tabLs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در غیر این صورت، باید وابستگی‌های غیرضروری (جزئی) وجود نداشته باشد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3912FC48-26F3-4848-BBE3-05E4687419AB}"/>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27</a:t>
            </a:fld>
            <a:endParaRPr lang="en-US"/>
          </a:p>
        </p:txBody>
      </p:sp>
    </p:spTree>
    <p:extLst>
      <p:ext uri="{BB962C8B-B14F-4D97-AF65-F5344CB8AC3E}">
        <p14:creationId xmlns:p14="http://schemas.microsoft.com/office/powerpoint/2010/main" val="15449054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Title 1"/>
          <p:cNvSpPr>
            <a:spLocks noGrp="1"/>
          </p:cNvSpPr>
          <p:nvPr>
            <p:ph type="title"/>
          </p:nvPr>
        </p:nvSpPr>
        <p:spPr>
          <a:xfrm>
            <a:off x="457200" y="685800"/>
            <a:ext cx="8229600" cy="1143000"/>
          </a:xfrm>
        </p:spPr>
        <p:txBody>
          <a:bodyPr anchor="ctr"/>
          <a:lstStyle/>
          <a:p>
            <a:pPr algn="ctr" rtl="1"/>
            <a:r>
              <a:rPr lang="fa-IR" altLang="en-US" sz="4400" b="1">
                <a:latin typeface="Titr" pitchFamily="2" charset="-78"/>
                <a:ea typeface="2  Titr"/>
                <a:cs typeface="2  Titr"/>
              </a:rPr>
              <a:t>جداول نرمال</a:t>
            </a:r>
            <a:r>
              <a:rPr lang="en-US" altLang="en-US" sz="4400" b="1">
                <a:latin typeface="Titr" pitchFamily="2" charset="-78"/>
                <a:ea typeface="2  Titr"/>
                <a:cs typeface="2  Titr"/>
              </a:rPr>
              <a:t>BCNF </a:t>
            </a:r>
          </a:p>
        </p:txBody>
      </p:sp>
      <p:sp>
        <p:nvSpPr>
          <p:cNvPr id="147458" name="Content Placeholder 2"/>
          <p:cNvSpPr>
            <a:spLocks noGrp="1"/>
          </p:cNvSpPr>
          <p:nvPr>
            <p:ph idx="1"/>
          </p:nvPr>
        </p:nvSpPr>
        <p:spPr>
          <a:xfrm>
            <a:off x="76200" y="1752599"/>
            <a:ext cx="8614756" cy="4777365"/>
          </a:xfrm>
        </p:spPr>
        <p:txBody>
          <a:bodyPr>
            <a:no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فرض کنید یک جدول به نام </a:t>
            </a:r>
            <a:r>
              <a:rPr kumimoji="0" lang="en-US" altLang="en-US"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Student_Course</a:t>
            </a: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a:t>
            </a:r>
            <a:r>
              <a:rPr kumimoji="0" lang="ar-SA"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داریم که اطلاعات مربوط به دانشجویان و دوره‌هایی که در آن‌ها ثبت‌نام کرده‌اند را ذخیره می‌کند</a:t>
            </a: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9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dirty="0">
                <a:latin typeface="Times New Roman" panose="02020603050405020304" pitchFamily="18" charset="0"/>
              </a:rPr>
              <a:t>در این جدول، وابستگی‌های تابعی </a:t>
            </a:r>
            <a:r>
              <a:rPr kumimoji="0" lang="ar-SA"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به شکل زیر هستند</a:t>
            </a: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9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Student_ID</a:t>
            </a:r>
            <a:r>
              <a:rPr kumimoji="0" lang="en-US" altLang="en-US"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a:t>
            </a:r>
            <a:r>
              <a:rPr kumimoji="0" lang="en-US" altLang="en-US"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Course_ID</a:t>
            </a:r>
            <a:r>
              <a:rPr kumimoji="0" lang="en-US" altLang="en-US"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 Instructor</a:t>
            </a: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a:t>
            </a:r>
            <a:r>
              <a:rPr kumimoji="0" lang="ar-SA"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برای هر ترکیب منحصر به فرد از دانشجو و دوره، استاد مشخص است</a:t>
            </a: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Course_ID</a:t>
            </a:r>
            <a:r>
              <a:rPr kumimoji="0" lang="en-US" altLang="en-US"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 Instructor</a:t>
            </a: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a:t>
            </a:r>
            <a:r>
              <a:rPr kumimoji="0" lang="ar-SA"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هر دوره یک استاد ثابت دارد</a:t>
            </a: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9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مشکل این است که در این جدول، </a:t>
            </a:r>
            <a:r>
              <a:rPr kumimoji="0" lang="en-US" altLang="en-US"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Course_ID</a:t>
            </a:r>
            <a:r>
              <a:rPr kumimoji="0" lang="en-US" altLang="en-US"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 Instructor</a:t>
            </a: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a:t>
            </a:r>
            <a:r>
              <a:rPr kumimoji="0" lang="ar-SA"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نشان‌دهنده یک وابستگی است که باید در</a:t>
            </a: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BCNF </a:t>
            </a:r>
            <a:r>
              <a:rPr kumimoji="0" lang="ar-SA"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تجزیه شود زیرا </a:t>
            </a:r>
            <a:r>
              <a:rPr kumimoji="0" lang="en-US" altLang="en-US"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Course_ID</a:t>
            </a: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a:t>
            </a:r>
            <a:r>
              <a:rPr kumimoji="0" lang="ar-SA"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یک سوپرکلید نیست (این تنها بخشی از کلید ترکیبی است)</a:t>
            </a: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3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3912FC48-26F3-4848-BBE3-05E4687419AB}"/>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28</a:t>
            </a:fld>
            <a:endParaRPr lang="en-US"/>
          </a:p>
        </p:txBody>
      </p:sp>
      <p:graphicFrame>
        <p:nvGraphicFramePr>
          <p:cNvPr id="2" name="Table 1">
            <a:extLst>
              <a:ext uri="{FF2B5EF4-FFF2-40B4-BE49-F238E27FC236}">
                <a16:creationId xmlns:a16="http://schemas.microsoft.com/office/drawing/2014/main" id="{DCB33D59-BE8A-4FC5-AD38-946C988570CC}"/>
              </a:ext>
            </a:extLst>
          </p:cNvPr>
          <p:cNvGraphicFramePr>
            <a:graphicFrameLocks noGrp="1"/>
          </p:cNvGraphicFramePr>
          <p:nvPr>
            <p:extLst>
              <p:ext uri="{D42A27DB-BD31-4B8C-83A1-F6EECF244321}">
                <p14:modId xmlns:p14="http://schemas.microsoft.com/office/powerpoint/2010/main" val="1782723599"/>
              </p:ext>
            </p:extLst>
          </p:nvPr>
        </p:nvGraphicFramePr>
        <p:xfrm>
          <a:off x="1447800" y="4724400"/>
          <a:ext cx="5791200" cy="1295400"/>
        </p:xfrm>
        <a:graphic>
          <a:graphicData uri="http://schemas.openxmlformats.org/drawingml/2006/table">
            <a:tbl>
              <a:tblPr firstRow="1" firstCol="1" bandRow="1">
                <a:tableStyleId>{616DA210-FB5B-4158-B5E0-FEB733F419BA}</a:tableStyleId>
              </a:tblPr>
              <a:tblGrid>
                <a:gridCol w="1447800">
                  <a:extLst>
                    <a:ext uri="{9D8B030D-6E8A-4147-A177-3AD203B41FA5}">
                      <a16:colId xmlns:a16="http://schemas.microsoft.com/office/drawing/2014/main" val="1872423692"/>
                    </a:ext>
                  </a:extLst>
                </a:gridCol>
                <a:gridCol w="1447800">
                  <a:extLst>
                    <a:ext uri="{9D8B030D-6E8A-4147-A177-3AD203B41FA5}">
                      <a16:colId xmlns:a16="http://schemas.microsoft.com/office/drawing/2014/main" val="1361009028"/>
                    </a:ext>
                  </a:extLst>
                </a:gridCol>
                <a:gridCol w="1447800">
                  <a:extLst>
                    <a:ext uri="{9D8B030D-6E8A-4147-A177-3AD203B41FA5}">
                      <a16:colId xmlns:a16="http://schemas.microsoft.com/office/drawing/2014/main" val="3774693116"/>
                    </a:ext>
                  </a:extLst>
                </a:gridCol>
                <a:gridCol w="1447800">
                  <a:extLst>
                    <a:ext uri="{9D8B030D-6E8A-4147-A177-3AD203B41FA5}">
                      <a16:colId xmlns:a16="http://schemas.microsoft.com/office/drawing/2014/main" val="3463808896"/>
                    </a:ext>
                  </a:extLst>
                </a:gridCol>
              </a:tblGrid>
              <a:tr h="323850">
                <a:tc>
                  <a:txBody>
                    <a:bodyPr/>
                    <a:lstStyle/>
                    <a:p>
                      <a:pPr marL="0" marR="0" algn="ctr" rtl="1">
                        <a:lnSpc>
                          <a:spcPct val="107000"/>
                        </a:lnSpc>
                        <a:spcBef>
                          <a:spcPts val="0"/>
                        </a:spcBef>
                        <a:spcAft>
                          <a:spcPts val="0"/>
                        </a:spcAft>
                      </a:pPr>
                      <a:r>
                        <a:rPr lang="en-US" sz="1200">
                          <a:effectLst/>
                        </a:rPr>
                        <a:t>Student_ID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en-US" sz="1200">
                          <a:effectLst/>
                        </a:rPr>
                        <a:t>Course_ID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en-US" sz="1200">
                          <a:effectLst/>
                        </a:rPr>
                        <a:t>Instructor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en-US" sz="1200" dirty="0">
                          <a:effectLst/>
                        </a:rPr>
                        <a:t>Semester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06917758"/>
                  </a:ext>
                </a:extLst>
              </a:tr>
              <a:tr h="323850">
                <a:tc>
                  <a:txBody>
                    <a:bodyPr/>
                    <a:lstStyle/>
                    <a:p>
                      <a:pPr marL="0" marR="0" algn="r" rtl="1">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rtl="1">
                        <a:lnSpc>
                          <a:spcPct val="107000"/>
                        </a:lnSpc>
                        <a:spcBef>
                          <a:spcPts val="0"/>
                        </a:spcBef>
                        <a:spcAft>
                          <a:spcPts val="0"/>
                        </a:spcAft>
                      </a:pPr>
                      <a:r>
                        <a:rPr lang="en-US" sz="1200">
                          <a:effectLst/>
                        </a:rPr>
                        <a:t>101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rtl="1">
                        <a:lnSpc>
                          <a:spcPct val="107000"/>
                        </a:lnSpc>
                        <a:spcBef>
                          <a:spcPts val="0"/>
                        </a:spcBef>
                        <a:spcAft>
                          <a:spcPts val="0"/>
                        </a:spcAft>
                      </a:pPr>
                      <a:r>
                        <a:rPr lang="en-US" sz="1200">
                          <a:effectLst/>
                        </a:rPr>
                        <a:t>Dr. 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rtl="1">
                        <a:lnSpc>
                          <a:spcPct val="107000"/>
                        </a:lnSpc>
                        <a:spcBef>
                          <a:spcPts val="0"/>
                        </a:spcBef>
                        <a:spcAft>
                          <a:spcPts val="0"/>
                        </a:spcAft>
                      </a:pPr>
                      <a:r>
                        <a:rPr lang="en-US" sz="1200">
                          <a:effectLst/>
                        </a:rPr>
                        <a:t>Fall 2024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62875176"/>
                  </a:ext>
                </a:extLst>
              </a:tr>
              <a:tr h="323850">
                <a:tc>
                  <a:txBody>
                    <a:bodyPr/>
                    <a:lstStyle/>
                    <a:p>
                      <a:pPr marL="0" marR="0" algn="r" rtl="1">
                        <a:lnSpc>
                          <a:spcPct val="107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rtl="1">
                        <a:lnSpc>
                          <a:spcPct val="107000"/>
                        </a:lnSpc>
                        <a:spcBef>
                          <a:spcPts val="0"/>
                        </a:spcBef>
                        <a:spcAft>
                          <a:spcPts val="0"/>
                        </a:spcAft>
                      </a:pPr>
                      <a:r>
                        <a:rPr lang="en-US" sz="1200">
                          <a:effectLst/>
                        </a:rPr>
                        <a:t>102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rtl="1">
                        <a:lnSpc>
                          <a:spcPct val="107000"/>
                        </a:lnSpc>
                        <a:spcBef>
                          <a:spcPts val="0"/>
                        </a:spcBef>
                        <a:spcAft>
                          <a:spcPts val="0"/>
                        </a:spcAft>
                      </a:pPr>
                      <a:r>
                        <a:rPr lang="en-US" sz="1200">
                          <a:effectLst/>
                        </a:rPr>
                        <a:t>Dr. 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rtl="1">
                        <a:lnSpc>
                          <a:spcPct val="107000"/>
                        </a:lnSpc>
                        <a:spcBef>
                          <a:spcPts val="0"/>
                        </a:spcBef>
                        <a:spcAft>
                          <a:spcPts val="0"/>
                        </a:spcAft>
                      </a:pPr>
                      <a:r>
                        <a:rPr lang="en-US" sz="1200">
                          <a:effectLst/>
                        </a:rPr>
                        <a:t>Spring 2024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46994876"/>
                  </a:ext>
                </a:extLst>
              </a:tr>
              <a:tr h="323850">
                <a:tc>
                  <a:txBody>
                    <a:bodyPr/>
                    <a:lstStyle/>
                    <a:p>
                      <a:pPr marL="0" marR="0" algn="r" rtl="1">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rtl="1">
                        <a:lnSpc>
                          <a:spcPct val="107000"/>
                        </a:lnSpc>
                        <a:spcBef>
                          <a:spcPts val="0"/>
                        </a:spcBef>
                        <a:spcAft>
                          <a:spcPts val="0"/>
                        </a:spcAft>
                      </a:pPr>
                      <a:r>
                        <a:rPr lang="en-US" sz="1200">
                          <a:effectLst/>
                        </a:rPr>
                        <a:t>101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rtl="1">
                        <a:lnSpc>
                          <a:spcPct val="107000"/>
                        </a:lnSpc>
                        <a:spcBef>
                          <a:spcPts val="0"/>
                        </a:spcBef>
                        <a:spcAft>
                          <a:spcPts val="0"/>
                        </a:spcAft>
                      </a:pPr>
                      <a:r>
                        <a:rPr lang="en-US" sz="1200">
                          <a:effectLst/>
                        </a:rPr>
                        <a:t>Dr. 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rtl="1">
                        <a:lnSpc>
                          <a:spcPct val="107000"/>
                        </a:lnSpc>
                        <a:spcBef>
                          <a:spcPts val="0"/>
                        </a:spcBef>
                        <a:spcAft>
                          <a:spcPts val="0"/>
                        </a:spcAft>
                      </a:pPr>
                      <a:r>
                        <a:rPr lang="en-US" sz="1200" dirty="0">
                          <a:effectLst/>
                        </a:rPr>
                        <a:t>Fall 2024</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40469740"/>
                  </a:ext>
                </a:extLst>
              </a:tr>
            </a:tbl>
          </a:graphicData>
        </a:graphic>
      </p:graphicFrame>
    </p:spTree>
    <p:extLst>
      <p:ext uri="{BB962C8B-B14F-4D97-AF65-F5344CB8AC3E}">
        <p14:creationId xmlns:p14="http://schemas.microsoft.com/office/powerpoint/2010/main" val="23098174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Title 1"/>
          <p:cNvSpPr>
            <a:spLocks noGrp="1"/>
          </p:cNvSpPr>
          <p:nvPr>
            <p:ph type="title"/>
          </p:nvPr>
        </p:nvSpPr>
        <p:spPr>
          <a:xfrm>
            <a:off x="457200" y="685800"/>
            <a:ext cx="8229600" cy="1143000"/>
          </a:xfrm>
        </p:spPr>
        <p:txBody>
          <a:bodyPr anchor="ctr"/>
          <a:lstStyle/>
          <a:p>
            <a:pPr algn="ctr" rtl="1"/>
            <a:r>
              <a:rPr lang="fa-IR" altLang="en-US" sz="4400" b="1" dirty="0">
                <a:latin typeface="Titr" pitchFamily="2" charset="-78"/>
                <a:ea typeface="2  Titr"/>
                <a:cs typeface="2  Titr"/>
              </a:rPr>
              <a:t>تبدیل به جدول نرمال</a:t>
            </a:r>
            <a:r>
              <a:rPr lang="en-US" altLang="en-US" sz="4400" b="1" dirty="0">
                <a:latin typeface="Titr" pitchFamily="2" charset="-78"/>
                <a:ea typeface="2  Titr"/>
                <a:cs typeface="2  Titr"/>
              </a:rPr>
              <a:t>BCNF </a:t>
            </a:r>
          </a:p>
        </p:txBody>
      </p:sp>
      <p:sp>
        <p:nvSpPr>
          <p:cNvPr id="147458" name="Content Placeholder 2"/>
          <p:cNvSpPr>
            <a:spLocks noGrp="1"/>
          </p:cNvSpPr>
          <p:nvPr>
            <p:ph idx="1"/>
          </p:nvPr>
        </p:nvSpPr>
        <p:spPr>
          <a:xfrm>
            <a:off x="76200" y="1752599"/>
            <a:ext cx="8614756" cy="4777365"/>
          </a:xfrm>
        </p:spPr>
        <p:txBody>
          <a:bodyPr>
            <a:no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buFontTx/>
              <a:buAutoNum type="arabicPeriod"/>
              <a:tabLst/>
            </a:pPr>
            <a:r>
              <a:rPr kumimoji="0" lang="ar-SA"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جدول </a:t>
            </a:r>
            <a:r>
              <a:rPr kumimoji="0" lang="en-US" altLang="en-US" sz="28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Course</a:t>
            </a: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a:t>
            </a:r>
            <a:r>
              <a:rPr kumimoji="0" lang="ar-SA"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که اطلاعات دوره‌ها و استادها را ذخیره می‌کند</a:t>
            </a: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8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AutoNum type="arabicPeriod"/>
              <a:tabLst/>
            </a:pPr>
            <a:r>
              <a:rPr kumimoji="0" lang="ar-SA"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جدول </a:t>
            </a:r>
            <a:r>
              <a:rPr kumimoji="0" lang="en-US" altLang="en-US" sz="28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Student_Course</a:t>
            </a: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a:t>
            </a:r>
            <a:r>
              <a:rPr kumimoji="0" lang="ar-SA"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که اطلاعات مربوط به دانشجویان و دوره‌ها را نگهداری می‌کند</a:t>
            </a: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8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در این حالت، هر جدول به</a:t>
            </a: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BCNF </a:t>
            </a:r>
            <a:r>
              <a:rPr kumimoji="0" lang="ar-SA"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رسیده است، زیرا در هیچ‌کدام از جداول، وابستگی تابعی وجود ندارد که ویژگی‌های چپ آن‌ها سوپرکلید نباشد</a:t>
            </a: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4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3912FC48-26F3-4848-BBE3-05E4687419AB}"/>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29</a:t>
            </a:fld>
            <a:endParaRPr lang="en-US"/>
          </a:p>
        </p:txBody>
      </p:sp>
      <p:graphicFrame>
        <p:nvGraphicFramePr>
          <p:cNvPr id="4" name="Table 3">
            <a:extLst>
              <a:ext uri="{FF2B5EF4-FFF2-40B4-BE49-F238E27FC236}">
                <a16:creationId xmlns:a16="http://schemas.microsoft.com/office/drawing/2014/main" id="{C158B4EA-476D-402D-A1EF-C767CD4B2E5C}"/>
              </a:ext>
            </a:extLst>
          </p:cNvPr>
          <p:cNvGraphicFramePr>
            <a:graphicFrameLocks noGrp="1"/>
          </p:cNvGraphicFramePr>
          <p:nvPr>
            <p:extLst>
              <p:ext uri="{D42A27DB-BD31-4B8C-83A1-F6EECF244321}">
                <p14:modId xmlns:p14="http://schemas.microsoft.com/office/powerpoint/2010/main" val="3809793671"/>
              </p:ext>
            </p:extLst>
          </p:nvPr>
        </p:nvGraphicFramePr>
        <p:xfrm>
          <a:off x="181862" y="4926682"/>
          <a:ext cx="8599488" cy="614745"/>
        </p:xfrm>
        <a:graphic>
          <a:graphicData uri="http://schemas.openxmlformats.org/drawingml/2006/table">
            <a:tbl>
              <a:tblPr firstRow="1" firstCol="1" bandRow="1">
                <a:tableStyleId>{616DA210-FB5B-4158-B5E0-FEB733F419BA}</a:tableStyleId>
              </a:tblPr>
              <a:tblGrid>
                <a:gridCol w="4299744">
                  <a:extLst>
                    <a:ext uri="{9D8B030D-6E8A-4147-A177-3AD203B41FA5}">
                      <a16:colId xmlns:a16="http://schemas.microsoft.com/office/drawing/2014/main" val="1480427199"/>
                    </a:ext>
                  </a:extLst>
                </a:gridCol>
                <a:gridCol w="4299744">
                  <a:extLst>
                    <a:ext uri="{9D8B030D-6E8A-4147-A177-3AD203B41FA5}">
                      <a16:colId xmlns:a16="http://schemas.microsoft.com/office/drawing/2014/main" val="364619874"/>
                    </a:ext>
                  </a:extLst>
                </a:gridCol>
              </a:tblGrid>
              <a:tr h="0">
                <a:tc>
                  <a:txBody>
                    <a:bodyPr/>
                    <a:lstStyle/>
                    <a:p>
                      <a:pPr marL="0" marR="0" algn="ctr" rtl="1">
                        <a:lnSpc>
                          <a:spcPct val="107000"/>
                        </a:lnSpc>
                        <a:spcBef>
                          <a:spcPts val="0"/>
                        </a:spcBef>
                        <a:spcAft>
                          <a:spcPts val="0"/>
                        </a:spcAft>
                      </a:pPr>
                      <a:r>
                        <a:rPr lang="en-US" sz="1200" dirty="0" err="1">
                          <a:effectLst/>
                        </a:rPr>
                        <a:t>Course_ID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200">
                          <a:effectLst/>
                        </a:rPr>
                        <a:t>Instructor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549653639"/>
                  </a:ext>
                </a:extLst>
              </a:tr>
              <a:tr h="0">
                <a:tc>
                  <a:txBody>
                    <a:bodyPr/>
                    <a:lstStyle/>
                    <a:p>
                      <a:pPr marL="0" marR="0" algn="ctr" rtl="1">
                        <a:lnSpc>
                          <a:spcPct val="107000"/>
                        </a:lnSpc>
                        <a:spcBef>
                          <a:spcPts val="0"/>
                        </a:spcBef>
                        <a:spcAft>
                          <a:spcPts val="0"/>
                        </a:spcAft>
                      </a:pPr>
                      <a:r>
                        <a:rPr lang="en-US" sz="1200">
                          <a:effectLst/>
                        </a:rPr>
                        <a:t>101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200">
                          <a:effectLst/>
                        </a:rPr>
                        <a:t>Dr. 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3902150322"/>
                  </a:ext>
                </a:extLst>
              </a:tr>
              <a:tr h="0">
                <a:tc>
                  <a:txBody>
                    <a:bodyPr/>
                    <a:lstStyle/>
                    <a:p>
                      <a:pPr marL="0" marR="0" algn="ctr" rtl="1">
                        <a:lnSpc>
                          <a:spcPct val="107000"/>
                        </a:lnSpc>
                        <a:spcBef>
                          <a:spcPts val="0"/>
                        </a:spcBef>
                        <a:spcAft>
                          <a:spcPts val="0"/>
                        </a:spcAft>
                      </a:pPr>
                      <a:r>
                        <a:rPr lang="en-US" sz="1200">
                          <a:effectLst/>
                        </a:rPr>
                        <a:t>102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200" dirty="0">
                          <a:effectLst/>
                        </a:rPr>
                        <a:t>Dr. B</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224336818"/>
                  </a:ext>
                </a:extLst>
              </a:tr>
            </a:tbl>
          </a:graphicData>
        </a:graphic>
      </p:graphicFrame>
      <p:graphicFrame>
        <p:nvGraphicFramePr>
          <p:cNvPr id="5" name="Table 4">
            <a:extLst>
              <a:ext uri="{FF2B5EF4-FFF2-40B4-BE49-F238E27FC236}">
                <a16:creationId xmlns:a16="http://schemas.microsoft.com/office/drawing/2014/main" id="{3D5BC913-FBBF-489B-9BD5-9F6DD7235939}"/>
              </a:ext>
            </a:extLst>
          </p:cNvPr>
          <p:cNvGraphicFramePr>
            <a:graphicFrameLocks noGrp="1"/>
          </p:cNvGraphicFramePr>
          <p:nvPr>
            <p:extLst>
              <p:ext uri="{D42A27DB-BD31-4B8C-83A1-F6EECF244321}">
                <p14:modId xmlns:p14="http://schemas.microsoft.com/office/powerpoint/2010/main" val="235919158"/>
              </p:ext>
            </p:extLst>
          </p:nvPr>
        </p:nvGraphicFramePr>
        <p:xfrm>
          <a:off x="272256" y="5767454"/>
          <a:ext cx="8599488" cy="819660"/>
        </p:xfrm>
        <a:graphic>
          <a:graphicData uri="http://schemas.openxmlformats.org/drawingml/2006/table">
            <a:tbl>
              <a:tblPr firstRow="1" firstCol="1" bandRow="1">
                <a:tableStyleId>{616DA210-FB5B-4158-B5E0-FEB733F419BA}</a:tableStyleId>
              </a:tblPr>
              <a:tblGrid>
                <a:gridCol w="2866496">
                  <a:extLst>
                    <a:ext uri="{9D8B030D-6E8A-4147-A177-3AD203B41FA5}">
                      <a16:colId xmlns:a16="http://schemas.microsoft.com/office/drawing/2014/main" val="3316396909"/>
                    </a:ext>
                  </a:extLst>
                </a:gridCol>
                <a:gridCol w="2866496">
                  <a:extLst>
                    <a:ext uri="{9D8B030D-6E8A-4147-A177-3AD203B41FA5}">
                      <a16:colId xmlns:a16="http://schemas.microsoft.com/office/drawing/2014/main" val="3678757581"/>
                    </a:ext>
                  </a:extLst>
                </a:gridCol>
                <a:gridCol w="2866496">
                  <a:extLst>
                    <a:ext uri="{9D8B030D-6E8A-4147-A177-3AD203B41FA5}">
                      <a16:colId xmlns:a16="http://schemas.microsoft.com/office/drawing/2014/main" val="541035167"/>
                    </a:ext>
                  </a:extLst>
                </a:gridCol>
              </a:tblGrid>
              <a:tr h="0">
                <a:tc>
                  <a:txBody>
                    <a:bodyPr/>
                    <a:lstStyle/>
                    <a:p>
                      <a:pPr marL="0" marR="0" algn="ctr" rtl="1">
                        <a:lnSpc>
                          <a:spcPct val="107000"/>
                        </a:lnSpc>
                        <a:spcBef>
                          <a:spcPts val="0"/>
                        </a:spcBef>
                        <a:spcAft>
                          <a:spcPts val="0"/>
                        </a:spcAft>
                      </a:pPr>
                      <a:r>
                        <a:rPr lang="en-US" sz="1200">
                          <a:effectLst/>
                        </a:rPr>
                        <a:t>Student_ID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200" dirty="0" err="1">
                          <a:effectLst/>
                        </a:rPr>
                        <a:t>Course_ID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200" dirty="0">
                          <a:effectLst/>
                        </a:rPr>
                        <a:t>Semester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3319053270"/>
                  </a:ext>
                </a:extLst>
              </a:tr>
              <a:tr h="0">
                <a:tc>
                  <a:txBody>
                    <a:bodyPr/>
                    <a:lstStyle/>
                    <a:p>
                      <a:pPr marL="0" marR="0" algn="ctr" rtl="1">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200">
                          <a:effectLst/>
                        </a:rPr>
                        <a:t>101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200">
                          <a:effectLst/>
                        </a:rPr>
                        <a:t>Fall 2024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644173297"/>
                  </a:ext>
                </a:extLst>
              </a:tr>
              <a:tr h="0">
                <a:tc>
                  <a:txBody>
                    <a:bodyPr/>
                    <a:lstStyle/>
                    <a:p>
                      <a:pPr marL="0" marR="0" algn="ctr" rtl="1">
                        <a:lnSpc>
                          <a:spcPct val="107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200">
                          <a:effectLst/>
                        </a:rPr>
                        <a:t>102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200">
                          <a:effectLst/>
                        </a:rPr>
                        <a:t>Spring 2024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538534930"/>
                  </a:ext>
                </a:extLst>
              </a:tr>
              <a:tr h="0">
                <a:tc>
                  <a:txBody>
                    <a:bodyPr/>
                    <a:lstStyle/>
                    <a:p>
                      <a:pPr marL="0" marR="0" algn="ctr" rtl="1">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200">
                          <a:effectLst/>
                        </a:rPr>
                        <a:t>101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200" dirty="0">
                          <a:effectLst/>
                        </a:rPr>
                        <a:t>Fall 2024</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247098130"/>
                  </a:ext>
                </a:extLst>
              </a:tr>
            </a:tbl>
          </a:graphicData>
        </a:graphic>
      </p:graphicFrame>
    </p:spTree>
    <p:extLst>
      <p:ext uri="{BB962C8B-B14F-4D97-AF65-F5344CB8AC3E}">
        <p14:creationId xmlns:p14="http://schemas.microsoft.com/office/powerpoint/2010/main" val="1779193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Title 1"/>
          <p:cNvSpPr>
            <a:spLocks noGrp="1"/>
          </p:cNvSpPr>
          <p:nvPr>
            <p:ph type="title"/>
          </p:nvPr>
        </p:nvSpPr>
        <p:spPr>
          <a:xfrm>
            <a:off x="457200" y="685800"/>
            <a:ext cx="8229600" cy="1143000"/>
          </a:xfrm>
        </p:spPr>
        <p:txBody>
          <a:bodyPr anchor="ctr"/>
          <a:lstStyle/>
          <a:p>
            <a:pPr algn="ctr" rtl="1"/>
            <a:r>
              <a:rPr lang="fa-IR" altLang="en-US" sz="4400" b="1" dirty="0">
                <a:latin typeface="Titr" pitchFamily="2" charset="-78"/>
                <a:ea typeface="2  Titr"/>
                <a:cs typeface="2  Titr"/>
              </a:rPr>
              <a:t>مباحث</a:t>
            </a:r>
            <a:endParaRPr lang="en-US" altLang="en-US" sz="4400" b="1" dirty="0">
              <a:latin typeface="Titr" pitchFamily="2" charset="-78"/>
              <a:ea typeface="2  Titr"/>
              <a:cs typeface="2  Titr"/>
            </a:endParaRPr>
          </a:p>
        </p:txBody>
      </p:sp>
      <p:sp>
        <p:nvSpPr>
          <p:cNvPr id="143362" name="Content Placeholder 2"/>
          <p:cNvSpPr>
            <a:spLocks noGrp="1"/>
          </p:cNvSpPr>
          <p:nvPr>
            <p:ph idx="1"/>
          </p:nvPr>
        </p:nvSpPr>
        <p:spPr>
          <a:xfrm>
            <a:off x="457200" y="1935163"/>
            <a:ext cx="8229600" cy="3932237"/>
          </a:xfrm>
        </p:spPr>
        <p:txBody>
          <a:bodyPr>
            <a:normAutofit/>
          </a:bodyPr>
          <a:lstStyle/>
          <a:p>
            <a:pPr algn="r" rtl="1"/>
            <a:r>
              <a:rPr lang="fa-IR" sz="3600" dirty="0">
                <a:cs typeface="B Nazanin" panose="00000400000000000000" pitchFamily="2" charset="-78"/>
              </a:rPr>
              <a:t>معرفی نرمال سازی</a:t>
            </a:r>
          </a:p>
          <a:p>
            <a:pPr algn="r" rtl="1"/>
            <a:r>
              <a:rPr lang="fa-IR" sz="3600" dirty="0">
                <a:cs typeface="B Nazanin" panose="00000400000000000000" pitchFamily="2" charset="-78"/>
              </a:rPr>
              <a:t>هدف از نرمال سازی</a:t>
            </a:r>
          </a:p>
          <a:p>
            <a:pPr algn="r" rtl="1"/>
            <a:r>
              <a:rPr lang="fa-IR" sz="3600" dirty="0">
                <a:cs typeface="B Nazanin" panose="00000400000000000000" pitchFamily="2" charset="-78"/>
              </a:rPr>
              <a:t>سطوح مختلف نرمال سازی</a:t>
            </a:r>
          </a:p>
          <a:p>
            <a:pPr algn="r" rtl="1"/>
            <a:r>
              <a:rPr lang="fa-IR" sz="3600" dirty="0">
                <a:cs typeface="B Nazanin" panose="00000400000000000000" pitchFamily="2" charset="-78"/>
              </a:rPr>
              <a:t>معایب نرمال سازی</a:t>
            </a:r>
            <a:endParaRPr lang="fa-IR" sz="3200" dirty="0">
              <a:cs typeface="B Nazanin" panose="00000400000000000000" pitchFamily="2" charset="-78"/>
            </a:endParaRPr>
          </a:p>
        </p:txBody>
      </p:sp>
      <p:sp>
        <p:nvSpPr>
          <p:cNvPr id="3" name="Slide Number Placeholder 2">
            <a:extLst>
              <a:ext uri="{FF2B5EF4-FFF2-40B4-BE49-F238E27FC236}">
                <a16:creationId xmlns:a16="http://schemas.microsoft.com/office/drawing/2014/main" id="{25D4E3E9-2887-4FCB-A0CF-A9EEB0E98D05}"/>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Title 1"/>
          <p:cNvSpPr>
            <a:spLocks noGrp="1"/>
          </p:cNvSpPr>
          <p:nvPr>
            <p:ph type="title"/>
          </p:nvPr>
        </p:nvSpPr>
        <p:spPr>
          <a:xfrm>
            <a:off x="457200" y="685800"/>
            <a:ext cx="8229600" cy="1143000"/>
          </a:xfrm>
        </p:spPr>
        <p:txBody>
          <a:bodyPr anchor="ctr"/>
          <a:lstStyle/>
          <a:p>
            <a:pPr algn="ctr" rtl="1"/>
            <a:r>
              <a:rPr lang="fa-IR" altLang="en-US" sz="4400" b="1">
                <a:latin typeface="Titr" pitchFamily="2" charset="-78"/>
                <a:ea typeface="2  Titr"/>
                <a:cs typeface="2  Titr"/>
              </a:rPr>
              <a:t>جداول نرمال</a:t>
            </a:r>
            <a:r>
              <a:rPr lang="en-US" altLang="en-US" sz="4400" b="1">
                <a:latin typeface="Titr" pitchFamily="2" charset="-78"/>
                <a:ea typeface="2  Titr"/>
                <a:cs typeface="2  Titr"/>
              </a:rPr>
              <a:t>BCNF </a:t>
            </a:r>
          </a:p>
        </p:txBody>
      </p:sp>
      <p:sp>
        <p:nvSpPr>
          <p:cNvPr id="147458" name="Content Placeholder 2"/>
          <p:cNvSpPr>
            <a:spLocks noGrp="1"/>
          </p:cNvSpPr>
          <p:nvPr>
            <p:ph idx="1"/>
          </p:nvPr>
        </p:nvSpPr>
        <p:spPr>
          <a:xfrm>
            <a:off x="892175" y="1611313"/>
            <a:ext cx="8077200" cy="4694237"/>
          </a:xfrm>
        </p:spPr>
        <p:txBody>
          <a:bodyPr>
            <a:noAutofit/>
          </a:bodyPr>
          <a:lstStyle/>
          <a:p>
            <a:pPr algn="just" rtl="1"/>
            <a:r>
              <a:rPr lang="fa-IR" altLang="en-US" dirty="0">
                <a:ea typeface="Majalla UI"/>
              </a:rPr>
              <a:t>آیا </a:t>
            </a:r>
            <a:r>
              <a:rPr lang="en-US" altLang="en-US" dirty="0">
                <a:ea typeface="Majalla UI"/>
              </a:rPr>
              <a:t>BCNF</a:t>
            </a:r>
            <a:r>
              <a:rPr lang="fa-IR" altLang="en-US" dirty="0">
                <a:ea typeface="Majalla UI"/>
              </a:rPr>
              <a:t> هست ؟</a:t>
            </a:r>
          </a:p>
        </p:txBody>
      </p:sp>
      <p:sp>
        <p:nvSpPr>
          <p:cNvPr id="3" name="Slide Number Placeholder 2">
            <a:extLst>
              <a:ext uri="{FF2B5EF4-FFF2-40B4-BE49-F238E27FC236}">
                <a16:creationId xmlns:a16="http://schemas.microsoft.com/office/drawing/2014/main" id="{1C50D837-745F-4778-8BE8-E695559A03E1}"/>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157225500"/>
              </p:ext>
            </p:extLst>
          </p:nvPr>
        </p:nvGraphicFramePr>
        <p:xfrm>
          <a:off x="174625" y="2857625"/>
          <a:ext cx="3657600" cy="3596796"/>
        </p:xfrm>
        <a:graphic>
          <a:graphicData uri="http://schemas.openxmlformats.org/drawingml/2006/table">
            <a:tbl>
              <a:tblPr firstRow="1" bandRow="1">
                <a:tableStyleId>{616DA210-FB5B-4158-B5E0-FEB733F419BA}</a:tableStyleId>
              </a:tblPr>
              <a:tblGrid>
                <a:gridCol w="740229">
                  <a:extLst>
                    <a:ext uri="{9D8B030D-6E8A-4147-A177-3AD203B41FA5}">
                      <a16:colId xmlns:a16="http://schemas.microsoft.com/office/drawing/2014/main" val="20000"/>
                    </a:ext>
                  </a:extLst>
                </a:gridCol>
                <a:gridCol w="1393371">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370946">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S#</a:t>
                      </a:r>
                    </a:p>
                  </a:txBody>
                  <a:tcPr marT="45733" marB="45733" anchor="ctr"/>
                </a:tc>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Field</a:t>
                      </a:r>
                    </a:p>
                  </a:txBody>
                  <a:tcPr marT="45733" marB="45733" anchor="ctr"/>
                </a:tc>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Tutor</a:t>
                      </a:r>
                    </a:p>
                  </a:txBody>
                  <a:tcPr marT="45733" marB="45733" anchor="ctr"/>
                </a:tc>
                <a:extLst>
                  <a:ext uri="{0D108BD9-81ED-4DB2-BD59-A6C34878D82A}">
                    <a16:rowId xmlns:a16="http://schemas.microsoft.com/office/drawing/2014/main" val="10000"/>
                  </a:ext>
                </a:extLst>
              </a:tr>
              <a:tr h="370946">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7801</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کامپیوتر</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رضائی</a:t>
                      </a:r>
                      <a:endParaRPr lang="en-US" sz="2000" b="1" kern="1200" dirty="0">
                        <a:solidFill>
                          <a:schemeClr val="tx1"/>
                        </a:solidFill>
                        <a:latin typeface="+mn-lt"/>
                        <a:ea typeface="+mn-ea"/>
                        <a:cs typeface="B Nazanin" panose="00000400000000000000" pitchFamily="2" charset="-78"/>
                      </a:endParaRPr>
                    </a:p>
                  </a:txBody>
                  <a:tcPr marT="45733" marB="45733"/>
                </a:tc>
                <a:extLst>
                  <a:ext uri="{0D108BD9-81ED-4DB2-BD59-A6C34878D82A}">
                    <a16:rowId xmlns:a16="http://schemas.microsoft.com/office/drawing/2014/main" val="10001"/>
                  </a:ext>
                </a:extLst>
              </a:tr>
              <a:tr h="370946">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7801</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ریاضی محض</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آرش ریاضیدان</a:t>
                      </a:r>
                      <a:endParaRPr lang="en-US" sz="2000" b="1" kern="1200" dirty="0">
                        <a:solidFill>
                          <a:schemeClr val="tx1"/>
                        </a:solidFill>
                        <a:latin typeface="+mn-lt"/>
                        <a:ea typeface="+mn-ea"/>
                        <a:cs typeface="B Nazanin" panose="00000400000000000000" pitchFamily="2" charset="-78"/>
                      </a:endParaRPr>
                    </a:p>
                  </a:txBody>
                  <a:tcPr marT="45733" marB="45733"/>
                </a:tc>
                <a:extLst>
                  <a:ext uri="{0D108BD9-81ED-4DB2-BD59-A6C34878D82A}">
                    <a16:rowId xmlns:a16="http://schemas.microsoft.com/office/drawing/2014/main" val="10002"/>
                  </a:ext>
                </a:extLst>
              </a:tr>
              <a:tr h="370946">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7801</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هنر</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گلناز هنردوست</a:t>
                      </a:r>
                      <a:endParaRPr lang="en-US" sz="2000" b="1" kern="1200" dirty="0">
                        <a:solidFill>
                          <a:schemeClr val="tx1"/>
                        </a:solidFill>
                        <a:latin typeface="+mn-lt"/>
                        <a:ea typeface="+mn-ea"/>
                        <a:cs typeface="B Nazanin" panose="00000400000000000000" pitchFamily="2" charset="-78"/>
                      </a:endParaRPr>
                    </a:p>
                  </a:txBody>
                  <a:tcPr marT="45733" marB="45733"/>
                </a:tc>
                <a:extLst>
                  <a:ext uri="{0D108BD9-81ED-4DB2-BD59-A6C34878D82A}">
                    <a16:rowId xmlns:a16="http://schemas.microsoft.com/office/drawing/2014/main" val="10003"/>
                  </a:ext>
                </a:extLst>
              </a:tr>
              <a:tr h="370946">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7902</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کامپیوتر</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مجید رضائی</a:t>
                      </a:r>
                      <a:endParaRPr lang="en-US" sz="2000" b="1" kern="1200" dirty="0">
                        <a:solidFill>
                          <a:schemeClr val="tx1"/>
                        </a:solidFill>
                        <a:latin typeface="+mn-lt"/>
                        <a:ea typeface="+mn-ea"/>
                        <a:cs typeface="B Nazanin" panose="00000400000000000000" pitchFamily="2" charset="-78"/>
                      </a:endParaRPr>
                    </a:p>
                  </a:txBody>
                  <a:tcPr marT="45733" marB="45733"/>
                </a:tc>
                <a:extLst>
                  <a:ext uri="{0D108BD9-81ED-4DB2-BD59-A6C34878D82A}">
                    <a16:rowId xmlns:a16="http://schemas.microsoft.com/office/drawing/2014/main" val="10004"/>
                  </a:ext>
                </a:extLst>
              </a:tr>
              <a:tr h="37094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7803</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مهندس کامپیوتر</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پروین صبا</a:t>
                      </a:r>
                      <a:endParaRPr lang="en-US" sz="2000" b="1" kern="1200" dirty="0">
                        <a:solidFill>
                          <a:schemeClr val="tx1"/>
                        </a:solidFill>
                        <a:latin typeface="+mn-lt"/>
                        <a:ea typeface="+mn-ea"/>
                        <a:cs typeface="B Nazanin" panose="00000400000000000000" pitchFamily="2" charset="-78"/>
                      </a:endParaRPr>
                    </a:p>
                  </a:txBody>
                  <a:tcPr marT="45733" marB="45733"/>
                </a:tc>
                <a:extLst>
                  <a:ext uri="{0D108BD9-81ED-4DB2-BD59-A6C34878D82A}">
                    <a16:rowId xmlns:a16="http://schemas.microsoft.com/office/drawing/2014/main" val="10005"/>
                  </a:ext>
                </a:extLst>
              </a:tr>
            </a:tbl>
          </a:graphicData>
        </a:graphic>
      </p:graphicFrame>
      <p:sp>
        <p:nvSpPr>
          <p:cNvPr id="9" name="TextBox 8">
            <a:extLst>
              <a:ext uri="{FF2B5EF4-FFF2-40B4-BE49-F238E27FC236}">
                <a16:creationId xmlns:a16="http://schemas.microsoft.com/office/drawing/2014/main" id="{5E0A068F-73AB-487C-A4E6-BAA61F54E507}"/>
              </a:ext>
            </a:extLst>
          </p:cNvPr>
          <p:cNvSpPr txBox="1"/>
          <p:nvPr/>
        </p:nvSpPr>
        <p:spPr>
          <a:xfrm>
            <a:off x="2003424" y="2057400"/>
            <a:ext cx="6835775" cy="646331"/>
          </a:xfrm>
          <a:prstGeom prst="rect">
            <a:avLst/>
          </a:prstGeom>
          <a:noFill/>
        </p:spPr>
        <p:txBody>
          <a:bodyPr wrap="square">
            <a:spAutoFit/>
          </a:bodyPr>
          <a:lstStyle/>
          <a:p>
            <a:pPr algn="just" rtl="1"/>
            <a:r>
              <a:rPr lang="fa-IR" altLang="en-US" dirty="0">
                <a:ea typeface="Majalla UI"/>
                <a:cs typeface="B Nazanin" panose="00000400000000000000" pitchFamily="2" charset="-78"/>
              </a:rPr>
              <a:t>در جدول زیر دو کلید کاندیدای </a:t>
            </a:r>
            <a:r>
              <a:rPr lang="en-US" altLang="en-US" dirty="0">
                <a:cs typeface="B Nazanin" panose="00000400000000000000" pitchFamily="2" charset="-78"/>
              </a:rPr>
              <a:t>S#+Field</a:t>
            </a:r>
            <a:r>
              <a:rPr lang="fa-IR" altLang="en-US" dirty="0">
                <a:ea typeface="Majalla UI"/>
                <a:cs typeface="B Nazanin" panose="00000400000000000000" pitchFamily="2" charset="-78"/>
              </a:rPr>
              <a:t> و </a:t>
            </a:r>
            <a:r>
              <a:rPr lang="en-US" altLang="en-US" dirty="0">
                <a:cs typeface="B Nazanin" panose="00000400000000000000" pitchFamily="2" charset="-78"/>
              </a:rPr>
              <a:t>S#+Tutor</a:t>
            </a:r>
            <a:r>
              <a:rPr lang="fa-IR" altLang="en-US" dirty="0">
                <a:ea typeface="Majalla UI"/>
                <a:cs typeface="B Nazanin" panose="00000400000000000000" pitchFamily="2" charset="-78"/>
              </a:rPr>
              <a:t> و نیز داریم </a:t>
            </a:r>
            <a:r>
              <a:rPr lang="en-US" altLang="en-US" dirty="0">
                <a:cs typeface="B Nazanin" panose="00000400000000000000" pitchFamily="2" charset="-78"/>
              </a:rPr>
              <a:t>Tutor-&gt;Field</a:t>
            </a:r>
            <a:r>
              <a:rPr lang="fa-IR" altLang="en-US" dirty="0">
                <a:ea typeface="Majalla UI"/>
                <a:cs typeface="B Nazanin" panose="00000400000000000000" pitchFamily="2" charset="-78"/>
              </a:rPr>
              <a:t> بنابراین میتواند به دو جدول تقسیم شود</a:t>
            </a:r>
          </a:p>
        </p:txBody>
      </p:sp>
    </p:spTree>
    <p:extLst>
      <p:ext uri="{BB962C8B-B14F-4D97-AF65-F5344CB8AC3E}">
        <p14:creationId xmlns:p14="http://schemas.microsoft.com/office/powerpoint/2010/main" val="163492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Title 1"/>
          <p:cNvSpPr>
            <a:spLocks noGrp="1"/>
          </p:cNvSpPr>
          <p:nvPr>
            <p:ph type="title"/>
          </p:nvPr>
        </p:nvSpPr>
        <p:spPr>
          <a:xfrm>
            <a:off x="457200" y="685800"/>
            <a:ext cx="8229600" cy="1143000"/>
          </a:xfrm>
        </p:spPr>
        <p:txBody>
          <a:bodyPr anchor="ctr"/>
          <a:lstStyle/>
          <a:p>
            <a:pPr algn="ctr" rtl="1"/>
            <a:r>
              <a:rPr lang="fa-IR" altLang="en-US" sz="4400" b="1">
                <a:latin typeface="Titr" pitchFamily="2" charset="-78"/>
                <a:ea typeface="2  Titr"/>
                <a:cs typeface="2  Titr"/>
              </a:rPr>
              <a:t>جداول نرمال</a:t>
            </a:r>
            <a:r>
              <a:rPr lang="en-US" altLang="en-US" sz="4400" b="1">
                <a:latin typeface="Titr" pitchFamily="2" charset="-78"/>
                <a:ea typeface="2  Titr"/>
                <a:cs typeface="2  Titr"/>
              </a:rPr>
              <a:t>BCNF </a:t>
            </a:r>
          </a:p>
        </p:txBody>
      </p:sp>
      <p:sp>
        <p:nvSpPr>
          <p:cNvPr id="147458" name="Content Placeholder 2"/>
          <p:cNvSpPr>
            <a:spLocks noGrp="1"/>
          </p:cNvSpPr>
          <p:nvPr>
            <p:ph idx="1"/>
          </p:nvPr>
        </p:nvSpPr>
        <p:spPr>
          <a:xfrm>
            <a:off x="892175" y="1611313"/>
            <a:ext cx="8077200" cy="4694237"/>
          </a:xfrm>
        </p:spPr>
        <p:txBody>
          <a:bodyPr>
            <a:noAutofit/>
          </a:bodyPr>
          <a:lstStyle/>
          <a:p>
            <a:pPr algn="just" rtl="1"/>
            <a:r>
              <a:rPr lang="fa-IR" altLang="en-US" dirty="0">
                <a:ea typeface="Majalla UI"/>
                <a:cs typeface="B Nazanin" panose="00000400000000000000" pitchFamily="2" charset="-78"/>
              </a:rPr>
              <a:t>در جدول زیر دو کلید کاندیدای </a:t>
            </a:r>
            <a:r>
              <a:rPr lang="en-US" altLang="en-US" dirty="0">
                <a:cs typeface="B Nazanin" panose="00000400000000000000" pitchFamily="2" charset="-78"/>
              </a:rPr>
              <a:t>S#+Field</a:t>
            </a:r>
            <a:r>
              <a:rPr lang="fa-IR" altLang="en-US" dirty="0">
                <a:ea typeface="Majalla UI"/>
                <a:cs typeface="B Nazanin" panose="00000400000000000000" pitchFamily="2" charset="-78"/>
              </a:rPr>
              <a:t> و </a:t>
            </a:r>
            <a:r>
              <a:rPr lang="en-US" altLang="en-US" dirty="0">
                <a:cs typeface="B Nazanin" panose="00000400000000000000" pitchFamily="2" charset="-78"/>
              </a:rPr>
              <a:t>S#+Tutor</a:t>
            </a:r>
            <a:r>
              <a:rPr lang="fa-IR" altLang="en-US" dirty="0">
                <a:ea typeface="Majalla UI"/>
                <a:cs typeface="B Nazanin" panose="00000400000000000000" pitchFamily="2" charset="-78"/>
              </a:rPr>
              <a:t> و نیز داریم </a:t>
            </a:r>
            <a:r>
              <a:rPr lang="en-US" altLang="en-US" dirty="0">
                <a:cs typeface="B Nazanin" panose="00000400000000000000" pitchFamily="2" charset="-78"/>
              </a:rPr>
              <a:t>Tutor-&gt;Field</a:t>
            </a:r>
            <a:r>
              <a:rPr lang="fa-IR" altLang="en-US" dirty="0">
                <a:ea typeface="Majalla UI"/>
                <a:cs typeface="B Nazanin" panose="00000400000000000000" pitchFamily="2" charset="-78"/>
              </a:rPr>
              <a:t> بنابراین میتواند به دو جدول تقسیم شود</a:t>
            </a:r>
          </a:p>
        </p:txBody>
      </p:sp>
      <p:sp>
        <p:nvSpPr>
          <p:cNvPr id="3" name="Slide Number Placeholder 2">
            <a:extLst>
              <a:ext uri="{FF2B5EF4-FFF2-40B4-BE49-F238E27FC236}">
                <a16:creationId xmlns:a16="http://schemas.microsoft.com/office/drawing/2014/main" id="{1C50D837-745F-4778-8BE8-E695559A03E1}"/>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31</a:t>
            </a:fld>
            <a:endParaRPr lang="en-US"/>
          </a:p>
        </p:txBody>
      </p:sp>
      <p:graphicFrame>
        <p:nvGraphicFramePr>
          <p:cNvPr id="5" name="Table 4"/>
          <p:cNvGraphicFramePr>
            <a:graphicFrameLocks noGrp="1"/>
          </p:cNvGraphicFramePr>
          <p:nvPr/>
        </p:nvGraphicFramePr>
        <p:xfrm>
          <a:off x="174625" y="2857625"/>
          <a:ext cx="3657600" cy="3596796"/>
        </p:xfrm>
        <a:graphic>
          <a:graphicData uri="http://schemas.openxmlformats.org/drawingml/2006/table">
            <a:tbl>
              <a:tblPr firstRow="1" bandRow="1">
                <a:tableStyleId>{616DA210-FB5B-4158-B5E0-FEB733F419BA}</a:tableStyleId>
              </a:tblPr>
              <a:tblGrid>
                <a:gridCol w="740229">
                  <a:extLst>
                    <a:ext uri="{9D8B030D-6E8A-4147-A177-3AD203B41FA5}">
                      <a16:colId xmlns:a16="http://schemas.microsoft.com/office/drawing/2014/main" val="20000"/>
                    </a:ext>
                  </a:extLst>
                </a:gridCol>
                <a:gridCol w="1393371">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370946">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S#</a:t>
                      </a:r>
                    </a:p>
                  </a:txBody>
                  <a:tcPr marT="45733" marB="45733" anchor="ctr"/>
                </a:tc>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Field</a:t>
                      </a:r>
                    </a:p>
                  </a:txBody>
                  <a:tcPr marT="45733" marB="45733" anchor="ctr"/>
                </a:tc>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Tutor</a:t>
                      </a:r>
                    </a:p>
                  </a:txBody>
                  <a:tcPr marT="45733" marB="45733" anchor="ctr"/>
                </a:tc>
                <a:extLst>
                  <a:ext uri="{0D108BD9-81ED-4DB2-BD59-A6C34878D82A}">
                    <a16:rowId xmlns:a16="http://schemas.microsoft.com/office/drawing/2014/main" val="10000"/>
                  </a:ext>
                </a:extLst>
              </a:tr>
              <a:tr h="370946">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7801</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کامپیوتر</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رضائی</a:t>
                      </a:r>
                      <a:endParaRPr lang="en-US" sz="2000" b="1" kern="1200" dirty="0">
                        <a:solidFill>
                          <a:schemeClr val="tx1"/>
                        </a:solidFill>
                        <a:latin typeface="+mn-lt"/>
                        <a:ea typeface="+mn-ea"/>
                        <a:cs typeface="B Nazanin" panose="00000400000000000000" pitchFamily="2" charset="-78"/>
                      </a:endParaRPr>
                    </a:p>
                  </a:txBody>
                  <a:tcPr marT="45733" marB="45733"/>
                </a:tc>
                <a:extLst>
                  <a:ext uri="{0D108BD9-81ED-4DB2-BD59-A6C34878D82A}">
                    <a16:rowId xmlns:a16="http://schemas.microsoft.com/office/drawing/2014/main" val="10001"/>
                  </a:ext>
                </a:extLst>
              </a:tr>
              <a:tr h="370946">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7801</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ریاضی محض</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آرش ریاضیدان</a:t>
                      </a:r>
                      <a:endParaRPr lang="en-US" sz="2000" b="1" kern="1200" dirty="0">
                        <a:solidFill>
                          <a:schemeClr val="tx1"/>
                        </a:solidFill>
                        <a:latin typeface="+mn-lt"/>
                        <a:ea typeface="+mn-ea"/>
                        <a:cs typeface="B Nazanin" panose="00000400000000000000" pitchFamily="2" charset="-78"/>
                      </a:endParaRPr>
                    </a:p>
                  </a:txBody>
                  <a:tcPr marT="45733" marB="45733"/>
                </a:tc>
                <a:extLst>
                  <a:ext uri="{0D108BD9-81ED-4DB2-BD59-A6C34878D82A}">
                    <a16:rowId xmlns:a16="http://schemas.microsoft.com/office/drawing/2014/main" val="10002"/>
                  </a:ext>
                </a:extLst>
              </a:tr>
              <a:tr h="370946">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7801</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هنر</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گلناز هنردوست</a:t>
                      </a:r>
                      <a:endParaRPr lang="en-US" sz="2000" b="1" kern="1200" dirty="0">
                        <a:solidFill>
                          <a:schemeClr val="tx1"/>
                        </a:solidFill>
                        <a:latin typeface="+mn-lt"/>
                        <a:ea typeface="+mn-ea"/>
                        <a:cs typeface="B Nazanin" panose="00000400000000000000" pitchFamily="2" charset="-78"/>
                      </a:endParaRPr>
                    </a:p>
                  </a:txBody>
                  <a:tcPr marT="45733" marB="45733"/>
                </a:tc>
                <a:extLst>
                  <a:ext uri="{0D108BD9-81ED-4DB2-BD59-A6C34878D82A}">
                    <a16:rowId xmlns:a16="http://schemas.microsoft.com/office/drawing/2014/main" val="10003"/>
                  </a:ext>
                </a:extLst>
              </a:tr>
              <a:tr h="370946">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7902</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کامپیوتر</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مجید رضائی</a:t>
                      </a:r>
                      <a:endParaRPr lang="en-US" sz="2000" b="1" kern="1200" dirty="0">
                        <a:solidFill>
                          <a:schemeClr val="tx1"/>
                        </a:solidFill>
                        <a:latin typeface="+mn-lt"/>
                        <a:ea typeface="+mn-ea"/>
                        <a:cs typeface="B Nazanin" panose="00000400000000000000" pitchFamily="2" charset="-78"/>
                      </a:endParaRPr>
                    </a:p>
                  </a:txBody>
                  <a:tcPr marT="45733" marB="45733"/>
                </a:tc>
                <a:extLst>
                  <a:ext uri="{0D108BD9-81ED-4DB2-BD59-A6C34878D82A}">
                    <a16:rowId xmlns:a16="http://schemas.microsoft.com/office/drawing/2014/main" val="10004"/>
                  </a:ext>
                </a:extLst>
              </a:tr>
              <a:tr h="37094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7803</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مهندس کامپیوتر</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پروین صبا</a:t>
                      </a:r>
                      <a:endParaRPr lang="en-US" sz="2000" b="1" kern="1200" dirty="0">
                        <a:solidFill>
                          <a:schemeClr val="tx1"/>
                        </a:solidFill>
                        <a:latin typeface="+mn-lt"/>
                        <a:ea typeface="+mn-ea"/>
                        <a:cs typeface="B Nazanin" panose="00000400000000000000" pitchFamily="2" charset="-78"/>
                      </a:endParaRPr>
                    </a:p>
                  </a:txBody>
                  <a:tcPr marT="45733" marB="45733"/>
                </a:tc>
                <a:extLst>
                  <a:ext uri="{0D108BD9-81ED-4DB2-BD59-A6C34878D82A}">
                    <a16:rowId xmlns:a16="http://schemas.microsoft.com/office/drawing/2014/main" val="10005"/>
                  </a:ext>
                </a:extLst>
              </a:tr>
            </a:tbl>
          </a:graphicData>
        </a:graphic>
      </p:graphicFrame>
      <p:graphicFrame>
        <p:nvGraphicFramePr>
          <p:cNvPr id="7" name="Table 6"/>
          <p:cNvGraphicFramePr>
            <a:graphicFrameLocks noGrp="1"/>
          </p:cNvGraphicFramePr>
          <p:nvPr/>
        </p:nvGraphicFramePr>
        <p:xfrm>
          <a:off x="6610409" y="2386762"/>
          <a:ext cx="1828799" cy="4312488"/>
        </p:xfrm>
        <a:graphic>
          <a:graphicData uri="http://schemas.openxmlformats.org/drawingml/2006/table">
            <a:tbl>
              <a:tblPr firstRow="1" bandRow="1">
                <a:tableStyleId>{616DA210-FB5B-4158-B5E0-FEB733F419BA}</a:tableStyleId>
              </a:tblPr>
              <a:tblGrid>
                <a:gridCol w="939113">
                  <a:extLst>
                    <a:ext uri="{9D8B030D-6E8A-4147-A177-3AD203B41FA5}">
                      <a16:colId xmlns:a16="http://schemas.microsoft.com/office/drawing/2014/main" val="20000"/>
                    </a:ext>
                  </a:extLst>
                </a:gridCol>
                <a:gridCol w="889686">
                  <a:extLst>
                    <a:ext uri="{9D8B030D-6E8A-4147-A177-3AD203B41FA5}">
                      <a16:colId xmlns:a16="http://schemas.microsoft.com/office/drawing/2014/main" val="20001"/>
                    </a:ext>
                  </a:extLst>
                </a:gridCol>
              </a:tblGrid>
              <a:tr h="313754">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S#</a:t>
                      </a:r>
                    </a:p>
                  </a:txBody>
                  <a:tcPr marL="58332" marR="58332" marT="29174" marB="29174" anchor="ctr"/>
                </a:tc>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Tutor</a:t>
                      </a:r>
                    </a:p>
                  </a:txBody>
                  <a:tcPr marL="58332" marR="58332" marT="29174" marB="29174" anchor="ctr"/>
                </a:tc>
                <a:extLst>
                  <a:ext uri="{0D108BD9-81ED-4DB2-BD59-A6C34878D82A}">
                    <a16:rowId xmlns:a16="http://schemas.microsoft.com/office/drawing/2014/main" val="10000"/>
                  </a:ext>
                </a:extLst>
              </a:tr>
              <a:tr h="541412">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7801</a:t>
                      </a:r>
                      <a:endParaRPr lang="en-US" sz="2000" b="1" kern="1200" dirty="0">
                        <a:solidFill>
                          <a:schemeClr val="tx1"/>
                        </a:solidFill>
                        <a:latin typeface="+mn-lt"/>
                        <a:ea typeface="+mn-ea"/>
                        <a:cs typeface="B Nazanin" panose="00000400000000000000" pitchFamily="2" charset="-78"/>
                      </a:endParaRPr>
                    </a:p>
                  </a:txBody>
                  <a:tcPr marL="58332" marR="58332" marT="29174" marB="2917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رضائی</a:t>
                      </a:r>
                      <a:endParaRPr lang="en-US" sz="2000" b="1" kern="1200" dirty="0">
                        <a:solidFill>
                          <a:schemeClr val="tx1"/>
                        </a:solidFill>
                        <a:latin typeface="+mn-lt"/>
                        <a:ea typeface="+mn-ea"/>
                        <a:cs typeface="B Nazanin" panose="00000400000000000000" pitchFamily="2" charset="-78"/>
                      </a:endParaRPr>
                    </a:p>
                  </a:txBody>
                  <a:tcPr marL="58332" marR="58332" marT="29174" marB="29174"/>
                </a:tc>
                <a:extLst>
                  <a:ext uri="{0D108BD9-81ED-4DB2-BD59-A6C34878D82A}">
                    <a16:rowId xmlns:a16="http://schemas.microsoft.com/office/drawing/2014/main" val="10001"/>
                  </a:ext>
                </a:extLst>
              </a:tr>
              <a:tr h="541412">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7801</a:t>
                      </a:r>
                      <a:endParaRPr lang="en-US" sz="2000" b="1" kern="1200" dirty="0">
                        <a:solidFill>
                          <a:schemeClr val="tx1"/>
                        </a:solidFill>
                        <a:latin typeface="+mn-lt"/>
                        <a:ea typeface="+mn-ea"/>
                        <a:cs typeface="B Nazanin" panose="00000400000000000000" pitchFamily="2" charset="-78"/>
                      </a:endParaRPr>
                    </a:p>
                  </a:txBody>
                  <a:tcPr marL="58332" marR="58332" marT="29174" marB="2917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آرش ریاضیدان</a:t>
                      </a:r>
                      <a:endParaRPr lang="en-US" sz="2000" b="1" kern="1200" dirty="0">
                        <a:solidFill>
                          <a:schemeClr val="tx1"/>
                        </a:solidFill>
                        <a:latin typeface="+mn-lt"/>
                        <a:ea typeface="+mn-ea"/>
                        <a:cs typeface="B Nazanin" panose="00000400000000000000" pitchFamily="2" charset="-78"/>
                      </a:endParaRPr>
                    </a:p>
                  </a:txBody>
                  <a:tcPr marL="58332" marR="58332" marT="29174" marB="29174"/>
                </a:tc>
                <a:extLst>
                  <a:ext uri="{0D108BD9-81ED-4DB2-BD59-A6C34878D82A}">
                    <a16:rowId xmlns:a16="http://schemas.microsoft.com/office/drawing/2014/main" val="10002"/>
                  </a:ext>
                </a:extLst>
              </a:tr>
              <a:tr h="744172">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7801</a:t>
                      </a:r>
                      <a:endParaRPr lang="en-US" sz="2000" b="1" kern="1200" dirty="0">
                        <a:solidFill>
                          <a:schemeClr val="tx1"/>
                        </a:solidFill>
                        <a:latin typeface="+mn-lt"/>
                        <a:ea typeface="+mn-ea"/>
                        <a:cs typeface="B Nazanin" panose="00000400000000000000" pitchFamily="2" charset="-78"/>
                      </a:endParaRPr>
                    </a:p>
                  </a:txBody>
                  <a:tcPr marL="58332" marR="58332" marT="29174" marB="2917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گلناز هنردوست</a:t>
                      </a:r>
                      <a:endParaRPr lang="en-US" sz="2000" b="1" kern="1200" dirty="0">
                        <a:solidFill>
                          <a:schemeClr val="tx1"/>
                        </a:solidFill>
                        <a:latin typeface="+mn-lt"/>
                        <a:ea typeface="+mn-ea"/>
                        <a:cs typeface="B Nazanin" panose="00000400000000000000" pitchFamily="2" charset="-78"/>
                      </a:endParaRPr>
                    </a:p>
                  </a:txBody>
                  <a:tcPr marL="58332" marR="58332" marT="29174" marB="29174"/>
                </a:tc>
                <a:extLst>
                  <a:ext uri="{0D108BD9-81ED-4DB2-BD59-A6C34878D82A}">
                    <a16:rowId xmlns:a16="http://schemas.microsoft.com/office/drawing/2014/main" val="10003"/>
                  </a:ext>
                </a:extLst>
              </a:tr>
              <a:tr h="521903">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7902</a:t>
                      </a:r>
                      <a:endParaRPr lang="en-US" sz="2000" b="1" kern="1200" dirty="0">
                        <a:solidFill>
                          <a:schemeClr val="tx1"/>
                        </a:solidFill>
                        <a:latin typeface="+mn-lt"/>
                        <a:ea typeface="+mn-ea"/>
                        <a:cs typeface="B Nazanin" panose="00000400000000000000" pitchFamily="2" charset="-78"/>
                      </a:endParaRPr>
                    </a:p>
                  </a:txBody>
                  <a:tcPr marL="58332" marR="58332" marT="29174" marB="2917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مجید رضائی</a:t>
                      </a:r>
                      <a:endParaRPr lang="en-US" sz="2000" b="1" kern="1200" dirty="0">
                        <a:solidFill>
                          <a:schemeClr val="tx1"/>
                        </a:solidFill>
                        <a:latin typeface="+mn-lt"/>
                        <a:ea typeface="+mn-ea"/>
                        <a:cs typeface="B Nazanin" panose="00000400000000000000" pitchFamily="2" charset="-78"/>
                      </a:endParaRPr>
                    </a:p>
                  </a:txBody>
                  <a:tcPr marL="58332" marR="58332" marT="29174" marB="29174"/>
                </a:tc>
                <a:extLst>
                  <a:ext uri="{0D108BD9-81ED-4DB2-BD59-A6C34878D82A}">
                    <a16:rowId xmlns:a16="http://schemas.microsoft.com/office/drawing/2014/main" val="10004"/>
                  </a:ext>
                </a:extLst>
              </a:tr>
              <a:tr h="31375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7803</a:t>
                      </a:r>
                      <a:endParaRPr lang="en-US" sz="2000" b="1" kern="1200" dirty="0">
                        <a:solidFill>
                          <a:schemeClr val="tx1"/>
                        </a:solidFill>
                        <a:latin typeface="+mn-lt"/>
                        <a:ea typeface="+mn-ea"/>
                        <a:cs typeface="B Nazanin" panose="00000400000000000000" pitchFamily="2" charset="-78"/>
                      </a:endParaRPr>
                    </a:p>
                  </a:txBody>
                  <a:tcPr marL="58332" marR="58332" marT="29174" marB="2917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پروین صبا</a:t>
                      </a:r>
                      <a:endParaRPr lang="en-US" sz="2000" b="1" kern="1200" dirty="0">
                        <a:solidFill>
                          <a:schemeClr val="tx1"/>
                        </a:solidFill>
                        <a:latin typeface="+mn-lt"/>
                        <a:ea typeface="+mn-ea"/>
                        <a:cs typeface="B Nazanin" panose="00000400000000000000" pitchFamily="2" charset="-78"/>
                      </a:endParaRPr>
                    </a:p>
                  </a:txBody>
                  <a:tcPr marL="58332" marR="58332" marT="29174" marB="29174"/>
                </a:tc>
                <a:extLst>
                  <a:ext uri="{0D108BD9-81ED-4DB2-BD59-A6C34878D82A}">
                    <a16:rowId xmlns:a16="http://schemas.microsoft.com/office/drawing/2014/main" val="10005"/>
                  </a:ext>
                </a:extLst>
              </a:tr>
            </a:tbl>
          </a:graphicData>
        </a:graphic>
      </p:graphicFrame>
      <p:graphicFrame>
        <p:nvGraphicFramePr>
          <p:cNvPr id="8" name="Table 7"/>
          <p:cNvGraphicFramePr>
            <a:graphicFrameLocks noGrp="1"/>
          </p:cNvGraphicFramePr>
          <p:nvPr/>
        </p:nvGraphicFramePr>
        <p:xfrm>
          <a:off x="4084667" y="2749993"/>
          <a:ext cx="2247900" cy="3814608"/>
        </p:xfrm>
        <a:graphic>
          <a:graphicData uri="http://schemas.openxmlformats.org/drawingml/2006/table">
            <a:tbl>
              <a:tblPr firstRow="1" bandRow="1">
                <a:tableStyleId>{616DA210-FB5B-4158-B5E0-FEB733F419BA}</a:tableStyleId>
              </a:tblPr>
              <a:tblGrid>
                <a:gridCol w="1123950">
                  <a:extLst>
                    <a:ext uri="{9D8B030D-6E8A-4147-A177-3AD203B41FA5}">
                      <a16:colId xmlns:a16="http://schemas.microsoft.com/office/drawing/2014/main" val="20000"/>
                    </a:ext>
                  </a:extLst>
                </a:gridCol>
                <a:gridCol w="1123950">
                  <a:extLst>
                    <a:ext uri="{9D8B030D-6E8A-4147-A177-3AD203B41FA5}">
                      <a16:colId xmlns:a16="http://schemas.microsoft.com/office/drawing/2014/main" val="20001"/>
                    </a:ext>
                  </a:extLst>
                </a:gridCol>
              </a:tblGrid>
              <a:tr h="264240">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Field</a:t>
                      </a:r>
                    </a:p>
                  </a:txBody>
                  <a:tcPr marL="77002" marR="77002" marT="38484" marB="38484" anchor="ctr"/>
                </a:tc>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Tutor</a:t>
                      </a:r>
                    </a:p>
                  </a:txBody>
                  <a:tcPr marL="77002" marR="77002" marT="38484" marB="38484" anchor="ctr"/>
                </a:tc>
                <a:extLst>
                  <a:ext uri="{0D108BD9-81ED-4DB2-BD59-A6C34878D82A}">
                    <a16:rowId xmlns:a16="http://schemas.microsoft.com/office/drawing/2014/main" val="10000"/>
                  </a:ext>
                </a:extLst>
              </a:tr>
              <a:tr h="456254">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کامپیوتر</a:t>
                      </a:r>
                      <a:endParaRPr lang="en-US" sz="2000" b="1" kern="1200" dirty="0">
                        <a:solidFill>
                          <a:schemeClr val="tx1"/>
                        </a:solidFill>
                        <a:latin typeface="+mn-lt"/>
                        <a:ea typeface="+mn-ea"/>
                        <a:cs typeface="B Nazanin" panose="00000400000000000000" pitchFamily="2" charset="-78"/>
                      </a:endParaRPr>
                    </a:p>
                  </a:txBody>
                  <a:tcPr marL="77002" marR="77002" marT="38484" marB="3848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رضائی</a:t>
                      </a:r>
                      <a:endParaRPr lang="en-US" sz="2000" b="1" kern="1200" dirty="0">
                        <a:solidFill>
                          <a:schemeClr val="tx1"/>
                        </a:solidFill>
                        <a:latin typeface="+mn-lt"/>
                        <a:ea typeface="+mn-ea"/>
                        <a:cs typeface="B Nazanin" panose="00000400000000000000" pitchFamily="2" charset="-78"/>
                      </a:endParaRPr>
                    </a:p>
                  </a:txBody>
                  <a:tcPr marL="77002" marR="77002" marT="38484" marB="38484"/>
                </a:tc>
                <a:extLst>
                  <a:ext uri="{0D108BD9-81ED-4DB2-BD59-A6C34878D82A}">
                    <a16:rowId xmlns:a16="http://schemas.microsoft.com/office/drawing/2014/main" val="10001"/>
                  </a:ext>
                </a:extLst>
              </a:tr>
              <a:tr h="456254">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ریاضی محض</a:t>
                      </a:r>
                      <a:endParaRPr lang="en-US" sz="2000" b="1" kern="1200" dirty="0">
                        <a:solidFill>
                          <a:schemeClr val="tx1"/>
                        </a:solidFill>
                        <a:latin typeface="+mn-lt"/>
                        <a:ea typeface="+mn-ea"/>
                        <a:cs typeface="B Nazanin" panose="00000400000000000000" pitchFamily="2" charset="-78"/>
                      </a:endParaRPr>
                    </a:p>
                  </a:txBody>
                  <a:tcPr marL="77002" marR="77002" marT="38484" marB="3848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آرش ریاضیدان</a:t>
                      </a:r>
                      <a:endParaRPr lang="en-US" sz="2000" b="1" kern="1200" dirty="0">
                        <a:solidFill>
                          <a:schemeClr val="tx1"/>
                        </a:solidFill>
                        <a:latin typeface="+mn-lt"/>
                        <a:ea typeface="+mn-ea"/>
                        <a:cs typeface="B Nazanin" panose="00000400000000000000" pitchFamily="2" charset="-78"/>
                      </a:endParaRPr>
                    </a:p>
                  </a:txBody>
                  <a:tcPr marL="77002" marR="77002" marT="38484" marB="38484"/>
                </a:tc>
                <a:extLst>
                  <a:ext uri="{0D108BD9-81ED-4DB2-BD59-A6C34878D82A}">
                    <a16:rowId xmlns:a16="http://schemas.microsoft.com/office/drawing/2014/main" val="10002"/>
                  </a:ext>
                </a:extLst>
              </a:tr>
              <a:tr h="456254">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هنر</a:t>
                      </a:r>
                      <a:endParaRPr lang="en-US" sz="2000" b="1" kern="1200" dirty="0">
                        <a:solidFill>
                          <a:schemeClr val="tx1"/>
                        </a:solidFill>
                        <a:latin typeface="+mn-lt"/>
                        <a:ea typeface="+mn-ea"/>
                        <a:cs typeface="B Nazanin" panose="00000400000000000000" pitchFamily="2" charset="-78"/>
                      </a:endParaRPr>
                    </a:p>
                  </a:txBody>
                  <a:tcPr marL="77002" marR="77002" marT="38484" marB="3848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گلناز هنردوست</a:t>
                      </a:r>
                      <a:endParaRPr lang="en-US" sz="2000" b="1" kern="1200" dirty="0">
                        <a:solidFill>
                          <a:schemeClr val="tx1"/>
                        </a:solidFill>
                        <a:latin typeface="+mn-lt"/>
                        <a:ea typeface="+mn-ea"/>
                        <a:cs typeface="B Nazanin" panose="00000400000000000000" pitchFamily="2" charset="-78"/>
                      </a:endParaRPr>
                    </a:p>
                  </a:txBody>
                  <a:tcPr marL="77002" marR="77002" marT="38484" marB="38484"/>
                </a:tc>
                <a:extLst>
                  <a:ext uri="{0D108BD9-81ED-4DB2-BD59-A6C34878D82A}">
                    <a16:rowId xmlns:a16="http://schemas.microsoft.com/office/drawing/2014/main" val="10003"/>
                  </a:ext>
                </a:extLst>
              </a:tr>
              <a:tr h="456254">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کامپیوتر</a:t>
                      </a:r>
                      <a:endParaRPr lang="en-US" sz="2000" b="1" kern="1200" dirty="0">
                        <a:solidFill>
                          <a:schemeClr val="tx1"/>
                        </a:solidFill>
                        <a:latin typeface="+mn-lt"/>
                        <a:ea typeface="+mn-ea"/>
                        <a:cs typeface="B Nazanin" panose="00000400000000000000" pitchFamily="2" charset="-78"/>
                      </a:endParaRPr>
                    </a:p>
                  </a:txBody>
                  <a:tcPr marL="77002" marR="77002" marT="38484" marB="3848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مجید رضائی</a:t>
                      </a:r>
                      <a:endParaRPr lang="en-US" sz="2000" b="1" kern="1200" dirty="0">
                        <a:solidFill>
                          <a:schemeClr val="tx1"/>
                        </a:solidFill>
                        <a:latin typeface="+mn-lt"/>
                        <a:ea typeface="+mn-ea"/>
                        <a:cs typeface="B Nazanin" panose="00000400000000000000" pitchFamily="2" charset="-78"/>
                      </a:endParaRPr>
                    </a:p>
                  </a:txBody>
                  <a:tcPr marL="77002" marR="77002" marT="38484" marB="38484"/>
                </a:tc>
                <a:extLst>
                  <a:ext uri="{0D108BD9-81ED-4DB2-BD59-A6C34878D82A}">
                    <a16:rowId xmlns:a16="http://schemas.microsoft.com/office/drawing/2014/main" val="10004"/>
                  </a:ext>
                </a:extLst>
              </a:tr>
              <a:tr h="45625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مهندس کامپیوتر</a:t>
                      </a:r>
                      <a:endParaRPr lang="en-US" sz="2000" b="1" kern="1200" dirty="0">
                        <a:solidFill>
                          <a:schemeClr val="tx1"/>
                        </a:solidFill>
                        <a:latin typeface="+mn-lt"/>
                        <a:ea typeface="+mn-ea"/>
                        <a:cs typeface="B Nazanin" panose="00000400000000000000" pitchFamily="2" charset="-78"/>
                      </a:endParaRPr>
                    </a:p>
                  </a:txBody>
                  <a:tcPr marL="77002" marR="77002" marT="38484" marB="3848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پروین صبا</a:t>
                      </a:r>
                      <a:endParaRPr lang="en-US" sz="2000" b="1" kern="1200" dirty="0">
                        <a:solidFill>
                          <a:schemeClr val="tx1"/>
                        </a:solidFill>
                        <a:latin typeface="+mn-lt"/>
                        <a:ea typeface="+mn-ea"/>
                        <a:cs typeface="B Nazanin" panose="00000400000000000000" pitchFamily="2" charset="-78"/>
                      </a:endParaRPr>
                    </a:p>
                  </a:txBody>
                  <a:tcPr marL="77002" marR="77002" marT="38484" marB="38484"/>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595672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Title 1"/>
          <p:cNvSpPr>
            <a:spLocks noGrp="1"/>
          </p:cNvSpPr>
          <p:nvPr>
            <p:ph type="title"/>
          </p:nvPr>
        </p:nvSpPr>
        <p:spPr>
          <a:xfrm>
            <a:off x="457200" y="685800"/>
            <a:ext cx="8229600" cy="1143000"/>
          </a:xfrm>
        </p:spPr>
        <p:txBody>
          <a:bodyPr anchor="ctr"/>
          <a:lstStyle/>
          <a:p>
            <a:pPr algn="ctr" rtl="1"/>
            <a:r>
              <a:rPr lang="fa-IR" altLang="en-US" sz="4400" b="1">
                <a:latin typeface="Titr" pitchFamily="2" charset="-78"/>
                <a:ea typeface="2  Titr"/>
                <a:cs typeface="2  Titr"/>
              </a:rPr>
              <a:t>جداول نرمال4</a:t>
            </a:r>
            <a:r>
              <a:rPr lang="en-US" altLang="en-US" sz="4400" b="1">
                <a:latin typeface="Titr" pitchFamily="2" charset="-78"/>
                <a:ea typeface="2  Titr"/>
                <a:cs typeface="2  Titr"/>
              </a:rPr>
              <a:t> </a:t>
            </a:r>
          </a:p>
        </p:txBody>
      </p:sp>
      <p:sp>
        <p:nvSpPr>
          <p:cNvPr id="148482" name="Content Placeholder 2"/>
          <p:cNvSpPr>
            <a:spLocks noGrp="1"/>
          </p:cNvSpPr>
          <p:nvPr>
            <p:ph idx="1"/>
          </p:nvPr>
        </p:nvSpPr>
        <p:spPr>
          <a:xfrm>
            <a:off x="304800" y="1578548"/>
            <a:ext cx="8229600" cy="3907851"/>
          </a:xfrm>
        </p:spPr>
        <p:txBody>
          <a:bodyPr>
            <a:normAutofit lnSpcReduction="10000"/>
          </a:bodyPr>
          <a:lstStyle/>
          <a:p>
            <a:pPr marL="0" marR="0" algn="r" rtl="1">
              <a:lnSpc>
                <a:spcPct val="107000"/>
              </a:lnSpc>
              <a:spcBef>
                <a:spcPts val="0"/>
              </a:spcBef>
              <a:spcAft>
                <a:spcPts val="800"/>
              </a:spcAft>
            </a:pPr>
            <a:r>
              <a:rPr lang="en-US" sz="2400" b="1" dirty="0">
                <a:effectLst/>
                <a:latin typeface="Times New Roman" panose="02020603050405020304" pitchFamily="18" charset="0"/>
                <a:ea typeface="Times New Roman" panose="02020603050405020304" pitchFamily="18" charset="0"/>
                <a:cs typeface="B Nazanin" panose="00000400000000000000" pitchFamily="2" charset="-78"/>
              </a:rPr>
              <a:t>4NF (Fourth Normal Form)</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یک مرحله از نرمال‌سازی در طراحی پایگاه داده‌ها است که به منظور حذف </a:t>
            </a:r>
            <a:r>
              <a:rPr lang="ar-SA" sz="2400" b="1" dirty="0">
                <a:effectLst/>
                <a:latin typeface="Times New Roman" panose="02020603050405020304" pitchFamily="18" charset="0"/>
                <a:ea typeface="Times New Roman" panose="02020603050405020304" pitchFamily="18" charset="0"/>
                <a:cs typeface="B Nazanin" panose="00000400000000000000" pitchFamily="2" charset="-78"/>
              </a:rPr>
              <a:t>وابستگی‌های چند مقداری</a:t>
            </a:r>
            <a:r>
              <a:rPr lang="en-US" sz="2400" b="1" dirty="0">
                <a:effectLst/>
                <a:latin typeface="Times New Roman" panose="02020603050405020304" pitchFamily="18" charset="0"/>
                <a:ea typeface="Times New Roman" panose="02020603050405020304" pitchFamily="18" charset="0"/>
                <a:cs typeface="B Nazanin" panose="00000400000000000000" pitchFamily="2" charset="-78"/>
              </a:rPr>
              <a:t> (Multivalued Dependencies)</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طراحی شده است. این نوع وابستگی‌ها در زمانی که یک ویژگی در یک رابطه به بیش از یک مقدار وابسته باشد و این وابستگی‌ها مستقل از سایر ویژگی‌ها باشند، بروز می‌کند</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400" b="1" dirty="0">
                <a:effectLst/>
                <a:latin typeface="Times New Roman" panose="02020603050405020304" pitchFamily="18" charset="0"/>
                <a:ea typeface="Times New Roman" panose="02020603050405020304" pitchFamily="18" charset="0"/>
                <a:cs typeface="B Nazanin" panose="00000400000000000000" pitchFamily="2" charset="-78"/>
              </a:rPr>
              <a:t>تعریف 4</a:t>
            </a:r>
            <a:r>
              <a:rPr lang="en-US" sz="2400" b="1" dirty="0">
                <a:effectLst/>
                <a:latin typeface="Times New Roman" panose="02020603050405020304" pitchFamily="18" charset="0"/>
                <a:ea typeface="Times New Roman" panose="02020603050405020304" pitchFamily="18" charset="0"/>
                <a:cs typeface="B Nazanin" panose="00000400000000000000" pitchFamily="2" charset="-78"/>
              </a:rPr>
              <a:t>NF</a:t>
            </a:r>
          </a:p>
          <a:p>
            <a:pPr marL="0" marR="0" algn="r" rtl="1">
              <a:lnSpc>
                <a:spcPct val="107000"/>
              </a:lnSpc>
              <a:spcBef>
                <a:spcPts val="0"/>
              </a:spcBef>
              <a:spcAft>
                <a:spcPts val="800"/>
              </a:spcAft>
            </a:pP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یک رابطه در </a:t>
            </a:r>
            <a:r>
              <a:rPr lang="en-US" sz="2400" b="1" dirty="0">
                <a:effectLst/>
                <a:latin typeface="Times New Roman" panose="02020603050405020304" pitchFamily="18" charset="0"/>
                <a:ea typeface="Times New Roman" panose="02020603050405020304" pitchFamily="18" charset="0"/>
                <a:cs typeface="B Nazanin" panose="00000400000000000000" pitchFamily="2" charset="-78"/>
              </a:rPr>
              <a:t>4NF</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قرار دارد اگر</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ابتدا در </a:t>
            </a:r>
            <a:r>
              <a:rPr lang="en-US" sz="2400" b="1" dirty="0">
                <a:effectLst/>
                <a:latin typeface="Times New Roman" panose="02020603050405020304" pitchFamily="18" charset="0"/>
                <a:ea typeface="Times New Roman" panose="02020603050405020304" pitchFamily="18" charset="0"/>
                <a:cs typeface="B Nazanin" panose="00000400000000000000" pitchFamily="2" charset="-78"/>
              </a:rPr>
              <a:t>3NF</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باشد</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هیچ وابستگی چند مقداری در آن وجود نداشته باشد</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660EB995-EA05-4AB5-B4C0-64EFB83930A7}"/>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32</a:t>
            </a:fld>
            <a:endParaRPr lang="en-US"/>
          </a:p>
        </p:txBody>
      </p:sp>
    </p:spTree>
    <p:extLst>
      <p:ext uri="{BB962C8B-B14F-4D97-AF65-F5344CB8AC3E}">
        <p14:creationId xmlns:p14="http://schemas.microsoft.com/office/powerpoint/2010/main" val="27567963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Title 1"/>
          <p:cNvSpPr>
            <a:spLocks noGrp="1"/>
          </p:cNvSpPr>
          <p:nvPr>
            <p:ph type="title"/>
          </p:nvPr>
        </p:nvSpPr>
        <p:spPr>
          <a:xfrm>
            <a:off x="514141" y="32321"/>
            <a:ext cx="8229600" cy="1143000"/>
          </a:xfrm>
        </p:spPr>
        <p:txBody>
          <a:bodyPr anchor="ctr"/>
          <a:lstStyle/>
          <a:p>
            <a:pPr algn="ctr" rtl="1"/>
            <a:r>
              <a:rPr lang="fa-IR" altLang="en-US" sz="4400" b="1" dirty="0">
                <a:latin typeface="Titr" pitchFamily="2" charset="-78"/>
                <a:ea typeface="2  Titr"/>
                <a:cs typeface="2  Titr"/>
              </a:rPr>
              <a:t>جداول نرمال4</a:t>
            </a:r>
            <a:r>
              <a:rPr lang="en-US" altLang="en-US" sz="4400" b="1" dirty="0">
                <a:latin typeface="Titr" pitchFamily="2" charset="-78"/>
                <a:ea typeface="2  Titr"/>
                <a:cs typeface="2  Titr"/>
              </a:rPr>
              <a:t> </a:t>
            </a:r>
          </a:p>
        </p:txBody>
      </p:sp>
      <p:sp>
        <p:nvSpPr>
          <p:cNvPr id="148482" name="Content Placeholder 2"/>
          <p:cNvSpPr>
            <a:spLocks noGrp="1"/>
          </p:cNvSpPr>
          <p:nvPr>
            <p:ph idx="1"/>
          </p:nvPr>
        </p:nvSpPr>
        <p:spPr>
          <a:xfrm>
            <a:off x="457200" y="1091452"/>
            <a:ext cx="8229600" cy="5226048"/>
          </a:xfrm>
        </p:spPr>
        <p:txBody>
          <a:bodyPr>
            <a:normAutofit/>
          </a:bodyPr>
          <a:lstStyle/>
          <a:p>
            <a:pPr algn="r" rtl="1" eaLnBrk="0" fontAlgn="base" hangingPunct="0">
              <a:lnSpc>
                <a:spcPct val="100000"/>
              </a:lnSpc>
              <a:spcBef>
                <a:spcPct val="0"/>
              </a:spcBef>
              <a:spcAft>
                <a:spcPct val="0"/>
              </a:spcAft>
              <a:buClrTx/>
            </a:pPr>
            <a:r>
              <a:rPr lang="ar-SA" altLang="en-US" sz="2400" dirty="0">
                <a:solidFill>
                  <a:srgbClr val="000000"/>
                </a:solidFill>
                <a:latin typeface="Tahoma" panose="020B0604030504040204" pitchFamily="34" charset="0"/>
                <a:cs typeface="B Nazanin" panose="00000400000000000000" pitchFamily="2" charset="-78"/>
              </a:rPr>
              <a:t>مثال. اگر </a:t>
            </a:r>
            <a:r>
              <a:rPr lang="ar-SA" altLang="en-US" sz="2400" b="1" dirty="0">
                <a:solidFill>
                  <a:srgbClr val="000000"/>
                </a:solidFill>
                <a:latin typeface="Tahoma" panose="020B0604030504040204" pitchFamily="34" charset="0"/>
                <a:cs typeface="B Nazanin" panose="00000400000000000000" pitchFamily="2" charset="-78"/>
              </a:rPr>
              <a:t>مشتريانی با چند آدرس داشته باشيم </a:t>
            </a:r>
            <a:r>
              <a:rPr lang="ar-SA" altLang="en-US" sz="2400" dirty="0">
                <a:solidFill>
                  <a:srgbClr val="000000"/>
                </a:solidFill>
                <a:latin typeface="Tahoma" panose="020B0604030504040204" pitchFamily="34" charset="0"/>
                <a:cs typeface="B Nazanin" panose="00000400000000000000" pitchFamily="2" charset="-78"/>
              </a:rPr>
              <a:t>(که در محيط تجارت عادی است)، در جدول </a:t>
            </a:r>
            <a:r>
              <a:rPr lang="en-US" altLang="en-US" sz="2400" dirty="0">
                <a:solidFill>
                  <a:srgbClr val="000000"/>
                </a:solidFill>
                <a:latin typeface="Tahoma" panose="020B0604030504040204" pitchFamily="34" charset="0"/>
                <a:cs typeface="B Nazanin" panose="00000400000000000000" pitchFamily="2" charset="-78"/>
              </a:rPr>
              <a:t>CUSTOMER</a:t>
            </a:r>
            <a:r>
              <a:rPr lang="ar-SA" altLang="en-US" sz="2400" dirty="0">
                <a:solidFill>
                  <a:srgbClr val="000000"/>
                </a:solidFill>
                <a:latin typeface="Tahoma" panose="020B0604030504040204" pitchFamily="34" charset="0"/>
                <a:cs typeface="B Nazanin" panose="00000400000000000000" pitchFamily="2" charset="-78"/>
              </a:rPr>
              <a:t> نمی توانيم چند ستون آدرس را اضافه کنيم چون تعداد آدرس های ممکن را نمی دانيم.</a:t>
            </a:r>
            <a:endParaRPr lang="fa-IR" altLang="en-US" sz="2400" dirty="0">
              <a:solidFill>
                <a:srgbClr val="000000"/>
              </a:solidFill>
              <a:latin typeface="Tahoma" panose="020B0604030504040204" pitchFamily="34" charset="0"/>
              <a:cs typeface="B Nazanin" panose="00000400000000000000" pitchFamily="2" charset="-78"/>
            </a:endParaRPr>
          </a:p>
          <a:p>
            <a:pPr lvl="1" algn="r" rtl="1" eaLnBrk="0" fontAlgn="base" hangingPunct="0">
              <a:lnSpc>
                <a:spcPct val="100000"/>
              </a:lnSpc>
              <a:spcBef>
                <a:spcPct val="0"/>
              </a:spcBef>
              <a:spcAft>
                <a:spcPct val="0"/>
              </a:spcAft>
              <a:buClrTx/>
            </a:pPr>
            <a:r>
              <a:rPr lang="ar-SA" altLang="en-US" sz="2200" dirty="0">
                <a:solidFill>
                  <a:srgbClr val="000000"/>
                </a:solidFill>
                <a:latin typeface="Tahoma" panose="020B0604030504040204" pitchFamily="34" charset="0"/>
                <a:cs typeface="B Nazanin" panose="00000400000000000000" pitchFamily="2" charset="-78"/>
              </a:rPr>
              <a:t>بنابراين ناگزير به اضافه کردن رکورد جديد برای هر آدرس مشتری هستيم که باعث تکرار و افزونگی داده می شود.زيرا </a:t>
            </a:r>
            <a:r>
              <a:rPr lang="en-US" altLang="en-US" sz="2200" dirty="0" err="1">
                <a:solidFill>
                  <a:srgbClr val="000000"/>
                </a:solidFill>
                <a:latin typeface="Tahoma" panose="020B0604030504040204" pitchFamily="34" charset="0"/>
                <a:cs typeface="B Nazanin" panose="00000400000000000000" pitchFamily="2" charset="-78"/>
              </a:rPr>
              <a:t>CustomerNo</a:t>
            </a:r>
            <a:r>
              <a:rPr lang="ar-SA" altLang="en-US" sz="2200" dirty="0">
                <a:solidFill>
                  <a:srgbClr val="000000"/>
                </a:solidFill>
                <a:latin typeface="Tahoma" panose="020B0604030504040204" pitchFamily="34" charset="0"/>
                <a:cs typeface="B Nazanin" panose="00000400000000000000" pitchFamily="2" charset="-78"/>
              </a:rPr>
              <a:t> ديگر تنها يک آدرس را معين نمی کند بلکه مجموعه ای از آدرس های را نشان می دهد به عبارت </a:t>
            </a:r>
            <a:r>
              <a:rPr lang="ar-SA" altLang="en-US" sz="2200" b="1" dirty="0">
                <a:solidFill>
                  <a:srgbClr val="000000"/>
                </a:solidFill>
                <a:latin typeface="Tahoma" panose="020B0604030504040204" pitchFamily="34" charset="0"/>
                <a:cs typeface="B Nazanin" panose="00000400000000000000" pitchFamily="2" charset="-78"/>
              </a:rPr>
              <a:t>ديگر وابستگی چندمقداری</a:t>
            </a:r>
            <a:r>
              <a:rPr lang="ar-SA" altLang="en-US" sz="2200" dirty="0">
                <a:solidFill>
                  <a:srgbClr val="000000"/>
                </a:solidFill>
                <a:latin typeface="Tahoma" panose="020B0604030504040204" pitchFamily="34" charset="0"/>
                <a:cs typeface="B Nazanin" panose="00000400000000000000" pitchFamily="2" charset="-78"/>
              </a:rPr>
              <a:t> دارد.</a:t>
            </a:r>
            <a:endParaRPr lang="fa-IR" altLang="en-US" sz="2200" dirty="0">
              <a:solidFill>
                <a:srgbClr val="000000"/>
              </a:solidFill>
              <a:latin typeface="Tahoma" panose="020B0604030504040204" pitchFamily="34" charset="0"/>
              <a:cs typeface="B Nazanin" panose="00000400000000000000" pitchFamily="2" charset="-78"/>
            </a:endParaRPr>
          </a:p>
          <a:p>
            <a:pPr lvl="1" algn="r" rtl="1" eaLnBrk="0" fontAlgn="base" hangingPunct="0">
              <a:lnSpc>
                <a:spcPct val="100000"/>
              </a:lnSpc>
              <a:spcBef>
                <a:spcPct val="0"/>
              </a:spcBef>
              <a:spcAft>
                <a:spcPct val="0"/>
              </a:spcAft>
              <a:buClrTx/>
            </a:pPr>
            <a:r>
              <a:rPr lang="ar-SA" altLang="en-US" sz="2200" dirty="0">
                <a:solidFill>
                  <a:srgbClr val="000000"/>
                </a:solidFill>
                <a:latin typeface="Tahoma" panose="020B0604030504040204" pitchFamily="34" charset="0"/>
                <a:cs typeface="B Nazanin" panose="00000400000000000000" pitchFamily="2" charset="-78"/>
              </a:rPr>
              <a:t> با حذف چنين وابستگی هائی و تقسيم جدول به صورت زير به فرم چهارم نرمال می رسيم.</a:t>
            </a:r>
            <a:endParaRPr lang="fa-IR" altLang="en-US" sz="2200" dirty="0">
              <a:solidFill>
                <a:srgbClr val="000000"/>
              </a:solidFill>
              <a:latin typeface="Tahoma" panose="020B0604030504040204" pitchFamily="34" charset="0"/>
              <a:cs typeface="B Nazanin" panose="00000400000000000000" pitchFamily="2" charset="-78"/>
            </a:endParaRPr>
          </a:p>
          <a:p>
            <a:pPr algn="r" rtl="1" eaLnBrk="0" fontAlgn="base" hangingPunct="0">
              <a:lnSpc>
                <a:spcPct val="100000"/>
              </a:lnSpc>
              <a:spcBef>
                <a:spcPct val="0"/>
              </a:spcBef>
              <a:spcAft>
                <a:spcPct val="0"/>
              </a:spcAft>
              <a:buClrTx/>
            </a:pPr>
            <a:endParaRPr lang="en-US" altLang="en-US" sz="800" dirty="0">
              <a:cs typeface="B Nazanin" panose="00000400000000000000" pitchFamily="2" charset="-78"/>
            </a:endParaRPr>
          </a:p>
          <a:p>
            <a:pPr lvl="1" eaLnBrk="0" fontAlgn="base" hangingPunct="0">
              <a:lnSpc>
                <a:spcPct val="100000"/>
              </a:lnSpc>
              <a:spcBef>
                <a:spcPct val="0"/>
              </a:spcBef>
              <a:spcAft>
                <a:spcPct val="0"/>
              </a:spcAft>
              <a:buClrTx/>
            </a:pPr>
            <a:r>
              <a:rPr lang="en-US" altLang="en-US" dirty="0">
                <a:solidFill>
                  <a:srgbClr val="000000"/>
                </a:solidFill>
                <a:latin typeface="Tahoma" panose="020B0604030504040204" pitchFamily="34" charset="0"/>
                <a:cs typeface="B Nazanin" panose="00000400000000000000" pitchFamily="2" charset="-78"/>
              </a:rPr>
              <a:t>CUSTOMER(</a:t>
            </a:r>
            <a:r>
              <a:rPr lang="en-US" altLang="en-US" u="sng" dirty="0" err="1">
                <a:solidFill>
                  <a:srgbClr val="000000"/>
                </a:solidFill>
                <a:latin typeface="Tahoma" panose="020B0604030504040204" pitchFamily="34" charset="0"/>
                <a:cs typeface="B Nazanin" panose="00000400000000000000" pitchFamily="2" charset="-78"/>
              </a:rPr>
              <a:t>CustomerNo</a:t>
            </a:r>
            <a:r>
              <a:rPr lang="en-US" altLang="en-US" dirty="0">
                <a:solidFill>
                  <a:srgbClr val="000000"/>
                </a:solidFill>
                <a:latin typeface="Tahoma" panose="020B0604030504040204" pitchFamily="34" charset="0"/>
                <a:cs typeface="B Nazanin" panose="00000400000000000000" pitchFamily="2" charset="-78"/>
              </a:rPr>
              <a:t>, First, Last, </a:t>
            </a:r>
            <a:r>
              <a:rPr lang="en-US" altLang="en-US" dirty="0" err="1">
                <a:solidFill>
                  <a:srgbClr val="000000"/>
                </a:solidFill>
                <a:latin typeface="Tahoma" panose="020B0604030504040204" pitchFamily="34" charset="0"/>
                <a:cs typeface="B Nazanin" panose="00000400000000000000" pitchFamily="2" charset="-78"/>
              </a:rPr>
              <a:t>CreditLimit</a:t>
            </a:r>
            <a:r>
              <a:rPr lang="en-US" altLang="en-US" dirty="0">
                <a:solidFill>
                  <a:srgbClr val="000000"/>
                </a:solidFill>
                <a:latin typeface="Tahoma" panose="020B0604030504040204" pitchFamily="34" charset="0"/>
                <a:cs typeface="B Nazanin" panose="00000400000000000000" pitchFamily="2" charset="-78"/>
              </a:rPr>
              <a:t>)</a:t>
            </a:r>
            <a:br>
              <a:rPr lang="en-US" altLang="en-US" dirty="0">
                <a:solidFill>
                  <a:srgbClr val="000000"/>
                </a:solidFill>
                <a:latin typeface="Tahoma" panose="020B0604030504040204" pitchFamily="34" charset="0"/>
                <a:cs typeface="B Nazanin" panose="00000400000000000000" pitchFamily="2" charset="-78"/>
              </a:rPr>
            </a:br>
            <a:r>
              <a:rPr lang="en-US" altLang="en-US" dirty="0">
                <a:solidFill>
                  <a:srgbClr val="000000"/>
                </a:solidFill>
                <a:latin typeface="Tahoma" panose="020B0604030504040204" pitchFamily="34" charset="0"/>
                <a:cs typeface="B Nazanin" panose="00000400000000000000" pitchFamily="2" charset="-78"/>
              </a:rPr>
              <a:t>CUSTOMER_ADDRESS(</a:t>
            </a:r>
            <a:r>
              <a:rPr lang="en-US" altLang="en-US" u="sng" dirty="0" err="1">
                <a:solidFill>
                  <a:srgbClr val="000000"/>
                </a:solidFill>
                <a:latin typeface="Tahoma" panose="020B0604030504040204" pitchFamily="34" charset="0"/>
                <a:cs typeface="B Nazanin" panose="00000400000000000000" pitchFamily="2" charset="-78"/>
              </a:rPr>
              <a:t>CustomerNo</a:t>
            </a:r>
            <a:r>
              <a:rPr lang="en-US" altLang="en-US" u="sng" dirty="0">
                <a:solidFill>
                  <a:srgbClr val="000000"/>
                </a:solidFill>
                <a:latin typeface="Tahoma" panose="020B0604030504040204" pitchFamily="34" charset="0"/>
                <a:cs typeface="B Nazanin" panose="00000400000000000000" pitchFamily="2" charset="-78"/>
              </a:rPr>
              <a:t>, Address</a:t>
            </a:r>
            <a:r>
              <a:rPr lang="en-US" altLang="en-US" dirty="0">
                <a:solidFill>
                  <a:srgbClr val="000000"/>
                </a:solidFill>
                <a:latin typeface="Tahoma" panose="020B0604030504040204" pitchFamily="34" charset="0"/>
                <a:cs typeface="B Nazanin" panose="00000400000000000000" pitchFamily="2" charset="-78"/>
              </a:rPr>
              <a:t>)</a:t>
            </a:r>
            <a:br>
              <a:rPr lang="en-US" altLang="en-US" sz="2200" b="1" dirty="0">
                <a:solidFill>
                  <a:srgbClr val="000000"/>
                </a:solidFill>
                <a:latin typeface="Tahoma" panose="020B0604030504040204" pitchFamily="34" charset="0"/>
                <a:cs typeface="B Nazanin" panose="00000400000000000000" pitchFamily="2" charset="-78"/>
              </a:rPr>
            </a:br>
            <a:endParaRPr lang="en-US" altLang="en-US" sz="800" dirty="0">
              <a:cs typeface="B Nazanin" panose="00000400000000000000" pitchFamily="2" charset="-78"/>
            </a:endParaRPr>
          </a:p>
          <a:p>
            <a:pPr lvl="1" algn="r" rtl="1" eaLnBrk="0" fontAlgn="base" hangingPunct="0">
              <a:lnSpc>
                <a:spcPct val="100000"/>
              </a:lnSpc>
              <a:spcBef>
                <a:spcPct val="0"/>
              </a:spcBef>
              <a:spcAft>
                <a:spcPct val="0"/>
              </a:spcAft>
              <a:buClrTx/>
            </a:pPr>
            <a:r>
              <a:rPr lang="ar-SA" altLang="en-US" sz="2200" dirty="0">
                <a:solidFill>
                  <a:srgbClr val="000000"/>
                </a:solidFill>
                <a:latin typeface="Tahoma" panose="020B0604030504040204" pitchFamily="34" charset="0"/>
                <a:cs typeface="B Nazanin" panose="00000400000000000000" pitchFamily="2" charset="-78"/>
              </a:rPr>
              <a:t>حالا هر مشتری می تواند هر تعداد آدرسی را داشته باشد.</a:t>
            </a:r>
            <a:endParaRPr lang="fa-IR" altLang="en-US" sz="2200" dirty="0">
              <a:solidFill>
                <a:srgbClr val="000000"/>
              </a:solidFill>
              <a:latin typeface="Tahoma" panose="020B0604030504040204" pitchFamily="34" charset="0"/>
              <a:cs typeface="B Nazanin" panose="00000400000000000000" pitchFamily="2" charset="-78"/>
            </a:endParaRPr>
          </a:p>
          <a:p>
            <a:pPr lvl="1" algn="r" rtl="1" eaLnBrk="0" fontAlgn="base" hangingPunct="0">
              <a:lnSpc>
                <a:spcPct val="100000"/>
              </a:lnSpc>
              <a:spcBef>
                <a:spcPct val="0"/>
              </a:spcBef>
              <a:spcAft>
                <a:spcPct val="0"/>
              </a:spcAft>
              <a:buClrTx/>
            </a:pPr>
            <a:r>
              <a:rPr lang="ar-SA" altLang="en-US" sz="2200" b="1" dirty="0">
                <a:solidFill>
                  <a:srgbClr val="000000"/>
                </a:solidFill>
                <a:latin typeface="Tahoma" panose="020B0604030504040204" pitchFamily="34" charset="0"/>
                <a:cs typeface="B Nazanin" panose="00000400000000000000" pitchFamily="2" charset="-78"/>
              </a:rPr>
              <a:t>وابستگی چندمقداری (</a:t>
            </a:r>
            <a:r>
              <a:rPr lang="en-US" altLang="en-US" sz="2200" b="1" dirty="0">
                <a:solidFill>
                  <a:srgbClr val="000000"/>
                </a:solidFill>
                <a:latin typeface="Tahoma" panose="020B0604030504040204" pitchFamily="34" charset="0"/>
                <a:cs typeface="B Nazanin" panose="00000400000000000000" pitchFamily="2" charset="-78"/>
              </a:rPr>
              <a:t>multivalued dependency</a:t>
            </a:r>
            <a:r>
              <a:rPr lang="fa-IR" altLang="en-US" sz="2200" b="1" dirty="0">
                <a:solidFill>
                  <a:srgbClr val="000000"/>
                </a:solidFill>
                <a:latin typeface="Tahoma" panose="020B0604030504040204" pitchFamily="34" charset="0"/>
                <a:cs typeface="B Nazanin" panose="00000400000000000000" pitchFamily="2" charset="-78"/>
              </a:rPr>
              <a:t>) </a:t>
            </a:r>
            <a:r>
              <a:rPr lang="ar-SA" altLang="en-US" sz="2200" dirty="0">
                <a:solidFill>
                  <a:srgbClr val="000000"/>
                </a:solidFill>
                <a:latin typeface="Tahoma" panose="020B0604030504040204" pitchFamily="34" charset="0"/>
                <a:cs typeface="B Nazanin" panose="00000400000000000000" pitchFamily="2" charset="-78"/>
              </a:rPr>
              <a:t>به</a:t>
            </a:r>
            <a:r>
              <a:rPr lang="ar-SA" altLang="en-US" sz="2200" b="1" dirty="0">
                <a:solidFill>
                  <a:srgbClr val="000000"/>
                </a:solidFill>
                <a:latin typeface="Tahoma" panose="020B0604030504040204" pitchFamily="34" charset="0"/>
                <a:cs typeface="B Nazanin" panose="00000400000000000000" pitchFamily="2" charset="-78"/>
              </a:rPr>
              <a:t> </a:t>
            </a:r>
            <a:r>
              <a:rPr lang="ar-SA" altLang="en-US" sz="2200" dirty="0">
                <a:solidFill>
                  <a:srgbClr val="000000"/>
                </a:solidFill>
                <a:latin typeface="Tahoma" panose="020B0604030504040204" pitchFamily="34" charset="0"/>
                <a:cs typeface="B Nazanin" panose="00000400000000000000" pitchFamily="2" charset="-78"/>
              </a:rPr>
              <a:t>اين معنی است که حضور رکوردهای معينی در جدول وجود رکوردهای معين ديگری را برساند.</a:t>
            </a:r>
            <a:endParaRPr lang="en-US" altLang="en-US" sz="5400" dirty="0">
              <a:latin typeface="Arial" panose="020B0604020202020204" pitchFamily="34" charset="0"/>
              <a:cs typeface="B Nazanin" panose="00000400000000000000" pitchFamily="2" charset="-78"/>
            </a:endParaRPr>
          </a:p>
        </p:txBody>
      </p:sp>
      <p:sp>
        <p:nvSpPr>
          <p:cNvPr id="5" name="Slide Number Placeholder 4">
            <a:extLst>
              <a:ext uri="{FF2B5EF4-FFF2-40B4-BE49-F238E27FC236}">
                <a16:creationId xmlns:a16="http://schemas.microsoft.com/office/drawing/2014/main" id="{3C348507-717F-40D5-A7EC-EBE55196024B}"/>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33</a:t>
            </a:fld>
            <a:endParaRPr lang="en-US"/>
          </a:p>
        </p:txBody>
      </p:sp>
    </p:spTree>
    <p:extLst>
      <p:ext uri="{BB962C8B-B14F-4D97-AF65-F5344CB8AC3E}">
        <p14:creationId xmlns:p14="http://schemas.microsoft.com/office/powerpoint/2010/main" val="2056669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Title 1"/>
          <p:cNvSpPr>
            <a:spLocks noGrp="1"/>
          </p:cNvSpPr>
          <p:nvPr>
            <p:ph type="title"/>
          </p:nvPr>
        </p:nvSpPr>
        <p:spPr>
          <a:xfrm>
            <a:off x="514141" y="32321"/>
            <a:ext cx="8229600" cy="1143000"/>
          </a:xfrm>
        </p:spPr>
        <p:txBody>
          <a:bodyPr anchor="ctr"/>
          <a:lstStyle/>
          <a:p>
            <a:pPr algn="ctr" rtl="1"/>
            <a:r>
              <a:rPr lang="fa-IR" altLang="en-US" sz="4400" b="1" dirty="0">
                <a:latin typeface="Titr" pitchFamily="2" charset="-78"/>
                <a:ea typeface="2  Titr"/>
                <a:cs typeface="2  Titr"/>
              </a:rPr>
              <a:t>جداول نرمال4</a:t>
            </a:r>
            <a:r>
              <a:rPr lang="en-US" altLang="en-US" sz="4400" b="1" dirty="0">
                <a:latin typeface="Titr" pitchFamily="2" charset="-78"/>
                <a:ea typeface="2  Titr"/>
                <a:cs typeface="2  Titr"/>
              </a:rPr>
              <a:t> </a:t>
            </a:r>
          </a:p>
        </p:txBody>
      </p:sp>
      <p:sp>
        <p:nvSpPr>
          <p:cNvPr id="148482" name="Content Placeholder 2"/>
          <p:cNvSpPr>
            <a:spLocks noGrp="1"/>
          </p:cNvSpPr>
          <p:nvPr>
            <p:ph idx="1"/>
          </p:nvPr>
        </p:nvSpPr>
        <p:spPr>
          <a:xfrm>
            <a:off x="457200" y="1091452"/>
            <a:ext cx="8229600" cy="5226048"/>
          </a:xfrm>
        </p:spPr>
        <p:txBody>
          <a:bodyPr>
            <a:norm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8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وابستگی چند مقداری</a:t>
            </a:r>
            <a:r>
              <a:rPr kumimoji="0" lang="en-US" altLang="en-US" sz="2800" b="1"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(Multivalued Dependency):</a:t>
            </a:r>
            <a:endParaRPr kumimoji="0" lang="en-US" altLang="en-US" sz="1000" b="0" i="0" u="none" strike="noStrike" cap="none" normalizeH="0" baseline="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وابستگی چند مقداری زمانی اتفاق می‌افتد که یک ویژگی (یا مجموعه‌ای از ویژگی‌ها) به بیش از یک مقدار وابسته باشد و این وابستگی‌ها به طور مستقل از سایر ویژگی‌ها باشند. به عبارت دیگر، در این نوع وابستگی، یک مجموعه از مقادیر برای یک ویژگی به مقادیر دیگری وابسته است بدون اینکه وابستگی بین آنها وجود داشته باشد</a:t>
            </a:r>
            <a:r>
              <a:rPr kumimoji="0" lang="en-US" altLang="en-US" sz="2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1000" b="0" i="0" u="none" strike="noStrike" cap="none" normalizeH="0" baseline="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8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مثال</a:t>
            </a:r>
            <a:r>
              <a:rPr kumimoji="0" lang="en-US" altLang="en-US" sz="2800" b="1"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1000" b="0" i="0" u="none" strike="noStrike" cap="none" normalizeH="0" baseline="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فرض کنید یک جدول به نام </a:t>
            </a:r>
            <a:r>
              <a:rPr kumimoji="0" lang="en-US" altLang="en-US" sz="2400" b="1"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Student_Course_Hobby</a:t>
            </a:r>
            <a:r>
              <a:rPr kumimoji="0" lang="en-US" altLang="en-US" sz="2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a:t>
            </a:r>
            <a:r>
              <a:rPr kumimoji="0" lang="ar-SA" altLang="en-US" sz="2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داریم که اطلاعات مربوط به دانشجویان، دوره‌های ثبت‌نامی آن‌ها و سرگرمی‌هایشان را ذخیره می‌کند</a:t>
            </a:r>
            <a:r>
              <a:rPr kumimoji="0" lang="en-US" altLang="en-US" sz="2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3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3C348507-717F-40D5-A7EC-EBE55196024B}"/>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34</a:t>
            </a:fld>
            <a:endParaRPr lang="en-US"/>
          </a:p>
        </p:txBody>
      </p:sp>
      <p:graphicFrame>
        <p:nvGraphicFramePr>
          <p:cNvPr id="6" name="Table 5">
            <a:extLst>
              <a:ext uri="{FF2B5EF4-FFF2-40B4-BE49-F238E27FC236}">
                <a16:creationId xmlns:a16="http://schemas.microsoft.com/office/drawing/2014/main" id="{33DD7851-8074-49D1-B381-D3A11EDB21CD}"/>
              </a:ext>
            </a:extLst>
          </p:cNvPr>
          <p:cNvGraphicFramePr>
            <a:graphicFrameLocks noGrp="1"/>
          </p:cNvGraphicFramePr>
          <p:nvPr>
            <p:extLst>
              <p:ext uri="{D42A27DB-BD31-4B8C-83A1-F6EECF244321}">
                <p14:modId xmlns:p14="http://schemas.microsoft.com/office/powerpoint/2010/main" val="3076135864"/>
              </p:ext>
            </p:extLst>
          </p:nvPr>
        </p:nvGraphicFramePr>
        <p:xfrm>
          <a:off x="228600" y="4873370"/>
          <a:ext cx="2873583" cy="1643317"/>
        </p:xfrm>
        <a:graphic>
          <a:graphicData uri="http://schemas.openxmlformats.org/drawingml/2006/table">
            <a:tbl>
              <a:tblPr firstRow="1" firstCol="1" bandRow="1">
                <a:tableStyleId>{616DA210-FB5B-4158-B5E0-FEB733F419BA}</a:tableStyleId>
              </a:tblPr>
              <a:tblGrid>
                <a:gridCol w="914400">
                  <a:extLst>
                    <a:ext uri="{9D8B030D-6E8A-4147-A177-3AD203B41FA5}">
                      <a16:colId xmlns:a16="http://schemas.microsoft.com/office/drawing/2014/main" val="1632277156"/>
                    </a:ext>
                  </a:extLst>
                </a:gridCol>
                <a:gridCol w="1001322">
                  <a:extLst>
                    <a:ext uri="{9D8B030D-6E8A-4147-A177-3AD203B41FA5}">
                      <a16:colId xmlns:a16="http://schemas.microsoft.com/office/drawing/2014/main" val="1318440175"/>
                    </a:ext>
                  </a:extLst>
                </a:gridCol>
                <a:gridCol w="957861">
                  <a:extLst>
                    <a:ext uri="{9D8B030D-6E8A-4147-A177-3AD203B41FA5}">
                      <a16:colId xmlns:a16="http://schemas.microsoft.com/office/drawing/2014/main" val="1695080860"/>
                    </a:ext>
                  </a:extLst>
                </a:gridCol>
              </a:tblGrid>
              <a:tr h="204915">
                <a:tc>
                  <a:txBody>
                    <a:bodyPr/>
                    <a:lstStyle/>
                    <a:p>
                      <a:pPr marL="0" marR="0" algn="ctr" rtl="1">
                        <a:lnSpc>
                          <a:spcPct val="107000"/>
                        </a:lnSpc>
                        <a:spcBef>
                          <a:spcPts val="0"/>
                        </a:spcBef>
                        <a:spcAft>
                          <a:spcPts val="0"/>
                        </a:spcAft>
                      </a:pPr>
                      <a:r>
                        <a:rPr lang="en-US" sz="1400" dirty="0" err="1">
                          <a:effectLst/>
                        </a:rPr>
                        <a:t>Student_ID</a:t>
                      </a:r>
                      <a:r>
                        <a:rPr lang="en-US" sz="1400" dirty="0">
                          <a:effectLst/>
                        </a:rPr>
                        <a: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400" dirty="0" err="1">
                          <a:effectLst/>
                        </a:rPr>
                        <a:t>Course_ID</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400" dirty="0">
                          <a:effectLst/>
                        </a:rPr>
                        <a:t>Hobby</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3651308673"/>
                  </a:ext>
                </a:extLst>
              </a:tr>
              <a:tr h="204915">
                <a:tc>
                  <a:txBody>
                    <a:bodyPr/>
                    <a:lstStyle/>
                    <a:p>
                      <a:pPr marL="0" marR="0" algn="r" rtl="1">
                        <a:lnSpc>
                          <a:spcPct val="107000"/>
                        </a:lnSpc>
                        <a:spcBef>
                          <a:spcPts val="0"/>
                        </a:spcBef>
                        <a:spcAft>
                          <a:spcPts val="0"/>
                        </a:spcAft>
                      </a:pPr>
                      <a:r>
                        <a:rPr lang="en-US" sz="1400">
                          <a:effectLst/>
                        </a:rPr>
                        <a:t>1</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400">
                          <a:effectLst/>
                        </a:rPr>
                        <a:t>101</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400">
                          <a:effectLst/>
                        </a:rPr>
                        <a:t>Football</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559373282"/>
                  </a:ext>
                </a:extLst>
              </a:tr>
              <a:tr h="204915">
                <a:tc>
                  <a:txBody>
                    <a:bodyPr/>
                    <a:lstStyle/>
                    <a:p>
                      <a:pPr marL="0" marR="0" algn="r" rtl="1">
                        <a:lnSpc>
                          <a:spcPct val="107000"/>
                        </a:lnSpc>
                        <a:spcBef>
                          <a:spcPts val="0"/>
                        </a:spcBef>
                        <a:spcAft>
                          <a:spcPts val="0"/>
                        </a:spcAft>
                      </a:pPr>
                      <a:r>
                        <a:rPr lang="en-US" sz="1400">
                          <a:effectLst/>
                        </a:rPr>
                        <a:t>1</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400">
                          <a:effectLst/>
                        </a:rPr>
                        <a:t>102</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400" dirty="0">
                          <a:effectLst/>
                        </a:rPr>
                        <a:t>Music</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1878055774"/>
                  </a:ext>
                </a:extLst>
              </a:tr>
              <a:tr h="204915">
                <a:tc>
                  <a:txBody>
                    <a:bodyPr/>
                    <a:lstStyle/>
                    <a:p>
                      <a:pPr marL="0" marR="0" algn="r" rtl="1">
                        <a:lnSpc>
                          <a:spcPct val="107000"/>
                        </a:lnSpc>
                        <a:spcBef>
                          <a:spcPts val="0"/>
                        </a:spcBef>
                        <a:spcAft>
                          <a:spcPts val="0"/>
                        </a:spcAft>
                      </a:pPr>
                      <a:r>
                        <a:rPr lang="en-US" sz="1400">
                          <a:effectLst/>
                        </a:rPr>
                        <a:t>1</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400">
                          <a:effectLst/>
                        </a:rPr>
                        <a:t>103</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400" dirty="0">
                          <a:effectLst/>
                        </a:rPr>
                        <a:t>Painting</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658255701"/>
                  </a:ext>
                </a:extLst>
              </a:tr>
              <a:tr h="204915">
                <a:tc>
                  <a:txBody>
                    <a:bodyPr/>
                    <a:lstStyle/>
                    <a:p>
                      <a:pPr marL="0" marR="0" algn="r" rtl="1">
                        <a:lnSpc>
                          <a:spcPct val="107000"/>
                        </a:lnSpc>
                        <a:spcBef>
                          <a:spcPts val="0"/>
                        </a:spcBef>
                        <a:spcAft>
                          <a:spcPts val="0"/>
                        </a:spcAft>
                      </a:pPr>
                      <a:r>
                        <a:rPr lang="en-US" sz="1400">
                          <a:effectLst/>
                        </a:rPr>
                        <a:t>2</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400">
                          <a:effectLst/>
                        </a:rPr>
                        <a:t>101</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400" dirty="0">
                          <a:effectLst/>
                        </a:rPr>
                        <a:t>Football</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1713959962"/>
                  </a:ext>
                </a:extLst>
              </a:tr>
              <a:tr h="204915">
                <a:tc>
                  <a:txBody>
                    <a:bodyPr/>
                    <a:lstStyle/>
                    <a:p>
                      <a:pPr marL="0" marR="0" algn="r" rtl="1">
                        <a:lnSpc>
                          <a:spcPct val="107000"/>
                        </a:lnSpc>
                        <a:spcBef>
                          <a:spcPts val="0"/>
                        </a:spcBef>
                        <a:spcAft>
                          <a:spcPts val="0"/>
                        </a:spcAft>
                      </a:pPr>
                      <a:r>
                        <a:rPr lang="en-US" sz="1400">
                          <a:effectLst/>
                        </a:rPr>
                        <a:t>2</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400">
                          <a:effectLst/>
                        </a:rPr>
                        <a:t>104</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400" dirty="0">
                          <a:effectLst/>
                        </a:rPr>
                        <a:t>Chess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887439602"/>
                  </a:ext>
                </a:extLst>
              </a:tr>
            </a:tbl>
          </a:graphicData>
        </a:graphic>
      </p:graphicFrame>
      <p:sp>
        <p:nvSpPr>
          <p:cNvPr id="11" name="TextBox 10">
            <a:extLst>
              <a:ext uri="{FF2B5EF4-FFF2-40B4-BE49-F238E27FC236}">
                <a16:creationId xmlns:a16="http://schemas.microsoft.com/office/drawing/2014/main" id="{DA5D106B-3838-4B2F-AF42-B56C2F650798}"/>
              </a:ext>
            </a:extLst>
          </p:cNvPr>
          <p:cNvSpPr txBox="1"/>
          <p:nvPr/>
        </p:nvSpPr>
        <p:spPr>
          <a:xfrm>
            <a:off x="3528508" y="4823772"/>
            <a:ext cx="5410200" cy="1482970"/>
          </a:xfrm>
          <a:prstGeom prst="rect">
            <a:avLst/>
          </a:prstGeom>
          <a:noFill/>
        </p:spPr>
        <p:txBody>
          <a:bodyPr wrap="square">
            <a:spAutoFit/>
          </a:bodyPr>
          <a:lstStyle/>
          <a:p>
            <a:pPr marL="0" marR="0" algn="r" rtl="1">
              <a:lnSpc>
                <a:spcPct val="107000"/>
              </a:lnSpc>
              <a:spcBef>
                <a:spcPts val="0"/>
              </a:spcBef>
              <a:spcAft>
                <a:spcPts val="800"/>
              </a:spcAf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در این جدول، </a:t>
            </a:r>
            <a:r>
              <a:rPr lang="en-US" sz="1800" b="1" dirty="0" err="1">
                <a:effectLst/>
                <a:latin typeface="Times New Roman" panose="02020603050405020304" pitchFamily="18" charset="0"/>
                <a:ea typeface="Times New Roman" panose="02020603050405020304" pitchFamily="18" charset="0"/>
                <a:cs typeface="B Nazanin" panose="00000400000000000000" pitchFamily="2" charset="-78"/>
              </a:rPr>
              <a:t>Student_ID</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به </a:t>
            </a:r>
            <a:r>
              <a:rPr lang="en-US" sz="1800" b="1" dirty="0" err="1">
                <a:effectLst/>
                <a:latin typeface="Times New Roman" panose="02020603050405020304" pitchFamily="18" charset="0"/>
                <a:ea typeface="Times New Roman" panose="02020603050405020304" pitchFamily="18" charset="0"/>
                <a:cs typeface="B Nazanin" panose="00000400000000000000" pitchFamily="2" charset="-78"/>
              </a:rPr>
              <a:t>Course_ID</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و </a:t>
            </a:r>
            <a:r>
              <a:rPr lang="en-US" sz="1800" b="1" dirty="0">
                <a:effectLst/>
                <a:latin typeface="Times New Roman" panose="02020603050405020304" pitchFamily="18" charset="0"/>
                <a:ea typeface="Times New Roman" panose="02020603050405020304" pitchFamily="18" charset="0"/>
                <a:cs typeface="B Nazanin" panose="00000400000000000000" pitchFamily="2" charset="-78"/>
              </a:rPr>
              <a:t>Hobby</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وابسته است، اما وابستگی‌ها به طور جداگانه و مستقل از یکدیگر وجود دارند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یک دانشجو می‌تواند در چندین دوره ثبت‌نام کند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همان‌طور که یک دانشجو ممکن است چندین سرگرمی داشته باشد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99795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Title 1"/>
          <p:cNvSpPr>
            <a:spLocks noGrp="1"/>
          </p:cNvSpPr>
          <p:nvPr>
            <p:ph type="title"/>
          </p:nvPr>
        </p:nvSpPr>
        <p:spPr>
          <a:xfrm>
            <a:off x="514141" y="32321"/>
            <a:ext cx="8229600" cy="1143000"/>
          </a:xfrm>
        </p:spPr>
        <p:txBody>
          <a:bodyPr anchor="ctr"/>
          <a:lstStyle/>
          <a:p>
            <a:pPr algn="ctr" rtl="1"/>
            <a:r>
              <a:rPr lang="fa-IR" altLang="en-US" sz="4400" b="1" dirty="0">
                <a:latin typeface="Titr" pitchFamily="2" charset="-78"/>
                <a:ea typeface="2  Titr"/>
                <a:cs typeface="2  Titr"/>
              </a:rPr>
              <a:t>جداول نرمال4</a:t>
            </a:r>
            <a:r>
              <a:rPr lang="en-US" altLang="en-US" sz="4400" b="1" dirty="0">
                <a:latin typeface="Titr" pitchFamily="2" charset="-78"/>
                <a:ea typeface="2  Titr"/>
                <a:cs typeface="2  Titr"/>
              </a:rPr>
              <a:t> </a:t>
            </a:r>
          </a:p>
        </p:txBody>
      </p:sp>
      <p:sp>
        <p:nvSpPr>
          <p:cNvPr id="148482" name="Content Placeholder 2"/>
          <p:cNvSpPr>
            <a:spLocks noGrp="1"/>
          </p:cNvSpPr>
          <p:nvPr>
            <p:ph idx="1"/>
          </p:nvPr>
        </p:nvSpPr>
        <p:spPr>
          <a:xfrm>
            <a:off x="457200" y="1091452"/>
            <a:ext cx="8229600" cy="5226048"/>
          </a:xfrm>
        </p:spPr>
        <p:txBody>
          <a:bodyPr>
            <a:norm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8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وابستگی چند مقداری</a:t>
            </a:r>
            <a:r>
              <a:rPr kumimoji="0" lang="en-US" altLang="en-US" sz="2800" b="1"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(Multivalued Dependency):</a:t>
            </a:r>
            <a:endParaRPr kumimoji="0" lang="en-US" altLang="en-US" sz="1000" b="0" i="0" u="none" strike="noStrike" cap="none" normalizeH="0" baseline="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وابستگی چند مقداری زمانی اتفاق می‌افتد که یک ویژگی (یا مجموعه‌ای از ویژگی‌ها) به بیش از یک مقدار وابسته باشد و این وابستگی‌ها به طور مستقل از سایر ویژگی‌ها باشند. به عبارت دیگر، در این نوع وابستگی، یک مجموعه از مقادیر برای یک ویژگی به مقادیر دیگری وابسته است بدون اینکه وابستگی بین آنها وجود داشته باشد</a:t>
            </a:r>
            <a:r>
              <a:rPr kumimoji="0" lang="en-US" altLang="en-US" sz="2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1000" b="0" i="0" u="none" strike="noStrike" cap="none" normalizeH="0" baseline="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8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مثال</a:t>
            </a:r>
            <a:r>
              <a:rPr kumimoji="0" lang="en-US" altLang="en-US" sz="2800" b="1"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1000" b="0" i="0" u="none" strike="noStrike" cap="none" normalizeH="0" baseline="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فرض کنید یک جدول به نام </a:t>
            </a:r>
            <a:r>
              <a:rPr kumimoji="0" lang="en-US" altLang="en-US" sz="2400" b="1"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Student_Course_Hobby</a:t>
            </a:r>
            <a:r>
              <a:rPr kumimoji="0" lang="en-US" altLang="en-US" sz="2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a:t>
            </a:r>
            <a:r>
              <a:rPr kumimoji="0" lang="ar-SA" altLang="en-US" sz="2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داریم که اطلاعات مربوط به دانشجویان، دوره‌های ثبت‌نامی آن‌ها و سرگرمی‌هایشان را ذخیره می‌کند</a:t>
            </a:r>
            <a:r>
              <a:rPr kumimoji="0" lang="en-US" altLang="en-US" sz="2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3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3C348507-717F-40D5-A7EC-EBE55196024B}"/>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35</a:t>
            </a:fld>
            <a:endParaRPr lang="en-US"/>
          </a:p>
        </p:txBody>
      </p:sp>
      <p:graphicFrame>
        <p:nvGraphicFramePr>
          <p:cNvPr id="6" name="Table 5">
            <a:extLst>
              <a:ext uri="{FF2B5EF4-FFF2-40B4-BE49-F238E27FC236}">
                <a16:creationId xmlns:a16="http://schemas.microsoft.com/office/drawing/2014/main" id="{33DD7851-8074-49D1-B381-D3A11EDB21CD}"/>
              </a:ext>
            </a:extLst>
          </p:cNvPr>
          <p:cNvGraphicFramePr>
            <a:graphicFrameLocks noGrp="1"/>
          </p:cNvGraphicFramePr>
          <p:nvPr/>
        </p:nvGraphicFramePr>
        <p:xfrm>
          <a:off x="228600" y="4873370"/>
          <a:ext cx="2873583" cy="1643317"/>
        </p:xfrm>
        <a:graphic>
          <a:graphicData uri="http://schemas.openxmlformats.org/drawingml/2006/table">
            <a:tbl>
              <a:tblPr firstRow="1" firstCol="1" bandRow="1">
                <a:tableStyleId>{616DA210-FB5B-4158-B5E0-FEB733F419BA}</a:tableStyleId>
              </a:tblPr>
              <a:tblGrid>
                <a:gridCol w="914400">
                  <a:extLst>
                    <a:ext uri="{9D8B030D-6E8A-4147-A177-3AD203B41FA5}">
                      <a16:colId xmlns:a16="http://schemas.microsoft.com/office/drawing/2014/main" val="1632277156"/>
                    </a:ext>
                  </a:extLst>
                </a:gridCol>
                <a:gridCol w="1001322">
                  <a:extLst>
                    <a:ext uri="{9D8B030D-6E8A-4147-A177-3AD203B41FA5}">
                      <a16:colId xmlns:a16="http://schemas.microsoft.com/office/drawing/2014/main" val="1318440175"/>
                    </a:ext>
                  </a:extLst>
                </a:gridCol>
                <a:gridCol w="957861">
                  <a:extLst>
                    <a:ext uri="{9D8B030D-6E8A-4147-A177-3AD203B41FA5}">
                      <a16:colId xmlns:a16="http://schemas.microsoft.com/office/drawing/2014/main" val="1695080860"/>
                    </a:ext>
                  </a:extLst>
                </a:gridCol>
              </a:tblGrid>
              <a:tr h="204915">
                <a:tc>
                  <a:txBody>
                    <a:bodyPr/>
                    <a:lstStyle/>
                    <a:p>
                      <a:pPr marL="0" marR="0" algn="ctr" rtl="1">
                        <a:lnSpc>
                          <a:spcPct val="107000"/>
                        </a:lnSpc>
                        <a:spcBef>
                          <a:spcPts val="0"/>
                        </a:spcBef>
                        <a:spcAft>
                          <a:spcPts val="0"/>
                        </a:spcAft>
                      </a:pPr>
                      <a:r>
                        <a:rPr lang="en-US" sz="1400" dirty="0" err="1">
                          <a:effectLst/>
                        </a:rPr>
                        <a:t>Student_ID</a:t>
                      </a:r>
                      <a:r>
                        <a:rPr lang="en-US" sz="1400" dirty="0">
                          <a:effectLst/>
                        </a:rPr>
                        <a: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400" dirty="0" err="1">
                          <a:effectLst/>
                        </a:rPr>
                        <a:t>Course_ID</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400" dirty="0">
                          <a:effectLst/>
                        </a:rPr>
                        <a:t>Hobby</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3651308673"/>
                  </a:ext>
                </a:extLst>
              </a:tr>
              <a:tr h="204915">
                <a:tc>
                  <a:txBody>
                    <a:bodyPr/>
                    <a:lstStyle/>
                    <a:p>
                      <a:pPr marL="0" marR="0" algn="r" rtl="1">
                        <a:lnSpc>
                          <a:spcPct val="107000"/>
                        </a:lnSpc>
                        <a:spcBef>
                          <a:spcPts val="0"/>
                        </a:spcBef>
                        <a:spcAft>
                          <a:spcPts val="0"/>
                        </a:spcAft>
                      </a:pPr>
                      <a:r>
                        <a:rPr lang="en-US" sz="1400">
                          <a:effectLst/>
                        </a:rPr>
                        <a:t>1</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400">
                          <a:effectLst/>
                        </a:rPr>
                        <a:t>101</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400">
                          <a:effectLst/>
                        </a:rPr>
                        <a:t>Football</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559373282"/>
                  </a:ext>
                </a:extLst>
              </a:tr>
              <a:tr h="204915">
                <a:tc>
                  <a:txBody>
                    <a:bodyPr/>
                    <a:lstStyle/>
                    <a:p>
                      <a:pPr marL="0" marR="0" algn="r" rtl="1">
                        <a:lnSpc>
                          <a:spcPct val="107000"/>
                        </a:lnSpc>
                        <a:spcBef>
                          <a:spcPts val="0"/>
                        </a:spcBef>
                        <a:spcAft>
                          <a:spcPts val="0"/>
                        </a:spcAft>
                      </a:pPr>
                      <a:r>
                        <a:rPr lang="en-US" sz="1400">
                          <a:effectLst/>
                        </a:rPr>
                        <a:t>1</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400">
                          <a:effectLst/>
                        </a:rPr>
                        <a:t>102</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400" dirty="0">
                          <a:effectLst/>
                        </a:rPr>
                        <a:t>Music</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1878055774"/>
                  </a:ext>
                </a:extLst>
              </a:tr>
              <a:tr h="204915">
                <a:tc>
                  <a:txBody>
                    <a:bodyPr/>
                    <a:lstStyle/>
                    <a:p>
                      <a:pPr marL="0" marR="0" algn="r" rtl="1">
                        <a:lnSpc>
                          <a:spcPct val="107000"/>
                        </a:lnSpc>
                        <a:spcBef>
                          <a:spcPts val="0"/>
                        </a:spcBef>
                        <a:spcAft>
                          <a:spcPts val="0"/>
                        </a:spcAft>
                      </a:pPr>
                      <a:r>
                        <a:rPr lang="en-US" sz="1400">
                          <a:effectLst/>
                        </a:rPr>
                        <a:t>1</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400">
                          <a:effectLst/>
                        </a:rPr>
                        <a:t>103</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400" dirty="0">
                          <a:effectLst/>
                        </a:rPr>
                        <a:t>Painting</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658255701"/>
                  </a:ext>
                </a:extLst>
              </a:tr>
              <a:tr h="204915">
                <a:tc>
                  <a:txBody>
                    <a:bodyPr/>
                    <a:lstStyle/>
                    <a:p>
                      <a:pPr marL="0" marR="0" algn="r" rtl="1">
                        <a:lnSpc>
                          <a:spcPct val="107000"/>
                        </a:lnSpc>
                        <a:spcBef>
                          <a:spcPts val="0"/>
                        </a:spcBef>
                        <a:spcAft>
                          <a:spcPts val="0"/>
                        </a:spcAft>
                      </a:pPr>
                      <a:r>
                        <a:rPr lang="en-US" sz="1400">
                          <a:effectLst/>
                        </a:rPr>
                        <a:t>2</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400">
                          <a:effectLst/>
                        </a:rPr>
                        <a:t>101</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400" dirty="0">
                          <a:effectLst/>
                        </a:rPr>
                        <a:t>Football</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1713959962"/>
                  </a:ext>
                </a:extLst>
              </a:tr>
              <a:tr h="204915">
                <a:tc>
                  <a:txBody>
                    <a:bodyPr/>
                    <a:lstStyle/>
                    <a:p>
                      <a:pPr marL="0" marR="0" algn="r" rtl="1">
                        <a:lnSpc>
                          <a:spcPct val="107000"/>
                        </a:lnSpc>
                        <a:spcBef>
                          <a:spcPts val="0"/>
                        </a:spcBef>
                        <a:spcAft>
                          <a:spcPts val="0"/>
                        </a:spcAft>
                      </a:pPr>
                      <a:r>
                        <a:rPr lang="en-US" sz="1400">
                          <a:effectLst/>
                        </a:rPr>
                        <a:t>2</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400">
                          <a:effectLst/>
                        </a:rPr>
                        <a:t>104</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400" dirty="0">
                          <a:effectLst/>
                        </a:rPr>
                        <a:t>Chess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887439602"/>
                  </a:ext>
                </a:extLst>
              </a:tr>
            </a:tbl>
          </a:graphicData>
        </a:graphic>
      </p:graphicFrame>
      <p:sp>
        <p:nvSpPr>
          <p:cNvPr id="11" name="TextBox 10">
            <a:extLst>
              <a:ext uri="{FF2B5EF4-FFF2-40B4-BE49-F238E27FC236}">
                <a16:creationId xmlns:a16="http://schemas.microsoft.com/office/drawing/2014/main" id="{DA5D106B-3838-4B2F-AF42-B56C2F650798}"/>
              </a:ext>
            </a:extLst>
          </p:cNvPr>
          <p:cNvSpPr txBox="1"/>
          <p:nvPr/>
        </p:nvSpPr>
        <p:spPr>
          <a:xfrm>
            <a:off x="3528508" y="4823772"/>
            <a:ext cx="5410200" cy="1482970"/>
          </a:xfrm>
          <a:prstGeom prst="rect">
            <a:avLst/>
          </a:prstGeom>
          <a:noFill/>
        </p:spPr>
        <p:txBody>
          <a:bodyPr wrap="square">
            <a:spAutoFit/>
          </a:bodyPr>
          <a:lstStyle/>
          <a:p>
            <a:pPr marL="0" marR="0" algn="r" rtl="1">
              <a:lnSpc>
                <a:spcPct val="107000"/>
              </a:lnSpc>
              <a:spcBef>
                <a:spcPts val="0"/>
              </a:spcBef>
              <a:spcAft>
                <a:spcPts val="800"/>
              </a:spcAf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در این جدول، </a:t>
            </a:r>
            <a:r>
              <a:rPr lang="en-US" sz="1800" b="1" dirty="0" err="1">
                <a:effectLst/>
                <a:latin typeface="Times New Roman" panose="02020603050405020304" pitchFamily="18" charset="0"/>
                <a:ea typeface="Times New Roman" panose="02020603050405020304" pitchFamily="18" charset="0"/>
                <a:cs typeface="B Nazanin" panose="00000400000000000000" pitchFamily="2" charset="-78"/>
              </a:rPr>
              <a:t>Student_ID</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به </a:t>
            </a:r>
            <a:r>
              <a:rPr lang="en-US" sz="1800" b="1" dirty="0" err="1">
                <a:effectLst/>
                <a:latin typeface="Times New Roman" panose="02020603050405020304" pitchFamily="18" charset="0"/>
                <a:ea typeface="Times New Roman" panose="02020603050405020304" pitchFamily="18" charset="0"/>
                <a:cs typeface="B Nazanin" panose="00000400000000000000" pitchFamily="2" charset="-78"/>
              </a:rPr>
              <a:t>Course_ID</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و </a:t>
            </a:r>
            <a:r>
              <a:rPr lang="en-US" sz="1800" b="1" dirty="0">
                <a:effectLst/>
                <a:latin typeface="Times New Roman" panose="02020603050405020304" pitchFamily="18" charset="0"/>
                <a:ea typeface="Times New Roman" panose="02020603050405020304" pitchFamily="18" charset="0"/>
                <a:cs typeface="B Nazanin" panose="00000400000000000000" pitchFamily="2" charset="-78"/>
              </a:rPr>
              <a:t>Hobby</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وابسته است، اما وابستگی‌ها به طور جداگانه و مستقل از یکدیگر وجود دارند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یک دانشجو می‌تواند در چندین دوره ثبت‌نام کند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همان‌طور که یک دانشجو ممکن است چندین سرگرمی داشته باشد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3489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Title 1"/>
          <p:cNvSpPr>
            <a:spLocks noGrp="1"/>
          </p:cNvSpPr>
          <p:nvPr>
            <p:ph type="title"/>
          </p:nvPr>
        </p:nvSpPr>
        <p:spPr>
          <a:xfrm>
            <a:off x="514141" y="32321"/>
            <a:ext cx="8229600" cy="1143000"/>
          </a:xfrm>
        </p:spPr>
        <p:txBody>
          <a:bodyPr anchor="ctr"/>
          <a:lstStyle/>
          <a:p>
            <a:pPr algn="ctr" rtl="1"/>
            <a:r>
              <a:rPr lang="fa-IR" altLang="en-US" sz="4400" b="1" dirty="0">
                <a:latin typeface="Titr" pitchFamily="2" charset="-78"/>
                <a:ea typeface="2  Titr"/>
                <a:cs typeface="2  Titr"/>
              </a:rPr>
              <a:t>جداول نرمال4</a:t>
            </a:r>
            <a:r>
              <a:rPr lang="en-US" altLang="en-US" sz="4400" b="1" dirty="0">
                <a:latin typeface="Titr" pitchFamily="2" charset="-78"/>
                <a:ea typeface="2  Titr"/>
                <a:cs typeface="2  Titr"/>
              </a:rPr>
              <a:t> </a:t>
            </a:r>
          </a:p>
        </p:txBody>
      </p:sp>
      <p:sp>
        <p:nvSpPr>
          <p:cNvPr id="148482" name="Content Placeholder 2"/>
          <p:cNvSpPr>
            <a:spLocks noGrp="1"/>
          </p:cNvSpPr>
          <p:nvPr>
            <p:ph idx="1"/>
          </p:nvPr>
        </p:nvSpPr>
        <p:spPr>
          <a:xfrm>
            <a:off x="457200" y="1091452"/>
            <a:ext cx="8229600" cy="5226048"/>
          </a:xfrm>
        </p:spPr>
        <p:txBody>
          <a:bodyPr>
            <a:norm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تجزیه به 4</a:t>
            </a:r>
            <a:r>
              <a:rPr kumimoji="0" lang="en-US" altLang="en-US" sz="28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NF:</a:t>
            </a:r>
            <a:endParaRPr kumimoji="0" lang="en-US" altLang="en-US" sz="8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برای رسیدن به </a:t>
            </a:r>
            <a:r>
              <a:rPr kumimoji="0" lang="en-US" altLang="en-US" sz="2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4NF</a:t>
            </a:r>
            <a:r>
              <a:rPr kumimoji="0" lang="ar-SA"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 باید جدول را به دو جدول جداگانه تقسیم کنیم</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8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AutoNum type="arabicPeriod"/>
              <a:tabLst/>
            </a:pPr>
            <a:r>
              <a:rPr kumimoji="0" lang="ar-SA"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جدول </a:t>
            </a:r>
            <a:r>
              <a:rPr kumimoji="0" lang="en-US" altLang="en-US" sz="24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Student_Course</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a:t>
            </a:r>
            <a:r>
              <a:rPr kumimoji="0" lang="ar-SA"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که اطلاعات مربوط به دانشجویان و دوره‌هایشان را ذخیره می‌کند</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8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AutoNum type="arabicPeriod"/>
              <a:tabLst/>
            </a:pPr>
            <a:r>
              <a:rPr kumimoji="0" lang="ar-SA"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جدول </a:t>
            </a:r>
            <a:r>
              <a:rPr kumimoji="0" lang="en-US" altLang="en-US" sz="24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Student_Hobby</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a:t>
            </a:r>
            <a:r>
              <a:rPr kumimoji="0" lang="ar-SA"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که اطلاعات مربوط به دانشجویان و سرگرمی‌هایشان را ذخیره می‌کند</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8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در این حالت، هر جدول به صورت مستقل اطلاعات را ذخیره می‌کند و دیگر وابستگی چند مقداری وجود ندارد</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3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3C348507-717F-40D5-A7EC-EBE55196024B}"/>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36</a:t>
            </a:fld>
            <a:endParaRPr lang="en-US"/>
          </a:p>
        </p:txBody>
      </p:sp>
      <p:graphicFrame>
        <p:nvGraphicFramePr>
          <p:cNvPr id="3" name="Table 2">
            <a:extLst>
              <a:ext uri="{FF2B5EF4-FFF2-40B4-BE49-F238E27FC236}">
                <a16:creationId xmlns:a16="http://schemas.microsoft.com/office/drawing/2014/main" id="{91E0BA67-4855-497C-827D-937644280601}"/>
              </a:ext>
            </a:extLst>
          </p:cNvPr>
          <p:cNvGraphicFramePr>
            <a:graphicFrameLocks noGrp="1"/>
          </p:cNvGraphicFramePr>
          <p:nvPr>
            <p:extLst>
              <p:ext uri="{D42A27DB-BD31-4B8C-83A1-F6EECF244321}">
                <p14:modId xmlns:p14="http://schemas.microsoft.com/office/powerpoint/2010/main" val="121114391"/>
              </p:ext>
            </p:extLst>
          </p:nvPr>
        </p:nvGraphicFramePr>
        <p:xfrm>
          <a:off x="891632" y="4733541"/>
          <a:ext cx="2968292" cy="1600584"/>
        </p:xfrm>
        <a:graphic>
          <a:graphicData uri="http://schemas.openxmlformats.org/drawingml/2006/table">
            <a:tbl>
              <a:tblPr firstRow="1" firstCol="1" bandRow="1">
                <a:tableStyleId>{616DA210-FB5B-4158-B5E0-FEB733F419BA}</a:tableStyleId>
              </a:tblPr>
              <a:tblGrid>
                <a:gridCol w="1484146">
                  <a:extLst>
                    <a:ext uri="{9D8B030D-6E8A-4147-A177-3AD203B41FA5}">
                      <a16:colId xmlns:a16="http://schemas.microsoft.com/office/drawing/2014/main" val="2055942675"/>
                    </a:ext>
                  </a:extLst>
                </a:gridCol>
                <a:gridCol w="1484146">
                  <a:extLst>
                    <a:ext uri="{9D8B030D-6E8A-4147-A177-3AD203B41FA5}">
                      <a16:colId xmlns:a16="http://schemas.microsoft.com/office/drawing/2014/main" val="1253898356"/>
                    </a:ext>
                  </a:extLst>
                </a:gridCol>
              </a:tblGrid>
              <a:tr h="257195">
                <a:tc>
                  <a:txBody>
                    <a:bodyPr/>
                    <a:lstStyle/>
                    <a:p>
                      <a:pPr marL="0" marR="0" algn="ctr" rtl="1">
                        <a:lnSpc>
                          <a:spcPct val="107000"/>
                        </a:lnSpc>
                        <a:spcBef>
                          <a:spcPts val="0"/>
                        </a:spcBef>
                        <a:spcAft>
                          <a:spcPts val="0"/>
                        </a:spcAft>
                      </a:pPr>
                      <a:r>
                        <a:rPr lang="en-US" sz="1600" dirty="0" err="1">
                          <a:effectLst/>
                        </a:rPr>
                        <a:t>Student_ID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600">
                          <a:effectLst/>
                        </a:rPr>
                        <a:t>Course_ID</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3318155890"/>
                  </a:ext>
                </a:extLst>
              </a:tr>
              <a:tr h="257195">
                <a:tc>
                  <a:txBody>
                    <a:bodyPr/>
                    <a:lstStyle/>
                    <a:p>
                      <a:pPr marL="0" marR="0" algn="r" rtl="1">
                        <a:lnSpc>
                          <a:spcPct val="107000"/>
                        </a:lnSpc>
                        <a:spcBef>
                          <a:spcPts val="0"/>
                        </a:spcBef>
                        <a:spcAft>
                          <a:spcPts val="0"/>
                        </a:spcAft>
                      </a:pPr>
                      <a:r>
                        <a:rPr lang="en-US" sz="1600" dirty="0">
                          <a:effectLst/>
                        </a:rPr>
                        <a:t>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600" dirty="0">
                          <a:effectLst/>
                        </a:rPr>
                        <a:t>101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960897529"/>
                  </a:ext>
                </a:extLst>
              </a:tr>
              <a:tr h="257195">
                <a:tc>
                  <a:txBody>
                    <a:bodyPr/>
                    <a:lstStyle/>
                    <a:p>
                      <a:pPr marL="0" marR="0" algn="r" rtl="1">
                        <a:lnSpc>
                          <a:spcPct val="107000"/>
                        </a:lnSpc>
                        <a:spcBef>
                          <a:spcPts val="0"/>
                        </a:spcBef>
                        <a:spcAft>
                          <a:spcPts val="0"/>
                        </a:spcAft>
                      </a:pPr>
                      <a:r>
                        <a:rPr lang="en-US" sz="1600">
                          <a:effectLst/>
                        </a:rPr>
                        <a:t>1</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600">
                          <a:effectLst/>
                        </a:rPr>
                        <a:t>102</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893930698"/>
                  </a:ext>
                </a:extLst>
              </a:tr>
              <a:tr h="257195">
                <a:tc>
                  <a:txBody>
                    <a:bodyPr/>
                    <a:lstStyle/>
                    <a:p>
                      <a:pPr marL="0" marR="0" algn="r" rtl="1">
                        <a:lnSpc>
                          <a:spcPct val="107000"/>
                        </a:lnSpc>
                        <a:spcBef>
                          <a:spcPts val="0"/>
                        </a:spcBef>
                        <a:spcAft>
                          <a:spcPts val="0"/>
                        </a:spcAft>
                      </a:pPr>
                      <a:r>
                        <a:rPr lang="en-US" sz="1600">
                          <a:effectLst/>
                        </a:rPr>
                        <a:t>1</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600" dirty="0">
                          <a:effectLst/>
                        </a:rPr>
                        <a:t>103</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3097386716"/>
                  </a:ext>
                </a:extLst>
              </a:tr>
              <a:tr h="257195">
                <a:tc>
                  <a:txBody>
                    <a:bodyPr/>
                    <a:lstStyle/>
                    <a:p>
                      <a:pPr marL="0" marR="0" algn="r" rtl="1">
                        <a:lnSpc>
                          <a:spcPct val="107000"/>
                        </a:lnSpc>
                        <a:spcBef>
                          <a:spcPts val="0"/>
                        </a:spcBef>
                        <a:spcAft>
                          <a:spcPts val="0"/>
                        </a:spcAft>
                      </a:pPr>
                      <a:r>
                        <a:rPr lang="en-US" sz="1600">
                          <a:effectLst/>
                        </a:rPr>
                        <a:t>2</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600" dirty="0">
                          <a:effectLst/>
                        </a:rPr>
                        <a:t>101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1462715108"/>
                  </a:ext>
                </a:extLst>
              </a:tr>
              <a:tr h="257195">
                <a:tc>
                  <a:txBody>
                    <a:bodyPr/>
                    <a:lstStyle/>
                    <a:p>
                      <a:pPr marL="0" marR="0" algn="r" rtl="1">
                        <a:lnSpc>
                          <a:spcPct val="107000"/>
                        </a:lnSpc>
                        <a:spcBef>
                          <a:spcPts val="0"/>
                        </a:spcBef>
                        <a:spcAft>
                          <a:spcPts val="0"/>
                        </a:spcAft>
                      </a:pPr>
                      <a:r>
                        <a:rPr lang="en-US" sz="1600">
                          <a:effectLst/>
                        </a:rPr>
                        <a:t>2</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600" dirty="0">
                          <a:effectLst/>
                        </a:rPr>
                        <a:t>104</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1042632398"/>
                  </a:ext>
                </a:extLst>
              </a:tr>
            </a:tbl>
          </a:graphicData>
        </a:graphic>
      </p:graphicFrame>
      <p:graphicFrame>
        <p:nvGraphicFramePr>
          <p:cNvPr id="4" name="Table 3">
            <a:extLst>
              <a:ext uri="{FF2B5EF4-FFF2-40B4-BE49-F238E27FC236}">
                <a16:creationId xmlns:a16="http://schemas.microsoft.com/office/drawing/2014/main" id="{240DDF52-AD64-410C-85CB-D1DBB79AAAB6}"/>
              </a:ext>
            </a:extLst>
          </p:cNvPr>
          <p:cNvGraphicFramePr>
            <a:graphicFrameLocks noGrp="1"/>
          </p:cNvGraphicFramePr>
          <p:nvPr>
            <p:extLst>
              <p:ext uri="{D42A27DB-BD31-4B8C-83A1-F6EECF244321}">
                <p14:modId xmlns:p14="http://schemas.microsoft.com/office/powerpoint/2010/main" val="2423575231"/>
              </p:ext>
            </p:extLst>
          </p:nvPr>
        </p:nvGraphicFramePr>
        <p:xfrm>
          <a:off x="4285391" y="4716916"/>
          <a:ext cx="2311548" cy="1600584"/>
        </p:xfrm>
        <a:graphic>
          <a:graphicData uri="http://schemas.openxmlformats.org/drawingml/2006/table">
            <a:tbl>
              <a:tblPr firstRow="1" firstCol="1" bandRow="1">
                <a:tableStyleId>{616DA210-FB5B-4158-B5E0-FEB733F419BA}</a:tableStyleId>
              </a:tblPr>
              <a:tblGrid>
                <a:gridCol w="1155774">
                  <a:extLst>
                    <a:ext uri="{9D8B030D-6E8A-4147-A177-3AD203B41FA5}">
                      <a16:colId xmlns:a16="http://schemas.microsoft.com/office/drawing/2014/main" val="586554190"/>
                    </a:ext>
                  </a:extLst>
                </a:gridCol>
                <a:gridCol w="1155774">
                  <a:extLst>
                    <a:ext uri="{9D8B030D-6E8A-4147-A177-3AD203B41FA5}">
                      <a16:colId xmlns:a16="http://schemas.microsoft.com/office/drawing/2014/main" val="2726941390"/>
                    </a:ext>
                  </a:extLst>
                </a:gridCol>
              </a:tblGrid>
              <a:tr h="220953">
                <a:tc>
                  <a:txBody>
                    <a:bodyPr/>
                    <a:lstStyle/>
                    <a:p>
                      <a:pPr marL="0" marR="0" algn="ctr" rtl="1">
                        <a:lnSpc>
                          <a:spcPct val="107000"/>
                        </a:lnSpc>
                        <a:spcBef>
                          <a:spcPts val="0"/>
                        </a:spcBef>
                        <a:spcAft>
                          <a:spcPts val="0"/>
                        </a:spcAft>
                      </a:pPr>
                      <a:r>
                        <a:rPr lang="en-US" sz="1600" dirty="0" err="1">
                          <a:effectLst/>
                        </a:rPr>
                        <a:t>Student_ID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600">
                          <a:effectLst/>
                        </a:rPr>
                        <a:t>Hobby</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1672084415"/>
                  </a:ext>
                </a:extLst>
              </a:tr>
              <a:tr h="220953">
                <a:tc>
                  <a:txBody>
                    <a:bodyPr/>
                    <a:lstStyle/>
                    <a:p>
                      <a:pPr marL="0" marR="0" algn="r" rtl="1">
                        <a:lnSpc>
                          <a:spcPct val="107000"/>
                        </a:lnSpc>
                        <a:spcBef>
                          <a:spcPts val="0"/>
                        </a:spcBef>
                        <a:spcAft>
                          <a:spcPts val="0"/>
                        </a:spcAft>
                      </a:pPr>
                      <a:r>
                        <a:rPr lang="en-US" sz="1600" dirty="0">
                          <a:effectLst/>
                        </a:rPr>
                        <a:t>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600">
                          <a:effectLst/>
                        </a:rPr>
                        <a:t>Football</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693942475"/>
                  </a:ext>
                </a:extLst>
              </a:tr>
              <a:tr h="220953">
                <a:tc>
                  <a:txBody>
                    <a:bodyPr/>
                    <a:lstStyle/>
                    <a:p>
                      <a:pPr marL="0" marR="0" algn="r" rtl="1">
                        <a:lnSpc>
                          <a:spcPct val="107000"/>
                        </a:lnSpc>
                        <a:spcBef>
                          <a:spcPts val="0"/>
                        </a:spcBef>
                        <a:spcAft>
                          <a:spcPts val="0"/>
                        </a:spcAft>
                      </a:pPr>
                      <a:r>
                        <a:rPr lang="en-US" sz="1600" dirty="0">
                          <a:effectLst/>
                        </a:rPr>
                        <a:t>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600">
                          <a:effectLst/>
                        </a:rPr>
                        <a:t>Music</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3135493253"/>
                  </a:ext>
                </a:extLst>
              </a:tr>
              <a:tr h="220953">
                <a:tc>
                  <a:txBody>
                    <a:bodyPr/>
                    <a:lstStyle/>
                    <a:p>
                      <a:pPr marL="0" marR="0" algn="r" rtl="1">
                        <a:lnSpc>
                          <a:spcPct val="107000"/>
                        </a:lnSpc>
                        <a:spcBef>
                          <a:spcPts val="0"/>
                        </a:spcBef>
                        <a:spcAft>
                          <a:spcPts val="0"/>
                        </a:spcAft>
                      </a:pPr>
                      <a:r>
                        <a:rPr lang="en-US" sz="1600" dirty="0">
                          <a:effectLst/>
                        </a:rPr>
                        <a:t>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600">
                          <a:effectLst/>
                        </a:rPr>
                        <a:t>Painting</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528691455"/>
                  </a:ext>
                </a:extLst>
              </a:tr>
              <a:tr h="220953">
                <a:tc>
                  <a:txBody>
                    <a:bodyPr/>
                    <a:lstStyle/>
                    <a:p>
                      <a:pPr marL="0" marR="0" algn="r" rtl="1">
                        <a:lnSpc>
                          <a:spcPct val="107000"/>
                        </a:lnSpc>
                        <a:spcBef>
                          <a:spcPts val="0"/>
                        </a:spcBef>
                        <a:spcAft>
                          <a:spcPts val="0"/>
                        </a:spcAft>
                      </a:pPr>
                      <a:r>
                        <a:rPr lang="en-US" sz="1600">
                          <a:effectLst/>
                        </a:rPr>
                        <a:t>2</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600" dirty="0">
                          <a:effectLst/>
                        </a:rPr>
                        <a:t>Football</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1410384424"/>
                  </a:ext>
                </a:extLst>
              </a:tr>
              <a:tr h="220953">
                <a:tc>
                  <a:txBody>
                    <a:bodyPr/>
                    <a:lstStyle/>
                    <a:p>
                      <a:pPr marL="0" marR="0" algn="r" rtl="1">
                        <a:lnSpc>
                          <a:spcPct val="107000"/>
                        </a:lnSpc>
                        <a:spcBef>
                          <a:spcPts val="0"/>
                        </a:spcBef>
                        <a:spcAft>
                          <a:spcPts val="0"/>
                        </a:spcAft>
                      </a:pPr>
                      <a:r>
                        <a:rPr lang="en-US" sz="1600">
                          <a:effectLst/>
                        </a:rPr>
                        <a:t>2</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600" dirty="0">
                          <a:effectLst/>
                        </a:rPr>
                        <a:t>Chess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4177013984"/>
                  </a:ext>
                </a:extLst>
              </a:tr>
            </a:tbl>
          </a:graphicData>
        </a:graphic>
      </p:graphicFrame>
    </p:spTree>
    <p:extLst>
      <p:ext uri="{BB962C8B-B14F-4D97-AF65-F5344CB8AC3E}">
        <p14:creationId xmlns:p14="http://schemas.microsoft.com/office/powerpoint/2010/main" val="2333557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Title 1"/>
          <p:cNvSpPr>
            <a:spLocks noGrp="1"/>
          </p:cNvSpPr>
          <p:nvPr>
            <p:ph type="title"/>
          </p:nvPr>
        </p:nvSpPr>
        <p:spPr>
          <a:xfrm>
            <a:off x="339725" y="70881"/>
            <a:ext cx="8229600" cy="1143000"/>
          </a:xfrm>
        </p:spPr>
        <p:txBody>
          <a:bodyPr anchor="ctr"/>
          <a:lstStyle/>
          <a:p>
            <a:pPr algn="ctr" rtl="1"/>
            <a:r>
              <a:rPr lang="fa-IR" altLang="en-US" sz="4400" b="1" dirty="0">
                <a:latin typeface="Titr" pitchFamily="2" charset="-78"/>
                <a:ea typeface="2  Titr"/>
                <a:cs typeface="2  Titr"/>
              </a:rPr>
              <a:t>جداول نرمال4</a:t>
            </a:r>
            <a:r>
              <a:rPr lang="en-US" altLang="en-US" sz="4400" b="1" dirty="0">
                <a:latin typeface="Titr" pitchFamily="2" charset="-78"/>
                <a:ea typeface="2  Titr"/>
                <a:cs typeface="2  Titr"/>
              </a:rPr>
              <a:t> </a:t>
            </a:r>
          </a:p>
        </p:txBody>
      </p:sp>
      <p:sp>
        <p:nvSpPr>
          <p:cNvPr id="148482" name="Content Placeholder 2"/>
          <p:cNvSpPr>
            <a:spLocks noGrp="1"/>
          </p:cNvSpPr>
          <p:nvPr>
            <p:ph idx="1"/>
          </p:nvPr>
        </p:nvSpPr>
        <p:spPr>
          <a:xfrm>
            <a:off x="3962400" y="1193819"/>
            <a:ext cx="5021424" cy="2767467"/>
          </a:xfrm>
        </p:spPr>
        <p:txBody>
          <a:bodyPr/>
          <a:lstStyle/>
          <a:p>
            <a:pPr marL="457200" indent="-457200" algn="just" rtl="1">
              <a:buFont typeface="+mj-lt"/>
              <a:buAutoNum type="arabicPeriod"/>
            </a:pPr>
            <a:r>
              <a:rPr lang="fa-IR" altLang="en-US" dirty="0">
                <a:ea typeface="Majalla UI"/>
                <a:cs typeface="B Nazanin" panose="00000400000000000000" pitchFamily="2" charset="-78"/>
              </a:rPr>
              <a:t>تمام کلید</a:t>
            </a:r>
          </a:p>
          <a:p>
            <a:pPr marL="457200" indent="-457200" algn="just" rtl="1">
              <a:buFont typeface="+mj-lt"/>
              <a:buAutoNum type="arabicPeriod"/>
            </a:pPr>
            <a:r>
              <a:rPr lang="fa-IR" altLang="en-US" dirty="0">
                <a:ea typeface="Majalla UI"/>
                <a:cs typeface="B Nazanin" panose="00000400000000000000" pitchFamily="2" charset="-78"/>
              </a:rPr>
              <a:t>اگر اضافه کنیم کارمند 100، جاوا را به المانی میگوید، افزونگی رخ میدهد.</a:t>
            </a:r>
          </a:p>
        </p:txBody>
      </p:sp>
      <p:sp>
        <p:nvSpPr>
          <p:cNvPr id="3" name="Slide Number Placeholder 2">
            <a:extLst>
              <a:ext uri="{FF2B5EF4-FFF2-40B4-BE49-F238E27FC236}">
                <a16:creationId xmlns:a16="http://schemas.microsoft.com/office/drawing/2014/main" id="{0790E67D-FB9F-4B25-87ED-C4FEE54C930F}"/>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37</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157085747"/>
              </p:ext>
            </p:extLst>
          </p:nvPr>
        </p:nvGraphicFramePr>
        <p:xfrm>
          <a:off x="228600" y="1828800"/>
          <a:ext cx="3665376" cy="4418982"/>
        </p:xfrm>
        <a:graphic>
          <a:graphicData uri="http://schemas.openxmlformats.org/drawingml/2006/table">
            <a:tbl>
              <a:tblPr firstRow="1" bandRow="1">
                <a:tableStyleId>{616DA210-FB5B-4158-B5E0-FEB733F419BA}</a:tableStyleId>
              </a:tblPr>
              <a:tblGrid>
                <a:gridCol w="845976">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343092">
                <a:tc>
                  <a:txBody>
                    <a:bodyPr/>
                    <a:lstStyle/>
                    <a:p>
                      <a:pPr algn="ctr"/>
                      <a:r>
                        <a:rPr lang="en-US" sz="2000" dirty="0" err="1">
                          <a:cs typeface="B Nazanin" panose="00000400000000000000" pitchFamily="2" charset="-78"/>
                        </a:rPr>
                        <a:t>emp</a:t>
                      </a:r>
                      <a:r>
                        <a:rPr lang="en-US" sz="2000" dirty="0">
                          <a:cs typeface="B Nazanin" panose="00000400000000000000" pitchFamily="2" charset="-78"/>
                        </a:rPr>
                        <a:t>#</a:t>
                      </a:r>
                    </a:p>
                  </a:txBody>
                  <a:tcPr marT="42299" marB="42299" anchor="ctr"/>
                </a:tc>
                <a:tc>
                  <a:txBody>
                    <a:bodyPr/>
                    <a:lstStyle/>
                    <a:p>
                      <a:pPr algn="ctr"/>
                      <a:r>
                        <a:rPr lang="en-US" sz="2000" dirty="0">
                          <a:cs typeface="B Nazanin" panose="00000400000000000000" pitchFamily="2" charset="-78"/>
                        </a:rPr>
                        <a:t>Skill</a:t>
                      </a:r>
                    </a:p>
                  </a:txBody>
                  <a:tcPr marT="42299" marB="42299" anchor="ctr"/>
                </a:tc>
                <a:tc>
                  <a:txBody>
                    <a:bodyPr/>
                    <a:lstStyle/>
                    <a:p>
                      <a:pPr algn="ctr"/>
                      <a:r>
                        <a:rPr lang="en-US" sz="2000" dirty="0" err="1">
                          <a:cs typeface="B Nazanin" panose="00000400000000000000" pitchFamily="2" charset="-78"/>
                        </a:rPr>
                        <a:t>lang</a:t>
                      </a:r>
                      <a:endParaRPr lang="en-US" sz="2000" dirty="0">
                        <a:cs typeface="B Nazanin" panose="00000400000000000000" pitchFamily="2" charset="-78"/>
                      </a:endParaRPr>
                    </a:p>
                  </a:txBody>
                  <a:tcPr marT="42299" marB="42299" anchor="ctr"/>
                </a:tc>
                <a:extLst>
                  <a:ext uri="{0D108BD9-81ED-4DB2-BD59-A6C34878D82A}">
                    <a16:rowId xmlns:a16="http://schemas.microsoft.com/office/drawing/2014/main" val="10000"/>
                  </a:ext>
                </a:extLst>
              </a:tr>
              <a:tr h="343092">
                <a:tc>
                  <a:txBody>
                    <a:bodyPr/>
                    <a:lstStyle/>
                    <a:p>
                      <a:pPr algn="ctr"/>
                      <a:r>
                        <a:rPr lang="fa-IR" sz="2000" dirty="0">
                          <a:cs typeface="B Nazanin" panose="00000400000000000000" pitchFamily="2" charset="-78"/>
                        </a:rPr>
                        <a:t>100</a:t>
                      </a:r>
                      <a:endParaRPr lang="en-US" sz="2000" dirty="0">
                        <a:cs typeface="B Nazanin" panose="00000400000000000000" pitchFamily="2" charset="-78"/>
                      </a:endParaRPr>
                    </a:p>
                  </a:txBody>
                  <a:tcPr marT="42299" marB="42299"/>
                </a:tc>
                <a:tc>
                  <a:txBody>
                    <a:bodyPr/>
                    <a:lstStyle/>
                    <a:p>
                      <a:pPr algn="ctr"/>
                      <a:r>
                        <a:rPr lang="fa-IR" sz="2000" dirty="0">
                          <a:cs typeface="B Nazanin" panose="00000400000000000000" pitchFamily="2" charset="-78"/>
                        </a:rPr>
                        <a:t>برنامه</a:t>
                      </a:r>
                      <a:r>
                        <a:rPr lang="fa-IR" sz="2000" baseline="0" dirty="0">
                          <a:cs typeface="B Nazanin" panose="00000400000000000000" pitchFamily="2" charset="-78"/>
                        </a:rPr>
                        <a:t> نویسی جاوا</a:t>
                      </a:r>
                      <a:endParaRPr lang="en-US" sz="2000" dirty="0">
                        <a:cs typeface="B Nazanin" panose="00000400000000000000" pitchFamily="2" charset="-78"/>
                      </a:endParaRPr>
                    </a:p>
                  </a:txBody>
                  <a:tcPr marT="42299" marB="42299"/>
                </a:tc>
                <a:tc>
                  <a:txBody>
                    <a:bodyPr/>
                    <a:lstStyle/>
                    <a:p>
                      <a:pPr algn="ctr"/>
                      <a:r>
                        <a:rPr lang="fa-IR" sz="2000" dirty="0">
                          <a:cs typeface="B Nazanin" panose="00000400000000000000" pitchFamily="2" charset="-78"/>
                        </a:rPr>
                        <a:t>انگلیسی</a:t>
                      </a:r>
                      <a:endParaRPr lang="en-US" sz="2000" dirty="0">
                        <a:cs typeface="B Nazanin" panose="00000400000000000000" pitchFamily="2" charset="-78"/>
                      </a:endParaRPr>
                    </a:p>
                  </a:txBody>
                  <a:tcPr marT="42299" marB="42299"/>
                </a:tc>
                <a:extLst>
                  <a:ext uri="{0D108BD9-81ED-4DB2-BD59-A6C34878D82A}">
                    <a16:rowId xmlns:a16="http://schemas.microsoft.com/office/drawing/2014/main" val="10001"/>
                  </a:ext>
                </a:extLst>
              </a:tr>
              <a:tr h="592187">
                <a:tc>
                  <a:txBody>
                    <a:bodyPr/>
                    <a:lstStyle/>
                    <a:p>
                      <a:pPr algn="ctr"/>
                      <a:r>
                        <a:rPr lang="fa-IR" sz="2000" dirty="0">
                          <a:cs typeface="B Nazanin" panose="00000400000000000000" pitchFamily="2" charset="-78"/>
                        </a:rPr>
                        <a:t>100</a:t>
                      </a:r>
                      <a:endParaRPr lang="en-US" sz="2000" dirty="0">
                        <a:cs typeface="B Nazanin" panose="00000400000000000000" pitchFamily="2" charset="-78"/>
                      </a:endParaRPr>
                    </a:p>
                  </a:txBody>
                  <a:tcPr marT="42299" marB="42299"/>
                </a:tc>
                <a:tc>
                  <a:txBody>
                    <a:bodyPr/>
                    <a:lstStyle/>
                    <a:p>
                      <a:pPr algn="ctr"/>
                      <a:r>
                        <a:rPr lang="fa-IR" sz="2000" dirty="0">
                          <a:cs typeface="B Nazanin" panose="00000400000000000000" pitchFamily="2" charset="-78"/>
                        </a:rPr>
                        <a:t>تجزیه و تحلیل شی</a:t>
                      </a:r>
                      <a:r>
                        <a:rPr lang="fa-IR" sz="2000" baseline="0" dirty="0">
                          <a:cs typeface="B Nazanin" panose="00000400000000000000" pitchFamily="2" charset="-78"/>
                        </a:rPr>
                        <a:t> گرا</a:t>
                      </a:r>
                      <a:r>
                        <a:rPr lang="fa-IR" sz="2000" dirty="0">
                          <a:cs typeface="B Nazanin" panose="00000400000000000000" pitchFamily="2" charset="-78"/>
                        </a:rPr>
                        <a:t> </a:t>
                      </a:r>
                      <a:endParaRPr lang="en-US" sz="2000" dirty="0">
                        <a:cs typeface="B Nazanin" panose="00000400000000000000" pitchFamily="2" charset="-78"/>
                      </a:endParaRPr>
                    </a:p>
                  </a:txBody>
                  <a:tcPr marT="42299" marB="42299"/>
                </a:tc>
                <a:tc>
                  <a:txBody>
                    <a:bodyPr/>
                    <a:lstStyle/>
                    <a:p>
                      <a:pPr algn="ctr"/>
                      <a:r>
                        <a:rPr lang="fa-IR" sz="2000" dirty="0">
                          <a:cs typeface="B Nazanin" panose="00000400000000000000" pitchFamily="2" charset="-78"/>
                        </a:rPr>
                        <a:t>انگلیسی</a:t>
                      </a:r>
                      <a:endParaRPr lang="en-US" sz="2000" dirty="0">
                        <a:cs typeface="B Nazanin" panose="00000400000000000000" pitchFamily="2" charset="-78"/>
                      </a:endParaRPr>
                    </a:p>
                  </a:txBody>
                  <a:tcPr marT="42299" marB="42299"/>
                </a:tc>
                <a:extLst>
                  <a:ext uri="{0D108BD9-81ED-4DB2-BD59-A6C34878D82A}">
                    <a16:rowId xmlns:a16="http://schemas.microsoft.com/office/drawing/2014/main" val="10002"/>
                  </a:ext>
                </a:extLst>
              </a:tr>
              <a:tr h="343092">
                <a:tc>
                  <a:txBody>
                    <a:bodyPr/>
                    <a:lstStyle/>
                    <a:p>
                      <a:pPr algn="ctr"/>
                      <a:r>
                        <a:rPr lang="fa-IR" sz="2000" dirty="0">
                          <a:cs typeface="B Nazanin" panose="00000400000000000000" pitchFamily="2" charset="-78"/>
                        </a:rPr>
                        <a:t>101</a:t>
                      </a:r>
                      <a:endParaRPr lang="en-US" sz="2000" dirty="0">
                        <a:cs typeface="B Nazanin" panose="00000400000000000000" pitchFamily="2" charset="-78"/>
                      </a:endParaRPr>
                    </a:p>
                  </a:txBody>
                  <a:tcPr marT="42299" marB="42299"/>
                </a:tc>
                <a:tc>
                  <a:txBody>
                    <a:bodyPr/>
                    <a:lstStyle/>
                    <a:p>
                      <a:pPr algn="ctr"/>
                      <a:r>
                        <a:rPr lang="fa-IR" sz="2000" dirty="0">
                          <a:cs typeface="B Nazanin" panose="00000400000000000000" pitchFamily="2" charset="-78"/>
                        </a:rPr>
                        <a:t>برنامه نویسی دلفی</a:t>
                      </a:r>
                      <a:endParaRPr lang="en-US" sz="2000" dirty="0">
                        <a:cs typeface="B Nazanin" panose="00000400000000000000" pitchFamily="2" charset="-78"/>
                      </a:endParaRPr>
                    </a:p>
                  </a:txBody>
                  <a:tcPr marT="42299" marB="422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انگلیسی</a:t>
                      </a:r>
                      <a:endParaRPr lang="en-US" sz="2000" dirty="0">
                        <a:cs typeface="B Nazanin" panose="00000400000000000000" pitchFamily="2" charset="-78"/>
                      </a:endParaRPr>
                    </a:p>
                  </a:txBody>
                  <a:tcPr marT="42299" marB="42299"/>
                </a:tc>
                <a:extLst>
                  <a:ext uri="{0D108BD9-81ED-4DB2-BD59-A6C34878D82A}">
                    <a16:rowId xmlns:a16="http://schemas.microsoft.com/office/drawing/2014/main" val="10003"/>
                  </a:ext>
                </a:extLst>
              </a:tr>
              <a:tr h="343092">
                <a:tc>
                  <a:txBody>
                    <a:bodyPr/>
                    <a:lstStyle/>
                    <a:p>
                      <a:pPr algn="ctr"/>
                      <a:r>
                        <a:rPr lang="fa-IR" sz="2000" dirty="0">
                          <a:solidFill>
                            <a:schemeClr val="bg2">
                              <a:lumMod val="50000"/>
                            </a:schemeClr>
                          </a:solidFill>
                          <a:cs typeface="B Nazanin" panose="00000400000000000000" pitchFamily="2" charset="-78"/>
                        </a:rPr>
                        <a:t>101</a:t>
                      </a:r>
                      <a:endParaRPr lang="en-US" sz="2000" dirty="0">
                        <a:solidFill>
                          <a:schemeClr val="bg2">
                            <a:lumMod val="50000"/>
                          </a:schemeClr>
                        </a:solidFill>
                        <a:cs typeface="B Nazanin" panose="00000400000000000000" pitchFamily="2" charset="-78"/>
                      </a:endParaRPr>
                    </a:p>
                  </a:txBody>
                  <a:tcPr marT="42299" marB="42299"/>
                </a:tc>
                <a:tc>
                  <a:txBody>
                    <a:bodyPr/>
                    <a:lstStyle/>
                    <a:p>
                      <a:pPr algn="ctr"/>
                      <a:r>
                        <a:rPr lang="fa-IR" sz="2000" dirty="0">
                          <a:solidFill>
                            <a:schemeClr val="bg2">
                              <a:lumMod val="50000"/>
                            </a:schemeClr>
                          </a:solidFill>
                          <a:cs typeface="B Nazanin" panose="00000400000000000000" pitchFamily="2" charset="-78"/>
                        </a:rPr>
                        <a:t>تجزیه تحلیل شی گرا</a:t>
                      </a:r>
                      <a:endParaRPr lang="en-US" sz="2000" dirty="0">
                        <a:solidFill>
                          <a:schemeClr val="bg2">
                            <a:lumMod val="50000"/>
                          </a:schemeClr>
                        </a:solidFill>
                        <a:cs typeface="B Nazanin" panose="00000400000000000000" pitchFamily="2" charset="-78"/>
                      </a:endParaRPr>
                    </a:p>
                  </a:txBody>
                  <a:tcPr marT="42299" marB="422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انگلیسی</a:t>
                      </a:r>
                      <a:endParaRPr lang="en-US" sz="2000" dirty="0">
                        <a:cs typeface="B Nazanin" panose="00000400000000000000" pitchFamily="2" charset="-78"/>
                      </a:endParaRPr>
                    </a:p>
                  </a:txBody>
                  <a:tcPr marT="42299" marB="42299"/>
                </a:tc>
                <a:extLst>
                  <a:ext uri="{0D108BD9-81ED-4DB2-BD59-A6C34878D82A}">
                    <a16:rowId xmlns:a16="http://schemas.microsoft.com/office/drawing/2014/main" val="10004"/>
                  </a:ext>
                </a:extLst>
              </a:tr>
              <a:tr h="34309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101</a:t>
                      </a:r>
                      <a:endParaRPr lang="en-US" sz="2000" dirty="0">
                        <a:cs typeface="B Nazanin" panose="00000400000000000000" pitchFamily="2" charset="-78"/>
                      </a:endParaRPr>
                    </a:p>
                  </a:txBody>
                  <a:tcPr marT="42299" marB="422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طراحی وب سایت</a:t>
                      </a:r>
                      <a:endParaRPr lang="en-US" sz="2000" dirty="0">
                        <a:cs typeface="B Nazanin" panose="00000400000000000000" pitchFamily="2" charset="-78"/>
                      </a:endParaRPr>
                    </a:p>
                  </a:txBody>
                  <a:tcPr marT="42299" marB="422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انگلیسی</a:t>
                      </a:r>
                      <a:endParaRPr lang="en-US" sz="2000" dirty="0">
                        <a:cs typeface="B Nazanin" panose="00000400000000000000" pitchFamily="2" charset="-78"/>
                      </a:endParaRPr>
                    </a:p>
                  </a:txBody>
                  <a:tcPr marT="42299" marB="42299"/>
                </a:tc>
                <a:extLst>
                  <a:ext uri="{0D108BD9-81ED-4DB2-BD59-A6C34878D82A}">
                    <a16:rowId xmlns:a16="http://schemas.microsoft.com/office/drawing/2014/main" val="10005"/>
                  </a:ext>
                </a:extLst>
              </a:tr>
              <a:tr h="34309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101</a:t>
                      </a:r>
                      <a:endParaRPr lang="en-US" sz="2000" dirty="0">
                        <a:cs typeface="B Nazanin" panose="00000400000000000000" pitchFamily="2" charset="-78"/>
                      </a:endParaRPr>
                    </a:p>
                  </a:txBody>
                  <a:tcPr marT="42299" marB="422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برنامه</a:t>
                      </a:r>
                      <a:r>
                        <a:rPr lang="fa-IR" sz="2000" baseline="0" dirty="0">
                          <a:cs typeface="B Nazanin" panose="00000400000000000000" pitchFamily="2" charset="-78"/>
                        </a:rPr>
                        <a:t> نویسی دلفی</a:t>
                      </a:r>
                      <a:endParaRPr lang="en-US" sz="2000" dirty="0">
                        <a:cs typeface="B Nazanin" panose="00000400000000000000" pitchFamily="2" charset="-78"/>
                      </a:endParaRPr>
                    </a:p>
                  </a:txBody>
                  <a:tcPr marT="42299" marB="42299"/>
                </a:tc>
                <a:tc>
                  <a:txBody>
                    <a:bodyPr/>
                    <a:lstStyle/>
                    <a:p>
                      <a:pPr algn="ctr"/>
                      <a:r>
                        <a:rPr lang="fa-IR" sz="2000" dirty="0">
                          <a:cs typeface="B Nazanin" panose="00000400000000000000" pitchFamily="2" charset="-78"/>
                        </a:rPr>
                        <a:t>آلمانی</a:t>
                      </a:r>
                      <a:endParaRPr lang="en-US" sz="2000" dirty="0">
                        <a:cs typeface="B Nazanin" panose="00000400000000000000" pitchFamily="2" charset="-78"/>
                      </a:endParaRPr>
                    </a:p>
                  </a:txBody>
                  <a:tcPr marT="42299" marB="42299"/>
                </a:tc>
                <a:extLst>
                  <a:ext uri="{0D108BD9-81ED-4DB2-BD59-A6C34878D82A}">
                    <a16:rowId xmlns:a16="http://schemas.microsoft.com/office/drawing/2014/main" val="10006"/>
                  </a:ext>
                </a:extLst>
              </a:tr>
              <a:tr h="34309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solidFill>
                            <a:schemeClr val="bg2">
                              <a:lumMod val="50000"/>
                            </a:schemeClr>
                          </a:solidFill>
                          <a:cs typeface="B Nazanin" panose="00000400000000000000" pitchFamily="2" charset="-78"/>
                        </a:rPr>
                        <a:t>101</a:t>
                      </a:r>
                      <a:endParaRPr lang="en-US" sz="2000" dirty="0">
                        <a:solidFill>
                          <a:schemeClr val="bg2">
                            <a:lumMod val="50000"/>
                          </a:schemeClr>
                        </a:solidFill>
                        <a:cs typeface="B Nazanin" panose="00000400000000000000" pitchFamily="2" charset="-78"/>
                      </a:endParaRPr>
                    </a:p>
                  </a:txBody>
                  <a:tcPr marT="42299" marB="422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solidFill>
                            <a:schemeClr val="bg2">
                              <a:lumMod val="50000"/>
                            </a:schemeClr>
                          </a:solidFill>
                          <a:cs typeface="B Nazanin" panose="00000400000000000000" pitchFamily="2" charset="-78"/>
                        </a:rPr>
                        <a:t>تجزیه و تحلیل شی گرا</a:t>
                      </a:r>
                      <a:endParaRPr lang="en-US" sz="2000" dirty="0">
                        <a:solidFill>
                          <a:schemeClr val="bg2">
                            <a:lumMod val="50000"/>
                          </a:schemeClr>
                        </a:solidFill>
                        <a:cs typeface="B Nazanin" panose="00000400000000000000" pitchFamily="2" charset="-78"/>
                      </a:endParaRPr>
                    </a:p>
                  </a:txBody>
                  <a:tcPr marT="42299" marB="42299"/>
                </a:tc>
                <a:tc>
                  <a:txBody>
                    <a:bodyPr/>
                    <a:lstStyle/>
                    <a:p>
                      <a:pPr algn="ctr"/>
                      <a:r>
                        <a:rPr lang="fa-IR" sz="2000" dirty="0">
                          <a:cs typeface="B Nazanin" panose="00000400000000000000" pitchFamily="2" charset="-78"/>
                        </a:rPr>
                        <a:t>آلمانی</a:t>
                      </a:r>
                      <a:endParaRPr lang="en-US" sz="2000" dirty="0">
                        <a:cs typeface="B Nazanin" panose="00000400000000000000" pitchFamily="2" charset="-78"/>
                      </a:endParaRPr>
                    </a:p>
                  </a:txBody>
                  <a:tcPr marT="42299" marB="42299"/>
                </a:tc>
                <a:extLst>
                  <a:ext uri="{0D108BD9-81ED-4DB2-BD59-A6C34878D82A}">
                    <a16:rowId xmlns:a16="http://schemas.microsoft.com/office/drawing/2014/main" val="10007"/>
                  </a:ext>
                </a:extLst>
              </a:tr>
              <a:tr h="34309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101</a:t>
                      </a:r>
                      <a:endParaRPr lang="en-US" sz="2000" dirty="0">
                        <a:cs typeface="B Nazanin" panose="00000400000000000000" pitchFamily="2" charset="-78"/>
                      </a:endParaRPr>
                    </a:p>
                  </a:txBody>
                  <a:tcPr marT="42299" marB="422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طراحی وب سایت</a:t>
                      </a:r>
                      <a:endParaRPr lang="en-US" sz="2000" dirty="0">
                        <a:cs typeface="B Nazanin" panose="00000400000000000000" pitchFamily="2" charset="-78"/>
                      </a:endParaRPr>
                    </a:p>
                  </a:txBody>
                  <a:tcPr marT="42299" marB="42299"/>
                </a:tc>
                <a:tc>
                  <a:txBody>
                    <a:bodyPr/>
                    <a:lstStyle/>
                    <a:p>
                      <a:pPr algn="ctr"/>
                      <a:r>
                        <a:rPr lang="fa-IR" sz="2000" dirty="0">
                          <a:cs typeface="B Nazanin" panose="00000400000000000000" pitchFamily="2" charset="-78"/>
                        </a:rPr>
                        <a:t>آلمانی</a:t>
                      </a:r>
                      <a:endParaRPr lang="en-US" sz="2000" dirty="0">
                        <a:cs typeface="B Nazanin" panose="00000400000000000000" pitchFamily="2" charset="-78"/>
                      </a:endParaRPr>
                    </a:p>
                  </a:txBody>
                  <a:tcPr marT="42299" marB="42299"/>
                </a:tc>
                <a:extLst>
                  <a:ext uri="{0D108BD9-81ED-4DB2-BD59-A6C34878D82A}">
                    <a16:rowId xmlns:a16="http://schemas.microsoft.com/office/drawing/2014/main" val="10008"/>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541131192"/>
              </p:ext>
            </p:extLst>
          </p:nvPr>
        </p:nvGraphicFramePr>
        <p:xfrm>
          <a:off x="4077628" y="3002330"/>
          <a:ext cx="2743200" cy="3232752"/>
        </p:xfrm>
        <a:graphic>
          <a:graphicData uri="http://schemas.openxmlformats.org/drawingml/2006/table">
            <a:tbl>
              <a:tblPr firstRow="1" bandRow="1">
                <a:tableStyleId>{616DA210-FB5B-4158-B5E0-FEB733F419BA}</a:tableStyleId>
              </a:tblPr>
              <a:tblGrid>
                <a:gridCol w="8382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tblGrid>
              <a:tr h="330905">
                <a:tc>
                  <a:txBody>
                    <a:bodyPr/>
                    <a:lstStyle/>
                    <a:p>
                      <a:pPr marL="0" algn="ctr" defTabSz="457200" rtl="0" eaLnBrk="1" latinLnBrk="0" hangingPunct="1"/>
                      <a:r>
                        <a:rPr lang="en-US" sz="2000" b="1" kern="1200" dirty="0" err="1">
                          <a:solidFill>
                            <a:schemeClr val="tx1"/>
                          </a:solidFill>
                          <a:latin typeface="+mn-lt"/>
                          <a:ea typeface="+mn-ea"/>
                          <a:cs typeface="B Nazanin" panose="00000400000000000000" pitchFamily="2" charset="-78"/>
                        </a:rPr>
                        <a:t>emp</a:t>
                      </a:r>
                      <a:r>
                        <a:rPr lang="en-US" sz="2000" b="1" kern="1200" dirty="0">
                          <a:solidFill>
                            <a:schemeClr val="tx1"/>
                          </a:solidFill>
                          <a:latin typeface="+mn-lt"/>
                          <a:ea typeface="+mn-ea"/>
                          <a:cs typeface="B Nazanin" panose="00000400000000000000" pitchFamily="2" charset="-78"/>
                        </a:rPr>
                        <a:t>#</a:t>
                      </a:r>
                    </a:p>
                  </a:txBody>
                  <a:tcPr marT="40796" marB="40796" anchor="ctr"/>
                </a:tc>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Skill</a:t>
                      </a:r>
                    </a:p>
                  </a:txBody>
                  <a:tcPr marT="40796" marB="40796" anchor="ctr"/>
                </a:tc>
                <a:extLst>
                  <a:ext uri="{0D108BD9-81ED-4DB2-BD59-A6C34878D82A}">
                    <a16:rowId xmlns:a16="http://schemas.microsoft.com/office/drawing/2014/main" val="10000"/>
                  </a:ext>
                </a:extLst>
              </a:tr>
              <a:tr h="330905">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100</a:t>
                      </a:r>
                      <a:endParaRPr lang="en-US" sz="2000" b="1" kern="1200" dirty="0">
                        <a:solidFill>
                          <a:schemeClr val="tx1"/>
                        </a:solidFill>
                        <a:latin typeface="+mn-lt"/>
                        <a:ea typeface="+mn-ea"/>
                        <a:cs typeface="B Nazanin" panose="00000400000000000000" pitchFamily="2" charset="-78"/>
                      </a:endParaRPr>
                    </a:p>
                  </a:txBody>
                  <a:tcPr marT="40796" marB="40796"/>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برنامه نویسی جاوا</a:t>
                      </a:r>
                      <a:endParaRPr lang="en-US" sz="2000" b="1" kern="1200" dirty="0">
                        <a:solidFill>
                          <a:schemeClr val="tx1"/>
                        </a:solidFill>
                        <a:latin typeface="+mn-lt"/>
                        <a:ea typeface="+mn-ea"/>
                        <a:cs typeface="B Nazanin" panose="00000400000000000000" pitchFamily="2" charset="-78"/>
                      </a:endParaRPr>
                    </a:p>
                  </a:txBody>
                  <a:tcPr marT="40796" marB="40796"/>
                </a:tc>
                <a:extLst>
                  <a:ext uri="{0D108BD9-81ED-4DB2-BD59-A6C34878D82A}">
                    <a16:rowId xmlns:a16="http://schemas.microsoft.com/office/drawing/2014/main" val="10001"/>
                  </a:ext>
                </a:extLst>
              </a:tr>
              <a:tr h="571151">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100</a:t>
                      </a:r>
                      <a:endParaRPr lang="en-US" sz="2000" b="1" kern="1200" dirty="0">
                        <a:solidFill>
                          <a:schemeClr val="tx1"/>
                        </a:solidFill>
                        <a:latin typeface="+mn-lt"/>
                        <a:ea typeface="+mn-ea"/>
                        <a:cs typeface="B Nazanin" panose="00000400000000000000" pitchFamily="2" charset="-78"/>
                      </a:endParaRPr>
                    </a:p>
                  </a:txBody>
                  <a:tcPr marT="40796" marB="40796"/>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تجزیه و تحلیل شی گرا </a:t>
                      </a:r>
                      <a:endParaRPr lang="en-US" sz="2000" b="1" kern="1200" dirty="0">
                        <a:solidFill>
                          <a:schemeClr val="tx1"/>
                        </a:solidFill>
                        <a:latin typeface="+mn-lt"/>
                        <a:ea typeface="+mn-ea"/>
                        <a:cs typeface="B Nazanin" panose="00000400000000000000" pitchFamily="2" charset="-78"/>
                      </a:endParaRPr>
                    </a:p>
                  </a:txBody>
                  <a:tcPr marT="40796" marB="40796"/>
                </a:tc>
                <a:extLst>
                  <a:ext uri="{0D108BD9-81ED-4DB2-BD59-A6C34878D82A}">
                    <a16:rowId xmlns:a16="http://schemas.microsoft.com/office/drawing/2014/main" val="10002"/>
                  </a:ext>
                </a:extLst>
              </a:tr>
              <a:tr h="330905">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101</a:t>
                      </a:r>
                      <a:endParaRPr lang="en-US" sz="2000" b="1" kern="1200" dirty="0">
                        <a:solidFill>
                          <a:schemeClr val="tx1"/>
                        </a:solidFill>
                        <a:latin typeface="+mn-lt"/>
                        <a:ea typeface="+mn-ea"/>
                        <a:cs typeface="B Nazanin" panose="00000400000000000000" pitchFamily="2" charset="-78"/>
                      </a:endParaRPr>
                    </a:p>
                  </a:txBody>
                  <a:tcPr marT="40796" marB="40796"/>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برنامه نویسی دلفی</a:t>
                      </a:r>
                      <a:endParaRPr lang="en-US" sz="2000" b="1" kern="1200" dirty="0">
                        <a:solidFill>
                          <a:schemeClr val="tx1"/>
                        </a:solidFill>
                        <a:latin typeface="+mn-lt"/>
                        <a:ea typeface="+mn-ea"/>
                        <a:cs typeface="B Nazanin" panose="00000400000000000000" pitchFamily="2" charset="-78"/>
                      </a:endParaRPr>
                    </a:p>
                  </a:txBody>
                  <a:tcPr marT="40796" marB="40796"/>
                </a:tc>
                <a:extLst>
                  <a:ext uri="{0D108BD9-81ED-4DB2-BD59-A6C34878D82A}">
                    <a16:rowId xmlns:a16="http://schemas.microsoft.com/office/drawing/2014/main" val="10003"/>
                  </a:ext>
                </a:extLst>
              </a:tr>
              <a:tr h="330905">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101</a:t>
                      </a:r>
                      <a:endParaRPr lang="en-US" sz="2000" b="1" kern="1200" dirty="0">
                        <a:solidFill>
                          <a:schemeClr val="tx1"/>
                        </a:solidFill>
                        <a:latin typeface="+mn-lt"/>
                        <a:ea typeface="+mn-ea"/>
                        <a:cs typeface="B Nazanin" panose="00000400000000000000" pitchFamily="2" charset="-78"/>
                      </a:endParaRPr>
                    </a:p>
                  </a:txBody>
                  <a:tcPr marT="40796" marB="40796"/>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تجزیه تحلیل شی گرا</a:t>
                      </a:r>
                      <a:endParaRPr lang="en-US" sz="2000" b="1" kern="1200" dirty="0">
                        <a:solidFill>
                          <a:schemeClr val="tx1"/>
                        </a:solidFill>
                        <a:latin typeface="+mn-lt"/>
                        <a:ea typeface="+mn-ea"/>
                        <a:cs typeface="B Nazanin" panose="00000400000000000000" pitchFamily="2" charset="-78"/>
                      </a:endParaRPr>
                    </a:p>
                  </a:txBody>
                  <a:tcPr marT="40796" marB="40796"/>
                </a:tc>
                <a:extLst>
                  <a:ext uri="{0D108BD9-81ED-4DB2-BD59-A6C34878D82A}">
                    <a16:rowId xmlns:a16="http://schemas.microsoft.com/office/drawing/2014/main" val="10004"/>
                  </a:ext>
                </a:extLst>
              </a:tr>
              <a:tr h="33090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101</a:t>
                      </a:r>
                      <a:endParaRPr lang="en-US" sz="2000" b="1" kern="1200" dirty="0">
                        <a:solidFill>
                          <a:schemeClr val="tx1"/>
                        </a:solidFill>
                        <a:latin typeface="+mn-lt"/>
                        <a:ea typeface="+mn-ea"/>
                        <a:cs typeface="B Nazanin" panose="00000400000000000000" pitchFamily="2" charset="-78"/>
                      </a:endParaRPr>
                    </a:p>
                  </a:txBody>
                  <a:tcPr marT="40796" marB="40796"/>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طراحی وب سایت</a:t>
                      </a:r>
                      <a:endParaRPr lang="en-US" sz="2000" b="1" kern="1200" dirty="0">
                        <a:solidFill>
                          <a:schemeClr val="tx1"/>
                        </a:solidFill>
                        <a:latin typeface="+mn-lt"/>
                        <a:ea typeface="+mn-ea"/>
                        <a:cs typeface="B Nazanin" panose="00000400000000000000" pitchFamily="2" charset="-78"/>
                      </a:endParaRPr>
                    </a:p>
                  </a:txBody>
                  <a:tcPr marT="40796" marB="40796"/>
                </a:tc>
                <a:extLst>
                  <a:ext uri="{0D108BD9-81ED-4DB2-BD59-A6C34878D82A}">
                    <a16:rowId xmlns:a16="http://schemas.microsoft.com/office/drawing/2014/main" val="1000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218373492"/>
              </p:ext>
            </p:extLst>
          </p:nvPr>
        </p:nvGraphicFramePr>
        <p:xfrm>
          <a:off x="7026026" y="3429000"/>
          <a:ext cx="1957798" cy="1584800"/>
        </p:xfrm>
        <a:graphic>
          <a:graphicData uri="http://schemas.openxmlformats.org/drawingml/2006/table">
            <a:tbl>
              <a:tblPr firstRow="1" bandRow="1">
                <a:tableStyleId>{616DA210-FB5B-4158-B5E0-FEB733F419BA}</a:tableStyleId>
              </a:tblPr>
              <a:tblGrid>
                <a:gridCol w="936338">
                  <a:extLst>
                    <a:ext uri="{9D8B030D-6E8A-4147-A177-3AD203B41FA5}">
                      <a16:colId xmlns:a16="http://schemas.microsoft.com/office/drawing/2014/main" val="20000"/>
                    </a:ext>
                  </a:extLst>
                </a:gridCol>
                <a:gridCol w="1021460">
                  <a:extLst>
                    <a:ext uri="{9D8B030D-6E8A-4147-A177-3AD203B41FA5}">
                      <a16:colId xmlns:a16="http://schemas.microsoft.com/office/drawing/2014/main" val="20001"/>
                    </a:ext>
                  </a:extLst>
                </a:gridCol>
              </a:tblGrid>
              <a:tr h="370681">
                <a:tc>
                  <a:txBody>
                    <a:bodyPr/>
                    <a:lstStyle/>
                    <a:p>
                      <a:pPr marL="0" algn="ctr" defTabSz="457200" rtl="0" eaLnBrk="1" latinLnBrk="0" hangingPunct="1"/>
                      <a:r>
                        <a:rPr lang="en-US" sz="2000" b="1" kern="1200" dirty="0" err="1">
                          <a:solidFill>
                            <a:schemeClr val="tx1"/>
                          </a:solidFill>
                          <a:latin typeface="+mn-lt"/>
                          <a:ea typeface="+mn-ea"/>
                          <a:cs typeface="B Nazanin" panose="00000400000000000000" pitchFamily="2" charset="-78"/>
                        </a:rPr>
                        <a:t>emp</a:t>
                      </a:r>
                      <a:r>
                        <a:rPr lang="en-US" sz="2000" b="1" kern="1200" dirty="0">
                          <a:solidFill>
                            <a:schemeClr val="tx1"/>
                          </a:solidFill>
                          <a:latin typeface="+mn-lt"/>
                          <a:ea typeface="+mn-ea"/>
                          <a:cs typeface="B Nazanin" panose="00000400000000000000" pitchFamily="2" charset="-78"/>
                        </a:rPr>
                        <a:t>#</a:t>
                      </a:r>
                    </a:p>
                  </a:txBody>
                  <a:tcPr marT="45700" marB="45700" anchor="ctr"/>
                </a:tc>
                <a:tc>
                  <a:txBody>
                    <a:bodyPr/>
                    <a:lstStyle/>
                    <a:p>
                      <a:pPr marL="0" algn="ctr" defTabSz="457200" rtl="0" eaLnBrk="1" latinLnBrk="0" hangingPunct="1"/>
                      <a:r>
                        <a:rPr lang="en-US" sz="2000" b="1" kern="1200" dirty="0" err="1">
                          <a:solidFill>
                            <a:schemeClr val="tx1"/>
                          </a:solidFill>
                          <a:latin typeface="+mn-lt"/>
                          <a:ea typeface="+mn-ea"/>
                          <a:cs typeface="B Nazanin" panose="00000400000000000000" pitchFamily="2" charset="-78"/>
                        </a:rPr>
                        <a:t>lang</a:t>
                      </a:r>
                      <a:endParaRPr lang="en-US" sz="2000" b="1" kern="1200" dirty="0">
                        <a:solidFill>
                          <a:schemeClr val="tx1"/>
                        </a:solidFill>
                        <a:latin typeface="+mn-lt"/>
                        <a:ea typeface="+mn-ea"/>
                        <a:cs typeface="B Nazanin" panose="00000400000000000000" pitchFamily="2" charset="-78"/>
                      </a:endParaRPr>
                    </a:p>
                  </a:txBody>
                  <a:tcPr marT="45700" marB="45700" anchor="ctr"/>
                </a:tc>
                <a:extLst>
                  <a:ext uri="{0D108BD9-81ED-4DB2-BD59-A6C34878D82A}">
                    <a16:rowId xmlns:a16="http://schemas.microsoft.com/office/drawing/2014/main" val="10000"/>
                  </a:ext>
                </a:extLst>
              </a:tr>
              <a:tr h="370681">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100</a:t>
                      </a:r>
                      <a:endParaRPr lang="en-US" sz="2000" b="1" kern="1200" dirty="0">
                        <a:solidFill>
                          <a:schemeClr val="tx1"/>
                        </a:solidFill>
                        <a:latin typeface="+mn-lt"/>
                        <a:ea typeface="+mn-ea"/>
                        <a:cs typeface="B Nazanin" panose="00000400000000000000" pitchFamily="2" charset="-78"/>
                      </a:endParaRPr>
                    </a:p>
                  </a:txBody>
                  <a:tcPr marT="45700" marB="45700"/>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انگلیسی</a:t>
                      </a:r>
                      <a:endParaRPr lang="en-US" sz="2000" b="1" kern="1200" dirty="0">
                        <a:solidFill>
                          <a:schemeClr val="tx1"/>
                        </a:solidFill>
                        <a:latin typeface="+mn-lt"/>
                        <a:ea typeface="+mn-ea"/>
                        <a:cs typeface="B Nazanin" panose="00000400000000000000" pitchFamily="2" charset="-78"/>
                      </a:endParaRPr>
                    </a:p>
                  </a:txBody>
                  <a:tcPr marT="45700" marB="45700"/>
                </a:tc>
                <a:extLst>
                  <a:ext uri="{0D108BD9-81ED-4DB2-BD59-A6C34878D82A}">
                    <a16:rowId xmlns:a16="http://schemas.microsoft.com/office/drawing/2014/main" val="10001"/>
                  </a:ext>
                </a:extLst>
              </a:tr>
              <a:tr h="370681">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101</a:t>
                      </a:r>
                      <a:endParaRPr lang="en-US" sz="2000" b="1" kern="1200" dirty="0">
                        <a:solidFill>
                          <a:schemeClr val="tx1"/>
                        </a:solidFill>
                        <a:latin typeface="+mn-lt"/>
                        <a:ea typeface="+mn-ea"/>
                        <a:cs typeface="B Nazanin" panose="00000400000000000000" pitchFamily="2" charset="-78"/>
                      </a:endParaRPr>
                    </a:p>
                  </a:txBody>
                  <a:tcPr marT="45700" marB="4570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انگلیسی</a:t>
                      </a:r>
                      <a:endParaRPr lang="en-US" sz="2000" b="1" kern="1200" dirty="0">
                        <a:solidFill>
                          <a:schemeClr val="tx1"/>
                        </a:solidFill>
                        <a:latin typeface="+mn-lt"/>
                        <a:ea typeface="+mn-ea"/>
                        <a:cs typeface="B Nazanin" panose="00000400000000000000" pitchFamily="2" charset="-78"/>
                      </a:endParaRPr>
                    </a:p>
                  </a:txBody>
                  <a:tcPr marT="45700" marB="45700"/>
                </a:tc>
                <a:extLst>
                  <a:ext uri="{0D108BD9-81ED-4DB2-BD59-A6C34878D82A}">
                    <a16:rowId xmlns:a16="http://schemas.microsoft.com/office/drawing/2014/main" val="10002"/>
                  </a:ext>
                </a:extLst>
              </a:tr>
              <a:tr h="37068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101</a:t>
                      </a:r>
                      <a:endParaRPr lang="en-US" sz="2000" b="1" kern="1200" dirty="0">
                        <a:solidFill>
                          <a:schemeClr val="tx1"/>
                        </a:solidFill>
                        <a:latin typeface="+mn-lt"/>
                        <a:ea typeface="+mn-ea"/>
                        <a:cs typeface="B Nazanin" panose="00000400000000000000" pitchFamily="2" charset="-78"/>
                      </a:endParaRPr>
                    </a:p>
                  </a:txBody>
                  <a:tcPr marT="45700" marB="45700"/>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آلمانی</a:t>
                      </a:r>
                      <a:endParaRPr lang="en-US" sz="2000" b="1" kern="1200" dirty="0">
                        <a:solidFill>
                          <a:schemeClr val="tx1"/>
                        </a:solidFill>
                        <a:latin typeface="+mn-lt"/>
                        <a:ea typeface="+mn-ea"/>
                        <a:cs typeface="B Nazanin" panose="00000400000000000000" pitchFamily="2" charset="-78"/>
                      </a:endParaRPr>
                    </a:p>
                  </a:txBody>
                  <a:tcPr marT="45700" marB="4570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640904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Title 1"/>
          <p:cNvSpPr>
            <a:spLocks noGrp="1"/>
          </p:cNvSpPr>
          <p:nvPr>
            <p:ph type="title"/>
          </p:nvPr>
        </p:nvSpPr>
        <p:spPr>
          <a:xfrm>
            <a:off x="346652" y="162906"/>
            <a:ext cx="8229600" cy="1143000"/>
          </a:xfrm>
        </p:spPr>
        <p:txBody>
          <a:bodyPr anchor="ctr"/>
          <a:lstStyle/>
          <a:p>
            <a:pPr algn="ctr" rtl="1"/>
            <a:r>
              <a:rPr lang="fa-IR" altLang="en-US" sz="4400" b="1" dirty="0">
                <a:latin typeface="Titr" pitchFamily="2" charset="-78"/>
                <a:ea typeface="2  Titr"/>
                <a:cs typeface="2  Titr"/>
              </a:rPr>
              <a:t>جداول نرمال5</a:t>
            </a:r>
            <a:r>
              <a:rPr lang="en-US" altLang="en-US" sz="4400" b="1" dirty="0">
                <a:latin typeface="Titr" pitchFamily="2" charset="-78"/>
                <a:ea typeface="2  Titr"/>
                <a:cs typeface="2  Titr"/>
              </a:rPr>
              <a:t> </a:t>
            </a:r>
          </a:p>
        </p:txBody>
      </p:sp>
      <p:sp>
        <p:nvSpPr>
          <p:cNvPr id="150530" name="Content Placeholder 2"/>
          <p:cNvSpPr>
            <a:spLocks noGrp="1"/>
          </p:cNvSpPr>
          <p:nvPr>
            <p:ph idx="1"/>
          </p:nvPr>
        </p:nvSpPr>
        <p:spPr>
          <a:xfrm>
            <a:off x="609600" y="1935163"/>
            <a:ext cx="8305800" cy="2332037"/>
          </a:xfrm>
        </p:spPr>
        <p:txBody>
          <a:bodyPr>
            <a:normAutofit fontScale="92500" lnSpcReduction="20000"/>
          </a:bodyPr>
          <a:lstStyle/>
          <a:p>
            <a:pPr marL="0" indent="0" algn="just" rtl="1">
              <a:buNone/>
            </a:pPr>
            <a:r>
              <a:rPr lang="fa-IR" altLang="en-US" sz="3600" dirty="0">
                <a:ea typeface="Majalla UI"/>
                <a:cs typeface="B Nazanin" panose="00000400000000000000" pitchFamily="2" charset="-78"/>
              </a:rPr>
              <a:t>یک جدول نرمال5 است اگر:</a:t>
            </a:r>
          </a:p>
          <a:p>
            <a:pPr lvl="1" algn="just" rtl="1"/>
            <a:r>
              <a:rPr lang="fa-IR" altLang="en-US" sz="3200" dirty="0">
                <a:ea typeface="Majalla UI"/>
                <a:cs typeface="B Nazanin" panose="00000400000000000000" pitchFamily="2" charset="-78"/>
              </a:rPr>
              <a:t>نرمال 4 باشد.</a:t>
            </a:r>
          </a:p>
          <a:p>
            <a:pPr lvl="1" algn="just" rtl="1"/>
            <a:r>
              <a:rPr lang="fa-IR" altLang="en-US" sz="3200" b="1" dirty="0">
                <a:ea typeface="Majalla UI"/>
                <a:cs typeface="B Nazanin" panose="00000400000000000000" pitchFamily="2" charset="-78"/>
              </a:rPr>
              <a:t>نتوان</a:t>
            </a:r>
            <a:r>
              <a:rPr lang="fa-IR" altLang="en-US" sz="3200" dirty="0">
                <a:ea typeface="Majalla UI"/>
                <a:cs typeface="B Nazanin" panose="00000400000000000000" pitchFamily="2" charset="-78"/>
              </a:rPr>
              <a:t> آنرا </a:t>
            </a:r>
            <a:r>
              <a:rPr lang="fa-IR" altLang="en-US" sz="3200" b="1" dirty="0">
                <a:ea typeface="Majalla UI"/>
                <a:cs typeface="B Nazanin" panose="00000400000000000000" pitchFamily="2" charset="-78"/>
              </a:rPr>
              <a:t>به جداول کوچکتر تجزیه کرد </a:t>
            </a:r>
            <a:r>
              <a:rPr lang="fa-IR" altLang="en-US" sz="3200" dirty="0">
                <a:ea typeface="Majalla UI"/>
                <a:cs typeface="B Nazanin" panose="00000400000000000000" pitchFamily="2" charset="-78"/>
              </a:rPr>
              <a:t>بطوریکه حداقل یکی از جداول شامل هیچ یک از کلیدهای کاندیدای جدول اولیه نباشد.</a:t>
            </a:r>
          </a:p>
        </p:txBody>
      </p:sp>
      <p:sp>
        <p:nvSpPr>
          <p:cNvPr id="3" name="Slide Number Placeholder 2">
            <a:extLst>
              <a:ext uri="{FF2B5EF4-FFF2-40B4-BE49-F238E27FC236}">
                <a16:creationId xmlns:a16="http://schemas.microsoft.com/office/drawing/2014/main" id="{9930DF5D-C957-499F-B51B-FCD658C19CE4}"/>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Title 1"/>
          <p:cNvSpPr>
            <a:spLocks noGrp="1"/>
          </p:cNvSpPr>
          <p:nvPr>
            <p:ph type="title"/>
          </p:nvPr>
        </p:nvSpPr>
        <p:spPr>
          <a:xfrm>
            <a:off x="457200" y="0"/>
            <a:ext cx="8229600" cy="1143000"/>
          </a:xfrm>
        </p:spPr>
        <p:txBody>
          <a:bodyPr anchor="ctr"/>
          <a:lstStyle/>
          <a:p>
            <a:pPr algn="ctr" rtl="1"/>
            <a:r>
              <a:rPr lang="fa-IR" altLang="en-US" sz="4400" b="1" dirty="0">
                <a:latin typeface="Titr" pitchFamily="2" charset="-78"/>
                <a:ea typeface="2  Titr"/>
                <a:cs typeface="2  Titr"/>
              </a:rPr>
              <a:t>جداول نرمال5</a:t>
            </a:r>
            <a:r>
              <a:rPr lang="en-US" altLang="en-US" sz="4400" b="1" dirty="0">
                <a:latin typeface="Titr" pitchFamily="2" charset="-78"/>
                <a:ea typeface="2  Titr"/>
                <a:cs typeface="2  Titr"/>
              </a:rPr>
              <a:t> </a:t>
            </a:r>
          </a:p>
        </p:txBody>
      </p:sp>
      <p:sp>
        <p:nvSpPr>
          <p:cNvPr id="150530" name="Content Placeholder 2"/>
          <p:cNvSpPr>
            <a:spLocks noGrp="1"/>
          </p:cNvSpPr>
          <p:nvPr>
            <p:ph idx="1"/>
          </p:nvPr>
        </p:nvSpPr>
        <p:spPr>
          <a:xfrm>
            <a:off x="228600" y="1935163"/>
            <a:ext cx="8686800" cy="4694237"/>
          </a:xfrm>
        </p:spPr>
        <p:txBody>
          <a:bodyPr>
            <a:normAutofit/>
          </a:bodyPr>
          <a:lstStyle/>
          <a:p>
            <a:pPr algn="just" rtl="1"/>
            <a:endParaRPr lang="en-US" altLang="en-US" sz="2400" dirty="0">
              <a:ea typeface="Majalla UI"/>
              <a:cs typeface="B Nazanin" panose="00000400000000000000" pitchFamily="2" charset="-78"/>
            </a:endParaRPr>
          </a:p>
          <a:p>
            <a:pPr algn="just" rtl="1"/>
            <a:endParaRPr lang="en-US" altLang="en-US" sz="2400" dirty="0">
              <a:ea typeface="Majalla UI"/>
              <a:cs typeface="B Nazanin" panose="00000400000000000000" pitchFamily="2" charset="-78"/>
            </a:endParaRPr>
          </a:p>
          <a:p>
            <a:pPr algn="just" rtl="1"/>
            <a:r>
              <a:rPr lang="fa-IR" altLang="en-US" sz="2400" dirty="0">
                <a:ea typeface="Majalla UI"/>
                <a:cs typeface="B Nazanin" panose="00000400000000000000" pitchFamily="2" charset="-78"/>
              </a:rPr>
              <a:t>آیا </a:t>
            </a:r>
            <a:r>
              <a:rPr lang="en-US" altLang="en-US" sz="2400" dirty="0" err="1">
                <a:ea typeface="Majalla UI"/>
                <a:cs typeface="B Nazanin" panose="00000400000000000000" pitchFamily="2" charset="-78"/>
              </a:rPr>
              <a:t>sp∞pj</a:t>
            </a:r>
            <a:r>
              <a:rPr lang="fa-IR" altLang="en-US" sz="2400" dirty="0">
                <a:ea typeface="Majalla UI"/>
                <a:cs typeface="B Nazanin" panose="00000400000000000000" pitchFamily="2" charset="-78"/>
              </a:rPr>
              <a:t> جدول اول را میدهد ؟</a:t>
            </a:r>
          </a:p>
          <a:p>
            <a:pPr algn="just" rtl="1"/>
            <a:endParaRPr lang="fa-IR" altLang="en-US" sz="2400" dirty="0">
              <a:ea typeface="Majalla UI"/>
              <a:cs typeface="B Nazanin" panose="00000400000000000000" pitchFamily="2" charset="-78"/>
            </a:endParaRPr>
          </a:p>
        </p:txBody>
      </p:sp>
      <p:sp>
        <p:nvSpPr>
          <p:cNvPr id="4" name="Slide Number Placeholder 3">
            <a:extLst>
              <a:ext uri="{FF2B5EF4-FFF2-40B4-BE49-F238E27FC236}">
                <a16:creationId xmlns:a16="http://schemas.microsoft.com/office/drawing/2014/main" id="{1D297B5D-1F2F-4A24-8D27-34E8CE3A3F2B}"/>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39</a:t>
            </a:fld>
            <a:endParaRPr lang="en-US"/>
          </a:p>
        </p:txBody>
      </p:sp>
      <p:graphicFrame>
        <p:nvGraphicFramePr>
          <p:cNvPr id="3" name="Table 3">
            <a:extLst>
              <a:ext uri="{FF2B5EF4-FFF2-40B4-BE49-F238E27FC236}">
                <a16:creationId xmlns:a16="http://schemas.microsoft.com/office/drawing/2014/main" id="{8D26A902-286D-4B42-8F2F-64D8D796631D}"/>
              </a:ext>
            </a:extLst>
          </p:cNvPr>
          <p:cNvGraphicFramePr>
            <a:graphicFrameLocks noGrp="1"/>
          </p:cNvGraphicFramePr>
          <p:nvPr>
            <p:extLst>
              <p:ext uri="{D42A27DB-BD31-4B8C-83A1-F6EECF244321}">
                <p14:modId xmlns:p14="http://schemas.microsoft.com/office/powerpoint/2010/main" val="4109157069"/>
              </p:ext>
            </p:extLst>
          </p:nvPr>
        </p:nvGraphicFramePr>
        <p:xfrm>
          <a:off x="609600" y="1008063"/>
          <a:ext cx="2133600" cy="1854200"/>
        </p:xfrm>
        <a:graphic>
          <a:graphicData uri="http://schemas.openxmlformats.org/drawingml/2006/table">
            <a:tbl>
              <a:tblPr firstRow="1" bandRow="1">
                <a:tableStyleId>{073A0DAA-6AF3-43AB-8588-CEC1D06C72B9}</a:tableStyleId>
              </a:tblPr>
              <a:tblGrid>
                <a:gridCol w="711200">
                  <a:extLst>
                    <a:ext uri="{9D8B030D-6E8A-4147-A177-3AD203B41FA5}">
                      <a16:colId xmlns:a16="http://schemas.microsoft.com/office/drawing/2014/main" val="782447528"/>
                    </a:ext>
                  </a:extLst>
                </a:gridCol>
                <a:gridCol w="711200">
                  <a:extLst>
                    <a:ext uri="{9D8B030D-6E8A-4147-A177-3AD203B41FA5}">
                      <a16:colId xmlns:a16="http://schemas.microsoft.com/office/drawing/2014/main" val="3211523529"/>
                    </a:ext>
                  </a:extLst>
                </a:gridCol>
                <a:gridCol w="711200">
                  <a:extLst>
                    <a:ext uri="{9D8B030D-6E8A-4147-A177-3AD203B41FA5}">
                      <a16:colId xmlns:a16="http://schemas.microsoft.com/office/drawing/2014/main" val="1136249712"/>
                    </a:ext>
                  </a:extLst>
                </a:gridCol>
              </a:tblGrid>
              <a:tr h="370840">
                <a:tc>
                  <a:txBody>
                    <a:bodyPr/>
                    <a:lstStyle/>
                    <a:p>
                      <a:r>
                        <a:rPr lang="en-US" dirty="0"/>
                        <a:t>S#</a:t>
                      </a:r>
                    </a:p>
                  </a:txBody>
                  <a:tcPr/>
                </a:tc>
                <a:tc>
                  <a:txBody>
                    <a:bodyPr/>
                    <a:lstStyle/>
                    <a:p>
                      <a:r>
                        <a:rPr lang="en-US" dirty="0"/>
                        <a:t>P#</a:t>
                      </a:r>
                    </a:p>
                  </a:txBody>
                  <a:tcPr/>
                </a:tc>
                <a:tc>
                  <a:txBody>
                    <a:bodyPr/>
                    <a:lstStyle/>
                    <a:p>
                      <a:r>
                        <a:rPr lang="en-US" dirty="0"/>
                        <a:t>J#</a:t>
                      </a:r>
                    </a:p>
                  </a:txBody>
                  <a:tcPr/>
                </a:tc>
                <a:extLst>
                  <a:ext uri="{0D108BD9-81ED-4DB2-BD59-A6C34878D82A}">
                    <a16:rowId xmlns:a16="http://schemas.microsoft.com/office/drawing/2014/main" val="4167255956"/>
                  </a:ext>
                </a:extLst>
              </a:tr>
              <a:tr h="370840">
                <a:tc>
                  <a:txBody>
                    <a:bodyPr/>
                    <a:lstStyle/>
                    <a:p>
                      <a:r>
                        <a:rPr lang="en-US" dirty="0"/>
                        <a:t>S1</a:t>
                      </a:r>
                    </a:p>
                  </a:txBody>
                  <a:tcPr/>
                </a:tc>
                <a:tc>
                  <a:txBody>
                    <a:bodyPr/>
                    <a:lstStyle/>
                    <a:p>
                      <a:r>
                        <a:rPr lang="en-US" dirty="0"/>
                        <a:t>P1</a:t>
                      </a:r>
                    </a:p>
                  </a:txBody>
                  <a:tcPr/>
                </a:tc>
                <a:tc>
                  <a:txBody>
                    <a:bodyPr/>
                    <a:lstStyle/>
                    <a:p>
                      <a:r>
                        <a:rPr lang="en-US" dirty="0"/>
                        <a:t>J2</a:t>
                      </a:r>
                    </a:p>
                  </a:txBody>
                  <a:tcPr/>
                </a:tc>
                <a:extLst>
                  <a:ext uri="{0D108BD9-81ED-4DB2-BD59-A6C34878D82A}">
                    <a16:rowId xmlns:a16="http://schemas.microsoft.com/office/drawing/2014/main" val="3159201936"/>
                  </a:ext>
                </a:extLst>
              </a:tr>
              <a:tr h="370840">
                <a:tc>
                  <a:txBody>
                    <a:bodyPr/>
                    <a:lstStyle/>
                    <a:p>
                      <a:r>
                        <a:rPr lang="en-US" dirty="0"/>
                        <a:t>S1</a:t>
                      </a:r>
                    </a:p>
                  </a:txBody>
                  <a:tcPr/>
                </a:tc>
                <a:tc>
                  <a:txBody>
                    <a:bodyPr/>
                    <a:lstStyle/>
                    <a:p>
                      <a:r>
                        <a:rPr lang="en-US" dirty="0"/>
                        <a:t>P2</a:t>
                      </a:r>
                    </a:p>
                  </a:txBody>
                  <a:tcPr/>
                </a:tc>
                <a:tc>
                  <a:txBody>
                    <a:bodyPr/>
                    <a:lstStyle/>
                    <a:p>
                      <a:r>
                        <a:rPr lang="en-US" dirty="0"/>
                        <a:t>J1</a:t>
                      </a:r>
                    </a:p>
                  </a:txBody>
                  <a:tcPr/>
                </a:tc>
                <a:extLst>
                  <a:ext uri="{0D108BD9-81ED-4DB2-BD59-A6C34878D82A}">
                    <a16:rowId xmlns:a16="http://schemas.microsoft.com/office/drawing/2014/main" val="2475031785"/>
                  </a:ext>
                </a:extLst>
              </a:tr>
              <a:tr h="370840">
                <a:tc>
                  <a:txBody>
                    <a:bodyPr/>
                    <a:lstStyle/>
                    <a:p>
                      <a:r>
                        <a:rPr lang="en-US" dirty="0"/>
                        <a:t>S2</a:t>
                      </a:r>
                    </a:p>
                  </a:txBody>
                  <a:tcPr/>
                </a:tc>
                <a:tc>
                  <a:txBody>
                    <a:bodyPr/>
                    <a:lstStyle/>
                    <a:p>
                      <a:r>
                        <a:rPr lang="en-US" dirty="0"/>
                        <a:t>P1</a:t>
                      </a:r>
                    </a:p>
                  </a:txBody>
                  <a:tcPr/>
                </a:tc>
                <a:tc>
                  <a:txBody>
                    <a:bodyPr/>
                    <a:lstStyle/>
                    <a:p>
                      <a:r>
                        <a:rPr lang="en-US" dirty="0"/>
                        <a:t>J1</a:t>
                      </a:r>
                    </a:p>
                  </a:txBody>
                  <a:tcPr/>
                </a:tc>
                <a:extLst>
                  <a:ext uri="{0D108BD9-81ED-4DB2-BD59-A6C34878D82A}">
                    <a16:rowId xmlns:a16="http://schemas.microsoft.com/office/drawing/2014/main" val="65942777"/>
                  </a:ext>
                </a:extLst>
              </a:tr>
              <a:tr h="370840">
                <a:tc>
                  <a:txBody>
                    <a:bodyPr/>
                    <a:lstStyle/>
                    <a:p>
                      <a:r>
                        <a:rPr lang="en-US" dirty="0"/>
                        <a:t>S1</a:t>
                      </a:r>
                    </a:p>
                  </a:txBody>
                  <a:tcPr/>
                </a:tc>
                <a:tc>
                  <a:txBody>
                    <a:bodyPr/>
                    <a:lstStyle/>
                    <a:p>
                      <a:r>
                        <a:rPr lang="en-US" dirty="0"/>
                        <a:t>P1</a:t>
                      </a:r>
                    </a:p>
                  </a:txBody>
                  <a:tcPr/>
                </a:tc>
                <a:tc>
                  <a:txBody>
                    <a:bodyPr/>
                    <a:lstStyle/>
                    <a:p>
                      <a:r>
                        <a:rPr lang="en-US" dirty="0"/>
                        <a:t>J1</a:t>
                      </a:r>
                    </a:p>
                  </a:txBody>
                  <a:tcPr/>
                </a:tc>
                <a:extLst>
                  <a:ext uri="{0D108BD9-81ED-4DB2-BD59-A6C34878D82A}">
                    <a16:rowId xmlns:a16="http://schemas.microsoft.com/office/drawing/2014/main" val="2304710209"/>
                  </a:ext>
                </a:extLst>
              </a:tr>
            </a:tbl>
          </a:graphicData>
        </a:graphic>
      </p:graphicFrame>
      <p:graphicFrame>
        <p:nvGraphicFramePr>
          <p:cNvPr id="6" name="Table 3">
            <a:extLst>
              <a:ext uri="{FF2B5EF4-FFF2-40B4-BE49-F238E27FC236}">
                <a16:creationId xmlns:a16="http://schemas.microsoft.com/office/drawing/2014/main" id="{7CBB0DBA-B3B5-48E5-B4C1-675884D36DE5}"/>
              </a:ext>
            </a:extLst>
          </p:cNvPr>
          <p:cNvGraphicFramePr>
            <a:graphicFrameLocks noGrp="1"/>
          </p:cNvGraphicFramePr>
          <p:nvPr>
            <p:extLst>
              <p:ext uri="{D42A27DB-BD31-4B8C-83A1-F6EECF244321}">
                <p14:modId xmlns:p14="http://schemas.microsoft.com/office/powerpoint/2010/main" val="4222551826"/>
              </p:ext>
            </p:extLst>
          </p:nvPr>
        </p:nvGraphicFramePr>
        <p:xfrm>
          <a:off x="3606800" y="1020686"/>
          <a:ext cx="1422400" cy="1483360"/>
        </p:xfrm>
        <a:graphic>
          <a:graphicData uri="http://schemas.openxmlformats.org/drawingml/2006/table">
            <a:tbl>
              <a:tblPr firstRow="1" bandRow="1">
                <a:tableStyleId>{073A0DAA-6AF3-43AB-8588-CEC1D06C72B9}</a:tableStyleId>
              </a:tblPr>
              <a:tblGrid>
                <a:gridCol w="711200">
                  <a:extLst>
                    <a:ext uri="{9D8B030D-6E8A-4147-A177-3AD203B41FA5}">
                      <a16:colId xmlns:a16="http://schemas.microsoft.com/office/drawing/2014/main" val="782447528"/>
                    </a:ext>
                  </a:extLst>
                </a:gridCol>
                <a:gridCol w="711200">
                  <a:extLst>
                    <a:ext uri="{9D8B030D-6E8A-4147-A177-3AD203B41FA5}">
                      <a16:colId xmlns:a16="http://schemas.microsoft.com/office/drawing/2014/main" val="3211523529"/>
                    </a:ext>
                  </a:extLst>
                </a:gridCol>
              </a:tblGrid>
              <a:tr h="370840">
                <a:tc>
                  <a:txBody>
                    <a:bodyPr/>
                    <a:lstStyle/>
                    <a:p>
                      <a:r>
                        <a:rPr lang="en-US" dirty="0"/>
                        <a:t>S#</a:t>
                      </a:r>
                    </a:p>
                  </a:txBody>
                  <a:tcPr/>
                </a:tc>
                <a:tc>
                  <a:txBody>
                    <a:bodyPr/>
                    <a:lstStyle/>
                    <a:p>
                      <a:r>
                        <a:rPr lang="en-US" dirty="0"/>
                        <a:t>P#</a:t>
                      </a:r>
                    </a:p>
                  </a:txBody>
                  <a:tcPr/>
                </a:tc>
                <a:extLst>
                  <a:ext uri="{0D108BD9-81ED-4DB2-BD59-A6C34878D82A}">
                    <a16:rowId xmlns:a16="http://schemas.microsoft.com/office/drawing/2014/main" val="4167255956"/>
                  </a:ext>
                </a:extLst>
              </a:tr>
              <a:tr h="370840">
                <a:tc>
                  <a:txBody>
                    <a:bodyPr/>
                    <a:lstStyle/>
                    <a:p>
                      <a:r>
                        <a:rPr lang="en-US" dirty="0"/>
                        <a:t>S1</a:t>
                      </a:r>
                    </a:p>
                  </a:txBody>
                  <a:tcPr/>
                </a:tc>
                <a:tc>
                  <a:txBody>
                    <a:bodyPr/>
                    <a:lstStyle/>
                    <a:p>
                      <a:r>
                        <a:rPr lang="en-US" dirty="0"/>
                        <a:t>P1</a:t>
                      </a:r>
                    </a:p>
                  </a:txBody>
                  <a:tcPr/>
                </a:tc>
                <a:extLst>
                  <a:ext uri="{0D108BD9-81ED-4DB2-BD59-A6C34878D82A}">
                    <a16:rowId xmlns:a16="http://schemas.microsoft.com/office/drawing/2014/main" val="3159201936"/>
                  </a:ext>
                </a:extLst>
              </a:tr>
              <a:tr h="370840">
                <a:tc>
                  <a:txBody>
                    <a:bodyPr/>
                    <a:lstStyle/>
                    <a:p>
                      <a:r>
                        <a:rPr lang="en-US" dirty="0"/>
                        <a:t>S1</a:t>
                      </a:r>
                    </a:p>
                  </a:txBody>
                  <a:tcPr/>
                </a:tc>
                <a:tc>
                  <a:txBody>
                    <a:bodyPr/>
                    <a:lstStyle/>
                    <a:p>
                      <a:r>
                        <a:rPr lang="en-US" dirty="0"/>
                        <a:t>P2</a:t>
                      </a:r>
                    </a:p>
                  </a:txBody>
                  <a:tcPr/>
                </a:tc>
                <a:extLst>
                  <a:ext uri="{0D108BD9-81ED-4DB2-BD59-A6C34878D82A}">
                    <a16:rowId xmlns:a16="http://schemas.microsoft.com/office/drawing/2014/main" val="2475031785"/>
                  </a:ext>
                </a:extLst>
              </a:tr>
              <a:tr h="370840">
                <a:tc>
                  <a:txBody>
                    <a:bodyPr/>
                    <a:lstStyle/>
                    <a:p>
                      <a:r>
                        <a:rPr lang="en-US" dirty="0"/>
                        <a:t>S2</a:t>
                      </a:r>
                    </a:p>
                  </a:txBody>
                  <a:tcPr/>
                </a:tc>
                <a:tc>
                  <a:txBody>
                    <a:bodyPr/>
                    <a:lstStyle/>
                    <a:p>
                      <a:r>
                        <a:rPr lang="en-US" dirty="0"/>
                        <a:t>P1</a:t>
                      </a:r>
                    </a:p>
                  </a:txBody>
                  <a:tcPr/>
                </a:tc>
                <a:extLst>
                  <a:ext uri="{0D108BD9-81ED-4DB2-BD59-A6C34878D82A}">
                    <a16:rowId xmlns:a16="http://schemas.microsoft.com/office/drawing/2014/main" val="65942777"/>
                  </a:ext>
                </a:extLst>
              </a:tr>
            </a:tbl>
          </a:graphicData>
        </a:graphic>
      </p:graphicFrame>
      <p:graphicFrame>
        <p:nvGraphicFramePr>
          <p:cNvPr id="7" name="Table 3">
            <a:extLst>
              <a:ext uri="{FF2B5EF4-FFF2-40B4-BE49-F238E27FC236}">
                <a16:creationId xmlns:a16="http://schemas.microsoft.com/office/drawing/2014/main" id="{841DF7EC-5805-40A8-96CB-B8536C680E7D}"/>
              </a:ext>
            </a:extLst>
          </p:cNvPr>
          <p:cNvGraphicFramePr>
            <a:graphicFrameLocks noGrp="1"/>
          </p:cNvGraphicFramePr>
          <p:nvPr>
            <p:extLst>
              <p:ext uri="{D42A27DB-BD31-4B8C-83A1-F6EECF244321}">
                <p14:modId xmlns:p14="http://schemas.microsoft.com/office/powerpoint/2010/main" val="456244491"/>
              </p:ext>
            </p:extLst>
          </p:nvPr>
        </p:nvGraphicFramePr>
        <p:xfrm>
          <a:off x="5387111" y="1042192"/>
          <a:ext cx="1422400" cy="1483360"/>
        </p:xfrm>
        <a:graphic>
          <a:graphicData uri="http://schemas.openxmlformats.org/drawingml/2006/table">
            <a:tbl>
              <a:tblPr firstRow="1" bandRow="1">
                <a:tableStyleId>{073A0DAA-6AF3-43AB-8588-CEC1D06C72B9}</a:tableStyleId>
              </a:tblPr>
              <a:tblGrid>
                <a:gridCol w="711200">
                  <a:extLst>
                    <a:ext uri="{9D8B030D-6E8A-4147-A177-3AD203B41FA5}">
                      <a16:colId xmlns:a16="http://schemas.microsoft.com/office/drawing/2014/main" val="3211523529"/>
                    </a:ext>
                  </a:extLst>
                </a:gridCol>
                <a:gridCol w="711200">
                  <a:extLst>
                    <a:ext uri="{9D8B030D-6E8A-4147-A177-3AD203B41FA5}">
                      <a16:colId xmlns:a16="http://schemas.microsoft.com/office/drawing/2014/main" val="1136249712"/>
                    </a:ext>
                  </a:extLst>
                </a:gridCol>
              </a:tblGrid>
              <a:tr h="370840">
                <a:tc>
                  <a:txBody>
                    <a:bodyPr/>
                    <a:lstStyle/>
                    <a:p>
                      <a:r>
                        <a:rPr lang="en-US" dirty="0"/>
                        <a:t>P#</a:t>
                      </a:r>
                    </a:p>
                  </a:txBody>
                  <a:tcPr/>
                </a:tc>
                <a:tc>
                  <a:txBody>
                    <a:bodyPr/>
                    <a:lstStyle/>
                    <a:p>
                      <a:r>
                        <a:rPr lang="en-US" dirty="0"/>
                        <a:t>J#</a:t>
                      </a:r>
                    </a:p>
                  </a:txBody>
                  <a:tcPr/>
                </a:tc>
                <a:extLst>
                  <a:ext uri="{0D108BD9-81ED-4DB2-BD59-A6C34878D82A}">
                    <a16:rowId xmlns:a16="http://schemas.microsoft.com/office/drawing/2014/main" val="4167255956"/>
                  </a:ext>
                </a:extLst>
              </a:tr>
              <a:tr h="370840">
                <a:tc>
                  <a:txBody>
                    <a:bodyPr/>
                    <a:lstStyle/>
                    <a:p>
                      <a:r>
                        <a:rPr lang="en-US" dirty="0"/>
                        <a:t>P1</a:t>
                      </a:r>
                    </a:p>
                  </a:txBody>
                  <a:tcPr/>
                </a:tc>
                <a:tc>
                  <a:txBody>
                    <a:bodyPr/>
                    <a:lstStyle/>
                    <a:p>
                      <a:r>
                        <a:rPr lang="en-US" dirty="0"/>
                        <a:t>J2</a:t>
                      </a:r>
                    </a:p>
                  </a:txBody>
                  <a:tcPr/>
                </a:tc>
                <a:extLst>
                  <a:ext uri="{0D108BD9-81ED-4DB2-BD59-A6C34878D82A}">
                    <a16:rowId xmlns:a16="http://schemas.microsoft.com/office/drawing/2014/main" val="3159201936"/>
                  </a:ext>
                </a:extLst>
              </a:tr>
              <a:tr h="370840">
                <a:tc>
                  <a:txBody>
                    <a:bodyPr/>
                    <a:lstStyle/>
                    <a:p>
                      <a:r>
                        <a:rPr lang="en-US" dirty="0"/>
                        <a:t>P2</a:t>
                      </a:r>
                    </a:p>
                  </a:txBody>
                  <a:tcPr/>
                </a:tc>
                <a:tc>
                  <a:txBody>
                    <a:bodyPr/>
                    <a:lstStyle/>
                    <a:p>
                      <a:r>
                        <a:rPr lang="en-US" dirty="0"/>
                        <a:t>J1</a:t>
                      </a:r>
                    </a:p>
                  </a:txBody>
                  <a:tcPr/>
                </a:tc>
                <a:extLst>
                  <a:ext uri="{0D108BD9-81ED-4DB2-BD59-A6C34878D82A}">
                    <a16:rowId xmlns:a16="http://schemas.microsoft.com/office/drawing/2014/main" val="2475031785"/>
                  </a:ext>
                </a:extLst>
              </a:tr>
              <a:tr h="370840">
                <a:tc>
                  <a:txBody>
                    <a:bodyPr/>
                    <a:lstStyle/>
                    <a:p>
                      <a:r>
                        <a:rPr lang="en-US" dirty="0"/>
                        <a:t>P1</a:t>
                      </a:r>
                    </a:p>
                  </a:txBody>
                  <a:tcPr/>
                </a:tc>
                <a:tc>
                  <a:txBody>
                    <a:bodyPr/>
                    <a:lstStyle/>
                    <a:p>
                      <a:r>
                        <a:rPr lang="en-US" dirty="0"/>
                        <a:t>J1</a:t>
                      </a:r>
                    </a:p>
                  </a:txBody>
                  <a:tcPr/>
                </a:tc>
                <a:extLst>
                  <a:ext uri="{0D108BD9-81ED-4DB2-BD59-A6C34878D82A}">
                    <a16:rowId xmlns:a16="http://schemas.microsoft.com/office/drawing/2014/main" val="65942777"/>
                  </a:ext>
                </a:extLst>
              </a:tr>
            </a:tbl>
          </a:graphicData>
        </a:graphic>
      </p:graphicFrame>
      <p:graphicFrame>
        <p:nvGraphicFramePr>
          <p:cNvPr id="8" name="Table 3">
            <a:extLst>
              <a:ext uri="{FF2B5EF4-FFF2-40B4-BE49-F238E27FC236}">
                <a16:creationId xmlns:a16="http://schemas.microsoft.com/office/drawing/2014/main" id="{AF79AC9B-A46D-4F41-B533-29FACE383515}"/>
              </a:ext>
            </a:extLst>
          </p:cNvPr>
          <p:cNvGraphicFramePr>
            <a:graphicFrameLocks noGrp="1"/>
          </p:cNvGraphicFramePr>
          <p:nvPr>
            <p:extLst>
              <p:ext uri="{D42A27DB-BD31-4B8C-83A1-F6EECF244321}">
                <p14:modId xmlns:p14="http://schemas.microsoft.com/office/powerpoint/2010/main" val="2531880644"/>
              </p:ext>
            </p:extLst>
          </p:nvPr>
        </p:nvGraphicFramePr>
        <p:xfrm>
          <a:off x="7010400" y="1066800"/>
          <a:ext cx="1422400" cy="1483360"/>
        </p:xfrm>
        <a:graphic>
          <a:graphicData uri="http://schemas.openxmlformats.org/drawingml/2006/table">
            <a:tbl>
              <a:tblPr firstRow="1" bandRow="1">
                <a:tableStyleId>{073A0DAA-6AF3-43AB-8588-CEC1D06C72B9}</a:tableStyleId>
              </a:tblPr>
              <a:tblGrid>
                <a:gridCol w="711200">
                  <a:extLst>
                    <a:ext uri="{9D8B030D-6E8A-4147-A177-3AD203B41FA5}">
                      <a16:colId xmlns:a16="http://schemas.microsoft.com/office/drawing/2014/main" val="782447528"/>
                    </a:ext>
                  </a:extLst>
                </a:gridCol>
                <a:gridCol w="711200">
                  <a:extLst>
                    <a:ext uri="{9D8B030D-6E8A-4147-A177-3AD203B41FA5}">
                      <a16:colId xmlns:a16="http://schemas.microsoft.com/office/drawing/2014/main" val="1136249712"/>
                    </a:ext>
                  </a:extLst>
                </a:gridCol>
              </a:tblGrid>
              <a:tr h="370840">
                <a:tc>
                  <a:txBody>
                    <a:bodyPr/>
                    <a:lstStyle/>
                    <a:p>
                      <a:r>
                        <a:rPr lang="en-US" dirty="0"/>
                        <a:t>S#</a:t>
                      </a:r>
                    </a:p>
                  </a:txBody>
                  <a:tcPr/>
                </a:tc>
                <a:tc>
                  <a:txBody>
                    <a:bodyPr/>
                    <a:lstStyle/>
                    <a:p>
                      <a:r>
                        <a:rPr lang="en-US" dirty="0"/>
                        <a:t>J#</a:t>
                      </a:r>
                    </a:p>
                  </a:txBody>
                  <a:tcPr/>
                </a:tc>
                <a:extLst>
                  <a:ext uri="{0D108BD9-81ED-4DB2-BD59-A6C34878D82A}">
                    <a16:rowId xmlns:a16="http://schemas.microsoft.com/office/drawing/2014/main" val="4167255956"/>
                  </a:ext>
                </a:extLst>
              </a:tr>
              <a:tr h="370840">
                <a:tc>
                  <a:txBody>
                    <a:bodyPr/>
                    <a:lstStyle/>
                    <a:p>
                      <a:r>
                        <a:rPr lang="en-US" dirty="0"/>
                        <a:t>S1</a:t>
                      </a:r>
                    </a:p>
                  </a:txBody>
                  <a:tcPr/>
                </a:tc>
                <a:tc>
                  <a:txBody>
                    <a:bodyPr/>
                    <a:lstStyle/>
                    <a:p>
                      <a:r>
                        <a:rPr lang="en-US" dirty="0"/>
                        <a:t>J2</a:t>
                      </a:r>
                    </a:p>
                  </a:txBody>
                  <a:tcPr/>
                </a:tc>
                <a:extLst>
                  <a:ext uri="{0D108BD9-81ED-4DB2-BD59-A6C34878D82A}">
                    <a16:rowId xmlns:a16="http://schemas.microsoft.com/office/drawing/2014/main" val="3159201936"/>
                  </a:ext>
                </a:extLst>
              </a:tr>
              <a:tr h="370840">
                <a:tc>
                  <a:txBody>
                    <a:bodyPr/>
                    <a:lstStyle/>
                    <a:p>
                      <a:r>
                        <a:rPr lang="en-US" dirty="0"/>
                        <a:t>S1</a:t>
                      </a:r>
                    </a:p>
                  </a:txBody>
                  <a:tcPr/>
                </a:tc>
                <a:tc>
                  <a:txBody>
                    <a:bodyPr/>
                    <a:lstStyle/>
                    <a:p>
                      <a:r>
                        <a:rPr lang="en-US" dirty="0"/>
                        <a:t>J1</a:t>
                      </a:r>
                    </a:p>
                  </a:txBody>
                  <a:tcPr/>
                </a:tc>
                <a:extLst>
                  <a:ext uri="{0D108BD9-81ED-4DB2-BD59-A6C34878D82A}">
                    <a16:rowId xmlns:a16="http://schemas.microsoft.com/office/drawing/2014/main" val="2475031785"/>
                  </a:ext>
                </a:extLst>
              </a:tr>
              <a:tr h="370840">
                <a:tc>
                  <a:txBody>
                    <a:bodyPr/>
                    <a:lstStyle/>
                    <a:p>
                      <a:r>
                        <a:rPr lang="en-US" dirty="0"/>
                        <a:t>S2</a:t>
                      </a:r>
                    </a:p>
                  </a:txBody>
                  <a:tcPr/>
                </a:tc>
                <a:tc>
                  <a:txBody>
                    <a:bodyPr/>
                    <a:lstStyle/>
                    <a:p>
                      <a:r>
                        <a:rPr lang="en-US" dirty="0"/>
                        <a:t>J1</a:t>
                      </a:r>
                    </a:p>
                  </a:txBody>
                  <a:tcPr/>
                </a:tc>
                <a:extLst>
                  <a:ext uri="{0D108BD9-81ED-4DB2-BD59-A6C34878D82A}">
                    <a16:rowId xmlns:a16="http://schemas.microsoft.com/office/drawing/2014/main" val="65942777"/>
                  </a:ext>
                </a:extLst>
              </a:tr>
            </a:tbl>
          </a:graphicData>
        </a:graphic>
      </p:graphicFrame>
      <p:graphicFrame>
        <p:nvGraphicFramePr>
          <p:cNvPr id="9" name="Table 3">
            <a:extLst>
              <a:ext uri="{FF2B5EF4-FFF2-40B4-BE49-F238E27FC236}">
                <a16:creationId xmlns:a16="http://schemas.microsoft.com/office/drawing/2014/main" id="{9242D524-C9F3-4F1A-868B-CE91CD1D800C}"/>
              </a:ext>
            </a:extLst>
          </p:cNvPr>
          <p:cNvGraphicFramePr>
            <a:graphicFrameLocks noGrp="1"/>
          </p:cNvGraphicFramePr>
          <p:nvPr>
            <p:extLst>
              <p:ext uri="{D42A27DB-BD31-4B8C-83A1-F6EECF244321}">
                <p14:modId xmlns:p14="http://schemas.microsoft.com/office/powerpoint/2010/main" val="2583010360"/>
              </p:ext>
            </p:extLst>
          </p:nvPr>
        </p:nvGraphicFramePr>
        <p:xfrm>
          <a:off x="457200" y="3461164"/>
          <a:ext cx="2133600" cy="2225040"/>
        </p:xfrm>
        <a:graphic>
          <a:graphicData uri="http://schemas.openxmlformats.org/drawingml/2006/table">
            <a:tbl>
              <a:tblPr firstRow="1" bandRow="1">
                <a:tableStyleId>{073A0DAA-6AF3-43AB-8588-CEC1D06C72B9}</a:tableStyleId>
              </a:tblPr>
              <a:tblGrid>
                <a:gridCol w="711200">
                  <a:extLst>
                    <a:ext uri="{9D8B030D-6E8A-4147-A177-3AD203B41FA5}">
                      <a16:colId xmlns:a16="http://schemas.microsoft.com/office/drawing/2014/main" val="782447528"/>
                    </a:ext>
                  </a:extLst>
                </a:gridCol>
                <a:gridCol w="711200">
                  <a:extLst>
                    <a:ext uri="{9D8B030D-6E8A-4147-A177-3AD203B41FA5}">
                      <a16:colId xmlns:a16="http://schemas.microsoft.com/office/drawing/2014/main" val="3211523529"/>
                    </a:ext>
                  </a:extLst>
                </a:gridCol>
                <a:gridCol w="711200">
                  <a:extLst>
                    <a:ext uri="{9D8B030D-6E8A-4147-A177-3AD203B41FA5}">
                      <a16:colId xmlns:a16="http://schemas.microsoft.com/office/drawing/2014/main" val="1136249712"/>
                    </a:ext>
                  </a:extLst>
                </a:gridCol>
              </a:tblGrid>
              <a:tr h="370840">
                <a:tc>
                  <a:txBody>
                    <a:bodyPr/>
                    <a:lstStyle/>
                    <a:p>
                      <a:r>
                        <a:rPr lang="en-US" dirty="0"/>
                        <a:t>S#</a:t>
                      </a:r>
                    </a:p>
                  </a:txBody>
                  <a:tcPr/>
                </a:tc>
                <a:tc>
                  <a:txBody>
                    <a:bodyPr/>
                    <a:lstStyle/>
                    <a:p>
                      <a:r>
                        <a:rPr lang="en-US" dirty="0"/>
                        <a:t>P#</a:t>
                      </a:r>
                    </a:p>
                  </a:txBody>
                  <a:tcPr/>
                </a:tc>
                <a:tc>
                  <a:txBody>
                    <a:bodyPr/>
                    <a:lstStyle/>
                    <a:p>
                      <a:r>
                        <a:rPr lang="en-US" dirty="0"/>
                        <a:t>J#</a:t>
                      </a:r>
                    </a:p>
                  </a:txBody>
                  <a:tcPr/>
                </a:tc>
                <a:extLst>
                  <a:ext uri="{0D108BD9-81ED-4DB2-BD59-A6C34878D82A}">
                    <a16:rowId xmlns:a16="http://schemas.microsoft.com/office/drawing/2014/main" val="4167255956"/>
                  </a:ext>
                </a:extLst>
              </a:tr>
              <a:tr h="370840">
                <a:tc>
                  <a:txBody>
                    <a:bodyPr/>
                    <a:lstStyle/>
                    <a:p>
                      <a:r>
                        <a:rPr lang="en-US" dirty="0"/>
                        <a:t>S1</a:t>
                      </a:r>
                    </a:p>
                  </a:txBody>
                  <a:tcPr/>
                </a:tc>
                <a:tc>
                  <a:txBody>
                    <a:bodyPr/>
                    <a:lstStyle/>
                    <a:p>
                      <a:r>
                        <a:rPr lang="en-US" dirty="0"/>
                        <a:t>P1</a:t>
                      </a:r>
                    </a:p>
                  </a:txBody>
                  <a:tcPr/>
                </a:tc>
                <a:tc>
                  <a:txBody>
                    <a:bodyPr/>
                    <a:lstStyle/>
                    <a:p>
                      <a:r>
                        <a:rPr lang="en-US" dirty="0"/>
                        <a:t>J2</a:t>
                      </a:r>
                    </a:p>
                  </a:txBody>
                  <a:tcPr/>
                </a:tc>
                <a:extLst>
                  <a:ext uri="{0D108BD9-81ED-4DB2-BD59-A6C34878D82A}">
                    <a16:rowId xmlns:a16="http://schemas.microsoft.com/office/drawing/2014/main" val="3159201936"/>
                  </a:ext>
                </a:extLst>
              </a:tr>
              <a:tr h="370840">
                <a:tc>
                  <a:txBody>
                    <a:bodyPr/>
                    <a:lstStyle/>
                    <a:p>
                      <a:r>
                        <a:rPr lang="en-US" dirty="0"/>
                        <a:t>S1</a:t>
                      </a:r>
                    </a:p>
                  </a:txBody>
                  <a:tcPr/>
                </a:tc>
                <a:tc>
                  <a:txBody>
                    <a:bodyPr/>
                    <a:lstStyle/>
                    <a:p>
                      <a:r>
                        <a:rPr lang="en-US" dirty="0"/>
                        <a:t>P2</a:t>
                      </a:r>
                    </a:p>
                  </a:txBody>
                  <a:tcPr/>
                </a:tc>
                <a:tc>
                  <a:txBody>
                    <a:bodyPr/>
                    <a:lstStyle/>
                    <a:p>
                      <a:r>
                        <a:rPr lang="en-US" dirty="0"/>
                        <a:t>J1</a:t>
                      </a:r>
                    </a:p>
                  </a:txBody>
                  <a:tcPr/>
                </a:tc>
                <a:extLst>
                  <a:ext uri="{0D108BD9-81ED-4DB2-BD59-A6C34878D82A}">
                    <a16:rowId xmlns:a16="http://schemas.microsoft.com/office/drawing/2014/main" val="2475031785"/>
                  </a:ext>
                </a:extLst>
              </a:tr>
              <a:tr h="370840">
                <a:tc>
                  <a:txBody>
                    <a:bodyPr/>
                    <a:lstStyle/>
                    <a:p>
                      <a:r>
                        <a:rPr lang="en-US" dirty="0"/>
                        <a:t>S2</a:t>
                      </a:r>
                    </a:p>
                  </a:txBody>
                  <a:tcPr/>
                </a:tc>
                <a:tc>
                  <a:txBody>
                    <a:bodyPr/>
                    <a:lstStyle/>
                    <a:p>
                      <a:r>
                        <a:rPr lang="en-US" dirty="0"/>
                        <a:t>P1</a:t>
                      </a:r>
                    </a:p>
                  </a:txBody>
                  <a:tcPr/>
                </a:tc>
                <a:tc>
                  <a:txBody>
                    <a:bodyPr/>
                    <a:lstStyle/>
                    <a:p>
                      <a:r>
                        <a:rPr lang="en-US" dirty="0"/>
                        <a:t>J1</a:t>
                      </a:r>
                    </a:p>
                  </a:txBody>
                  <a:tcPr/>
                </a:tc>
                <a:extLst>
                  <a:ext uri="{0D108BD9-81ED-4DB2-BD59-A6C34878D82A}">
                    <a16:rowId xmlns:a16="http://schemas.microsoft.com/office/drawing/2014/main" val="65942777"/>
                  </a:ext>
                </a:extLst>
              </a:tr>
              <a:tr h="370840">
                <a:tc>
                  <a:txBody>
                    <a:bodyPr/>
                    <a:lstStyle/>
                    <a:p>
                      <a:r>
                        <a:rPr lang="en-US" dirty="0">
                          <a:highlight>
                            <a:srgbClr val="FF0000"/>
                          </a:highlight>
                        </a:rPr>
                        <a:t>S2</a:t>
                      </a:r>
                    </a:p>
                  </a:txBody>
                  <a:tcPr/>
                </a:tc>
                <a:tc>
                  <a:txBody>
                    <a:bodyPr/>
                    <a:lstStyle/>
                    <a:p>
                      <a:r>
                        <a:rPr lang="en-US" dirty="0">
                          <a:highlight>
                            <a:srgbClr val="FF0000"/>
                          </a:highlight>
                        </a:rPr>
                        <a:t>P1</a:t>
                      </a:r>
                    </a:p>
                  </a:txBody>
                  <a:tcPr/>
                </a:tc>
                <a:tc>
                  <a:txBody>
                    <a:bodyPr/>
                    <a:lstStyle/>
                    <a:p>
                      <a:r>
                        <a:rPr lang="en-US" dirty="0">
                          <a:highlight>
                            <a:srgbClr val="FF0000"/>
                          </a:highlight>
                        </a:rPr>
                        <a:t>J2</a:t>
                      </a:r>
                    </a:p>
                  </a:txBody>
                  <a:tcPr/>
                </a:tc>
                <a:extLst>
                  <a:ext uri="{0D108BD9-81ED-4DB2-BD59-A6C34878D82A}">
                    <a16:rowId xmlns:a16="http://schemas.microsoft.com/office/drawing/2014/main" val="626217382"/>
                  </a:ext>
                </a:extLst>
              </a:tr>
              <a:tr h="370840">
                <a:tc>
                  <a:txBody>
                    <a:bodyPr/>
                    <a:lstStyle/>
                    <a:p>
                      <a:r>
                        <a:rPr lang="en-US" dirty="0"/>
                        <a:t>S1</a:t>
                      </a:r>
                    </a:p>
                  </a:txBody>
                  <a:tcPr/>
                </a:tc>
                <a:tc>
                  <a:txBody>
                    <a:bodyPr/>
                    <a:lstStyle/>
                    <a:p>
                      <a:r>
                        <a:rPr lang="en-US" dirty="0"/>
                        <a:t>P1</a:t>
                      </a:r>
                    </a:p>
                  </a:txBody>
                  <a:tcPr/>
                </a:tc>
                <a:tc>
                  <a:txBody>
                    <a:bodyPr/>
                    <a:lstStyle/>
                    <a:p>
                      <a:r>
                        <a:rPr lang="en-US" dirty="0"/>
                        <a:t>J1</a:t>
                      </a:r>
                    </a:p>
                  </a:txBody>
                  <a:tcPr/>
                </a:tc>
                <a:extLst>
                  <a:ext uri="{0D108BD9-81ED-4DB2-BD59-A6C34878D82A}">
                    <a16:rowId xmlns:a16="http://schemas.microsoft.com/office/drawing/2014/main" val="2304710209"/>
                  </a:ext>
                </a:extLst>
              </a:tr>
            </a:tbl>
          </a:graphicData>
        </a:graphic>
      </p:graphicFrame>
    </p:spTree>
    <p:extLst>
      <p:ext uri="{BB962C8B-B14F-4D97-AF65-F5344CB8AC3E}">
        <p14:creationId xmlns:p14="http://schemas.microsoft.com/office/powerpoint/2010/main" val="4077242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Title 1"/>
          <p:cNvSpPr>
            <a:spLocks noGrp="1"/>
          </p:cNvSpPr>
          <p:nvPr>
            <p:ph type="title"/>
          </p:nvPr>
        </p:nvSpPr>
        <p:spPr/>
        <p:txBody>
          <a:bodyPr anchor="ctr"/>
          <a:lstStyle/>
          <a:p>
            <a:pPr algn="ctr" rtl="1"/>
            <a:r>
              <a:rPr lang="fa-IR" altLang="en-US" sz="4400" b="1">
                <a:latin typeface="Titr" pitchFamily="2" charset="-78"/>
                <a:ea typeface="2  Titr"/>
                <a:cs typeface="2  Titr"/>
              </a:rPr>
              <a:t>جداول آنرمال</a:t>
            </a:r>
            <a:endParaRPr lang="en-US" altLang="en-US" sz="4400" b="1">
              <a:latin typeface="Titr" pitchFamily="2" charset="-78"/>
              <a:ea typeface="2  Titr"/>
              <a:cs typeface="2  Titr"/>
            </a:endParaRPr>
          </a:p>
        </p:txBody>
      </p:sp>
      <p:sp>
        <p:nvSpPr>
          <p:cNvPr id="143362" name="Content Placeholder 2"/>
          <p:cNvSpPr>
            <a:spLocks noGrp="1"/>
          </p:cNvSpPr>
          <p:nvPr>
            <p:ph idx="1"/>
          </p:nvPr>
        </p:nvSpPr>
        <p:spPr/>
        <p:txBody>
          <a:bodyPr>
            <a:normAutofit/>
          </a:bodyPr>
          <a:lstStyle/>
          <a:p>
            <a:pPr algn="r" rtl="1"/>
            <a:r>
              <a:rPr lang="fa-IR" sz="2800" dirty="0">
                <a:cs typeface="B Nazanin" panose="00000400000000000000" pitchFamily="2" charset="-78"/>
              </a:rPr>
              <a:t> </a:t>
            </a:r>
            <a:r>
              <a:rPr lang="fa-IR" sz="2800" b="1" dirty="0">
                <a:cs typeface="B Nazanin" panose="00000400000000000000" pitchFamily="2" charset="-78"/>
              </a:rPr>
              <a:t>نرمال سازی</a:t>
            </a:r>
          </a:p>
          <a:p>
            <a:pPr lvl="1" algn="r" rtl="1"/>
            <a:r>
              <a:rPr lang="fa-IR" sz="2400" dirty="0">
                <a:cs typeface="B Nazanin" panose="00000400000000000000" pitchFamily="2" charset="-78"/>
              </a:rPr>
              <a:t> روشی برای </a:t>
            </a:r>
            <a:r>
              <a:rPr lang="fa-IR" sz="2400" b="1" dirty="0">
                <a:cs typeface="B Nazanin" panose="00000400000000000000" pitchFamily="2" charset="-78"/>
              </a:rPr>
              <a:t>طراحی جداول </a:t>
            </a:r>
            <a:r>
              <a:rPr lang="fa-IR" sz="2400" dirty="0" err="1">
                <a:cs typeface="B Nazanin" panose="00000400000000000000" pitchFamily="2" charset="-78"/>
              </a:rPr>
              <a:t>پايگاه</a:t>
            </a:r>
            <a:r>
              <a:rPr lang="fa-IR" sz="2400" dirty="0">
                <a:cs typeface="B Nazanin" panose="00000400000000000000" pitchFamily="2" charset="-78"/>
              </a:rPr>
              <a:t> داده و داده ها </a:t>
            </a:r>
            <a:endParaRPr lang="en-US" sz="2400" dirty="0">
              <a:cs typeface="B Nazanin" panose="00000400000000000000" pitchFamily="2" charset="-78"/>
            </a:endParaRPr>
          </a:p>
          <a:p>
            <a:pPr lvl="1" algn="r" rtl="1"/>
            <a:r>
              <a:rPr lang="fa-IR" sz="2400" dirty="0">
                <a:cs typeface="B Nazanin" panose="00000400000000000000" pitchFamily="2" charset="-78"/>
              </a:rPr>
              <a:t>به </a:t>
            </a:r>
            <a:r>
              <a:rPr lang="fa-IR" sz="2400" dirty="0" err="1">
                <a:cs typeface="B Nazanin" panose="00000400000000000000" pitchFamily="2" charset="-78"/>
              </a:rPr>
              <a:t>طريقی</a:t>
            </a:r>
            <a:r>
              <a:rPr lang="fa-IR" sz="2400" dirty="0">
                <a:cs typeface="B Nazanin" panose="00000400000000000000" pitchFamily="2" charset="-78"/>
              </a:rPr>
              <a:t> که باعث کاهش </a:t>
            </a:r>
            <a:r>
              <a:rPr lang="fa-IR" sz="2400" b="1" dirty="0">
                <a:cs typeface="B Nazanin" panose="00000400000000000000" pitchFamily="2" charset="-78"/>
              </a:rPr>
              <a:t>افزونگی داده</a:t>
            </a:r>
            <a:endParaRPr lang="en-US" sz="2400" b="1" dirty="0">
              <a:cs typeface="B Nazanin" panose="00000400000000000000" pitchFamily="2" charset="-78"/>
            </a:endParaRPr>
          </a:p>
          <a:p>
            <a:pPr lvl="1" algn="r" rtl="1"/>
            <a:r>
              <a:rPr lang="fa-IR" sz="2400" dirty="0">
                <a:cs typeface="B Nazanin" panose="00000400000000000000" pitchFamily="2" charset="-78"/>
              </a:rPr>
              <a:t> رفع مشکلات </a:t>
            </a:r>
            <a:r>
              <a:rPr lang="fa-IR" sz="2400" b="1" dirty="0">
                <a:cs typeface="B Nazanin" panose="00000400000000000000" pitchFamily="2" charset="-78"/>
              </a:rPr>
              <a:t>ساختاری و </a:t>
            </a:r>
            <a:r>
              <a:rPr lang="fa-IR" sz="2400" b="1" dirty="0" err="1">
                <a:cs typeface="B Nazanin" panose="00000400000000000000" pitchFamily="2" charset="-78"/>
              </a:rPr>
              <a:t>آنومالی</a:t>
            </a:r>
            <a:endParaRPr lang="fa-IR" sz="2400" dirty="0">
              <a:cs typeface="B Nazanin" panose="00000400000000000000" pitchFamily="2" charset="-78"/>
            </a:endParaRPr>
          </a:p>
        </p:txBody>
      </p:sp>
      <p:sp>
        <p:nvSpPr>
          <p:cNvPr id="3" name="Slide Number Placeholder 2">
            <a:extLst>
              <a:ext uri="{FF2B5EF4-FFF2-40B4-BE49-F238E27FC236}">
                <a16:creationId xmlns:a16="http://schemas.microsoft.com/office/drawing/2014/main" id="{25D4E3E9-2887-4FCB-A0CF-A9EEB0E98D05}"/>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4</a:t>
            </a:fld>
            <a:endParaRPr lang="en-US"/>
          </a:p>
        </p:txBody>
      </p:sp>
    </p:spTree>
    <p:extLst>
      <p:ext uri="{BB962C8B-B14F-4D97-AF65-F5344CB8AC3E}">
        <p14:creationId xmlns:p14="http://schemas.microsoft.com/office/powerpoint/2010/main" val="35937335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045CA45-F648-4133-AFAC-CCB51101CA4A}"/>
              </a:ext>
            </a:extLst>
          </p:cNvPr>
          <p:cNvSpPr>
            <a:spLocks noGrp="1"/>
          </p:cNvSpPr>
          <p:nvPr>
            <p:ph type="title"/>
          </p:nvPr>
        </p:nvSpPr>
        <p:spPr/>
        <p:txBody>
          <a:bodyPr/>
          <a:lstStyle/>
          <a:p>
            <a:r>
              <a:rPr lang="fa-IR" sz="2800" b="1" dirty="0">
                <a:cs typeface="B Nazanin" panose="00000400000000000000" pitchFamily="2" charset="-78"/>
              </a:rPr>
              <a:t>معايب نرمال سازی</a:t>
            </a:r>
            <a:endParaRPr lang="en-US" dirty="0"/>
          </a:p>
        </p:txBody>
      </p:sp>
      <p:sp>
        <p:nvSpPr>
          <p:cNvPr id="3" name="Content Placeholder 2">
            <a:extLst>
              <a:ext uri="{FF2B5EF4-FFF2-40B4-BE49-F238E27FC236}">
                <a16:creationId xmlns:a16="http://schemas.microsoft.com/office/drawing/2014/main" id="{24F1DDC8-99C2-4221-A46D-2C0706785E17}"/>
              </a:ext>
            </a:extLst>
          </p:cNvPr>
          <p:cNvSpPr>
            <a:spLocks noGrp="1"/>
          </p:cNvSpPr>
          <p:nvPr>
            <p:ph idx="1"/>
          </p:nvPr>
        </p:nvSpPr>
        <p:spPr/>
        <p:txBody>
          <a:bodyPr>
            <a:normAutofit/>
          </a:bodyPr>
          <a:lstStyle/>
          <a:p>
            <a:pPr algn="r" rtl="1"/>
            <a:r>
              <a:rPr lang="fa-IR" sz="2800" dirty="0">
                <a:cs typeface="B Nazanin" panose="00000400000000000000" pitchFamily="2" charset="-78"/>
              </a:rPr>
              <a:t>نرمال سازی تکنيک مهمی برای طراحی پايگاه داده های کارآمد است اما در ضمنی که افزونگی داده را کاهش می دهد زیرا:</a:t>
            </a:r>
          </a:p>
          <a:p>
            <a:pPr lvl="1" algn="r" rtl="1"/>
            <a:r>
              <a:rPr lang="fa-IR" sz="2600" dirty="0">
                <a:cs typeface="B Nazanin" panose="00000400000000000000" pitchFamily="2" charset="-78"/>
              </a:rPr>
              <a:t> سبب </a:t>
            </a:r>
            <a:r>
              <a:rPr lang="fa-IR" sz="2600" b="1" dirty="0">
                <a:cs typeface="B Nazanin" panose="00000400000000000000" pitchFamily="2" charset="-78"/>
              </a:rPr>
              <a:t>کاهش سرعت اجرای </a:t>
            </a:r>
            <a:r>
              <a:rPr lang="fa-IR" sz="2600" dirty="0">
                <a:cs typeface="B Nazanin" panose="00000400000000000000" pitchFamily="2" charset="-78"/>
              </a:rPr>
              <a:t>سيستم می شود.</a:t>
            </a:r>
          </a:p>
          <a:p>
            <a:pPr lvl="1" algn="r" rtl="1"/>
            <a:r>
              <a:rPr lang="fa-IR" sz="2600" dirty="0">
                <a:cs typeface="B Nazanin" panose="00000400000000000000" pitchFamily="2" charset="-78"/>
              </a:rPr>
              <a:t> درجات بالای نرمال معمولا </a:t>
            </a:r>
            <a:r>
              <a:rPr lang="fa-IR" sz="2600" b="1" dirty="0">
                <a:cs typeface="B Nazanin" panose="00000400000000000000" pitchFamily="2" charset="-78"/>
              </a:rPr>
              <a:t>جدوال بيشتر </a:t>
            </a:r>
            <a:r>
              <a:rPr lang="fa-IR" sz="2600" dirty="0">
                <a:cs typeface="B Nazanin" panose="00000400000000000000" pitchFamily="2" charset="-78"/>
              </a:rPr>
              <a:t>را می </a:t>
            </a:r>
            <a:r>
              <a:rPr lang="fa-IR" sz="2600" dirty="0" err="1">
                <a:cs typeface="B Nazanin" panose="00000400000000000000" pitchFamily="2" charset="-78"/>
              </a:rPr>
              <a:t>طلبند</a:t>
            </a:r>
            <a:r>
              <a:rPr lang="fa-IR" sz="2600" dirty="0">
                <a:cs typeface="B Nazanin" panose="00000400000000000000" pitchFamily="2" charset="-78"/>
              </a:rPr>
              <a:t>.</a:t>
            </a:r>
          </a:p>
          <a:p>
            <a:pPr lvl="1" algn="r" rtl="1"/>
            <a:r>
              <a:rPr lang="fa-IR" sz="2600" dirty="0">
                <a:cs typeface="B Nazanin" panose="00000400000000000000" pitchFamily="2" charset="-78"/>
              </a:rPr>
              <a:t> برای پاسخ به پرس و جوها گاهی بايد </a:t>
            </a:r>
            <a:r>
              <a:rPr lang="fa-IR" sz="2600" b="1" dirty="0">
                <a:cs typeface="B Nazanin" panose="00000400000000000000" pitchFamily="2" charset="-78"/>
              </a:rPr>
              <a:t>کليه جداول تقسيم شده </a:t>
            </a:r>
            <a:r>
              <a:rPr lang="fa-IR" sz="2600" dirty="0">
                <a:cs typeface="B Nazanin" panose="00000400000000000000" pitchFamily="2" charset="-78"/>
              </a:rPr>
              <a:t>دوباره </a:t>
            </a:r>
            <a:r>
              <a:rPr lang="fa-IR" sz="2600" b="1" dirty="0">
                <a:cs typeface="B Nazanin" panose="00000400000000000000" pitchFamily="2" charset="-78"/>
              </a:rPr>
              <a:t>با هم الحاق شوند</a:t>
            </a:r>
          </a:p>
          <a:p>
            <a:pPr lvl="2" algn="r" rtl="1"/>
            <a:r>
              <a:rPr lang="fa-IR" sz="2400" dirty="0">
                <a:cs typeface="B Nazanin" panose="00000400000000000000" pitchFamily="2" charset="-78"/>
              </a:rPr>
              <a:t> در کاربردهائی که زمان پاسخ مهم است (نظير وب) مطلوب نيست.</a:t>
            </a:r>
          </a:p>
          <a:p>
            <a:pPr algn="r"/>
            <a:endParaRPr lang="en-US" sz="2800" dirty="0">
              <a:cs typeface="B Nazanin" panose="00000400000000000000" pitchFamily="2" charset="-78"/>
            </a:endParaRPr>
          </a:p>
        </p:txBody>
      </p:sp>
      <p:sp>
        <p:nvSpPr>
          <p:cNvPr id="5" name="Slide Number Placeholder 4">
            <a:extLst>
              <a:ext uri="{FF2B5EF4-FFF2-40B4-BE49-F238E27FC236}">
                <a16:creationId xmlns:a16="http://schemas.microsoft.com/office/drawing/2014/main" id="{2F61263D-2ABE-402F-8E64-EE182978D632}"/>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40</a:t>
            </a:fld>
            <a:endParaRPr lang="en-US"/>
          </a:p>
        </p:txBody>
      </p:sp>
    </p:spTree>
    <p:extLst>
      <p:ext uri="{BB962C8B-B14F-4D97-AF65-F5344CB8AC3E}">
        <p14:creationId xmlns:p14="http://schemas.microsoft.com/office/powerpoint/2010/main" val="971748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28C662-6914-4DB7-BCD0-0E209336912F}"/>
              </a:ext>
            </a:extLst>
          </p:cNvPr>
          <p:cNvSpPr>
            <a:spLocks noGrp="1"/>
          </p:cNvSpPr>
          <p:nvPr>
            <p:ph type="title"/>
          </p:nvPr>
        </p:nvSpPr>
        <p:spPr/>
        <p:txBody>
          <a:bodyPr/>
          <a:lstStyle/>
          <a:p>
            <a:r>
              <a:rPr lang="fa-IR" sz="2800" b="1" dirty="0">
                <a:cs typeface="B Nazanin" panose="00000400000000000000" pitchFamily="2" charset="-78"/>
              </a:rPr>
              <a:t>معايب نرمال سازی</a:t>
            </a:r>
            <a:endParaRPr lang="en-US" dirty="0"/>
          </a:p>
        </p:txBody>
      </p:sp>
      <p:sp>
        <p:nvSpPr>
          <p:cNvPr id="3" name="Content Placeholder 2">
            <a:extLst>
              <a:ext uri="{FF2B5EF4-FFF2-40B4-BE49-F238E27FC236}">
                <a16:creationId xmlns:a16="http://schemas.microsoft.com/office/drawing/2014/main" id="{24F1DDC8-99C2-4221-A46D-2C0706785E17}"/>
              </a:ext>
            </a:extLst>
          </p:cNvPr>
          <p:cNvSpPr>
            <a:spLocks noGrp="1"/>
          </p:cNvSpPr>
          <p:nvPr>
            <p:ph idx="1"/>
          </p:nvPr>
        </p:nvSpPr>
        <p:spPr/>
        <p:txBody>
          <a:bodyPr>
            <a:normAutofit/>
          </a:bodyPr>
          <a:lstStyle/>
          <a:p>
            <a:pPr algn="r" rtl="1"/>
            <a:r>
              <a:rPr lang="fa-IR" sz="3200" dirty="0" err="1">
                <a:cs typeface="B Nazanin" panose="00000400000000000000" pitchFamily="2" charset="-78"/>
              </a:rPr>
              <a:t>بالاترين</a:t>
            </a:r>
            <a:r>
              <a:rPr lang="fa-IR" sz="3200" dirty="0">
                <a:cs typeface="B Nazanin" panose="00000400000000000000" pitchFamily="2" charset="-78"/>
              </a:rPr>
              <a:t> سطح نرمال سازی باید با توجه به عمليات کاربردی درنظر گرفته شود:</a:t>
            </a:r>
          </a:p>
          <a:p>
            <a:pPr lvl="1" algn="r" rtl="1"/>
            <a:r>
              <a:rPr lang="fa-IR" sz="2800" dirty="0">
                <a:cs typeface="B Nazanin" panose="00000400000000000000" pitchFamily="2" charset="-78"/>
              </a:rPr>
              <a:t> در پايگاه داده هايی که </a:t>
            </a:r>
            <a:r>
              <a:rPr lang="fa-IR" sz="2800" b="1" dirty="0">
                <a:cs typeface="B Nazanin" panose="00000400000000000000" pitchFamily="2" charset="-78"/>
              </a:rPr>
              <a:t>بيشتر خواندنی </a:t>
            </a:r>
            <a:r>
              <a:rPr lang="fa-IR" sz="2800" dirty="0">
                <a:cs typeface="B Nazanin" panose="00000400000000000000" pitchFamily="2" charset="-78"/>
              </a:rPr>
              <a:t>هستند و افزونگی داده در آنها مشکل </a:t>
            </a:r>
            <a:r>
              <a:rPr lang="fa-IR" sz="2800" b="1" dirty="0">
                <a:cs typeface="B Nazanin" panose="00000400000000000000" pitchFamily="2" charset="-78"/>
              </a:rPr>
              <a:t>حادی</a:t>
            </a:r>
            <a:r>
              <a:rPr lang="fa-IR" sz="2800" dirty="0">
                <a:cs typeface="B Nazanin" panose="00000400000000000000" pitchFamily="2" charset="-78"/>
              </a:rPr>
              <a:t> </a:t>
            </a:r>
            <a:r>
              <a:rPr lang="fa-IR" sz="2800" b="1" dirty="0">
                <a:cs typeface="B Nazanin" panose="00000400000000000000" pitchFamily="2" charset="-78"/>
              </a:rPr>
              <a:t>نيست</a:t>
            </a:r>
            <a:r>
              <a:rPr lang="fa-IR" sz="2800" dirty="0">
                <a:cs typeface="B Nazanin" panose="00000400000000000000" pitchFamily="2" charset="-78"/>
              </a:rPr>
              <a:t>، مانند داده های کاتالوگ يک سايت تجارت الکترونيکی، می توان سطح نرمالسازی را کاهش داد. به اين عمل </a:t>
            </a:r>
            <a:r>
              <a:rPr lang="en-US" sz="2800" b="1" dirty="0">
                <a:cs typeface="B Nazanin" panose="00000400000000000000" pitchFamily="2" charset="-78"/>
              </a:rPr>
              <a:t>denormalization</a:t>
            </a:r>
            <a:r>
              <a:rPr lang="en-US" sz="2800" dirty="0">
                <a:cs typeface="B Nazanin" panose="00000400000000000000" pitchFamily="2" charset="-78"/>
              </a:rPr>
              <a:t> </a:t>
            </a:r>
            <a:r>
              <a:rPr lang="fa-IR" sz="2800" dirty="0">
                <a:cs typeface="B Nazanin" panose="00000400000000000000" pitchFamily="2" charset="-78"/>
              </a:rPr>
              <a:t>می </a:t>
            </a:r>
            <a:r>
              <a:rPr lang="fa-IR" sz="2800" dirty="0" err="1">
                <a:cs typeface="B Nazanin" panose="00000400000000000000" pitchFamily="2" charset="-78"/>
              </a:rPr>
              <a:t>گويند</a:t>
            </a:r>
            <a:r>
              <a:rPr lang="fa-IR" sz="2800" dirty="0">
                <a:cs typeface="B Nazanin" panose="00000400000000000000" pitchFamily="2" charset="-78"/>
              </a:rPr>
              <a:t>.</a:t>
            </a:r>
          </a:p>
          <a:p>
            <a:pPr lvl="1" algn="r" rtl="1"/>
            <a:r>
              <a:rPr lang="fa-IR" sz="2800" dirty="0">
                <a:cs typeface="B Nazanin" panose="00000400000000000000" pitchFamily="2" charset="-78"/>
              </a:rPr>
              <a:t>در کاربردهائی که درگير </a:t>
            </a:r>
            <a:r>
              <a:rPr lang="fa-IR" sz="2800" b="1" dirty="0">
                <a:cs typeface="B Nazanin" panose="00000400000000000000" pitchFamily="2" charset="-78"/>
              </a:rPr>
              <a:t>داده های مهم </a:t>
            </a:r>
            <a:r>
              <a:rPr lang="fa-IR" sz="2800" dirty="0">
                <a:cs typeface="B Nazanin" panose="00000400000000000000" pitchFamily="2" charset="-78"/>
              </a:rPr>
              <a:t>مانند داده های مالی هستند که </a:t>
            </a:r>
            <a:r>
              <a:rPr lang="fa-IR" sz="2800" b="1" dirty="0">
                <a:cs typeface="B Nazanin" panose="00000400000000000000" pitchFamily="2" charset="-78"/>
              </a:rPr>
              <a:t>دائما</a:t>
            </a:r>
            <a:r>
              <a:rPr lang="fa-IR" sz="2800" dirty="0">
                <a:cs typeface="B Nazanin" panose="00000400000000000000" pitchFamily="2" charset="-78"/>
              </a:rPr>
              <a:t> در حال </a:t>
            </a:r>
            <a:r>
              <a:rPr lang="fa-IR" sz="2800" b="1" dirty="0">
                <a:cs typeface="B Nazanin" panose="00000400000000000000" pitchFamily="2" charset="-78"/>
              </a:rPr>
              <a:t>تغييرند</a:t>
            </a:r>
            <a:r>
              <a:rPr lang="fa-IR" sz="2800" dirty="0">
                <a:cs typeface="B Nazanin" panose="00000400000000000000" pitchFamily="2" charset="-78"/>
              </a:rPr>
              <a:t> و بايد سازگار باقی بمانند، احتمالا سعی می شود </a:t>
            </a:r>
            <a:r>
              <a:rPr lang="fa-IR" sz="2800" b="1" dirty="0">
                <a:cs typeface="B Nazanin" panose="00000400000000000000" pitchFamily="2" charset="-78"/>
              </a:rPr>
              <a:t>به سطوح بالاتر نرمال برسند حتی</a:t>
            </a:r>
            <a:r>
              <a:rPr lang="fa-IR" sz="2800" dirty="0">
                <a:cs typeface="B Nazanin" panose="00000400000000000000" pitchFamily="2" charset="-78"/>
              </a:rPr>
              <a:t> </a:t>
            </a:r>
            <a:r>
              <a:rPr lang="fa-IR" sz="2800" b="1" dirty="0">
                <a:cs typeface="B Nazanin" panose="00000400000000000000" pitchFamily="2" charset="-78"/>
              </a:rPr>
              <a:t>اگر سرعت پايگاه داده کم </a:t>
            </a:r>
            <a:r>
              <a:rPr lang="fa-IR" sz="2800" dirty="0">
                <a:cs typeface="B Nazanin" panose="00000400000000000000" pitchFamily="2" charset="-78"/>
              </a:rPr>
              <a:t>شود.</a:t>
            </a:r>
          </a:p>
          <a:p>
            <a:pPr algn="r"/>
            <a:endParaRPr lang="en-US" sz="3200" dirty="0">
              <a:cs typeface="B Nazanin" panose="00000400000000000000" pitchFamily="2" charset="-78"/>
            </a:endParaRPr>
          </a:p>
        </p:txBody>
      </p:sp>
      <p:sp>
        <p:nvSpPr>
          <p:cNvPr id="6" name="Slide Number Placeholder 5">
            <a:extLst>
              <a:ext uri="{FF2B5EF4-FFF2-40B4-BE49-F238E27FC236}">
                <a16:creationId xmlns:a16="http://schemas.microsoft.com/office/drawing/2014/main" id="{5323CA6D-03AF-4EC5-909B-E83EBA83B7E1}"/>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41</a:t>
            </a:fld>
            <a:endParaRPr lang="en-US"/>
          </a:p>
        </p:txBody>
      </p:sp>
    </p:spTree>
    <p:extLst>
      <p:ext uri="{BB962C8B-B14F-4D97-AF65-F5344CB8AC3E}">
        <p14:creationId xmlns:p14="http://schemas.microsoft.com/office/powerpoint/2010/main" val="32068945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3407D0-739A-4C1B-B559-4B0DF2AC6771}"/>
              </a:ext>
            </a:extLst>
          </p:cNvPr>
          <p:cNvSpPr>
            <a:spLocks noGrp="1"/>
          </p:cNvSpPr>
          <p:nvPr>
            <p:ph type="title"/>
          </p:nvPr>
        </p:nvSpPr>
        <p:spPr/>
        <p:txBody>
          <a:bodyPr/>
          <a:lstStyle/>
          <a:p>
            <a:r>
              <a:rPr lang="fa-IR" sz="2800" b="1" dirty="0">
                <a:cs typeface="B Nazanin" panose="00000400000000000000" pitchFamily="2" charset="-78"/>
              </a:rPr>
              <a:t>معايب نرمال سازی</a:t>
            </a:r>
            <a:endParaRPr lang="en-US" dirty="0"/>
          </a:p>
        </p:txBody>
      </p:sp>
      <p:sp>
        <p:nvSpPr>
          <p:cNvPr id="3" name="Content Placeholder 2">
            <a:extLst>
              <a:ext uri="{FF2B5EF4-FFF2-40B4-BE49-F238E27FC236}">
                <a16:creationId xmlns:a16="http://schemas.microsoft.com/office/drawing/2014/main" id="{24F1DDC8-99C2-4221-A46D-2C0706785E17}"/>
              </a:ext>
            </a:extLst>
          </p:cNvPr>
          <p:cNvSpPr>
            <a:spLocks noGrp="1"/>
          </p:cNvSpPr>
          <p:nvPr>
            <p:ph idx="1"/>
          </p:nvPr>
        </p:nvSpPr>
        <p:spPr>
          <a:xfrm>
            <a:off x="320191" y="1295400"/>
            <a:ext cx="8555839" cy="5288905"/>
          </a:xfrm>
        </p:spPr>
        <p:txBody>
          <a:bodyPr>
            <a:normAutofit/>
          </a:bodyPr>
          <a:lstStyle/>
          <a:p>
            <a:pPr algn="r" rtl="1"/>
            <a:r>
              <a:rPr lang="fa-IR" sz="3200" dirty="0">
                <a:cs typeface="B Nazanin" panose="00000400000000000000" pitchFamily="2" charset="-78"/>
              </a:rPr>
              <a:t>گاهی با توجه به وضعيت ممکن است داده ها از چند پايگاه داده نرمال شده استخراج شوند و در يک انبار داده غير نرمال قرار گيرد. </a:t>
            </a:r>
          </a:p>
          <a:p>
            <a:pPr lvl="1" algn="r" rtl="1"/>
            <a:r>
              <a:rPr lang="fa-IR" sz="3000" dirty="0" err="1">
                <a:cs typeface="B Nazanin" panose="00000400000000000000" pitchFamily="2" charset="-78"/>
              </a:rPr>
              <a:t>اين</a:t>
            </a:r>
            <a:r>
              <a:rPr lang="fa-IR" sz="3000" dirty="0">
                <a:cs typeface="B Nazanin" panose="00000400000000000000" pitchFamily="2" charset="-78"/>
              </a:rPr>
              <a:t> روش برای مخزن داده </a:t>
            </a:r>
            <a:r>
              <a:rPr lang="en-US" sz="3000" b="1" dirty="0">
                <a:cs typeface="B Nazanin" panose="00000400000000000000" pitchFamily="2" charset="-78"/>
              </a:rPr>
              <a:t>Data warehouse </a:t>
            </a:r>
            <a:r>
              <a:rPr lang="fa-IR" sz="3000" dirty="0">
                <a:cs typeface="B Nazanin" panose="00000400000000000000" pitchFamily="2" charset="-78"/>
              </a:rPr>
              <a:t>استاندارد خوبی است.</a:t>
            </a:r>
          </a:p>
          <a:p>
            <a:pPr algn="r"/>
            <a:endParaRPr lang="en-US" sz="3200" dirty="0">
              <a:cs typeface="B Nazanin" panose="00000400000000000000" pitchFamily="2" charset="-78"/>
            </a:endParaRPr>
          </a:p>
        </p:txBody>
      </p:sp>
      <p:sp>
        <p:nvSpPr>
          <p:cNvPr id="8" name="Slide Number Placeholder 7">
            <a:extLst>
              <a:ext uri="{FF2B5EF4-FFF2-40B4-BE49-F238E27FC236}">
                <a16:creationId xmlns:a16="http://schemas.microsoft.com/office/drawing/2014/main" id="{16F424A3-891C-4B3B-A3F4-D3B7A368DD10}"/>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42</a:t>
            </a:fld>
            <a:endParaRPr lang="en-US"/>
          </a:p>
        </p:txBody>
      </p:sp>
    </p:spTree>
    <p:extLst>
      <p:ext uri="{BB962C8B-B14F-4D97-AF65-F5344CB8AC3E}">
        <p14:creationId xmlns:p14="http://schemas.microsoft.com/office/powerpoint/2010/main" val="7853297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F1DDC8-99C2-4221-A46D-2C0706785E17}"/>
              </a:ext>
            </a:extLst>
          </p:cNvPr>
          <p:cNvSpPr>
            <a:spLocks noGrp="1"/>
          </p:cNvSpPr>
          <p:nvPr>
            <p:ph idx="1"/>
          </p:nvPr>
        </p:nvSpPr>
        <p:spPr>
          <a:xfrm>
            <a:off x="685800" y="228600"/>
            <a:ext cx="7772400" cy="5943600"/>
          </a:xfrm>
        </p:spPr>
        <p:txBody>
          <a:bodyPr>
            <a:normAutofit/>
          </a:bodyPr>
          <a:lstStyle/>
          <a:p>
            <a:pPr marL="0" indent="0" algn="ctr" rtl="1">
              <a:buNone/>
            </a:pPr>
            <a:r>
              <a:rPr lang="fa-IR" sz="4400" dirty="0">
                <a:cs typeface="B Nazanin" panose="00000400000000000000" pitchFamily="2" charset="-78"/>
              </a:rPr>
              <a:t>پایان فصل نرمال سازی</a:t>
            </a:r>
          </a:p>
          <a:p>
            <a:pPr marL="0" indent="0" algn="ctr" rtl="1">
              <a:buNone/>
            </a:pPr>
            <a:r>
              <a:rPr lang="fa-IR" sz="4400" dirty="0">
                <a:solidFill>
                  <a:srgbClr val="FF0000"/>
                </a:solidFill>
                <a:cs typeface="B Nazanin" panose="00000400000000000000" pitchFamily="2" charset="-78"/>
              </a:rPr>
              <a:t>سوال؟؟؟</a:t>
            </a:r>
            <a:endParaRPr lang="en-US" sz="4400" dirty="0">
              <a:solidFill>
                <a:srgbClr val="FF0000"/>
              </a:solidFill>
              <a:cs typeface="B Nazanin" panose="00000400000000000000" pitchFamily="2" charset="-78"/>
            </a:endParaRPr>
          </a:p>
        </p:txBody>
      </p:sp>
      <p:sp>
        <p:nvSpPr>
          <p:cNvPr id="4" name="Slide Number Placeholder 3">
            <a:extLst>
              <a:ext uri="{FF2B5EF4-FFF2-40B4-BE49-F238E27FC236}">
                <a16:creationId xmlns:a16="http://schemas.microsoft.com/office/drawing/2014/main" id="{C58137D5-E65E-4AFE-8F2E-B65B2832EFDE}"/>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43</a:t>
            </a:fld>
            <a:endParaRPr lang="en-US"/>
          </a:p>
        </p:txBody>
      </p:sp>
    </p:spTree>
    <p:extLst>
      <p:ext uri="{BB962C8B-B14F-4D97-AF65-F5344CB8AC3E}">
        <p14:creationId xmlns:p14="http://schemas.microsoft.com/office/powerpoint/2010/main" val="873464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Title 1"/>
          <p:cNvSpPr>
            <a:spLocks noGrp="1"/>
          </p:cNvSpPr>
          <p:nvPr>
            <p:ph type="title"/>
          </p:nvPr>
        </p:nvSpPr>
        <p:spPr/>
        <p:txBody>
          <a:bodyPr anchor="ctr"/>
          <a:lstStyle/>
          <a:p>
            <a:pPr algn="ctr" rtl="1"/>
            <a:r>
              <a:rPr lang="fa-IR" altLang="en-US" sz="4400" b="1">
                <a:latin typeface="Titr" pitchFamily="2" charset="-78"/>
                <a:ea typeface="2  Titr"/>
                <a:cs typeface="2  Titr"/>
              </a:rPr>
              <a:t>جداول آنرمال</a:t>
            </a:r>
            <a:endParaRPr lang="en-US" altLang="en-US" sz="4400" b="1">
              <a:latin typeface="Titr" pitchFamily="2" charset="-78"/>
              <a:ea typeface="2  Titr"/>
              <a:cs typeface="2  Titr"/>
            </a:endParaRPr>
          </a:p>
        </p:txBody>
      </p:sp>
      <p:sp>
        <p:nvSpPr>
          <p:cNvPr id="143362" name="Content Placeholder 2"/>
          <p:cNvSpPr>
            <a:spLocks noGrp="1"/>
          </p:cNvSpPr>
          <p:nvPr>
            <p:ph idx="1"/>
          </p:nvPr>
        </p:nvSpPr>
        <p:spPr/>
        <p:txBody>
          <a:bodyPr>
            <a:normAutofit/>
          </a:bodyPr>
          <a:lstStyle/>
          <a:p>
            <a:pPr algn="r" rtl="1"/>
            <a:r>
              <a:rPr lang="fa-IR" sz="2400" b="1" dirty="0">
                <a:cs typeface="B Nazanin" panose="00000400000000000000" pitchFamily="2" charset="-78"/>
              </a:rPr>
              <a:t>هدف از نرمال سازی </a:t>
            </a:r>
          </a:p>
          <a:p>
            <a:pPr lvl="1" algn="r" rtl="1"/>
            <a:r>
              <a:rPr lang="fa-IR" sz="3200" dirty="0">
                <a:cs typeface="B Nazanin" panose="00000400000000000000" pitchFamily="2" charset="-78"/>
              </a:rPr>
              <a:t>حذف افزونگی داده </a:t>
            </a:r>
          </a:p>
          <a:p>
            <a:pPr lvl="1" algn="r" rtl="1"/>
            <a:r>
              <a:rPr lang="fa-IR" sz="3200" dirty="0">
                <a:cs typeface="B Nazanin" panose="00000400000000000000" pitchFamily="2" charset="-78"/>
              </a:rPr>
              <a:t>باقی نگاه</a:t>
            </a:r>
            <a:r>
              <a:rPr lang="en-US" sz="3200" dirty="0">
                <a:cs typeface="B Nazanin" panose="00000400000000000000" pitchFamily="2" charset="-78"/>
              </a:rPr>
              <a:t> </a:t>
            </a:r>
            <a:r>
              <a:rPr lang="fa-IR" sz="3200" dirty="0">
                <a:cs typeface="B Nazanin" panose="00000400000000000000" pitchFamily="2" charset="-78"/>
              </a:rPr>
              <a:t>داشتن وابستگی بين داده های مرتبط است.</a:t>
            </a:r>
          </a:p>
          <a:p>
            <a:pPr lvl="1" algn="r" rtl="1"/>
            <a:r>
              <a:rPr lang="fa-IR" sz="3200" dirty="0">
                <a:cs typeface="B Nazanin" panose="00000400000000000000" pitchFamily="2" charset="-78"/>
              </a:rPr>
              <a:t> به </a:t>
            </a:r>
            <a:r>
              <a:rPr lang="fa-IR" sz="3200" dirty="0" err="1">
                <a:cs typeface="B Nazanin" panose="00000400000000000000" pitchFamily="2" charset="-78"/>
              </a:rPr>
              <a:t>اين</a:t>
            </a:r>
            <a:r>
              <a:rPr lang="fa-IR" sz="3200" dirty="0">
                <a:cs typeface="B Nazanin" panose="00000400000000000000" pitchFamily="2" charset="-78"/>
              </a:rPr>
              <a:t> طریق اندازه </a:t>
            </a:r>
            <a:r>
              <a:rPr lang="fa-IR" sz="3200" dirty="0" err="1">
                <a:cs typeface="B Nazanin" panose="00000400000000000000" pitchFamily="2" charset="-78"/>
              </a:rPr>
              <a:t>پايگاه</a:t>
            </a:r>
            <a:r>
              <a:rPr lang="fa-IR" sz="3200" dirty="0">
                <a:cs typeface="B Nazanin" panose="00000400000000000000" pitchFamily="2" charset="-78"/>
              </a:rPr>
              <a:t> داده را کاهش داده و </a:t>
            </a:r>
            <a:r>
              <a:rPr lang="fa-IR" sz="3200" dirty="0" err="1">
                <a:cs typeface="B Nazanin" panose="00000400000000000000" pitchFamily="2" charset="-78"/>
              </a:rPr>
              <a:t>ذخيره</a:t>
            </a:r>
            <a:r>
              <a:rPr lang="fa-IR" sz="3200" dirty="0">
                <a:cs typeface="B Nazanin" panose="00000400000000000000" pitchFamily="2" charset="-78"/>
              </a:rPr>
              <a:t> منطقی داده را </a:t>
            </a:r>
            <a:r>
              <a:rPr lang="fa-IR" sz="3200" dirty="0" err="1">
                <a:cs typeface="B Nazanin" panose="00000400000000000000" pitchFamily="2" charset="-78"/>
              </a:rPr>
              <a:t>تضمين</a:t>
            </a:r>
            <a:r>
              <a:rPr lang="fa-IR" sz="3200" dirty="0">
                <a:cs typeface="B Nazanin" panose="00000400000000000000" pitchFamily="2" charset="-78"/>
              </a:rPr>
              <a:t> می کند.</a:t>
            </a:r>
          </a:p>
        </p:txBody>
      </p:sp>
      <p:sp>
        <p:nvSpPr>
          <p:cNvPr id="3" name="Slide Number Placeholder 2">
            <a:extLst>
              <a:ext uri="{FF2B5EF4-FFF2-40B4-BE49-F238E27FC236}">
                <a16:creationId xmlns:a16="http://schemas.microsoft.com/office/drawing/2014/main" id="{02C3B07C-D2D1-4EFD-B62B-6D2053BAFC5F}"/>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5</a:t>
            </a:fld>
            <a:endParaRPr lang="en-US"/>
          </a:p>
        </p:txBody>
      </p:sp>
    </p:spTree>
    <p:extLst>
      <p:ext uri="{BB962C8B-B14F-4D97-AF65-F5344CB8AC3E}">
        <p14:creationId xmlns:p14="http://schemas.microsoft.com/office/powerpoint/2010/main" val="3101015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Title 1"/>
          <p:cNvSpPr>
            <a:spLocks noGrp="1"/>
          </p:cNvSpPr>
          <p:nvPr>
            <p:ph type="title"/>
          </p:nvPr>
        </p:nvSpPr>
        <p:spPr/>
        <p:txBody>
          <a:bodyPr anchor="ctr"/>
          <a:lstStyle/>
          <a:p>
            <a:pPr algn="ctr" rtl="1"/>
            <a:r>
              <a:rPr lang="fa-IR" altLang="en-US" sz="4400" b="1">
                <a:latin typeface="Titr" pitchFamily="2" charset="-78"/>
                <a:ea typeface="2  Titr"/>
                <a:cs typeface="2  Titr"/>
              </a:rPr>
              <a:t>جداول آنرمال</a:t>
            </a:r>
            <a:endParaRPr lang="en-US" altLang="en-US" sz="4400" b="1">
              <a:latin typeface="Titr" pitchFamily="2" charset="-78"/>
              <a:ea typeface="2  Titr"/>
              <a:cs typeface="2  Titr"/>
            </a:endParaRPr>
          </a:p>
        </p:txBody>
      </p:sp>
      <p:sp>
        <p:nvSpPr>
          <p:cNvPr id="143362" name="Content Placeholder 2"/>
          <p:cNvSpPr>
            <a:spLocks noGrp="1"/>
          </p:cNvSpPr>
          <p:nvPr>
            <p:ph idx="1"/>
          </p:nvPr>
        </p:nvSpPr>
        <p:spPr/>
        <p:txBody>
          <a:bodyPr>
            <a:normAutofit/>
          </a:bodyPr>
          <a:lstStyle/>
          <a:p>
            <a:pPr algn="r" rtl="1"/>
            <a:r>
              <a:rPr lang="fa-IR" sz="3200" b="1" dirty="0" err="1">
                <a:cs typeface="B Nazanin" panose="00000400000000000000" pitchFamily="2" charset="-78"/>
              </a:rPr>
              <a:t>فرآيند</a:t>
            </a:r>
            <a:r>
              <a:rPr lang="fa-IR" sz="3200" b="1" dirty="0">
                <a:cs typeface="B Nazanin" panose="00000400000000000000" pitchFamily="2" charset="-78"/>
              </a:rPr>
              <a:t> نرمال سازی</a:t>
            </a:r>
          </a:p>
          <a:p>
            <a:pPr lvl="1" algn="r" rtl="1"/>
            <a:r>
              <a:rPr lang="fa-IR" sz="2800" dirty="0">
                <a:cs typeface="B Nazanin" panose="00000400000000000000" pitchFamily="2" charset="-78"/>
              </a:rPr>
              <a:t> شامل </a:t>
            </a:r>
            <a:r>
              <a:rPr lang="fa-IR" sz="2800" dirty="0" err="1">
                <a:cs typeface="B Nazanin" panose="00000400000000000000" pitchFamily="2" charset="-78"/>
              </a:rPr>
              <a:t>ايجاد</a:t>
            </a:r>
            <a:r>
              <a:rPr lang="fa-IR" sz="2800" dirty="0">
                <a:cs typeface="B Nazanin" panose="00000400000000000000" pitchFamily="2" charset="-78"/>
              </a:rPr>
              <a:t> جداول</a:t>
            </a:r>
          </a:p>
          <a:p>
            <a:pPr lvl="1" algn="r" rtl="1"/>
            <a:r>
              <a:rPr lang="fa-IR" sz="2800" dirty="0">
                <a:cs typeface="B Nazanin" panose="00000400000000000000" pitchFamily="2" charset="-78"/>
              </a:rPr>
              <a:t> برقراری ارتباط بين آنها طبق قواعد </a:t>
            </a:r>
            <a:r>
              <a:rPr lang="fa-IR" sz="2800" dirty="0" err="1">
                <a:cs typeface="B Nazanin" panose="00000400000000000000" pitchFamily="2" charset="-78"/>
              </a:rPr>
              <a:t>معين</a:t>
            </a:r>
            <a:r>
              <a:rPr lang="fa-IR" sz="2800" dirty="0">
                <a:cs typeface="B Nazanin" panose="00000400000000000000" pitchFamily="2" charset="-78"/>
              </a:rPr>
              <a:t> است</a:t>
            </a:r>
          </a:p>
          <a:p>
            <a:pPr lvl="1" algn="r" rtl="1"/>
            <a:r>
              <a:rPr lang="fa-IR" sz="2800" dirty="0">
                <a:cs typeface="B Nazanin" panose="00000400000000000000" pitchFamily="2" charset="-78"/>
              </a:rPr>
              <a:t> روی وابستگی های ستون های جدول تمرکز دارد. </a:t>
            </a:r>
          </a:p>
          <a:p>
            <a:pPr lvl="1" algn="r" rtl="1"/>
            <a:r>
              <a:rPr lang="fa-IR" sz="2800" dirty="0" err="1">
                <a:cs typeface="B Nazanin" panose="00000400000000000000" pitchFamily="2" charset="-78"/>
              </a:rPr>
              <a:t>اين</a:t>
            </a:r>
            <a:r>
              <a:rPr lang="fa-IR" sz="2800" dirty="0">
                <a:cs typeface="B Nazanin" panose="00000400000000000000" pitchFamily="2" charset="-78"/>
              </a:rPr>
              <a:t> فرآيند اغلب باعث ايجاد جداول بيشتر می شود</a:t>
            </a:r>
          </a:p>
          <a:p>
            <a:pPr lvl="1" algn="r" rtl="1"/>
            <a:r>
              <a:rPr lang="fa-IR" sz="2800" dirty="0" err="1">
                <a:cs typeface="B Nazanin" panose="00000400000000000000" pitchFamily="2" charset="-78"/>
              </a:rPr>
              <a:t>باوجوديکه</a:t>
            </a:r>
            <a:r>
              <a:rPr lang="fa-IR" sz="2800" dirty="0">
                <a:cs typeface="B Nazanin" panose="00000400000000000000" pitchFamily="2" charset="-78"/>
              </a:rPr>
              <a:t> اثر تکرار داده درون پايگاه داده را دارد باعث افزونگی غير ضروری داده نمی شود.</a:t>
            </a:r>
            <a:endParaRPr lang="en-US" altLang="en-US" sz="2800" dirty="0">
              <a:cs typeface="B Nazanin" panose="00000400000000000000" pitchFamily="2" charset="-78"/>
            </a:endParaRPr>
          </a:p>
        </p:txBody>
      </p:sp>
      <p:sp>
        <p:nvSpPr>
          <p:cNvPr id="3" name="Slide Number Placeholder 2">
            <a:extLst>
              <a:ext uri="{FF2B5EF4-FFF2-40B4-BE49-F238E27FC236}">
                <a16:creationId xmlns:a16="http://schemas.microsoft.com/office/drawing/2014/main" id="{37F428DC-7FB8-4F75-A887-BD746374FE47}"/>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6</a:t>
            </a:fld>
            <a:endParaRPr lang="en-US"/>
          </a:p>
        </p:txBody>
      </p:sp>
    </p:spTree>
    <p:extLst>
      <p:ext uri="{BB962C8B-B14F-4D97-AF65-F5344CB8AC3E}">
        <p14:creationId xmlns:p14="http://schemas.microsoft.com/office/powerpoint/2010/main" val="2929332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33AF14-6EAC-4C24-8AC5-F34CF29D928B}"/>
              </a:ext>
            </a:extLst>
          </p:cNvPr>
          <p:cNvSpPr>
            <a:spLocks noGrp="1"/>
          </p:cNvSpPr>
          <p:nvPr>
            <p:ph type="title"/>
          </p:nvPr>
        </p:nvSpPr>
        <p:spPr>
          <a:xfrm>
            <a:off x="625537" y="124671"/>
            <a:ext cx="8176727" cy="1609344"/>
          </a:xfrm>
        </p:spPr>
        <p:txBody>
          <a:bodyPr>
            <a:noAutofit/>
          </a:bodyPr>
          <a:lstStyle/>
          <a:p>
            <a:pPr algn="r" rtl="1"/>
            <a:r>
              <a:rPr lang="fa-IR" sz="2800" dirty="0">
                <a:solidFill>
                  <a:srgbClr val="000000"/>
                </a:solidFill>
                <a:latin typeface="Tahoma" panose="020B0604030504040204" pitchFamily="34" charset="0"/>
                <a:ea typeface="+mn-ea"/>
                <a:cs typeface="B Nazanin" panose="00000400000000000000" pitchFamily="2" charset="-78"/>
              </a:rPr>
              <a:t>مثال. جدول زير که اطلاعات مربوط به خريد مشتريان را دارد درنظر </a:t>
            </a:r>
            <a:r>
              <a:rPr lang="fa-IR" sz="2800" dirty="0" err="1">
                <a:solidFill>
                  <a:srgbClr val="000000"/>
                </a:solidFill>
                <a:latin typeface="Tahoma" panose="020B0604030504040204" pitchFamily="34" charset="0"/>
                <a:ea typeface="+mn-ea"/>
                <a:cs typeface="B Nazanin" panose="00000400000000000000" pitchFamily="2" charset="-78"/>
              </a:rPr>
              <a:t>بگيريد</a:t>
            </a:r>
            <a:r>
              <a:rPr lang="fa-IR" sz="2800" dirty="0">
                <a:solidFill>
                  <a:srgbClr val="000000"/>
                </a:solidFill>
                <a:latin typeface="Tahoma" panose="020B0604030504040204" pitchFamily="34" charset="0"/>
                <a:ea typeface="+mn-ea"/>
                <a:cs typeface="B Nazanin" panose="00000400000000000000" pitchFamily="2" charset="-78"/>
              </a:rPr>
              <a:t>:</a:t>
            </a:r>
            <a:br>
              <a:rPr lang="en-US" altLang="en-US" sz="2800" dirty="0">
                <a:solidFill>
                  <a:srgbClr val="000000"/>
                </a:solidFill>
                <a:latin typeface="Tahoma" panose="020B0604030504040204" pitchFamily="34" charset="0"/>
                <a:ea typeface="+mn-ea"/>
                <a:cs typeface="B Nazanin" panose="00000400000000000000" pitchFamily="2" charset="-78"/>
              </a:rPr>
            </a:br>
            <a:endParaRPr lang="en-US" sz="2800" dirty="0">
              <a:solidFill>
                <a:srgbClr val="000000"/>
              </a:solidFill>
              <a:latin typeface="Tahoma" panose="020B0604030504040204" pitchFamily="34" charset="0"/>
              <a:ea typeface="+mn-ea"/>
              <a:cs typeface="B Nazanin" panose="00000400000000000000" pitchFamily="2" charset="-78"/>
            </a:endParaRPr>
          </a:p>
        </p:txBody>
      </p:sp>
      <p:sp>
        <p:nvSpPr>
          <p:cNvPr id="143362" name="Content Placeholder 2"/>
          <p:cNvSpPr>
            <a:spLocks noGrp="1"/>
          </p:cNvSpPr>
          <p:nvPr>
            <p:ph idx="1"/>
          </p:nvPr>
        </p:nvSpPr>
        <p:spPr>
          <a:xfrm>
            <a:off x="625537" y="1371600"/>
            <a:ext cx="8229600" cy="4694237"/>
          </a:xfrm>
        </p:spPr>
        <p:txBody>
          <a:bodyPr>
            <a:normAutofit/>
          </a:bodyPr>
          <a:lstStyle/>
          <a:p>
            <a:pPr marL="0" lvl="0" indent="0" algn="r" rtl="1" eaLnBrk="0" fontAlgn="base" hangingPunct="0">
              <a:lnSpc>
                <a:spcPct val="100000"/>
              </a:lnSpc>
              <a:spcBef>
                <a:spcPct val="0"/>
              </a:spcBef>
              <a:spcAft>
                <a:spcPct val="0"/>
              </a:spcAft>
              <a:buClrTx/>
              <a:buSzTx/>
              <a:buNone/>
            </a:pPr>
            <a:r>
              <a:rPr lang="ar-SA" altLang="en-US" sz="1800" dirty="0">
                <a:solidFill>
                  <a:srgbClr val="000000"/>
                </a:solidFill>
                <a:latin typeface="Tahoma" panose="020B0604030504040204" pitchFamily="34" charset="0"/>
                <a:cs typeface="B Nazanin" panose="00000400000000000000" pitchFamily="2" charset="-78"/>
              </a:rPr>
              <a:t>همانطور که مشاهده می شود با هر فروش داده ها در جدول تکرار می شوند. </a:t>
            </a:r>
            <a:endParaRPr lang="ar-SA" altLang="en-US" sz="3600" dirty="0">
              <a:latin typeface="Arial" panose="020B0604020202020204" pitchFamily="34" charset="0"/>
              <a:cs typeface="B Nazanin" panose="00000400000000000000" pitchFamily="2" charset="-78"/>
            </a:endParaRPr>
          </a:p>
        </p:txBody>
      </p:sp>
      <p:sp>
        <p:nvSpPr>
          <p:cNvPr id="3" name="Slide Number Placeholder 2">
            <a:extLst>
              <a:ext uri="{FF2B5EF4-FFF2-40B4-BE49-F238E27FC236}">
                <a16:creationId xmlns:a16="http://schemas.microsoft.com/office/drawing/2014/main" id="{F920533E-D739-4EA1-BD67-6314C5ED5554}"/>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7</a:t>
            </a:fld>
            <a:endParaRPr lang="en-US"/>
          </a:p>
        </p:txBody>
      </p:sp>
      <p:graphicFrame>
        <p:nvGraphicFramePr>
          <p:cNvPr id="8" name="Table 7">
            <a:extLst>
              <a:ext uri="{FF2B5EF4-FFF2-40B4-BE49-F238E27FC236}">
                <a16:creationId xmlns:a16="http://schemas.microsoft.com/office/drawing/2014/main" id="{D6BF207B-032B-4D46-8744-81983EA40E17}"/>
              </a:ext>
            </a:extLst>
          </p:cNvPr>
          <p:cNvGraphicFramePr>
            <a:graphicFrameLocks noGrp="1"/>
          </p:cNvGraphicFramePr>
          <p:nvPr>
            <p:extLst>
              <p:ext uri="{D42A27DB-BD31-4B8C-83A1-F6EECF244321}">
                <p14:modId xmlns:p14="http://schemas.microsoft.com/office/powerpoint/2010/main" val="512974454"/>
              </p:ext>
            </p:extLst>
          </p:nvPr>
        </p:nvGraphicFramePr>
        <p:xfrm>
          <a:off x="81497" y="2964319"/>
          <a:ext cx="8981005" cy="2682351"/>
        </p:xfrm>
        <a:graphic>
          <a:graphicData uri="http://schemas.openxmlformats.org/drawingml/2006/table">
            <a:tbl>
              <a:tblPr firstRow="1" firstCol="1" bandRow="1">
                <a:tableStyleId>{616DA210-FB5B-4158-B5E0-FEB733F419BA}</a:tableStyleId>
              </a:tblPr>
              <a:tblGrid>
                <a:gridCol w="586937">
                  <a:extLst>
                    <a:ext uri="{9D8B030D-6E8A-4147-A177-3AD203B41FA5}">
                      <a16:colId xmlns:a16="http://schemas.microsoft.com/office/drawing/2014/main" val="234041042"/>
                    </a:ext>
                  </a:extLst>
                </a:gridCol>
                <a:gridCol w="940021">
                  <a:extLst>
                    <a:ext uri="{9D8B030D-6E8A-4147-A177-3AD203B41FA5}">
                      <a16:colId xmlns:a16="http://schemas.microsoft.com/office/drawing/2014/main" val="3415118693"/>
                    </a:ext>
                  </a:extLst>
                </a:gridCol>
                <a:gridCol w="922588">
                  <a:extLst>
                    <a:ext uri="{9D8B030D-6E8A-4147-A177-3AD203B41FA5}">
                      <a16:colId xmlns:a16="http://schemas.microsoft.com/office/drawing/2014/main" val="3881982512"/>
                    </a:ext>
                  </a:extLst>
                </a:gridCol>
                <a:gridCol w="461294">
                  <a:extLst>
                    <a:ext uri="{9D8B030D-6E8A-4147-A177-3AD203B41FA5}">
                      <a16:colId xmlns:a16="http://schemas.microsoft.com/office/drawing/2014/main" val="2484215510"/>
                    </a:ext>
                  </a:extLst>
                </a:gridCol>
                <a:gridCol w="682078">
                  <a:extLst>
                    <a:ext uri="{9D8B030D-6E8A-4147-A177-3AD203B41FA5}">
                      <a16:colId xmlns:a16="http://schemas.microsoft.com/office/drawing/2014/main" val="1297653461"/>
                    </a:ext>
                  </a:extLst>
                </a:gridCol>
                <a:gridCol w="1156146">
                  <a:extLst>
                    <a:ext uri="{9D8B030D-6E8A-4147-A177-3AD203B41FA5}">
                      <a16:colId xmlns:a16="http://schemas.microsoft.com/office/drawing/2014/main" val="3484224265"/>
                    </a:ext>
                  </a:extLst>
                </a:gridCol>
                <a:gridCol w="847841">
                  <a:extLst>
                    <a:ext uri="{9D8B030D-6E8A-4147-A177-3AD203B41FA5}">
                      <a16:colId xmlns:a16="http://schemas.microsoft.com/office/drawing/2014/main" val="3482110401"/>
                    </a:ext>
                  </a:extLst>
                </a:gridCol>
                <a:gridCol w="770764">
                  <a:extLst>
                    <a:ext uri="{9D8B030D-6E8A-4147-A177-3AD203B41FA5}">
                      <a16:colId xmlns:a16="http://schemas.microsoft.com/office/drawing/2014/main" val="1813858957"/>
                    </a:ext>
                  </a:extLst>
                </a:gridCol>
                <a:gridCol w="770764">
                  <a:extLst>
                    <a:ext uri="{9D8B030D-6E8A-4147-A177-3AD203B41FA5}">
                      <a16:colId xmlns:a16="http://schemas.microsoft.com/office/drawing/2014/main" val="1355875302"/>
                    </a:ext>
                  </a:extLst>
                </a:gridCol>
                <a:gridCol w="1310300">
                  <a:extLst>
                    <a:ext uri="{9D8B030D-6E8A-4147-A177-3AD203B41FA5}">
                      <a16:colId xmlns:a16="http://schemas.microsoft.com/office/drawing/2014/main" val="1675925667"/>
                    </a:ext>
                  </a:extLst>
                </a:gridCol>
                <a:gridCol w="532272">
                  <a:extLst>
                    <a:ext uri="{9D8B030D-6E8A-4147-A177-3AD203B41FA5}">
                      <a16:colId xmlns:a16="http://schemas.microsoft.com/office/drawing/2014/main" val="236614085"/>
                    </a:ext>
                  </a:extLst>
                </a:gridCol>
              </a:tblGrid>
              <a:tr h="531066">
                <a:tc>
                  <a:txBody>
                    <a:bodyPr/>
                    <a:lstStyle/>
                    <a:p>
                      <a:pPr marL="0" marR="0">
                        <a:lnSpc>
                          <a:spcPct val="107000"/>
                        </a:lnSpc>
                        <a:spcBef>
                          <a:spcPts val="0"/>
                        </a:spcBef>
                        <a:spcAft>
                          <a:spcPts val="0"/>
                        </a:spcAft>
                      </a:pPr>
                      <a:r>
                        <a:rPr lang="en-US" sz="1100" dirty="0">
                          <a:solidFill>
                            <a:schemeClr val="tx2">
                              <a:lumMod val="75000"/>
                            </a:schemeClr>
                          </a:solidFill>
                          <a:effectLst/>
                        </a:rPr>
                        <a:t>Sale 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SaleDate</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ProductNo</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Qty</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Amount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Salesrep</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CustomerNo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First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Last</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Address</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CreditLimit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78874611"/>
                  </a:ext>
                </a:extLst>
              </a:tr>
              <a:tr h="351027">
                <a:tc>
                  <a:txBody>
                    <a:bodyPr/>
                    <a:lstStyle/>
                    <a:p>
                      <a:pPr marL="0" marR="0">
                        <a:lnSpc>
                          <a:spcPct val="107000"/>
                        </a:lnSpc>
                        <a:spcBef>
                          <a:spcPts val="0"/>
                        </a:spcBef>
                        <a:spcAft>
                          <a:spcPts val="0"/>
                        </a:spcAft>
                      </a:pPr>
                      <a:r>
                        <a:rPr lang="en-US" sz="1050" b="1" dirty="0">
                          <a:effectLst/>
                        </a:rPr>
                        <a:t>12345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Aug 12 2002</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23.95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Dave Williams</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4649-4673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Richard</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Johnston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14 West Avenue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1000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20734119"/>
                  </a:ext>
                </a:extLst>
              </a:tr>
              <a:tr h="351027">
                <a:tc>
                  <a:txBody>
                    <a:bodyPr/>
                    <a:lstStyle/>
                    <a:p>
                      <a:pPr marL="0" marR="0">
                        <a:lnSpc>
                          <a:spcPct val="107000"/>
                        </a:lnSpc>
                        <a:spcBef>
                          <a:spcPts val="0"/>
                        </a:spcBef>
                        <a:spcAft>
                          <a:spcPts val="0"/>
                        </a:spcAft>
                      </a:pPr>
                      <a:r>
                        <a:rPr lang="en-US" sz="1050" b="1">
                          <a:effectLst/>
                        </a:rPr>
                        <a:t>12346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12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AQX88916</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167.65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1113-7741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Wayne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Jones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 York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20454084"/>
                  </a:ext>
                </a:extLst>
              </a:tr>
              <a:tr h="351027">
                <a:tc>
                  <a:txBody>
                    <a:bodyPr/>
                    <a:lstStyle/>
                    <a:p>
                      <a:pPr marL="0" marR="0">
                        <a:lnSpc>
                          <a:spcPct val="107000"/>
                        </a:lnSpc>
                        <a:spcBef>
                          <a:spcPts val="0"/>
                        </a:spcBef>
                        <a:spcAft>
                          <a:spcPts val="0"/>
                        </a:spcAft>
                      </a:pPr>
                      <a:r>
                        <a:rPr lang="en-US" sz="1050" b="1">
                          <a:effectLst/>
                        </a:rPr>
                        <a:t>12347</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AHL46785</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3705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5001.75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Li Qing</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995 Forth Street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41532585"/>
                  </a:ext>
                </a:extLst>
              </a:tr>
              <a:tr h="249059">
                <a:tc>
                  <a:txBody>
                    <a:bodyPr/>
                    <a:lstStyle/>
                    <a:p>
                      <a:pPr marL="0" marR="0">
                        <a:lnSpc>
                          <a:spcPct val="107000"/>
                        </a:lnSpc>
                        <a:spcBef>
                          <a:spcPts val="0"/>
                        </a:spcBef>
                        <a:spcAft>
                          <a:spcPts val="0"/>
                        </a:spcAft>
                      </a:pPr>
                      <a:r>
                        <a:rPr lang="en-US" sz="1050" b="1">
                          <a:effectLst/>
                        </a:rPr>
                        <a:t>12348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118.5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Sara Thompson</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050" b="1" dirty="0">
                          <a:effectLst/>
                        </a:rPr>
                        <a:t> &lt;</a:t>
                      </a:r>
                      <a:r>
                        <a:rPr lang="en-US" sz="1050" b="1" i="1" dirty="0">
                          <a:effectLst/>
                        </a:rPr>
                        <a:t>null&gt;</a:t>
                      </a:r>
                      <a:endParaRPr lang="en-US" sz="1050" b="1" i="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9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97738917"/>
                  </a:ext>
                </a:extLst>
              </a:tr>
              <a:tr h="249059">
                <a:tc>
                  <a:txBody>
                    <a:bodyPr/>
                    <a:lstStyle/>
                    <a:p>
                      <a:pPr marL="0" marR="0">
                        <a:lnSpc>
                          <a:spcPct val="107000"/>
                        </a:lnSpc>
                        <a:spcBef>
                          <a:spcPts val="0"/>
                        </a:spcBef>
                        <a:spcAft>
                          <a:spcPts val="0"/>
                        </a:spcAft>
                      </a:pPr>
                      <a:r>
                        <a:rPr lang="en-US" sz="1050" b="1">
                          <a:effectLst/>
                        </a:rPr>
                        <a:t>12349</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940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2227.8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 Forth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76984474"/>
                  </a:ext>
                </a:extLst>
              </a:tr>
              <a:tr h="249059">
                <a:tc>
                  <a:txBody>
                    <a:bodyPr/>
                    <a:lstStyle/>
                    <a:p>
                      <a:pPr marL="0" marR="0">
                        <a:lnSpc>
                          <a:spcPct val="107000"/>
                        </a:lnSpc>
                        <a:spcBef>
                          <a:spcPts val="0"/>
                        </a:spcBef>
                        <a:spcAft>
                          <a:spcPts val="0"/>
                        </a:spcAft>
                      </a:pPr>
                      <a:r>
                        <a:rPr lang="en-US" sz="1050" b="1">
                          <a:effectLst/>
                        </a:rPr>
                        <a:t>12350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99.54</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7671-3496</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Antonio</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Gonzales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55B Granary Lane</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dirty="0">
                          <a:ln>
                            <a:noFill/>
                          </a:ln>
                          <a:solidFill>
                            <a:srgbClr val="000000"/>
                          </a:solidFill>
                          <a:effectLst/>
                          <a:uLnTx/>
                          <a:uFillTx/>
                          <a:latin typeface="Helvetica"/>
                          <a:ea typeface="+mn-ea"/>
                          <a:cs typeface="+mn-cs"/>
                        </a:rPr>
                        <a:t>&lt;</a:t>
                      </a:r>
                      <a:r>
                        <a:rPr kumimoji="0" lang="en-US" sz="900" b="1" i="1" u="none" strike="noStrike" kern="1200" cap="none" spc="0" normalizeH="0" baseline="0" noProof="0" dirty="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43762065"/>
                  </a:ext>
                </a:extLst>
              </a:tr>
              <a:tr h="351027">
                <a:tc>
                  <a:txBody>
                    <a:bodyPr/>
                    <a:lstStyle/>
                    <a:p>
                      <a:pPr marL="0" marR="0">
                        <a:lnSpc>
                          <a:spcPct val="107000"/>
                        </a:lnSpc>
                        <a:spcBef>
                          <a:spcPts val="0"/>
                        </a:spcBef>
                        <a:spcAft>
                          <a:spcPts val="0"/>
                        </a:spcAft>
                      </a:pPr>
                      <a:r>
                        <a:rPr lang="en-US" sz="1050" b="1" dirty="0">
                          <a:effectLst/>
                        </a:rPr>
                        <a:t>12351</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1317.25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Dave Williams</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6794-1674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Diane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Adams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364 East Road</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150</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34904673"/>
                  </a:ext>
                </a:extLst>
              </a:tr>
            </a:tbl>
          </a:graphicData>
        </a:graphic>
      </p:graphicFrame>
    </p:spTree>
    <p:extLst>
      <p:ext uri="{BB962C8B-B14F-4D97-AF65-F5344CB8AC3E}">
        <p14:creationId xmlns:p14="http://schemas.microsoft.com/office/powerpoint/2010/main" val="4069707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33AF14-6EAC-4C24-8AC5-F34CF29D928B}"/>
              </a:ext>
            </a:extLst>
          </p:cNvPr>
          <p:cNvSpPr>
            <a:spLocks noGrp="1"/>
          </p:cNvSpPr>
          <p:nvPr>
            <p:ph type="title"/>
          </p:nvPr>
        </p:nvSpPr>
        <p:spPr>
          <a:xfrm>
            <a:off x="685800" y="67056"/>
            <a:ext cx="8176727" cy="1100522"/>
          </a:xfrm>
        </p:spPr>
        <p:txBody>
          <a:bodyPr>
            <a:noAutofit/>
          </a:bodyPr>
          <a:lstStyle/>
          <a:p>
            <a:pPr algn="r" rtl="1"/>
            <a:r>
              <a:rPr lang="fa-IR" sz="2400" dirty="0">
                <a:solidFill>
                  <a:srgbClr val="000000"/>
                </a:solidFill>
                <a:latin typeface="Tahoma" panose="020B0604030504040204" pitchFamily="34" charset="0"/>
                <a:ea typeface="+mn-ea"/>
                <a:cs typeface="B Nazanin" panose="00000400000000000000" pitchFamily="2" charset="-78"/>
              </a:rPr>
              <a:t>مثال. جدول </a:t>
            </a:r>
            <a:r>
              <a:rPr lang="fa-IR" sz="2400" dirty="0" err="1">
                <a:solidFill>
                  <a:srgbClr val="000000"/>
                </a:solidFill>
                <a:latin typeface="Tahoma" panose="020B0604030504040204" pitchFamily="34" charset="0"/>
                <a:ea typeface="+mn-ea"/>
                <a:cs typeface="B Nazanin" panose="00000400000000000000" pitchFamily="2" charset="-78"/>
              </a:rPr>
              <a:t>زير</a:t>
            </a:r>
            <a:r>
              <a:rPr lang="fa-IR" sz="2400" dirty="0">
                <a:solidFill>
                  <a:srgbClr val="000000"/>
                </a:solidFill>
                <a:latin typeface="Tahoma" panose="020B0604030504040204" pitchFamily="34" charset="0"/>
                <a:ea typeface="+mn-ea"/>
                <a:cs typeface="B Nazanin" panose="00000400000000000000" pitchFamily="2" charset="-78"/>
              </a:rPr>
              <a:t> که اطلاعات مربوط به </a:t>
            </a:r>
            <a:r>
              <a:rPr lang="fa-IR" sz="2400" dirty="0" err="1">
                <a:solidFill>
                  <a:srgbClr val="000000"/>
                </a:solidFill>
                <a:latin typeface="Tahoma" panose="020B0604030504040204" pitchFamily="34" charset="0"/>
                <a:ea typeface="+mn-ea"/>
                <a:cs typeface="B Nazanin" panose="00000400000000000000" pitchFamily="2" charset="-78"/>
              </a:rPr>
              <a:t>خريد</a:t>
            </a:r>
            <a:r>
              <a:rPr lang="fa-IR" sz="2400" dirty="0">
                <a:solidFill>
                  <a:srgbClr val="000000"/>
                </a:solidFill>
                <a:latin typeface="Tahoma" panose="020B0604030504040204" pitchFamily="34" charset="0"/>
                <a:ea typeface="+mn-ea"/>
                <a:cs typeface="B Nazanin" panose="00000400000000000000" pitchFamily="2" charset="-78"/>
              </a:rPr>
              <a:t> </a:t>
            </a:r>
            <a:r>
              <a:rPr lang="fa-IR" sz="2400" dirty="0" err="1">
                <a:solidFill>
                  <a:srgbClr val="000000"/>
                </a:solidFill>
                <a:latin typeface="Tahoma" panose="020B0604030504040204" pitchFamily="34" charset="0"/>
                <a:ea typeface="+mn-ea"/>
                <a:cs typeface="B Nazanin" panose="00000400000000000000" pitchFamily="2" charset="-78"/>
              </a:rPr>
              <a:t>مشتريان</a:t>
            </a:r>
            <a:r>
              <a:rPr lang="fa-IR" sz="2400" dirty="0">
                <a:solidFill>
                  <a:srgbClr val="000000"/>
                </a:solidFill>
                <a:latin typeface="Tahoma" panose="020B0604030504040204" pitchFamily="34" charset="0"/>
                <a:ea typeface="+mn-ea"/>
                <a:cs typeface="B Nazanin" panose="00000400000000000000" pitchFamily="2" charset="-78"/>
              </a:rPr>
              <a:t> را دارد </a:t>
            </a:r>
            <a:r>
              <a:rPr lang="fa-IR" sz="2400" dirty="0" err="1">
                <a:solidFill>
                  <a:srgbClr val="000000"/>
                </a:solidFill>
                <a:latin typeface="Tahoma" panose="020B0604030504040204" pitchFamily="34" charset="0"/>
                <a:ea typeface="+mn-ea"/>
                <a:cs typeface="B Nazanin" panose="00000400000000000000" pitchFamily="2" charset="-78"/>
              </a:rPr>
              <a:t>درنظر</a:t>
            </a:r>
            <a:r>
              <a:rPr lang="fa-IR" sz="2400" dirty="0">
                <a:solidFill>
                  <a:srgbClr val="000000"/>
                </a:solidFill>
                <a:latin typeface="Tahoma" panose="020B0604030504040204" pitchFamily="34" charset="0"/>
                <a:ea typeface="+mn-ea"/>
                <a:cs typeface="B Nazanin" panose="00000400000000000000" pitchFamily="2" charset="-78"/>
              </a:rPr>
              <a:t> </a:t>
            </a:r>
            <a:r>
              <a:rPr lang="fa-IR" sz="2400" dirty="0" err="1">
                <a:solidFill>
                  <a:srgbClr val="000000"/>
                </a:solidFill>
                <a:latin typeface="Tahoma" panose="020B0604030504040204" pitchFamily="34" charset="0"/>
                <a:ea typeface="+mn-ea"/>
                <a:cs typeface="B Nazanin" panose="00000400000000000000" pitchFamily="2" charset="-78"/>
              </a:rPr>
              <a:t>بگيريد</a:t>
            </a:r>
            <a:r>
              <a:rPr lang="fa-IR" sz="2400" dirty="0">
                <a:solidFill>
                  <a:srgbClr val="000000"/>
                </a:solidFill>
                <a:latin typeface="Tahoma" panose="020B0604030504040204" pitchFamily="34" charset="0"/>
                <a:ea typeface="+mn-ea"/>
                <a:cs typeface="B Nazanin" panose="00000400000000000000" pitchFamily="2" charset="-78"/>
              </a:rPr>
              <a:t>:</a:t>
            </a:r>
            <a:br>
              <a:rPr lang="en-US" altLang="en-US" sz="2400" dirty="0">
                <a:solidFill>
                  <a:srgbClr val="000000"/>
                </a:solidFill>
                <a:latin typeface="Tahoma" panose="020B0604030504040204" pitchFamily="34" charset="0"/>
                <a:ea typeface="+mn-ea"/>
                <a:cs typeface="B Nazanin" panose="00000400000000000000" pitchFamily="2" charset="-78"/>
              </a:rPr>
            </a:br>
            <a:endParaRPr lang="en-US" sz="2400" dirty="0"/>
          </a:p>
        </p:txBody>
      </p:sp>
      <p:sp>
        <p:nvSpPr>
          <p:cNvPr id="143362" name="Content Placeholder 2"/>
          <p:cNvSpPr>
            <a:spLocks noGrp="1"/>
          </p:cNvSpPr>
          <p:nvPr>
            <p:ph idx="1"/>
          </p:nvPr>
        </p:nvSpPr>
        <p:spPr>
          <a:xfrm>
            <a:off x="378936" y="762000"/>
            <a:ext cx="8487747" cy="3581400"/>
          </a:xfrm>
        </p:spPr>
        <p:txBody>
          <a:bodyPr>
            <a:normAutofit/>
          </a:bodyPr>
          <a:lstStyle/>
          <a:p>
            <a:pPr marL="0" lvl="0" indent="0" algn="r" rtl="1" eaLnBrk="0" fontAlgn="base" hangingPunct="0">
              <a:lnSpc>
                <a:spcPct val="100000"/>
              </a:lnSpc>
              <a:spcBef>
                <a:spcPct val="0"/>
              </a:spcBef>
              <a:spcAft>
                <a:spcPct val="0"/>
              </a:spcAft>
              <a:buClrTx/>
              <a:buSzTx/>
              <a:buNone/>
            </a:pPr>
            <a:r>
              <a:rPr lang="ar-SA" altLang="en-US" dirty="0">
                <a:solidFill>
                  <a:srgbClr val="000000"/>
                </a:solidFill>
                <a:latin typeface="Tahoma" panose="020B0604030504040204" pitchFamily="34" charset="0"/>
                <a:cs typeface="B Nazanin" panose="00000400000000000000" pitchFamily="2" charset="-78"/>
              </a:rPr>
              <a:t>اين افزونگی </a:t>
            </a:r>
            <a:r>
              <a:rPr lang="ar-SA" altLang="en-US" b="1" dirty="0">
                <a:solidFill>
                  <a:srgbClr val="000000"/>
                </a:solidFill>
                <a:latin typeface="Tahoma" panose="020B0604030504040204" pitchFamily="34" charset="0"/>
                <a:cs typeface="B Nazanin" panose="00000400000000000000" pitchFamily="2" charset="-78"/>
              </a:rPr>
              <a:t>مشکلات</a:t>
            </a:r>
            <a:r>
              <a:rPr lang="ar-SA" altLang="en-US" dirty="0">
                <a:solidFill>
                  <a:srgbClr val="000000"/>
                </a:solidFill>
                <a:latin typeface="Tahoma" panose="020B0604030504040204" pitchFamily="34" charset="0"/>
                <a:cs typeface="B Nazanin" panose="00000400000000000000" pitchFamily="2" charset="-78"/>
              </a:rPr>
              <a:t> زير را می تواند ايجاد کند:</a:t>
            </a:r>
            <a:endParaRPr lang="en-US" altLang="en-US" sz="1200" dirty="0">
              <a:cs typeface="B Nazanin" panose="00000400000000000000" pitchFamily="2" charset="-78"/>
            </a:endParaRPr>
          </a:p>
          <a:p>
            <a:pPr algn="r" rtl="1" eaLnBrk="0" fontAlgn="base" hangingPunct="0">
              <a:lnSpc>
                <a:spcPct val="100000"/>
              </a:lnSpc>
              <a:spcBef>
                <a:spcPct val="0"/>
              </a:spcBef>
              <a:spcAft>
                <a:spcPct val="0"/>
              </a:spcAft>
              <a:buClrTx/>
            </a:pPr>
            <a:r>
              <a:rPr lang="fa-IR" altLang="en-US" dirty="0">
                <a:solidFill>
                  <a:srgbClr val="000000"/>
                </a:solidFill>
                <a:latin typeface="Arial" panose="020B0604020202020204" pitchFamily="34" charset="0"/>
                <a:cs typeface="B Nazanin" panose="00000400000000000000" pitchFamily="2" charset="-78"/>
              </a:rPr>
              <a:t> </a:t>
            </a:r>
            <a:r>
              <a:rPr lang="ar-SA" altLang="en-US" b="1" dirty="0">
                <a:solidFill>
                  <a:srgbClr val="000000"/>
                </a:solidFill>
                <a:latin typeface="Arial" panose="020B0604020202020204" pitchFamily="34" charset="0"/>
                <a:cs typeface="B Nazanin" panose="00000400000000000000" pitchFamily="2" charset="-78"/>
              </a:rPr>
              <a:t>هدر رفتن فضای ذخيره سازی.</a:t>
            </a:r>
            <a:endParaRPr lang="fa-IR" altLang="en-US" b="1" dirty="0">
              <a:solidFill>
                <a:srgbClr val="000000"/>
              </a:solidFill>
              <a:latin typeface="Arial" panose="020B0604020202020204" pitchFamily="34" charset="0"/>
              <a:cs typeface="B Nazanin" panose="00000400000000000000" pitchFamily="2" charset="-78"/>
            </a:endParaRPr>
          </a:p>
          <a:p>
            <a:pPr lvl="1" algn="r" rtl="1" eaLnBrk="0" fontAlgn="base" hangingPunct="0">
              <a:lnSpc>
                <a:spcPct val="100000"/>
              </a:lnSpc>
              <a:spcBef>
                <a:spcPct val="0"/>
              </a:spcBef>
              <a:spcAft>
                <a:spcPct val="0"/>
              </a:spcAft>
              <a:buClrTx/>
            </a:pPr>
            <a:r>
              <a:rPr lang="ar-SA" altLang="en-US" sz="1800" dirty="0">
                <a:solidFill>
                  <a:srgbClr val="000000"/>
                </a:solidFill>
                <a:latin typeface="Arial" panose="020B0604020202020204" pitchFamily="34" charset="0"/>
                <a:cs typeface="B Nazanin" panose="00000400000000000000" pitchFamily="2" charset="-78"/>
              </a:rPr>
              <a:t> با وجوديکه امروزه ديسک های چندصد گيگا بايتی وجود دارد چندين بار ذخيره يک داده غير ضروری است.</a:t>
            </a:r>
            <a:endParaRPr lang="fa-IR" altLang="en-US" sz="1800" dirty="0">
              <a:solidFill>
                <a:srgbClr val="000000"/>
              </a:solidFill>
              <a:latin typeface="Arial" panose="020B0604020202020204" pitchFamily="34" charset="0"/>
              <a:cs typeface="B Nazanin" panose="00000400000000000000" pitchFamily="2" charset="-78"/>
            </a:endParaRPr>
          </a:p>
          <a:p>
            <a:pPr algn="r" rtl="1" eaLnBrk="0" fontAlgn="base" hangingPunct="0">
              <a:lnSpc>
                <a:spcPct val="100000"/>
              </a:lnSpc>
              <a:spcBef>
                <a:spcPct val="0"/>
              </a:spcBef>
              <a:spcAft>
                <a:spcPct val="0"/>
              </a:spcAft>
              <a:buClrTx/>
            </a:pPr>
            <a:r>
              <a:rPr lang="ar-SA" altLang="en-US" b="1" dirty="0">
                <a:solidFill>
                  <a:srgbClr val="000000"/>
                </a:solidFill>
                <a:latin typeface="Arial" panose="020B0604020202020204" pitchFamily="34" charset="0"/>
                <a:cs typeface="B Nazanin" panose="00000400000000000000" pitchFamily="2" charset="-78"/>
              </a:rPr>
              <a:t>آنومالی در بهنگام سازی</a:t>
            </a:r>
            <a:endParaRPr lang="fa-IR" altLang="en-US" b="1" dirty="0">
              <a:solidFill>
                <a:srgbClr val="000000"/>
              </a:solidFill>
              <a:latin typeface="Arial" panose="020B0604020202020204" pitchFamily="34" charset="0"/>
              <a:cs typeface="B Nazanin" panose="00000400000000000000" pitchFamily="2" charset="-78"/>
            </a:endParaRPr>
          </a:p>
          <a:p>
            <a:pPr lvl="1" algn="r" rtl="1" eaLnBrk="0" fontAlgn="base" hangingPunct="0">
              <a:lnSpc>
                <a:spcPct val="100000"/>
              </a:lnSpc>
              <a:spcBef>
                <a:spcPct val="0"/>
              </a:spcBef>
              <a:spcAft>
                <a:spcPct val="0"/>
              </a:spcAft>
              <a:buClrTx/>
            </a:pPr>
            <a:r>
              <a:rPr lang="ar-SA" altLang="en-US" sz="1800" dirty="0">
                <a:solidFill>
                  <a:srgbClr val="000000"/>
                </a:solidFill>
                <a:latin typeface="Arial" panose="020B0604020202020204" pitchFamily="34" charset="0"/>
                <a:cs typeface="B Nazanin" panose="00000400000000000000" pitchFamily="2" charset="-78"/>
              </a:rPr>
              <a:t> اگر داده يک مشتری، مثلا آدرس، تغيير کند بايد در همه جاهائی که ذخيره شده است اين تغيير اعمال شود درغيراينصورت جامعيت نقص می شود.</a:t>
            </a:r>
            <a:endParaRPr lang="fa-IR" altLang="en-US" sz="1800" dirty="0">
              <a:solidFill>
                <a:srgbClr val="000000"/>
              </a:solidFill>
              <a:latin typeface="Arial" panose="020B0604020202020204" pitchFamily="34" charset="0"/>
              <a:cs typeface="B Nazanin" panose="00000400000000000000" pitchFamily="2" charset="-78"/>
            </a:endParaRPr>
          </a:p>
          <a:p>
            <a:pPr algn="r" rtl="1" eaLnBrk="0" fontAlgn="base" hangingPunct="0">
              <a:lnSpc>
                <a:spcPct val="100000"/>
              </a:lnSpc>
              <a:spcBef>
                <a:spcPct val="0"/>
              </a:spcBef>
              <a:spcAft>
                <a:spcPct val="0"/>
              </a:spcAft>
              <a:buClrTx/>
            </a:pPr>
            <a:r>
              <a:rPr lang="ar-SA" altLang="en-US" b="1" dirty="0">
                <a:solidFill>
                  <a:srgbClr val="000000"/>
                </a:solidFill>
                <a:latin typeface="Arial" panose="020B0604020202020204" pitchFamily="34" charset="0"/>
                <a:cs typeface="B Nazanin" panose="00000400000000000000" pitchFamily="2" charset="-78"/>
              </a:rPr>
              <a:t> آنومالی در حذف.</a:t>
            </a:r>
            <a:endParaRPr lang="fa-IR" altLang="en-US" b="1" dirty="0">
              <a:solidFill>
                <a:srgbClr val="000000"/>
              </a:solidFill>
              <a:latin typeface="Arial" panose="020B0604020202020204" pitchFamily="34" charset="0"/>
              <a:cs typeface="B Nazanin" panose="00000400000000000000" pitchFamily="2" charset="-78"/>
            </a:endParaRPr>
          </a:p>
          <a:p>
            <a:pPr lvl="1" algn="r" rtl="1" eaLnBrk="0" fontAlgn="base" hangingPunct="0">
              <a:lnSpc>
                <a:spcPct val="100000"/>
              </a:lnSpc>
              <a:spcBef>
                <a:spcPct val="0"/>
              </a:spcBef>
              <a:spcAft>
                <a:spcPct val="0"/>
              </a:spcAft>
              <a:buClrTx/>
            </a:pPr>
            <a:r>
              <a:rPr lang="ar-SA" altLang="en-US" sz="1800" dirty="0">
                <a:solidFill>
                  <a:srgbClr val="000000"/>
                </a:solidFill>
                <a:latin typeface="Arial" panose="020B0604020202020204" pitchFamily="34" charset="0"/>
                <a:cs typeface="B Nazanin" panose="00000400000000000000" pitchFamily="2" charset="-78"/>
              </a:rPr>
              <a:t> اگر اين جدول به منظور نگهداری مشخصات مشتريان باشد، اگر مشتری خريدش را پس بدهد و سطر مربوط به آن حذف شود کليه اطلاعات مشتری هم حذف می شود.</a:t>
            </a:r>
            <a:endParaRPr lang="fa-IR" altLang="en-US" sz="1800" dirty="0">
              <a:solidFill>
                <a:srgbClr val="000000"/>
              </a:solidFill>
              <a:latin typeface="Arial" panose="020B0604020202020204" pitchFamily="34" charset="0"/>
              <a:cs typeface="B Nazanin" panose="00000400000000000000" pitchFamily="2" charset="-78"/>
            </a:endParaRPr>
          </a:p>
          <a:p>
            <a:pPr algn="r" rtl="1" eaLnBrk="0" fontAlgn="base" hangingPunct="0">
              <a:lnSpc>
                <a:spcPct val="100000"/>
              </a:lnSpc>
              <a:spcBef>
                <a:spcPct val="0"/>
              </a:spcBef>
              <a:spcAft>
                <a:spcPct val="0"/>
              </a:spcAft>
              <a:buClrTx/>
            </a:pPr>
            <a:r>
              <a:rPr lang="ar-SA" altLang="en-US" b="1" dirty="0">
                <a:solidFill>
                  <a:srgbClr val="000000"/>
                </a:solidFill>
                <a:latin typeface="Arial" panose="020B0604020202020204" pitchFamily="34" charset="0"/>
                <a:cs typeface="B Nazanin" panose="00000400000000000000" pitchFamily="2" charset="-78"/>
              </a:rPr>
              <a:t> آنومالی در درج.</a:t>
            </a:r>
            <a:endParaRPr lang="fa-IR" altLang="en-US" b="1" dirty="0">
              <a:solidFill>
                <a:srgbClr val="000000"/>
              </a:solidFill>
              <a:latin typeface="Arial" panose="020B0604020202020204" pitchFamily="34" charset="0"/>
              <a:cs typeface="B Nazanin" panose="00000400000000000000" pitchFamily="2" charset="-78"/>
            </a:endParaRPr>
          </a:p>
          <a:p>
            <a:pPr lvl="1" algn="r" rtl="1" eaLnBrk="0" fontAlgn="base" hangingPunct="0">
              <a:lnSpc>
                <a:spcPct val="100000"/>
              </a:lnSpc>
              <a:spcBef>
                <a:spcPct val="0"/>
              </a:spcBef>
              <a:spcAft>
                <a:spcPct val="0"/>
              </a:spcAft>
              <a:buClrTx/>
            </a:pPr>
            <a:r>
              <a:rPr lang="ar-SA" altLang="en-US" sz="1800" dirty="0">
                <a:solidFill>
                  <a:srgbClr val="000000"/>
                </a:solidFill>
                <a:latin typeface="Arial" panose="020B0604020202020204" pitchFamily="34" charset="0"/>
                <a:cs typeface="B Nazanin" panose="00000400000000000000" pitchFamily="2" charset="-78"/>
              </a:rPr>
              <a:t> به همين صورت نمی توانيم مشخصات مشتری جديد را درج کنيم مگر اينکه کالائی خريده باشد.</a:t>
            </a:r>
          </a:p>
        </p:txBody>
      </p:sp>
      <p:sp>
        <p:nvSpPr>
          <p:cNvPr id="3" name="Slide Number Placeholder 2">
            <a:extLst>
              <a:ext uri="{FF2B5EF4-FFF2-40B4-BE49-F238E27FC236}">
                <a16:creationId xmlns:a16="http://schemas.microsoft.com/office/drawing/2014/main" id="{521053D8-F3C9-46BD-B3CC-6786F7F221B5}"/>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8</a:t>
            </a:fld>
            <a:endParaRPr lang="en-US"/>
          </a:p>
        </p:txBody>
      </p:sp>
      <p:graphicFrame>
        <p:nvGraphicFramePr>
          <p:cNvPr id="7" name="Table 6">
            <a:extLst>
              <a:ext uri="{FF2B5EF4-FFF2-40B4-BE49-F238E27FC236}">
                <a16:creationId xmlns:a16="http://schemas.microsoft.com/office/drawing/2014/main" id="{CF282F64-D4DA-4DCA-85C8-5AC415413ED5}"/>
              </a:ext>
            </a:extLst>
          </p:cNvPr>
          <p:cNvGraphicFramePr>
            <a:graphicFrameLocks noGrp="1"/>
          </p:cNvGraphicFramePr>
          <p:nvPr>
            <p:extLst>
              <p:ext uri="{D42A27DB-BD31-4B8C-83A1-F6EECF244321}">
                <p14:modId xmlns:p14="http://schemas.microsoft.com/office/powerpoint/2010/main" val="4144137661"/>
              </p:ext>
            </p:extLst>
          </p:nvPr>
        </p:nvGraphicFramePr>
        <p:xfrm>
          <a:off x="81497" y="3997587"/>
          <a:ext cx="8981005" cy="2682351"/>
        </p:xfrm>
        <a:graphic>
          <a:graphicData uri="http://schemas.openxmlformats.org/drawingml/2006/table">
            <a:tbl>
              <a:tblPr firstRow="1" firstCol="1" bandRow="1">
                <a:tableStyleId>{616DA210-FB5B-4158-B5E0-FEB733F419BA}</a:tableStyleId>
              </a:tblPr>
              <a:tblGrid>
                <a:gridCol w="586937">
                  <a:extLst>
                    <a:ext uri="{9D8B030D-6E8A-4147-A177-3AD203B41FA5}">
                      <a16:colId xmlns:a16="http://schemas.microsoft.com/office/drawing/2014/main" val="234041042"/>
                    </a:ext>
                  </a:extLst>
                </a:gridCol>
                <a:gridCol w="940021">
                  <a:extLst>
                    <a:ext uri="{9D8B030D-6E8A-4147-A177-3AD203B41FA5}">
                      <a16:colId xmlns:a16="http://schemas.microsoft.com/office/drawing/2014/main" val="3415118693"/>
                    </a:ext>
                  </a:extLst>
                </a:gridCol>
                <a:gridCol w="922588">
                  <a:extLst>
                    <a:ext uri="{9D8B030D-6E8A-4147-A177-3AD203B41FA5}">
                      <a16:colId xmlns:a16="http://schemas.microsoft.com/office/drawing/2014/main" val="3881982512"/>
                    </a:ext>
                  </a:extLst>
                </a:gridCol>
                <a:gridCol w="461294">
                  <a:extLst>
                    <a:ext uri="{9D8B030D-6E8A-4147-A177-3AD203B41FA5}">
                      <a16:colId xmlns:a16="http://schemas.microsoft.com/office/drawing/2014/main" val="2484215510"/>
                    </a:ext>
                  </a:extLst>
                </a:gridCol>
                <a:gridCol w="682078">
                  <a:extLst>
                    <a:ext uri="{9D8B030D-6E8A-4147-A177-3AD203B41FA5}">
                      <a16:colId xmlns:a16="http://schemas.microsoft.com/office/drawing/2014/main" val="1297653461"/>
                    </a:ext>
                  </a:extLst>
                </a:gridCol>
                <a:gridCol w="1156146">
                  <a:extLst>
                    <a:ext uri="{9D8B030D-6E8A-4147-A177-3AD203B41FA5}">
                      <a16:colId xmlns:a16="http://schemas.microsoft.com/office/drawing/2014/main" val="3484224265"/>
                    </a:ext>
                  </a:extLst>
                </a:gridCol>
                <a:gridCol w="847841">
                  <a:extLst>
                    <a:ext uri="{9D8B030D-6E8A-4147-A177-3AD203B41FA5}">
                      <a16:colId xmlns:a16="http://schemas.microsoft.com/office/drawing/2014/main" val="3482110401"/>
                    </a:ext>
                  </a:extLst>
                </a:gridCol>
                <a:gridCol w="770764">
                  <a:extLst>
                    <a:ext uri="{9D8B030D-6E8A-4147-A177-3AD203B41FA5}">
                      <a16:colId xmlns:a16="http://schemas.microsoft.com/office/drawing/2014/main" val="1813858957"/>
                    </a:ext>
                  </a:extLst>
                </a:gridCol>
                <a:gridCol w="770764">
                  <a:extLst>
                    <a:ext uri="{9D8B030D-6E8A-4147-A177-3AD203B41FA5}">
                      <a16:colId xmlns:a16="http://schemas.microsoft.com/office/drawing/2014/main" val="1355875302"/>
                    </a:ext>
                  </a:extLst>
                </a:gridCol>
                <a:gridCol w="1310300">
                  <a:extLst>
                    <a:ext uri="{9D8B030D-6E8A-4147-A177-3AD203B41FA5}">
                      <a16:colId xmlns:a16="http://schemas.microsoft.com/office/drawing/2014/main" val="1675925667"/>
                    </a:ext>
                  </a:extLst>
                </a:gridCol>
                <a:gridCol w="532272">
                  <a:extLst>
                    <a:ext uri="{9D8B030D-6E8A-4147-A177-3AD203B41FA5}">
                      <a16:colId xmlns:a16="http://schemas.microsoft.com/office/drawing/2014/main" val="236614085"/>
                    </a:ext>
                  </a:extLst>
                </a:gridCol>
              </a:tblGrid>
              <a:tr h="531066">
                <a:tc>
                  <a:txBody>
                    <a:bodyPr/>
                    <a:lstStyle/>
                    <a:p>
                      <a:pPr marL="0" marR="0">
                        <a:lnSpc>
                          <a:spcPct val="107000"/>
                        </a:lnSpc>
                        <a:spcBef>
                          <a:spcPts val="0"/>
                        </a:spcBef>
                        <a:spcAft>
                          <a:spcPts val="0"/>
                        </a:spcAft>
                      </a:pPr>
                      <a:r>
                        <a:rPr lang="en-US" sz="1100" dirty="0">
                          <a:solidFill>
                            <a:schemeClr val="tx2">
                              <a:lumMod val="75000"/>
                            </a:schemeClr>
                          </a:solidFill>
                          <a:effectLst/>
                        </a:rPr>
                        <a:t>Sale 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SaleDate</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ProductNo</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Qty</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Amount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Salesrep</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CustomerNo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First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Last</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Address</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CreditLimit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78874611"/>
                  </a:ext>
                </a:extLst>
              </a:tr>
              <a:tr h="351027">
                <a:tc>
                  <a:txBody>
                    <a:bodyPr/>
                    <a:lstStyle/>
                    <a:p>
                      <a:pPr marL="0" marR="0">
                        <a:lnSpc>
                          <a:spcPct val="107000"/>
                        </a:lnSpc>
                        <a:spcBef>
                          <a:spcPts val="0"/>
                        </a:spcBef>
                        <a:spcAft>
                          <a:spcPts val="0"/>
                        </a:spcAft>
                      </a:pPr>
                      <a:r>
                        <a:rPr lang="en-US" sz="1050" b="1" dirty="0">
                          <a:effectLst/>
                        </a:rPr>
                        <a:t>12345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Aug 12 2002</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23.95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Dave Williams</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4649-4673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Richard</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Johnston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14 West Avenue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1000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20734119"/>
                  </a:ext>
                </a:extLst>
              </a:tr>
              <a:tr h="351027">
                <a:tc>
                  <a:txBody>
                    <a:bodyPr/>
                    <a:lstStyle/>
                    <a:p>
                      <a:pPr marL="0" marR="0">
                        <a:lnSpc>
                          <a:spcPct val="107000"/>
                        </a:lnSpc>
                        <a:spcBef>
                          <a:spcPts val="0"/>
                        </a:spcBef>
                        <a:spcAft>
                          <a:spcPts val="0"/>
                        </a:spcAft>
                      </a:pPr>
                      <a:r>
                        <a:rPr lang="en-US" sz="1050" b="1">
                          <a:effectLst/>
                        </a:rPr>
                        <a:t>12346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12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AQX88916</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167.65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1113-7741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Wayne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Jones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 York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20454084"/>
                  </a:ext>
                </a:extLst>
              </a:tr>
              <a:tr h="351027">
                <a:tc>
                  <a:txBody>
                    <a:bodyPr/>
                    <a:lstStyle/>
                    <a:p>
                      <a:pPr marL="0" marR="0">
                        <a:lnSpc>
                          <a:spcPct val="107000"/>
                        </a:lnSpc>
                        <a:spcBef>
                          <a:spcPts val="0"/>
                        </a:spcBef>
                        <a:spcAft>
                          <a:spcPts val="0"/>
                        </a:spcAft>
                      </a:pPr>
                      <a:r>
                        <a:rPr lang="en-US" sz="1050" b="1">
                          <a:effectLst/>
                        </a:rPr>
                        <a:t>12347</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AHL46785</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3705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5001.75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Li Qing</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995 Forth Street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41532585"/>
                  </a:ext>
                </a:extLst>
              </a:tr>
              <a:tr h="249059">
                <a:tc>
                  <a:txBody>
                    <a:bodyPr/>
                    <a:lstStyle/>
                    <a:p>
                      <a:pPr marL="0" marR="0">
                        <a:lnSpc>
                          <a:spcPct val="107000"/>
                        </a:lnSpc>
                        <a:spcBef>
                          <a:spcPts val="0"/>
                        </a:spcBef>
                        <a:spcAft>
                          <a:spcPts val="0"/>
                        </a:spcAft>
                      </a:pPr>
                      <a:r>
                        <a:rPr lang="en-US" sz="1050" b="1">
                          <a:effectLst/>
                        </a:rPr>
                        <a:t>12348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118.5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Sara Thompson</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050" b="1" dirty="0">
                          <a:effectLst/>
                        </a:rPr>
                        <a:t> &lt;</a:t>
                      </a:r>
                      <a:r>
                        <a:rPr lang="en-US" sz="1050" b="1" i="1" dirty="0">
                          <a:effectLst/>
                        </a:rPr>
                        <a:t>null&gt;</a:t>
                      </a:r>
                      <a:endParaRPr lang="en-US" sz="1050" b="1" i="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9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97738917"/>
                  </a:ext>
                </a:extLst>
              </a:tr>
              <a:tr h="249059">
                <a:tc>
                  <a:txBody>
                    <a:bodyPr/>
                    <a:lstStyle/>
                    <a:p>
                      <a:pPr marL="0" marR="0">
                        <a:lnSpc>
                          <a:spcPct val="107000"/>
                        </a:lnSpc>
                        <a:spcBef>
                          <a:spcPts val="0"/>
                        </a:spcBef>
                        <a:spcAft>
                          <a:spcPts val="0"/>
                        </a:spcAft>
                      </a:pPr>
                      <a:r>
                        <a:rPr lang="en-US" sz="1050" b="1">
                          <a:effectLst/>
                        </a:rPr>
                        <a:t>12349</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940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2227.8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 Forth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76984474"/>
                  </a:ext>
                </a:extLst>
              </a:tr>
              <a:tr h="249059">
                <a:tc>
                  <a:txBody>
                    <a:bodyPr/>
                    <a:lstStyle/>
                    <a:p>
                      <a:pPr marL="0" marR="0">
                        <a:lnSpc>
                          <a:spcPct val="107000"/>
                        </a:lnSpc>
                        <a:spcBef>
                          <a:spcPts val="0"/>
                        </a:spcBef>
                        <a:spcAft>
                          <a:spcPts val="0"/>
                        </a:spcAft>
                      </a:pPr>
                      <a:r>
                        <a:rPr lang="en-US" sz="1050" b="1">
                          <a:effectLst/>
                        </a:rPr>
                        <a:t>12350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7671-3496</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Antonio</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Gonzales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55B Granary Lane</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dirty="0">
                          <a:ln>
                            <a:noFill/>
                          </a:ln>
                          <a:solidFill>
                            <a:srgbClr val="000000"/>
                          </a:solidFill>
                          <a:effectLst/>
                          <a:uLnTx/>
                          <a:uFillTx/>
                          <a:latin typeface="Helvetica"/>
                          <a:ea typeface="+mn-ea"/>
                          <a:cs typeface="+mn-cs"/>
                        </a:rPr>
                        <a:t>&lt;</a:t>
                      </a:r>
                      <a:r>
                        <a:rPr kumimoji="0" lang="en-US" sz="900" b="1" i="1" u="none" strike="noStrike" kern="1200" cap="none" spc="0" normalizeH="0" baseline="0" noProof="0" dirty="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43762065"/>
                  </a:ext>
                </a:extLst>
              </a:tr>
              <a:tr h="351027">
                <a:tc>
                  <a:txBody>
                    <a:bodyPr/>
                    <a:lstStyle/>
                    <a:p>
                      <a:pPr marL="0" marR="0">
                        <a:lnSpc>
                          <a:spcPct val="107000"/>
                        </a:lnSpc>
                        <a:spcBef>
                          <a:spcPts val="0"/>
                        </a:spcBef>
                        <a:spcAft>
                          <a:spcPts val="0"/>
                        </a:spcAft>
                      </a:pPr>
                      <a:r>
                        <a:rPr lang="en-US" sz="1050" b="1" dirty="0">
                          <a:effectLst/>
                        </a:rPr>
                        <a:t>12351</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1317.25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Dave Williams</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6794-1674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Diane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Adams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364 East Road</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150</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34904673"/>
                  </a:ext>
                </a:extLst>
              </a:tr>
            </a:tbl>
          </a:graphicData>
        </a:graphic>
      </p:graphicFrame>
    </p:spTree>
    <p:extLst>
      <p:ext uri="{BB962C8B-B14F-4D97-AF65-F5344CB8AC3E}">
        <p14:creationId xmlns:p14="http://schemas.microsoft.com/office/powerpoint/2010/main" val="2099095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33AF14-6EAC-4C24-8AC5-F34CF29D928B}"/>
              </a:ext>
            </a:extLst>
          </p:cNvPr>
          <p:cNvSpPr>
            <a:spLocks noGrp="1"/>
          </p:cNvSpPr>
          <p:nvPr>
            <p:ph type="title"/>
          </p:nvPr>
        </p:nvSpPr>
        <p:spPr>
          <a:xfrm>
            <a:off x="592623" y="2624328"/>
            <a:ext cx="8176727" cy="1609344"/>
          </a:xfrm>
        </p:spPr>
        <p:txBody>
          <a:bodyPr>
            <a:noAutofit/>
          </a:bodyPr>
          <a:lstStyle/>
          <a:p>
            <a:pPr algn="r" rtl="1"/>
            <a:r>
              <a:rPr lang="fa-IR" sz="2400" dirty="0">
                <a:solidFill>
                  <a:srgbClr val="000000"/>
                </a:solidFill>
                <a:latin typeface="Tahoma" panose="020B0604030504040204" pitchFamily="34" charset="0"/>
                <a:ea typeface="+mn-ea"/>
                <a:cs typeface="B Nazanin" panose="00000400000000000000" pitchFamily="2" charset="-78"/>
              </a:rPr>
              <a:t>مثال. جدول </a:t>
            </a:r>
            <a:r>
              <a:rPr lang="fa-IR" sz="2400" dirty="0" err="1">
                <a:solidFill>
                  <a:srgbClr val="000000"/>
                </a:solidFill>
                <a:latin typeface="Tahoma" panose="020B0604030504040204" pitchFamily="34" charset="0"/>
                <a:ea typeface="+mn-ea"/>
                <a:cs typeface="B Nazanin" panose="00000400000000000000" pitchFamily="2" charset="-78"/>
              </a:rPr>
              <a:t>زير</a:t>
            </a:r>
            <a:r>
              <a:rPr lang="fa-IR" sz="2400" dirty="0">
                <a:solidFill>
                  <a:srgbClr val="000000"/>
                </a:solidFill>
                <a:latin typeface="Tahoma" panose="020B0604030504040204" pitchFamily="34" charset="0"/>
                <a:ea typeface="+mn-ea"/>
                <a:cs typeface="B Nazanin" panose="00000400000000000000" pitchFamily="2" charset="-78"/>
              </a:rPr>
              <a:t> که اطلاعات مربوط به </a:t>
            </a:r>
            <a:r>
              <a:rPr lang="fa-IR" sz="2400" dirty="0" err="1">
                <a:solidFill>
                  <a:srgbClr val="000000"/>
                </a:solidFill>
                <a:latin typeface="Tahoma" panose="020B0604030504040204" pitchFamily="34" charset="0"/>
                <a:ea typeface="+mn-ea"/>
                <a:cs typeface="B Nazanin" panose="00000400000000000000" pitchFamily="2" charset="-78"/>
              </a:rPr>
              <a:t>خريد</a:t>
            </a:r>
            <a:r>
              <a:rPr lang="fa-IR" sz="2400" dirty="0">
                <a:solidFill>
                  <a:srgbClr val="000000"/>
                </a:solidFill>
                <a:latin typeface="Tahoma" panose="020B0604030504040204" pitchFamily="34" charset="0"/>
                <a:ea typeface="+mn-ea"/>
                <a:cs typeface="B Nazanin" panose="00000400000000000000" pitchFamily="2" charset="-78"/>
              </a:rPr>
              <a:t> </a:t>
            </a:r>
            <a:r>
              <a:rPr lang="fa-IR" sz="2400" dirty="0" err="1">
                <a:solidFill>
                  <a:srgbClr val="000000"/>
                </a:solidFill>
                <a:latin typeface="Tahoma" panose="020B0604030504040204" pitchFamily="34" charset="0"/>
                <a:ea typeface="+mn-ea"/>
                <a:cs typeface="B Nazanin" panose="00000400000000000000" pitchFamily="2" charset="-78"/>
              </a:rPr>
              <a:t>مشتريان</a:t>
            </a:r>
            <a:r>
              <a:rPr lang="fa-IR" sz="2400" dirty="0">
                <a:solidFill>
                  <a:srgbClr val="000000"/>
                </a:solidFill>
                <a:latin typeface="Tahoma" panose="020B0604030504040204" pitchFamily="34" charset="0"/>
                <a:ea typeface="+mn-ea"/>
                <a:cs typeface="B Nazanin" panose="00000400000000000000" pitchFamily="2" charset="-78"/>
              </a:rPr>
              <a:t> را دارد </a:t>
            </a:r>
            <a:r>
              <a:rPr lang="fa-IR" sz="2400" dirty="0" err="1">
                <a:solidFill>
                  <a:srgbClr val="000000"/>
                </a:solidFill>
                <a:latin typeface="Tahoma" panose="020B0604030504040204" pitchFamily="34" charset="0"/>
                <a:ea typeface="+mn-ea"/>
                <a:cs typeface="B Nazanin" panose="00000400000000000000" pitchFamily="2" charset="-78"/>
              </a:rPr>
              <a:t>درنظر</a:t>
            </a:r>
            <a:r>
              <a:rPr lang="fa-IR" sz="2400" dirty="0">
                <a:solidFill>
                  <a:srgbClr val="000000"/>
                </a:solidFill>
                <a:latin typeface="Tahoma" panose="020B0604030504040204" pitchFamily="34" charset="0"/>
                <a:ea typeface="+mn-ea"/>
                <a:cs typeface="B Nazanin" panose="00000400000000000000" pitchFamily="2" charset="-78"/>
              </a:rPr>
              <a:t> </a:t>
            </a:r>
            <a:r>
              <a:rPr lang="fa-IR" sz="2400" dirty="0" err="1">
                <a:solidFill>
                  <a:srgbClr val="000000"/>
                </a:solidFill>
                <a:latin typeface="Tahoma" panose="020B0604030504040204" pitchFamily="34" charset="0"/>
                <a:ea typeface="+mn-ea"/>
                <a:cs typeface="B Nazanin" panose="00000400000000000000" pitchFamily="2" charset="-78"/>
              </a:rPr>
              <a:t>بگيريد</a:t>
            </a:r>
            <a:r>
              <a:rPr lang="fa-IR" sz="2400" dirty="0">
                <a:solidFill>
                  <a:srgbClr val="000000"/>
                </a:solidFill>
                <a:latin typeface="Tahoma" panose="020B0604030504040204" pitchFamily="34" charset="0"/>
                <a:ea typeface="+mn-ea"/>
                <a:cs typeface="B Nazanin" panose="00000400000000000000" pitchFamily="2" charset="-78"/>
              </a:rPr>
              <a:t>:</a:t>
            </a:r>
            <a:br>
              <a:rPr lang="en-US" altLang="en-US" sz="2400" dirty="0">
                <a:solidFill>
                  <a:srgbClr val="000000"/>
                </a:solidFill>
                <a:latin typeface="Tahoma" panose="020B0604030504040204" pitchFamily="34" charset="0"/>
                <a:ea typeface="+mn-ea"/>
                <a:cs typeface="B Nazanin" panose="00000400000000000000" pitchFamily="2" charset="-78"/>
              </a:rPr>
            </a:br>
            <a:endParaRPr lang="en-US" sz="2400" dirty="0"/>
          </a:p>
        </p:txBody>
      </p:sp>
      <p:sp>
        <p:nvSpPr>
          <p:cNvPr id="143362" name="Content Placeholder 2"/>
          <p:cNvSpPr>
            <a:spLocks noGrp="1"/>
          </p:cNvSpPr>
          <p:nvPr>
            <p:ph idx="1"/>
          </p:nvPr>
        </p:nvSpPr>
        <p:spPr>
          <a:xfrm>
            <a:off x="299471" y="381000"/>
            <a:ext cx="8295081" cy="4999037"/>
          </a:xfrm>
        </p:spPr>
        <p:txBody>
          <a:bodyPr>
            <a:normAutofit/>
          </a:bodyPr>
          <a:lstStyle/>
          <a:p>
            <a:pPr algn="r" rtl="1" eaLnBrk="0" fontAlgn="base" hangingPunct="0">
              <a:lnSpc>
                <a:spcPct val="100000"/>
              </a:lnSpc>
              <a:spcBef>
                <a:spcPct val="0"/>
              </a:spcBef>
              <a:spcAft>
                <a:spcPct val="0"/>
              </a:spcAft>
              <a:buClrTx/>
            </a:pPr>
            <a:r>
              <a:rPr lang="fa-IR" altLang="en-US" sz="2800" dirty="0">
                <a:latin typeface="Arial" panose="020B0604020202020204" pitchFamily="34" charset="0"/>
                <a:cs typeface="B Nazanin" panose="00000400000000000000" pitchFamily="2" charset="-78"/>
              </a:rPr>
              <a:t>راهکار:</a:t>
            </a:r>
          </a:p>
          <a:p>
            <a:pPr algn="r" rtl="1" eaLnBrk="0" fontAlgn="base" hangingPunct="0">
              <a:lnSpc>
                <a:spcPct val="100000"/>
              </a:lnSpc>
              <a:spcBef>
                <a:spcPct val="0"/>
              </a:spcBef>
              <a:spcAft>
                <a:spcPct val="0"/>
              </a:spcAft>
              <a:buClrTx/>
            </a:pPr>
            <a:r>
              <a:rPr lang="ar-SA" altLang="en-US" sz="2800" b="1" dirty="0">
                <a:solidFill>
                  <a:srgbClr val="000000"/>
                </a:solidFill>
                <a:latin typeface="Tahoma" panose="020B0604030504040204" pitchFamily="34" charset="0"/>
                <a:cs typeface="B Nazanin" panose="00000400000000000000" pitchFamily="2" charset="-78"/>
              </a:rPr>
              <a:t>جدا کردن داده های جدول </a:t>
            </a:r>
            <a:r>
              <a:rPr lang="fa-IR" altLang="en-US" sz="2800" dirty="0">
                <a:solidFill>
                  <a:srgbClr val="000000"/>
                </a:solidFill>
                <a:latin typeface="Tahoma" panose="020B0604030504040204" pitchFamily="34" charset="0"/>
                <a:cs typeface="B Nazanin" panose="00000400000000000000" pitchFamily="2" charset="-78"/>
              </a:rPr>
              <a:t>زیر</a:t>
            </a:r>
            <a:r>
              <a:rPr lang="ar-SA" altLang="en-US" sz="2800" dirty="0">
                <a:solidFill>
                  <a:srgbClr val="000000"/>
                </a:solidFill>
                <a:latin typeface="Tahoma" panose="020B0604030504040204" pitchFamily="34" charset="0"/>
                <a:cs typeface="B Nazanin" panose="00000400000000000000" pitchFamily="2" charset="-78"/>
              </a:rPr>
              <a:t> به جداول جداگانه افزونگی را کاهش می دهد</a:t>
            </a:r>
            <a:endParaRPr lang="fa-IR" altLang="en-US" sz="2800" dirty="0">
              <a:solidFill>
                <a:srgbClr val="000000"/>
              </a:solidFill>
              <a:latin typeface="Tahoma" panose="020B0604030504040204" pitchFamily="34" charset="0"/>
              <a:cs typeface="B Nazanin" panose="00000400000000000000" pitchFamily="2" charset="-78"/>
            </a:endParaRPr>
          </a:p>
          <a:p>
            <a:pPr algn="r" rtl="1" eaLnBrk="0" fontAlgn="base" hangingPunct="0">
              <a:lnSpc>
                <a:spcPct val="100000"/>
              </a:lnSpc>
              <a:spcBef>
                <a:spcPct val="0"/>
              </a:spcBef>
              <a:spcAft>
                <a:spcPct val="0"/>
              </a:spcAft>
              <a:buClrTx/>
            </a:pPr>
            <a:r>
              <a:rPr lang="ar-SA" altLang="en-US" sz="2800" dirty="0">
                <a:solidFill>
                  <a:srgbClr val="000000"/>
                </a:solidFill>
                <a:latin typeface="Tahoma" panose="020B0604030504040204" pitchFamily="34" charset="0"/>
                <a:cs typeface="B Nazanin" panose="00000400000000000000" pitchFamily="2" charset="-78"/>
              </a:rPr>
              <a:t>مواجهه با </a:t>
            </a:r>
            <a:r>
              <a:rPr lang="ar-SA" altLang="en-US" sz="2800" b="1" dirty="0">
                <a:solidFill>
                  <a:srgbClr val="000000"/>
                </a:solidFill>
                <a:latin typeface="Tahoma" panose="020B0604030504040204" pitchFamily="34" charset="0"/>
                <a:cs typeface="B Nazanin" panose="00000400000000000000" pitchFamily="2" charset="-78"/>
              </a:rPr>
              <a:t>آنومالی های فوق </a:t>
            </a:r>
            <a:r>
              <a:rPr lang="ar-SA" altLang="en-US" sz="2800" dirty="0">
                <a:solidFill>
                  <a:srgbClr val="000000"/>
                </a:solidFill>
                <a:latin typeface="Tahoma" panose="020B0604030504040204" pitchFamily="34" charset="0"/>
                <a:cs typeface="B Nazanin" panose="00000400000000000000" pitchFamily="2" charset="-78"/>
              </a:rPr>
              <a:t>را ساده تر می کند.</a:t>
            </a:r>
            <a:endParaRPr lang="fa-IR" altLang="en-US" sz="2800" dirty="0">
              <a:solidFill>
                <a:srgbClr val="000000"/>
              </a:solidFill>
              <a:latin typeface="Tahoma" panose="020B0604030504040204" pitchFamily="34" charset="0"/>
              <a:cs typeface="B Nazanin" panose="00000400000000000000" pitchFamily="2" charset="-78"/>
            </a:endParaRPr>
          </a:p>
          <a:p>
            <a:pPr algn="r" rtl="1" eaLnBrk="0" fontAlgn="base" hangingPunct="0">
              <a:lnSpc>
                <a:spcPct val="100000"/>
              </a:lnSpc>
              <a:spcBef>
                <a:spcPct val="0"/>
              </a:spcBef>
              <a:spcAft>
                <a:spcPct val="0"/>
              </a:spcAft>
              <a:buClrTx/>
            </a:pPr>
            <a:r>
              <a:rPr lang="ar-SA" altLang="en-US" sz="2800" dirty="0">
                <a:solidFill>
                  <a:srgbClr val="000000"/>
                </a:solidFill>
                <a:latin typeface="Tahoma" panose="020B0604030504040204" pitchFamily="34" charset="0"/>
                <a:cs typeface="B Nazanin" panose="00000400000000000000" pitchFamily="2" charset="-78"/>
              </a:rPr>
              <a:t> اين فرآيند را </a:t>
            </a:r>
            <a:r>
              <a:rPr lang="ar-SA" altLang="en-US" sz="2800" b="1" dirty="0">
                <a:solidFill>
                  <a:srgbClr val="000000"/>
                </a:solidFill>
                <a:latin typeface="Tahoma" panose="020B0604030504040204" pitchFamily="34" charset="0"/>
                <a:cs typeface="B Nazanin" panose="00000400000000000000" pitchFamily="2" charset="-78"/>
              </a:rPr>
              <a:t>نرمالسازی</a:t>
            </a:r>
            <a:r>
              <a:rPr lang="ar-SA" altLang="en-US" sz="2800" dirty="0">
                <a:solidFill>
                  <a:srgbClr val="000000"/>
                </a:solidFill>
                <a:latin typeface="Tahoma" panose="020B0604030504040204" pitchFamily="34" charset="0"/>
                <a:cs typeface="B Nazanin" panose="00000400000000000000" pitchFamily="2" charset="-78"/>
              </a:rPr>
              <a:t> می نامند.</a:t>
            </a:r>
            <a:endParaRPr lang="ar-SA" altLang="en-US" sz="4800" dirty="0">
              <a:latin typeface="Arial" panose="020B0604020202020204" pitchFamily="34" charset="0"/>
              <a:cs typeface="B Nazanin" panose="00000400000000000000" pitchFamily="2" charset="-78"/>
            </a:endParaRPr>
          </a:p>
          <a:p>
            <a:pPr algn="r" rtl="1" eaLnBrk="0" fontAlgn="base" hangingPunct="0">
              <a:lnSpc>
                <a:spcPct val="100000"/>
              </a:lnSpc>
              <a:spcBef>
                <a:spcPct val="0"/>
              </a:spcBef>
              <a:spcAft>
                <a:spcPct val="0"/>
              </a:spcAft>
              <a:buClrTx/>
            </a:pPr>
            <a:endParaRPr lang="ar-SA" altLang="en-US" sz="2800" dirty="0">
              <a:latin typeface="Arial" panose="020B0604020202020204" pitchFamily="34" charset="0"/>
              <a:cs typeface="B Nazanin" panose="00000400000000000000" pitchFamily="2" charset="-78"/>
            </a:endParaRPr>
          </a:p>
        </p:txBody>
      </p:sp>
      <p:sp>
        <p:nvSpPr>
          <p:cNvPr id="3" name="Slide Number Placeholder 2">
            <a:extLst>
              <a:ext uri="{FF2B5EF4-FFF2-40B4-BE49-F238E27FC236}">
                <a16:creationId xmlns:a16="http://schemas.microsoft.com/office/drawing/2014/main" id="{82B0C9E7-7385-46E1-8F44-40A33D4AB2EF}"/>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9</a:t>
            </a:fld>
            <a:endParaRPr lang="en-US"/>
          </a:p>
        </p:txBody>
      </p:sp>
      <p:graphicFrame>
        <p:nvGraphicFramePr>
          <p:cNvPr id="7" name="Table 6">
            <a:extLst>
              <a:ext uri="{FF2B5EF4-FFF2-40B4-BE49-F238E27FC236}">
                <a16:creationId xmlns:a16="http://schemas.microsoft.com/office/drawing/2014/main" id="{AA623E29-4F96-482A-AFB2-FECF5EB93828}"/>
              </a:ext>
            </a:extLst>
          </p:cNvPr>
          <p:cNvGraphicFramePr>
            <a:graphicFrameLocks noGrp="1"/>
          </p:cNvGraphicFramePr>
          <p:nvPr>
            <p:extLst>
              <p:ext uri="{D42A27DB-BD31-4B8C-83A1-F6EECF244321}">
                <p14:modId xmlns:p14="http://schemas.microsoft.com/office/powerpoint/2010/main" val="3656306377"/>
              </p:ext>
            </p:extLst>
          </p:nvPr>
        </p:nvGraphicFramePr>
        <p:xfrm>
          <a:off x="81497" y="3962400"/>
          <a:ext cx="8981005" cy="2682351"/>
        </p:xfrm>
        <a:graphic>
          <a:graphicData uri="http://schemas.openxmlformats.org/drawingml/2006/table">
            <a:tbl>
              <a:tblPr firstRow="1" firstCol="1" bandRow="1">
                <a:tableStyleId>{616DA210-FB5B-4158-B5E0-FEB733F419BA}</a:tableStyleId>
              </a:tblPr>
              <a:tblGrid>
                <a:gridCol w="586937">
                  <a:extLst>
                    <a:ext uri="{9D8B030D-6E8A-4147-A177-3AD203B41FA5}">
                      <a16:colId xmlns:a16="http://schemas.microsoft.com/office/drawing/2014/main" val="234041042"/>
                    </a:ext>
                  </a:extLst>
                </a:gridCol>
                <a:gridCol w="940021">
                  <a:extLst>
                    <a:ext uri="{9D8B030D-6E8A-4147-A177-3AD203B41FA5}">
                      <a16:colId xmlns:a16="http://schemas.microsoft.com/office/drawing/2014/main" val="3415118693"/>
                    </a:ext>
                  </a:extLst>
                </a:gridCol>
                <a:gridCol w="922588">
                  <a:extLst>
                    <a:ext uri="{9D8B030D-6E8A-4147-A177-3AD203B41FA5}">
                      <a16:colId xmlns:a16="http://schemas.microsoft.com/office/drawing/2014/main" val="3881982512"/>
                    </a:ext>
                  </a:extLst>
                </a:gridCol>
                <a:gridCol w="461294">
                  <a:extLst>
                    <a:ext uri="{9D8B030D-6E8A-4147-A177-3AD203B41FA5}">
                      <a16:colId xmlns:a16="http://schemas.microsoft.com/office/drawing/2014/main" val="2484215510"/>
                    </a:ext>
                  </a:extLst>
                </a:gridCol>
                <a:gridCol w="682078">
                  <a:extLst>
                    <a:ext uri="{9D8B030D-6E8A-4147-A177-3AD203B41FA5}">
                      <a16:colId xmlns:a16="http://schemas.microsoft.com/office/drawing/2014/main" val="1297653461"/>
                    </a:ext>
                  </a:extLst>
                </a:gridCol>
                <a:gridCol w="1156146">
                  <a:extLst>
                    <a:ext uri="{9D8B030D-6E8A-4147-A177-3AD203B41FA5}">
                      <a16:colId xmlns:a16="http://schemas.microsoft.com/office/drawing/2014/main" val="3484224265"/>
                    </a:ext>
                  </a:extLst>
                </a:gridCol>
                <a:gridCol w="847841">
                  <a:extLst>
                    <a:ext uri="{9D8B030D-6E8A-4147-A177-3AD203B41FA5}">
                      <a16:colId xmlns:a16="http://schemas.microsoft.com/office/drawing/2014/main" val="3482110401"/>
                    </a:ext>
                  </a:extLst>
                </a:gridCol>
                <a:gridCol w="770764">
                  <a:extLst>
                    <a:ext uri="{9D8B030D-6E8A-4147-A177-3AD203B41FA5}">
                      <a16:colId xmlns:a16="http://schemas.microsoft.com/office/drawing/2014/main" val="1813858957"/>
                    </a:ext>
                  </a:extLst>
                </a:gridCol>
                <a:gridCol w="770764">
                  <a:extLst>
                    <a:ext uri="{9D8B030D-6E8A-4147-A177-3AD203B41FA5}">
                      <a16:colId xmlns:a16="http://schemas.microsoft.com/office/drawing/2014/main" val="1355875302"/>
                    </a:ext>
                  </a:extLst>
                </a:gridCol>
                <a:gridCol w="1310300">
                  <a:extLst>
                    <a:ext uri="{9D8B030D-6E8A-4147-A177-3AD203B41FA5}">
                      <a16:colId xmlns:a16="http://schemas.microsoft.com/office/drawing/2014/main" val="1675925667"/>
                    </a:ext>
                  </a:extLst>
                </a:gridCol>
                <a:gridCol w="532272">
                  <a:extLst>
                    <a:ext uri="{9D8B030D-6E8A-4147-A177-3AD203B41FA5}">
                      <a16:colId xmlns:a16="http://schemas.microsoft.com/office/drawing/2014/main" val="236614085"/>
                    </a:ext>
                  </a:extLst>
                </a:gridCol>
              </a:tblGrid>
              <a:tr h="531066">
                <a:tc>
                  <a:txBody>
                    <a:bodyPr/>
                    <a:lstStyle/>
                    <a:p>
                      <a:pPr marL="0" marR="0">
                        <a:lnSpc>
                          <a:spcPct val="107000"/>
                        </a:lnSpc>
                        <a:spcBef>
                          <a:spcPts val="0"/>
                        </a:spcBef>
                        <a:spcAft>
                          <a:spcPts val="0"/>
                        </a:spcAft>
                      </a:pPr>
                      <a:r>
                        <a:rPr lang="en-US" sz="1100" dirty="0">
                          <a:solidFill>
                            <a:schemeClr val="tx2">
                              <a:lumMod val="75000"/>
                            </a:schemeClr>
                          </a:solidFill>
                          <a:effectLst/>
                        </a:rPr>
                        <a:t>Sale 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SaleDate</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ProductNo</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Qty</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Amount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Salesrep</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CustomerNo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First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Last</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Address</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CreditLimit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78874611"/>
                  </a:ext>
                </a:extLst>
              </a:tr>
              <a:tr h="351027">
                <a:tc>
                  <a:txBody>
                    <a:bodyPr/>
                    <a:lstStyle/>
                    <a:p>
                      <a:pPr marL="0" marR="0">
                        <a:lnSpc>
                          <a:spcPct val="107000"/>
                        </a:lnSpc>
                        <a:spcBef>
                          <a:spcPts val="0"/>
                        </a:spcBef>
                        <a:spcAft>
                          <a:spcPts val="0"/>
                        </a:spcAft>
                      </a:pPr>
                      <a:r>
                        <a:rPr lang="en-US" sz="1050" b="1" dirty="0">
                          <a:effectLst/>
                        </a:rPr>
                        <a:t>12345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Aug 12 2002</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23.95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Dave Williams</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4649-4673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Richard</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Johnston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14 West Avenue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1000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20734119"/>
                  </a:ext>
                </a:extLst>
              </a:tr>
              <a:tr h="351027">
                <a:tc>
                  <a:txBody>
                    <a:bodyPr/>
                    <a:lstStyle/>
                    <a:p>
                      <a:pPr marL="0" marR="0">
                        <a:lnSpc>
                          <a:spcPct val="107000"/>
                        </a:lnSpc>
                        <a:spcBef>
                          <a:spcPts val="0"/>
                        </a:spcBef>
                        <a:spcAft>
                          <a:spcPts val="0"/>
                        </a:spcAft>
                      </a:pPr>
                      <a:r>
                        <a:rPr lang="en-US" sz="1050" b="1">
                          <a:effectLst/>
                        </a:rPr>
                        <a:t>12346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12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AQX88916</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167.65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1113-7741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Wayne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Jones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 York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20454084"/>
                  </a:ext>
                </a:extLst>
              </a:tr>
              <a:tr h="351027">
                <a:tc>
                  <a:txBody>
                    <a:bodyPr/>
                    <a:lstStyle/>
                    <a:p>
                      <a:pPr marL="0" marR="0">
                        <a:lnSpc>
                          <a:spcPct val="107000"/>
                        </a:lnSpc>
                        <a:spcBef>
                          <a:spcPts val="0"/>
                        </a:spcBef>
                        <a:spcAft>
                          <a:spcPts val="0"/>
                        </a:spcAft>
                      </a:pPr>
                      <a:r>
                        <a:rPr lang="en-US" sz="1050" b="1">
                          <a:effectLst/>
                        </a:rPr>
                        <a:t>12347</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AHL46785</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3705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5001.75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Li Qing</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995 Forth Street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41532585"/>
                  </a:ext>
                </a:extLst>
              </a:tr>
              <a:tr h="249059">
                <a:tc>
                  <a:txBody>
                    <a:bodyPr/>
                    <a:lstStyle/>
                    <a:p>
                      <a:pPr marL="0" marR="0">
                        <a:lnSpc>
                          <a:spcPct val="107000"/>
                        </a:lnSpc>
                        <a:spcBef>
                          <a:spcPts val="0"/>
                        </a:spcBef>
                        <a:spcAft>
                          <a:spcPts val="0"/>
                        </a:spcAft>
                      </a:pPr>
                      <a:r>
                        <a:rPr lang="en-US" sz="1050" b="1">
                          <a:effectLst/>
                        </a:rPr>
                        <a:t>12348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118.5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Sara Thompson</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050" b="1" dirty="0">
                          <a:effectLst/>
                        </a:rPr>
                        <a:t> &lt;</a:t>
                      </a:r>
                      <a:r>
                        <a:rPr lang="en-US" sz="1050" b="1" i="1" dirty="0">
                          <a:effectLst/>
                        </a:rPr>
                        <a:t>null&gt;</a:t>
                      </a:r>
                      <a:endParaRPr lang="en-US" sz="1050" b="1" i="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9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97738917"/>
                  </a:ext>
                </a:extLst>
              </a:tr>
              <a:tr h="249059">
                <a:tc>
                  <a:txBody>
                    <a:bodyPr/>
                    <a:lstStyle/>
                    <a:p>
                      <a:pPr marL="0" marR="0">
                        <a:lnSpc>
                          <a:spcPct val="107000"/>
                        </a:lnSpc>
                        <a:spcBef>
                          <a:spcPts val="0"/>
                        </a:spcBef>
                        <a:spcAft>
                          <a:spcPts val="0"/>
                        </a:spcAft>
                      </a:pPr>
                      <a:r>
                        <a:rPr lang="en-US" sz="1050" b="1">
                          <a:effectLst/>
                        </a:rPr>
                        <a:t>12349</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940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2227.8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 Forth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76984474"/>
                  </a:ext>
                </a:extLst>
              </a:tr>
              <a:tr h="249059">
                <a:tc>
                  <a:txBody>
                    <a:bodyPr/>
                    <a:lstStyle/>
                    <a:p>
                      <a:pPr marL="0" marR="0">
                        <a:lnSpc>
                          <a:spcPct val="107000"/>
                        </a:lnSpc>
                        <a:spcBef>
                          <a:spcPts val="0"/>
                        </a:spcBef>
                        <a:spcAft>
                          <a:spcPts val="0"/>
                        </a:spcAft>
                      </a:pPr>
                      <a:r>
                        <a:rPr lang="en-US" sz="1050" b="1">
                          <a:effectLst/>
                        </a:rPr>
                        <a:t>12350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7671-3496</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Antonio</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Gonzales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55B Granary Lane</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dirty="0">
                          <a:ln>
                            <a:noFill/>
                          </a:ln>
                          <a:solidFill>
                            <a:srgbClr val="000000"/>
                          </a:solidFill>
                          <a:effectLst/>
                          <a:uLnTx/>
                          <a:uFillTx/>
                          <a:latin typeface="Helvetica"/>
                          <a:ea typeface="+mn-ea"/>
                          <a:cs typeface="+mn-cs"/>
                        </a:rPr>
                        <a:t>&lt;</a:t>
                      </a:r>
                      <a:r>
                        <a:rPr kumimoji="0" lang="en-US" sz="900" b="1" i="1" u="none" strike="noStrike" kern="1200" cap="none" spc="0" normalizeH="0" baseline="0" noProof="0" dirty="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43762065"/>
                  </a:ext>
                </a:extLst>
              </a:tr>
              <a:tr h="351027">
                <a:tc>
                  <a:txBody>
                    <a:bodyPr/>
                    <a:lstStyle/>
                    <a:p>
                      <a:pPr marL="0" marR="0">
                        <a:lnSpc>
                          <a:spcPct val="107000"/>
                        </a:lnSpc>
                        <a:spcBef>
                          <a:spcPts val="0"/>
                        </a:spcBef>
                        <a:spcAft>
                          <a:spcPts val="0"/>
                        </a:spcAft>
                      </a:pPr>
                      <a:r>
                        <a:rPr lang="en-US" sz="1050" b="1" dirty="0">
                          <a:effectLst/>
                        </a:rPr>
                        <a:t>12351</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1317.25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Dave Williams</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6794-1674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Diane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Adams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364 East Road</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150</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34904673"/>
                  </a:ext>
                </a:extLst>
              </a:tr>
            </a:tbl>
          </a:graphicData>
        </a:graphic>
      </p:graphicFrame>
    </p:spTree>
    <p:extLst>
      <p:ext uri="{BB962C8B-B14F-4D97-AF65-F5344CB8AC3E}">
        <p14:creationId xmlns:p14="http://schemas.microsoft.com/office/powerpoint/2010/main" val="1011796530"/>
      </p:ext>
    </p:extLst>
  </p:cSld>
  <p:clrMapOvr>
    <a:masterClrMapping/>
  </p:clrMapOvr>
</p:sld>
</file>

<file path=ppt/theme/theme1.xml><?xml version="1.0" encoding="utf-8"?>
<a:theme xmlns:a="http://schemas.openxmlformats.org/drawingml/2006/main" name="3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6781</TotalTime>
  <Words>7322</Words>
  <Application>Microsoft Office PowerPoint</Application>
  <PresentationFormat>On-screen Show (4:3)</PresentationFormat>
  <Paragraphs>1748</Paragraphs>
  <Slides>43</Slides>
  <Notes>17</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43</vt:i4>
      </vt:variant>
    </vt:vector>
  </HeadingPairs>
  <TitlesOfParts>
    <vt:vector size="59" baseType="lpstr">
      <vt:lpstr>Arial</vt:lpstr>
      <vt:lpstr>Calibri</vt:lpstr>
      <vt:lpstr>Comic Sans MS</vt:lpstr>
      <vt:lpstr>Consolas</vt:lpstr>
      <vt:lpstr>Courier New</vt:lpstr>
      <vt:lpstr>Helvetica</vt:lpstr>
      <vt:lpstr>Monotype Sorts</vt:lpstr>
      <vt:lpstr>Söhne</vt:lpstr>
      <vt:lpstr>Symbol</vt:lpstr>
      <vt:lpstr>Tahoma</vt:lpstr>
      <vt:lpstr>Times New Roman</vt:lpstr>
      <vt:lpstr>Titr</vt:lpstr>
      <vt:lpstr>Webdings</vt:lpstr>
      <vt:lpstr>Wingdings</vt:lpstr>
      <vt:lpstr>Wingdings 2</vt:lpstr>
      <vt:lpstr>3_db-5-grey</vt:lpstr>
      <vt:lpstr>اصول طراحی پایگاه داده </vt:lpstr>
      <vt:lpstr>Normalization نرمال سازی </vt:lpstr>
      <vt:lpstr>مباحث</vt:lpstr>
      <vt:lpstr>جداول آنرمال</vt:lpstr>
      <vt:lpstr>جداول آنرمال</vt:lpstr>
      <vt:lpstr>جداول آنرمال</vt:lpstr>
      <vt:lpstr>مثال. جدول زير که اطلاعات مربوط به خريد مشتريان را دارد درنظر بگيريد: </vt:lpstr>
      <vt:lpstr>مثال. جدول زير که اطلاعات مربوط به خريد مشتريان را دارد درنظر بگيريد: </vt:lpstr>
      <vt:lpstr>مثال. جدول زير که اطلاعات مربوط به خريد مشتريان را دارد درنظر بگيريد: </vt:lpstr>
      <vt:lpstr>PowerPoint Presentation</vt:lpstr>
      <vt:lpstr>جداول آنرمال</vt:lpstr>
      <vt:lpstr>جداول آنرمال</vt:lpstr>
      <vt:lpstr>جداول نرمال 1</vt:lpstr>
      <vt:lpstr>مثال. جدول ALL_SALES که اطلاعات فروش را نگهداری می کند درنظر بگيريد. ایا در فرم نرمال اول هست ؟</vt:lpstr>
      <vt:lpstr>اين جدول در فرم اول نرمال هست چون هيچ کدام از ستون ها چندمقداری نيستند بنابراين نيازی نيست روی جدول کاری انجام دهيم بجز اينکه يک کليد انتخاب نمائيم.</vt:lpstr>
      <vt:lpstr> (2NF) Second Normal Form</vt:lpstr>
      <vt:lpstr> (2NF) Second Normal Form</vt:lpstr>
      <vt:lpstr> (2NF) Second Normal Form</vt:lpstr>
      <vt:lpstr> (2NF) Second Normal Form</vt:lpstr>
      <vt:lpstr>مثال. جدول ALL_SALES را درنظر بگيريد:    مشاهده می شود بعضی از ستون ها بهم مرتبط هستند و توسط بخشی از کليد مشخص می شوند. به عبارت ديگر بعضی ستون ها با زيرمجموعه ای از کليد وابستگی تابعی دارند:     </vt:lpstr>
      <vt:lpstr>با جدا کردن اين ستون ها به جداول جداگانه به فرم دوم نرمال می رسيم.</vt:lpstr>
      <vt:lpstr>جداول نرمال 2</vt:lpstr>
      <vt:lpstr>جداول نرمال 3</vt:lpstr>
      <vt:lpstr>جداول نرمال 3</vt:lpstr>
      <vt:lpstr>PowerPoint Presentation</vt:lpstr>
      <vt:lpstr>جداول نرمالBCNF </vt:lpstr>
      <vt:lpstr>جداول نرمالBCNF </vt:lpstr>
      <vt:lpstr>جداول نرمالBCNF </vt:lpstr>
      <vt:lpstr>تبدیل به جدول نرمالBCNF </vt:lpstr>
      <vt:lpstr>جداول نرمالBCNF </vt:lpstr>
      <vt:lpstr>جداول نرمالBCNF </vt:lpstr>
      <vt:lpstr>جداول نرمال4 </vt:lpstr>
      <vt:lpstr>جداول نرمال4 </vt:lpstr>
      <vt:lpstr>جداول نرمال4 </vt:lpstr>
      <vt:lpstr>جداول نرمال4 </vt:lpstr>
      <vt:lpstr>جداول نرمال4 </vt:lpstr>
      <vt:lpstr>جداول نرمال4 </vt:lpstr>
      <vt:lpstr>جداول نرمال5 </vt:lpstr>
      <vt:lpstr>جداول نرمال5 </vt:lpstr>
      <vt:lpstr>معايب نرمال سازی</vt:lpstr>
      <vt:lpstr>معايب نرمال سازی</vt:lpstr>
      <vt:lpstr>معايب نرمال سازی</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بنام خدا  اصول و طراحی پایگاه داده ها   مهندس فرشته امیری 1391-1392</dc:title>
  <dc:creator>Sony</dc:creator>
  <cp:lastModifiedBy>Ahmad</cp:lastModifiedBy>
  <cp:revision>100</cp:revision>
  <dcterms:created xsi:type="dcterms:W3CDTF">2013-02-01T08:38:31Z</dcterms:created>
  <dcterms:modified xsi:type="dcterms:W3CDTF">2024-12-22T14:53:31Z</dcterms:modified>
</cp:coreProperties>
</file>