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50"/>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55" r:id="rId17"/>
    <p:sldId id="456" r:id="rId18"/>
    <p:sldId id="458" r:id="rId19"/>
    <p:sldId id="461" r:id="rId20"/>
    <p:sldId id="459" r:id="rId21"/>
    <p:sldId id="460" r:id="rId22"/>
    <p:sldId id="462" r:id="rId23"/>
    <p:sldId id="443" r:id="rId24"/>
    <p:sldId id="445" r:id="rId25"/>
    <p:sldId id="446" r:id="rId26"/>
    <p:sldId id="424" r:id="rId27"/>
    <p:sldId id="436" r:id="rId28"/>
    <p:sldId id="411" r:id="rId29"/>
    <p:sldId id="425" r:id="rId30"/>
    <p:sldId id="412" r:id="rId31"/>
    <p:sldId id="426" r:id="rId32"/>
    <p:sldId id="413" r:id="rId33"/>
    <p:sldId id="447" r:id="rId34"/>
    <p:sldId id="448" r:id="rId35"/>
    <p:sldId id="449" r:id="rId36"/>
    <p:sldId id="438" r:id="rId37"/>
    <p:sldId id="450" r:id="rId38"/>
    <p:sldId id="451" r:id="rId39"/>
    <p:sldId id="427" r:id="rId40"/>
    <p:sldId id="453" r:id="rId41"/>
    <p:sldId id="454" r:id="rId42"/>
    <p:sldId id="437" r:id="rId43"/>
    <p:sldId id="415" r:id="rId44"/>
    <p:sldId id="429" r:id="rId45"/>
    <p:sldId id="428" r:id="rId46"/>
    <p:sldId id="439" r:id="rId47"/>
    <p:sldId id="440" r:id="rId48"/>
    <p:sldId id="44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3028" autoAdjust="0"/>
  </p:normalViewPr>
  <p:slideViewPr>
    <p:cSldViewPr>
      <p:cViewPr varScale="1">
        <p:scale>
          <a:sx n="89" d="100"/>
          <a:sy n="89" d="100"/>
        </p:scale>
        <p:origin x="2364" y="7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endParaRPr lang="en-US" altLang="en-US" dirty="0">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HRH_RHR​ </a:t>
            </a:r>
            <a:r>
              <a:rPr lang="ar-SA" sz="1800" dirty="0">
                <a:effectLst/>
                <a:latin typeface="Calibri" panose="020F0502020204030204" pitchFamily="34" charset="0"/>
                <a:ea typeface="Calibri" panose="020F0502020204030204" pitchFamily="34" charset="0"/>
                <a:cs typeface="Arial" panose="020B0604020202020204" pitchFamily="34" charset="0"/>
              </a:rPr>
              <a:t>زمینه پایگاه داده و وابستگی‌های تابعی، </a:t>
            </a:r>
            <a:r>
              <a:rPr lang="en-US" sz="1800" dirty="0">
                <a:effectLst/>
                <a:latin typeface="Calibri" panose="020F0502020204030204" pitchFamily="34" charset="0"/>
                <a:ea typeface="Calibri" panose="020F0502020204030204" pitchFamily="34" charset="0"/>
                <a:cs typeface="Arial" panose="020B0604020202020204" pitchFamily="34" charset="0"/>
              </a:rPr>
              <a:t>H_R​ </a:t>
            </a:r>
            <a:r>
              <a:rPr lang="ar-SA" sz="1800" dirty="0">
                <a:effectLst/>
                <a:latin typeface="Calibri" panose="020F0502020204030204" pitchFamily="34" charset="0"/>
                <a:ea typeface="Calibri" panose="020F0502020204030204" pitchFamily="34" charset="0"/>
                <a:cs typeface="Arial" panose="020B0604020202020204" pitchFamily="34" charset="0"/>
              </a:rPr>
              <a:t>به مجموعه </a:t>
            </a:r>
            <a:r>
              <a:rPr lang="ar-SA" sz="1800" b="1" dirty="0">
                <a:effectLst/>
                <a:latin typeface="Calibri" panose="020F0502020204030204" pitchFamily="34" charset="0"/>
                <a:ea typeface="Calibri" panose="020F0502020204030204" pitchFamily="34" charset="0"/>
                <a:cs typeface="Arial" panose="020B0604020202020204" pitchFamily="34" charset="0"/>
              </a:rPr>
              <a:t>تمام صفات رابطه </a:t>
            </a:r>
            <a:r>
              <a:rPr lang="en-US" sz="1800" b="1" dirty="0">
                <a:effectLst/>
                <a:latin typeface="Calibri" panose="020F0502020204030204" pitchFamily="34" charset="0"/>
                <a:ea typeface="Calibri" panose="020F0502020204030204" pitchFamily="34" charset="0"/>
                <a:cs typeface="Arial" panose="020B0604020202020204" pitchFamily="34" charset="0"/>
              </a:rPr>
              <a:t>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اشاره دارد. این مجموعه معمولاً </a:t>
            </a:r>
            <a:r>
              <a:rPr lang="ar-SA" sz="1800" b="1" dirty="0">
                <a:effectLst/>
                <a:latin typeface="Calibri" panose="020F0502020204030204" pitchFamily="34" charset="0"/>
                <a:ea typeface="Calibri" panose="020F0502020204030204" pitchFamily="34" charset="0"/>
                <a:cs typeface="Arial" panose="020B0604020202020204" pitchFamily="34" charset="0"/>
              </a:rPr>
              <a:t>هدر</a:t>
            </a:r>
            <a:r>
              <a:rPr lang="en-US" sz="1800" b="1" dirty="0">
                <a:effectLst/>
                <a:latin typeface="Calibri" panose="020F0502020204030204" pitchFamily="34" charset="0"/>
                <a:ea typeface="Calibri" panose="020F0502020204030204" pitchFamily="34" charset="0"/>
                <a:cs typeface="Arial" panose="020B0604020202020204" pitchFamily="34" charset="0"/>
              </a:rPr>
              <a:t> (Header)</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یا </a:t>
            </a:r>
            <a:r>
              <a:rPr lang="ar-SA" sz="1800" b="1" dirty="0">
                <a:effectLst/>
                <a:latin typeface="Calibri" panose="020F0502020204030204" pitchFamily="34" charset="0"/>
                <a:ea typeface="Calibri" panose="020F0502020204030204" pitchFamily="34" charset="0"/>
                <a:cs typeface="Arial" panose="020B0604020202020204" pitchFamily="34" charset="0"/>
              </a:rPr>
              <a:t>طرح رابطه</a:t>
            </a:r>
            <a:r>
              <a:rPr lang="en-US" sz="1800" b="1" dirty="0">
                <a:effectLst/>
                <a:latin typeface="Calibri" panose="020F0502020204030204" pitchFamily="34" charset="0"/>
                <a:ea typeface="Calibri" panose="020F0502020204030204" pitchFamily="34" charset="0"/>
                <a:cs typeface="Arial" panose="020B0604020202020204" pitchFamily="34" charset="0"/>
              </a:rPr>
              <a:t> (Relation Schema)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Arial" panose="020B0604020202020204" pitchFamily="34" charset="0"/>
              </a:rPr>
              <a:t>نامیده می‌شود</a:t>
            </a:r>
            <a:r>
              <a:rPr lang="en-US" sz="18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21</a:t>
            </a:fld>
            <a:endParaRPr lang="en-US" altLang="en-US"/>
          </a:p>
        </p:txBody>
      </p:sp>
    </p:spTree>
    <p:extLst>
      <p:ext uri="{BB962C8B-B14F-4D97-AF65-F5344CB8AC3E}">
        <p14:creationId xmlns:p14="http://schemas.microsoft.com/office/powerpoint/2010/main" val="333173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Using the inference rules, we can derive the closure: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Derived Dependencies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Transitivity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and B→C, we can infer 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Augmentation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we can infer A→BC (add attributes on the right).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Combining Augmented Dependencies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A→BC and A→DA, we can infer A→BCD.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22</a:t>
            </a:fld>
            <a:endParaRPr lang="en-US" altLang="en-US"/>
          </a:p>
        </p:txBody>
      </p:sp>
    </p:spTree>
    <p:extLst>
      <p:ext uri="{BB962C8B-B14F-4D97-AF65-F5344CB8AC3E}">
        <p14:creationId xmlns:p14="http://schemas.microsoft.com/office/powerpoint/2010/main" val="157680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شکلات این جدول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(Primary Key)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احتمالی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نظر می‌رسد کلید اصلی ترکیبی از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 چون یک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(Sale)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می‌تواند شامل چندین محصول 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ستون‌هایی مانند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هستند و به کل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نیستند. این وابستگی جزئی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جزئی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(Partial Dependency)</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اطلاعاتی مثل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تعیین می‌کند. این اطلاعات نیازی به دانستن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ندارند و فقط به بخشی از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وابسته‌اند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همین ترتیب،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و به کلید ترکیبی نیاز ندارد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اطلاعات تکراری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مشتری (مثل نام، آدرس، و شماره مشتری) در ردیف‌های مختلف تکرار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نماینده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نیز به طور تکراری ذخیره شده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24</a:t>
            </a:fld>
            <a:endParaRPr lang="en-US" altLang="en-US"/>
          </a:p>
        </p:txBody>
      </p:sp>
    </p:spTree>
    <p:extLst>
      <p:ext uri="{BB962C8B-B14F-4D97-AF65-F5344CB8AC3E}">
        <p14:creationId xmlns:p14="http://schemas.microsoft.com/office/powerpoint/2010/main" val="3623007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25</a:t>
            </a:fld>
            <a:endParaRPr lang="en-US" altLang="en-US"/>
          </a:p>
        </p:txBody>
      </p:sp>
    </p:spTree>
    <p:extLst>
      <p:ext uri="{BB962C8B-B14F-4D97-AF65-F5344CB8AC3E}">
        <p14:creationId xmlns:p14="http://schemas.microsoft.com/office/powerpoint/2010/main" val="2816426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اصلاح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این جدول به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مشتریان</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(Customers)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مشتریان ایجاد کنید که کلید اصلی آن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CustomerNo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Address</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Credit Limit</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نمایندگان فروش</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(Sales Representatives)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نمایندگان فروش با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Salesrep</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بازتعریف فروش و محصولات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احتمالاً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مربوط به محصولات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Qty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Amount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به نام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SaleDetails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منتقل کنید که کلید اصلی آن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26</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27</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1.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1</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1NF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برآورده می‌کند زیرا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تمام مقادیر صفات اتمی هستند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گروه‌های تکراری یا آرایه‌ای وجود ندارند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هر ردیف با کلید اصلی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به‌طور یکتا شناسایی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2.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فرض می‌کنیم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 است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طور مستقیم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(توسط شماره پروفسور تعیین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مستقیماً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بنابراین، همه صفات غیر از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کاملاً به کلید اصلی وابسته هستند. اما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از طریق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کلید اصلی وابسته است که وابستگی جزئی ایجاد می‌کند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نتیجه</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در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زیرا یک وابستگی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بین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وجود دارد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3.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برآورده کردن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نباید هیچ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وجود داشته باشد (یک صفت غیر کلیدی نباید به صفت غیر کلیدی دیگری وابسته 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این جدول</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نه مستقیماً به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وابستگی انتقالی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نقض می‌کند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نرمال‌سازی به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جدول به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جدول را به دو بخش تقسیم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1</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(Professors):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(Prof#,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Pname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2</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(Degrees):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 این جداسازی، وابستگی انتقالی حذف می‌شود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نتیجه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به دلیل وجود وابستگی انتقالی بین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برای نرمال‌سازی آن، باید اطلاعات مربوط به درجه‌ها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(Degrees)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منتقل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30</a:t>
            </a:fld>
            <a:endParaRPr lang="en-US" altLang="en-US"/>
          </a:p>
        </p:txBody>
      </p:sp>
    </p:spTree>
    <p:extLst>
      <p:ext uri="{BB962C8B-B14F-4D97-AF65-F5344CB8AC3E}">
        <p14:creationId xmlns:p14="http://schemas.microsoft.com/office/powerpoint/2010/main" val="137265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33</a:t>
            </a:fld>
            <a:endParaRPr lang="en-US" altLang="en-US"/>
          </a:p>
        </p:txBody>
      </p:sp>
    </p:spTree>
    <p:extLst>
      <p:ext uri="{BB962C8B-B14F-4D97-AF65-F5344CB8AC3E}">
        <p14:creationId xmlns:p14="http://schemas.microsoft.com/office/powerpoint/2010/main" val="3103858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34</a:t>
            </a:fld>
            <a:endParaRPr lang="en-US" altLang="en-US"/>
          </a:p>
        </p:txBody>
      </p:sp>
    </p:spTree>
    <p:extLst>
      <p:ext uri="{BB962C8B-B14F-4D97-AF65-F5344CB8AC3E}">
        <p14:creationId xmlns:p14="http://schemas.microsoft.com/office/powerpoint/2010/main" val="1339352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35</a:t>
            </a:fld>
            <a:endParaRPr lang="en-US" altLang="en-US"/>
          </a:p>
        </p:txBody>
      </p:sp>
    </p:spTree>
    <p:extLst>
      <p:ext uri="{BB962C8B-B14F-4D97-AF65-F5344CB8AC3E}">
        <p14:creationId xmlns:p14="http://schemas.microsoft.com/office/powerpoint/2010/main" val="250855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1. Unnormalized Data</a:t>
            </a:r>
          </a:p>
          <a:p>
            <a:pPr>
              <a:buFont typeface="Arial" panose="020B0604020202020204" pitchFamily="34" charset="0"/>
              <a:buChar char="•"/>
            </a:pPr>
            <a:r>
              <a:rPr lang="en-US" dirty="0"/>
              <a:t>The table includes </a:t>
            </a:r>
            <a:r>
              <a:rPr lang="en-US" b="1" dirty="0"/>
              <a:t>repeated and redundant data</a:t>
            </a:r>
            <a:r>
              <a:rPr lang="en-US" dirty="0"/>
              <a:t> in multiple rows. For example:</a:t>
            </a:r>
          </a:p>
          <a:p>
            <a:pPr marL="742950" lvl="1" indent="-285750">
              <a:buFont typeface="Arial" panose="020B0604020202020204" pitchFamily="34" charset="0"/>
              <a:buChar char="•"/>
            </a:pPr>
            <a:r>
              <a:rPr lang="en-US" dirty="0"/>
              <a:t>The customer information (e.g., Customer No, First, Last, Address, Credit Limit) is repeated for every sale associated with the same customer.</a:t>
            </a:r>
          </a:p>
          <a:p>
            <a:pPr marL="742950" lvl="1" indent="-285750">
              <a:buFont typeface="Arial" panose="020B0604020202020204" pitchFamily="34" charset="0"/>
              <a:buChar char="•"/>
            </a:pPr>
            <a:r>
              <a:rPr lang="en-US" dirty="0"/>
              <a:t>Sales representative (</a:t>
            </a:r>
            <a:r>
              <a:rPr lang="en-US" dirty="0" err="1"/>
              <a:t>Salesrep</a:t>
            </a:r>
            <a:r>
              <a:rPr lang="en-US" dirty="0"/>
              <a:t>) names appear repeatedly, despite being associated with multiple sales.</a:t>
            </a:r>
          </a:p>
          <a:p>
            <a:endParaRPr lang="en-US" b="1" dirty="0"/>
          </a:p>
          <a:p>
            <a:r>
              <a:rPr lang="en-US" b="1" dirty="0"/>
              <a:t>2. Data Duplication</a:t>
            </a:r>
          </a:p>
          <a:p>
            <a:pPr>
              <a:buFont typeface="Arial" panose="020B0604020202020204" pitchFamily="34" charset="0"/>
              <a:buChar char="•"/>
            </a:pPr>
            <a:r>
              <a:rPr lang="en-US" dirty="0"/>
              <a:t>The </a:t>
            </a:r>
            <a:r>
              <a:rPr lang="en-US" b="1" dirty="0"/>
              <a:t>product information</a:t>
            </a:r>
            <a:r>
              <a:rPr lang="en-US" dirty="0"/>
              <a:t> (e.g., </a:t>
            </a:r>
            <a:r>
              <a:rPr lang="en-US" dirty="0" err="1"/>
              <a:t>ProductNo</a:t>
            </a:r>
            <a:r>
              <a:rPr lang="en-US" dirty="0"/>
              <a:t>, Qty, Amount) is not separated into a distinct entity. This redundancy increases storage requirements and the risk of inconsistencies if the product details are updated.</a:t>
            </a:r>
          </a:p>
          <a:p>
            <a:endParaRPr lang="en-US" b="1" dirty="0"/>
          </a:p>
          <a:p>
            <a:r>
              <a:rPr lang="en-US" b="1" dirty="0"/>
              <a:t>3. Violation of 1NF (First Normal Form)</a:t>
            </a:r>
          </a:p>
          <a:p>
            <a:pPr>
              <a:buFont typeface="Arial" panose="020B0604020202020204" pitchFamily="34" charset="0"/>
              <a:buChar char="•"/>
            </a:pPr>
            <a:r>
              <a:rPr lang="en-US" dirty="0"/>
              <a:t>The table contains </a:t>
            </a:r>
            <a:r>
              <a:rPr lang="en-US" b="1" dirty="0"/>
              <a:t>null values</a:t>
            </a:r>
            <a:r>
              <a:rPr lang="en-US" dirty="0"/>
              <a:t> (e.g., in the Credit Limit and Address columns), which may indicate partial or missing data.</a:t>
            </a:r>
          </a:p>
          <a:p>
            <a:pPr>
              <a:buFont typeface="Arial" panose="020B0604020202020204" pitchFamily="34" charset="0"/>
              <a:buChar char="•"/>
            </a:pPr>
            <a:r>
              <a:rPr lang="en-US" dirty="0"/>
              <a:t>Repeated fields (like First, Last, and Address for customers) could be better organized into separate tables.</a:t>
            </a:r>
          </a:p>
          <a:p>
            <a:r>
              <a:rPr lang="en-US" b="1" dirty="0"/>
              <a:t>4. Violation of 2NF (Second Normal Form)</a:t>
            </a:r>
          </a:p>
          <a:p>
            <a:pPr>
              <a:buFont typeface="Arial" panose="020B0604020202020204" pitchFamily="34" charset="0"/>
              <a:buChar char="•"/>
            </a:pPr>
            <a:r>
              <a:rPr lang="en-US" b="1" dirty="0"/>
              <a:t>Partial dependencies</a:t>
            </a:r>
            <a:r>
              <a:rPr lang="en-US" dirty="0"/>
              <a:t> are evident:</a:t>
            </a:r>
          </a:p>
          <a:p>
            <a:pPr marL="742950" lvl="1" indent="-285750">
              <a:buFont typeface="Arial" panose="020B0604020202020204" pitchFamily="34" charset="0"/>
              <a:buChar char="•"/>
            </a:pPr>
            <a:r>
              <a:rPr lang="en-US" dirty="0"/>
              <a:t>Customer No determines First, Last, Address, and Credit Limit. These attributes depend only on Customer No and not on the entire primary key (Sale No or </a:t>
            </a:r>
            <a:r>
              <a:rPr lang="en-US" dirty="0" err="1"/>
              <a:t>ProductNo</a:t>
            </a:r>
            <a:r>
              <a:rPr lang="en-US" dirty="0"/>
              <a:t>).</a:t>
            </a:r>
          </a:p>
          <a:p>
            <a:pPr marL="742950" lvl="1" indent="-285750">
              <a:buFont typeface="Arial" panose="020B0604020202020204" pitchFamily="34" charset="0"/>
              <a:buChar char="•"/>
            </a:pPr>
            <a:r>
              <a:rPr lang="en-US" dirty="0" err="1"/>
              <a:t>Salesrep</a:t>
            </a:r>
            <a:r>
              <a:rPr lang="en-US" dirty="0"/>
              <a:t> data is repeated across multiple rows, and attributes like </a:t>
            </a:r>
            <a:r>
              <a:rPr lang="en-US" dirty="0" err="1"/>
              <a:t>Salesrep</a:t>
            </a:r>
            <a:r>
              <a:rPr lang="en-US" dirty="0"/>
              <a:t> should belong to a separate </a:t>
            </a:r>
            <a:r>
              <a:rPr lang="en-US" dirty="0" err="1"/>
              <a:t>Salesrep</a:t>
            </a:r>
            <a:r>
              <a:rPr lang="en-US" dirty="0"/>
              <a:t> table.</a:t>
            </a:r>
          </a:p>
          <a:p>
            <a:r>
              <a:rPr lang="en-US" b="1" dirty="0"/>
              <a:t>5. Violation of 3NF (Third Normal Form)</a:t>
            </a:r>
          </a:p>
          <a:p>
            <a:pPr>
              <a:buFont typeface="Arial" panose="020B0604020202020204" pitchFamily="34" charset="0"/>
              <a:buChar char="•"/>
            </a:pPr>
            <a:r>
              <a:rPr lang="en-US" b="1" dirty="0"/>
              <a:t>Transitive dependencies</a:t>
            </a:r>
            <a:r>
              <a:rPr lang="en-US" dirty="0"/>
              <a:t> exist:</a:t>
            </a:r>
          </a:p>
          <a:p>
            <a:pPr marL="742950" lvl="1" indent="-285750">
              <a:buFont typeface="Arial" panose="020B0604020202020204" pitchFamily="34" charset="0"/>
              <a:buChar char="•"/>
            </a:pPr>
            <a:r>
              <a:rPr lang="en-US" dirty="0"/>
              <a:t>Attributes like First, Last, Address, and Credit Limit are indirectly dependent on the primary key through Customer No.</a:t>
            </a:r>
          </a:p>
          <a:p>
            <a:pPr marL="742950" lvl="1" indent="-285750">
              <a:buFont typeface="Arial" panose="020B0604020202020204" pitchFamily="34" charset="0"/>
              <a:buChar char="•"/>
            </a:pPr>
            <a:r>
              <a:rPr lang="en-US" dirty="0"/>
              <a:t>Similarly, Amount could potentially be derived from Qty and </a:t>
            </a:r>
            <a:r>
              <a:rPr lang="en-US" dirty="0" err="1"/>
              <a:t>ProductNo</a:t>
            </a:r>
            <a:r>
              <a:rPr lang="en-US" dirty="0"/>
              <a:t>.</a:t>
            </a:r>
          </a:p>
          <a:p>
            <a:r>
              <a:rPr lang="en-US" b="1" dirty="0"/>
              <a:t>6. No Clear Entity-Relationship</a:t>
            </a:r>
          </a:p>
          <a:p>
            <a:pPr>
              <a:buFont typeface="Arial" panose="020B0604020202020204" pitchFamily="34" charset="0"/>
              <a:buChar char="•"/>
            </a:pPr>
            <a:r>
              <a:rPr lang="en-US" dirty="0"/>
              <a:t>The table mixes multiple entities (e.g., sales, customers, products, and sales representatives) in a single table instead of organizing them into separate entities with relationships.</a:t>
            </a:r>
          </a:p>
          <a:p>
            <a:pPr>
              <a:buFont typeface="Arial" panose="020B0604020202020204" pitchFamily="34" charset="0"/>
              <a:buChar char="•"/>
            </a:pPr>
            <a:r>
              <a:rPr lang="en-US" dirty="0"/>
              <a:t>Relationships between entities like </a:t>
            </a:r>
            <a:r>
              <a:rPr lang="en-US" dirty="0" err="1"/>
              <a:t>Salesrep</a:t>
            </a:r>
            <a:r>
              <a:rPr lang="en-US" dirty="0"/>
              <a:t> and Customer are not clearly defined, which can lead to difficulty in querying the data.</a:t>
            </a:r>
          </a:p>
          <a:p>
            <a:r>
              <a:rPr lang="en-US" b="1" dirty="0"/>
              <a:t>Proposed Solution (Normalization)</a:t>
            </a:r>
          </a:p>
          <a:p>
            <a:pPr>
              <a:buFont typeface="+mj-lt"/>
              <a:buAutoNum type="arabicPeriod"/>
            </a:pPr>
            <a:r>
              <a:rPr lang="en-US" b="1" dirty="0"/>
              <a:t>Separate Tables</a:t>
            </a:r>
            <a:endParaRPr lang="en-US" dirty="0"/>
          </a:p>
          <a:p>
            <a:pPr marL="742950" lvl="1" indent="-285750">
              <a:buFont typeface="+mj-lt"/>
              <a:buAutoNum type="arabicPeriod"/>
            </a:pPr>
            <a:r>
              <a:rPr lang="en-US" dirty="0"/>
              <a:t>Create separate tables for:</a:t>
            </a:r>
          </a:p>
          <a:p>
            <a:pPr marL="1143000" lvl="2" indent="-228600">
              <a:buFont typeface="+mj-lt"/>
              <a:buAutoNum type="arabicPeriod"/>
            </a:pPr>
            <a:r>
              <a:rPr lang="en-US" dirty="0"/>
              <a:t>Customers (Customer No, First, Last, Address, Credit Limit)</a:t>
            </a:r>
          </a:p>
          <a:p>
            <a:pPr marL="1143000" lvl="2" indent="-228600">
              <a:buFont typeface="+mj-lt"/>
              <a:buAutoNum type="arabicPeriod"/>
            </a:pPr>
            <a:r>
              <a:rPr lang="en-US" dirty="0"/>
              <a:t>Sales Representatives (</a:t>
            </a:r>
            <a:r>
              <a:rPr lang="en-US" dirty="0" err="1"/>
              <a:t>Salesrep</a:t>
            </a:r>
            <a:r>
              <a:rPr lang="en-US" dirty="0"/>
              <a:t> ID, </a:t>
            </a:r>
            <a:r>
              <a:rPr lang="en-US" dirty="0" err="1"/>
              <a:t>Salesrep</a:t>
            </a:r>
            <a:r>
              <a:rPr lang="en-US" dirty="0"/>
              <a:t> Name)</a:t>
            </a:r>
          </a:p>
          <a:p>
            <a:pPr marL="1143000" lvl="2" indent="-228600">
              <a:buFont typeface="+mj-lt"/>
              <a:buAutoNum type="arabicPeriod"/>
            </a:pPr>
            <a:r>
              <a:rPr lang="en-US" dirty="0"/>
              <a:t>Products (Product No, Product Name, Unit Price, etc.)</a:t>
            </a:r>
          </a:p>
          <a:p>
            <a:pPr marL="1143000" lvl="2" indent="-228600">
              <a:buFont typeface="+mj-lt"/>
              <a:buAutoNum type="arabicPeriod"/>
            </a:pPr>
            <a:r>
              <a:rPr lang="en-US" dirty="0"/>
              <a:t>Sales (Sale No, </a:t>
            </a:r>
            <a:r>
              <a:rPr lang="en-US" dirty="0" err="1"/>
              <a:t>SaleDate</a:t>
            </a:r>
            <a:r>
              <a:rPr lang="en-US" dirty="0"/>
              <a:t>, Customer No, </a:t>
            </a:r>
            <a:r>
              <a:rPr lang="en-US" dirty="0" err="1"/>
              <a:t>Salesrep</a:t>
            </a:r>
            <a:r>
              <a:rPr lang="en-US" dirty="0"/>
              <a:t> ID, etc.)</a:t>
            </a:r>
          </a:p>
          <a:p>
            <a:pPr marL="1143000" lvl="2" indent="-228600">
              <a:buFont typeface="+mj-lt"/>
              <a:buAutoNum type="arabicPeriod"/>
            </a:pPr>
            <a:r>
              <a:rPr lang="en-US" dirty="0"/>
              <a:t>Sale Details (Sale No, Product No, Qty, Amount)</a:t>
            </a:r>
          </a:p>
          <a:p>
            <a:pPr>
              <a:buFont typeface="+mj-lt"/>
              <a:buAutoNum type="arabicPeriod"/>
            </a:pPr>
            <a:r>
              <a:rPr lang="en-US" b="1" dirty="0"/>
              <a:t>Establish Relationships</a:t>
            </a:r>
            <a:endParaRPr lang="en-US" dirty="0"/>
          </a:p>
          <a:p>
            <a:pPr marL="742950" lvl="1" indent="-285750">
              <a:buFont typeface="+mj-lt"/>
              <a:buAutoNum type="arabicPeriod"/>
            </a:pPr>
            <a:r>
              <a:rPr lang="en-US" dirty="0"/>
              <a:t>Use foreign keys to define relationships between tables (e.g., Customer No as a foreign key in the Sales table).</a:t>
            </a:r>
          </a:p>
          <a:p>
            <a:pPr>
              <a:buFont typeface="+mj-lt"/>
              <a:buAutoNum type="arabicPeriod"/>
            </a:pPr>
            <a:r>
              <a:rPr lang="en-US" b="1" dirty="0"/>
              <a:t>Remove Redundancy</a:t>
            </a:r>
            <a:endParaRPr lang="en-US" dirty="0"/>
          </a:p>
          <a:p>
            <a:pPr marL="742950" lvl="1" indent="-285750">
              <a:buFont typeface="+mj-lt"/>
              <a:buAutoNum type="arabicPeriod"/>
            </a:pPr>
            <a:r>
              <a:rPr lang="en-US" dirty="0"/>
              <a:t>Avoid repeating information by normalizing the database to at least </a:t>
            </a:r>
            <a:r>
              <a:rPr lang="en-US" b="1" dirty="0"/>
              <a:t>3NF</a:t>
            </a:r>
            <a:r>
              <a:rPr lang="en-US" dirty="0"/>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7</a:t>
            </a:fld>
            <a:endParaRPr lang="en-US" altLang="en-US"/>
          </a:p>
        </p:txBody>
      </p:sp>
    </p:spTree>
    <p:extLst>
      <p:ext uri="{BB962C8B-B14F-4D97-AF65-F5344CB8AC3E}">
        <p14:creationId xmlns:p14="http://schemas.microsoft.com/office/powerpoint/2010/main" val="120894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این جدول دارای </a:t>
            </a: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است زیرا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دوره‌ها و سرگرمی‌ها از هم مستقل هستند و نمی‌توانند با هم ترکیب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Student_Course</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40</a:t>
            </a:fld>
            <a:endParaRPr lang="en-US" altLang="en-US"/>
          </a:p>
        </p:txBody>
      </p:sp>
    </p:spTree>
    <p:extLst>
      <p:ext uri="{BB962C8B-B14F-4D97-AF65-F5344CB8AC3E}">
        <p14:creationId xmlns:p14="http://schemas.microsoft.com/office/powerpoint/2010/main" val="2297446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خلاصه</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حذف وابستگی‌های چند مقداری طراحی شده است</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باید به گونه‌ای تقسیم شود که وابستگی‌ها به طور مستقل از هم نگهداری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با انجام این کار، مشکل تکرار داده‌ها و عدم کارایی در پایگاه داده حل می‌شود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41</a:t>
            </a:fld>
            <a:endParaRPr lang="en-US" altLang="en-US"/>
          </a:p>
        </p:txBody>
      </p:sp>
    </p:spTree>
    <p:extLst>
      <p:ext uri="{BB962C8B-B14F-4D97-AF65-F5344CB8AC3E}">
        <p14:creationId xmlns:p14="http://schemas.microsoft.com/office/powerpoint/2010/main" val="222741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10</a:t>
            </a:fld>
            <a:endParaRPr lang="en-US" altLang="en-US"/>
          </a:p>
        </p:txBody>
      </p:sp>
    </p:spTree>
    <p:extLst>
      <p:ext uri="{BB962C8B-B14F-4D97-AF65-F5344CB8AC3E}">
        <p14:creationId xmlns:p14="http://schemas.microsoft.com/office/powerpoint/2010/main" val="425280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algn="r" rtl="1"/>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Why This Table Is 1NF</a:t>
            </a:r>
          </a:p>
          <a:p>
            <a:pPr>
              <a:buFont typeface="+mj-lt"/>
              <a:buAutoNum type="arabicPeriod"/>
            </a:pPr>
            <a:r>
              <a:rPr lang="en-US" b="1" dirty="0"/>
              <a:t>Atomic Values</a:t>
            </a:r>
            <a:r>
              <a:rPr lang="en-US" dirty="0"/>
              <a:t>:</a:t>
            </a:r>
          </a:p>
          <a:p>
            <a:pPr marL="742950" lvl="1" indent="-285750">
              <a:buFont typeface="+mj-lt"/>
              <a:buAutoNum type="arabicPeriod"/>
            </a:pPr>
            <a:r>
              <a:rPr lang="en-US" dirty="0"/>
              <a:t>Each cell contains a single, indivisible value. For example:</a:t>
            </a:r>
          </a:p>
          <a:p>
            <a:pPr marL="1143000" lvl="2" indent="-228600">
              <a:buFont typeface="+mj-lt"/>
              <a:buAutoNum type="arabicPeriod"/>
            </a:pPr>
            <a:r>
              <a:rPr lang="en-US" dirty="0"/>
              <a:t>Customer No is a single atomic field (e.g., 4649-4673 is not a composite value but rather a single identifier).</a:t>
            </a:r>
          </a:p>
          <a:p>
            <a:pPr marL="1143000" lvl="2" indent="-228600">
              <a:buFont typeface="+mj-lt"/>
              <a:buAutoNum type="arabicPeriod"/>
            </a:pPr>
            <a:r>
              <a:rPr lang="en-US" dirty="0"/>
              <a:t>Other fields like First, Last, Amount, and Qty also contain atomic data.</a:t>
            </a:r>
          </a:p>
          <a:p>
            <a:pPr>
              <a:buFont typeface="+mj-lt"/>
              <a:buAutoNum type="arabicPeriod"/>
            </a:pPr>
            <a:r>
              <a:rPr lang="en-US" b="1" dirty="0"/>
              <a:t>Unique Rows</a:t>
            </a:r>
            <a:r>
              <a:rPr lang="en-US" dirty="0"/>
              <a:t>:</a:t>
            </a:r>
          </a:p>
          <a:p>
            <a:pPr marL="742950" lvl="1" indent="-285750">
              <a:buFont typeface="+mj-lt"/>
              <a:buAutoNum type="arabicPeriod"/>
            </a:pPr>
            <a:r>
              <a:rPr lang="en-US" dirty="0"/>
              <a:t>Each row can be uniquely identified, most likely by the combination of Sale No and </a:t>
            </a:r>
            <a:r>
              <a:rPr lang="en-US" dirty="0" err="1"/>
              <a:t>ProductNo</a:t>
            </a:r>
            <a:r>
              <a:rPr lang="en-US" dirty="0"/>
              <a:t>. This ensures there are no duplicate rows.</a:t>
            </a:r>
          </a:p>
          <a:p>
            <a:pPr>
              <a:buFont typeface="+mj-lt"/>
              <a:buAutoNum type="arabicPeriod"/>
            </a:pPr>
            <a:r>
              <a:rPr lang="en-US" b="1" dirty="0"/>
              <a:t>No Repeating Groups</a:t>
            </a:r>
            <a:r>
              <a:rPr lang="en-US" dirty="0"/>
              <a:t>:</a:t>
            </a:r>
          </a:p>
          <a:p>
            <a:pPr marL="742950" lvl="1" indent="-285750">
              <a:buFont typeface="+mj-lt"/>
              <a:buAutoNum type="arabicPeriod"/>
            </a:pPr>
            <a:r>
              <a:rPr lang="en-US" dirty="0"/>
              <a:t>The table does not include arrays, lists, or repeating groups within a single cell.</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از نام به فامیل نمیرسیم</a:t>
            </a:r>
          </a:p>
          <a:p>
            <a:r>
              <a:rPr lang="fa-IR" dirty="0"/>
              <a:t>از شماره به نام میرسیم</a:t>
            </a:r>
          </a:p>
          <a:p>
            <a:r>
              <a:rPr lang="fa-IR" dirty="0"/>
              <a:t>از شماره به فامیل میرسیم.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16</a:t>
            </a:fld>
            <a:endParaRPr lang="en-US" altLang="en-US"/>
          </a:p>
        </p:txBody>
      </p:sp>
    </p:spTree>
    <p:extLst>
      <p:ext uri="{BB962C8B-B14F-4D97-AF65-F5344CB8AC3E}">
        <p14:creationId xmlns:p14="http://schemas.microsoft.com/office/powerpoint/2010/main" val="97244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306022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221954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سه قاعده اول درست و کامل هستند، بدین معنا که با داشتن یک مجموعه از وابستگی هاي تابعی</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تمام وابستگی هاي تابعی منطقاً قابل استنتاج از</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با همین سه قاعده به دست میآیند و هیچ وابستگی تابعی دیگر که از</a:t>
            </a:r>
            <a:r>
              <a:rPr lang="en-US" sz="1800" dirty="0">
                <a:effectLst/>
                <a:latin typeface="Calibri" panose="020F0502020204030204" pitchFamily="34" charset="0"/>
                <a:ea typeface="Calibri" panose="020F0502020204030204" pitchFamily="34" charset="0"/>
                <a:cs typeface="B Nazanin" panose="00000400000000000000" pitchFamily="2" charset="-78"/>
              </a:rPr>
              <a:t> F </a:t>
            </a:r>
            <a:r>
              <a:rPr lang="ar-SA" sz="1800" dirty="0">
                <a:effectLst/>
                <a:latin typeface="Calibri" panose="020F0502020204030204" pitchFamily="34" charset="0"/>
                <a:ea typeface="Calibri" panose="020F0502020204030204" pitchFamily="34" charset="0"/>
                <a:cs typeface="B Nazanin" panose="00000400000000000000" pitchFamily="2" charset="-78"/>
              </a:rPr>
              <a:t>قابل استنتاج نباشد نیز به دست نمیآید</a:t>
            </a:r>
            <a:r>
              <a:rPr lang="en-US" sz="1800" dirty="0">
                <a:effectLst/>
                <a:latin typeface="Calibri" panose="020F0502020204030204" pitchFamily="34"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توجه: سه قاعده اول به آسانی قابل اثبات هستند و قواعد دیگر از روي همانها اثبات میشوند</a:t>
            </a:r>
            <a:r>
              <a:rPr lang="en-US"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20</a:t>
            </a:fld>
            <a:endParaRPr lang="en-US" altLang="en-US"/>
          </a:p>
        </p:txBody>
      </p:sp>
    </p:spTree>
    <p:extLst>
      <p:ext uri="{BB962C8B-B14F-4D97-AF65-F5344CB8AC3E}">
        <p14:creationId xmlns:p14="http://schemas.microsoft.com/office/powerpoint/2010/main" val="3537487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4859337" cy="1692275"/>
          </a:xfrm>
        </p:spPr>
        <p:txBody>
          <a:bodyPr/>
          <a:lstStyle/>
          <a:p>
            <a:pPr>
              <a:defRPr/>
            </a:pPr>
            <a:r>
              <a:rPr lang="fa-IR" sz="4000" dirty="0">
                <a:cs typeface="B Nazanin" panose="00000400000000000000" pitchFamily="2" charset="-78"/>
              </a:rPr>
              <a:t>اصول طراحی پایگاه داده</a:t>
            </a:r>
            <a:br>
              <a:rPr lang="en-US" sz="4000" dirty="0">
                <a:cs typeface="B Nazanin" panose="00000400000000000000" pitchFamily="2" charset="-78"/>
              </a:rPr>
            </a:br>
            <a:endParaRPr lang="en-AU" sz="40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sp>
        <p:nvSpPr>
          <p:cNvPr id="6" name="TextBox 7">
            <a:extLst>
              <a:ext uri="{FF2B5EF4-FFF2-40B4-BE49-F238E27FC236}">
                <a16:creationId xmlns:a16="http://schemas.microsoft.com/office/drawing/2014/main" id="{DCAD8180-80B6-4334-A330-5DBE7DF0EDA7}"/>
              </a:ext>
            </a:extLst>
          </p:cNvPr>
          <p:cNvSpPr txBox="1">
            <a:spLocks noChangeArrowheads="1"/>
          </p:cNvSpPr>
          <p:nvPr/>
        </p:nvSpPr>
        <p:spPr bwMode="auto">
          <a:xfrm>
            <a:off x="169863" y="3556853"/>
            <a:ext cx="517286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University of Tabriz, Fall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dirty="0">
                <a:latin typeface="Titr" pitchFamily="2" charset="-78"/>
                <a:ea typeface="2  Titr"/>
                <a:cs typeface="2  Titr"/>
              </a:rPr>
              <a:t>جدول نرمال ۱</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p:txBody>
          <a:bodyPr>
            <a:noAutofit/>
          </a:bodyPr>
          <a:lstStyle/>
          <a:p>
            <a:pPr rtl="1"/>
            <a:r>
              <a:rPr lang="fa-IR" altLang="en-US" sz="2800" dirty="0">
                <a:latin typeface="Titr" pitchFamily="2" charset="-78"/>
                <a:ea typeface="2  Titr"/>
                <a:cs typeface="2  Titr"/>
              </a:rPr>
              <a:t>جدول نرمال ۱</a:t>
            </a:r>
            <a:endParaRPr lang="en-US" sz="2800" dirty="0">
              <a:solidFill>
                <a:schemeClr val="tx1"/>
              </a:solidFill>
              <a:cs typeface="B Nazanin" panose="00000400000000000000" pitchFamily="2" charset="-78"/>
            </a:endParaRPr>
          </a:p>
        </p:txBody>
      </p:sp>
      <p:sp>
        <p:nvSpPr>
          <p:cNvPr id="2" name="Content Placeholder 1">
            <a:extLst>
              <a:ext uri="{FF2B5EF4-FFF2-40B4-BE49-F238E27FC236}">
                <a16:creationId xmlns:a16="http://schemas.microsoft.com/office/drawing/2014/main" id="{383B8EF2-6006-486D-98B3-19EF5B698698}"/>
              </a:ext>
            </a:extLst>
          </p:cNvPr>
          <p:cNvSpPr>
            <a:spLocks noGrp="1"/>
          </p:cNvSpPr>
          <p:nvPr>
            <p:ph idx="1"/>
          </p:nvPr>
        </p:nvSpPr>
        <p:spPr/>
        <p:txBody>
          <a:bodyPr/>
          <a:lstStyle/>
          <a:p>
            <a:pPr algn="r" rtl="1"/>
            <a:r>
              <a:rPr lang="fa-IR" sz="3200" b="0" dirty="0">
                <a:solidFill>
                  <a:schemeClr val="tx1"/>
                </a:solidFill>
                <a:cs typeface="B Nazanin" panose="00000400000000000000" pitchFamily="2" charset="-78"/>
              </a:rPr>
              <a:t>مثال. جدول </a:t>
            </a:r>
            <a:r>
              <a:rPr lang="en-US" sz="3200" b="0" dirty="0">
                <a:solidFill>
                  <a:schemeClr val="tx1"/>
                </a:solidFill>
                <a:cs typeface="B Nazanin" panose="00000400000000000000" pitchFamily="2" charset="-78"/>
              </a:rPr>
              <a:t>ALL_SALES </a:t>
            </a:r>
            <a:r>
              <a:rPr lang="fa-IR" sz="32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3200" dirty="0"/>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4649-4673</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9A42-0A3A-4B99-9DFA-3E10B1AB94F2}"/>
              </a:ext>
            </a:extLst>
          </p:cNvPr>
          <p:cNvSpPr>
            <a:spLocks noGrp="1"/>
          </p:cNvSpPr>
          <p:nvPr>
            <p:ph type="title"/>
          </p:nvPr>
        </p:nvSpPr>
        <p:spPr>
          <a:xfrm>
            <a:off x="768350" y="76200"/>
            <a:ext cx="8077200" cy="609600"/>
          </a:xfrm>
        </p:spPr>
        <p:txBody>
          <a:bodyPr/>
          <a:lstStyle/>
          <a:p>
            <a:r>
              <a:rPr lang="fa-IR" altLang="en-US" sz="2800" dirty="0">
                <a:latin typeface="Titr" pitchFamily="2" charset="-78"/>
                <a:ea typeface="2  Titr"/>
                <a:cs typeface="2  Titr"/>
              </a:rPr>
              <a:t>جدول نرمال ۱</a:t>
            </a:r>
            <a:endParaRPr lang="en-US" dirty="0"/>
          </a:p>
        </p:txBody>
      </p:sp>
      <p:sp>
        <p:nvSpPr>
          <p:cNvPr id="4" name="Content Placeholder 3">
            <a:extLst>
              <a:ext uri="{FF2B5EF4-FFF2-40B4-BE49-F238E27FC236}">
                <a16:creationId xmlns:a16="http://schemas.microsoft.com/office/drawing/2014/main" id="{8A8FC6A3-822A-4FF1-ADC2-33DF68E00865}"/>
              </a:ext>
            </a:extLst>
          </p:cNvPr>
          <p:cNvSpPr>
            <a:spLocks noGrp="1"/>
          </p:cNvSpPr>
          <p:nvPr>
            <p:ph idx="1"/>
          </p:nvPr>
        </p:nvSpPr>
        <p:spPr/>
        <p:txBody>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(FD)</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با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وابستگی تابعی دارد  اگر و فقط اگر در طول حیاط رابطه به هر مقدار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دقیقا یک مقدار از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متناظر باشد که میگوییم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تعیین می کند.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اگر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را تعیین کند، گفته می‌شود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به صورت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تابعی 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به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و به صورت زیر نمایش داده می‌شود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اینجا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تعیین‌کننده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(Determinant)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(Dependent)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p>
        </p:txBody>
      </p:sp>
      <p:graphicFrame>
        <p:nvGraphicFramePr>
          <p:cNvPr id="4" name="Table 4">
            <a:extLst>
              <a:ext uri="{FF2B5EF4-FFF2-40B4-BE49-F238E27FC236}">
                <a16:creationId xmlns:a16="http://schemas.microsoft.com/office/drawing/2014/main" id="{453D0BFA-E719-45CD-9155-FC706FFA9B52}"/>
              </a:ext>
            </a:extLst>
          </p:cNvPr>
          <p:cNvGraphicFramePr>
            <a:graphicFrameLocks noGrp="1"/>
          </p:cNvGraphicFramePr>
          <p:nvPr>
            <p:extLst>
              <p:ext uri="{D42A27DB-BD31-4B8C-83A1-F6EECF244321}">
                <p14:modId xmlns:p14="http://schemas.microsoft.com/office/powerpoint/2010/main" val="4179352367"/>
              </p:ext>
            </p:extLst>
          </p:nvPr>
        </p:nvGraphicFramePr>
        <p:xfrm>
          <a:off x="267075" y="4953000"/>
          <a:ext cx="3200400" cy="1097280"/>
        </p:xfrm>
        <a:graphic>
          <a:graphicData uri="http://schemas.openxmlformats.org/drawingml/2006/table">
            <a:tbl>
              <a:tblPr firstRow="1" bandRow="1">
                <a:tableStyleId>{616DA210-FB5B-4158-B5E0-FEB733F419BA}</a:tableStyleId>
              </a:tblPr>
              <a:tblGrid>
                <a:gridCol w="1066800">
                  <a:extLst>
                    <a:ext uri="{9D8B030D-6E8A-4147-A177-3AD203B41FA5}">
                      <a16:colId xmlns:a16="http://schemas.microsoft.com/office/drawing/2014/main" val="2053521913"/>
                    </a:ext>
                  </a:extLst>
                </a:gridCol>
                <a:gridCol w="1066800">
                  <a:extLst>
                    <a:ext uri="{9D8B030D-6E8A-4147-A177-3AD203B41FA5}">
                      <a16:colId xmlns:a16="http://schemas.microsoft.com/office/drawing/2014/main" val="1634407040"/>
                    </a:ext>
                  </a:extLst>
                </a:gridCol>
                <a:gridCol w="1066800">
                  <a:extLst>
                    <a:ext uri="{9D8B030D-6E8A-4147-A177-3AD203B41FA5}">
                      <a16:colId xmlns:a16="http://schemas.microsoft.com/office/drawing/2014/main" val="3912256160"/>
                    </a:ext>
                  </a:extLst>
                </a:gridCol>
              </a:tblGrid>
              <a:tr h="355600">
                <a:tc>
                  <a:txBody>
                    <a:bodyPr/>
                    <a:lstStyle/>
                    <a:p>
                      <a:r>
                        <a:rPr lang="fa-IR" dirty="0"/>
                        <a:t>شماره</a:t>
                      </a:r>
                      <a:endParaRPr lang="en-US" dirty="0"/>
                    </a:p>
                  </a:txBody>
                  <a:tcPr/>
                </a:tc>
                <a:tc>
                  <a:txBody>
                    <a:bodyPr/>
                    <a:lstStyle/>
                    <a:p>
                      <a:r>
                        <a:rPr lang="fa-IR" dirty="0"/>
                        <a:t>نام</a:t>
                      </a:r>
                      <a:endParaRPr lang="en-US" dirty="0"/>
                    </a:p>
                  </a:txBody>
                  <a:tcPr/>
                </a:tc>
                <a:tc>
                  <a:txBody>
                    <a:bodyPr/>
                    <a:lstStyle/>
                    <a:p>
                      <a:r>
                        <a:rPr lang="fa-IR" dirty="0"/>
                        <a:t>فامیل</a:t>
                      </a:r>
                      <a:endParaRPr lang="en-US" dirty="0"/>
                    </a:p>
                  </a:txBody>
                  <a:tcPr/>
                </a:tc>
                <a:extLst>
                  <a:ext uri="{0D108BD9-81ED-4DB2-BD59-A6C34878D82A}">
                    <a16:rowId xmlns:a16="http://schemas.microsoft.com/office/drawing/2014/main" val="2854973544"/>
                  </a:ext>
                </a:extLst>
              </a:tr>
              <a:tr h="355600">
                <a:tc>
                  <a:txBody>
                    <a:bodyPr/>
                    <a:lstStyle/>
                    <a:p>
                      <a:r>
                        <a:rPr lang="fa-IR" dirty="0"/>
                        <a:t>۱۱</a:t>
                      </a:r>
                      <a:endParaRPr lang="en-US" dirty="0"/>
                    </a:p>
                  </a:txBody>
                  <a:tcPr/>
                </a:tc>
                <a:tc>
                  <a:txBody>
                    <a:bodyPr/>
                    <a:lstStyle/>
                    <a:p>
                      <a:r>
                        <a:rPr lang="fa-IR" dirty="0"/>
                        <a:t>اکبر</a:t>
                      </a:r>
                      <a:endParaRPr lang="en-US" dirty="0"/>
                    </a:p>
                  </a:txBody>
                  <a:tcPr/>
                </a:tc>
                <a:tc>
                  <a:txBody>
                    <a:bodyPr/>
                    <a:lstStyle/>
                    <a:p>
                      <a:r>
                        <a:rPr lang="fa-IR" dirty="0"/>
                        <a:t>حسینی</a:t>
                      </a:r>
                      <a:endParaRPr lang="en-US" dirty="0"/>
                    </a:p>
                  </a:txBody>
                  <a:tcPr/>
                </a:tc>
                <a:extLst>
                  <a:ext uri="{0D108BD9-81ED-4DB2-BD59-A6C34878D82A}">
                    <a16:rowId xmlns:a16="http://schemas.microsoft.com/office/drawing/2014/main" val="1039871227"/>
                  </a:ext>
                </a:extLst>
              </a:tr>
              <a:tr h="355600">
                <a:tc>
                  <a:txBody>
                    <a:bodyPr/>
                    <a:lstStyle/>
                    <a:p>
                      <a:r>
                        <a:rPr lang="fa-IR" dirty="0"/>
                        <a:t>۲۲</a:t>
                      </a:r>
                      <a:endParaRPr lang="en-US" dirty="0"/>
                    </a:p>
                  </a:txBody>
                  <a:tcPr/>
                </a:tc>
                <a:tc>
                  <a:txBody>
                    <a:bodyPr/>
                    <a:lstStyle/>
                    <a:p>
                      <a:r>
                        <a:rPr lang="fa-IR" dirty="0"/>
                        <a:t>اکبر</a:t>
                      </a:r>
                      <a:endParaRPr lang="en-US" dirty="0"/>
                    </a:p>
                  </a:txBody>
                  <a:tcPr/>
                </a:tc>
                <a:tc>
                  <a:txBody>
                    <a:bodyPr/>
                    <a:lstStyle/>
                    <a:p>
                      <a:r>
                        <a:rPr lang="fa-IR" dirty="0"/>
                        <a:t>کریمی</a:t>
                      </a:r>
                      <a:endParaRPr lang="en-US" dirty="0"/>
                    </a:p>
                  </a:txBody>
                  <a:tcPr/>
                </a:tc>
                <a:extLst>
                  <a:ext uri="{0D108BD9-81ED-4DB2-BD59-A6C34878D82A}">
                    <a16:rowId xmlns:a16="http://schemas.microsoft.com/office/drawing/2014/main" val="3483005539"/>
                  </a:ext>
                </a:extLst>
              </a:tr>
            </a:tbl>
          </a:graphicData>
        </a:graphic>
      </p:graphicFrame>
    </p:spTree>
    <p:extLst>
      <p:ext uri="{BB962C8B-B14F-4D97-AF65-F5344CB8AC3E}">
        <p14:creationId xmlns:p14="http://schemas.microsoft.com/office/powerpoint/2010/main" val="40208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r>
              <a:rPr lang="en-US" sz="2400" dirty="0">
                <a:effectLst/>
                <a:latin typeface="Times New Roman" panose="02020603050405020304" pitchFamily="18" charset="0"/>
                <a:ea typeface="Times New Roman" panose="02020603050405020304" pitchFamily="18" charset="0"/>
              </a:rPr>
              <a:t>FD1: </a:t>
            </a:r>
            <a:r>
              <a:rPr lang="en-US" sz="2400" dirty="0" err="1">
                <a:effectLst/>
                <a:latin typeface="Times New Roman" panose="02020603050405020304" pitchFamily="18" charset="0"/>
                <a:ea typeface="Times New Roman" panose="02020603050405020304" pitchFamily="18" charset="0"/>
              </a:rPr>
              <a:t>StudentID</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StudentName</a:t>
            </a:r>
            <a:br>
              <a:rPr lang="en-US" sz="2400" dirty="0">
                <a:effectLst/>
                <a:latin typeface="Times New Roman" panose="02020603050405020304" pitchFamily="18" charset="0"/>
                <a:ea typeface="Times New Roman" panose="02020603050405020304" pitchFamily="18" charset="0"/>
              </a:rPr>
            </a:br>
            <a:r>
              <a:rPr lang="ar-SA" sz="2400" dirty="0">
                <a:effectLst/>
                <a:latin typeface="Times New Roman" panose="02020603050405020304" pitchFamily="18" charset="0"/>
                <a:ea typeface="Times New Roman" panose="02020603050405020304" pitchFamily="18" charset="0"/>
              </a:rPr>
              <a:t>با دانستن</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StudentID</a:t>
            </a:r>
            <a:r>
              <a:rPr lang="ar-SA" sz="2400" dirty="0">
                <a:effectLst/>
                <a:latin typeface="Times New Roman" panose="02020603050405020304" pitchFamily="18" charset="0"/>
                <a:ea typeface="Times New Roman" panose="02020603050405020304" pitchFamily="18" charset="0"/>
              </a:rPr>
              <a:t>، می‌توانیم به‌طور منحصربه‌فرد</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StudentName</a:t>
            </a:r>
            <a:r>
              <a:rPr lang="en-US" sz="2400" dirty="0">
                <a:effectLst/>
                <a:latin typeface="Times New Roman" panose="02020603050405020304" pitchFamily="18" charset="0"/>
                <a:ea typeface="Times New Roman" panose="02020603050405020304" pitchFamily="18" charset="0"/>
              </a:rPr>
              <a:t> </a:t>
            </a:r>
            <a:r>
              <a:rPr lang="ar-SA" sz="2400" dirty="0">
                <a:effectLst/>
                <a:latin typeface="Times New Roman" panose="02020603050405020304" pitchFamily="18" charset="0"/>
                <a:ea typeface="Times New Roman" panose="02020603050405020304" pitchFamily="18" charset="0"/>
              </a:rPr>
              <a:t>را تعیین کنیم</a:t>
            </a:r>
            <a:r>
              <a:rPr lang="en-US" sz="2400" dirty="0">
                <a:effectLst/>
                <a:latin typeface="Times New Roman" panose="02020603050405020304" pitchFamily="18" charset="0"/>
                <a:ea typeface="Times New Roman" panose="02020603050405020304" pitchFamily="18" charset="0"/>
              </a:rPr>
              <a:t>.</a:t>
            </a:r>
          </a:p>
          <a:p>
            <a:pPr marL="0" marR="0" algn="r" rtl="1"/>
            <a:r>
              <a:rPr lang="en-US" sz="2400" dirty="0">
                <a:effectLst/>
                <a:latin typeface="Times New Roman" panose="02020603050405020304" pitchFamily="18" charset="0"/>
                <a:ea typeface="Times New Roman" panose="02020603050405020304" pitchFamily="18" charset="0"/>
              </a:rPr>
              <a:t>FD2: </a:t>
            </a:r>
            <a:r>
              <a:rPr lang="en-US" sz="2400" dirty="0" err="1">
                <a:effectLst/>
                <a:latin typeface="Times New Roman" panose="02020603050405020304" pitchFamily="18" charset="0"/>
                <a:ea typeface="Times New Roman" panose="02020603050405020304" pitchFamily="18" charset="0"/>
              </a:rPr>
              <a:t>StudentID</a:t>
            </a:r>
            <a:r>
              <a:rPr lang="en-US" sz="2400" dirty="0">
                <a:effectLst/>
                <a:latin typeface="Times New Roman" panose="02020603050405020304" pitchFamily="18" charset="0"/>
                <a:ea typeface="Times New Roman" panose="02020603050405020304" pitchFamily="18" charset="0"/>
              </a:rPr>
              <a:t> → Course</a:t>
            </a:r>
            <a:br>
              <a:rPr lang="en-US" sz="2400" dirty="0">
                <a:effectLst/>
                <a:latin typeface="Times New Roman" panose="02020603050405020304" pitchFamily="18" charset="0"/>
                <a:ea typeface="Times New Roman" panose="02020603050405020304" pitchFamily="18" charset="0"/>
              </a:rPr>
            </a:br>
            <a:r>
              <a:rPr lang="ar-SA" sz="2400" dirty="0">
                <a:effectLst/>
                <a:latin typeface="Times New Roman" panose="02020603050405020304" pitchFamily="18" charset="0"/>
                <a:ea typeface="Times New Roman" panose="02020603050405020304" pitchFamily="18" charset="0"/>
              </a:rPr>
              <a:t>با دانستن</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StudentID</a:t>
            </a:r>
            <a:r>
              <a:rPr lang="ar-SA" sz="2400" dirty="0">
                <a:effectLst/>
                <a:latin typeface="Times New Roman" panose="02020603050405020304" pitchFamily="18" charset="0"/>
                <a:ea typeface="Times New Roman" panose="02020603050405020304" pitchFamily="18" charset="0"/>
              </a:rPr>
              <a:t>، می‌توانیم</a:t>
            </a:r>
            <a:r>
              <a:rPr lang="en-US" sz="2400" dirty="0">
                <a:effectLst/>
                <a:latin typeface="Times New Roman" panose="02020603050405020304" pitchFamily="18" charset="0"/>
                <a:ea typeface="Times New Roman" panose="02020603050405020304" pitchFamily="18" charset="0"/>
              </a:rPr>
              <a:t> Course </a:t>
            </a:r>
            <a:r>
              <a:rPr lang="ar-SA" sz="2400" dirty="0">
                <a:effectLst/>
                <a:latin typeface="Times New Roman" panose="02020603050405020304" pitchFamily="18" charset="0"/>
                <a:ea typeface="Times New Roman" panose="02020603050405020304" pitchFamily="18" charset="0"/>
              </a:rPr>
              <a:t>را تعیین کنیم</a:t>
            </a:r>
            <a:r>
              <a:rPr lang="en-US" sz="2400" dirty="0">
                <a:effectLst/>
                <a:latin typeface="Times New Roman" panose="02020603050405020304" pitchFamily="18" charset="0"/>
                <a:ea typeface="Times New Roman" panose="02020603050405020304" pitchFamily="18" charset="0"/>
              </a:rPr>
              <a:t>.</a:t>
            </a: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sz="3600" dirty="0"/>
          </a:p>
        </p:txBody>
      </p:sp>
      <p:graphicFrame>
        <p:nvGraphicFramePr>
          <p:cNvPr id="4" name="Table 3">
            <a:extLst>
              <a:ext uri="{FF2B5EF4-FFF2-40B4-BE49-F238E27FC236}">
                <a16:creationId xmlns:a16="http://schemas.microsoft.com/office/drawing/2014/main" id="{60E03FE7-2BCE-43FC-B32E-2FAD0B479C85}"/>
              </a:ext>
            </a:extLst>
          </p:cNvPr>
          <p:cNvGraphicFramePr>
            <a:graphicFrameLocks noGrp="1"/>
          </p:cNvGraphicFramePr>
          <p:nvPr>
            <p:extLst>
              <p:ext uri="{D42A27DB-BD31-4B8C-83A1-F6EECF244321}">
                <p14:modId xmlns:p14="http://schemas.microsoft.com/office/powerpoint/2010/main" val="2893374233"/>
              </p:ext>
            </p:extLst>
          </p:nvPr>
        </p:nvGraphicFramePr>
        <p:xfrm>
          <a:off x="1828800" y="2958174"/>
          <a:ext cx="5257800" cy="1288415"/>
        </p:xfrm>
        <a:graphic>
          <a:graphicData uri="http://schemas.openxmlformats.org/drawingml/2006/table">
            <a:tbl>
              <a:tblPr firstRow="1" firstCol="1" bandRow="1">
                <a:tableStyleId>{616DA210-FB5B-4158-B5E0-FEB733F419BA}</a:tableStyleId>
              </a:tblPr>
              <a:tblGrid>
                <a:gridCol w="1752600">
                  <a:extLst>
                    <a:ext uri="{9D8B030D-6E8A-4147-A177-3AD203B41FA5}">
                      <a16:colId xmlns:a16="http://schemas.microsoft.com/office/drawing/2014/main" val="1657430916"/>
                    </a:ext>
                  </a:extLst>
                </a:gridCol>
                <a:gridCol w="1752600">
                  <a:extLst>
                    <a:ext uri="{9D8B030D-6E8A-4147-A177-3AD203B41FA5}">
                      <a16:colId xmlns:a16="http://schemas.microsoft.com/office/drawing/2014/main" val="1333989764"/>
                    </a:ext>
                  </a:extLst>
                </a:gridCol>
                <a:gridCol w="1752600">
                  <a:extLst>
                    <a:ext uri="{9D8B030D-6E8A-4147-A177-3AD203B41FA5}">
                      <a16:colId xmlns:a16="http://schemas.microsoft.com/office/drawing/2014/main" val="4212799806"/>
                    </a:ext>
                  </a:extLst>
                </a:gridCol>
              </a:tblGrid>
              <a:tr h="266700">
                <a:tc>
                  <a:txBody>
                    <a:bodyPr/>
                    <a:lstStyle/>
                    <a:p>
                      <a:pPr marL="0" marR="0" algn="ctr" rtl="1">
                        <a:lnSpc>
                          <a:spcPct val="107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B Nazanin" panose="00000400000000000000" pitchFamily="2" charset="-78"/>
                        </a:rPr>
                        <a:t>StudentID</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en-US" sz="2000" dirty="0" err="1">
                          <a:effectLst/>
                          <a:latin typeface="Times New Roman" panose="02020603050405020304" pitchFamily="18" charset="0"/>
                          <a:ea typeface="Times New Roman" panose="02020603050405020304" pitchFamily="18" charset="0"/>
                          <a:cs typeface="B Nazanin" panose="00000400000000000000" pitchFamily="2" charset="-78"/>
                        </a:rPr>
                        <a:t>StudentName</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Course</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24079587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101</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آلیس</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ریاضی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16565872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102</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باب</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فیزیک</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63158277"/>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103</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چارلی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شیمی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877869186"/>
                  </a:ext>
                </a:extLst>
              </a:tr>
            </a:tbl>
          </a:graphicData>
        </a:graphic>
      </p:graphicFrame>
      <p:sp>
        <p:nvSpPr>
          <p:cNvPr id="6" name="TextBox 5">
            <a:extLst>
              <a:ext uri="{FF2B5EF4-FFF2-40B4-BE49-F238E27FC236}">
                <a16:creationId xmlns:a16="http://schemas.microsoft.com/office/drawing/2014/main" id="{05E8647D-DC26-4EDD-86BB-E98AC4AC94BF}"/>
              </a:ext>
            </a:extLst>
          </p:cNvPr>
          <p:cNvSpPr txBox="1"/>
          <p:nvPr/>
        </p:nvSpPr>
        <p:spPr>
          <a:xfrm>
            <a:off x="381000" y="4495800"/>
            <a:ext cx="8458200" cy="1660134"/>
          </a:xfrm>
          <a:prstGeom prst="rect">
            <a:avLst/>
          </a:prstGeom>
          <a:noFill/>
        </p:spPr>
        <p:txBody>
          <a:bodyPr wrap="square">
            <a:spAutoFit/>
          </a:bodyPr>
          <a:lstStyle/>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اگر</a:t>
            </a:r>
            <a:r>
              <a:rPr lang="en-US" sz="2800" dirty="0">
                <a:effectLst/>
                <a:latin typeface="Calibri" panose="020F0502020204030204" pitchFamily="34" charset="0"/>
                <a:ea typeface="Calibri" panose="020F0502020204030204" pitchFamily="34" charset="0"/>
                <a:cs typeface="B Nazanin" panose="00000400000000000000" pitchFamily="2" charset="-78"/>
              </a:rPr>
              <a:t> B </a:t>
            </a:r>
            <a:r>
              <a:rPr lang="ar-SA" sz="2800" dirty="0">
                <a:effectLst/>
                <a:latin typeface="Calibri" panose="020F0502020204030204" pitchFamily="34" charset="0"/>
                <a:ea typeface="Calibri" panose="020F0502020204030204" pitchFamily="34" charset="0"/>
                <a:cs typeface="B Nazanin" panose="00000400000000000000" pitchFamily="2" charset="-78"/>
              </a:rPr>
              <a:t>زیرمجموعه</a:t>
            </a:r>
            <a:r>
              <a:rPr lang="en-US" sz="2800" dirty="0">
                <a:effectLst/>
                <a:latin typeface="Calibri" panose="020F0502020204030204" pitchFamily="34" charset="0"/>
                <a:ea typeface="Calibri" panose="020F0502020204030204" pitchFamily="34" charset="0"/>
                <a:cs typeface="B Nazanin" panose="00000400000000000000" pitchFamily="2" charset="-78"/>
              </a:rPr>
              <a:t> A </a:t>
            </a:r>
            <a:r>
              <a:rPr lang="ar-SA" sz="2800" dirty="0">
                <a:effectLst/>
                <a:latin typeface="Calibri" panose="020F0502020204030204" pitchFamily="34" charset="0"/>
                <a:ea typeface="Calibri" panose="020F0502020204030204" pitchFamily="34" charset="0"/>
                <a:cs typeface="B Nazanin" panose="00000400000000000000" pitchFamily="2" charset="-78"/>
              </a:rPr>
              <a:t>باشد، </a:t>
            </a:r>
            <a:r>
              <a:rPr lang="en-US" sz="2800" dirty="0">
                <a:effectLst/>
                <a:latin typeface="Calibri" panose="020F0502020204030204" pitchFamily="34" charset="0"/>
                <a:ea typeface="Calibri" panose="020F0502020204030204" pitchFamily="34" charset="0"/>
                <a:cs typeface="B Nazanin" panose="00000400000000000000" pitchFamily="2" charset="-78"/>
              </a:rPr>
              <a:t>A-&gt;B</a:t>
            </a:r>
            <a:r>
              <a:rPr lang="en-US" sz="2800" dirty="0">
                <a:effectLst/>
                <a:latin typeface="Arial" panose="020B060402020202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را وابستگي تابعي بدیهي مي نامیم</a:t>
            </a:r>
            <a:r>
              <a:rPr lang="en-US" sz="2800" dirty="0">
                <a:effectLst/>
                <a:latin typeface="Calibri" panose="020F0502020204030204" pitchFamily="34" charset="0"/>
                <a:ea typeface="Calibri" panose="020F0502020204030204" pitchFamily="34" charset="0"/>
                <a:cs typeface="B Nazanin" panose="00000400000000000000" pitchFamily="2" charset="-78"/>
              </a:rPr>
              <a:t>. </a:t>
            </a: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 مثال</a:t>
            </a:r>
            <a:r>
              <a:rPr lang="en-US" sz="2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a:t>
            </a:r>
            <a:r>
              <a:rPr lang="en-US" sz="2800" dirty="0" err="1">
                <a:effectLst/>
                <a:latin typeface="Calibri" panose="020F0502020204030204" pitchFamily="34" charset="0"/>
                <a:ea typeface="Calibri" panose="020F0502020204030204" pitchFamily="34" charset="0"/>
                <a:cs typeface="B Nazanin" panose="00000400000000000000" pitchFamily="2" charset="-78"/>
              </a:rPr>
              <a:t>Sname,avg</a:t>
            </a:r>
            <a:r>
              <a:rPr lang="en-US" sz="2800" dirty="0">
                <a:effectLst/>
                <a:latin typeface="Calibri" panose="020F0502020204030204" pitchFamily="34" charset="0"/>
                <a:ea typeface="Calibri" panose="020F0502020204030204" pitchFamily="34" charset="0"/>
                <a:cs typeface="B Nazanin" panose="00000400000000000000" pitchFamily="2" charset="-78"/>
              </a:rPr>
              <a:t>)-&gt;avg</a:t>
            </a:r>
          </a:p>
        </p:txBody>
      </p:sp>
    </p:spTree>
    <p:extLst>
      <p:ext uri="{BB962C8B-B14F-4D97-AF65-F5344CB8AC3E}">
        <p14:creationId xmlns:p14="http://schemas.microsoft.com/office/powerpoint/2010/main" val="59675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algn="r" rtl="1"/>
            <a:r>
              <a:rPr lang="fa-IR" sz="2400" dirty="0"/>
              <a:t>وابستگی تابعی کامل </a:t>
            </a:r>
            <a:r>
              <a:rPr lang="en-US" sz="2400" dirty="0"/>
              <a:t>FFD</a:t>
            </a:r>
          </a:p>
          <a:p>
            <a:pPr algn="r" rtl="1"/>
            <a:r>
              <a:rPr lang="fa-IR" sz="2400" dirty="0"/>
              <a:t>صفت خاصه </a:t>
            </a:r>
            <a:r>
              <a:rPr lang="en-US" sz="2400" dirty="0"/>
              <a:t>y </a:t>
            </a:r>
            <a:r>
              <a:rPr lang="fa-IR" sz="2400" dirty="0"/>
              <a:t> به صفت خاصه </a:t>
            </a:r>
            <a:r>
              <a:rPr lang="en-US" sz="2400" dirty="0"/>
              <a:t>x </a:t>
            </a:r>
            <a:r>
              <a:rPr lang="fa-IR" sz="2400" dirty="0"/>
              <a:t> وابستگی تابعی کامل دارد اگر </a:t>
            </a:r>
            <a:r>
              <a:rPr lang="en-US" sz="2400" dirty="0"/>
              <a:t>y</a:t>
            </a:r>
            <a:r>
              <a:rPr lang="fa-IR" sz="2400" dirty="0"/>
              <a:t> به </a:t>
            </a:r>
            <a:r>
              <a:rPr lang="en-US" sz="2400" dirty="0"/>
              <a:t>x </a:t>
            </a:r>
            <a:r>
              <a:rPr lang="fa-IR" sz="2400" dirty="0"/>
              <a:t> وابسته باشد ولی با هیچ یک از زیرمجموعه‌های </a:t>
            </a:r>
            <a:r>
              <a:rPr lang="en-US" sz="2400" dirty="0"/>
              <a:t>x</a:t>
            </a:r>
            <a:r>
              <a:rPr lang="fa-IR" sz="2400" dirty="0"/>
              <a:t> وابستگی تابعی نداشته باشد. </a:t>
            </a:r>
            <a:endParaRPr lang="en-US" sz="2400" dirty="0"/>
          </a:p>
          <a:p>
            <a:pPr algn="r" rtl="1"/>
            <a:r>
              <a:rPr lang="fa-IR" sz="2400" dirty="0"/>
              <a:t>رابطه دانشجوی زیر را درنظر بگیرید</a:t>
            </a:r>
          </a:p>
          <a:p>
            <a:pPr algn="r" rtl="1"/>
            <a:r>
              <a:rPr lang="en-US" sz="2400" dirty="0"/>
              <a:t>S#,SNAME, City, AVG, Department</a:t>
            </a:r>
            <a:endParaRPr lang="fa-IR" sz="2400" dirty="0"/>
          </a:p>
          <a:p>
            <a:pPr algn="r" rtl="1"/>
            <a:r>
              <a:rPr lang="fa-IR" sz="2400" dirty="0"/>
              <a:t>وابستگی تابعی زیر وجود دارد</a:t>
            </a:r>
          </a:p>
          <a:p>
            <a:pPr algn="ctr" rtl="1"/>
            <a:r>
              <a:rPr lang="en-US" sz="2400" dirty="0"/>
              <a:t>(S#,SNAME)-&gt;City</a:t>
            </a:r>
            <a:endParaRPr lang="fa-IR" sz="2400" dirty="0"/>
          </a:p>
          <a:p>
            <a:pPr algn="r" rtl="1"/>
            <a:r>
              <a:rPr lang="fa-IR" sz="2400" dirty="0"/>
              <a:t>آیا وابستگی تابعی کامل هست؟</a:t>
            </a:r>
          </a:p>
          <a:p>
            <a:pPr algn="r" rtl="1"/>
            <a:r>
              <a:rPr lang="fa-IR" sz="2400" dirty="0"/>
              <a:t>اگر برای تمامی صفت‌های </a:t>
            </a:r>
            <a:r>
              <a:rPr lang="en-US" sz="2400" dirty="0"/>
              <a:t>B</a:t>
            </a:r>
            <a:r>
              <a:rPr lang="fa-IR" sz="2400" dirty="0"/>
              <a:t> داشته باشیم </a:t>
            </a:r>
            <a:r>
              <a:rPr lang="en-US" sz="2400" dirty="0"/>
              <a:t>A-&gt;B</a:t>
            </a:r>
            <a:r>
              <a:rPr lang="fa-IR" sz="2400" dirty="0"/>
              <a:t> انگاه </a:t>
            </a:r>
            <a:r>
              <a:rPr lang="en-US" sz="2400" dirty="0"/>
              <a:t>A</a:t>
            </a:r>
            <a:r>
              <a:rPr lang="fa-IR" sz="2400" dirty="0"/>
              <a:t> ابر کلید هست. </a:t>
            </a:r>
            <a:endParaRPr lang="en-US" sz="2400" dirty="0"/>
          </a:p>
        </p:txBody>
      </p:sp>
    </p:spTree>
    <p:extLst>
      <p:ext uri="{BB962C8B-B14F-4D97-AF65-F5344CB8AC3E}">
        <p14:creationId xmlns:p14="http://schemas.microsoft.com/office/powerpoint/2010/main" val="328515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3200" dirty="0">
                    <a:effectLst/>
                    <a:latin typeface="Calibri" panose="020F0502020204030204" pitchFamily="34" charset="0"/>
                    <a:ea typeface="Calibri" panose="020F0502020204030204" pitchFamily="34" charset="0"/>
                  </a:rPr>
                  <a:t>اگر</a:t>
                </a:r>
                <a:r>
                  <a:rPr lang="en-US" sz="3200" dirty="0">
                    <a:effectLst/>
                    <a:latin typeface="Calibri" panose="020F0502020204030204" pitchFamily="34" charset="0"/>
                    <a:ea typeface="Calibri" panose="020F0502020204030204" pitchFamily="34" charset="0"/>
                  </a:rPr>
                  <a:t> F </a:t>
                </a:r>
                <a:r>
                  <a:rPr lang="ar-SA" sz="3200" dirty="0">
                    <a:effectLst/>
                    <a:latin typeface="Calibri" panose="020F0502020204030204" pitchFamily="34" charset="0"/>
                    <a:ea typeface="Calibri" panose="020F0502020204030204" pitchFamily="34" charset="0"/>
                  </a:rPr>
                  <a:t>یک مجموعه از وابستگي هاي تابعي باشد آنگاه مجموعه تمام وابستگي هاي تابعي که از آن منتج مي شود را</a:t>
                </a:r>
                <a:r>
                  <a:rPr lang="fa-IR" sz="3200" dirty="0">
                    <a:effectLst/>
                    <a:latin typeface="Calibri" panose="020F0502020204030204" pitchFamily="34" charset="0"/>
                    <a:ea typeface="Calibri" panose="020F0502020204030204" pitchFamily="34" charset="0"/>
                  </a:rPr>
                  <a:t> مجموعه پوششی </a:t>
                </a:r>
                <a:r>
                  <a:rPr lang="en-US" sz="3200" dirty="0">
                    <a:effectLst/>
                    <a:latin typeface="Calibri" panose="020F0502020204030204" pitchFamily="34" charset="0"/>
                    <a:ea typeface="Calibri" panose="020F0502020204030204" pitchFamily="34" charset="0"/>
                  </a:rPr>
                  <a:t>f</a:t>
                </a:r>
                <a:r>
                  <a:rPr lang="fa-IR" sz="3200" dirty="0">
                    <a:effectLst/>
                    <a:latin typeface="Calibri" panose="020F0502020204030204" pitchFamily="34" charset="0"/>
                    <a:ea typeface="Calibri" panose="020F0502020204030204" pitchFamily="34" charset="0"/>
                  </a:rPr>
                  <a:t> می‌نامیم و با </a:t>
                </a:r>
                <a14:m>
                  <m:oMath xmlns:m="http://schemas.openxmlformats.org/officeDocument/2006/math">
                    <m:sSup>
                      <m:sSupPr>
                        <m:ctrlPr>
                          <a:rPr lang="en-US" sz="3200" i="1">
                            <a:effectLst/>
                            <a:latin typeface="Cambria Math" panose="02040503050406030204" pitchFamily="18" charset="0"/>
                            <a:ea typeface="Calibri" panose="020F0502020204030204" pitchFamily="34" charset="0"/>
                            <a:cs typeface="Arial" panose="020B0604020202020204" pitchFamily="34" charset="0"/>
                          </a:rPr>
                        </m:ctrlPr>
                      </m:sSupPr>
                      <m:e>
                        <m:r>
                          <a:rPr lang="en-US" sz="3200" i="1">
                            <a:effectLst/>
                            <a:latin typeface="Cambria Math" panose="02040503050406030204" pitchFamily="18" charset="0"/>
                            <a:ea typeface="Calibri" panose="020F0502020204030204" pitchFamily="34" charset="0"/>
                            <a:cs typeface="Arial" panose="020B0604020202020204" pitchFamily="34" charset="0"/>
                          </a:rPr>
                          <m:t>𝑓</m:t>
                        </m:r>
                      </m:e>
                      <m:sup>
                        <m:r>
                          <a:rPr lang="en-US" sz="3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3200" dirty="0">
                    <a:effectLst/>
                    <a:latin typeface="Arial" panose="020B0604020202020204" pitchFamily="34" charset="0"/>
                    <a:ea typeface="Calibri" panose="020F0502020204030204" pitchFamily="34" charset="0"/>
                  </a:rPr>
                  <a:t> </a:t>
                </a:r>
                <a:r>
                  <a:rPr lang="ar-SA" sz="3200" dirty="0">
                    <a:effectLst/>
                    <a:latin typeface="Arial" panose="020B0604020202020204" pitchFamily="34" charset="0"/>
                    <a:ea typeface="Calibri" panose="020F0502020204030204" pitchFamily="34" charset="0"/>
                  </a:rPr>
                  <a:t>نمایش مي دهیم</a:t>
                </a:r>
                <a:r>
                  <a:rPr lang="en-US" sz="3200" dirty="0">
                    <a:effectLst/>
                    <a:latin typeface="Calibri" panose="020F0502020204030204" pitchFamily="34" charset="0"/>
                    <a:ea typeface="Calibri" panose="020F0502020204030204" pitchFamily="34" charset="0"/>
                  </a:rPr>
                  <a:t>. </a:t>
                </a:r>
              </a:p>
            </p:txBody>
          </p:sp>
        </mc:Choice>
        <mc:Fallback xmlns="">
          <p:sp>
            <p:nvSpPr>
              <p:cNvPr id="3" name="Content Placeholder 2">
                <a:extLst>
                  <a:ext uri="{FF2B5EF4-FFF2-40B4-BE49-F238E27FC236}">
                    <a16:creationId xmlns:a16="http://schemas.microsoft.com/office/drawing/2014/main" id="{1BC9B834-96AB-4CB7-BAA8-A5220B848B9C}"/>
                  </a:ext>
                </a:extLst>
              </p:cNvPr>
              <p:cNvSpPr>
                <a:spLocks noGrp="1" noRot="1" noChangeAspect="1" noMove="1" noResize="1" noEditPoints="1" noAdjustHandles="1" noChangeArrowheads="1" noChangeShapeType="1" noTextEdit="1"/>
              </p:cNvSpPr>
              <p:nvPr>
                <p:ph idx="1"/>
              </p:nvPr>
            </p:nvSpPr>
            <p:spPr>
              <a:xfrm>
                <a:off x="304800" y="838200"/>
                <a:ext cx="8540749" cy="5544493"/>
              </a:xfrm>
              <a:blipFill>
                <a:blip r:embed="rId3"/>
                <a:stretch>
                  <a:fillRect t="-2090" r="-1927"/>
                </a:stretch>
              </a:blipFill>
            </p:spPr>
            <p:txBody>
              <a:bodyPr/>
              <a:lstStyle/>
              <a:p>
                <a:r>
                  <a:rPr lang="en-US">
                    <a:noFill/>
                  </a:rPr>
                  <a:t> </a:t>
                </a:r>
              </a:p>
            </p:txBody>
          </p:sp>
        </mc:Fallback>
      </mc:AlternateContent>
    </p:spTree>
    <p:extLst>
      <p:ext uri="{BB962C8B-B14F-4D97-AF65-F5344CB8AC3E}">
        <p14:creationId xmlns:p14="http://schemas.microsoft.com/office/powerpoint/2010/main" val="34602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516-14A3-4CD5-8A39-7DB80DEF1FFB}"/>
              </a:ext>
            </a:extLst>
          </p:cNvPr>
          <p:cNvSpPr>
            <a:spLocks noGrp="1"/>
          </p:cNvSpPr>
          <p:nvPr>
            <p:ph type="title"/>
          </p:nvPr>
        </p:nvSpPr>
        <p:spPr/>
        <p:txBody>
          <a:bodyPr/>
          <a:lstStyle/>
          <a:p>
            <a:pPr marL="0" marR="0"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قواعد استنتاج آرمسترانگ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691051-C460-4EFA-87A0-0E24828FB890}"/>
              </a:ext>
            </a:extLst>
          </p:cNvPr>
          <p:cNvSpPr>
            <a:spLocks noGrp="1"/>
          </p:cNvSpPr>
          <p:nvPr>
            <p:ph idx="1"/>
          </p:nvPr>
        </p:nvSpPr>
        <p:spPr>
          <a:xfrm>
            <a:off x="76200" y="1169988"/>
            <a:ext cx="8769349" cy="5383212"/>
          </a:xfrm>
        </p:spPr>
        <p:txBody>
          <a:bodyPr/>
          <a:lstStyle/>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B</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A then A→B </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 A→A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انعکاسی</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B→C then A→C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تراگذاري یا </a:t>
            </a:r>
            <a:r>
              <a:rPr lang="ar-SA" sz="3200" dirty="0">
                <a:solidFill>
                  <a:srgbClr val="FF0000"/>
                </a:solidFill>
                <a:latin typeface="Calibri" panose="020F0502020204030204" pitchFamily="34" charset="0"/>
                <a:ea typeface="Calibri" panose="020F0502020204030204" pitchFamily="34" charset="0"/>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تعدي</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then (A,C)→(B,C)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latin typeface="Calibri" panose="020F0502020204030204" pitchFamily="34" charset="0"/>
                <a:ea typeface="Calibri" panose="020F0502020204030204" pitchFamily="34" charset="0"/>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افزایش</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A→(B,C) then A→B and A→C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تجزیه </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C→D then (A,C)→(B,D)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ترکیب</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A→B and A→C then A→(B,C)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اجتماع</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B Nazanin" panose="00000400000000000000" pitchFamily="2" charset="-78"/>
                <a:ea typeface="Calibri" panose="020F0502020204030204" pitchFamily="34"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B Nazanin" panose="00000400000000000000" pitchFamily="2" charset="-78"/>
              </a:rPr>
              <a:t> if A→B and (B,C)→D then (A,C)→D </a:t>
            </a:r>
            <a:r>
              <a:rPr lang="ar-SA"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solidFill>
                  <a:srgbClr val="FF0000"/>
                </a:solidFill>
                <a:latin typeface="Calibri" panose="020F0502020204030204" pitchFamily="34" charset="0"/>
                <a:ea typeface="Calibri" panose="020F0502020204030204" pitchFamily="34" charset="0"/>
              </a:rPr>
              <a:t> </a:t>
            </a:r>
            <a:r>
              <a:rPr lang="ar-SA" sz="3200" dirty="0">
                <a:solidFill>
                  <a:srgbClr val="FF0000"/>
                </a:solidFill>
                <a:latin typeface="Calibri" panose="020F0502020204030204" pitchFamily="34" charset="0"/>
                <a:ea typeface="Calibri" panose="020F0502020204030204" pitchFamily="34" charset="0"/>
              </a:rPr>
              <a:t>شبه</a:t>
            </a:r>
            <a:r>
              <a:rPr lang="fa-IR" sz="3200" dirty="0">
                <a:solidFill>
                  <a:srgbClr val="FF0000"/>
                </a:solidFill>
                <a:effectLst/>
                <a:latin typeface="Calibri" panose="020F0502020204030204" pitchFamily="34" charset="0"/>
                <a:ea typeface="Calibri" panose="020F0502020204030204" pitchFamily="34" charset="0"/>
                <a:cs typeface="B Nazanin" panose="00000400000000000000" pitchFamily="2" charset="-78"/>
              </a:rPr>
              <a:t> </a:t>
            </a:r>
            <a:r>
              <a:rPr lang="ar-SA" sz="3200" dirty="0">
                <a:solidFill>
                  <a:srgbClr val="FF0000"/>
                </a:solidFill>
                <a:latin typeface="Calibri" panose="020F0502020204030204" pitchFamily="34" charset="0"/>
                <a:ea typeface="Calibri" panose="020F0502020204030204" pitchFamily="34" charset="0"/>
              </a:rPr>
              <a:t>تعدي</a:t>
            </a:r>
            <a:endParaRPr lang="en-US" sz="32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2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64CB-E89F-4E8D-8216-A7FFEE5ED315}"/>
              </a:ext>
            </a:extLst>
          </p:cNvPr>
          <p:cNvSpPr>
            <a:spLocks noGrp="1"/>
          </p:cNvSpPr>
          <p:nvPr>
            <p:ph type="title"/>
          </p:nvPr>
        </p:nvSpPr>
        <p:spPr/>
        <p:txBody>
          <a:bodyPr/>
          <a:lstStyle/>
          <a:p>
            <a:r>
              <a:rPr lang="ar-SA" sz="2800" dirty="0">
                <a:effectLst/>
                <a:latin typeface="Calibri" panose="020F0502020204030204" pitchFamily="34" charset="0"/>
                <a:ea typeface="Calibri" panose="020F0502020204030204" pitchFamily="34" charset="0"/>
                <a:cs typeface="B Nazanin" panose="00000400000000000000" pitchFamily="2" charset="-78"/>
              </a:rPr>
              <a:t>کاربردهاي قواعد آرمسترانگ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86202B-345E-4733-82F6-2F3CEFAC242A}"/>
                  </a:ext>
                </a:extLst>
              </p:cNvPr>
              <p:cNvSpPr>
                <a:spLocks noGrp="1"/>
              </p:cNvSpPr>
              <p:nvPr>
                <p:ph idx="1"/>
              </p:nvPr>
            </p:nvSpPr>
            <p:spPr/>
            <p:txBody>
              <a:bodyPr/>
              <a:lstStyle/>
              <a:p>
                <a:pPr marL="0" marR="0"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۱) </a:t>
                </a:r>
                <a:r>
                  <a:rPr lang="ar-SA" sz="2800" dirty="0">
                    <a:effectLst/>
                    <a:latin typeface="Calibri" panose="020F0502020204030204" pitchFamily="34" charset="0"/>
                    <a:ea typeface="Calibri" panose="020F0502020204030204" pitchFamily="34" charset="0"/>
                  </a:rPr>
                  <a:t>محاسبه بستار صفت </a:t>
                </a:r>
                <a:r>
                  <a:rPr lang="en-US" sz="2800" dirty="0">
                    <a:effectLst/>
                    <a:latin typeface="Calibri" panose="020F0502020204030204" pitchFamily="34" charset="0"/>
                    <a:ea typeface="Calibri" panose="020F0502020204030204" pitchFamily="34" charset="0"/>
                  </a:rPr>
                  <a:t> A</a:t>
                </a:r>
                <a:r>
                  <a:rPr lang="fa-IR" sz="2800" dirty="0">
                    <a:effectLst/>
                    <a:latin typeface="Calibri" panose="020F0502020204030204" pitchFamily="34" charset="0"/>
                    <a:ea typeface="Calibri" panose="020F0502020204030204" pitchFamily="34" charset="0"/>
                  </a:rPr>
                  <a:t> :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en-US" sz="2800" i="1">
                            <a:effectLst/>
                            <a:latin typeface="Cambria Math" panose="02040503050406030204" pitchFamily="18" charset="0"/>
                            <a:ea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endParaRPr>
              </a:p>
              <a:p>
                <a:pPr marL="400050" lvl="1"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 صفاتی که با</a:t>
                </a:r>
                <a:r>
                  <a:rPr lang="en-US" sz="2800" dirty="0">
                    <a:effectLst/>
                    <a:latin typeface="Calibri" panose="020F0502020204030204" pitchFamily="34" charset="0"/>
                    <a:ea typeface="Calibri" panose="020F0502020204030204" pitchFamily="34" charset="0"/>
                  </a:rPr>
                  <a:t> A</a:t>
                </a:r>
                <a:r>
                  <a:rPr lang="ar-SA" sz="2800" dirty="0">
                    <a:effectLst/>
                    <a:latin typeface="Calibri" panose="020F0502020204030204" pitchFamily="34" charset="0"/>
                    <a:ea typeface="Calibri" panose="020F0502020204030204" pitchFamily="34" charset="0"/>
                  </a:rPr>
                  <a:t>، وابستگی تابعی دارند</a:t>
                </a:r>
                <a:endParaRPr lang="en-US" sz="2800" dirty="0">
                  <a:effectLst/>
                  <a:latin typeface="Calibri" panose="020F0502020204030204" pitchFamily="34" charset="0"/>
                  <a:ea typeface="Calibri" panose="020F0502020204030204" pitchFamily="34" charset="0"/>
                </a:endParaRPr>
              </a:p>
              <a:p>
                <a:pPr marL="400050" lvl="1"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نکته: اگر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fa-IR" sz="2800" b="0" i="1" smtClean="0">
                            <a:effectLst/>
                            <a:latin typeface="Cambria Math" panose="02040503050406030204" pitchFamily="18" charset="0"/>
                            <a:ea typeface="Calibri" panose="020F0502020204030204" pitchFamily="34" charset="0"/>
                          </a:rPr>
                          <m:t>+</m:t>
                        </m:r>
                      </m:sup>
                    </m:sSup>
                    <m:r>
                      <a:rPr lang="en-US" sz="2800" i="1">
                        <a:effectLst/>
                        <a:latin typeface="Cambria Math" panose="02040503050406030204" pitchFamily="18" charset="0"/>
                        <a:ea typeface="Calibri" panose="020F0502020204030204" pitchFamily="34" charset="0"/>
                      </a:rPr>
                      <m:t>=</m:t>
                    </m:r>
                    <m:sSub>
                      <m:sSubPr>
                        <m:ctrlPr>
                          <a:rPr lang="en-US" sz="2800" i="1">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𝐻</m:t>
                        </m:r>
                      </m:e>
                      <m:sub>
                        <m:r>
                          <a:rPr lang="en-US" sz="2800" i="1">
                            <a:effectLst/>
                            <a:latin typeface="Cambria Math" panose="02040503050406030204" pitchFamily="18" charset="0"/>
                            <a:ea typeface="Calibri" panose="020F0502020204030204" pitchFamily="34" charset="0"/>
                          </a:rPr>
                          <m:t>𝑅</m:t>
                        </m:r>
                      </m:sub>
                    </m:sSub>
                  </m:oMath>
                </a14:m>
                <a:r>
                  <a:rPr lang="en-US" sz="2800" dirty="0">
                    <a:effectLst/>
                    <a:latin typeface="Calibri" panose="020F0502020204030204" pitchFamily="34" charset="0"/>
                    <a:ea typeface="Times New Roman" panose="02020603050405020304" pitchFamily="18" charset="0"/>
                  </a:rPr>
                  <a:t> </a:t>
                </a:r>
                <a:r>
                  <a:rPr lang="en-US" sz="2800" dirty="0">
                    <a:effectLst/>
                    <a:latin typeface="B Nazanin" panose="00000400000000000000" pitchFamily="2" charset="-78"/>
                    <a:ea typeface="Times New Roman" panose="02020603050405020304" pitchFamily="18" charset="0"/>
                  </a:rPr>
                  <a:t> </a:t>
                </a:r>
                <a:r>
                  <a:rPr lang="fa-IR" sz="2800" dirty="0">
                    <a:latin typeface="B Nazanin" panose="00000400000000000000" pitchFamily="2" charset="-78"/>
                    <a:ea typeface="Times New Roman" panose="02020603050405020304" pitchFamily="18" charset="0"/>
                  </a:rPr>
                  <a:t>در این صورت</a:t>
                </a:r>
                <a:r>
                  <a:rPr lang="fa-IR" sz="2800" dirty="0">
                    <a:effectLst/>
                    <a:latin typeface="Calibri" panose="020F0502020204030204" pitchFamily="34" charset="0"/>
                    <a:ea typeface="Times New Roman" panose="02020603050405020304" pitchFamily="18" charset="0"/>
                  </a:rPr>
                  <a:t> </a:t>
                </a:r>
                <a:r>
                  <a:rPr lang="en-US" sz="2800" dirty="0">
                    <a:effectLst/>
                    <a:latin typeface="Calibri" panose="020F0502020204030204" pitchFamily="34" charset="0"/>
                    <a:ea typeface="Times New Roman" panose="02020603050405020304" pitchFamily="18" charset="0"/>
                  </a:rPr>
                  <a:t>A</a:t>
                </a:r>
                <a:r>
                  <a:rPr lang="fa-IR" sz="2800" dirty="0">
                    <a:effectLst/>
                    <a:latin typeface="Calibri" panose="020F0502020204030204" pitchFamily="34" charset="0"/>
                    <a:ea typeface="Times New Roman" panose="02020603050405020304" pitchFamily="18" charset="0"/>
                  </a:rPr>
                  <a:t> سوپر کلید (الگوریتم تشخیص سوپر کلید)</a:t>
                </a:r>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fa-IR" sz="2800" dirty="0">
                    <a:effectLst/>
                    <a:latin typeface="Calibri" panose="020F0502020204030204" pitchFamily="34" charset="0"/>
                    <a:ea typeface="Times New Roman" panose="02020603050405020304" pitchFamily="18" charset="0"/>
                  </a:rPr>
                  <a:t>۲) محاسبه بستار مجوعه وابستگی‌های تابعی یک رابطه :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𝐹</m:t>
                        </m:r>
                      </m:e>
                      <m:sup>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a:t>
                </a:r>
                <a:r>
                  <a:rPr lang="en-US" sz="2800" dirty="0">
                    <a:effectLst/>
                    <a:latin typeface="Calibri" panose="020F0502020204030204" pitchFamily="34" charset="0"/>
                    <a:ea typeface="Calibri" panose="020F0502020204030204" pitchFamily="34" charset="0"/>
                  </a:rPr>
                  <a:t> FD</a:t>
                </a:r>
                <a:r>
                  <a:rPr lang="ar-SA" sz="2800" dirty="0">
                    <a:effectLst/>
                    <a:latin typeface="Calibri" panose="020F0502020204030204" pitchFamily="34" charset="0"/>
                    <a:ea typeface="Calibri" panose="020F0502020204030204" pitchFamily="34" charset="0"/>
                  </a:rPr>
                  <a:t>هایی که از</a:t>
                </a:r>
                <a:r>
                  <a:rPr lang="en-US" sz="2800" dirty="0">
                    <a:effectLst/>
                    <a:latin typeface="Calibri" panose="020F0502020204030204" pitchFamily="34" charset="0"/>
                    <a:ea typeface="Calibri" panose="020F0502020204030204" pitchFamily="34" charset="0"/>
                  </a:rPr>
                  <a:t> F </a:t>
                </a:r>
                <a:r>
                  <a:rPr lang="ar-SA" sz="2800" dirty="0">
                    <a:effectLst/>
                    <a:latin typeface="Calibri" panose="020F0502020204030204" pitchFamily="34" charset="0"/>
                    <a:ea typeface="Calibri" panose="020F0502020204030204" pitchFamily="34" charset="0"/>
                  </a:rPr>
                  <a:t>منطقاً استنتاج میشوند</a:t>
                </a:r>
                <a:endParaRPr lang="en-US" sz="2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F={A→B, B→C} </a:t>
                </a:r>
                <a:r>
                  <a:rPr lang="en-US" sz="2800" dirty="0">
                    <a:effectLst/>
                    <a:latin typeface="Cambria Math" panose="02040503050406030204" pitchFamily="18" charset="0"/>
                    <a:ea typeface="Calibri" panose="020F0502020204030204" pitchFamily="34" charset="0"/>
                  </a:rPr>
                  <a:t>⇒</a:t>
                </a:r>
                <a:r>
                  <a:rPr lang="en-US" sz="2800" dirty="0">
                    <a:effectLst/>
                    <a:latin typeface="Calibri" panose="020F0502020204030204" pitchFamily="34" charset="0"/>
                    <a:ea typeface="Calibri" panose="020F0502020204030204" pitchFamily="34" charset="0"/>
                  </a:rPr>
                  <a:t>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𝐹</m:t>
                        </m:r>
                      </m:e>
                      <m:sup>
                        <m:r>
                          <a:rPr lang="en-US" sz="2800" i="1">
                            <a:effectLst/>
                            <a:latin typeface="Cambria Math" panose="02040503050406030204" pitchFamily="18" charset="0"/>
                            <a:ea typeface="Calibri" panose="020F0502020204030204" pitchFamily="34" charset="0"/>
                          </a:rPr>
                          <m:t>+</m:t>
                        </m:r>
                      </m:sup>
                    </m:sSup>
                  </m:oMath>
                </a14:m>
                <a:r>
                  <a:rPr lang="en-US" sz="2800" dirty="0">
                    <a:effectLst/>
                    <a:latin typeface="Calibri" panose="020F0502020204030204" pitchFamily="34" charset="0"/>
                    <a:ea typeface="Calibri" panose="020F0502020204030204" pitchFamily="34" charset="0"/>
                  </a:rPr>
                  <a:t>={A→B, B→C, A→C, (A,C)→(B,C), …}</a:t>
                </a: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a:t>
                </a:r>
              </a:p>
              <a:p>
                <a:endParaRPr lang="en-US" sz="3200" dirty="0"/>
              </a:p>
            </p:txBody>
          </p:sp>
        </mc:Choice>
        <mc:Fallback>
          <p:sp>
            <p:nvSpPr>
              <p:cNvPr id="3" name="Content Placeholder 2">
                <a:extLst>
                  <a:ext uri="{FF2B5EF4-FFF2-40B4-BE49-F238E27FC236}">
                    <a16:creationId xmlns:a16="http://schemas.microsoft.com/office/drawing/2014/main" id="{5C86202B-345E-4733-82F6-2F3CEFAC242A}"/>
                  </a:ext>
                </a:extLst>
              </p:cNvPr>
              <p:cNvSpPr>
                <a:spLocks noGrp="1" noRot="1" noChangeAspect="1" noMove="1" noResize="1" noEditPoints="1" noAdjustHandles="1" noChangeArrowheads="1" noChangeShapeType="1" noTextEdit="1"/>
              </p:cNvSpPr>
              <p:nvPr>
                <p:ph idx="1"/>
              </p:nvPr>
            </p:nvSpPr>
            <p:spPr>
              <a:blipFill>
                <a:blip r:embed="rId3"/>
                <a:stretch>
                  <a:fillRect l="-1426" t="-1728" r="-1568"/>
                </a:stretch>
              </a:blipFill>
            </p:spPr>
            <p:txBody>
              <a:bodyPr/>
              <a:lstStyle/>
              <a:p>
                <a:r>
                  <a:rPr lang="en-US">
                    <a:noFill/>
                  </a:rPr>
                  <a:t> </a:t>
                </a:r>
              </a:p>
            </p:txBody>
          </p:sp>
        </mc:Fallback>
      </mc:AlternateContent>
    </p:spTree>
    <p:extLst>
      <p:ext uri="{BB962C8B-B14F-4D97-AF65-F5344CB8AC3E}">
        <p14:creationId xmlns:p14="http://schemas.microsoft.com/office/powerpoint/2010/main" val="93074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032AA4-40D5-4AC1-91F9-0EBA4EE097F2}"/>
                  </a:ext>
                </a:extLst>
              </p:cNvPr>
              <p:cNvSpPr>
                <a:spLocks noGrp="1"/>
              </p:cNvSpPr>
              <p:nvPr>
                <p:ph type="title"/>
              </p:nvPr>
            </p:nvSpPr>
            <p:spPr/>
            <p:txBody>
              <a:bodyPr/>
              <a:lstStyle/>
              <a:p>
                <a:r>
                  <a:rPr lang="en-US" dirty="0"/>
                  <a:t>Finding </a:t>
                </a:r>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𝐹</m:t>
                        </m:r>
                      </m:e>
                      <m:sup>
                        <m:r>
                          <a:rPr lang="en-US" b="1" i="1" dirty="0" smtClean="0">
                            <a:latin typeface="Cambria Math" panose="02040503050406030204" pitchFamily="18" charset="0"/>
                          </a:rPr>
                          <m:t>+</m:t>
                        </m:r>
                      </m:sup>
                    </m:sSup>
                  </m:oMath>
                </a14:m>
                <a:endParaRPr lang="en-US" dirty="0"/>
              </a:p>
            </p:txBody>
          </p:sp>
        </mc:Choice>
        <mc:Fallback xmlns="">
          <p:sp>
            <p:nvSpPr>
              <p:cNvPr id="2" name="Title 1">
                <a:extLst>
                  <a:ext uri="{FF2B5EF4-FFF2-40B4-BE49-F238E27FC236}">
                    <a16:creationId xmlns:a16="http://schemas.microsoft.com/office/drawing/2014/main" id="{66032AA4-40D5-4AC1-91F9-0EBA4EE097F2}"/>
                  </a:ext>
                </a:extLst>
              </p:cNvPr>
              <p:cNvSpPr>
                <a:spLocks noGrp="1" noRot="1" noChangeAspect="1" noMove="1" noResize="1" noEditPoints="1" noAdjustHandles="1" noChangeArrowheads="1" noChangeShapeType="1" noTextEdit="1"/>
              </p:cNvSpPr>
              <p:nvPr>
                <p:ph type="title"/>
              </p:nvPr>
            </p:nvSpPr>
            <p:spPr>
              <a:blipFill>
                <a:blip r:embed="rId3"/>
                <a:stretch>
                  <a:fillRect b="-3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0C413B-6DB0-4CE5-8701-74432755B856}"/>
                  </a:ext>
                </a:extLst>
              </p:cNvPr>
              <p:cNvSpPr>
                <a:spLocks noGrp="1"/>
              </p:cNvSpPr>
              <p:nvPr>
                <p:ph idx="1"/>
              </p:nvPr>
            </p:nvSpPr>
            <p:spPr>
              <a:xfrm>
                <a:off x="228600" y="609600"/>
                <a:ext cx="8616949" cy="5773093"/>
              </a:xfrm>
            </p:spPr>
            <p:txBody>
              <a:bodyPr/>
              <a:lstStyle/>
              <a:p>
                <a:pPr algn="r" rtl="1"/>
                <a:endParaRPr lang="fa-IR" sz="2400" b="1" dirty="0"/>
              </a:p>
              <a:p>
                <a:pPr algn="r" rtl="1"/>
                <a:r>
                  <a:rPr lang="fa-IR" sz="2400" b="1" dirty="0"/>
                  <a:t>اگر رابطه ی</a:t>
                </a:r>
                <a:r>
                  <a:rPr lang="en-US" sz="2400" dirty="0"/>
                  <a:t> R(A,B,C,D)</a:t>
                </a:r>
                <a:r>
                  <a:rPr lang="fa-IR" sz="2400" dirty="0"/>
                  <a:t> با وابستگی های تابعی </a:t>
                </a:r>
                <a:r>
                  <a:rPr lang="en-US" sz="2400" dirty="0"/>
                  <a:t>F</a:t>
                </a:r>
                <a:r>
                  <a:rPr lang="fa-IR" sz="2400" dirty="0"/>
                  <a:t> را داشته باشیم. </a:t>
                </a:r>
                <a:r>
                  <a:rPr lang="fa-IR" sz="2400" b="1" dirty="0"/>
                  <a:t> </a:t>
                </a:r>
                <a:endParaRPr lang="en-US" sz="2400" b="1" dirty="0"/>
              </a:p>
              <a:p>
                <a:pPr>
                  <a:buFont typeface="+mj-lt"/>
                  <a:buAutoNum type="arabicPeriod"/>
                </a:pPr>
                <a:r>
                  <a:rPr lang="en-US" sz="2400" dirty="0"/>
                  <a:t>A→B</a:t>
                </a:r>
              </a:p>
              <a:p>
                <a:pPr>
                  <a:buFont typeface="+mj-lt"/>
                  <a:buAutoNum type="arabicPeriod"/>
                </a:pPr>
                <a:r>
                  <a:rPr lang="en-US" sz="2400" dirty="0"/>
                  <a:t>B→C</a:t>
                </a:r>
              </a:p>
              <a:p>
                <a:pPr>
                  <a:buFont typeface="+mj-lt"/>
                  <a:buAutoNum type="arabicPeriod"/>
                </a:pPr>
                <a:r>
                  <a:rPr lang="en-US" sz="2400" dirty="0"/>
                  <a:t>A→D</a:t>
                </a:r>
              </a:p>
              <a:p>
                <a:pPr marL="0" marR="0" algn="r" rtl="1">
                  <a:lnSpc>
                    <a:spcPct val="107000"/>
                  </a:lnSpc>
                  <a:spcBef>
                    <a:spcPts val="0"/>
                  </a:spcBef>
                  <a:spcAft>
                    <a:spcPts val="800"/>
                  </a:spcAft>
                </a:pPr>
                <a:r>
                  <a:rPr lang="fa-IR" dirty="0">
                    <a:latin typeface="Times New Roman" panose="02020603050405020304" pitchFamily="18" charset="0"/>
                  </a:rPr>
                  <a:t>پیدا کردن </a:t>
                </a:r>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𝐹</m:t>
                        </m:r>
                      </m:e>
                      <m:sup>
                        <m:r>
                          <a:rPr lang="en-US" b="0" i="1" smtClean="0">
                            <a:latin typeface="Cambria Math" panose="02040503050406030204" pitchFamily="18" charset="0"/>
                            <a:cs typeface="Arial" panose="020B0604020202020204" pitchFamily="34" charset="0"/>
                          </a:rPr>
                          <m:t>+</m:t>
                        </m:r>
                      </m:sup>
                    </m:sSup>
                    <m:r>
                      <a:rPr lang="en-US" b="0" i="1" smtClean="0">
                        <a:latin typeface="Cambria Math" panose="02040503050406030204" pitchFamily="18" charset="0"/>
                        <a:cs typeface="Arial" panose="020B0604020202020204" pitchFamily="34" charset="0"/>
                      </a:rPr>
                      <m:t> </m:t>
                    </m:r>
                  </m:oMath>
                </a14:m>
                <a:r>
                  <a:rPr lang="fa-IR" dirty="0">
                    <a:latin typeface="Times New Roman" panose="02020603050405020304" pitchFamily="18" charset="0"/>
                  </a:rPr>
                  <a:t>- بستار مجموعه شامل تمام وابستگی‌های تابعی مشتق شده است. </a:t>
                </a: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B→C</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A→D</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A→CA (</a:t>
                </a:r>
                <a:r>
                  <a:rPr lang="fa-IR" dirty="0"/>
                  <a:t>تعدی</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A→BCA (</a:t>
                </a:r>
                <a:r>
                  <a:rPr lang="fa-IR" dirty="0"/>
                  <a:t>افزایش</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rPr>
                  <a:t>A→BCDA (</a:t>
                </a:r>
                <a:r>
                  <a:rPr lang="fa-IR" dirty="0"/>
                  <a:t>ترکیب وابستگی‌</a:t>
                </a:r>
                <a:r>
                  <a:rPr lang="en-US" dirty="0">
                    <a:effectLst/>
                    <a:latin typeface="Times New Roman" panose="02020603050405020304" pitchFamily="18" charset="0"/>
                    <a:ea typeface="Times New Roman" panose="02020603050405020304" pitchFamily="18" charset="0"/>
                  </a:rPr>
                  <a:t>)</a:t>
                </a:r>
                <a:endParaRPr lang="en-US" dirty="0">
                  <a:effectLst/>
                  <a:latin typeface="Calibri" panose="020F0502020204030204" pitchFamily="34" charset="0"/>
                  <a:ea typeface="Calibri" panose="020F0502020204030204" pitchFamily="34" charset="0"/>
                </a:endParaRPr>
              </a:p>
              <a:p>
                <a:endParaRPr lang="en-US" sz="2400" dirty="0"/>
              </a:p>
            </p:txBody>
          </p:sp>
        </mc:Choice>
        <mc:Fallback>
          <p:sp>
            <p:nvSpPr>
              <p:cNvPr id="3" name="Content Placeholder 2">
                <a:extLst>
                  <a:ext uri="{FF2B5EF4-FFF2-40B4-BE49-F238E27FC236}">
                    <a16:creationId xmlns:a16="http://schemas.microsoft.com/office/drawing/2014/main" id="{960C413B-6DB0-4CE5-8701-74432755B856}"/>
                  </a:ext>
                </a:extLst>
              </p:cNvPr>
              <p:cNvSpPr>
                <a:spLocks noGrp="1" noRot="1" noChangeAspect="1" noMove="1" noResize="1" noEditPoints="1" noAdjustHandles="1" noChangeArrowheads="1" noChangeShapeType="1" noTextEdit="1"/>
              </p:cNvSpPr>
              <p:nvPr>
                <p:ph idx="1"/>
              </p:nvPr>
            </p:nvSpPr>
            <p:spPr>
              <a:xfrm>
                <a:off x="228600" y="609600"/>
                <a:ext cx="8616949" cy="5773093"/>
              </a:xfrm>
              <a:blipFill>
                <a:blip r:embed="rId4"/>
                <a:stretch>
                  <a:fillRect l="-1203" r="-1132"/>
                </a:stretch>
              </a:blipFill>
            </p:spPr>
            <p:txBody>
              <a:bodyPr/>
              <a:lstStyle/>
              <a:p>
                <a:r>
                  <a:rPr lang="en-US">
                    <a:noFill/>
                  </a:rPr>
                  <a:t> </a:t>
                </a:r>
              </a:p>
            </p:txBody>
          </p:sp>
        </mc:Fallback>
      </mc:AlternateContent>
    </p:spTree>
    <p:extLst>
      <p:ext uri="{BB962C8B-B14F-4D97-AF65-F5344CB8AC3E}">
        <p14:creationId xmlns:p14="http://schemas.microsoft.com/office/powerpoint/2010/main" val="347938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marL="0" marR="0" algn="r" rtl="1">
              <a:lnSpc>
                <a:spcPct val="107000"/>
              </a:lnSpc>
              <a:spcBef>
                <a:spcPts val="0"/>
              </a:spcBef>
              <a:spcAft>
                <a:spcPts val="800"/>
              </a:spcAft>
            </a:pPr>
            <a:r>
              <a:rPr lang="ar-SA" sz="2800" b="1" dirty="0">
                <a:effectLst/>
                <a:latin typeface="Calibri" panose="020F0502020204030204" pitchFamily="34" charset="0"/>
                <a:ea typeface="Times New Roman" panose="02020603050405020304" pitchFamily="18" charset="0"/>
              </a:rPr>
              <a:t>تعریف </a:t>
            </a:r>
            <a:r>
              <a:rPr lang="en-US" sz="2800" b="1" dirty="0">
                <a:effectLst/>
                <a:latin typeface="Times New Roman" panose="02020603050405020304" pitchFamily="18" charset="0"/>
                <a:ea typeface="Times New Roman" panose="02020603050405020304" pitchFamily="18" charset="0"/>
              </a:rPr>
              <a:t>NF</a:t>
            </a:r>
            <a:r>
              <a:rPr lang="ar-SA" sz="2800" b="1" dirty="0">
                <a:latin typeface="Calibri" panose="020F0502020204030204" pitchFamily="34" charset="0"/>
                <a:ea typeface="Times New Roman" panose="02020603050405020304" pitchFamily="18" charset="0"/>
              </a:rPr>
              <a:t>2</a:t>
            </a:r>
            <a:endParaRPr lang="en-US" sz="2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dirty="0">
                <a:effectLst/>
                <a:latin typeface="Calibri" panose="020F0502020204030204" pitchFamily="34" charset="0"/>
                <a:ea typeface="Times New Roman" panose="02020603050405020304" pitchFamily="18" charset="0"/>
              </a:rPr>
              <a:t>جدول باید ابتدا در </a:t>
            </a:r>
            <a:r>
              <a:rPr lang="en-US" sz="2800" b="1" dirty="0">
                <a:effectLst/>
                <a:latin typeface="Times New Roman" panose="02020603050405020304" pitchFamily="18" charset="0"/>
                <a:ea typeface="Times New Roman" panose="02020603050405020304" pitchFamily="18" charset="0"/>
              </a:rPr>
              <a:t>1NF</a:t>
            </a:r>
            <a:r>
              <a:rPr lang="en-US" sz="2800" dirty="0">
                <a:effectLst/>
                <a:latin typeface="Times New Roman" panose="02020603050405020304" pitchFamily="18" charset="0"/>
                <a:ea typeface="Times New Roman" panose="02020603050405020304" pitchFamily="18" charset="0"/>
              </a:rPr>
              <a:t> </a:t>
            </a:r>
            <a:r>
              <a:rPr lang="ar-SA" sz="2800" dirty="0">
                <a:effectLst/>
                <a:latin typeface="Calibri" panose="020F0502020204030204" pitchFamily="34" charset="0"/>
                <a:ea typeface="Times New Roman" panose="02020603050405020304" pitchFamily="18" charset="0"/>
              </a:rPr>
              <a:t>باشد </a:t>
            </a:r>
            <a:endParaRPr lang="en-US" sz="2800" dirty="0">
              <a:effectLst/>
              <a:latin typeface="Calibri" panose="020F0502020204030204" pitchFamily="34" charset="0"/>
              <a:ea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b="1" dirty="0">
                <a:effectLst/>
                <a:latin typeface="Calibri" panose="020F0502020204030204" pitchFamily="34" charset="0"/>
                <a:ea typeface="Times New Roman" panose="02020603050405020304" pitchFamily="18" charset="0"/>
              </a:rPr>
              <a:t>تمام صفات غیر کلیدی</a:t>
            </a:r>
            <a:r>
              <a:rPr lang="ar-SA" sz="2800" dirty="0">
                <a:effectLst/>
                <a:latin typeface="Calibri" panose="020F0502020204030204" pitchFamily="34" charset="0"/>
                <a:ea typeface="Times New Roman" panose="02020603050405020304" pitchFamily="18" charset="0"/>
              </a:rPr>
              <a:t> باید به طور کامل به کل کلید اصلی وابسته باشند (نه فقط بخشی از کلید اصلی). اگر وابستگی جزئی وجود داشته باشد، جدول به 2</a:t>
            </a:r>
            <a:r>
              <a:rPr lang="en-US" sz="2800" dirty="0">
                <a:effectLst/>
                <a:latin typeface="Times New Roman" panose="02020603050405020304" pitchFamily="18" charset="0"/>
                <a:ea typeface="Times New Roman" panose="02020603050405020304" pitchFamily="18" charset="0"/>
              </a:rPr>
              <a:t>NF </a:t>
            </a:r>
            <a:r>
              <a:rPr lang="ar-SA" sz="2800" dirty="0">
                <a:effectLst/>
                <a:latin typeface="Calibri" panose="020F0502020204030204" pitchFamily="34" charset="0"/>
                <a:ea typeface="Times New Roman" panose="02020603050405020304" pitchFamily="18" charset="0"/>
              </a:rPr>
              <a:t>نمی‌رسد</a:t>
            </a:r>
            <a:r>
              <a:rPr lang="en-US" sz="2800" dirty="0">
                <a:effectLst/>
                <a:latin typeface="Times New Roman" panose="02020603050405020304" pitchFamily="18" charset="0"/>
                <a:ea typeface="Times New Roman" panose="02020603050405020304" pitchFamily="18" charset="0"/>
              </a:rPr>
              <a:t>.</a:t>
            </a:r>
            <a:endParaRPr lang="en-US" sz="2800" dirty="0">
              <a:effectLst/>
              <a:latin typeface="Calibri" panose="020F0502020204030204" pitchFamily="34" charset="0"/>
              <a:ea typeface="Calibri" panose="020F0502020204030204" pitchFamily="34" charset="0"/>
            </a:endParaRPr>
          </a:p>
          <a:p>
            <a:pPr marL="0" marR="0" indent="0" algn="r" rtl="1">
              <a:lnSpc>
                <a:spcPct val="107000"/>
              </a:lnSpc>
              <a:spcBef>
                <a:spcPts val="0"/>
              </a:spcBef>
              <a:spcAft>
                <a:spcPts val="800"/>
              </a:spcAft>
              <a:buNone/>
            </a:pPr>
            <a:br>
              <a:rPr lang="en-US" altLang="en-US" sz="2800" b="0" dirty="0">
                <a:solidFill>
                  <a:schemeClr val="tx1"/>
                </a:solidFill>
              </a:rPr>
            </a:br>
            <a:r>
              <a:rPr lang="ar-SA" altLang="en-US" sz="2800" b="0" dirty="0">
                <a:solidFill>
                  <a:srgbClr val="000000"/>
                </a:solidFill>
                <a:latin typeface="Tahoma" panose="020B0604030504040204" pitchFamily="34" charset="0"/>
              </a:rPr>
              <a:t>ستون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با ستون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در يک رابطه وابستگی تا</a:t>
            </a:r>
            <a:r>
              <a:rPr lang="fa-IR" altLang="en-US" sz="2800" b="0" dirty="0">
                <a:solidFill>
                  <a:srgbClr val="000000"/>
                </a:solidFill>
                <a:latin typeface="Tahoma" panose="020B0604030504040204" pitchFamily="34" charset="0"/>
              </a:rPr>
              <a:t>ب</a:t>
            </a:r>
            <a:r>
              <a:rPr lang="ar-SA" altLang="en-US" sz="2800" b="0" dirty="0">
                <a:solidFill>
                  <a:srgbClr val="000000"/>
                </a:solidFill>
                <a:latin typeface="Tahoma" panose="020B0604030504040204" pitchFamily="34" charset="0"/>
              </a:rPr>
              <a:t>عی (</a:t>
            </a:r>
            <a:r>
              <a:rPr lang="en-US" altLang="en-US" sz="2800" b="0" dirty="0">
                <a:solidFill>
                  <a:srgbClr val="000000"/>
                </a:solidFill>
                <a:latin typeface="Tahoma" panose="020B0604030504040204" pitchFamily="34" charset="0"/>
              </a:rPr>
              <a:t>functional dependency</a:t>
            </a:r>
            <a:r>
              <a:rPr lang="ar-SA" altLang="en-US" sz="2800" b="0" dirty="0">
                <a:solidFill>
                  <a:srgbClr val="000000"/>
                </a:solidFill>
                <a:latin typeface="Tahoma" panose="020B0604030504040204" pitchFamily="34" charset="0"/>
              </a:rPr>
              <a:t>) دارد اگروفقط اگر به ازای هر مقدار در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دقيقا يک مقدار در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متناظر با آن وجود داشته باشد. که به صورت </a:t>
            </a:r>
            <a:r>
              <a:rPr lang="en-US" altLang="en-US" sz="2800" b="0" dirty="0">
                <a:solidFill>
                  <a:srgbClr val="000000"/>
                </a:solidFill>
                <a:latin typeface="Tahoma" panose="020B0604030504040204" pitchFamily="34" charset="0"/>
              </a:rPr>
              <a:t>X→Y</a:t>
            </a:r>
            <a:r>
              <a:rPr lang="ar-SA" altLang="en-US" sz="2800" b="0" dirty="0">
                <a:solidFill>
                  <a:srgbClr val="000000"/>
                </a:solidFill>
                <a:latin typeface="Tahoma" panose="020B0604030504040204" pitchFamily="34" charset="0"/>
              </a:rPr>
              <a:t> نشان داده می شود.</a:t>
            </a:r>
            <a:br>
              <a:rPr lang="en-US" altLang="en-US" sz="2800" b="0" dirty="0">
                <a:solidFill>
                  <a:schemeClr val="tx1"/>
                </a:solidFill>
              </a:rPr>
            </a:br>
            <a:br>
              <a:rPr lang="en-US" altLang="en-US" sz="2800" b="0" dirty="0">
                <a:solidFill>
                  <a:schemeClr val="tx1"/>
                </a:solidFill>
              </a:rPr>
            </a:br>
            <a:br>
              <a:rPr lang="en-US" altLang="en-US" sz="2800" b="0" dirty="0">
                <a:solidFill>
                  <a:schemeClr val="tx1"/>
                </a:solidFill>
                <a:latin typeface="Arial" panose="020B0604020202020204" pitchFamily="34" charset="0"/>
              </a:rPr>
            </a:br>
            <a:br>
              <a:rPr lang="en-US" altLang="en-US" sz="2800" b="0" dirty="0">
                <a:solidFill>
                  <a:schemeClr val="tx1"/>
                </a:solidFill>
                <a:latin typeface="Arial" panose="020B0604020202020204" pitchFamily="34" charset="0"/>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fa-IR" altLang="en-US" sz="2000" b="0" dirty="0">
                <a:solidFill>
                  <a:schemeClr val="tx1"/>
                </a:solidFill>
                <a:cs typeface="B Nazanin" panose="00000400000000000000" pitchFamily="2" charset="-78"/>
              </a:rPr>
              <a:t>آیا جدول زیر</a:t>
            </a:r>
            <a:r>
              <a:rPr lang="fa-IR" altLang="en-US" dirty="0"/>
              <a:t> </a:t>
            </a:r>
            <a:r>
              <a:rPr lang="en-US" altLang="en-US" dirty="0"/>
              <a:t>2NF</a:t>
            </a:r>
            <a:r>
              <a:rPr lang="fa-IR" altLang="en-US" dirty="0"/>
              <a:t> هست ؟</a:t>
            </a:r>
            <a:endParaRPr lang="en-US" altLang="en-US" dirty="0"/>
          </a:p>
          <a:p>
            <a:pPr marL="0" indent="0" algn="r" rtl="1">
              <a:buNone/>
            </a:pP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972292785"/>
              </p:ext>
            </p:extLst>
          </p:nvPr>
        </p:nvGraphicFramePr>
        <p:xfrm>
          <a:off x="228600" y="3200400"/>
          <a:ext cx="8886825" cy="2758550"/>
        </p:xfrm>
        <a:graphic>
          <a:graphicData uri="http://schemas.openxmlformats.org/drawingml/2006/table">
            <a:tbl>
              <a:tblPr firstRow="1" firstCol="1" bandRow="1">
                <a:tableStyleId>{616DA210-FB5B-4158-B5E0-FEB733F419BA}</a:tableStyleId>
              </a:tblPr>
              <a:tblGrid>
                <a:gridCol w="580782">
                  <a:extLst>
                    <a:ext uri="{9D8B030D-6E8A-4147-A177-3AD203B41FA5}">
                      <a16:colId xmlns:a16="http://schemas.microsoft.com/office/drawing/2014/main" val="234041042"/>
                    </a:ext>
                  </a:extLst>
                </a:gridCol>
                <a:gridCol w="930163">
                  <a:extLst>
                    <a:ext uri="{9D8B030D-6E8A-4147-A177-3AD203B41FA5}">
                      <a16:colId xmlns:a16="http://schemas.microsoft.com/office/drawing/2014/main" val="3415118693"/>
                    </a:ext>
                  </a:extLst>
                </a:gridCol>
                <a:gridCol w="912914">
                  <a:extLst>
                    <a:ext uri="{9D8B030D-6E8A-4147-A177-3AD203B41FA5}">
                      <a16:colId xmlns:a16="http://schemas.microsoft.com/office/drawing/2014/main" val="3881982512"/>
                    </a:ext>
                  </a:extLst>
                </a:gridCol>
                <a:gridCol w="456456">
                  <a:extLst>
                    <a:ext uri="{9D8B030D-6E8A-4147-A177-3AD203B41FA5}">
                      <a16:colId xmlns:a16="http://schemas.microsoft.com/office/drawing/2014/main" val="2484215510"/>
                    </a:ext>
                  </a:extLst>
                </a:gridCol>
                <a:gridCol w="674926">
                  <a:extLst>
                    <a:ext uri="{9D8B030D-6E8A-4147-A177-3AD203B41FA5}">
                      <a16:colId xmlns:a16="http://schemas.microsoft.com/office/drawing/2014/main" val="1297653461"/>
                    </a:ext>
                  </a:extLst>
                </a:gridCol>
                <a:gridCol w="1144022">
                  <a:extLst>
                    <a:ext uri="{9D8B030D-6E8A-4147-A177-3AD203B41FA5}">
                      <a16:colId xmlns:a16="http://schemas.microsoft.com/office/drawing/2014/main" val="3484224265"/>
                    </a:ext>
                  </a:extLst>
                </a:gridCol>
                <a:gridCol w="838950">
                  <a:extLst>
                    <a:ext uri="{9D8B030D-6E8A-4147-A177-3AD203B41FA5}">
                      <a16:colId xmlns:a16="http://schemas.microsoft.com/office/drawing/2014/main" val="3482110401"/>
                    </a:ext>
                  </a:extLst>
                </a:gridCol>
                <a:gridCol w="762681">
                  <a:extLst>
                    <a:ext uri="{9D8B030D-6E8A-4147-A177-3AD203B41FA5}">
                      <a16:colId xmlns:a16="http://schemas.microsoft.com/office/drawing/2014/main" val="1813858957"/>
                    </a:ext>
                  </a:extLst>
                </a:gridCol>
                <a:gridCol w="762681">
                  <a:extLst>
                    <a:ext uri="{9D8B030D-6E8A-4147-A177-3AD203B41FA5}">
                      <a16:colId xmlns:a16="http://schemas.microsoft.com/office/drawing/2014/main" val="1355875302"/>
                    </a:ext>
                  </a:extLst>
                </a:gridCol>
                <a:gridCol w="1296559">
                  <a:extLst>
                    <a:ext uri="{9D8B030D-6E8A-4147-A177-3AD203B41FA5}">
                      <a16:colId xmlns:a16="http://schemas.microsoft.com/office/drawing/2014/main" val="1675925667"/>
                    </a:ext>
                  </a:extLst>
                </a:gridCol>
                <a:gridCol w="526691">
                  <a:extLst>
                    <a:ext uri="{9D8B030D-6E8A-4147-A177-3AD203B41FA5}">
                      <a16:colId xmlns:a16="http://schemas.microsoft.com/office/drawing/2014/main" val="236614085"/>
                    </a:ext>
                  </a:extLst>
                </a:gridCol>
              </a:tblGrid>
              <a:tr h="546152">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60999">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60999">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60999">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56134">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56134">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56134">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60999">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646941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588161" y="597049"/>
            <a:ext cx="8555839" cy="5288905"/>
          </a:xfrm>
        </p:spPr>
        <p:txBody>
          <a:bodyPr/>
          <a:lstStyle/>
          <a:p>
            <a:pPr marL="0" marR="0" algn="r" rtl="1">
              <a:lnSpc>
                <a:spcPct val="107000"/>
              </a:lnSpc>
              <a:spcBef>
                <a:spcPts val="0"/>
              </a:spcBef>
              <a:spcAft>
                <a:spcPts val="800"/>
              </a:spcAft>
            </a:pPr>
            <a:r>
              <a:rPr lang="ar-SA" sz="1600" dirty="0">
                <a:solidFill>
                  <a:srgbClr val="000000"/>
                </a:solidFill>
                <a:latin typeface="Tahoma" panose="020B0604030504040204" pitchFamily="34" charset="0"/>
              </a:rPr>
              <a:t>با کلید اصلی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a:t>
            </a:r>
            <a:r>
              <a:rPr lang="ar-SA" sz="1600" dirty="0">
                <a:solidFill>
                  <a:srgbClr val="000000"/>
                </a:solidFill>
                <a:latin typeface="Tahoma" panose="020B0604030504040204" pitchFamily="34" charset="0"/>
              </a:rPr>
              <a:t>، وابستگی صفات غیر کلیدی را بررسی می‌کنیم</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600" dirty="0">
                <a:solidFill>
                  <a:srgbClr val="000000"/>
                </a:solidFill>
                <a:latin typeface="Tahoma" panose="020B0604030504040204" pitchFamily="34" charset="0"/>
              </a:rPr>
              <a:t>First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Last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Address</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Credit Limit: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صفات فقط به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هستند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نیستند</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موضوع باعث ایجاد وابستگی جزئی می‌شود و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600" dirty="0" err="1">
                <a:solidFill>
                  <a:srgbClr val="000000"/>
                </a:solidFill>
                <a:latin typeface="Tahoma" panose="020B0604030504040204" pitchFamily="34" charset="0"/>
              </a:rPr>
              <a:t>Salesrep</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1600" dirty="0">
                <a:solidFill>
                  <a:srgbClr val="000000"/>
                </a:solidFill>
                <a:latin typeface="Tahoma" panose="020B0604030504040204" pitchFamily="34" charset="0"/>
              </a:rPr>
              <a:t>فقط به </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است (با فرض اینکه هر فروش نماینده فروش خاصی دارد)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نیز یک وابستگی جزئی است که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latin typeface="Tahoma" panose="020B0604030504040204" pitchFamily="34" charset="0"/>
              </a:rPr>
              <a:t>Amount </a:t>
            </a:r>
            <a:r>
              <a:rPr lang="ar-SA" sz="1600" dirty="0">
                <a:solidFill>
                  <a:srgbClr val="000000"/>
                </a:solidFill>
                <a:latin typeface="Tahoma" panose="020B0604030504040204" pitchFamily="34" charset="0"/>
              </a:rPr>
              <a:t>به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 به </a:t>
            </a:r>
            <a:r>
              <a:rPr lang="en-US" sz="1600" dirty="0">
                <a:solidFill>
                  <a:srgbClr val="000000"/>
                </a:solidFill>
                <a:latin typeface="Tahoma" panose="020B0604030504040204" pitchFamily="34" charset="0"/>
              </a:rPr>
              <a:t>Qty </a:t>
            </a:r>
            <a:r>
              <a:rPr lang="ar-SA" sz="1600" dirty="0">
                <a:solidFill>
                  <a:srgbClr val="000000"/>
                </a:solidFill>
                <a:latin typeface="Tahoma" panose="020B0604030504040204" pitchFamily="34" charset="0"/>
              </a:rPr>
              <a:t>وابسته است، بنابراین به درستی به بخشی از کلید وابسته است. این مورد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نمی‌کند</a:t>
            </a:r>
            <a:r>
              <a:rPr lang="en-US" sz="1600" dirty="0">
                <a:solidFill>
                  <a:srgbClr val="000000"/>
                </a:solidFill>
                <a:latin typeface="Tahoma" panose="020B0604030504040204" pitchFamily="34" charset="0"/>
              </a:rPr>
              <a:t>.</a:t>
            </a:r>
          </a:p>
          <a:p>
            <a:pPr marL="0" marR="0" algn="r" rtl="1">
              <a:lnSpc>
                <a:spcPct val="107000"/>
              </a:lnSpc>
              <a:spcBef>
                <a:spcPts val="0"/>
              </a:spcBef>
              <a:spcAft>
                <a:spcPts val="800"/>
              </a:spcAft>
            </a:pPr>
            <a:r>
              <a:rPr lang="en-US" sz="1050" dirty="0">
                <a:effectLst/>
                <a:latin typeface="Calibri" panose="020F0502020204030204" pitchFamily="34" charset="0"/>
                <a:ea typeface="Calibri" panose="020F0502020204030204" pitchFamily="34" charset="0"/>
                <a:cs typeface="B Nazanin" panose="00000400000000000000" pitchFamily="2" charset="-78"/>
              </a:rPr>
              <a:t> </a:t>
            </a:r>
            <a:r>
              <a:rPr lang="ar-SA" altLang="en-US" sz="160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600" dirty="0">
                <a:solidFill>
                  <a:srgbClr val="000000"/>
                </a:solidFill>
                <a:latin typeface="Tahoma" panose="020B0604030504040204" pitchFamily="34" charset="0"/>
                <a:cs typeface="B Nazanin" panose="00000400000000000000" pitchFamily="2" charset="-78"/>
              </a:rPr>
              <a:t>،</a:t>
            </a:r>
            <a:r>
              <a:rPr lang="ar-SA" altLang="en-US" sz="160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600" dirty="0">
                <a:solidFill>
                  <a:srgbClr val="000000"/>
                </a:solidFill>
                <a:latin typeface="Tahoma" panose="020B0604030504040204" pitchFamily="34" charset="0"/>
                <a:cs typeface="B Nazanin" panose="00000400000000000000" pitchFamily="2" charset="-78"/>
              </a:rPr>
              <a:t>NF</a:t>
            </a:r>
            <a:r>
              <a:rPr lang="ar-SA" altLang="en-US" sz="1600" dirty="0">
                <a:solidFill>
                  <a:srgbClr val="000000"/>
                </a:solidFill>
                <a:latin typeface="Tahoma" panose="020B0604030504040204" pitchFamily="34" charset="0"/>
                <a:cs typeface="B Nazanin" panose="00000400000000000000" pitchFamily="2" charset="-78"/>
              </a:rPr>
              <a:t> است.</a:t>
            </a:r>
            <a:br>
              <a:rPr lang="en-US" altLang="en-US" sz="1600" dirty="0">
                <a:solidFill>
                  <a:schemeClr val="tx1"/>
                </a:solidFill>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endParaRPr lang="en-US" sz="1600"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606126" y="-152400"/>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178535930"/>
              </p:ext>
            </p:extLst>
          </p:nvPr>
        </p:nvGraphicFramePr>
        <p:xfrm>
          <a:off x="127488" y="4336290"/>
          <a:ext cx="8864112" cy="2725878"/>
        </p:xfrm>
        <a:graphic>
          <a:graphicData uri="http://schemas.openxmlformats.org/drawingml/2006/table">
            <a:tbl>
              <a:tblPr firstRow="1" firstCol="1" bandRow="1">
                <a:tableStyleId>{616DA210-FB5B-4158-B5E0-FEB733F419BA}</a:tableStyleId>
              </a:tblPr>
              <a:tblGrid>
                <a:gridCol w="579298">
                  <a:extLst>
                    <a:ext uri="{9D8B030D-6E8A-4147-A177-3AD203B41FA5}">
                      <a16:colId xmlns:a16="http://schemas.microsoft.com/office/drawing/2014/main" val="234041042"/>
                    </a:ext>
                  </a:extLst>
                </a:gridCol>
                <a:gridCol w="927786">
                  <a:extLst>
                    <a:ext uri="{9D8B030D-6E8A-4147-A177-3AD203B41FA5}">
                      <a16:colId xmlns:a16="http://schemas.microsoft.com/office/drawing/2014/main" val="3415118693"/>
                    </a:ext>
                  </a:extLst>
                </a:gridCol>
                <a:gridCol w="910580">
                  <a:extLst>
                    <a:ext uri="{9D8B030D-6E8A-4147-A177-3AD203B41FA5}">
                      <a16:colId xmlns:a16="http://schemas.microsoft.com/office/drawing/2014/main" val="3881982512"/>
                    </a:ext>
                  </a:extLst>
                </a:gridCol>
                <a:gridCol w="455290">
                  <a:extLst>
                    <a:ext uri="{9D8B030D-6E8A-4147-A177-3AD203B41FA5}">
                      <a16:colId xmlns:a16="http://schemas.microsoft.com/office/drawing/2014/main" val="2484215510"/>
                    </a:ext>
                  </a:extLst>
                </a:gridCol>
                <a:gridCol w="673200">
                  <a:extLst>
                    <a:ext uri="{9D8B030D-6E8A-4147-A177-3AD203B41FA5}">
                      <a16:colId xmlns:a16="http://schemas.microsoft.com/office/drawing/2014/main" val="1297653461"/>
                    </a:ext>
                  </a:extLst>
                </a:gridCol>
                <a:gridCol w="1141099">
                  <a:extLst>
                    <a:ext uri="{9D8B030D-6E8A-4147-A177-3AD203B41FA5}">
                      <a16:colId xmlns:a16="http://schemas.microsoft.com/office/drawing/2014/main" val="3484224265"/>
                    </a:ext>
                  </a:extLst>
                </a:gridCol>
                <a:gridCol w="836806">
                  <a:extLst>
                    <a:ext uri="{9D8B030D-6E8A-4147-A177-3AD203B41FA5}">
                      <a16:colId xmlns:a16="http://schemas.microsoft.com/office/drawing/2014/main" val="3482110401"/>
                    </a:ext>
                  </a:extLst>
                </a:gridCol>
                <a:gridCol w="760732">
                  <a:extLst>
                    <a:ext uri="{9D8B030D-6E8A-4147-A177-3AD203B41FA5}">
                      <a16:colId xmlns:a16="http://schemas.microsoft.com/office/drawing/2014/main" val="1813858957"/>
                    </a:ext>
                  </a:extLst>
                </a:gridCol>
                <a:gridCol w="760732">
                  <a:extLst>
                    <a:ext uri="{9D8B030D-6E8A-4147-A177-3AD203B41FA5}">
                      <a16:colId xmlns:a16="http://schemas.microsoft.com/office/drawing/2014/main" val="1355875302"/>
                    </a:ext>
                  </a:extLst>
                </a:gridCol>
                <a:gridCol w="1293245">
                  <a:extLst>
                    <a:ext uri="{9D8B030D-6E8A-4147-A177-3AD203B41FA5}">
                      <a16:colId xmlns:a16="http://schemas.microsoft.com/office/drawing/2014/main" val="1675925667"/>
                    </a:ext>
                  </a:extLst>
                </a:gridCol>
                <a:gridCol w="525344">
                  <a:extLst>
                    <a:ext uri="{9D8B030D-6E8A-4147-A177-3AD203B41FA5}">
                      <a16:colId xmlns:a16="http://schemas.microsoft.com/office/drawing/2014/main" val="236614085"/>
                    </a:ext>
                  </a:extLst>
                </a:gridCol>
              </a:tblGrid>
              <a:tr h="38958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257511">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257511">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257511">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182708">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182708">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182708">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257511">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Diane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28404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646331"/>
          </a:xfrm>
          <a:prstGeom prst="rect">
            <a:avLst/>
          </a:prstGeom>
        </p:spPr>
        <p:txBody>
          <a:bodyPr wrap="square">
            <a:spAutoFit/>
          </a:bodyPr>
          <a:lstStyle/>
          <a:p>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120859" y="-1137321"/>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272255" y="1285435"/>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۲</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504E865-2F12-4573-9DB8-3760670619B1}"/>
              </a:ext>
            </a:extLst>
          </p:cNvPr>
          <p:cNvSpPr txBox="1"/>
          <p:nvPr/>
        </p:nvSpPr>
        <p:spPr>
          <a:xfrm>
            <a:off x="457200" y="5764212"/>
            <a:ext cx="8229600" cy="369332"/>
          </a:xfrm>
          <a:prstGeom prst="rect">
            <a:avLst/>
          </a:prstGeom>
          <a:noFill/>
        </p:spPr>
        <p:txBody>
          <a:bodyPr wrap="square">
            <a:spAutoFit/>
          </a:bodyPr>
          <a:lstStyle/>
          <a:p>
            <a:pPr algn="just" rtl="1"/>
            <a:r>
              <a:rPr lang="fa-IR" altLang="en-US" dirty="0">
                <a:ea typeface="Majalla UI"/>
                <a:cs typeface="B Nazanin" panose="00000400000000000000" pitchFamily="2" charset="-78"/>
              </a:rPr>
              <a:t> </a:t>
            </a:r>
            <a:r>
              <a:rPr lang="fa-IR" altLang="en-US" sz="1800" dirty="0">
                <a:ea typeface="Majalla UI"/>
                <a:cs typeface="B Nazanin" panose="00000400000000000000" pitchFamily="2" charset="-78"/>
              </a:rPr>
              <a:t>بخشی از جدول فوق وابسته به </a:t>
            </a:r>
            <a:r>
              <a:rPr lang="en-US" altLang="en-US" sz="1800" dirty="0" err="1">
                <a:cs typeface="B Nazanin" panose="00000400000000000000" pitchFamily="2" charset="-78"/>
              </a:rPr>
              <a:t>Crs</a:t>
            </a:r>
            <a:r>
              <a:rPr lang="en-US" altLang="en-US" sz="1800" dirty="0">
                <a:cs typeface="B Nazanin" panose="00000400000000000000" pitchFamily="2" charset="-78"/>
              </a:rPr>
              <a:t>#</a:t>
            </a:r>
            <a:r>
              <a:rPr lang="fa-IR" altLang="en-US" sz="1800" dirty="0">
                <a:ea typeface="Majalla UI"/>
                <a:cs typeface="B Nazanin" panose="00000400000000000000" pitchFamily="2" charset="-78"/>
              </a:rPr>
              <a:t> است و بخش دیگر وابسته به </a:t>
            </a:r>
            <a:r>
              <a:rPr lang="en-US" altLang="en-US" sz="1800" dirty="0">
                <a:cs typeface="B Nazanin" panose="00000400000000000000" pitchFamily="2" charset="-78"/>
              </a:rPr>
              <a:t>S#</a:t>
            </a:r>
            <a:r>
              <a:rPr lang="fa-IR" altLang="en-US" sz="1800" dirty="0">
                <a:ea typeface="Majalla UI"/>
                <a:cs typeface="B Nazanin" panose="00000400000000000000" pitchFamily="2" charset="-78"/>
              </a:rPr>
              <a:t> است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a:xfrm>
            <a:off x="0" y="914400"/>
            <a:ext cx="8845549" cy="5468293"/>
          </a:xfrm>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a:t>
            </a:r>
            <a:r>
              <a:rPr lang="fa-IR" sz="2800" b="1" dirty="0">
                <a:cs typeface="B Nazanin" panose="00000400000000000000" pitchFamily="2" charset="-78"/>
              </a:rPr>
              <a:t>حذف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spTree>
    <p:extLst>
      <p:ext uri="{BB962C8B-B14F-4D97-AF65-F5344CB8AC3E}">
        <p14:creationId xmlns:p14="http://schemas.microsoft.com/office/powerpoint/2010/main" val="265328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BEDE9A4B-DDD9-4376-97AC-4AB13BAF0CF4}"/>
              </a:ext>
            </a:extLst>
          </p:cNvPr>
          <p:cNvSpPr txBox="1"/>
          <p:nvPr/>
        </p:nvSpPr>
        <p:spPr>
          <a:xfrm>
            <a:off x="289710" y="5070735"/>
            <a:ext cx="8473290" cy="923330"/>
          </a:xfrm>
          <a:prstGeom prst="rect">
            <a:avLst/>
          </a:prstGeom>
          <a:noFill/>
        </p:spPr>
        <p:txBody>
          <a:bodyPr wrap="square">
            <a:spAutoFit/>
          </a:bodyPr>
          <a:lstStyle/>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190500" y="727075"/>
            <a:ext cx="8655050" cy="5633374"/>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sp>
        <p:nvSpPr>
          <p:cNvPr id="5" name="TextBox 4">
            <a:extLst>
              <a:ext uri="{FF2B5EF4-FFF2-40B4-BE49-F238E27FC236}">
                <a16:creationId xmlns:a16="http://schemas.microsoft.com/office/drawing/2014/main" id="{0D29A58F-009E-4713-8964-793CD3A7DDE6}"/>
              </a:ext>
            </a:extLst>
          </p:cNvPr>
          <p:cNvSpPr txBox="1"/>
          <p:nvPr/>
        </p:nvSpPr>
        <p:spPr>
          <a:xfrm>
            <a:off x="190500" y="2274019"/>
            <a:ext cx="8610600" cy="2862322"/>
          </a:xfrm>
          <a:prstGeom prst="rect">
            <a:avLst/>
          </a:prstGeom>
          <a:noFill/>
        </p:spPr>
        <p:txBody>
          <a:bodyPr wrap="square">
            <a:spAutoFit/>
          </a:bodyPr>
          <a:lstStyle/>
          <a:p>
            <a:pPr algn="r" rtl="1"/>
            <a:r>
              <a:rPr lang="fa-IR" sz="2000" dirty="0">
                <a:cs typeface="B Nazanin" panose="00000400000000000000" pitchFamily="2" charset="-78"/>
              </a:rPr>
              <a:t>اين جدول کليد اصلی تک ستونی دارد بنابراين 2</a:t>
            </a:r>
            <a:r>
              <a:rPr lang="en-US" sz="2000" dirty="0">
                <a:cs typeface="B Nazanin" panose="00000400000000000000" pitchFamily="2" charset="-78"/>
              </a:rPr>
              <a:t>NF </a:t>
            </a:r>
            <a:r>
              <a:rPr lang="fa-IR" sz="2000" dirty="0">
                <a:cs typeface="B Nazanin" panose="00000400000000000000" pitchFamily="2" charset="-78"/>
              </a:rPr>
              <a:t>است. اگر توليد کننده چندين محصول را توليد کند فيلدهای </a:t>
            </a:r>
            <a:r>
              <a:rPr lang="en-US" sz="2000" dirty="0" err="1">
                <a:cs typeface="B Nazanin" panose="00000400000000000000" pitchFamily="2" charset="-78"/>
              </a:rPr>
              <a:t>SupplierName</a:t>
            </a:r>
            <a:r>
              <a:rPr lang="en-US" sz="2000" dirty="0">
                <a:cs typeface="B Nazanin" panose="00000400000000000000" pitchFamily="2" charset="-78"/>
              </a:rPr>
              <a:t> </a:t>
            </a:r>
            <a:r>
              <a:rPr lang="fa-IR" sz="2000" dirty="0">
                <a:cs typeface="B Nazanin" panose="00000400000000000000" pitchFamily="2" charset="-78"/>
              </a:rPr>
              <a:t>و </a:t>
            </a:r>
            <a:r>
              <a:rPr lang="en-US" sz="2000" dirty="0" err="1">
                <a:cs typeface="B Nazanin" panose="00000400000000000000" pitchFamily="2" charset="-78"/>
              </a:rPr>
              <a:t>SupplierAddress</a:t>
            </a:r>
            <a:r>
              <a:rPr lang="en-US" sz="2000" dirty="0">
                <a:cs typeface="B Nazanin" panose="00000400000000000000" pitchFamily="2" charset="-78"/>
              </a:rPr>
              <a:t> </a:t>
            </a:r>
            <a:r>
              <a:rPr lang="fa-IR" sz="2000" dirty="0">
                <a:cs typeface="B Nazanin" panose="00000400000000000000" pitchFamily="2" charset="-78"/>
              </a:rPr>
              <a:t>برای هر محصول تکرار می شود زيرا وابستگی تعدی با کليد اصلی دارند.</a:t>
            </a:r>
            <a:endParaRPr lang="en-US" sz="2000" dirty="0">
              <a:cs typeface="B Nazanin" panose="00000400000000000000" pitchFamily="2" charset="-78"/>
            </a:endParaRPr>
          </a:p>
          <a:p>
            <a:pPr algn="r" rtl="1"/>
            <a:endParaRPr lang="fa-IR" sz="2000" dirty="0">
              <a:cs typeface="B Nazanin" panose="00000400000000000000" pitchFamily="2" charset="-78"/>
            </a:endParaRPr>
          </a:p>
          <a:p>
            <a:pPr algn="l"/>
            <a:r>
              <a:rPr lang="en-US" sz="2000" b="1" dirty="0" err="1">
                <a:cs typeface="B Nazanin" panose="00000400000000000000" pitchFamily="2" charset="-78"/>
              </a:rPr>
              <a:t>ProductNo</a:t>
            </a:r>
            <a:r>
              <a:rPr lang="en-US" sz="2000" b="1" dirty="0">
                <a:cs typeface="B Nazanin" panose="00000400000000000000" pitchFamily="2" charset="-78"/>
              </a:rPr>
              <a:t> → </a:t>
            </a:r>
            <a:r>
              <a:rPr lang="en-US" sz="2000" b="1" dirty="0" err="1">
                <a:cs typeface="B Nazanin" panose="00000400000000000000" pitchFamily="2" charset="-78"/>
              </a:rPr>
              <a:t>SupplierCode</a:t>
            </a:r>
            <a:r>
              <a:rPr lang="en-US" sz="2000" b="1" dirty="0">
                <a:cs typeface="B Nazanin" panose="00000400000000000000" pitchFamily="2" charset="-78"/>
              </a:rPr>
              <a:t> →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l"/>
            <a:endParaRPr lang="en-US" sz="2000" b="1" dirty="0">
              <a:cs typeface="B Nazanin" panose="00000400000000000000" pitchFamily="2" charset="-78"/>
            </a:endParaRPr>
          </a:p>
          <a:p>
            <a:pPr algn="r" rtl="1"/>
            <a:r>
              <a:rPr lang="fa-IR" sz="2000" dirty="0">
                <a:cs typeface="B Nazanin" panose="00000400000000000000" pitchFamily="2" charset="-78"/>
              </a:rPr>
              <a:t>با حذف اين ستون ها و تقسيم جدول به صورت زير به فرم سوم نرمال می رسيم. توجه کنيد که </a:t>
            </a:r>
            <a:r>
              <a:rPr lang="en-US" sz="2000" dirty="0" err="1">
                <a:cs typeface="B Nazanin" panose="00000400000000000000" pitchFamily="2" charset="-78"/>
              </a:rPr>
              <a:t>SupplierCode</a:t>
            </a:r>
            <a:r>
              <a:rPr lang="en-US" sz="2000" dirty="0">
                <a:cs typeface="B Nazanin" panose="00000400000000000000" pitchFamily="2" charset="-78"/>
              </a:rPr>
              <a:t> </a:t>
            </a:r>
            <a:r>
              <a:rPr lang="fa-IR" sz="2000" dirty="0">
                <a:cs typeface="B Nazanin" panose="00000400000000000000" pitchFamily="2" charset="-78"/>
              </a:rPr>
              <a:t>در جدول </a:t>
            </a:r>
            <a:r>
              <a:rPr lang="en-US" sz="2000" dirty="0">
                <a:cs typeface="B Nazanin" panose="00000400000000000000" pitchFamily="2" charset="-78"/>
              </a:rPr>
              <a:t>PRODUCT </a:t>
            </a:r>
            <a:r>
              <a:rPr lang="fa-IR" sz="2000" dirty="0">
                <a:cs typeface="B Nazanin" panose="00000400000000000000" pitchFamily="2" charset="-78"/>
              </a:rPr>
              <a:t>به عنوان کليد خارجی باقی می ماند.</a:t>
            </a:r>
          </a:p>
          <a:p>
            <a:pPr algn="l"/>
            <a:endParaRPr lang="en-US" b="1" dirty="0">
              <a:cs typeface="B Nazanin" panose="00000400000000000000" pitchFamily="2" charset="-78"/>
            </a:endParaRPr>
          </a:p>
        </p:txBody>
      </p:sp>
      <p:sp>
        <p:nvSpPr>
          <p:cNvPr id="7" name="TextBox 6">
            <a:extLst>
              <a:ext uri="{FF2B5EF4-FFF2-40B4-BE49-F238E27FC236}">
                <a16:creationId xmlns:a16="http://schemas.microsoft.com/office/drawing/2014/main" id="{37CB1894-5212-453A-A5F7-4CDEA3A2FEC1}"/>
              </a:ext>
            </a:extLst>
          </p:cNvPr>
          <p:cNvSpPr txBox="1"/>
          <p:nvPr/>
        </p:nvSpPr>
        <p:spPr>
          <a:xfrm>
            <a:off x="190500" y="5029200"/>
            <a:ext cx="8896350" cy="923330"/>
          </a:xfrm>
          <a:prstGeom prst="rect">
            <a:avLst/>
          </a:prstGeom>
          <a:noFill/>
        </p:spPr>
        <p:txBody>
          <a:bodyPr wrap="square">
            <a:spAutoFit/>
          </a:bodyPr>
          <a:lstStyle/>
          <a:p>
            <a:pPr algn="l"/>
            <a:r>
              <a:rPr lang="en-US" sz="1800" b="1" dirty="0">
                <a:cs typeface="B Nazanin" panose="00000400000000000000" pitchFamily="2" charset="-78"/>
              </a:rPr>
              <a:t>PRODUCT(</a:t>
            </a:r>
            <a:r>
              <a:rPr lang="en-US" sz="1800" b="1" u="sng" dirty="0" err="1">
                <a:cs typeface="B Nazanin" panose="00000400000000000000" pitchFamily="2" charset="-78"/>
              </a:rPr>
              <a:t>ProductNo</a:t>
            </a:r>
            <a:r>
              <a:rPr lang="en-US" sz="1800" b="1" dirty="0">
                <a:cs typeface="B Nazanin" panose="00000400000000000000" pitchFamily="2" charset="-78"/>
              </a:rPr>
              <a:t>, Description, </a:t>
            </a:r>
            <a:r>
              <a:rPr lang="en-US" sz="1800" b="1" dirty="0" err="1">
                <a:cs typeface="B Nazanin" panose="00000400000000000000" pitchFamily="2" charset="-78"/>
              </a:rPr>
              <a:t>ReorderLevel</a:t>
            </a:r>
            <a:r>
              <a:rPr lang="en-US" sz="1800" b="1" dirty="0">
                <a:cs typeface="B Nazanin" panose="00000400000000000000" pitchFamily="2" charset="-78"/>
              </a:rPr>
              <a:t>, Price, </a:t>
            </a:r>
            <a:r>
              <a:rPr lang="en-US" sz="1800" b="1" dirty="0" err="1">
                <a:cs typeface="B Nazanin" panose="00000400000000000000" pitchFamily="2" charset="-78"/>
              </a:rPr>
              <a:t>QtyInStock</a:t>
            </a:r>
            <a:r>
              <a:rPr lang="en-US" sz="1800" b="1" dirty="0">
                <a:cs typeface="B Nazanin" panose="00000400000000000000" pitchFamily="2" charset="-78"/>
              </a:rPr>
              <a:t>, </a:t>
            </a:r>
            <a:r>
              <a:rPr lang="en-US" sz="1800" b="1" dirty="0" err="1">
                <a:cs typeface="B Nazanin" panose="00000400000000000000" pitchFamily="2" charset="-78"/>
              </a:rPr>
              <a:t>SupplierCode</a:t>
            </a:r>
            <a:r>
              <a:rPr lang="en-US" sz="1800" b="1" dirty="0">
                <a:cs typeface="B Nazanin" panose="00000400000000000000" pitchFamily="2" charset="-78"/>
              </a:rPr>
              <a:t>)</a:t>
            </a:r>
            <a:br>
              <a:rPr lang="en-US" sz="1800" b="1" dirty="0">
                <a:cs typeface="B Nazanin" panose="00000400000000000000" pitchFamily="2" charset="-78"/>
              </a:rPr>
            </a:br>
            <a:r>
              <a:rPr lang="en-US" sz="1800" b="1" dirty="0">
                <a:cs typeface="B Nazanin" panose="00000400000000000000" pitchFamily="2" charset="-78"/>
              </a:rPr>
              <a:t>SUPPLIER(</a:t>
            </a:r>
            <a:r>
              <a:rPr lang="en-US" sz="1800" b="1" u="sng" dirty="0" err="1">
                <a:cs typeface="B Nazanin" panose="00000400000000000000" pitchFamily="2" charset="-78"/>
              </a:rPr>
              <a:t>SupplierCode</a:t>
            </a:r>
            <a:r>
              <a:rPr lang="en-US" sz="1800" b="1" dirty="0">
                <a:cs typeface="B Nazanin" panose="00000400000000000000" pitchFamily="2" charset="-78"/>
              </a:rPr>
              <a:t>, </a:t>
            </a:r>
            <a:r>
              <a:rPr lang="en-US" sz="1800" b="1" dirty="0" err="1">
                <a:cs typeface="B Nazanin" panose="00000400000000000000" pitchFamily="2" charset="-78"/>
              </a:rPr>
              <a:t>SupplierName</a:t>
            </a:r>
            <a:r>
              <a:rPr lang="en-US" sz="1800" b="1" dirty="0">
                <a:cs typeface="B Nazanin" panose="00000400000000000000" pitchFamily="2" charset="-78"/>
              </a:rPr>
              <a:t>, </a:t>
            </a:r>
            <a:r>
              <a:rPr lang="en-US" sz="1800" b="1" dirty="0" err="1">
                <a:cs typeface="B Nazanin" panose="00000400000000000000" pitchFamily="2" charset="-78"/>
              </a:rPr>
              <a:t>SupplierAddress</a:t>
            </a:r>
            <a:r>
              <a:rPr lang="en-US" sz="1800" b="1" dirty="0">
                <a:cs typeface="B Nazanin" panose="00000400000000000000" pitchFamily="2" charset="-78"/>
              </a:rPr>
              <a:t>)</a:t>
            </a:r>
          </a:p>
        </p:txBody>
      </p:sp>
      <p:sp>
        <p:nvSpPr>
          <p:cNvPr id="6" name="Title 1">
            <a:extLst>
              <a:ext uri="{FF2B5EF4-FFF2-40B4-BE49-F238E27FC236}">
                <a16:creationId xmlns:a16="http://schemas.microsoft.com/office/drawing/2014/main" id="{54A5317B-7066-4DC2-A479-6E9240196B51}"/>
              </a:ext>
            </a:extLst>
          </p:cNvPr>
          <p:cNvSpPr>
            <a:spLocks noGrp="1"/>
          </p:cNvSpPr>
          <p:nvPr>
            <p:ph type="title"/>
          </p:nvPr>
        </p:nvSpPr>
        <p:spPr>
          <a:xfrm>
            <a:off x="768350" y="117475"/>
            <a:ext cx="8077200" cy="609600"/>
          </a:xfrm>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Tree>
    <p:extLst>
      <p:ext uri="{BB962C8B-B14F-4D97-AF65-F5344CB8AC3E}">
        <p14:creationId xmlns:p14="http://schemas.microsoft.com/office/powerpoint/2010/main" val="171341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err="1">
                <a:cs typeface="B Nazanin" panose="00000400000000000000" pitchFamily="2" charset="-78"/>
              </a:rPr>
              <a:t>Determinat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65838" y="0"/>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143000"/>
            <a:ext cx="8763000" cy="5386965"/>
          </a:xfrm>
        </p:spPr>
        <p:txBody>
          <a:bodyPr>
            <a:noAutofit/>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BCNF (Boyce-Codd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یکی از سطوح بالای نرمال‌سازی در پایگاه داده است که برای کاهش انحرافات و مشکلات ناشی از تکرار داده‌ها طراحی شده است</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حقیقت یک شکل اصلاح‌شده از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 (Third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که شرایط سختگیرانه‌تری را برای روابط در پایگاه داده وضع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شرایط</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BCNF:</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(Table)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 برای هر وابستگی تابعی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 → Y</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آن رابطه، یکی از شرایط زیر برقرار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باید یک سوپرکلید باشد، یعنی مجموعه‌ای از ویژگی‌ها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(attributes)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که می‌تواند به طور منحصر به فرد هر سطر را شناسایی 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غیر این صورت، باید وابستگی‌های غیرضروری (جزئی)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1544905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61356" y="102124"/>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066801"/>
            <a:ext cx="8686800" cy="5463164"/>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و دوره‌هایی که در آن‌ها ثبت‌نام کرده‌اند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dirty="0">
                <a:latin typeface="Times New Roman" panose="02020603050405020304" pitchFamily="18" charset="0"/>
              </a:rPr>
              <a:t>در این جدول، وابستگی‌های تابعی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شکل زیر هستند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هر ترکیب منحصر به فرد از دانشجو و دوره، استاد مشخص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هر دوره یک استاد ثابت دارد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graphicFrame>
        <p:nvGraphicFramePr>
          <p:cNvPr id="2" name="Table 1">
            <a:extLst>
              <a:ext uri="{FF2B5EF4-FFF2-40B4-BE49-F238E27FC236}">
                <a16:creationId xmlns:a16="http://schemas.microsoft.com/office/drawing/2014/main" id="{DCB33D59-BE8A-4FC5-AD38-946C988570CC}"/>
              </a:ext>
            </a:extLst>
          </p:cNvPr>
          <p:cNvGraphicFramePr>
            <a:graphicFrameLocks noGrp="1"/>
          </p:cNvGraphicFramePr>
          <p:nvPr>
            <p:extLst>
              <p:ext uri="{D42A27DB-BD31-4B8C-83A1-F6EECF244321}">
                <p14:modId xmlns:p14="http://schemas.microsoft.com/office/powerpoint/2010/main" val="1782723599"/>
              </p:ext>
            </p:extLst>
          </p:nvPr>
        </p:nvGraphicFramePr>
        <p:xfrm>
          <a:off x="1447800" y="4724400"/>
          <a:ext cx="5791200" cy="1295400"/>
        </p:xfrm>
        <a:graphic>
          <a:graphicData uri="http://schemas.openxmlformats.org/drawingml/2006/table">
            <a:tbl>
              <a:tblPr firstRow="1" firstCol="1" bandRow="1">
                <a:tableStyleId>{616DA210-FB5B-4158-B5E0-FEB733F419BA}</a:tableStyleId>
              </a:tblPr>
              <a:tblGrid>
                <a:gridCol w="1447800">
                  <a:extLst>
                    <a:ext uri="{9D8B030D-6E8A-4147-A177-3AD203B41FA5}">
                      <a16:colId xmlns:a16="http://schemas.microsoft.com/office/drawing/2014/main" val="1872423692"/>
                    </a:ext>
                  </a:extLst>
                </a:gridCol>
                <a:gridCol w="1447800">
                  <a:extLst>
                    <a:ext uri="{9D8B030D-6E8A-4147-A177-3AD203B41FA5}">
                      <a16:colId xmlns:a16="http://schemas.microsoft.com/office/drawing/2014/main" val="1361009028"/>
                    </a:ext>
                  </a:extLst>
                </a:gridCol>
                <a:gridCol w="1447800">
                  <a:extLst>
                    <a:ext uri="{9D8B030D-6E8A-4147-A177-3AD203B41FA5}">
                      <a16:colId xmlns:a16="http://schemas.microsoft.com/office/drawing/2014/main" val="3774693116"/>
                    </a:ext>
                  </a:extLst>
                </a:gridCol>
                <a:gridCol w="1447800">
                  <a:extLst>
                    <a:ext uri="{9D8B030D-6E8A-4147-A177-3AD203B41FA5}">
                      <a16:colId xmlns:a16="http://schemas.microsoft.com/office/drawing/2014/main" val="3463808896"/>
                    </a:ext>
                  </a:extLst>
                </a:gridCol>
              </a:tblGrid>
              <a:tr h="323850">
                <a:tc>
                  <a:txBody>
                    <a:bodyPr/>
                    <a:lstStyle/>
                    <a:p>
                      <a:pPr marL="0" marR="0" algn="ctr" rtl="1">
                        <a:lnSpc>
                          <a:spcPct val="107000"/>
                        </a:lnSpc>
                        <a:spcBef>
                          <a:spcPts val="0"/>
                        </a:spcBef>
                        <a:spcAft>
                          <a:spcPts val="0"/>
                        </a:spcAft>
                      </a:pPr>
                      <a:r>
                        <a:rPr lang="en-US" sz="1200">
                          <a:effectLst/>
                        </a:rPr>
                        <a:t>Student_ID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Course_ID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Instructor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Semester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6917758"/>
                  </a:ext>
                </a:extLst>
              </a:tr>
              <a:tr h="323850">
                <a:tc>
                  <a:txBody>
                    <a:bodyPr/>
                    <a:lstStyle/>
                    <a:p>
                      <a:pPr marL="0" marR="0" algn="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Fall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2875176"/>
                  </a:ext>
                </a:extLst>
              </a:tr>
              <a:tr h="323850">
                <a:tc>
                  <a:txBody>
                    <a:bodyPr/>
                    <a:lstStyle/>
                    <a:p>
                      <a:pPr marL="0" marR="0" algn="r"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Spring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6994876"/>
                  </a:ext>
                </a:extLst>
              </a:tr>
              <a:tr h="323850">
                <a:tc>
                  <a:txBody>
                    <a:bodyPr/>
                    <a:lstStyle/>
                    <a:p>
                      <a:pPr marL="0" marR="0" algn="r" rtl="1">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Fall 2024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0469740"/>
                  </a:ext>
                </a:extLst>
              </a:tr>
            </a:tbl>
          </a:graphicData>
        </a:graphic>
      </p:graphicFrame>
      <p:sp>
        <p:nvSpPr>
          <p:cNvPr id="7" name="TextBox 6">
            <a:extLst>
              <a:ext uri="{FF2B5EF4-FFF2-40B4-BE49-F238E27FC236}">
                <a16:creationId xmlns:a16="http://schemas.microsoft.com/office/drawing/2014/main" id="{DEC1ACF0-AB03-4ABA-8644-CAEB46AFA86A}"/>
              </a:ext>
            </a:extLst>
          </p:cNvPr>
          <p:cNvSpPr txBox="1"/>
          <p:nvPr/>
        </p:nvSpPr>
        <p:spPr>
          <a:xfrm>
            <a:off x="0" y="3429000"/>
            <a:ext cx="8690955" cy="1200329"/>
          </a:xfrm>
          <a:prstGeom prst="rect">
            <a:avLst/>
          </a:prstGeom>
          <a:noFill/>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مشکل این است که در این 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نشان‌دهنده یک وابستگی است که باید در</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شود زیرا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یک سوپرکلید نیست (این تنها بخشی از کلید ترکیبی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81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42078"/>
            <a:ext cx="8229600" cy="1143000"/>
          </a:xfrm>
        </p:spPr>
        <p:txBody>
          <a:bodyPr anchor="ctr"/>
          <a:lstStyle/>
          <a:p>
            <a:pPr algn="ctr" rtl="1"/>
            <a:r>
              <a:rPr lang="fa-IR" altLang="en-US" sz="4400" b="1" dirty="0">
                <a:latin typeface="Titr" pitchFamily="2" charset="-78"/>
                <a:ea typeface="2  Titr"/>
                <a:cs typeface="2  Titr"/>
              </a:rPr>
              <a:t>تبدیل به جدول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943147"/>
            <a:ext cx="8763000" cy="5586818"/>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دوره‌ها و استادها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 را نگهداری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رسیده است، زیرا در هیچ‌کدام از جداول، وابستگی تابعی وجود ندارد که ویژگی‌های چپ آن‌ها سوپرکلید نباشد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35</a:t>
            </a:fld>
            <a:endParaRPr lang="en-US"/>
          </a:p>
        </p:txBody>
      </p:sp>
      <p:graphicFrame>
        <p:nvGraphicFramePr>
          <p:cNvPr id="4" name="Table 3">
            <a:extLst>
              <a:ext uri="{FF2B5EF4-FFF2-40B4-BE49-F238E27FC236}">
                <a16:creationId xmlns:a16="http://schemas.microsoft.com/office/drawing/2014/main" id="{C158B4EA-476D-402D-A1EF-C767CD4B2E5C}"/>
              </a:ext>
            </a:extLst>
          </p:cNvPr>
          <p:cNvGraphicFramePr>
            <a:graphicFrameLocks noGrp="1"/>
          </p:cNvGraphicFramePr>
          <p:nvPr>
            <p:extLst>
              <p:ext uri="{D42A27DB-BD31-4B8C-83A1-F6EECF244321}">
                <p14:modId xmlns:p14="http://schemas.microsoft.com/office/powerpoint/2010/main" val="3372704054"/>
              </p:ext>
            </p:extLst>
          </p:nvPr>
        </p:nvGraphicFramePr>
        <p:xfrm>
          <a:off x="304800" y="4426380"/>
          <a:ext cx="2640106" cy="916974"/>
        </p:xfrm>
        <a:graphic>
          <a:graphicData uri="http://schemas.openxmlformats.org/drawingml/2006/table">
            <a:tbl>
              <a:tblPr firstRow="1" firstCol="1" bandRow="1">
                <a:tableStyleId>{616DA210-FB5B-4158-B5E0-FEB733F419BA}</a:tableStyleId>
              </a:tblPr>
              <a:tblGrid>
                <a:gridCol w="1320053">
                  <a:extLst>
                    <a:ext uri="{9D8B030D-6E8A-4147-A177-3AD203B41FA5}">
                      <a16:colId xmlns:a16="http://schemas.microsoft.com/office/drawing/2014/main" val="1480427199"/>
                    </a:ext>
                  </a:extLst>
                </a:gridCol>
                <a:gridCol w="1320053">
                  <a:extLst>
                    <a:ext uri="{9D8B030D-6E8A-4147-A177-3AD203B41FA5}">
                      <a16:colId xmlns:a16="http://schemas.microsoft.com/office/drawing/2014/main" val="364619874"/>
                    </a:ext>
                  </a:extLst>
                </a:gridCol>
              </a:tblGrid>
              <a:tr h="305658">
                <a:tc>
                  <a:txBody>
                    <a:bodyPr/>
                    <a:lstStyle/>
                    <a:p>
                      <a:pPr marL="0" marR="0" algn="ctr" rtl="1">
                        <a:lnSpc>
                          <a:spcPct val="107000"/>
                        </a:lnSpc>
                        <a:spcBef>
                          <a:spcPts val="0"/>
                        </a:spcBef>
                        <a:spcAft>
                          <a:spcPts val="0"/>
                        </a:spcAft>
                      </a:pPr>
                      <a:r>
                        <a:rPr lang="en-US" sz="1600" dirty="0" err="1">
                          <a:effectLst/>
                        </a:rPr>
                        <a:t>Course_ID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Instructor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49653639"/>
                  </a:ext>
                </a:extLst>
              </a:tr>
              <a:tr h="305658">
                <a:tc>
                  <a:txBody>
                    <a:bodyPr/>
                    <a:lstStyle/>
                    <a:p>
                      <a:pPr marL="0" marR="0" algn="ct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902150322"/>
                  </a:ext>
                </a:extLst>
              </a:tr>
              <a:tr h="305658">
                <a:tc>
                  <a:txBody>
                    <a:bodyPr/>
                    <a:lstStyle/>
                    <a:p>
                      <a:pPr marL="0" marR="0" algn="ctr" rtl="1">
                        <a:lnSpc>
                          <a:spcPct val="107000"/>
                        </a:lnSpc>
                        <a:spcBef>
                          <a:spcPts val="0"/>
                        </a:spcBef>
                        <a:spcAft>
                          <a:spcPts val="0"/>
                        </a:spcAft>
                      </a:pPr>
                      <a:r>
                        <a:rPr lang="en-US" sz="1600">
                          <a:effectLst/>
                        </a:rPr>
                        <a:t>102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24336818"/>
                  </a:ext>
                </a:extLst>
              </a:tr>
            </a:tbl>
          </a:graphicData>
        </a:graphic>
      </p:graphicFrame>
      <p:graphicFrame>
        <p:nvGraphicFramePr>
          <p:cNvPr id="5" name="Table 4">
            <a:extLst>
              <a:ext uri="{FF2B5EF4-FFF2-40B4-BE49-F238E27FC236}">
                <a16:creationId xmlns:a16="http://schemas.microsoft.com/office/drawing/2014/main" id="{3D5BC913-FBBF-489B-9BD5-9F6DD7235939}"/>
              </a:ext>
            </a:extLst>
          </p:cNvPr>
          <p:cNvGraphicFramePr>
            <a:graphicFrameLocks noGrp="1"/>
          </p:cNvGraphicFramePr>
          <p:nvPr>
            <p:extLst>
              <p:ext uri="{D42A27DB-BD31-4B8C-83A1-F6EECF244321}">
                <p14:modId xmlns:p14="http://schemas.microsoft.com/office/powerpoint/2010/main" val="1093924137"/>
              </p:ext>
            </p:extLst>
          </p:nvPr>
        </p:nvGraphicFramePr>
        <p:xfrm>
          <a:off x="4878669" y="4289363"/>
          <a:ext cx="3956049" cy="1191008"/>
        </p:xfrm>
        <a:graphic>
          <a:graphicData uri="http://schemas.openxmlformats.org/drawingml/2006/table">
            <a:tbl>
              <a:tblPr firstRow="1" firstCol="1" bandRow="1">
                <a:tableStyleId>{616DA210-FB5B-4158-B5E0-FEB733F419BA}</a:tableStyleId>
              </a:tblPr>
              <a:tblGrid>
                <a:gridCol w="1318683">
                  <a:extLst>
                    <a:ext uri="{9D8B030D-6E8A-4147-A177-3AD203B41FA5}">
                      <a16:colId xmlns:a16="http://schemas.microsoft.com/office/drawing/2014/main" val="3316396909"/>
                    </a:ext>
                  </a:extLst>
                </a:gridCol>
                <a:gridCol w="1318683">
                  <a:extLst>
                    <a:ext uri="{9D8B030D-6E8A-4147-A177-3AD203B41FA5}">
                      <a16:colId xmlns:a16="http://schemas.microsoft.com/office/drawing/2014/main" val="3678757581"/>
                    </a:ext>
                  </a:extLst>
                </a:gridCol>
                <a:gridCol w="1318683">
                  <a:extLst>
                    <a:ext uri="{9D8B030D-6E8A-4147-A177-3AD203B41FA5}">
                      <a16:colId xmlns:a16="http://schemas.microsoft.com/office/drawing/2014/main" val="541035167"/>
                    </a:ext>
                  </a:extLst>
                </a:gridCol>
              </a:tblGrid>
              <a:tr h="285750">
                <a:tc>
                  <a:txBody>
                    <a:bodyPr/>
                    <a:lstStyle/>
                    <a:p>
                      <a:pPr marL="0" marR="0" algn="ctr" rtl="1">
                        <a:lnSpc>
                          <a:spcPct val="107000"/>
                        </a:lnSpc>
                        <a:spcBef>
                          <a:spcPts val="0"/>
                        </a:spcBef>
                        <a:spcAft>
                          <a:spcPts val="0"/>
                        </a:spcAft>
                      </a:pPr>
                      <a:r>
                        <a:rPr lang="en-US" sz="1800" dirty="0" err="1">
                          <a:effectLst/>
                        </a:rPr>
                        <a:t>Student_ID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err="1">
                          <a:effectLst/>
                        </a:rPr>
                        <a:t>Course_ID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Semester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9053270"/>
                  </a:ext>
                </a:extLst>
              </a:tr>
              <a:tr h="285750">
                <a:tc>
                  <a:txBody>
                    <a:bodyPr/>
                    <a:lstStyle/>
                    <a:p>
                      <a:pPr marL="0" marR="0" algn="ctr" rtl="1">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Fall 2024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44173297"/>
                  </a:ext>
                </a:extLst>
              </a:tr>
              <a:tr h="285750">
                <a:tc>
                  <a:txBody>
                    <a:bodyPr/>
                    <a:lstStyle/>
                    <a:p>
                      <a:pPr marL="0" marR="0" algn="ctr" rtl="1">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Spring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38534930"/>
                  </a:ext>
                </a:extLst>
              </a:tr>
              <a:tr h="285750">
                <a:tc>
                  <a:txBody>
                    <a:bodyPr/>
                    <a:lstStyle/>
                    <a:p>
                      <a:pPr marL="0" marR="0" algn="ctr" rtl="1">
                        <a:lnSpc>
                          <a:spcPct val="107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101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Fall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47098130"/>
                  </a:ext>
                </a:extLst>
              </a:tr>
            </a:tbl>
          </a:graphicData>
        </a:graphic>
      </p:graphicFrame>
    </p:spTree>
    <p:extLst>
      <p:ext uri="{BB962C8B-B14F-4D97-AF65-F5344CB8AC3E}">
        <p14:creationId xmlns:p14="http://schemas.microsoft.com/office/powerpoint/2010/main" val="1779193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339725" y="-21515"/>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892174" y="1081881"/>
            <a:ext cx="8077200" cy="4694237"/>
          </a:xfrm>
        </p:spPr>
        <p:txBody>
          <a:bodyPr>
            <a:noAutofit/>
          </a:bodyPr>
          <a:lstStyle/>
          <a:p>
            <a:pPr algn="just" rtl="1"/>
            <a:r>
              <a:rPr lang="fa-IR" altLang="en-US" sz="3200" dirty="0">
                <a:ea typeface="Majalla UI"/>
              </a:rPr>
              <a:t>آیا </a:t>
            </a:r>
            <a:r>
              <a:rPr lang="en-US" altLang="en-US" sz="3200" dirty="0">
                <a:ea typeface="Majalla UI"/>
              </a:rPr>
              <a:t>BCNF</a:t>
            </a:r>
            <a:r>
              <a:rPr lang="fa-IR" altLang="en-US" sz="3200" dirty="0">
                <a:ea typeface="Majalla UI"/>
              </a:rPr>
              <a:t> هست ؟</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5E0A068F-73AB-487C-A4E6-BAA61F54E507}"/>
              </a:ext>
            </a:extLst>
          </p:cNvPr>
          <p:cNvSpPr txBox="1"/>
          <p:nvPr/>
        </p:nvSpPr>
        <p:spPr>
          <a:xfrm>
            <a:off x="339725" y="1618301"/>
            <a:ext cx="8664574" cy="830997"/>
          </a:xfrm>
          <a:prstGeom prst="rect">
            <a:avLst/>
          </a:prstGeom>
          <a:noFill/>
        </p:spPr>
        <p:txBody>
          <a:bodyPr wrap="square">
            <a:spAutoFit/>
          </a:bodyPr>
          <a:lstStyle/>
          <a:p>
            <a:pPr algn="just" rtl="1"/>
            <a:r>
              <a:rPr lang="fa-IR" altLang="en-US" sz="2400" dirty="0">
                <a:ea typeface="Majalla UI"/>
                <a:cs typeface="B Nazanin" panose="00000400000000000000" pitchFamily="2" charset="-78"/>
              </a:rPr>
              <a:t>در جدول زیر دو کلید کاندیدای </a:t>
            </a:r>
            <a:r>
              <a:rPr lang="en-US" altLang="en-US" sz="2400" dirty="0">
                <a:cs typeface="B Nazanin" panose="00000400000000000000" pitchFamily="2" charset="-78"/>
              </a:rPr>
              <a:t>S#+Field</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S#+Tutor</a:t>
            </a:r>
            <a:r>
              <a:rPr lang="fa-IR" altLang="en-US" sz="2400" dirty="0">
                <a:ea typeface="Majalla UI"/>
                <a:cs typeface="B Nazanin" panose="00000400000000000000" pitchFamily="2" charset="-78"/>
              </a:rPr>
              <a:t> و نیز داریم </a:t>
            </a:r>
            <a:r>
              <a:rPr lang="en-US" altLang="en-US" sz="2400" dirty="0">
                <a:cs typeface="B Nazanin" panose="00000400000000000000" pitchFamily="2" charset="-78"/>
              </a:rPr>
              <a:t>Tutor-&gt;Field</a:t>
            </a:r>
            <a:r>
              <a:rPr lang="fa-IR" altLang="en-US" sz="2400" dirty="0">
                <a:ea typeface="Majalla UI"/>
                <a:cs typeface="B Nazanin" panose="00000400000000000000" pitchFamily="2" charset="-78"/>
              </a:rPr>
              <a:t> بنابراین میتواند به دو جدول تقسیم شود</a:t>
            </a:r>
          </a:p>
        </p:txBody>
      </p:sp>
    </p:spTree>
    <p:extLst>
      <p:ext uri="{BB962C8B-B14F-4D97-AF65-F5344CB8AC3E}">
        <p14:creationId xmlns:p14="http://schemas.microsoft.com/office/powerpoint/2010/main" val="16349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37</a:t>
            </a:fld>
            <a:endParaRPr lang="en-US"/>
          </a:p>
        </p:txBody>
      </p:sp>
      <p:graphicFrame>
        <p:nvGraphicFramePr>
          <p:cNvPr id="5" name="Table 4"/>
          <p:cNvGraphicFramePr>
            <a:graphicFrameLocks noGrp="1"/>
          </p:cNvGraphicFramePr>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9567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22860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0" y="1219200"/>
            <a:ext cx="8839200" cy="4495800"/>
          </a:xfrm>
        </p:spPr>
        <p:txBody>
          <a:bodyPr>
            <a:normAutofit/>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 (Fourth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مرحله از نرمال‌سازی در طراحی پایگاه داده‌ها است که به منظور حذف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(Multivalued Dependencies)</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طراحی شده است. </a:t>
            </a: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00050" lvl="1"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این نوع وابستگی‌ها در زمانی که یک ویژگی در یک رابطه به بیش از یک مقدار وابسته باشد و این وابستگی‌ها مستقل از سایر ویژگی‌ها باشند، بروز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 4</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NF</a:t>
            </a: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ابتدا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هیچ وابستگی چند مقداری در آن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38</a:t>
            </a:fld>
            <a:endParaRPr lang="en-US"/>
          </a:p>
        </p:txBody>
      </p:sp>
    </p:spTree>
    <p:extLst>
      <p:ext uri="{BB962C8B-B14F-4D97-AF65-F5344CB8AC3E}">
        <p14:creationId xmlns:p14="http://schemas.microsoft.com/office/powerpoint/2010/main" val="275679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228600" y="1091452"/>
            <a:ext cx="8763000" cy="53093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772400" y="6334125"/>
            <a:ext cx="1371600" cy="365125"/>
          </a:xfrm>
        </p:spPr>
        <p:txBody>
          <a:bodyPr/>
          <a:lstStyle/>
          <a:p>
            <a:fld id="{9B1BEC6B-D08C-4686-9D99-35ADA0E9E6CD}" type="slidenum">
              <a:rPr lang="en-US" smtClean="0"/>
              <a:t>39</a:t>
            </a:fld>
            <a:endParaRPr lang="en-US" dirty="0"/>
          </a:p>
        </p:txBody>
      </p:sp>
    </p:spTree>
    <p:extLst>
      <p:ext uri="{BB962C8B-B14F-4D97-AF65-F5344CB8AC3E}">
        <p14:creationId xmlns:p14="http://schemas.microsoft.com/office/powerpoint/2010/main" val="205666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205292" y="1175320"/>
            <a:ext cx="8481508" cy="5142179"/>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(Multivalued Dependency):</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 زمانی اتفاق می‌افتد که یک ویژگی (یا مجموعه‌ای از ویژگی‌ها) به بیش از یک مقدار وابسته باشد و این وابستگی‌ها به طور مستقل از سایر ویژگی‌ها باشند. </a:t>
            </a:r>
            <a:endParaRPr kumimoji="0" lang="fa-IR"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عبارت دیگر، در این نوع وابستگی، یک مجموعه از مقادیر برای یک ویژگی به مقادیر دیگری وابسته است بدون اینکه وابستگی بین آنها وجود داشته باشد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مثال</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Student_Course_Hobby</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دوره‌های ثبت‌نامی آن‌ها و سرگرمی‌هایشان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40</a:t>
            </a:fld>
            <a:endParaRPr lang="en-US"/>
          </a:p>
        </p:txBody>
      </p:sp>
      <p:graphicFrame>
        <p:nvGraphicFramePr>
          <p:cNvPr id="6" name="Table 5">
            <a:extLst>
              <a:ext uri="{FF2B5EF4-FFF2-40B4-BE49-F238E27FC236}">
                <a16:creationId xmlns:a16="http://schemas.microsoft.com/office/drawing/2014/main" id="{33DD7851-8074-49D1-B381-D3A11EDB21CD}"/>
              </a:ext>
            </a:extLst>
          </p:cNvPr>
          <p:cNvGraphicFramePr>
            <a:graphicFrameLocks noGrp="1"/>
          </p:cNvGraphicFramePr>
          <p:nvPr>
            <p:extLst>
              <p:ext uri="{D42A27DB-BD31-4B8C-83A1-F6EECF244321}">
                <p14:modId xmlns:p14="http://schemas.microsoft.com/office/powerpoint/2010/main" val="3280275531"/>
              </p:ext>
            </p:extLst>
          </p:nvPr>
        </p:nvGraphicFramePr>
        <p:xfrm>
          <a:off x="205292" y="4343400"/>
          <a:ext cx="3323217" cy="2343298"/>
        </p:xfrm>
        <a:graphic>
          <a:graphicData uri="http://schemas.openxmlformats.org/drawingml/2006/table">
            <a:tbl>
              <a:tblPr firstRow="1" firstCol="1" bandRow="1">
                <a:tableStyleId>{616DA210-FB5B-4158-B5E0-FEB733F419BA}</a:tableStyleId>
              </a:tblPr>
              <a:tblGrid>
                <a:gridCol w="1057478">
                  <a:extLst>
                    <a:ext uri="{9D8B030D-6E8A-4147-A177-3AD203B41FA5}">
                      <a16:colId xmlns:a16="http://schemas.microsoft.com/office/drawing/2014/main" val="1632277156"/>
                    </a:ext>
                  </a:extLst>
                </a:gridCol>
                <a:gridCol w="1158000">
                  <a:extLst>
                    <a:ext uri="{9D8B030D-6E8A-4147-A177-3AD203B41FA5}">
                      <a16:colId xmlns:a16="http://schemas.microsoft.com/office/drawing/2014/main" val="1318440175"/>
                    </a:ext>
                  </a:extLst>
                </a:gridCol>
                <a:gridCol w="1107739">
                  <a:extLst>
                    <a:ext uri="{9D8B030D-6E8A-4147-A177-3AD203B41FA5}">
                      <a16:colId xmlns:a16="http://schemas.microsoft.com/office/drawing/2014/main" val="1695080860"/>
                    </a:ext>
                  </a:extLst>
                </a:gridCol>
              </a:tblGrid>
              <a:tr h="661818">
                <a:tc>
                  <a:txBody>
                    <a:bodyPr/>
                    <a:lstStyle/>
                    <a:p>
                      <a:pPr marL="0" marR="0" algn="ctr" rtl="1">
                        <a:lnSpc>
                          <a:spcPct val="107000"/>
                        </a:lnSpc>
                        <a:spcBef>
                          <a:spcPts val="0"/>
                        </a:spcBef>
                        <a:spcAft>
                          <a:spcPts val="0"/>
                        </a:spcAft>
                      </a:pPr>
                      <a:r>
                        <a:rPr lang="en-US" sz="1400" dirty="0" err="1">
                          <a:effectLst/>
                        </a:rPr>
                        <a:t>Student_ID</a:t>
                      </a:r>
                      <a:r>
                        <a:rPr lang="en-US" sz="14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err="1">
                          <a:effectLst/>
                        </a:rPr>
                        <a:t>Course_ID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a:effectLst/>
                        </a:rPr>
                        <a:t>Hobby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651308673"/>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Football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9373282"/>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Music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78055774"/>
                  </a:ext>
                </a:extLst>
              </a:tr>
              <a:tr h="336296">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Painting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58255701"/>
                  </a:ext>
                </a:extLst>
              </a:tr>
              <a:tr h="336296">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Football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13959962"/>
                  </a:ext>
                </a:extLst>
              </a:tr>
              <a:tr h="336296">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Chess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887439602"/>
                  </a:ext>
                </a:extLst>
              </a:tr>
            </a:tbl>
          </a:graphicData>
        </a:graphic>
      </p:graphicFrame>
      <p:sp>
        <p:nvSpPr>
          <p:cNvPr id="11" name="TextBox 10">
            <a:extLst>
              <a:ext uri="{FF2B5EF4-FFF2-40B4-BE49-F238E27FC236}">
                <a16:creationId xmlns:a16="http://schemas.microsoft.com/office/drawing/2014/main" id="{DA5D106B-3838-4B2F-AF42-B56C2F650798}"/>
              </a:ext>
            </a:extLst>
          </p:cNvPr>
          <p:cNvSpPr txBox="1"/>
          <p:nvPr/>
        </p:nvSpPr>
        <p:spPr>
          <a:xfrm>
            <a:off x="3528508" y="4343400"/>
            <a:ext cx="5410200" cy="2273443"/>
          </a:xfrm>
          <a:prstGeom prst="rect">
            <a:avLst/>
          </a:prstGeom>
          <a:noFill/>
        </p:spPr>
        <p:txBody>
          <a:bodyPr wrap="square">
            <a:spAutoFit/>
          </a:bodyPr>
          <a:lstStyle/>
          <a:p>
            <a:pPr marL="0" marR="0" algn="r" rtl="1">
              <a:lnSpc>
                <a:spcPct val="107000"/>
              </a:lnSpc>
              <a:spcBef>
                <a:spcPts val="0"/>
              </a:spcBef>
              <a:spcAft>
                <a:spcPts val="800"/>
              </a:spcAf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در این جدول، </a:t>
            </a:r>
            <a:r>
              <a:rPr lang="en-US" sz="2000" b="1" dirty="0" err="1">
                <a:effectLst/>
                <a:latin typeface="Times New Roman" panose="02020603050405020304" pitchFamily="18" charset="0"/>
                <a:ea typeface="Times New Roman" panose="02020603050405020304" pitchFamily="18" charset="0"/>
                <a:cs typeface="B Nazanin" panose="00000400000000000000" pitchFamily="2" charset="-78"/>
              </a:rPr>
              <a:t>Student_ID</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en-US" sz="2000" b="1" dirty="0" err="1">
                <a:effectLst/>
                <a:latin typeface="Times New Roman" panose="02020603050405020304" pitchFamily="18" charset="0"/>
                <a:ea typeface="Times New Roman" panose="02020603050405020304" pitchFamily="18" charset="0"/>
                <a:cs typeface="B Nazanin" panose="00000400000000000000" pitchFamily="2" charset="-78"/>
              </a:rPr>
              <a:t>Course_ID</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و </a:t>
            </a:r>
            <a:r>
              <a:rPr lang="en-US" sz="2000" b="1" dirty="0">
                <a:effectLst/>
                <a:latin typeface="Times New Roman" panose="02020603050405020304" pitchFamily="18" charset="0"/>
                <a:ea typeface="Times New Roman" panose="02020603050405020304" pitchFamily="18" charset="0"/>
                <a:cs typeface="B Nazanin" panose="00000400000000000000" pitchFamily="2" charset="-78"/>
              </a:rPr>
              <a:t>Hobby</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وابسته است، اما وابستگی‌ها به طور جداگانه و مستقل از یکدیگر وجود دارند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یک دانشجو می‌تواند در چندین دوره ثبت‌نام کند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همان‌طور که یک دانشجو ممکن است چندین سرگرمی داشته باشد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48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04800" y="1091452"/>
            <a:ext cx="83820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3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به 4</a:t>
            </a:r>
            <a:r>
              <a:rPr kumimoji="0" lang="en-US" altLang="en-US" sz="3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NF</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4NF</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Student_Hobby</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سرگرمی‌هایشان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 صورت مستقل اطلاعات را ذخیره می‌کند و دیگر وابستگی چند مقداری وجود ندارد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41</a:t>
            </a:fld>
            <a:endParaRPr lang="en-US"/>
          </a:p>
        </p:txBody>
      </p:sp>
      <p:graphicFrame>
        <p:nvGraphicFramePr>
          <p:cNvPr id="3" name="Table 2">
            <a:extLst>
              <a:ext uri="{FF2B5EF4-FFF2-40B4-BE49-F238E27FC236}">
                <a16:creationId xmlns:a16="http://schemas.microsoft.com/office/drawing/2014/main" id="{91E0BA67-4855-497C-827D-937644280601}"/>
              </a:ext>
            </a:extLst>
          </p:cNvPr>
          <p:cNvGraphicFramePr>
            <a:graphicFrameLocks noGrp="1"/>
          </p:cNvGraphicFramePr>
          <p:nvPr>
            <p:extLst>
              <p:ext uri="{D42A27DB-BD31-4B8C-83A1-F6EECF244321}">
                <p14:modId xmlns:p14="http://schemas.microsoft.com/office/powerpoint/2010/main" val="2283375799"/>
              </p:ext>
            </p:extLst>
          </p:nvPr>
        </p:nvGraphicFramePr>
        <p:xfrm>
          <a:off x="740987" y="4681346"/>
          <a:ext cx="3604168" cy="1990728"/>
        </p:xfrm>
        <a:graphic>
          <a:graphicData uri="http://schemas.openxmlformats.org/drawingml/2006/table">
            <a:tbl>
              <a:tblPr firstRow="1" firstCol="1" bandRow="1">
                <a:tableStyleId>{616DA210-FB5B-4158-B5E0-FEB733F419BA}</a:tableStyleId>
              </a:tblPr>
              <a:tblGrid>
                <a:gridCol w="1802084">
                  <a:extLst>
                    <a:ext uri="{9D8B030D-6E8A-4147-A177-3AD203B41FA5}">
                      <a16:colId xmlns:a16="http://schemas.microsoft.com/office/drawing/2014/main" val="2055942675"/>
                    </a:ext>
                  </a:extLst>
                </a:gridCol>
                <a:gridCol w="1802084">
                  <a:extLst>
                    <a:ext uri="{9D8B030D-6E8A-4147-A177-3AD203B41FA5}">
                      <a16:colId xmlns:a16="http://schemas.microsoft.com/office/drawing/2014/main" val="1253898356"/>
                    </a:ext>
                  </a:extLst>
                </a:gridCol>
              </a:tblGrid>
              <a:tr h="331788">
                <a:tc>
                  <a:txBody>
                    <a:bodyPr/>
                    <a:lstStyle/>
                    <a:p>
                      <a:pPr marL="0" marR="0" algn="ctr" rtl="1">
                        <a:lnSpc>
                          <a:spcPct val="107000"/>
                        </a:lnSpc>
                        <a:spcBef>
                          <a:spcPts val="0"/>
                        </a:spcBef>
                        <a:spcAft>
                          <a:spcPts val="0"/>
                        </a:spcAft>
                      </a:pPr>
                      <a:r>
                        <a:rPr lang="en-US" sz="1800" dirty="0" err="1">
                          <a:effectLst/>
                        </a:rPr>
                        <a:t>Student_ID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Course_ID</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8155890"/>
                  </a:ext>
                </a:extLst>
              </a:tr>
              <a:tr h="331788">
                <a:tc>
                  <a:txBody>
                    <a:bodyPr/>
                    <a:lstStyle/>
                    <a:p>
                      <a:pPr marL="0" marR="0" algn="r" rtl="1">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60897529"/>
                  </a:ext>
                </a:extLst>
              </a:tr>
              <a:tr h="331788">
                <a:tc>
                  <a:txBody>
                    <a:bodyPr/>
                    <a:lstStyle/>
                    <a:p>
                      <a:pPr marL="0" marR="0" algn="r" rtl="1">
                        <a:lnSpc>
                          <a:spcPct val="107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93930698"/>
                  </a:ext>
                </a:extLst>
              </a:tr>
              <a:tr h="331788">
                <a:tc>
                  <a:txBody>
                    <a:bodyPr/>
                    <a:lstStyle/>
                    <a:p>
                      <a:pPr marL="0" marR="0" algn="r" rtl="1">
                        <a:lnSpc>
                          <a:spcPct val="107000"/>
                        </a:lnSpc>
                        <a:spcBef>
                          <a:spcPts val="0"/>
                        </a:spcBef>
                        <a:spcAft>
                          <a:spcPts val="0"/>
                        </a:spcAft>
                      </a:pPr>
                      <a:r>
                        <a:rPr lang="en-US" sz="1800">
                          <a:effectLst/>
                        </a:rPr>
                        <a:t>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103</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097386716"/>
                  </a:ext>
                </a:extLst>
              </a:tr>
              <a:tr h="331788">
                <a:tc>
                  <a:txBody>
                    <a:bodyPr/>
                    <a:lstStyle/>
                    <a:p>
                      <a:pPr marL="0" marR="0" algn="r" rtl="1">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62715108"/>
                  </a:ext>
                </a:extLst>
              </a:tr>
              <a:tr h="331788">
                <a:tc>
                  <a:txBody>
                    <a:bodyPr/>
                    <a:lstStyle/>
                    <a:p>
                      <a:pPr marL="0" marR="0" algn="r" rtl="1">
                        <a:lnSpc>
                          <a:spcPct val="107000"/>
                        </a:lnSpc>
                        <a:spcBef>
                          <a:spcPts val="0"/>
                        </a:spcBef>
                        <a:spcAft>
                          <a:spcPts val="0"/>
                        </a:spcAft>
                      </a:pPr>
                      <a:r>
                        <a:rPr lang="en-US" sz="1800" dirty="0">
                          <a:effectLst/>
                        </a:rPr>
                        <a:t>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800" dirty="0">
                          <a:effectLst/>
                        </a:rPr>
                        <a:t>104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42632398"/>
                  </a:ext>
                </a:extLst>
              </a:tr>
            </a:tbl>
          </a:graphicData>
        </a:graphic>
      </p:graphicFrame>
      <p:graphicFrame>
        <p:nvGraphicFramePr>
          <p:cNvPr id="4" name="Table 3">
            <a:extLst>
              <a:ext uri="{FF2B5EF4-FFF2-40B4-BE49-F238E27FC236}">
                <a16:creationId xmlns:a16="http://schemas.microsoft.com/office/drawing/2014/main" id="{240DDF52-AD64-410C-85CB-D1DBB79AAAB6}"/>
              </a:ext>
            </a:extLst>
          </p:cNvPr>
          <p:cNvGraphicFramePr>
            <a:graphicFrameLocks noGrp="1"/>
          </p:cNvGraphicFramePr>
          <p:nvPr>
            <p:extLst>
              <p:ext uri="{D42A27DB-BD31-4B8C-83A1-F6EECF244321}">
                <p14:modId xmlns:p14="http://schemas.microsoft.com/office/powerpoint/2010/main" val="4127467507"/>
              </p:ext>
            </p:extLst>
          </p:nvPr>
        </p:nvGraphicFramePr>
        <p:xfrm>
          <a:off x="4685756" y="4669692"/>
          <a:ext cx="2968292" cy="1972440"/>
        </p:xfrm>
        <a:graphic>
          <a:graphicData uri="http://schemas.openxmlformats.org/drawingml/2006/table">
            <a:tbl>
              <a:tblPr firstRow="1" firstCol="1" bandRow="1">
                <a:tableStyleId>{616DA210-FB5B-4158-B5E0-FEB733F419BA}</a:tableStyleId>
              </a:tblPr>
              <a:tblGrid>
                <a:gridCol w="1484146">
                  <a:extLst>
                    <a:ext uri="{9D8B030D-6E8A-4147-A177-3AD203B41FA5}">
                      <a16:colId xmlns:a16="http://schemas.microsoft.com/office/drawing/2014/main" val="586554190"/>
                    </a:ext>
                  </a:extLst>
                </a:gridCol>
                <a:gridCol w="1484146">
                  <a:extLst>
                    <a:ext uri="{9D8B030D-6E8A-4147-A177-3AD203B41FA5}">
                      <a16:colId xmlns:a16="http://schemas.microsoft.com/office/drawing/2014/main" val="2726941390"/>
                    </a:ext>
                  </a:extLst>
                </a:gridCol>
              </a:tblGrid>
              <a:tr h="303617">
                <a:tc>
                  <a:txBody>
                    <a:bodyPr/>
                    <a:lstStyle/>
                    <a:p>
                      <a:pPr marL="0" marR="0" algn="ctr" rtl="1">
                        <a:lnSpc>
                          <a:spcPct val="107000"/>
                        </a:lnSpc>
                        <a:spcBef>
                          <a:spcPts val="0"/>
                        </a:spcBef>
                        <a:spcAft>
                          <a:spcPts val="0"/>
                        </a:spcAft>
                      </a:pPr>
                      <a:r>
                        <a:rPr lang="en-US" sz="2000" dirty="0" err="1">
                          <a:effectLst/>
                        </a:rPr>
                        <a:t>Student_ID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2000">
                          <a:effectLst/>
                        </a:rPr>
                        <a:t>Hobby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672084415"/>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Football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93942475"/>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Music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35493253"/>
                  </a:ext>
                </a:extLst>
              </a:tr>
              <a:tr h="303617">
                <a:tc>
                  <a:txBody>
                    <a:bodyPr/>
                    <a:lstStyle/>
                    <a:p>
                      <a:pPr marL="0" marR="0" algn="r" rtl="1">
                        <a:lnSpc>
                          <a:spcPct val="107000"/>
                        </a:lnSpc>
                        <a:spcBef>
                          <a:spcPts val="0"/>
                        </a:spcBef>
                        <a:spcAft>
                          <a:spcPts val="0"/>
                        </a:spcAft>
                      </a:pPr>
                      <a:r>
                        <a:rPr lang="en-US" sz="2000" dirty="0">
                          <a:effectLst/>
                        </a:rPr>
                        <a:t>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a:effectLst/>
                        </a:rPr>
                        <a:t>Painting</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28691455"/>
                  </a:ext>
                </a:extLst>
              </a:tr>
              <a:tr h="303617">
                <a:tc>
                  <a:txBody>
                    <a:bodyPr/>
                    <a:lstStyle/>
                    <a:p>
                      <a:pPr marL="0" marR="0" algn="r" rtl="1">
                        <a:lnSpc>
                          <a:spcPct val="107000"/>
                        </a:lnSpc>
                        <a:spcBef>
                          <a:spcPts val="0"/>
                        </a:spcBef>
                        <a:spcAft>
                          <a:spcPts val="0"/>
                        </a:spcAft>
                      </a:pPr>
                      <a:r>
                        <a:rPr lang="en-US" sz="2000">
                          <a:effectLst/>
                        </a:rPr>
                        <a:t>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dirty="0">
                          <a:effectLst/>
                        </a:rPr>
                        <a:t>Football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10384424"/>
                  </a:ext>
                </a:extLst>
              </a:tr>
              <a:tr h="303617">
                <a:tc>
                  <a:txBody>
                    <a:bodyPr/>
                    <a:lstStyle/>
                    <a:p>
                      <a:pPr marL="0" marR="0" algn="r" rtl="1">
                        <a:lnSpc>
                          <a:spcPct val="107000"/>
                        </a:lnSpc>
                        <a:spcBef>
                          <a:spcPts val="0"/>
                        </a:spcBef>
                        <a:spcAft>
                          <a:spcPts val="0"/>
                        </a:spcAft>
                      </a:pPr>
                      <a:r>
                        <a:rPr lang="en-US" sz="2000" dirty="0">
                          <a:effectLst/>
                        </a:rPr>
                        <a:t>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2000" dirty="0">
                          <a:effectLst/>
                        </a:rPr>
                        <a:t>Chess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77013984"/>
                  </a:ext>
                </a:extLst>
              </a:tr>
            </a:tbl>
          </a:graphicData>
        </a:graphic>
      </p:graphicFrame>
    </p:spTree>
    <p:extLst>
      <p:ext uri="{BB962C8B-B14F-4D97-AF65-F5344CB8AC3E}">
        <p14:creationId xmlns:p14="http://schemas.microsoft.com/office/powerpoint/2010/main" val="23335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sz="2400" dirty="0">
                <a:ea typeface="Majalla UI"/>
                <a:cs typeface="B Nazanin" panose="00000400000000000000" pitchFamily="2" charset="-78"/>
              </a:rPr>
              <a:t>تمام کلید</a:t>
            </a:r>
          </a:p>
          <a:p>
            <a:pPr marL="457200" indent="-457200" algn="just" rtl="1">
              <a:buFont typeface="+mj-lt"/>
              <a:buAutoNum type="arabicPeriod"/>
            </a:pPr>
            <a:r>
              <a:rPr lang="fa-IR" altLang="en-US" sz="2400"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609600" y="1305907"/>
            <a:ext cx="8305800" cy="3494694"/>
          </a:xfrm>
        </p:spPr>
        <p:txBody>
          <a:bodyPr>
            <a:normAutofit/>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37652" y="914400"/>
            <a:ext cx="8686800" cy="4694237"/>
          </a:xfrm>
        </p:spPr>
        <p:txBody>
          <a:bodyPr>
            <a:normAutofit/>
          </a:bodyPr>
          <a:lstStyle/>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44</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1927320607"/>
              </p:ext>
            </p:extLst>
          </p:nvPr>
        </p:nvGraphicFramePr>
        <p:xfrm>
          <a:off x="533400" y="1472919"/>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2093165203"/>
              </p:ext>
            </p:extLst>
          </p:nvPr>
        </p:nvGraphicFramePr>
        <p:xfrm>
          <a:off x="6172200" y="144376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1393365501"/>
              </p:ext>
            </p:extLst>
          </p:nvPr>
        </p:nvGraphicFramePr>
        <p:xfrm>
          <a:off x="6172200" y="3004689"/>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3493264235"/>
              </p:ext>
            </p:extLst>
          </p:nvPr>
        </p:nvGraphicFramePr>
        <p:xfrm>
          <a:off x="6172200" y="4573684"/>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3008313402"/>
              </p:ext>
            </p:extLst>
          </p:nvPr>
        </p:nvGraphicFramePr>
        <p:xfrm>
          <a:off x="566569" y="4202844"/>
          <a:ext cx="2133600" cy="2225040"/>
        </p:xfrm>
        <a:graphic>
          <a:graphicData uri="http://schemas.openxmlformats.org/drawingml/2006/table">
            <a:tbl>
              <a:tblPr firstRow="1" bandRow="1">
                <a:tableStyleId>{D7AC3CCA-C797-4891-BE02-D94E43425B78}</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cxnSp>
        <p:nvCxnSpPr>
          <p:cNvPr id="5" name="Straight Arrow Connector 4">
            <a:extLst>
              <a:ext uri="{FF2B5EF4-FFF2-40B4-BE49-F238E27FC236}">
                <a16:creationId xmlns:a16="http://schemas.microsoft.com/office/drawing/2014/main" id="{5CE0C9CB-AFD8-4D08-89A2-5D46233B90E4}"/>
              </a:ext>
            </a:extLst>
          </p:cNvPr>
          <p:cNvCxnSpPr>
            <a:cxnSpLocks/>
          </p:cNvCxnSpPr>
          <p:nvPr/>
        </p:nvCxnSpPr>
        <p:spPr bwMode="auto">
          <a:xfrm>
            <a:off x="2743200" y="2590800"/>
            <a:ext cx="2743200" cy="12072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Left Brace 9">
            <a:extLst>
              <a:ext uri="{FF2B5EF4-FFF2-40B4-BE49-F238E27FC236}">
                <a16:creationId xmlns:a16="http://schemas.microsoft.com/office/drawing/2014/main" id="{A481B140-B1B7-4D21-B042-80D56D54704E}"/>
              </a:ext>
            </a:extLst>
          </p:cNvPr>
          <p:cNvSpPr/>
          <p:nvPr/>
        </p:nvSpPr>
        <p:spPr bwMode="auto">
          <a:xfrm>
            <a:off x="5638800" y="1450934"/>
            <a:ext cx="381000" cy="4694237"/>
          </a:xfrm>
          <a:prstGeom prst="leftBrac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13" name="TextBox 12">
            <a:extLst>
              <a:ext uri="{FF2B5EF4-FFF2-40B4-BE49-F238E27FC236}">
                <a16:creationId xmlns:a16="http://schemas.microsoft.com/office/drawing/2014/main" id="{77F8BC93-E709-44DE-8508-54E9886FA100}"/>
              </a:ext>
            </a:extLst>
          </p:cNvPr>
          <p:cNvSpPr txBox="1"/>
          <p:nvPr/>
        </p:nvSpPr>
        <p:spPr>
          <a:xfrm>
            <a:off x="4015407" y="2732761"/>
            <a:ext cx="731290" cy="461665"/>
          </a:xfrm>
          <a:prstGeom prst="rect">
            <a:avLst/>
          </a:prstGeom>
          <a:noFill/>
        </p:spPr>
        <p:txBody>
          <a:bodyPr wrap="none" rtlCol="0">
            <a:spAutoFit/>
          </a:bodyPr>
          <a:lstStyle/>
          <a:p>
            <a:r>
              <a:rPr lang="fa-IR" sz="2400" dirty="0">
                <a:cs typeface="B Nazanin" panose="00000400000000000000" pitchFamily="2" charset="-78"/>
              </a:rPr>
              <a:t>تجزیه</a:t>
            </a:r>
            <a:endParaRPr lang="en-US" sz="2400" dirty="0">
              <a:cs typeface="B Nazanin" panose="00000400000000000000" pitchFamily="2" charset="-78"/>
            </a:endParaRPr>
          </a:p>
        </p:txBody>
      </p:sp>
      <p:cxnSp>
        <p:nvCxnSpPr>
          <p:cNvPr id="16" name="Straight Arrow Connector 15">
            <a:extLst>
              <a:ext uri="{FF2B5EF4-FFF2-40B4-BE49-F238E27FC236}">
                <a16:creationId xmlns:a16="http://schemas.microsoft.com/office/drawing/2014/main" id="{A8A80614-2031-4203-AFC9-8BB0660EE51B}"/>
              </a:ext>
            </a:extLst>
          </p:cNvPr>
          <p:cNvCxnSpPr/>
          <p:nvPr/>
        </p:nvCxnSpPr>
        <p:spPr bwMode="auto">
          <a:xfrm flipH="1">
            <a:off x="2934148" y="4858861"/>
            <a:ext cx="247605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91822076-41CE-4CB1-8CEB-C83085B60EAA}"/>
              </a:ext>
            </a:extLst>
          </p:cNvPr>
          <p:cNvSpPr txBox="1"/>
          <p:nvPr/>
        </p:nvSpPr>
        <p:spPr>
          <a:xfrm>
            <a:off x="3728422" y="4527786"/>
            <a:ext cx="4582756" cy="369332"/>
          </a:xfrm>
          <a:prstGeom prst="rect">
            <a:avLst/>
          </a:prstGeom>
          <a:noFill/>
        </p:spPr>
        <p:txBody>
          <a:bodyPr wrap="square">
            <a:spAutoFit/>
          </a:bodyPr>
          <a:lstStyle/>
          <a:p>
            <a:r>
              <a:rPr lang="en-US" altLang="en-US" sz="1800" dirty="0" err="1">
                <a:ea typeface="Majalla UI"/>
                <a:cs typeface="B Nazanin" panose="00000400000000000000" pitchFamily="2" charset="-78"/>
              </a:rPr>
              <a:t>sp∞pj</a:t>
            </a:r>
            <a:r>
              <a:rPr lang="fa-IR" altLang="en-US" sz="1800" dirty="0">
                <a:ea typeface="Majalla UI"/>
                <a:cs typeface="B Nazanin" panose="00000400000000000000" pitchFamily="2" charset="-78"/>
              </a:rPr>
              <a:t> </a:t>
            </a:r>
            <a:endParaRPr lang="en-US" dirty="0"/>
          </a:p>
        </p:txBody>
      </p:sp>
      <p:sp>
        <p:nvSpPr>
          <p:cNvPr id="21" name="TextBox 20">
            <a:extLst>
              <a:ext uri="{FF2B5EF4-FFF2-40B4-BE49-F238E27FC236}">
                <a16:creationId xmlns:a16="http://schemas.microsoft.com/office/drawing/2014/main" id="{91014C06-E784-4180-80BD-14F8F113C605}"/>
              </a:ext>
            </a:extLst>
          </p:cNvPr>
          <p:cNvSpPr txBox="1"/>
          <p:nvPr/>
        </p:nvSpPr>
        <p:spPr>
          <a:xfrm>
            <a:off x="7648687" y="1535936"/>
            <a:ext cx="939800" cy="646331"/>
          </a:xfrm>
          <a:prstGeom prst="rect">
            <a:avLst/>
          </a:prstGeom>
          <a:noFill/>
        </p:spPr>
        <p:txBody>
          <a:bodyPr wrap="square">
            <a:spAutoFit/>
          </a:bodyPr>
          <a:lstStyle/>
          <a:p>
            <a:r>
              <a:rPr lang="en-US" altLang="en-US" sz="1800" dirty="0">
                <a:ea typeface="Majalla UI"/>
                <a:cs typeface="B Nazanin" panose="00000400000000000000" pitchFamily="2" charset="-78"/>
              </a:rPr>
              <a:t>SP</a:t>
            </a:r>
          </a:p>
          <a:p>
            <a:endParaRPr lang="en-US" dirty="0"/>
          </a:p>
        </p:txBody>
      </p:sp>
      <p:sp>
        <p:nvSpPr>
          <p:cNvPr id="22" name="TextBox 21">
            <a:extLst>
              <a:ext uri="{FF2B5EF4-FFF2-40B4-BE49-F238E27FC236}">
                <a16:creationId xmlns:a16="http://schemas.microsoft.com/office/drawing/2014/main" id="{F834533B-E2FB-4B12-B750-F52BAAD07075}"/>
              </a:ext>
            </a:extLst>
          </p:cNvPr>
          <p:cNvSpPr txBox="1"/>
          <p:nvPr/>
        </p:nvSpPr>
        <p:spPr>
          <a:xfrm>
            <a:off x="7648687" y="3001514"/>
            <a:ext cx="939800" cy="369332"/>
          </a:xfrm>
          <a:prstGeom prst="rect">
            <a:avLst/>
          </a:prstGeom>
          <a:noFill/>
        </p:spPr>
        <p:txBody>
          <a:bodyPr wrap="square">
            <a:spAutoFit/>
          </a:bodyPr>
          <a:lstStyle/>
          <a:p>
            <a:r>
              <a:rPr lang="en-US" altLang="en-US" sz="1800" dirty="0">
                <a:ea typeface="Majalla UI"/>
                <a:cs typeface="B Nazanin" panose="00000400000000000000" pitchFamily="2" charset="-78"/>
              </a:rPr>
              <a:t>PJ</a:t>
            </a:r>
            <a:endParaRPr lang="en-US" dirty="0"/>
          </a:p>
        </p:txBody>
      </p:sp>
      <p:sp>
        <p:nvSpPr>
          <p:cNvPr id="23" name="TextBox 22">
            <a:extLst>
              <a:ext uri="{FF2B5EF4-FFF2-40B4-BE49-F238E27FC236}">
                <a16:creationId xmlns:a16="http://schemas.microsoft.com/office/drawing/2014/main" id="{40A55C8C-395D-41FC-A489-84BEAEE92499}"/>
              </a:ext>
            </a:extLst>
          </p:cNvPr>
          <p:cNvSpPr txBox="1"/>
          <p:nvPr/>
        </p:nvSpPr>
        <p:spPr>
          <a:xfrm>
            <a:off x="7747000" y="4623187"/>
            <a:ext cx="939800" cy="369332"/>
          </a:xfrm>
          <a:prstGeom prst="rect">
            <a:avLst/>
          </a:prstGeom>
          <a:noFill/>
        </p:spPr>
        <p:txBody>
          <a:bodyPr wrap="square">
            <a:spAutoFit/>
          </a:bodyPr>
          <a:lstStyle/>
          <a:p>
            <a:r>
              <a:rPr lang="en-US" dirty="0">
                <a:cs typeface="B Nazanin" panose="00000400000000000000" pitchFamily="2" charset="-78"/>
              </a:rPr>
              <a:t>SJ</a:t>
            </a:r>
            <a:endParaRPr lang="en-US" dirty="0"/>
          </a:p>
        </p:txBody>
      </p:sp>
    </p:spTree>
    <p:extLst>
      <p:ext uri="{BB962C8B-B14F-4D97-AF65-F5344CB8AC3E}">
        <p14:creationId xmlns:p14="http://schemas.microsoft.com/office/powerpoint/2010/main" val="407724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800" dirty="0">
                <a:cs typeface="B Nazanin" panose="00000400000000000000" pitchFamily="2" charset="-78"/>
              </a:rPr>
              <a:t> سبب </a:t>
            </a:r>
            <a:r>
              <a:rPr lang="fa-IR" sz="2800" b="1" dirty="0">
                <a:cs typeface="B Nazanin" panose="00000400000000000000" pitchFamily="2" charset="-78"/>
              </a:rPr>
              <a:t>کاهش سرعت اجرای </a:t>
            </a:r>
            <a:r>
              <a:rPr lang="fa-IR" sz="2800" dirty="0">
                <a:cs typeface="B Nazanin" panose="00000400000000000000" pitchFamily="2" charset="-78"/>
              </a:rPr>
              <a:t>سيستم می شود.</a:t>
            </a:r>
          </a:p>
          <a:p>
            <a:pPr lvl="1" algn="r" rtl="1"/>
            <a:r>
              <a:rPr lang="fa-IR" sz="2800" dirty="0">
                <a:cs typeface="B Nazanin" panose="00000400000000000000" pitchFamily="2" charset="-78"/>
              </a:rPr>
              <a:t> درجات بالای نرمال معمولا </a:t>
            </a:r>
            <a:r>
              <a:rPr lang="fa-IR" sz="2800" b="1" dirty="0">
                <a:cs typeface="B Nazanin" panose="00000400000000000000" pitchFamily="2" charset="-78"/>
              </a:rPr>
              <a:t>جدوال بيشتر </a:t>
            </a:r>
            <a:r>
              <a:rPr lang="fa-IR" sz="2800" dirty="0">
                <a:cs typeface="B Nazanin" panose="00000400000000000000" pitchFamily="2" charset="-78"/>
              </a:rPr>
              <a:t>را می </a:t>
            </a:r>
            <a:r>
              <a:rPr lang="fa-IR" sz="2800" dirty="0" err="1">
                <a:cs typeface="B Nazanin" panose="00000400000000000000" pitchFamily="2" charset="-78"/>
              </a:rPr>
              <a:t>طلبند</a:t>
            </a:r>
            <a:r>
              <a:rPr lang="fa-IR" sz="2800" dirty="0">
                <a:cs typeface="B Nazanin" panose="00000400000000000000" pitchFamily="2" charset="-78"/>
              </a:rPr>
              <a:t>.</a:t>
            </a:r>
          </a:p>
          <a:p>
            <a:pPr lvl="1" algn="r" rtl="1"/>
            <a:r>
              <a:rPr lang="fa-IR" sz="2800" dirty="0">
                <a:cs typeface="B Nazanin" panose="00000400000000000000" pitchFamily="2" charset="-78"/>
              </a:rPr>
              <a:t> برای پاسخ به پرس و جوها گاهی بايد </a:t>
            </a:r>
            <a:r>
              <a:rPr lang="fa-IR" sz="2800" b="1" dirty="0">
                <a:cs typeface="B Nazanin" panose="00000400000000000000" pitchFamily="2" charset="-78"/>
              </a:rPr>
              <a:t>کليه جداول تقسيم شده </a:t>
            </a:r>
            <a:r>
              <a:rPr lang="fa-IR" sz="2800" dirty="0">
                <a:cs typeface="B Nazanin" panose="00000400000000000000" pitchFamily="2" charset="-78"/>
              </a:rPr>
              <a:t>دوباره </a:t>
            </a:r>
            <a:r>
              <a:rPr lang="fa-IR" sz="2800" b="1" dirty="0">
                <a:cs typeface="B Nazanin" panose="00000400000000000000" pitchFamily="2" charset="-78"/>
              </a:rPr>
              <a:t>با هم الحاق شوند</a:t>
            </a:r>
          </a:p>
          <a:p>
            <a:pPr lvl="2" algn="r" rtl="1"/>
            <a:r>
              <a:rPr lang="fa-IR" sz="2800" dirty="0">
                <a:cs typeface="B Nazanin" panose="00000400000000000000" pitchFamily="2" charset="-78"/>
              </a:rPr>
              <a:t> در کاربردهائی که زمان پاسخ مهم است (نظير وب) مطلوب نيست.</a:t>
            </a:r>
          </a:p>
          <a:p>
            <a:pPr algn="r"/>
            <a:endParaRPr lang="en-US" sz="32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45</a:t>
            </a:fld>
            <a:endParaRPr lang="en-US"/>
          </a:p>
        </p:txBody>
      </p:sp>
    </p:spTree>
    <p:extLst>
      <p:ext uri="{BB962C8B-B14F-4D97-AF65-F5344CB8AC3E}">
        <p14:creationId xmlns:p14="http://schemas.microsoft.com/office/powerpoint/2010/main" val="97174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149225" y="872653"/>
            <a:ext cx="8845549" cy="5315893"/>
          </a:xfrm>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46</a:t>
            </a:fld>
            <a:endParaRPr lang="en-US"/>
          </a:p>
        </p:txBody>
      </p:sp>
    </p:spTree>
    <p:extLst>
      <p:ext uri="{BB962C8B-B14F-4D97-AF65-F5344CB8AC3E}">
        <p14:creationId xmlns:p14="http://schemas.microsoft.com/office/powerpoint/2010/main" val="3206894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47</a:t>
            </a:fld>
            <a:endParaRPr lang="en-US"/>
          </a:p>
        </p:txBody>
      </p:sp>
    </p:spTree>
    <p:extLst>
      <p:ext uri="{BB962C8B-B14F-4D97-AF65-F5344CB8AC3E}">
        <p14:creationId xmlns:p14="http://schemas.microsoft.com/office/powerpoint/2010/main" val="78532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48</a:t>
            </a:fld>
            <a:endParaRPr lang="en-US"/>
          </a:p>
        </p:txBody>
      </p:sp>
    </p:spTree>
    <p:extLst>
      <p:ext uri="{BB962C8B-B14F-4D97-AF65-F5344CB8AC3E}">
        <p14:creationId xmlns:p14="http://schemas.microsoft.com/office/powerpoint/2010/main" val="87346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3200" dirty="0">
                <a:cs typeface="B Nazanin" panose="00000400000000000000" pitchFamily="2" charset="-78"/>
              </a:rPr>
              <a:t>حذف افزونگی داده </a:t>
            </a:r>
          </a:p>
          <a:p>
            <a:pPr lvl="1" algn="r" rtl="1"/>
            <a:r>
              <a:rPr lang="fa-IR" sz="3200" dirty="0">
                <a:cs typeface="B Nazanin" panose="00000400000000000000" pitchFamily="2" charset="-78"/>
              </a:rPr>
              <a:t>باقی نگاه</a:t>
            </a:r>
            <a:r>
              <a:rPr lang="en-US" sz="3200" dirty="0">
                <a:cs typeface="B Nazanin" panose="00000400000000000000" pitchFamily="2" charset="-78"/>
              </a:rPr>
              <a:t> </a:t>
            </a:r>
            <a:r>
              <a:rPr lang="fa-IR" sz="3200" dirty="0">
                <a:cs typeface="B Nazanin" panose="00000400000000000000" pitchFamily="2" charset="-78"/>
              </a:rPr>
              <a:t>داشتن وابستگی بين داده های مرتبط است.</a:t>
            </a:r>
          </a:p>
          <a:p>
            <a:pPr lvl="1" algn="r" rtl="1"/>
            <a:r>
              <a:rPr lang="fa-IR" sz="3200" dirty="0">
                <a:cs typeface="B Nazanin" panose="00000400000000000000" pitchFamily="2" charset="-78"/>
              </a:rPr>
              <a:t> به </a:t>
            </a:r>
            <a:r>
              <a:rPr lang="fa-IR" sz="3200" dirty="0" err="1">
                <a:cs typeface="B Nazanin" panose="00000400000000000000" pitchFamily="2" charset="-78"/>
              </a:rPr>
              <a:t>اين</a:t>
            </a:r>
            <a:r>
              <a:rPr lang="fa-IR" sz="3200" dirty="0">
                <a:cs typeface="B Nazanin" panose="00000400000000000000" pitchFamily="2" charset="-78"/>
              </a:rPr>
              <a:t> طریق اندازه </a:t>
            </a:r>
            <a:r>
              <a:rPr lang="fa-IR" sz="3200" dirty="0" err="1">
                <a:cs typeface="B Nazanin" panose="00000400000000000000" pitchFamily="2" charset="-78"/>
              </a:rPr>
              <a:t>پايگاه</a:t>
            </a:r>
            <a:r>
              <a:rPr lang="fa-IR" sz="3200" dirty="0">
                <a:cs typeface="B Nazanin" panose="00000400000000000000" pitchFamily="2" charset="-78"/>
              </a:rPr>
              <a:t> داده را کاهش داده و </a:t>
            </a:r>
            <a:r>
              <a:rPr lang="fa-IR" sz="3200" dirty="0" err="1">
                <a:cs typeface="B Nazanin" panose="00000400000000000000" pitchFamily="2" charset="-78"/>
              </a:rPr>
              <a:t>ذخيره</a:t>
            </a:r>
            <a:r>
              <a:rPr lang="fa-IR" sz="3200" dirty="0">
                <a:cs typeface="B Nazanin" panose="00000400000000000000" pitchFamily="2" charset="-78"/>
              </a:rPr>
              <a:t> منطقی داده را </a:t>
            </a:r>
            <a:r>
              <a:rPr lang="fa-IR" sz="3200" dirty="0" err="1">
                <a:cs typeface="B Nazanin" panose="00000400000000000000" pitchFamily="2" charset="-78"/>
              </a:rPr>
              <a:t>تضمين</a:t>
            </a:r>
            <a:r>
              <a:rPr lang="fa-IR" sz="32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3200" b="1" dirty="0" err="1">
                <a:cs typeface="B Nazanin" panose="00000400000000000000" pitchFamily="2" charset="-78"/>
              </a:rPr>
              <a:t>فرآيند</a:t>
            </a:r>
            <a:r>
              <a:rPr lang="fa-IR" sz="3200" b="1" dirty="0">
                <a:cs typeface="B Nazanin" panose="00000400000000000000" pitchFamily="2" charset="-78"/>
              </a:rPr>
              <a:t> نرمال سازی</a:t>
            </a:r>
          </a:p>
          <a:p>
            <a:pPr lvl="1" algn="r" rtl="1"/>
            <a:r>
              <a:rPr lang="fa-IR" sz="2800" dirty="0">
                <a:cs typeface="B Nazanin" panose="00000400000000000000" pitchFamily="2" charset="-78"/>
              </a:rPr>
              <a:t> شامل </a:t>
            </a:r>
            <a:r>
              <a:rPr lang="fa-IR" sz="2800" dirty="0" err="1">
                <a:cs typeface="B Nazanin" panose="00000400000000000000" pitchFamily="2" charset="-78"/>
              </a:rPr>
              <a:t>ايجاد</a:t>
            </a:r>
            <a:r>
              <a:rPr lang="fa-IR" sz="2800" dirty="0">
                <a:cs typeface="B Nazanin" panose="00000400000000000000" pitchFamily="2" charset="-78"/>
              </a:rPr>
              <a:t> جداول</a:t>
            </a:r>
          </a:p>
          <a:p>
            <a:pPr lvl="1" algn="r" rtl="1"/>
            <a:r>
              <a:rPr lang="fa-IR" sz="2800" dirty="0">
                <a:cs typeface="B Nazanin" panose="00000400000000000000" pitchFamily="2" charset="-78"/>
              </a:rPr>
              <a:t> برقراری ارتباط بين آنها طبق قواعد </a:t>
            </a:r>
            <a:r>
              <a:rPr lang="fa-IR" sz="2800" dirty="0" err="1">
                <a:cs typeface="B Nazanin" panose="00000400000000000000" pitchFamily="2" charset="-78"/>
              </a:rPr>
              <a:t>معين</a:t>
            </a:r>
            <a:r>
              <a:rPr lang="fa-IR" sz="2800" dirty="0">
                <a:cs typeface="B Nazanin" panose="00000400000000000000" pitchFamily="2" charset="-78"/>
              </a:rPr>
              <a:t> است</a:t>
            </a:r>
          </a:p>
          <a:p>
            <a:pPr lvl="1" algn="r" rtl="1"/>
            <a:r>
              <a:rPr lang="fa-IR" sz="2800" dirty="0">
                <a:cs typeface="B Nazanin" panose="00000400000000000000" pitchFamily="2" charset="-78"/>
              </a:rPr>
              <a:t> روی وابستگی های ستون های جدول تمرکز دارد. </a:t>
            </a:r>
          </a:p>
          <a:p>
            <a:pPr lvl="1" algn="r" rtl="1"/>
            <a:r>
              <a:rPr lang="fa-IR" sz="2800" dirty="0" err="1">
                <a:cs typeface="B Nazanin" panose="00000400000000000000" pitchFamily="2" charset="-78"/>
              </a:rPr>
              <a:t>اين</a:t>
            </a:r>
            <a:r>
              <a:rPr lang="fa-IR" sz="2800" dirty="0">
                <a:cs typeface="B Nazanin" panose="00000400000000000000" pitchFamily="2" charset="-78"/>
              </a:rPr>
              <a:t> فرآيند اغلب باعث ايجاد جداول بيشتر می شود</a:t>
            </a:r>
          </a:p>
          <a:p>
            <a:pPr lvl="1" algn="r" rtl="1"/>
            <a:r>
              <a:rPr lang="fa-IR" sz="2800" dirty="0" err="1">
                <a:cs typeface="B Nazanin" panose="00000400000000000000" pitchFamily="2" charset="-78"/>
              </a:rPr>
              <a:t>باوجوديکه</a:t>
            </a:r>
            <a:r>
              <a:rPr lang="fa-IR" sz="2800" dirty="0">
                <a:cs typeface="B Nazanin" panose="00000400000000000000" pitchFamily="2" charset="-78"/>
              </a:rPr>
              <a:t> اثر تکرار داده درون پايگاه داده را دارد باعث افزونگی غير ضروری داده نمی شود.</a:t>
            </a:r>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بگيريد:</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AHL46785</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99.54</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299471" y="381000"/>
            <a:ext cx="8295081" cy="4999037"/>
          </a:xfrm>
        </p:spPr>
        <p:txBody>
          <a:bodyPr>
            <a:normAutofit/>
          </a:bodyPr>
          <a:lstStyle/>
          <a:p>
            <a:pPr algn="r" rtl="1" eaLnBrk="0" fontAlgn="base" hangingPunct="0">
              <a:lnSpc>
                <a:spcPct val="100000"/>
              </a:lnSpc>
              <a:spcBef>
                <a:spcPct val="0"/>
              </a:spcBef>
              <a:spcAft>
                <a:spcPct val="0"/>
              </a:spcAft>
              <a:buClrTx/>
            </a:pPr>
            <a:r>
              <a:rPr lang="fa-IR" altLang="en-US" sz="2800" dirty="0">
                <a:latin typeface="Arial" panose="020B0604020202020204" pitchFamily="34" charset="0"/>
                <a:cs typeface="B Nazanin" panose="00000400000000000000" pitchFamily="2" charset="-78"/>
              </a:rPr>
              <a:t>راهکار:</a:t>
            </a:r>
          </a:p>
          <a:p>
            <a:pPr algn="r" rtl="1" eaLnBrk="0" fontAlgn="base" hangingPunct="0">
              <a:lnSpc>
                <a:spcPct val="100000"/>
              </a:lnSpc>
              <a:spcBef>
                <a:spcPct val="0"/>
              </a:spcBef>
              <a:spcAft>
                <a:spcPct val="0"/>
              </a:spcAft>
              <a:buClrTx/>
            </a:pPr>
            <a:r>
              <a:rPr lang="ar-SA" altLang="en-US" sz="28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2800" dirty="0">
                <a:solidFill>
                  <a:srgbClr val="000000"/>
                </a:solidFill>
                <a:latin typeface="Tahoma" panose="020B0604030504040204" pitchFamily="34" charset="0"/>
                <a:cs typeface="B Nazanin" panose="00000400000000000000" pitchFamily="2" charset="-78"/>
              </a:rPr>
              <a:t>زیر</a:t>
            </a:r>
            <a:r>
              <a:rPr lang="ar-SA" altLang="en-US" sz="28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مواجهه با </a:t>
            </a:r>
            <a:r>
              <a:rPr lang="ar-SA" altLang="en-US" sz="2800" b="1" dirty="0">
                <a:solidFill>
                  <a:srgbClr val="000000"/>
                </a:solidFill>
                <a:latin typeface="Tahoma" panose="020B0604030504040204" pitchFamily="34" charset="0"/>
                <a:cs typeface="B Nazanin" panose="00000400000000000000" pitchFamily="2" charset="-78"/>
              </a:rPr>
              <a:t>آنومالی های فوق </a:t>
            </a:r>
            <a:r>
              <a:rPr lang="ar-SA" altLang="en-US" sz="2800" dirty="0">
                <a:solidFill>
                  <a:srgbClr val="000000"/>
                </a:solidFill>
                <a:latin typeface="Tahoma" panose="020B0604030504040204" pitchFamily="34" charset="0"/>
                <a:cs typeface="B Nazanin" panose="00000400000000000000" pitchFamily="2" charset="-78"/>
              </a:rPr>
              <a:t>را ساده تر می کند.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 اين فرآيند را </a:t>
            </a:r>
            <a:r>
              <a:rPr lang="ar-SA" altLang="en-US" sz="2800" b="1" dirty="0">
                <a:solidFill>
                  <a:srgbClr val="000000"/>
                </a:solidFill>
                <a:latin typeface="Tahoma" panose="020B0604030504040204" pitchFamily="34" charset="0"/>
                <a:cs typeface="B Nazanin" panose="00000400000000000000" pitchFamily="2" charset="-78"/>
              </a:rPr>
              <a:t>نرمالسازی</a:t>
            </a:r>
            <a:r>
              <a:rPr lang="ar-SA" altLang="en-US" sz="2800" dirty="0">
                <a:solidFill>
                  <a:srgbClr val="000000"/>
                </a:solidFill>
                <a:latin typeface="Tahoma" panose="020B0604030504040204" pitchFamily="34" charset="0"/>
                <a:cs typeface="B Nazanin" panose="00000400000000000000" pitchFamily="2" charset="-78"/>
              </a:rPr>
              <a:t> می نامند.</a:t>
            </a:r>
            <a:endParaRPr lang="ar-SA" altLang="en-US" sz="4800" dirty="0">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ar-SA" altLang="en-US" sz="28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6931</TotalTime>
  <Words>7284</Words>
  <Application>Microsoft Office PowerPoint</Application>
  <PresentationFormat>On-screen Show (4:3)</PresentationFormat>
  <Paragraphs>1697</Paragraphs>
  <Slides>48</Slides>
  <Notes>21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48</vt:i4>
      </vt:variant>
    </vt:vector>
  </HeadingPairs>
  <TitlesOfParts>
    <vt:vector size="66" baseType="lpstr">
      <vt:lpstr>Arial</vt:lpstr>
      <vt:lpstr>B Nazanin</vt:lpstr>
      <vt:lpstr>Calibri</vt:lpstr>
      <vt:lpstr>Cambria Math</vt:lpstr>
      <vt:lpstr>Comic Sans MS</vt:lpstr>
      <vt:lpstr>Consolas</vt:lpstr>
      <vt:lpstr>Courier New</vt:lpstr>
      <vt:lpstr>Helvetica</vt:lpstr>
      <vt:lpstr>Monotype Sorts</vt:lpstr>
      <vt:lpstr>Söhne</vt:lpstr>
      <vt:lpstr>Symbol</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جدول نرمال ۱</vt:lpstr>
      <vt:lpstr>جدول نرمال ۱</vt:lpstr>
      <vt:lpstr>جدول نرمال ۱</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قواعد استنتاج آرمسترانگ </vt:lpstr>
      <vt:lpstr>کاربردهاي قواعد آرمسترانگ </vt:lpstr>
      <vt:lpstr>Finding F^+</vt:lpstr>
      <vt:lpstr> (2NF) Second Normal Form</vt:lpstr>
      <vt:lpstr>جدول نرمال ۲</vt:lpstr>
      <vt:lpstr>جدول نرمال ۲</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جدول نرمال ۲</vt:lpstr>
      <vt:lpstr>جدول نرمال ۳</vt:lpstr>
      <vt:lpstr>جدول نرمال ۳</vt:lpstr>
      <vt:lpstr>جدول نرمال ۳</vt:lpstr>
      <vt:lpstr>جداول نرمالBCNF </vt:lpstr>
      <vt:lpstr>جداول نرمالBCNF </vt:lpstr>
      <vt:lpstr>جداول نرمالBCNF </vt:lpstr>
      <vt:lpstr>تبدیل به جدول نرمالBCNF </vt:lpstr>
      <vt:lpstr>جداول نرمالBCNF </vt:lpstr>
      <vt:lpstr>جداول نرمالBCNF </vt:lpstr>
      <vt:lpstr>جدول نرمال ۴</vt:lpstr>
      <vt:lpstr>جدول نرمال ۴</vt:lpstr>
      <vt:lpstr>جدول نرمال ۴</vt:lpstr>
      <vt:lpstr>جدول نرمال ۴</vt:lpstr>
      <vt:lpstr>جدول نرمال ۴</vt:lpstr>
      <vt:lpstr>جدول نرمال ۵</vt:lpstr>
      <vt:lpstr>جدول نرمال ۵</vt:lpstr>
      <vt:lpstr>معايب نرمال سازی</vt:lpstr>
      <vt:lpstr>معايب نرمال سازی</vt:lpstr>
      <vt:lpstr>معايب 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cp:lastModifiedBy>
  <cp:revision>136</cp:revision>
  <dcterms:created xsi:type="dcterms:W3CDTF">2013-02-01T08:38:31Z</dcterms:created>
  <dcterms:modified xsi:type="dcterms:W3CDTF">2024-12-23T08:55:13Z</dcterms:modified>
</cp:coreProperties>
</file>