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104"/>
  </p:notesMasterIdLst>
  <p:handoutMasterIdLst>
    <p:handoutMasterId r:id="rId105"/>
  </p:handoutMasterIdLst>
  <p:sldIdLst>
    <p:sldId id="474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372" r:id="rId39"/>
    <p:sldId id="373" r:id="rId40"/>
    <p:sldId id="374" r:id="rId41"/>
    <p:sldId id="375" r:id="rId42"/>
    <p:sldId id="376" r:id="rId43"/>
    <p:sldId id="43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4" autoAdjust="0"/>
    <p:restoredTop sz="94737" autoAdjust="0"/>
  </p:normalViewPr>
  <p:slideViewPr>
    <p:cSldViewPr snapToGrid="0">
      <p:cViewPr varScale="1">
        <p:scale>
          <a:sx n="115" d="100"/>
          <a:sy n="115" d="100"/>
        </p:scale>
        <p:origin x="1308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B26C42E4-F176-46AC-8104-4779642F5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0B590F-A425-41F1-B17D-914592B3C7C4}" type="slidenum">
              <a:rPr lang="en-AU" altLang="en-US" sz="1200" smtClean="0">
                <a:latin typeface="Arial" panose="020B0604020202020204" pitchFamily="34" charset="0"/>
              </a:rPr>
              <a:pPr/>
              <a:t>1</a:t>
            </a:fld>
            <a:endParaRPr lang="en-AU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0A6E00-3243-4C01-996A-9766B4E36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2F24982-4C63-4608-8036-959A8EEC3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374151"/>
                </a:solidFill>
                <a:latin typeface="Söhne"/>
              </a:rPr>
              <a:t>Hello everyone,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I'm Dr. Taghinezhad, and I'm thrilled to be your guide through the exciting world of advanced databases this semester.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With a background in Computer Engineering and a focus on distributed systems, I've spent years diving into the intricacies of how data powers our digital world.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Throughout this course, we'll explore everything from the basics of data modeling to the complex database and distributed databases. 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believe in creating an environment where questions are encouraged, discussions are lively, and learning is a collaborative effort. So, I invite each of you to actively engage and share.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want to introduce you to one of the major resources for this course: "Database System Concepts" by Abraham Silberschatz, Henry F. Korth, and S. Sudarshan.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This textbook is like our trusty map as we navigate the complex terrain of database systems. It's not just any map, though—it's a detailed, comprehensive guide that will help us understand the landscape, identify key landmarks, and chart our course to mastery.</a:t>
            </a:r>
            <a:endParaRPr lang="fa-IR" altLang="en-US">
              <a:solidFill>
                <a:srgbClr val="374151"/>
              </a:solidFill>
              <a:latin typeface="Söhne"/>
            </a:endParaRPr>
          </a:p>
          <a:p>
            <a:endParaRPr lang="fa-IR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If you are not going to attend in this calls. Please talk to before hand. Also select a representative among yourself. 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B824858-D1FC-4D05-A041-6B7ADBE5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4" name="Picture 11" descr="Cover-6Ed">
            <a:extLst>
              <a:ext uri="{FF2B5EF4-FFF2-40B4-BE49-F238E27FC236}">
                <a16:creationId xmlns:a16="http://schemas.microsoft.com/office/drawing/2014/main" id="{18F428B9-7195-4F57-AF63-E4A9D8CD8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3303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CF00C-44D2-4DAB-8FFD-D10102022E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DD8DEBD-898F-47E3-B439-B7F4B77DC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2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E58FA-2701-4089-BED0-ED4504B31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84B68-EE10-40DB-86C4-ECB61F9867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6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4DF82-9343-4D6D-A76D-75BD6EC7AA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4818-A1CF-4D3D-BEF0-CEF2FAF58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24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8AF6A-7417-414C-9EB6-4C13160AA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6BEB-6062-461A-AF49-3C8F094D6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417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37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07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0" y="1093788"/>
            <a:ext cx="8555839" cy="5288905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2pPr>
            <a:lvl3pPr marL="10858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3pPr>
            <a:lvl4pPr marL="1428750" indent="-228600"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4pPr>
            <a:lvl5pPr marL="17716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0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70D55-6B89-4FBD-8EDA-9DB357D480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8932-DE11-41D2-8F5F-F6C91B1138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09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0740F3-B76E-4043-91C9-D76CE8D0A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8414-175B-4785-BEBD-C347E968E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54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664E68-6662-4010-A6E8-FF6294756F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6BFB-2E11-4999-AD66-67677BC72E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75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48AB69-0D09-431E-A361-3BC3A0C751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32BBC-A29E-4B84-809F-169E3D623C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821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2A2769D-4840-425C-82B3-82E2BD096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1EFD-4131-4EE6-8842-FE51BBBF3C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91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0FCC82-A10A-4249-BE3C-30A3818712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BB6A-39A7-436B-BBF4-5F7C857EB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59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5B0599-BFB7-43E9-9A10-6C35573F58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A554-7D95-4375-943A-676624D8D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6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585086-EE90-497D-93B1-CA9810D2C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93788"/>
            <a:ext cx="8599488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09F098C3-0453-4B17-944A-7582B1D866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30C3E9-3565-488E-AB92-2BC48C8C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D2F09C8-E397-469C-84E6-283AA902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6643688"/>
            <a:ext cx="752475" cy="247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C99B81AF-1E34-452D-A29A-22FA9696AA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AC6F3C8E-B910-47D3-9FC6-86B6F864454C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ADBFB4FE-43F4-4FA0-B051-0D44F560C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880E5318-7384-4990-8CA8-5173B7F3B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3430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CDA35BA-8F04-4DFE-86B0-545ADDF4393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8" descr="Cover-6Ed">
            <a:extLst>
              <a:ext uri="{FF2B5EF4-FFF2-40B4-BE49-F238E27FC236}">
                <a16:creationId xmlns:a16="http://schemas.microsoft.com/office/drawing/2014/main" id="{09FE16CA-1C16-4120-A527-DE70F697BD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74295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5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6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charset="2"/>
        <a:buChar char="l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taghinezha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FA7267-592D-48E8-A65B-FA6DE5F32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817563"/>
            <a:ext cx="3959225" cy="1692275"/>
          </a:xfrm>
        </p:spPr>
        <p:txBody>
          <a:bodyPr/>
          <a:lstStyle/>
          <a:p>
            <a:pPr>
              <a:defRPr/>
            </a:pPr>
            <a:r>
              <a:rPr lang="fa-IR" sz="3200" dirty="0">
                <a:cs typeface="B Nazanin" panose="00000400000000000000" pitchFamily="2" charset="-78"/>
              </a:rPr>
              <a:t>اصول طراحی پایگاه داده</a:t>
            </a:r>
            <a:br>
              <a:rPr lang="en-US" sz="3200" dirty="0">
                <a:cs typeface="B Nazanin" panose="00000400000000000000" pitchFamily="2" charset="-78"/>
              </a:rPr>
            </a:br>
            <a:endParaRPr lang="en-AU" sz="3200" dirty="0">
              <a:cs typeface="B Nazanin" panose="00000400000000000000" pitchFamily="2" charset="-7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51C1D5-14E8-49FC-BE3B-A1533D3831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8300" y="2392363"/>
            <a:ext cx="3959225" cy="32004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124" name="TextBox 5">
            <a:extLst>
              <a:ext uri="{FF2B5EF4-FFF2-40B4-BE49-F238E27FC236}">
                <a16:creationId xmlns:a16="http://schemas.microsoft.com/office/drawing/2014/main" id="{4FEE82E7-C616-41E2-B3BD-EE56DD0A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48260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Mail: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  <a:hlinkClick r:id="rId3"/>
              </a:rPr>
              <a:t>a0taghinezhad@gmail.com</a:t>
            </a:r>
            <a:endParaRPr kumimoji="0" lang="en-US" altLang="en-US" sz="200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5125" name="TextBox 7">
            <a:extLst>
              <a:ext uri="{FF2B5EF4-FFF2-40B4-BE49-F238E27FC236}">
                <a16:creationId xmlns:a16="http://schemas.microsoft.com/office/drawing/2014/main" id="{2FF850A1-8C25-4658-AC31-8379F57E6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73375"/>
            <a:ext cx="457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mic Sans MS" panose="030F0702030302020204" pitchFamily="66" charset="0"/>
              </a:rPr>
              <a:t>By Dr. Taghinezhad</a:t>
            </a:r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0200785A-BE07-49DD-BF0A-C98081D5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229024"/>
            <a:ext cx="4943475" cy="62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3788"/>
            <a:ext cx="7562850" cy="448945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4938" y="1100138"/>
            <a:ext cx="7739062" cy="459105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93861</TotalTime>
  <Words>9909</Words>
  <Application>Microsoft Office PowerPoint</Application>
  <PresentationFormat>On-screen Show (4:3)</PresentationFormat>
  <Paragraphs>884</Paragraphs>
  <Slides>102</Slides>
  <Notes>101</Notes>
  <HiddenSlides>8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  <vt:variant>
        <vt:lpstr>Custom Shows</vt:lpstr>
      </vt:variant>
      <vt:variant>
        <vt:i4>1</vt:i4>
      </vt:variant>
    </vt:vector>
  </HeadingPairs>
  <TitlesOfParts>
    <vt:vector size="115" baseType="lpstr">
      <vt:lpstr>Arial</vt:lpstr>
      <vt:lpstr>Comic Sans MS</vt:lpstr>
      <vt:lpstr>Consolas</vt:lpstr>
      <vt:lpstr>Helvetica</vt:lpstr>
      <vt:lpstr>Monotype Sorts</vt:lpstr>
      <vt:lpstr>Söhne</vt:lpstr>
      <vt:lpstr>Symbol</vt:lpstr>
      <vt:lpstr>Times</vt:lpstr>
      <vt:lpstr>Times New Roman</vt:lpstr>
      <vt:lpstr>Webdings</vt:lpstr>
      <vt:lpstr>Wingdings</vt:lpstr>
      <vt:lpstr>3_db-5-grey</vt:lpstr>
      <vt:lpstr>اصول طراحی پایگاه داده </vt:lpstr>
      <vt:lpstr>Chapter 7:  Normalization</vt:lpstr>
      <vt:lpstr>Outline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Presentation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Presentation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Ahmad</cp:lastModifiedBy>
  <cp:revision>477</cp:revision>
  <cp:lastPrinted>1999-06-28T19:27:31Z</cp:lastPrinted>
  <dcterms:created xsi:type="dcterms:W3CDTF">2009-12-21T15:40:22Z</dcterms:created>
  <dcterms:modified xsi:type="dcterms:W3CDTF">2024-11-19T12:16:26Z</dcterms:modified>
</cp:coreProperties>
</file>