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handoutMasterIdLst>
    <p:handoutMasterId r:id="rId43"/>
  </p:handoutMasterIdLst>
  <p:sldIdLst>
    <p:sldId id="458" r:id="rId2"/>
    <p:sldId id="335"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55" r:id="rId20"/>
    <p:sldId id="436" r:id="rId21"/>
    <p:sldId id="437" r:id="rId22"/>
    <p:sldId id="438" r:id="rId23"/>
    <p:sldId id="439" r:id="rId24"/>
    <p:sldId id="440" r:id="rId25"/>
    <p:sldId id="441" r:id="rId26"/>
    <p:sldId id="442" r:id="rId27"/>
    <p:sldId id="443" r:id="rId28"/>
    <p:sldId id="444" r:id="rId29"/>
    <p:sldId id="445" r:id="rId30"/>
    <p:sldId id="456" r:id="rId31"/>
    <p:sldId id="454" r:id="rId32"/>
    <p:sldId id="447" r:id="rId33"/>
    <p:sldId id="448" r:id="rId34"/>
    <p:sldId id="449" r:id="rId35"/>
    <p:sldId id="450" r:id="rId36"/>
    <p:sldId id="451" r:id="rId37"/>
    <p:sldId id="452" r:id="rId38"/>
    <p:sldId id="453" r:id="rId39"/>
    <p:sldId id="459" r:id="rId40"/>
    <p:sldId id="460" r:id="rId41"/>
  </p:sldIdLst>
  <p:sldSz cx="9144000" cy="6858000" type="screen4x3"/>
  <p:notesSz cx="6997700" cy="9283700"/>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CFF"/>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72605" autoAdjust="0"/>
  </p:normalViewPr>
  <p:slideViewPr>
    <p:cSldViewPr snapToGrid="0">
      <p:cViewPr varScale="1">
        <p:scale>
          <a:sx n="87" d="100"/>
          <a:sy n="87" d="100"/>
        </p:scale>
        <p:origin x="2112" y="78"/>
      </p:cViewPr>
      <p:guideLst>
        <p:guide orient="horz" pos="70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irbyte.com/data-engineering-resources/database-schema-desig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Logical_schema" TargetMode="External"/><Relationship Id="rId4" Type="http://schemas.openxmlformats.org/officeDocument/2006/relationships/hyperlink" Target="https://www.geeksforgeeks.org/database-design-fundamental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uomustansiriyah.edu.iq/media/lectures/6/6_2020_03_22!12_09_32_PM.pdf"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quizlet.com/888994882/dbms-110-midterm-flash-cards/" TargetMode="External"/><Relationship Id="rId4" Type="http://schemas.openxmlformats.org/officeDocument/2006/relationships/hyperlink" Target="https://www.db-book.com/Previous-editions/db4/slide-dir/ch1.pdf"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11</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Data</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At the heart of any data model lies the data itself. Think of it as the raw material—the bits and bytes—that we want to organize, store, and manipulate.</a:t>
            </a:r>
          </a:p>
          <a:p>
            <a:pPr marL="742950" lvl="1" indent="-285750" algn="l">
              <a:buFont typeface="+mj-lt"/>
              <a:buAutoNum type="arabicPeriod"/>
            </a:pPr>
            <a:r>
              <a:rPr lang="en-US" b="0" i="0" dirty="0">
                <a:solidFill>
                  <a:srgbClr val="FFFFFF"/>
                </a:solidFill>
                <a:effectLst/>
                <a:latin typeface="SegoeUIVariable"/>
              </a:rPr>
              <a:t>Data can be anything: numbers, text, images, sensor readings, customer names, or even more complex structures like graphs or hierarchies.</a:t>
            </a:r>
          </a:p>
          <a:p>
            <a:pPr algn="l">
              <a:buFont typeface="+mj-lt"/>
              <a:buAutoNum type="arabicPeriod"/>
            </a:pPr>
            <a:r>
              <a:rPr lang="en-US" b="1" i="0" dirty="0">
                <a:solidFill>
                  <a:srgbClr val="FFFFFF"/>
                </a:solidFill>
                <a:effectLst/>
                <a:latin typeface="SegoeUIVariable"/>
              </a:rPr>
              <a:t>Data Relationships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Data doesn’t exist in isolation; it’s interconnected. Understanding these relationships is crucial.</a:t>
            </a:r>
          </a:p>
          <a:p>
            <a:pPr marL="742950" lvl="1" indent="-285750" algn="l">
              <a:buFont typeface="+mj-lt"/>
              <a:buAutoNum type="arabicPeriod"/>
            </a:pPr>
            <a:r>
              <a:rPr lang="en-US" b="0" i="0" dirty="0">
                <a:solidFill>
                  <a:srgbClr val="FFFFFF"/>
                </a:solidFill>
                <a:effectLst/>
                <a:latin typeface="SegoeUIVariable"/>
              </a:rPr>
              <a:t>Relationships define how different pieces of data relate to one another. For example:</a:t>
            </a:r>
          </a:p>
          <a:p>
            <a:pPr marL="1143000" lvl="2" indent="-228600" algn="l">
              <a:buFont typeface="+mj-lt"/>
              <a:buAutoNum type="arabicPeriod"/>
            </a:pPr>
            <a:r>
              <a:rPr lang="en-US" b="0" i="0" dirty="0">
                <a:solidFill>
                  <a:srgbClr val="FFFFFF"/>
                </a:solidFill>
                <a:effectLst/>
                <a:latin typeface="SegoeUIVariable"/>
              </a:rPr>
              <a:t>In a relational database, tables are related through keys (primary keys and foreign keys).</a:t>
            </a:r>
          </a:p>
          <a:p>
            <a:pPr marL="1143000" lvl="2" indent="-228600" algn="l">
              <a:buFont typeface="+mj-lt"/>
              <a:buAutoNum type="arabicPeriod"/>
            </a:pPr>
            <a:r>
              <a:rPr lang="en-US" b="0" i="0" dirty="0">
                <a:solidFill>
                  <a:srgbClr val="FFFFFF"/>
                </a:solidFill>
                <a:effectLst/>
                <a:latin typeface="SegoeUIVariable"/>
              </a:rPr>
              <a:t>In a graph database, nodes are connected by edges.</a:t>
            </a:r>
          </a:p>
          <a:p>
            <a:pPr marL="1143000" lvl="2" indent="-228600" algn="l">
              <a:buFont typeface="+mj-lt"/>
              <a:buAutoNum type="arabicPeriod"/>
            </a:pPr>
            <a:r>
              <a:rPr lang="en-US" b="0" i="0" dirty="0">
                <a:solidFill>
                  <a:srgbClr val="FFFFFF"/>
                </a:solidFill>
                <a:effectLst/>
                <a:latin typeface="SegoeUIVariable"/>
              </a:rPr>
              <a:t>In an object-oriented model, objects collaborate through associations.</a:t>
            </a:r>
          </a:p>
          <a:p>
            <a:pPr algn="l">
              <a:buFont typeface="+mj-lt"/>
              <a:buAutoNum type="arabicPeriod"/>
            </a:pPr>
            <a:r>
              <a:rPr lang="en-US" b="1" i="0" dirty="0">
                <a:solidFill>
                  <a:srgbClr val="FFFFFF"/>
                </a:solidFill>
                <a:effectLst/>
                <a:latin typeface="SegoeUIVariable"/>
              </a:rPr>
              <a:t>Data Semantics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Semantics refer to the meaning behind the data. It’s not just about the syntax (how data is represented), but also about what it represents.</a:t>
            </a:r>
          </a:p>
          <a:p>
            <a:pPr marL="742950" lvl="1" indent="-285750" algn="l">
              <a:buFont typeface="+mj-lt"/>
              <a:buAutoNum type="arabicPeriod"/>
            </a:pPr>
            <a:r>
              <a:rPr lang="en-US" b="0" i="0" dirty="0">
                <a:solidFill>
                  <a:srgbClr val="FFFFFF"/>
                </a:solidFill>
                <a:effectLst/>
                <a:latin typeface="SegoeUIVariable"/>
              </a:rPr>
              <a:t>For instance:</a:t>
            </a:r>
          </a:p>
          <a:p>
            <a:pPr marL="1143000" lvl="2" indent="-228600" algn="l">
              <a:buFont typeface="+mj-lt"/>
              <a:buAutoNum type="arabicPeriod"/>
            </a:pPr>
            <a:r>
              <a:rPr lang="en-US" b="0" i="0" dirty="0">
                <a:solidFill>
                  <a:srgbClr val="FFFFFF"/>
                </a:solidFill>
                <a:effectLst/>
                <a:latin typeface="SegoeUIVariable"/>
              </a:rPr>
              <a:t>If we have a field called “temperature,” its semantics might indicate whether it’s in Celsius or Fahrenheit.</a:t>
            </a:r>
          </a:p>
          <a:p>
            <a:pPr marL="1143000" lvl="2" indent="-228600" algn="l">
              <a:buFont typeface="+mj-lt"/>
              <a:buAutoNum type="arabicPeriod"/>
            </a:pPr>
            <a:r>
              <a:rPr lang="en-US" b="0" i="0" dirty="0">
                <a:solidFill>
                  <a:srgbClr val="FFFFFF"/>
                </a:solidFill>
                <a:effectLst/>
                <a:latin typeface="SegoeUIVariable"/>
              </a:rPr>
              <a:t>A semantic understanding of data helps us interpret it correctly.</a:t>
            </a:r>
          </a:p>
          <a:p>
            <a:pPr algn="l">
              <a:buFont typeface="+mj-lt"/>
              <a:buAutoNum type="arabicPeriod"/>
            </a:pPr>
            <a:r>
              <a:rPr lang="en-US" b="1" i="0" dirty="0">
                <a:solidFill>
                  <a:srgbClr val="FFFFFF"/>
                </a:solidFill>
                <a:effectLst/>
                <a:latin typeface="SegoeUIVariable"/>
              </a:rPr>
              <a:t>Data Constraints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Constraints are rules that govern how data behaves within a system.</a:t>
            </a:r>
          </a:p>
          <a:p>
            <a:pPr marL="742950" lvl="1" indent="-285750" algn="l">
              <a:buFont typeface="+mj-lt"/>
              <a:buAutoNum type="arabicPeriod"/>
            </a:pPr>
            <a:r>
              <a:rPr lang="en-US" b="0" i="0" dirty="0">
                <a:solidFill>
                  <a:srgbClr val="FFFFFF"/>
                </a:solidFill>
                <a:effectLst/>
                <a:latin typeface="SegoeUIVariable"/>
              </a:rPr>
              <a:t>Examples of constraints:</a:t>
            </a:r>
          </a:p>
          <a:p>
            <a:pPr marL="1143000" lvl="2" indent="-228600" algn="l">
              <a:buFont typeface="+mj-lt"/>
              <a:buAutoNum type="arabicPeriod"/>
            </a:pPr>
            <a:r>
              <a:rPr lang="en-US" b="1" i="0" dirty="0">
                <a:solidFill>
                  <a:srgbClr val="FFFFFF"/>
                </a:solidFill>
                <a:effectLst/>
                <a:latin typeface="SegoeUIVariable"/>
              </a:rPr>
              <a:t>Domain Constraints</a:t>
            </a:r>
            <a:r>
              <a:rPr lang="en-US" b="0" i="0" dirty="0">
                <a:solidFill>
                  <a:srgbClr val="FFFFFF"/>
                </a:solidFill>
                <a:effectLst/>
                <a:latin typeface="SegoeUIVariable"/>
              </a:rPr>
              <a:t>: These limit the valid values for a field. For instance, an age field cannot be negative.</a:t>
            </a:r>
          </a:p>
          <a:p>
            <a:pPr marL="1143000" lvl="2" indent="-228600" algn="l">
              <a:buFont typeface="+mj-lt"/>
              <a:buAutoNum type="arabicPeriod"/>
            </a:pPr>
            <a:r>
              <a:rPr lang="en-US" b="1" i="0" dirty="0">
                <a:solidFill>
                  <a:srgbClr val="FFFFFF"/>
                </a:solidFill>
                <a:effectLst/>
                <a:latin typeface="SegoeUIVariable"/>
              </a:rPr>
              <a:t>Key Constraints</a:t>
            </a:r>
            <a:r>
              <a:rPr lang="en-US" b="0" i="0" dirty="0">
                <a:solidFill>
                  <a:srgbClr val="FFFFFF"/>
                </a:solidFill>
                <a:effectLst/>
                <a:latin typeface="SegoeUIVariable"/>
              </a:rPr>
              <a:t>: Ensuring uniqueness (e.g., primary keys).</a:t>
            </a:r>
          </a:p>
          <a:p>
            <a:pPr marL="1143000" lvl="2" indent="-228600" algn="l">
              <a:buFont typeface="+mj-lt"/>
              <a:buAutoNum type="arabicPeriod"/>
            </a:pPr>
            <a:r>
              <a:rPr lang="en-US" b="1" i="0" dirty="0">
                <a:solidFill>
                  <a:srgbClr val="FFFFFF"/>
                </a:solidFill>
                <a:effectLst/>
                <a:latin typeface="SegoeUIVariable"/>
              </a:rPr>
              <a:t>Referential Integrity Constraints</a:t>
            </a:r>
            <a:r>
              <a:rPr lang="en-US" b="0" i="0" dirty="0">
                <a:solidFill>
                  <a:srgbClr val="FFFFFF"/>
                </a:solidFill>
                <a:effectLst/>
                <a:latin typeface="SegoeUIVariable"/>
              </a:rPr>
              <a:t>: Enforcing relationships (foreign keys).</a:t>
            </a:r>
          </a:p>
          <a:p>
            <a:pPr marL="1143000" lvl="2" indent="-228600" algn="l">
              <a:buFont typeface="+mj-lt"/>
              <a:buAutoNum type="arabicPeriod"/>
            </a:pPr>
            <a:r>
              <a:rPr lang="en-US" b="1" i="0" dirty="0">
                <a:solidFill>
                  <a:srgbClr val="FFFFFF"/>
                </a:solidFill>
                <a:effectLst/>
                <a:latin typeface="SegoeUIVariable"/>
              </a:rPr>
              <a:t>Business Rules</a:t>
            </a:r>
            <a:r>
              <a:rPr lang="en-US" b="0" i="0" dirty="0">
                <a:solidFill>
                  <a:srgbClr val="FFFFFF"/>
                </a:solidFill>
                <a:effectLst/>
                <a:latin typeface="SegoeUIVariable"/>
              </a:rPr>
              <a:t>: Constraints specific to the domain (e.g., a product’s price must be positive).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AD16834-209D-4E76-8929-855939541692}" type="slidenum">
              <a:rPr lang="en-US" altLang="en-US" sz="1200"/>
              <a:pPr algn="r"/>
              <a:t>12</a:t>
            </a:fld>
            <a:endParaRPr lang="en-US" altLang="en-US" sz="1200" dirty="0"/>
          </a:p>
        </p:txBody>
      </p:sp>
      <p:sp>
        <p:nvSpPr>
          <p:cNvPr id="26626" name="Rectangle 2"/>
          <p:cNvSpPr>
            <a:spLocks noGrp="1" noRot="1" noChangeAspect="1" noChangeArrowheads="1" noTextEdit="1"/>
          </p:cNvSpPr>
          <p:nvPr>
            <p:ph type="sldImg"/>
          </p:nvPr>
        </p:nvSpPr>
        <p:spPr>
          <a:xfrm>
            <a:off x="1177925" y="696913"/>
            <a:ext cx="4641850" cy="3481387"/>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23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BAA96B3-F44A-462E-9F3B-FC947B143EC7}" type="slidenum">
              <a:rPr lang="en-US" altLang="en-US" sz="1200"/>
              <a:pPr algn="r"/>
              <a:t>13</a:t>
            </a:fld>
            <a:endParaRPr lang="en-US" altLang="en-US" sz="1200" dirty="0"/>
          </a:p>
        </p:txBody>
      </p:sp>
      <p:sp>
        <p:nvSpPr>
          <p:cNvPr id="28674" name="Rectangle 2"/>
          <p:cNvSpPr>
            <a:spLocks noGrp="1" noRot="1" noChangeAspect="1" noChangeArrowheads="1" noTextEdit="1"/>
          </p:cNvSpPr>
          <p:nvPr>
            <p:ph type="sldImg"/>
          </p:nvPr>
        </p:nvSpPr>
        <p:spPr>
          <a:xfrm>
            <a:off x="1177925" y="696913"/>
            <a:ext cx="4641850" cy="3481387"/>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1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14</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368658-0DFD-4DB0-8AA5-9E00D9759535}" type="slidenum">
              <a:rPr lang="en-US" altLang="en-US" sz="1200"/>
              <a:pPr algn="r"/>
              <a:t>15</a:t>
            </a:fld>
            <a:endParaRPr lang="en-US" altLang="en-US" sz="1200" dirty="0"/>
          </a:p>
        </p:txBody>
      </p:sp>
      <p:sp>
        <p:nvSpPr>
          <p:cNvPr id="20482" name="Rectangle 2"/>
          <p:cNvSpPr>
            <a:spLocks noGrp="1" noRot="1" noChangeAspect="1" noChangeArrowheads="1" noTextEdit="1"/>
          </p:cNvSpPr>
          <p:nvPr>
            <p:ph type="sldImg"/>
          </p:nvPr>
        </p:nvSpPr>
        <p:spPr>
          <a:xfrm>
            <a:off x="1177925" y="696913"/>
            <a:ext cx="4641850" cy="3481387"/>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4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16</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17</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Arial" panose="020B0604020202020204" pitchFamily="34" charset="0"/>
              <a:buChar char="•"/>
            </a:pPr>
            <a:r>
              <a:rPr lang="en-US" b="0" i="0" dirty="0">
                <a:solidFill>
                  <a:srgbClr val="FFFFFF"/>
                </a:solidFill>
                <a:effectLst/>
                <a:latin typeface="SegoeUIVariable"/>
              </a:rPr>
              <a:t>The physical schema deals with how data is stored on the actual storage devices (like hard drives or SSDs).</a:t>
            </a:r>
          </a:p>
          <a:p>
            <a:pPr algn="l">
              <a:buFont typeface="Arial" panose="020B0604020202020204" pitchFamily="34" charset="0"/>
              <a:buChar char="•"/>
            </a:pPr>
            <a:r>
              <a:rPr lang="en-US" b="0" i="0" dirty="0">
                <a:solidFill>
                  <a:srgbClr val="FFFFFF"/>
                </a:solidFill>
                <a:effectLst/>
                <a:latin typeface="SegoeUIVariable"/>
              </a:rPr>
              <a:t>It includes details such as file organization, indexing methods, storage allocation, and access paths.</a:t>
            </a:r>
          </a:p>
          <a:p>
            <a:pPr algn="l">
              <a:buFont typeface="Arial" panose="020B0604020202020204" pitchFamily="34" charset="0"/>
              <a:buChar char="•"/>
            </a:pPr>
            <a:r>
              <a:rPr lang="en-US" b="0" i="0" dirty="0">
                <a:solidFill>
                  <a:srgbClr val="FFFFFF"/>
                </a:solidFill>
                <a:effectLst/>
                <a:latin typeface="SegoeUIVariable"/>
              </a:rPr>
              <a:t>Changes at this level should not impact the logical schema</a:t>
            </a:r>
          </a:p>
          <a:p>
            <a:pPr algn="l">
              <a:buFont typeface="Arial" panose="020B0604020202020204" pitchFamily="34" charset="0"/>
              <a:buChar char="•"/>
            </a:pPr>
            <a:r>
              <a:rPr lang="en-US" b="0" i="0" dirty="0">
                <a:solidFill>
                  <a:srgbClr val="FFFFFF"/>
                </a:solidFill>
                <a:effectLst/>
                <a:latin typeface="SegoeUIVariable"/>
              </a:rPr>
              <a:t>Examples of changes at the physical level include:</a:t>
            </a:r>
          </a:p>
          <a:p>
            <a:pPr marL="742950" lvl="1" indent="-285750" algn="l">
              <a:buFont typeface="Arial" panose="020B0604020202020204" pitchFamily="34" charset="0"/>
              <a:buChar char="•"/>
            </a:pPr>
            <a:r>
              <a:rPr lang="en-US" b="0" i="0" dirty="0">
                <a:solidFill>
                  <a:srgbClr val="FFFFFF"/>
                </a:solidFill>
                <a:effectLst/>
                <a:latin typeface="SegoeUIVariable"/>
              </a:rPr>
              <a:t>Upgrading storage hardware (e.g., replacing hard disks with faster SSDs).</a:t>
            </a:r>
          </a:p>
          <a:p>
            <a:pPr marL="742950" lvl="1" indent="-285750" algn="l">
              <a:buFont typeface="Arial" panose="020B0604020202020204" pitchFamily="34" charset="0"/>
              <a:buChar char="•"/>
            </a:pPr>
            <a:r>
              <a:rPr lang="en-US" b="0" i="0" dirty="0">
                <a:solidFill>
                  <a:srgbClr val="FFFFFF"/>
                </a:solidFill>
                <a:effectLst/>
                <a:latin typeface="SegoeUIVariable"/>
              </a:rPr>
              <a:t>Reorganizing data files for better performance.</a:t>
            </a:r>
          </a:p>
          <a:p>
            <a:pPr marL="742950" lvl="1" indent="-285750" algn="l">
              <a:buFont typeface="Arial" panose="020B0604020202020204" pitchFamily="34" charset="0"/>
              <a:buChar char="•"/>
            </a:pPr>
            <a:r>
              <a:rPr lang="en-US" b="0" i="0" dirty="0">
                <a:solidFill>
                  <a:srgbClr val="FFFFFF"/>
                </a:solidFill>
                <a:effectLst/>
                <a:latin typeface="SegoeUIVariable"/>
              </a:rPr>
              <a:t>Adjusting indexing strategies.</a:t>
            </a:r>
          </a:p>
          <a:p>
            <a:pPr algn="l">
              <a:buFont typeface="Arial" panose="020B0604020202020204" pitchFamily="34" charset="0"/>
              <a:buChar char="•"/>
            </a:pPr>
            <a:r>
              <a:rPr lang="en-US" b="0" i="0" dirty="0" err="1">
                <a:solidFill>
                  <a:srgbClr val="FFFFFF"/>
                </a:solidFill>
                <a:effectLst/>
                <a:latin typeface="SegoeUIVariable"/>
              </a:rPr>
              <a:t>magine</a:t>
            </a:r>
            <a:r>
              <a:rPr lang="en-US" b="0" i="0" dirty="0">
                <a:solidFill>
                  <a:srgbClr val="FFFFFF"/>
                </a:solidFill>
                <a:effectLst/>
                <a:latin typeface="SegoeUIVariable"/>
              </a:rPr>
              <a:t> you’re running a popular e-commerce website. You decide to upgrade your database server hardware to improve performance.</a:t>
            </a:r>
          </a:p>
          <a:p>
            <a:pPr algn="l">
              <a:buFont typeface="Arial" panose="020B0604020202020204" pitchFamily="34" charset="0"/>
              <a:buChar char="•"/>
            </a:pPr>
            <a:r>
              <a:rPr lang="en-US" b="0" i="0" dirty="0">
                <a:solidFill>
                  <a:srgbClr val="FFFFFF"/>
                </a:solidFill>
                <a:effectLst/>
                <a:latin typeface="SegoeUIVariable"/>
              </a:rPr>
              <a:t>With physical data independence, you can seamlessly make this change without rewriting your application code. The logical schema remains unchanged.</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18</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C0252F-502D-463C-A8AA-53AD833A94B6}" type="slidenum">
              <a:rPr lang="en-US" altLang="en-US" sz="1200"/>
              <a:pPr algn="r"/>
              <a:t>19</a:t>
            </a:fld>
            <a:endParaRPr lang="en-US" altLang="en-US" sz="1200" dirty="0"/>
          </a:p>
        </p:txBody>
      </p:sp>
      <p:sp>
        <p:nvSpPr>
          <p:cNvPr id="32770" name="Rectangle 2"/>
          <p:cNvSpPr>
            <a:spLocks noGrp="1" noRot="1" noChangeAspect="1" noChangeArrowheads="1" noTextEdit="1"/>
          </p:cNvSpPr>
          <p:nvPr>
            <p:ph type="sldImg"/>
          </p:nvPr>
        </p:nvSpPr>
        <p:spPr>
          <a:xfrm>
            <a:off x="1177925" y="696913"/>
            <a:ext cx="4641850" cy="3481387"/>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endParaRPr lang="en-US" b="0" i="0" dirty="0">
              <a:solidFill>
                <a:srgbClr val="FFFFFF"/>
              </a:solidFill>
              <a:effectLst/>
              <a:latin typeface="SegoeUIVariable"/>
            </a:endParaRPr>
          </a:p>
        </p:txBody>
      </p:sp>
    </p:spTree>
    <p:extLst>
      <p:ext uri="{BB962C8B-B14F-4D97-AF65-F5344CB8AC3E}">
        <p14:creationId xmlns:p14="http://schemas.microsoft.com/office/powerpoint/2010/main" val="23361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AAE4D7F-1E33-42F8-B511-F7C8C40A7E44}" type="slidenum">
              <a:rPr lang="en-US" altLang="en-US" sz="1200"/>
              <a:pPr algn="r"/>
              <a:t>20</a:t>
            </a:fld>
            <a:endParaRPr lang="en-US" altLang="en-US" sz="1200" dirty="0"/>
          </a:p>
        </p:txBody>
      </p:sp>
      <p:sp>
        <p:nvSpPr>
          <p:cNvPr id="34818" name="Rectangle 2"/>
          <p:cNvSpPr>
            <a:spLocks noGrp="1" noRot="1" noChangeAspect="1" noChangeArrowheads="1" noTextEdit="1"/>
          </p:cNvSpPr>
          <p:nvPr>
            <p:ph type="sldImg"/>
          </p:nvPr>
        </p:nvSpPr>
        <p:spPr>
          <a:xfrm>
            <a:off x="1177925" y="696913"/>
            <a:ext cx="4641850" cy="3481387"/>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Examples of Procedural DMLs:</a:t>
            </a:r>
            <a:endParaRPr lang="en-US" b="0" i="0" dirty="0">
              <a:solidFill>
                <a:srgbClr val="FFFFFF"/>
              </a:solidFill>
              <a:effectLst/>
              <a:latin typeface="SegoeUIVariable"/>
            </a:endParaRPr>
          </a:p>
          <a:p>
            <a:pPr marL="742950" lvl="1" indent="-285750" algn="l">
              <a:buFont typeface="+mj-lt"/>
              <a:buAutoNum type="arabicPeriod"/>
            </a:pPr>
            <a:r>
              <a:rPr lang="en-US" b="1" i="0" dirty="0">
                <a:solidFill>
                  <a:srgbClr val="FFFFFF"/>
                </a:solidFill>
                <a:effectLst/>
                <a:latin typeface="SegoeUIVariable"/>
              </a:rPr>
              <a:t>COBOL:</a:t>
            </a:r>
            <a:r>
              <a:rPr lang="en-US" b="0" i="0" dirty="0">
                <a:solidFill>
                  <a:srgbClr val="FFFFFF"/>
                </a:solidFill>
                <a:effectLst/>
                <a:latin typeface="SegoeUIVariable"/>
              </a:rPr>
              <a:t> An older language primarily used for business applications.</a:t>
            </a:r>
          </a:p>
          <a:p>
            <a:pPr marL="742950" lvl="1" indent="-285750" algn="l">
              <a:buFont typeface="+mj-lt"/>
              <a:buAutoNum type="arabicPeriod"/>
            </a:pPr>
            <a:r>
              <a:rPr lang="en-US" b="1" i="0" dirty="0">
                <a:solidFill>
                  <a:srgbClr val="FFFFFF"/>
                </a:solidFill>
                <a:effectLst/>
                <a:latin typeface="SegoeUIVariable"/>
              </a:rPr>
              <a:t>FORTRAN:</a:t>
            </a:r>
            <a:r>
              <a:rPr lang="en-US" b="0" i="0" dirty="0">
                <a:solidFill>
                  <a:srgbClr val="FFFFFF"/>
                </a:solidFill>
                <a:effectLst/>
                <a:latin typeface="SegoeUIVariable"/>
              </a:rPr>
              <a:t> A scientific and engineering programming language.</a:t>
            </a:r>
          </a:p>
          <a:p>
            <a:pPr marL="742950" lvl="1" indent="-285750" algn="l">
              <a:buFont typeface="+mj-lt"/>
              <a:buAutoNum type="arabicPeriod"/>
            </a:pPr>
            <a:r>
              <a:rPr lang="en-US" b="1" i="0" dirty="0">
                <a:solidFill>
                  <a:srgbClr val="FFFFFF"/>
                </a:solidFill>
                <a:effectLst/>
                <a:latin typeface="SegoeUIVariable"/>
              </a:rPr>
              <a:t>PL/SQL:</a:t>
            </a:r>
            <a:r>
              <a:rPr lang="en-US" b="0" i="0" dirty="0">
                <a:solidFill>
                  <a:srgbClr val="FFFFFF"/>
                </a:solidFill>
                <a:effectLst/>
                <a:latin typeface="SegoeUIVariable"/>
              </a:rPr>
              <a:t> A procedural extension of SQL used in Oracle databases.</a:t>
            </a:r>
          </a:p>
          <a:p>
            <a:r>
              <a:rPr lang="en-US" altLang="en-US" dirty="0">
                <a:latin typeface="Times New Roman" panose="02020603050405020304" pitchFamily="18" charset="0"/>
              </a:rPr>
              <a:t>Simple PL/SQL:</a:t>
            </a:r>
          </a:p>
          <a:p>
            <a:r>
              <a:rPr lang="en-US" dirty="0"/>
              <a:t>DECLARE </a:t>
            </a:r>
            <a:r>
              <a:rPr lang="en-US" dirty="0" err="1"/>
              <a:t>v_total_sales</a:t>
            </a:r>
            <a:r>
              <a:rPr lang="en-US" dirty="0"/>
              <a:t> NUMBER; </a:t>
            </a:r>
          </a:p>
          <a:p>
            <a:r>
              <a:rPr lang="en-US" dirty="0"/>
              <a:t>BEGIN SELECT SUM(</a:t>
            </a:r>
            <a:r>
              <a:rPr lang="en-US" dirty="0" err="1"/>
              <a:t>sales_amount</a:t>
            </a:r>
            <a:r>
              <a:rPr lang="en-US" dirty="0"/>
              <a:t>) INTO </a:t>
            </a:r>
            <a:r>
              <a:rPr lang="en-US" dirty="0" err="1"/>
              <a:t>v_total_sales</a:t>
            </a:r>
            <a:r>
              <a:rPr lang="en-US" dirty="0"/>
              <a:t> FROM </a:t>
            </a:r>
            <a:r>
              <a:rPr lang="en-US" dirty="0" err="1"/>
              <a:t>sales_data</a:t>
            </a:r>
            <a:r>
              <a:rPr lang="en-US" dirty="0"/>
              <a:t>; DBMS_OUTPUT.PUT_LINE('Total sales: ' || </a:t>
            </a:r>
            <a:r>
              <a:rPr lang="en-US" dirty="0" err="1"/>
              <a:t>v_total_sales</a:t>
            </a:r>
            <a:r>
              <a:rPr lang="en-US" dirty="0"/>
              <a:t>); END;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348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21</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48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22</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AutoNum type="arabicPeriod"/>
            </a:pPr>
            <a:r>
              <a:rPr lang="en-US" b="1" dirty="0"/>
              <a:t>Logical Design</a:t>
            </a:r>
            <a:r>
              <a:rPr lang="en-US" dirty="0"/>
              <a:t>:</a:t>
            </a:r>
          </a:p>
          <a:p>
            <a:pPr marL="742950" lvl="1" indent="-285750">
              <a:buFont typeface="+mj-lt"/>
              <a:buAutoNum type="arabicPeriod"/>
            </a:pPr>
            <a:r>
              <a:rPr lang="en-US" dirty="0"/>
              <a:t>The logical design phase focuses on defining the high-level structure of your database. It’s like creating a blueprint before constructing a building. Here, we decide on the </a:t>
            </a:r>
            <a:r>
              <a:rPr lang="en-US" b="1" dirty="0"/>
              <a:t>schema</a:t>
            </a:r>
            <a:r>
              <a:rPr lang="en-US" dirty="0"/>
              <a:t>—that is, the collection of relation schemas.</a:t>
            </a:r>
          </a:p>
          <a:p>
            <a:pPr marL="742950" lvl="1" indent="-285750">
              <a:buFont typeface="+mj-lt"/>
              <a:buAutoNum type="arabicPeriod"/>
            </a:pPr>
            <a:r>
              <a:rPr lang="en-US" b="1" dirty="0"/>
              <a:t>Relation schemas</a:t>
            </a:r>
            <a:r>
              <a:rPr lang="en-US" dirty="0"/>
              <a:t> correspond to tables in your database. Each schema represents an entity or concept. For example: </a:t>
            </a:r>
          </a:p>
          <a:p>
            <a:pPr marL="1143000" lvl="2" indent="-228600">
              <a:buFont typeface="+mj-lt"/>
              <a:buAutoNum type="arabicPeriod"/>
            </a:pPr>
            <a:r>
              <a:rPr lang="en-US" dirty="0"/>
              <a:t>In a customer management system, you might have tables like: </a:t>
            </a:r>
          </a:p>
          <a:p>
            <a:pPr marL="1600200" lvl="3" indent="-228600">
              <a:buFont typeface="+mj-lt"/>
              <a:buAutoNum type="arabicPeriod"/>
            </a:pPr>
            <a:r>
              <a:rPr lang="en-US" dirty="0"/>
              <a:t>customers (with attributes like ID, name, and address)</a:t>
            </a:r>
          </a:p>
          <a:p>
            <a:pPr marL="1600200" lvl="3" indent="-228600">
              <a:buFont typeface="+mj-lt"/>
              <a:buAutoNum type="arabicPeriod"/>
            </a:pPr>
            <a:r>
              <a:rPr lang="en-US" dirty="0"/>
              <a:t>orders (with attributes like order ID, customer ID, and date)</a:t>
            </a:r>
          </a:p>
          <a:p>
            <a:pPr marL="1600200" lvl="3" indent="-228600">
              <a:buFont typeface="+mj-lt"/>
              <a:buAutoNum type="arabicPeriod"/>
            </a:pPr>
            <a:r>
              <a:rPr lang="en-US" dirty="0">
                <a:hlinkClick r:id="rId3"/>
              </a:rPr>
              <a:t>products (with attributes like product ID, name, and price)</a:t>
            </a:r>
            <a:r>
              <a:rPr lang="en-US" baseline="30000" dirty="0">
                <a:hlinkClick r:id="rId3"/>
              </a:rPr>
              <a:t>1</a:t>
            </a:r>
            <a:r>
              <a:rPr lang="en-US" baseline="30000" dirty="0">
                <a:hlinkClick r:id="rId4"/>
              </a:rPr>
              <a:t>2</a:t>
            </a:r>
            <a:r>
              <a:rPr lang="en-US" dirty="0"/>
              <a:t>.</a:t>
            </a:r>
          </a:p>
          <a:p>
            <a:pPr marL="742950" lvl="1" indent="-285750">
              <a:buFont typeface="+mj-lt"/>
              <a:buAutoNum type="arabicPeriod"/>
            </a:pPr>
            <a:r>
              <a:rPr lang="en-US" dirty="0"/>
              <a:t>The logical design also involves defining relationships between these tables (e.g., one-to-many, many-to-many).</a:t>
            </a:r>
          </a:p>
          <a:p>
            <a:pPr>
              <a:buFont typeface="+mj-lt"/>
              <a:buAutoNum type="arabicPeriod"/>
            </a:pPr>
            <a:r>
              <a:rPr lang="en-US" b="1" dirty="0"/>
              <a:t>Business Decision</a:t>
            </a:r>
            <a:r>
              <a:rPr lang="en-US" dirty="0"/>
              <a:t>:</a:t>
            </a:r>
          </a:p>
          <a:p>
            <a:pPr marL="742950" lvl="1" indent="-285750">
              <a:buFont typeface="+mj-lt"/>
              <a:buAutoNum type="arabicPeriod"/>
            </a:pPr>
            <a:r>
              <a:rPr lang="en-US" dirty="0"/>
              <a:t>This step is about understanding the business requirements. What data do we need to store? What attributes are essential for our application?</a:t>
            </a:r>
          </a:p>
          <a:p>
            <a:pPr marL="742950" lvl="1" indent="-285750">
              <a:buFont typeface="+mj-lt"/>
              <a:buAutoNum type="arabicPeriod"/>
            </a:pPr>
            <a:r>
              <a:rPr lang="en-US" dirty="0"/>
              <a:t>For instance, in an online bookstore system, we’d record information like book titles, authors, publication years, and member details (such as email addresses). These decisions align with the business context.</a:t>
            </a:r>
          </a:p>
          <a:p>
            <a:pPr>
              <a:buFont typeface="+mj-lt"/>
              <a:buAutoNum type="arabicPeriod"/>
            </a:pPr>
            <a:r>
              <a:rPr lang="en-US" b="1" dirty="0"/>
              <a:t>Computer Science Decision</a:t>
            </a:r>
            <a:r>
              <a:rPr lang="en-US" dirty="0"/>
              <a:t>:</a:t>
            </a:r>
          </a:p>
          <a:p>
            <a:pPr marL="742950" lvl="1" indent="-285750">
              <a:buFont typeface="+mj-lt"/>
              <a:buAutoNum type="arabicPeriod"/>
            </a:pPr>
            <a:r>
              <a:rPr lang="en-US" dirty="0"/>
              <a:t>Now we get into the nitty-gritty of designing the actual database schema. We consider how to distribute attributes among relation schemas.</a:t>
            </a:r>
          </a:p>
          <a:p>
            <a:pPr marL="742950" lvl="1" indent="-285750">
              <a:buFont typeface="+mj-lt"/>
              <a:buAutoNum type="arabicPeriod"/>
            </a:pPr>
            <a:r>
              <a:rPr lang="en-US" dirty="0"/>
              <a:t>For example, if we have a Book table and an Author table, we decide which attributes belong to each: </a:t>
            </a:r>
          </a:p>
          <a:p>
            <a:pPr marL="1143000" lvl="2" indent="-228600">
              <a:buFont typeface="+mj-lt"/>
              <a:buAutoNum type="arabicPeriod"/>
            </a:pPr>
            <a:r>
              <a:rPr lang="en-US" dirty="0"/>
              <a:t>Book: ISBN (primary key), title, publication year</a:t>
            </a:r>
          </a:p>
          <a:p>
            <a:pPr marL="1143000" lvl="2" indent="-228600">
              <a:buFont typeface="+mj-lt"/>
              <a:buAutoNum type="arabicPeriod"/>
            </a:pPr>
            <a:r>
              <a:rPr lang="en-US" dirty="0"/>
              <a:t>Author: </a:t>
            </a:r>
            <a:r>
              <a:rPr lang="en-US" dirty="0" err="1"/>
              <a:t>AuthorID</a:t>
            </a:r>
            <a:r>
              <a:rPr lang="en-US" dirty="0"/>
              <a:t> (primary key), name</a:t>
            </a:r>
          </a:p>
          <a:p>
            <a:pPr marL="742950" lvl="1" indent="-285750">
              <a:buFont typeface="+mj-lt"/>
              <a:buAutoNum type="arabicPeriod"/>
            </a:pPr>
            <a:r>
              <a:rPr lang="en-US" dirty="0"/>
              <a:t>We also establish relationships (e.g., a book can have multiple authors, so we might create a junction table called </a:t>
            </a:r>
            <a:r>
              <a:rPr lang="en-US" dirty="0" err="1"/>
              <a:t>BookAuthor</a:t>
            </a:r>
            <a:r>
              <a:rPr lang="en-US" dirty="0"/>
              <a:t> to link them).</a:t>
            </a:r>
          </a:p>
          <a:p>
            <a:pPr>
              <a:buFont typeface="+mj-lt"/>
              <a:buAutoNum type="arabicPeriod"/>
            </a:pPr>
            <a:r>
              <a:rPr lang="en-US" b="1" dirty="0"/>
              <a:t>Physical Design</a:t>
            </a:r>
            <a:r>
              <a:rPr lang="en-US" dirty="0"/>
              <a:t>:</a:t>
            </a:r>
          </a:p>
          <a:p>
            <a:pPr marL="742950" lvl="1" indent="-285750">
              <a:buFont typeface="+mj-lt"/>
              <a:buAutoNum type="arabicPeriod"/>
            </a:pPr>
            <a:r>
              <a:rPr lang="en-US" dirty="0"/>
              <a:t>The physical design deals with implementation details. How will the database be stored on disk? What indexing strategies will we use?</a:t>
            </a:r>
          </a:p>
          <a:p>
            <a:pPr marL="742950" lvl="1" indent="-285750">
              <a:buFont typeface="+mj-lt"/>
              <a:buAutoNum type="arabicPeriod"/>
            </a:pPr>
            <a:r>
              <a:rPr lang="en-US" dirty="0"/>
              <a:t>This step involves considerations like partitioning, indexing, and optimizing for performance. </a:t>
            </a:r>
            <a:r>
              <a:rPr lang="en-US" dirty="0">
                <a:hlinkClick r:id="rId3"/>
              </a:rPr>
              <a:t>It’s where we decide on the actual storage layout</a:t>
            </a:r>
            <a:r>
              <a:rPr lang="en-US" baseline="30000" dirty="0">
                <a:hlinkClick r:id="rId5"/>
              </a:rPr>
              <a:t>3</a:t>
            </a:r>
            <a:r>
              <a:rPr lang="en-US" dirty="0"/>
              <a:t>.</a:t>
            </a:r>
          </a:p>
        </p:txBody>
      </p:sp>
    </p:spTree>
    <p:extLst>
      <p:ext uri="{BB962C8B-B14F-4D97-AF65-F5344CB8AC3E}">
        <p14:creationId xmlns:p14="http://schemas.microsoft.com/office/powerpoint/2010/main" val="3934362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23</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434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24</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21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25</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163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CA03AE4-EA27-469C-8E49-6A6D2386542F}" type="slidenum">
              <a:rPr lang="en-US" altLang="en-US" sz="1200"/>
              <a:pPr algn="r"/>
              <a:t>26</a:t>
            </a:fld>
            <a:endParaRPr lang="en-US" altLang="en-US" sz="1200" dirty="0"/>
          </a:p>
        </p:txBody>
      </p:sp>
      <p:sp>
        <p:nvSpPr>
          <p:cNvPr id="54274" name="Rectangle 2"/>
          <p:cNvSpPr>
            <a:spLocks noGrp="1" noRot="1" noChangeAspect="1" noChangeArrowheads="1" noTextEdit="1"/>
          </p:cNvSpPr>
          <p:nvPr>
            <p:ph type="sldImg"/>
          </p:nvPr>
        </p:nvSpPr>
        <p:spPr>
          <a:xfrm>
            <a:off x="1177925" y="696913"/>
            <a:ext cx="4641850" cy="34813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268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692E26-C62E-47DD-B019-6402D6B97215}" type="slidenum">
              <a:rPr lang="en-US" altLang="en-US" sz="1200"/>
              <a:pPr algn="r"/>
              <a:t>27</a:t>
            </a:fld>
            <a:endParaRPr lang="en-US" altLang="en-US" sz="1200" dirty="0"/>
          </a:p>
        </p:txBody>
      </p:sp>
      <p:sp>
        <p:nvSpPr>
          <p:cNvPr id="52226" name="Rectangle 2"/>
          <p:cNvSpPr>
            <a:spLocks noGrp="1" noRot="1" noChangeAspect="1" noChangeArrowheads="1" noTextEdit="1"/>
          </p:cNvSpPr>
          <p:nvPr>
            <p:ph type="sldImg"/>
          </p:nvPr>
        </p:nvSpPr>
        <p:spPr>
          <a:xfrm>
            <a:off x="1177925" y="696913"/>
            <a:ext cx="4641850" cy="34813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261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9C50108-5EFA-4F84-9892-157B948F69F3}" type="slidenum">
              <a:rPr lang="en-US" altLang="en-US" sz="1200"/>
              <a:pPr algn="r"/>
              <a:t>28</a:t>
            </a:fld>
            <a:endParaRPr lang="en-US" altLang="en-US" sz="1200" dirty="0"/>
          </a:p>
        </p:txBody>
      </p:sp>
      <p:sp>
        <p:nvSpPr>
          <p:cNvPr id="56322" name="Rectangle 2"/>
          <p:cNvSpPr>
            <a:spLocks noGrp="1" noRot="1" noChangeAspect="1" noChangeArrowheads="1" noTextEdit="1"/>
          </p:cNvSpPr>
          <p:nvPr>
            <p:ph type="sldImg"/>
          </p:nvPr>
        </p:nvSpPr>
        <p:spPr>
          <a:xfrm>
            <a:off x="1177925" y="696913"/>
            <a:ext cx="4641850" cy="3481387"/>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971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29</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3513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31</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11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4</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F6CFE8-F4B8-4635-B9A3-190ADFF2F8A1}" type="slidenum">
              <a:rPr lang="en-US" altLang="en-US" sz="1200"/>
              <a:pPr algn="r"/>
              <a:t>32</a:t>
            </a:fld>
            <a:endParaRPr lang="en-US" altLang="en-US" sz="1200" dirty="0"/>
          </a:p>
        </p:txBody>
      </p:sp>
      <p:sp>
        <p:nvSpPr>
          <p:cNvPr id="60418" name="Rectangle 2"/>
          <p:cNvSpPr>
            <a:spLocks noGrp="1" noRot="1" noChangeAspect="1" noChangeArrowheads="1" noTextEdit="1"/>
          </p:cNvSpPr>
          <p:nvPr>
            <p:ph type="sldImg"/>
          </p:nvPr>
        </p:nvSpPr>
        <p:spPr>
          <a:xfrm>
            <a:off x="1177925" y="696913"/>
            <a:ext cx="4641850" cy="3481387"/>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2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33</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862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34</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t>به زبان ساده، این موارد در مدیریت پایگاه‌های داده نقش‌های مختلفی دارند:</a:t>
            </a:r>
          </a:p>
          <a:p>
            <a:pPr algn="r" rtl="1">
              <a:buFont typeface="+mj-lt"/>
              <a:buAutoNum type="arabicPeriod"/>
            </a:pPr>
            <a:r>
              <a:rPr lang="fa-IR" b="1" dirty="0"/>
              <a:t>تعریف طرح (</a:t>
            </a:r>
            <a:r>
              <a:rPr lang="en-US" b="1" dirty="0"/>
              <a:t>Schema definition)</a:t>
            </a:r>
            <a:r>
              <a:rPr lang="en-US" dirty="0"/>
              <a:t>: </a:t>
            </a:r>
            <a:r>
              <a:rPr lang="fa-IR" dirty="0"/>
              <a:t>در این مرحله، مدیر پایگاه داده (</a:t>
            </a:r>
            <a:r>
              <a:rPr lang="en-US" dirty="0"/>
              <a:t>DBA) </a:t>
            </a:r>
            <a:r>
              <a:rPr lang="fa-IR" dirty="0"/>
              <a:t>ساختار اولیه پایگاه داده را با اجرای مجموعه‌ای از دستورات تعریف داده‌ها (</a:t>
            </a:r>
            <a:r>
              <a:rPr lang="en-US" dirty="0"/>
              <a:t>DDL) </a:t>
            </a:r>
            <a:r>
              <a:rPr lang="fa-IR" dirty="0"/>
              <a:t>ایجاد می‌کند. </a:t>
            </a:r>
            <a:r>
              <a:rPr lang="fa-IR" dirty="0">
                <a:hlinkClick r:id="rId3"/>
              </a:rPr>
              <a:t>این شامل تعریف جداول، فیلدها، کلیدها و روابط است</a:t>
            </a:r>
            <a:r>
              <a:rPr lang="fa-IR" baseline="30000" dirty="0">
                <a:hlinkClick r:id="rId3"/>
              </a:rPr>
              <a:t>1</a:t>
            </a:r>
            <a:r>
              <a:rPr lang="fa-IR" dirty="0"/>
              <a:t>.</a:t>
            </a:r>
          </a:p>
          <a:p>
            <a:pPr algn="r" rtl="1">
              <a:buFont typeface="+mj-lt"/>
              <a:buAutoNum type="arabicPeriod"/>
            </a:pPr>
            <a:r>
              <a:rPr lang="fa-IR" b="1" dirty="0"/>
              <a:t>تعریف ساختار ذخیره‌سازی و روش دسترسی (</a:t>
            </a:r>
            <a:r>
              <a:rPr lang="en-US" b="1" dirty="0"/>
              <a:t>Storage structure and access-method definition)</a:t>
            </a:r>
            <a:r>
              <a:rPr lang="en-US" dirty="0"/>
              <a:t>: </a:t>
            </a:r>
            <a:r>
              <a:rPr lang="fa-IR" dirty="0"/>
              <a:t>در این مرحله، </a:t>
            </a:r>
            <a:r>
              <a:rPr lang="en-US" dirty="0"/>
              <a:t>DBA </a:t>
            </a:r>
            <a:r>
              <a:rPr lang="fa-IR" dirty="0"/>
              <a:t>ساختار ذخیره‌سازی داده‌ها را تعیین می‌کند. </a:t>
            </a:r>
            <a:r>
              <a:rPr lang="fa-IR" dirty="0">
                <a:hlinkClick r:id="rId3"/>
              </a:rPr>
              <a:t>همچنین، روش‌های دسترسی به داده‌ها (مثل نحوه جستجو در جداول) نیز تعریف می‌شود</a:t>
            </a:r>
            <a:r>
              <a:rPr lang="fa-IR" baseline="30000" dirty="0">
                <a:hlinkClick r:id="rId3"/>
              </a:rPr>
              <a:t>1</a:t>
            </a:r>
            <a:r>
              <a:rPr lang="fa-IR" dirty="0"/>
              <a:t>.</a:t>
            </a:r>
          </a:p>
          <a:p>
            <a:pPr algn="r" rtl="1">
              <a:buFont typeface="+mj-lt"/>
              <a:buAutoNum type="arabicPeriod"/>
            </a:pPr>
            <a:r>
              <a:rPr lang="fa-IR" b="1" dirty="0"/>
              <a:t>تغییر طرح و سازماندهی فیزیکی (</a:t>
            </a:r>
            <a:r>
              <a:rPr lang="en-US" b="1" dirty="0"/>
              <a:t>Schema and physical-organization modification)</a:t>
            </a:r>
            <a:r>
              <a:rPr lang="en-US" dirty="0"/>
              <a:t>: </a:t>
            </a:r>
            <a:r>
              <a:rPr lang="fa-IR" dirty="0"/>
              <a:t>در طول زمان، نیاز به تغییرات در طرح پایگاه داده و سازماندهی فیزیکی داده‌ها ممکن است پیش بیاید. </a:t>
            </a:r>
            <a:r>
              <a:rPr lang="fa-IR" dirty="0">
                <a:hlinkClick r:id="rId3"/>
              </a:rPr>
              <a:t>به عنوان مثال، افزودن یک فیلد جدید به جدول یا بهبود ساختار ذخیره‌سازی</a:t>
            </a:r>
            <a:r>
              <a:rPr lang="fa-IR" baseline="30000" dirty="0">
                <a:hlinkClick r:id="rId3"/>
              </a:rPr>
              <a:t>1</a:t>
            </a:r>
            <a:r>
              <a:rPr lang="fa-IR" dirty="0"/>
              <a:t>.</a:t>
            </a:r>
          </a:p>
          <a:p>
            <a:pPr algn="r" rtl="1">
              <a:buFont typeface="+mj-lt"/>
              <a:buAutoNum type="arabicPeriod"/>
            </a:pPr>
            <a:r>
              <a:rPr lang="fa-IR" b="1" dirty="0"/>
              <a:t>اعطای مجوز برای دسترسی به داده‌ها (</a:t>
            </a:r>
            <a:r>
              <a:rPr lang="en-US" b="1" dirty="0"/>
              <a:t>Granting of authorization for data access)</a:t>
            </a:r>
            <a:r>
              <a:rPr lang="en-US" dirty="0"/>
              <a:t>: DBA </a:t>
            </a:r>
            <a:r>
              <a:rPr lang="fa-IR" dirty="0"/>
              <a:t>مسئول تعیین مجوزها برای کاربران پایگاه داده است. </a:t>
            </a:r>
            <a:r>
              <a:rPr lang="fa-IR" dirty="0">
                <a:hlinkClick r:id="rId3"/>
              </a:rPr>
              <a:t>این شامل مجوزهای خواندن، نوشتن و اجرای دستورات </a:t>
            </a:r>
            <a:r>
              <a:rPr lang="en-US" dirty="0">
                <a:hlinkClick r:id="rId3"/>
              </a:rPr>
              <a:t>SQL </a:t>
            </a:r>
            <a:r>
              <a:rPr lang="fa-IR" dirty="0">
                <a:hlinkClick r:id="rId3"/>
              </a:rPr>
              <a:t>بر روی داده‌ها می‌شود</a:t>
            </a:r>
            <a:r>
              <a:rPr lang="fa-IR" baseline="30000" dirty="0">
                <a:hlinkClick r:id="rId4"/>
              </a:rPr>
              <a:t>2</a:t>
            </a:r>
            <a:r>
              <a:rPr lang="fa-IR" dirty="0"/>
              <a:t>.</a:t>
            </a:r>
          </a:p>
          <a:p>
            <a:pPr algn="r" rtl="1">
              <a:buFont typeface="+mj-lt"/>
              <a:buAutoNum type="arabicPeriod"/>
            </a:pPr>
            <a:r>
              <a:rPr lang="fa-IR" b="1" dirty="0">
                <a:hlinkClick r:id="rId3"/>
              </a:rPr>
              <a:t>نگهداری معمول (</a:t>
            </a:r>
            <a:r>
              <a:rPr lang="en-US" b="1" dirty="0">
                <a:hlinkClick r:id="rId3"/>
              </a:rPr>
              <a:t>Routine maintenance)</a:t>
            </a:r>
            <a:r>
              <a:rPr lang="en-US" dirty="0">
                <a:hlinkClick r:id="rId3"/>
              </a:rPr>
              <a:t>: </a:t>
            </a:r>
            <a:r>
              <a:rPr lang="fa-IR" dirty="0">
                <a:hlinkClick r:id="rId3"/>
              </a:rPr>
              <a:t>این شامل فعالیت‌هایی مانند به‌روزرسانی نرم‌افزار پایگاه داده، بهینه‌سازی کوئری‌ها، و رفع مشکلات عمومی است</a:t>
            </a:r>
            <a:r>
              <a:rPr lang="fa-IR" baseline="30000" dirty="0">
                <a:hlinkClick r:id="rId5"/>
              </a:rPr>
              <a:t>3</a:t>
            </a:r>
            <a:r>
              <a:rPr lang="fa-IR" dirty="0"/>
              <a:t>.</a:t>
            </a:r>
          </a:p>
          <a:p>
            <a:pPr algn="r" rtl="1">
              <a:buFont typeface="+mj-lt"/>
              <a:buAutoNum type="arabicPeriod"/>
            </a:pPr>
            <a:r>
              <a:rPr lang="fa-IR" b="1" dirty="0">
                <a:hlinkClick r:id="rId3"/>
              </a:rPr>
              <a:t>پشتیبان‌گیری دوره‌ای از پایگاه داده (</a:t>
            </a:r>
            <a:r>
              <a:rPr lang="en-US" b="1" dirty="0">
                <a:hlinkClick r:id="rId3"/>
              </a:rPr>
              <a:t>Periodically backing up the database)</a:t>
            </a:r>
            <a:r>
              <a:rPr lang="en-US" dirty="0">
                <a:hlinkClick r:id="rId3"/>
              </a:rPr>
              <a:t>: </a:t>
            </a:r>
            <a:r>
              <a:rPr lang="fa-IR" dirty="0">
                <a:hlinkClick r:id="rId3"/>
              </a:rPr>
              <a:t>ایجاد نسخه‌های پشتیبان از داده‌ها به منظور جلوگیری از از دست رفتن اطلاعات در صورت خرابی یا حادثه</a:t>
            </a:r>
            <a:r>
              <a:rPr lang="fa-IR" baseline="30000" dirty="0">
                <a:hlinkClick r:id="rId5"/>
              </a:rPr>
              <a:t>3</a:t>
            </a:r>
            <a:r>
              <a:rPr lang="fa-IR" dirty="0"/>
              <a:t>.</a:t>
            </a:r>
          </a:p>
          <a:p>
            <a:pPr algn="r" rtl="1">
              <a:buFont typeface="+mj-lt"/>
              <a:buAutoNum type="arabicPeriod"/>
            </a:pPr>
            <a:r>
              <a:rPr lang="fa-IR" b="1" dirty="0"/>
              <a:t>اطمینان از وجود فضای دیسک کافی برای عملیات عادی و ارتقاء فضای دیسک به میزان لازم (</a:t>
            </a:r>
            <a:r>
              <a:rPr lang="en-US" b="1" dirty="0"/>
              <a:t>Ensuring enough free disk space and upgrading disk space)</a:t>
            </a:r>
            <a:r>
              <a:rPr lang="en-US" dirty="0"/>
              <a:t>: DBA </a:t>
            </a:r>
            <a:r>
              <a:rPr lang="fa-IR" dirty="0"/>
              <a:t>مسئول نظارت بر فضای دیسک مورد نیاز برای پایگاه داده است. </a:t>
            </a:r>
            <a:r>
              <a:rPr lang="fa-IR" dirty="0">
                <a:hlinkClick r:id="rId3"/>
              </a:rPr>
              <a:t>اگر فضای دیسک کم شود، باید فضا را ارتقاء داد</a:t>
            </a:r>
            <a:r>
              <a:rPr lang="fa-IR" baseline="30000" dirty="0">
                <a:hlinkClick r:id="rId5"/>
              </a:rPr>
              <a:t>3</a:t>
            </a:r>
            <a:r>
              <a:rPr lang="fa-IR" dirty="0"/>
              <a:t>.</a:t>
            </a:r>
          </a:p>
          <a:p>
            <a:pPr algn="r" rtl="1">
              <a:buFont typeface="+mj-lt"/>
              <a:buAutoNum type="arabicPeriod"/>
            </a:pPr>
            <a:r>
              <a:rPr lang="fa-IR" b="1" dirty="0"/>
              <a:t>نظارت بر کارهای در حال اجرا در پایگاه داده (</a:t>
            </a:r>
            <a:r>
              <a:rPr lang="en-US" b="1" dirty="0"/>
              <a:t>Monitoring jobs running on the database)</a:t>
            </a:r>
            <a:r>
              <a:rPr lang="en-US" dirty="0"/>
              <a:t>: DBA </a:t>
            </a:r>
            <a:r>
              <a:rPr lang="fa-IR" dirty="0"/>
              <a:t>باید کارهای در حال اجرا در پایگاه داده را نظار</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188066E-62EE-4B9F-B875-24DB77358110}" type="slidenum">
              <a:rPr lang="en-US" altLang="en-US" sz="1200"/>
              <a:pPr algn="r"/>
              <a:t>35</a:t>
            </a:fld>
            <a:endParaRPr lang="en-US" altLang="en-US" sz="1200" dirty="0"/>
          </a:p>
        </p:txBody>
      </p:sp>
      <p:sp>
        <p:nvSpPr>
          <p:cNvPr id="64514" name="Rectangle 2"/>
          <p:cNvSpPr>
            <a:spLocks noGrp="1" noRot="1" noChangeAspect="1" noChangeArrowheads="1" noTextEdit="1"/>
          </p:cNvSpPr>
          <p:nvPr>
            <p:ph type="sldImg"/>
          </p:nvPr>
        </p:nvSpPr>
        <p:spPr>
          <a:xfrm>
            <a:off x="1177925" y="696913"/>
            <a:ext cx="4641850" cy="3481387"/>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972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F9339-897F-48D6-BF47-88403A03B134}" type="slidenum">
              <a:rPr lang="en-US" altLang="en-US" sz="1200"/>
              <a:pPr algn="r"/>
              <a:t>36</a:t>
            </a:fld>
            <a:endParaRPr lang="en-US" altLang="en-US" sz="1200" dirty="0"/>
          </a:p>
        </p:txBody>
      </p:sp>
      <p:sp>
        <p:nvSpPr>
          <p:cNvPr id="66562" name="Rectangle 2"/>
          <p:cNvSpPr>
            <a:spLocks noGrp="1" noRot="1" noChangeAspect="1" noChangeArrowheads="1" noTextEdit="1"/>
          </p:cNvSpPr>
          <p:nvPr>
            <p:ph type="sldImg"/>
          </p:nvPr>
        </p:nvSpPr>
        <p:spPr>
          <a:xfrm>
            <a:off x="1177925" y="696913"/>
            <a:ext cx="4641850" cy="3481387"/>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7816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FEA4BD3-34B5-41A4-AD0A-924F71A2839F}" type="slidenum">
              <a:rPr lang="en-US" altLang="en-US" sz="1200"/>
              <a:pPr algn="r"/>
              <a:t>37</a:t>
            </a:fld>
            <a:endParaRPr lang="en-US" altLang="en-US" sz="1200" dirty="0"/>
          </a:p>
        </p:txBody>
      </p:sp>
      <p:sp>
        <p:nvSpPr>
          <p:cNvPr id="68610" name="Rectangle 2"/>
          <p:cNvSpPr>
            <a:spLocks noGrp="1" noRot="1" noChangeAspect="1" noChangeArrowheads="1" noTextEdit="1"/>
          </p:cNvSpPr>
          <p:nvPr>
            <p:ph type="sldImg"/>
          </p:nvPr>
        </p:nvSpPr>
        <p:spPr>
          <a:xfrm>
            <a:off x="1177925" y="696913"/>
            <a:ext cx="4641850" cy="3481387"/>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033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38</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5</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6</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62180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7</a:t>
            </a:fld>
            <a:endParaRPr lang="en-US" altLang="en-US" sz="1200" dirty="0"/>
          </a:p>
        </p:txBody>
      </p:sp>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938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8</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7E4010D-B469-485C-9478-EC8472477B61}" type="slidenum">
              <a:rPr lang="en-US" altLang="en-US" sz="1200"/>
              <a:pPr algn="r"/>
              <a:t>9</a:t>
            </a:fld>
            <a:endParaRPr lang="en-US" altLang="en-US" sz="1200" dirty="0"/>
          </a:p>
        </p:txBody>
      </p:sp>
      <p:sp>
        <p:nvSpPr>
          <p:cNvPr id="12290" name="Rectangle 2"/>
          <p:cNvSpPr>
            <a:spLocks noGrp="1" noRot="1" noChangeAspect="1" noChangeArrowheads="1" noTextEdit="1"/>
          </p:cNvSpPr>
          <p:nvPr>
            <p:ph type="sldImg"/>
          </p:nvPr>
        </p:nvSpPr>
        <p:spPr>
          <a:xfrm>
            <a:off x="1177925" y="696913"/>
            <a:ext cx="4641850" cy="3481387"/>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73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10</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7486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0taghinezhad@gmail.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0" name="Rectangle 9"/>
          <p:cNvSpPr/>
          <p:nvPr/>
        </p:nvSpPr>
        <p:spPr>
          <a:xfrm>
            <a:off x="-26671" y="6178558"/>
            <a:ext cx="9144001" cy="67944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marL="0" indent="0"/>
            <a:r>
              <a:rPr lang="en-US" sz="1800" dirty="0">
                <a:latin typeface="Consolas" panose="020B0609020204030204" pitchFamily="49" charset="0"/>
                <a:ea typeface="Tahoma" panose="020B0604030504040204" pitchFamily="34" charset="0"/>
                <a:cs typeface="Tahoma" panose="020B0604030504040204" pitchFamily="34" charset="0"/>
              </a:rPr>
              <a:t>Website: </a:t>
            </a:r>
            <a:r>
              <a:rPr lang="en-US" sz="1800" dirty="0">
                <a:latin typeface="Consolas" panose="020B0609020204030204" pitchFamily="49"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ataghinezhad</a:t>
            </a:r>
            <a:r>
              <a:rPr lang="en-US" sz="1800" dirty="0">
                <a:latin typeface="Consolas" panose="020B0609020204030204" pitchFamily="49" charset="0"/>
                <a:ea typeface="Tahoma" panose="020B0604030504040204" pitchFamily="34" charset="0"/>
                <a:cs typeface="Tahoma" panose="020B0604030504040204" pitchFamily="34" charset="0"/>
              </a:rPr>
              <a:t>.github.io, Email:a0taghinezhad@gmail.com</a:t>
            </a:r>
          </a:p>
        </p:txBody>
      </p:sp>
      <p:sp>
        <p:nvSpPr>
          <p:cNvPr id="19" name="Rectangle 18"/>
          <p:cNvSpPr/>
          <p:nvPr/>
        </p:nvSpPr>
        <p:spPr>
          <a:xfrm>
            <a:off x="0" y="15240"/>
            <a:ext cx="5475317" cy="615795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a:xfrm>
            <a:off x="8320089" y="1136"/>
            <a:ext cx="747712" cy="365760"/>
          </a:xfrm>
        </p:spPr>
        <p:txBody>
          <a:bodyPr/>
          <a:lstStyle>
            <a:lvl1pPr algn="r">
              <a:defRPr sz="135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hasCustomPrompt="1"/>
          </p:nvPr>
        </p:nvSpPr>
        <p:spPr>
          <a:xfrm>
            <a:off x="-1" y="3941143"/>
            <a:ext cx="5040631" cy="2195473"/>
          </a:xfrm>
          <a:solidFill>
            <a:schemeClr val="accent6">
              <a:lumMod val="75000"/>
            </a:schemeClr>
          </a:solidFill>
        </p:spPr>
        <p:style>
          <a:lnRef idx="2">
            <a:schemeClr val="accent4"/>
          </a:lnRef>
          <a:fillRef idx="1">
            <a:schemeClr val="lt1"/>
          </a:fillRef>
          <a:effectRef idx="0">
            <a:schemeClr val="accent4"/>
          </a:effectRef>
          <a:fontRef idx="minor">
            <a:schemeClr val="dk1"/>
          </a:fontRef>
        </p:style>
        <p:txBody>
          <a:bodyPr anchor="ctr">
            <a:normAutofit/>
          </a:bodyPr>
          <a:lstStyle>
            <a:lvl1pPr marL="0" indent="0" algn="l">
              <a:buNone/>
              <a:defRPr sz="2100">
                <a:solidFill>
                  <a:schemeClr val="bg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marL="0" indent="0"/>
            <a:r>
              <a:rPr lang="en-US" sz="2400" dirty="0">
                <a:latin typeface="Consolas" panose="020B0609020204030204" pitchFamily="49" charset="0"/>
                <a:ea typeface="Tahoma" panose="020B0604030504040204" pitchFamily="34" charset="0"/>
                <a:cs typeface="Tahoma" panose="020B0604030504040204" pitchFamily="34" charset="0"/>
              </a:rPr>
              <a:t>A. </a:t>
            </a:r>
            <a:r>
              <a:rPr lang="en-US" sz="2400" dirty="0" err="1">
                <a:latin typeface="Consolas" panose="020B0609020204030204" pitchFamily="49" charset="0"/>
                <a:ea typeface="Tahoma" panose="020B0604030504040204" pitchFamily="34" charset="0"/>
                <a:cs typeface="Tahoma" panose="020B0604030504040204" pitchFamily="34" charset="0"/>
              </a:rPr>
              <a:t>Taghinezhad</a:t>
            </a:r>
            <a:r>
              <a:rPr lang="en-US" sz="2400" dirty="0">
                <a:latin typeface="Consolas" panose="020B0609020204030204" pitchFamily="49" charset="0"/>
                <a:ea typeface="Tahoma" panose="020B0604030504040204" pitchFamily="34" charset="0"/>
                <a:cs typeface="Tahoma" panose="020B0604030504040204" pitchFamily="34" charset="0"/>
              </a:rPr>
              <a:t>, Ph.D.</a:t>
            </a:r>
          </a:p>
        </p:txBody>
      </p:sp>
      <p:sp>
        <p:nvSpPr>
          <p:cNvPr id="8" name="Title 7"/>
          <p:cNvSpPr>
            <a:spLocks noGrp="1"/>
          </p:cNvSpPr>
          <p:nvPr>
            <p:ph type="ctrTitle"/>
          </p:nvPr>
        </p:nvSpPr>
        <p:spPr>
          <a:xfrm>
            <a:off x="0" y="526792"/>
            <a:ext cx="5173884" cy="3345122"/>
          </a:xfrm>
        </p:spPr>
        <p:txBody>
          <a:bodyPr anchor="ctr">
            <a:normAutofit/>
          </a:bodyPr>
          <a:lstStyle>
            <a:lvl1pPr algn="ctr">
              <a:defRPr sz="3600" b="1" cap="none" spc="0">
                <a:ln w="10160">
                  <a:solidFill>
                    <a:schemeClr val="bg1">
                      <a:lumMod val="65000"/>
                    </a:schemeClr>
                  </a:solidFill>
                  <a:prstDash val="solid"/>
                </a:ln>
                <a:solidFill>
                  <a:schemeClr val="tx1"/>
                </a:solidFill>
                <a:effectLst/>
              </a:defRPr>
            </a:lvl1pPr>
          </a:lstStyle>
          <a:p>
            <a:r>
              <a:rPr kumimoji="0" lang="en-US" dirty="0"/>
              <a:t>Click to edit Master title style</a:t>
            </a:r>
          </a:p>
        </p:txBody>
      </p:sp>
      <p:pic>
        <p:nvPicPr>
          <p:cNvPr id="3" name="Picture 2">
            <a:extLst>
              <a:ext uri="{FF2B5EF4-FFF2-40B4-BE49-F238E27FC236}">
                <a16:creationId xmlns:a16="http://schemas.microsoft.com/office/drawing/2014/main" id="{805CD0CE-D72A-4B82-BE8F-AF060BA4D5F0}"/>
              </a:ext>
            </a:extLst>
          </p:cNvPr>
          <p:cNvPicPr>
            <a:picLocks noChangeAspect="1"/>
          </p:cNvPicPr>
          <p:nvPr userDrawn="1"/>
        </p:nvPicPr>
        <p:blipFill>
          <a:blip r:embed="rId3"/>
          <a:stretch>
            <a:fillRect/>
          </a:stretch>
        </p:blipFill>
        <p:spPr>
          <a:xfrm>
            <a:off x="5316772" y="744634"/>
            <a:ext cx="3751029" cy="4765196"/>
          </a:xfrm>
          <a:prstGeom prst="rect">
            <a:avLst/>
          </a:prstGeom>
        </p:spPr>
      </p:pic>
    </p:spTree>
    <p:extLst>
      <p:ext uri="{BB962C8B-B14F-4D97-AF65-F5344CB8AC3E}">
        <p14:creationId xmlns:p14="http://schemas.microsoft.com/office/powerpoint/2010/main" val="135227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7363311" y="6613525"/>
            <a:ext cx="11801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Taghinezhad</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5"/>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9207D3-2731-462B-8CC6-46B4151E91B3}"/>
              </a:ext>
            </a:extLst>
          </p:cNvPr>
          <p:cNvSpPr txBox="1"/>
          <p:nvPr userDrawn="1"/>
        </p:nvSpPr>
        <p:spPr>
          <a:xfrm>
            <a:off x="468351" y="4799485"/>
            <a:ext cx="7721986" cy="769441"/>
          </a:xfrm>
          <a:prstGeom prst="rect">
            <a:avLst/>
          </a:prstGeom>
          <a:noFill/>
        </p:spPr>
        <p:txBody>
          <a:bodyPr wrap="none" rtlCol="0">
            <a:spAutoFit/>
          </a:bodyPr>
          <a:lstStyle/>
          <a:p>
            <a:r>
              <a:rPr lang="en-US" sz="4400" dirty="0">
                <a:solidFill>
                  <a:srgbClr val="F7FCFF"/>
                </a:solidFill>
              </a:rPr>
              <a:t>https://ataghinezhad.github.io/</a:t>
            </a:r>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62" r:id="rId10"/>
    <p:sldLayoutId id="2147483758" r:id="rId11"/>
    <p:sldLayoutId id="2147483759" r:id="rId12"/>
    <p:sldLayoutId id="2147483760" r:id="rId13"/>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E40B6D6-AFB2-4B86-83D1-2A6049B595CF}"/>
              </a:ext>
            </a:extLst>
          </p:cNvPr>
          <p:cNvSpPr>
            <a:spLocks noGrp="1"/>
          </p:cNvSpPr>
          <p:nvPr>
            <p:ph type="subTitle" idx="1"/>
          </p:nvPr>
        </p:nvSpPr>
        <p:spPr>
          <a:xfrm>
            <a:off x="0" y="2696237"/>
            <a:ext cx="5040631" cy="2195473"/>
          </a:xfrm>
        </p:spPr>
        <p:txBody>
          <a:bodyPr/>
          <a:lstStyle/>
          <a:p>
            <a:pPr>
              <a:lnSpc>
                <a:spcPct val="90000"/>
              </a:lnSpc>
            </a:pPr>
            <a:r>
              <a:rPr lang="en-US" altLang="en-US" sz="2000" dirty="0">
                <a:latin typeface="Comic Sans MS" panose="030F0702030302020204" pitchFamily="66" charset="0"/>
              </a:rPr>
              <a:t>By Dr. Taghinezhad</a:t>
            </a:r>
          </a:p>
        </p:txBody>
      </p:sp>
      <p:sp>
        <p:nvSpPr>
          <p:cNvPr id="5" name="Title 4">
            <a:extLst>
              <a:ext uri="{FF2B5EF4-FFF2-40B4-BE49-F238E27FC236}">
                <a16:creationId xmlns:a16="http://schemas.microsoft.com/office/drawing/2014/main" id="{4F7A8AAA-0026-416D-89B5-579E6E9213ED}"/>
              </a:ext>
            </a:extLst>
          </p:cNvPr>
          <p:cNvSpPr>
            <a:spLocks noGrp="1"/>
          </p:cNvSpPr>
          <p:nvPr>
            <p:ph type="ctrTitle"/>
          </p:nvPr>
        </p:nvSpPr>
        <p:spPr/>
        <p:txBody>
          <a:bodyPr>
            <a:normAutofit/>
          </a:bodyPr>
          <a:lstStyle/>
          <a:p>
            <a:r>
              <a:rPr lang="en-US" sz="6600" dirty="0"/>
              <a:t>Database</a:t>
            </a:r>
          </a:p>
        </p:txBody>
      </p:sp>
      <p:sp>
        <p:nvSpPr>
          <p:cNvPr id="4" name="TextBox 5">
            <a:extLst>
              <a:ext uri="{FF2B5EF4-FFF2-40B4-BE49-F238E27FC236}">
                <a16:creationId xmlns:a16="http://schemas.microsoft.com/office/drawing/2014/main" id="{EA65FE41-8725-E18E-3EF9-C413EE19B37E}"/>
              </a:ext>
            </a:extLst>
          </p:cNvPr>
          <p:cNvSpPr txBox="1">
            <a:spLocks noChangeArrowheads="1"/>
          </p:cNvSpPr>
          <p:nvPr/>
        </p:nvSpPr>
        <p:spPr bwMode="auto">
          <a:xfrm>
            <a:off x="0" y="5011811"/>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Scan for More Information:</a:t>
            </a:r>
          </a:p>
        </p:txBody>
      </p:sp>
      <p:pic>
        <p:nvPicPr>
          <p:cNvPr id="8" name="Picture 7">
            <a:extLst>
              <a:ext uri="{FF2B5EF4-FFF2-40B4-BE49-F238E27FC236}">
                <a16:creationId xmlns:a16="http://schemas.microsoft.com/office/drawing/2014/main" id="{EAFFBC51-E876-C40B-C723-0BE3DF568F55}"/>
              </a:ext>
            </a:extLst>
          </p:cNvPr>
          <p:cNvPicPr>
            <a:picLocks noChangeAspect="1"/>
          </p:cNvPicPr>
          <p:nvPr/>
        </p:nvPicPr>
        <p:blipFill>
          <a:blip r:embed="rId2"/>
          <a:stretch>
            <a:fillRect/>
          </a:stretch>
        </p:blipFill>
        <p:spPr>
          <a:xfrm>
            <a:off x="3692124" y="4393719"/>
            <a:ext cx="1605516" cy="1605516"/>
          </a:xfrm>
          <a:prstGeom prst="rect">
            <a:avLst/>
          </a:prstGeom>
        </p:spPr>
      </p:pic>
    </p:spTree>
    <p:extLst>
      <p:ext uri="{BB962C8B-B14F-4D97-AF65-F5344CB8AC3E}">
        <p14:creationId xmlns:p14="http://schemas.microsoft.com/office/powerpoint/2010/main" val="304260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7410" name="Rectangle 3"/>
          <p:cNvSpPr>
            <a:spLocks noGrp="1" noChangeArrowheads="1"/>
          </p:cNvSpPr>
          <p:nvPr>
            <p:ph idx="1"/>
          </p:nvPr>
        </p:nvSpPr>
        <p:spPr>
          <a:xfrm>
            <a:off x="141316" y="1039091"/>
            <a:ext cx="8819804" cy="5581996"/>
          </a:xfrm>
        </p:spPr>
        <p:txBody>
          <a:bodyPr/>
          <a:lstStyle/>
          <a:p>
            <a:pPr>
              <a:tabLst>
                <a:tab pos="1365647" algn="l"/>
                <a:tab pos="2744391" algn="l"/>
                <a:tab pos="2957513" algn="l"/>
              </a:tabLst>
            </a:pPr>
            <a:r>
              <a:rPr lang="en-US" altLang="en-US" sz="2400" dirty="0"/>
              <a:t>A database system is a collection of interrelated data and a set of programs that allow users to access and modify these data. </a:t>
            </a:r>
          </a:p>
          <a:p>
            <a:pPr>
              <a:tabLst>
                <a:tab pos="1365647" algn="l"/>
                <a:tab pos="2744391" algn="l"/>
                <a:tab pos="2957513" algn="l"/>
              </a:tabLst>
            </a:pPr>
            <a:r>
              <a:rPr lang="en-US" altLang="en-US" sz="2400" dirty="0"/>
              <a:t>A major purpose of a database system is to </a:t>
            </a:r>
            <a:r>
              <a:rPr lang="en-US" altLang="en-US" sz="2400" b="1" dirty="0"/>
              <a:t>provide</a:t>
            </a:r>
            <a:r>
              <a:rPr lang="en-US" altLang="en-US" sz="2400" dirty="0"/>
              <a:t> </a:t>
            </a:r>
            <a:r>
              <a:rPr lang="en-US" altLang="en-US" sz="2400" b="1" dirty="0"/>
              <a:t>users</a:t>
            </a:r>
            <a:r>
              <a:rPr lang="en-US" altLang="en-US" sz="2400" dirty="0"/>
              <a:t> with an </a:t>
            </a:r>
            <a:r>
              <a:rPr lang="en-US" altLang="en-US" sz="2400" b="1" dirty="0"/>
              <a:t>abstract view of the data</a:t>
            </a:r>
            <a:r>
              <a:rPr lang="en-US" altLang="en-US" sz="2400" dirty="0"/>
              <a:t>.</a:t>
            </a:r>
          </a:p>
          <a:p>
            <a:pPr lvl="1">
              <a:tabLst>
                <a:tab pos="1365647" algn="l"/>
                <a:tab pos="2744391" algn="l"/>
                <a:tab pos="2957513" algn="l"/>
              </a:tabLst>
            </a:pPr>
            <a:r>
              <a:rPr lang="en-US" altLang="en-US" sz="2400" dirty="0"/>
              <a:t>Data </a:t>
            </a:r>
            <a:r>
              <a:rPr lang="en-US" altLang="en-US" sz="2400" b="1" dirty="0"/>
              <a:t>models</a:t>
            </a:r>
          </a:p>
          <a:p>
            <a:pPr lvl="2">
              <a:tabLst>
                <a:tab pos="1365647" algn="l"/>
                <a:tab pos="2744391" algn="l"/>
                <a:tab pos="2957513" algn="l"/>
              </a:tabLst>
            </a:pPr>
            <a:r>
              <a:rPr lang="en-US" altLang="en-US" sz="2400" dirty="0"/>
              <a:t>A collection of conceptual tools for </a:t>
            </a:r>
            <a:r>
              <a:rPr lang="en-US" altLang="en-US" sz="2400" b="1" dirty="0"/>
              <a:t>describing</a:t>
            </a:r>
            <a:r>
              <a:rPr lang="en-US" altLang="en-US" sz="2400" dirty="0"/>
              <a:t> </a:t>
            </a:r>
            <a:r>
              <a:rPr lang="en-US" altLang="en-US" sz="2400" b="1" dirty="0"/>
              <a:t>data</a:t>
            </a:r>
            <a:r>
              <a:rPr lang="en-US" altLang="en-US" sz="2400" dirty="0"/>
              <a:t>, data relationships, data semantics, and consistency constraints.</a:t>
            </a:r>
          </a:p>
          <a:p>
            <a:pPr lvl="1">
              <a:tabLst>
                <a:tab pos="1365647" algn="l"/>
                <a:tab pos="2744391" algn="l"/>
                <a:tab pos="2957513" algn="l"/>
              </a:tabLst>
            </a:pPr>
            <a:r>
              <a:rPr lang="en-US" altLang="en-US" sz="2400" dirty="0"/>
              <a:t>Data </a:t>
            </a:r>
            <a:r>
              <a:rPr lang="en-US" altLang="en-US" sz="2400" b="1" dirty="0"/>
              <a:t>abstraction</a:t>
            </a:r>
          </a:p>
          <a:p>
            <a:pPr lvl="2">
              <a:tabLst>
                <a:tab pos="1365647" algn="l"/>
                <a:tab pos="2744391" algn="l"/>
                <a:tab pos="2957513" algn="l"/>
              </a:tabLst>
            </a:pPr>
            <a:r>
              <a:rPr lang="en-US" altLang="en-US" sz="2400" dirty="0"/>
              <a:t>Hide the complexity  of data structures to represent data in the database from </a:t>
            </a:r>
            <a:r>
              <a:rPr lang="en-US" altLang="en-US" sz="2400" b="1" dirty="0"/>
              <a:t>users</a:t>
            </a:r>
            <a:r>
              <a:rPr lang="en-US" altLang="en-US" sz="2400" dirty="0"/>
              <a:t> through </a:t>
            </a:r>
            <a:r>
              <a:rPr lang="en-US" altLang="en-US" sz="2400" b="1" dirty="0"/>
              <a:t>several</a:t>
            </a:r>
            <a:r>
              <a:rPr lang="en-US" altLang="en-US" sz="2400" dirty="0"/>
              <a:t> levels of </a:t>
            </a:r>
            <a:r>
              <a:rPr lang="en-US" altLang="en-US" sz="2400" b="1" dirty="0"/>
              <a:t>data</a:t>
            </a:r>
            <a:r>
              <a:rPr lang="en-US" altLang="en-US" sz="2400" dirty="0"/>
              <a:t> </a:t>
            </a:r>
            <a:r>
              <a:rPr lang="en-US" altLang="en-US" sz="2400" b="1" dirty="0"/>
              <a:t>abstraction</a:t>
            </a:r>
            <a:r>
              <a:rPr lang="en-US" altLang="en-US" sz="2400" dirty="0"/>
              <a:t>.</a:t>
            </a:r>
          </a:p>
          <a:p>
            <a:pPr lvl="1">
              <a:tabLst>
                <a:tab pos="1365647" algn="l"/>
                <a:tab pos="2744391" algn="l"/>
                <a:tab pos="2957513" algn="l"/>
              </a:tabLst>
            </a:pPr>
            <a:endParaRPr lang="en-US" altLang="en-US" sz="2400" dirty="0"/>
          </a:p>
          <a:p>
            <a:pPr lvl="1">
              <a:tabLst>
                <a:tab pos="1365647" algn="l"/>
                <a:tab pos="2744391" algn="l"/>
                <a:tab pos="2957513" algn="l"/>
              </a:tabLst>
            </a:pPr>
            <a:endParaRPr lang="en-US" altLang="en-US" sz="24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Models</a:t>
            </a:r>
          </a:p>
        </p:txBody>
      </p:sp>
      <p:sp>
        <p:nvSpPr>
          <p:cNvPr id="23554" name="Rectangle 3"/>
          <p:cNvSpPr>
            <a:spLocks noGrp="1" noChangeArrowheads="1"/>
          </p:cNvSpPr>
          <p:nvPr>
            <p:ph idx="1"/>
          </p:nvPr>
        </p:nvSpPr>
        <p:spPr>
          <a:xfrm>
            <a:off x="493777" y="1057215"/>
            <a:ext cx="8077200" cy="4819329"/>
          </a:xfrm>
        </p:spPr>
        <p:txBody>
          <a:bodyPr/>
          <a:lstStyle/>
          <a:p>
            <a:r>
              <a:rPr lang="en-US" altLang="en-US" sz="2000" dirty="0"/>
              <a:t>A collection of tools for describing </a:t>
            </a:r>
          </a:p>
          <a:p>
            <a:pPr lvl="1">
              <a:lnSpc>
                <a:spcPct val="80000"/>
              </a:lnSpc>
            </a:pPr>
            <a:r>
              <a:rPr lang="en-US" altLang="en-US" sz="2000" dirty="0"/>
              <a:t>Data </a:t>
            </a:r>
          </a:p>
          <a:p>
            <a:pPr lvl="1">
              <a:lnSpc>
                <a:spcPct val="80000"/>
              </a:lnSpc>
            </a:pPr>
            <a:r>
              <a:rPr lang="en-US" altLang="en-US" sz="2000" dirty="0"/>
              <a:t>Data relationships</a:t>
            </a:r>
          </a:p>
          <a:p>
            <a:pPr lvl="1">
              <a:lnSpc>
                <a:spcPct val="80000"/>
              </a:lnSpc>
            </a:pPr>
            <a:r>
              <a:rPr lang="en-US" altLang="en-US" sz="2000" dirty="0"/>
              <a:t>Data semantics</a:t>
            </a:r>
          </a:p>
          <a:p>
            <a:pPr lvl="1">
              <a:lnSpc>
                <a:spcPct val="80000"/>
              </a:lnSpc>
            </a:pPr>
            <a:r>
              <a:rPr lang="en-US" altLang="en-US" sz="2000" dirty="0"/>
              <a:t>Data constraints</a:t>
            </a:r>
          </a:p>
          <a:p>
            <a:r>
              <a:rPr lang="en-US" altLang="en-US" sz="2000" dirty="0"/>
              <a:t>Relational model</a:t>
            </a:r>
          </a:p>
          <a:p>
            <a:r>
              <a:rPr lang="en-US" altLang="en-US" sz="2000" dirty="0"/>
              <a:t>Entity-Relationship data model (mainly for database design) </a:t>
            </a:r>
          </a:p>
          <a:p>
            <a:r>
              <a:rPr lang="en-US" altLang="en-US" sz="2000" dirty="0"/>
              <a:t>Object-based data models (Object-oriented and Object-relational)</a:t>
            </a:r>
          </a:p>
          <a:p>
            <a:r>
              <a:rPr lang="en-US" altLang="en-US" sz="2000" dirty="0"/>
              <a:t>Semi-structured data model  (XML)</a:t>
            </a:r>
          </a:p>
          <a:p>
            <a:r>
              <a:rPr lang="en-US" altLang="en-US" sz="2000" dirty="0"/>
              <a:t>Other older models:</a:t>
            </a:r>
          </a:p>
          <a:p>
            <a:pPr lvl="1"/>
            <a:r>
              <a:rPr lang="en-US" altLang="en-US" sz="2000" dirty="0"/>
              <a:t>Network model </a:t>
            </a:r>
          </a:p>
          <a:p>
            <a:pPr lvl="1"/>
            <a:r>
              <a:rPr lang="en-US" altLang="en-US" sz="2000" dirty="0"/>
              <a:t>Hierarchical model</a:t>
            </a:r>
          </a:p>
          <a:p>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Model</a:t>
            </a:r>
          </a:p>
        </p:txBody>
      </p:sp>
      <p:sp>
        <p:nvSpPr>
          <p:cNvPr id="25602" name="Rectangle 3"/>
          <p:cNvSpPr>
            <a:spLocks noGrp="1" noChangeArrowheads="1"/>
          </p:cNvSpPr>
          <p:nvPr>
            <p:ph idx="1"/>
          </p:nvPr>
        </p:nvSpPr>
        <p:spPr>
          <a:xfrm>
            <a:off x="768350" y="1191327"/>
            <a:ext cx="7924546" cy="1490914"/>
          </a:xfrm>
        </p:spPr>
        <p:txBody>
          <a:bodyPr/>
          <a:lstStyle/>
          <a:p>
            <a:r>
              <a:rPr lang="en-US" altLang="en-US" sz="1700" dirty="0"/>
              <a:t>All the data is stored in various tables.</a:t>
            </a:r>
          </a:p>
          <a:p>
            <a:r>
              <a:rPr lang="en-US" altLang="en-US" sz="1700" dirty="0"/>
              <a:t>Example of tabular data in the relational model</a:t>
            </a:r>
          </a:p>
        </p:txBody>
      </p:sp>
      <p:sp>
        <p:nvSpPr>
          <p:cNvPr id="25603" name="Line 31"/>
          <p:cNvSpPr>
            <a:spLocks noChangeShapeType="1"/>
          </p:cNvSpPr>
          <p:nvPr/>
        </p:nvSpPr>
        <p:spPr bwMode="auto">
          <a:xfrm flipH="1">
            <a:off x="4296620" y="2348699"/>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4" name="Text Box 32"/>
          <p:cNvSpPr txBox="1">
            <a:spLocks noChangeArrowheads="1"/>
          </p:cNvSpPr>
          <p:nvPr/>
        </p:nvSpPr>
        <p:spPr bwMode="auto">
          <a:xfrm>
            <a:off x="4524696" y="207223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Columns</a:t>
            </a:r>
            <a:endParaRPr lang="en-US" altLang="en-US" sz="1200" dirty="0"/>
          </a:p>
        </p:txBody>
      </p:sp>
      <p:sp>
        <p:nvSpPr>
          <p:cNvPr id="25605" name="Line 33"/>
          <p:cNvSpPr>
            <a:spLocks noChangeShapeType="1"/>
          </p:cNvSpPr>
          <p:nvPr/>
        </p:nvSpPr>
        <p:spPr bwMode="auto">
          <a:xfrm flipH="1">
            <a:off x="3560290" y="234574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7" name="Text Box 38"/>
          <p:cNvSpPr txBox="1">
            <a:spLocks noChangeArrowheads="1"/>
          </p:cNvSpPr>
          <p:nvPr/>
        </p:nvSpPr>
        <p:spPr bwMode="auto">
          <a:xfrm>
            <a:off x="5621840" y="316319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Rows</a:t>
            </a:r>
          </a:p>
        </p:txBody>
      </p:sp>
      <p:sp>
        <p:nvSpPr>
          <p:cNvPr id="25608" name="Line 39"/>
          <p:cNvSpPr>
            <a:spLocks noChangeShapeType="1"/>
          </p:cNvSpPr>
          <p:nvPr/>
        </p:nvSpPr>
        <p:spPr bwMode="auto">
          <a:xfrm flipH="1">
            <a:off x="4866595" y="332791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9" name="Line 40"/>
          <p:cNvSpPr>
            <a:spLocks noChangeShapeType="1"/>
          </p:cNvSpPr>
          <p:nvPr/>
        </p:nvSpPr>
        <p:spPr bwMode="auto">
          <a:xfrm flipH="1">
            <a:off x="4866594" y="332791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pic>
        <p:nvPicPr>
          <p:cNvPr id="11" name="Picture 2" descr="Edgar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970" y="4330436"/>
            <a:ext cx="905257" cy="8556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7993" y="5374285"/>
            <a:ext cx="1893212" cy="584775"/>
          </a:xfrm>
          <a:prstGeom prst="rect">
            <a:avLst/>
          </a:prstGeom>
          <a:noFill/>
        </p:spPr>
        <p:txBody>
          <a:bodyPr wrap="none" rtlCol="0">
            <a:spAutoFit/>
          </a:bodyPr>
          <a:lstStyle/>
          <a:p>
            <a:pPr algn="ctr"/>
            <a:r>
              <a:rPr lang="en-IN" b="1"/>
              <a:t>Ted Codd</a:t>
            </a:r>
            <a:br>
              <a:rPr lang="en-IN" b="1"/>
            </a:br>
            <a:r>
              <a:rPr lang="en-IN"/>
              <a:t>Turing Award 1981</a:t>
            </a:r>
            <a:endParaRPr lang="en-IN" dirty="0"/>
          </a:p>
        </p:txBody>
      </p:sp>
      <p:pic>
        <p:nvPicPr>
          <p:cNvPr id="3" name="Graphic 2">
            <a:extLst>
              <a:ext uri="{FF2B5EF4-FFF2-40B4-BE49-F238E27FC236}">
                <a16:creationId xmlns:a16="http://schemas.microsoft.com/office/drawing/2014/main" id="{29DA0EEC-6C2D-4DCD-BC9B-F1B582F1DE6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3026"/>
          <a:stretch/>
        </p:blipFill>
        <p:spPr>
          <a:xfrm>
            <a:off x="1070010" y="2741510"/>
            <a:ext cx="3869548" cy="36995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A Sample Relational Database</a:t>
            </a:r>
          </a:p>
        </p:txBody>
      </p:sp>
      <p:pic>
        <p:nvPicPr>
          <p:cNvPr id="4" name="Graphic 3">
            <a:extLst>
              <a:ext uri="{FF2B5EF4-FFF2-40B4-BE49-F238E27FC236}">
                <a16:creationId xmlns:a16="http://schemas.microsoft.com/office/drawing/2014/main" id="{FA83B5AE-3E57-485D-8D9A-2AFE639166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6211" y="668866"/>
            <a:ext cx="3532441" cy="59277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638803" cy="4903787"/>
          </a:xfrm>
        </p:spPr>
        <p:txBody>
          <a:bodyPr/>
          <a:lstStyle/>
          <a:p>
            <a:pPr>
              <a:tabLst>
                <a:tab pos="1365647" algn="l"/>
                <a:tab pos="2744391" algn="l"/>
                <a:tab pos="2957513" algn="l"/>
              </a:tabLst>
            </a:pPr>
            <a:r>
              <a:rPr lang="en-US" altLang="en-US" sz="2000" b="1" dirty="0">
                <a:solidFill>
                  <a:srgbClr val="002060"/>
                </a:solidFill>
              </a:rPr>
              <a:t>Physical level</a:t>
            </a:r>
            <a:r>
              <a:rPr lang="en-US" altLang="en-US" sz="2000" dirty="0">
                <a:solidFill>
                  <a:srgbClr val="002060"/>
                </a:solidFill>
              </a:rPr>
              <a:t>:</a:t>
            </a:r>
            <a:r>
              <a:rPr lang="en-US" altLang="en-US" sz="2000" b="1" dirty="0">
                <a:solidFill>
                  <a:srgbClr val="002060"/>
                </a:solidFill>
              </a:rPr>
              <a:t> </a:t>
            </a:r>
            <a:r>
              <a:rPr lang="en-US" altLang="en-US" sz="2000" dirty="0"/>
              <a:t>describes how a record (e.g., instructor) is stored.</a:t>
            </a:r>
          </a:p>
          <a:p>
            <a:pPr>
              <a:tabLst>
                <a:tab pos="1365647" algn="l"/>
                <a:tab pos="2744391" algn="l"/>
                <a:tab pos="2957513" algn="l"/>
              </a:tabLst>
            </a:pPr>
            <a:r>
              <a:rPr lang="en-US" altLang="en-US" sz="2000" b="1" dirty="0">
                <a:solidFill>
                  <a:srgbClr val="002060"/>
                </a:solidFill>
              </a:rPr>
              <a:t>Logical level</a:t>
            </a:r>
            <a:r>
              <a:rPr lang="en-US" altLang="en-US" sz="2000" dirty="0">
                <a:solidFill>
                  <a:srgbClr val="002060"/>
                </a:solidFill>
              </a:rPr>
              <a:t>:</a:t>
            </a:r>
            <a:r>
              <a:rPr lang="en-US" altLang="en-US" sz="2000" b="1" dirty="0">
                <a:solidFill>
                  <a:srgbClr val="002060"/>
                </a:solidFill>
              </a:rPr>
              <a:t> </a:t>
            </a:r>
            <a:r>
              <a:rPr lang="en-US" altLang="en-US" sz="2000" dirty="0"/>
              <a:t>describes data stored in database, and the relationships among the data.</a:t>
            </a:r>
          </a:p>
          <a:p>
            <a:pPr lvl="1">
              <a:buNone/>
              <a:tabLst>
                <a:tab pos="1365647" algn="l"/>
                <a:tab pos="2744391" algn="l"/>
                <a:tab pos="2957513" algn="l"/>
              </a:tabLst>
            </a:pPr>
            <a:r>
              <a:rPr lang="en-US" altLang="en-US" sz="2000" b="1" dirty="0"/>
              <a:t>	type</a:t>
            </a:r>
            <a:r>
              <a:rPr lang="en-US" altLang="en-US" sz="2000" dirty="0"/>
              <a:t> </a:t>
            </a:r>
            <a:r>
              <a:rPr lang="en-US" altLang="en-US" sz="2000" i="1" dirty="0"/>
              <a:t>instructor</a:t>
            </a:r>
            <a:r>
              <a:rPr lang="en-US" altLang="en-US" sz="2000" dirty="0"/>
              <a:t> = </a:t>
            </a:r>
            <a:r>
              <a:rPr lang="en-US" altLang="en-US" sz="2000" b="1" dirty="0"/>
              <a:t>record</a:t>
            </a:r>
            <a:endParaRPr lang="en-US" altLang="en-US" sz="2000" dirty="0"/>
          </a:p>
          <a:p>
            <a:pPr lvl="1">
              <a:buNone/>
              <a:tabLst>
                <a:tab pos="1365647" algn="l"/>
                <a:tab pos="2744391" algn="l"/>
                <a:tab pos="2957513" algn="l"/>
              </a:tabLst>
            </a:pPr>
            <a:r>
              <a:rPr lang="en-US" altLang="en-US" sz="2000" dirty="0"/>
              <a:t>		</a:t>
            </a:r>
            <a:r>
              <a:rPr lang="en-US" altLang="en-US" sz="2000" i="1" dirty="0"/>
              <a:t>ID</a:t>
            </a:r>
            <a:r>
              <a:rPr lang="en-US" altLang="en-US" sz="2000" dirty="0"/>
              <a:t> : string; </a:t>
            </a:r>
            <a:br>
              <a:rPr lang="en-US" altLang="en-US" sz="2000" dirty="0"/>
            </a:br>
            <a:r>
              <a:rPr lang="en-US" altLang="en-US" sz="2000" dirty="0"/>
              <a:t>	</a:t>
            </a:r>
            <a:r>
              <a:rPr lang="en-US" altLang="en-US" sz="2000" i="1" dirty="0"/>
              <a:t>name</a:t>
            </a:r>
            <a:r>
              <a:rPr lang="en-US" altLang="en-US" sz="2000" dirty="0"/>
              <a:t> : string;</a:t>
            </a:r>
            <a:br>
              <a:rPr lang="en-US" altLang="en-US" sz="2000" dirty="0"/>
            </a:br>
            <a:r>
              <a:rPr lang="en-US" altLang="en-US" sz="2000" dirty="0"/>
              <a:t>	</a:t>
            </a:r>
            <a:r>
              <a:rPr lang="en-US" altLang="en-US" sz="2000" i="1" dirty="0" err="1"/>
              <a:t>dept_name</a:t>
            </a:r>
            <a:r>
              <a:rPr lang="en-US" altLang="en-US" sz="2000" dirty="0"/>
              <a:t> : string;</a:t>
            </a:r>
            <a:br>
              <a:rPr lang="en-US" altLang="en-US" sz="2000" dirty="0"/>
            </a:br>
            <a:r>
              <a:rPr lang="en-US" altLang="en-US" sz="2000" dirty="0"/>
              <a:t>	</a:t>
            </a:r>
            <a:r>
              <a:rPr lang="en-US" altLang="en-US" sz="2000" i="1" dirty="0"/>
              <a:t>salary</a:t>
            </a:r>
            <a:r>
              <a:rPr lang="en-US" altLang="en-US" sz="2000" dirty="0"/>
              <a:t> : integer;</a:t>
            </a:r>
          </a:p>
          <a:p>
            <a:pPr lvl="4">
              <a:buNone/>
              <a:tabLst>
                <a:tab pos="1365647" algn="l"/>
                <a:tab pos="2744391" algn="l"/>
                <a:tab pos="2957513" algn="l"/>
              </a:tabLst>
            </a:pPr>
            <a:r>
              <a:rPr lang="en-US" altLang="en-US" sz="2000" b="1" dirty="0"/>
              <a:t>end</a:t>
            </a:r>
            <a:r>
              <a:rPr lang="en-US" altLang="en-US" sz="2000" dirty="0"/>
              <a:t>;</a:t>
            </a:r>
          </a:p>
          <a:p>
            <a:pPr>
              <a:tabLst>
                <a:tab pos="1365647" algn="l"/>
                <a:tab pos="2744391" algn="l"/>
                <a:tab pos="2957513" algn="l"/>
              </a:tabLst>
            </a:pPr>
            <a:r>
              <a:rPr lang="en-US" altLang="en-US" sz="2000" b="1" dirty="0">
                <a:solidFill>
                  <a:srgbClr val="002060"/>
                </a:solidFill>
              </a:rPr>
              <a:t>View  level</a:t>
            </a:r>
            <a:r>
              <a:rPr lang="en-US" altLang="en-US" sz="2000" dirty="0">
                <a:solidFill>
                  <a:srgbClr val="002060"/>
                </a:solidFill>
              </a:rPr>
              <a:t>:</a:t>
            </a:r>
            <a:r>
              <a:rPr lang="en-US" altLang="en-US" sz="2000" b="1" dirty="0">
                <a:solidFill>
                  <a:srgbClr val="002060"/>
                </a:solidFill>
              </a:rPr>
              <a:t> </a:t>
            </a:r>
            <a:r>
              <a:rPr lang="en-US" altLang="en-US" sz="2000" dirty="0"/>
              <a:t>application programs hide details of data types.  Views can also hide information (such as an employee</a:t>
            </a:r>
            <a:r>
              <a:rPr lang="ja-JP" altLang="en-US" sz="2000" dirty="0"/>
              <a:t>’</a:t>
            </a:r>
            <a:r>
              <a:rPr lang="en-US" altLang="ja-JP" sz="2000" dirty="0"/>
              <a:t>s salary) for security purposes. </a:t>
            </a:r>
            <a:endParaRPr lang="en-US" altLang="en-US" sz="20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9458" name="Text Box 3"/>
          <p:cNvSpPr txBox="1">
            <a:spLocks noChangeArrowheads="1"/>
          </p:cNvSpPr>
          <p:nvPr/>
        </p:nvSpPr>
        <p:spPr bwMode="auto">
          <a:xfrm>
            <a:off x="948690" y="1151971"/>
            <a:ext cx="454913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An architecture for a database system </a:t>
            </a:r>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09" y="1799807"/>
            <a:ext cx="5012055" cy="2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68350" y="17843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Instances and Schemas</a:t>
            </a:r>
          </a:p>
        </p:txBody>
      </p:sp>
      <p:sp>
        <p:nvSpPr>
          <p:cNvPr id="36867" name="Rectangle 3"/>
          <p:cNvSpPr>
            <a:spLocks noGrp="1" noChangeArrowheads="1"/>
          </p:cNvSpPr>
          <p:nvPr>
            <p:ph idx="1"/>
          </p:nvPr>
        </p:nvSpPr>
        <p:spPr>
          <a:xfrm>
            <a:off x="283634" y="978536"/>
            <a:ext cx="8254753" cy="5316984"/>
          </a:xfrm>
        </p:spPr>
        <p:txBody>
          <a:bodyPr/>
          <a:lstStyle/>
          <a:p>
            <a:r>
              <a:rPr lang="en-US" altLang="en-US" sz="2400" dirty="0"/>
              <a:t>Similar to types and variables in programming languages</a:t>
            </a:r>
          </a:p>
          <a:p>
            <a:r>
              <a:rPr lang="en-US" altLang="en-US" sz="2400" b="1" dirty="0">
                <a:solidFill>
                  <a:srgbClr val="002060"/>
                </a:solidFill>
              </a:rPr>
              <a:t>Logical Schema </a:t>
            </a:r>
            <a:r>
              <a:rPr lang="en-US" altLang="en-US" sz="2400" dirty="0"/>
              <a:t>– the overall logical structure of the database </a:t>
            </a:r>
          </a:p>
          <a:p>
            <a:pPr lvl="1"/>
            <a:r>
              <a:rPr lang="en-US" altLang="en-US" sz="2400" dirty="0"/>
              <a:t>Example: The database consists of information about a set of customers and accounts in a bank and the relationship between them</a:t>
            </a:r>
          </a:p>
          <a:p>
            <a:pPr lvl="2"/>
            <a:r>
              <a:rPr lang="en-US" altLang="en-US" sz="2400" dirty="0"/>
              <a:t>Analogous to type information of a variable in a program</a:t>
            </a:r>
          </a:p>
          <a:p>
            <a:r>
              <a:rPr lang="en-US" altLang="en-US" sz="2400" b="1" dirty="0">
                <a:solidFill>
                  <a:srgbClr val="002060"/>
                </a:solidFill>
              </a:rPr>
              <a:t>Physical schema </a:t>
            </a:r>
            <a:r>
              <a:rPr lang="en-US" altLang="en-US" sz="2400" dirty="0"/>
              <a:t>– the overall physical  structure of the database </a:t>
            </a:r>
          </a:p>
          <a:p>
            <a:r>
              <a:rPr lang="en-US" altLang="en-US" sz="2400" b="1" dirty="0">
                <a:solidFill>
                  <a:srgbClr val="002060"/>
                </a:solidFill>
              </a:rPr>
              <a:t>Instance</a:t>
            </a:r>
            <a:r>
              <a:rPr lang="en-US" altLang="en-US" sz="2400" dirty="0">
                <a:solidFill>
                  <a:srgbClr val="FF0000"/>
                </a:solidFill>
              </a:rPr>
              <a:t> </a:t>
            </a:r>
            <a:r>
              <a:rPr lang="en-US" altLang="en-US" sz="2400" dirty="0"/>
              <a:t>– the actual content of the database at a particular point in time </a:t>
            </a:r>
          </a:p>
          <a:p>
            <a:pPr lvl="1"/>
            <a:r>
              <a:rPr lang="en-US" altLang="en-US" sz="2400" dirty="0"/>
              <a:t>Analogous to the value of a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Physical Data Independence </a:t>
            </a:r>
            <a:endParaRPr lang="en-US" altLang="en-US" sz="2800" dirty="0">
              <a:effectLst/>
            </a:endParaRPr>
          </a:p>
        </p:txBody>
      </p:sp>
      <p:sp>
        <p:nvSpPr>
          <p:cNvPr id="36867" name="Rectangle 3"/>
          <p:cNvSpPr>
            <a:spLocks noGrp="1" noChangeArrowheads="1"/>
          </p:cNvSpPr>
          <p:nvPr>
            <p:ph idx="1"/>
          </p:nvPr>
        </p:nvSpPr>
        <p:spPr>
          <a:xfrm>
            <a:off x="177799" y="1150544"/>
            <a:ext cx="8729133" cy="4903787"/>
          </a:xfrm>
        </p:spPr>
        <p:txBody>
          <a:bodyPr/>
          <a:lstStyle/>
          <a:p>
            <a:r>
              <a:rPr lang="en-US" altLang="en-US" sz="2400" b="1" dirty="0">
                <a:solidFill>
                  <a:srgbClr val="002060"/>
                </a:solidFill>
              </a:rPr>
              <a:t>Physical Data Independence </a:t>
            </a:r>
            <a:r>
              <a:rPr lang="en-US" altLang="en-US" sz="2400" dirty="0"/>
              <a:t>– the ability to modify the physical schema without changing the logical schema</a:t>
            </a:r>
          </a:p>
          <a:p>
            <a:pPr lvl="1"/>
            <a:r>
              <a:rPr lang="en-US" altLang="en-US" sz="2400" dirty="0"/>
              <a:t>Applications depend on the logical schema</a:t>
            </a:r>
          </a:p>
          <a:p>
            <a:pPr lvl="1"/>
            <a:r>
              <a:rPr lang="en-US" altLang="en-US" sz="2400" dirty="0"/>
              <a:t>In general, the interfaces between the various levels and components should be well defined so that changes in some parts do not seriously influence others.</a:t>
            </a:r>
          </a:p>
          <a:p>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Definition Language (DDL)</a:t>
            </a:r>
          </a:p>
        </p:txBody>
      </p:sp>
      <p:sp>
        <p:nvSpPr>
          <p:cNvPr id="29698" name="Rectangle 3"/>
          <p:cNvSpPr>
            <a:spLocks noGrp="1" noChangeArrowheads="1"/>
          </p:cNvSpPr>
          <p:nvPr>
            <p:ph idx="1"/>
          </p:nvPr>
        </p:nvSpPr>
        <p:spPr>
          <a:xfrm>
            <a:off x="185057" y="1208314"/>
            <a:ext cx="8920843" cy="5373915"/>
          </a:xfrm>
        </p:spPr>
        <p:txBody>
          <a:bodyPr/>
          <a:lstStyle/>
          <a:p>
            <a:r>
              <a:rPr lang="en-US" altLang="en-US" sz="2000" dirty="0"/>
              <a:t>Specification notation for defining the database schema</a:t>
            </a:r>
          </a:p>
          <a:p>
            <a:pPr lvl="1">
              <a:buFont typeface="Monotype Sorts" charset="2"/>
              <a:buNone/>
            </a:pPr>
            <a:r>
              <a:rPr lang="en-US" altLang="en-US" sz="2000" dirty="0"/>
              <a:t>Example: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r>
              <a:rPr lang="en-US" altLang="en-US" sz="2000" dirty="0"/>
              <a:t>DDL compiler generates a set of table templates stored in a </a:t>
            </a:r>
            <a:r>
              <a:rPr lang="en-US" altLang="en-US" sz="2000" b="1" i="1" dirty="0">
                <a:solidFill>
                  <a:srgbClr val="002060"/>
                </a:solidFill>
              </a:rPr>
              <a:t>data dictionary</a:t>
            </a:r>
          </a:p>
          <a:p>
            <a:r>
              <a:rPr lang="en-US" altLang="en-US" sz="2000" dirty="0"/>
              <a:t>Data dictionary contains metadata (i.e., data about data)</a:t>
            </a:r>
          </a:p>
          <a:p>
            <a:pPr lvl="1"/>
            <a:r>
              <a:rPr lang="en-US" altLang="en-US" sz="2000" dirty="0"/>
              <a:t>Database schema </a:t>
            </a:r>
          </a:p>
          <a:p>
            <a:pPr lvl="1"/>
            <a:r>
              <a:rPr lang="en-US" altLang="en-US" sz="2000" dirty="0"/>
              <a:t>Integrity constraints</a:t>
            </a:r>
          </a:p>
          <a:p>
            <a:pPr lvl="2"/>
            <a:r>
              <a:rPr lang="en-US" altLang="en-US" sz="2000" dirty="0"/>
              <a:t>Primary key (ID uniquely identifies instructors)</a:t>
            </a:r>
          </a:p>
          <a:p>
            <a:pPr lvl="1"/>
            <a:r>
              <a:rPr lang="en-US" altLang="en-US" sz="2000" dirty="0"/>
              <a:t>Authorization</a:t>
            </a:r>
          </a:p>
          <a:p>
            <a:pPr lvl="2"/>
            <a:r>
              <a:rPr lang="en-US" altLang="en-US" sz="2000" dirty="0"/>
              <a:t>Who can access what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Manipulation Language (DML)</a:t>
            </a:r>
          </a:p>
        </p:txBody>
      </p:sp>
      <p:sp>
        <p:nvSpPr>
          <p:cNvPr id="31746" name="Rectangle 3"/>
          <p:cNvSpPr>
            <a:spLocks noGrp="1" noChangeArrowheads="1"/>
          </p:cNvSpPr>
          <p:nvPr>
            <p:ph idx="1"/>
          </p:nvPr>
        </p:nvSpPr>
        <p:spPr>
          <a:xfrm>
            <a:off x="130629" y="1093790"/>
            <a:ext cx="8714921" cy="5448524"/>
          </a:xfrm>
        </p:spPr>
        <p:txBody>
          <a:bodyPr/>
          <a:lstStyle/>
          <a:p>
            <a:r>
              <a:rPr lang="en-US" altLang="en-US" sz="2000" dirty="0"/>
              <a:t>Language for accessing and updating the data organized by the appropriate data model</a:t>
            </a:r>
          </a:p>
          <a:p>
            <a:pPr lvl="1"/>
            <a:r>
              <a:rPr lang="en-US" altLang="en-US" sz="2000" dirty="0"/>
              <a:t>DML also known as query language</a:t>
            </a:r>
          </a:p>
          <a:p>
            <a:r>
              <a:rPr lang="en-US" altLang="en-US" sz="2000" dirty="0"/>
              <a:t>There are basically </a:t>
            </a:r>
            <a:r>
              <a:rPr lang="en-US" altLang="en-US" sz="2000" b="1" dirty="0"/>
              <a:t>two types of data-manipulation language</a:t>
            </a:r>
          </a:p>
          <a:p>
            <a:pPr lvl="1"/>
            <a:r>
              <a:rPr lang="en-US" altLang="en-US" sz="2000" b="1" dirty="0">
                <a:solidFill>
                  <a:srgbClr val="002060"/>
                </a:solidFill>
                <a:cs typeface="ＭＳ Ｐゴシック" charset="0"/>
              </a:rPr>
              <a:t>Procedural DML </a:t>
            </a:r>
            <a:r>
              <a:rPr lang="en-US" altLang="en-US" sz="2000" dirty="0">
                <a:cs typeface="ＭＳ Ｐゴシック" charset="0"/>
              </a:rPr>
              <a:t>--  require a user </a:t>
            </a:r>
            <a:r>
              <a:rPr lang="en-US" altLang="en-US" sz="2000" b="1" dirty="0">
                <a:cs typeface="ＭＳ Ｐゴシック" charset="0"/>
              </a:rPr>
              <a:t>to specify what data are needed and </a:t>
            </a:r>
            <a:r>
              <a:rPr lang="en-US" altLang="en-US" sz="2000" dirty="0">
                <a:solidFill>
                  <a:srgbClr val="FF0000"/>
                </a:solidFill>
                <a:cs typeface="ＭＳ Ｐゴシック" charset="0"/>
              </a:rPr>
              <a:t>how</a:t>
            </a:r>
            <a:r>
              <a:rPr lang="en-US" altLang="en-US" sz="2000" dirty="0">
                <a:cs typeface="ＭＳ Ｐゴシック" charset="0"/>
              </a:rPr>
              <a:t> to get those data.</a:t>
            </a:r>
          </a:p>
          <a:p>
            <a:pPr lvl="1"/>
            <a:r>
              <a:rPr lang="en-US" altLang="en-US" sz="2000" b="1" dirty="0">
                <a:solidFill>
                  <a:srgbClr val="002060"/>
                </a:solidFill>
                <a:cs typeface="ＭＳ Ｐゴシック" charset="0"/>
              </a:rPr>
              <a:t>Declarative DML  </a:t>
            </a:r>
            <a:r>
              <a:rPr lang="en-US" altLang="en-US" sz="2000" dirty="0">
                <a:cs typeface="ＭＳ Ｐゴシック" charset="0"/>
              </a:rPr>
              <a:t>-- </a:t>
            </a:r>
            <a:r>
              <a:rPr lang="en-US" altLang="en-US" sz="2000" b="1" dirty="0">
                <a:cs typeface="ＭＳ Ｐゴシック" charset="0"/>
              </a:rPr>
              <a:t>require</a:t>
            </a:r>
            <a:r>
              <a:rPr lang="en-US" altLang="en-US" sz="2000" dirty="0">
                <a:cs typeface="ＭＳ Ｐゴシック" charset="0"/>
              </a:rPr>
              <a:t> a user </a:t>
            </a:r>
            <a:r>
              <a:rPr lang="en-US" altLang="en-US" sz="2000" b="1" dirty="0">
                <a:cs typeface="ＭＳ Ｐゴシック" charset="0"/>
              </a:rPr>
              <a:t>to specify what data are needed </a:t>
            </a:r>
            <a:r>
              <a:rPr lang="en-US" altLang="en-US" sz="2000" b="1" dirty="0">
                <a:solidFill>
                  <a:srgbClr val="FF0000"/>
                </a:solidFill>
                <a:cs typeface="ＭＳ Ｐゴシック" charset="0"/>
              </a:rPr>
              <a:t>without</a:t>
            </a:r>
            <a:r>
              <a:rPr lang="en-US" altLang="en-US" sz="2000" b="1" dirty="0">
                <a:cs typeface="ＭＳ Ｐゴシック" charset="0"/>
              </a:rPr>
              <a:t> specifying </a:t>
            </a:r>
            <a:r>
              <a:rPr lang="en-US" altLang="en-US" sz="2000" b="1" dirty="0">
                <a:solidFill>
                  <a:srgbClr val="FF0000"/>
                </a:solidFill>
                <a:cs typeface="ＭＳ Ｐゴシック" charset="0"/>
              </a:rPr>
              <a:t>how</a:t>
            </a:r>
            <a:r>
              <a:rPr lang="en-US" altLang="en-US" sz="2000" b="1" dirty="0">
                <a:cs typeface="ＭＳ Ｐゴシック" charset="0"/>
              </a:rPr>
              <a:t> to get those data</a:t>
            </a:r>
            <a:r>
              <a:rPr lang="en-US" altLang="en-US" sz="2000" dirty="0">
                <a:cs typeface="ＭＳ Ｐゴシック" charset="0"/>
              </a:rPr>
              <a:t>. </a:t>
            </a:r>
          </a:p>
          <a:p>
            <a:r>
              <a:rPr lang="en-US" altLang="en-US" sz="2000" dirty="0"/>
              <a:t>Declarative DMLs are usually easier to learn and use than are procedural DMLs.  </a:t>
            </a:r>
          </a:p>
          <a:p>
            <a:r>
              <a:rPr lang="en-US" altLang="en-US" sz="2000" dirty="0"/>
              <a:t>Declarative DMLs are also referred to as </a:t>
            </a:r>
            <a:r>
              <a:rPr lang="en-US" altLang="en-US" sz="2000" b="1" dirty="0"/>
              <a:t>non-procedural DMLs</a:t>
            </a:r>
          </a:p>
          <a:p>
            <a:r>
              <a:rPr lang="en-US" altLang="en-US" sz="2000" dirty="0"/>
              <a:t>The portion of a DML that involves information retrieval is called a </a:t>
            </a:r>
            <a:r>
              <a:rPr lang="en-US" altLang="en-US" sz="2000" b="1" dirty="0">
                <a:solidFill>
                  <a:srgbClr val="002060"/>
                </a:solidFill>
              </a:rPr>
              <a:t>query</a:t>
            </a:r>
            <a:r>
              <a:rPr lang="en-US" altLang="en-US" sz="2000" dirty="0"/>
              <a:t> language.  </a:t>
            </a:r>
          </a:p>
          <a:p>
            <a:endParaRPr lang="en-US" altLang="en-US" sz="2000" dirty="0"/>
          </a:p>
          <a:p>
            <a:pPr lvl="1">
              <a:buFont typeface="Monotype Sorts" charset="2"/>
              <a:buNone/>
            </a:pPr>
            <a:endParaRPr lang="en-US" altLang="en-US" sz="2000" dirty="0"/>
          </a:p>
        </p:txBody>
      </p:sp>
    </p:spTree>
    <p:extLst>
      <p:ext uri="{BB962C8B-B14F-4D97-AF65-F5344CB8AC3E}">
        <p14:creationId xmlns:p14="http://schemas.microsoft.com/office/powerpoint/2010/main" val="155795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SQL Query Language</a:t>
            </a:r>
          </a:p>
        </p:txBody>
      </p:sp>
      <p:sp>
        <p:nvSpPr>
          <p:cNvPr id="33794" name="Rectangle 3"/>
          <p:cNvSpPr>
            <a:spLocks noGrp="1" noChangeArrowheads="1"/>
          </p:cNvSpPr>
          <p:nvPr>
            <p:ph idx="1"/>
          </p:nvPr>
        </p:nvSpPr>
        <p:spPr>
          <a:xfrm>
            <a:off x="768350" y="1143359"/>
            <a:ext cx="7603292" cy="4806338"/>
          </a:xfrm>
        </p:spPr>
        <p:txBody>
          <a:bodyPr/>
          <a:lstStyle/>
          <a:p>
            <a:r>
              <a:rPr lang="en-US" altLang="en-US" sz="2000" dirty="0"/>
              <a:t>SQL  query language is </a:t>
            </a:r>
            <a:r>
              <a:rPr lang="en-US" altLang="en-US" sz="2000" b="1" dirty="0"/>
              <a:t>nonprocedural</a:t>
            </a:r>
            <a:r>
              <a:rPr lang="en-US" altLang="en-US" sz="2000" dirty="0"/>
              <a:t>. A query takes as input several tables (possibly only one) and always returns a single table.</a:t>
            </a:r>
          </a:p>
          <a:p>
            <a:pPr>
              <a:tabLst>
                <a:tab pos="983456" algn="l"/>
              </a:tabLst>
            </a:pPr>
            <a:r>
              <a:rPr lang="en-US" altLang="en-US" sz="2000" dirty="0"/>
              <a:t>Example to find all instructors in Comp. Sci. dept</a:t>
            </a:r>
          </a:p>
          <a:p>
            <a:pPr>
              <a:buNone/>
              <a:tabLst>
                <a:tab pos="983456" algn="l"/>
              </a:tabLst>
            </a:pPr>
            <a:r>
              <a:rPr lang="en-US" altLang="en-US" sz="2000" b="1" dirty="0"/>
              <a:t>		select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dept_name =</a:t>
            </a:r>
            <a:r>
              <a:rPr lang="en-US" altLang="en-US" sz="2000" dirty="0"/>
              <a:t> </a:t>
            </a:r>
            <a:r>
              <a:rPr lang="en-US" altLang="ja-JP" sz="2000" dirty="0"/>
              <a:t>'Comp. Sci.'</a:t>
            </a:r>
            <a:endParaRPr lang="en-US" altLang="en-US" sz="2000" dirty="0"/>
          </a:p>
          <a:p>
            <a:r>
              <a:rPr lang="en-US" altLang="en-US" sz="2000" dirty="0"/>
              <a:t>SQL is </a:t>
            </a:r>
            <a:r>
              <a:rPr lang="en-US" altLang="en-US" sz="2000" b="1" dirty="0">
                <a:solidFill>
                  <a:srgbClr val="002060"/>
                </a:solidFill>
              </a:rPr>
              <a:t>NOT</a:t>
            </a:r>
            <a:r>
              <a:rPr lang="en-US" altLang="en-US" sz="2000" dirty="0"/>
              <a:t> a Turing machine equivalent language</a:t>
            </a:r>
          </a:p>
          <a:p>
            <a:r>
              <a:rPr lang="en-US" altLang="en-US" sz="2000" dirty="0"/>
              <a:t>To be able to compute complex functions SQL is usually embedded in some higher-level language</a:t>
            </a:r>
          </a:p>
          <a:p>
            <a:r>
              <a:rPr lang="en-US" altLang="en-US" sz="2000" dirty="0"/>
              <a:t>Application programs generally access databases through one of</a:t>
            </a:r>
          </a:p>
          <a:p>
            <a:pPr lvl="1"/>
            <a:r>
              <a:rPr lang="en-US" altLang="en-US" sz="2000" dirty="0"/>
              <a:t>Language extensions to allow embedded SQL</a:t>
            </a:r>
          </a:p>
          <a:p>
            <a:pPr lvl="1"/>
            <a:r>
              <a:rPr lang="en-US" altLang="en-US" sz="2000" dirty="0"/>
              <a:t>Application program interface (e.g., ODBC/JDBC) which allow SQL queries to be sent to a database</a:t>
            </a:r>
          </a:p>
          <a:p>
            <a:pPr>
              <a:buFont typeface="Monotype Sorts" charset="2"/>
              <a:buNone/>
            </a:pPr>
            <a:endParaRPr lang="en-US"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Access from Application Program</a:t>
            </a:r>
          </a:p>
        </p:txBody>
      </p:sp>
      <p:sp>
        <p:nvSpPr>
          <p:cNvPr id="35842" name="Rectangle 3"/>
          <p:cNvSpPr>
            <a:spLocks noGrp="1" noChangeArrowheads="1"/>
          </p:cNvSpPr>
          <p:nvPr>
            <p:ph idx="1"/>
          </p:nvPr>
        </p:nvSpPr>
        <p:spPr>
          <a:xfrm>
            <a:off x="768350" y="1191006"/>
            <a:ext cx="7585537" cy="4903787"/>
          </a:xfrm>
        </p:spPr>
        <p:txBody>
          <a:bodyPr/>
          <a:lstStyle/>
          <a:p>
            <a:r>
              <a:rPr lang="en-US" altLang="en-US" sz="2400" dirty="0"/>
              <a:t>Non-procedural query languages such as SQL are not as powerful as a universal Turing machine.</a:t>
            </a:r>
            <a:r>
              <a:rPr lang="en-US" altLang="en-US" sz="2400" dirty="0">
                <a:sym typeface="Symbol" panose="05050102010706020507" pitchFamily="18" charset="2"/>
              </a:rPr>
              <a:t>    </a:t>
            </a:r>
          </a:p>
          <a:p>
            <a:r>
              <a:rPr lang="en-US" altLang="en-US" sz="2400" dirty="0">
                <a:sym typeface="Symbol" panose="05050102010706020507" pitchFamily="18" charset="2"/>
              </a:rPr>
              <a:t>SQL does </a:t>
            </a:r>
            <a:r>
              <a:rPr lang="en-US" altLang="en-US" sz="2400" b="1" dirty="0">
                <a:sym typeface="Symbol" panose="05050102010706020507" pitchFamily="18" charset="2"/>
              </a:rPr>
              <a:t>not support actions such as input from users, output to displays</a:t>
            </a:r>
            <a:r>
              <a:rPr lang="en-US" altLang="en-US" sz="2400" dirty="0">
                <a:sym typeface="Symbol" panose="05050102010706020507" pitchFamily="18" charset="2"/>
              </a:rPr>
              <a:t>, or </a:t>
            </a:r>
            <a:r>
              <a:rPr lang="en-US" altLang="en-US" sz="2400" b="1" dirty="0">
                <a:sym typeface="Symbol" panose="05050102010706020507" pitchFamily="18" charset="2"/>
              </a:rPr>
              <a:t>communication</a:t>
            </a:r>
            <a:r>
              <a:rPr lang="en-US" altLang="en-US" sz="2400" dirty="0">
                <a:sym typeface="Symbol" panose="05050102010706020507" pitchFamily="18" charset="2"/>
              </a:rPr>
              <a:t> over the </a:t>
            </a:r>
            <a:r>
              <a:rPr lang="en-US" altLang="en-US" sz="2400" b="1" dirty="0">
                <a:sym typeface="Symbol" panose="05050102010706020507" pitchFamily="18" charset="2"/>
              </a:rPr>
              <a:t>network</a:t>
            </a:r>
            <a:r>
              <a:rPr lang="en-US" altLang="en-US" sz="2400" dirty="0">
                <a:sym typeface="Symbol" panose="05050102010706020507" pitchFamily="18" charset="2"/>
              </a:rPr>
              <a:t>.  </a:t>
            </a:r>
          </a:p>
          <a:p>
            <a:r>
              <a:rPr lang="en-US" altLang="en-US" sz="2400" dirty="0">
                <a:sym typeface="Symbol" panose="05050102010706020507" pitchFamily="18" charset="2"/>
              </a:rPr>
              <a:t>Such computations and actions must be written in a </a:t>
            </a:r>
            <a:r>
              <a:rPr lang="en-US" altLang="en-US" sz="2400" b="1" dirty="0">
                <a:solidFill>
                  <a:srgbClr val="002060"/>
                </a:solidFill>
                <a:sym typeface="Symbol" panose="05050102010706020507" pitchFamily="18" charset="2"/>
              </a:rPr>
              <a:t>host</a:t>
            </a:r>
            <a:r>
              <a:rPr lang="en-US" altLang="en-US" sz="2400" dirty="0">
                <a:solidFill>
                  <a:srgbClr val="002060"/>
                </a:solidFill>
                <a:sym typeface="Symbol" panose="05050102010706020507" pitchFamily="18" charset="2"/>
              </a:rPr>
              <a:t> </a:t>
            </a:r>
            <a:r>
              <a:rPr lang="en-US" altLang="en-US" sz="2400" b="1" dirty="0">
                <a:solidFill>
                  <a:srgbClr val="002060"/>
                </a:solidFill>
                <a:sym typeface="Symbol" panose="05050102010706020507" pitchFamily="18" charset="2"/>
              </a:rPr>
              <a:t>language</a:t>
            </a:r>
            <a:r>
              <a:rPr lang="en-US" altLang="en-US" sz="2400" dirty="0">
                <a:sym typeface="Symbol" panose="05050102010706020507" pitchFamily="18" charset="2"/>
              </a:rPr>
              <a:t>, such as C/C++, </a:t>
            </a:r>
            <a:r>
              <a:rPr lang="en-US" altLang="en-US" sz="2400" dirty="0">
                <a:solidFill>
                  <a:srgbClr val="FF0000"/>
                </a:solidFill>
                <a:sym typeface="Symbol" panose="05050102010706020507" pitchFamily="18" charset="2"/>
              </a:rPr>
              <a:t>Java</a:t>
            </a:r>
            <a:r>
              <a:rPr lang="en-US" altLang="en-US" sz="2400" dirty="0">
                <a:sym typeface="Symbol" panose="05050102010706020507" pitchFamily="18" charset="2"/>
              </a:rPr>
              <a:t> or </a:t>
            </a:r>
            <a:r>
              <a:rPr lang="en-US" altLang="en-US" sz="2400" dirty="0">
                <a:solidFill>
                  <a:srgbClr val="FF0000"/>
                </a:solidFill>
                <a:sym typeface="Symbol" panose="05050102010706020507" pitchFamily="18" charset="2"/>
              </a:rPr>
              <a:t>Python</a:t>
            </a:r>
            <a:r>
              <a:rPr lang="en-US" altLang="en-US" sz="2400" dirty="0">
                <a:sym typeface="Symbol" panose="05050102010706020507" pitchFamily="18" charset="2"/>
              </a:rPr>
              <a:t>, with embedded SQL queries that access the data in the database.</a:t>
            </a:r>
          </a:p>
          <a:p>
            <a:r>
              <a:rPr lang="en-US" altLang="en-US" sz="2400" b="1" dirty="0">
                <a:solidFill>
                  <a:srgbClr val="002060"/>
                </a:solidFill>
                <a:sym typeface="Symbol" panose="05050102010706020507" pitchFamily="18" charset="2"/>
              </a:rPr>
              <a:t>Application programs </a:t>
            </a:r>
            <a:r>
              <a:rPr lang="en-US" altLang="en-US" sz="2400" dirty="0">
                <a:sym typeface="Symbol" panose="05050102010706020507" pitchFamily="18" charset="2"/>
              </a:rPr>
              <a:t>-- are programs that are used to interact with the database in this fashion.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Design</a:t>
            </a:r>
          </a:p>
        </p:txBody>
      </p:sp>
      <p:sp>
        <p:nvSpPr>
          <p:cNvPr id="35842" name="Rectangle 3"/>
          <p:cNvSpPr>
            <a:spLocks noGrp="1" noChangeArrowheads="1"/>
          </p:cNvSpPr>
          <p:nvPr>
            <p:ph idx="1"/>
          </p:nvPr>
        </p:nvSpPr>
        <p:spPr>
          <a:xfrm>
            <a:off x="994300" y="1535768"/>
            <a:ext cx="7457242" cy="4425713"/>
          </a:xfrm>
        </p:spPr>
        <p:txBody>
          <a:bodyPr/>
          <a:lstStyle/>
          <a:p>
            <a:r>
              <a:rPr lang="en-US" altLang="en-US" sz="2400" dirty="0"/>
              <a:t>Logical Design –  Deciding on the database schema. Database design requires that we find a </a:t>
            </a:r>
            <a:r>
              <a:rPr lang="ja-JP" altLang="en-US" sz="2400" dirty="0"/>
              <a:t>“</a:t>
            </a:r>
            <a:r>
              <a:rPr lang="en-US" altLang="ja-JP" sz="2400" dirty="0"/>
              <a:t>good</a:t>
            </a:r>
            <a:r>
              <a:rPr lang="ja-JP" altLang="en-US" sz="2400" dirty="0"/>
              <a:t>”</a:t>
            </a:r>
            <a:r>
              <a:rPr lang="en-US" altLang="ja-JP" sz="2400" dirty="0"/>
              <a:t> collection of relation schemas.</a:t>
            </a:r>
          </a:p>
          <a:p>
            <a:pPr lvl="1"/>
            <a:r>
              <a:rPr lang="en-US" altLang="en-US" sz="2400" dirty="0"/>
              <a:t>Business decision – What attributes should we record in the database?</a:t>
            </a:r>
          </a:p>
          <a:p>
            <a:pPr lvl="1"/>
            <a:r>
              <a:rPr lang="en-US" altLang="en-US" sz="2400" dirty="0"/>
              <a:t>Computer Science decision –  What relation schemas should we have and how should the attributes be distributed among the various relation schemas?</a:t>
            </a:r>
          </a:p>
          <a:p>
            <a:r>
              <a:rPr lang="en-US" altLang="en-US" sz="2400" dirty="0"/>
              <a:t>Physical Design – Deciding on the physical layout of the database                </a:t>
            </a:r>
          </a:p>
          <a:p>
            <a:pPr>
              <a:buFont typeface="Monotype Sorts" charset="2"/>
              <a:buNone/>
            </a:pPr>
            <a:endParaRPr lang="en-US" altLang="en-US" sz="2400" dirty="0"/>
          </a:p>
          <a:p>
            <a:pPr>
              <a:buFont typeface="Monotype Sorts" charset="2"/>
              <a:buNone/>
            </a:pPr>
            <a:r>
              <a:rPr lang="en-US" altLang="en-US" sz="2400" dirty="0">
                <a:sym typeface="Symbol" panose="05050102010706020507" pitchFamily="18" charset="2"/>
              </a:rPr>
              <a:t>     </a:t>
            </a:r>
          </a:p>
        </p:txBody>
      </p:sp>
      <p:sp>
        <p:nvSpPr>
          <p:cNvPr id="35843" name="Rectangle 3"/>
          <p:cNvSpPr>
            <a:spLocks noChangeArrowheads="1"/>
          </p:cNvSpPr>
          <p:nvPr/>
        </p:nvSpPr>
        <p:spPr bwMode="auto">
          <a:xfrm>
            <a:off x="81643" y="1089305"/>
            <a:ext cx="8830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r>
              <a:rPr lang="en-US" altLang="en-US" sz="2400" dirty="0"/>
              <a:t>The process of designing the general structure of the database: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Engine</a:t>
            </a:r>
          </a:p>
        </p:txBody>
      </p:sp>
      <p:sp>
        <p:nvSpPr>
          <p:cNvPr id="49154" name="Rectangle 3"/>
          <p:cNvSpPr>
            <a:spLocks noGrp="1" noChangeArrowheads="1"/>
          </p:cNvSpPr>
          <p:nvPr>
            <p:ph idx="1"/>
          </p:nvPr>
        </p:nvSpPr>
        <p:spPr>
          <a:xfrm>
            <a:off x="234044" y="1154750"/>
            <a:ext cx="8909956" cy="4903787"/>
          </a:xfrm>
        </p:spPr>
        <p:txBody>
          <a:bodyPr/>
          <a:lstStyle/>
          <a:p>
            <a:r>
              <a:rPr lang="en-US" altLang="en-US" sz="2800" dirty="0"/>
              <a:t>A database system is partitioned into modules that deal with each of the </a:t>
            </a:r>
            <a:r>
              <a:rPr lang="en-US" altLang="en-US" sz="2800" b="1" dirty="0"/>
              <a:t>responsibilities</a:t>
            </a:r>
            <a:r>
              <a:rPr lang="en-US" altLang="en-US" sz="2800" dirty="0"/>
              <a:t> of the overall system.  </a:t>
            </a:r>
          </a:p>
          <a:p>
            <a:r>
              <a:rPr lang="en-US" altLang="en-US" sz="2800" dirty="0"/>
              <a:t>The </a:t>
            </a:r>
            <a:r>
              <a:rPr lang="en-US" altLang="en-US" sz="2800" b="1" dirty="0"/>
              <a:t>functional</a:t>
            </a:r>
            <a:r>
              <a:rPr lang="en-US" altLang="en-US" sz="2800" dirty="0"/>
              <a:t> </a:t>
            </a:r>
            <a:r>
              <a:rPr lang="en-US" altLang="en-US" sz="2800" b="1" dirty="0"/>
              <a:t>components</a:t>
            </a:r>
            <a:r>
              <a:rPr lang="en-US" altLang="en-US" sz="2800" dirty="0"/>
              <a:t> of a database system can be divided into</a:t>
            </a:r>
          </a:p>
          <a:p>
            <a:pPr lvl="1"/>
            <a:r>
              <a:rPr lang="en-US" altLang="en-US" sz="2800" dirty="0"/>
              <a:t>The </a:t>
            </a:r>
            <a:r>
              <a:rPr lang="en-US" altLang="en-US" sz="2800" b="1" dirty="0"/>
              <a:t>storage</a:t>
            </a:r>
            <a:r>
              <a:rPr lang="en-US" altLang="en-US" sz="2800" dirty="0"/>
              <a:t> </a:t>
            </a:r>
            <a:r>
              <a:rPr lang="en-US" altLang="en-US" sz="2800" b="1" dirty="0"/>
              <a:t>manager</a:t>
            </a:r>
            <a:r>
              <a:rPr lang="en-US" altLang="en-US" sz="2800" dirty="0"/>
              <a:t>,</a:t>
            </a:r>
          </a:p>
          <a:p>
            <a:pPr lvl="1"/>
            <a:r>
              <a:rPr lang="en-US" altLang="en-US" sz="2800" dirty="0"/>
              <a:t>The  </a:t>
            </a:r>
            <a:r>
              <a:rPr lang="en-US" altLang="en-US" sz="2800" b="1" dirty="0"/>
              <a:t>query</a:t>
            </a:r>
            <a:r>
              <a:rPr lang="en-US" altLang="en-US" sz="2800" dirty="0"/>
              <a:t> </a:t>
            </a:r>
            <a:r>
              <a:rPr lang="en-US" altLang="en-US" sz="2800" b="1" dirty="0"/>
              <a:t>processor</a:t>
            </a:r>
            <a:r>
              <a:rPr lang="en-US" altLang="en-US" sz="2800" dirty="0"/>
              <a:t> component, </a:t>
            </a:r>
          </a:p>
          <a:p>
            <a:pPr lvl="1"/>
            <a:r>
              <a:rPr lang="en-US" altLang="en-US" sz="2800" dirty="0"/>
              <a:t>The </a:t>
            </a:r>
            <a:r>
              <a:rPr lang="en-US" altLang="en-US" sz="2800" b="1" dirty="0"/>
              <a:t>transaction</a:t>
            </a:r>
            <a:r>
              <a:rPr lang="en-US" altLang="en-US" sz="2800" dirty="0"/>
              <a:t> </a:t>
            </a:r>
            <a:r>
              <a:rPr lang="en-US" altLang="en-US" sz="2800" b="1" dirty="0"/>
              <a:t>management</a:t>
            </a:r>
            <a:r>
              <a:rPr lang="en-US" altLang="en-US" sz="2800" dirty="0"/>
              <a:t> component.</a:t>
            </a:r>
          </a:p>
          <a:p>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a:t>
            </a:r>
          </a:p>
        </p:txBody>
      </p:sp>
      <p:sp>
        <p:nvSpPr>
          <p:cNvPr id="49154" name="Rectangle 3"/>
          <p:cNvSpPr>
            <a:spLocks noGrp="1" noChangeArrowheads="1"/>
          </p:cNvSpPr>
          <p:nvPr>
            <p:ph idx="1"/>
          </p:nvPr>
        </p:nvSpPr>
        <p:spPr>
          <a:xfrm>
            <a:off x="114300" y="1012372"/>
            <a:ext cx="8877299" cy="4937558"/>
          </a:xfrm>
        </p:spPr>
        <p:txBody>
          <a:bodyPr/>
          <a:lstStyle/>
          <a:p>
            <a:r>
              <a:rPr lang="en-US" altLang="en-US" sz="2400" dirty="0"/>
              <a:t>A program module that provides the </a:t>
            </a:r>
            <a:r>
              <a:rPr lang="en-US" altLang="en-US" sz="2400" b="1" dirty="0"/>
              <a:t>interface</a:t>
            </a:r>
            <a:r>
              <a:rPr lang="en-US" altLang="en-US" sz="2400" dirty="0"/>
              <a:t> between the </a:t>
            </a:r>
            <a:r>
              <a:rPr lang="en-US" altLang="en-US" sz="2400" b="1" dirty="0"/>
              <a:t>low-level data </a:t>
            </a:r>
            <a:r>
              <a:rPr lang="en-US" altLang="en-US" sz="2400" dirty="0"/>
              <a:t>stored in the </a:t>
            </a:r>
            <a:r>
              <a:rPr lang="en-US" altLang="en-US" sz="2400" b="1" dirty="0"/>
              <a:t>database</a:t>
            </a:r>
            <a:r>
              <a:rPr lang="en-US" altLang="en-US" sz="2400" dirty="0"/>
              <a:t> and the </a:t>
            </a:r>
            <a:r>
              <a:rPr lang="en-US" altLang="en-US" sz="2400" b="1" dirty="0"/>
              <a:t>application</a:t>
            </a:r>
            <a:r>
              <a:rPr lang="en-US" altLang="en-US" sz="2400" dirty="0"/>
              <a:t> programs and queries submitted to the system.</a:t>
            </a:r>
          </a:p>
          <a:p>
            <a:r>
              <a:rPr lang="en-US" altLang="en-US" sz="2400" dirty="0"/>
              <a:t>The </a:t>
            </a:r>
            <a:r>
              <a:rPr lang="en-US" altLang="en-US" sz="2400" b="1" dirty="0"/>
              <a:t>storage manager </a:t>
            </a:r>
            <a:r>
              <a:rPr lang="en-US" altLang="en-US" sz="2400" dirty="0"/>
              <a:t>is responsible to the following tasks: </a:t>
            </a:r>
          </a:p>
          <a:p>
            <a:pPr lvl="1"/>
            <a:r>
              <a:rPr lang="en-US" altLang="en-US" sz="2400" b="1" dirty="0"/>
              <a:t>Interaction</a:t>
            </a:r>
            <a:r>
              <a:rPr lang="en-US" altLang="en-US" sz="2400" dirty="0"/>
              <a:t> with the </a:t>
            </a:r>
            <a:r>
              <a:rPr lang="en-US" altLang="en-US" sz="2400" b="1" dirty="0"/>
              <a:t>OS</a:t>
            </a:r>
            <a:r>
              <a:rPr lang="en-US" altLang="en-US" sz="2400" dirty="0"/>
              <a:t> </a:t>
            </a:r>
            <a:r>
              <a:rPr lang="en-US" altLang="en-US" sz="2400" b="1" dirty="0"/>
              <a:t>file</a:t>
            </a:r>
            <a:r>
              <a:rPr lang="en-US" altLang="en-US" sz="2400" dirty="0"/>
              <a:t> </a:t>
            </a:r>
            <a:r>
              <a:rPr lang="en-US" altLang="en-US" sz="2400" b="1" dirty="0"/>
              <a:t>manager</a:t>
            </a:r>
            <a:r>
              <a:rPr lang="en-US" altLang="en-US" sz="2400" dirty="0"/>
              <a:t> </a:t>
            </a:r>
          </a:p>
          <a:p>
            <a:pPr lvl="1"/>
            <a:r>
              <a:rPr lang="en-US" altLang="en-US" sz="2400" dirty="0"/>
              <a:t>Efficient </a:t>
            </a:r>
            <a:r>
              <a:rPr lang="en-US" altLang="en-US" sz="2400" b="1" dirty="0"/>
              <a:t>storing</a:t>
            </a:r>
            <a:r>
              <a:rPr lang="en-US" altLang="en-US" sz="2400" dirty="0"/>
              <a:t>, </a:t>
            </a:r>
            <a:r>
              <a:rPr lang="en-US" altLang="en-US" sz="2400" b="1" dirty="0"/>
              <a:t>retrieving</a:t>
            </a:r>
            <a:r>
              <a:rPr lang="en-US" altLang="en-US" sz="2400" dirty="0"/>
              <a:t> and </a:t>
            </a:r>
            <a:r>
              <a:rPr lang="en-US" altLang="en-US" sz="2400" b="1" dirty="0"/>
              <a:t>updating</a:t>
            </a:r>
            <a:r>
              <a:rPr lang="en-US" altLang="en-US" sz="2400" dirty="0"/>
              <a:t> of data</a:t>
            </a:r>
          </a:p>
          <a:p>
            <a:r>
              <a:rPr lang="en-US" altLang="en-US" sz="2400" dirty="0"/>
              <a:t>The </a:t>
            </a:r>
            <a:r>
              <a:rPr lang="en-US" altLang="en-US" sz="2400" b="1" dirty="0"/>
              <a:t>storage</a:t>
            </a:r>
            <a:r>
              <a:rPr lang="en-US" altLang="en-US" sz="2400" dirty="0"/>
              <a:t> manager </a:t>
            </a:r>
            <a:r>
              <a:rPr lang="en-US" altLang="en-US" sz="2400" b="1" dirty="0"/>
              <a:t>components</a:t>
            </a:r>
            <a:r>
              <a:rPr lang="en-US" altLang="en-US" sz="2400" dirty="0"/>
              <a:t> include:</a:t>
            </a:r>
          </a:p>
          <a:p>
            <a:pPr lvl="1"/>
            <a:r>
              <a:rPr lang="en-US" altLang="en-US" sz="2400" b="1" dirty="0"/>
              <a:t>Authorization</a:t>
            </a:r>
            <a:r>
              <a:rPr lang="en-US" altLang="en-US" sz="2400" dirty="0"/>
              <a:t> and </a:t>
            </a:r>
            <a:r>
              <a:rPr lang="en-US" altLang="en-US" sz="2400" b="1" dirty="0"/>
              <a:t>integrity</a:t>
            </a:r>
            <a:r>
              <a:rPr lang="en-US" altLang="en-US" sz="2400" dirty="0"/>
              <a:t> manager</a:t>
            </a:r>
          </a:p>
          <a:p>
            <a:pPr lvl="1"/>
            <a:r>
              <a:rPr lang="en-US" altLang="en-US" sz="2400" b="1" dirty="0"/>
              <a:t>Transaction</a:t>
            </a:r>
            <a:r>
              <a:rPr lang="en-US" altLang="en-US" sz="2400" dirty="0"/>
              <a:t> manager</a:t>
            </a:r>
          </a:p>
          <a:p>
            <a:pPr lvl="1"/>
            <a:r>
              <a:rPr lang="en-US" altLang="en-US" sz="2400" b="1" dirty="0"/>
              <a:t>File</a:t>
            </a:r>
            <a:r>
              <a:rPr lang="en-US" altLang="en-US" sz="2400" dirty="0"/>
              <a:t> manager</a:t>
            </a:r>
          </a:p>
          <a:p>
            <a:pPr lvl="1"/>
            <a:r>
              <a:rPr lang="en-US" altLang="en-US" sz="2400" b="1" dirty="0"/>
              <a:t>Buffer</a:t>
            </a:r>
            <a:r>
              <a:rPr lang="en-US" altLang="en-US" sz="2400" dirty="0"/>
              <a:t> manager</a:t>
            </a:r>
          </a:p>
          <a:p>
            <a:pPr lvl="1">
              <a:buFont typeface="Monotype Sorts" charset="2"/>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dirty="0">
                <a:effectLst/>
              </a:rPr>
              <a:t>Storage Manager (Cont.)</a:t>
            </a:r>
          </a:p>
        </p:txBody>
      </p:sp>
      <p:sp>
        <p:nvSpPr>
          <p:cNvPr id="49154" name="Rectangle 3"/>
          <p:cNvSpPr>
            <a:spLocks noGrp="1" noChangeArrowheads="1"/>
          </p:cNvSpPr>
          <p:nvPr>
            <p:ph idx="1"/>
          </p:nvPr>
        </p:nvSpPr>
        <p:spPr>
          <a:xfrm>
            <a:off x="190500" y="1082239"/>
            <a:ext cx="8261042" cy="3990504"/>
          </a:xfrm>
        </p:spPr>
        <p:txBody>
          <a:bodyPr/>
          <a:lstStyle/>
          <a:p>
            <a:r>
              <a:rPr lang="en-US" altLang="en-US" sz="2800" dirty="0"/>
              <a:t>The </a:t>
            </a:r>
            <a:r>
              <a:rPr lang="en-US" altLang="en-US" sz="2800" b="1" dirty="0"/>
              <a:t>storage manager implements several data</a:t>
            </a:r>
            <a:r>
              <a:rPr lang="en-US" altLang="en-US" sz="2800" dirty="0"/>
              <a:t> </a:t>
            </a:r>
            <a:r>
              <a:rPr lang="en-US" altLang="en-US" sz="2800" b="1" dirty="0"/>
              <a:t>structures</a:t>
            </a:r>
            <a:r>
              <a:rPr lang="en-US" altLang="en-US" sz="2800" dirty="0"/>
              <a:t> as part of the physical system implementation:</a:t>
            </a:r>
          </a:p>
          <a:p>
            <a:pPr lvl="1"/>
            <a:r>
              <a:rPr lang="en-US" altLang="en-US" sz="2800" b="1" dirty="0"/>
              <a:t>Data files </a:t>
            </a:r>
            <a:r>
              <a:rPr lang="en-US" altLang="en-US" sz="2800" dirty="0"/>
              <a:t>-- store the database itself</a:t>
            </a:r>
          </a:p>
          <a:p>
            <a:pPr lvl="1"/>
            <a:r>
              <a:rPr lang="en-US" altLang="en-US" sz="2800" b="1" dirty="0"/>
              <a:t>Data</a:t>
            </a:r>
            <a:r>
              <a:rPr lang="en-US" altLang="en-US" sz="2800" dirty="0"/>
              <a:t> </a:t>
            </a:r>
            <a:r>
              <a:rPr lang="en-US" altLang="en-US" sz="2800" b="1" dirty="0"/>
              <a:t>dictionary</a:t>
            </a:r>
            <a:r>
              <a:rPr lang="en-US" altLang="en-US" sz="2800" dirty="0"/>
              <a:t> --  stores metadata about the structure of the database, in particular the schema of the database.</a:t>
            </a:r>
          </a:p>
          <a:p>
            <a:pPr lvl="1"/>
            <a:r>
              <a:rPr lang="en-US" altLang="en-US" sz="2800" b="1" dirty="0"/>
              <a:t>Indices</a:t>
            </a:r>
            <a:r>
              <a:rPr lang="en-US" altLang="en-US" sz="2800" dirty="0"/>
              <a:t> --  can provide fast access to data items.  A database index provides pointers to those data items that hold a particular value.  </a:t>
            </a:r>
          </a:p>
          <a:p>
            <a:endParaRPr lang="en-US" altLang="en-US" sz="2800" dirty="0"/>
          </a:p>
          <a:p>
            <a:pPr lvl="1">
              <a:buFont typeface="Monotype Sorts" charset="2"/>
              <a:buNone/>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Processor</a:t>
            </a:r>
          </a:p>
        </p:txBody>
      </p:sp>
      <p:sp>
        <p:nvSpPr>
          <p:cNvPr id="53250" name="Rectangle 3"/>
          <p:cNvSpPr>
            <a:spLocks noGrp="1" noChangeArrowheads="1"/>
          </p:cNvSpPr>
          <p:nvPr>
            <p:ph idx="1"/>
          </p:nvPr>
        </p:nvSpPr>
        <p:spPr>
          <a:xfrm>
            <a:off x="-59871" y="1143038"/>
            <a:ext cx="9280071" cy="4903787"/>
          </a:xfrm>
        </p:spPr>
        <p:txBody>
          <a:bodyPr/>
          <a:lstStyle/>
          <a:p>
            <a:r>
              <a:rPr lang="en-US" altLang="en-US" sz="2400" dirty="0"/>
              <a:t>The </a:t>
            </a:r>
            <a:r>
              <a:rPr lang="en-US" altLang="en-US" sz="2400" b="1" dirty="0"/>
              <a:t>query</a:t>
            </a:r>
            <a:r>
              <a:rPr lang="en-US" altLang="en-US" sz="2400" dirty="0"/>
              <a:t> </a:t>
            </a:r>
            <a:r>
              <a:rPr lang="en-US" altLang="en-US" sz="2400" b="1" dirty="0"/>
              <a:t>processor</a:t>
            </a:r>
            <a:r>
              <a:rPr lang="en-US" altLang="en-US" sz="2400" dirty="0"/>
              <a:t> components include:</a:t>
            </a:r>
          </a:p>
          <a:p>
            <a:pPr lvl="1"/>
            <a:r>
              <a:rPr lang="en-US" altLang="en-US" sz="2400" b="1" dirty="0"/>
              <a:t>DDL</a:t>
            </a:r>
            <a:r>
              <a:rPr lang="en-US" altLang="en-US" sz="2400" dirty="0"/>
              <a:t>  </a:t>
            </a:r>
            <a:r>
              <a:rPr lang="en-US" altLang="en-US" sz="2400" b="1" dirty="0"/>
              <a:t>interpreter</a:t>
            </a:r>
            <a:r>
              <a:rPr lang="en-US" altLang="en-US" sz="2400" dirty="0"/>
              <a:t> --  interprets DDL statements and records the definitions in the data dictionary.</a:t>
            </a:r>
          </a:p>
          <a:p>
            <a:pPr lvl="1"/>
            <a:r>
              <a:rPr lang="en-US" altLang="en-US" sz="2400" b="1" dirty="0"/>
              <a:t>DML</a:t>
            </a:r>
            <a:r>
              <a:rPr lang="en-US" altLang="en-US" sz="2400" dirty="0"/>
              <a:t> </a:t>
            </a:r>
            <a:r>
              <a:rPr lang="en-US" altLang="en-US" sz="2400" b="1" dirty="0"/>
              <a:t>compiler</a:t>
            </a:r>
            <a:r>
              <a:rPr lang="en-US" altLang="en-US" sz="2400" dirty="0"/>
              <a:t> -- translates DML statements in a query language into an evaluation plan consisting of low-level instructions that the query evaluation engine understands.</a:t>
            </a:r>
          </a:p>
          <a:p>
            <a:pPr lvl="2"/>
            <a:r>
              <a:rPr lang="en-US" altLang="en-US" sz="2400" dirty="0"/>
              <a:t>The DML compiler performs query optimization; that is, it picks the lowest cost evaluation plan from among the </a:t>
            </a:r>
            <a:r>
              <a:rPr lang="en-US" altLang="en-US" sz="2400" b="1" dirty="0"/>
              <a:t>various</a:t>
            </a:r>
            <a:r>
              <a:rPr lang="en-US" altLang="en-US" sz="2400" dirty="0"/>
              <a:t> </a:t>
            </a:r>
            <a:r>
              <a:rPr lang="en-US" altLang="en-US" sz="2400" b="1" dirty="0"/>
              <a:t>alternatives</a:t>
            </a:r>
            <a:r>
              <a:rPr lang="en-US" altLang="en-US" sz="2400" dirty="0"/>
              <a:t>.</a:t>
            </a:r>
          </a:p>
          <a:p>
            <a:pPr lvl="1"/>
            <a:r>
              <a:rPr lang="en-US" altLang="en-US" sz="2400" b="1" dirty="0"/>
              <a:t>Query</a:t>
            </a:r>
            <a:r>
              <a:rPr lang="en-US" altLang="en-US" sz="2400" dirty="0"/>
              <a:t> </a:t>
            </a:r>
            <a:r>
              <a:rPr lang="en-US" altLang="en-US" sz="2400" b="1" dirty="0"/>
              <a:t>evaluation</a:t>
            </a:r>
            <a:r>
              <a:rPr lang="en-US" altLang="en-US" sz="2400" dirty="0"/>
              <a:t> </a:t>
            </a:r>
            <a:r>
              <a:rPr lang="en-US" altLang="en-US" sz="2400" b="1" dirty="0"/>
              <a:t>engine</a:t>
            </a:r>
            <a:r>
              <a:rPr lang="en-US" altLang="en-US" sz="2400" dirty="0"/>
              <a:t> -- executes </a:t>
            </a:r>
            <a:r>
              <a:rPr lang="en-US" altLang="en-US" sz="2400" b="1" dirty="0"/>
              <a:t>low-level instructions </a:t>
            </a:r>
            <a:r>
              <a:rPr lang="en-US" altLang="en-US" sz="2400" dirty="0"/>
              <a:t>generated by the DML compiler.</a:t>
            </a:r>
          </a:p>
          <a:p>
            <a:pPr lvl="1"/>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Processing</a:t>
            </a:r>
          </a:p>
        </p:txBody>
      </p:sp>
      <p:sp>
        <p:nvSpPr>
          <p:cNvPr id="51202" name="Rectangle 3"/>
          <p:cNvSpPr>
            <a:spLocks noGrp="1" noChangeArrowheads="1"/>
          </p:cNvSpPr>
          <p:nvPr>
            <p:ph idx="1"/>
          </p:nvPr>
        </p:nvSpPr>
        <p:spPr>
          <a:xfrm>
            <a:off x="822778" y="949646"/>
            <a:ext cx="7327139" cy="1100771"/>
          </a:xfrm>
        </p:spPr>
        <p:txBody>
          <a:bodyPr/>
          <a:lstStyle/>
          <a:p>
            <a:pPr>
              <a:buFont typeface="Monotype Sorts" charset="2"/>
              <a:buNone/>
            </a:pPr>
            <a:r>
              <a:rPr lang="en-US" altLang="en-US" sz="2400" dirty="0"/>
              <a:t>1.	Parsing and translation</a:t>
            </a:r>
          </a:p>
          <a:p>
            <a:pPr>
              <a:buFont typeface="Monotype Sorts" charset="2"/>
              <a:buNone/>
            </a:pPr>
            <a:r>
              <a:rPr lang="en-US" altLang="en-US" sz="2400" dirty="0"/>
              <a:t>2.	Optimization</a:t>
            </a:r>
          </a:p>
          <a:p>
            <a:pPr>
              <a:buFont typeface="Monotype Sorts" charset="2"/>
              <a:buNone/>
            </a:pPr>
            <a:r>
              <a:rPr lang="en-US" altLang="en-US" sz="2400" dirty="0"/>
              <a:t>3.	Evaluation</a:t>
            </a:r>
          </a:p>
        </p:txBody>
      </p:sp>
      <p:pic>
        <p:nvPicPr>
          <p:cNvPr id="512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1" y="2272989"/>
            <a:ext cx="7134118" cy="428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Transaction Management</a:t>
            </a:r>
            <a:r>
              <a:rPr lang="en-US" altLang="en-US" dirty="0">
                <a:effectLst/>
              </a:rPr>
              <a:t>	</a:t>
            </a:r>
          </a:p>
        </p:txBody>
      </p:sp>
      <p:sp>
        <p:nvSpPr>
          <p:cNvPr id="78851" name="Rectangle 3"/>
          <p:cNvSpPr>
            <a:spLocks noGrp="1" noChangeArrowheads="1"/>
          </p:cNvSpPr>
          <p:nvPr>
            <p:ph idx="1"/>
          </p:nvPr>
        </p:nvSpPr>
        <p:spPr>
          <a:xfrm>
            <a:off x="141514" y="1130367"/>
            <a:ext cx="8888186" cy="3661090"/>
          </a:xfrm>
        </p:spPr>
        <p:txBody>
          <a:bodyPr/>
          <a:lstStyle/>
          <a:p>
            <a:r>
              <a:rPr lang="en-US" altLang="en-US" sz="2800" dirty="0">
                <a:sym typeface="Symbol" panose="05050102010706020507" pitchFamily="18" charset="2"/>
              </a:rPr>
              <a:t>A</a:t>
            </a:r>
            <a:r>
              <a:rPr lang="en-US" altLang="en-US" sz="2800" b="1" dirty="0">
                <a:solidFill>
                  <a:srgbClr val="002060"/>
                </a:solidFill>
                <a:sym typeface="Symbol" panose="05050102010706020507" pitchFamily="18" charset="2"/>
              </a:rPr>
              <a:t> transaction </a:t>
            </a:r>
            <a:r>
              <a:rPr lang="en-US" altLang="en-US" sz="2800" dirty="0"/>
              <a:t>is a collection of operations that performs a single logical function in a database application</a:t>
            </a:r>
          </a:p>
          <a:p>
            <a:r>
              <a:rPr lang="en-US" altLang="en-US" sz="2800" b="1" dirty="0">
                <a:solidFill>
                  <a:srgbClr val="002060"/>
                </a:solidFill>
                <a:sym typeface="Symbol" panose="05050102010706020507" pitchFamily="18" charset="2"/>
              </a:rPr>
              <a:t>Transaction-management component </a:t>
            </a:r>
            <a:r>
              <a:rPr lang="en-US" altLang="en-US" sz="2800" dirty="0"/>
              <a:t>ensures that the database remains in a consistent (correct) state despite system failures (e.g., power failures and operating system crashes) and transaction failures.</a:t>
            </a:r>
          </a:p>
          <a:p>
            <a:r>
              <a:rPr lang="en-US" altLang="en-US" sz="2800" b="1" dirty="0">
                <a:solidFill>
                  <a:srgbClr val="002060"/>
                </a:solidFill>
                <a:sym typeface="Symbol" panose="05050102010706020507" pitchFamily="18" charset="2"/>
              </a:rPr>
              <a:t>Concurrency-control manager </a:t>
            </a:r>
            <a:r>
              <a:rPr lang="en-US" altLang="en-US" sz="2800" dirty="0"/>
              <a:t>controls the interaction among the concurrent transactions, to ensure the consistency of the database.</a:t>
            </a:r>
            <a:r>
              <a:rPr lang="en-US" altLang="en-US" sz="2800" b="1" dirty="0">
                <a:solidFill>
                  <a:schemeClr val="tx2"/>
                </a:solidFill>
              </a:rPr>
              <a:t> </a:t>
            </a:r>
          </a:p>
          <a:p>
            <a:endParaRPr lang="en-US" altLang="en-US" sz="2800" b="1"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Architecture</a:t>
            </a:r>
          </a:p>
        </p:txBody>
      </p:sp>
      <p:sp>
        <p:nvSpPr>
          <p:cNvPr id="61442" name="Rectangle 3"/>
          <p:cNvSpPr>
            <a:spLocks noGrp="1" noChangeArrowheads="1"/>
          </p:cNvSpPr>
          <p:nvPr>
            <p:ph idx="1"/>
          </p:nvPr>
        </p:nvSpPr>
        <p:spPr>
          <a:xfrm>
            <a:off x="768350" y="1093788"/>
            <a:ext cx="7354718" cy="4903787"/>
          </a:xfrm>
        </p:spPr>
        <p:txBody>
          <a:bodyPr/>
          <a:lstStyle/>
          <a:p>
            <a:r>
              <a:rPr lang="en-US" altLang="en-US" sz="2400" dirty="0"/>
              <a:t>Centralized databases</a:t>
            </a:r>
          </a:p>
          <a:p>
            <a:pPr lvl="1"/>
            <a:r>
              <a:rPr lang="en-US" altLang="en-US" sz="2000" dirty="0"/>
              <a:t>One to a few cores, shared memory</a:t>
            </a:r>
          </a:p>
          <a:p>
            <a:r>
              <a:rPr lang="en-US" altLang="en-US" sz="2400" dirty="0"/>
              <a:t>Client-server, </a:t>
            </a:r>
          </a:p>
          <a:p>
            <a:pPr lvl="1"/>
            <a:r>
              <a:rPr lang="en-US" altLang="en-US" sz="2000" dirty="0"/>
              <a:t>One server machine executes work on behalf of multiple client machines.</a:t>
            </a:r>
          </a:p>
          <a:p>
            <a:r>
              <a:rPr lang="en-US" altLang="en-US" sz="2400" dirty="0"/>
              <a:t>Parallel databases</a:t>
            </a:r>
          </a:p>
          <a:p>
            <a:pPr lvl="1"/>
            <a:r>
              <a:rPr lang="en-US" altLang="en-US" sz="2000" dirty="0"/>
              <a:t>Many core shared memory</a:t>
            </a:r>
          </a:p>
          <a:p>
            <a:pPr lvl="1"/>
            <a:r>
              <a:rPr lang="en-US" altLang="en-US" sz="2000" dirty="0"/>
              <a:t>Shared disk</a:t>
            </a:r>
          </a:p>
          <a:p>
            <a:pPr lvl="1"/>
            <a:r>
              <a:rPr lang="en-US" altLang="en-US" sz="2000" dirty="0"/>
              <a:t>Shared nothing</a:t>
            </a:r>
          </a:p>
          <a:p>
            <a:r>
              <a:rPr lang="en-US" altLang="en-US" sz="2400" dirty="0"/>
              <a:t>Distributed databases</a:t>
            </a:r>
          </a:p>
          <a:p>
            <a:pPr lvl="1"/>
            <a:r>
              <a:rPr lang="en-US" altLang="en-US" sz="2000" dirty="0">
                <a:sym typeface="Symbol" panose="05050102010706020507" pitchFamily="18" charset="2"/>
              </a:rPr>
              <a:t>Geographical distribution</a:t>
            </a:r>
          </a:p>
          <a:p>
            <a:pPr lvl="1"/>
            <a:r>
              <a:rPr lang="en-US" altLang="en-US" sz="2000" dirty="0">
                <a:sym typeface="Symbol" panose="05050102010706020507" pitchFamily="18" charset="2"/>
              </a:rPr>
              <a:t>Schema/data heterogeneity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Outline</a:t>
            </a:r>
          </a:p>
        </p:txBody>
      </p:sp>
      <p:sp>
        <p:nvSpPr>
          <p:cNvPr id="7170" name="Rectangle 3"/>
          <p:cNvSpPr>
            <a:spLocks noGrp="1" noChangeArrowheads="1"/>
          </p:cNvSpPr>
          <p:nvPr>
            <p:ph idx="1"/>
          </p:nvPr>
        </p:nvSpPr>
        <p:spPr>
          <a:xfrm>
            <a:off x="768351" y="1093791"/>
            <a:ext cx="7851394" cy="3538368"/>
          </a:xfrm>
        </p:spPr>
        <p:txBody>
          <a:bodyPr lIns="91440"/>
          <a:lstStyle/>
          <a:p>
            <a:pPr indent="-365760"/>
            <a:r>
              <a:rPr lang="en-US" altLang="en-US" sz="1700" dirty="0"/>
              <a:t>Database-System Applications</a:t>
            </a:r>
          </a:p>
          <a:p>
            <a:pPr indent="-365760"/>
            <a:r>
              <a:rPr lang="en-US" altLang="en-US" sz="1700" dirty="0"/>
              <a:t>Purpose of Database Systems</a:t>
            </a:r>
          </a:p>
          <a:p>
            <a:pPr indent="-365760"/>
            <a:r>
              <a:rPr lang="en-US" altLang="en-US" sz="1700" dirty="0"/>
              <a:t>View of Data</a:t>
            </a:r>
          </a:p>
          <a:p>
            <a:pPr indent="-365760"/>
            <a:r>
              <a:rPr lang="en-US" altLang="en-US" sz="1700" dirty="0"/>
              <a:t>Database Languages</a:t>
            </a:r>
          </a:p>
          <a:p>
            <a:pPr indent="-365760"/>
            <a:r>
              <a:rPr lang="en-US" altLang="en-US" sz="1700" dirty="0"/>
              <a:t>Database Design</a:t>
            </a:r>
          </a:p>
          <a:p>
            <a:pPr indent="-365760"/>
            <a:r>
              <a:rPr lang="en-US" altLang="en-US" sz="1700" dirty="0"/>
              <a:t>Database Engine</a:t>
            </a:r>
          </a:p>
          <a:p>
            <a:pPr indent="-365760"/>
            <a:r>
              <a:rPr lang="en-US" altLang="en-US" sz="1700" dirty="0"/>
              <a:t>Database Architecture</a:t>
            </a:r>
          </a:p>
          <a:p>
            <a:pPr indent="-365760"/>
            <a:r>
              <a:rPr lang="en-US" altLang="en-US" sz="1700" dirty="0"/>
              <a:t>Database Users and Administrators</a:t>
            </a:r>
          </a:p>
          <a:p>
            <a:pPr indent="-365760"/>
            <a:r>
              <a:rPr lang="en-US" altLang="en-US" sz="1700" dirty="0"/>
              <a:t>History of Database Systems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74E-9429-4B1E-981E-C70D2AC67205}"/>
              </a:ext>
            </a:extLst>
          </p:cNvPr>
          <p:cNvSpPr>
            <a:spLocks noGrp="1"/>
          </p:cNvSpPr>
          <p:nvPr>
            <p:ph type="title"/>
          </p:nvPr>
        </p:nvSpPr>
        <p:spPr>
          <a:xfrm>
            <a:off x="6281058" y="210003"/>
            <a:ext cx="2918317" cy="762139"/>
          </a:xfrm>
        </p:spPr>
        <p:txBody>
          <a:bodyPr/>
          <a:lstStyle/>
          <a:p>
            <a:r>
              <a:rPr lang="en-IN" sz="1800" dirty="0"/>
              <a:t>Database Architecture </a:t>
            </a:r>
            <a:br>
              <a:rPr lang="en-IN" sz="1800" dirty="0"/>
            </a:br>
            <a:r>
              <a:rPr lang="en-IN" sz="1800" dirty="0"/>
              <a:t>(Centralized/Shared-Memory)</a:t>
            </a:r>
          </a:p>
        </p:txBody>
      </p:sp>
      <p:pic>
        <p:nvPicPr>
          <p:cNvPr id="6" name="Graphic 5">
            <a:extLst>
              <a:ext uri="{FF2B5EF4-FFF2-40B4-BE49-F238E27FC236}">
                <a16:creationId xmlns:a16="http://schemas.microsoft.com/office/drawing/2014/main" id="{35D13987-289A-4B35-AF04-A396F79120B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8828" b="-1"/>
          <a:stretch/>
        </p:blipFill>
        <p:spPr>
          <a:xfrm>
            <a:off x="303830" y="727213"/>
            <a:ext cx="5754250" cy="5885858"/>
          </a:xfrm>
          <a:prstGeom prst="rect">
            <a:avLst/>
          </a:prstGeom>
        </p:spPr>
      </p:pic>
      <p:sp>
        <p:nvSpPr>
          <p:cNvPr id="3" name="TextBox 2">
            <a:extLst>
              <a:ext uri="{FF2B5EF4-FFF2-40B4-BE49-F238E27FC236}">
                <a16:creationId xmlns:a16="http://schemas.microsoft.com/office/drawing/2014/main" id="{6C6B8D97-6AC9-42AF-B404-F98B7B586BC9}"/>
              </a:ext>
            </a:extLst>
          </p:cNvPr>
          <p:cNvSpPr txBox="1"/>
          <p:nvPr/>
        </p:nvSpPr>
        <p:spPr>
          <a:xfrm>
            <a:off x="1883229" y="421795"/>
            <a:ext cx="3657600"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App Interface</a:t>
            </a:r>
          </a:p>
        </p:txBody>
      </p:sp>
    </p:spTree>
    <p:extLst>
      <p:ext uri="{BB962C8B-B14F-4D97-AF65-F5344CB8AC3E}">
        <p14:creationId xmlns:p14="http://schemas.microsoft.com/office/powerpoint/2010/main" val="245720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Applications</a:t>
            </a:r>
          </a:p>
        </p:txBody>
      </p:sp>
      <p:sp>
        <p:nvSpPr>
          <p:cNvPr id="61442" name="Rectangle 3"/>
          <p:cNvSpPr>
            <a:spLocks noGrp="1" noChangeArrowheads="1"/>
          </p:cNvSpPr>
          <p:nvPr>
            <p:ph idx="1"/>
          </p:nvPr>
        </p:nvSpPr>
        <p:spPr>
          <a:xfrm>
            <a:off x="391885" y="1907376"/>
            <a:ext cx="8149014" cy="4994167"/>
          </a:xfrm>
        </p:spPr>
        <p:txBody>
          <a:bodyPr/>
          <a:lstStyle/>
          <a:p>
            <a:r>
              <a:rPr lang="en-US" altLang="en-US" sz="2400" b="1" dirty="0"/>
              <a:t>Two-tier architecture </a:t>
            </a:r>
            <a:r>
              <a:rPr lang="en-US" altLang="en-US" sz="2400" dirty="0"/>
              <a:t>--  the </a:t>
            </a:r>
            <a:r>
              <a:rPr lang="en-US" altLang="en-US" sz="2400" b="1" dirty="0"/>
              <a:t>application</a:t>
            </a:r>
            <a:r>
              <a:rPr lang="en-US" altLang="en-US" sz="2400" dirty="0"/>
              <a:t> resides at the </a:t>
            </a:r>
            <a:r>
              <a:rPr lang="en-US" altLang="en-US" sz="2400" b="1" dirty="0"/>
              <a:t>client</a:t>
            </a:r>
            <a:r>
              <a:rPr lang="en-US" altLang="en-US" sz="2400" dirty="0"/>
              <a:t> machine, where it </a:t>
            </a:r>
            <a:r>
              <a:rPr lang="en-US" altLang="en-US" sz="2400" b="1" dirty="0"/>
              <a:t>invokes</a:t>
            </a:r>
            <a:r>
              <a:rPr lang="en-US" altLang="en-US" sz="2400" dirty="0"/>
              <a:t> </a:t>
            </a:r>
            <a:r>
              <a:rPr lang="en-US" altLang="en-US" sz="2400" b="1" dirty="0"/>
              <a:t>database</a:t>
            </a:r>
            <a:r>
              <a:rPr lang="en-US" altLang="en-US" sz="2400" dirty="0"/>
              <a:t> system </a:t>
            </a:r>
            <a:r>
              <a:rPr lang="en-US" altLang="en-US" sz="2400" b="1" dirty="0"/>
              <a:t>functionality</a:t>
            </a:r>
            <a:r>
              <a:rPr lang="en-US" altLang="en-US" sz="2400" dirty="0"/>
              <a:t> at the </a:t>
            </a:r>
            <a:r>
              <a:rPr lang="en-US" altLang="en-US" sz="2400" b="1" dirty="0"/>
              <a:t>server</a:t>
            </a:r>
            <a:r>
              <a:rPr lang="en-US" altLang="en-US" sz="2400" dirty="0"/>
              <a:t> </a:t>
            </a:r>
            <a:r>
              <a:rPr lang="en-US" altLang="en-US" sz="2400" b="1" dirty="0"/>
              <a:t>machine</a:t>
            </a:r>
          </a:p>
          <a:p>
            <a:r>
              <a:rPr lang="en-US" altLang="en-US" sz="2400" b="1" dirty="0"/>
              <a:t>Three-tier architecture </a:t>
            </a:r>
            <a:r>
              <a:rPr lang="en-US" altLang="en-US" sz="2400" dirty="0"/>
              <a:t>-- the client machine acts as a </a:t>
            </a:r>
            <a:r>
              <a:rPr lang="en-US" altLang="en-US" sz="2400" b="1" dirty="0"/>
              <a:t>front end </a:t>
            </a:r>
            <a:r>
              <a:rPr lang="en-US" altLang="en-US" sz="2400" dirty="0"/>
              <a:t>and does not contain any direct database calls.  </a:t>
            </a:r>
          </a:p>
          <a:p>
            <a:pPr lvl="1"/>
            <a:r>
              <a:rPr lang="en-US" altLang="en-US" sz="2400" dirty="0"/>
              <a:t>The client end communicates with an application server, usually through a forms interface.  </a:t>
            </a:r>
          </a:p>
          <a:p>
            <a:pPr lvl="1"/>
            <a:r>
              <a:rPr lang="en-US" altLang="en-US" sz="2400" dirty="0"/>
              <a:t>The application server in turn communicates with a database system to access data.  </a:t>
            </a:r>
          </a:p>
          <a:p>
            <a:endParaRPr lang="en-US" altLang="en-US" sz="2400" dirty="0"/>
          </a:p>
        </p:txBody>
      </p:sp>
      <p:sp>
        <p:nvSpPr>
          <p:cNvPr id="2" name="TextBox 1"/>
          <p:cNvSpPr txBox="1"/>
          <p:nvPr/>
        </p:nvSpPr>
        <p:spPr>
          <a:xfrm>
            <a:off x="196396" y="969047"/>
            <a:ext cx="8751207" cy="830997"/>
          </a:xfrm>
          <a:prstGeom prst="rect">
            <a:avLst/>
          </a:prstGeom>
          <a:noFill/>
        </p:spPr>
        <p:txBody>
          <a:bodyPr wrap="square" rtlCol="0">
            <a:spAutoFit/>
          </a:bodyPr>
          <a:lstStyle/>
          <a:p>
            <a:r>
              <a:rPr lang="en-US" altLang="en-US" sz="2400" dirty="0"/>
              <a:t>Database applications are usually partitioned into two or three parts</a:t>
            </a:r>
          </a:p>
        </p:txBody>
      </p:sp>
    </p:spTree>
    <p:extLst>
      <p:ext uri="{BB962C8B-B14F-4D97-AF65-F5344CB8AC3E}">
        <p14:creationId xmlns:p14="http://schemas.microsoft.com/office/powerpoint/2010/main" val="370881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Two-tier and three-tier architectures</a:t>
            </a:r>
          </a:p>
        </p:txBody>
      </p:sp>
      <p:sp>
        <p:nvSpPr>
          <p:cNvPr id="59394" name="Rectangle 10"/>
          <p:cNvSpPr>
            <a:spLocks noChangeArrowheads="1"/>
          </p:cNvSpPr>
          <p:nvPr/>
        </p:nvSpPr>
        <p:spPr bwMode="auto">
          <a:xfrm>
            <a:off x="5934075" y="2765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5" name="Rectangle 11"/>
          <p:cNvSpPr>
            <a:spLocks noChangeArrowheads="1"/>
          </p:cNvSpPr>
          <p:nvPr/>
        </p:nvSpPr>
        <p:spPr bwMode="auto">
          <a:xfrm>
            <a:off x="6038850" y="39659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6" name="Rectangle 12"/>
          <p:cNvSpPr>
            <a:spLocks noChangeArrowheads="1"/>
          </p:cNvSpPr>
          <p:nvPr/>
        </p:nvSpPr>
        <p:spPr bwMode="auto">
          <a:xfrm>
            <a:off x="6000750" y="4670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pic>
        <p:nvPicPr>
          <p:cNvPr id="3" name="Graphic 2">
            <a:extLst>
              <a:ext uri="{FF2B5EF4-FFF2-40B4-BE49-F238E27FC236}">
                <a16:creationId xmlns:a16="http://schemas.microsoft.com/office/drawing/2014/main" id="{73A18438-CAED-46A8-AC4A-9CD37495A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4638" y="1378918"/>
            <a:ext cx="6568649" cy="4214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Users</a:t>
            </a:r>
          </a:p>
        </p:txBody>
      </p:sp>
      <p:pic>
        <p:nvPicPr>
          <p:cNvPr id="5" name="Graphic 4">
            <a:extLst>
              <a:ext uri="{FF2B5EF4-FFF2-40B4-BE49-F238E27FC236}">
                <a16:creationId xmlns:a16="http://schemas.microsoft.com/office/drawing/2014/main" id="{64BFA042-22D8-4B76-83F1-7A404E7E23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46320"/>
          <a:stretch/>
        </p:blipFill>
        <p:spPr>
          <a:xfrm>
            <a:off x="903514" y="727075"/>
            <a:ext cx="7633702" cy="58893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Administrator</a:t>
            </a:r>
          </a:p>
        </p:txBody>
      </p:sp>
      <p:sp>
        <p:nvSpPr>
          <p:cNvPr id="61442" name="Rectangle 3"/>
          <p:cNvSpPr>
            <a:spLocks noGrp="1" noChangeArrowheads="1"/>
          </p:cNvSpPr>
          <p:nvPr>
            <p:ph idx="1"/>
          </p:nvPr>
        </p:nvSpPr>
        <p:spPr>
          <a:xfrm>
            <a:off x="976545" y="1799577"/>
            <a:ext cx="7301824" cy="4059456"/>
          </a:xfrm>
          <a:ln>
            <a:solidFill>
              <a:schemeClr val="accent1"/>
            </a:solidFill>
          </a:ln>
        </p:spPr>
        <p:txBody>
          <a:bodyPr/>
          <a:lstStyle/>
          <a:p>
            <a:r>
              <a:rPr lang="en-US" altLang="en-US" sz="2400" b="1" dirty="0"/>
              <a:t>Schema</a:t>
            </a:r>
            <a:r>
              <a:rPr lang="en-US" altLang="en-US" sz="2400" dirty="0"/>
              <a:t> </a:t>
            </a:r>
            <a:r>
              <a:rPr lang="en-US" altLang="en-US" sz="2400" b="1" dirty="0"/>
              <a:t>definition</a:t>
            </a:r>
          </a:p>
          <a:p>
            <a:r>
              <a:rPr lang="en-US" altLang="en-US" sz="2400" b="1" dirty="0"/>
              <a:t>Storage</a:t>
            </a:r>
            <a:r>
              <a:rPr lang="en-US" altLang="en-US" sz="2400" dirty="0"/>
              <a:t> </a:t>
            </a:r>
            <a:r>
              <a:rPr lang="en-US" altLang="en-US" sz="2400" b="1" dirty="0"/>
              <a:t>structure</a:t>
            </a:r>
            <a:r>
              <a:rPr lang="en-US" altLang="en-US" sz="2400" dirty="0"/>
              <a:t> and access-method definition</a:t>
            </a:r>
          </a:p>
          <a:p>
            <a:r>
              <a:rPr lang="en-US" altLang="en-US" sz="2400" b="1" dirty="0"/>
              <a:t>Schema</a:t>
            </a:r>
            <a:r>
              <a:rPr lang="en-US" altLang="en-US" sz="2400" dirty="0"/>
              <a:t> and </a:t>
            </a:r>
            <a:r>
              <a:rPr lang="en-US" altLang="en-US" sz="2400" b="1" dirty="0"/>
              <a:t>physical-organization </a:t>
            </a:r>
            <a:r>
              <a:rPr lang="en-US" altLang="en-US" sz="2400" dirty="0"/>
              <a:t>modification</a:t>
            </a:r>
          </a:p>
          <a:p>
            <a:r>
              <a:rPr lang="en-US" altLang="en-US" sz="2400" b="1" dirty="0"/>
              <a:t>Granting</a:t>
            </a:r>
            <a:r>
              <a:rPr lang="en-US" altLang="en-US" sz="2400" dirty="0"/>
              <a:t> of </a:t>
            </a:r>
            <a:r>
              <a:rPr lang="en-US" altLang="en-US" sz="2400" b="1" dirty="0"/>
              <a:t>authorization</a:t>
            </a:r>
            <a:r>
              <a:rPr lang="en-US" altLang="en-US" sz="2400" dirty="0"/>
              <a:t> for data access</a:t>
            </a:r>
          </a:p>
          <a:p>
            <a:r>
              <a:rPr lang="en-US" altLang="en-US" sz="2400" b="1" dirty="0"/>
              <a:t>Routine</a:t>
            </a:r>
            <a:r>
              <a:rPr lang="en-US" altLang="en-US" sz="2400" dirty="0"/>
              <a:t> </a:t>
            </a:r>
            <a:r>
              <a:rPr lang="en-US" altLang="en-US" sz="2400" b="1" dirty="0"/>
              <a:t>maintenance</a:t>
            </a:r>
          </a:p>
          <a:p>
            <a:r>
              <a:rPr lang="en-US" altLang="en-US" sz="2400" b="1" dirty="0"/>
              <a:t>Periodically</a:t>
            </a:r>
            <a:r>
              <a:rPr lang="en-US" altLang="en-US" sz="2400" dirty="0"/>
              <a:t> backing up the database</a:t>
            </a:r>
          </a:p>
          <a:p>
            <a:r>
              <a:rPr lang="en-US" altLang="en-US" sz="2400" b="1" dirty="0"/>
              <a:t>Ensuring</a:t>
            </a:r>
            <a:r>
              <a:rPr lang="en-US" altLang="en-US" sz="2400" dirty="0"/>
              <a:t> that </a:t>
            </a:r>
            <a:r>
              <a:rPr lang="en-US" altLang="en-US" sz="2400" b="1" dirty="0"/>
              <a:t>enough</a:t>
            </a:r>
            <a:r>
              <a:rPr lang="en-US" altLang="en-US" sz="2400" dirty="0"/>
              <a:t> </a:t>
            </a:r>
            <a:r>
              <a:rPr lang="en-US" altLang="en-US" sz="2400" b="1" dirty="0"/>
              <a:t>free</a:t>
            </a:r>
            <a:r>
              <a:rPr lang="en-US" altLang="en-US" sz="2400" dirty="0"/>
              <a:t> disk space is available for normal operations, and upgrading disk space as required</a:t>
            </a:r>
          </a:p>
          <a:p>
            <a:r>
              <a:rPr lang="en-US" altLang="en-US" sz="2400" b="1" dirty="0"/>
              <a:t>Monitoring</a:t>
            </a:r>
            <a:r>
              <a:rPr lang="en-US" altLang="en-US" sz="2400" dirty="0"/>
              <a:t> </a:t>
            </a:r>
            <a:r>
              <a:rPr lang="en-US" altLang="en-US" sz="2400" b="1" dirty="0"/>
              <a:t>jobs</a:t>
            </a:r>
            <a:r>
              <a:rPr lang="en-US" altLang="en-US" sz="2400" dirty="0"/>
              <a:t> running on the database</a:t>
            </a:r>
          </a:p>
        </p:txBody>
      </p:sp>
      <p:sp>
        <p:nvSpPr>
          <p:cNvPr id="5" name="Rectangle 4"/>
          <p:cNvSpPr/>
          <p:nvPr/>
        </p:nvSpPr>
        <p:spPr>
          <a:xfrm>
            <a:off x="768351" y="1135533"/>
            <a:ext cx="7510018" cy="707886"/>
          </a:xfrm>
          <a:prstGeom prst="rect">
            <a:avLst/>
          </a:prstGeom>
        </p:spPr>
        <p:txBody>
          <a:bodyPr wrap="square">
            <a:spAutoFit/>
          </a:bodyPr>
          <a:lstStyle/>
          <a:p>
            <a:r>
              <a:rPr lang="en-US" sz="2000" dirty="0"/>
              <a:t>A person who has central control over the system is called a </a:t>
            </a:r>
            <a:r>
              <a:rPr lang="en-US" sz="2000" b="1" dirty="0">
                <a:solidFill>
                  <a:srgbClr val="002060"/>
                </a:solidFill>
              </a:rPr>
              <a:t>database administrator </a:t>
            </a:r>
            <a:r>
              <a:rPr lang="en-US" sz="2000" b="1" dirty="0"/>
              <a:t>(</a:t>
            </a:r>
            <a:r>
              <a:rPr lang="en-US" sz="2000" b="1" dirty="0">
                <a:solidFill>
                  <a:srgbClr val="002060"/>
                </a:solidFill>
              </a:rPr>
              <a:t>DBA</a:t>
            </a:r>
            <a:r>
              <a:rPr lang="en-US" sz="2000" b="1" dirty="0"/>
              <a:t>).  </a:t>
            </a:r>
            <a:r>
              <a:rPr lang="en-US" sz="2000" dirty="0"/>
              <a:t>Functions of a DBA include: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a:t>
            </a:r>
          </a:p>
        </p:txBody>
      </p:sp>
      <p:sp>
        <p:nvSpPr>
          <p:cNvPr id="63490" name="Rectangle 3"/>
          <p:cNvSpPr>
            <a:spLocks noGrp="1" noChangeArrowheads="1"/>
          </p:cNvSpPr>
          <p:nvPr>
            <p:ph idx="1"/>
          </p:nvPr>
        </p:nvSpPr>
        <p:spPr>
          <a:xfrm>
            <a:off x="725965" y="844078"/>
            <a:ext cx="8309177" cy="5725451"/>
          </a:xfrm>
        </p:spPr>
        <p:txBody>
          <a:bodyPr/>
          <a:lstStyle/>
          <a:p>
            <a:r>
              <a:rPr lang="en-US" altLang="en-US" sz="2000" dirty="0"/>
              <a:t>1950s and early 1960s:</a:t>
            </a:r>
          </a:p>
          <a:p>
            <a:pPr lvl="1"/>
            <a:r>
              <a:rPr lang="en-US" altLang="en-US" sz="2000" dirty="0"/>
              <a:t>Data processing using magnetic tapes for storage</a:t>
            </a:r>
          </a:p>
          <a:p>
            <a:pPr lvl="2"/>
            <a:r>
              <a:rPr lang="en-US" altLang="en-US" sz="2000" dirty="0"/>
              <a:t>Tapes provided only sequential access</a:t>
            </a:r>
          </a:p>
          <a:p>
            <a:pPr lvl="1"/>
            <a:r>
              <a:rPr lang="en-US" altLang="en-US" sz="2000" dirty="0"/>
              <a:t>Punched cards for input</a:t>
            </a:r>
          </a:p>
          <a:p>
            <a:r>
              <a:rPr lang="en-US" altLang="en-US" sz="2000" dirty="0"/>
              <a:t>Late 1960s and 1970s:</a:t>
            </a:r>
          </a:p>
          <a:p>
            <a:pPr lvl="1"/>
            <a:r>
              <a:rPr lang="en-US" altLang="en-US" sz="2000" dirty="0"/>
              <a:t>Hard disks allowed direct access to data</a:t>
            </a:r>
          </a:p>
          <a:p>
            <a:pPr lvl="1"/>
            <a:r>
              <a:rPr lang="en-US" altLang="en-US" sz="2000" dirty="0"/>
              <a:t>Network and hierarchical data models in widespread use</a:t>
            </a:r>
          </a:p>
          <a:p>
            <a:pPr lvl="1"/>
            <a:r>
              <a:rPr lang="en-US" altLang="en-US" sz="2000" dirty="0"/>
              <a:t>Ted </a:t>
            </a:r>
            <a:r>
              <a:rPr lang="en-US" altLang="en-US" sz="2000" dirty="0" err="1"/>
              <a:t>Codd</a:t>
            </a:r>
            <a:r>
              <a:rPr lang="en-US" altLang="en-US" sz="2000" dirty="0"/>
              <a:t> defines the relational data model</a:t>
            </a:r>
          </a:p>
          <a:p>
            <a:pPr lvl="2"/>
            <a:r>
              <a:rPr lang="en-US" altLang="en-US" sz="2000" dirty="0"/>
              <a:t>Would win the ACM Turing Award for this work</a:t>
            </a:r>
          </a:p>
          <a:p>
            <a:pPr lvl="2"/>
            <a:r>
              <a:rPr lang="en-US" altLang="en-US" sz="2000" dirty="0"/>
              <a:t>IBM Research begins System R prototype</a:t>
            </a:r>
          </a:p>
          <a:p>
            <a:pPr lvl="2"/>
            <a:r>
              <a:rPr lang="en-US" altLang="en-US" sz="2000" dirty="0"/>
              <a:t>UC Berkeley (Michael </a:t>
            </a:r>
            <a:r>
              <a:rPr lang="en-US" altLang="en-US" sz="2000" dirty="0" err="1"/>
              <a:t>Stonebraker</a:t>
            </a:r>
            <a:r>
              <a:rPr lang="en-US" altLang="en-US" sz="2000" dirty="0"/>
              <a:t>) begins Ingres prototype</a:t>
            </a:r>
          </a:p>
          <a:p>
            <a:pPr lvl="2"/>
            <a:r>
              <a:rPr lang="en-US" altLang="en-US" sz="2000" dirty="0"/>
              <a:t>Oracle releases first commercial relational database</a:t>
            </a:r>
          </a:p>
          <a:p>
            <a:pPr lvl="1"/>
            <a:r>
              <a:rPr lang="en-US" altLang="en-US" sz="2000" dirty="0"/>
              <a:t>High-performance (for the era) transaction processing</a:t>
            </a:r>
          </a:p>
          <a:p>
            <a:pPr>
              <a:buFont typeface="Monotype Sorts" charset="2"/>
              <a:buNone/>
            </a:pPr>
            <a:endParaRPr lang="en-US"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5538" name="Rectangle 3"/>
          <p:cNvSpPr>
            <a:spLocks noGrp="1" noChangeArrowheads="1"/>
          </p:cNvSpPr>
          <p:nvPr>
            <p:ph idx="1"/>
          </p:nvPr>
        </p:nvSpPr>
        <p:spPr>
          <a:xfrm>
            <a:off x="108858" y="1012372"/>
            <a:ext cx="8280540" cy="5082742"/>
          </a:xfrm>
        </p:spPr>
        <p:txBody>
          <a:bodyPr/>
          <a:lstStyle/>
          <a:p>
            <a:pPr>
              <a:lnSpc>
                <a:spcPct val="90000"/>
              </a:lnSpc>
            </a:pPr>
            <a:r>
              <a:rPr lang="en-US" altLang="en-US" sz="2400" dirty="0"/>
              <a:t>1980s:</a:t>
            </a:r>
          </a:p>
          <a:p>
            <a:pPr lvl="1">
              <a:lnSpc>
                <a:spcPct val="90000"/>
              </a:lnSpc>
            </a:pPr>
            <a:r>
              <a:rPr lang="en-US" altLang="en-US" sz="2400" b="1" dirty="0"/>
              <a:t>Research</a:t>
            </a:r>
            <a:r>
              <a:rPr lang="en-US" altLang="en-US" sz="2400" dirty="0"/>
              <a:t> </a:t>
            </a:r>
            <a:r>
              <a:rPr lang="en-US" altLang="en-US" sz="2400" b="1" dirty="0"/>
              <a:t>relational</a:t>
            </a:r>
            <a:r>
              <a:rPr lang="en-US" altLang="en-US" sz="2400" dirty="0"/>
              <a:t> prototypes evolve into commercial systems</a:t>
            </a:r>
          </a:p>
          <a:p>
            <a:pPr lvl="2">
              <a:lnSpc>
                <a:spcPct val="90000"/>
              </a:lnSpc>
            </a:pPr>
            <a:r>
              <a:rPr lang="en-US" altLang="en-US" sz="2400" dirty="0"/>
              <a:t>SQL becomes industrial standard</a:t>
            </a:r>
          </a:p>
          <a:p>
            <a:pPr lvl="1">
              <a:lnSpc>
                <a:spcPct val="90000"/>
              </a:lnSpc>
            </a:pPr>
            <a:r>
              <a:rPr lang="en-US" altLang="en-US" sz="2400" b="1" dirty="0"/>
              <a:t>Parallel</a:t>
            </a:r>
            <a:r>
              <a:rPr lang="en-US" altLang="en-US" sz="2400" dirty="0"/>
              <a:t> and </a:t>
            </a:r>
            <a:r>
              <a:rPr lang="en-US" altLang="en-US" sz="2400" b="1" dirty="0"/>
              <a:t>distributed</a:t>
            </a:r>
            <a:r>
              <a:rPr lang="en-US" altLang="en-US" sz="2400" dirty="0"/>
              <a:t> database systems</a:t>
            </a:r>
          </a:p>
          <a:p>
            <a:pPr lvl="2">
              <a:lnSpc>
                <a:spcPct val="90000"/>
              </a:lnSpc>
            </a:pPr>
            <a:r>
              <a:rPr lang="en-US" altLang="en-US" sz="2400" dirty="0"/>
              <a:t>Wisconsin, IBM, Teradata</a:t>
            </a:r>
          </a:p>
          <a:p>
            <a:pPr lvl="1">
              <a:lnSpc>
                <a:spcPct val="90000"/>
              </a:lnSpc>
            </a:pPr>
            <a:r>
              <a:rPr lang="en-US" altLang="en-US" sz="2400" b="1" dirty="0"/>
              <a:t>Object-oriented</a:t>
            </a:r>
            <a:r>
              <a:rPr lang="en-US" altLang="en-US" sz="2400" dirty="0"/>
              <a:t> </a:t>
            </a:r>
            <a:r>
              <a:rPr lang="en-US" altLang="en-US" sz="2400" b="1" dirty="0"/>
              <a:t>database</a:t>
            </a:r>
            <a:r>
              <a:rPr lang="en-US" altLang="en-US" sz="2400" dirty="0"/>
              <a:t> systems</a:t>
            </a:r>
          </a:p>
          <a:p>
            <a:pPr>
              <a:lnSpc>
                <a:spcPct val="90000"/>
              </a:lnSpc>
            </a:pPr>
            <a:r>
              <a:rPr lang="en-US" altLang="en-US" sz="2400" dirty="0"/>
              <a:t>1990s:</a:t>
            </a:r>
          </a:p>
          <a:p>
            <a:pPr lvl="1">
              <a:lnSpc>
                <a:spcPct val="90000"/>
              </a:lnSpc>
            </a:pPr>
            <a:r>
              <a:rPr lang="en-US" altLang="en-US" sz="2400" b="1" dirty="0"/>
              <a:t>Large decision support and data-mining applications</a:t>
            </a:r>
          </a:p>
          <a:p>
            <a:pPr lvl="1">
              <a:lnSpc>
                <a:spcPct val="90000"/>
              </a:lnSpc>
            </a:pPr>
            <a:r>
              <a:rPr lang="en-US" altLang="en-US" sz="2400" b="1" dirty="0"/>
              <a:t>Large multi-terabyte </a:t>
            </a:r>
            <a:r>
              <a:rPr lang="en-US" altLang="en-US" sz="2400" dirty="0"/>
              <a:t>data warehouses</a:t>
            </a:r>
          </a:p>
          <a:p>
            <a:pPr lvl="1">
              <a:lnSpc>
                <a:spcPct val="90000"/>
              </a:lnSpc>
            </a:pPr>
            <a:r>
              <a:rPr lang="en-US" altLang="en-US" sz="2400" b="1" dirty="0"/>
              <a:t>Emergence of Web </a:t>
            </a:r>
            <a:r>
              <a:rPr lang="en-US" altLang="en-US" sz="2400" dirty="0"/>
              <a:t>commerce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7586" name="Rectangle 3"/>
          <p:cNvSpPr>
            <a:spLocks noGrp="1" noChangeArrowheads="1"/>
          </p:cNvSpPr>
          <p:nvPr>
            <p:ph idx="1"/>
          </p:nvPr>
        </p:nvSpPr>
        <p:spPr>
          <a:xfrm>
            <a:off x="163286" y="1213757"/>
            <a:ext cx="8270499" cy="4857860"/>
          </a:xfrm>
        </p:spPr>
        <p:txBody>
          <a:bodyPr/>
          <a:lstStyle/>
          <a:p>
            <a:pPr>
              <a:lnSpc>
                <a:spcPct val="90000"/>
              </a:lnSpc>
            </a:pPr>
            <a:r>
              <a:rPr lang="en-US" altLang="en-US" sz="2400" dirty="0"/>
              <a:t>2000s</a:t>
            </a:r>
          </a:p>
          <a:p>
            <a:pPr lvl="1">
              <a:lnSpc>
                <a:spcPct val="90000"/>
              </a:lnSpc>
            </a:pPr>
            <a:r>
              <a:rPr lang="en-US" altLang="en-US" sz="2400" b="1" dirty="0"/>
              <a:t>Big data storage </a:t>
            </a:r>
            <a:r>
              <a:rPr lang="en-US" altLang="en-US" sz="2400" dirty="0"/>
              <a:t>systems</a:t>
            </a:r>
          </a:p>
          <a:p>
            <a:pPr lvl="2">
              <a:lnSpc>
                <a:spcPct val="90000"/>
              </a:lnSpc>
            </a:pPr>
            <a:r>
              <a:rPr lang="en-US" altLang="en-US" sz="2400" dirty="0"/>
              <a:t>Google </a:t>
            </a:r>
            <a:r>
              <a:rPr lang="en-US" altLang="en-US" sz="2400" dirty="0" err="1"/>
              <a:t>BigTable</a:t>
            </a:r>
            <a:r>
              <a:rPr lang="en-US" altLang="en-US" sz="2400" dirty="0"/>
              <a:t>, Yahoo </a:t>
            </a:r>
            <a:r>
              <a:rPr lang="en-US" altLang="en-US" sz="2400" dirty="0" err="1"/>
              <a:t>PNuts</a:t>
            </a:r>
            <a:r>
              <a:rPr lang="en-US" altLang="en-US" sz="2400" dirty="0"/>
              <a:t>, Amazon, </a:t>
            </a:r>
          </a:p>
          <a:p>
            <a:pPr lvl="2">
              <a:lnSpc>
                <a:spcPct val="90000"/>
              </a:lnSpc>
            </a:pPr>
            <a:r>
              <a:rPr lang="en-US" altLang="en-US" sz="2400" dirty="0"/>
              <a:t>“</a:t>
            </a:r>
            <a:r>
              <a:rPr lang="en-US" altLang="ja-JP" sz="2400" dirty="0"/>
              <a:t>NoSQL</a:t>
            </a:r>
            <a:r>
              <a:rPr lang="en-US" altLang="en-US" sz="2400" dirty="0"/>
              <a:t>”</a:t>
            </a:r>
            <a:r>
              <a:rPr lang="en-US" altLang="ja-JP" sz="2400" dirty="0"/>
              <a:t> systems.</a:t>
            </a:r>
          </a:p>
          <a:p>
            <a:pPr lvl="1">
              <a:lnSpc>
                <a:spcPct val="90000"/>
              </a:lnSpc>
            </a:pPr>
            <a:r>
              <a:rPr lang="en-US" altLang="en-US" sz="2400" b="1" dirty="0"/>
              <a:t>Big data analysis</a:t>
            </a:r>
            <a:r>
              <a:rPr lang="en-US" altLang="en-US" sz="2400" dirty="0"/>
              <a:t>: beyond SQL</a:t>
            </a:r>
          </a:p>
          <a:p>
            <a:pPr lvl="2">
              <a:lnSpc>
                <a:spcPct val="90000"/>
              </a:lnSpc>
            </a:pPr>
            <a:r>
              <a:rPr lang="en-US" altLang="en-US" sz="2400" dirty="0"/>
              <a:t>Map reduce and friends</a:t>
            </a:r>
          </a:p>
          <a:p>
            <a:pPr>
              <a:lnSpc>
                <a:spcPct val="90000"/>
              </a:lnSpc>
            </a:pPr>
            <a:r>
              <a:rPr lang="en-US" altLang="en-US" sz="2400" dirty="0"/>
              <a:t>2010s</a:t>
            </a:r>
          </a:p>
          <a:p>
            <a:pPr lvl="1">
              <a:lnSpc>
                <a:spcPct val="90000"/>
              </a:lnSpc>
            </a:pPr>
            <a:r>
              <a:rPr lang="en-US" altLang="en-US" sz="2400" dirty="0"/>
              <a:t>SQL reloaded</a:t>
            </a:r>
          </a:p>
          <a:p>
            <a:pPr lvl="2">
              <a:lnSpc>
                <a:spcPct val="90000"/>
              </a:lnSpc>
            </a:pPr>
            <a:r>
              <a:rPr lang="en-US" altLang="en-US" sz="2400" b="1" dirty="0"/>
              <a:t>SQL front end to Map Reduce</a:t>
            </a:r>
            <a:r>
              <a:rPr lang="en-US" altLang="en-US" sz="2400" dirty="0"/>
              <a:t> systems</a:t>
            </a:r>
          </a:p>
          <a:p>
            <a:pPr lvl="2">
              <a:lnSpc>
                <a:spcPct val="90000"/>
              </a:lnSpc>
            </a:pPr>
            <a:r>
              <a:rPr lang="en-US" altLang="en-US" sz="2400" b="1" dirty="0"/>
              <a:t>Massively</a:t>
            </a:r>
            <a:r>
              <a:rPr lang="en-US" altLang="en-US" sz="2400" dirty="0"/>
              <a:t> parallel database systems</a:t>
            </a:r>
          </a:p>
          <a:p>
            <a:pPr lvl="2">
              <a:lnSpc>
                <a:spcPct val="90000"/>
              </a:lnSpc>
            </a:pPr>
            <a:r>
              <a:rPr lang="en-US" altLang="en-US" sz="2400" b="1" dirty="0"/>
              <a:t>Multi-core main-memory </a:t>
            </a:r>
            <a:r>
              <a:rPr lang="en-US" altLang="en-US" sz="2400" dirty="0"/>
              <a:t>databases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a:xfrm>
            <a:off x="424415" y="117474"/>
            <a:ext cx="8421135" cy="648223"/>
          </a:xfrm>
        </p:spPr>
        <p:txBody>
          <a:bodyPr/>
          <a:lstStyle/>
          <a:p>
            <a:r>
              <a:rPr lang="en-US" sz="3200" dirty="0"/>
              <a:t>Practice 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419100" y="1093788"/>
            <a:ext cx="8056563" cy="5214483"/>
          </a:xfrm>
        </p:spPr>
        <p:txBody>
          <a:bodyPr/>
          <a:lstStyle/>
          <a:p>
            <a:r>
              <a:rPr lang="en-US" sz="1800" dirty="0"/>
              <a:t>1.1 This chapter has described several major advantages of a database system. What are two disadvantages? </a:t>
            </a:r>
          </a:p>
          <a:p>
            <a:r>
              <a:rPr lang="en-US" sz="1800" dirty="0"/>
              <a:t>1.2 List five ways in which the type declaration system of a language such as Java or C++ differs from the data definition language used in a database. 32 Chapter 1 Introduction </a:t>
            </a:r>
          </a:p>
          <a:p>
            <a:r>
              <a:rPr lang="en-US" sz="1800" dirty="0"/>
              <a:t>1.3 List six major steps that you would take in setting up a database for a particular enterprise. </a:t>
            </a:r>
          </a:p>
          <a:p>
            <a:r>
              <a:rPr lang="en-US" sz="1800" dirty="0"/>
              <a:t>1.4 Suppose you want to build a video site similar to YouTube. Consider each of the points listed in Section 1.2 as disadvantages of keeping data in a file-processing system. Discuss the relevance of each of these points to the storage of actual video data, and to metadata about the video, such as title, the user who uploaded it, tags, and which users viewed it. </a:t>
            </a:r>
          </a:p>
          <a:p>
            <a:r>
              <a:rPr lang="en-US" sz="1800" dirty="0"/>
              <a:t>1.5 Keyword queries used in web search are quite different from database queries. List key differences between the two, in terms of the way the queries are specified and in terms of what is the result of a query. </a:t>
            </a:r>
          </a:p>
        </p:txBody>
      </p:sp>
    </p:spTree>
    <p:extLst>
      <p:ext uri="{BB962C8B-B14F-4D97-AF65-F5344CB8AC3E}">
        <p14:creationId xmlns:p14="http://schemas.microsoft.com/office/powerpoint/2010/main" val="199696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Systems</a:t>
            </a:r>
            <a:endParaRPr lang="en-US" altLang="en-US" sz="3200" dirty="0">
              <a:effectLst/>
            </a:endParaRPr>
          </a:p>
        </p:txBody>
      </p:sp>
      <p:sp>
        <p:nvSpPr>
          <p:cNvPr id="9218" name="Rectangle 3"/>
          <p:cNvSpPr>
            <a:spLocks noGrp="1" noChangeArrowheads="1"/>
          </p:cNvSpPr>
          <p:nvPr>
            <p:ph idx="1"/>
          </p:nvPr>
        </p:nvSpPr>
        <p:spPr>
          <a:xfrm>
            <a:off x="768351" y="1118174"/>
            <a:ext cx="7400290" cy="4903787"/>
          </a:xfrm>
        </p:spPr>
        <p:txBody>
          <a:bodyPr/>
          <a:lstStyle/>
          <a:p>
            <a:pPr indent="-365760"/>
            <a:r>
              <a:rPr lang="en-US" altLang="en-US" sz="1700" dirty="0"/>
              <a:t>DBMS contains information about a particular enterprise</a:t>
            </a:r>
          </a:p>
          <a:p>
            <a:pPr lvl="1"/>
            <a:r>
              <a:rPr lang="en-US" altLang="en-US" sz="1700" dirty="0"/>
              <a:t>Collection of interrelated data</a:t>
            </a:r>
          </a:p>
          <a:p>
            <a:pPr lvl="1"/>
            <a:r>
              <a:rPr lang="en-US" altLang="en-US" sz="1700" dirty="0"/>
              <a:t>Set of programs to access the data </a:t>
            </a:r>
          </a:p>
          <a:p>
            <a:pPr lvl="1"/>
            <a:r>
              <a:rPr lang="en-US" altLang="en-US" sz="1700" dirty="0"/>
              <a:t>An environment that is both </a:t>
            </a:r>
            <a:r>
              <a:rPr lang="en-US" altLang="en-US" sz="1700" i="1" dirty="0"/>
              <a:t>convenient</a:t>
            </a:r>
            <a:r>
              <a:rPr lang="en-US" altLang="en-US" sz="1700" dirty="0"/>
              <a:t> and </a:t>
            </a:r>
            <a:r>
              <a:rPr lang="en-US" altLang="en-US" sz="1700" i="1" dirty="0"/>
              <a:t>efficient</a:t>
            </a:r>
            <a:r>
              <a:rPr lang="en-US" altLang="en-US" sz="1700" dirty="0"/>
              <a:t> to use</a:t>
            </a:r>
          </a:p>
          <a:p>
            <a:pPr indent="-365760"/>
            <a:r>
              <a:rPr lang="en-US" altLang="en-US" sz="1700" dirty="0"/>
              <a:t>Database systems are used to manage collections of data that are:</a:t>
            </a:r>
          </a:p>
          <a:p>
            <a:pPr lvl="1"/>
            <a:r>
              <a:rPr lang="en-US" altLang="en-US" sz="1700" dirty="0"/>
              <a:t>Highly valuable</a:t>
            </a:r>
          </a:p>
          <a:p>
            <a:pPr lvl="1"/>
            <a:r>
              <a:rPr lang="en-US" altLang="en-US" sz="1700" dirty="0"/>
              <a:t>Relatively large</a:t>
            </a:r>
          </a:p>
          <a:p>
            <a:pPr lvl="1"/>
            <a:r>
              <a:rPr lang="en-US" altLang="en-US" sz="1700" dirty="0"/>
              <a:t>Accessed by multiple users and applications, often at the same time.</a:t>
            </a:r>
          </a:p>
          <a:p>
            <a:pPr marL="365760" indent="-365760"/>
            <a:r>
              <a:rPr lang="en-US" altLang="en-US" sz="1700" dirty="0"/>
              <a:t>A modern database system is a complex software system whose task is to manage a large, complex collection of data.</a:t>
            </a:r>
          </a:p>
          <a:p>
            <a:pPr indent="-365760"/>
            <a:r>
              <a:rPr lang="en-US" sz="1700" dirty="0">
                <a:ea typeface="ＭＳ Ｐゴシック" pitchFamily="34" charset="-128"/>
              </a:rPr>
              <a:t>Databases touch all aspects of our lives</a:t>
            </a:r>
          </a:p>
          <a:p>
            <a:endParaRPr lang="en-US" altLang="en-US" dirty="0"/>
          </a:p>
          <a:p>
            <a:pPr>
              <a:buNone/>
            </a:pPr>
            <a:endParaRPr lang="en-US" altLang="en-US" dirty="0"/>
          </a:p>
          <a:p>
            <a:endParaRPr lang="en-US" altLang="en-US"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p:txBody>
          <a:bodyPr/>
          <a:lstStyle/>
          <a:p>
            <a:r>
              <a:rPr lang="en-US" dirty="0"/>
              <a:t>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87086" y="977446"/>
            <a:ext cx="9182100" cy="5880554"/>
          </a:xfrm>
        </p:spPr>
        <p:txBody>
          <a:bodyPr/>
          <a:lstStyle/>
          <a:p>
            <a:r>
              <a:rPr lang="en-US" sz="1600" dirty="0"/>
              <a:t>1.6 List four applications you have used that most likely employed a database system to store persistent data. </a:t>
            </a:r>
          </a:p>
          <a:p>
            <a:r>
              <a:rPr lang="en-US" sz="1600" dirty="0"/>
              <a:t>1.7 List four significant differences between a file-processing system and a DBMS. </a:t>
            </a:r>
          </a:p>
          <a:p>
            <a:r>
              <a:rPr lang="en-US" sz="1600" dirty="0"/>
              <a:t>1.8 Explain the concept of physical data independence and its importance in database systems. </a:t>
            </a:r>
          </a:p>
          <a:p>
            <a:r>
              <a:rPr lang="en-US" sz="1600" dirty="0"/>
              <a:t>1.9 List five responsibilities of a database-management system. For each responsibility, explain the problems that would arise if the responsibility were not discharged. </a:t>
            </a:r>
          </a:p>
          <a:p>
            <a:r>
              <a:rPr lang="en-US" sz="1600" dirty="0"/>
              <a:t>1.10 List at least two reasons why database systems support data manipulation using a declarative query language such as SQL, instead of just providing a library of C or C++ functions to carry out data manipulation. </a:t>
            </a:r>
          </a:p>
          <a:p>
            <a:r>
              <a:rPr lang="en-US" sz="1600" dirty="0"/>
              <a:t>1.11 Assume that two students are trying to register for a course in which there is only one open seat. What component of a database system prevents both students from being given that last seat? </a:t>
            </a:r>
          </a:p>
          <a:p>
            <a:r>
              <a:rPr lang="en-US" sz="1600" dirty="0"/>
              <a:t>1.12 Explain the difference between two-tier and three-tier application architectures. Which is better suited for web applications? Why? </a:t>
            </a:r>
          </a:p>
          <a:p>
            <a:r>
              <a:rPr lang="en-US" sz="1600" dirty="0"/>
              <a:t>1.13 List two features developed in the 2000s and that help database systems handle data-analytics workloads. </a:t>
            </a:r>
          </a:p>
          <a:p>
            <a:r>
              <a:rPr lang="en-US" sz="1600" dirty="0"/>
              <a:t>1.14 Explain why NoSQL systems emerged in the 2000s, and briefly contrast their features with traditional database systems. </a:t>
            </a:r>
          </a:p>
          <a:p>
            <a:r>
              <a:rPr lang="en-US" sz="1600" dirty="0"/>
              <a:t>1.15 Describe at least three tables that might be used to store information in a </a:t>
            </a:r>
            <a:r>
              <a:rPr lang="en-US" sz="1600" dirty="0" err="1"/>
              <a:t>socialnetworking</a:t>
            </a:r>
            <a:r>
              <a:rPr lang="en-US" sz="1600" dirty="0"/>
              <a:t> system such as Facebook</a:t>
            </a:r>
          </a:p>
        </p:txBody>
      </p:sp>
    </p:spTree>
    <p:extLst>
      <p:ext uri="{BB962C8B-B14F-4D97-AF65-F5344CB8AC3E}">
        <p14:creationId xmlns:p14="http://schemas.microsoft.com/office/powerpoint/2010/main" val="241438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a:effectLst/>
                <a:ea typeface="ＭＳ Ｐゴシック" pitchFamily="34" charset="-128"/>
              </a:rPr>
              <a:t>Database Applications Examples</a:t>
            </a:r>
          </a:p>
        </p:txBody>
      </p:sp>
      <p:sp>
        <p:nvSpPr>
          <p:cNvPr id="5123" name="Rectangle 3"/>
          <p:cNvSpPr>
            <a:spLocks noGrp="1" noChangeArrowheads="1"/>
          </p:cNvSpPr>
          <p:nvPr>
            <p:ph idx="1"/>
          </p:nvPr>
        </p:nvSpPr>
        <p:spPr>
          <a:xfrm>
            <a:off x="768350" y="1100831"/>
            <a:ext cx="7576659" cy="4860170"/>
          </a:xfrm>
        </p:spPr>
        <p:txBody>
          <a:bodyPr/>
          <a:lstStyle/>
          <a:p>
            <a:r>
              <a:rPr lang="en-US" sz="2000" dirty="0">
                <a:ea typeface="ＭＳ Ｐゴシック" pitchFamily="34" charset="-128"/>
              </a:rPr>
              <a:t>Enterprise Information</a:t>
            </a:r>
          </a:p>
          <a:p>
            <a:pPr lvl="1"/>
            <a:r>
              <a:rPr lang="en-US" sz="2000" dirty="0">
                <a:ea typeface="ＭＳ Ｐゴシック" pitchFamily="34" charset="-128"/>
              </a:rPr>
              <a:t>Sales: customers, products, purchases</a:t>
            </a:r>
          </a:p>
          <a:p>
            <a:pPr lvl="1"/>
            <a:r>
              <a:rPr lang="en-US" sz="2000" dirty="0">
                <a:ea typeface="ＭＳ Ｐゴシック" pitchFamily="34" charset="-128"/>
              </a:rPr>
              <a:t>Accounting: payments, receipts, assets</a:t>
            </a:r>
          </a:p>
          <a:p>
            <a:pPr lvl="1"/>
            <a:r>
              <a:rPr lang="en-US" sz="2000" dirty="0">
                <a:ea typeface="ＭＳ Ｐゴシック" pitchFamily="34" charset="-128"/>
              </a:rPr>
              <a:t>Human Resources: Information about employees, salaries, payroll taxes.</a:t>
            </a:r>
          </a:p>
          <a:p>
            <a:r>
              <a:rPr lang="en-US" sz="2000" dirty="0">
                <a:ea typeface="ＭＳ Ｐゴシック" pitchFamily="34" charset="-128"/>
              </a:rPr>
              <a:t>Manufacturing: management of production, inventory, orders, supply chain.</a:t>
            </a:r>
          </a:p>
          <a:p>
            <a:r>
              <a:rPr lang="en-US" sz="2000" dirty="0">
                <a:ea typeface="ＭＳ Ｐゴシック" pitchFamily="34" charset="-128"/>
              </a:rPr>
              <a:t>Banking and finance</a:t>
            </a:r>
          </a:p>
          <a:p>
            <a:pPr lvl="1"/>
            <a:r>
              <a:rPr lang="en-US" sz="2000" dirty="0">
                <a:ea typeface="ＭＳ Ｐゴシック" pitchFamily="34" charset="-128"/>
              </a:rPr>
              <a:t>customer information, accounts, loans, and banking transactions.</a:t>
            </a:r>
          </a:p>
          <a:p>
            <a:pPr lvl="1"/>
            <a:r>
              <a:rPr lang="en-US" sz="2000" dirty="0">
                <a:ea typeface="ＭＳ Ｐゴシック" pitchFamily="34" charset="-128"/>
              </a:rPr>
              <a:t>Credit card transactions</a:t>
            </a:r>
          </a:p>
          <a:p>
            <a:pPr lvl="1"/>
            <a:r>
              <a:rPr lang="en-US" sz="2000" dirty="0">
                <a:ea typeface="ＭＳ Ｐゴシック" pitchFamily="34" charset="-128"/>
              </a:rPr>
              <a:t>Finance:  sales and purchases of financial instruments (e.g., stocks and bonds; storing real-time market data</a:t>
            </a:r>
          </a:p>
          <a:p>
            <a:r>
              <a:rPr lang="en-US" sz="2000" dirty="0">
                <a:ea typeface="ＭＳ Ｐゴシック" pitchFamily="34" charset="-128"/>
              </a:rPr>
              <a:t>Universities:  registration, grades</a:t>
            </a:r>
          </a:p>
          <a:p>
            <a:pPr>
              <a:buNone/>
            </a:pPr>
            <a:endParaRPr lang="en-US" sz="2000" dirty="0">
              <a:ea typeface="ＭＳ Ｐゴシック" pitchFamily="34" charset="-128"/>
            </a:endParaRPr>
          </a:p>
          <a:p>
            <a:endParaRPr lang="en-US" sz="2000" dirty="0">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5886" y="117475"/>
            <a:ext cx="8077200" cy="609600"/>
          </a:xfrm>
          <a:noFill/>
        </p:spPr>
        <p:txBody>
          <a:bodyPr/>
          <a:lstStyle/>
          <a:p>
            <a:r>
              <a:rPr lang="en-US" sz="2800" dirty="0">
                <a:effectLst/>
                <a:ea typeface="ＭＳ Ｐゴシック" pitchFamily="34" charset="-128"/>
              </a:rPr>
              <a:t>Database Applications Examples (Cont.)</a:t>
            </a:r>
          </a:p>
        </p:txBody>
      </p:sp>
      <p:sp>
        <p:nvSpPr>
          <p:cNvPr id="5123" name="Rectangle 3"/>
          <p:cNvSpPr>
            <a:spLocks noGrp="1" noChangeArrowheads="1"/>
          </p:cNvSpPr>
          <p:nvPr>
            <p:ph idx="1"/>
          </p:nvPr>
        </p:nvSpPr>
        <p:spPr>
          <a:xfrm>
            <a:off x="754603" y="1093790"/>
            <a:ext cx="7617040" cy="4903787"/>
          </a:xfrm>
        </p:spPr>
        <p:txBody>
          <a:bodyPr/>
          <a:lstStyle/>
          <a:p>
            <a:r>
              <a:rPr lang="en-US" sz="2400" dirty="0">
                <a:ea typeface="ＭＳ Ｐゴシック" pitchFamily="34" charset="-128"/>
              </a:rPr>
              <a:t>Airlines: reservations, schedules</a:t>
            </a:r>
          </a:p>
          <a:p>
            <a:r>
              <a:rPr lang="en-US" sz="2400" dirty="0">
                <a:ea typeface="ＭＳ Ｐゴシック" pitchFamily="34" charset="-128"/>
              </a:rPr>
              <a:t>Telecommunication: records of calls, texts, and data usage, generating monthly bills, maintaining balances on prepaid calling cards</a:t>
            </a:r>
          </a:p>
          <a:p>
            <a:r>
              <a:rPr lang="en-US" sz="2400" dirty="0">
                <a:ea typeface="ＭＳ Ｐゴシック" pitchFamily="34" charset="-128"/>
              </a:rPr>
              <a:t>Web-based services</a:t>
            </a:r>
          </a:p>
          <a:p>
            <a:pPr lvl="1"/>
            <a:r>
              <a:rPr lang="en-US" sz="2400" dirty="0">
                <a:ea typeface="ＭＳ Ｐゴシック" pitchFamily="34" charset="-128"/>
              </a:rPr>
              <a:t>Online retailers: order tracking, customized recommendations</a:t>
            </a:r>
          </a:p>
          <a:p>
            <a:pPr lvl="1"/>
            <a:r>
              <a:rPr lang="en-US" sz="2400" dirty="0">
                <a:ea typeface="ＭＳ Ｐゴシック" pitchFamily="34" charset="-128"/>
              </a:rPr>
              <a:t>Online advertisements</a:t>
            </a:r>
          </a:p>
          <a:p>
            <a:r>
              <a:rPr lang="en-US" sz="2400" dirty="0">
                <a:ea typeface="ＭＳ Ｐゴシック" pitchFamily="34" charset="-128"/>
              </a:rPr>
              <a:t>Document databases</a:t>
            </a:r>
          </a:p>
          <a:p>
            <a:r>
              <a:rPr lang="en-US" sz="2400" dirty="0">
                <a:ea typeface="ＭＳ Ｐゴシック" pitchFamily="34" charset="-128"/>
              </a:rPr>
              <a:t>Navigation systems: For maintaining the locations of varies places of interest along with the exact routes of roads, train systems, buses, etc.</a:t>
            </a:r>
          </a:p>
          <a:p>
            <a:pPr lvl="1"/>
            <a:endParaRPr lang="en-US" sz="2400" dirty="0">
              <a:ea typeface="ＭＳ Ｐゴシック" pitchFamily="34" charset="-128"/>
            </a:endParaRPr>
          </a:p>
          <a:p>
            <a:pPr>
              <a:buNone/>
            </a:pPr>
            <a:endParaRPr lang="en-US" sz="2400" dirty="0">
              <a:ea typeface="ＭＳ Ｐゴシック" pitchFamily="34" charset="-128"/>
            </a:endParaRPr>
          </a:p>
          <a:p>
            <a:endParaRPr lang="en-US" sz="2400" dirty="0">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a:t>
            </a:r>
          </a:p>
        </p:txBody>
      </p:sp>
      <p:sp>
        <p:nvSpPr>
          <p:cNvPr id="13314" name="Rectangle 3"/>
          <p:cNvSpPr>
            <a:spLocks noGrp="1" noChangeArrowheads="1"/>
          </p:cNvSpPr>
          <p:nvPr>
            <p:ph idx="1"/>
          </p:nvPr>
        </p:nvSpPr>
        <p:spPr>
          <a:xfrm>
            <a:off x="1074198" y="1851328"/>
            <a:ext cx="7315199" cy="3988640"/>
          </a:xfrm>
        </p:spPr>
        <p:txBody>
          <a:bodyPr/>
          <a:lstStyle/>
          <a:p>
            <a:r>
              <a:rPr lang="en-US" altLang="en-US" sz="2000" dirty="0"/>
              <a:t>Data redundancy and inconsistency: data is stored  in multiple file formats resulting induplication of information in different files</a:t>
            </a:r>
          </a:p>
          <a:p>
            <a:r>
              <a:rPr lang="en-US" altLang="en-US" sz="2000" dirty="0"/>
              <a:t>Difficulty in accessing data </a:t>
            </a:r>
          </a:p>
          <a:p>
            <a:pPr lvl="1"/>
            <a:r>
              <a:rPr lang="en-US" altLang="en-US" sz="2000" dirty="0"/>
              <a:t>Need to write a new program to carry out each new task</a:t>
            </a:r>
          </a:p>
          <a:p>
            <a:r>
              <a:rPr lang="en-US" altLang="en-US" sz="2000" dirty="0"/>
              <a:t>Data isolation </a:t>
            </a:r>
          </a:p>
          <a:p>
            <a:pPr lvl="1"/>
            <a:r>
              <a:rPr lang="en-US" altLang="en-US" sz="2000" dirty="0"/>
              <a:t>Multiple files and formats</a:t>
            </a:r>
          </a:p>
          <a:p>
            <a:r>
              <a:rPr lang="en-US" altLang="en-US" sz="2000" dirty="0"/>
              <a:t>Integrity problems</a:t>
            </a:r>
          </a:p>
          <a:p>
            <a:pPr lvl="1"/>
            <a:r>
              <a:rPr lang="en-US" altLang="en-US" sz="2000" dirty="0"/>
              <a:t>Integrity constraints  (e.g., account balance &gt; 0) become </a:t>
            </a:r>
            <a:r>
              <a:rPr lang="ja-JP" altLang="en-US" sz="2000" dirty="0"/>
              <a:t>“</a:t>
            </a:r>
            <a:r>
              <a:rPr lang="en-US" altLang="ja-JP" sz="2000" dirty="0"/>
              <a:t>buried</a:t>
            </a:r>
            <a:r>
              <a:rPr lang="ja-JP" altLang="en-US" sz="2000" dirty="0"/>
              <a:t>”</a:t>
            </a:r>
            <a:r>
              <a:rPr lang="en-US" altLang="ja-JP" sz="2000" dirty="0"/>
              <a:t> in program code rather than being stated explicitly</a:t>
            </a:r>
          </a:p>
          <a:p>
            <a:pPr lvl="1"/>
            <a:r>
              <a:rPr lang="en-US" altLang="en-US" sz="2000" dirty="0"/>
              <a:t>Hard to add new constraints or change existing ones</a:t>
            </a:r>
          </a:p>
        </p:txBody>
      </p:sp>
      <p:sp>
        <p:nvSpPr>
          <p:cNvPr id="4" name="TextBox 3"/>
          <p:cNvSpPr txBox="1"/>
          <p:nvPr/>
        </p:nvSpPr>
        <p:spPr>
          <a:xfrm>
            <a:off x="768349" y="1142251"/>
            <a:ext cx="7621047" cy="707886"/>
          </a:xfrm>
          <a:prstGeom prst="rect">
            <a:avLst/>
          </a:prstGeom>
          <a:noFill/>
        </p:spPr>
        <p:txBody>
          <a:bodyPr wrap="square" rtlCol="0">
            <a:spAutoFit/>
          </a:bodyPr>
          <a:lstStyle/>
          <a:p>
            <a:r>
              <a:rPr kumimoji="1" lang="en-US" altLang="en-US" sz="2000" dirty="0">
                <a:latin typeface="+mn-lt"/>
                <a:cs typeface="ＭＳ Ｐゴシック" charset="0"/>
              </a:rPr>
              <a:t>In the early days, database applications were built directly on top of file systems, which leads 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768350" y="-3631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 (Cont.)</a:t>
            </a:r>
          </a:p>
        </p:txBody>
      </p:sp>
      <p:sp>
        <p:nvSpPr>
          <p:cNvPr id="15362" name="Rectangle 3"/>
          <p:cNvSpPr>
            <a:spLocks noGrp="1" noChangeArrowheads="1"/>
          </p:cNvSpPr>
          <p:nvPr>
            <p:ph idx="1"/>
          </p:nvPr>
        </p:nvSpPr>
        <p:spPr>
          <a:xfrm>
            <a:off x="511233" y="1047404"/>
            <a:ext cx="8441574" cy="5744094"/>
          </a:xfrm>
        </p:spPr>
        <p:txBody>
          <a:bodyPr/>
          <a:lstStyle/>
          <a:p>
            <a:r>
              <a:rPr lang="en-US" altLang="en-US" sz="2000" b="1" dirty="0"/>
              <a:t>Atomicity</a:t>
            </a:r>
            <a:r>
              <a:rPr lang="en-US" altLang="en-US" sz="2000" dirty="0"/>
              <a:t> of </a:t>
            </a:r>
            <a:r>
              <a:rPr lang="en-US" altLang="en-US" sz="2000" b="1" dirty="0"/>
              <a:t>updates</a:t>
            </a:r>
          </a:p>
          <a:p>
            <a:pPr lvl="1"/>
            <a:r>
              <a:rPr lang="en-US" altLang="en-US" sz="2000" b="1" dirty="0"/>
              <a:t>Failures</a:t>
            </a:r>
            <a:r>
              <a:rPr lang="en-US" altLang="en-US" sz="2000" dirty="0"/>
              <a:t> may leave database in an </a:t>
            </a:r>
            <a:r>
              <a:rPr lang="en-US" altLang="en-US" sz="2000" b="1" dirty="0"/>
              <a:t>inconsistent</a:t>
            </a:r>
            <a:r>
              <a:rPr lang="en-US" altLang="en-US" sz="2000" dirty="0"/>
              <a:t> </a:t>
            </a:r>
            <a:r>
              <a:rPr lang="en-US" altLang="en-US" sz="2000" b="1" dirty="0"/>
              <a:t>state</a:t>
            </a:r>
            <a:r>
              <a:rPr lang="en-US" altLang="en-US" sz="2000" dirty="0"/>
              <a:t> with partial </a:t>
            </a:r>
            <a:r>
              <a:rPr lang="en-US" altLang="en-US" sz="2000" b="1" dirty="0"/>
              <a:t>updates</a:t>
            </a:r>
            <a:r>
              <a:rPr lang="en-US" altLang="en-US" sz="2000" dirty="0"/>
              <a:t> carried out</a:t>
            </a:r>
          </a:p>
          <a:p>
            <a:pPr lvl="1"/>
            <a:r>
              <a:rPr lang="en-US" altLang="en-US" sz="2000" dirty="0"/>
              <a:t>Example: Transfer of funds from one account to another should either complete or not happen at all</a:t>
            </a:r>
          </a:p>
          <a:p>
            <a:r>
              <a:rPr lang="en-US" altLang="en-US" sz="2000" b="1" dirty="0"/>
              <a:t>Concurrent</a:t>
            </a:r>
            <a:r>
              <a:rPr lang="en-US" altLang="en-US" sz="2000" dirty="0"/>
              <a:t> access by </a:t>
            </a:r>
            <a:r>
              <a:rPr lang="en-US" altLang="en-US" sz="2000" b="1" dirty="0"/>
              <a:t>multiple</a:t>
            </a:r>
            <a:r>
              <a:rPr lang="en-US" altLang="en-US" sz="2000" dirty="0"/>
              <a:t> </a:t>
            </a:r>
            <a:r>
              <a:rPr lang="en-US" altLang="en-US" sz="2000" b="1" dirty="0"/>
              <a:t>users</a:t>
            </a:r>
          </a:p>
          <a:p>
            <a:pPr lvl="1"/>
            <a:r>
              <a:rPr lang="en-US" altLang="en-US" sz="2000" b="1" dirty="0"/>
              <a:t>Concurrent</a:t>
            </a:r>
            <a:r>
              <a:rPr lang="en-US" altLang="en-US" sz="2000" dirty="0"/>
              <a:t> </a:t>
            </a:r>
            <a:r>
              <a:rPr lang="en-US" altLang="en-US" sz="2000" b="1" dirty="0"/>
              <a:t>access</a:t>
            </a:r>
            <a:r>
              <a:rPr lang="en-US" altLang="en-US" sz="2000" dirty="0"/>
              <a:t> needed for performance</a:t>
            </a:r>
          </a:p>
          <a:p>
            <a:pPr lvl="1"/>
            <a:r>
              <a:rPr lang="en-US" altLang="en-US" sz="2000" b="1" dirty="0"/>
              <a:t>Uncontrolled</a:t>
            </a:r>
            <a:r>
              <a:rPr lang="en-US" altLang="en-US" sz="2000" dirty="0"/>
              <a:t> concurrent accesses can lead to inconsistencies</a:t>
            </a:r>
          </a:p>
          <a:p>
            <a:pPr lvl="2"/>
            <a:r>
              <a:rPr lang="en-US" altLang="en-US" sz="2000" dirty="0"/>
              <a:t>Ex: Two people reading a balance (say 100) and updating it by withdrawing money (say 50 each) at the same time</a:t>
            </a:r>
          </a:p>
          <a:p>
            <a:r>
              <a:rPr lang="en-US" altLang="en-US" sz="2000" b="1" dirty="0"/>
              <a:t>Security</a:t>
            </a:r>
            <a:r>
              <a:rPr lang="en-US" altLang="en-US" sz="2000" dirty="0"/>
              <a:t> </a:t>
            </a:r>
            <a:r>
              <a:rPr lang="en-US" altLang="en-US" sz="2000" b="1" dirty="0"/>
              <a:t>problems</a:t>
            </a:r>
          </a:p>
          <a:p>
            <a:pPr lvl="1"/>
            <a:r>
              <a:rPr lang="en-US" altLang="en-US" sz="2000" dirty="0"/>
              <a:t>Hard to provide user access to some, but not all, data</a:t>
            </a:r>
          </a:p>
          <a:p>
            <a:pPr marL="457200" lvl="1" indent="0">
              <a:buNone/>
            </a:pPr>
            <a:endParaRPr lang="en-US" altLang="en-US" sz="2000" dirty="0"/>
          </a:p>
          <a:p>
            <a:pPr>
              <a:buNone/>
            </a:pPr>
            <a:r>
              <a:rPr lang="en-US" altLang="en-US" sz="2000" b="1" dirty="0">
                <a:solidFill>
                  <a:srgbClr val="002060"/>
                </a:solidFill>
              </a:rPr>
              <a:t>    Database systems offer solutions to all the above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University Database Example</a:t>
            </a:r>
          </a:p>
        </p:txBody>
      </p:sp>
      <p:sp>
        <p:nvSpPr>
          <p:cNvPr id="11266" name="Rectangle 3"/>
          <p:cNvSpPr>
            <a:spLocks noGrp="1" noChangeArrowheads="1"/>
          </p:cNvSpPr>
          <p:nvPr>
            <p:ph idx="1"/>
          </p:nvPr>
        </p:nvSpPr>
        <p:spPr>
          <a:xfrm>
            <a:off x="768351" y="1045022"/>
            <a:ext cx="7638802" cy="4903787"/>
          </a:xfrm>
        </p:spPr>
        <p:txBody>
          <a:bodyPr/>
          <a:lstStyle/>
          <a:p>
            <a:r>
              <a:rPr lang="en-US" altLang="en-US" sz="2000" dirty="0"/>
              <a:t>In this text we will be using a university database to illustrate all the concepts</a:t>
            </a:r>
          </a:p>
          <a:p>
            <a:r>
              <a:rPr lang="en-US" altLang="en-US" sz="2000" dirty="0"/>
              <a:t>Data consists of information about:</a:t>
            </a:r>
          </a:p>
          <a:p>
            <a:pPr lvl="1"/>
            <a:r>
              <a:rPr lang="en-US" altLang="en-US" sz="2000" dirty="0"/>
              <a:t>Students</a:t>
            </a:r>
          </a:p>
          <a:p>
            <a:pPr lvl="1"/>
            <a:r>
              <a:rPr lang="en-US" altLang="en-US" sz="2000" dirty="0"/>
              <a:t>Instructors</a:t>
            </a:r>
          </a:p>
          <a:p>
            <a:pPr lvl="1"/>
            <a:r>
              <a:rPr lang="en-US" altLang="en-US" sz="2000" dirty="0"/>
              <a:t>Classes</a:t>
            </a:r>
          </a:p>
          <a:p>
            <a:r>
              <a:rPr lang="en-US" altLang="en-US" sz="2000" dirty="0"/>
              <a:t>Application program examples:</a:t>
            </a:r>
          </a:p>
          <a:p>
            <a:pPr lvl="1"/>
            <a:r>
              <a:rPr lang="en-US" altLang="en-US" sz="2000" dirty="0"/>
              <a:t>Add new students, instructors, and courses</a:t>
            </a:r>
          </a:p>
          <a:p>
            <a:pPr lvl="1"/>
            <a:r>
              <a:rPr lang="en-US" altLang="en-US" sz="2000" dirty="0"/>
              <a:t>Register students for courses, and generate class rosters</a:t>
            </a:r>
          </a:p>
          <a:p>
            <a:pPr lvl="1"/>
            <a:r>
              <a:rPr lang="en-US" altLang="en-US" sz="2000" dirty="0"/>
              <a:t>Assign grades to students, compute grade point averages (GPA) and generate transcripts</a:t>
            </a:r>
          </a:p>
          <a:p>
            <a:pPr>
              <a:buFont typeface="Monotype Sorts" charset="2"/>
              <a:buNone/>
            </a:pPr>
            <a:endParaRPr lang="en-US" altLang="en-US" sz="2000" dirty="0"/>
          </a:p>
          <a:p>
            <a:endParaRPr lang="en-US" altLang="en-US" sz="2000" dirty="0"/>
          </a:p>
        </p:txBody>
      </p:sp>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96315</TotalTime>
  <Words>3865</Words>
  <Application>Microsoft Office PowerPoint</Application>
  <PresentationFormat>On-screen Show (4:3)</PresentationFormat>
  <Paragraphs>391</Paragraphs>
  <Slides>40</Slides>
  <Notes>36</Notes>
  <HiddenSlides>1</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53" baseType="lpstr">
      <vt:lpstr>ＭＳ Ｐゴシック</vt:lpstr>
      <vt:lpstr>Arial</vt:lpstr>
      <vt:lpstr>Comic Sans MS</vt:lpstr>
      <vt:lpstr>Consolas</vt:lpstr>
      <vt:lpstr>Helvetica</vt:lpstr>
      <vt:lpstr>Monotype Sorts</vt:lpstr>
      <vt:lpstr>SegoeUIVariable</vt:lpstr>
      <vt:lpstr>Symbol</vt:lpstr>
      <vt:lpstr>Times New Roman</vt:lpstr>
      <vt:lpstr>Webdings</vt:lpstr>
      <vt:lpstr>Wingdings</vt:lpstr>
      <vt:lpstr>2_db-5-grey</vt:lpstr>
      <vt:lpstr>Database</vt:lpstr>
      <vt:lpstr>Chapter 1: Introduction</vt:lpstr>
      <vt:lpstr>Outline</vt:lpstr>
      <vt:lpstr>Database Systems</vt:lpstr>
      <vt:lpstr>Database Applications Examples</vt:lpstr>
      <vt:lpstr>Database Applications Examples (Cont.)</vt:lpstr>
      <vt:lpstr>Purpose of Database Systems</vt:lpstr>
      <vt:lpstr>Purpose of Database Systems (Cont.)</vt:lpstr>
      <vt:lpstr>University Database Example</vt:lpstr>
      <vt:lpstr>View of Data</vt:lpstr>
      <vt:lpstr>Data Models</vt:lpstr>
      <vt:lpstr>Relational Model</vt:lpstr>
      <vt:lpstr>A Sample Relational Database</vt:lpstr>
      <vt:lpstr>Levels of Abstraction</vt:lpstr>
      <vt:lpstr>View of Data</vt:lpstr>
      <vt:lpstr>Instances and Schemas</vt:lpstr>
      <vt:lpstr>Physical Data Independence </vt:lpstr>
      <vt:lpstr>Data Definition Language (DDL)</vt:lpstr>
      <vt:lpstr>Data Manipulation Language (DML)</vt:lpstr>
      <vt:lpstr>SQL Query Language</vt:lpstr>
      <vt:lpstr>Database Access from Application Program</vt:lpstr>
      <vt:lpstr>Database Design</vt:lpstr>
      <vt:lpstr>Database Engine</vt:lpstr>
      <vt:lpstr>Storage Manager</vt:lpstr>
      <vt:lpstr>Storage Manager (Cont.)</vt:lpstr>
      <vt:lpstr>Query Processor</vt:lpstr>
      <vt:lpstr>Query Processing</vt:lpstr>
      <vt:lpstr>Transaction Management </vt:lpstr>
      <vt:lpstr>Database Architecture</vt:lpstr>
      <vt:lpstr>Database Architecture  (Centralized/Shared-Memory)</vt:lpstr>
      <vt:lpstr>Database Applications</vt:lpstr>
      <vt:lpstr>Two-tier and three-tier architectures</vt:lpstr>
      <vt:lpstr>Database Users</vt:lpstr>
      <vt:lpstr>Database Administrator</vt:lpstr>
      <vt:lpstr>History of Database Systems</vt:lpstr>
      <vt:lpstr>History of Database Systems (Cont.)</vt:lpstr>
      <vt:lpstr>History of Database Systems (Cont.)</vt:lpstr>
      <vt:lpstr>End of Chapter 1</vt:lpstr>
      <vt:lpstr>Practice Exercises</vt:lpstr>
      <vt:lpstr>Exercises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Taghinezhad</cp:lastModifiedBy>
  <cp:revision>473</cp:revision>
  <cp:lastPrinted>1999-06-28T19:27:31Z</cp:lastPrinted>
  <dcterms:created xsi:type="dcterms:W3CDTF">2009-12-21T15:40:22Z</dcterms:created>
  <dcterms:modified xsi:type="dcterms:W3CDTF">2025-04-15T13:50:08Z</dcterms:modified>
</cp:coreProperties>
</file>