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52"/>
  </p:notesMasterIdLst>
  <p:handoutMasterIdLst>
    <p:handoutMasterId r:id="rId53"/>
  </p:handoutMasterIdLst>
  <p:sldIdLst>
    <p:sldId id="386" r:id="rId2"/>
    <p:sldId id="335" r:id="rId3"/>
    <p:sldId id="336" r:id="rId4"/>
    <p:sldId id="337" r:id="rId5"/>
    <p:sldId id="367" r:id="rId6"/>
    <p:sldId id="338" r:id="rId7"/>
    <p:sldId id="364" r:id="rId8"/>
    <p:sldId id="340" r:id="rId9"/>
    <p:sldId id="341" r:id="rId10"/>
    <p:sldId id="312" r:id="rId11"/>
    <p:sldId id="313" r:id="rId12"/>
    <p:sldId id="342" r:id="rId13"/>
    <p:sldId id="343" r:id="rId14"/>
    <p:sldId id="344" r:id="rId15"/>
    <p:sldId id="345" r:id="rId16"/>
    <p:sldId id="368" r:id="rId17"/>
    <p:sldId id="288" r:id="rId18"/>
    <p:sldId id="347" r:id="rId19"/>
    <p:sldId id="348" r:id="rId20"/>
    <p:sldId id="349" r:id="rId21"/>
    <p:sldId id="350" r:id="rId22"/>
    <p:sldId id="351" r:id="rId23"/>
    <p:sldId id="298" r:id="rId24"/>
    <p:sldId id="306" r:id="rId25"/>
    <p:sldId id="352" r:id="rId26"/>
    <p:sldId id="353" r:id="rId27"/>
    <p:sldId id="354" r:id="rId28"/>
    <p:sldId id="355" r:id="rId29"/>
    <p:sldId id="387" r:id="rId30"/>
    <p:sldId id="356" r:id="rId31"/>
    <p:sldId id="292" r:id="rId32"/>
    <p:sldId id="357" r:id="rId33"/>
    <p:sldId id="305" r:id="rId34"/>
    <p:sldId id="358" r:id="rId35"/>
    <p:sldId id="359" r:id="rId36"/>
    <p:sldId id="360" r:id="rId37"/>
    <p:sldId id="361" r:id="rId38"/>
    <p:sldId id="362" r:id="rId39"/>
    <p:sldId id="318" r:id="rId40"/>
    <p:sldId id="320" r:id="rId41"/>
    <p:sldId id="319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11" r:id="rId50"/>
    <p:sldId id="363" r:id="rId51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7473" autoAdjust="0"/>
  </p:normalViewPr>
  <p:slideViewPr>
    <p:cSldViewPr snapToGrid="0">
      <p:cViewPr varScale="1">
        <p:scale>
          <a:sx n="106" d="100"/>
          <a:sy n="106" d="100"/>
        </p:scale>
        <p:origin x="1572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C2BF61A-35DD-4975-B143-60260793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F489B-0958-447D-874A-5B8F1B9B00AC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71A0158-EE86-4EA3-9618-6F9B5CF26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E22E65-38B6-423E-B540-DE24CB65F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E8BE3C8-032C-4E35-B121-5DAE0E774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8C0389-623A-4F48-B25E-EE55148FFCE1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F95A90-C0F0-4735-A1B0-F7EF6FD67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139830-35BC-4866-8F1E-84A0B0B5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89CE2B5-5AF1-47CE-875C-17D13B5F6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6D7B9-F006-4FB8-AB4C-59C36AC901B6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8AB2DD-43E9-41A4-A133-8ED7A5C766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C447CF9-7A81-4202-8836-64095075E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C975E35-EBED-45C7-B49F-CC296FC2E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23F938-2806-4FCC-BB5E-BAC94D7B4EF4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D0571E-B05E-45EC-9153-4CA180C80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21DB67B-E9AA-49A4-85C3-12D0ED621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208076A-02DC-4F40-B506-6147888FA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6DC43E-7D52-4DEF-88BD-25C6DBF70420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9C216FD-246F-402E-B599-715765BB3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2CEE5C-A306-497F-8285-C29B1C572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8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C94886D-66F3-4AD1-BEC4-5BC4C1FBC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C98CC-2121-4741-856A-87A0D4D57383}" type="slidenum">
              <a:rPr lang="en-US" altLang="en-US" sz="1200" smtClean="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6932DF-30DA-4E7F-ABB6-320D026859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2178F99-C444-43D5-9B35-F32D6B1BB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6B43A4B-88C9-4A28-B29A-1078BD2DF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83DE8E-A63A-491C-B4BB-0F8C22DD1D62}" type="slidenum">
              <a:rPr lang="en-US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EC023B-DF22-4DA2-9B0C-FC130D9131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330359E-C834-4D33-877B-854FEF7E0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روابط ورودی برای عملگرهای اجتماع اشتراک و تفاضل باید همتا باشند یعنی تعداد صفتهای دو رابطه مساوی و صفتها به ترتیب دارای دامنه یکسان باشند. </a:t>
            </a:r>
          </a:p>
          <a:p>
            <a:pPr algn="r" rtl="1"/>
            <a:endParaRPr lang="en-IN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B Nazanin" panose="00000400000000000000" pitchFamily="2" charset="-7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Rho: P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0196416-E391-481D-BFA8-3DFA64E8B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754706-A462-40D8-9AE7-1FE34BC139C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6826903-2856-42F4-A8A5-B7ADBF88B4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7E8A924-249A-4B82-8078-FB1EAFA2A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ECA1742-93E5-4EB9-8F99-310DD99A4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01BDDA-7CBD-4422-B119-552C008ACE93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1689679-0678-4184-A454-D84AF107A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D386551-B8A9-4014-9D40-30F174D6D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22490E6-2ACA-4DDE-8651-193470EDD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0E9A8-A684-424D-AB45-B24D2192F354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DA0EDFA-AE47-43C7-B55D-AC4248E80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3082F98-6B11-4707-9387-A2761E51A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B44B031-4213-4811-8F9A-D986964AA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BE3D77-CAD5-45EC-8CFA-74886D12114C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43577AA-6D4B-4995-B734-235D9635F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715EC39-5644-4278-9FFA-A57DBEE42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647A693-EA4F-42DC-9C5B-3EEC0442F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313E09-1AEC-4865-8A45-CAB731DEC8ED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40066E8-0FA0-4F2D-8FF3-81ED82347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87087BD-DDEB-4E16-8EA2-C6AE209B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ACDCFFE-C255-4988-829F-4B539BEE7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324E99-B9E0-4BAF-9FF3-10F5FF6F3E4C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9F80040-142C-44F8-BF9E-D85BA07C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4800F08-F18C-45C1-83A1-016E44DE1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A729C35-C5E9-45D6-95DA-F1AE2FC01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B6DF9A-F6E7-4BEB-8818-95A2D7702951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CBC3A6E-E69F-4D16-A4A4-BEF3A17C4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F93199B-62F6-40A7-AB5D-CE52E0A3E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273F668-529F-4C05-8549-2D8ECD815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267A9E-E17C-4E53-ADC9-B1BD2FC2B8E4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B9FCC4D-0369-496A-AF2A-ABD1C40E3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8267C29-77FC-48F5-9ABC-D744544A3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A098ADF-A3B8-4789-94DB-FB16AC58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351906-41A4-42D4-B888-967EE50BF679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9C5BA50-4209-45CE-9116-3DBD894F5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8B8D82-0B71-4CFB-953B-887BA7C4F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A6AF792-3FCF-47DA-A567-FDE40729E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3BE91-B721-4651-822A-C23C03049231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DDD5675-0AB9-4103-B5DE-FEEE498876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7EA63DE-E560-4C46-8273-65B011661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DC10031-B689-4462-9CB3-6318B40F5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D8D401-1EF7-4958-A61C-2BCDC7723E1A}" type="slidenum">
              <a:rPr lang="en-US" altLang="en-US" sz="1200" smtClean="0"/>
              <a:pPr/>
              <a:t>49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422019A-66FE-4317-A797-350BE925A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5CD0AEF-C950-48EA-BE0E-BC43827BD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primary key</a:t>
            </a:r>
            <a:r>
              <a:rPr lang="en-US" dirty="0"/>
              <a:t> is a candidate key chosen to uniquely identify tuples in a </a:t>
            </a:r>
            <a:r>
              <a:rPr lang="en-US" dirty="0" err="1"/>
              <a:t>relation.</a:t>
            </a:r>
            <a:r>
              <a:rPr lang="en-US" b="1" dirty="0" err="1"/>
              <a:t>Which</a:t>
            </a:r>
            <a:r>
              <a:rPr lang="en-US" b="1" dirty="0"/>
              <a:t> candidate key is selected as the primary </a:t>
            </a:r>
            <a:r>
              <a:rPr lang="en-US" b="1" dirty="0" err="1"/>
              <a:t>key?</a:t>
            </a:r>
            <a:r>
              <a:rPr lang="en-US" dirty="0" err="1"/>
              <a:t>This</a:t>
            </a:r>
            <a:r>
              <a:rPr lang="en-US" dirty="0"/>
              <a:t> decision is based on considerations such as simplicity, ease of use, and frequency of access.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enforces a relationship between two relations.</a:t>
            </a: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in one relation must correspond to a </a:t>
            </a:r>
            <a:r>
              <a:rPr lang="en-US" b="1" dirty="0"/>
              <a:t>primary key</a:t>
            </a:r>
            <a:r>
              <a:rPr lang="en-US" dirty="0"/>
              <a:t> in another relation .The relation with the foreign key is called the </a:t>
            </a:r>
            <a:r>
              <a:rPr lang="en-US" b="1" dirty="0"/>
              <a:t>referencing relation</a:t>
            </a:r>
            <a:r>
              <a:rPr lang="en-US" dirty="0"/>
              <a:t>, and the one with the primary key is called the </a:t>
            </a:r>
            <a:r>
              <a:rPr lang="en-US" b="1" dirty="0"/>
              <a:t>referenced relation</a:t>
            </a:r>
            <a:r>
              <a:rPr lang="en-US" dirty="0"/>
              <a:t>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1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23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73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43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42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4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2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97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42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6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1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3FE4F2F-3BF1-4C5C-BECE-714C98A3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9459" name="Content Placeholder 1">
            <a:extLst>
              <a:ext uri="{FF2B5EF4-FFF2-40B4-BE49-F238E27FC236}">
                <a16:creationId xmlns:a16="http://schemas.microsoft.com/office/drawing/2014/main" id="{287FC705-091E-497E-A4B0-654D49724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r>
              <a:rPr lang="en-US" altLang="fa-IR"/>
              <a:t>What are the Superkeys?</a:t>
            </a:r>
          </a:p>
          <a:p>
            <a:r>
              <a:rPr lang="en-US" altLang="fa-IR"/>
              <a:t>What are the Candidate Keys?</a:t>
            </a:r>
            <a:endParaRPr lang="fa-IR" altLang="fa-IR"/>
          </a:p>
        </p:txBody>
      </p:sp>
      <p:pic>
        <p:nvPicPr>
          <p:cNvPr id="19460" name="Picture 4" descr="2">
            <a:extLst>
              <a:ext uri="{FF2B5EF4-FFF2-40B4-BE49-F238E27FC236}">
                <a16:creationId xmlns:a16="http://schemas.microsoft.com/office/drawing/2014/main" id="{213128BD-BD5D-4048-AED1-D9BCCA7D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2028825"/>
            <a:ext cx="49530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B92310B8-2550-4783-A187-30C5E8D55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21507" name="Content Placeholder 1">
            <a:extLst>
              <a:ext uri="{FF2B5EF4-FFF2-40B4-BE49-F238E27FC236}">
                <a16:creationId xmlns:a16="http://schemas.microsoft.com/office/drawing/2014/main" id="{EE1EE151-DFBB-46AF-8140-F765A7ED2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63159D-DC09-4442-9416-96B51DDF5BCE}"/>
              </a:ext>
            </a:extLst>
          </p:cNvPr>
          <p:cNvGraphicFramePr>
            <a:graphicFrameLocks noGrp="1"/>
          </p:cNvGraphicFramePr>
          <p:nvPr/>
        </p:nvGraphicFramePr>
        <p:xfrm>
          <a:off x="814388" y="1093788"/>
          <a:ext cx="3057525" cy="2349499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675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City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Sname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S#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Fanavaran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s1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Ardabil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Iran Segment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Isfahan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Pooladin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706729B-D9B2-4DAA-BD90-3904FC1C8748}"/>
              </a:ext>
            </a:extLst>
          </p:cNvPr>
          <p:cNvGraphicFramePr>
            <a:graphicFrameLocks noGrp="1"/>
          </p:cNvGraphicFramePr>
          <p:nvPr/>
        </p:nvGraphicFramePr>
        <p:xfrm>
          <a:off x="5079999" y="1222375"/>
          <a:ext cx="3395664" cy="161766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4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City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Type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Color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P#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Iron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Red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Ardabil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Copper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Green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Isfahan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Brass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Blue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P3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Iron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Red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P4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B9027FF-D7FD-407D-A945-33C29E20F84D}"/>
              </a:ext>
            </a:extLst>
          </p:cNvPr>
          <p:cNvGraphicFramePr>
            <a:graphicFrameLocks noGrp="1"/>
          </p:cNvGraphicFramePr>
          <p:nvPr/>
        </p:nvGraphicFramePr>
        <p:xfrm>
          <a:off x="2519363" y="4367213"/>
          <a:ext cx="4105275" cy="2139952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24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Qty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P#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S#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96" name="TextBox 5">
            <a:extLst>
              <a:ext uri="{FF2B5EF4-FFF2-40B4-BE49-F238E27FC236}">
                <a16:creationId xmlns:a16="http://schemas.microsoft.com/office/drawing/2014/main" id="{601CC0EA-18F3-46ED-9752-614BE2B6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7413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21597" name="TextBox 11">
            <a:extLst>
              <a:ext uri="{FF2B5EF4-FFF2-40B4-BE49-F238E27FC236}">
                <a16:creationId xmlns:a16="http://schemas.microsoft.com/office/drawing/2014/main" id="{86C0C6DE-A71B-435D-8A20-9FA082F9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827088"/>
            <a:ext cx="322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21598" name="TextBox 13">
            <a:extLst>
              <a:ext uri="{FF2B5EF4-FFF2-40B4-BE49-F238E27FC236}">
                <a16:creationId xmlns:a16="http://schemas.microsoft.com/office/drawing/2014/main" id="{56957646-CBAB-418F-9422-E8B5354B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029075"/>
            <a:ext cx="455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D2B26-2B37-4196-91A3-8EF0064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" y="826341"/>
            <a:ext cx="4877481" cy="236253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0733" y="2498946"/>
            <a:ext cx="7079810" cy="42415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71605" y="941561"/>
            <a:ext cx="8188814" cy="5450186"/>
          </a:xfrm>
        </p:spPr>
        <p:txBody>
          <a:bodyPr/>
          <a:lstStyle/>
          <a:p>
            <a:r>
              <a:rPr lang="en-US" altLang="en-US" sz="2400" dirty="0"/>
              <a:t>Procedural versus non-procedural, or declarative</a:t>
            </a:r>
          </a:p>
          <a:p>
            <a:r>
              <a:rPr lang="en-US" altLang="en-US" sz="2400" dirty="0"/>
              <a:t>“Pure” languages:</a:t>
            </a:r>
          </a:p>
          <a:p>
            <a:pPr lvl="1"/>
            <a:r>
              <a:rPr lang="en-US" altLang="en-US" sz="2400" dirty="0"/>
              <a:t>Relational algebra</a:t>
            </a:r>
          </a:p>
          <a:p>
            <a:pPr lvl="1"/>
            <a:r>
              <a:rPr lang="en-US" altLang="en-US" sz="2400" dirty="0"/>
              <a:t>Tuple relational calculus</a:t>
            </a:r>
          </a:p>
          <a:p>
            <a:pPr lvl="1"/>
            <a:r>
              <a:rPr lang="en-US" altLang="en-US" sz="2400" dirty="0"/>
              <a:t>Domain relational calculus</a:t>
            </a:r>
          </a:p>
          <a:p>
            <a:r>
              <a:rPr lang="en-US" altLang="en-US" sz="2400" dirty="0"/>
              <a:t>The above 3 pure languages are equivalent in computing power</a:t>
            </a:r>
          </a:p>
          <a:p>
            <a:r>
              <a:rPr lang="en-US" altLang="en-US" sz="2400" dirty="0"/>
              <a:t>We will concentrate in this chapter on relational algebra</a:t>
            </a:r>
          </a:p>
          <a:p>
            <a:pPr lvl="1"/>
            <a:r>
              <a:rPr lang="en-US" altLang="en-US" sz="2400" dirty="0"/>
              <a:t>Not </a:t>
            </a:r>
            <a:r>
              <a:rPr lang="en-US" altLang="en-US" sz="3200" dirty="0"/>
              <a:t>T</a:t>
            </a:r>
            <a:r>
              <a:rPr lang="en-US" altLang="en-US" sz="2400" dirty="0"/>
              <a:t>uring-machine equivalent</a:t>
            </a:r>
          </a:p>
          <a:p>
            <a:pPr lvl="1"/>
            <a:r>
              <a:rPr lang="en-US" altLang="en-US" sz="2400" dirty="0"/>
              <a:t>Consists of 6 basic operations</a:t>
            </a:r>
          </a:p>
          <a:p>
            <a:pPr lvl="1"/>
            <a:endParaRPr lang="en-US" altLang="en-US" sz="32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81069" y="1077913"/>
            <a:ext cx="8745647" cy="4876800"/>
          </a:xfrm>
        </p:spPr>
        <p:txBody>
          <a:bodyPr/>
          <a:lstStyle/>
          <a:p>
            <a:r>
              <a:rPr lang="en-US" altLang="en-US" sz="2400" dirty="0"/>
              <a:t>A  procedural language consisting of a set of operations that take one or two relations as input and produce a new relation as their result. </a:t>
            </a:r>
          </a:p>
          <a:p>
            <a:r>
              <a:rPr lang="en-US" altLang="en-US" sz="2400" dirty="0"/>
              <a:t>Six basic operators</a:t>
            </a:r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Cartesian product: x</a:t>
            </a:r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32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The  </a:t>
            </a:r>
            <a:r>
              <a:rPr lang="en-US" altLang="en-US" b="1" dirty="0"/>
              <a:t>selec</a:t>
            </a:r>
            <a:r>
              <a:rPr lang="en-US" altLang="en-US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Notation:  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select </a:t>
            </a:r>
            <a:r>
              <a:rPr lang="en-US" altLang="en-US" b="1" dirty="0">
                <a:sym typeface="Symbol" panose="05050102010706020507" pitchFamily="18" charset="2"/>
              </a:rPr>
              <a:t>those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tuples</a:t>
            </a:r>
            <a:r>
              <a:rPr lang="en-US" altLang="en-US" dirty="0">
                <a:sym typeface="Symbol" panose="05050102010706020507" pitchFamily="18" charset="2"/>
              </a:rPr>
              <a:t> of the </a:t>
            </a:r>
            <a:r>
              <a:rPr lang="en-US" altLang="en-US" b="1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518415" y="4970373"/>
            <a:ext cx="6564056" cy="162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C9ECD-7EF3-465E-B78E-B90C5E6F0ACA}"/>
              </a:ext>
            </a:extLst>
          </p:cNvPr>
          <p:cNvSpPr txBox="1"/>
          <p:nvPr/>
        </p:nvSpPr>
        <p:spPr>
          <a:xfrm>
            <a:off x="991354" y="3491396"/>
            <a:ext cx="6903268" cy="1311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	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5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Result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226338" y="1138873"/>
            <a:ext cx="8198572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ja-JP" sz="10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793E9-8EC2-4F5C-BFD0-7A5476BC0F3D}"/>
              </a:ext>
            </a:extLst>
          </p:cNvPr>
          <p:cNvSpPr txBox="1"/>
          <p:nvPr/>
        </p:nvSpPr>
        <p:spPr>
          <a:xfrm>
            <a:off x="1188598" y="3876353"/>
            <a:ext cx="74846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salary &gt;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97FC-C4C0-4E67-AF9D-3365B3035CCE}"/>
              </a:ext>
            </a:extLst>
          </p:cNvPr>
          <p:cNvSpPr txBox="1"/>
          <p:nvPr/>
        </p:nvSpPr>
        <p:spPr>
          <a:xfrm>
            <a:off x="837446" y="5949696"/>
            <a:ext cx="603413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i="1" dirty="0">
                <a:sym typeface="Symbol" panose="05050102010706020507" pitchFamily="18" charset="2"/>
              </a:rPr>
              <a:t> 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=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department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035E4423-36EC-40DA-A6F4-93EB7261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Select Operation – selection of rows (tuples)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FB8DE7E-16BB-4B47-8DBF-84863829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09" y="1455738"/>
            <a:ext cx="5453534" cy="111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Pct val="90000"/>
            </a:pPr>
            <a:r>
              <a:rPr lang="en-US" altLang="en-US" sz="1600" dirty="0"/>
              <a:t>Relation r: how to select A=B and D bigger than 5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806E8175-9C96-4D98-8333-FFD7AC947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7"/>
          <a:stretch/>
        </p:blipFill>
        <p:spPr bwMode="auto">
          <a:xfrm>
            <a:off x="6513654" y="1908175"/>
            <a:ext cx="1887538" cy="204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>
            <a:extLst>
              <a:ext uri="{FF2B5EF4-FFF2-40B4-BE49-F238E27FC236}">
                <a16:creationId xmlns:a16="http://schemas.microsoft.com/office/drawing/2014/main" id="{BFA547E8-DC3A-4E99-95C4-7835B0892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SzTx/>
              <a:buFont typeface="Wingdings 2" panose="05020102010507070707" pitchFamily="18" charset="2"/>
              <a:buChar char="¡"/>
            </a:pP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 dirty="0">
                <a:sym typeface="Symbol" panose="05050102010706020507" pitchFamily="18" charset="2"/>
              </a:rPr>
              <a:t>A=B ^ D &gt; 5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 </a:t>
            </a:r>
            <a:r>
              <a:rPr kumimoji="0" lang="en-US" altLang="en-US" sz="2400" dirty="0">
                <a:sym typeface="Symbol" panose="05050102010706020507" pitchFamily="18" charset="2"/>
              </a:rPr>
              <a:t>(r)</a:t>
            </a:r>
            <a:endParaRPr kumimoji="0" lang="en-US" altLang="en-US" sz="2400" dirty="0"/>
          </a:p>
        </p:txBody>
      </p:sp>
      <p:sp>
        <p:nvSpPr>
          <p:cNvPr id="26630" name="Text Box 3">
            <a:extLst>
              <a:ext uri="{FF2B5EF4-FFF2-40B4-BE49-F238E27FC236}">
                <a16:creationId xmlns:a16="http://schemas.microsoft.com/office/drawing/2014/main" id="{1A095AC9-1425-4299-A737-58ECC002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95938"/>
            <a:ext cx="61341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Pct val="90000"/>
            </a:pPr>
            <a:r>
              <a:rPr lang="en-US" altLang="en-US" sz="1600"/>
              <a:t>Select r where  A=B and D&gt;5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8972D50-A84A-4BCF-923B-CE9B717EE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13"/>
          <a:stretch/>
        </p:blipFill>
        <p:spPr bwMode="auto">
          <a:xfrm>
            <a:off x="6513654" y="4205288"/>
            <a:ext cx="1887538" cy="126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idx="1"/>
          </p:nvPr>
        </p:nvSpPr>
        <p:spPr>
          <a:xfrm>
            <a:off x="374342" y="1077912"/>
            <a:ext cx="8077200" cy="5250459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unary operation that returns its argument relation, with certain </a:t>
            </a:r>
            <a:r>
              <a:rPr lang="en-US" altLang="en-US" b="1" dirty="0"/>
              <a:t>attributes</a:t>
            </a:r>
            <a:r>
              <a:rPr lang="en-US" altLang="en-US" dirty="0"/>
              <a:t>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           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1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2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3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sz="2800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8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The result is defined as the relation of </a:t>
            </a:r>
            <a:r>
              <a:rPr lang="en-US" altLang="en-US" i="1" dirty="0"/>
              <a:t>k</a:t>
            </a:r>
            <a:r>
              <a:rPr lang="en-US" altLang="en-US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Duplicate rows removed from the result, since relations are sets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/>
              <a:t>ID, name, salary</a:t>
            </a:r>
            <a:r>
              <a:rPr lang="en-US" altLang="en-US" sz="2400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4341979" y="2692225"/>
            <a:ext cx="4684326" cy="416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42035"/>
            <a:ext cx="7558786" cy="3891280"/>
          </a:xfrm>
        </p:spPr>
        <p:txBody>
          <a:bodyPr/>
          <a:lstStyle/>
          <a:p>
            <a:r>
              <a:rPr lang="en-US" altLang="en-US" dirty="0"/>
              <a:t>The result of a relational-algebra operation is relation  and therefore of relational-algebra operations can be composed together into a </a:t>
            </a:r>
            <a:r>
              <a:rPr lang="en-US" altLang="en-US" b="1" dirty="0"/>
              <a:t>relational-algebra expression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Consider the query -- Find the names of all instructors in the Physics department.</a:t>
            </a:r>
          </a:p>
          <a:p>
            <a:pPr>
              <a:buNone/>
            </a:pP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3BEA1-CD9A-4A55-A8AC-01ABC01353ED}"/>
              </a:ext>
            </a:extLst>
          </p:cNvPr>
          <p:cNvSpPr txBox="1"/>
          <p:nvPr/>
        </p:nvSpPr>
        <p:spPr>
          <a:xfrm>
            <a:off x="1689112" y="3198167"/>
            <a:ext cx="5717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name</a:t>
            </a:r>
            <a:r>
              <a:rPr lang="en-US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15636" y="1065721"/>
            <a:ext cx="7862539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Example: the </a:t>
            </a:r>
            <a:r>
              <a:rPr lang="en-US" altLang="en-US" b="1" dirty="0"/>
              <a:t>Cartesian</a:t>
            </a:r>
            <a:r>
              <a:rPr lang="en-US" altLang="en-US" dirty="0"/>
              <a:t> product of the relations </a:t>
            </a:r>
            <a:r>
              <a:rPr lang="en-US" altLang="en-US" b="1" i="1" dirty="0"/>
              <a:t>instructor</a:t>
            </a:r>
            <a:r>
              <a:rPr lang="en-US" altLang="en-US" dirty="0"/>
              <a:t> and </a:t>
            </a:r>
            <a:r>
              <a:rPr lang="en-US" altLang="en-US" b="1" i="1" dirty="0"/>
              <a:t>teaches</a:t>
            </a:r>
            <a:r>
              <a:rPr lang="en-US" altLang="en-US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instructor</a:t>
            </a:r>
            <a:r>
              <a:rPr lang="en-US" altLang="en-US" dirty="0"/>
              <a:t>  X  </a:t>
            </a:r>
            <a:r>
              <a:rPr lang="en-US" altLang="en-US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We </a:t>
            </a:r>
            <a:r>
              <a:rPr lang="en-US" altLang="en-US" b="1" dirty="0"/>
              <a:t>construct</a:t>
            </a:r>
            <a:r>
              <a:rPr lang="en-US" altLang="en-US" dirty="0"/>
              <a:t> a tuple of the result out of each possible pair of tuples: one from the </a:t>
            </a:r>
            <a:r>
              <a:rPr lang="en-US" altLang="en-US" i="1" dirty="0"/>
              <a:t>instructor</a:t>
            </a:r>
            <a:r>
              <a:rPr lang="en-US" altLang="en-US" dirty="0"/>
              <a:t> relation and one from the </a:t>
            </a:r>
            <a:r>
              <a:rPr lang="en-US" altLang="en-US" i="1" dirty="0"/>
              <a:t>teaches</a:t>
            </a:r>
            <a:r>
              <a:rPr lang="en-US" altLang="en-US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Since the </a:t>
            </a:r>
            <a:r>
              <a:rPr lang="en-US" altLang="en-US" b="1" dirty="0"/>
              <a:t>instructor</a:t>
            </a:r>
            <a:r>
              <a:rPr lang="en-US" altLang="en-US" i="1" dirty="0"/>
              <a:t> </a:t>
            </a:r>
            <a:r>
              <a:rPr lang="en-US" altLang="en-US" b="1" i="1" dirty="0"/>
              <a:t>ID</a:t>
            </a:r>
            <a:r>
              <a:rPr lang="en-US" altLang="en-US" i="1" dirty="0"/>
              <a:t> </a:t>
            </a:r>
            <a:r>
              <a:rPr lang="en-US" altLang="en-US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sz="2800" dirty="0"/>
          </a:p>
          <a:p>
            <a:pPr>
              <a:buNone/>
              <a:tabLst>
                <a:tab pos="3149600" algn="ctr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785409" y="651361"/>
            <a:ext cx="5573182" cy="60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3EDA2181-68AF-4F01-A506-06651EE3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joining two relations -- Cartesian-product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EBC38DD-61BA-4814-8822-904D44A4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/>
              <a:t>Relations </a:t>
            </a:r>
            <a:r>
              <a:rPr lang="en-US" altLang="en-US" sz="1600" i="1"/>
              <a:t>r, s</a:t>
            </a:r>
            <a:r>
              <a:rPr lang="en-US" altLang="en-US" sz="1600"/>
              <a:t>: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D4ACDAA-22B0-430F-8C29-C9D4FA12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 i="1"/>
              <a:t>r</a:t>
            </a:r>
            <a:r>
              <a:rPr lang="en-US" altLang="en-US" sz="1600"/>
              <a:t> x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>
                <a:sym typeface="Symbol" panose="05050102010706020507" pitchFamily="18" charset="2"/>
              </a:rPr>
              <a:t>s</a:t>
            </a:r>
            <a:r>
              <a:rPr lang="en-US" altLang="en-US" sz="1600"/>
              <a:t>: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3C5FC633-E885-4ECF-94E0-66A8CB2878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3"/>
          <a:stretch/>
        </p:blipFill>
        <p:spPr bwMode="auto">
          <a:xfrm>
            <a:off x="2913063" y="1096963"/>
            <a:ext cx="2432050" cy="184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8B9F1-5E68-4772-92BA-3CFA151CA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84"/>
          <a:stretch/>
        </p:blipFill>
        <p:spPr bwMode="auto">
          <a:xfrm>
            <a:off x="2913063" y="3135313"/>
            <a:ext cx="2432050" cy="27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7FCE8CB4-160C-4D9E-AF71-003E5C3D8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Cartesian-product – naming issue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70063D-8F09-4511-80B6-8F4671BE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/>
              <a:t>Relations </a:t>
            </a:r>
            <a:r>
              <a:rPr lang="en-US" altLang="en-US" sz="1600" i="1"/>
              <a:t>r, s</a:t>
            </a:r>
            <a:r>
              <a:rPr lang="en-US" altLang="en-US" sz="1600"/>
              <a:t>: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D26B11D-0DB6-4AAB-AA03-20F2D86B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 i="1"/>
              <a:t>r</a:t>
            </a:r>
            <a:r>
              <a:rPr lang="en-US" altLang="en-US" sz="1600"/>
              <a:t> x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>
                <a:sym typeface="Symbol" panose="05050102010706020507" pitchFamily="18" charset="2"/>
              </a:rPr>
              <a:t>s</a:t>
            </a:r>
            <a:r>
              <a:rPr lang="en-US" altLang="en-US" sz="1600"/>
              <a:t>: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9A03548F-AE1B-4E69-B3CC-E5CB213E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1">
            <a:extLst>
              <a:ext uri="{FF2B5EF4-FFF2-40B4-BE49-F238E27FC236}">
                <a16:creationId xmlns:a16="http://schemas.microsoft.com/office/drawing/2014/main" id="{790BF930-C41A-416D-9A36-52EA6821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D5287450-D9BC-4402-9854-82594B4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4" name="TextBox 2">
            <a:extLst>
              <a:ext uri="{FF2B5EF4-FFF2-40B4-BE49-F238E27FC236}">
                <a16:creationId xmlns:a16="http://schemas.microsoft.com/office/drawing/2014/main" id="{0F33694B-B46D-42FA-A3BE-04ED7E92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9945" name="TextBox 8">
            <a:extLst>
              <a:ext uri="{FF2B5EF4-FFF2-40B4-BE49-F238E27FC236}">
                <a16:creationId xmlns:a16="http://schemas.microsoft.com/office/drawing/2014/main" id="{9101E2D4-B0AD-446D-AB52-EC017612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946" name="Rectangle 6">
            <a:extLst>
              <a:ext uri="{FF2B5EF4-FFF2-40B4-BE49-F238E27FC236}">
                <a16:creationId xmlns:a16="http://schemas.microsoft.com/office/drawing/2014/main" id="{A2FAD88D-EAB6-488B-93BE-E875B74A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7" name="TextBox 2">
            <a:extLst>
              <a:ext uri="{FF2B5EF4-FFF2-40B4-BE49-F238E27FC236}">
                <a16:creationId xmlns:a16="http://schemas.microsoft.com/office/drawing/2014/main" id="{7E1BB991-E48D-4CEF-8106-36061B31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23088" y="1126681"/>
            <a:ext cx="8522461" cy="5292226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    </a:t>
            </a:r>
            <a:r>
              <a:rPr lang="en-US" altLang="en-US" b="1" i="1" dirty="0"/>
              <a:t>instructor</a:t>
            </a:r>
            <a:r>
              <a:rPr lang="en-US" altLang="en-US" dirty="0"/>
              <a:t>  X  </a:t>
            </a:r>
            <a:r>
              <a:rPr lang="en-US" altLang="en-US" b="1" i="1" dirty="0"/>
              <a:t>teaches</a:t>
            </a:r>
            <a:endParaRPr lang="en-US" altLang="en-US" b="1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dirty="0"/>
              <a:t>      </a:t>
            </a:r>
            <a:r>
              <a:rPr lang="en-US" altLang="en-US" b="1" dirty="0"/>
              <a:t>associates every tuple of instructors </a:t>
            </a:r>
            <a:r>
              <a:rPr lang="en-US" altLang="en-US" dirty="0"/>
              <a:t>with every tuple of </a:t>
            </a:r>
            <a:r>
              <a:rPr lang="en-US" altLang="en-US" b="1" dirty="0"/>
              <a:t>teaches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Most of the resulting rows have information about instructors who did NOT teach a particular course. </a:t>
            </a:r>
          </a:p>
          <a:p>
            <a:r>
              <a:rPr lang="en-US" altLang="en-US" dirty="0"/>
              <a:t>To get only those tuples of  “</a:t>
            </a:r>
            <a:r>
              <a:rPr lang="en-US" altLang="en-US" b="1" i="1" dirty="0"/>
              <a:t>instructor</a:t>
            </a:r>
            <a:r>
              <a:rPr lang="en-US" altLang="en-US" b="1" dirty="0"/>
              <a:t>  X  </a:t>
            </a:r>
            <a:r>
              <a:rPr lang="en-US" altLang="en-US" b="1" i="1" dirty="0"/>
              <a:t>teaches</a:t>
            </a:r>
            <a:r>
              <a:rPr lang="en-US" altLang="en-US" b="1" dirty="0"/>
              <a:t> </a:t>
            </a:r>
            <a:r>
              <a:rPr lang="en-US" altLang="en-US" dirty="0"/>
              <a:t>“ that pertain to instructors and the courses that they taught, we write:</a:t>
            </a:r>
          </a:p>
          <a:p>
            <a:pPr>
              <a:buNone/>
            </a:pP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en-US" altLang="ja-JP" sz="10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ja-JP" sz="1000" dirty="0">
              <a:sym typeface="Symbol" panose="05050102010706020507" pitchFamily="18" charset="2"/>
            </a:endParaRPr>
          </a:p>
          <a:p>
            <a:pPr lvl="1"/>
            <a:r>
              <a:rPr lang="en-US" altLang="ja-JP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i="1" dirty="0"/>
              <a:t>instructor</a:t>
            </a:r>
            <a:r>
              <a:rPr lang="en-US" altLang="en-US" dirty="0"/>
              <a:t>  X  </a:t>
            </a:r>
            <a:r>
              <a:rPr lang="en-US" altLang="en-US" i="1" dirty="0"/>
              <a:t>teaches” </a:t>
            </a:r>
            <a:r>
              <a:rPr lang="en-US" altLang="ja-JP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C3C7E-D635-48E9-9710-C321FE97DBEE}"/>
              </a:ext>
            </a:extLst>
          </p:cNvPr>
          <p:cNvSpPr txBox="1"/>
          <p:nvPr/>
        </p:nvSpPr>
        <p:spPr>
          <a:xfrm>
            <a:off x="1124893" y="3839186"/>
            <a:ext cx="6894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  </a:t>
            </a:r>
            <a:r>
              <a:rPr lang="en-US" altLang="ja-JP" sz="2000" dirty="0">
                <a:sym typeface="Symbol" panose="05050102010706020507" pitchFamily="18" charset="2"/>
              </a:rPr>
              <a:t>x</a:t>
            </a:r>
            <a:r>
              <a:rPr lang="en-US" altLang="ja-JP" sz="2000" i="1" dirty="0">
                <a:sym typeface="Symbol" panose="05050102010706020507" pitchFamily="18" charset="2"/>
              </a:rPr>
              <a:t> teaches 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  </a:t>
            </a:r>
            <a:r>
              <a:rPr lang="en-US" altLang="ja-JP" sz="1800" dirty="0">
                <a:sym typeface="Symbol" panose="05050102010706020507" pitchFamily="18" charset="2"/>
              </a:rPr>
              <a:t>x</a:t>
            </a:r>
            <a:r>
              <a:rPr lang="en-US" altLang="ja-JP" sz="1800" i="1" dirty="0">
                <a:sym typeface="Symbol" panose="05050102010706020507" pitchFamily="18" charset="2"/>
              </a:rPr>
              <a:t> teaches</a:t>
            </a:r>
            <a:r>
              <a:rPr lang="en-US" altLang="ja-JP" sz="1800" dirty="0">
                <a:sym typeface="Symbol" panose="05050102010706020507" pitchFamily="18" charset="2"/>
              </a:rPr>
              <a:t>))</a:t>
            </a:r>
            <a:r>
              <a:rPr lang="en-US" altLang="en-US" sz="18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368414" y="1926336"/>
            <a:ext cx="8585463" cy="47864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5282" y="1138873"/>
                <a:ext cx="8510268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The </a:t>
                </a:r>
                <a:r>
                  <a:rPr lang="en-US" altLang="en-US" b="1" dirty="0"/>
                  <a:t>join </a:t>
                </a:r>
                <a:r>
                  <a:rPr lang="en-US" altLang="en-US" dirty="0"/>
                  <a:t>operation allows us to combine a </a:t>
                </a:r>
                <a:r>
                  <a:rPr lang="en-US" altLang="en-US" b="1" dirty="0"/>
                  <a:t>select</a:t>
                </a:r>
                <a:r>
                  <a:rPr lang="en-US" altLang="en-US" dirty="0"/>
                  <a:t> </a:t>
                </a:r>
                <a:r>
                  <a:rPr lang="en-US" altLang="en-US" b="1" dirty="0"/>
                  <a:t>operation</a:t>
                </a:r>
                <a:r>
                  <a:rPr lang="en-US" altLang="en-US" dirty="0"/>
                  <a:t> and a  </a:t>
                </a:r>
                <a:r>
                  <a:rPr lang="en-US" altLang="en-US" b="1" dirty="0"/>
                  <a:t> </a:t>
                </a:r>
                <a:r>
                  <a:rPr lang="en-US" altLang="en-US" dirty="0"/>
                  <a:t>Cartesian-Product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Consider relations </a:t>
                </a:r>
                <a:r>
                  <a:rPr lang="en-US" altLang="en-US" i="1" dirty="0"/>
                  <a:t>r 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) and </a:t>
                </a:r>
                <a:r>
                  <a:rPr lang="en-US" altLang="en-US" i="1" dirty="0"/>
                  <a:t>s 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Let  “</a:t>
                </a:r>
                <a:r>
                  <a:rPr lang="en-US" altLang="en-US" b="1" dirty="0"/>
                  <a:t>theta</a:t>
                </a:r>
                <a:r>
                  <a:rPr lang="en-US" altLang="en-US" dirty="0"/>
                  <a:t>” be a predicate on attributes in the schema </a:t>
                </a:r>
                <a:r>
                  <a:rPr lang="en-US" altLang="en-US" b="1" dirty="0"/>
                  <a:t>R “union” S</a:t>
                </a:r>
                <a:r>
                  <a:rPr lang="en-US" altLang="en-US" dirty="0"/>
                  <a:t>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dirty="0"/>
                  <a:t>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10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3200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sz="3200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))</a:t>
                </a:r>
                <a:endParaRPr lang="en-US" altLang="ja-JP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10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i="1" baseline="-25000" dirty="0"/>
                  <a:t>Instructor.id = teaches.id</a:t>
                </a:r>
                <a:r>
                  <a:rPr lang="en-US" sz="3200" baseline="-25000" dirty="0"/>
                  <a:t> </a:t>
                </a:r>
                <a:r>
                  <a:rPr lang="en-US" sz="2400" i="1" dirty="0"/>
                  <a:t>teaches</a:t>
                </a:r>
                <a:r>
                  <a:rPr lang="en-US" sz="2400" dirty="0"/>
                  <a:t>.</a:t>
                </a:r>
              </a:p>
              <a:p>
                <a:pPr>
                  <a:buNone/>
                </a:pPr>
                <a:endParaRPr lang="en-US" altLang="ja-JP" sz="28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2" y="1138873"/>
                <a:ext cx="8510268" cy="4823015"/>
              </a:xfrm>
              <a:blipFill>
                <a:blip r:embed="rId3"/>
                <a:stretch>
                  <a:fillRect l="-788" t="-759" b="-6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34950" y="1114489"/>
            <a:ext cx="8216592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dirty="0"/>
              <a:t>The union operation </a:t>
            </a:r>
            <a:r>
              <a:rPr lang="en-US" altLang="en-US" dirty="0">
                <a:sym typeface="Symbol" panose="05050102010706020507" pitchFamily="18" charset="2"/>
              </a:rPr>
              <a:t>allows us to combine two relations </a:t>
            </a:r>
            <a:endParaRPr lang="en-US" altLang="en-US" dirty="0"/>
          </a:p>
          <a:p>
            <a:pPr>
              <a:tabLst>
                <a:tab pos="2965450" algn="ctr"/>
              </a:tabLst>
            </a:pPr>
            <a:r>
              <a:rPr lang="en-US" altLang="en-US" dirty="0"/>
              <a:t>Notation:  </a:t>
            </a:r>
            <a:r>
              <a:rPr lang="en-US" altLang="en-US" i="1" dirty="0"/>
              <a:t>r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For </a:t>
            </a:r>
            <a:r>
              <a:rPr lang="en-US" altLang="en-US" i="1" dirty="0"/>
              <a:t>r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1.   </a:t>
            </a:r>
            <a:r>
              <a:rPr lang="en-US" altLang="en-US" i="1" dirty="0">
                <a:sym typeface="Symbol" panose="05050102010706020507" pitchFamily="18" charset="2"/>
              </a:rPr>
              <a:t>r,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must have the </a:t>
            </a:r>
            <a:r>
              <a:rPr lang="en-US" altLang="en-US" i="1" dirty="0">
                <a:sym typeface="Symbol" panose="05050102010706020507" pitchFamily="18" charset="2"/>
              </a:rPr>
              <a:t>same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dirty="0">
                <a:sym typeface="Symbol" panose="05050102010706020507" pitchFamily="18" charset="2"/>
              </a:rPr>
              <a:t> (example: 2</a:t>
            </a:r>
            <a:r>
              <a:rPr lang="en-US" altLang="en-US" baseline="30000" dirty="0">
                <a:sym typeface="Symbol" panose="05050102010706020507" pitchFamily="18" charset="2"/>
              </a:rPr>
              <a:t>nd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     </a:t>
            </a:r>
            <a:r>
              <a:rPr lang="en-US" altLang="en-US" sz="2400" dirty="0">
                <a:sym typeface="Symbol" panose="05050102010706020507" pitchFamily="18" charset="2"/>
              </a:rPr>
              <a:t>column of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     2</a:t>
            </a:r>
            <a:r>
              <a:rPr lang="en-US" altLang="en-US" sz="2400" baseline="30000" dirty="0">
                <a:sym typeface="Symbol" panose="05050102010706020507" pitchFamily="18" charset="2"/>
              </a:rPr>
              <a:t>nd </a:t>
            </a:r>
            <a:r>
              <a:rPr lang="en-US" altLang="en-US" sz="2400" dirty="0">
                <a:sym typeface="Symbol" panose="05050102010706020507" pitchFamily="18" charset="2"/>
              </a:rPr>
              <a:t>column of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34950" y="1114489"/>
            <a:ext cx="8216592" cy="4688903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4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6B60D-D371-4F2A-84EE-DD481691656C}"/>
              </a:ext>
            </a:extLst>
          </p:cNvPr>
          <p:cNvSpPr txBox="1"/>
          <p:nvPr/>
        </p:nvSpPr>
        <p:spPr>
          <a:xfrm>
            <a:off x="415799" y="5280021"/>
            <a:ext cx="8782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r>
              <a:rPr lang="en-US" altLang="ja-JP" sz="24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88962-08D1-401C-97B3-8C68E73E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8" y="2297632"/>
            <a:ext cx="6007661" cy="290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i="1" baseline="-25000" dirty="0" err="1"/>
              <a:t>course_id</a:t>
            </a:r>
            <a:r>
              <a:rPr lang="en-US" altLang="en-US" sz="2800" dirty="0"/>
              <a:t> (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8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  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sz="2800" dirty="0">
                <a:sym typeface="Symbol" panose="05050102010706020507" pitchFamily="18" charset="2"/>
              </a:rPr>
              <a:t>   </a:t>
            </a:r>
            <a:r>
              <a:rPr lang="en-US" altLang="ja-JP" sz="2800" i="1" baseline="-25000" dirty="0" err="1"/>
              <a:t>course_id</a:t>
            </a:r>
            <a:r>
              <a:rPr lang="en-US" altLang="ja-JP" sz="2800" dirty="0"/>
              <a:t> (</a:t>
            </a:r>
            <a:r>
              <a:rPr lang="en-US" altLang="ja-JP" sz="2800" i="1" dirty="0">
                <a:sym typeface="Symbol" panose="05050102010706020507" pitchFamily="18" charset="2"/>
              </a:rPr>
              <a:t></a:t>
            </a:r>
            <a:r>
              <a:rPr lang="en-US" altLang="ja-JP" sz="2800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8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97147" y="2922602"/>
            <a:ext cx="2149705" cy="33979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25A6AB63-AED0-4D0E-9F69-06973E3E4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Union of two relations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80C27E-09A1-4CC6-B37C-51018DDD8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Relations </a:t>
            </a:r>
            <a:r>
              <a:rPr lang="en-US" altLang="en-US" i="1"/>
              <a:t>r, s: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952A8A0-1CBB-4C0D-BADD-59281AAB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90000"/>
            </a:pPr>
            <a:r>
              <a:rPr lang="en-US" altLang="en-US" sz="1600"/>
              <a:t>r </a:t>
            </a:r>
            <a:r>
              <a:rPr lang="en-US" altLang="en-US" sz="1600">
                <a:sym typeface="Symbol" panose="05050102010706020507" pitchFamily="18" charset="2"/>
              </a:rPr>
              <a:t> s</a:t>
            </a:r>
            <a:r>
              <a:rPr lang="en-US" altLang="en-US" sz="1600"/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</a:pPr>
            <a:r>
              <a:rPr lang="en-US" altLang="en-US" sz="1600"/>
              <a:t>r union s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85D87D3F-C2EC-41FF-BB47-D470564E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417763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1">
            <a:extLst>
              <a:ext uri="{FF2B5EF4-FFF2-40B4-BE49-F238E27FC236}">
                <a16:creationId xmlns:a16="http://schemas.microsoft.com/office/drawing/2014/main" id="{577AC171-F0D7-47B2-ADBA-2472FD41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1536700"/>
            <a:ext cx="75596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fa-IR" altLang="en-US" sz="1600" i="1"/>
              <a:t>اجتماع دو رابطه رابطه ای است که تاپلهایش در یک یا هر دو رابطه وجود دارند. یعنی رکوردهایی 2 جدول با هم ترکیب شده و رکوردهای تکراری یکبار نوشته می شوند.</a:t>
            </a:r>
            <a:endParaRPr kumimoji="0"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99176" y="1077913"/>
            <a:ext cx="8646374" cy="3932999"/>
          </a:xfrm>
        </p:spPr>
        <p:txBody>
          <a:bodyPr/>
          <a:lstStyle/>
          <a:p>
            <a:r>
              <a:rPr lang="en-US" altLang="en-US" dirty="0"/>
              <a:t>The  set-intersection  operation </a:t>
            </a:r>
            <a:r>
              <a:rPr lang="en-US" altLang="en-US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dirty="0"/>
          </a:p>
          <a:p>
            <a:r>
              <a:rPr lang="en-US" altLang="en-US" dirty="0"/>
              <a:t>Notation: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s</a:t>
            </a:r>
            <a:endParaRPr lang="en-US" altLang="en-US" dirty="0"/>
          </a:p>
          <a:p>
            <a:r>
              <a:rPr lang="en-US" altLang="en-US" dirty="0"/>
              <a:t>Assume: </a:t>
            </a:r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dirty="0"/>
              <a:t> have the </a:t>
            </a:r>
            <a:r>
              <a:rPr lang="en-US" altLang="en-US" i="1" dirty="0"/>
              <a:t>same </a:t>
            </a:r>
            <a:r>
              <a:rPr lang="en-US" altLang="en-US" i="1" dirty="0" err="1"/>
              <a:t>arity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attributes of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are compatible</a:t>
            </a:r>
          </a:p>
          <a:p>
            <a:r>
              <a:rPr lang="en-US" altLang="en-US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     </a:t>
            </a:r>
            <a:r>
              <a:rPr lang="en-US" altLang="en-US" sz="3200" dirty="0">
                <a:sym typeface="Symbol" panose="05050102010706020507" pitchFamily="18" charset="2"/>
              </a:rPr>
              <a:t></a:t>
            </a:r>
            <a:r>
              <a:rPr lang="en-US" altLang="en-US" sz="3200" i="1" baseline="-25000" dirty="0" err="1"/>
              <a:t>course_id</a:t>
            </a:r>
            <a:r>
              <a:rPr lang="en-US" altLang="en-US" sz="3200" dirty="0"/>
              <a:t> (</a:t>
            </a:r>
            <a:r>
              <a:rPr lang="en-US" altLang="en-US" sz="3200" i="1" dirty="0">
                <a:sym typeface="Symbol" panose="05050102010706020507" pitchFamily="18" charset="2"/>
              </a:rPr>
              <a:t></a:t>
            </a:r>
            <a:r>
              <a:rPr lang="en-US" altLang="en-US" sz="3200" dirty="0">
                <a:sym typeface="Symbol" panose="05050102010706020507" pitchFamily="18" charset="2"/>
              </a:rPr>
              <a:t> 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3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32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32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   </a:t>
            </a:r>
            <a:r>
              <a:rPr lang="en-US" altLang="ja-JP" sz="3200" dirty="0">
                <a:sym typeface="Symbol" panose="05050102010706020507" pitchFamily="18" charset="2"/>
              </a:rPr>
              <a:t></a:t>
            </a:r>
            <a:r>
              <a:rPr lang="en-US" altLang="ja-JP" sz="3200" i="1" baseline="-25000" dirty="0" err="1"/>
              <a:t>course_id</a:t>
            </a:r>
            <a:r>
              <a:rPr lang="en-US" altLang="ja-JP" sz="3200" dirty="0"/>
              <a:t> (</a:t>
            </a:r>
            <a:r>
              <a:rPr lang="en-US" altLang="ja-JP" sz="3200" i="1" dirty="0">
                <a:sym typeface="Symbol" panose="05050102010706020507" pitchFamily="18" charset="2"/>
              </a:rPr>
              <a:t></a:t>
            </a:r>
            <a:r>
              <a:rPr lang="en-US" altLang="ja-JP" sz="3200" dirty="0">
                <a:sym typeface="Symbol" panose="05050102010706020507" pitchFamily="18" charset="2"/>
              </a:rPr>
              <a:t> 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32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32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32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32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Result</a:t>
            </a:r>
            <a:endParaRPr lang="en-US" altLang="en-US" dirty="0"/>
          </a:p>
          <a:p>
            <a:pPr>
              <a:buNone/>
            </a:pPr>
            <a:endParaRPr lang="en-US" altLang="en-US" sz="2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1765025" y="5512635"/>
            <a:ext cx="2046483" cy="12278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5B76DF75-E154-4F59-A0C9-FB9CD8281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Set intersection of two relations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B76827-9566-492D-ACAC-789175AE4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/>
              <a:t>Relation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</a:p>
          <a:p>
            <a:r>
              <a:rPr lang="en-US" altLang="en-US" i="1">
                <a:sym typeface="Symbol" panose="05050102010706020507" pitchFamily="18" charset="2"/>
              </a:rPr>
              <a:t>r intersect s</a:t>
            </a:r>
            <a:endParaRPr lang="en-US" altLang="en-US" i="1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6F32F132-506C-400E-97ED-70BB633D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628775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4">
            <a:extLst>
              <a:ext uri="{FF2B5EF4-FFF2-40B4-BE49-F238E27FC236}">
                <a16:creationId xmlns:a16="http://schemas.microsoft.com/office/drawing/2014/main" id="{7ED59C9A-197A-46B0-9402-CD910F91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346700"/>
            <a:ext cx="249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Note: </a:t>
            </a:r>
            <a:r>
              <a:rPr kumimoji="0" lang="en-US" altLang="en-US" sz="1800" i="1" dirty="0"/>
              <a:t>r</a:t>
            </a:r>
            <a:r>
              <a:rPr kumimoji="0" lang="en-US" altLang="en-US" sz="1800" dirty="0"/>
              <a:t> </a:t>
            </a:r>
            <a:r>
              <a:rPr kumimoji="0" lang="en-US" altLang="en-US" sz="1800" dirty="0">
                <a:sym typeface="Symbol" panose="05050102010706020507" pitchFamily="18" charset="2"/>
              </a:rPr>
              <a:t></a:t>
            </a:r>
            <a:r>
              <a:rPr kumimoji="0" lang="en-US" altLang="en-US" sz="1800" dirty="0"/>
              <a:t> </a:t>
            </a:r>
            <a:r>
              <a:rPr kumimoji="0" lang="en-US" altLang="en-US" sz="1800" i="1" dirty="0"/>
              <a:t>s</a:t>
            </a:r>
            <a:r>
              <a:rPr kumimoji="0" lang="en-US" altLang="en-US" sz="1800" dirty="0"/>
              <a:t> = </a:t>
            </a:r>
            <a:r>
              <a:rPr kumimoji="0" lang="en-US" altLang="en-US" sz="1800" i="1" dirty="0"/>
              <a:t>r</a:t>
            </a:r>
            <a:r>
              <a:rPr kumimoji="0" lang="en-US" altLang="en-US" sz="1800" dirty="0"/>
              <a:t> – (</a:t>
            </a:r>
            <a:r>
              <a:rPr kumimoji="0" lang="en-US" altLang="en-US" sz="1800" i="1" dirty="0"/>
              <a:t>r</a:t>
            </a:r>
            <a:r>
              <a:rPr kumimoji="0" lang="en-US" altLang="en-US" sz="1800" dirty="0"/>
              <a:t> – </a:t>
            </a:r>
            <a:r>
              <a:rPr kumimoji="0" lang="en-US" altLang="en-US" sz="1800" i="1" dirty="0"/>
              <a:t>s</a:t>
            </a:r>
            <a:r>
              <a:rPr kumimoji="0" lang="en-US" altLang="en-US" sz="1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445363" y="1077913"/>
            <a:ext cx="8077200" cy="3928653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8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800" dirty="0"/>
              <a:t>Notation </a:t>
            </a:r>
            <a:r>
              <a:rPr lang="en-US" altLang="en-US" sz="1800" i="1" dirty="0"/>
              <a:t>r – s</a:t>
            </a:r>
          </a:p>
          <a:p>
            <a:r>
              <a:rPr lang="en-US" altLang="en-US" sz="1800" dirty="0"/>
              <a:t>Set differences must be taken between </a:t>
            </a:r>
            <a:r>
              <a:rPr lang="en-US" altLang="en-US" sz="1800" b="1" dirty="0">
                <a:solidFill>
                  <a:srgbClr val="002060"/>
                </a:solidFill>
              </a:rPr>
              <a:t>compatible</a:t>
            </a:r>
            <a:r>
              <a:rPr lang="en-US" altLang="en-US" sz="1800" dirty="0"/>
              <a:t> relations.</a:t>
            </a:r>
          </a:p>
          <a:p>
            <a:pPr lvl="1"/>
            <a:r>
              <a:rPr lang="en-US" altLang="en-US" sz="1800" i="1" dirty="0"/>
              <a:t>r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s</a:t>
            </a:r>
            <a:r>
              <a:rPr lang="en-US" altLang="en-US" sz="1800" dirty="0"/>
              <a:t> must have the </a:t>
            </a:r>
            <a:r>
              <a:rPr lang="en-US" altLang="en-US" sz="1800" dirty="0">
                <a:solidFill>
                  <a:srgbClr val="002060"/>
                </a:solidFill>
              </a:rPr>
              <a:t>same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arity</a:t>
            </a:r>
            <a:endParaRPr lang="en-US" altLang="en-US" sz="1800" dirty="0"/>
          </a:p>
          <a:p>
            <a:pPr lvl="1"/>
            <a:r>
              <a:rPr lang="en-US" altLang="en-US" sz="1800" dirty="0"/>
              <a:t>attribute domains of </a:t>
            </a:r>
            <a:r>
              <a:rPr lang="en-US" altLang="en-US" sz="1800" i="1" dirty="0"/>
              <a:t>r </a:t>
            </a:r>
            <a:r>
              <a:rPr lang="en-US" altLang="en-US" sz="1800" dirty="0"/>
              <a:t>and </a:t>
            </a:r>
            <a:r>
              <a:rPr lang="en-US" altLang="en-US" sz="1800" i="1" dirty="0"/>
              <a:t>s </a:t>
            </a:r>
            <a:r>
              <a:rPr lang="en-US" altLang="en-US" sz="18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800" dirty="0"/>
              <a:t>Example: to find all courses taught in the Fall 2017 semester, but not in the Spring 2018 semester</a:t>
            </a:r>
            <a:br>
              <a:rPr lang="en-US" altLang="en-US" sz="1800" dirty="0"/>
            </a:br>
            <a:r>
              <a:rPr lang="en-US" altLang="en-US" sz="2400" dirty="0"/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  −  </a:t>
            </a:r>
            <a:br>
              <a:rPr lang="en-US" altLang="ja-JP" sz="2400" dirty="0">
                <a:sym typeface="Symbol" panose="05050102010706020507" pitchFamily="18" charset="2"/>
              </a:rPr>
            </a:br>
            <a:r>
              <a:rPr lang="en-US" altLang="ja-JP" sz="2400" dirty="0">
                <a:sym typeface="Symbol" panose="05050102010706020507" pitchFamily="18" charset="2"/>
              </a:rPr>
              <a:t>   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section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8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6397393" y="5363754"/>
            <a:ext cx="1488176" cy="12175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53497" y="1071563"/>
            <a:ext cx="8171175" cy="4835207"/>
          </a:xfrm>
        </p:spPr>
        <p:txBody>
          <a:bodyPr/>
          <a:lstStyle/>
          <a:p>
            <a:r>
              <a:rPr lang="en-US" altLang="en-US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dirty="0"/>
              <a:t>The assignment  operation is  denoted by </a:t>
            </a:r>
            <a:r>
              <a:rPr lang="en-US" altLang="en-US" dirty="0">
                <a:sym typeface="Symbol" panose="05050102010706020507" pitchFamily="18" charset="2"/>
              </a:rPr>
              <a:t></a:t>
            </a:r>
            <a:r>
              <a:rPr lang="en-US" altLang="en-US" dirty="0">
                <a:sym typeface="Wingdings" pitchFamily="2" charset="2"/>
              </a:rPr>
              <a:t> and </a:t>
            </a:r>
            <a:r>
              <a:rPr lang="en-US" altLang="en-US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Example: Find all </a:t>
            </a:r>
            <a:r>
              <a:rPr lang="en-US" altLang="en-US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</a:t>
            </a:r>
            <a:r>
              <a:rPr lang="en-US" altLang="en-US" i="1" dirty="0">
                <a:sym typeface="Symbol" panose="05050102010706020507" pitchFamily="18" charset="2"/>
              </a:rPr>
              <a:t>Physics</a:t>
            </a:r>
            <a:r>
              <a:rPr lang="en-US" altLang="en-US" dirty="0">
                <a:sym typeface="Symbol" panose="05050102010706020507" pitchFamily="18" charset="2"/>
              </a:rPr>
              <a:t> 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Music</a:t>
            </a:r>
            <a:r>
              <a:rPr lang="en-US" altLang="en-US" dirty="0">
                <a:sym typeface="Symbol" panose="05050102010706020507" pitchFamily="18" charset="2"/>
              </a:rPr>
              <a:t> </a:t>
            </a:r>
            <a:r>
              <a:rPr lang="en-US" altLang="en-US" b="1" dirty="0">
                <a:sym typeface="Wingdings" pitchFamily="2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instructor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i="1" dirty="0">
                <a:sym typeface="Symbol" panose="05050102010706020507" pitchFamily="18" charset="2"/>
              </a:rPr>
              <a:t>Physics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26338" y="1077913"/>
            <a:ext cx="8619212" cy="3201479"/>
          </a:xfrm>
        </p:spPr>
        <p:txBody>
          <a:bodyPr/>
          <a:lstStyle/>
          <a:p>
            <a:r>
              <a:rPr lang="en-US" altLang="en-US" sz="2400" dirty="0"/>
              <a:t>The results of relational-algebra expressions do not have a name that we can use to refer to them.  The  rename operator,  </a:t>
            </a:r>
            <a:r>
              <a:rPr lang="en-US" altLang="en-US" sz="2400" i="1" dirty="0">
                <a:sym typeface="Symbol" panose="05050102010706020507" pitchFamily="18" charset="2"/>
              </a:rPr>
              <a:t> ,</a:t>
            </a:r>
            <a:r>
              <a:rPr lang="en-US" altLang="en-US" sz="2400" dirty="0">
                <a:sym typeface="Symbol" panose="05050102010706020507" pitchFamily="18" charset="2"/>
              </a:rPr>
              <a:t>  is provided 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2400" dirty="0"/>
              <a:t>The expression:</a:t>
            </a:r>
          </a:p>
          <a:p>
            <a:pPr>
              <a:buNone/>
            </a:pPr>
            <a:r>
              <a:rPr lang="en-US" altLang="en-US" sz="2400" dirty="0"/>
              <a:t>                  </a:t>
            </a:r>
            <a:r>
              <a:rPr lang="en-US" altLang="en-US" sz="3200" i="1" dirty="0">
                <a:sym typeface="Symbol" panose="05050102010706020507" pitchFamily="18" charset="2"/>
              </a:rPr>
              <a:t>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x</a:t>
            </a:r>
            <a:r>
              <a:rPr lang="en-US" altLang="en-US" sz="32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 under the name </a:t>
            </a:r>
            <a:r>
              <a:rPr lang="en-US" altLang="en-US" sz="2400" i="1" dirty="0">
                <a:sym typeface="Symbol" panose="05050102010706020507" pitchFamily="18" charset="2"/>
              </a:rPr>
              <a:t>x</a:t>
            </a:r>
            <a:endParaRPr lang="en-US" altLang="en-US" sz="2400" i="1" dirty="0"/>
          </a:p>
          <a:p>
            <a:r>
              <a:rPr lang="en-US" altLang="en-US" sz="2400" dirty="0"/>
              <a:t>Another form of the rename operation:</a:t>
            </a:r>
          </a:p>
          <a:p>
            <a:pPr>
              <a:buNone/>
            </a:pPr>
            <a:r>
              <a:rPr lang="en-US" altLang="en-US" sz="2400" dirty="0"/>
              <a:t>                 </a:t>
            </a:r>
            <a:r>
              <a:rPr lang="en-US" altLang="en-US" sz="3200" i="1" dirty="0">
                <a:sym typeface="Symbol" panose="05050102010706020507" pitchFamily="18" charset="2"/>
              </a:rPr>
              <a:t></a:t>
            </a:r>
            <a:r>
              <a:rPr lang="en-US" altLang="en-US" sz="3200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US" altLang="en-US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271603" y="1096740"/>
            <a:ext cx="8682273" cy="4664519"/>
          </a:xfrm>
        </p:spPr>
        <p:txBody>
          <a:bodyPr/>
          <a:lstStyle/>
          <a:p>
            <a:r>
              <a:rPr lang="en-US" altLang="en-US" dirty="0"/>
              <a:t>There is more than one way to write a query in relational algebra. </a:t>
            </a:r>
          </a:p>
          <a:p>
            <a:r>
              <a:rPr lang="en-US" altLang="en-US" dirty="0"/>
              <a:t>Example:  Find </a:t>
            </a:r>
            <a:r>
              <a:rPr lang="en-US" altLang="en-US" b="1" dirty="0"/>
              <a:t>information</a:t>
            </a:r>
            <a:r>
              <a:rPr lang="en-US" altLang="en-US" dirty="0"/>
              <a:t> about courses taught by instructors in the Physics department with </a:t>
            </a:r>
            <a:r>
              <a:rPr lang="en-US" altLang="en-US" b="1" dirty="0"/>
              <a:t>salary</a:t>
            </a:r>
            <a:r>
              <a:rPr lang="en-US" altLang="en-US" dirty="0"/>
              <a:t> greater than 90,000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19100-3A7F-4808-876A-CE0A7E034671}"/>
              </a:ext>
            </a:extLst>
          </p:cNvPr>
          <p:cNvSpPr txBox="1"/>
          <p:nvPr/>
        </p:nvSpPr>
        <p:spPr>
          <a:xfrm>
            <a:off x="525101" y="2345720"/>
            <a:ext cx="8510257" cy="25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Query 1</a:t>
            </a:r>
          </a:p>
          <a:p>
            <a:pPr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           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400" dirty="0">
                <a:sym typeface="Symbol" panose="05050102010706020507" pitchFamily="18" charset="2"/>
              </a:rPr>
              <a:t>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sz="2400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400" dirty="0">
                <a:sym typeface="Symbol" panose="05050102010706020507" pitchFamily="18" charset="2"/>
              </a:rPr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105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Query 2</a:t>
            </a:r>
            <a:endParaRPr lang="en-US" altLang="en-US" sz="2400" dirty="0"/>
          </a:p>
          <a:p>
            <a:pPr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          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sz="24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105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44855" y="1138874"/>
            <a:ext cx="8772808" cy="4220778"/>
          </a:xfrm>
        </p:spPr>
        <p:txBody>
          <a:bodyPr/>
          <a:lstStyle/>
          <a:p>
            <a:r>
              <a:rPr lang="en-US" altLang="en-US" dirty="0"/>
              <a:t>There is more than one way to write a query in relational algebra. </a:t>
            </a:r>
          </a:p>
          <a:p>
            <a:r>
              <a:rPr lang="en-US" altLang="en-US" dirty="0"/>
              <a:t>Example:  Find information about courses taught by instructors in the Physics department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8EE3E-6B5D-4CFD-BE18-53E0366E0C01}"/>
                  </a:ext>
                </a:extLst>
              </p:cNvPr>
              <p:cNvSpPr txBox="1"/>
              <p:nvPr/>
            </p:nvSpPr>
            <p:spPr>
              <a:xfrm>
                <a:off x="443619" y="2356494"/>
                <a:ext cx="8474044" cy="22775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24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4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4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4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/>
                  <a:t>instructor.ID = teaches.ID</a:t>
                </a:r>
                <a:r>
                  <a:rPr lang="en-US" sz="2400" baseline="-25000" dirty="0"/>
                  <a:t> </a:t>
                </a:r>
                <a:r>
                  <a:rPr lang="en-US" sz="2000" i="1" dirty="0"/>
                  <a:t>teaches)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ja-JP" sz="9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Query 2</a:t>
                </a:r>
                <a:endParaRPr lang="en-US" altLang="en-US" sz="2000" dirty="0"/>
              </a:p>
              <a:p>
                <a:pPr>
                  <a:buNone/>
                </a:pPr>
                <a:r>
                  <a:rPr lang="en-US" altLang="en-US" sz="20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2400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sz="2400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sz="2400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sz="2400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sz="2400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20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20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i="1" baseline="-25000" dirty="0"/>
                  <a:t>instructor.ID = teaches.ID</a:t>
                </a:r>
                <a:r>
                  <a:rPr lang="en-US" sz="2400" baseline="-25000" dirty="0"/>
                  <a:t> </a:t>
                </a:r>
                <a:r>
                  <a:rPr lang="en-US" sz="20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9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E8EE3E-6B5D-4CFD-BE18-53E0366E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19" y="2356494"/>
                <a:ext cx="8474044" cy="2277547"/>
              </a:xfrm>
              <a:prstGeom prst="rect">
                <a:avLst/>
              </a:prstGeom>
              <a:blipFill>
                <a:blip r:embed="rId3"/>
                <a:stretch>
                  <a:fillRect l="-791" t="-134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F4C368FF-351A-437F-A14E-A7F5EAC96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1203" name="Content Placeholder 1">
            <a:extLst>
              <a:ext uri="{FF2B5EF4-FFF2-40B4-BE49-F238E27FC236}">
                <a16:creationId xmlns:a16="http://schemas.microsoft.com/office/drawing/2014/main" id="{F51EDED4-E132-49B9-B4D6-3AB1AF171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 قطعه </a:t>
            </a:r>
            <a:r>
              <a:rPr lang="en-US" altLang="en-US"/>
              <a:t>P2</a:t>
            </a:r>
            <a:endParaRPr lang="fa-IR" altLang="en-US"/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5AFD296-6670-4E5B-BD1E-136F384046D3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38" name="TextBox 5">
            <a:extLst>
              <a:ext uri="{FF2B5EF4-FFF2-40B4-BE49-F238E27FC236}">
                <a16:creationId xmlns:a16="http://schemas.microsoft.com/office/drawing/2014/main" id="{E9A09F4F-C1F6-40EE-9B2F-318D01A8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716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1239" name="TextBox 11">
            <a:extLst>
              <a:ext uri="{FF2B5EF4-FFF2-40B4-BE49-F238E27FC236}">
                <a16:creationId xmlns:a16="http://schemas.microsoft.com/office/drawing/2014/main" id="{A5E38F07-D1E8-4622-A1AE-23851FC9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1240" name="TextBox 13">
            <a:extLst>
              <a:ext uri="{FF2B5EF4-FFF2-40B4-BE49-F238E27FC236}">
                <a16:creationId xmlns:a16="http://schemas.microsoft.com/office/drawing/2014/main" id="{9BAA5B98-FA0D-459F-8F32-4326F76F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51241" name="Rectangle 4">
            <a:extLst>
              <a:ext uri="{FF2B5EF4-FFF2-40B4-BE49-F238E27FC236}">
                <a16:creationId xmlns:a16="http://schemas.microsoft.com/office/drawing/2014/main" id="{86A5F10B-D2D2-4031-AEC7-B6C21965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168400"/>
            <a:ext cx="223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/>
              <a:t>Name of P2 producers</a:t>
            </a:r>
            <a:endParaRPr kumimoji="0" lang="fa-IR" altLang="en-US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9A95676-0E6D-49FA-9F85-51340537774B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5F78FF28-FB0F-4136-8A42-FC98DE9683E5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FAB8C80-6A94-4489-AB43-60D19E066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3251" name="Content Placeholder 1">
            <a:extLst>
              <a:ext uri="{FF2B5EF4-FFF2-40B4-BE49-F238E27FC236}">
                <a16:creationId xmlns:a16="http://schemas.microsoft.com/office/drawing/2014/main" id="{F5C1FF8F-B15A-4E70-A522-94130F8BF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3687" y="1065212"/>
            <a:ext cx="8556625" cy="5289550"/>
          </a:xfrm>
        </p:spPr>
        <p:txBody>
          <a:bodyPr/>
          <a:lstStyle/>
          <a:p>
            <a:pPr algn="r" rtl="1"/>
            <a:r>
              <a:rPr lang="fa-IR" altLang="en-US" dirty="0"/>
              <a:t>اسامی تهیه کنندگان قطعه </a:t>
            </a:r>
            <a:r>
              <a:rPr lang="en-US" altLang="en-US" dirty="0"/>
              <a:t> P2</a:t>
            </a:r>
            <a:r>
              <a:rPr lang="fa-IR" altLang="en-US" dirty="0"/>
              <a:t> را تهیه میکنند</a:t>
            </a:r>
          </a:p>
          <a:p>
            <a:pPr algn="r" rtl="1"/>
            <a:endParaRPr lang="fa-IR" altLang="en-US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E964C58-B5C1-4673-82A1-AD98E3F2C03D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86" name="TextBox 5">
            <a:extLst>
              <a:ext uri="{FF2B5EF4-FFF2-40B4-BE49-F238E27FC236}">
                <a16:creationId xmlns:a16="http://schemas.microsoft.com/office/drawing/2014/main" id="{3BF38A9A-2C63-4CD7-B1A4-488C6710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7291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3287" name="TextBox 11">
            <a:extLst>
              <a:ext uri="{FF2B5EF4-FFF2-40B4-BE49-F238E27FC236}">
                <a16:creationId xmlns:a16="http://schemas.microsoft.com/office/drawing/2014/main" id="{B3E9B574-6836-4738-9E9D-3F0DED88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3288" name="TextBox 13">
            <a:extLst>
              <a:ext uri="{FF2B5EF4-FFF2-40B4-BE49-F238E27FC236}">
                <a16:creationId xmlns:a16="http://schemas.microsoft.com/office/drawing/2014/main" id="{834C3EDE-8513-4BB5-9E03-8ECECC1BD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C5C3C-FB6C-4F47-AB5D-5338A823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7478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>
                <a:sym typeface="Symbol" panose="05050102010706020507" pitchFamily="18" charset="2"/>
              </a:rPr>
              <a:t>P#=P2 </a:t>
            </a:r>
            <a:r>
              <a:rPr kumimoji="0" lang="en-US" altLang="en-US" sz="2400">
                <a:sym typeface="Symbol" panose="05050102010706020507" pitchFamily="18" charset="2"/>
              </a:rPr>
              <a:t>(S</a:t>
            </a:r>
            <a:r>
              <a:rPr kumimoji="0" lang="en-US" altLang="en-US" sz="2400">
                <a:latin typeface="Yu Gothic Medium" panose="020B0500000000000000" pitchFamily="34" charset="-128"/>
                <a:ea typeface="Yu Gothic Medium" panose="020B0500000000000000" pitchFamily="34" charset="-128"/>
                <a:sym typeface="Symbol" panose="05050102010706020507" pitchFamily="18" charset="2"/>
              </a:rPr>
              <a:t>∞SP</a:t>
            </a:r>
            <a:r>
              <a:rPr kumimoji="0" lang="en-US" altLang="en-US" sz="2400">
                <a:ea typeface="Yu Gothic Medium" panose="020B0500000000000000" pitchFamily="34" charset="-128"/>
                <a:sym typeface="Symbol" panose="05050102010706020507" pitchFamily="18" charset="2"/>
              </a:rPr>
              <a:t>)</a:t>
            </a:r>
            <a:r>
              <a:rPr kumimoji="0" lang="en-US" altLang="en-US" sz="2400">
                <a:latin typeface="Times New Roman" panose="02020603050405020304" pitchFamily="18" charset="0"/>
                <a:ea typeface="Yu Gothic Medium" panose="020B0500000000000000" pitchFamily="34" charset="-128"/>
              </a:rPr>
              <a:t>)</a:t>
            </a:r>
          </a:p>
        </p:txBody>
      </p:sp>
      <p:sp>
        <p:nvSpPr>
          <p:cNvPr id="53290" name="Rectangle 4">
            <a:extLst>
              <a:ext uri="{FF2B5EF4-FFF2-40B4-BE49-F238E27FC236}">
                <a16:creationId xmlns:a16="http://schemas.microsoft.com/office/drawing/2014/main" id="{B12D611A-EB27-4B98-B7D7-C17AE63D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168400"/>
            <a:ext cx="223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/>
              <a:t>Name of P2 producers</a:t>
            </a:r>
            <a:endParaRPr kumimoji="0" lang="fa-IR" alt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ED182-616A-4E0F-984C-58C62DDF986B}"/>
              </a:ext>
            </a:extLst>
          </p:cNvPr>
          <p:cNvSpPr/>
          <p:nvPr/>
        </p:nvSpPr>
        <p:spPr>
          <a:xfrm>
            <a:off x="631825" y="2371725"/>
            <a:ext cx="63325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join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SP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giving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Temp1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Select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where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P# = ‘P2’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Giving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Temp2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Project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[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AB67CD54-B31B-42E1-842C-07956DE4EDD7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47B3E21-6B21-4FDF-9149-F6D90B008993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0D31410D-F731-4F47-8ACD-6E80D6091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A63E227F-2602-4C3A-8BB6-18B0BD633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 sz="2800" dirty="0"/>
              <a:t>اسامی تهیه کنندگان را که حداقل یک قطعه قرمز رنگ تهیه می کنند</a:t>
            </a:r>
          </a:p>
          <a:p>
            <a:pPr algn="r" rtl="1"/>
            <a:endParaRPr lang="fa-IR" altLang="en-US" sz="2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0EA3DE9A-3A64-4D1E-9E4E-06CDC6E8FF8F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334" name="TextBox 5">
            <a:extLst>
              <a:ext uri="{FF2B5EF4-FFF2-40B4-BE49-F238E27FC236}">
                <a16:creationId xmlns:a16="http://schemas.microsoft.com/office/drawing/2014/main" id="{3D520EB5-26C7-4B50-B3E3-21633DBF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212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5335" name="TextBox 11">
            <a:extLst>
              <a:ext uri="{FF2B5EF4-FFF2-40B4-BE49-F238E27FC236}">
                <a16:creationId xmlns:a16="http://schemas.microsoft.com/office/drawing/2014/main" id="{B6E4EAAE-1F7F-4B2B-B53C-D45234AA5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5336" name="TextBox 13">
            <a:extLst>
              <a:ext uri="{FF2B5EF4-FFF2-40B4-BE49-F238E27FC236}">
                <a16:creationId xmlns:a16="http://schemas.microsoft.com/office/drawing/2014/main" id="{23E91667-57DF-4232-9211-DD5C9B7F2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2A1248EE-25A8-483B-B650-673ED6649B5F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F44E9EA-F3AF-4DC3-845D-5AEC7D85C550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537934C7-0B70-4C24-A769-63FA5209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7347" name="Content Placeholder 1">
            <a:extLst>
              <a:ext uri="{FF2B5EF4-FFF2-40B4-BE49-F238E27FC236}">
                <a16:creationId xmlns:a16="http://schemas.microsoft.com/office/drawing/2014/main" id="{68CFAC8C-6B1C-4154-BCCF-E62BDC4D0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 sz="2800" dirty="0"/>
              <a:t>اسامی تهیه کنندگان را که حداقل یک قطعه قرمز رنگ تهیه می کنند</a:t>
            </a:r>
          </a:p>
          <a:p>
            <a:pPr algn="r" rtl="1"/>
            <a:endParaRPr lang="fa-IR" altLang="en-US" sz="2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33B1D93-4443-4CB1-99B4-CFDEFFE76C6B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382" name="TextBox 5">
            <a:extLst>
              <a:ext uri="{FF2B5EF4-FFF2-40B4-BE49-F238E27FC236}">
                <a16:creationId xmlns:a16="http://schemas.microsoft.com/office/drawing/2014/main" id="{A4AEE79B-AD6E-42AD-A800-946BD5C2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117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7383" name="TextBox 11">
            <a:extLst>
              <a:ext uri="{FF2B5EF4-FFF2-40B4-BE49-F238E27FC236}">
                <a16:creationId xmlns:a16="http://schemas.microsoft.com/office/drawing/2014/main" id="{2EDBE4AB-E28D-47E0-B757-32AA8470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7384" name="TextBox 13">
            <a:extLst>
              <a:ext uri="{FF2B5EF4-FFF2-40B4-BE49-F238E27FC236}">
                <a16:creationId xmlns:a16="http://schemas.microsoft.com/office/drawing/2014/main" id="{B780BB97-75D4-4F32-AAB1-47B312D3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57385" name="Rectangle 10">
            <a:extLst>
              <a:ext uri="{FF2B5EF4-FFF2-40B4-BE49-F238E27FC236}">
                <a16:creationId xmlns:a16="http://schemas.microsoft.com/office/drawing/2014/main" id="{512F3D4D-F199-4F85-977B-C007A98D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122488"/>
            <a:ext cx="25765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Temp1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Color=‘Red’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(P)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Temp2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(Temp1)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Temp3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(temp2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∞ SP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Temp4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(Temp3)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Temp5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Temp4∞S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Temp6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sname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(Temp5)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86" name="Rectangle 11">
            <a:extLst>
              <a:ext uri="{FF2B5EF4-FFF2-40B4-BE49-F238E27FC236}">
                <a16:creationId xmlns:a16="http://schemas.microsoft.com/office/drawing/2014/main" id="{A308F65E-794F-4D5D-8CF7-5F2AC49A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2182813"/>
            <a:ext cx="4108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Select P where color=‘Red’ Giving Temp1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Temp1 [P#] Giving Temp2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Temp2 Join SP Giving Temp3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Temp3 [S#] Giving Temp4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Temp4 Join S Giving Temp5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Temp5 [Sname] Giving Temp6</a:t>
            </a: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F61356DE-D8C0-4113-BAF2-78DAE2E9DD16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144E7BE3-876A-4719-9E85-2676F487F273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F7ECFAE-0A4F-43E5-88BE-61246912F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9395" name="Content Placeholder 1">
            <a:extLst>
              <a:ext uri="{FF2B5EF4-FFF2-40B4-BE49-F238E27FC236}">
                <a16:creationId xmlns:a16="http://schemas.microsoft.com/office/drawing/2014/main" id="{6886226F-7D1A-4881-AF34-32B34BF57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 sz="2800" dirty="0"/>
              <a:t>اسامی تهیه کنندگانی را بیابید که قطعه </a:t>
            </a:r>
            <a:r>
              <a:rPr lang="en-US" altLang="en-US" sz="2800" dirty="0"/>
              <a:t>P2</a:t>
            </a:r>
            <a:r>
              <a:rPr lang="fa-IR" altLang="en-US" sz="2800" dirty="0"/>
              <a:t> را تهیه نمی کنند</a:t>
            </a:r>
          </a:p>
          <a:p>
            <a:pPr algn="r" rtl="1"/>
            <a:endParaRPr lang="fa-IR" altLang="en-US" sz="2800" dirty="0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4B52B7D-14F9-498E-AA3E-938068E2416D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30" name="TextBox 5">
            <a:extLst>
              <a:ext uri="{FF2B5EF4-FFF2-40B4-BE49-F238E27FC236}">
                <a16:creationId xmlns:a16="http://schemas.microsoft.com/office/drawing/2014/main" id="{5BA46DD0-1FFE-4068-BADE-CE6DB09B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16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9431" name="TextBox 11">
            <a:extLst>
              <a:ext uri="{FF2B5EF4-FFF2-40B4-BE49-F238E27FC236}">
                <a16:creationId xmlns:a16="http://schemas.microsoft.com/office/drawing/2014/main" id="{262A1F1E-A797-48AC-A7A9-1A64D7FE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9432" name="TextBox 13">
            <a:extLst>
              <a:ext uri="{FF2B5EF4-FFF2-40B4-BE49-F238E27FC236}">
                <a16:creationId xmlns:a16="http://schemas.microsoft.com/office/drawing/2014/main" id="{AD2EDAA4-B415-4F30-B4EB-C20AD497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5356972-0092-4ACE-8020-81A3C285C75C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3AC7005-917C-4A09-9CDA-776B89E52E47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F91D2613-0897-44AE-BBF3-63A871CA1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61443" name="Content Placeholder 1">
            <a:extLst>
              <a:ext uri="{FF2B5EF4-FFF2-40B4-BE49-F238E27FC236}">
                <a16:creationId xmlns:a16="http://schemas.microsoft.com/office/drawing/2014/main" id="{85661E77-3322-4C27-BA78-5E7EF62A7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 sz="2800" dirty="0"/>
              <a:t>اسامی تهیه کنندگانی را بیابید که قطعه </a:t>
            </a:r>
            <a:r>
              <a:rPr lang="en-US" altLang="en-US" sz="2800" dirty="0"/>
              <a:t>P2</a:t>
            </a:r>
            <a:r>
              <a:rPr lang="fa-IR" altLang="en-US" sz="2800" dirty="0"/>
              <a:t> را تهیه نمی کنند</a:t>
            </a:r>
          </a:p>
          <a:p>
            <a:pPr algn="r" rtl="1"/>
            <a:endParaRPr lang="fa-IR" altLang="en-US" sz="28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5A805C-D69A-4C3D-9BA0-C1C7642A94AA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5ADA7B4-B55F-46F5-B972-8B828B087F46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16DEE18-4BDF-43AE-ACB6-8000EC5AFD1F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532" name="TextBox 5">
            <a:extLst>
              <a:ext uri="{FF2B5EF4-FFF2-40B4-BE49-F238E27FC236}">
                <a16:creationId xmlns:a16="http://schemas.microsoft.com/office/drawing/2014/main" id="{86BA37EA-FDF0-45B6-B226-E428A3ED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6704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1533" name="TextBox 11">
            <a:extLst>
              <a:ext uri="{FF2B5EF4-FFF2-40B4-BE49-F238E27FC236}">
                <a16:creationId xmlns:a16="http://schemas.microsoft.com/office/drawing/2014/main" id="{41F3A708-B091-4D0A-BF93-EDC41358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61534" name="TextBox 13">
            <a:extLst>
              <a:ext uri="{FF2B5EF4-FFF2-40B4-BE49-F238E27FC236}">
                <a16:creationId xmlns:a16="http://schemas.microsoft.com/office/drawing/2014/main" id="{229F16E0-7901-442C-95E3-DDFF349B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61535" name="Rectangle 10">
            <a:extLst>
              <a:ext uri="{FF2B5EF4-FFF2-40B4-BE49-F238E27FC236}">
                <a16:creationId xmlns:a16="http://schemas.microsoft.com/office/drawing/2014/main" id="{BB526040-9E6F-44B8-B652-4828B9DB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790700"/>
            <a:ext cx="5018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kumimoji="0" lang="en-US" altLang="en-US" sz="3200">
                <a:latin typeface="Times New Roman" panose="02020603050405020304" pitchFamily="18" charset="0"/>
              </a:rPr>
              <a:t> [</a:t>
            </a:r>
            <a:r>
              <a:rPr kumimoji="0" lang="en-US" altLang="en-US" sz="2400">
                <a:latin typeface="Times New Roman" panose="02020603050405020304" pitchFamily="18" charset="0"/>
              </a:rPr>
              <a:t>[</a:t>
            </a: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</a:rPr>
              <a:t> (S)- </a:t>
            </a:r>
            <a:r>
              <a:rPr kumimoji="0" lang="en-US" altLang="en-US" sz="3200">
                <a:latin typeface="Times New Roman" panose="02020603050405020304" pitchFamily="18" charset="0"/>
              </a:rPr>
              <a:t>(</a:t>
            </a: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s# </a:t>
            </a:r>
            <a:r>
              <a:rPr kumimoji="0" lang="en-US" altLang="en-US" sz="1800">
                <a:sym typeface="Symbol" panose="05050102010706020507" pitchFamily="18" charset="2"/>
              </a:rPr>
              <a:t>(</a:t>
            </a:r>
            <a:r>
              <a:rPr kumimoji="0" lang="en-US" altLang="en-US" sz="1800" baseline="-25000">
                <a:sym typeface="Symbol" panose="05050102010706020507" pitchFamily="18" charset="2"/>
              </a:rPr>
              <a:t>P#=‘P2’ </a:t>
            </a:r>
            <a:r>
              <a:rPr kumimoji="0" lang="en-US" altLang="en-US" sz="1800">
                <a:sym typeface="Symbol" panose="05050102010706020507" pitchFamily="18" charset="2"/>
              </a:rPr>
              <a:t>(SP)) </a:t>
            </a:r>
            <a:r>
              <a:rPr kumimoji="0" lang="en-US" altLang="en-US" sz="3200">
                <a:sym typeface="Symbol" panose="05050102010706020507" pitchFamily="18" charset="2"/>
              </a:rPr>
              <a:t>)</a:t>
            </a: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en-US" sz="1800">
                <a:latin typeface="Yu Gothic Medium" panose="020B0500000000000000" pitchFamily="34" charset="-128"/>
                <a:ea typeface="Yu Gothic Medium" panose="020B0500000000000000" pitchFamily="34" charset="-128"/>
                <a:sym typeface="Symbol" panose="05050102010706020507" pitchFamily="18" charset="2"/>
              </a:rPr>
              <a:t> ∞S</a:t>
            </a:r>
            <a:r>
              <a:rPr kumimoji="0" lang="en-US" altLang="en-US" sz="3200">
                <a:latin typeface="Times New Roman" panose="02020603050405020304" pitchFamily="18" charset="0"/>
                <a:ea typeface="Yu Gothic Medium" panose="020B0500000000000000" pitchFamily="34" charset="-128"/>
                <a:sym typeface="Symbol" panose="05050102010706020507" pitchFamily="18" charset="2"/>
              </a:rPr>
              <a:t>]</a:t>
            </a:r>
            <a:endParaRPr kumimoji="0" lang="en-US" altLang="en-US" sz="3200">
              <a:latin typeface="Times New Roman" panose="02020603050405020304" pitchFamily="18" charset="0"/>
              <a:ea typeface="Yu Gothic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9444163-EF22-4E23-8F0B-40FCC1290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>
                <a:ea typeface="MS PGothic" panose="020B0600070205080204" pitchFamily="34" charset="-128"/>
              </a:rPr>
              <a:t>پیوند شرطی</a:t>
            </a:r>
            <a:endParaRPr lang="en-US" dirty="0">
              <a:ea typeface="+mj-ea"/>
            </a:endParaRPr>
          </a:p>
        </p:txBody>
      </p:sp>
      <p:sp>
        <p:nvSpPr>
          <p:cNvPr id="63491" name="Content Placeholder 1">
            <a:extLst>
              <a:ext uri="{FF2B5EF4-FFF2-40B4-BE49-F238E27FC236}">
                <a16:creationId xmlns:a16="http://schemas.microsoft.com/office/drawing/2014/main" id="{2F3AD864-31F5-431C-A4B6-EE0ED5141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 dirty="0"/>
              <a:t>عملگر پیوند شرطی (</a:t>
            </a:r>
            <a:r>
              <a:rPr lang="en-US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ɵ-join</a:t>
            </a:r>
            <a:r>
              <a:rPr lang="fa-IR" altLang="en-US" dirty="0">
                <a:ea typeface="Yu Gothic" panose="020B0400000000000000" pitchFamily="34" charset="-128"/>
              </a:rPr>
              <a:t>)</a:t>
            </a:r>
          </a:p>
          <a:p>
            <a:pPr algn="r" rtl="1"/>
            <a:r>
              <a:rPr lang="fa-IR" altLang="en-US" dirty="0">
                <a:ea typeface="Yu Gothic" panose="020B0400000000000000" pitchFamily="34" charset="-128"/>
              </a:rPr>
              <a:t>این عملگر، زیر مجموعه ای از ضرب دکارتی است که شرط </a:t>
            </a:r>
            <a:r>
              <a:rPr lang="en-US" altLang="en-US" dirty="0">
                <a:latin typeface="Yu Gothic" panose="020B0400000000000000" pitchFamily="34" charset="-128"/>
              </a:rPr>
              <a:t>ɵ</a:t>
            </a:r>
            <a:r>
              <a:rPr lang="fa-IR" altLang="en-US" dirty="0">
                <a:latin typeface="Yu Gothic" panose="020B0400000000000000" pitchFamily="34" charset="-128"/>
              </a:rPr>
              <a:t> روی سطرهای آن اعمال شده باشد. ستونهای خروجی معادل ستونهای ضرب دکارتی است. </a:t>
            </a:r>
          </a:p>
          <a:p>
            <a:pPr algn="r" rtl="1"/>
            <a:r>
              <a:rPr lang="en-US" altLang="en-US" b="1" dirty="0" err="1">
                <a:latin typeface="Times New Roman" panose="02020603050405020304" pitchFamily="18" charset="0"/>
              </a:rPr>
              <a:t>X</a:t>
            </a:r>
            <a:r>
              <a:rPr lang="en-US" altLang="en-US" sz="1600" b="1" dirty="0" err="1">
                <a:latin typeface="Yu Gothic" panose="020B0400000000000000" pitchFamily="34" charset="-128"/>
              </a:rPr>
              <a:t>ɵ</a:t>
            </a:r>
            <a:endParaRPr lang="fa-IR" altLang="en-US" sz="1600" b="1" dirty="0">
              <a:latin typeface="Yu Gothic" panose="020B0400000000000000" pitchFamily="34" charset="-128"/>
            </a:endParaRPr>
          </a:p>
          <a:p>
            <a:pPr algn="r" rtl="1"/>
            <a:r>
              <a:rPr lang="fa-IR" altLang="en-US" dirty="0">
                <a:latin typeface="Yu Gothic" panose="020B0400000000000000" pitchFamily="34" charset="-128"/>
              </a:rPr>
              <a:t>مثال خروجی دستور زیر</a:t>
            </a:r>
          </a:p>
          <a:p>
            <a:pPr algn="r" rtl="1"/>
            <a:endParaRPr lang="fa-IR" altLang="en-US" dirty="0"/>
          </a:p>
          <a:p>
            <a:pPr algn="r" rtl="1"/>
            <a:endParaRPr lang="fa-IR" alt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D4CDD09-1319-4D89-AB56-984E455F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753342"/>
              </p:ext>
            </p:extLst>
          </p:nvPr>
        </p:nvGraphicFramePr>
        <p:xfrm>
          <a:off x="279396" y="3602038"/>
          <a:ext cx="6103296" cy="248132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91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9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29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27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50" name="Rectangle 3">
            <a:extLst>
              <a:ext uri="{FF2B5EF4-FFF2-40B4-BE49-F238E27FC236}">
                <a16:creationId xmlns:a16="http://schemas.microsoft.com/office/drawing/2014/main" id="{927EF6FC-1C31-44D5-B9E1-54ACF7E8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2714625"/>
            <a:ext cx="2335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S</a:t>
            </a:r>
            <a:r>
              <a:rPr kumimoji="0" lang="en-US" alt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kumimoji="0" lang="en-US" altLang="en-US" sz="2800" b="1">
                <a:latin typeface="Times New Roman" panose="02020603050405020304" pitchFamily="18" charset="0"/>
                <a:ea typeface="Yu Gothic" panose="020B0400000000000000" pitchFamily="34" charset="-128"/>
              </a:rPr>
              <a:t>X</a:t>
            </a:r>
            <a:r>
              <a:rPr kumimoji="0" lang="en-US" alt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s.city&gt;=P.city </a:t>
            </a:r>
            <a:r>
              <a:rPr kumimoji="0" lang="en-US" altLang="en-US" sz="2800">
                <a:latin typeface="Times New Roman" panose="02020603050405020304" pitchFamily="18" charset="0"/>
                <a:ea typeface="Yu Gothic" panose="020B0400000000000000" pitchFamily="34" charset="-128"/>
              </a:rPr>
              <a:t>P</a:t>
            </a:r>
            <a:endParaRPr kumimoji="0" lang="fa-IR" altLang="en-US" sz="2800">
              <a:latin typeface="Times New Roman" panose="02020603050405020304" pitchFamily="18" charset="0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5F2BB3AF-1A74-4623-9F1D-61251D45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Semi-join</a:t>
            </a:r>
          </a:p>
        </p:txBody>
      </p:sp>
      <p:sp>
        <p:nvSpPr>
          <p:cNvPr id="65539" name="Content Placeholder 1">
            <a:extLst>
              <a:ext uri="{FF2B5EF4-FFF2-40B4-BE49-F238E27FC236}">
                <a16:creationId xmlns:a16="http://schemas.microsoft.com/office/drawing/2014/main" id="{31382885-1907-4A48-B49E-06F12A887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مشابه پیوند طبیعی است با این تفاوت که فقط ستونهای جدول اول را می دهد.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6021C9-F897-41E9-BB19-08B578582BCA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3AE3168-4699-4DCD-9AD9-FD1DD32DBAB7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A34C426-C394-4E12-91B6-4E18A0D88831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628" name="TextBox 5">
            <a:extLst>
              <a:ext uri="{FF2B5EF4-FFF2-40B4-BE49-F238E27FC236}">
                <a16:creationId xmlns:a16="http://schemas.microsoft.com/office/drawing/2014/main" id="{715EC00E-AE6B-4590-A2DA-D317D416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6704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5629" name="TextBox 11">
            <a:extLst>
              <a:ext uri="{FF2B5EF4-FFF2-40B4-BE49-F238E27FC236}">
                <a16:creationId xmlns:a16="http://schemas.microsoft.com/office/drawing/2014/main" id="{152A7A9D-5597-40D5-833D-F938B51D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65630" name="TextBox 13">
            <a:extLst>
              <a:ext uri="{FF2B5EF4-FFF2-40B4-BE49-F238E27FC236}">
                <a16:creationId xmlns:a16="http://schemas.microsoft.com/office/drawing/2014/main" id="{DA933CEE-1845-4911-8536-5FAD4EB1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9B972-A34A-459B-BECD-284B3ABF0CE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0467" y="1790463"/>
            <a:ext cx="5019442" cy="369332"/>
          </a:xfrm>
          <a:prstGeom prst="rect">
            <a:avLst/>
          </a:prstGeom>
          <a:blipFill>
            <a:blip r:embed="rId3"/>
            <a:stretch>
              <a:fillRect l="-972" t="-11667" b="-26667"/>
            </a:stretch>
          </a:blipFill>
        </p:spPr>
        <p:txBody>
          <a:bodyPr/>
          <a:lstStyle/>
          <a:p>
            <a:pPr>
              <a:defRPr/>
            </a:pPr>
            <a:r>
              <a:rPr lang="fa-IR" sz="2000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CBA16089-CC01-418D-B7DB-8A90064E2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Outer Join</a:t>
            </a:r>
          </a:p>
        </p:txBody>
      </p:sp>
      <p:sp>
        <p:nvSpPr>
          <p:cNvPr id="67587" name="Content Placeholder 1">
            <a:extLst>
              <a:ext uri="{FF2B5EF4-FFF2-40B4-BE49-F238E27FC236}">
                <a16:creationId xmlns:a16="http://schemas.microsoft.com/office/drawing/2014/main" id="{ED678042-B1CC-4021-8E3B-A49648F91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1- فراپیوند چپ</a:t>
            </a:r>
            <a:r>
              <a:rPr lang="en-US" altLang="en-US"/>
              <a:t>  : Left Outer Join</a:t>
            </a:r>
            <a:r>
              <a:rPr lang="fa-IR" altLang="en-US"/>
              <a:t> </a:t>
            </a:r>
            <a:r>
              <a:rPr lang="en-US" altLang="en-US"/>
              <a:t>L-O-JOIN</a:t>
            </a:r>
            <a:endParaRPr lang="fa-IR" altLang="en-US"/>
          </a:p>
          <a:p>
            <a:pPr algn="r" rtl="1"/>
            <a:r>
              <a:rPr lang="fa-IR" altLang="en-US"/>
              <a:t>2- فراپیوند راست</a:t>
            </a:r>
            <a:r>
              <a:rPr lang="en-US" altLang="en-US"/>
              <a:t> :Right Outer Join</a:t>
            </a:r>
            <a:endParaRPr lang="fa-IR" altLang="en-US"/>
          </a:p>
          <a:p>
            <a:pPr algn="r" rtl="1"/>
            <a:r>
              <a:rPr lang="fa-IR" altLang="en-US"/>
              <a:t>3- فراپیوند کامل </a:t>
            </a:r>
            <a:r>
              <a:rPr lang="en-US" altLang="en-US"/>
              <a:t>Full Outer Join</a:t>
            </a:r>
            <a:endParaRPr lang="fa-IR" altLang="en-US"/>
          </a:p>
          <a:p>
            <a:pPr algn="r" rtl="1"/>
            <a:r>
              <a:rPr lang="fa-IR" altLang="en-US"/>
              <a:t>فراپیوند چپ گونه ای از عملگر پیوند طبیعی است با این تفاوت که علاوه بر تاپلهای پیوند شدنی از دو رابطه، تاپلهای نشدنی از رابطه چپ هم ، پیوند شده با مقادیر </a:t>
            </a:r>
            <a:r>
              <a:rPr lang="en-US" altLang="en-US"/>
              <a:t>NULL</a:t>
            </a:r>
            <a:r>
              <a:rPr lang="fa-IR" altLang="en-US"/>
              <a:t>، در جواب وارد می شود در فراپیوند راست، تاپلهای پیوند نشدنی از رابطه سمت راستی ، پیوند شده با مقادیر </a:t>
            </a:r>
            <a:r>
              <a:rPr lang="en-US" altLang="en-US"/>
              <a:t>NULL</a:t>
            </a:r>
            <a:r>
              <a:rPr lang="fa-IR" altLang="en-US"/>
              <a:t>  وارد می شوند. </a:t>
            </a:r>
          </a:p>
          <a:p>
            <a:pPr algn="r" rtl="1"/>
            <a:r>
              <a:rPr lang="fa-IR" altLang="en-US"/>
              <a:t>مثال:</a:t>
            </a:r>
          </a:p>
          <a:p>
            <a:pPr algn="r" rtl="1"/>
            <a:r>
              <a:rPr lang="en-US" altLang="en-US"/>
              <a:t>S L-O-JOIN SP</a:t>
            </a:r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6654E9-6A3F-40F5-BCEF-36315F356E4C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4608513"/>
          <a:ext cx="2366962" cy="181292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82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890AA9F-868F-40EB-88C4-7EF9A92D2F93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608513"/>
          <a:ext cx="1350963" cy="137169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40" name="TextBox 5">
            <a:extLst>
              <a:ext uri="{FF2B5EF4-FFF2-40B4-BE49-F238E27FC236}">
                <a16:creationId xmlns:a16="http://schemas.microsoft.com/office/drawing/2014/main" id="{FDA2D0BF-3358-4971-BC6F-8EBB5B52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2560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7641" name="TextBox 13">
            <a:extLst>
              <a:ext uri="{FF2B5EF4-FFF2-40B4-BE49-F238E27FC236}">
                <a16:creationId xmlns:a16="http://schemas.microsoft.com/office/drawing/2014/main" id="{F26551B5-F0CF-4483-AAE2-7EB89D2B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322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3AF9B8C-AF8D-4315-8048-D4E5EC382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Outer Join</a:t>
            </a:r>
          </a:p>
        </p:txBody>
      </p:sp>
      <p:sp>
        <p:nvSpPr>
          <p:cNvPr id="69635" name="Content Placeholder 1">
            <a:extLst>
              <a:ext uri="{FF2B5EF4-FFF2-40B4-BE49-F238E27FC236}">
                <a16:creationId xmlns:a16="http://schemas.microsoft.com/office/drawing/2014/main" id="{281DEDAC-DCD0-411E-B41B-FB3EF408D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مثال:</a:t>
            </a:r>
          </a:p>
          <a:p>
            <a:pPr algn="r" rtl="1"/>
            <a:r>
              <a:rPr lang="en-US" altLang="en-US"/>
              <a:t>S L-O-JOIN SP</a:t>
            </a:r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6C46B0-270E-45E0-8585-9A665A01120B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4608513"/>
          <a:ext cx="2366962" cy="181292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82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D11940E-B865-40E2-8E24-0BF6FF2608E0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608513"/>
          <a:ext cx="1350963" cy="137169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88" name="TextBox 5">
            <a:extLst>
              <a:ext uri="{FF2B5EF4-FFF2-40B4-BE49-F238E27FC236}">
                <a16:creationId xmlns:a16="http://schemas.microsoft.com/office/drawing/2014/main" id="{F173B9B0-E9DD-443E-B015-5C16BB2E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2560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9689" name="TextBox 13">
            <a:extLst>
              <a:ext uri="{FF2B5EF4-FFF2-40B4-BE49-F238E27FC236}">
                <a16:creationId xmlns:a16="http://schemas.microsoft.com/office/drawing/2014/main" id="{F9A09BE5-EF4C-45F0-A967-92C46E64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322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E7BF78D-37C8-4DB3-B92A-64701CAB2C89}"/>
              </a:ext>
            </a:extLst>
          </p:cNvPr>
          <p:cNvGraphicFramePr>
            <a:graphicFrameLocks noGrp="1"/>
          </p:cNvGraphicFramePr>
          <p:nvPr/>
        </p:nvGraphicFramePr>
        <p:xfrm>
          <a:off x="152399" y="4148138"/>
          <a:ext cx="3527426" cy="221615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73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13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NULL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NULL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96298B0-71FB-46D1-87B1-94625AC66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Summary of Relational Algebra Operators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302211-5AFA-4B13-89FA-9764DF1C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FC9692F7-17E1-4461-97F7-683769DF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/>
          </a:p>
        </p:txBody>
      </p:sp>
      <p:cxnSp>
        <p:nvCxnSpPr>
          <p:cNvPr id="71685" name="Straight Connector 5">
            <a:extLst>
              <a:ext uri="{FF2B5EF4-FFF2-40B4-BE49-F238E27FC236}">
                <a16:creationId xmlns:a16="http://schemas.microsoft.com/office/drawing/2014/main" id="{545C431B-25BC-4C8A-BC03-BE2D21269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1169988"/>
            <a:ext cx="0" cy="490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Straight Connector 2">
            <a:extLst>
              <a:ext uri="{FF2B5EF4-FFF2-40B4-BE49-F238E27FC236}">
                <a16:creationId xmlns:a16="http://schemas.microsoft.com/office/drawing/2014/main" id="{187C2B5D-3B50-4F14-BBB9-901B53111F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62263" y="803275"/>
            <a:ext cx="0" cy="3254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TextBox 6">
            <a:extLst>
              <a:ext uri="{FF2B5EF4-FFF2-40B4-BE49-F238E27FC236}">
                <a16:creationId xmlns:a16="http://schemas.microsoft.com/office/drawing/2014/main" id="{45B91A08-B3C5-4D2D-83F6-5649A5E1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46138"/>
            <a:ext cx="6186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71688" name="TextBox 9">
            <a:extLst>
              <a:ext uri="{FF2B5EF4-FFF2-40B4-BE49-F238E27FC236}">
                <a16:creationId xmlns:a16="http://schemas.microsoft.com/office/drawing/2014/main" id="{C1BF0522-E3FF-46FA-AF2B-A0A467E5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306513"/>
            <a:ext cx="648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(Selection)	                      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>
                <a:latin typeface="Palatino Linotype" panose="02040502050505030304" pitchFamily="18" charset="0"/>
                <a:cs typeface="Times New Roman" panose="02020603050405020304" pitchFamily="18" charset="0"/>
              </a:rPr>
              <a:t>salary &gt; = 85000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689" name="TextBox 8">
            <a:extLst>
              <a:ext uri="{FF2B5EF4-FFF2-40B4-BE49-F238E27FC236}">
                <a16:creationId xmlns:a16="http://schemas.microsoft.com/office/drawing/2014/main" id="{6DA37346-FDBD-4860-ABD9-66A98783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111250"/>
            <a:ext cx="887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kumimoji="0" lang="en-US" altLang="en-US" sz="1200">
              <a:cs typeface="Times New Roman" panose="02020603050405020304" pitchFamily="18" charset="0"/>
            </a:endParaRPr>
          </a:p>
        </p:txBody>
      </p:sp>
      <p:cxnSp>
        <p:nvCxnSpPr>
          <p:cNvPr id="71690" name="Straight Connector 11">
            <a:extLst>
              <a:ext uri="{FF2B5EF4-FFF2-40B4-BE49-F238E27FC236}">
                <a16:creationId xmlns:a16="http://schemas.microsoft.com/office/drawing/2014/main" id="{5188700B-F0CF-4293-9B74-4DF01A6044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1574800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TextBox 12">
            <a:extLst>
              <a:ext uri="{FF2B5EF4-FFF2-40B4-BE49-F238E27FC236}">
                <a16:creationId xmlns:a16="http://schemas.microsoft.com/office/drawing/2014/main" id="{98D32228-9541-4B7A-991D-5FB77214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581150"/>
            <a:ext cx="547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71692" name="Straight Connector 16">
            <a:extLst>
              <a:ext uri="{FF2B5EF4-FFF2-40B4-BE49-F238E27FC236}">
                <a16:creationId xmlns:a16="http://schemas.microsoft.com/office/drawing/2014/main" id="{12082ADC-408C-43C5-9C88-8A3218CB5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3788" y="190023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Straight Connector 18">
            <a:extLst>
              <a:ext uri="{FF2B5EF4-FFF2-40B4-BE49-F238E27FC236}">
                <a16:creationId xmlns:a16="http://schemas.microsoft.com/office/drawing/2014/main" id="{A3548F8A-78BB-4062-AAA6-A5F60922CC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233521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Straight Connector 19">
            <a:extLst>
              <a:ext uri="{FF2B5EF4-FFF2-40B4-BE49-F238E27FC236}">
                <a16:creationId xmlns:a16="http://schemas.microsoft.com/office/drawing/2014/main" id="{65D4C18E-A445-4712-B14B-9C61E59360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1725" y="279558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5" name="TextBox 20">
            <a:extLst>
              <a:ext uri="{FF2B5EF4-FFF2-40B4-BE49-F238E27FC236}">
                <a16:creationId xmlns:a16="http://schemas.microsoft.com/office/drawing/2014/main" id="{DCE64067-29F0-412B-B079-D33D14D9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1852613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0" lang="en-US" altLang="en-US" sz="1200">
              <a:cs typeface="Times New Roman" panose="02020603050405020304" pitchFamily="18" charset="0"/>
            </a:endParaRPr>
          </a:p>
        </p:txBody>
      </p:sp>
      <p:sp>
        <p:nvSpPr>
          <p:cNvPr id="71696" name="TextBox 21">
            <a:extLst>
              <a:ext uri="{FF2B5EF4-FFF2-40B4-BE49-F238E27FC236}">
                <a16:creationId xmlns:a16="http://schemas.microsoft.com/office/drawing/2014/main" id="{8D9D1F03-F98C-4B18-A081-82467AC8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047875"/>
            <a:ext cx="64849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(Projection)	                       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ID, salary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697" name="TextBox 22">
            <a:extLst>
              <a:ext uri="{FF2B5EF4-FFF2-40B4-BE49-F238E27FC236}">
                <a16:creationId xmlns:a16="http://schemas.microsoft.com/office/drawing/2014/main" id="{BAF5385E-52EF-4E76-8213-9E94635E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322513"/>
            <a:ext cx="547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71698" name="Straight Connector 25">
            <a:extLst>
              <a:ext uri="{FF2B5EF4-FFF2-40B4-BE49-F238E27FC236}">
                <a16:creationId xmlns:a16="http://schemas.microsoft.com/office/drawing/2014/main" id="{9EF17376-EB8D-41E9-A920-AAB3987FEB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613" y="3205163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9" name="Straight Connector 26">
            <a:extLst>
              <a:ext uri="{FF2B5EF4-FFF2-40B4-BE49-F238E27FC236}">
                <a16:creationId xmlns:a16="http://schemas.microsoft.com/office/drawing/2014/main" id="{2779CBEE-E52E-42E8-B3CE-A93CACC810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0138" y="36734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0" name="TextBox 31">
            <a:extLst>
              <a:ext uri="{FF2B5EF4-FFF2-40B4-BE49-F238E27FC236}">
                <a16:creationId xmlns:a16="http://schemas.microsoft.com/office/drawing/2014/main" id="{F41618E5-DCF0-4B7B-AFC3-7655E685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2735263"/>
            <a:ext cx="922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x</a:t>
            </a:r>
            <a:endParaRPr kumimoji="0" lang="en-US" altLang="en-US" sz="1200"/>
          </a:p>
        </p:txBody>
      </p:sp>
      <p:sp>
        <p:nvSpPr>
          <p:cNvPr id="71701" name="TextBox 32">
            <a:extLst>
              <a:ext uri="{FF2B5EF4-FFF2-40B4-BE49-F238E27FC236}">
                <a16:creationId xmlns:a16="http://schemas.microsoft.com/office/drawing/2014/main" id="{959890CF-CA9C-46CE-BDA1-14A6B1D8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908300"/>
            <a:ext cx="6486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(Cartesian Product)	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x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71702" name="TextBox 34">
            <a:extLst>
              <a:ext uri="{FF2B5EF4-FFF2-40B4-BE49-F238E27FC236}">
                <a16:creationId xmlns:a16="http://schemas.microsoft.com/office/drawing/2014/main" id="{52B5DE88-C914-4267-A0A4-561A330A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3209925"/>
            <a:ext cx="557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71703" name="Straight Connector 35">
            <a:extLst>
              <a:ext uri="{FF2B5EF4-FFF2-40B4-BE49-F238E27FC236}">
                <a16:creationId xmlns:a16="http://schemas.microsoft.com/office/drawing/2014/main" id="{774E02E7-D4E0-449C-8B70-6CBAC1778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3788" y="4400550"/>
            <a:ext cx="7259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4" name="Straight Connector 36">
            <a:extLst>
              <a:ext uri="{FF2B5EF4-FFF2-40B4-BE49-F238E27FC236}">
                <a16:creationId xmlns:a16="http://schemas.microsoft.com/office/drawing/2014/main" id="{DE078793-8532-4139-BB60-1C6D3E1B1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6488" y="51085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5" name="TextBox 37">
            <a:extLst>
              <a:ext uri="{FF2B5EF4-FFF2-40B4-BE49-F238E27FC236}">
                <a16:creationId xmlns:a16="http://schemas.microsoft.com/office/drawing/2014/main" id="{59ADBC25-27D1-4698-BAB1-1BC0FDBA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3622675"/>
            <a:ext cx="922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∪</a:t>
            </a:r>
            <a:endParaRPr kumimoji="0" lang="en-US" altLang="en-US" sz="1200"/>
          </a:p>
        </p:txBody>
      </p:sp>
      <p:sp>
        <p:nvSpPr>
          <p:cNvPr id="71706" name="TextBox 38">
            <a:extLst>
              <a:ext uri="{FF2B5EF4-FFF2-40B4-BE49-F238E27FC236}">
                <a16:creationId xmlns:a16="http://schemas.microsoft.com/office/drawing/2014/main" id="{2AC52F71-89F5-4B68-8A5A-B745E2F6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795713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dirty="0">
                <a:latin typeface="Palatino Linotype" panose="02040502050505030304" pitchFamily="18" charset="0"/>
              </a:rPr>
              <a:t> (Union)		 </a:t>
            </a:r>
            <a:r>
              <a:rPr kumimoji="0"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instructor)  </a:t>
            </a:r>
            <a:r>
              <a:rPr kumimoji="0" lang="en-US" altLang="en-US" sz="12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∪  </a:t>
            </a:r>
            <a:r>
              <a:rPr kumimoji="0" lang="el-GR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student)</a:t>
            </a:r>
            <a:endParaRPr kumimoji="0" lang="en-US" altLang="en-US" sz="1200" i="1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7" name="TextBox 39">
            <a:extLst>
              <a:ext uri="{FF2B5EF4-FFF2-40B4-BE49-F238E27FC236}">
                <a16:creationId xmlns:a16="http://schemas.microsoft.com/office/drawing/2014/main" id="{AE521D80-7286-49EE-9004-7D4C63EA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4089400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the union of tuples from the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two </a:t>
            </a:r>
            <a:r>
              <a:rPr kumimoji="0" lang="en-US" altLang="en-US" sz="120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71708" name="Straight Connector 42">
            <a:extLst>
              <a:ext uri="{FF2B5EF4-FFF2-40B4-BE49-F238E27FC236}">
                <a16:creationId xmlns:a16="http://schemas.microsoft.com/office/drawing/2014/main" id="{491E0C75-7D73-452B-9161-4A63F5DF7B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4963" y="405606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9" name="TextBox 24">
            <a:extLst>
              <a:ext uri="{FF2B5EF4-FFF2-40B4-BE49-F238E27FC236}">
                <a16:creationId xmlns:a16="http://schemas.microsoft.com/office/drawing/2014/main" id="{9632C90C-5D05-4FC8-B0E5-4A110F99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5259388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(Natural Join)	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⋈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71710" name="TextBox 27">
            <a:extLst>
              <a:ext uri="{FF2B5EF4-FFF2-40B4-BE49-F238E27FC236}">
                <a16:creationId xmlns:a16="http://schemas.microsoft.com/office/drawing/2014/main" id="{63AFD877-14BF-4838-BC0E-196B614E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5559425"/>
            <a:ext cx="557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71711" name="TextBox 30">
            <a:extLst>
              <a:ext uri="{FF2B5EF4-FFF2-40B4-BE49-F238E27FC236}">
                <a16:creationId xmlns:a16="http://schemas.microsoft.com/office/drawing/2014/main" id="{AFEE67F4-453C-4CD0-9C5E-122B1FCD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0784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⋈</a:t>
            </a:r>
            <a:endParaRPr kumimoji="0" lang="en-US" altLang="en-US" sz="1200"/>
          </a:p>
        </p:txBody>
      </p:sp>
      <p:sp>
        <p:nvSpPr>
          <p:cNvPr id="71712" name="TextBox 37">
            <a:extLst>
              <a:ext uri="{FF2B5EF4-FFF2-40B4-BE49-F238E27FC236}">
                <a16:creationId xmlns:a16="http://schemas.microsoft.com/office/drawing/2014/main" id="{71E02BFF-AE75-41F2-A8C6-D4A35761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348163"/>
            <a:ext cx="922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-</a:t>
            </a:r>
            <a:endParaRPr kumimoji="0" lang="en-US" altLang="en-US" sz="1200"/>
          </a:p>
        </p:txBody>
      </p:sp>
      <p:sp>
        <p:nvSpPr>
          <p:cNvPr id="71713" name="TextBox 38">
            <a:extLst>
              <a:ext uri="{FF2B5EF4-FFF2-40B4-BE49-F238E27FC236}">
                <a16:creationId xmlns:a16="http://schemas.microsoft.com/office/drawing/2014/main" id="{7EDA6349-65C8-46AA-8439-176B2E3E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4521200"/>
            <a:ext cx="648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(Set Difference)	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instructor) </a:t>
            </a:r>
            <a:r>
              <a:rPr kumimoji="0" lang="en-US" altLang="en-US" sz="1200">
                <a:latin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--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student)</a:t>
            </a:r>
            <a:endParaRPr kumimoji="0" lang="en-US" altLang="en-US" sz="1200" i="1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4" name="TextBox 39">
            <a:extLst>
              <a:ext uri="{FF2B5EF4-FFF2-40B4-BE49-F238E27FC236}">
                <a16:creationId xmlns:a16="http://schemas.microsoft.com/office/drawing/2014/main" id="{5EB7F8B2-AF12-4849-A940-49C34D8E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805363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71715" name="Straight Connector 42">
            <a:extLst>
              <a:ext uri="{FF2B5EF4-FFF2-40B4-BE49-F238E27FC236}">
                <a16:creationId xmlns:a16="http://schemas.microsoft.com/office/drawing/2014/main" id="{C200A20E-5D83-4934-9081-D75E3309EB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3375" y="4764088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6" name="Straight Connector 35">
            <a:extLst>
              <a:ext uri="{FF2B5EF4-FFF2-40B4-BE49-F238E27FC236}">
                <a16:creationId xmlns:a16="http://schemas.microsoft.com/office/drawing/2014/main" id="{FF232EFA-66F9-40BE-98E0-29D8A58448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4325" y="5527675"/>
            <a:ext cx="5497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129151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803260" y="2083858"/>
            <a:ext cx="5244902" cy="4141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85564" y="1100517"/>
            <a:ext cx="8559985" cy="205721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4126873" y="3014476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29473" y="1098865"/>
            <a:ext cx="878795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ym typeface="Symbol" panose="05050102010706020507" pitchFamily="18" charset="2"/>
              </a:rPr>
              <a:t>are sufficient to identify </a:t>
            </a:r>
            <a:r>
              <a:rPr lang="en-US" altLang="en-US" sz="1700" dirty="0">
                <a:sym typeface="Symbol" panose="05050102010706020507" pitchFamily="18" charset="2"/>
              </a:rPr>
              <a:t>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94000</TotalTime>
  <Words>3826</Words>
  <Application>Microsoft Office PowerPoint</Application>
  <PresentationFormat>On-screen Show (4:3)</PresentationFormat>
  <Paragraphs>968</Paragraphs>
  <Slides>50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67" baseType="lpstr">
      <vt:lpstr>Yu Gothic</vt:lpstr>
      <vt:lpstr>Yu Gothic Medium</vt:lpstr>
      <vt:lpstr>Arial</vt:lpstr>
      <vt:lpstr>Cambria Math</vt:lpstr>
      <vt:lpstr>Comic Sans MS</vt:lpstr>
      <vt:lpstr>Consolas</vt:lpstr>
      <vt:lpstr>Helvetica</vt:lpstr>
      <vt:lpstr>Lucida Sans Unicode</vt:lpstr>
      <vt:lpstr>Monotype Sorts</vt:lpstr>
      <vt:lpstr>Palatino Linotype</vt:lpstr>
      <vt:lpstr>Söhne</vt:lpstr>
      <vt:lpstr>Times New Roman</vt:lpstr>
      <vt:lpstr>Webdings</vt:lpstr>
      <vt:lpstr>Wingdings</vt:lpstr>
      <vt:lpstr>Wingdings 2</vt:lpstr>
      <vt:lpstr>3_db-5-grey</vt:lpstr>
      <vt:lpstr>اصول طراحی پایگاه داده 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Keys</vt:lpstr>
      <vt:lpstr>Example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Select Operation – selection of rows (tuples)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joining two relations -- Cartesian-product</vt:lpstr>
      <vt:lpstr>Cartesian-product – naming issue</vt:lpstr>
      <vt:lpstr>Join Operation</vt:lpstr>
      <vt:lpstr>Join Operation (Cont.)</vt:lpstr>
      <vt:lpstr>Join Operation (Cont.)</vt:lpstr>
      <vt:lpstr>Union Operation</vt:lpstr>
      <vt:lpstr>Union Operation</vt:lpstr>
      <vt:lpstr>Union Operation (Cont.)</vt:lpstr>
      <vt:lpstr>Union of two relations</vt:lpstr>
      <vt:lpstr>Set-Intersection Operation</vt:lpstr>
      <vt:lpstr>Set intersection of two relations</vt:lpstr>
      <vt:lpstr>Set Difference Operation</vt:lpstr>
      <vt:lpstr>The Assignment  Operation </vt:lpstr>
      <vt:lpstr>The Rename Operation </vt:lpstr>
      <vt:lpstr>Equivalent Queries</vt:lpstr>
      <vt:lpstr>Equivalent Queries</vt:lpstr>
      <vt:lpstr>Example</vt:lpstr>
      <vt:lpstr>Example</vt:lpstr>
      <vt:lpstr>Example</vt:lpstr>
      <vt:lpstr>Example</vt:lpstr>
      <vt:lpstr>Example</vt:lpstr>
      <vt:lpstr>Example</vt:lpstr>
      <vt:lpstr>پیوند شرطی</vt:lpstr>
      <vt:lpstr>Semi-join</vt:lpstr>
      <vt:lpstr>Outer Join</vt:lpstr>
      <vt:lpstr>Outer Join</vt:lpstr>
      <vt:lpstr>Summary of Relational Algebra Operators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</cp:lastModifiedBy>
  <cp:revision>498</cp:revision>
  <cp:lastPrinted>1999-06-28T19:27:31Z</cp:lastPrinted>
  <dcterms:created xsi:type="dcterms:W3CDTF">2009-12-21T15:40:22Z</dcterms:created>
  <dcterms:modified xsi:type="dcterms:W3CDTF">2024-10-28T08:44:25Z</dcterms:modified>
</cp:coreProperties>
</file>