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66"/>
  </p:notesMasterIdLst>
  <p:handoutMasterIdLst>
    <p:handoutMasterId r:id="rId67"/>
  </p:handoutMasterIdLst>
  <p:sldIdLst>
    <p:sldId id="405" r:id="rId2"/>
    <p:sldId id="445" r:id="rId3"/>
    <p:sldId id="446" r:id="rId4"/>
    <p:sldId id="338" r:id="rId5"/>
    <p:sldId id="339" r:id="rId6"/>
    <p:sldId id="340" r:id="rId7"/>
    <p:sldId id="341" r:id="rId8"/>
    <p:sldId id="343" r:id="rId9"/>
    <p:sldId id="440" r:id="rId10"/>
    <p:sldId id="342" r:id="rId11"/>
    <p:sldId id="447" r:id="rId12"/>
    <p:sldId id="448" r:id="rId13"/>
    <p:sldId id="347" r:id="rId14"/>
    <p:sldId id="450" r:id="rId15"/>
    <p:sldId id="453" r:id="rId16"/>
    <p:sldId id="454" r:id="rId17"/>
    <p:sldId id="455" r:id="rId18"/>
    <p:sldId id="352" r:id="rId19"/>
    <p:sldId id="457" r:id="rId20"/>
    <p:sldId id="458" r:id="rId21"/>
    <p:sldId id="460" r:id="rId22"/>
    <p:sldId id="356" r:id="rId23"/>
    <p:sldId id="357" r:id="rId24"/>
    <p:sldId id="358" r:id="rId25"/>
    <p:sldId id="359" r:id="rId26"/>
    <p:sldId id="360" r:id="rId27"/>
    <p:sldId id="470" r:id="rId28"/>
    <p:sldId id="362" r:id="rId29"/>
    <p:sldId id="471" r:id="rId30"/>
    <p:sldId id="363" r:id="rId31"/>
    <p:sldId id="364" r:id="rId32"/>
    <p:sldId id="365" r:id="rId33"/>
    <p:sldId id="366" r:id="rId34"/>
    <p:sldId id="367" r:id="rId35"/>
    <p:sldId id="461"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462" r:id="rId54"/>
    <p:sldId id="464" r:id="rId55"/>
    <p:sldId id="465" r:id="rId56"/>
    <p:sldId id="466" r:id="rId57"/>
    <p:sldId id="467" r:id="rId58"/>
    <p:sldId id="468" r:id="rId59"/>
    <p:sldId id="469" r:id="rId60"/>
    <p:sldId id="393" r:id="rId61"/>
    <p:sldId id="394" r:id="rId62"/>
    <p:sldId id="473" r:id="rId63"/>
    <p:sldId id="472" r:id="rId64"/>
    <p:sldId id="395" r:id="rId65"/>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autoAdjust="0"/>
    <p:restoredTop sz="72045" autoAdjust="0"/>
  </p:normalViewPr>
  <p:slideViewPr>
    <p:cSldViewPr snapToGrid="0">
      <p:cViewPr varScale="1">
        <p:scale>
          <a:sx n="76" d="100"/>
          <a:sy n="76" d="100"/>
        </p:scale>
        <p:origin x="2328" y="72"/>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classroom(</a:t>
            </a:r>
            <a:r>
              <a:rPr lang="en-US" b="1" i="1" u="sng" dirty="0"/>
              <a:t>building</a:t>
            </a:r>
            <a:r>
              <a:rPr lang="en-US" dirty="0"/>
              <a:t>, </a:t>
            </a:r>
            <a:r>
              <a:rPr lang="en-US" b="1" u="sng" dirty="0" err="1"/>
              <a:t>room</a:t>
            </a:r>
            <a:r>
              <a:rPr lang="en-US" b="1" dirty="0" err="1"/>
              <a:t>_number</a:t>
            </a:r>
            <a:r>
              <a:rPr lang="en-US" dirty="0"/>
              <a:t>, capacity)</a:t>
            </a:r>
          </a:p>
          <a:p>
            <a:r>
              <a:rPr lang="en-US" dirty="0"/>
              <a:t>department(</a:t>
            </a:r>
            <a:r>
              <a:rPr lang="en-US" b="1" i="1" u="sng" dirty="0" err="1"/>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a:t>
            </a:r>
            <a:r>
              <a:rPr lang="en-US" dirty="0" err="1"/>
              <a:t>dept_name</a:t>
            </a:r>
            <a:r>
              <a:rPr lang="en-US" dirty="0"/>
              <a:t>,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00059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Explanation:</a:t>
            </a:r>
          </a:p>
          <a:p>
            <a:pPr>
              <a:buFont typeface="Arial" panose="020B0604020202020204" pitchFamily="34" charset="0"/>
              <a:buChar char="•"/>
            </a:pPr>
            <a:r>
              <a:rPr lang="en-US" b="1" dirty="0"/>
              <a:t>NATURAL JOIN (student NATURAL JOIN takes)</a:t>
            </a:r>
            <a:r>
              <a:rPr lang="en-US" dirty="0"/>
              <a:t>: This part combines the student and takes tables based on their common columns, which is typically ID since both tables have that column.</a:t>
            </a:r>
          </a:p>
          <a:p>
            <a:pPr>
              <a:buFont typeface="Arial" panose="020B0604020202020204" pitchFamily="34" charset="0"/>
              <a:buChar char="•"/>
            </a:pPr>
            <a:r>
              <a:rPr lang="en-US" b="1" dirty="0"/>
              <a:t>JOIN course USING (</a:t>
            </a:r>
            <a:r>
              <a:rPr lang="en-US" b="1" dirty="0" err="1"/>
              <a:t>course_id</a:t>
            </a:r>
            <a:r>
              <a:rPr lang="en-US" b="1" dirty="0"/>
              <a:t>)</a:t>
            </a:r>
            <a:r>
              <a:rPr lang="en-US" dirty="0"/>
              <a:t>: This part then joins the result of the natural join with the course table, specifically using the </a:t>
            </a:r>
            <a:r>
              <a:rPr lang="en-US" dirty="0" err="1"/>
              <a:t>course_id</a:t>
            </a:r>
            <a:r>
              <a:rPr lang="en-US" dirty="0"/>
              <a:t> column.</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USING clause is used to specify a column or set of columns that should be used for the join. It is more concise and easier to read when you have columns with the same name in both tables.</a:t>
            </a:r>
          </a:p>
          <a:p>
            <a:r>
              <a:rPr lang="en-US" dirty="0"/>
              <a:t>Automatically ensures that the joined columns have the same name in the resulting dataset. ‘</a:t>
            </a:r>
          </a:p>
          <a:p>
            <a:r>
              <a:rPr lang="en-US" dirty="0"/>
              <a:t>	</a:t>
            </a:r>
            <a:r>
              <a:rPr lang="en-US" b="1" i="1" dirty="0"/>
              <a:t>SELECT name, title FROM (student NATURAL JOIN takes) JOIN course USING (</a:t>
            </a:r>
            <a:r>
              <a:rPr lang="en-US" b="1" i="1" dirty="0" err="1"/>
              <a:t>course_id</a:t>
            </a:r>
            <a:r>
              <a:rPr lang="en-US" b="1" i="1" dirty="0"/>
              <a:t>);</a:t>
            </a:r>
            <a:endParaRPr lang="en-US" altLang="en-US" b="1" i="1" dirty="0">
              <a:latin typeface="Times New Roman" panose="02020603050405020304" pitchFamily="18" charset="0"/>
            </a:endParaRPr>
          </a:p>
          <a:p>
            <a:endParaRPr lang="en-US" altLang="en-US" dirty="0">
              <a:latin typeface="Times New Roman" panose="02020603050405020304" pitchFamily="18" charset="0"/>
            </a:endParaRPr>
          </a:p>
          <a:p>
            <a:r>
              <a:rPr lang="en-US" dirty="0"/>
              <a:t>The ON clause is more flexible and powerful, allowing you to specify complex join conditions.</a:t>
            </a:r>
            <a:endParaRPr lang="en-US" dirty="0">
              <a:latin typeface="Times New Roman" panose="02020603050405020304" pitchFamily="18" charset="0"/>
            </a:endParaRPr>
          </a:p>
          <a:p>
            <a:r>
              <a:rPr lang="en-US" dirty="0"/>
              <a:t>	</a:t>
            </a:r>
            <a:r>
              <a:rPr lang="en-US" b="1" i="1" dirty="0"/>
              <a:t>SELECT student.name, </a:t>
            </a:r>
            <a:r>
              <a:rPr lang="en-US" b="1" i="1" dirty="0" err="1"/>
              <a:t>course.title</a:t>
            </a:r>
            <a:r>
              <a:rPr lang="en-US" b="1" i="1" dirty="0"/>
              <a:t> FROM student JOIN takes ON student.ID = takes.ID JOIN course ON </a:t>
            </a:r>
            <a:r>
              <a:rPr lang="en-US" b="1" i="1" dirty="0" err="1"/>
              <a:t>takes.course_id</a:t>
            </a:r>
            <a:r>
              <a:rPr lang="en-US" b="1" i="1" dirty="0"/>
              <a:t> = </a:t>
            </a:r>
            <a:r>
              <a:rPr lang="en-US" b="1" i="1" dirty="0" err="1"/>
              <a:t>course.course_id</a:t>
            </a:r>
            <a:r>
              <a:rPr lang="en-US" b="1" i="1" dirty="0"/>
              <a:t>;</a:t>
            </a:r>
            <a:endParaRPr lang="en-US" altLang="en-US" b="1" i="1"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18</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classroom(</a:t>
            </a:r>
            <a:r>
              <a:rPr lang="en-US" b="1" i="1" u="sng" dirty="0"/>
              <a:t>building</a:t>
            </a:r>
            <a:r>
              <a:rPr lang="en-US" dirty="0"/>
              <a:t>, </a:t>
            </a:r>
            <a:r>
              <a:rPr lang="en-US" b="1" u="sng" dirty="0"/>
              <a:t>room</a:t>
            </a:r>
            <a:r>
              <a:rPr lang="en-US" b="1" dirty="0"/>
              <a:t>_number</a:t>
            </a:r>
            <a:r>
              <a:rPr lang="en-US" dirty="0"/>
              <a:t>, capacity)</a:t>
            </a:r>
          </a:p>
          <a:p>
            <a:r>
              <a:rPr lang="en-US" dirty="0"/>
              <a:t>department(</a:t>
            </a:r>
            <a:r>
              <a:rPr lang="en-US" b="1" i="1" u="sng" dirty="0"/>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room_number,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a:p>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21</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22</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23</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24</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25</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27</a:t>
            </a:fld>
            <a:endParaRPr lang="en-US" altLang="en-US"/>
          </a:p>
        </p:txBody>
      </p:sp>
    </p:spTree>
    <p:extLst>
      <p:ext uri="{BB962C8B-B14F-4D97-AF65-F5344CB8AC3E}">
        <p14:creationId xmlns:p14="http://schemas.microsoft.com/office/powerpoint/2010/main" val="868471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28</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29</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85398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Materialized Views </a:t>
            </a:r>
            <a:r>
              <a:rPr lang="fa-IR" b="1" dirty="0"/>
              <a:t>نمای مادی</a:t>
            </a:r>
            <a:r>
              <a:rPr lang="en-US" dirty="0"/>
              <a:t>:</a:t>
            </a:r>
          </a:p>
          <a:p>
            <a:pPr>
              <a:buFont typeface="Arial" panose="020B0604020202020204" pitchFamily="34" charset="0"/>
              <a:buChar char="•"/>
            </a:pPr>
            <a:r>
              <a:rPr lang="en-US" dirty="0"/>
              <a:t>A materialized view is a database object that contains the results of a query.</a:t>
            </a:r>
          </a:p>
          <a:p>
            <a:pPr>
              <a:buFont typeface="Arial" panose="020B0604020202020204" pitchFamily="34" charset="0"/>
              <a:buChar char="•"/>
            </a:pPr>
            <a:r>
              <a:rPr lang="en-US" dirty="0"/>
              <a:t>Unlike regular views, which are virtual tables calculated on-the-fly when queried, a materialized view stores the query results physically in the database.</a:t>
            </a:r>
          </a:p>
          <a:p>
            <a:pPr>
              <a:buFont typeface="Arial" panose="020B0604020202020204" pitchFamily="34" charset="0"/>
              <a:buChar char="•"/>
            </a:pPr>
            <a:r>
              <a:rPr lang="en-US" dirty="0"/>
              <a:t>This can significantly improve query performance, especially for complex queries that are expensive to compute each time.</a:t>
            </a:r>
          </a:p>
          <a:p>
            <a:endParaRPr lang="fa-IR" dirty="0"/>
          </a:p>
          <a:p>
            <a:r>
              <a:rPr lang="en-US" dirty="0"/>
              <a:t>Since the data in materialized views is physically stored, it can become outdated if the underlying data changes.</a:t>
            </a:r>
          </a:p>
          <a:p>
            <a:r>
              <a:rPr lang="en-US" dirty="0"/>
              <a:t>To keep the materialized view up to date, it needs to be refreshed periodically. This can be done manually or automatically.</a:t>
            </a:r>
          </a:p>
          <a:p>
            <a:endParaRPr lang="fa-IR"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30</a:t>
            </a:fld>
            <a:endParaRPr lang="en-US" altLang="en-US"/>
          </a:p>
        </p:txBody>
      </p:sp>
    </p:spTree>
    <p:extLst>
      <p:ext uri="{BB962C8B-B14F-4D97-AF65-F5344CB8AC3E}">
        <p14:creationId xmlns:p14="http://schemas.microsoft.com/office/powerpoint/2010/main" val="288796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3</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31</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32</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33</a:t>
            </a:fld>
            <a:endParaRPr lang="en-US" altLang="en-US"/>
          </a:p>
        </p:txBody>
      </p:sp>
    </p:spTree>
    <p:extLst>
      <p:ext uri="{BB962C8B-B14F-4D97-AF65-F5344CB8AC3E}">
        <p14:creationId xmlns:p14="http://schemas.microsoft.com/office/powerpoint/2010/main" val="4125762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34</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35</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استاندارد </a:t>
            </a:r>
            <a:r>
              <a:rPr lang="en-US" altLang="en-US" dirty="0">
                <a:latin typeface="Times New Roman" panose="02020603050405020304" pitchFamily="18" charset="0"/>
              </a:rPr>
              <a:t>SQL </a:t>
            </a:r>
            <a:r>
              <a:rPr lang="fa-IR" altLang="en-US" dirty="0">
                <a:latin typeface="Times New Roman" panose="02020603050405020304" pitchFamily="18" charset="0"/>
              </a:rPr>
              <a:t>مشخص می‌کند که یک تراکنش به‌طور ضمنی زمانی که یک دستور </a:t>
            </a:r>
            <a:r>
              <a:rPr lang="en-US" altLang="en-US" dirty="0">
                <a:latin typeface="Times New Roman" panose="02020603050405020304" pitchFamily="18" charset="0"/>
              </a:rPr>
              <a:t>SQL </a:t>
            </a:r>
            <a:r>
              <a:rPr lang="fa-IR" altLang="en-US" dirty="0">
                <a:latin typeface="Times New Roman" panose="02020603050405020304" pitchFamily="18" charset="0"/>
              </a:rPr>
              <a:t>اجرا می‌شود، آغاز می‌شود.  </a:t>
            </a:r>
          </a:p>
          <a:p>
            <a:pPr algn="r" rtl="1"/>
            <a:r>
              <a:rPr lang="fa-IR" altLang="en-US" dirty="0">
                <a:latin typeface="Times New Roman" panose="02020603050405020304" pitchFamily="18" charset="0"/>
              </a:rPr>
              <a:t>تراکنش باید با یکی از دستورات زیر پایان یابد:</a:t>
            </a:r>
          </a:p>
          <a:p>
            <a:pPr algn="r" rtl="1"/>
            <a:r>
              <a:rPr lang="en-US" altLang="en-US" dirty="0">
                <a:latin typeface="Times New Roman" panose="02020603050405020304" pitchFamily="18" charset="0"/>
              </a:rPr>
              <a:t>Commit work. </a:t>
            </a:r>
            <a:r>
              <a:rPr lang="fa-IR" altLang="en-US" dirty="0">
                <a:latin typeface="Times New Roman" panose="02020603050405020304" pitchFamily="18" charset="0"/>
              </a:rPr>
              <a:t>به‌روزرسانی‌های انجام‌شده توسط تراکنش به‌طور دائمی در پایگاه داده ثبت می‌شوند.</a:t>
            </a:r>
          </a:p>
          <a:p>
            <a:pPr algn="r" rtl="1"/>
            <a:r>
              <a:rPr lang="en-US" altLang="en-US" dirty="0">
                <a:latin typeface="Times New Roman" panose="02020603050405020304" pitchFamily="18" charset="0"/>
              </a:rPr>
              <a:t>Rollback work. </a:t>
            </a:r>
            <a:r>
              <a:rPr lang="fa-IR" altLang="en-US" dirty="0">
                <a:latin typeface="Times New Roman" panose="02020603050405020304" pitchFamily="18" charset="0"/>
              </a:rPr>
              <a:t>تمام به‌روزرسانی‌های انجام‌شده توسط دستورات </a:t>
            </a:r>
            <a:r>
              <a:rPr lang="en-US" altLang="en-US" dirty="0">
                <a:latin typeface="Times New Roman" panose="02020603050405020304" pitchFamily="18" charset="0"/>
              </a:rPr>
              <a:t>SQL </a:t>
            </a:r>
            <a:r>
              <a:rPr lang="fa-IR" altLang="en-US" dirty="0">
                <a:latin typeface="Times New Roman" panose="02020603050405020304" pitchFamily="18" charset="0"/>
              </a:rPr>
              <a:t>در تراکنش لغو می‌شوند.</a:t>
            </a:r>
          </a:p>
          <a:p>
            <a:pPr algn="r" rtl="1"/>
            <a:r>
              <a:rPr lang="fa-IR" altLang="en-US" dirty="0">
                <a:latin typeface="Times New Roman" panose="02020603050405020304" pitchFamily="18" charset="0"/>
              </a:rPr>
              <a:t>تراکنش اتمی</a:t>
            </a:r>
          </a:p>
          <a:p>
            <a:pPr algn="r" rtl="1"/>
            <a:r>
              <a:rPr lang="fa-IR" altLang="en-US" dirty="0">
                <a:latin typeface="Times New Roman" panose="02020603050405020304" pitchFamily="18" charset="0"/>
              </a:rPr>
              <a:t>یا به‌طور کامل اجرا می‌شود یا به‌طور کامل لغو می‌شود به‌طوری که انگار هرگز رخ نداده است.</a:t>
            </a:r>
          </a:p>
          <a:p>
            <a:pPr algn="r" rtl="1"/>
            <a:r>
              <a:rPr lang="fa-IR" altLang="en-US" dirty="0">
                <a:latin typeface="Times New Roman" panose="02020603050405020304" pitchFamily="18" charset="0"/>
              </a:rPr>
              <a:t>جداسازی از تراکنش‌های همزمان</a:t>
            </a:r>
          </a:p>
          <a:p>
            <a:pPr algn="r" rtl="1"/>
            <a:endParaRPr lang="fa-IR" altLang="en-US" dirty="0">
              <a:latin typeface="Times New Roman" panose="02020603050405020304" pitchFamily="18" charset="0"/>
            </a:endParaRPr>
          </a:p>
          <a:p>
            <a:pPr algn="r" rtl="1"/>
            <a:r>
              <a:rPr lang="fa-IR" altLang="en-US" dirty="0">
                <a:latin typeface="Times New Roman" panose="02020603050405020304" pitchFamily="18" charset="0"/>
              </a:rPr>
              <a:t>امیدوارم این ترجمه کمک کند! اگر سوال دیگری دارید، بفرمایید.</a:t>
            </a:r>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36</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37</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38</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39</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40</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4</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41</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42</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43</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یک ادعا</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(Assertion)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گزاره‌ای است که شرطی را بیان می‌کند که می‌خواهیم پایگاه داده همیشه آن را برآورده کند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br>
              <a:rPr lang="en-US" sz="1800" dirty="0">
                <a:effectLst/>
                <a:latin typeface="Times New Roman" panose="02020603050405020304" pitchFamily="18" charset="0"/>
                <a:ea typeface="Times New Roman" panose="02020603050405020304" pitchFamily="18" charset="0"/>
                <a:cs typeface="Arial" panose="020B0604020202020204" pitchFamily="34" charset="0"/>
              </a:rPr>
            </a:b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محدودیت‌های زیر را می‌توان با استفاده از ادعاها بیان کرد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برای هر ردیف در رابطه دانشجو</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(student)</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مقدار ویژگی </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tot_cred</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باید برابر با مجموع واحدهای درسی باشد که دانشجو با موفقیت گذرانده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یک استاد نمی‌تواند در یک نیم‌سال در دو کلاس مختلف و در یک بازه زمانی مشابه تدریس کند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یک ادعا در</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SQL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صورت زیر نوشته می‌شود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46</a:t>
            </a:fld>
            <a:endParaRPr lang="en-US" altLang="en-US"/>
          </a:p>
        </p:txBody>
      </p:sp>
    </p:spTree>
    <p:extLst>
      <p:ext uri="{BB962C8B-B14F-4D97-AF65-F5344CB8AC3E}">
        <p14:creationId xmlns:p14="http://schemas.microsoft.com/office/powerpoint/2010/main" val="3093259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47</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48</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sz="1400" dirty="0">
                <a:latin typeface="Times New Roman" panose="02020603050405020304" pitchFamily="18" charset="0"/>
              </a:rPr>
              <a:t>اشیاء بزرگ (عکس‌ها، ویدئوها، فایل‌های </a:t>
            </a:r>
            <a:r>
              <a:rPr lang="en-US" altLang="en-US" sz="1400" dirty="0">
                <a:latin typeface="Times New Roman" panose="02020603050405020304" pitchFamily="18" charset="0"/>
              </a:rPr>
              <a:t>CAD </a:t>
            </a:r>
            <a:r>
              <a:rPr lang="fa-IR" altLang="en-US" sz="1400" dirty="0">
                <a:latin typeface="Times New Roman" panose="02020603050405020304" pitchFamily="18" charset="0"/>
              </a:rPr>
              <a:t>و غیره) به عنوان یک شیء بزرگ ذخیره می‌شوند:</a:t>
            </a:r>
          </a:p>
          <a:p>
            <a:pPr algn="r" rtl="1"/>
            <a:r>
              <a:rPr lang="fa-IR" altLang="en-US" sz="1400" dirty="0">
                <a:latin typeface="Times New Roman" panose="02020603050405020304" pitchFamily="18" charset="0"/>
              </a:rPr>
              <a:t>- </a:t>
            </a:r>
            <a:r>
              <a:rPr lang="en-US" altLang="en-US" sz="1400" dirty="0">
                <a:latin typeface="Times New Roman" panose="02020603050405020304" pitchFamily="18" charset="0"/>
              </a:rPr>
              <a:t>blob: </a:t>
            </a:r>
            <a:r>
              <a:rPr lang="fa-IR" altLang="en-US" sz="1400" dirty="0">
                <a:latin typeface="Times New Roman" panose="02020603050405020304" pitchFamily="18" charset="0"/>
              </a:rPr>
              <a:t>شیء بزرگ باینری -- شیء یک مجموعه بزرگ از داده‌های باینری تفسیر نشده است (که تفسیر آن به یک برنامه خارج از سیستم پایگاه داده واگذار شده است)</a:t>
            </a:r>
          </a:p>
          <a:p>
            <a:pPr algn="r" rtl="1"/>
            <a:r>
              <a:rPr lang="fa-IR" altLang="en-US" sz="1400" dirty="0">
                <a:latin typeface="Times New Roman" panose="02020603050405020304" pitchFamily="18" charset="0"/>
              </a:rPr>
              <a:t>- </a:t>
            </a:r>
            <a:r>
              <a:rPr lang="en-US" altLang="en-US" sz="1400" dirty="0" err="1">
                <a:latin typeface="Times New Roman" panose="02020603050405020304" pitchFamily="18" charset="0"/>
              </a:rPr>
              <a:t>clob</a:t>
            </a:r>
            <a:r>
              <a:rPr lang="en-US" altLang="en-US" sz="1400" dirty="0">
                <a:latin typeface="Times New Roman" panose="02020603050405020304" pitchFamily="18" charset="0"/>
              </a:rPr>
              <a:t>: </a:t>
            </a:r>
            <a:r>
              <a:rPr lang="fa-IR" altLang="en-US" sz="1400" dirty="0">
                <a:latin typeface="Times New Roman" panose="02020603050405020304" pitchFamily="18" charset="0"/>
              </a:rPr>
              <a:t>شیء بزرگ کاراکتری -- شیء یک مجموعه بزرگ از داده‌های کاراکتری است</a:t>
            </a:r>
          </a:p>
          <a:p>
            <a:pPr algn="r" rtl="1"/>
            <a:r>
              <a:rPr lang="fa-IR" altLang="en-US" sz="1400" dirty="0">
                <a:latin typeface="Times New Roman" panose="02020603050405020304" pitchFamily="18" charset="0"/>
              </a:rPr>
              <a:t>هنگامی که یک پرس و جو یک شیء بزرگ را برمی‌گرداند، به جای خود شیء بزرگ، یک اشاره‌گر برگردانده می‌شود.</a:t>
            </a:r>
            <a:endParaRPr lang="en-US" altLang="en-US" sz="1400" dirty="0">
              <a:latin typeface="Times New Roman" panose="02020603050405020304" pitchFamily="18" charset="0"/>
            </a:endParaRPr>
          </a:p>
          <a:p>
            <a:pPr algn="r" rtl="1"/>
            <a:endParaRPr lang="en-US" altLang="en-US" sz="1400" dirty="0">
              <a:latin typeface="Times New Roman" panose="02020603050405020304" pitchFamily="18" charset="0"/>
            </a:endParaRPr>
          </a:p>
          <a:p>
            <a:r>
              <a:rPr lang="en-US" b="1" dirty="0"/>
              <a:t>Types of Large Objects</a:t>
            </a:r>
          </a:p>
          <a:p>
            <a:pPr>
              <a:buFont typeface="+mj-lt"/>
              <a:buAutoNum type="arabicPeriod"/>
            </a:pPr>
            <a:r>
              <a:rPr lang="en-US" b="1" dirty="0"/>
              <a:t>BLOB (Binary Large Object):</a:t>
            </a:r>
            <a:endParaRPr lang="en-US" dirty="0"/>
          </a:p>
          <a:p>
            <a:pPr marL="742950" lvl="1" indent="-285750">
              <a:buFont typeface="+mj-lt"/>
              <a:buAutoNum type="arabicPeriod"/>
            </a:pPr>
            <a:r>
              <a:rPr lang="en-US" dirty="0"/>
              <a:t>A </a:t>
            </a:r>
            <a:r>
              <a:rPr lang="en-US" b="1" dirty="0"/>
              <a:t>BLOB</a:t>
            </a:r>
            <a:r>
              <a:rPr lang="en-US" dirty="0"/>
              <a:t> is a large collection of </a:t>
            </a:r>
            <a:r>
              <a:rPr lang="en-US" b="1" dirty="0"/>
              <a:t>binary data</a:t>
            </a:r>
            <a:r>
              <a:rPr lang="en-US" dirty="0"/>
              <a:t> that the database does not interpret.</a:t>
            </a:r>
          </a:p>
          <a:p>
            <a:pPr marL="742950" lvl="1" indent="-285750">
              <a:buFont typeface="+mj-lt"/>
              <a:buAutoNum type="arabicPeriod"/>
            </a:pPr>
            <a:r>
              <a:rPr lang="en-US" dirty="0"/>
              <a:t>Commonly used for storing files such as:</a:t>
            </a:r>
          </a:p>
          <a:p>
            <a:pPr marL="1143000" lvl="2" indent="-228600">
              <a:buFont typeface="+mj-lt"/>
              <a:buAutoNum type="arabicPeriod"/>
            </a:pPr>
            <a:r>
              <a:rPr lang="en-US" dirty="0"/>
              <a:t>Images (e.g., .</a:t>
            </a:r>
            <a:r>
              <a:rPr lang="en-US" dirty="0" err="1"/>
              <a:t>png</a:t>
            </a:r>
            <a:r>
              <a:rPr lang="en-US" dirty="0"/>
              <a:t>, .jpg)</a:t>
            </a:r>
          </a:p>
          <a:p>
            <a:pPr marL="1143000" lvl="2" indent="-228600">
              <a:buFont typeface="+mj-lt"/>
              <a:buAutoNum type="arabicPeriod"/>
            </a:pPr>
            <a:r>
              <a:rPr lang="en-US" dirty="0"/>
              <a:t>Videos (e.g., .mp4, .mov)</a:t>
            </a:r>
          </a:p>
          <a:p>
            <a:pPr marL="1143000" lvl="2" indent="-228600">
              <a:buFont typeface="+mj-lt"/>
              <a:buAutoNum type="arabicPeriod"/>
            </a:pPr>
            <a:r>
              <a:rPr lang="en-US" dirty="0"/>
              <a:t>Executables</a:t>
            </a:r>
          </a:p>
          <a:p>
            <a:pPr marL="1143000" lvl="2" indent="-228600">
              <a:buFont typeface="+mj-lt"/>
              <a:buAutoNum type="arabicPeriod"/>
            </a:pPr>
            <a:r>
              <a:rPr lang="en-US" dirty="0"/>
              <a:t>Any other type of binary data.</a:t>
            </a:r>
          </a:p>
          <a:p>
            <a:pPr marL="742950" lvl="1" indent="-285750">
              <a:buFont typeface="+mj-lt"/>
              <a:buAutoNum type="arabicPeriod"/>
            </a:pPr>
            <a:r>
              <a:rPr lang="en-US" dirty="0"/>
              <a:t>The data is treated as raw bytes, and its </a:t>
            </a:r>
            <a:r>
              <a:rPr lang="en-US" b="1" dirty="0"/>
              <a:t>interpretation</a:t>
            </a:r>
            <a:r>
              <a:rPr lang="en-US" dirty="0"/>
              <a:t> is left entirely to the application or user interacting with the database.</a:t>
            </a:r>
          </a:p>
          <a:p>
            <a:pPr>
              <a:buFont typeface="+mj-lt"/>
              <a:buAutoNum type="arabicPeriod"/>
            </a:pPr>
            <a:r>
              <a:rPr lang="en-US" b="1" dirty="0"/>
              <a:t>CLOB (Character Large Object):</a:t>
            </a:r>
            <a:endParaRPr lang="en-US" dirty="0"/>
          </a:p>
          <a:p>
            <a:pPr marL="742950" lvl="1" indent="-285750">
              <a:buFont typeface="+mj-lt"/>
              <a:buAutoNum type="arabicPeriod"/>
            </a:pPr>
            <a:r>
              <a:rPr lang="en-US" dirty="0"/>
              <a:t>A </a:t>
            </a:r>
            <a:r>
              <a:rPr lang="en-US" b="1" dirty="0"/>
              <a:t>CLOB</a:t>
            </a:r>
            <a:r>
              <a:rPr lang="en-US" dirty="0"/>
              <a:t> is a large collection of </a:t>
            </a:r>
            <a:r>
              <a:rPr lang="en-US" b="1" dirty="0"/>
              <a:t>character data</a:t>
            </a:r>
            <a:r>
              <a:rPr lang="en-US" dirty="0"/>
              <a:t>, typically </a:t>
            </a:r>
            <a:r>
              <a:rPr lang="en-US" b="1" dirty="0"/>
              <a:t>textual content.</a:t>
            </a:r>
          </a:p>
          <a:p>
            <a:pPr marL="742950" lvl="1" indent="-285750">
              <a:buFont typeface="+mj-lt"/>
              <a:buAutoNum type="arabicPeriod"/>
            </a:pPr>
            <a:r>
              <a:rPr lang="en-US" dirty="0"/>
              <a:t>Commonly used for storing:</a:t>
            </a:r>
          </a:p>
          <a:p>
            <a:pPr marL="1143000" lvl="2" indent="-228600">
              <a:buFont typeface="+mj-lt"/>
              <a:buAutoNum type="arabicPeriod"/>
            </a:pPr>
            <a:r>
              <a:rPr lang="en-US" dirty="0"/>
              <a:t>Documents (e.g., .txt, .docx)</a:t>
            </a:r>
          </a:p>
          <a:p>
            <a:pPr marL="1143000" lvl="2" indent="-228600">
              <a:buFont typeface="+mj-lt"/>
              <a:buAutoNum type="arabicPeriod"/>
            </a:pPr>
            <a:r>
              <a:rPr lang="en-US" dirty="0"/>
              <a:t>Articles</a:t>
            </a:r>
          </a:p>
          <a:p>
            <a:pPr marL="1143000" lvl="2" indent="-228600">
              <a:buFont typeface="+mj-lt"/>
              <a:buAutoNum type="arabicPeriod"/>
            </a:pPr>
            <a:r>
              <a:rPr lang="en-US" dirty="0"/>
              <a:t>Logs or extensive descriptions.</a:t>
            </a:r>
          </a:p>
          <a:p>
            <a:pPr marL="742950" lvl="1" indent="-285750">
              <a:buFont typeface="+mj-lt"/>
              <a:buAutoNum type="arabicPeriod"/>
            </a:pPr>
            <a:r>
              <a:rPr lang="en-US" dirty="0"/>
              <a:t>Unlike a BLOB, the database can handle the content as character data (e.g., encoding, searching).</a:t>
            </a:r>
          </a:p>
          <a:p>
            <a:pPr marL="742950" lvl="1" indent="-285750">
              <a:buFont typeface="+mj-lt"/>
              <a:buAutoNum type="arabicPeriod"/>
            </a:pPr>
            <a:endParaRPr lang="en-US" dirty="0"/>
          </a:p>
          <a:p>
            <a:r>
              <a:rPr lang="en-US" b="1" dirty="0"/>
              <a:t>Storage:</a:t>
            </a:r>
          </a:p>
          <a:p>
            <a:pPr>
              <a:buFont typeface="Arial" panose="020B0604020202020204" pitchFamily="34" charset="0"/>
              <a:buChar char="•"/>
            </a:pPr>
            <a:r>
              <a:rPr lang="en-US" dirty="0"/>
              <a:t>Large objects are usually stored </a:t>
            </a:r>
            <a:r>
              <a:rPr lang="en-US" b="1" dirty="0"/>
              <a:t>outside the main table</a:t>
            </a:r>
            <a:r>
              <a:rPr lang="en-US" dirty="0"/>
              <a:t> where other structured data resides. Instead of placing the entire content within a table's row:</a:t>
            </a:r>
          </a:p>
          <a:p>
            <a:pPr marL="742950" lvl="1" indent="-285750">
              <a:buFont typeface="Arial" panose="020B0604020202020204" pitchFamily="34" charset="0"/>
              <a:buChar char="•"/>
            </a:pPr>
            <a:r>
              <a:rPr lang="en-US" dirty="0"/>
              <a:t>A </a:t>
            </a:r>
            <a:r>
              <a:rPr lang="en-US" b="1" dirty="0"/>
              <a:t>pointer/reference</a:t>
            </a:r>
            <a:r>
              <a:rPr lang="en-US" dirty="0"/>
              <a:t> to the large object's location in storage is kept in the table.</a:t>
            </a:r>
          </a:p>
          <a:p>
            <a:pPr marL="742950" lvl="1" indent="-285750">
              <a:buFont typeface="Arial" panose="020B0604020202020204" pitchFamily="34" charset="0"/>
              <a:buChar char="•"/>
            </a:pPr>
            <a:r>
              <a:rPr lang="en-US" dirty="0"/>
              <a:t>The actual object is stored in a specialized storage area optimized for handling large files.</a:t>
            </a:r>
          </a:p>
          <a:p>
            <a:pPr marL="742950" lvl="1" indent="-285750">
              <a:buFont typeface="Arial" panose="020B0604020202020204" pitchFamily="34" charset="0"/>
              <a:buChar char="•"/>
            </a:pPr>
            <a:endParaRPr lang="en-US" dirty="0"/>
          </a:p>
          <a:p>
            <a:r>
              <a:rPr lang="en-US" b="1" dirty="0"/>
              <a:t>Why Use a Pointer?</a:t>
            </a:r>
          </a:p>
          <a:p>
            <a:pPr lvl="1">
              <a:buFont typeface="Arial" panose="020B0604020202020204" pitchFamily="34" charset="0"/>
              <a:buChar char="•"/>
            </a:pPr>
            <a:r>
              <a:rPr lang="en-US" b="1" dirty="0"/>
              <a:t>Efficiency</a:t>
            </a:r>
            <a:r>
              <a:rPr lang="en-US" dirty="0"/>
              <a:t>:</a:t>
            </a:r>
            <a:br>
              <a:rPr lang="en-US" dirty="0"/>
            </a:br>
            <a:r>
              <a:rPr lang="en-US" dirty="0"/>
              <a:t>	Large objects can be extremely resource-intensive to handle, transfer, and process. Returning the actual object with a query could slow down performance significantly.</a:t>
            </a:r>
          </a:p>
          <a:p>
            <a:pPr lvl="1">
              <a:buFont typeface="Arial" panose="020B0604020202020204" pitchFamily="34" charset="0"/>
              <a:buChar char="•"/>
            </a:pPr>
            <a:r>
              <a:rPr lang="en-US" b="1" dirty="0"/>
              <a:t>Memory Usage</a:t>
            </a:r>
            <a:r>
              <a:rPr lang="en-US" dirty="0"/>
              <a:t>:</a:t>
            </a:r>
            <a:br>
              <a:rPr lang="en-US" dirty="0"/>
            </a:br>
            <a:r>
              <a:rPr lang="en-US" dirty="0"/>
              <a:t>	Storing and transferring pointers (small references) instead of the actual data reduces memory consumption and network load.</a:t>
            </a:r>
          </a:p>
          <a:p>
            <a:pPr lvl="1">
              <a:buFont typeface="Arial" panose="020B0604020202020204" pitchFamily="34" charset="0"/>
              <a:buChar char="•"/>
            </a:pPr>
            <a:r>
              <a:rPr lang="en-US" b="1" dirty="0"/>
              <a:t>Flexibility</a:t>
            </a:r>
            <a:r>
              <a:rPr lang="en-US" dirty="0"/>
              <a:t>:</a:t>
            </a:r>
            <a:br>
              <a:rPr lang="en-US" dirty="0"/>
            </a:br>
            <a:r>
              <a:rPr lang="en-US" dirty="0"/>
              <a:t>	Applications can fetch the large object when needed, avoiding unnecessary data transfer.</a:t>
            </a:r>
          </a:p>
          <a:p>
            <a:pPr lvl="1"/>
            <a:r>
              <a:rPr lang="en-US" b="1" dirty="0"/>
              <a:t>Query Behavior:</a:t>
            </a:r>
          </a:p>
          <a:p>
            <a:pPr lvl="2">
              <a:buFont typeface="Arial" panose="020B0604020202020204" pitchFamily="34" charset="0"/>
              <a:buChar char="•"/>
            </a:pPr>
            <a:r>
              <a:rPr lang="en-US" dirty="0"/>
              <a:t>When a query involving a large object is executed:</a:t>
            </a:r>
          </a:p>
          <a:p>
            <a:pPr marL="1200150" lvl="2" indent="-285750">
              <a:buFont typeface="Arial" panose="020B0604020202020204" pitchFamily="34" charset="0"/>
              <a:buChar char="•"/>
            </a:pPr>
            <a:r>
              <a:rPr lang="en-US" dirty="0"/>
              <a:t>The query retrieves and returns a </a:t>
            </a:r>
            <a:r>
              <a:rPr lang="en-US" b="1" dirty="0"/>
              <a:t>pointer</a:t>
            </a:r>
            <a:r>
              <a:rPr lang="en-US" dirty="0"/>
              <a:t> (or reference) to the large object rather than the object itself.</a:t>
            </a:r>
          </a:p>
          <a:p>
            <a:pPr marL="1200150" lvl="2" indent="-285750">
              <a:buFont typeface="Arial" panose="020B0604020202020204" pitchFamily="34" charset="0"/>
              <a:buChar char="•"/>
            </a:pPr>
            <a:r>
              <a:rPr lang="en-US" dirty="0"/>
              <a:t>The application accessing the database uses this pointer to fetch the object only when required.</a:t>
            </a:r>
          </a:p>
          <a:p>
            <a:pPr marL="742950" lvl="1" indent="-285750">
              <a:buFont typeface="+mj-lt"/>
              <a:buAutoNum type="arabicPeriod"/>
            </a:pPr>
            <a:endParaRPr lang="en-US" dirty="0"/>
          </a:p>
          <a:p>
            <a:pPr algn="l" rtl="0"/>
            <a:endParaRPr lang="fa-IR" altLang="en-US" sz="1400" dirty="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49</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شاخص‌ها در پایگاه داده از الگوریتم‌های مختلفی برای یافتن مقادیر خاص به صورت کارآمد استفاده می‌کنند. رایج‌ترین الگوریتم‌ها شامل موارد زیر می‌شوند:</a:t>
            </a:r>
          </a:p>
          <a:p>
            <a:pPr algn="r" rtl="1"/>
            <a:r>
              <a:rPr lang="fa-IR" b="1" dirty="0"/>
              <a:t>1. شاخص‌های </a:t>
            </a:r>
            <a:r>
              <a:rPr lang="en-US" b="1" dirty="0"/>
              <a:t>B-Tree (</a:t>
            </a:r>
            <a:r>
              <a:rPr lang="fa-IR" b="1" dirty="0"/>
              <a:t>درخت متوازن):</a:t>
            </a:r>
          </a:p>
          <a:p>
            <a:pPr algn="r" rtl="1">
              <a:buFont typeface="Arial" panose="020B0604020202020204" pitchFamily="34" charset="0"/>
              <a:buChar char="•"/>
            </a:pPr>
            <a:r>
              <a:rPr lang="fa-IR" b="1" dirty="0"/>
              <a:t>نحوه کار</a:t>
            </a:r>
            <a:r>
              <a:rPr lang="fa-IR" dirty="0"/>
              <a:t>: </a:t>
            </a:r>
            <a:r>
              <a:rPr lang="en-US" dirty="0"/>
              <a:t>B-Tree </a:t>
            </a:r>
            <a:r>
              <a:rPr lang="fa-IR" dirty="0"/>
              <a:t>یک ساختار داده‌ای درختی خود متوازن است که داده‌ها را مرتب نگه می‌دارد و جستجوها، دسترسی ترتیبی، درج‌ها و حذف‌ها را در زمان لگاریتمی امکان‌پذیر می‌کند.</a:t>
            </a:r>
          </a:p>
          <a:p>
            <a:pPr algn="r" rtl="1">
              <a:buFont typeface="Arial" panose="020B0604020202020204" pitchFamily="34" charset="0"/>
              <a:buChar char="•"/>
            </a:pPr>
            <a:r>
              <a:rPr lang="fa-IR" b="1" dirty="0"/>
              <a:t>استفاده</a:t>
            </a:r>
            <a:r>
              <a:rPr lang="fa-IR" dirty="0"/>
              <a:t>: بیشتر پایگاه‌های داده رابطه‌ای (مانند </a:t>
            </a:r>
            <a:r>
              <a:rPr lang="en-US" dirty="0"/>
              <a:t>MySQL، PostgreSQL) </a:t>
            </a:r>
            <a:r>
              <a:rPr lang="fa-IR" dirty="0"/>
              <a:t>از </a:t>
            </a:r>
            <a:r>
              <a:rPr lang="en-US" dirty="0"/>
              <a:t>B-Tree </a:t>
            </a:r>
            <a:r>
              <a:rPr lang="fa-IR" dirty="0"/>
              <a:t>یا تغییرات آن مانند </a:t>
            </a:r>
            <a:r>
              <a:rPr lang="en-US" dirty="0"/>
              <a:t>B+ Tree </a:t>
            </a:r>
            <a:r>
              <a:rPr lang="fa-IR" dirty="0"/>
              <a:t>استفاده می‌کنند.</a:t>
            </a:r>
          </a:p>
          <a:p>
            <a:pPr algn="r" rtl="1">
              <a:buFont typeface="Arial" panose="020B0604020202020204" pitchFamily="34" charset="0"/>
              <a:buChar char="•"/>
            </a:pPr>
            <a:r>
              <a:rPr lang="fa-IR" b="1" dirty="0"/>
              <a:t>مزایا</a:t>
            </a:r>
            <a:r>
              <a:rPr lang="fa-IR" dirty="0"/>
              <a:t>: کارآمد برای دامنه گسترده‌ای از پرس و جوها، شامل پرس و جوهای برابری و دامنه.</a:t>
            </a:r>
          </a:p>
          <a:p>
            <a:pPr algn="r" rtl="1"/>
            <a:r>
              <a:rPr lang="fa-IR" b="1" dirty="0"/>
              <a:t>2. شاخص‌های </a:t>
            </a:r>
            <a:r>
              <a:rPr lang="en-US" b="1" dirty="0"/>
              <a:t>Hash:</a:t>
            </a:r>
          </a:p>
          <a:p>
            <a:pPr algn="r" rtl="1">
              <a:buFont typeface="Arial" panose="020B0604020202020204" pitchFamily="34" charset="0"/>
              <a:buChar char="•"/>
            </a:pPr>
            <a:r>
              <a:rPr lang="fa-IR" b="1" dirty="0"/>
              <a:t>نحوه کار</a:t>
            </a:r>
            <a:r>
              <a:rPr lang="fa-IR" dirty="0"/>
              <a:t>: شاخص‌های </a:t>
            </a:r>
            <a:r>
              <a:rPr lang="en-US" dirty="0"/>
              <a:t>Hash </a:t>
            </a:r>
            <a:r>
              <a:rPr lang="fa-IR" dirty="0"/>
              <a:t>از یک تابع </a:t>
            </a:r>
            <a:r>
              <a:rPr lang="en-US" dirty="0"/>
              <a:t>Hash </a:t>
            </a:r>
            <a:r>
              <a:rPr lang="fa-IR" dirty="0"/>
              <a:t>برای تبدیل کلید جستجو به یک مکان در شاخص استفاده می‌کنند. تابع </a:t>
            </a:r>
            <a:r>
              <a:rPr lang="en-US" dirty="0"/>
              <a:t>Hash </a:t>
            </a:r>
            <a:r>
              <a:rPr lang="fa-IR" dirty="0"/>
              <a:t>تضمین می‌کند که داده‌ها به طور یکنواخت در سراسر شاخص توزیع شوند.</a:t>
            </a:r>
          </a:p>
          <a:p>
            <a:pPr algn="r" rtl="1">
              <a:buFont typeface="Arial" panose="020B0604020202020204" pitchFamily="34" charset="0"/>
              <a:buChar char="•"/>
            </a:pPr>
            <a:r>
              <a:rPr lang="fa-IR" b="1" dirty="0"/>
              <a:t>استفاده</a:t>
            </a:r>
            <a:r>
              <a:rPr lang="fa-IR" dirty="0"/>
              <a:t>: بهترین برای مقایسه‌های برابری اما مناسب برای پرس و جوهای دامنه نیست.</a:t>
            </a:r>
          </a:p>
          <a:p>
            <a:pPr algn="r" rtl="1">
              <a:buFont typeface="Arial" panose="020B0604020202020204" pitchFamily="34" charset="0"/>
              <a:buChar char="•"/>
            </a:pPr>
            <a:r>
              <a:rPr lang="fa-IR" b="1" dirty="0"/>
              <a:t>مزایا</a:t>
            </a:r>
            <a:r>
              <a:rPr lang="fa-IR" dirty="0"/>
              <a:t>: جستجوی بسیار سریع برای تطابقات دقیق.</a:t>
            </a:r>
          </a:p>
          <a:p>
            <a:pPr algn="r" rtl="1"/>
            <a:r>
              <a:rPr lang="fa-IR" b="1" dirty="0"/>
              <a:t>3. شاخص‌های </a:t>
            </a:r>
            <a:r>
              <a:rPr lang="en-US" b="1" dirty="0"/>
              <a:t>Bitmap:</a:t>
            </a:r>
          </a:p>
          <a:p>
            <a:pPr algn="r" rtl="1">
              <a:buFont typeface="Arial" panose="020B0604020202020204" pitchFamily="34" charset="0"/>
              <a:buChar char="•"/>
            </a:pPr>
            <a:r>
              <a:rPr lang="fa-IR" b="1" dirty="0"/>
              <a:t>نحوه کار</a:t>
            </a:r>
            <a:r>
              <a:rPr lang="fa-IR" dirty="0"/>
              <a:t>: شاخص‌های </a:t>
            </a:r>
            <a:r>
              <a:rPr lang="en-US" dirty="0"/>
              <a:t>Bitmap </a:t>
            </a:r>
            <a:r>
              <a:rPr lang="fa-IR" dirty="0"/>
              <a:t>از </a:t>
            </a:r>
            <a:r>
              <a:rPr lang="en-US" dirty="0"/>
              <a:t>Bitmap</a:t>
            </a:r>
            <a:r>
              <a:rPr lang="fa-IR" dirty="0"/>
              <a:t>ها (آرایه‌های بیت) برای نشان دادن وجود یک مقدار در مجموعه‌ای از رکوردها استفاده می‌کنند. هر بیت به یک سطر در جدول اشاره دارد.</a:t>
            </a:r>
          </a:p>
          <a:p>
            <a:pPr algn="r" rtl="1">
              <a:buFont typeface="Arial" panose="020B0604020202020204" pitchFamily="34" charset="0"/>
              <a:buChar char="•"/>
            </a:pPr>
            <a:r>
              <a:rPr lang="fa-IR" b="1" dirty="0"/>
              <a:t>استفاده</a:t>
            </a:r>
            <a:r>
              <a:rPr lang="fa-IR" dirty="0"/>
              <a:t>: معمول در انبارهای داده برای ستون‌هایی با تعداد کم مقادیر منحصربه‌فرد (کم کاردینالی).</a:t>
            </a:r>
          </a:p>
          <a:p>
            <a:pPr algn="r" rtl="1">
              <a:buFont typeface="Arial" panose="020B0604020202020204" pitchFamily="34" charset="0"/>
              <a:buChar char="•"/>
            </a:pPr>
            <a:r>
              <a:rPr lang="fa-IR" b="1" dirty="0"/>
              <a:t>مزایا</a:t>
            </a:r>
            <a:r>
              <a:rPr lang="fa-IR" dirty="0"/>
              <a:t>: کارآمد برای عملیات منطقی پیچیده و پرس و جوهای تجمیعی.</a:t>
            </a:r>
          </a:p>
          <a:p>
            <a:pPr algn="r" rtl="1"/>
            <a:r>
              <a:rPr lang="fa-IR" b="1" dirty="0"/>
              <a:t>4. </a:t>
            </a:r>
            <a:r>
              <a:rPr lang="en-US" b="1" dirty="0" err="1"/>
              <a:t>GiST</a:t>
            </a:r>
            <a:r>
              <a:rPr lang="en-US" b="1" dirty="0"/>
              <a:t> (</a:t>
            </a:r>
            <a:r>
              <a:rPr lang="fa-IR" b="1" dirty="0"/>
              <a:t>درخت جستجوی عمومی):</a:t>
            </a:r>
          </a:p>
          <a:p>
            <a:pPr algn="r" rtl="1">
              <a:buFont typeface="Arial" panose="020B0604020202020204" pitchFamily="34" charset="0"/>
              <a:buChar char="•"/>
            </a:pPr>
            <a:r>
              <a:rPr lang="fa-IR" b="1" dirty="0"/>
              <a:t>نحوه کار</a:t>
            </a:r>
            <a:r>
              <a:rPr lang="fa-IR" dirty="0"/>
              <a:t>: </a:t>
            </a:r>
            <a:r>
              <a:rPr lang="en-US" dirty="0" err="1"/>
              <a:t>GiST</a:t>
            </a:r>
            <a:r>
              <a:rPr lang="en-US" dirty="0"/>
              <a:t> </a:t>
            </a:r>
            <a:r>
              <a:rPr lang="fa-IR" dirty="0"/>
              <a:t>یک ساختار درختی متوازن است که می‌تواند برای انواع مختلفی از پرس و جوها، شامل پرس و جوهای فضایی و دامنه، استفاده شود.</a:t>
            </a:r>
          </a:p>
          <a:p>
            <a:pPr algn="r" rtl="1">
              <a:buFont typeface="Arial" panose="020B0604020202020204" pitchFamily="34" charset="0"/>
              <a:buChar char="•"/>
            </a:pPr>
            <a:r>
              <a:rPr lang="fa-IR" b="1" dirty="0"/>
              <a:t>استفاده</a:t>
            </a:r>
            <a:r>
              <a:rPr lang="fa-IR" dirty="0"/>
              <a:t>: به طور گسترده در پایگاه‌های داده مانند </a:t>
            </a:r>
            <a:r>
              <a:rPr lang="en-US" dirty="0"/>
              <a:t>PostgreSQL </a:t>
            </a:r>
            <a:r>
              <a:rPr lang="fa-IR" dirty="0"/>
              <a:t>برای شاخص‌گذاری تخصصی، مانند داده‌های جغرافیایی، استفاده می‌شود.</a:t>
            </a:r>
          </a:p>
          <a:p>
            <a:pPr algn="r" rtl="1">
              <a:buFont typeface="Arial" panose="020B0604020202020204" pitchFamily="34" charset="0"/>
              <a:buChar char="•"/>
            </a:pPr>
            <a:r>
              <a:rPr lang="fa-IR" b="1" dirty="0"/>
              <a:t>مزایا</a:t>
            </a:r>
            <a:r>
              <a:rPr lang="fa-IR" dirty="0"/>
              <a:t>: انعطاف‌پذیر و پشتیبانی از دامنه گسترده‌ای از پرس و جوها.</a:t>
            </a:r>
          </a:p>
          <a:p>
            <a:pPr algn="r" rtl="1"/>
            <a:r>
              <a:rPr lang="fa-IR" b="1" dirty="0"/>
              <a:t>5. </a:t>
            </a:r>
            <a:r>
              <a:rPr lang="en-US" b="1" dirty="0"/>
              <a:t>R-Tree:</a:t>
            </a:r>
          </a:p>
          <a:p>
            <a:pPr algn="r" rtl="1">
              <a:buFont typeface="Arial" panose="020B0604020202020204" pitchFamily="34" charset="0"/>
              <a:buChar char="•"/>
            </a:pPr>
            <a:r>
              <a:rPr lang="fa-IR" b="1" dirty="0"/>
              <a:t>نحوه کار</a:t>
            </a:r>
            <a:r>
              <a:rPr lang="fa-IR" dirty="0"/>
              <a:t>: </a:t>
            </a:r>
            <a:r>
              <a:rPr lang="en-US" dirty="0"/>
              <a:t>R-Tree </a:t>
            </a:r>
            <a:r>
              <a:rPr lang="fa-IR" dirty="0"/>
              <a:t>برای شاخص‌گذاری اطلاعات چند بعدی مانند مختصات جغرافیایی، مستطیل‌ها و غیره استفاده می‌شود.</a:t>
            </a:r>
          </a:p>
          <a:p>
            <a:pPr algn="r" rtl="1">
              <a:buFont typeface="Arial" panose="020B0604020202020204" pitchFamily="34" charset="0"/>
              <a:buChar char="•"/>
            </a:pPr>
            <a:r>
              <a:rPr lang="fa-IR" b="1" dirty="0"/>
              <a:t>استفاده</a:t>
            </a:r>
            <a:r>
              <a:rPr lang="fa-IR" dirty="0"/>
              <a:t>: اغلب در پایگاه‌های داده فضایی استفاده می‌شود.</a:t>
            </a:r>
          </a:p>
          <a:p>
            <a:pPr algn="r" rtl="1">
              <a:buFont typeface="Arial" panose="020B0604020202020204" pitchFamily="34" charset="0"/>
              <a:buChar char="•"/>
            </a:pPr>
            <a:r>
              <a:rPr lang="fa-IR" b="1" dirty="0"/>
              <a:t>مزایا</a:t>
            </a:r>
            <a:r>
              <a:rPr lang="fa-IR" dirty="0"/>
              <a:t>: کارآمد برای پرس و جوهای فضایی مانند یافتن تمام اشیاء در یک منطقه معین.</a:t>
            </a:r>
          </a:p>
          <a:p>
            <a:pPr algn="r" rtl="1"/>
            <a:r>
              <a:rPr lang="fa-IR" b="1" dirty="0"/>
              <a:t>خلاصه:</a:t>
            </a:r>
          </a:p>
          <a:p>
            <a:endParaRPr lang="en-US" dirty="0"/>
          </a:p>
          <a:p>
            <a:endParaRPr lang="en-US" dirty="0"/>
          </a:p>
          <a:p>
            <a:endParaRPr lang="en-US" dirty="0"/>
          </a:p>
          <a:p>
            <a:r>
              <a:rPr lang="en-US" dirty="0"/>
              <a:t>Indexes in databases use various search algorithms to efficiently locate specific values. The most common algorithms include:</a:t>
            </a:r>
          </a:p>
          <a:p>
            <a:r>
              <a:rPr lang="en-US" b="1" dirty="0"/>
              <a:t>1. B-Tree (Balanced Tree) Indexes:</a:t>
            </a:r>
          </a:p>
          <a:p>
            <a:pPr>
              <a:buFont typeface="Arial" panose="020B0604020202020204" pitchFamily="34" charset="0"/>
              <a:buChar char="•"/>
            </a:pPr>
            <a:r>
              <a:rPr lang="en-US" b="1" dirty="0"/>
              <a:t>How it works</a:t>
            </a:r>
            <a:r>
              <a:rPr lang="en-US" dirty="0"/>
              <a:t>: A B-Tree is a self-balancing tree data structure that maintains sorted data and allows searches, sequential access, insertions, and deletions in logarithmic time.</a:t>
            </a:r>
          </a:p>
          <a:p>
            <a:pPr>
              <a:buFont typeface="Arial" panose="020B0604020202020204" pitchFamily="34" charset="0"/>
              <a:buChar char="•"/>
            </a:pPr>
            <a:r>
              <a:rPr lang="en-US" b="1" dirty="0"/>
              <a:t>Usage</a:t>
            </a:r>
            <a:r>
              <a:rPr lang="en-US" dirty="0"/>
              <a:t>: Most relational databases (like MySQL, PostgreSQL) use B-Trees or variations like B+ Trees.</a:t>
            </a:r>
          </a:p>
          <a:p>
            <a:pPr>
              <a:buFont typeface="Arial" panose="020B0604020202020204" pitchFamily="34" charset="0"/>
              <a:buChar char="•"/>
            </a:pPr>
            <a:r>
              <a:rPr lang="en-US" b="1" dirty="0"/>
              <a:t>Advantages</a:t>
            </a:r>
            <a:r>
              <a:rPr lang="en-US" dirty="0"/>
              <a:t>: Efficient for a wide range of queries, including equality and range queries.</a:t>
            </a:r>
          </a:p>
          <a:p>
            <a:pPr>
              <a:buFont typeface="Arial" panose="020B0604020202020204" pitchFamily="34" charset="0"/>
              <a:buChar char="•"/>
            </a:pPr>
            <a:endParaRPr lang="en-US" dirty="0"/>
          </a:p>
          <a:p>
            <a:r>
              <a:rPr lang="en-US" b="1" dirty="0"/>
              <a:t>2. Hash Indexes:</a:t>
            </a:r>
          </a:p>
          <a:p>
            <a:pPr>
              <a:buFont typeface="Arial" panose="020B0604020202020204" pitchFamily="34" charset="0"/>
              <a:buChar char="•"/>
            </a:pPr>
            <a:r>
              <a:rPr lang="en-US" b="1" dirty="0"/>
              <a:t>How it works</a:t>
            </a:r>
            <a:r>
              <a:rPr lang="en-US" dirty="0"/>
              <a:t>: Hash indexes use a hash function to convert the search key into a location in the index. The hash function ensures that data is evenly distributed across the index.</a:t>
            </a:r>
          </a:p>
          <a:p>
            <a:pPr>
              <a:buFont typeface="Arial" panose="020B0604020202020204" pitchFamily="34" charset="0"/>
              <a:buChar char="•"/>
            </a:pPr>
            <a:r>
              <a:rPr lang="en-US" b="1" dirty="0"/>
              <a:t>Usage</a:t>
            </a:r>
            <a:r>
              <a:rPr lang="en-US" dirty="0"/>
              <a:t>: Best for equality comparisons but not suitable for range queries.</a:t>
            </a:r>
          </a:p>
          <a:p>
            <a:pPr>
              <a:buFont typeface="Arial" panose="020B0604020202020204" pitchFamily="34" charset="0"/>
              <a:buChar char="•"/>
            </a:pPr>
            <a:r>
              <a:rPr lang="en-US" b="1" dirty="0"/>
              <a:t>Advantages</a:t>
            </a:r>
            <a:r>
              <a:rPr lang="en-US" dirty="0"/>
              <a:t>: Very fast lookup for exact matches.</a:t>
            </a:r>
          </a:p>
          <a:p>
            <a:r>
              <a:rPr lang="en-US" b="1" dirty="0"/>
              <a:t>3. Bitmap Indexes:</a:t>
            </a:r>
          </a:p>
          <a:p>
            <a:pPr>
              <a:buFont typeface="Arial" panose="020B0604020202020204" pitchFamily="34" charset="0"/>
              <a:buChar char="•"/>
            </a:pPr>
            <a:r>
              <a:rPr lang="en-US" b="1" dirty="0"/>
              <a:t>How it works</a:t>
            </a:r>
            <a:r>
              <a:rPr lang="en-US" dirty="0"/>
              <a:t>: Bitmap indexes use bitmaps (arrays of bits) to represent the existence of a value in a set of records. Each bit corresponds to a row in the table.</a:t>
            </a:r>
          </a:p>
          <a:p>
            <a:pPr>
              <a:buFont typeface="Arial" panose="020B0604020202020204" pitchFamily="34" charset="0"/>
              <a:buChar char="•"/>
            </a:pPr>
            <a:r>
              <a:rPr lang="en-US" b="1" dirty="0"/>
              <a:t>Usage</a:t>
            </a:r>
            <a:r>
              <a:rPr lang="en-US" dirty="0"/>
              <a:t>: Common in data warehousing for columns with low cardinality (few unique values).</a:t>
            </a:r>
          </a:p>
          <a:p>
            <a:pPr>
              <a:buFont typeface="Arial" panose="020B0604020202020204" pitchFamily="34" charset="0"/>
              <a:buChar char="•"/>
            </a:pPr>
            <a:r>
              <a:rPr lang="en-US" b="1" dirty="0"/>
              <a:t>Advantages</a:t>
            </a:r>
            <a:r>
              <a:rPr lang="en-US" dirty="0"/>
              <a:t>: Efficient for complex logical operations and aggregate queries.</a:t>
            </a:r>
          </a:p>
          <a:p>
            <a:r>
              <a:rPr lang="en-US" b="1" dirty="0"/>
              <a:t>4. </a:t>
            </a:r>
            <a:r>
              <a:rPr lang="en-US" b="1" dirty="0" err="1"/>
              <a:t>GiST</a:t>
            </a:r>
            <a:r>
              <a:rPr lang="en-US" b="1" dirty="0"/>
              <a:t> (Generalized Search Tree):</a:t>
            </a:r>
          </a:p>
          <a:p>
            <a:pPr>
              <a:buFont typeface="Arial" panose="020B0604020202020204" pitchFamily="34" charset="0"/>
              <a:buChar char="•"/>
            </a:pPr>
            <a:r>
              <a:rPr lang="en-US" b="1" dirty="0"/>
              <a:t>How it works</a:t>
            </a:r>
            <a:r>
              <a:rPr lang="en-US" dirty="0"/>
              <a:t>: </a:t>
            </a:r>
            <a:r>
              <a:rPr lang="en-US" dirty="0" err="1"/>
              <a:t>GiST</a:t>
            </a:r>
            <a:r>
              <a:rPr lang="en-US" dirty="0"/>
              <a:t> is a balanced tree structure that can be used for various types of queries, including spatial and range queries.</a:t>
            </a:r>
          </a:p>
          <a:p>
            <a:pPr>
              <a:buFont typeface="Arial" panose="020B0604020202020204" pitchFamily="34" charset="0"/>
              <a:buChar char="•"/>
            </a:pPr>
            <a:r>
              <a:rPr lang="en-US" b="1" dirty="0"/>
              <a:t>Usage</a:t>
            </a:r>
            <a:r>
              <a:rPr lang="en-US" dirty="0"/>
              <a:t>: Widely used in databases like PostgreSQL for specialized indexing, such as geographic data.</a:t>
            </a:r>
          </a:p>
          <a:p>
            <a:pPr>
              <a:buFont typeface="Arial" panose="020B0604020202020204" pitchFamily="34" charset="0"/>
              <a:buChar char="•"/>
            </a:pPr>
            <a:r>
              <a:rPr lang="en-US" b="1" dirty="0"/>
              <a:t>Advantages</a:t>
            </a:r>
            <a:r>
              <a:rPr lang="en-US" dirty="0"/>
              <a:t>: Flexible and supports a wide range of queries.</a:t>
            </a:r>
          </a:p>
          <a:p>
            <a:r>
              <a:rPr lang="en-US" b="1" dirty="0"/>
              <a:t>5. R-Tree:</a:t>
            </a:r>
          </a:p>
          <a:p>
            <a:pPr>
              <a:buFont typeface="Arial" panose="020B0604020202020204" pitchFamily="34" charset="0"/>
              <a:buChar char="•"/>
            </a:pPr>
            <a:r>
              <a:rPr lang="en-US" b="1" dirty="0"/>
              <a:t>How it works</a:t>
            </a:r>
            <a:r>
              <a:rPr lang="en-US" dirty="0"/>
              <a:t>: R-Tree is used for indexing multi-dimensional information such as geographical coordinates, rectangles, etc.</a:t>
            </a:r>
          </a:p>
          <a:p>
            <a:pPr>
              <a:buFont typeface="Arial" panose="020B0604020202020204" pitchFamily="34" charset="0"/>
              <a:buChar char="•"/>
            </a:pPr>
            <a:r>
              <a:rPr lang="en-US" b="1" dirty="0"/>
              <a:t>Usage</a:t>
            </a:r>
            <a:r>
              <a:rPr lang="en-US" dirty="0"/>
              <a:t>: Often used in spatial databases.</a:t>
            </a:r>
          </a:p>
          <a:p>
            <a:pPr>
              <a:buFont typeface="Arial" panose="020B0604020202020204" pitchFamily="34" charset="0"/>
              <a:buChar char="•"/>
            </a:pPr>
            <a:r>
              <a:rPr lang="en-US" b="1" dirty="0"/>
              <a:t>Advantages</a:t>
            </a:r>
            <a:r>
              <a:rPr lang="en-US" dirty="0"/>
              <a:t>: Efficient for spatial queries like finding all objects within a given area.</a:t>
            </a:r>
          </a:p>
          <a:p>
            <a:r>
              <a:rPr lang="en-US" b="1" dirty="0"/>
              <a:t>Summary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51</a:t>
            </a:fld>
            <a:endParaRPr lang="en-US" altLang="en-US"/>
          </a:p>
        </p:txBody>
      </p:sp>
    </p:spTree>
    <p:extLst>
      <p:ext uri="{BB962C8B-B14F-4D97-AF65-F5344CB8AC3E}">
        <p14:creationId xmlns:p14="http://schemas.microsoft.com/office/powerpoint/2010/main" val="581918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53</a:t>
            </a:fld>
            <a:endParaRPr lang="en-US" altLang="en-US"/>
          </a:p>
        </p:txBody>
      </p:sp>
    </p:spTree>
    <p:extLst>
      <p:ext uri="{BB962C8B-B14F-4D97-AF65-F5344CB8AC3E}">
        <p14:creationId xmlns:p14="http://schemas.microsoft.com/office/powerpoint/2010/main" val="778556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grant </a:t>
            </a:r>
            <a:r>
              <a:rPr lang="fa-IR" dirty="0"/>
              <a:t>برای اعطای مجوز استفاده می‌شود</a:t>
            </a:r>
          </a:p>
          <a:p>
            <a:pPr algn="r" rtl="1"/>
            <a:r>
              <a:rPr lang="fa-IR" dirty="0"/>
              <a:t>```</a:t>
            </a:r>
            <a:r>
              <a:rPr lang="en-US" dirty="0" err="1"/>
              <a:t>sql</a:t>
            </a:r>
            <a:endParaRPr lang="en-US" dirty="0"/>
          </a:p>
          <a:p>
            <a:pPr algn="r" rtl="1"/>
            <a:r>
              <a:rPr lang="en-US" dirty="0"/>
              <a:t>GRANT &lt;</a:t>
            </a:r>
            <a:r>
              <a:rPr lang="fa-IR" dirty="0"/>
              <a:t>لیست امتیازات&gt; </a:t>
            </a:r>
            <a:r>
              <a:rPr lang="en-US" dirty="0"/>
              <a:t>ON &lt;</a:t>
            </a:r>
            <a:r>
              <a:rPr lang="fa-IR" dirty="0"/>
              <a:t>رابطه یا نما&gt; </a:t>
            </a:r>
            <a:r>
              <a:rPr lang="en-US" dirty="0"/>
              <a:t>TO &lt;</a:t>
            </a:r>
            <a:r>
              <a:rPr lang="fa-IR" dirty="0"/>
              <a:t>لیست کاربران&gt;</a:t>
            </a:r>
          </a:p>
          <a:p>
            <a:pPr algn="r" rtl="1"/>
            <a:r>
              <a:rPr lang="fa-IR" dirty="0"/>
              <a:t>```</a:t>
            </a:r>
          </a:p>
          <a:p>
            <a:pPr algn="r" rtl="1"/>
            <a:endParaRPr lang="fa-IR" dirty="0"/>
          </a:p>
          <a:p>
            <a:pPr algn="r" rtl="1"/>
            <a:r>
              <a:rPr lang="fa-IR" dirty="0"/>
              <a:t>**لیست کاربران** شامل:</a:t>
            </a:r>
          </a:p>
          <a:p>
            <a:pPr algn="r" rtl="1"/>
            <a:r>
              <a:rPr lang="fa-IR" dirty="0"/>
              <a:t>- یک </a:t>
            </a:r>
            <a:r>
              <a:rPr lang="en-US" dirty="0"/>
              <a:t>user-id</a:t>
            </a:r>
          </a:p>
          <a:p>
            <a:pPr algn="r" rtl="1"/>
            <a:r>
              <a:rPr lang="en-US" dirty="0"/>
              <a:t>- `public`، </a:t>
            </a:r>
            <a:r>
              <a:rPr lang="fa-IR" dirty="0"/>
              <a:t>که به همه کاربران معتبر امتیاز اعطا شده را می‌دهد</a:t>
            </a:r>
          </a:p>
          <a:p>
            <a:pPr algn="r" rtl="1"/>
            <a:r>
              <a:rPr lang="fa-IR" dirty="0"/>
              <a:t>- یک نقش (بیشتر در مورد این بعداً)</a:t>
            </a:r>
          </a:p>
          <a:p>
            <a:pPr algn="r" rtl="1"/>
            <a:endParaRPr lang="fa-IR" dirty="0"/>
          </a:p>
          <a:p>
            <a:pPr algn="r" rtl="1"/>
            <a:r>
              <a:rPr lang="fa-IR" dirty="0"/>
              <a:t>**مثال**:</a:t>
            </a:r>
          </a:p>
          <a:p>
            <a:pPr algn="r" rtl="1"/>
            <a:r>
              <a:rPr lang="fa-IR" dirty="0"/>
              <a:t>```</a:t>
            </a:r>
            <a:r>
              <a:rPr lang="en-US" dirty="0" err="1"/>
              <a:t>sql</a:t>
            </a:r>
            <a:endParaRPr lang="en-US" dirty="0"/>
          </a:p>
          <a:p>
            <a:pPr algn="r" rtl="1"/>
            <a:r>
              <a:rPr lang="en-US" dirty="0"/>
              <a:t>GRANT SELECT ON department TO Amit, Satoshi;</a:t>
            </a:r>
          </a:p>
          <a:p>
            <a:pPr algn="r" rtl="1"/>
            <a:r>
              <a:rPr lang="en-US" dirty="0"/>
              <a:t>```</a:t>
            </a:r>
          </a:p>
          <a:p>
            <a:pPr algn="r" rtl="1"/>
            <a:r>
              <a:rPr lang="fa-IR" dirty="0"/>
              <a:t>اعطای امتیاز بر روی یک نما به معنی اعطای هرگونه امتیاز بر روی روابط زیری نیست. </a:t>
            </a:r>
          </a:p>
          <a:p>
            <a:pPr algn="r" rtl="1"/>
            <a:r>
              <a:rPr lang="fa-IR" dirty="0"/>
              <a:t>اعطا کننده امتیاز باید قبلاً امتیاز را بر روی آیتم مشخص شده داشته باشد (یا مدیر پایگاه داده باشد).</a:t>
            </a:r>
          </a:p>
          <a:p>
            <a:pPr algn="r" rtl="1"/>
            <a:endParaRPr lang="fa-IR" dirty="0"/>
          </a:p>
          <a:p>
            <a:pPr algn="r" rtl="1"/>
            <a:r>
              <a:rPr lang="fa-IR" dirty="0"/>
              <a:t>امیدوارم این ترجمه برای شما مفید باشد! اگر سوال دیگری دارید، بفرمایید.</a:t>
            </a:r>
          </a:p>
          <a:p>
            <a:pPr algn="r" rtl="1"/>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55</a:t>
            </a:fld>
            <a:endParaRPr lang="en-US" altLang="en-US"/>
          </a:p>
        </p:txBody>
      </p:sp>
    </p:spTree>
    <p:extLst>
      <p:ext uri="{BB962C8B-B14F-4D97-AF65-F5344CB8AC3E}">
        <p14:creationId xmlns:p14="http://schemas.microsoft.com/office/powerpoint/2010/main" val="411973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REVOKE </a:t>
            </a:r>
            <a:r>
              <a:rPr lang="fa-IR" dirty="0"/>
              <a:t>برای لغو مجوز استفاده می‌شود.</a:t>
            </a:r>
          </a:p>
          <a:p>
            <a:pPr algn="r" rtl="1"/>
            <a:r>
              <a:rPr lang="en-US" dirty="0" err="1"/>
              <a:t>sql</a:t>
            </a:r>
            <a:endParaRPr lang="en-US" dirty="0"/>
          </a:p>
          <a:p>
            <a:pPr algn="r" rtl="1"/>
            <a:r>
              <a:rPr lang="en-US" dirty="0"/>
              <a:t>REVOKE &lt;</a:t>
            </a:r>
            <a:r>
              <a:rPr lang="fa-IR" dirty="0"/>
              <a:t>فهرست امتیازات&gt; </a:t>
            </a:r>
            <a:r>
              <a:rPr lang="en-US" dirty="0"/>
              <a:t>ON &lt;</a:t>
            </a:r>
            <a:r>
              <a:rPr lang="fa-IR" dirty="0"/>
              <a:t>رابطه یا نما&gt; </a:t>
            </a:r>
            <a:r>
              <a:rPr lang="en-US" dirty="0"/>
              <a:t>FROM &lt;</a:t>
            </a:r>
            <a:r>
              <a:rPr lang="fa-IR" dirty="0"/>
              <a:t>فهرست کاربران&gt; </a:t>
            </a:r>
          </a:p>
          <a:p>
            <a:pPr algn="r" rtl="1"/>
            <a:r>
              <a:rPr lang="fa-IR" b="1" dirty="0"/>
              <a:t>مثال</a:t>
            </a:r>
            <a:r>
              <a:rPr lang="fa-IR" dirty="0"/>
              <a:t>:</a:t>
            </a:r>
          </a:p>
          <a:p>
            <a:pPr algn="r" rtl="1"/>
            <a:r>
              <a:rPr lang="en-US" dirty="0" err="1"/>
              <a:t>sql</a:t>
            </a:r>
            <a:endParaRPr lang="en-US" dirty="0"/>
          </a:p>
          <a:p>
            <a:pPr algn="r" rtl="1"/>
            <a:r>
              <a:rPr lang="en-US" dirty="0"/>
              <a:t>REVOKE SELECT ON student FROM U1, U2, U3; </a:t>
            </a:r>
          </a:p>
          <a:p>
            <a:pPr algn="r" rtl="1"/>
            <a:r>
              <a:rPr lang="fa-IR" b="1" dirty="0"/>
              <a:t>توضیحات</a:t>
            </a:r>
            <a:r>
              <a:rPr lang="fa-IR" dirty="0"/>
              <a:t>:</a:t>
            </a:r>
          </a:p>
          <a:p>
            <a:pPr algn="r" rtl="1">
              <a:buFont typeface="Arial" panose="020B0604020202020204" pitchFamily="34" charset="0"/>
              <a:buChar char="•"/>
            </a:pPr>
            <a:r>
              <a:rPr lang="fa-IR" b="1" dirty="0"/>
              <a:t>فهرست امتیازات</a:t>
            </a:r>
            <a:r>
              <a:rPr lang="fa-IR" dirty="0"/>
              <a:t> می‌تواند شامل </a:t>
            </a:r>
            <a:r>
              <a:rPr lang="en-US" dirty="0"/>
              <a:t>ALL </a:t>
            </a:r>
            <a:r>
              <a:rPr lang="fa-IR" dirty="0"/>
              <a:t>باشد تا تمام امتیازاتی که کاربر لغوشونده ممکن است داشته باشد، لغو شوند.</a:t>
            </a:r>
          </a:p>
          <a:p>
            <a:pPr algn="r" rtl="1">
              <a:buFont typeface="Arial" panose="020B0604020202020204" pitchFamily="34" charset="0"/>
              <a:buChar char="•"/>
            </a:pPr>
            <a:r>
              <a:rPr lang="fa-IR" dirty="0"/>
              <a:t>اگر </a:t>
            </a:r>
            <a:r>
              <a:rPr lang="fa-IR" b="1" dirty="0"/>
              <a:t>فهرست لغوشونده</a:t>
            </a:r>
            <a:r>
              <a:rPr lang="fa-IR" dirty="0"/>
              <a:t> شامل </a:t>
            </a:r>
            <a:r>
              <a:rPr lang="en-US" dirty="0"/>
              <a:t>PUBLIC </a:t>
            </a:r>
            <a:r>
              <a:rPr lang="fa-IR" dirty="0"/>
              <a:t>باشد، همه کاربران امتیاز را از دست می‌دهند به جز کسانی که به طور صریح آن را دریافت کرده‌اند.</a:t>
            </a:r>
          </a:p>
          <a:p>
            <a:pPr algn="r" rtl="1">
              <a:buFont typeface="Arial" panose="020B0604020202020204" pitchFamily="34" charset="0"/>
              <a:buChar char="•"/>
            </a:pPr>
            <a:r>
              <a:rPr lang="fa-IR" dirty="0"/>
              <a:t>اگر همان امتیاز دو بار به همان کاربر توسط اعطاکنندگان مختلف اعطا شده باشد، کاربر ممکن است پس از لغو امتیاز را حفظ کند.</a:t>
            </a:r>
          </a:p>
          <a:p>
            <a:pPr algn="r" rtl="1">
              <a:buFont typeface="Arial" panose="020B0604020202020204" pitchFamily="34" charset="0"/>
              <a:buChar char="•"/>
            </a:pPr>
            <a:r>
              <a:rPr lang="fa-IR" dirty="0"/>
              <a:t>همه امتیازاتی که به امتیاز لغوشده وابسته هستند نیز لغو می‌شوند.</a:t>
            </a:r>
          </a:p>
          <a:p>
            <a:pPr algn="r" rtl="1"/>
            <a:r>
              <a:rPr lang="fa-IR" dirty="0"/>
              <a:t>اگر سوال یا موضوع دیگری در ذهن دارید، بفرمایید!</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57</a:t>
            </a:fld>
            <a:endParaRPr lang="en-US" altLang="en-US"/>
          </a:p>
        </p:txBody>
      </p:sp>
    </p:spTree>
    <p:extLst>
      <p:ext uri="{BB962C8B-B14F-4D97-AF65-F5344CB8AC3E}">
        <p14:creationId xmlns:p14="http://schemas.microsoft.com/office/powerpoint/2010/main" val="3278581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err="1"/>
              <a:t>geo_staff</a:t>
            </a:r>
            <a:r>
              <a:rPr lang="en-US" b="1" dirty="0"/>
              <a:t> Does Not Have Permissions on instructor</a:t>
            </a:r>
          </a:p>
          <a:p>
            <a:pPr lvl="1">
              <a:buFont typeface="Arial" panose="020B0604020202020204" pitchFamily="34" charset="0"/>
              <a:buChar char="•"/>
            </a:pPr>
            <a:r>
              <a:rPr lang="en-US" dirty="0"/>
              <a:t>When </a:t>
            </a:r>
            <a:r>
              <a:rPr lang="en-US" dirty="0" err="1"/>
              <a:t>geo_staff</a:t>
            </a:r>
            <a:r>
              <a:rPr lang="en-US" dirty="0"/>
              <a:t> queries </a:t>
            </a:r>
            <a:r>
              <a:rPr lang="en-US" dirty="0" err="1"/>
              <a:t>geo_instructor</a:t>
            </a:r>
            <a:r>
              <a:rPr lang="en-US" dirty="0"/>
              <a:t>, the </a:t>
            </a:r>
            <a:r>
              <a:rPr lang="en-US" b="1" dirty="0"/>
              <a:t>database checks the permissions of the view’s creator</a:t>
            </a:r>
            <a:r>
              <a:rPr lang="en-US" dirty="0"/>
              <a:t>, not the </a:t>
            </a:r>
            <a:r>
              <a:rPr lang="en-US" dirty="0" err="1"/>
              <a:t>geo_staff</a:t>
            </a:r>
            <a:r>
              <a:rPr lang="en-US" dirty="0"/>
              <a:t> user, to access the instructor table.</a:t>
            </a:r>
          </a:p>
          <a:p>
            <a:pPr lvl="1">
              <a:buFont typeface="Arial" panose="020B0604020202020204" pitchFamily="34" charset="0"/>
              <a:buChar char="•"/>
            </a:pPr>
            <a:endParaRPr lang="en-US" dirty="0"/>
          </a:p>
          <a:p>
            <a:pPr lvl="1">
              <a:buFont typeface="Arial" panose="020B0604020202020204" pitchFamily="34" charset="0"/>
              <a:buChar char="•"/>
            </a:pPr>
            <a:r>
              <a:rPr lang="en-US" b="1" dirty="0"/>
              <a:t>If the creator of the view has SELECT permissions on instructor</a:t>
            </a:r>
            <a:r>
              <a:rPr lang="en-US" dirty="0"/>
              <a:t>:</a:t>
            </a:r>
            <a:br>
              <a:rPr lang="en-US" dirty="0"/>
            </a:br>
            <a:r>
              <a:rPr lang="en-US" dirty="0"/>
              <a:t>	The query will </a:t>
            </a:r>
            <a:r>
              <a:rPr lang="en-US" b="1" dirty="0"/>
              <a:t>succeed</a:t>
            </a:r>
            <a:r>
              <a:rPr lang="en-US" dirty="0"/>
              <a:t>. The </a:t>
            </a:r>
            <a:r>
              <a:rPr lang="en-US" dirty="0" err="1"/>
              <a:t>geo_staff</a:t>
            </a:r>
            <a:r>
              <a:rPr lang="en-US" dirty="0"/>
              <a:t> member will see the rows of the view (</a:t>
            </a:r>
            <a:r>
              <a:rPr lang="en-US" dirty="0" err="1"/>
              <a:t>geo_instructor</a:t>
            </a:r>
            <a:r>
              <a:rPr lang="en-US" dirty="0"/>
              <a:t>) without requiring direct access to the instructor table.</a:t>
            </a:r>
          </a:p>
          <a:p>
            <a:pPr lvl="1">
              <a:buFont typeface="Arial" panose="020B0604020202020204" pitchFamily="34" charset="0"/>
              <a:buChar char="•"/>
            </a:pPr>
            <a:endParaRPr lang="en-US" dirty="0"/>
          </a:p>
          <a:p>
            <a:pPr lvl="1">
              <a:buFont typeface="Arial" panose="020B0604020202020204" pitchFamily="34" charset="0"/>
              <a:buChar char="•"/>
            </a:pPr>
            <a:r>
              <a:rPr lang="en-US" b="1" dirty="0"/>
              <a:t>If the creator of the view does not have SELECT permissions on instructor</a:t>
            </a:r>
            <a:r>
              <a:rPr lang="en-US" dirty="0"/>
              <a:t>:</a:t>
            </a:r>
            <a:br>
              <a:rPr lang="en-US" dirty="0"/>
            </a:br>
            <a:r>
              <a:rPr lang="en-US" dirty="0"/>
              <a:t>The query will fail, even if </a:t>
            </a:r>
            <a:r>
              <a:rPr lang="en-US" dirty="0" err="1"/>
              <a:t>geo_staff</a:t>
            </a:r>
            <a:r>
              <a:rPr lang="en-US" dirty="0"/>
              <a:t> has access to the view, because the underlying data access is blocked</a:t>
            </a:r>
          </a:p>
          <a:p>
            <a:pPr lvl="1">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60</a:t>
            </a:fld>
            <a:endParaRPr lang="en-US" altLang="en-US"/>
          </a:p>
        </p:txBody>
      </p:sp>
    </p:spTree>
    <p:extLst>
      <p:ext uri="{BB962C8B-B14F-4D97-AF65-F5344CB8AC3E}">
        <p14:creationId xmlns:p14="http://schemas.microsoft.com/office/powerpoint/2010/main" val="18728880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 REFERENCES (</a:t>
            </a:r>
            <a:r>
              <a:rPr lang="en-US" dirty="0" err="1"/>
              <a:t>dept_name</a:t>
            </a:r>
            <a:r>
              <a:rPr lang="en-US" dirty="0"/>
              <a:t>) ON department TO Mariano;</a:t>
            </a:r>
            <a:endParaRPr lang="en-US" b="1" dirty="0"/>
          </a:p>
          <a:p>
            <a:pPr lvl="1"/>
            <a:r>
              <a:rPr lang="en-US" b="1" dirty="0"/>
              <a:t>Purpose</a:t>
            </a:r>
            <a:r>
              <a:rPr lang="en-US" dirty="0"/>
              <a:t>:</a:t>
            </a:r>
          </a:p>
          <a:p>
            <a:pPr lvl="1">
              <a:buFont typeface="Arial" panose="020B0604020202020204" pitchFamily="34" charset="0"/>
              <a:buChar char="•"/>
            </a:pPr>
            <a:r>
              <a:rPr lang="en-US" dirty="0"/>
              <a:t>The REFERENCES privilege allows a user (in this case, Mariano) to create a </a:t>
            </a:r>
            <a:r>
              <a:rPr lang="en-US" b="1" dirty="0"/>
              <a:t>foreign key</a:t>
            </a:r>
            <a:r>
              <a:rPr lang="en-US" dirty="0"/>
              <a:t> that references the specified column (</a:t>
            </a:r>
            <a:r>
              <a:rPr lang="en-US" dirty="0" err="1"/>
              <a:t>dept_name</a:t>
            </a:r>
            <a:r>
              <a:rPr lang="en-US" dirty="0"/>
              <a:t>) in the department table.</a:t>
            </a:r>
          </a:p>
          <a:p>
            <a:pPr lvl="1">
              <a:buFont typeface="Arial" panose="020B0604020202020204" pitchFamily="34" charset="0"/>
              <a:buChar char="•"/>
            </a:pPr>
            <a:r>
              <a:rPr lang="en-US" dirty="0"/>
              <a:t>Without this privilege, Mariano cannot define a foreign key constraint referencing the </a:t>
            </a:r>
            <a:r>
              <a:rPr lang="en-US" dirty="0" err="1"/>
              <a:t>dept_name</a:t>
            </a:r>
            <a:r>
              <a:rPr lang="en-US" dirty="0"/>
              <a:t> column.</a:t>
            </a:r>
          </a:p>
          <a:p>
            <a:endParaRPr lang="en-US" dirty="0"/>
          </a:p>
          <a:p>
            <a:r>
              <a:rPr lang="en-US" dirty="0"/>
              <a:t>REVOKE SELECT ON department FROM Amit, Satoshi CASCADE;</a:t>
            </a:r>
          </a:p>
          <a:p>
            <a:r>
              <a:rPr lang="en-US" dirty="0"/>
              <a:t>	Revokes the SELECT privilege from Amit and Satoshi </a:t>
            </a:r>
            <a:r>
              <a:rPr lang="en-US" b="1" dirty="0"/>
              <a:t>and any users who received the privilege from them</a:t>
            </a:r>
            <a:r>
              <a:rPr lang="en-US" dirty="0"/>
              <a:t>.</a:t>
            </a:r>
          </a:p>
          <a:p>
            <a:r>
              <a:rPr lang="en-US" b="1" dirty="0"/>
              <a:t>	CASCADE</a:t>
            </a:r>
            <a:r>
              <a:rPr lang="en-US" dirty="0"/>
              <a:t> ensures that the revocation propagates, removing permissions for all indirect recipients of the privilege.</a:t>
            </a:r>
          </a:p>
          <a:p>
            <a:endParaRPr lang="en-US" dirty="0"/>
          </a:p>
          <a:p>
            <a:r>
              <a:rPr lang="en-US" dirty="0"/>
              <a:t>REVOKE SELECT ON department FROM Amit, Satoshi RESTRICT;</a:t>
            </a:r>
          </a:p>
          <a:p>
            <a:r>
              <a:rPr lang="en-US" dirty="0"/>
              <a:t>	Attempts to revoke the SELECT privilege from Amit and Satoshi.</a:t>
            </a:r>
          </a:p>
          <a:p>
            <a:r>
              <a:rPr lang="en-US" b="1" dirty="0"/>
              <a:t>	RESTRICT</a:t>
            </a:r>
            <a:r>
              <a:rPr lang="en-US" dirty="0"/>
              <a:t> prevents the revocation if there are users who have received the privilege from Amit or Satoshi. This maintains the hierarchy of granted privileges.</a:t>
            </a:r>
          </a:p>
          <a:p>
            <a:endParaRPr lang="en-US" altLang="en-US" sz="1200" b="1" dirty="0"/>
          </a:p>
          <a:p>
            <a:r>
              <a:rPr lang="en-US" altLang="en-US" sz="1200" b="1" dirty="0"/>
              <a:t>grant select on </a:t>
            </a:r>
            <a:r>
              <a:rPr lang="en-US" altLang="en-US" sz="1200" i="1" dirty="0"/>
              <a:t>department </a:t>
            </a:r>
            <a:r>
              <a:rPr lang="en-US" altLang="en-US" sz="1200" b="1" dirty="0"/>
              <a:t>to </a:t>
            </a:r>
            <a:r>
              <a:rPr lang="en-US" altLang="en-US" sz="1200" dirty="0"/>
              <a:t>Amit </a:t>
            </a:r>
            <a:r>
              <a:rPr lang="en-US" altLang="en-US" sz="1200" b="1" dirty="0"/>
              <a:t>with grant option</a:t>
            </a:r>
            <a:r>
              <a:rPr lang="en-US" altLang="en-US" sz="1200" dirty="0"/>
              <a:t>; </a:t>
            </a:r>
          </a:p>
          <a:p>
            <a:pPr lvl="1"/>
            <a:r>
              <a:rPr lang="en-US" altLang="en-US" sz="1200" dirty="0"/>
              <a:t>Means that Amit can transfer his grant to other users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61</a:t>
            </a:fld>
            <a:endParaRPr lang="en-US" altLang="en-US"/>
          </a:p>
        </p:txBody>
      </p:sp>
    </p:spTree>
    <p:extLst>
      <p:ext uri="{BB962C8B-B14F-4D97-AF65-F5344CB8AC3E}">
        <p14:creationId xmlns:p14="http://schemas.microsoft.com/office/powerpoint/2010/main" val="42302773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62</a:t>
            </a:fld>
            <a:endParaRPr lang="en-US" altLang="en-US"/>
          </a:p>
        </p:txBody>
      </p:sp>
    </p:spTree>
    <p:extLst>
      <p:ext uri="{BB962C8B-B14F-4D97-AF65-F5344CB8AC3E}">
        <p14:creationId xmlns:p14="http://schemas.microsoft.com/office/powerpoint/2010/main" val="3549195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64</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course(</a:t>
            </a:r>
            <a:r>
              <a:rPr lang="en-US" b="1" i="1" u="sng" dirty="0" err="1"/>
              <a:t>course_id</a:t>
            </a:r>
            <a:r>
              <a:rPr lang="en-US" dirty="0"/>
              <a:t>, title, dept_name, credits)</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endParaRPr lang="en-US" dirty="0"/>
          </a:p>
          <a:p>
            <a:r>
              <a:rPr lang="en-US" dirty="0"/>
              <a:t> </a:t>
            </a:r>
            <a:r>
              <a:rPr lang="en-US" sz="1200" b="1" dirty="0"/>
              <a:t> select </a:t>
            </a:r>
            <a:r>
              <a:rPr lang="en-US" sz="1200" i="1" dirty="0"/>
              <a:t>name</a:t>
            </a:r>
            <a:r>
              <a:rPr lang="en-US" sz="1200" dirty="0"/>
              <a:t>, </a:t>
            </a:r>
            <a:r>
              <a:rPr lang="en-US" sz="1200" i="1" dirty="0"/>
              <a:t>title</a:t>
            </a:r>
            <a:br>
              <a:rPr lang="en-US" sz="1200" i="1" dirty="0"/>
            </a:br>
            <a:r>
              <a:rPr lang="en-US" sz="1200" i="1" dirty="0"/>
              <a:t>   </a:t>
            </a:r>
            <a:r>
              <a:rPr lang="en-US" sz="1200" b="1" dirty="0"/>
              <a:t>from </a:t>
            </a:r>
            <a:r>
              <a:rPr lang="en-US" sz="1200" i="1" dirty="0"/>
              <a:t>student </a:t>
            </a:r>
            <a:r>
              <a:rPr lang="en-US" sz="1200" b="1" dirty="0"/>
              <a:t>natural join </a:t>
            </a:r>
            <a:r>
              <a:rPr lang="en-US" sz="1200" i="1" dirty="0"/>
              <a:t>takes </a:t>
            </a:r>
            <a:r>
              <a:rPr lang="en-US" sz="1200" b="1" dirty="0"/>
              <a:t>natural join </a:t>
            </a:r>
            <a:r>
              <a:rPr lang="en-US" sz="1200" i="1" dirty="0"/>
              <a:t>course</a:t>
            </a:r>
            <a:r>
              <a:rPr lang="en-US" sz="1200" dirty="0"/>
              <a:t>; -&gt; </a:t>
            </a:r>
            <a:r>
              <a:rPr lang="en-US" dirty="0"/>
              <a:t>SELECT student.name, </a:t>
            </a:r>
            <a:r>
              <a:rPr lang="en-US" dirty="0" err="1"/>
              <a:t>course.title</a:t>
            </a:r>
            <a:r>
              <a:rPr lang="en-US" dirty="0"/>
              <a:t> FROM student, takes, course WHERE student.ID = takes.ID AND </a:t>
            </a:r>
            <a:r>
              <a:rPr lang="en-US" dirty="0" err="1"/>
              <a:t>takes.course_id</a:t>
            </a:r>
            <a:r>
              <a:rPr lang="en-US" dirty="0"/>
              <a:t> = </a:t>
            </a:r>
            <a:r>
              <a:rPr lang="en-US" dirty="0" err="1"/>
              <a:t>course.course_id</a:t>
            </a:r>
            <a:r>
              <a:rPr lang="en-US" dirty="0"/>
              <a:t>; and </a:t>
            </a:r>
            <a:r>
              <a:rPr lang="en-US" dirty="0" err="1"/>
              <a:t>student.dept_name</a:t>
            </a:r>
            <a:r>
              <a:rPr lang="en-US" dirty="0"/>
              <a:t>=</a:t>
            </a:r>
            <a:r>
              <a:rPr lang="en-US" dirty="0" err="1"/>
              <a:t>course.dempt_name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pic>
        <p:nvPicPr>
          <p:cNvPr id="4" name="Picture 11" descr="Cover-6Ed">
            <a:extLst>
              <a:ext uri="{FF2B5EF4-FFF2-40B4-BE49-F238E27FC236}">
                <a16:creationId xmlns:a16="http://schemas.microsoft.com/office/drawing/2014/main" id="{18F428B9-7195-4F57-AF63-E4A9D8CD83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8" y="0"/>
            <a:ext cx="1330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377025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23652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1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2146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89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334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33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26654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380135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55767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65371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36953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74946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2547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8" descr="Cover-6Ed">
            <a:extLst>
              <a:ext uri="{FF2B5EF4-FFF2-40B4-BE49-F238E27FC236}">
                <a16:creationId xmlns:a16="http://schemas.microsoft.com/office/drawing/2014/main" id="{09FE16CA-1C16-4120-A527-DE70F697BD8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3" y="0"/>
            <a:ext cx="7429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4455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61"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2.jpe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Schema Diagram for University Database</a:t>
            </a:r>
          </a:p>
        </p:txBody>
      </p:sp>
      <p:pic>
        <p:nvPicPr>
          <p:cNvPr id="4" name="Picture 3">
            <a:extLst>
              <a:ext uri="{FF2B5EF4-FFF2-40B4-BE49-F238E27FC236}">
                <a16:creationId xmlns:a16="http://schemas.microsoft.com/office/drawing/2014/main" id="{C05D2B26-2B37-4196-91A3-8EF006429FFB}"/>
              </a:ext>
            </a:extLst>
          </p:cNvPr>
          <p:cNvPicPr>
            <a:picLocks noChangeAspect="1"/>
          </p:cNvPicPr>
          <p:nvPr/>
        </p:nvPicPr>
        <p:blipFill>
          <a:blip r:embed="rId3"/>
          <a:stretch>
            <a:fillRect/>
          </a:stretch>
        </p:blipFill>
        <p:spPr>
          <a:xfrm>
            <a:off x="84815" y="826341"/>
            <a:ext cx="4877481" cy="2362530"/>
          </a:xfrm>
          <a:prstGeom prst="rect">
            <a:avLst/>
          </a:prstGeom>
        </p:spPr>
      </p:pic>
      <p:pic>
        <p:nvPicPr>
          <p:cNvPr id="3" name="Graphic 2">
            <a:extLst>
              <a:ext uri="{FF2B5EF4-FFF2-40B4-BE49-F238E27FC236}">
                <a16:creationId xmlns:a16="http://schemas.microsoft.com/office/drawing/2014/main" id="{D6B8FF63-5393-4696-8B56-06CDA84E94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0733" y="2498946"/>
            <a:ext cx="7079810" cy="42415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dirty="0"/>
              <a:t>To avoid the danger of equating attributes erroneously, we can use the “</a:t>
            </a:r>
            <a:r>
              <a:rPr lang="en-US" b="1" dirty="0"/>
              <a:t>using</a:t>
            </a:r>
            <a:r>
              <a:rPr lang="en-US" dirty="0"/>
              <a:t>” construct that allows us to specify exactly which columns should be equated.</a:t>
            </a:r>
          </a:p>
          <a:p>
            <a:pPr indent="-365760"/>
            <a:r>
              <a:rPr lang="en-US" dirty="0"/>
              <a:t>Query example</a:t>
            </a:r>
            <a:endParaRPr lang="en-US" i="1" dirty="0"/>
          </a:p>
          <a:p>
            <a:pPr>
              <a:buNone/>
              <a:defRPr/>
            </a:pPr>
            <a:r>
              <a:rPr lang="en-US" i="1" dirty="0"/>
              <a:t>        </a:t>
            </a:r>
            <a:r>
              <a:rPr lang="en-US" b="1" dirty="0"/>
              <a:t>select </a:t>
            </a:r>
            <a:r>
              <a:rPr lang="en-US" i="1" dirty="0"/>
              <a:t>name</a:t>
            </a:r>
            <a:r>
              <a:rPr lang="en-US" dirty="0"/>
              <a:t>, </a:t>
            </a:r>
            <a:r>
              <a:rPr lang="en-US" i="1" dirty="0"/>
              <a:t>title</a:t>
            </a:r>
            <a:br>
              <a:rPr lang="en-US" i="1" dirty="0"/>
            </a:br>
            <a:r>
              <a:rPr lang="en-US" i="1" dirty="0"/>
              <a:t>   </a:t>
            </a:r>
            <a:r>
              <a:rPr lang="en-US" b="1" dirty="0"/>
              <a:t>from  </a:t>
            </a:r>
            <a:r>
              <a:rPr lang="en-US" dirty="0"/>
              <a:t>(</a:t>
            </a:r>
            <a:r>
              <a:rPr lang="en-US" i="1" dirty="0"/>
              <a:t>student </a:t>
            </a:r>
            <a:r>
              <a:rPr lang="en-US" b="1" dirty="0"/>
              <a:t>natural join </a:t>
            </a:r>
            <a:r>
              <a:rPr lang="en-US" i="1" dirty="0"/>
              <a:t>takes</a:t>
            </a:r>
            <a:r>
              <a:rPr lang="en-US" dirty="0"/>
              <a:t>) </a:t>
            </a:r>
            <a:r>
              <a:rPr lang="en-US" b="1" dirty="0"/>
              <a:t> join </a:t>
            </a:r>
            <a:r>
              <a:rPr lang="en-US" i="1" dirty="0"/>
              <a:t>course</a:t>
            </a:r>
            <a:r>
              <a:rPr lang="en-US" dirty="0"/>
              <a:t> </a:t>
            </a:r>
            <a:r>
              <a:rPr lang="en-US" b="1" dirty="0"/>
              <a:t>using </a:t>
            </a:r>
            <a:r>
              <a:rPr lang="en-US" dirty="0"/>
              <a:t>(</a:t>
            </a:r>
            <a:r>
              <a:rPr lang="en-US" i="1" dirty="0" err="1"/>
              <a:t>course_id</a:t>
            </a:r>
            <a:r>
              <a:rPr lang="en-US" dirty="0"/>
              <a:t>)</a:t>
            </a:r>
          </a:p>
          <a:p>
            <a:pPr indent="-365760"/>
            <a:endParaRPr lang="en-US" altLang="en-US" sz="28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dirty="0"/>
              <a:t>The  </a:t>
            </a:r>
            <a:r>
              <a:rPr lang="en-US" b="1" dirty="0"/>
              <a:t>on </a:t>
            </a:r>
            <a:r>
              <a:rPr lang="en-US" dirty="0"/>
              <a:t> condition allows a general predicate over the relations being  joined</a:t>
            </a:r>
          </a:p>
          <a:p>
            <a:pPr indent="-365760"/>
            <a:r>
              <a:rPr lang="en-US" dirty="0"/>
              <a:t>This predicate is written like a </a:t>
            </a:r>
            <a:r>
              <a:rPr lang="en-US" b="1" dirty="0"/>
              <a:t>where</a:t>
            </a:r>
            <a:r>
              <a:rPr lang="en-US" dirty="0"/>
              <a:t> clause predicate except for the use of the keyword </a:t>
            </a:r>
            <a:r>
              <a:rPr lang="en-US" b="1" dirty="0"/>
              <a:t>on</a:t>
            </a:r>
          </a:p>
          <a:p>
            <a:pPr indent="-365760"/>
            <a:r>
              <a:rPr lang="en-US" dirty="0"/>
              <a:t>Query example</a:t>
            </a:r>
            <a:endParaRPr lang="en-US" i="1" dirty="0"/>
          </a:p>
          <a:p>
            <a:pPr>
              <a:buNone/>
              <a:defRPr/>
            </a:pPr>
            <a:r>
              <a:rPr lang="en-US" b="1" dirty="0"/>
              <a:t>          select *</a:t>
            </a:r>
            <a:br>
              <a:rPr lang="en-US" i="1" dirty="0"/>
            </a:br>
            <a:r>
              <a:rPr lang="en-US" i="1" dirty="0"/>
              <a:t>     </a:t>
            </a:r>
            <a:r>
              <a:rPr lang="en-US" b="1" dirty="0"/>
              <a:t>from  </a:t>
            </a:r>
            <a:r>
              <a:rPr lang="en-US" i="1" dirty="0"/>
              <a:t>student </a:t>
            </a:r>
            <a:r>
              <a:rPr lang="en-US" b="1" dirty="0"/>
              <a:t>join </a:t>
            </a:r>
            <a:r>
              <a:rPr lang="en-US" i="1" dirty="0"/>
              <a:t>takes</a:t>
            </a:r>
            <a:r>
              <a:rPr lang="en-US" dirty="0"/>
              <a:t> </a:t>
            </a:r>
            <a:r>
              <a:rPr lang="en-US" b="1" dirty="0"/>
              <a:t>on </a:t>
            </a:r>
            <a:r>
              <a:rPr lang="en-US" i="1" dirty="0" err="1"/>
              <a:t>student_ID</a:t>
            </a:r>
            <a:r>
              <a:rPr lang="en-US" b="1" dirty="0"/>
              <a:t>  </a:t>
            </a:r>
            <a:r>
              <a:rPr lang="en-US" dirty="0"/>
              <a:t>=</a:t>
            </a:r>
            <a:r>
              <a:rPr lang="en-US" b="1" dirty="0"/>
              <a:t> </a:t>
            </a:r>
            <a:r>
              <a:rPr lang="en-US" i="1" dirty="0" err="1"/>
              <a:t>takes_ID</a:t>
            </a:r>
            <a:endParaRPr lang="en-US" i="1" dirty="0"/>
          </a:p>
          <a:p>
            <a:pPr lvl="1">
              <a:defRPr/>
            </a:pPr>
            <a:r>
              <a:rPr lang="en-US" dirty="0"/>
              <a:t>The </a:t>
            </a:r>
            <a:r>
              <a:rPr lang="en-US" b="1" dirty="0"/>
              <a:t>on</a:t>
            </a:r>
            <a:r>
              <a:rPr lang="en-US" dirty="0"/>
              <a:t> condition above specifies that a tuple from </a:t>
            </a:r>
            <a:r>
              <a:rPr lang="en-US" i="1" dirty="0"/>
              <a:t>student</a:t>
            </a:r>
            <a:r>
              <a:rPr lang="en-US" dirty="0"/>
              <a:t> matches a tuple from </a:t>
            </a:r>
            <a:r>
              <a:rPr lang="en-US" i="1" dirty="0"/>
              <a:t>takes</a:t>
            </a:r>
            <a:r>
              <a:rPr lang="en-US" dirty="0"/>
              <a:t> if their </a:t>
            </a:r>
            <a:r>
              <a:rPr lang="en-US" i="1" dirty="0"/>
              <a:t>ID</a:t>
            </a:r>
            <a:r>
              <a:rPr lang="en-US" dirty="0"/>
              <a:t> values are equal.</a:t>
            </a:r>
          </a:p>
          <a:p>
            <a:pPr>
              <a:defRPr/>
            </a:pPr>
            <a:r>
              <a:rPr lang="en-US" dirty="0"/>
              <a:t>Equivalent to:</a:t>
            </a:r>
          </a:p>
          <a:p>
            <a:pPr>
              <a:buNone/>
              <a:defRPr/>
            </a:pPr>
            <a:r>
              <a:rPr lang="en-US" b="1" dirty="0"/>
              <a:t>             select *</a:t>
            </a:r>
            <a:br>
              <a:rPr lang="en-US" i="1" dirty="0"/>
            </a:br>
            <a:r>
              <a:rPr lang="en-US" i="1" dirty="0"/>
              <a:t>        </a:t>
            </a:r>
            <a:r>
              <a:rPr lang="en-US" b="1" dirty="0"/>
              <a:t>from  </a:t>
            </a:r>
            <a:r>
              <a:rPr lang="en-US" i="1" dirty="0"/>
              <a:t>student , takes</a:t>
            </a:r>
            <a:r>
              <a:rPr lang="en-US" dirty="0"/>
              <a:t> </a:t>
            </a:r>
            <a:br>
              <a:rPr lang="en-US" i="1" dirty="0"/>
            </a:br>
            <a:r>
              <a:rPr lang="en-US" i="1" dirty="0"/>
              <a:t>        </a:t>
            </a:r>
            <a:r>
              <a:rPr lang="en-US" b="1" dirty="0"/>
              <a:t>where  </a:t>
            </a:r>
            <a:r>
              <a:rPr lang="en-US" i="1" dirty="0" err="1"/>
              <a:t>student_ID</a:t>
            </a:r>
            <a:r>
              <a:rPr lang="en-US" b="1" dirty="0"/>
              <a:t>  </a:t>
            </a:r>
            <a:r>
              <a:rPr lang="en-US" dirty="0"/>
              <a:t>=</a:t>
            </a:r>
            <a:r>
              <a:rPr lang="en-US" b="1" dirty="0"/>
              <a:t> </a:t>
            </a:r>
            <a:r>
              <a:rPr lang="en-US" i="1" dirty="0" err="1"/>
              <a:t>takes_ID</a:t>
            </a:r>
            <a:endParaRPr lang="en-US" dirty="0"/>
          </a:p>
          <a:p>
            <a:pPr>
              <a:defRPr/>
            </a:pPr>
            <a:endParaRPr lang="en-US" sz="2800" i="1" dirty="0"/>
          </a:p>
          <a:p>
            <a:pPr indent="-365760"/>
            <a:endParaRPr lang="en-US" altLang="en-US" sz="28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idx="1"/>
          </p:nvPr>
        </p:nvSpPr>
        <p:spPr>
          <a:xfrm>
            <a:off x="768350" y="1170533"/>
            <a:ext cx="7570979" cy="3779419"/>
          </a:xfrm>
        </p:spPr>
        <p:txBody>
          <a:bodyPr/>
          <a:lstStyle/>
          <a:p>
            <a:r>
              <a:rPr lang="en-US" altLang="en-US" sz="2400" dirty="0"/>
              <a:t>An extension of the join operation that avoids loss of information.</a:t>
            </a:r>
          </a:p>
          <a:p>
            <a:r>
              <a:rPr lang="en-US" altLang="en-US" sz="2400" dirty="0"/>
              <a:t>Computes the join and then adds tuples form one relation that does not match tuples in the other relation to the result of the join. </a:t>
            </a:r>
          </a:p>
          <a:p>
            <a:r>
              <a:rPr lang="en-US" altLang="en-US" sz="2400" dirty="0"/>
              <a:t>Uses </a:t>
            </a:r>
            <a:r>
              <a:rPr lang="en-US" altLang="en-US" sz="2400" i="1" dirty="0"/>
              <a:t>null</a:t>
            </a:r>
            <a:r>
              <a:rPr lang="en-US" altLang="en-US" sz="2400" dirty="0"/>
              <a:t> values.</a:t>
            </a:r>
          </a:p>
          <a:p>
            <a:r>
              <a:rPr lang="en-US" altLang="en-US" sz="2400" dirty="0"/>
              <a:t>Three forms of outer join:</a:t>
            </a:r>
          </a:p>
          <a:p>
            <a:pPr lvl="1"/>
            <a:r>
              <a:rPr lang="en-US" altLang="en-US" sz="2400" dirty="0"/>
              <a:t>left outer join</a:t>
            </a:r>
          </a:p>
          <a:p>
            <a:pPr lvl="1"/>
            <a:r>
              <a:rPr lang="en-US" altLang="en-US" sz="2400" dirty="0"/>
              <a:t>right outer join</a:t>
            </a:r>
          </a:p>
          <a:p>
            <a:pPr lvl="1"/>
            <a:r>
              <a:rPr lang="en-US" altLang="en-US" sz="2400" dirty="0"/>
              <a:t>full outer join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dirty="0"/>
              <a:t>Relation </a:t>
            </a:r>
            <a:r>
              <a:rPr lang="en-US" altLang="en-US" sz="1700" i="1" dirty="0"/>
              <a:t>course</a:t>
            </a:r>
          </a:p>
          <a:p>
            <a:endParaRPr lang="en-US" altLang="en-US" sz="1700" i="1" dirty="0"/>
          </a:p>
          <a:p>
            <a:endParaRPr lang="en-US" altLang="en-US" sz="1700" i="1" dirty="0"/>
          </a:p>
          <a:p>
            <a:pPr>
              <a:buNone/>
            </a:pPr>
            <a:endParaRPr lang="en-US" altLang="en-US" sz="1700" i="1" dirty="0"/>
          </a:p>
          <a:p>
            <a:pPr>
              <a:buNone/>
            </a:pPr>
            <a:endParaRPr lang="en-US" altLang="en-US" sz="1700" i="1" dirty="0"/>
          </a:p>
          <a:p>
            <a:r>
              <a:rPr lang="en-US" altLang="en-US" sz="1700" dirty="0"/>
              <a:t>Relation </a:t>
            </a:r>
            <a:r>
              <a:rPr lang="en-US" altLang="en-US" sz="1700" i="1" dirty="0" err="1"/>
              <a:t>prereq</a:t>
            </a:r>
            <a:endParaRPr lang="en-US" altLang="en-US" sz="1700" dirty="0"/>
          </a:p>
          <a:p>
            <a:endParaRPr lang="en-US" altLang="en-US" sz="1700" i="1" dirty="0"/>
          </a:p>
          <a:p>
            <a:endParaRPr lang="en-US" altLang="en-US" sz="1700" i="1" dirty="0"/>
          </a:p>
          <a:p>
            <a:endParaRPr lang="en-US" altLang="en-US" sz="1700" i="1" dirty="0"/>
          </a:p>
          <a:p>
            <a:endParaRPr lang="en-US" altLang="en-US" sz="1700" i="1" dirty="0"/>
          </a:p>
          <a:p>
            <a:r>
              <a:rPr lang="en-US" altLang="en-US" sz="1700" dirty="0"/>
              <a:t>Observe that </a:t>
            </a:r>
          </a:p>
          <a:p>
            <a:pPr>
              <a:buClr>
                <a:schemeClr val="tx2"/>
              </a:buClr>
              <a:buNone/>
            </a:pPr>
            <a:r>
              <a:rPr lang="en-US" altLang="en-US" sz="1700" i="1" dirty="0"/>
              <a:t>              course </a:t>
            </a:r>
            <a:r>
              <a:rPr lang="en-US" altLang="en-US" sz="1700" dirty="0"/>
              <a:t>information is missing CS-347</a:t>
            </a:r>
          </a:p>
          <a:p>
            <a:pPr>
              <a:buClr>
                <a:schemeClr val="tx2"/>
              </a:buClr>
              <a:buNone/>
            </a:pPr>
            <a:r>
              <a:rPr lang="en-US" altLang="en-US" sz="1700" i="1" dirty="0"/>
              <a:t>              </a:t>
            </a:r>
            <a:r>
              <a:rPr lang="en-US" altLang="en-US" sz="1700" i="1" dirty="0" err="1"/>
              <a:t>prereq</a:t>
            </a:r>
            <a:r>
              <a:rPr lang="en-US" altLang="en-US" sz="1700" i="1" dirty="0"/>
              <a:t> </a:t>
            </a:r>
            <a:r>
              <a:rPr lang="en-US" altLang="en-US" sz="1700" dirty="0"/>
              <a:t>information is missing CS-315</a:t>
            </a:r>
          </a:p>
          <a:p>
            <a:pPr>
              <a:buClr>
                <a:schemeClr val="tx2"/>
              </a:buClr>
              <a:buNone/>
            </a:pPr>
            <a:r>
              <a:rPr lang="en-US" altLang="en-US" sz="800" dirty="0"/>
              <a:t> </a:t>
            </a: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58112"/>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816" y="3401568"/>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left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US" altLang="en-US" sz="1700" b="1" dirty="0"/>
              <a:t>⟕</a:t>
            </a:r>
            <a:r>
              <a:rPr lang="en-US" altLang="en-US"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901952" y="1802616"/>
            <a:ext cx="5316318" cy="12071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right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IN" sz="1700" b="1" dirty="0">
                <a:cs typeface="Times New Roman" panose="02020603050405020304" pitchFamily="18" charset="0"/>
              </a:rPr>
              <a:t>⟖</a:t>
            </a:r>
            <a:r>
              <a:rPr lang="en-IN"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solidFill>
                  <a:srgbClr val="002060"/>
                </a:solidFill>
              </a:rPr>
              <a:t>natural full outer join</a:t>
            </a:r>
            <a:r>
              <a:rPr lang="en-US" altLang="en-US" sz="1700" dirty="0">
                <a:solidFill>
                  <a:srgbClr val="002060"/>
                </a:solidFill>
              </a:rPr>
              <a:t> </a:t>
            </a:r>
            <a:r>
              <a:rPr lang="en-US" altLang="en-US" sz="1700" i="1" dirty="0" err="1"/>
              <a:t>prereq</a:t>
            </a:r>
            <a:endParaRPr lang="en-US" altLang="en-US" sz="1700" i="1" dirty="0"/>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course </a:t>
            </a:r>
            <a:r>
              <a:rPr lang="en-IN" sz="1700" b="1" dirty="0"/>
              <a:t>⟗</a:t>
            </a:r>
            <a:r>
              <a:rPr lang="en-US" altLang="en-US" sz="1700" dirty="0"/>
              <a:t> </a:t>
            </a:r>
            <a:r>
              <a:rPr lang="en-US" altLang="en-US" sz="1700" i="1" dirty="0" err="1"/>
              <a:t>prereq</a:t>
            </a:r>
            <a:endParaRPr lang="en-US" altLang="en-US" sz="1700" i="1" dirty="0"/>
          </a:p>
          <a:p>
            <a:endParaRPr lang="en-US" altLang="en-US" sz="1700" dirty="0"/>
          </a:p>
        </p:txBody>
      </p:sp>
      <p:pic>
        <p:nvPicPr>
          <p:cNvPr id="4" name="Picture 3"/>
          <p:cNvPicPr>
            <a:picLocks noChangeAspect="1"/>
          </p:cNvPicPr>
          <p:nvPr/>
        </p:nvPicPr>
        <p:blipFill>
          <a:blip r:embed="rId3"/>
          <a:stretch>
            <a:fillRect/>
          </a:stretch>
        </p:blipFill>
        <p:spPr>
          <a:xfrm>
            <a:off x="1710550" y="1698292"/>
            <a:ext cx="5046366" cy="13812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idx="1"/>
          </p:nvPr>
        </p:nvSpPr>
        <p:spPr>
          <a:xfrm>
            <a:off x="128017" y="1106488"/>
            <a:ext cx="8077200" cy="2246312"/>
          </a:xfrm>
        </p:spPr>
        <p:txBody>
          <a:bodyPr/>
          <a:lstStyle/>
          <a:p>
            <a:r>
              <a:rPr lang="en-US" altLang="en-US" sz="2400" b="1" dirty="0">
                <a:solidFill>
                  <a:srgbClr val="002060"/>
                </a:solidFill>
              </a:rPr>
              <a:t>Join operations</a:t>
            </a:r>
            <a:r>
              <a:rPr lang="en-US" altLang="en-US" sz="2400" dirty="0">
                <a:solidFill>
                  <a:srgbClr val="002060"/>
                </a:solidFill>
              </a:rPr>
              <a:t> </a:t>
            </a:r>
            <a:r>
              <a:rPr lang="en-US" altLang="en-US" sz="2400" dirty="0"/>
              <a:t>take two relations and return as a result another relation.</a:t>
            </a:r>
          </a:p>
          <a:p>
            <a:r>
              <a:rPr lang="en-US" altLang="en-US" sz="2400" dirty="0"/>
              <a:t>These additional operations are typically used as subquery expressions in the </a:t>
            </a:r>
            <a:r>
              <a:rPr lang="en-US" altLang="en-US" sz="2400" b="1" dirty="0"/>
              <a:t>from </a:t>
            </a:r>
            <a:r>
              <a:rPr lang="en-US" altLang="en-US" sz="2400" dirty="0"/>
              <a:t>clause</a:t>
            </a:r>
          </a:p>
          <a:p>
            <a:r>
              <a:rPr lang="en-US" altLang="en-US" sz="2400" b="1" dirty="0">
                <a:solidFill>
                  <a:srgbClr val="002060"/>
                </a:solidFill>
              </a:rPr>
              <a:t>Join condition</a:t>
            </a:r>
            <a:r>
              <a:rPr lang="en-US" altLang="en-US" sz="2400" dirty="0">
                <a:solidFill>
                  <a:srgbClr val="002060"/>
                </a:solidFill>
              </a:rPr>
              <a:t> </a:t>
            </a:r>
            <a:r>
              <a:rPr lang="en-US" altLang="en-US" sz="2400" dirty="0"/>
              <a:t>– defines which tuples in the two relations match.</a:t>
            </a:r>
          </a:p>
          <a:p>
            <a:r>
              <a:rPr lang="en-US" altLang="en-US" sz="2400" b="1" dirty="0">
                <a:solidFill>
                  <a:srgbClr val="002060"/>
                </a:solidFill>
              </a:rPr>
              <a:t>Join type</a:t>
            </a:r>
            <a:r>
              <a:rPr lang="en-US" altLang="en-US" sz="2400" dirty="0">
                <a:solidFill>
                  <a:srgbClr val="002060"/>
                </a:solidFill>
              </a:rPr>
              <a:t> </a:t>
            </a:r>
            <a:r>
              <a:rPr lang="en-US" altLang="en-US" sz="24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932907" y="4654463"/>
            <a:ext cx="4840315" cy="136678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499360" y="1653927"/>
            <a:ext cx="4739672" cy="1135162"/>
          </a:xfrm>
          <a:prstGeom prst="rect">
            <a:avLst/>
          </a:prstGeom>
        </p:spPr>
      </p:pic>
      <p:pic>
        <p:nvPicPr>
          <p:cNvPr id="5" name="Picture 4"/>
          <p:cNvPicPr>
            <a:picLocks noChangeAspect="1"/>
          </p:cNvPicPr>
          <p:nvPr/>
        </p:nvPicPr>
        <p:blipFill>
          <a:blip r:embed="rId4"/>
          <a:stretch>
            <a:fillRect/>
          </a:stretch>
        </p:blipFill>
        <p:spPr>
          <a:xfrm>
            <a:off x="2584704" y="3448857"/>
            <a:ext cx="4464092" cy="1289318"/>
          </a:xfrm>
          <a:prstGeom prst="rect">
            <a:avLst/>
          </a:prstGeom>
        </p:spPr>
      </p:pic>
      <p:pic>
        <p:nvPicPr>
          <p:cNvPr id="6" name="Picture 6">
            <a:extLst>
              <a:ext uri="{FF2B5EF4-FFF2-40B4-BE49-F238E27FC236}">
                <a16:creationId xmlns:a16="http://schemas.microsoft.com/office/drawing/2014/main" id="{480E15F8-04C6-4D5E-B42F-1EBF55F0B75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1CC3A80A-CD3D-4C4A-AF36-122CC62AE991}"/>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 </a:t>
            </a:r>
            <a:r>
              <a:rPr lang="en-US" altLang="en-US" sz="1700" b="1" dirty="0"/>
              <a:t>inner join </a:t>
            </a:r>
            <a:r>
              <a:rPr lang="en-US" altLang="en-US" sz="1700" i="1" dirty="0" err="1"/>
              <a:t>prereq</a:t>
            </a:r>
            <a:r>
              <a:rPr lang="en-US" altLang="en-US" sz="1700" i="1" dirty="0"/>
              <a:t> </a:t>
            </a:r>
            <a:r>
              <a:rPr lang="en-US" altLang="en-US" sz="1700" b="1" dirty="0"/>
              <a:t>on</a:t>
            </a:r>
            <a:br>
              <a:rPr lang="en-US" altLang="en-US" sz="1700" b="1" dirty="0"/>
            </a:br>
            <a:r>
              <a:rPr lang="en-US" altLang="en-US" sz="1700" i="1" dirty="0" err="1"/>
              <a:t>course.course_id</a:t>
            </a:r>
            <a:r>
              <a:rPr lang="en-US" altLang="en-US" sz="1700" i="1" dirty="0"/>
              <a:t> = </a:t>
            </a:r>
            <a:r>
              <a:rPr lang="en-US" altLang="en-US" sz="1700" i="1" dirty="0" err="1"/>
              <a:t>prereq.course_id</a:t>
            </a:r>
            <a:endParaRPr lang="en-US" altLang="en-US" sz="1700" i="1" dirty="0"/>
          </a:p>
          <a:p>
            <a:endParaRPr lang="en-US" altLang="en-US" sz="1700" dirty="0"/>
          </a:p>
          <a:p>
            <a:endParaRPr lang="en-US" altLang="en-US" sz="1700" dirty="0"/>
          </a:p>
          <a:p>
            <a:pPr>
              <a:buNone/>
            </a:pPr>
            <a:endParaRPr lang="en-US" altLang="en-US" sz="1700" dirty="0"/>
          </a:p>
          <a:p>
            <a:r>
              <a:rPr lang="en-US" altLang="en-US" sz="1700" dirty="0"/>
              <a:t>What is the difference between the above, and a natural join? </a:t>
            </a:r>
          </a:p>
          <a:p>
            <a:r>
              <a:rPr lang="en-US" altLang="en-US" sz="1700" i="1" dirty="0"/>
              <a:t>course </a:t>
            </a:r>
            <a:r>
              <a:rPr lang="en-US" altLang="en-US" sz="1700" b="1" dirty="0"/>
              <a:t>left outer join</a:t>
            </a:r>
            <a:r>
              <a:rPr lang="en-US" altLang="en-US" sz="1700" i="1" dirty="0"/>
              <a:t> </a:t>
            </a:r>
            <a:r>
              <a:rPr lang="en-US" altLang="en-US" sz="1700" i="1" dirty="0" err="1"/>
              <a:t>prereq</a:t>
            </a:r>
            <a:r>
              <a:rPr lang="en-US" altLang="en-US" sz="1700" i="1" dirty="0"/>
              <a:t> </a:t>
            </a:r>
            <a:r>
              <a:rPr lang="en-US" altLang="en-US" sz="1700" b="1" dirty="0"/>
              <a:t>on</a:t>
            </a:r>
            <a:br>
              <a:rPr lang="en-US" altLang="en-US" sz="1700" i="1" dirty="0"/>
            </a:br>
            <a:r>
              <a:rPr lang="en-US" altLang="en-US" sz="1700" i="1" dirty="0" err="1"/>
              <a:t>course.course_id</a:t>
            </a:r>
            <a:r>
              <a:rPr lang="en-US" altLang="en-US" sz="1700" i="1" dirty="0"/>
              <a:t> = </a:t>
            </a:r>
            <a:r>
              <a:rPr lang="en-US" altLang="en-US" sz="1700" i="1" dirty="0" err="1"/>
              <a:t>prereq.course_id</a:t>
            </a:r>
            <a:endParaRPr lang="en-US" altLang="en-US" sz="17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34062" y="1922405"/>
            <a:ext cx="5524216" cy="828990"/>
          </a:xfrm>
          <a:prstGeom prst="rect">
            <a:avLst/>
          </a:prstGeom>
        </p:spPr>
      </p:pic>
      <p:pic>
        <p:nvPicPr>
          <p:cNvPr id="6" name="Picture 5"/>
          <p:cNvPicPr>
            <a:picLocks noChangeAspect="1"/>
          </p:cNvPicPr>
          <p:nvPr/>
        </p:nvPicPr>
        <p:blipFill>
          <a:blip r:embed="rId4"/>
          <a:stretch>
            <a:fillRect/>
          </a:stretch>
        </p:blipFill>
        <p:spPr>
          <a:xfrm>
            <a:off x="2133600" y="4093625"/>
            <a:ext cx="5483156" cy="1028535"/>
          </a:xfrm>
          <a:prstGeom prst="rect">
            <a:avLst/>
          </a:prstGeom>
        </p:spPr>
      </p:pic>
      <p:pic>
        <p:nvPicPr>
          <p:cNvPr id="7" name="Picture 6">
            <a:extLst>
              <a:ext uri="{FF2B5EF4-FFF2-40B4-BE49-F238E27FC236}">
                <a16:creationId xmlns:a16="http://schemas.microsoft.com/office/drawing/2014/main" id="{136BFA9E-7347-435D-9145-5B5C91BC046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B45658D-551E-4158-8842-338730940B2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p:txBody>
      </p:sp>
      <p:pic>
        <p:nvPicPr>
          <p:cNvPr id="4" name="Picture 3"/>
          <p:cNvPicPr>
            <a:picLocks noChangeAspect="1"/>
          </p:cNvPicPr>
          <p:nvPr/>
        </p:nvPicPr>
        <p:blipFill>
          <a:blip r:embed="rId3"/>
          <a:stretch>
            <a:fillRect/>
          </a:stretch>
        </p:blipFill>
        <p:spPr>
          <a:xfrm>
            <a:off x="2462784" y="1656430"/>
            <a:ext cx="4761572" cy="1140408"/>
          </a:xfrm>
          <a:prstGeom prst="rect">
            <a:avLst/>
          </a:prstGeom>
        </p:spPr>
      </p:pic>
      <p:pic>
        <p:nvPicPr>
          <p:cNvPr id="5" name="Picture 4"/>
          <p:cNvPicPr>
            <a:picLocks noChangeAspect="1"/>
          </p:cNvPicPr>
          <p:nvPr/>
        </p:nvPicPr>
        <p:blipFill>
          <a:blip r:embed="rId4"/>
          <a:stretch>
            <a:fillRect/>
          </a:stretch>
        </p:blipFill>
        <p:spPr>
          <a:xfrm>
            <a:off x="2584704" y="3533026"/>
            <a:ext cx="4531990" cy="1308929"/>
          </a:xfrm>
          <a:prstGeom prst="rect">
            <a:avLst/>
          </a:prstGeom>
        </p:spPr>
      </p:pic>
      <p:pic>
        <p:nvPicPr>
          <p:cNvPr id="6" name="Picture 6">
            <a:extLst>
              <a:ext uri="{FF2B5EF4-FFF2-40B4-BE49-F238E27FC236}">
                <a16:creationId xmlns:a16="http://schemas.microsoft.com/office/drawing/2014/main" id="{1873FA2F-8A57-4B45-A40D-58F2D2D8267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428E55C6-E115-4C57-AD92-092D70AC3CB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p>
        </p:txBody>
      </p:sp>
      <p:sp>
        <p:nvSpPr>
          <p:cNvPr id="37891" name="Rectangle 3"/>
          <p:cNvSpPr>
            <a:spLocks noGrp="1" noChangeArrowheads="1"/>
          </p:cNvSpPr>
          <p:nvPr>
            <p:ph idx="1"/>
          </p:nvPr>
        </p:nvSpPr>
        <p:spPr>
          <a:xfrm>
            <a:off x="768351" y="1106488"/>
            <a:ext cx="7583170" cy="4937125"/>
          </a:xfrm>
        </p:spPr>
        <p:txBody>
          <a:bodyPr/>
          <a:lstStyle/>
          <a:p>
            <a:pPr>
              <a:tabLst>
                <a:tab pos="3205163" algn="ctr"/>
              </a:tabLst>
            </a:pPr>
            <a:r>
              <a:rPr lang="en-US" altLang="en-US" sz="1700" dirty="0"/>
              <a:t>In some cases, it is not desirable for all users to see the entire logical model (that is, all the actual relations stored in the database.)</a:t>
            </a:r>
          </a:p>
          <a:p>
            <a:pPr>
              <a:tabLst>
                <a:tab pos="3205163" algn="ctr"/>
              </a:tabLst>
            </a:pPr>
            <a:r>
              <a:rPr lang="en-US" altLang="en-US" sz="1700" dirty="0"/>
              <a:t>Consider a person who needs to know an instructors name and department, but not the salary.  This person should see a relation described, in SQL, by </a:t>
            </a:r>
            <a:br>
              <a:rPr lang="en-US" altLang="en-US" sz="1700" dirty="0"/>
            </a:br>
            <a:r>
              <a:rPr lang="en-US" altLang="en-US" sz="1700" dirty="0"/>
              <a:t>		</a:t>
            </a:r>
            <a:br>
              <a:rPr kumimoji="0" lang="en-US" altLang="en-US" sz="1700" b="1" dirty="0"/>
            </a:br>
            <a:r>
              <a:rPr kumimoji="0" lang="en-US" altLang="en-US" sz="1700" b="1" dirty="0"/>
              <a:t>             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err="1"/>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buFont typeface="Monotype Sorts" charset="2"/>
              <a:buNone/>
              <a:tabLst>
                <a:tab pos="3205163" algn="ctr"/>
              </a:tabLst>
            </a:pPr>
            <a:r>
              <a:rPr lang="en-US" altLang="en-US" sz="800" dirty="0">
                <a:sym typeface="Symbol" panose="05050102010706020507" pitchFamily="18" charset="2"/>
              </a:rPr>
              <a:t> </a:t>
            </a:r>
          </a:p>
          <a:p>
            <a:pPr>
              <a:tabLst>
                <a:tab pos="3205163" algn="ctr"/>
              </a:tabLst>
            </a:pPr>
            <a:r>
              <a:rPr lang="en-US" altLang="en-US" sz="1700" dirty="0"/>
              <a:t>A </a:t>
            </a:r>
            <a:r>
              <a:rPr lang="en-US" altLang="en-US" sz="1700" b="1" dirty="0">
                <a:solidFill>
                  <a:srgbClr val="002060"/>
                </a:solidFill>
              </a:rPr>
              <a:t>view</a:t>
            </a:r>
            <a:r>
              <a:rPr lang="en-US" altLang="en-US" sz="1700" dirty="0"/>
              <a:t> provides a mechanism to hide certain data from the view of certain users. </a:t>
            </a:r>
          </a:p>
          <a:p>
            <a:pPr>
              <a:tabLst>
                <a:tab pos="3205163" algn="ctr"/>
              </a:tabLst>
            </a:pPr>
            <a:r>
              <a:rPr lang="en-US" altLang="en-US" sz="1700" dirty="0"/>
              <a:t>Any relation that is not of the conceptual model but is made visible to a user as a “virtual relation” is called a </a:t>
            </a:r>
            <a:r>
              <a:rPr lang="en-US" altLang="en-US" sz="1700" b="1" dirty="0">
                <a:solidFill>
                  <a:srgbClr val="002060"/>
                </a:solidFill>
              </a:rPr>
              <a:t>view</a:t>
            </a:r>
            <a:r>
              <a:rPr lang="en-US" altLang="en-US" sz="17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p>
        </p:txBody>
      </p:sp>
      <p:sp>
        <p:nvSpPr>
          <p:cNvPr id="39939" name="Rectangle 3"/>
          <p:cNvSpPr>
            <a:spLocks noGrp="1" noChangeArrowheads="1"/>
          </p:cNvSpPr>
          <p:nvPr>
            <p:ph idx="1"/>
          </p:nvPr>
        </p:nvSpPr>
        <p:spPr>
          <a:xfrm>
            <a:off x="768350" y="1069405"/>
            <a:ext cx="7497827" cy="4307268"/>
          </a:xfrm>
        </p:spPr>
        <p:txBody>
          <a:bodyPr/>
          <a:lstStyle/>
          <a:p>
            <a:pPr>
              <a:tabLst>
                <a:tab pos="3432175" algn="ctr"/>
              </a:tabLst>
            </a:pPr>
            <a:r>
              <a:rPr lang="en-US" altLang="en-US" sz="1700" dirty="0"/>
              <a:t>A view is defined using the </a:t>
            </a:r>
            <a:r>
              <a:rPr lang="en-US" altLang="en-US" sz="1700" b="1" dirty="0"/>
              <a:t>create view </a:t>
            </a:r>
            <a:r>
              <a:rPr lang="en-US" altLang="en-US" sz="1700" dirty="0"/>
              <a:t>statement which has the form</a:t>
            </a:r>
          </a:p>
          <a:p>
            <a:pPr>
              <a:lnSpc>
                <a:spcPct val="40000"/>
              </a:lnSpc>
              <a:tabLst>
                <a:tab pos="3432175" algn="ctr"/>
              </a:tabLst>
            </a:pPr>
            <a:endParaRPr lang="en-US" altLang="en-US" sz="1700" dirty="0"/>
          </a:p>
          <a:p>
            <a:pPr>
              <a:lnSpc>
                <a:spcPct val="40000"/>
              </a:lnSpc>
              <a:buFont typeface="Monotype Sorts" charset="2"/>
              <a:buNone/>
              <a:tabLst>
                <a:tab pos="3432175" algn="ctr"/>
              </a:tabLst>
            </a:pPr>
            <a:r>
              <a:rPr lang="en-US" altLang="en-US" sz="1700" dirty="0"/>
              <a:t>		</a:t>
            </a:r>
            <a:r>
              <a:rPr lang="en-US" altLang="en-US" sz="1700" b="1" dirty="0"/>
              <a:t>create view </a:t>
            </a:r>
            <a:r>
              <a:rPr lang="en-US" altLang="en-US" sz="1700" i="1" dirty="0">
                <a:solidFill>
                  <a:srgbClr val="002060"/>
                </a:solidFill>
              </a:rPr>
              <a:t>v</a:t>
            </a:r>
            <a:r>
              <a:rPr lang="en-US" altLang="en-US" sz="1700" i="1" dirty="0">
                <a:solidFill>
                  <a:srgbClr val="000099"/>
                </a:solidFill>
              </a:rPr>
              <a:t> </a:t>
            </a:r>
            <a:r>
              <a:rPr lang="en-US" altLang="en-US" sz="1700" b="1" dirty="0"/>
              <a:t>as </a:t>
            </a:r>
            <a:r>
              <a:rPr lang="en-US" altLang="en-US" sz="1700" i="1" dirty="0"/>
              <a:t>&lt; </a:t>
            </a:r>
            <a:r>
              <a:rPr lang="en-US" altLang="en-US" sz="1700" dirty="0"/>
              <a:t>query expression &gt;</a:t>
            </a:r>
          </a:p>
          <a:p>
            <a:pPr>
              <a:lnSpc>
                <a:spcPct val="20000"/>
              </a:lnSpc>
              <a:buFont typeface="Monotype Sorts" charset="2"/>
              <a:buNone/>
              <a:tabLst>
                <a:tab pos="3432175" algn="ctr"/>
              </a:tabLst>
            </a:pPr>
            <a:endParaRPr lang="en-US" altLang="en-US" sz="1700" dirty="0"/>
          </a:p>
          <a:p>
            <a:pPr>
              <a:buFont typeface="Monotype Sorts" charset="2"/>
              <a:buNone/>
              <a:tabLst>
                <a:tab pos="3432175" algn="ctr"/>
              </a:tabLst>
            </a:pPr>
            <a:r>
              <a:rPr lang="en-US" altLang="en-US" sz="1700" dirty="0"/>
              <a:t>	where &lt;query expression&gt; is any legal SQL expression.  The view name is represented by </a:t>
            </a:r>
            <a:r>
              <a:rPr lang="en-US" altLang="en-US" sz="1700" i="1" dirty="0"/>
              <a:t>v.</a:t>
            </a:r>
            <a:endParaRPr lang="en-US" altLang="en-US" sz="1700" dirty="0"/>
          </a:p>
          <a:p>
            <a:pPr>
              <a:tabLst>
                <a:tab pos="3432175" algn="ctr"/>
              </a:tabLst>
            </a:pPr>
            <a:r>
              <a:rPr lang="en-US" altLang="en-US" sz="1700" dirty="0"/>
              <a:t>Once a view is defined, the view name can be used to refer to the virtual relation that the view generates.</a:t>
            </a:r>
          </a:p>
          <a:p>
            <a:pPr>
              <a:tabLst>
                <a:tab pos="3432175" algn="ctr"/>
              </a:tabLst>
            </a:pPr>
            <a:r>
              <a:rPr lang="en-US" altLang="en-US" sz="1700" dirty="0"/>
              <a:t>View definition is not the same as creating a new relation by evaluating the query expression  </a:t>
            </a:r>
          </a:p>
          <a:p>
            <a:pPr lvl="1">
              <a:tabLst>
                <a:tab pos="3432175" algn="ctr"/>
              </a:tabLst>
            </a:pPr>
            <a:r>
              <a:rPr lang="en-US" altLang="en-US" sz="1700" dirty="0"/>
              <a:t>Rather, a view definition causes the saving of an expression; the expression is substituted into queries using the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p>
        </p:txBody>
      </p:sp>
      <p:sp>
        <p:nvSpPr>
          <p:cNvPr id="41987" name="Rectangle 3"/>
          <p:cNvSpPr>
            <a:spLocks noGrp="1" noChangeArrowheads="1"/>
          </p:cNvSpPr>
          <p:nvPr>
            <p:ph idx="1"/>
          </p:nvPr>
        </p:nvSpPr>
        <p:spPr>
          <a:xfrm>
            <a:off x="768351" y="1106489"/>
            <a:ext cx="7550150" cy="4806632"/>
          </a:xfrm>
        </p:spPr>
        <p:txBody>
          <a:bodyPr/>
          <a:lstStyle/>
          <a:p>
            <a:pPr>
              <a:tabLst>
                <a:tab pos="1370013" algn="l"/>
              </a:tabLst>
            </a:pPr>
            <a:r>
              <a:rPr lang="en-US" altLang="en-US" sz="1700" dirty="0"/>
              <a:t>A view of instructors without their salary</a:t>
            </a:r>
          </a:p>
          <a:p>
            <a:pPr>
              <a:buNone/>
              <a:tabLst>
                <a:tab pos="1370013" algn="l"/>
              </a:tabLst>
            </a:pPr>
            <a:r>
              <a:rPr lang="en-US" altLang="en-US" sz="800" dirty="0"/>
              <a:t> </a:t>
            </a:r>
            <a:br>
              <a:rPr lang="en-US" altLang="en-US" sz="1700" dirty="0"/>
            </a:br>
            <a:r>
              <a:rPr lang="en-US" altLang="en-US" sz="1700" dirty="0"/>
              <a:t>              </a:t>
            </a:r>
            <a:r>
              <a:rPr kumimoji="0" lang="en-US" altLang="en-US" sz="1700" b="1" dirty="0"/>
              <a:t>create view </a:t>
            </a:r>
            <a:r>
              <a:rPr lang="en-US" altLang="en-US" sz="1700" b="1" i="1" dirty="0">
                <a:solidFill>
                  <a:srgbClr val="002060"/>
                </a:solidFill>
              </a:rPr>
              <a:t>faculty</a:t>
            </a:r>
            <a:r>
              <a:rPr kumimoji="0" lang="en-US" altLang="en-US" sz="1700" i="1" dirty="0"/>
              <a:t> </a:t>
            </a:r>
            <a:r>
              <a:rPr kumimoji="0" lang="en-US" altLang="en-US" sz="1700" b="1" dirty="0"/>
              <a:t>as</a:t>
            </a:r>
            <a:r>
              <a:rPr lang="en-US" altLang="en-US" sz="1700" b="1" dirty="0"/>
              <a:t> </a:t>
            </a:r>
            <a:br>
              <a:rPr lang="en-US" altLang="en-US" sz="1700" b="1" dirty="0"/>
            </a:br>
            <a:r>
              <a:rPr lang="en-US" altLang="en-US" sz="1700" b="1" dirty="0"/>
              <a:t>                      </a:t>
            </a:r>
            <a:r>
              <a:rPr kumimoji="0" lang="en-US" altLang="en-US" sz="1700" b="1" dirty="0"/>
              <a:t>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tabLst>
                <a:tab pos="1370013" algn="l"/>
              </a:tabLst>
            </a:pPr>
            <a:r>
              <a:rPr lang="en-US" altLang="en-US" sz="1700" dirty="0"/>
              <a:t>Find all instructors in the Biology department</a:t>
            </a:r>
          </a:p>
          <a:p>
            <a:pPr>
              <a:buNone/>
              <a:tabLst>
                <a:tab pos="1370013" algn="l"/>
              </a:tabLst>
            </a:pPr>
            <a:r>
              <a:rPr lang="en-US" altLang="en-US" sz="800" dirty="0"/>
              <a:t> </a:t>
            </a:r>
            <a:br>
              <a:rPr lang="en-US" altLang="en-US" sz="1700" dirty="0"/>
            </a:br>
            <a:r>
              <a:rPr lang="en-US" altLang="en-US" sz="1700" dirty="0"/>
              <a:t>                </a:t>
            </a:r>
            <a:r>
              <a:rPr lang="en-US" altLang="en-US" sz="1700" b="1" dirty="0"/>
              <a:t>select </a:t>
            </a:r>
            <a:r>
              <a:rPr lang="en-US" altLang="en-US" sz="1700" i="1" dirty="0"/>
              <a:t>name</a:t>
            </a:r>
            <a:br>
              <a:rPr lang="en-US" altLang="en-US" sz="1700" i="1" dirty="0"/>
            </a:br>
            <a:r>
              <a:rPr lang="en-US" altLang="en-US" sz="1700" i="1" dirty="0"/>
              <a:t>                </a:t>
            </a:r>
            <a:r>
              <a:rPr lang="en-US" altLang="en-US" sz="1700" b="1" dirty="0"/>
              <a:t>from </a:t>
            </a:r>
            <a:r>
              <a:rPr lang="en-US" altLang="en-US" sz="1700" b="1" i="1" dirty="0">
                <a:solidFill>
                  <a:srgbClr val="002060"/>
                </a:solidFill>
              </a:rPr>
              <a:t>faculty</a:t>
            </a:r>
            <a:br>
              <a:rPr lang="en-US" altLang="en-US" sz="1700" i="1" dirty="0"/>
            </a:br>
            <a:r>
              <a:rPr lang="en-US" altLang="en-US" sz="1700" i="1" dirty="0"/>
              <a:t>                </a:t>
            </a:r>
            <a:r>
              <a:rPr lang="en-US" altLang="en-US" sz="1700" b="1" dirty="0"/>
              <a:t>where </a:t>
            </a:r>
            <a:r>
              <a:rPr lang="en-US" altLang="en-US" sz="1700" i="1" dirty="0"/>
              <a:t>dept_name = </a:t>
            </a:r>
            <a:r>
              <a:rPr lang="en-US" altLang="en-US" sz="1700" dirty="0"/>
              <a:t>'Biology'</a:t>
            </a:r>
          </a:p>
          <a:p>
            <a:pPr>
              <a:tabLst>
                <a:tab pos="1370013" algn="l"/>
              </a:tabLst>
            </a:pPr>
            <a:r>
              <a:rPr lang="en-US" altLang="en-US" sz="1700" dirty="0"/>
              <a:t>Create a view of department salary totals</a:t>
            </a:r>
          </a:p>
          <a:p>
            <a:pPr>
              <a:buNone/>
              <a:tabLst>
                <a:tab pos="1370013" algn="l"/>
              </a:tabLst>
            </a:pPr>
            <a:r>
              <a:rPr lang="en-US" altLang="en-US" sz="800" dirty="0"/>
              <a:t> </a:t>
            </a:r>
            <a:br>
              <a:rPr lang="en-US" altLang="en-US" sz="1700" dirty="0"/>
            </a:br>
            <a:r>
              <a:rPr lang="en-US" altLang="en-US" sz="1700" dirty="0"/>
              <a:t>  </a:t>
            </a:r>
            <a:r>
              <a:rPr lang="en-US" altLang="en-US" sz="1700" b="1" dirty="0"/>
              <a:t>create view </a:t>
            </a:r>
            <a:r>
              <a:rPr lang="en-US" altLang="en-US" sz="1700" b="1" i="1" dirty="0" err="1">
                <a:solidFill>
                  <a:srgbClr val="002060"/>
                </a:solidFill>
              </a:rPr>
              <a:t>departments_total_salary</a:t>
            </a:r>
            <a:r>
              <a:rPr lang="en-US" altLang="en-US" sz="1700" b="1" i="1" dirty="0">
                <a:solidFill>
                  <a:srgbClr val="002060"/>
                </a:solidFill>
              </a:rPr>
              <a:t>(dept_name, </a:t>
            </a:r>
            <a:r>
              <a:rPr lang="en-US" altLang="en-US" sz="1700" b="1" i="1" dirty="0" err="1">
                <a:solidFill>
                  <a:srgbClr val="002060"/>
                </a:solidFill>
              </a:rPr>
              <a:t>total_salary</a:t>
            </a:r>
            <a:r>
              <a:rPr lang="en-US" altLang="en-US" sz="1700" b="1" i="1" dirty="0">
                <a:solidFill>
                  <a:srgbClr val="000099"/>
                </a:solidFill>
              </a:rPr>
              <a:t>)</a:t>
            </a:r>
            <a:r>
              <a:rPr lang="en-US" altLang="en-US" sz="1700" i="1" dirty="0">
                <a:solidFill>
                  <a:srgbClr val="000099"/>
                </a:solidFill>
              </a:rPr>
              <a:t> </a:t>
            </a:r>
            <a:r>
              <a:rPr lang="en-US" altLang="en-US" sz="1700" b="1" dirty="0"/>
              <a:t>as</a:t>
            </a:r>
            <a:br>
              <a:rPr lang="en-US" altLang="en-US" sz="1700" b="1" dirty="0"/>
            </a:br>
            <a:r>
              <a:rPr lang="en-US" altLang="en-US" sz="1700" b="1" dirty="0"/>
              <a:t>       select </a:t>
            </a:r>
            <a:r>
              <a:rPr lang="en-US" altLang="en-US" sz="1700" i="1" dirty="0"/>
              <a:t>dept_name</a:t>
            </a:r>
            <a:r>
              <a:rPr lang="en-US" altLang="en-US" sz="1700" dirty="0"/>
              <a:t>, </a:t>
            </a:r>
            <a:r>
              <a:rPr lang="en-US" altLang="en-US" sz="1700" b="1" dirty="0"/>
              <a:t>sum </a:t>
            </a:r>
            <a:r>
              <a:rPr lang="en-US" altLang="en-US" sz="1700" dirty="0"/>
              <a:t>(</a:t>
            </a:r>
            <a:r>
              <a:rPr lang="en-US" altLang="en-US" sz="1700" i="1" dirty="0"/>
              <a:t>salary</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p>
          <a:p>
            <a:pPr>
              <a:tabLst>
                <a:tab pos="1370013" algn="l"/>
              </a:tabLst>
            </a:pP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6083" name="Rectangle 3"/>
          <p:cNvSpPr>
            <a:spLocks noGrp="1" noChangeArrowheads="1"/>
          </p:cNvSpPr>
          <p:nvPr>
            <p:ph idx="1"/>
          </p:nvPr>
        </p:nvSpPr>
        <p:spPr>
          <a:xfrm>
            <a:off x="316592" y="1106488"/>
            <a:ext cx="8528958" cy="4864326"/>
          </a:xfrm>
        </p:spPr>
        <p:txBody>
          <a:bodyPr/>
          <a:lstStyle/>
          <a:p>
            <a:r>
              <a:rPr lang="en-US" altLang="en-US" sz="2400" dirty="0"/>
              <a:t>One view may be used in the expression defining another view </a:t>
            </a:r>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directly </a:t>
            </a:r>
            <a:r>
              <a:rPr lang="en-US" altLang="en-US" sz="2400" dirty="0"/>
              <a:t>on a view relation </a:t>
            </a:r>
            <a:r>
              <a:rPr lang="en-US" altLang="en-US" sz="2400" i="1" dirty="0"/>
              <a:t>v</a:t>
            </a:r>
            <a:r>
              <a:rPr lang="en-US" altLang="en-US" sz="2400" i="1" baseline="-25000" dirty="0"/>
              <a:t>2</a:t>
            </a:r>
            <a:r>
              <a:rPr lang="en-US" altLang="en-US" sz="2400" i="1" dirty="0"/>
              <a:t> </a:t>
            </a:r>
            <a:r>
              <a:rPr lang="en-US" altLang="en-US" sz="2400" dirty="0"/>
              <a:t> if </a:t>
            </a:r>
            <a:r>
              <a:rPr lang="en-US" altLang="en-US" sz="2400" i="1" dirty="0"/>
              <a:t>v</a:t>
            </a:r>
            <a:r>
              <a:rPr lang="en-US" altLang="en-US" sz="2400" baseline="-25000" dirty="0"/>
              <a:t>2</a:t>
            </a:r>
            <a:r>
              <a:rPr lang="en-US" altLang="en-US" sz="2400" dirty="0"/>
              <a:t> is used in the expression defining </a:t>
            </a:r>
            <a:r>
              <a:rPr lang="en-US" altLang="en-US" sz="2400" i="1" dirty="0"/>
              <a:t>v</a:t>
            </a:r>
            <a:r>
              <a:rPr lang="en-US" altLang="en-US" sz="2400" baseline="-25000" dirty="0"/>
              <a:t>1</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on</a:t>
            </a:r>
            <a:r>
              <a:rPr lang="en-US" altLang="en-US" sz="2400" b="1" dirty="0">
                <a:solidFill>
                  <a:srgbClr val="002060"/>
                </a:solidFill>
              </a:rPr>
              <a:t> </a:t>
            </a:r>
            <a:r>
              <a:rPr lang="en-US" altLang="en-US" sz="2400" dirty="0"/>
              <a:t>view relation </a:t>
            </a:r>
            <a:r>
              <a:rPr lang="en-US" altLang="en-US" sz="2400" i="1" dirty="0"/>
              <a:t>v</a:t>
            </a:r>
            <a:r>
              <a:rPr lang="en-US" altLang="en-US" sz="2400" i="1" baseline="-25000" dirty="0"/>
              <a:t>2</a:t>
            </a:r>
            <a:r>
              <a:rPr lang="en-US" altLang="en-US" sz="2400" i="1" dirty="0"/>
              <a:t> </a:t>
            </a:r>
            <a:r>
              <a:rPr lang="en-US" altLang="en-US" sz="2400" dirty="0"/>
              <a:t>if either </a:t>
            </a:r>
            <a:r>
              <a:rPr lang="en-US" altLang="en-US" sz="2400" i="1" dirty="0"/>
              <a:t>v</a:t>
            </a:r>
            <a:r>
              <a:rPr lang="en-US" altLang="en-US" sz="2400" baseline="-25000" dirty="0"/>
              <a:t>1 </a:t>
            </a:r>
            <a:r>
              <a:rPr lang="en-US" altLang="en-US" sz="2400" dirty="0"/>
              <a:t>depends directly to </a:t>
            </a:r>
            <a:r>
              <a:rPr lang="en-US" altLang="en-US" sz="2400" i="1" dirty="0"/>
              <a:t>v</a:t>
            </a:r>
            <a:r>
              <a:rPr lang="en-US" altLang="en-US" sz="2400" baseline="-25000" dirty="0"/>
              <a:t>2 </a:t>
            </a:r>
            <a:r>
              <a:rPr lang="en-US" altLang="en-US" sz="2400" dirty="0"/>
              <a:t> or there is a path of dependencies from </a:t>
            </a:r>
            <a:r>
              <a:rPr lang="en-US" altLang="en-US" sz="2400" i="1" dirty="0"/>
              <a:t>v</a:t>
            </a:r>
            <a:r>
              <a:rPr lang="en-US" altLang="en-US" sz="2400" baseline="-25000" dirty="0"/>
              <a:t>1</a:t>
            </a:r>
            <a:r>
              <a:rPr lang="en-US" altLang="en-US" sz="2400" dirty="0"/>
              <a:t> to </a:t>
            </a:r>
            <a:r>
              <a:rPr lang="en-US" altLang="en-US" sz="2400" i="1" dirty="0"/>
              <a:t>v</a:t>
            </a:r>
            <a:r>
              <a:rPr lang="en-US" altLang="en-US" sz="2400" baseline="-25000" dirty="0"/>
              <a:t>2</a:t>
            </a:r>
            <a:r>
              <a:rPr lang="en-US" altLang="en-US" sz="2400" dirty="0"/>
              <a:t> </a:t>
            </a:r>
          </a:p>
          <a:p>
            <a:r>
              <a:rPr lang="en-US" altLang="en-US" sz="2400" dirty="0"/>
              <a:t>A view relation </a:t>
            </a:r>
            <a:r>
              <a:rPr lang="en-US" altLang="en-US" sz="2400" i="1" dirty="0"/>
              <a:t>v</a:t>
            </a:r>
            <a:r>
              <a:rPr lang="en-US" altLang="en-US" sz="2400" dirty="0"/>
              <a:t> is said to be </a:t>
            </a:r>
            <a:r>
              <a:rPr lang="en-US" altLang="en-US" sz="2400" b="1" i="1" dirty="0">
                <a:solidFill>
                  <a:srgbClr val="002060"/>
                </a:solidFill>
              </a:rPr>
              <a:t>recursive</a:t>
            </a:r>
            <a:r>
              <a:rPr lang="en-US" altLang="en-US" sz="2400" i="1" dirty="0"/>
              <a:t> </a:t>
            </a:r>
            <a:r>
              <a:rPr lang="en-US" altLang="en-US" sz="2400" dirty="0"/>
              <a:t> if it depends on itself.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4035" name="Rectangle 3"/>
          <p:cNvSpPr>
            <a:spLocks noGrp="1" noChangeArrowheads="1"/>
          </p:cNvSpPr>
          <p:nvPr>
            <p:ph idx="1"/>
          </p:nvPr>
        </p:nvSpPr>
        <p:spPr>
          <a:xfrm>
            <a:off x="768350" y="1118173"/>
            <a:ext cx="7570979" cy="4282884"/>
          </a:xfrm>
        </p:spPr>
        <p:txBody>
          <a:bodyPr/>
          <a:lstStyle/>
          <a:p>
            <a:r>
              <a:rPr lang="en-US" altLang="en-US" sz="2400" b="1" dirty="0"/>
              <a:t>create view </a:t>
            </a:r>
            <a:r>
              <a:rPr lang="en-US" altLang="en-US" sz="2400" b="1" i="1" dirty="0">
                <a:solidFill>
                  <a:srgbClr val="002060"/>
                </a:solidFill>
              </a:rPr>
              <a:t>physics_fall_2017</a:t>
            </a:r>
            <a:r>
              <a:rPr lang="en-US" altLang="en-US" sz="2400" b="1" i="1" dirty="0"/>
              <a:t> </a:t>
            </a:r>
            <a:r>
              <a:rPr lang="en-US" altLang="en-US" sz="2400" b="1" dirty="0"/>
              <a:t>as</a:t>
            </a:r>
            <a:br>
              <a:rPr lang="en-US" altLang="en-US" sz="2400" b="1" dirty="0"/>
            </a:br>
            <a:r>
              <a:rPr lang="en-US" altLang="en-US" sz="2400" b="1" dirty="0"/>
              <a:t>   select </a:t>
            </a:r>
            <a:r>
              <a:rPr lang="en-US" altLang="en-US" sz="2400" i="1" dirty="0" err="1"/>
              <a:t>course</a:t>
            </a:r>
            <a:r>
              <a:rPr lang="en-US" altLang="en-US" sz="2400" dirty="0" err="1"/>
              <a:t>.</a:t>
            </a:r>
            <a:r>
              <a:rPr lang="en-US" altLang="en-US" sz="2400" i="1" dirty="0" err="1"/>
              <a:t>course_id</a:t>
            </a:r>
            <a:r>
              <a:rPr lang="en-US" altLang="en-US" sz="2400" dirty="0"/>
              <a:t>, </a:t>
            </a:r>
            <a:r>
              <a:rPr lang="en-US" altLang="en-US" sz="2400" i="1" dirty="0" err="1"/>
              <a:t>sec_id</a:t>
            </a:r>
            <a:r>
              <a:rPr lang="en-US" altLang="en-US" sz="2400" dirty="0"/>
              <a:t>, </a:t>
            </a:r>
            <a:r>
              <a:rPr lang="en-US" altLang="en-US" sz="2400" i="1" dirty="0"/>
              <a:t>building</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i="1" dirty="0"/>
              <a:t>course</a:t>
            </a:r>
            <a:r>
              <a:rPr lang="en-US" altLang="en-US" sz="2400" dirty="0"/>
              <a:t>, </a:t>
            </a:r>
            <a:r>
              <a:rPr lang="en-US" altLang="en-US" sz="2400" i="1" dirty="0"/>
              <a:t>section</a:t>
            </a:r>
            <a:br>
              <a:rPr lang="en-US" altLang="en-US" sz="2400" i="1" dirty="0"/>
            </a:br>
            <a:r>
              <a:rPr lang="en-US" altLang="en-US" sz="2400" i="1" dirty="0"/>
              <a:t>   </a:t>
            </a:r>
            <a:r>
              <a:rPr lang="en-US" altLang="en-US" sz="2400" b="1" dirty="0"/>
              <a:t>where </a:t>
            </a:r>
            <a:r>
              <a:rPr lang="en-US" altLang="en-US" sz="2400" i="1" dirty="0" err="1"/>
              <a:t>course</a:t>
            </a:r>
            <a:r>
              <a:rPr lang="en-US" altLang="en-US" sz="2400" dirty="0" err="1"/>
              <a:t>.</a:t>
            </a:r>
            <a:r>
              <a:rPr lang="en-US" altLang="en-US" sz="2400" i="1" dirty="0" err="1"/>
              <a:t>course_id</a:t>
            </a:r>
            <a:r>
              <a:rPr lang="en-US" altLang="en-US" sz="2400" i="1" dirty="0"/>
              <a:t> </a:t>
            </a:r>
            <a:r>
              <a:rPr lang="en-US" altLang="en-US" sz="2400" dirty="0"/>
              <a:t>= </a:t>
            </a:r>
            <a:r>
              <a:rPr lang="en-US" altLang="en-US" sz="2400" i="1" dirty="0" err="1"/>
              <a:t>section</a:t>
            </a:r>
            <a:r>
              <a:rPr lang="en-US" altLang="en-US" sz="2400" dirty="0" err="1"/>
              <a:t>.</a:t>
            </a:r>
            <a:r>
              <a:rPr lang="en-US" altLang="en-US" sz="2400" i="1" dirty="0" err="1"/>
              <a:t>course_id</a:t>
            </a:r>
            <a:br>
              <a:rPr lang="en-US" altLang="en-US" sz="2400" i="1" dirty="0"/>
            </a:br>
            <a:r>
              <a:rPr lang="en-US" altLang="en-US" sz="2400" i="1" dirty="0"/>
              <a:t>              </a:t>
            </a:r>
            <a:r>
              <a:rPr lang="en-US" altLang="en-US" sz="2400" b="1" dirty="0"/>
              <a:t>and </a:t>
            </a:r>
            <a:r>
              <a:rPr lang="en-US" altLang="en-US" sz="2400" i="1" dirty="0" err="1"/>
              <a:t>course</a:t>
            </a:r>
            <a:r>
              <a:rPr lang="en-US" altLang="en-US" sz="2400" dirty="0" err="1"/>
              <a:t>.</a:t>
            </a:r>
            <a:r>
              <a:rPr lang="en-US" altLang="en-US" sz="2400" i="1" dirty="0" err="1"/>
              <a:t>dept_name</a:t>
            </a:r>
            <a:r>
              <a:rPr lang="en-US" altLang="en-US" sz="2400" i="1" dirty="0"/>
              <a:t> </a:t>
            </a:r>
            <a:r>
              <a:rPr lang="en-US" altLang="en-US" sz="2400" dirty="0"/>
              <a:t>= 'Physics'</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semester</a:t>
            </a:r>
            <a:r>
              <a:rPr lang="en-US" altLang="en-US" sz="2400" i="1" dirty="0"/>
              <a:t> </a:t>
            </a:r>
            <a:r>
              <a:rPr lang="en-US" altLang="en-US" sz="2400" dirty="0"/>
              <a:t>= 'Fall'</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year</a:t>
            </a:r>
            <a:r>
              <a:rPr lang="en-US" altLang="en-US" sz="2400" i="1" dirty="0"/>
              <a:t> </a:t>
            </a:r>
            <a:r>
              <a:rPr lang="en-US" altLang="en-US" sz="2400" dirty="0"/>
              <a:t>= '2017’;</a:t>
            </a:r>
          </a:p>
          <a:p>
            <a:pPr>
              <a:buNone/>
            </a:pPr>
            <a:r>
              <a:rPr lang="en-US" altLang="en-US" sz="1050" dirty="0"/>
              <a:t> </a:t>
            </a:r>
          </a:p>
          <a:p>
            <a:r>
              <a:rPr lang="en-US" altLang="en-US" sz="2400" b="1" dirty="0"/>
              <a:t>create view </a:t>
            </a:r>
            <a:r>
              <a:rPr lang="en-US" altLang="en-US" sz="2400" b="1" i="1" dirty="0">
                <a:solidFill>
                  <a:srgbClr val="002060"/>
                </a:solidFill>
              </a:rPr>
              <a:t>physics_fall_2017</a:t>
            </a:r>
            <a:r>
              <a:rPr lang="en-US" altLang="en-US" sz="2400" b="1" i="1" dirty="0"/>
              <a:t>_</a:t>
            </a:r>
            <a:r>
              <a:rPr lang="en-US" altLang="en-US" sz="2400" i="1" dirty="0"/>
              <a:t>watson </a:t>
            </a:r>
            <a:r>
              <a:rPr lang="en-US" altLang="en-US" sz="2400" b="1" dirty="0"/>
              <a:t>as</a:t>
            </a:r>
            <a:br>
              <a:rPr lang="en-US" altLang="en-US" sz="2400" b="1" dirty="0"/>
            </a:br>
            <a:r>
              <a:rPr lang="en-US" altLang="en-US" sz="2400" b="1" dirty="0"/>
              <a:t>    select </a:t>
            </a:r>
            <a:r>
              <a:rPr lang="en-US" altLang="en-US" sz="2400" i="1" dirty="0" err="1"/>
              <a:t>course_id</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b="1" i="1" dirty="0">
                <a:solidFill>
                  <a:srgbClr val="002060"/>
                </a:solidFill>
              </a:rPr>
              <a:t>physics_fall_2017</a:t>
            </a:r>
            <a:br>
              <a:rPr lang="en-US" altLang="en-US" sz="2400" i="1" dirty="0"/>
            </a:br>
            <a:r>
              <a:rPr lang="en-US" altLang="en-US" sz="2400" i="1" dirty="0"/>
              <a:t>    </a:t>
            </a:r>
            <a:r>
              <a:rPr lang="en-US" altLang="en-US" sz="2400" b="1" dirty="0"/>
              <a:t>where </a:t>
            </a:r>
            <a:r>
              <a:rPr lang="en-US" altLang="en-US" sz="2400" i="1" dirty="0"/>
              <a:t>building</a:t>
            </a:r>
            <a:r>
              <a:rPr lang="en-US" altLang="en-US" sz="2400" dirty="0"/>
              <a:t>= 'Watson';</a:t>
            </a:r>
          </a:p>
          <a:p>
            <a:endParaRPr lang="en-US" alt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sz="2800" dirty="0">
                <a:ea typeface="+mj-ea"/>
              </a:rPr>
              <a:t>View Expansion</a:t>
            </a:r>
          </a:p>
        </p:txBody>
      </p:sp>
      <p:sp>
        <p:nvSpPr>
          <p:cNvPr id="45059" name="Rectangle 3"/>
          <p:cNvSpPr>
            <a:spLocks noGrp="1" noChangeArrowheads="1"/>
          </p:cNvSpPr>
          <p:nvPr>
            <p:ph idx="1"/>
          </p:nvPr>
        </p:nvSpPr>
        <p:spPr/>
        <p:txBody>
          <a:bodyPr/>
          <a:lstStyle/>
          <a:p>
            <a:r>
              <a:rPr lang="en-US" altLang="en-US" dirty="0"/>
              <a:t>Expand  the view :</a:t>
            </a:r>
          </a:p>
          <a:p>
            <a:pPr>
              <a:buNone/>
            </a:pPr>
            <a:r>
              <a:rPr lang="en-US" altLang="en-US" b="1" dirty="0"/>
              <a:t>          create view </a:t>
            </a:r>
            <a:r>
              <a:rPr lang="en-US" altLang="en-US" b="1" i="1" dirty="0">
                <a:solidFill>
                  <a:srgbClr val="002060"/>
                </a:solidFill>
              </a:rPr>
              <a:t>physics_fall_2017_watson</a:t>
            </a:r>
            <a:r>
              <a:rPr lang="en-US" altLang="en-US" b="1" i="1" dirty="0"/>
              <a:t>  </a:t>
            </a:r>
            <a:r>
              <a:rPr lang="en-US" altLang="en-US" b="1" dirty="0"/>
              <a:t>as</a:t>
            </a:r>
            <a:br>
              <a:rPr lang="en-US" altLang="en-US" b="1" dirty="0"/>
            </a:br>
            <a:r>
              <a:rPr lang="en-US" altLang="en-US" b="1" dirty="0"/>
              <a:t>        select </a:t>
            </a:r>
            <a:r>
              <a:rPr lang="en-US" altLang="en-US" i="1" dirty="0" err="1"/>
              <a:t>course_id</a:t>
            </a:r>
            <a:r>
              <a:rPr lang="en-US" altLang="en-US" dirty="0"/>
              <a:t>, </a:t>
            </a:r>
            <a:r>
              <a:rPr lang="en-US" altLang="en-US" i="1" dirty="0" err="1"/>
              <a:t>room_number</a:t>
            </a:r>
            <a:br>
              <a:rPr lang="en-US" altLang="en-US" i="1" dirty="0"/>
            </a:br>
            <a:r>
              <a:rPr lang="en-US" altLang="en-US" i="1" dirty="0"/>
              <a:t>        </a:t>
            </a:r>
            <a:r>
              <a:rPr lang="en-US" altLang="en-US" b="1" dirty="0"/>
              <a:t>from </a:t>
            </a:r>
            <a:r>
              <a:rPr lang="en-US" altLang="en-US" b="1" i="1" dirty="0">
                <a:solidFill>
                  <a:srgbClr val="002060"/>
                </a:solidFill>
              </a:rPr>
              <a:t>physics_fall_2017</a:t>
            </a:r>
            <a:br>
              <a:rPr lang="en-US" altLang="en-US" i="1" dirty="0"/>
            </a:br>
            <a:r>
              <a:rPr lang="en-US" altLang="en-US" i="1" dirty="0"/>
              <a:t>        </a:t>
            </a:r>
            <a:r>
              <a:rPr lang="en-US" altLang="en-US" b="1" dirty="0"/>
              <a:t>where </a:t>
            </a:r>
            <a:r>
              <a:rPr lang="en-US" altLang="en-US" i="1" dirty="0"/>
              <a:t>building</a:t>
            </a:r>
            <a:r>
              <a:rPr lang="en-US" altLang="en-US" dirty="0"/>
              <a:t>= 'Watson</a:t>
            </a:r>
            <a:r>
              <a:rPr lang="en-US" altLang="ja-JP" dirty="0"/>
              <a:t>'</a:t>
            </a:r>
            <a:endParaRPr lang="en-US" altLang="en-US" dirty="0"/>
          </a:p>
          <a:p>
            <a:r>
              <a:rPr lang="en-US" altLang="en-US" dirty="0"/>
              <a:t>To:</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45060" name="Text Box 4"/>
          <p:cNvSpPr txBox="1">
            <a:spLocks noChangeArrowheads="1"/>
          </p:cNvSpPr>
          <p:nvPr/>
        </p:nvSpPr>
        <p:spPr bwMode="auto">
          <a:xfrm>
            <a:off x="1156834" y="3320040"/>
            <a:ext cx="719296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b="1" dirty="0"/>
              <a:t>create view </a:t>
            </a:r>
            <a:r>
              <a:rPr kumimoji="1" lang="en-US" altLang="en-US" sz="2000" b="1" i="1" dirty="0">
                <a:solidFill>
                  <a:srgbClr val="002060"/>
                </a:solidFill>
                <a:latin typeface="+mn-lt"/>
              </a:rPr>
              <a:t>physics_fall_2017_watson</a:t>
            </a:r>
            <a:r>
              <a:rPr lang="en-US" altLang="en-US" sz="2000" b="1" i="1" dirty="0">
                <a:solidFill>
                  <a:srgbClr val="002060"/>
                </a:solidFill>
              </a:rPr>
              <a:t> </a:t>
            </a:r>
            <a:r>
              <a:rPr lang="en-US" altLang="en-US" sz="2000" b="1" dirty="0"/>
              <a:t>as</a:t>
            </a:r>
          </a:p>
          <a:p>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dirty="0"/>
              <a:t>(</a:t>
            </a:r>
            <a:r>
              <a:rPr lang="en-US" altLang="en-US" sz="2000" b="1" dirty="0"/>
              <a:t>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a:t>building</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i="1" dirty="0"/>
              <a:t>course</a:t>
            </a:r>
            <a:r>
              <a:rPr lang="en-US" altLang="en-US" sz="2000" dirty="0"/>
              <a:t>, </a:t>
            </a:r>
            <a:r>
              <a:rPr lang="en-US" altLang="en-US" sz="2000" i="1" dirty="0"/>
              <a:t>section</a:t>
            </a:r>
          </a:p>
          <a:p>
            <a:r>
              <a:rPr lang="en-US" altLang="en-US" sz="2000" b="1" dirty="0"/>
              <a:t>          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endParaRPr lang="en-US" altLang="en-US" sz="2000" i="1" dirty="0"/>
          </a:p>
          <a:p>
            <a:r>
              <a:rPr lang="en-US" altLang="en-US" sz="2000" b="1" dirty="0"/>
              <a:t>               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p>
          <a:p>
            <a:r>
              <a:rPr lang="en-US" altLang="en-US" sz="2000" b="1" dirty="0"/>
              <a:t>               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p>
          <a:p>
            <a:r>
              <a:rPr lang="en-US" altLang="en-US" sz="2000" b="1" dirty="0"/>
              <a:t>               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p>
          <a:p>
            <a:r>
              <a:rPr lang="en-US" altLang="en-US" sz="2000" b="1" dirty="0"/>
              <a:t>     where </a:t>
            </a:r>
            <a:r>
              <a:rPr lang="en-US" altLang="en-US" sz="2000" i="1" dirty="0"/>
              <a:t>building</a:t>
            </a:r>
            <a:r>
              <a:rPr lang="en-US" altLang="en-US" sz="2000" dirty="0"/>
              <a:t>= 'Watson';</a:t>
            </a:r>
          </a:p>
          <a:p>
            <a:endParaRPr lang="en-US" altLang="en-US" sz="2800" dirty="0"/>
          </a:p>
        </p:txBody>
      </p:sp>
    </p:spTree>
    <p:extLst>
      <p:ext uri="{BB962C8B-B14F-4D97-AF65-F5344CB8AC3E}">
        <p14:creationId xmlns:p14="http://schemas.microsoft.com/office/powerpoint/2010/main" val="64358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pPr>
              <a:tabLst>
                <a:tab pos="681038" algn="l"/>
              </a:tabLst>
            </a:pPr>
            <a:r>
              <a:rPr lang="en-US" altLang="en-US" sz="2400" dirty="0"/>
              <a:t>A way to define the meaning of views defined in terms of other views.</a:t>
            </a:r>
          </a:p>
          <a:p>
            <a:pPr>
              <a:tabLst>
                <a:tab pos="681038" algn="l"/>
              </a:tabLst>
            </a:pPr>
            <a:r>
              <a:rPr lang="en-US" altLang="en-US" sz="2400" dirty="0"/>
              <a:t>Let view </a:t>
            </a:r>
            <a:r>
              <a:rPr lang="en-US" altLang="en-US" sz="2400" i="1" dirty="0"/>
              <a:t>v</a:t>
            </a:r>
            <a:r>
              <a:rPr lang="en-US" altLang="en-US" sz="2400" baseline="-25000" dirty="0"/>
              <a:t>1</a:t>
            </a:r>
            <a:r>
              <a:rPr lang="en-US" altLang="en-US" sz="2400" dirty="0"/>
              <a:t> be defined by an expression </a:t>
            </a:r>
            <a:r>
              <a:rPr lang="en-US" altLang="en-US" sz="2400" i="1" dirty="0"/>
              <a:t>e</a:t>
            </a:r>
            <a:r>
              <a:rPr lang="en-US" altLang="en-US" sz="2400" baseline="-25000" dirty="0"/>
              <a:t>1</a:t>
            </a:r>
            <a:r>
              <a:rPr lang="en-US" altLang="en-US" sz="2400" dirty="0"/>
              <a:t> that may itself contain uses of view relations.</a:t>
            </a:r>
          </a:p>
          <a:p>
            <a:pPr>
              <a:tabLst>
                <a:tab pos="681038" algn="l"/>
              </a:tabLst>
            </a:pPr>
            <a:r>
              <a:rPr lang="en-US" altLang="en-US" sz="2400" dirty="0"/>
              <a:t>View expansion of an expression repeats the following replacement step:</a:t>
            </a:r>
          </a:p>
          <a:p>
            <a:pPr>
              <a:buNone/>
              <a:tabLst>
                <a:tab pos="681038" algn="l"/>
              </a:tabLst>
            </a:pPr>
            <a:r>
              <a:rPr lang="en-US" altLang="en-US" sz="2400" dirty="0"/>
              <a:t>		</a:t>
            </a:r>
            <a:r>
              <a:rPr lang="en-US" altLang="en-US" sz="2400" b="1" dirty="0"/>
              <a:t>repeat</a:t>
            </a:r>
            <a:br>
              <a:rPr lang="en-US" altLang="en-US" sz="2400" b="1" dirty="0"/>
            </a:br>
            <a:r>
              <a:rPr lang="en-US" altLang="en-US" sz="2400" b="1" dirty="0"/>
              <a:t>		</a:t>
            </a:r>
            <a:r>
              <a:rPr lang="en-US" altLang="en-US" sz="2400" dirty="0"/>
              <a:t>Find any view relation </a:t>
            </a:r>
            <a:r>
              <a:rPr lang="en-US" altLang="en-US" sz="2400" i="1" dirty="0"/>
              <a:t>v</a:t>
            </a:r>
            <a:r>
              <a:rPr lang="en-US" altLang="en-US" sz="2400" i="1" baseline="-25000" dirty="0"/>
              <a:t>i</a:t>
            </a:r>
            <a:r>
              <a:rPr lang="en-US" altLang="en-US" sz="2400" dirty="0"/>
              <a:t> in </a:t>
            </a:r>
            <a:r>
              <a:rPr lang="en-US" altLang="en-US" sz="2400" i="1" dirty="0"/>
              <a:t>e</a:t>
            </a:r>
            <a:r>
              <a:rPr lang="en-US" altLang="en-US" sz="2400" baseline="-25000" dirty="0"/>
              <a:t>1</a:t>
            </a:r>
            <a:br>
              <a:rPr lang="en-US" altLang="en-US" sz="2400" dirty="0"/>
            </a:br>
            <a:r>
              <a:rPr lang="en-US" altLang="en-US" sz="2400" dirty="0"/>
              <a:t>		Replace the view relation </a:t>
            </a:r>
            <a:r>
              <a:rPr lang="en-US" altLang="en-US" sz="2400" i="1" dirty="0"/>
              <a:t>v</a:t>
            </a:r>
            <a:r>
              <a:rPr lang="en-US" altLang="en-US" sz="2400" i="1" baseline="-25000" dirty="0"/>
              <a:t>i</a:t>
            </a:r>
            <a:r>
              <a:rPr lang="en-US" altLang="en-US" sz="2400" dirty="0"/>
              <a:t> by the expression defining </a:t>
            </a:r>
            <a:r>
              <a:rPr lang="en-US" altLang="en-US" sz="2400" i="1" dirty="0"/>
              <a:t>v</a:t>
            </a:r>
            <a:r>
              <a:rPr lang="en-US" altLang="en-US" sz="2400" i="1" baseline="-25000" dirty="0"/>
              <a:t>i</a:t>
            </a:r>
            <a:r>
              <a:rPr lang="en-US" altLang="en-US" sz="2400" dirty="0"/>
              <a:t>             </a:t>
            </a:r>
            <a:br>
              <a:rPr lang="en-US" altLang="en-US" sz="2400" dirty="0"/>
            </a:br>
            <a:r>
              <a:rPr lang="en-US" altLang="en-US" sz="2400" dirty="0"/>
              <a:t>	</a:t>
            </a:r>
            <a:r>
              <a:rPr lang="en-US" altLang="en-US" sz="2400" b="1" dirty="0"/>
              <a:t>until</a:t>
            </a:r>
            <a:r>
              <a:rPr lang="en-US" altLang="en-US" sz="2400" dirty="0"/>
              <a:t> no more view relations are present in </a:t>
            </a:r>
            <a:r>
              <a:rPr lang="en-US" altLang="en-US" sz="2400" i="1" dirty="0"/>
              <a:t>e</a:t>
            </a:r>
            <a:r>
              <a:rPr lang="en-US" altLang="en-US" sz="2400" baseline="-25000" dirty="0"/>
              <a:t>1</a:t>
            </a:r>
            <a:endParaRPr lang="en-US" altLang="en-US" sz="2400" dirty="0"/>
          </a:p>
          <a:p>
            <a:pPr>
              <a:tabLst>
                <a:tab pos="681038" algn="l"/>
              </a:tabLst>
            </a:pPr>
            <a:r>
              <a:rPr lang="en-US" altLang="en-US" sz="2400" dirty="0"/>
              <a:t>As long as the view definitions are not recursive, this loop will terminate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r>
              <a:rPr lang="en-US" sz="1600" b="1" dirty="0"/>
              <a:t>Example: View Definitions:</a:t>
            </a:r>
            <a:endParaRPr lang="en-US" sz="1600" dirty="0"/>
          </a:p>
          <a:p>
            <a:pPr lvl="1"/>
            <a:r>
              <a:rPr lang="en-US" sz="1600" dirty="0"/>
              <a:t>CREATE VIEW v1 AS SELECT a, b FROM t1; </a:t>
            </a:r>
          </a:p>
          <a:p>
            <a:pPr lvl="1"/>
            <a:r>
              <a:rPr lang="en-US" sz="1600" dirty="0"/>
              <a:t>CREATE VIEW v2 AS SELECT v1.a, t2.c FROM v1, t2 WHERE v1.b = t2.b; </a:t>
            </a:r>
          </a:p>
          <a:p>
            <a:r>
              <a:rPr lang="en-US" sz="1600" b="1" dirty="0"/>
              <a:t>View Expansion Process:</a:t>
            </a:r>
            <a:endParaRPr lang="en-US" sz="1600" dirty="0"/>
          </a:p>
          <a:p>
            <a:pPr lvl="1"/>
            <a:r>
              <a:rPr lang="en-US" sz="1600" b="1" dirty="0"/>
              <a:t>Identify</a:t>
            </a:r>
            <a:r>
              <a:rPr lang="en-US" sz="1600" dirty="0"/>
              <a:t>: v1 is a view relation.</a:t>
            </a:r>
          </a:p>
          <a:p>
            <a:r>
              <a:rPr lang="en-US" sz="1600" b="1" dirty="0"/>
              <a:t>Replace v1 with its definition:</a:t>
            </a:r>
          </a:p>
          <a:p>
            <a:pPr lvl="1"/>
            <a:r>
              <a:rPr lang="en-US" sz="1600" dirty="0"/>
              <a:t>SELECT t1.a, t2.c FROM </a:t>
            </a:r>
            <a:r>
              <a:rPr lang="en-US" sz="1600" i="1" u="sng" dirty="0"/>
              <a:t>(SELECT a, b FROM t1) AS v1</a:t>
            </a:r>
            <a:r>
              <a:rPr lang="en-US" sz="1600" dirty="0"/>
              <a:t>, t2 WHERE v1.b = t2.b; </a:t>
            </a:r>
          </a:p>
          <a:p>
            <a:r>
              <a:rPr lang="en-US" sz="1600" b="1" dirty="0"/>
              <a:t>Final Expression:</a:t>
            </a:r>
          </a:p>
          <a:p>
            <a:pPr lvl="1"/>
            <a:r>
              <a:rPr lang="en-US" sz="1600" dirty="0"/>
              <a:t>The expanded view expression no longer contains any view relations.</a:t>
            </a:r>
          </a:p>
          <a:p>
            <a:r>
              <a:rPr lang="en-US" sz="1600" b="1" dirty="0"/>
              <a:t>Key Points:</a:t>
            </a:r>
          </a:p>
          <a:p>
            <a:pPr lvl="1"/>
            <a:r>
              <a:rPr lang="en-US" sz="1600" b="1" dirty="0"/>
              <a:t>Non-recursive Definitions</a:t>
            </a:r>
            <a:r>
              <a:rPr lang="en-US" sz="1600" dirty="0"/>
              <a:t>: The process works as long as the view definitions are not recursive. Recursive definitions would create an infinite loop.</a:t>
            </a:r>
          </a:p>
          <a:p>
            <a:pPr>
              <a:buFont typeface="Arial" panose="020B0604020202020204" pitchFamily="34" charset="0"/>
              <a:buChar char="•"/>
            </a:pPr>
            <a:r>
              <a:rPr lang="en-US" sz="1600" b="1" dirty="0"/>
              <a:t>Efficiency</a:t>
            </a:r>
            <a:r>
              <a:rPr lang="en-US" sz="1600" dirty="0"/>
              <a:t>: This expansion helps understand and optimize queries, ensuring correct and efficient execution.</a:t>
            </a:r>
          </a:p>
          <a:p>
            <a:r>
              <a:rPr lang="en-US" sz="1600" dirty="0"/>
              <a:t>By using view expansion, you break down complex nested view definitions into their fundamental components, making the overall query more transparent and manageable. Any questions about view expansion or SQL in general?</a:t>
            </a:r>
          </a:p>
        </p:txBody>
      </p:sp>
    </p:spTree>
    <p:extLst>
      <p:ext uri="{BB962C8B-B14F-4D97-AF65-F5344CB8AC3E}">
        <p14:creationId xmlns:p14="http://schemas.microsoft.com/office/powerpoint/2010/main" val="133930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idx="1"/>
          </p:nvPr>
        </p:nvSpPr>
        <p:spPr>
          <a:xfrm>
            <a:off x="768351" y="1104900"/>
            <a:ext cx="6587800" cy="4135840"/>
          </a:xfrm>
          <a:noFill/>
        </p:spPr>
        <p:txBody>
          <a:bodyPr lIns="90488" tIns="44450" rIns="90488" bIns="44450"/>
          <a:lstStyle/>
          <a:p>
            <a:r>
              <a:rPr lang="en-US" altLang="en-US" sz="1700" dirty="0"/>
              <a:t>Join  Expressions</a:t>
            </a:r>
          </a:p>
          <a:p>
            <a:r>
              <a:rPr lang="en-US" altLang="en-US" sz="1700" dirty="0"/>
              <a:t>Views</a:t>
            </a:r>
          </a:p>
          <a:p>
            <a:r>
              <a:rPr lang="en-US" altLang="en-US" sz="1700" dirty="0"/>
              <a:t>Transactions</a:t>
            </a:r>
          </a:p>
          <a:p>
            <a:r>
              <a:rPr lang="en-US" altLang="en-US" sz="1700" dirty="0"/>
              <a:t>Integrity Constraints</a:t>
            </a:r>
          </a:p>
          <a:p>
            <a:r>
              <a:rPr lang="en-US" altLang="en-US" sz="1700" dirty="0"/>
              <a:t>SQL Data Types and Schemas</a:t>
            </a:r>
          </a:p>
          <a:p>
            <a:r>
              <a:rPr lang="en-US" altLang="en-US" sz="1700" dirty="0"/>
              <a:t>Index Definition in SQL</a:t>
            </a:r>
          </a:p>
          <a:p>
            <a:r>
              <a:rPr lang="en-US" altLang="en-US" sz="1700" dirty="0"/>
              <a:t>Authorization</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p>
        </p:txBody>
      </p:sp>
      <p:sp>
        <p:nvSpPr>
          <p:cNvPr id="109571" name="Rectangle 3"/>
          <p:cNvSpPr>
            <a:spLocks noGrp="1" noChangeArrowheads="1"/>
          </p:cNvSpPr>
          <p:nvPr>
            <p:ph idx="1"/>
          </p:nvPr>
        </p:nvSpPr>
        <p:spPr>
          <a:xfrm>
            <a:off x="293914" y="1262743"/>
            <a:ext cx="8327572" cy="5246914"/>
          </a:xfrm>
        </p:spPr>
        <p:txBody>
          <a:bodyPr/>
          <a:lstStyle/>
          <a:p>
            <a:r>
              <a:rPr lang="en-US" altLang="en-US" sz="2800" dirty="0"/>
              <a:t>Certain database systems allow view relations to be physically stored.</a:t>
            </a:r>
          </a:p>
          <a:p>
            <a:pPr lvl="1"/>
            <a:r>
              <a:rPr lang="en-US" altLang="en-US" sz="2800" dirty="0"/>
              <a:t> Physical copy created when the view is defined.</a:t>
            </a:r>
          </a:p>
          <a:p>
            <a:pPr lvl="1"/>
            <a:r>
              <a:rPr lang="en-US" altLang="en-US" sz="2800" dirty="0"/>
              <a:t>Such views are called </a:t>
            </a:r>
            <a:r>
              <a:rPr lang="en-US" altLang="en-US" sz="2800" b="1" dirty="0">
                <a:solidFill>
                  <a:srgbClr val="002060"/>
                </a:solidFill>
              </a:rPr>
              <a:t>Materialized view</a:t>
            </a:r>
            <a:r>
              <a:rPr lang="en-US" altLang="en-US" sz="2800" dirty="0"/>
              <a:t>:</a:t>
            </a:r>
          </a:p>
        </p:txBody>
      </p:sp>
      <p:sp>
        <p:nvSpPr>
          <p:cNvPr id="5" name="TextBox 4">
            <a:extLst>
              <a:ext uri="{FF2B5EF4-FFF2-40B4-BE49-F238E27FC236}">
                <a16:creationId xmlns:a16="http://schemas.microsoft.com/office/drawing/2014/main" id="{56586D7B-0F81-4261-AEAD-888FF67700C7}"/>
              </a:ext>
            </a:extLst>
          </p:cNvPr>
          <p:cNvSpPr txBox="1"/>
          <p:nvPr/>
        </p:nvSpPr>
        <p:spPr>
          <a:xfrm>
            <a:off x="293914" y="3799114"/>
            <a:ext cx="8501743" cy="2246769"/>
          </a:xfrm>
          <a:prstGeom prst="rect">
            <a:avLst/>
          </a:prstGeom>
          <a:noFill/>
        </p:spPr>
        <p:txBody>
          <a:bodyPr wrap="square">
            <a:spAutoFit/>
          </a:bodyPr>
          <a:lstStyle/>
          <a:p>
            <a:r>
              <a:rPr lang="en-US" altLang="en-US" sz="2800" dirty="0"/>
              <a:t>Challenge: If relations used in the query are updated, the materialized view result becomes out of date</a:t>
            </a:r>
          </a:p>
          <a:p>
            <a:pPr lvl="1"/>
            <a:r>
              <a:rPr lang="en-US" altLang="en-US" sz="2800" dirty="0"/>
              <a:t>Need to </a:t>
            </a:r>
            <a:r>
              <a:rPr lang="en-US" altLang="en-US" sz="2800" b="1" dirty="0">
                <a:solidFill>
                  <a:srgbClr val="002060"/>
                </a:solidFill>
              </a:rPr>
              <a:t>maintain</a:t>
            </a:r>
            <a:r>
              <a:rPr lang="en-US" altLang="en-US" sz="2800" dirty="0"/>
              <a:t> the view, by updating the view whenever the underlying relations are updated.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p>
        </p:txBody>
      </p:sp>
      <p:sp>
        <p:nvSpPr>
          <p:cNvPr id="50179" name="Rectangle 3"/>
          <p:cNvSpPr>
            <a:spLocks noGrp="1" noChangeArrowheads="1"/>
          </p:cNvSpPr>
          <p:nvPr>
            <p:ph idx="1"/>
          </p:nvPr>
        </p:nvSpPr>
        <p:spPr>
          <a:xfrm>
            <a:off x="141514" y="1099457"/>
            <a:ext cx="8926286" cy="5257800"/>
          </a:xfrm>
        </p:spPr>
        <p:txBody>
          <a:bodyPr/>
          <a:lstStyle/>
          <a:p>
            <a:pPr>
              <a:tabLst>
                <a:tab pos="1085850" algn="l"/>
              </a:tabLst>
            </a:pPr>
            <a:r>
              <a:rPr lang="en-US" altLang="en-US" sz="2400" dirty="0"/>
              <a:t>Add a new tuple to </a:t>
            </a:r>
            <a:r>
              <a:rPr lang="en-US" altLang="en-US" sz="2400" i="1" dirty="0"/>
              <a:t>faculty </a:t>
            </a:r>
            <a:r>
              <a:rPr lang="en-US" altLang="en-US" sz="2400" dirty="0"/>
              <a:t>view which we defined earlier</a:t>
            </a:r>
            <a:endParaRPr lang="en-US" altLang="en-US" sz="2400" b="1" dirty="0"/>
          </a:p>
          <a:p>
            <a:pPr>
              <a:buFont typeface="Monotype Sorts" charset="2"/>
              <a:buNone/>
              <a:tabLst>
                <a:tab pos="1085850" algn="l"/>
              </a:tabLst>
            </a:pPr>
            <a:r>
              <a:rPr lang="en-US" altLang="en-US" sz="2400" dirty="0"/>
              <a:t>		</a:t>
            </a:r>
            <a:r>
              <a:rPr lang="en-US" altLang="en-US" sz="2400" b="1" dirty="0"/>
              <a:t>insert into </a:t>
            </a:r>
            <a:r>
              <a:rPr lang="en-US" altLang="en-US" sz="2400" i="1" dirty="0"/>
              <a:t>faculty </a:t>
            </a:r>
          </a:p>
          <a:p>
            <a:pPr>
              <a:buFont typeface="Monotype Sorts" charset="2"/>
              <a:buNone/>
              <a:tabLst>
                <a:tab pos="1085850" algn="l"/>
              </a:tabLst>
            </a:pPr>
            <a:r>
              <a:rPr lang="en-US" altLang="en-US" sz="2400" b="1" i="1" dirty="0"/>
              <a:t>                       </a:t>
            </a:r>
            <a:r>
              <a:rPr lang="en-US" altLang="en-US" sz="2400" b="1" dirty="0"/>
              <a:t>values </a:t>
            </a:r>
            <a:r>
              <a:rPr lang="en-US" altLang="en-US" sz="2400" dirty="0"/>
              <a:t>('30765', 'Green', 'Music');</a:t>
            </a:r>
          </a:p>
          <a:p>
            <a:pPr>
              <a:tabLst>
                <a:tab pos="1085850" algn="l"/>
              </a:tabLst>
            </a:pPr>
            <a:r>
              <a:rPr lang="en-US" altLang="en-US" sz="2400" dirty="0"/>
              <a:t>This insertion must be represented by the insertion into  the </a:t>
            </a:r>
            <a:r>
              <a:rPr lang="en-US" altLang="en-US" sz="2400" i="1" dirty="0"/>
              <a:t>instructor</a:t>
            </a:r>
            <a:r>
              <a:rPr lang="en-US" altLang="en-US" sz="2400" dirty="0"/>
              <a:t> relation</a:t>
            </a:r>
          </a:p>
          <a:p>
            <a:pPr lvl="1">
              <a:tabLst>
                <a:tab pos="1085850" algn="l"/>
              </a:tabLst>
            </a:pPr>
            <a:r>
              <a:rPr lang="en-US" altLang="en-US" sz="2400" dirty="0">
                <a:cs typeface="+mn-cs"/>
              </a:rPr>
              <a:t>Must have a  value for salary attribute in the table.</a:t>
            </a:r>
          </a:p>
          <a:p>
            <a:pPr>
              <a:tabLst>
                <a:tab pos="1085850" algn="l"/>
              </a:tabLst>
            </a:pPr>
            <a:r>
              <a:rPr lang="en-US" altLang="en-US" sz="2400" dirty="0">
                <a:cs typeface="+mn-cs"/>
              </a:rPr>
              <a:t>Two approaches</a:t>
            </a:r>
          </a:p>
          <a:p>
            <a:pPr lvl="1">
              <a:tabLst>
                <a:tab pos="1085850" algn="l"/>
              </a:tabLst>
            </a:pPr>
            <a:r>
              <a:rPr lang="en-US" altLang="en-US" sz="2400" b="1" dirty="0">
                <a:cs typeface="+mn-cs"/>
              </a:rPr>
              <a:t>Reject the insert</a:t>
            </a:r>
          </a:p>
          <a:p>
            <a:pPr lvl="1">
              <a:tabLst>
                <a:tab pos="1085850" algn="l"/>
              </a:tabLst>
            </a:pPr>
            <a:r>
              <a:rPr lang="en-US" altLang="en-US" sz="2400" b="1" dirty="0">
                <a:cs typeface="+mn-cs"/>
              </a:rPr>
              <a:t>Insert the tuple</a:t>
            </a:r>
          </a:p>
          <a:p>
            <a:pPr>
              <a:buFont typeface="Monotype Sorts" charset="2"/>
              <a:buNone/>
              <a:tabLst>
                <a:tab pos="1085850" algn="l"/>
              </a:tabLst>
            </a:pPr>
            <a:r>
              <a:rPr lang="en-US" altLang="en-US" sz="2400" b="1" dirty="0"/>
              <a:t>			('30765', 'Green', 'Music', null)</a:t>
            </a:r>
          </a:p>
          <a:p>
            <a:pPr>
              <a:buFont typeface="Monotype Sorts" charset="2"/>
              <a:buNone/>
              <a:tabLst>
                <a:tab pos="1085850" algn="l"/>
              </a:tabLst>
            </a:pPr>
            <a:r>
              <a:rPr lang="en-US" altLang="en-US" sz="2400" dirty="0"/>
              <a:t>	      </a:t>
            </a:r>
            <a:r>
              <a:rPr lang="en-US" altLang="en-US" sz="2400" b="1" dirty="0"/>
              <a:t>into the </a:t>
            </a:r>
            <a:r>
              <a:rPr lang="en-US" altLang="en-US" sz="2400" b="1" i="1" dirty="0"/>
              <a:t>instructor</a:t>
            </a:r>
            <a:r>
              <a:rPr lang="en-US" altLang="en-US" sz="2400" b="1" dirty="0"/>
              <a:t> relation</a:t>
            </a:r>
          </a:p>
          <a:p>
            <a:pPr>
              <a:buFont typeface="Monotype Sorts" charset="2"/>
              <a:buNone/>
              <a:tabLst>
                <a:tab pos="1085850" algn="l"/>
              </a:tabLst>
            </a:pPr>
            <a:endParaRPr lang="en-US" alt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90270" y="117475"/>
            <a:ext cx="8077200" cy="609600"/>
          </a:xfrm>
        </p:spPr>
        <p:txBody>
          <a:bodyPr/>
          <a:lstStyle/>
          <a:p>
            <a:pPr>
              <a:defRPr/>
            </a:pPr>
            <a:r>
              <a:rPr lang="en-US" sz="2800" dirty="0">
                <a:ea typeface="+mj-ea"/>
              </a:rPr>
              <a:t>Some Updates Cannot be Translated Uniquely</a:t>
            </a:r>
          </a:p>
        </p:txBody>
      </p:sp>
      <p:sp>
        <p:nvSpPr>
          <p:cNvPr id="52227" name="Rectangle 3"/>
          <p:cNvSpPr>
            <a:spLocks noGrp="1" noChangeArrowheads="1"/>
          </p:cNvSpPr>
          <p:nvPr>
            <p:ph idx="1"/>
          </p:nvPr>
        </p:nvSpPr>
        <p:spPr>
          <a:xfrm>
            <a:off x="108857" y="1223689"/>
            <a:ext cx="8858613" cy="4162563"/>
          </a:xfrm>
        </p:spPr>
        <p:txBody>
          <a:bodyPr/>
          <a:lstStyle/>
          <a:p>
            <a:r>
              <a:rPr lang="en-US" altLang="en-US" sz="2400" b="1" dirty="0"/>
              <a:t>create view </a:t>
            </a:r>
            <a:r>
              <a:rPr lang="en-US" altLang="en-US" sz="2400" i="1" dirty="0" err="1"/>
              <a:t>instructor_info</a:t>
            </a:r>
            <a:r>
              <a:rPr lang="en-US" altLang="en-US" sz="2400" i="1" dirty="0"/>
              <a:t> </a:t>
            </a:r>
            <a:r>
              <a:rPr lang="en-US" altLang="en-US" sz="2400" b="1" dirty="0"/>
              <a:t>as</a:t>
            </a:r>
            <a:br>
              <a:rPr lang="en-US" altLang="en-US" sz="2400" b="1" dirty="0"/>
            </a:br>
            <a:r>
              <a:rPr lang="en-US" altLang="en-US" sz="2400" b="1" dirty="0"/>
              <a:t>      select </a:t>
            </a:r>
            <a:r>
              <a:rPr lang="en-US" altLang="en-US" sz="2400" i="1" dirty="0"/>
              <a:t>ID</a:t>
            </a:r>
            <a:r>
              <a:rPr lang="en-US" altLang="en-US" sz="2400" dirty="0"/>
              <a:t>, </a:t>
            </a:r>
            <a:r>
              <a:rPr lang="en-US" altLang="en-US" sz="2400" i="1" dirty="0"/>
              <a:t>name</a:t>
            </a:r>
            <a:r>
              <a:rPr lang="en-US" altLang="en-US" sz="2400" dirty="0"/>
              <a:t>, </a:t>
            </a:r>
            <a:r>
              <a:rPr lang="en-US" altLang="en-US" sz="2400" i="1" dirty="0"/>
              <a:t>building</a:t>
            </a:r>
            <a:br>
              <a:rPr lang="en-US" altLang="en-US" sz="2400" i="1" dirty="0"/>
            </a:br>
            <a:r>
              <a:rPr lang="en-US" altLang="en-US" sz="2400" i="1" dirty="0"/>
              <a:t>       </a:t>
            </a:r>
            <a:r>
              <a:rPr lang="en-US" altLang="en-US" sz="2400" b="1" dirty="0"/>
              <a:t>from </a:t>
            </a:r>
            <a:r>
              <a:rPr lang="en-US" altLang="en-US" sz="2400" i="1" dirty="0"/>
              <a:t>instructor</a:t>
            </a:r>
            <a:r>
              <a:rPr lang="en-US" altLang="en-US" sz="2400" dirty="0"/>
              <a:t>,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err="1"/>
              <a:t>instructor</a:t>
            </a:r>
            <a:r>
              <a:rPr lang="en-US" altLang="en-US" sz="2400" dirty="0" err="1"/>
              <a:t>.</a:t>
            </a:r>
            <a:r>
              <a:rPr lang="en-US" altLang="en-US" sz="2400" i="1" dirty="0" err="1"/>
              <a:t>dept_name</a:t>
            </a:r>
            <a:r>
              <a:rPr lang="en-US" altLang="en-US" sz="2400" i="1" dirty="0"/>
              <a:t> </a:t>
            </a:r>
            <a:r>
              <a:rPr lang="en-US" altLang="en-US" sz="2400" dirty="0"/>
              <a:t>= </a:t>
            </a:r>
            <a:r>
              <a:rPr lang="en-US" altLang="en-US" sz="2400" i="1" dirty="0" err="1"/>
              <a:t>department</a:t>
            </a:r>
            <a:r>
              <a:rPr lang="en-US" altLang="en-US" sz="2400" dirty="0" err="1"/>
              <a:t>.</a:t>
            </a:r>
            <a:r>
              <a:rPr lang="en-US" altLang="en-US" sz="2400" i="1" dirty="0" err="1"/>
              <a:t>dept_name</a:t>
            </a:r>
            <a:r>
              <a:rPr lang="en-US" altLang="en-US" sz="2400" dirty="0"/>
              <a:t>;</a:t>
            </a:r>
          </a:p>
          <a:p>
            <a:r>
              <a:rPr lang="en-US" altLang="en-US" sz="2400" b="1" dirty="0">
                <a:sym typeface="Symbol" panose="05050102010706020507" pitchFamily="18" charset="2"/>
              </a:rPr>
              <a:t>insert into </a:t>
            </a:r>
            <a:r>
              <a:rPr lang="en-US" altLang="en-US" sz="2400" i="1" dirty="0" err="1">
                <a:sym typeface="Symbol" panose="05050102010706020507" pitchFamily="18" charset="2"/>
              </a:rPr>
              <a:t>instructor_info</a:t>
            </a:r>
            <a:r>
              <a:rPr lang="en-US" altLang="en-US" sz="2400" i="1" dirty="0">
                <a:sym typeface="Symbol" panose="05050102010706020507" pitchFamily="18" charset="2"/>
              </a:rPr>
              <a:t> </a:t>
            </a:r>
          </a:p>
          <a:p>
            <a:pPr>
              <a:buNone/>
            </a:pPr>
            <a:r>
              <a:rPr lang="en-US" altLang="en-US" sz="2400" b="1" i="1" dirty="0">
                <a:sym typeface="Symbol" panose="05050102010706020507" pitchFamily="18" charset="2"/>
              </a:rPr>
              <a:t>             </a:t>
            </a:r>
            <a:r>
              <a:rPr lang="en-US" altLang="en-US" sz="2400" b="1" dirty="0">
                <a:sym typeface="Symbol" panose="05050102010706020507" pitchFamily="18" charset="2"/>
              </a:rPr>
              <a:t>values </a:t>
            </a:r>
            <a:r>
              <a:rPr lang="en-US" altLang="en-US" sz="2400" dirty="0">
                <a:sym typeface="Symbol" panose="05050102010706020507" pitchFamily="18" charset="2"/>
              </a:rPr>
              <a:t>('69987', 'White', 'Taylor');</a:t>
            </a:r>
          </a:p>
          <a:p>
            <a:r>
              <a:rPr lang="en-US" altLang="en-US" sz="2400" dirty="0">
                <a:sym typeface="Symbol" panose="05050102010706020507" pitchFamily="18" charset="2"/>
              </a:rPr>
              <a:t>Issues</a:t>
            </a:r>
          </a:p>
          <a:p>
            <a:pPr lvl="1"/>
            <a:r>
              <a:rPr lang="en-US" altLang="en-US" sz="2400" dirty="0"/>
              <a:t>Which department, if multiple departments in Taylor?</a:t>
            </a:r>
          </a:p>
          <a:p>
            <a:pPr lvl="1"/>
            <a:r>
              <a:rPr lang="en-US" altLang="en-US" sz="2400" dirty="0"/>
              <a:t>What if no department is in Taylor?</a:t>
            </a:r>
            <a:endParaRPr lang="en-US" altLang="en-US"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sz="2800" dirty="0">
                <a:ea typeface="+mj-ea"/>
              </a:rPr>
              <a:t>And Some Not at All</a:t>
            </a:r>
          </a:p>
        </p:txBody>
      </p:sp>
      <p:sp>
        <p:nvSpPr>
          <p:cNvPr id="54275" name="Rectangle 3"/>
          <p:cNvSpPr>
            <a:spLocks noGrp="1" noChangeArrowheads="1"/>
          </p:cNvSpPr>
          <p:nvPr>
            <p:ph idx="1"/>
          </p:nvPr>
        </p:nvSpPr>
        <p:spPr>
          <a:xfrm>
            <a:off x="768350" y="1093789"/>
            <a:ext cx="6400547" cy="3417252"/>
          </a:xfrm>
        </p:spPr>
        <p:txBody>
          <a:bodyPr/>
          <a:lstStyle/>
          <a:p>
            <a:r>
              <a:rPr lang="en-US" altLang="en-US" sz="2800" b="1" dirty="0"/>
              <a:t>create view </a:t>
            </a:r>
            <a:r>
              <a:rPr lang="en-US" altLang="en-US" sz="2800" i="1" dirty="0" err="1"/>
              <a:t>history_instructors</a:t>
            </a:r>
            <a:r>
              <a:rPr lang="en-US" altLang="en-US" sz="2800" i="1" dirty="0"/>
              <a:t> </a:t>
            </a:r>
            <a:r>
              <a:rPr lang="en-US" altLang="en-US" sz="2800" b="1" dirty="0"/>
              <a:t>as</a:t>
            </a:r>
            <a:br>
              <a:rPr lang="en-US" altLang="en-US" sz="2800" b="1" dirty="0"/>
            </a:br>
            <a:r>
              <a:rPr lang="en-US" altLang="en-US" sz="2800" b="1" dirty="0"/>
              <a:t>   select </a:t>
            </a:r>
            <a:r>
              <a:rPr lang="en-US" altLang="en-US" sz="2800" dirty="0"/>
              <a:t>*</a:t>
            </a:r>
            <a:br>
              <a:rPr lang="en-US" altLang="en-US" sz="2800" dirty="0"/>
            </a:br>
            <a:r>
              <a:rPr lang="en-US" altLang="en-US" sz="2800" dirty="0"/>
              <a:t>   </a:t>
            </a:r>
            <a:r>
              <a:rPr lang="en-US" altLang="en-US" sz="2800" b="1" dirty="0"/>
              <a:t>from </a:t>
            </a:r>
            <a:r>
              <a:rPr lang="en-US" altLang="en-US" sz="2800" i="1" dirty="0"/>
              <a:t>instructor</a:t>
            </a:r>
            <a:br>
              <a:rPr lang="en-US" altLang="en-US" sz="2800" i="1" dirty="0"/>
            </a:br>
            <a:r>
              <a:rPr lang="en-US" altLang="en-US" sz="2800" i="1" dirty="0"/>
              <a:t>   </a:t>
            </a:r>
            <a:r>
              <a:rPr lang="en-US" altLang="en-US" sz="2800" b="1" dirty="0"/>
              <a:t>where </a:t>
            </a:r>
            <a:r>
              <a:rPr lang="en-US" altLang="en-US" sz="2800" i="1" dirty="0"/>
              <a:t>dept_name</a:t>
            </a:r>
            <a:r>
              <a:rPr lang="en-US" altLang="en-US" sz="2800" dirty="0"/>
              <a:t>= 'History';</a:t>
            </a:r>
          </a:p>
          <a:p>
            <a:r>
              <a:rPr lang="en-US" altLang="en-US" sz="2800" dirty="0"/>
              <a:t>What happens if we insert </a:t>
            </a:r>
          </a:p>
          <a:p>
            <a:pPr>
              <a:buNone/>
            </a:pPr>
            <a:r>
              <a:rPr lang="en-US" altLang="en-US" sz="2800" dirty="0"/>
              <a:t>           ('25566', 'Brown', 'Biology', 100000)</a:t>
            </a:r>
          </a:p>
          <a:p>
            <a:pPr>
              <a:buNone/>
            </a:pPr>
            <a:r>
              <a:rPr lang="en-US" altLang="en-US" sz="2800" dirty="0"/>
              <a:t>       into </a:t>
            </a:r>
            <a:r>
              <a:rPr lang="en-US" altLang="en-US" sz="2800" i="1" dirty="0" err="1"/>
              <a:t>history_instructors</a:t>
            </a:r>
            <a:r>
              <a:rPr lang="en-US" altLang="en-US" sz="2800" i="1" dirty="0"/>
              <a:t>?</a:t>
            </a:r>
            <a:endParaRPr lang="en-US"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p>
        </p:txBody>
      </p:sp>
      <p:sp>
        <p:nvSpPr>
          <p:cNvPr id="52227" name="Rectangle 3"/>
          <p:cNvSpPr>
            <a:spLocks noGrp="1" noChangeArrowheads="1"/>
          </p:cNvSpPr>
          <p:nvPr>
            <p:ph idx="1"/>
          </p:nvPr>
        </p:nvSpPr>
        <p:spPr>
          <a:xfrm>
            <a:off x="195944" y="1229275"/>
            <a:ext cx="8730342" cy="5133425"/>
          </a:xfrm>
        </p:spPr>
        <p:txBody>
          <a:bodyPr/>
          <a:lstStyle/>
          <a:p>
            <a:r>
              <a:rPr lang="en-US" altLang="en-US" sz="2400" dirty="0"/>
              <a:t>Most SQL implementations allow updates </a:t>
            </a:r>
            <a:r>
              <a:rPr lang="en-US" altLang="en-US" sz="2400" b="1" dirty="0"/>
              <a:t>only on simple views </a:t>
            </a:r>
          </a:p>
          <a:p>
            <a:pPr lvl="1"/>
            <a:r>
              <a:rPr lang="en-US" altLang="en-US" sz="2400" dirty="0"/>
              <a:t>The </a:t>
            </a:r>
            <a:r>
              <a:rPr lang="en-US" altLang="en-US" sz="2400" b="1" dirty="0"/>
              <a:t>from </a:t>
            </a:r>
            <a:r>
              <a:rPr lang="en-US" altLang="en-US" sz="2400" dirty="0"/>
              <a:t>clause</a:t>
            </a:r>
            <a:r>
              <a:rPr lang="en-US" altLang="en-US" sz="2400" b="1" dirty="0"/>
              <a:t> has only one database relation</a:t>
            </a:r>
            <a:r>
              <a:rPr lang="en-US" altLang="en-US" sz="2400" dirty="0"/>
              <a:t>.</a:t>
            </a:r>
          </a:p>
          <a:p>
            <a:pPr lvl="1"/>
            <a:r>
              <a:rPr lang="en-US" altLang="en-US" sz="2400" dirty="0"/>
              <a:t>The </a:t>
            </a:r>
            <a:r>
              <a:rPr lang="en-US" altLang="en-US" sz="2400" b="1" dirty="0"/>
              <a:t>select </a:t>
            </a:r>
            <a:r>
              <a:rPr lang="en-US" altLang="en-US" sz="2400" dirty="0"/>
              <a:t>clause contains only attribute names of the relation, and does </a:t>
            </a:r>
            <a:r>
              <a:rPr lang="en-US" altLang="en-US" sz="2400" b="1" dirty="0"/>
              <a:t>not have any expressions, aggregates, </a:t>
            </a:r>
            <a:r>
              <a:rPr lang="en-US" altLang="en-US" sz="2400" dirty="0"/>
              <a:t>or </a:t>
            </a:r>
            <a:r>
              <a:rPr lang="en-US" altLang="en-US" sz="2400" b="1" dirty="0"/>
              <a:t>distinct </a:t>
            </a:r>
            <a:r>
              <a:rPr lang="en-US" altLang="en-US" sz="2400" dirty="0"/>
              <a:t>specification.</a:t>
            </a:r>
          </a:p>
          <a:p>
            <a:pPr lvl="1"/>
            <a:r>
              <a:rPr lang="en-US" altLang="en-US" sz="2400" dirty="0"/>
              <a:t>Any attribute not listed in the </a:t>
            </a:r>
            <a:r>
              <a:rPr lang="en-US" altLang="en-US" sz="2400" b="1" dirty="0"/>
              <a:t>select </a:t>
            </a:r>
            <a:r>
              <a:rPr lang="en-US" altLang="en-US" sz="2400" dirty="0"/>
              <a:t>clause can be set to null</a:t>
            </a:r>
          </a:p>
          <a:p>
            <a:pPr lvl="1"/>
            <a:r>
              <a:rPr lang="en-US" altLang="en-US" sz="2400" dirty="0"/>
              <a:t>The query does not have a </a:t>
            </a:r>
            <a:r>
              <a:rPr lang="en-US" altLang="en-US" sz="2400" b="1" dirty="0"/>
              <a:t>group </a:t>
            </a:r>
            <a:r>
              <a:rPr lang="en-US" altLang="en-US" sz="2400" dirty="0"/>
              <a:t>by or </a:t>
            </a:r>
            <a:r>
              <a:rPr lang="en-US" altLang="en-US" sz="2400" b="1" dirty="0"/>
              <a:t>having </a:t>
            </a:r>
            <a:r>
              <a:rPr lang="en-US" altLang="en-US" sz="2400" dirty="0"/>
              <a:t>clause.</a:t>
            </a:r>
          </a:p>
          <a:p>
            <a:pPr lvl="1"/>
            <a:endParaRPr lang="en-US"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ltLang="en-US" sz="2800" dirty="0">
                <a:effectLst/>
              </a:rPr>
              <a:t>Transactions</a:t>
            </a:r>
            <a:endParaRPr lang="en-US" sz="2800" dirty="0">
              <a:ea typeface="+mj-ea"/>
            </a:endParaRPr>
          </a:p>
        </p:txBody>
      </p:sp>
      <p:sp>
        <p:nvSpPr>
          <p:cNvPr id="52227" name="Rectangle 3"/>
          <p:cNvSpPr>
            <a:spLocks noGrp="1" noChangeArrowheads="1"/>
          </p:cNvSpPr>
          <p:nvPr>
            <p:ph idx="1"/>
          </p:nvPr>
        </p:nvSpPr>
        <p:spPr>
          <a:xfrm>
            <a:off x="0" y="957942"/>
            <a:ext cx="8937171" cy="5453743"/>
          </a:xfrm>
        </p:spPr>
        <p:txBody>
          <a:bodyPr/>
          <a:lstStyle/>
          <a:p>
            <a:r>
              <a:rPr lang="en-US" altLang="en-US" sz="2400" dirty="0"/>
              <a:t>A</a:t>
            </a:r>
            <a:r>
              <a:rPr lang="en-US" altLang="en-US" sz="2400" b="1" dirty="0">
                <a:solidFill>
                  <a:srgbClr val="002060"/>
                </a:solidFill>
              </a:rPr>
              <a:t>  transaction </a:t>
            </a:r>
            <a:r>
              <a:rPr lang="en-US" altLang="en-US" sz="2400" dirty="0"/>
              <a:t>consists of a sequence of query and/or update statements and is a “unit” of work</a:t>
            </a:r>
          </a:p>
          <a:p>
            <a:r>
              <a:rPr lang="en-US" altLang="en-US" sz="2400" dirty="0"/>
              <a:t>The SQL standard specifies that a transaction begins implicitly when an SQL statement is executed.  </a:t>
            </a:r>
          </a:p>
          <a:p>
            <a:r>
              <a:rPr lang="en-US" altLang="en-US" sz="2400" dirty="0"/>
              <a:t>The transaction must end with one of the following statements:</a:t>
            </a:r>
          </a:p>
          <a:p>
            <a:pPr lvl="1"/>
            <a:r>
              <a:rPr lang="en-US" altLang="en-US" sz="2400" b="1" dirty="0">
                <a:solidFill>
                  <a:srgbClr val="002060"/>
                </a:solidFill>
              </a:rPr>
              <a:t>Commit work</a:t>
            </a:r>
            <a:r>
              <a:rPr lang="en-US" altLang="en-US" sz="2400" dirty="0"/>
              <a:t>. The updates performed by the transaction become permanent in the database. </a:t>
            </a:r>
          </a:p>
          <a:p>
            <a:pPr lvl="1"/>
            <a:r>
              <a:rPr lang="en-US" altLang="en-US" sz="2400" b="1" dirty="0">
                <a:solidFill>
                  <a:srgbClr val="002060"/>
                </a:solidFill>
              </a:rPr>
              <a:t>Rollback work</a:t>
            </a:r>
            <a:r>
              <a:rPr lang="en-US" altLang="en-US" sz="2400" dirty="0"/>
              <a:t>. All  the updates performed by the SQL statements in the transaction are undone.</a:t>
            </a:r>
          </a:p>
          <a:p>
            <a:r>
              <a:rPr lang="en-US" altLang="en-US" sz="2400" dirty="0"/>
              <a:t>Atomic transaction</a:t>
            </a:r>
          </a:p>
          <a:p>
            <a:pPr lvl="1"/>
            <a:r>
              <a:rPr lang="en-US" altLang="en-US" sz="2400" dirty="0"/>
              <a:t>either fully executed or rolled back as if it never occurred</a:t>
            </a:r>
          </a:p>
          <a:p>
            <a:r>
              <a:rPr lang="en-US" altLang="en-US" sz="2400" dirty="0"/>
              <a:t>Isolation from concurrent transactions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p>
        </p:txBody>
      </p:sp>
      <p:sp>
        <p:nvSpPr>
          <p:cNvPr id="56323" name="Rectangle 3"/>
          <p:cNvSpPr>
            <a:spLocks noGrp="1" noChangeArrowheads="1"/>
          </p:cNvSpPr>
          <p:nvPr>
            <p:ph idx="1"/>
          </p:nvPr>
        </p:nvSpPr>
        <p:spPr>
          <a:xfrm>
            <a:off x="768350" y="1135063"/>
            <a:ext cx="7505638" cy="4302569"/>
          </a:xfrm>
        </p:spPr>
        <p:txBody>
          <a:bodyPr/>
          <a:lstStyle/>
          <a:p>
            <a:r>
              <a:rPr lang="en-US" altLang="en-US" sz="2400" dirty="0"/>
              <a:t>Integrity constraints guard against accidental damage to the database, by ensuring that authorized changes to the database do not result in a loss of data consistency. </a:t>
            </a:r>
          </a:p>
          <a:p>
            <a:pPr lvl="1"/>
            <a:r>
              <a:rPr lang="en-US" altLang="en-US" sz="2400" dirty="0"/>
              <a:t>A checking account must have a balance greater than $10,000.00</a:t>
            </a:r>
          </a:p>
          <a:p>
            <a:pPr lvl="1"/>
            <a:r>
              <a:rPr lang="en-US" altLang="en-US" sz="2400" dirty="0"/>
              <a:t>A salary of a bank employee must be at least $4.00 an hour</a:t>
            </a:r>
          </a:p>
          <a:p>
            <a:pPr lvl="1"/>
            <a:r>
              <a:rPr lang="en-US" altLang="en-US" sz="2400" dirty="0"/>
              <a:t>A customer must have a (non-null) phone number</a:t>
            </a:r>
          </a:p>
          <a:p>
            <a:pPr lvl="1"/>
            <a:endParaRPr lang="en-US" altLang="en-US" sz="2400" dirty="0"/>
          </a:p>
          <a:p>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p>
        </p:txBody>
      </p:sp>
      <p:sp>
        <p:nvSpPr>
          <p:cNvPr id="58371" name="Rectangle 3"/>
          <p:cNvSpPr>
            <a:spLocks noGrp="1" noChangeArrowheads="1"/>
          </p:cNvSpPr>
          <p:nvPr>
            <p:ph idx="1"/>
          </p:nvPr>
        </p:nvSpPr>
        <p:spPr>
          <a:xfrm>
            <a:off x="804863" y="1177925"/>
            <a:ext cx="7136765" cy="2640013"/>
          </a:xfrm>
        </p:spPr>
        <p:txBody>
          <a:bodyPr/>
          <a:lstStyle/>
          <a:p>
            <a:r>
              <a:rPr lang="en-US" altLang="en-US" sz="2800" b="1" dirty="0"/>
              <a:t>not null</a:t>
            </a:r>
          </a:p>
          <a:p>
            <a:r>
              <a:rPr lang="en-US" altLang="en-US" sz="2800" b="1" dirty="0"/>
              <a:t>primary key</a:t>
            </a:r>
          </a:p>
          <a:p>
            <a:r>
              <a:rPr lang="en-US" altLang="en-US" sz="2800" b="1" dirty="0"/>
              <a:t>unique</a:t>
            </a:r>
            <a:endParaRPr lang="en-US" altLang="en-US" sz="2800" dirty="0"/>
          </a:p>
          <a:p>
            <a:r>
              <a:rPr lang="en-US" altLang="en-US" sz="2800" b="1" dirty="0"/>
              <a:t>check </a:t>
            </a:r>
            <a:r>
              <a:rPr lang="en-US" altLang="en-US" sz="28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p>
        </p:txBody>
      </p:sp>
      <p:sp>
        <p:nvSpPr>
          <p:cNvPr id="60419" name="Rectangle 3"/>
          <p:cNvSpPr>
            <a:spLocks noGrp="1" noChangeArrowheads="1"/>
          </p:cNvSpPr>
          <p:nvPr>
            <p:ph idx="1"/>
          </p:nvPr>
        </p:nvSpPr>
        <p:spPr>
          <a:xfrm>
            <a:off x="804863" y="1135063"/>
            <a:ext cx="7144321" cy="2656649"/>
          </a:xfrm>
        </p:spPr>
        <p:txBody>
          <a:bodyPr/>
          <a:lstStyle/>
          <a:p>
            <a:r>
              <a:rPr kumimoji="0" lang="en-US" altLang="en-US" sz="2800" b="1" dirty="0"/>
              <a:t>not null</a:t>
            </a:r>
          </a:p>
          <a:p>
            <a:pPr lvl="1"/>
            <a:r>
              <a:rPr kumimoji="0" lang="en-US" altLang="en-US" sz="2800" dirty="0"/>
              <a:t>Declare </a:t>
            </a:r>
            <a:r>
              <a:rPr kumimoji="0" lang="en-US" altLang="en-US" sz="2800" i="1" dirty="0"/>
              <a:t>name</a:t>
            </a:r>
            <a:r>
              <a:rPr kumimoji="0" lang="en-US" altLang="en-US" sz="2800" dirty="0"/>
              <a:t> and </a:t>
            </a:r>
            <a:r>
              <a:rPr kumimoji="0" lang="en-US" altLang="en-US" sz="2800" i="1" dirty="0"/>
              <a:t>budget</a:t>
            </a:r>
            <a:r>
              <a:rPr kumimoji="0" lang="en-US" altLang="en-US" sz="2800" dirty="0"/>
              <a:t> to be </a:t>
            </a:r>
            <a:r>
              <a:rPr lang="en-US" altLang="en-US" sz="2800" b="1" dirty="0"/>
              <a:t>not null</a:t>
            </a:r>
          </a:p>
          <a:p>
            <a:pPr>
              <a:buFont typeface="Monotype Sorts" charset="2"/>
              <a:buNone/>
            </a:pPr>
            <a:r>
              <a:rPr kumimoji="0" lang="en-US" altLang="en-US" sz="2800" i="1" dirty="0"/>
              <a:t>	          name </a:t>
            </a:r>
            <a:r>
              <a:rPr kumimoji="0" lang="en-US" altLang="en-US" sz="2800" b="1" dirty="0" err="1"/>
              <a:t>varchar</a:t>
            </a:r>
            <a:r>
              <a:rPr kumimoji="0" lang="en-US" altLang="en-US" sz="2800" dirty="0"/>
              <a:t>(20) </a:t>
            </a:r>
            <a:r>
              <a:rPr kumimoji="0" lang="en-US" altLang="en-US" sz="2800" b="1" dirty="0"/>
              <a:t>not null</a:t>
            </a:r>
            <a:br>
              <a:rPr kumimoji="0" lang="en-US" altLang="en-US" sz="2800" b="1" dirty="0"/>
            </a:br>
            <a:r>
              <a:rPr kumimoji="0" lang="en-US" altLang="en-US" sz="2800" b="1" dirty="0"/>
              <a:t>          </a:t>
            </a:r>
            <a:r>
              <a:rPr kumimoji="0" lang="en-US" altLang="en-US" sz="2800" i="1" dirty="0"/>
              <a:t>budget </a:t>
            </a:r>
            <a:r>
              <a:rPr kumimoji="0" lang="en-US" altLang="en-US" sz="2800" b="1" dirty="0"/>
              <a:t>numeric</a:t>
            </a:r>
            <a:r>
              <a:rPr kumimoji="0" lang="en-US" altLang="en-US" sz="2800" dirty="0"/>
              <a:t>(12,2) </a:t>
            </a:r>
            <a:r>
              <a:rPr kumimoji="0" lang="en-US" altLang="en-US" sz="2800" b="1" dirty="0"/>
              <a:t>not null</a:t>
            </a:r>
          </a:p>
          <a:p>
            <a:endParaRPr kumimoji="0" lang="en-US" altLang="en-US" sz="2800" dirty="0"/>
          </a:p>
          <a:p>
            <a:endParaRPr lang="en-US" altLang="en-US" sz="3600" b="1" dirty="0"/>
          </a:p>
          <a:p>
            <a:pPr>
              <a:buFont typeface="Monotype Sorts" charset="2"/>
              <a:buNone/>
            </a:pPr>
            <a:endParaRPr lang="en-US" altLang="en-US" sz="36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p>
        </p:txBody>
      </p:sp>
      <p:sp>
        <p:nvSpPr>
          <p:cNvPr id="60419" name="Rectangle 3"/>
          <p:cNvSpPr>
            <a:spLocks noGrp="1" noChangeArrowheads="1"/>
          </p:cNvSpPr>
          <p:nvPr>
            <p:ph idx="1"/>
          </p:nvPr>
        </p:nvSpPr>
        <p:spPr>
          <a:xfrm>
            <a:off x="804864" y="1098487"/>
            <a:ext cx="7044690" cy="2583497"/>
          </a:xfrm>
        </p:spPr>
        <p:txBody>
          <a:bodyPr/>
          <a:lstStyle/>
          <a:p>
            <a:r>
              <a:rPr lang="en-US" altLang="en-US" sz="2400" b="1" dirty="0"/>
              <a:t>unique</a:t>
            </a:r>
            <a:r>
              <a:rPr kumimoji="0" lang="en-US" altLang="en-US" sz="2400" dirty="0"/>
              <a:t> (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a:t>
            </a:r>
            <a:r>
              <a:rPr kumimoji="0" lang="en-US" altLang="en-US" sz="2400" dirty="0"/>
              <a:t>)</a:t>
            </a:r>
          </a:p>
          <a:p>
            <a:pPr lvl="1"/>
            <a:r>
              <a:rPr kumimoji="0" lang="en-US" altLang="en-US" sz="2400" dirty="0"/>
              <a:t>The unique specification states that the attributes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 </a:t>
            </a:r>
            <a:r>
              <a:rPr kumimoji="0" lang="en-US" altLang="en-US" sz="2400" dirty="0"/>
              <a:t> form a candidate key.</a:t>
            </a:r>
          </a:p>
          <a:p>
            <a:pPr lvl="1"/>
            <a:r>
              <a:rPr kumimoji="0" lang="en-US" altLang="en-US" sz="2400" dirty="0"/>
              <a:t>Candidate keys are permitted to be null (in contrast to primary keys).</a:t>
            </a:r>
          </a:p>
          <a:p>
            <a:endParaRPr kumimoji="0" lang="en-US" altLang="en-US" sz="2400" dirty="0"/>
          </a:p>
          <a:p>
            <a:endParaRPr lang="en-US" altLang="en-US" sz="3200" b="1" dirty="0"/>
          </a:p>
          <a:p>
            <a:pPr>
              <a:buFont typeface="Monotype Sorts" charset="2"/>
              <a:buNone/>
            </a:pPr>
            <a:endParaRPr lang="en-US" altLang="en-US" sz="32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idx="1"/>
          </p:nvPr>
        </p:nvSpPr>
        <p:spPr>
          <a:xfrm>
            <a:off x="768349" y="1194843"/>
            <a:ext cx="7585537" cy="4548187"/>
          </a:xfrm>
        </p:spPr>
        <p:txBody>
          <a:bodyPr/>
          <a:lstStyle/>
          <a:p>
            <a:r>
              <a:rPr lang="en-US" altLang="en-US" b="1" dirty="0">
                <a:solidFill>
                  <a:srgbClr val="002060"/>
                </a:solidFill>
                <a:ea typeface="ＭＳ Ｐゴシック" pitchFamily="34" charset="-128"/>
              </a:rPr>
              <a:t>Join operations</a:t>
            </a:r>
            <a:r>
              <a:rPr lang="en-US" altLang="en-US" dirty="0">
                <a:solidFill>
                  <a:srgbClr val="002060"/>
                </a:solidFill>
                <a:ea typeface="ＭＳ Ｐゴシック" pitchFamily="34" charset="-128"/>
              </a:rPr>
              <a:t> </a:t>
            </a:r>
            <a:r>
              <a:rPr lang="en-US" altLang="en-US" dirty="0">
                <a:ea typeface="ＭＳ Ｐゴシック" pitchFamily="34" charset="-128"/>
              </a:rPr>
              <a:t>take two relations and return as a result another relation.</a:t>
            </a:r>
          </a:p>
          <a:p>
            <a:r>
              <a:rPr lang="en-US" altLang="en-US" dirty="0">
                <a:ea typeface="ＭＳ Ｐゴシック" pitchFamily="34" charset="-128"/>
              </a:rPr>
              <a:t>A join operation is a Cartesian product which requires that tuples in the two relations match (under some condition).  It also specifies the attributes that are present in the result of the join </a:t>
            </a:r>
          </a:p>
          <a:p>
            <a:r>
              <a:rPr lang="en-US" altLang="en-US" dirty="0">
                <a:ea typeface="ＭＳ Ｐゴシック" pitchFamily="34" charset="-128"/>
              </a:rPr>
              <a:t>The join operations are typically used as subquery expressions in the </a:t>
            </a:r>
            <a:r>
              <a:rPr lang="en-US" altLang="en-US" b="1" dirty="0">
                <a:ea typeface="ＭＳ Ｐゴシック" pitchFamily="34" charset="-128"/>
              </a:rPr>
              <a:t>from </a:t>
            </a:r>
            <a:r>
              <a:rPr lang="en-US" altLang="en-US" dirty="0">
                <a:ea typeface="ＭＳ Ｐゴシック" pitchFamily="34" charset="-128"/>
              </a:rPr>
              <a:t>clause</a:t>
            </a:r>
          </a:p>
          <a:p>
            <a:r>
              <a:rPr lang="en-US" altLang="en-US" dirty="0">
                <a:ea typeface="ＭＳ Ｐゴシック" pitchFamily="34" charset="-128"/>
              </a:rPr>
              <a:t>Three types of joins:</a:t>
            </a:r>
          </a:p>
          <a:p>
            <a:pPr lvl="1"/>
            <a:r>
              <a:rPr lang="en-US" altLang="en-US" dirty="0">
                <a:ea typeface="ＭＳ Ｐゴシック" pitchFamily="34" charset="-128"/>
              </a:rPr>
              <a:t>Natural join</a:t>
            </a:r>
          </a:p>
          <a:p>
            <a:pPr lvl="1"/>
            <a:r>
              <a:rPr lang="en-US" altLang="en-US" dirty="0">
                <a:ea typeface="ＭＳ Ｐゴシック" pitchFamily="34" charset="-128"/>
              </a:rPr>
              <a:t>Inner join</a:t>
            </a:r>
          </a:p>
          <a:p>
            <a:pPr lvl="1"/>
            <a:r>
              <a:rPr lang="en-US" altLang="en-US" dirty="0">
                <a:ea typeface="ＭＳ Ｐゴシック" pitchFamily="34" charset="-128"/>
              </a:rPr>
              <a:t>Outer join</a:t>
            </a:r>
          </a:p>
          <a:p>
            <a:pPr lvl="1">
              <a:buFont typeface="Monotype Sorts" charset="2"/>
              <a:buNone/>
            </a:pPr>
            <a:endParaRPr lang="en-US" altLang="en-US" sz="2800" dirty="0">
              <a:ea typeface="ＭＳ Ｐゴシック" pitchFamily="34" charset="-128"/>
            </a:endParaRPr>
          </a:p>
          <a:p>
            <a:endParaRPr lang="en-US" altLang="en-US" sz="2800" dirty="0">
              <a:ea typeface="ＭＳ Ｐゴシック"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p>
        </p:txBody>
      </p:sp>
      <p:sp>
        <p:nvSpPr>
          <p:cNvPr id="62467" name="Rectangle 3"/>
          <p:cNvSpPr>
            <a:spLocks noGrp="1" noChangeArrowheads="1"/>
          </p:cNvSpPr>
          <p:nvPr>
            <p:ph idx="1"/>
          </p:nvPr>
        </p:nvSpPr>
        <p:spPr>
          <a:xfrm>
            <a:off x="146957" y="1086358"/>
            <a:ext cx="8518071" cy="5238242"/>
          </a:xfrm>
        </p:spPr>
        <p:txBody>
          <a:bodyPr/>
          <a:lstStyle/>
          <a:p>
            <a:r>
              <a:rPr lang="en-US" altLang="en-US" dirty="0"/>
              <a:t>The  </a:t>
            </a:r>
            <a:r>
              <a:rPr lang="en-US" altLang="en-US" b="1" dirty="0"/>
              <a:t>check </a:t>
            </a:r>
            <a:r>
              <a:rPr lang="en-US" altLang="en-US" dirty="0"/>
              <a:t>(P) clause specifies a </a:t>
            </a:r>
            <a:r>
              <a:rPr lang="en-US" altLang="en-US" b="1" dirty="0"/>
              <a:t>predicate P that must be satisfied by every tuple in a relation.</a:t>
            </a:r>
          </a:p>
          <a:p>
            <a:r>
              <a:rPr lang="en-US" altLang="en-US" dirty="0"/>
              <a:t>Example:  ensure that semester is one of fall, winter, spring or summer</a:t>
            </a:r>
          </a:p>
          <a:p>
            <a:pPr>
              <a:spcBef>
                <a:spcPts val="0"/>
              </a:spcBef>
              <a:buNone/>
            </a:pPr>
            <a:r>
              <a:rPr lang="en-US" altLang="en-US" b="1" dirty="0"/>
              <a:t>     </a:t>
            </a:r>
          </a:p>
          <a:p>
            <a:pPr>
              <a:spcBef>
                <a:spcPts val="0"/>
              </a:spcBef>
              <a:buNone/>
            </a:pPr>
            <a:r>
              <a:rPr lang="en-US" altLang="en-US" b="1" dirty="0"/>
              <a:t>              create table </a:t>
            </a:r>
            <a:r>
              <a:rPr lang="en-US" altLang="en-US" i="1" dirty="0"/>
              <a:t>section </a:t>
            </a:r>
          </a:p>
          <a:p>
            <a:pPr>
              <a:spcBef>
                <a:spcPts val="0"/>
              </a:spcBef>
              <a:buNone/>
            </a:pPr>
            <a:r>
              <a:rPr lang="en-US" altLang="en-US" i="1" dirty="0"/>
              <a:t>                   </a:t>
            </a:r>
            <a:r>
              <a:rPr lang="en-US" altLang="en-US" dirty="0"/>
              <a:t>(</a:t>
            </a:r>
            <a:r>
              <a:rPr lang="en-US" altLang="en-US" i="1" dirty="0" err="1"/>
              <a:t>course_id</a:t>
            </a:r>
            <a:r>
              <a:rPr lang="en-US" altLang="en-US" i="1" dirty="0"/>
              <a:t> </a:t>
            </a:r>
            <a:r>
              <a:rPr lang="en-US" altLang="en-US" b="1" dirty="0"/>
              <a:t>varchar </a:t>
            </a:r>
            <a:r>
              <a:rPr lang="en-US" altLang="en-US" dirty="0"/>
              <a:t>(8),</a:t>
            </a:r>
          </a:p>
          <a:p>
            <a:pPr>
              <a:spcBef>
                <a:spcPts val="0"/>
              </a:spcBef>
              <a:buNone/>
            </a:pPr>
            <a:r>
              <a:rPr lang="en-US" altLang="en-US" i="1" dirty="0"/>
              <a:t>                    </a:t>
            </a:r>
            <a:r>
              <a:rPr lang="en-US" altLang="en-US" i="1" dirty="0" err="1"/>
              <a:t>sec_id</a:t>
            </a:r>
            <a:r>
              <a:rPr lang="en-US" altLang="en-US" i="1" dirty="0"/>
              <a:t> </a:t>
            </a:r>
            <a:r>
              <a:rPr lang="en-US" altLang="en-US" b="1" dirty="0"/>
              <a:t>varchar </a:t>
            </a:r>
            <a:r>
              <a:rPr lang="en-US" altLang="en-US" dirty="0"/>
              <a:t>(8),</a:t>
            </a:r>
          </a:p>
          <a:p>
            <a:pPr>
              <a:spcBef>
                <a:spcPts val="0"/>
              </a:spcBef>
              <a:buNone/>
            </a:pPr>
            <a:r>
              <a:rPr lang="en-US" altLang="en-US" i="1" dirty="0"/>
              <a:t>                    semester </a:t>
            </a:r>
            <a:r>
              <a:rPr lang="en-US" altLang="en-US" b="1" dirty="0"/>
              <a:t>varchar </a:t>
            </a:r>
            <a:r>
              <a:rPr lang="en-US" altLang="en-US" dirty="0"/>
              <a:t>(6),</a:t>
            </a:r>
          </a:p>
          <a:p>
            <a:pPr>
              <a:spcBef>
                <a:spcPts val="0"/>
              </a:spcBef>
              <a:buNone/>
            </a:pPr>
            <a:r>
              <a:rPr lang="en-US" altLang="en-US" i="1" dirty="0"/>
              <a:t>                    year </a:t>
            </a:r>
            <a:r>
              <a:rPr lang="en-US" altLang="en-US" b="1" dirty="0"/>
              <a:t>numeric </a:t>
            </a:r>
            <a:r>
              <a:rPr lang="en-US" altLang="en-US" dirty="0"/>
              <a:t>(4,0),</a:t>
            </a:r>
          </a:p>
          <a:p>
            <a:pPr>
              <a:spcBef>
                <a:spcPts val="0"/>
              </a:spcBef>
              <a:buNone/>
            </a:pPr>
            <a:r>
              <a:rPr lang="en-US" altLang="en-US" i="1" dirty="0"/>
              <a:t>                    building </a:t>
            </a:r>
            <a:r>
              <a:rPr lang="en-US" altLang="en-US" b="1" dirty="0"/>
              <a:t>varchar </a:t>
            </a:r>
            <a:r>
              <a:rPr lang="en-US" altLang="en-US" dirty="0"/>
              <a:t>(15),</a:t>
            </a:r>
          </a:p>
          <a:p>
            <a:pPr>
              <a:spcBef>
                <a:spcPts val="0"/>
              </a:spcBef>
              <a:buNone/>
            </a:pPr>
            <a:r>
              <a:rPr lang="en-US" altLang="en-US" i="1" dirty="0"/>
              <a:t>                    </a:t>
            </a:r>
            <a:r>
              <a:rPr lang="en-US" altLang="en-US" i="1" dirty="0" err="1"/>
              <a:t>room_number</a:t>
            </a:r>
            <a:r>
              <a:rPr lang="en-US" altLang="en-US" i="1" dirty="0"/>
              <a:t> </a:t>
            </a:r>
            <a:r>
              <a:rPr lang="en-US" altLang="en-US" b="1" dirty="0"/>
              <a:t>varchar </a:t>
            </a:r>
            <a:r>
              <a:rPr lang="en-US" altLang="en-US" dirty="0"/>
              <a:t>(7),</a:t>
            </a:r>
          </a:p>
          <a:p>
            <a:pPr>
              <a:spcBef>
                <a:spcPts val="0"/>
              </a:spcBef>
              <a:buNone/>
            </a:pPr>
            <a:r>
              <a:rPr lang="en-US" altLang="en-US" i="1" dirty="0"/>
              <a:t>                    time slot id </a:t>
            </a:r>
            <a:r>
              <a:rPr lang="en-US" altLang="en-US" b="1" dirty="0"/>
              <a:t>varchar </a:t>
            </a:r>
            <a:r>
              <a:rPr lang="en-US" altLang="en-US" dirty="0"/>
              <a:t>(4), </a:t>
            </a:r>
          </a:p>
          <a:p>
            <a:pPr>
              <a:spcBef>
                <a:spcPts val="0"/>
              </a:spcBef>
              <a:buNone/>
            </a:pPr>
            <a:r>
              <a:rPr lang="en-US" altLang="en-US" b="1" dirty="0"/>
              <a:t>                    primary key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a:t>
            </a:r>
          </a:p>
          <a:p>
            <a:pPr>
              <a:spcBef>
                <a:spcPts val="0"/>
              </a:spcBef>
              <a:buNone/>
            </a:pPr>
            <a:r>
              <a:rPr lang="en-US" altLang="en-US" b="1" dirty="0"/>
              <a:t>                    </a:t>
            </a:r>
            <a:r>
              <a:rPr lang="en-US" altLang="en-US" b="1" dirty="0">
                <a:solidFill>
                  <a:srgbClr val="002060"/>
                </a:solidFill>
              </a:rPr>
              <a:t>check</a:t>
            </a:r>
            <a:r>
              <a:rPr lang="en-US" altLang="en-US" b="1" dirty="0"/>
              <a:t> </a:t>
            </a:r>
            <a:r>
              <a:rPr lang="en-US" altLang="en-US" dirty="0"/>
              <a:t>(</a:t>
            </a:r>
            <a:r>
              <a:rPr lang="en-US" altLang="en-US" i="1" dirty="0"/>
              <a:t>semester </a:t>
            </a:r>
            <a:r>
              <a:rPr lang="en-US" altLang="en-US" b="1" dirty="0"/>
              <a:t>in </a:t>
            </a:r>
            <a:r>
              <a:rPr lang="en-US" altLang="en-US"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p>
        </p:txBody>
      </p:sp>
      <p:sp>
        <p:nvSpPr>
          <p:cNvPr id="64515" name="Rectangle 3"/>
          <p:cNvSpPr>
            <a:spLocks noGrp="1" noChangeArrowheads="1"/>
          </p:cNvSpPr>
          <p:nvPr>
            <p:ph idx="1"/>
          </p:nvPr>
        </p:nvSpPr>
        <p:spPr>
          <a:xfrm>
            <a:off x="768350" y="1135063"/>
            <a:ext cx="7523394" cy="4943475"/>
          </a:xfrm>
        </p:spPr>
        <p:txBody>
          <a:bodyPr/>
          <a:lstStyle/>
          <a:p>
            <a:r>
              <a:rPr lang="en-US" altLang="en-US" sz="2400" dirty="0"/>
              <a:t>Ensures that a value that appears in one relation for a given set of attributes also appears for a certain set of attributes in another relation.</a:t>
            </a:r>
          </a:p>
          <a:p>
            <a:pPr lvl="1"/>
            <a:r>
              <a:rPr lang="en-US" altLang="en-US" sz="2400" dirty="0"/>
              <a:t>Example:  If “Biology” is a department name appearing in one of the tuples in the </a:t>
            </a:r>
            <a:r>
              <a:rPr lang="en-US" altLang="en-US" sz="2400" i="1" dirty="0"/>
              <a:t>instructor</a:t>
            </a:r>
            <a:r>
              <a:rPr lang="en-US" altLang="en-US" sz="2400" dirty="0"/>
              <a:t> relation, then there exists a tuple in the </a:t>
            </a:r>
            <a:r>
              <a:rPr lang="en-US" altLang="en-US" sz="2400" i="1" dirty="0"/>
              <a:t>department</a:t>
            </a:r>
            <a:r>
              <a:rPr lang="en-US" altLang="en-US" sz="2400" dirty="0"/>
              <a:t> relation for “Biology”.</a:t>
            </a:r>
          </a:p>
          <a:p>
            <a:r>
              <a:rPr lang="en-US" altLang="en-US" sz="2400" dirty="0"/>
              <a:t>Let A be a set of attributes.  Let R and S be two relations that contain attributes A and where A is the primary key of S. A is said to be a  </a:t>
            </a:r>
            <a:r>
              <a:rPr lang="en-US" altLang="en-US" sz="2400" b="1" dirty="0">
                <a:solidFill>
                  <a:srgbClr val="002060"/>
                </a:solidFill>
              </a:rPr>
              <a:t>foreign key</a:t>
            </a:r>
            <a:r>
              <a:rPr lang="en-US" altLang="en-US" sz="2400" dirty="0">
                <a:solidFill>
                  <a:srgbClr val="002060"/>
                </a:solidFill>
              </a:rPr>
              <a:t> </a:t>
            </a:r>
            <a:r>
              <a:rPr lang="en-US" altLang="en-US" sz="2400" dirty="0"/>
              <a:t>of R if for any values of A appearing in R these values also appear in 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p>
        </p:txBody>
      </p:sp>
      <p:sp>
        <p:nvSpPr>
          <p:cNvPr id="64515" name="Rectangle 3"/>
          <p:cNvSpPr>
            <a:spLocks noGrp="1" noChangeArrowheads="1"/>
          </p:cNvSpPr>
          <p:nvPr>
            <p:ph idx="1"/>
          </p:nvPr>
        </p:nvSpPr>
        <p:spPr>
          <a:xfrm>
            <a:off x="768351" y="1135063"/>
            <a:ext cx="7787820" cy="4607151"/>
          </a:xfrm>
        </p:spPr>
        <p:txBody>
          <a:bodyPr/>
          <a:lstStyle/>
          <a:p>
            <a:r>
              <a:rPr lang="en-US" altLang="en-US" sz="2400" dirty="0"/>
              <a:t>Foreign </a:t>
            </a:r>
            <a:r>
              <a:rPr lang="en-US" altLang="en-US" sz="2400" i="1" dirty="0"/>
              <a:t>keys can be </a:t>
            </a:r>
            <a:r>
              <a:rPr lang="en-US" altLang="en-US" sz="2400" dirty="0"/>
              <a:t>specified as part of the SQL </a:t>
            </a:r>
            <a:r>
              <a:rPr lang="en-US" altLang="en-US" sz="2400" b="1" dirty="0"/>
              <a:t>create</a:t>
            </a:r>
            <a:r>
              <a:rPr lang="en-US" altLang="en-US" sz="2400" dirty="0"/>
              <a:t> </a:t>
            </a:r>
            <a:r>
              <a:rPr lang="en-US" altLang="en-US" sz="2400" b="1" dirty="0"/>
              <a:t>table </a:t>
            </a:r>
            <a:r>
              <a:rPr lang="en-US" altLang="en-US" sz="2400" dirty="0"/>
              <a:t> statement </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a:t>
            </a:r>
          </a:p>
          <a:p>
            <a:r>
              <a:rPr lang="en-US" altLang="en-US" sz="2400" dirty="0"/>
              <a:t>By default, a foreign key references the primary-key attributes of the referenced table.</a:t>
            </a:r>
          </a:p>
          <a:p>
            <a:r>
              <a:rPr lang="en-US" altLang="en-US" sz="2400" dirty="0"/>
              <a:t>SQL allows  a list of attributes of the referenced relation to be specified explicitly.</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 </a:t>
            </a:r>
            <a:r>
              <a:rPr lang="en-US" altLang="en-US" sz="2400" dirty="0"/>
              <a:t>(</a:t>
            </a:r>
            <a:r>
              <a:rPr lang="en-US" altLang="en-US" sz="2400" i="1" dirty="0"/>
              <a:t>dept_name</a:t>
            </a:r>
            <a:r>
              <a:rPr lang="en-US" altLang="en-US" sz="24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p>
        </p:txBody>
      </p:sp>
      <p:sp>
        <p:nvSpPr>
          <p:cNvPr id="66563" name="Rectangle 3"/>
          <p:cNvSpPr>
            <a:spLocks noGrp="1" noChangeArrowheads="1"/>
          </p:cNvSpPr>
          <p:nvPr>
            <p:ph idx="1"/>
          </p:nvPr>
        </p:nvSpPr>
        <p:spPr>
          <a:xfrm>
            <a:off x="772359" y="1123279"/>
            <a:ext cx="7806431" cy="4447401"/>
          </a:xfrm>
        </p:spPr>
        <p:txBody>
          <a:bodyPr/>
          <a:lstStyle/>
          <a:p>
            <a:pPr>
              <a:tabLst>
                <a:tab pos="2173288" algn="l"/>
              </a:tabLst>
            </a:pPr>
            <a:r>
              <a:rPr lang="en-US" altLang="en-US" dirty="0"/>
              <a:t>When a referential-integrity constraint is violated, the normal procedure is to reject the action that caused the violation.</a:t>
            </a:r>
          </a:p>
          <a:p>
            <a:pPr>
              <a:tabLst>
                <a:tab pos="2173288" algn="l"/>
              </a:tabLst>
            </a:pPr>
            <a:r>
              <a:rPr lang="en-US" altLang="en-US" dirty="0"/>
              <a:t>An alternative, in case of delete or update is to cascade</a:t>
            </a:r>
          </a:p>
          <a:p>
            <a:pPr>
              <a:buNone/>
              <a:tabLst>
                <a:tab pos="2173288" algn="l"/>
              </a:tabLst>
            </a:pPr>
            <a:r>
              <a:rPr lang="en-US" altLang="en-US" b="1" dirty="0"/>
              <a:t>            create table </a:t>
            </a:r>
            <a:r>
              <a:rPr lang="en-US" altLang="en-US" i="1" dirty="0"/>
              <a:t>course </a:t>
            </a:r>
            <a:r>
              <a:rPr lang="en-US" altLang="en-US" dirty="0"/>
              <a:t>(</a:t>
            </a:r>
            <a:br>
              <a:rPr lang="en-US" altLang="en-US" dirty="0"/>
            </a:br>
            <a:r>
              <a:rPr lang="en-US" altLang="en-US" dirty="0"/>
              <a:t>             (…</a:t>
            </a:r>
            <a:br>
              <a:rPr lang="en-US" altLang="en-US" dirty="0"/>
            </a:br>
            <a:r>
              <a:rPr lang="en-US" altLang="en-US" dirty="0"/>
              <a:t>              </a:t>
            </a:r>
            <a:r>
              <a:rPr lang="en-US" altLang="en-US" i="1" dirty="0"/>
              <a:t>dept_name </a:t>
            </a:r>
            <a:r>
              <a:rPr lang="en-US" altLang="en-US" b="1" dirty="0" err="1"/>
              <a:t>varchar</a:t>
            </a:r>
            <a:r>
              <a:rPr lang="en-US" altLang="en-US" dirty="0"/>
              <a:t>(20),</a:t>
            </a:r>
            <a:br>
              <a:rPr lang="en-US" altLang="en-US" dirty="0"/>
            </a:br>
            <a:r>
              <a:rPr lang="en-US" altLang="en-US" dirty="0"/>
              <a:t>              </a:t>
            </a:r>
            <a:r>
              <a:rPr lang="en-US" altLang="en-US" b="1" dirty="0"/>
              <a:t>foreign key </a:t>
            </a:r>
            <a:r>
              <a:rPr lang="en-US" altLang="en-US" dirty="0"/>
              <a:t>(</a:t>
            </a:r>
            <a:r>
              <a:rPr lang="en-US" altLang="en-US" i="1" dirty="0"/>
              <a:t>dept_name</a:t>
            </a:r>
            <a:r>
              <a:rPr lang="en-US" altLang="en-US" dirty="0"/>
              <a:t>) </a:t>
            </a:r>
            <a:r>
              <a:rPr lang="en-US" altLang="en-US" b="1" dirty="0"/>
              <a:t>references </a:t>
            </a:r>
            <a:r>
              <a:rPr lang="en-US" altLang="en-US" i="1" dirty="0"/>
              <a:t>department</a:t>
            </a:r>
            <a:br>
              <a:rPr lang="en-US" altLang="en-US" i="1" dirty="0"/>
            </a:br>
            <a:r>
              <a:rPr lang="en-US" altLang="en-US" i="1" dirty="0"/>
              <a:t>                   </a:t>
            </a:r>
            <a:r>
              <a:rPr lang="en-US" altLang="en-US" b="1" dirty="0"/>
              <a:t>on delete cascade</a:t>
            </a:r>
            <a:br>
              <a:rPr lang="en-US" altLang="en-US" b="1" dirty="0"/>
            </a:br>
            <a:r>
              <a:rPr lang="en-US" altLang="en-US" b="1" dirty="0"/>
              <a:t>                   on update cascade</a:t>
            </a:r>
            <a:r>
              <a:rPr lang="en-US" altLang="en-US" dirty="0"/>
              <a:t>,</a:t>
            </a:r>
            <a:br>
              <a:rPr lang="en-US" altLang="en-US" dirty="0"/>
            </a:br>
            <a:r>
              <a:rPr lang="en-US" altLang="en-US" dirty="0"/>
              <a:t>                . . .) </a:t>
            </a:r>
          </a:p>
          <a:p>
            <a:pPr>
              <a:tabLst>
                <a:tab pos="2173288" algn="l"/>
              </a:tabLst>
            </a:pPr>
            <a:r>
              <a:rPr lang="en-US" altLang="en-US" dirty="0"/>
              <a:t>Instead of cascade we can use :  </a:t>
            </a:r>
          </a:p>
          <a:p>
            <a:pPr lvl="1">
              <a:tabLst>
                <a:tab pos="2173288" algn="l"/>
              </a:tabLst>
            </a:pPr>
            <a:r>
              <a:rPr lang="en-US" altLang="en-US" b="1" dirty="0"/>
              <a:t>set null</a:t>
            </a:r>
            <a:r>
              <a:rPr lang="en-US" altLang="en-US" dirty="0"/>
              <a:t>,</a:t>
            </a:r>
          </a:p>
          <a:p>
            <a:pPr lvl="1">
              <a:tabLst>
                <a:tab pos="2173288" algn="l"/>
              </a:tabLst>
            </a:pPr>
            <a:r>
              <a:rPr lang="en-US" altLang="en-US" b="1" dirty="0"/>
              <a:t>set default</a:t>
            </a:r>
            <a:endParaRPr lang="en-US" altLang="en-US" dirty="0"/>
          </a:p>
          <a:p>
            <a:pPr>
              <a:buFont typeface="Monotype Sorts" charset="2"/>
              <a:buNone/>
              <a:tabLst>
                <a:tab pos="2173288" algn="l"/>
              </a:tabLst>
            </a:pPr>
            <a:endParaRPr lang="en-US" altLang="en-US" sz="2800"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p>
        </p:txBody>
      </p:sp>
      <p:sp>
        <p:nvSpPr>
          <p:cNvPr id="68611" name="Rectangle 3"/>
          <p:cNvSpPr>
            <a:spLocks noGrp="1" noChangeArrowheads="1"/>
          </p:cNvSpPr>
          <p:nvPr>
            <p:ph idx="1"/>
          </p:nvPr>
        </p:nvSpPr>
        <p:spPr>
          <a:xfrm>
            <a:off x="283030" y="1001486"/>
            <a:ext cx="8195976" cy="4972595"/>
          </a:xfrm>
        </p:spPr>
        <p:txBody>
          <a:bodyPr/>
          <a:lstStyle/>
          <a:p>
            <a:r>
              <a:rPr lang="en-US" altLang="en-US" dirty="0"/>
              <a:t>Consider:</a:t>
            </a:r>
          </a:p>
          <a:p>
            <a:pPr lvl="1">
              <a:buFont typeface="Monotype Sorts" charset="2"/>
              <a:buNone/>
            </a:pPr>
            <a:r>
              <a:rPr lang="en-US" altLang="en-US" b="1" dirty="0"/>
              <a:t>      create table </a:t>
            </a:r>
            <a:r>
              <a:rPr lang="en-US" altLang="en-US" i="1" dirty="0"/>
              <a:t>person </a:t>
            </a:r>
            <a:r>
              <a:rPr lang="en-US" altLang="en-US" dirty="0"/>
              <a:t>(</a:t>
            </a:r>
            <a:br>
              <a:rPr lang="en-US" altLang="en-US" dirty="0"/>
            </a:br>
            <a:r>
              <a:rPr lang="en-US" altLang="en-US" dirty="0"/>
              <a:t>	     </a:t>
            </a:r>
            <a:r>
              <a:rPr lang="en-US" altLang="en-US" i="1" dirty="0"/>
              <a:t>ID</a:t>
            </a:r>
            <a:r>
              <a:rPr lang="en-US" altLang="en-US" dirty="0"/>
              <a:t>  </a:t>
            </a:r>
            <a:r>
              <a:rPr lang="en-US" altLang="en-US" b="1" dirty="0"/>
              <a:t>char</a:t>
            </a:r>
            <a:r>
              <a:rPr lang="en-US" altLang="en-US" dirty="0"/>
              <a:t>(10),</a:t>
            </a:r>
            <a:br>
              <a:rPr lang="en-US" altLang="en-US" dirty="0"/>
            </a:br>
            <a:r>
              <a:rPr lang="en-US" altLang="en-US" dirty="0"/>
              <a:t>        </a:t>
            </a:r>
            <a:r>
              <a:rPr lang="en-US" altLang="en-US" i="1" dirty="0"/>
              <a:t>name </a:t>
            </a:r>
            <a:r>
              <a:rPr lang="en-US" altLang="en-US" b="1" dirty="0"/>
              <a:t>char</a:t>
            </a:r>
            <a:r>
              <a:rPr lang="en-US" altLang="en-US" dirty="0"/>
              <a:t>(40),</a:t>
            </a:r>
            <a:br>
              <a:rPr lang="en-US" altLang="en-US" dirty="0"/>
            </a:br>
            <a:r>
              <a:rPr lang="en-US" altLang="en-US" dirty="0"/>
              <a:t>        </a:t>
            </a:r>
            <a:r>
              <a:rPr lang="en-US" altLang="en-US" i="1" dirty="0"/>
              <a:t>mother</a:t>
            </a:r>
            <a:r>
              <a:rPr lang="en-US" altLang="en-US" dirty="0"/>
              <a:t> </a:t>
            </a:r>
            <a:r>
              <a:rPr lang="en-US" altLang="en-US" b="1" dirty="0"/>
              <a:t>char</a:t>
            </a:r>
            <a:r>
              <a:rPr lang="en-US" altLang="en-US" dirty="0"/>
              <a:t>(10),</a:t>
            </a:r>
            <a:br>
              <a:rPr lang="en-US" altLang="en-US" dirty="0"/>
            </a:br>
            <a:r>
              <a:rPr lang="en-US" altLang="en-US" dirty="0"/>
              <a:t>        </a:t>
            </a:r>
            <a:r>
              <a:rPr lang="en-US" altLang="en-US" i="1" dirty="0"/>
              <a:t>father </a:t>
            </a:r>
            <a:r>
              <a:rPr lang="en-US" altLang="en-US" b="1" dirty="0"/>
              <a:t> char</a:t>
            </a:r>
            <a:r>
              <a:rPr lang="en-US" altLang="en-US" dirty="0"/>
              <a:t>(10),</a:t>
            </a:r>
            <a:br>
              <a:rPr lang="en-US" altLang="en-US" dirty="0"/>
            </a:br>
            <a:r>
              <a:rPr lang="en-US" altLang="en-US" dirty="0"/>
              <a:t>        </a:t>
            </a:r>
            <a:r>
              <a:rPr lang="en-US" altLang="en-US" b="1" dirty="0"/>
              <a:t>primary key</a:t>
            </a:r>
            <a:r>
              <a:rPr lang="en-US" altLang="en-US" i="1" dirty="0"/>
              <a:t> ID,</a:t>
            </a:r>
            <a:br>
              <a:rPr lang="en-US" altLang="en-US" i="1" dirty="0"/>
            </a:br>
            <a:r>
              <a:rPr lang="en-US" altLang="en-US" i="1" dirty="0"/>
              <a:t>        </a:t>
            </a:r>
            <a:r>
              <a:rPr lang="en-US" altLang="en-US" b="1" dirty="0"/>
              <a:t>foreign key </a:t>
            </a:r>
            <a:r>
              <a:rPr lang="en-US" altLang="en-US" i="1" dirty="0"/>
              <a:t>father</a:t>
            </a:r>
            <a:r>
              <a:rPr lang="en-US" altLang="en-US" b="1" dirty="0"/>
              <a:t> references </a:t>
            </a:r>
            <a:r>
              <a:rPr lang="en-US" altLang="en-US" i="1" dirty="0"/>
              <a:t>person,</a:t>
            </a:r>
            <a:br>
              <a:rPr lang="en-US" altLang="en-US" dirty="0"/>
            </a:br>
            <a:r>
              <a:rPr lang="en-US" altLang="en-US" dirty="0"/>
              <a:t>        </a:t>
            </a:r>
            <a:r>
              <a:rPr lang="en-US" altLang="en-US" b="1" dirty="0"/>
              <a:t>foreign key </a:t>
            </a:r>
            <a:r>
              <a:rPr lang="en-US" altLang="en-US" i="1" dirty="0"/>
              <a:t>mother</a:t>
            </a:r>
            <a:r>
              <a:rPr lang="en-US" altLang="en-US" dirty="0"/>
              <a:t> </a:t>
            </a:r>
            <a:r>
              <a:rPr lang="en-US" altLang="en-US" b="1" dirty="0"/>
              <a:t>references </a:t>
            </a:r>
            <a:r>
              <a:rPr lang="en-US" altLang="en-US" i="1" dirty="0"/>
              <a:t> person</a:t>
            </a:r>
            <a:r>
              <a:rPr lang="en-US" altLang="en-US" dirty="0"/>
              <a:t>)</a:t>
            </a:r>
          </a:p>
          <a:p>
            <a:r>
              <a:rPr lang="en-US" altLang="en-US" dirty="0"/>
              <a:t>How to insert a tuple without causing constraint violation?</a:t>
            </a:r>
          </a:p>
          <a:p>
            <a:pPr lvl="1"/>
            <a:endParaRPr lang="en-US" altLang="en-US" sz="2800" dirty="0"/>
          </a:p>
        </p:txBody>
      </p:sp>
      <p:sp>
        <p:nvSpPr>
          <p:cNvPr id="5" name="TextBox 4">
            <a:extLst>
              <a:ext uri="{FF2B5EF4-FFF2-40B4-BE49-F238E27FC236}">
                <a16:creationId xmlns:a16="http://schemas.microsoft.com/office/drawing/2014/main" id="{20EDF9F5-2756-4156-BB36-A660E69E559B}"/>
              </a:ext>
            </a:extLst>
          </p:cNvPr>
          <p:cNvSpPr txBox="1"/>
          <p:nvPr/>
        </p:nvSpPr>
        <p:spPr>
          <a:xfrm>
            <a:off x="421339" y="4705909"/>
            <a:ext cx="7919357" cy="1631216"/>
          </a:xfrm>
          <a:prstGeom prst="rect">
            <a:avLst/>
          </a:prstGeom>
          <a:noFill/>
        </p:spPr>
        <p:txBody>
          <a:bodyPr wrap="square">
            <a:spAutoFit/>
          </a:bodyPr>
          <a:lstStyle/>
          <a:p>
            <a:pPr marL="800100" lvl="1" indent="-342900">
              <a:buFont typeface="Arial" panose="020B0604020202020204" pitchFamily="34" charset="0"/>
              <a:buChar char="•"/>
            </a:pPr>
            <a:r>
              <a:rPr lang="en-US" altLang="en-US" sz="2000" dirty="0"/>
              <a:t>Insert father and mother of a person before inserting person</a:t>
            </a:r>
          </a:p>
          <a:p>
            <a:pPr marL="800100" lvl="1" indent="-342900">
              <a:buFont typeface="Arial" panose="020B0604020202020204" pitchFamily="34" charset="0"/>
              <a:buChar char="•"/>
            </a:pPr>
            <a:r>
              <a:rPr lang="en-US" altLang="en-US" sz="2000" dirty="0"/>
              <a:t>OR, set </a:t>
            </a:r>
            <a:r>
              <a:rPr lang="en-US" altLang="en-US" sz="2000" b="1" dirty="0"/>
              <a:t>father and mother </a:t>
            </a:r>
            <a:r>
              <a:rPr lang="en-US" altLang="en-US" sz="2000" dirty="0"/>
              <a:t>to null initially, update after inserting all persons (not possible if father and mother attributes declared to be </a:t>
            </a:r>
            <a:r>
              <a:rPr lang="en-US" altLang="en-US" sz="2000" b="1" dirty="0"/>
              <a:t>not null</a:t>
            </a:r>
            <a:r>
              <a:rPr lang="en-US" altLang="en-US" sz="2000" dirty="0"/>
              <a:t>) </a:t>
            </a:r>
          </a:p>
          <a:p>
            <a:pPr marL="800100" lvl="1" indent="-342900">
              <a:buFont typeface="Arial" panose="020B0604020202020204" pitchFamily="34" charset="0"/>
              <a:buChar char="•"/>
            </a:pPr>
            <a:r>
              <a:rPr lang="en-US" altLang="en-US" sz="2000" dirty="0"/>
              <a:t>OR defer constraint</a:t>
            </a:r>
            <a:r>
              <a:rPr lang="en-US" altLang="en-US" sz="2000" b="1" dirty="0"/>
              <a:t> </a:t>
            </a:r>
            <a:r>
              <a:rPr lang="en-US" altLang="en-US" sz="2000" dirty="0"/>
              <a:t>checking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p>
        </p:txBody>
      </p:sp>
      <p:sp>
        <p:nvSpPr>
          <p:cNvPr id="69635" name="Rectangle 3"/>
          <p:cNvSpPr>
            <a:spLocks noGrp="1" noChangeArrowheads="1"/>
          </p:cNvSpPr>
          <p:nvPr>
            <p:ph idx="1"/>
          </p:nvPr>
        </p:nvSpPr>
        <p:spPr>
          <a:xfrm>
            <a:off x="451757" y="1093789"/>
            <a:ext cx="7850995" cy="4173156"/>
          </a:xfrm>
        </p:spPr>
        <p:txBody>
          <a:bodyPr/>
          <a:lstStyle/>
          <a:p>
            <a:r>
              <a:rPr lang="en-US" altLang="en-US" sz="2400" dirty="0"/>
              <a:t>The predicate in the check clause can be an arbitrary predicate that can include a subquery.</a:t>
            </a:r>
          </a:p>
          <a:p>
            <a:pPr>
              <a:buNone/>
            </a:pPr>
            <a:r>
              <a:rPr lang="en-US" altLang="en-US" sz="2400" b="1" dirty="0"/>
              <a:t>          check </a:t>
            </a:r>
            <a:r>
              <a:rPr lang="en-US" altLang="en-US" sz="2400" dirty="0"/>
              <a:t>(</a:t>
            </a:r>
            <a:r>
              <a:rPr lang="en-US" altLang="en-US" sz="2400" i="1" dirty="0" err="1"/>
              <a:t>time_slot_id</a:t>
            </a:r>
            <a:r>
              <a:rPr lang="en-US" altLang="en-US" sz="2400" i="1" dirty="0"/>
              <a:t>  </a:t>
            </a:r>
            <a:r>
              <a:rPr lang="en-US" altLang="en-US" sz="2400" b="1" dirty="0"/>
              <a:t>in </a:t>
            </a:r>
            <a:r>
              <a:rPr lang="en-US" altLang="en-US" sz="2400" dirty="0"/>
              <a:t>(</a:t>
            </a:r>
            <a:r>
              <a:rPr lang="en-US" altLang="en-US" sz="2400" b="1" dirty="0"/>
              <a:t>select </a:t>
            </a:r>
            <a:r>
              <a:rPr lang="en-US" altLang="en-US" sz="2400" i="1" dirty="0" err="1"/>
              <a:t>time_slot_id</a:t>
            </a:r>
            <a:r>
              <a:rPr lang="en-US" altLang="en-US" sz="2400" i="1" dirty="0"/>
              <a:t> </a:t>
            </a:r>
            <a:r>
              <a:rPr lang="en-US" altLang="en-US" sz="2400" b="1" dirty="0"/>
              <a:t>from </a:t>
            </a:r>
            <a:r>
              <a:rPr lang="en-US" altLang="en-US" sz="2400" i="1" dirty="0" err="1"/>
              <a:t>time_slot</a:t>
            </a:r>
            <a:r>
              <a:rPr lang="en-US" altLang="en-US" sz="2400" dirty="0"/>
              <a:t>))</a:t>
            </a:r>
          </a:p>
          <a:p>
            <a:pPr>
              <a:buNone/>
            </a:pPr>
            <a:r>
              <a:rPr lang="en-US" altLang="en-US" sz="2400" dirty="0"/>
              <a:t>     The check condition states  that the  </a:t>
            </a:r>
            <a:r>
              <a:rPr lang="en-US" altLang="en-US" sz="2400" dirty="0" err="1"/>
              <a:t>time_slot_id</a:t>
            </a:r>
            <a:r>
              <a:rPr lang="en-US" altLang="en-US" sz="2400" dirty="0"/>
              <a:t> in each tuple in the </a:t>
            </a:r>
            <a:r>
              <a:rPr lang="en-US" altLang="en-US" sz="2400" i="1" dirty="0"/>
              <a:t>section</a:t>
            </a:r>
            <a:r>
              <a:rPr lang="en-US" altLang="en-US" sz="2400" dirty="0"/>
              <a:t>  relation is actually the identifier of a time slot in the </a:t>
            </a:r>
            <a:r>
              <a:rPr lang="en-US" altLang="en-US" sz="2400" i="1" dirty="0" err="1"/>
              <a:t>time_slot</a:t>
            </a:r>
            <a:r>
              <a:rPr lang="en-US" altLang="en-US" sz="2400" dirty="0"/>
              <a:t> relation.</a:t>
            </a:r>
          </a:p>
          <a:p>
            <a:pPr lvl="1"/>
            <a:endParaRPr lang="en-US" altLang="en-US" sz="2400" dirty="0"/>
          </a:p>
          <a:p>
            <a:pPr>
              <a:buNone/>
            </a:pPr>
            <a:endParaRPr lang="en-US" altLang="en-US" sz="3200" dirty="0"/>
          </a:p>
        </p:txBody>
      </p:sp>
      <p:sp>
        <p:nvSpPr>
          <p:cNvPr id="5" name="TextBox 4">
            <a:extLst>
              <a:ext uri="{FF2B5EF4-FFF2-40B4-BE49-F238E27FC236}">
                <a16:creationId xmlns:a16="http://schemas.microsoft.com/office/drawing/2014/main" id="{C4C9DA79-AC6D-4607-A37C-52AF6DC23846}"/>
              </a:ext>
            </a:extLst>
          </p:cNvPr>
          <p:cNvSpPr txBox="1"/>
          <p:nvPr/>
        </p:nvSpPr>
        <p:spPr>
          <a:xfrm>
            <a:off x="1246414" y="4194551"/>
            <a:ext cx="5671457"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The condition has to be checked not only when a tuple is inserted or modified in </a:t>
            </a:r>
            <a:r>
              <a:rPr lang="en-US" altLang="en-US" sz="2400" i="1" dirty="0"/>
              <a:t>section</a:t>
            </a:r>
            <a:r>
              <a:rPr lang="en-US" altLang="en-US" sz="2400" dirty="0"/>
              <a:t> , but also when the relation </a:t>
            </a:r>
            <a:r>
              <a:rPr lang="en-US" altLang="en-US" sz="2400" i="1" dirty="0" err="1"/>
              <a:t>time_slot</a:t>
            </a:r>
            <a:r>
              <a:rPr lang="en-US" altLang="en-US" sz="2400" i="1" dirty="0"/>
              <a:t> </a:t>
            </a:r>
            <a:r>
              <a:rPr lang="en-US" altLang="en-US" sz="2400" dirty="0"/>
              <a:t>changes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p>
        </p:txBody>
      </p:sp>
      <p:sp>
        <p:nvSpPr>
          <p:cNvPr id="69635" name="Rectangle 3"/>
          <p:cNvSpPr>
            <a:spLocks noGrp="1" noChangeArrowheads="1"/>
          </p:cNvSpPr>
          <p:nvPr>
            <p:ph idx="1"/>
          </p:nvPr>
        </p:nvSpPr>
        <p:spPr>
          <a:xfrm>
            <a:off x="0" y="1138227"/>
            <a:ext cx="8868428" cy="5393201"/>
          </a:xfrm>
        </p:spPr>
        <p:txBody>
          <a:bodyPr/>
          <a:lstStyle/>
          <a:p>
            <a:r>
              <a:rPr lang="en-US" altLang="en-US" sz="2400" dirty="0"/>
              <a:t>An </a:t>
            </a:r>
            <a:r>
              <a:rPr lang="en-US" altLang="en-US" sz="2400" b="1" dirty="0">
                <a:solidFill>
                  <a:srgbClr val="002060"/>
                </a:solidFill>
              </a:rPr>
              <a:t>assertion</a:t>
            </a:r>
            <a:r>
              <a:rPr lang="en-US" altLang="en-US" sz="2400" dirty="0">
                <a:solidFill>
                  <a:srgbClr val="002060"/>
                </a:solidFill>
              </a:rPr>
              <a:t> </a:t>
            </a:r>
            <a:r>
              <a:rPr lang="en-US" altLang="en-US" sz="2400" dirty="0"/>
              <a:t>is a predicate expressing a condition that we wish the database always to satisfy.</a:t>
            </a:r>
          </a:p>
          <a:p>
            <a:r>
              <a:rPr lang="en-US" altLang="en-US" sz="2400" dirty="0"/>
              <a:t>The following constraints, can be expressed using assertions:</a:t>
            </a:r>
          </a:p>
          <a:p>
            <a:r>
              <a:rPr lang="en-US" altLang="en-US" sz="2400" dirty="0"/>
              <a:t>For each tuple in the </a:t>
            </a:r>
            <a:r>
              <a:rPr lang="en-US" altLang="en-US" sz="2400" b="1" i="1" dirty="0"/>
              <a:t>student</a:t>
            </a:r>
            <a:r>
              <a:rPr lang="en-US" altLang="en-US" sz="2400" b="1" dirty="0"/>
              <a:t> relation</a:t>
            </a:r>
            <a:r>
              <a:rPr lang="en-US" altLang="en-US" sz="2400" dirty="0"/>
              <a:t>, the value of the attribute </a:t>
            </a:r>
            <a:r>
              <a:rPr lang="en-US" altLang="en-US" sz="2400" b="1" i="1" dirty="0"/>
              <a:t>tot_cred</a:t>
            </a:r>
            <a:r>
              <a:rPr lang="en-US" altLang="en-US" sz="2400" dirty="0"/>
              <a:t> must equal the sum of credits of courses that the student has completed successfully.</a:t>
            </a:r>
          </a:p>
          <a:p>
            <a:r>
              <a:rPr lang="en-US" altLang="en-US" sz="2400" dirty="0"/>
              <a:t>An instructor cannot teach in two different classrooms in a semester in the same time slot</a:t>
            </a:r>
          </a:p>
          <a:p>
            <a:r>
              <a:rPr lang="en-US" altLang="en-US" sz="2400" dirty="0"/>
              <a:t>An assertion in SQL takes the form:</a:t>
            </a:r>
          </a:p>
          <a:p>
            <a:pPr>
              <a:buNone/>
            </a:pPr>
            <a:r>
              <a:rPr lang="en-US" altLang="en-US" sz="2400" dirty="0"/>
              <a:t>        </a:t>
            </a:r>
            <a:r>
              <a:rPr lang="en-US" altLang="en-US" sz="2400" b="1" dirty="0">
                <a:solidFill>
                  <a:srgbClr val="002060"/>
                </a:solidFill>
              </a:rPr>
              <a:t>create assertion</a:t>
            </a:r>
            <a:r>
              <a:rPr lang="en-US" altLang="en-US" sz="2400" dirty="0"/>
              <a:t> &lt;assertion-name&gt; </a:t>
            </a:r>
            <a:r>
              <a:rPr lang="en-US" altLang="en-US" sz="2400" b="1" dirty="0">
                <a:solidFill>
                  <a:srgbClr val="002060"/>
                </a:solidFill>
              </a:rPr>
              <a:t>check</a:t>
            </a:r>
            <a:r>
              <a:rPr lang="en-US" altLang="en-US" sz="2400" b="1" dirty="0"/>
              <a:t> </a:t>
            </a:r>
            <a:r>
              <a:rPr lang="en-US" altLang="en-US" sz="2400" dirty="0"/>
              <a:t>(&lt;predicate&gt;);</a:t>
            </a:r>
          </a:p>
          <a:p>
            <a:endParaRPr lang="en-US" altLang="en-US"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p>
        </p:txBody>
      </p:sp>
      <p:sp>
        <p:nvSpPr>
          <p:cNvPr id="70659" name="Rectangle 3"/>
          <p:cNvSpPr>
            <a:spLocks noGrp="1" noChangeArrowheads="1"/>
          </p:cNvSpPr>
          <p:nvPr>
            <p:ph idx="1"/>
          </p:nvPr>
        </p:nvSpPr>
        <p:spPr>
          <a:xfrm>
            <a:off x="237995" y="1102059"/>
            <a:ext cx="8720948" cy="5592427"/>
          </a:xfrm>
        </p:spPr>
        <p:txBody>
          <a:bodyPr/>
          <a:lstStyle/>
          <a:p>
            <a:pPr>
              <a:tabLst>
                <a:tab pos="1250950" algn="l"/>
              </a:tabLst>
            </a:pPr>
            <a:r>
              <a:rPr lang="en-US" altLang="en-US" sz="2400" b="1" dirty="0">
                <a:solidFill>
                  <a:srgbClr val="002060"/>
                </a:solidFill>
              </a:rPr>
              <a:t>date:</a:t>
            </a:r>
            <a:r>
              <a:rPr lang="en-US" altLang="en-US" sz="2400" dirty="0"/>
              <a:t>  Dates, containing a (4 digit) year, month and date</a:t>
            </a:r>
          </a:p>
          <a:p>
            <a:pPr lvl="1">
              <a:tabLst>
                <a:tab pos="1250950" algn="l"/>
              </a:tabLst>
            </a:pPr>
            <a:r>
              <a:rPr lang="en-US" altLang="en-US" sz="2400" dirty="0"/>
              <a:t>Example:  </a:t>
            </a:r>
            <a:r>
              <a:rPr lang="en-US" altLang="en-US" sz="2400" b="1" dirty="0"/>
              <a:t>date</a:t>
            </a:r>
            <a:r>
              <a:rPr lang="en-US" altLang="en-US" sz="2400" dirty="0"/>
              <a:t> '2005-7-27'</a:t>
            </a:r>
          </a:p>
          <a:p>
            <a:pPr>
              <a:tabLst>
                <a:tab pos="1250950" algn="l"/>
              </a:tabLst>
            </a:pPr>
            <a:r>
              <a:rPr lang="en-US" altLang="en-US" sz="2400" b="1" dirty="0">
                <a:solidFill>
                  <a:srgbClr val="002060"/>
                </a:solidFill>
              </a:rPr>
              <a:t>time:</a:t>
            </a:r>
            <a:r>
              <a:rPr lang="en-US" altLang="en-US" sz="2400" b="1" dirty="0"/>
              <a:t> </a:t>
            </a:r>
            <a:r>
              <a:rPr lang="en-US" altLang="en-US" sz="2400" dirty="0"/>
              <a:t> Time of day, in hours, minutes and seconds.</a:t>
            </a:r>
          </a:p>
          <a:p>
            <a:pPr lvl="1">
              <a:tabLst>
                <a:tab pos="1250950" algn="l"/>
              </a:tabLst>
            </a:pPr>
            <a:r>
              <a:rPr lang="en-US" altLang="en-US" sz="2400" dirty="0"/>
              <a:t>Example: </a:t>
            </a:r>
            <a:r>
              <a:rPr lang="en-US" altLang="en-US" sz="2400" b="1" dirty="0"/>
              <a:t> time</a:t>
            </a:r>
            <a:r>
              <a:rPr lang="en-US" altLang="en-US" sz="2400" dirty="0"/>
              <a:t> '09:00:30'        </a:t>
            </a:r>
            <a:r>
              <a:rPr lang="en-US" altLang="en-US" sz="2400" b="1" dirty="0"/>
              <a:t> time</a:t>
            </a:r>
            <a:r>
              <a:rPr lang="en-US" altLang="en-US" sz="2400" dirty="0"/>
              <a:t> '09:00:30.75'</a:t>
            </a:r>
          </a:p>
          <a:p>
            <a:pPr>
              <a:tabLst>
                <a:tab pos="1250950" algn="l"/>
              </a:tabLst>
            </a:pPr>
            <a:r>
              <a:rPr lang="en-US" altLang="en-US" sz="2400" b="1" dirty="0">
                <a:solidFill>
                  <a:srgbClr val="002060"/>
                </a:solidFill>
              </a:rPr>
              <a:t>timestamp:</a:t>
            </a:r>
            <a:r>
              <a:rPr lang="en-US" altLang="en-US" sz="2400" dirty="0"/>
              <a:t> date plus time of day</a:t>
            </a:r>
          </a:p>
          <a:p>
            <a:pPr lvl="1">
              <a:tabLst>
                <a:tab pos="1250950" algn="l"/>
              </a:tabLst>
            </a:pPr>
            <a:r>
              <a:rPr lang="en-US" altLang="en-US" sz="2400" dirty="0"/>
              <a:t>Example:  </a:t>
            </a:r>
            <a:r>
              <a:rPr lang="en-US" altLang="en-US" sz="2400" b="1" dirty="0"/>
              <a:t>timestamp</a:t>
            </a:r>
            <a:r>
              <a:rPr lang="en-US" altLang="en-US" sz="2400" dirty="0"/>
              <a:t>  '2005-7-27 09:00:30.75'</a:t>
            </a:r>
          </a:p>
          <a:p>
            <a:pPr>
              <a:tabLst>
                <a:tab pos="1250950" algn="l"/>
              </a:tabLst>
            </a:pPr>
            <a:r>
              <a:rPr lang="en-US" altLang="en-US" sz="2400" b="1" dirty="0">
                <a:solidFill>
                  <a:srgbClr val="002060"/>
                </a:solidFill>
              </a:rPr>
              <a:t>interval:</a:t>
            </a:r>
            <a:r>
              <a:rPr lang="en-US" altLang="en-US" sz="2400" dirty="0"/>
              <a:t>  period of time</a:t>
            </a:r>
          </a:p>
          <a:p>
            <a:pPr lvl="1">
              <a:tabLst>
                <a:tab pos="1250950" algn="l"/>
              </a:tabLst>
            </a:pPr>
            <a:r>
              <a:rPr lang="en-US" altLang="en-US" sz="2400" dirty="0"/>
              <a:t>Example:   interval  '1' day</a:t>
            </a:r>
          </a:p>
          <a:p>
            <a:pPr lvl="1">
              <a:tabLst>
                <a:tab pos="1250950" algn="l"/>
              </a:tabLst>
            </a:pPr>
            <a:r>
              <a:rPr lang="en-US" altLang="en-US" sz="2400" b="1" dirty="0"/>
              <a:t>Subtracting</a:t>
            </a:r>
            <a:r>
              <a:rPr lang="en-US" altLang="en-US" sz="2400" dirty="0"/>
              <a:t> a </a:t>
            </a:r>
            <a:r>
              <a:rPr lang="en-US" altLang="en-US" sz="2400" b="1" dirty="0"/>
              <a:t>date</a:t>
            </a:r>
            <a:r>
              <a:rPr lang="en-US" altLang="en-US" sz="2400" dirty="0"/>
              <a:t>/</a:t>
            </a:r>
            <a:r>
              <a:rPr lang="en-US" altLang="en-US" sz="2400" b="1" dirty="0"/>
              <a:t>time</a:t>
            </a:r>
            <a:r>
              <a:rPr lang="en-US" altLang="en-US" sz="2400" dirty="0"/>
              <a:t>/</a:t>
            </a:r>
            <a:r>
              <a:rPr lang="en-US" altLang="en-US" sz="2400" b="1" dirty="0"/>
              <a:t>timestamp</a:t>
            </a:r>
            <a:r>
              <a:rPr lang="en-US" altLang="en-US" sz="2400" dirty="0"/>
              <a:t> value from another gives an interval value</a:t>
            </a:r>
          </a:p>
          <a:p>
            <a:pPr lvl="1">
              <a:tabLst>
                <a:tab pos="1250950" algn="l"/>
              </a:tabLst>
            </a:pPr>
            <a:r>
              <a:rPr lang="en-US" altLang="en-US" sz="2400" b="1" dirty="0"/>
              <a:t>Interval</a:t>
            </a:r>
            <a:r>
              <a:rPr lang="en-US" altLang="en-US" sz="2400" dirty="0"/>
              <a:t> </a:t>
            </a:r>
            <a:r>
              <a:rPr lang="en-US" altLang="en-US" sz="2400" b="1" dirty="0"/>
              <a:t>values</a:t>
            </a:r>
            <a:r>
              <a:rPr lang="en-US" altLang="en-US" sz="2400" dirty="0"/>
              <a:t> can be added to date/time/timestamp values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p>
        </p:txBody>
      </p:sp>
      <p:sp>
        <p:nvSpPr>
          <p:cNvPr id="76803" name="Rectangle 3"/>
          <p:cNvSpPr>
            <a:spLocks noGrp="1" noChangeArrowheads="1"/>
          </p:cNvSpPr>
          <p:nvPr>
            <p:ph idx="1"/>
          </p:nvPr>
        </p:nvSpPr>
        <p:spPr>
          <a:xfrm>
            <a:off x="0" y="1121229"/>
            <a:ext cx="8845550" cy="4931228"/>
          </a:xfrm>
        </p:spPr>
        <p:txBody>
          <a:bodyPr/>
          <a:lstStyle/>
          <a:p>
            <a:r>
              <a:rPr lang="en-US" altLang="en-US" sz="2400" dirty="0"/>
              <a:t>Large objects (photos, videos, CAD files, etc.) are stored as a </a:t>
            </a:r>
            <a:r>
              <a:rPr lang="en-US" altLang="en-US" sz="2400" i="1" dirty="0"/>
              <a:t>large object</a:t>
            </a:r>
            <a:r>
              <a:rPr lang="en-US" altLang="en-US" sz="2400" dirty="0"/>
              <a:t>:</a:t>
            </a:r>
          </a:p>
          <a:p>
            <a:pPr lvl="1"/>
            <a:r>
              <a:rPr lang="en-US" altLang="en-US" sz="2400" b="1" dirty="0">
                <a:solidFill>
                  <a:srgbClr val="002060"/>
                </a:solidFill>
              </a:rPr>
              <a:t>blob</a:t>
            </a:r>
            <a:r>
              <a:rPr lang="en-US" altLang="en-US" sz="2400" dirty="0"/>
              <a:t>: binary large object -- object is a </a:t>
            </a:r>
            <a:r>
              <a:rPr lang="en-US" altLang="en-US" sz="2400" b="1" dirty="0"/>
              <a:t>large collection of uninterpreted binary data </a:t>
            </a:r>
            <a:r>
              <a:rPr lang="en-US" altLang="en-US" sz="2400" dirty="0"/>
              <a:t>(whose interpretation is left to an application outside of the database system)</a:t>
            </a:r>
          </a:p>
          <a:p>
            <a:pPr lvl="1"/>
            <a:r>
              <a:rPr lang="en-US" altLang="en-US" sz="2400" b="1" dirty="0">
                <a:solidFill>
                  <a:srgbClr val="002060"/>
                </a:solidFill>
              </a:rPr>
              <a:t>clob</a:t>
            </a:r>
            <a:r>
              <a:rPr lang="en-US" altLang="en-US" sz="2400" dirty="0"/>
              <a:t>: </a:t>
            </a:r>
            <a:r>
              <a:rPr lang="en-US" altLang="en-US" sz="2400" b="1" dirty="0"/>
              <a:t>character large object </a:t>
            </a:r>
            <a:r>
              <a:rPr lang="en-US" altLang="en-US" sz="2400" dirty="0"/>
              <a:t>-- object is a large collection of character data</a:t>
            </a:r>
          </a:p>
          <a:p>
            <a:r>
              <a:rPr lang="en-US" altLang="en-US" sz="2400" dirty="0"/>
              <a:t>When a query returns a large object, a pointer is returned rather than the large object itself.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p>
        </p:txBody>
      </p:sp>
      <p:sp>
        <p:nvSpPr>
          <p:cNvPr id="73731" name="Rectangle 3"/>
          <p:cNvSpPr>
            <a:spLocks noGrp="1" noChangeArrowheads="1"/>
          </p:cNvSpPr>
          <p:nvPr>
            <p:ph idx="1"/>
          </p:nvPr>
        </p:nvSpPr>
        <p:spPr>
          <a:xfrm>
            <a:off x="438411" y="1135063"/>
            <a:ext cx="7949686" cy="4476597"/>
          </a:xfrm>
        </p:spPr>
        <p:txBody>
          <a:bodyPr/>
          <a:lstStyle/>
          <a:p>
            <a:pPr>
              <a:tabLst>
                <a:tab pos="1146175" algn="l"/>
                <a:tab pos="1890713" algn="l"/>
              </a:tabLst>
            </a:pPr>
            <a:r>
              <a:rPr lang="en-US" altLang="en-US" sz="2400" b="1" dirty="0">
                <a:solidFill>
                  <a:srgbClr val="002060"/>
                </a:solidFill>
              </a:rPr>
              <a:t>create type </a:t>
            </a:r>
            <a:r>
              <a:rPr lang="en-US" altLang="en-US" sz="2400" dirty="0"/>
              <a:t>construct in SQL creates user-defined type</a:t>
            </a:r>
          </a:p>
          <a:p>
            <a:pPr>
              <a:buFont typeface="Monotype Sorts" charset="2"/>
              <a:buNone/>
              <a:tabLst>
                <a:tab pos="1146175" algn="l"/>
                <a:tab pos="1890713" algn="l"/>
              </a:tabLst>
            </a:pPr>
            <a:r>
              <a:rPr lang="en-US" altLang="en-US" sz="1050" dirty="0"/>
              <a:t> </a:t>
            </a:r>
          </a:p>
          <a:p>
            <a:pPr lvl="1">
              <a:buFont typeface="Monotype Sorts" charset="2"/>
              <a:buNone/>
              <a:tabLst>
                <a:tab pos="1146175" algn="l"/>
                <a:tab pos="1890713" algn="l"/>
              </a:tabLst>
            </a:pPr>
            <a:r>
              <a:rPr lang="en-US" altLang="en-US" sz="2400" b="1" dirty="0"/>
              <a:t>		create type </a:t>
            </a:r>
            <a:r>
              <a:rPr lang="en-US" altLang="en-US" sz="2400" i="1" dirty="0"/>
              <a:t>Dollars</a:t>
            </a:r>
            <a:r>
              <a:rPr lang="en-US" altLang="en-US" sz="2400" b="1" dirty="0"/>
              <a:t> as numeric (12,2) final </a:t>
            </a:r>
            <a:br>
              <a:rPr lang="en-US" altLang="en-US" sz="2400" b="1" dirty="0"/>
            </a:br>
            <a:r>
              <a:rPr lang="en-US" altLang="en-US" sz="1050" b="1" dirty="0"/>
              <a:t> </a:t>
            </a:r>
            <a:endParaRPr lang="en-US" altLang="en-US" sz="1050" dirty="0"/>
          </a:p>
          <a:p>
            <a:pPr>
              <a:tabLst>
                <a:tab pos="1146175" algn="l"/>
                <a:tab pos="1890713" algn="l"/>
              </a:tabLst>
            </a:pPr>
            <a:r>
              <a:rPr lang="en-US" altLang="en-US" sz="2400" dirty="0"/>
              <a:t>Example:</a:t>
            </a:r>
          </a:p>
          <a:p>
            <a:pPr>
              <a:buNone/>
              <a:tabLst>
                <a:tab pos="1146175" algn="l"/>
                <a:tab pos="1890713" algn="l"/>
              </a:tabLst>
            </a:pPr>
            <a:r>
              <a:rPr lang="en-US" altLang="en-US" sz="2400" b="1" dirty="0"/>
              <a:t>               create table </a:t>
            </a:r>
            <a:r>
              <a:rPr lang="en-US" altLang="en-US" sz="2400" i="1" dirty="0"/>
              <a:t>department</a:t>
            </a:r>
            <a:br>
              <a:rPr lang="en-US" altLang="en-US" sz="2400" i="1" dirty="0"/>
            </a:br>
            <a:r>
              <a:rPr lang="en-US" altLang="en-US" sz="2400" i="1" dirty="0"/>
              <a:t>          </a:t>
            </a:r>
            <a:r>
              <a:rPr lang="en-US" altLang="en-US" sz="2400" dirty="0"/>
              <a:t>(</a:t>
            </a: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dirty="0"/>
              <a:t>          </a:t>
            </a:r>
            <a:r>
              <a:rPr lang="en-US" altLang="en-US" sz="2400" i="1" dirty="0"/>
              <a:t>building </a:t>
            </a:r>
            <a:r>
              <a:rPr lang="en-US" altLang="en-US" sz="2400" b="1" dirty="0" err="1"/>
              <a:t>varchar</a:t>
            </a:r>
            <a:r>
              <a:rPr lang="en-US" altLang="en-US" sz="2400" b="1" dirty="0"/>
              <a:t> </a:t>
            </a:r>
            <a:r>
              <a:rPr lang="en-US" altLang="en-US" sz="2400" dirty="0"/>
              <a:t>(15),</a:t>
            </a:r>
            <a:br>
              <a:rPr lang="en-US" altLang="en-US" sz="2400" dirty="0"/>
            </a:br>
            <a:r>
              <a:rPr lang="en-US" altLang="en-US" sz="2400" dirty="0"/>
              <a:t>          </a:t>
            </a:r>
            <a:r>
              <a:rPr lang="en-US" altLang="en-US" sz="2400" i="1" dirty="0"/>
              <a:t>budget Dollars</a:t>
            </a:r>
            <a:r>
              <a:rPr lang="en-US"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idx="1"/>
          </p:nvPr>
        </p:nvSpPr>
        <p:spPr>
          <a:xfrm>
            <a:off x="768350" y="1078992"/>
            <a:ext cx="7647681" cy="4983163"/>
          </a:xfrm>
        </p:spPr>
        <p:txBody>
          <a:bodyPr/>
          <a:lstStyle/>
          <a:p>
            <a:r>
              <a:rPr lang="en-US" altLang="en-US" dirty="0">
                <a:ea typeface="ＭＳ Ｐゴシック" pitchFamily="34" charset="-128"/>
              </a:rPr>
              <a:t>Natural join matches tuples with the same values for all common attributes, and retains only one copy of each common column.</a:t>
            </a:r>
          </a:p>
          <a:p>
            <a:r>
              <a:rPr lang="en-US" altLang="en-US" dirty="0">
                <a:ea typeface="ＭＳ Ｐゴシック" pitchFamily="34" charset="-128"/>
              </a:rPr>
              <a:t>List the names of instructors along with the course ID of the courses that they taught</a:t>
            </a:r>
          </a:p>
          <a:p>
            <a:pPr lvl="1"/>
            <a:r>
              <a:rPr lang="en-US" altLang="en-US" b="1" dirty="0">
                <a:ea typeface="ＭＳ Ｐゴシック" pitchFamily="34" charset="-128"/>
              </a:rPr>
              <a:t>select </a:t>
            </a:r>
            <a:r>
              <a:rPr lang="en-US" altLang="en-US" i="1" dirty="0">
                <a:ea typeface="ＭＳ Ｐゴシック" pitchFamily="34" charset="-128"/>
              </a:rPr>
              <a:t>name</a:t>
            </a:r>
            <a:r>
              <a:rPr lang="en-US" altLang="en-US" dirty="0">
                <a:ea typeface="ＭＳ Ｐゴシック" pitchFamily="34" charset="-128"/>
              </a:rPr>
              <a:t>, </a:t>
            </a:r>
            <a:r>
              <a:rPr lang="en-US" altLang="en-US" i="1" dirty="0" err="1">
                <a:ea typeface="ＭＳ Ｐゴシック" pitchFamily="34" charset="-128"/>
              </a:rPr>
              <a:t>course_id</a:t>
            </a:r>
            <a:br>
              <a:rPr lang="en-US" altLang="en-US" i="1"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 students, takes</a:t>
            </a:r>
            <a:br>
              <a:rPr lang="en-US" altLang="en-US" i="1" dirty="0">
                <a:ea typeface="ＭＳ Ｐゴシック" pitchFamily="34" charset="-128"/>
              </a:rPr>
            </a:br>
            <a:r>
              <a:rPr lang="en-US" altLang="en-US" b="1" dirty="0">
                <a:ea typeface="ＭＳ Ｐゴシック" pitchFamily="34" charset="-128"/>
              </a:rPr>
              <a:t>where </a:t>
            </a:r>
            <a:r>
              <a:rPr lang="en-US" altLang="en-US" i="1" dirty="0">
                <a:ea typeface="ＭＳ Ｐゴシック" pitchFamily="34" charset="-128"/>
              </a:rPr>
              <a:t>student.ID </a:t>
            </a:r>
            <a:r>
              <a:rPr lang="en-US" altLang="en-US" dirty="0">
                <a:ea typeface="ＭＳ Ｐゴシック" pitchFamily="34" charset="-128"/>
              </a:rPr>
              <a:t>= </a:t>
            </a:r>
            <a:r>
              <a:rPr lang="en-US" altLang="en-US" i="1" dirty="0">
                <a:ea typeface="ＭＳ Ｐゴシック" pitchFamily="34" charset="-128"/>
              </a:rPr>
              <a:t>takes.ID</a:t>
            </a:r>
            <a:r>
              <a:rPr lang="en-US" altLang="en-US" dirty="0">
                <a:ea typeface="ＭＳ Ｐゴシック" pitchFamily="34" charset="-128"/>
              </a:rPr>
              <a:t>;</a:t>
            </a:r>
          </a:p>
          <a:p>
            <a:r>
              <a:rPr lang="en-US" altLang="en-US" dirty="0">
                <a:ea typeface="ＭＳ Ｐゴシック" pitchFamily="34" charset="-128"/>
              </a:rPr>
              <a:t>Same query in SQL with “natural join” construct</a:t>
            </a:r>
          </a:p>
          <a:p>
            <a:pPr lvl="1"/>
            <a:r>
              <a:rPr lang="en-US" altLang="en-US" b="1" dirty="0">
                <a:ea typeface="ＭＳ Ｐゴシック" pitchFamily="34" charset="-128"/>
              </a:rPr>
              <a:t>select </a:t>
            </a:r>
            <a:r>
              <a:rPr lang="en-US" altLang="en-US" i="1" dirty="0">
                <a:ea typeface="ＭＳ Ｐゴシック" pitchFamily="34" charset="-128"/>
              </a:rPr>
              <a:t>name</a:t>
            </a:r>
            <a:r>
              <a:rPr lang="en-US" altLang="en-US" dirty="0">
                <a:ea typeface="ＭＳ Ｐゴシック" pitchFamily="34" charset="-128"/>
              </a:rPr>
              <a:t>,</a:t>
            </a:r>
            <a:r>
              <a:rPr lang="en-US" altLang="en-US" i="1" dirty="0">
                <a:ea typeface="ＭＳ Ｐゴシック" pitchFamily="34" charset="-128"/>
              </a:rPr>
              <a:t> </a:t>
            </a:r>
            <a:r>
              <a:rPr lang="en-US" altLang="en-US" i="1" dirty="0" err="1">
                <a:ea typeface="ＭＳ Ｐゴシック" pitchFamily="34" charset="-128"/>
              </a:rPr>
              <a:t>course_id</a:t>
            </a:r>
            <a:br>
              <a:rPr lang="en-US" altLang="en-US" i="1"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student </a:t>
            </a:r>
            <a:r>
              <a:rPr lang="en-US" altLang="en-US" b="1" dirty="0">
                <a:ea typeface="ＭＳ Ｐゴシック" pitchFamily="34" charset="-128"/>
              </a:rPr>
              <a:t>natural join </a:t>
            </a:r>
            <a:r>
              <a:rPr lang="en-US" altLang="en-US" i="1" dirty="0">
                <a:ea typeface="ＭＳ Ｐゴシック" pitchFamily="34" charset="-128"/>
              </a:rPr>
              <a:t>takes</a:t>
            </a:r>
            <a:r>
              <a:rPr lang="en-US" altLang="en-US" dirty="0">
                <a:ea typeface="ＭＳ Ｐゴシック" pitchFamily="34" charset="-128"/>
              </a:rPr>
              <a:t>;</a:t>
            </a:r>
          </a:p>
          <a:p>
            <a:pPr>
              <a:buFont typeface="Monotype Sorts" charset="2"/>
              <a:buNone/>
            </a:pPr>
            <a:endParaRPr lang="en-US" altLang="en-US" sz="2800" dirty="0">
              <a:ea typeface="ＭＳ Ｐゴシック"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en-US" sz="2800" dirty="0">
                <a:ea typeface="+mj-ea"/>
              </a:rPr>
              <a:t>Domains</a:t>
            </a:r>
          </a:p>
        </p:txBody>
      </p:sp>
      <p:sp>
        <p:nvSpPr>
          <p:cNvPr id="75779" name="Rectangle 3"/>
          <p:cNvSpPr>
            <a:spLocks noGrp="1" noChangeArrowheads="1"/>
          </p:cNvSpPr>
          <p:nvPr>
            <p:ph idx="1"/>
          </p:nvPr>
        </p:nvSpPr>
        <p:spPr>
          <a:xfrm>
            <a:off x="97971" y="1132113"/>
            <a:ext cx="9046029" cy="5464629"/>
          </a:xfrm>
        </p:spPr>
        <p:txBody>
          <a:bodyPr/>
          <a:lstStyle/>
          <a:p>
            <a:r>
              <a:rPr lang="en-US" altLang="en-US" sz="2400" b="1" dirty="0">
                <a:solidFill>
                  <a:srgbClr val="002060"/>
                </a:solidFill>
              </a:rPr>
              <a:t>create domain</a:t>
            </a:r>
            <a:r>
              <a:rPr lang="en-US" altLang="en-US" sz="2400" dirty="0">
                <a:solidFill>
                  <a:srgbClr val="002060"/>
                </a:solidFill>
              </a:rPr>
              <a:t> </a:t>
            </a:r>
            <a:r>
              <a:rPr lang="en-US" altLang="en-US" sz="2400" dirty="0"/>
              <a:t>construct in SQL-92 creates user-defined domain types</a:t>
            </a:r>
          </a:p>
          <a:p>
            <a:pPr>
              <a:buFont typeface="Monotype Sorts" charset="2"/>
              <a:buNone/>
            </a:pPr>
            <a:r>
              <a:rPr lang="en-US" altLang="en-US" sz="1050" dirty="0"/>
              <a:t> </a:t>
            </a:r>
          </a:p>
          <a:p>
            <a:pPr lvl="1">
              <a:buFont typeface="Monotype Sorts" charset="2"/>
              <a:buNone/>
            </a:pPr>
            <a:r>
              <a:rPr lang="en-US" altLang="en-US" sz="2400" b="1" dirty="0"/>
              <a:t>		create domain </a:t>
            </a:r>
            <a:r>
              <a:rPr lang="en-US" altLang="en-US" sz="2400" i="1" dirty="0" err="1"/>
              <a:t>person_name</a:t>
            </a:r>
            <a:r>
              <a:rPr lang="en-US" altLang="en-US" sz="2400" i="1" dirty="0"/>
              <a:t> </a:t>
            </a:r>
            <a:r>
              <a:rPr lang="en-US" altLang="en-US" sz="2400" b="1" dirty="0"/>
              <a:t>char</a:t>
            </a:r>
            <a:r>
              <a:rPr lang="en-US" altLang="en-US" sz="2400" dirty="0"/>
              <a:t>(20) </a:t>
            </a:r>
            <a:r>
              <a:rPr lang="en-US" altLang="en-US" sz="2400" b="1" dirty="0"/>
              <a:t>not null</a:t>
            </a:r>
          </a:p>
          <a:p>
            <a:pPr lvl="1">
              <a:buFont typeface="Monotype Sorts" charset="2"/>
              <a:buNone/>
            </a:pPr>
            <a:r>
              <a:rPr lang="en-US" altLang="en-US" sz="1050" dirty="0"/>
              <a:t> </a:t>
            </a:r>
          </a:p>
          <a:p>
            <a:r>
              <a:rPr lang="en-US" altLang="en-US" sz="2400" dirty="0"/>
              <a:t>Types and domains are similar.  Domains can have constraints, such as </a:t>
            </a:r>
            <a:r>
              <a:rPr lang="en-US" altLang="en-US" sz="2400" b="1" dirty="0"/>
              <a:t>not null</a:t>
            </a:r>
            <a:r>
              <a:rPr lang="en-US" altLang="en-US" sz="2400" dirty="0"/>
              <a:t>, specified on them.</a:t>
            </a:r>
          </a:p>
          <a:p>
            <a:r>
              <a:rPr lang="en-US" altLang="en-US" sz="2400" dirty="0"/>
              <a:t>Example:</a:t>
            </a:r>
            <a:endParaRPr lang="en-US" altLang="en-US" sz="2400" b="1" dirty="0"/>
          </a:p>
          <a:p>
            <a:pPr>
              <a:buNone/>
            </a:pPr>
            <a:r>
              <a:rPr lang="en-US" altLang="en-US" sz="2400" b="1" dirty="0"/>
              <a:t>        create domain </a:t>
            </a:r>
            <a:r>
              <a:rPr lang="en-US" altLang="en-US" sz="2400" i="1" dirty="0" err="1"/>
              <a:t>degree_level</a:t>
            </a:r>
            <a:r>
              <a:rPr lang="en-US" altLang="en-US" sz="2400" i="1" dirty="0"/>
              <a:t> </a:t>
            </a:r>
            <a:r>
              <a:rPr lang="en-US" altLang="en-US" sz="2400" b="1" dirty="0"/>
              <a:t>varchar</a:t>
            </a:r>
            <a:r>
              <a:rPr lang="en-US" altLang="en-US" sz="2400" dirty="0"/>
              <a:t>(10)</a:t>
            </a:r>
            <a:br>
              <a:rPr lang="en-US" altLang="en-US" sz="2400" dirty="0"/>
            </a:br>
            <a:r>
              <a:rPr lang="en-US" altLang="en-US" sz="2400" dirty="0"/>
              <a:t>       </a:t>
            </a:r>
            <a:r>
              <a:rPr lang="en-US" altLang="en-US" sz="2400" b="1" dirty="0"/>
              <a:t>constraint </a:t>
            </a:r>
            <a:r>
              <a:rPr lang="en-US" altLang="en-US" sz="2400" i="1" dirty="0" err="1"/>
              <a:t>degree_level_test</a:t>
            </a:r>
            <a:br>
              <a:rPr lang="en-US" altLang="en-US" sz="2400" i="1" dirty="0"/>
            </a:br>
            <a:r>
              <a:rPr lang="en-US" altLang="en-US" sz="2400" i="1" dirty="0"/>
              <a:t>            </a:t>
            </a:r>
            <a:r>
              <a:rPr lang="en-US" altLang="en-US" sz="2400" b="1" dirty="0"/>
              <a:t>check </a:t>
            </a:r>
            <a:r>
              <a:rPr lang="en-US" altLang="en-US" sz="2400" dirty="0"/>
              <a:t>(</a:t>
            </a:r>
            <a:r>
              <a:rPr lang="en-US" altLang="en-US" sz="2400" b="1" dirty="0"/>
              <a:t>value in </a:t>
            </a:r>
            <a:r>
              <a:rPr lang="en-US" altLang="en-US" sz="2400" dirty="0"/>
              <a:t>('Bachelors', 'Masters', 'Doctorate'));</a:t>
            </a:r>
          </a:p>
          <a:p>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p>
        </p:txBody>
      </p:sp>
      <p:sp>
        <p:nvSpPr>
          <p:cNvPr id="72707" name="Rectangle 3"/>
          <p:cNvSpPr>
            <a:spLocks noGrp="1" noChangeArrowheads="1"/>
          </p:cNvSpPr>
          <p:nvPr>
            <p:ph idx="1"/>
          </p:nvPr>
        </p:nvSpPr>
        <p:spPr>
          <a:xfrm>
            <a:off x="81419" y="1093789"/>
            <a:ext cx="8918532" cy="4956282"/>
          </a:xfrm>
        </p:spPr>
        <p:txBody>
          <a:bodyPr/>
          <a:lstStyle/>
          <a:p>
            <a:r>
              <a:rPr lang="en-US" altLang="en-US" sz="2400" dirty="0"/>
              <a:t>Many queries reference only a small proportion of the records in a table. </a:t>
            </a:r>
          </a:p>
          <a:p>
            <a:r>
              <a:rPr lang="en-US" altLang="en-US" sz="2400" dirty="0"/>
              <a:t>It is inefficient for the system to read every record to find  a record with  particular value</a:t>
            </a:r>
          </a:p>
          <a:p>
            <a:r>
              <a:rPr lang="en-US" altLang="en-US" sz="2400" dirty="0"/>
              <a:t>An </a:t>
            </a:r>
            <a:r>
              <a:rPr lang="en-US" altLang="en-US" sz="2400" b="1" dirty="0">
                <a:solidFill>
                  <a:srgbClr val="002060"/>
                </a:solidFill>
              </a:rPr>
              <a:t>index</a:t>
            </a:r>
            <a:r>
              <a:rPr lang="en-US" altLang="en-US" sz="2400" dirty="0"/>
              <a:t> on an attribute of a relation is a data structure that allows the database system to find those tuples in the relation that have a specified value for that attribute efficiently, without scanning through all the tuples of the relation.</a:t>
            </a:r>
          </a:p>
          <a:p>
            <a:r>
              <a:rPr lang="en-US" altLang="en-US" sz="2400" dirty="0"/>
              <a:t>We create an index with the </a:t>
            </a:r>
            <a:r>
              <a:rPr lang="en-US" altLang="en-US" sz="2400" b="1" dirty="0"/>
              <a:t>create index </a:t>
            </a:r>
            <a:r>
              <a:rPr lang="en-US" altLang="en-US" sz="2400" dirty="0"/>
              <a:t>command</a:t>
            </a:r>
          </a:p>
          <a:p>
            <a:pPr>
              <a:buNone/>
            </a:pPr>
            <a:r>
              <a:rPr lang="en-US" altLang="en-US" sz="2400" dirty="0"/>
              <a:t>         </a:t>
            </a:r>
            <a:r>
              <a:rPr lang="en-US" altLang="en-US" sz="2400" b="1" dirty="0"/>
              <a:t>create index </a:t>
            </a:r>
            <a:r>
              <a:rPr lang="en-US" altLang="en-US" sz="2400" dirty="0"/>
              <a:t>&lt;name&gt; </a:t>
            </a:r>
            <a:r>
              <a:rPr lang="en-US" altLang="en-US" sz="2400" b="1" dirty="0"/>
              <a:t>on </a:t>
            </a:r>
            <a:r>
              <a:rPr lang="en-US" altLang="en-US" sz="2400" dirty="0"/>
              <a:t>&lt;relation-name&gt; (attribute);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p>
        </p:txBody>
      </p:sp>
      <p:sp>
        <p:nvSpPr>
          <p:cNvPr id="72707" name="Rectangle 3"/>
          <p:cNvSpPr>
            <a:spLocks noGrp="1" noChangeArrowheads="1"/>
          </p:cNvSpPr>
          <p:nvPr>
            <p:ph idx="1"/>
          </p:nvPr>
        </p:nvSpPr>
        <p:spPr>
          <a:xfrm>
            <a:off x="424543" y="951978"/>
            <a:ext cx="8421007" cy="5492365"/>
          </a:xfrm>
        </p:spPr>
        <p:txBody>
          <a:bodyPr/>
          <a:lstStyle/>
          <a:p>
            <a:r>
              <a:rPr lang="en-US" altLang="en-US" sz="2400" b="1" dirty="0"/>
              <a:t>create table </a:t>
            </a:r>
            <a:r>
              <a:rPr lang="en-US" altLang="en-US" sz="2400" i="1" dirty="0"/>
              <a:t>student	</a:t>
            </a:r>
            <a:br>
              <a:rPr lang="en-US" altLang="en-US" sz="2400" i="1" dirty="0"/>
            </a:br>
            <a:r>
              <a:rPr lang="en-US" altLang="en-US" sz="2400" dirty="0"/>
              <a:t>(</a:t>
            </a:r>
            <a:r>
              <a:rPr lang="en-US" altLang="en-US" sz="2400" i="1" dirty="0"/>
              <a:t>ID </a:t>
            </a:r>
            <a:r>
              <a:rPr lang="en-US" altLang="en-US" sz="2400" b="1" dirty="0" err="1"/>
              <a:t>varchar</a:t>
            </a:r>
            <a:r>
              <a:rPr lang="en-US" altLang="en-US" sz="2400" b="1" dirty="0"/>
              <a:t> </a:t>
            </a:r>
            <a:r>
              <a:rPr lang="en-US" altLang="en-US" sz="2400" dirty="0"/>
              <a:t>(5),</a:t>
            </a:r>
            <a:br>
              <a:rPr lang="en-US" altLang="en-US" sz="2400" dirty="0"/>
            </a:br>
            <a:r>
              <a:rPr lang="en-US" altLang="en-US" sz="2400" i="1" dirty="0"/>
              <a:t>name </a:t>
            </a:r>
            <a:r>
              <a:rPr lang="en-US" altLang="en-US" sz="2400" b="1" dirty="0" err="1"/>
              <a:t>varchar</a:t>
            </a:r>
            <a:r>
              <a:rPr lang="en-US" altLang="en-US" sz="2400" b="1" dirty="0"/>
              <a:t> </a:t>
            </a:r>
            <a:r>
              <a:rPr lang="en-US" altLang="en-US" sz="2400" dirty="0"/>
              <a:t>(20) </a:t>
            </a:r>
            <a:r>
              <a:rPr lang="en-US" altLang="en-US" sz="2400" b="1" dirty="0"/>
              <a:t>not null</a:t>
            </a:r>
            <a:r>
              <a:rPr lang="en-US" altLang="en-US" sz="2400" dirty="0"/>
              <a:t>,</a:t>
            </a:r>
            <a:br>
              <a:rPr lang="en-US" altLang="en-US" sz="2400" dirty="0"/>
            </a:b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i="1" dirty="0"/>
              <a:t>tot_cred </a:t>
            </a:r>
            <a:r>
              <a:rPr lang="en-US" altLang="en-US" sz="2400" b="1" dirty="0"/>
              <a:t>numeric </a:t>
            </a:r>
            <a:r>
              <a:rPr lang="en-US" altLang="en-US" sz="2400" dirty="0"/>
              <a:t>(3,0) </a:t>
            </a:r>
            <a:r>
              <a:rPr lang="en-US" altLang="en-US" sz="2400" b="1" dirty="0"/>
              <a:t>default </a:t>
            </a:r>
            <a:r>
              <a:rPr lang="en-US" altLang="en-US" sz="2400" dirty="0"/>
              <a:t>0,</a:t>
            </a:r>
            <a:br>
              <a:rPr lang="en-US" altLang="en-US" sz="2400" dirty="0"/>
            </a:br>
            <a:r>
              <a:rPr lang="en-US" altLang="en-US" sz="2400" b="1" dirty="0"/>
              <a:t>primary key </a:t>
            </a:r>
            <a:r>
              <a:rPr lang="en-US" altLang="en-US" sz="2400" dirty="0"/>
              <a:t>(</a:t>
            </a:r>
            <a:r>
              <a:rPr lang="en-US" altLang="en-US" sz="2400" i="1" dirty="0"/>
              <a:t>ID</a:t>
            </a:r>
            <a:r>
              <a:rPr lang="en-US" altLang="en-US" sz="2400" dirty="0"/>
              <a:t>))</a:t>
            </a:r>
          </a:p>
          <a:p>
            <a:r>
              <a:rPr lang="en-US" altLang="en-US" sz="2400" b="1" dirty="0"/>
              <a:t>create index </a:t>
            </a:r>
            <a:r>
              <a:rPr lang="en-US" altLang="en-US" sz="2400" i="1" dirty="0" err="1"/>
              <a:t>studentID_index</a:t>
            </a:r>
            <a:r>
              <a:rPr lang="en-US" altLang="en-US" sz="2400" i="1" dirty="0"/>
              <a:t> </a:t>
            </a:r>
            <a:r>
              <a:rPr lang="en-US" altLang="en-US" sz="2400" b="1" dirty="0"/>
              <a:t>on </a:t>
            </a:r>
            <a:r>
              <a:rPr lang="en-US" altLang="en-US" sz="2400" i="1" dirty="0"/>
              <a:t>student</a:t>
            </a:r>
            <a:r>
              <a:rPr lang="en-US" altLang="en-US" sz="2400" dirty="0"/>
              <a:t>(</a:t>
            </a:r>
            <a:r>
              <a:rPr lang="en-US" altLang="en-US" sz="2400" i="1" dirty="0"/>
              <a:t>ID</a:t>
            </a:r>
            <a:r>
              <a:rPr lang="en-US" altLang="en-US" sz="2400" dirty="0"/>
              <a:t>)</a:t>
            </a:r>
          </a:p>
          <a:p>
            <a:r>
              <a:rPr lang="en-US" altLang="en-US" sz="2400" dirty="0"/>
              <a:t>The query:</a:t>
            </a:r>
          </a:p>
          <a:p>
            <a:pPr>
              <a:buNone/>
            </a:pPr>
            <a:r>
              <a:rPr lang="en-US" altLang="en-US" sz="2400" b="1" dirty="0"/>
              <a:t>            select * </a:t>
            </a:r>
            <a:br>
              <a:rPr lang="en-US" altLang="en-US" sz="2400" b="1" dirty="0"/>
            </a:br>
            <a:r>
              <a:rPr lang="en-US" altLang="en-US" sz="2400" b="1" dirty="0"/>
              <a:t>       from </a:t>
            </a:r>
            <a:r>
              <a:rPr lang="en-US" altLang="en-US" sz="2400" dirty="0"/>
              <a:t> </a:t>
            </a:r>
            <a:r>
              <a:rPr lang="en-US" altLang="en-US" sz="2400" i="1" dirty="0"/>
              <a:t>student</a:t>
            </a:r>
            <a:br>
              <a:rPr lang="en-US" altLang="en-US" sz="2400" i="1" dirty="0"/>
            </a:br>
            <a:r>
              <a:rPr lang="en-US" altLang="en-US" sz="2400" i="1" dirty="0"/>
              <a:t>       </a:t>
            </a:r>
            <a:r>
              <a:rPr lang="en-US" altLang="en-US" sz="2400" b="1" dirty="0"/>
              <a:t>where </a:t>
            </a:r>
            <a:r>
              <a:rPr lang="en-US" altLang="en-US" sz="2400" i="1" dirty="0"/>
              <a:t> ID = </a:t>
            </a:r>
            <a:r>
              <a:rPr lang="en-US" altLang="en-US" sz="2400" dirty="0"/>
              <a:t>'12345'</a:t>
            </a:r>
          </a:p>
          <a:p>
            <a:pPr>
              <a:buNone/>
            </a:pPr>
            <a:r>
              <a:rPr lang="en-US" altLang="en-US" sz="2400" dirty="0"/>
              <a:t>     can be executed by using the index to find the required record,  without looking at all records of </a:t>
            </a:r>
            <a:r>
              <a:rPr lang="en-US" altLang="en-US" sz="2400" i="1" dirty="0"/>
              <a:t>student</a:t>
            </a:r>
            <a:endParaRPr lang="en-US"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03320" y="1102289"/>
            <a:ext cx="8077199" cy="4749871"/>
          </a:xfrm>
        </p:spPr>
        <p:txBody>
          <a:bodyPr/>
          <a:lstStyle/>
          <a:p>
            <a:r>
              <a:rPr lang="en-US" altLang="en-US" sz="2400" dirty="0"/>
              <a:t>We may assign a user several forms of authorizations on parts of the database.</a:t>
            </a:r>
          </a:p>
          <a:p>
            <a:pPr lvl="1">
              <a:lnSpc>
                <a:spcPct val="160000"/>
              </a:lnSpc>
            </a:pPr>
            <a:r>
              <a:rPr lang="en-US" altLang="en-US" sz="2400" b="1" dirty="0"/>
              <a:t>Read</a:t>
            </a:r>
            <a:r>
              <a:rPr lang="en-US" altLang="en-US" sz="2400" b="1" dirty="0">
                <a:solidFill>
                  <a:schemeClr val="tx2"/>
                </a:solidFill>
              </a:rPr>
              <a:t> </a:t>
            </a:r>
            <a:r>
              <a:rPr lang="en-US" altLang="en-US" sz="2400" dirty="0"/>
              <a:t>- allows reading, but not modification of data.</a:t>
            </a:r>
          </a:p>
          <a:p>
            <a:pPr lvl="1"/>
            <a:r>
              <a:rPr lang="en-US" altLang="en-US" sz="2400" b="1" dirty="0"/>
              <a:t>Insert</a:t>
            </a:r>
            <a:r>
              <a:rPr lang="en-US" altLang="en-US" sz="2400" b="1" dirty="0">
                <a:solidFill>
                  <a:schemeClr val="tx2"/>
                </a:solidFill>
              </a:rPr>
              <a:t> </a:t>
            </a:r>
            <a:r>
              <a:rPr lang="en-US" altLang="en-US" sz="2400" dirty="0"/>
              <a:t>- allows insertion of new data, but not modification of existing data.</a:t>
            </a:r>
          </a:p>
          <a:p>
            <a:pPr lvl="1"/>
            <a:r>
              <a:rPr lang="en-US" altLang="en-US" sz="2400" b="1" dirty="0"/>
              <a:t>Update</a:t>
            </a:r>
            <a:r>
              <a:rPr lang="en-US" altLang="en-US" sz="2400" b="1" dirty="0">
                <a:solidFill>
                  <a:schemeClr val="tx2"/>
                </a:solidFill>
              </a:rPr>
              <a:t> </a:t>
            </a:r>
            <a:r>
              <a:rPr lang="en-US" altLang="en-US" sz="2400" dirty="0"/>
              <a:t>- allows modification, but not deletion of data.</a:t>
            </a:r>
          </a:p>
          <a:p>
            <a:pPr lvl="1"/>
            <a:r>
              <a:rPr lang="en-US" altLang="en-US" sz="2400" b="1" dirty="0"/>
              <a:t>Delete</a:t>
            </a:r>
            <a:r>
              <a:rPr lang="en-US" altLang="en-US" sz="2400" b="1" dirty="0">
                <a:solidFill>
                  <a:schemeClr val="tx2"/>
                </a:solidFill>
              </a:rPr>
              <a:t> </a:t>
            </a:r>
            <a:r>
              <a:rPr lang="en-US" altLang="en-US" sz="2400" dirty="0"/>
              <a:t>- allows deletion of data.</a:t>
            </a:r>
          </a:p>
          <a:p>
            <a:r>
              <a:rPr lang="en-US" altLang="en-US" sz="2400" dirty="0"/>
              <a:t>Each of these types of authorizations is called a </a:t>
            </a:r>
            <a:r>
              <a:rPr lang="en-US" altLang="en-US" sz="2400" b="1" dirty="0">
                <a:solidFill>
                  <a:srgbClr val="002060"/>
                </a:solidFill>
              </a:rPr>
              <a:t>privilege</a:t>
            </a:r>
            <a:r>
              <a:rPr lang="en-US" altLang="en-US" sz="2400" dirty="0"/>
              <a:t>. We may authorize the user all, none, or a combination of these types of privileges on specified parts of a database, such as a relation or a view.</a:t>
            </a:r>
          </a:p>
          <a:p>
            <a:endParaRPr lang="en-US" alt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093789"/>
            <a:ext cx="8137655" cy="3659838"/>
          </a:xfrm>
        </p:spPr>
        <p:txBody>
          <a:bodyPr/>
          <a:lstStyle/>
          <a:p>
            <a:r>
              <a:rPr lang="en-US" altLang="en-US" sz="2400" dirty="0"/>
              <a:t>Forms of authorization to modify the database schema</a:t>
            </a:r>
          </a:p>
          <a:p>
            <a:pPr lvl="1"/>
            <a:r>
              <a:rPr lang="en-US" altLang="en-US" sz="2400" b="1" dirty="0">
                <a:solidFill>
                  <a:srgbClr val="002060"/>
                </a:solidFill>
              </a:rPr>
              <a:t>Index</a:t>
            </a:r>
            <a:r>
              <a:rPr lang="en-US" altLang="en-US" sz="2400" b="1" dirty="0">
                <a:solidFill>
                  <a:schemeClr val="tx2"/>
                </a:solidFill>
              </a:rPr>
              <a:t> </a:t>
            </a:r>
            <a:r>
              <a:rPr lang="en-US" altLang="en-US" sz="2400" dirty="0"/>
              <a:t>- allows creation and deletion of indices.</a:t>
            </a:r>
          </a:p>
          <a:p>
            <a:pPr lvl="1"/>
            <a:r>
              <a:rPr lang="en-US" altLang="en-US" sz="2400" b="1" dirty="0">
                <a:solidFill>
                  <a:srgbClr val="002060"/>
                </a:solidFill>
              </a:rPr>
              <a:t>Resources</a:t>
            </a:r>
            <a:r>
              <a:rPr lang="en-US" altLang="en-US" sz="2400" b="1" dirty="0">
                <a:solidFill>
                  <a:schemeClr val="tx2"/>
                </a:solidFill>
              </a:rPr>
              <a:t> </a:t>
            </a:r>
            <a:r>
              <a:rPr lang="en-US" altLang="en-US" sz="2400" dirty="0"/>
              <a:t>- allows creation of new relations.</a:t>
            </a:r>
          </a:p>
          <a:p>
            <a:pPr lvl="1"/>
            <a:r>
              <a:rPr lang="en-US" altLang="en-US" sz="2400" b="1" dirty="0">
                <a:solidFill>
                  <a:srgbClr val="002060"/>
                </a:solidFill>
              </a:rPr>
              <a:t>Alteration</a:t>
            </a:r>
            <a:r>
              <a:rPr lang="en-US" altLang="en-US" sz="2400" b="1" dirty="0">
                <a:solidFill>
                  <a:schemeClr val="tx2"/>
                </a:solidFill>
              </a:rPr>
              <a:t> </a:t>
            </a:r>
            <a:r>
              <a:rPr lang="en-US" altLang="en-US" sz="2400" dirty="0"/>
              <a:t>- allows addition or deletion of attributes in a relation.</a:t>
            </a:r>
          </a:p>
          <a:p>
            <a:pPr lvl="1"/>
            <a:r>
              <a:rPr lang="en-US" altLang="en-US" sz="2400" b="1" dirty="0">
                <a:solidFill>
                  <a:srgbClr val="002060"/>
                </a:solidFill>
              </a:rPr>
              <a:t>Drop</a:t>
            </a:r>
            <a:r>
              <a:rPr lang="en-US" altLang="en-US" sz="2400" b="1" dirty="0">
                <a:solidFill>
                  <a:schemeClr val="tx2"/>
                </a:solidFill>
              </a:rPr>
              <a:t> </a:t>
            </a:r>
            <a:r>
              <a:rPr lang="en-US" altLang="en-US" sz="2400" dirty="0"/>
              <a:t>- allows deletion of relations.</a:t>
            </a:r>
          </a:p>
          <a:p>
            <a:endParaRPr lang="en-US" alt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163286" y="1012371"/>
            <a:ext cx="8682264" cy="5573485"/>
          </a:xfrm>
        </p:spPr>
        <p:txBody>
          <a:bodyPr/>
          <a:lstStyle/>
          <a:p>
            <a:r>
              <a:rPr lang="en-US" altLang="en-US" sz="2400" dirty="0"/>
              <a:t>The </a:t>
            </a:r>
            <a:r>
              <a:rPr lang="en-US" altLang="en-US" sz="2400" b="1" dirty="0">
                <a:solidFill>
                  <a:srgbClr val="002060"/>
                </a:solidFill>
              </a:rPr>
              <a:t>grant</a:t>
            </a:r>
            <a:r>
              <a:rPr lang="en-US" altLang="en-US" sz="2400" dirty="0"/>
              <a:t> statement is used to give authorization</a:t>
            </a:r>
          </a:p>
          <a:p>
            <a:pPr>
              <a:buFont typeface="Monotype Sorts" charset="2"/>
              <a:buNone/>
            </a:pPr>
            <a:r>
              <a:rPr lang="en-US" altLang="en-US" sz="2400" dirty="0"/>
              <a:t>	   </a:t>
            </a:r>
            <a:r>
              <a:rPr lang="en-US" altLang="en-US" sz="2400" b="1" dirty="0"/>
              <a:t>grant</a:t>
            </a:r>
            <a:r>
              <a:rPr lang="en-US" altLang="en-US" sz="2400" dirty="0"/>
              <a:t> &lt;privilege list&gt; </a:t>
            </a:r>
            <a:r>
              <a:rPr lang="en-US" altLang="en-US" sz="2400" b="1" dirty="0"/>
              <a:t>on </a:t>
            </a:r>
            <a:r>
              <a:rPr lang="en-US" altLang="en-US" sz="2400" dirty="0"/>
              <a:t>&lt;relation or view &gt; </a:t>
            </a:r>
            <a:r>
              <a:rPr lang="en-US" altLang="en-US" sz="2400" b="1" dirty="0"/>
              <a:t>to</a:t>
            </a:r>
            <a:r>
              <a:rPr lang="en-US" altLang="en-US" sz="2400" dirty="0"/>
              <a:t> &lt;user list&gt;</a:t>
            </a:r>
          </a:p>
          <a:p>
            <a:r>
              <a:rPr lang="en-US" altLang="en-US" sz="2400" dirty="0"/>
              <a:t>&lt;user list&gt; is:</a:t>
            </a:r>
          </a:p>
          <a:p>
            <a:pPr lvl="1"/>
            <a:r>
              <a:rPr lang="en-US" altLang="en-US" sz="2400" dirty="0"/>
              <a:t>a user-id</a:t>
            </a:r>
          </a:p>
          <a:p>
            <a:pPr lvl="1"/>
            <a:r>
              <a:rPr lang="en-US" altLang="en-US" sz="2400" b="1" dirty="0"/>
              <a:t>public</a:t>
            </a:r>
            <a:r>
              <a:rPr lang="en-US" altLang="en-US" sz="2400" dirty="0"/>
              <a:t>, which allows all valid users the privilege granted</a:t>
            </a:r>
          </a:p>
          <a:p>
            <a:pPr lvl="1"/>
            <a:r>
              <a:rPr lang="en-US" altLang="en-US" sz="2400" dirty="0"/>
              <a:t>A role (more on this later)</a:t>
            </a:r>
          </a:p>
          <a:p>
            <a:r>
              <a:rPr lang="en-US" altLang="en-US" sz="2400" dirty="0"/>
              <a:t>Example:</a:t>
            </a:r>
          </a:p>
          <a:p>
            <a:pPr lvl="1"/>
            <a:r>
              <a:rPr lang="en-US" altLang="en-US" sz="2400" b="1" dirty="0"/>
              <a:t>grant</a:t>
            </a:r>
            <a:r>
              <a:rPr lang="en-US" altLang="en-US" sz="2400" dirty="0"/>
              <a:t>  </a:t>
            </a:r>
            <a:r>
              <a:rPr lang="en-US" altLang="en-US" sz="2400" b="1" dirty="0"/>
              <a:t>select on  </a:t>
            </a:r>
            <a:r>
              <a:rPr lang="en-US" altLang="en-US" sz="2400" i="1" dirty="0"/>
              <a:t>department</a:t>
            </a:r>
            <a:r>
              <a:rPr lang="en-US" altLang="en-US" sz="2400" b="1" dirty="0"/>
              <a:t> to</a:t>
            </a:r>
            <a:r>
              <a:rPr lang="en-US" altLang="en-US" sz="2400" dirty="0"/>
              <a:t> Akbar,  Asghar</a:t>
            </a:r>
          </a:p>
          <a:p>
            <a:r>
              <a:rPr lang="en-US" altLang="en-US" sz="2400" dirty="0"/>
              <a:t>Granting a privilege on a view does not imply granting any privileges on the underlying relations.</a:t>
            </a:r>
          </a:p>
          <a:p>
            <a:r>
              <a:rPr lang="en-US" altLang="en-US" sz="2400" dirty="0"/>
              <a:t>The grantor of the privilege must already hold the privilege on the specified item (or be the database administrator).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38203" y="1093788"/>
            <a:ext cx="7757286" cy="4903787"/>
          </a:xfrm>
        </p:spPr>
        <p:txBody>
          <a:bodyPr/>
          <a:lstStyle/>
          <a:p>
            <a:r>
              <a:rPr lang="en-US" altLang="en-US" sz="2400" b="1" dirty="0">
                <a:solidFill>
                  <a:srgbClr val="002060"/>
                </a:solidFill>
              </a:rPr>
              <a:t>select</a:t>
            </a:r>
            <a:r>
              <a:rPr lang="en-US" altLang="en-US" sz="2400" dirty="0"/>
              <a:t>: allows read access to relation, or the ability to query using the view</a:t>
            </a:r>
          </a:p>
          <a:p>
            <a:pPr lvl="1"/>
            <a:r>
              <a:rPr lang="en-US" altLang="en-US" sz="2400" dirty="0"/>
              <a:t>Example: grant users </a:t>
            </a:r>
            <a:r>
              <a:rPr lang="en-US" altLang="en-US" sz="2400" i="1" dirty="0"/>
              <a:t>U</a:t>
            </a:r>
            <a:r>
              <a:rPr lang="en-US" altLang="en-US" sz="2400" baseline="-25000" dirty="0"/>
              <a:t>1</a:t>
            </a:r>
            <a:r>
              <a:rPr lang="en-US" altLang="en-US" sz="2400" dirty="0"/>
              <a:t>, </a:t>
            </a:r>
            <a:r>
              <a:rPr lang="en-US" altLang="en-US" sz="2400" i="1" dirty="0"/>
              <a:t>U</a:t>
            </a:r>
            <a:r>
              <a:rPr lang="en-US" altLang="en-US" sz="2400" baseline="-25000" dirty="0"/>
              <a:t>2</a:t>
            </a:r>
            <a:r>
              <a:rPr lang="en-US" altLang="en-US" sz="2400" dirty="0"/>
              <a:t>, and </a:t>
            </a:r>
            <a:r>
              <a:rPr lang="en-US" altLang="en-US" sz="2400" i="1" dirty="0"/>
              <a:t>U</a:t>
            </a:r>
            <a:r>
              <a:rPr lang="en-US" altLang="en-US" sz="2400" baseline="-25000" dirty="0"/>
              <a:t>3</a:t>
            </a:r>
            <a:r>
              <a:rPr lang="en-US" altLang="en-US" sz="2400" dirty="0"/>
              <a:t> </a:t>
            </a:r>
            <a:r>
              <a:rPr lang="en-US" altLang="en-US" sz="2400" b="1" dirty="0"/>
              <a:t>select</a:t>
            </a:r>
            <a:r>
              <a:rPr lang="en-US" altLang="en-US" sz="2400" dirty="0"/>
              <a:t> authorization on the </a:t>
            </a:r>
            <a:r>
              <a:rPr lang="en-US" altLang="en-US" sz="2400" i="1" dirty="0"/>
              <a:t>instructor </a:t>
            </a:r>
            <a:r>
              <a:rPr lang="en-US" altLang="en-US" sz="2400" dirty="0"/>
              <a:t>relation:</a:t>
            </a:r>
          </a:p>
          <a:p>
            <a:pPr>
              <a:buFont typeface="Monotype Sorts" charset="2"/>
              <a:buNone/>
            </a:pPr>
            <a:r>
              <a:rPr lang="en-US" altLang="en-US" sz="2400" dirty="0"/>
              <a:t>			</a:t>
            </a:r>
            <a:r>
              <a:rPr lang="en-US" altLang="en-US" sz="2400" b="1" dirty="0"/>
              <a:t>grant select on </a:t>
            </a:r>
            <a:r>
              <a:rPr lang="en-US" altLang="en-US" sz="2400" i="1" dirty="0"/>
              <a:t>instructor </a:t>
            </a:r>
            <a:r>
              <a:rPr lang="en-US" altLang="en-US" sz="2400" b="1" dirty="0"/>
              <a:t>to </a:t>
            </a:r>
            <a:r>
              <a:rPr lang="en-US" altLang="en-US" sz="2400" i="1" dirty="0"/>
              <a:t>U</a:t>
            </a:r>
            <a:r>
              <a:rPr lang="en-US" altLang="en-US" sz="2400" baseline="-25000" dirty="0"/>
              <a:t>1</a:t>
            </a:r>
            <a:r>
              <a:rPr lang="en-US" altLang="en-US" sz="2400" i="1" dirty="0"/>
              <a:t>, U</a:t>
            </a:r>
            <a:r>
              <a:rPr lang="en-US" altLang="en-US" sz="2400" baseline="-25000" dirty="0"/>
              <a:t>2</a:t>
            </a:r>
            <a:r>
              <a:rPr lang="en-US" altLang="en-US" sz="2400" i="1" dirty="0"/>
              <a:t>, U</a:t>
            </a:r>
            <a:r>
              <a:rPr lang="en-US" altLang="en-US" sz="2400" baseline="-25000" dirty="0"/>
              <a:t>3</a:t>
            </a:r>
            <a:endParaRPr lang="en-US" altLang="en-US" sz="2400" dirty="0"/>
          </a:p>
          <a:p>
            <a:r>
              <a:rPr lang="en-US" altLang="en-US" sz="2400" b="1" dirty="0">
                <a:solidFill>
                  <a:srgbClr val="002060"/>
                </a:solidFill>
              </a:rPr>
              <a:t>insert</a:t>
            </a:r>
            <a:r>
              <a:rPr lang="en-US" altLang="en-US" sz="2400" dirty="0"/>
              <a:t>: the ability to insert tuples</a:t>
            </a:r>
          </a:p>
          <a:p>
            <a:r>
              <a:rPr lang="en-US" altLang="en-US" sz="2400" b="1" dirty="0">
                <a:solidFill>
                  <a:srgbClr val="002060"/>
                </a:solidFill>
              </a:rPr>
              <a:t>update</a:t>
            </a:r>
            <a:r>
              <a:rPr lang="en-US" altLang="en-US" sz="2400" dirty="0"/>
              <a:t>: the ability  to update using the SQL update statement</a:t>
            </a:r>
          </a:p>
          <a:p>
            <a:r>
              <a:rPr lang="en-US" altLang="en-US" sz="2400" b="1" dirty="0">
                <a:solidFill>
                  <a:srgbClr val="002060"/>
                </a:solidFill>
              </a:rPr>
              <a:t>delete</a:t>
            </a:r>
            <a:r>
              <a:rPr lang="en-US" altLang="en-US" sz="2400" dirty="0"/>
              <a:t>: the ability to delete tuples.</a:t>
            </a:r>
          </a:p>
          <a:p>
            <a:r>
              <a:rPr lang="en-US" altLang="en-US" sz="2400" b="1" dirty="0">
                <a:solidFill>
                  <a:srgbClr val="002060"/>
                </a:solidFill>
              </a:rPr>
              <a:t>all privileges</a:t>
            </a:r>
            <a:r>
              <a:rPr lang="en-US" altLang="en-US" sz="2400" dirty="0"/>
              <a:t>: used as a short form for all the allowable privileges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119743" y="947058"/>
            <a:ext cx="8893627" cy="5508172"/>
          </a:xfrm>
        </p:spPr>
        <p:txBody>
          <a:bodyPr/>
          <a:lstStyle/>
          <a:p>
            <a:r>
              <a:rPr lang="en-US" altLang="en-US" sz="2400" dirty="0"/>
              <a:t>The </a:t>
            </a:r>
            <a:r>
              <a:rPr lang="en-US" altLang="en-US" sz="2400" b="1" dirty="0">
                <a:solidFill>
                  <a:srgbClr val="002060"/>
                </a:solidFill>
              </a:rPr>
              <a:t>revoke</a:t>
            </a:r>
            <a:r>
              <a:rPr lang="en-US" altLang="en-US" sz="2400" b="1" dirty="0"/>
              <a:t> </a:t>
            </a:r>
            <a:r>
              <a:rPr lang="en-US" altLang="en-US" sz="2400" dirty="0"/>
              <a:t>statement is used to revoke authorization.</a:t>
            </a:r>
          </a:p>
          <a:p>
            <a:pPr lvl="1">
              <a:buFont typeface="Monotype Sorts" charset="2"/>
              <a:buNone/>
            </a:pPr>
            <a:r>
              <a:rPr lang="en-US" altLang="en-US" sz="2400" b="1" dirty="0"/>
              <a:t>revoke </a:t>
            </a:r>
            <a:r>
              <a:rPr lang="en-US" altLang="en-US" sz="2400" dirty="0"/>
              <a:t>&lt;privilege list&gt; </a:t>
            </a:r>
            <a:r>
              <a:rPr lang="en-US" altLang="en-US" sz="2400" b="1" dirty="0"/>
              <a:t>on </a:t>
            </a:r>
            <a:r>
              <a:rPr lang="en-US" altLang="en-US" sz="2400" dirty="0"/>
              <a:t>&lt;relation or view&gt; </a:t>
            </a:r>
            <a:r>
              <a:rPr lang="en-US" altLang="en-US" sz="2400" b="1" dirty="0"/>
              <a:t>from </a:t>
            </a:r>
            <a:r>
              <a:rPr lang="en-US" altLang="en-US" sz="2400" dirty="0"/>
              <a:t>&lt;user list&gt;</a:t>
            </a:r>
          </a:p>
          <a:p>
            <a:r>
              <a:rPr lang="en-US" altLang="en-US" sz="2400" dirty="0"/>
              <a:t>Example:</a:t>
            </a:r>
          </a:p>
          <a:p>
            <a:pPr lvl="1">
              <a:buFont typeface="Monotype Sorts" charset="2"/>
              <a:buNone/>
            </a:pPr>
            <a:r>
              <a:rPr lang="en-US" altLang="en-US" sz="2400" b="1" dirty="0"/>
              <a:t>revoke select on </a:t>
            </a:r>
            <a:r>
              <a:rPr lang="en-US" altLang="en-US" sz="2400" i="1" dirty="0"/>
              <a:t>student  </a:t>
            </a:r>
            <a:r>
              <a:rPr lang="en-US" altLang="en-US" sz="2400" b="1" dirty="0"/>
              <a:t>from </a:t>
            </a:r>
            <a:r>
              <a:rPr lang="en-US" altLang="en-US" sz="2400" i="1" dirty="0"/>
              <a:t>U</a:t>
            </a:r>
            <a:r>
              <a:rPr lang="en-US" altLang="en-US" sz="2400" i="1" baseline="-25000" dirty="0"/>
              <a:t>1</a:t>
            </a:r>
            <a:r>
              <a:rPr lang="en-US" altLang="en-US" sz="2400" i="1" dirty="0"/>
              <a:t>, U</a:t>
            </a:r>
            <a:r>
              <a:rPr lang="en-US" altLang="en-US" sz="2400" i="1" baseline="-25000" dirty="0"/>
              <a:t>2</a:t>
            </a:r>
            <a:r>
              <a:rPr lang="en-US" altLang="en-US" sz="2400" i="1" dirty="0"/>
              <a:t>, U</a:t>
            </a:r>
            <a:r>
              <a:rPr lang="en-US" altLang="en-US" sz="2400" i="1" baseline="-25000" dirty="0"/>
              <a:t>3</a:t>
            </a:r>
          </a:p>
          <a:p>
            <a:r>
              <a:rPr lang="en-US" altLang="en-US" sz="2400" dirty="0"/>
              <a:t>&lt;privilege-list&gt; may be </a:t>
            </a:r>
            <a:r>
              <a:rPr lang="en-US" altLang="en-US" sz="2400" b="1" dirty="0"/>
              <a:t>all </a:t>
            </a:r>
            <a:r>
              <a:rPr lang="en-US" altLang="en-US" sz="2400" dirty="0"/>
              <a:t>to revoke all privileges the </a:t>
            </a:r>
            <a:r>
              <a:rPr lang="en-US" altLang="en-US" sz="2400" dirty="0" err="1"/>
              <a:t>revokee</a:t>
            </a:r>
            <a:r>
              <a:rPr lang="en-US" altLang="en-US" sz="2400" dirty="0"/>
              <a:t> may hold.</a:t>
            </a:r>
          </a:p>
          <a:p>
            <a:r>
              <a:rPr lang="en-US" altLang="en-US" sz="2400" dirty="0"/>
              <a:t>If &lt;</a:t>
            </a:r>
            <a:r>
              <a:rPr lang="en-US" altLang="en-US" sz="2400" dirty="0" err="1"/>
              <a:t>revokee</a:t>
            </a:r>
            <a:r>
              <a:rPr lang="en-US" altLang="en-US" sz="2400" dirty="0"/>
              <a:t>-list&gt; includes </a:t>
            </a:r>
            <a:r>
              <a:rPr lang="en-US" altLang="en-US" sz="2400" b="1" dirty="0"/>
              <a:t>public, </a:t>
            </a:r>
            <a:r>
              <a:rPr lang="en-US" altLang="en-US" sz="2400" dirty="0"/>
              <a:t>all users lose the privilege except those granted it explicitly.</a:t>
            </a:r>
          </a:p>
          <a:p>
            <a:r>
              <a:rPr lang="en-US" altLang="en-US" sz="2400" dirty="0"/>
              <a:t>If the same privilege was granted twice to the same user by different grantees, the user may retain the privilege after the revocation.</a:t>
            </a:r>
          </a:p>
          <a:p>
            <a:r>
              <a:rPr lang="en-US" altLang="en-US" sz="2400" dirty="0"/>
              <a:t>All privileges that depend on the privilege being revoked are also revoked.</a:t>
            </a:r>
          </a:p>
          <a:p>
            <a:endParaRPr lang="en-US" altLang="en-US" sz="3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195944" y="1118172"/>
            <a:ext cx="8202332" cy="5043141"/>
          </a:xfrm>
        </p:spPr>
        <p:txBody>
          <a:bodyPr/>
          <a:lstStyle/>
          <a:p>
            <a:r>
              <a:rPr lang="en-US" altLang="en-US" sz="2400" dirty="0"/>
              <a:t>A</a:t>
            </a:r>
            <a:r>
              <a:rPr lang="en-US" altLang="en-US" sz="2400" b="1" dirty="0">
                <a:solidFill>
                  <a:srgbClr val="000099"/>
                </a:solidFill>
              </a:rPr>
              <a:t> </a:t>
            </a:r>
            <a:r>
              <a:rPr lang="en-US" altLang="en-US" sz="2400" b="1" dirty="0">
                <a:solidFill>
                  <a:srgbClr val="002060"/>
                </a:solidFill>
              </a:rPr>
              <a:t>role</a:t>
            </a:r>
            <a:r>
              <a:rPr lang="en-US" altLang="en-US" sz="2400" b="1" dirty="0">
                <a:solidFill>
                  <a:srgbClr val="000099"/>
                </a:solidFill>
              </a:rPr>
              <a:t> </a:t>
            </a:r>
            <a:r>
              <a:rPr lang="en-US" altLang="en-US" sz="2400" dirty="0"/>
              <a:t>is</a:t>
            </a:r>
            <a:r>
              <a:rPr lang="en-US" altLang="en-US" sz="2400" b="1" dirty="0">
                <a:solidFill>
                  <a:srgbClr val="000099"/>
                </a:solidFill>
              </a:rPr>
              <a:t> </a:t>
            </a:r>
            <a:r>
              <a:rPr lang="en-US" altLang="en-US" sz="2400" dirty="0"/>
              <a:t>a way to distinguish among various users as far as what  these users can access/update in the database.</a:t>
            </a:r>
          </a:p>
          <a:p>
            <a:r>
              <a:rPr lang="en-US" altLang="en-US" sz="2400" dirty="0"/>
              <a:t>To create a role we use:</a:t>
            </a:r>
          </a:p>
          <a:p>
            <a:pPr>
              <a:buNone/>
            </a:pPr>
            <a:r>
              <a:rPr lang="en-US" altLang="en-US" sz="2400" b="1" dirty="0"/>
              <a:t>        create a role </a:t>
            </a:r>
            <a:r>
              <a:rPr lang="en-US" altLang="en-US" sz="2400" dirty="0"/>
              <a:t>&lt;name&gt;</a:t>
            </a:r>
          </a:p>
          <a:p>
            <a:r>
              <a:rPr lang="en-US" altLang="en-US" sz="2400" dirty="0"/>
              <a:t>Example:</a:t>
            </a:r>
          </a:p>
          <a:p>
            <a:pPr lvl="1"/>
            <a:r>
              <a:rPr lang="en-US" altLang="en-US" sz="2400" dirty="0"/>
              <a:t>  </a:t>
            </a:r>
            <a:r>
              <a:rPr lang="en-US" altLang="en-US" sz="2400" b="1" dirty="0"/>
              <a:t>create role</a:t>
            </a:r>
            <a:r>
              <a:rPr lang="en-US" altLang="en-US" sz="2400" dirty="0"/>
              <a:t> instructor</a:t>
            </a:r>
          </a:p>
          <a:p>
            <a:r>
              <a:rPr lang="en-US" altLang="en-US" sz="2400" dirty="0"/>
              <a:t>Once a role is created we can assign “users” to the role using:</a:t>
            </a:r>
          </a:p>
          <a:p>
            <a:pPr lvl="1"/>
            <a:r>
              <a:rPr lang="en-US" altLang="en-US" sz="2400" b="1" dirty="0"/>
              <a:t>grant</a:t>
            </a:r>
            <a:r>
              <a:rPr lang="en-US" altLang="en-US" sz="2400" dirty="0"/>
              <a:t>  &lt;role&gt; </a:t>
            </a:r>
            <a:r>
              <a:rPr lang="en-US" altLang="en-US" sz="2400" b="1" dirty="0"/>
              <a:t>to </a:t>
            </a:r>
            <a:r>
              <a:rPr lang="en-US" altLang="en-US" sz="2400" dirty="0"/>
              <a:t>&lt;users&gt;</a:t>
            </a:r>
          </a:p>
          <a:p>
            <a:endParaRPr lang="en-US" alt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195942" y="816430"/>
            <a:ext cx="8784771" cy="5704114"/>
          </a:xfrm>
        </p:spPr>
        <p:txBody>
          <a:bodyPr/>
          <a:lstStyle/>
          <a:p>
            <a:r>
              <a:rPr lang="en-US" altLang="en-US" sz="2400" b="1" dirty="0"/>
              <a:t>create role</a:t>
            </a:r>
            <a:r>
              <a:rPr lang="en-US" altLang="en-US" sz="2400" dirty="0"/>
              <a:t> instructor;</a:t>
            </a:r>
          </a:p>
          <a:p>
            <a:r>
              <a:rPr lang="en-US" altLang="en-US" sz="2400" b="1" dirty="0"/>
              <a:t>grant</a:t>
            </a:r>
            <a:r>
              <a:rPr lang="en-US" altLang="en-US" sz="2400" dirty="0"/>
              <a:t> </a:t>
            </a:r>
            <a:r>
              <a:rPr lang="en-US" altLang="en-US" sz="2400" i="1" dirty="0"/>
              <a:t>instructor</a:t>
            </a:r>
            <a:r>
              <a:rPr lang="en-US" altLang="en-US" sz="2400" b="1" dirty="0"/>
              <a:t> to </a:t>
            </a:r>
            <a:r>
              <a:rPr lang="en-US" altLang="en-US" sz="2400" dirty="0" err="1"/>
              <a:t>Amit</a:t>
            </a:r>
            <a:r>
              <a:rPr lang="en-US" altLang="en-US" sz="2400" b="1" dirty="0"/>
              <a:t>;</a:t>
            </a:r>
            <a:endParaRPr lang="en-US" altLang="en-US" sz="2400" dirty="0"/>
          </a:p>
          <a:p>
            <a:r>
              <a:rPr lang="en-US" altLang="en-US" sz="2400" dirty="0"/>
              <a:t>Privileges can be granted to roles:</a:t>
            </a:r>
          </a:p>
          <a:p>
            <a:pPr lvl="1"/>
            <a:r>
              <a:rPr lang="en-US" altLang="en-US" sz="2400" b="1" dirty="0"/>
              <a:t>grant</a:t>
            </a:r>
            <a:r>
              <a:rPr lang="en-US" altLang="en-US" sz="2400" dirty="0"/>
              <a:t> </a:t>
            </a:r>
            <a:r>
              <a:rPr lang="en-US" altLang="en-US" sz="2400" b="1" dirty="0"/>
              <a:t>select</a:t>
            </a:r>
            <a:r>
              <a:rPr lang="en-US" altLang="en-US" sz="2400" dirty="0"/>
              <a:t> </a:t>
            </a:r>
            <a:r>
              <a:rPr lang="en-US" altLang="en-US" sz="2400" b="1" dirty="0"/>
              <a:t>on</a:t>
            </a:r>
            <a:r>
              <a:rPr lang="en-US" altLang="en-US" sz="2400" dirty="0"/>
              <a:t> </a:t>
            </a:r>
            <a:r>
              <a:rPr lang="en-US" altLang="en-US" sz="2400" i="1" dirty="0"/>
              <a:t>takes</a:t>
            </a:r>
            <a:r>
              <a:rPr lang="en-US" altLang="en-US" sz="2400" dirty="0"/>
              <a:t> </a:t>
            </a:r>
            <a:r>
              <a:rPr lang="en-US" altLang="en-US" sz="2400" b="1" dirty="0"/>
              <a:t>to</a:t>
            </a:r>
            <a:r>
              <a:rPr lang="en-US" altLang="en-US" sz="2400" dirty="0"/>
              <a:t> </a:t>
            </a:r>
            <a:r>
              <a:rPr lang="en-US" altLang="en-US" sz="2400" i="1" dirty="0"/>
              <a:t>instructor</a:t>
            </a:r>
            <a:r>
              <a:rPr lang="en-US" altLang="en-US" sz="2400" dirty="0"/>
              <a:t>;</a:t>
            </a:r>
          </a:p>
          <a:p>
            <a:r>
              <a:rPr lang="en-US" altLang="en-US" sz="2400" dirty="0"/>
              <a:t>Roles can be granted to users, as well as to other roles</a:t>
            </a:r>
          </a:p>
          <a:p>
            <a:pPr lvl="1"/>
            <a:r>
              <a:rPr lang="en-US" altLang="en-US" sz="2400" b="1" dirty="0"/>
              <a:t>create</a:t>
            </a:r>
            <a:r>
              <a:rPr lang="en-US" altLang="en-US" sz="2400" dirty="0"/>
              <a:t> </a:t>
            </a:r>
            <a:r>
              <a:rPr lang="en-US" altLang="en-US" sz="2400" b="1" dirty="0"/>
              <a:t>role</a:t>
            </a:r>
            <a:r>
              <a:rPr lang="en-US" altLang="en-US" sz="2400" dirty="0"/>
              <a:t> </a:t>
            </a:r>
            <a:r>
              <a:rPr lang="en-US" altLang="en-US" sz="2400" i="1" dirty="0" err="1"/>
              <a:t>teaching_assistant</a:t>
            </a:r>
            <a:endParaRPr lang="en-US" altLang="en-US" sz="2400" i="1" dirty="0"/>
          </a:p>
          <a:p>
            <a:pPr lvl="1"/>
            <a:r>
              <a:rPr lang="en-US" altLang="en-US" sz="2400" b="1" dirty="0"/>
              <a:t>grant</a:t>
            </a:r>
            <a:r>
              <a:rPr lang="en-US" altLang="en-US" sz="2400" dirty="0"/>
              <a:t> </a:t>
            </a:r>
            <a:r>
              <a:rPr lang="en-US" altLang="en-US" sz="2400" i="1" dirty="0" err="1"/>
              <a:t>teaching_assistant</a:t>
            </a:r>
            <a:r>
              <a:rPr lang="en-US" altLang="en-US" sz="2400" dirty="0"/>
              <a:t> </a:t>
            </a:r>
            <a:r>
              <a:rPr lang="en-US" altLang="en-US" sz="2400" b="1" dirty="0"/>
              <a:t>to</a:t>
            </a:r>
            <a:r>
              <a:rPr lang="en-US" altLang="en-US" sz="2400" dirty="0"/>
              <a:t> </a:t>
            </a:r>
            <a:r>
              <a:rPr lang="en-US" altLang="en-US" sz="2400" i="1" dirty="0"/>
              <a:t>instructor</a:t>
            </a:r>
            <a:r>
              <a:rPr lang="en-US" altLang="en-US" sz="2400" dirty="0"/>
              <a:t>;</a:t>
            </a:r>
          </a:p>
          <a:p>
            <a:pPr lvl="2"/>
            <a:r>
              <a:rPr lang="en-US" altLang="en-US" sz="2400" i="1" dirty="0"/>
              <a:t>Instructor</a:t>
            </a:r>
            <a:r>
              <a:rPr lang="en-US" altLang="en-US" sz="2400" dirty="0"/>
              <a:t> inherits all privileges of </a:t>
            </a:r>
            <a:r>
              <a:rPr lang="en-US" altLang="en-US" sz="2400" i="1" dirty="0" err="1"/>
              <a:t>teaching_assistant</a:t>
            </a:r>
            <a:endParaRPr lang="en-US" altLang="en-US" sz="2400" i="1" dirty="0"/>
          </a:p>
          <a:p>
            <a:r>
              <a:rPr lang="en-US" altLang="en-US" sz="2400" dirty="0"/>
              <a:t>Chain of roles</a:t>
            </a:r>
          </a:p>
          <a:p>
            <a:pPr lvl="1"/>
            <a:r>
              <a:rPr lang="en-US" altLang="en-US" sz="2400" b="1" dirty="0"/>
              <a:t>create</a:t>
            </a:r>
            <a:r>
              <a:rPr lang="en-US" altLang="en-US" sz="2400" dirty="0"/>
              <a:t> </a:t>
            </a:r>
            <a:r>
              <a:rPr lang="en-US" altLang="en-US" sz="2400" b="1" dirty="0"/>
              <a:t>role</a:t>
            </a:r>
            <a:r>
              <a:rPr lang="en-US" altLang="en-US" sz="2400" dirty="0"/>
              <a:t> </a:t>
            </a:r>
            <a:r>
              <a:rPr lang="en-US" altLang="en-US" sz="2400" i="1" dirty="0"/>
              <a:t>dean</a:t>
            </a:r>
            <a:r>
              <a:rPr lang="en-US" altLang="en-US" sz="2400" dirty="0"/>
              <a:t>;</a:t>
            </a:r>
          </a:p>
          <a:p>
            <a:pPr lvl="1"/>
            <a:r>
              <a:rPr lang="en-US" altLang="en-US" sz="2400" b="1" dirty="0"/>
              <a:t>grant</a:t>
            </a:r>
            <a:r>
              <a:rPr lang="en-US" altLang="en-US" sz="2400" dirty="0"/>
              <a:t> </a:t>
            </a:r>
            <a:r>
              <a:rPr lang="en-US" altLang="en-US" sz="2400" i="1" dirty="0"/>
              <a:t>instructor</a:t>
            </a:r>
            <a:r>
              <a:rPr lang="en-US" altLang="en-US" sz="2400" dirty="0"/>
              <a:t> </a:t>
            </a:r>
            <a:r>
              <a:rPr lang="en-US" altLang="en-US" sz="2400" b="1" dirty="0"/>
              <a:t>to</a:t>
            </a:r>
            <a:r>
              <a:rPr lang="en-US" altLang="en-US" sz="2400" dirty="0"/>
              <a:t> </a:t>
            </a:r>
            <a:r>
              <a:rPr lang="en-US" altLang="en-US" sz="2400" i="1" dirty="0"/>
              <a:t>dean</a:t>
            </a:r>
            <a:r>
              <a:rPr lang="en-US" altLang="en-US" sz="2400" dirty="0"/>
              <a:t>;</a:t>
            </a:r>
          </a:p>
          <a:p>
            <a:pPr lvl="1"/>
            <a:r>
              <a:rPr lang="en-US" altLang="en-US" sz="2400" b="1" dirty="0"/>
              <a:t>grant</a:t>
            </a:r>
            <a:r>
              <a:rPr lang="en-US" altLang="en-US" sz="2400" dirty="0"/>
              <a:t> </a:t>
            </a:r>
            <a:r>
              <a:rPr lang="en-US" altLang="en-US" sz="2400" i="1" dirty="0"/>
              <a:t>dean</a:t>
            </a:r>
            <a:r>
              <a:rPr lang="en-US" altLang="en-US" sz="2400" dirty="0"/>
              <a:t> </a:t>
            </a:r>
            <a:r>
              <a:rPr lang="en-US" altLang="en-US" sz="2400" b="1" dirty="0"/>
              <a:t>to</a:t>
            </a:r>
            <a:r>
              <a:rPr lang="en-US" altLang="en-US" sz="2400" dirty="0"/>
              <a:t> Satoshi;</a:t>
            </a:r>
          </a:p>
          <a:p>
            <a:endParaRPr lang="en-US"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idx="1"/>
          </p:nvPr>
        </p:nvSpPr>
        <p:spPr>
          <a:xfrm>
            <a:off x="768351" y="1225297"/>
            <a:ext cx="7638802" cy="3541776"/>
          </a:xfrm>
        </p:spPr>
        <p:txBody>
          <a:bodyPr/>
          <a:lstStyle/>
          <a:p>
            <a:r>
              <a:rPr lang="en-US" altLang="en-US" sz="2400" dirty="0">
                <a:ea typeface="ＭＳ Ｐゴシック" pitchFamily="34" charset="-128"/>
              </a:rPr>
              <a:t>The </a:t>
            </a:r>
            <a:r>
              <a:rPr lang="en-US" altLang="en-US" sz="2400" b="1" dirty="0">
                <a:ea typeface="ＭＳ Ｐゴシック" pitchFamily="34" charset="-128"/>
              </a:rPr>
              <a:t>from</a:t>
            </a:r>
            <a:r>
              <a:rPr lang="en-US" altLang="en-US" sz="2400" dirty="0">
                <a:ea typeface="ＭＳ Ｐゴシック" pitchFamily="34" charset="-128"/>
              </a:rPr>
              <a:t> clause can have multiple relations combined using natural join:</a:t>
            </a:r>
          </a:p>
          <a:p>
            <a:pPr lvl="1">
              <a:buNone/>
            </a:pPr>
            <a:r>
              <a:rPr lang="en-US" altLang="en-US" sz="2400" b="1" dirty="0">
                <a:ea typeface="ＭＳ Ｐゴシック" pitchFamily="34" charset="-128"/>
              </a:rPr>
              <a:t>     select </a:t>
            </a:r>
            <a:r>
              <a:rPr lang="en-US" altLang="en-US" sz="2400" i="1" dirty="0">
                <a:ea typeface="ＭＳ Ｐゴシック" pitchFamily="34" charset="-128"/>
              </a:rPr>
              <a:t> A</a:t>
            </a:r>
            <a:r>
              <a:rPr lang="en-US" altLang="en-US" sz="2400" i="1" baseline="-25000" dirty="0">
                <a:ea typeface="ＭＳ Ｐゴシック" pitchFamily="34" charset="-128"/>
              </a:rPr>
              <a:t>1</a:t>
            </a:r>
            <a:r>
              <a:rPr lang="en-US" altLang="en-US" sz="2400" i="1" dirty="0">
                <a:ea typeface="ＭＳ Ｐゴシック" pitchFamily="34" charset="-128"/>
              </a:rPr>
              <a:t>, A</a:t>
            </a:r>
            <a:r>
              <a:rPr lang="en-US" altLang="en-US" sz="2400" i="1" baseline="-25000" dirty="0">
                <a:ea typeface="ＭＳ Ｐゴシック" pitchFamily="34" charset="-128"/>
              </a:rPr>
              <a:t>2</a:t>
            </a:r>
            <a:r>
              <a:rPr lang="en-US" altLang="en-US" sz="2400" i="1" dirty="0">
                <a:ea typeface="ＭＳ Ｐゴシック" pitchFamily="34" charset="-128"/>
              </a:rPr>
              <a:t>, … A</a:t>
            </a:r>
            <a:r>
              <a:rPr lang="en-US" altLang="en-US" sz="2400" i="1" baseline="-25000" dirty="0">
                <a:ea typeface="ＭＳ Ｐゴシック" pitchFamily="34" charset="-128"/>
              </a:rPr>
              <a:t>n</a:t>
            </a:r>
            <a:br>
              <a:rPr lang="en-US" altLang="en-US" sz="2400" i="1" dirty="0">
                <a:ea typeface="ＭＳ Ｐゴシック" pitchFamily="34" charset="-128"/>
              </a:rPr>
            </a:br>
            <a:r>
              <a:rPr lang="en-US" altLang="en-US" sz="2400" b="1" dirty="0">
                <a:ea typeface="ＭＳ Ｐゴシック" pitchFamily="34" charset="-128"/>
              </a:rPr>
              <a:t>from </a:t>
            </a:r>
            <a:r>
              <a:rPr lang="en-US" altLang="en-US" sz="2400" i="1" dirty="0">
                <a:ea typeface="ＭＳ Ｐゴシック" pitchFamily="34" charset="-128"/>
              </a:rPr>
              <a:t> r</a:t>
            </a:r>
            <a:r>
              <a:rPr lang="en-US" altLang="en-US" sz="2400" i="1" baseline="-25000" dirty="0">
                <a:ea typeface="ＭＳ Ｐゴシック" pitchFamily="34" charset="-128"/>
              </a:rPr>
              <a:t>1</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i="1" dirty="0">
                <a:ea typeface="ＭＳ Ｐゴシック" pitchFamily="34" charset="-128"/>
              </a:rPr>
              <a:t>r</a:t>
            </a:r>
            <a:r>
              <a:rPr lang="en-US" altLang="en-US" sz="2400" i="1" baseline="-25000" dirty="0">
                <a:ea typeface="ＭＳ Ｐゴシック" pitchFamily="34" charset="-128"/>
              </a:rPr>
              <a:t>2</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b="1" i="1" dirty="0">
                <a:ea typeface="ＭＳ Ｐゴシック" pitchFamily="34" charset="-128"/>
              </a:rPr>
              <a:t>.. </a:t>
            </a:r>
            <a:r>
              <a:rPr lang="en-US" altLang="en-US" sz="2400" b="1" dirty="0">
                <a:ea typeface="ＭＳ Ｐゴシック" pitchFamily="34" charset="-128"/>
              </a:rPr>
              <a:t>natural join </a:t>
            </a:r>
            <a:r>
              <a:rPr lang="en-US" altLang="en-US" sz="2400" dirty="0" err="1">
                <a:ea typeface="ＭＳ Ｐゴシック" pitchFamily="34" charset="-128"/>
              </a:rPr>
              <a:t>r</a:t>
            </a:r>
            <a:r>
              <a:rPr lang="en-US" altLang="en-US" sz="2400" baseline="-25000" dirty="0" err="1">
                <a:ea typeface="ＭＳ Ｐゴシック" pitchFamily="34" charset="-128"/>
              </a:rPr>
              <a:t>n</a:t>
            </a:r>
            <a:br>
              <a:rPr lang="en-US" altLang="en-US" sz="2400" i="1" dirty="0">
                <a:ea typeface="ＭＳ Ｐゴシック" pitchFamily="34" charset="-128"/>
              </a:rPr>
            </a:br>
            <a:r>
              <a:rPr lang="en-US" altLang="en-US" sz="2400" b="1" dirty="0">
                <a:ea typeface="ＭＳ Ｐゴシック" pitchFamily="34" charset="-128"/>
              </a:rPr>
              <a:t>where  </a:t>
            </a:r>
            <a:r>
              <a:rPr lang="en-US" altLang="en-US" sz="2400" i="1" dirty="0">
                <a:ea typeface="ＭＳ Ｐゴシック" pitchFamily="34" charset="-128"/>
              </a:rPr>
              <a:t>P </a:t>
            </a:r>
            <a:r>
              <a:rPr lang="en-US" altLang="en-US" sz="2400" dirty="0">
                <a:ea typeface="ＭＳ Ｐゴシック" pitchFamily="34" charset="-128"/>
              </a:rPr>
              <a:t>;</a:t>
            </a:r>
          </a:p>
          <a:p>
            <a:pPr>
              <a:buNone/>
            </a:pPr>
            <a:endParaRPr lang="en-US" altLang="en-US" sz="2400" dirty="0">
              <a:ea typeface="ＭＳ Ｐゴシック" pitchFamily="34" charset="-128"/>
            </a:endParaRPr>
          </a:p>
          <a:p>
            <a:pPr>
              <a:buFont typeface="Monotype Sorts" charset="2"/>
              <a:buNone/>
            </a:pPr>
            <a:endParaRPr lang="en-US" altLang="en-US" sz="2400" dirty="0">
              <a:ea typeface="ＭＳ Ｐゴシック"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p>
        </p:txBody>
      </p:sp>
      <p:sp>
        <p:nvSpPr>
          <p:cNvPr id="88067" name="Rectangle 3"/>
          <p:cNvSpPr>
            <a:spLocks noGrp="1" noChangeArrowheads="1"/>
          </p:cNvSpPr>
          <p:nvPr>
            <p:ph idx="1"/>
          </p:nvPr>
        </p:nvSpPr>
        <p:spPr>
          <a:xfrm>
            <a:off x="231732" y="1133606"/>
            <a:ext cx="8787008" cy="3775746"/>
          </a:xfrm>
        </p:spPr>
        <p:txBody>
          <a:bodyPr/>
          <a:lstStyle/>
          <a:p>
            <a:r>
              <a:rPr lang="en-US" altLang="en-US" sz="2400" b="1" dirty="0"/>
              <a:t>create view  </a:t>
            </a:r>
            <a:r>
              <a:rPr lang="en-US" altLang="en-US" sz="2400" i="1" dirty="0" err="1"/>
              <a:t>geo_instructor</a:t>
            </a:r>
            <a:r>
              <a:rPr lang="en-US" altLang="en-US" sz="2400" i="1" dirty="0"/>
              <a:t> </a:t>
            </a:r>
            <a:r>
              <a:rPr lang="en-US" altLang="en-US" sz="2400" b="1" dirty="0"/>
              <a:t>as</a:t>
            </a:r>
            <a:br>
              <a:rPr lang="en-US" altLang="en-US" sz="2400" b="1" dirty="0"/>
            </a:br>
            <a:r>
              <a:rPr lang="en-US" altLang="en-US" sz="2400" dirty="0"/>
              <a:t>(</a:t>
            </a:r>
            <a:r>
              <a:rPr lang="en-US" altLang="en-US" sz="2400" b="1" dirty="0"/>
              <a:t>select </a:t>
            </a:r>
            <a:r>
              <a:rPr lang="en-US" altLang="en-US" sz="2400" dirty="0"/>
              <a:t>*</a:t>
            </a:r>
            <a:br>
              <a:rPr lang="en-US" altLang="en-US" sz="2400" dirty="0"/>
            </a:br>
            <a:r>
              <a:rPr lang="en-US" altLang="en-US" sz="2400" b="1" dirty="0"/>
              <a:t>from </a:t>
            </a:r>
            <a:r>
              <a:rPr lang="en-US" altLang="en-US" sz="2400" i="1" dirty="0"/>
              <a:t>instructor</a:t>
            </a:r>
            <a:br>
              <a:rPr lang="en-US" altLang="en-US" sz="2400" i="1" dirty="0"/>
            </a:br>
            <a:r>
              <a:rPr lang="en-US" altLang="en-US" sz="2400" b="1" dirty="0"/>
              <a:t>where </a:t>
            </a:r>
            <a:r>
              <a:rPr lang="en-US" altLang="en-US" sz="2400" i="1" dirty="0"/>
              <a:t>dept_name </a:t>
            </a:r>
            <a:r>
              <a:rPr lang="en-US" altLang="en-US" sz="2400" dirty="0"/>
              <a:t>= 'Geology');</a:t>
            </a:r>
          </a:p>
          <a:p>
            <a:r>
              <a:rPr lang="en-US" altLang="en-US" sz="2400" b="1" dirty="0"/>
              <a:t>grant select on </a:t>
            </a:r>
            <a:r>
              <a:rPr lang="en-US" altLang="en-US" sz="2400" i="1" dirty="0" err="1"/>
              <a:t>geo_instructor</a:t>
            </a:r>
            <a:r>
              <a:rPr lang="en-US" altLang="en-US" sz="2400" i="1" dirty="0"/>
              <a:t> </a:t>
            </a:r>
            <a:r>
              <a:rPr lang="en-US" altLang="en-US" sz="2400" b="1" dirty="0"/>
              <a:t>to </a:t>
            </a:r>
            <a:r>
              <a:rPr lang="en-US" altLang="en-US" sz="2400" i="1" dirty="0"/>
              <a:t> </a:t>
            </a:r>
            <a:r>
              <a:rPr lang="en-US" altLang="en-US" sz="2400" i="1" dirty="0" err="1"/>
              <a:t>geo_staff</a:t>
            </a:r>
            <a:endParaRPr lang="en-US" altLang="en-US" sz="2400" i="1" dirty="0"/>
          </a:p>
          <a:p>
            <a:r>
              <a:rPr lang="en-US" altLang="en-US" sz="2400" dirty="0"/>
              <a:t>Suppose that a  </a:t>
            </a:r>
            <a:r>
              <a:rPr lang="en-US" altLang="en-US" sz="2400" i="1" dirty="0" err="1"/>
              <a:t>geo_staff</a:t>
            </a:r>
            <a:r>
              <a:rPr lang="en-US" altLang="en-US" sz="2400" dirty="0"/>
              <a:t> member issues</a:t>
            </a:r>
          </a:p>
          <a:p>
            <a:pPr lvl="1"/>
            <a:r>
              <a:rPr lang="en-US" altLang="en-US" sz="2400" b="1" dirty="0"/>
              <a:t>select </a:t>
            </a:r>
            <a:r>
              <a:rPr lang="en-US" altLang="en-US" sz="2400" dirty="0"/>
              <a:t>*</a:t>
            </a:r>
            <a:br>
              <a:rPr lang="en-US" altLang="en-US" sz="2400" dirty="0"/>
            </a:br>
            <a:r>
              <a:rPr lang="en-US" altLang="en-US" sz="2400" b="1" dirty="0"/>
              <a:t>from </a:t>
            </a:r>
            <a:r>
              <a:rPr lang="en-US" altLang="en-US" sz="2400" i="1" dirty="0" err="1"/>
              <a:t>geo_instructor</a:t>
            </a:r>
            <a:r>
              <a:rPr lang="en-US" altLang="en-US" sz="2400" dirty="0"/>
              <a:t>;</a:t>
            </a:r>
          </a:p>
          <a:p>
            <a:r>
              <a:rPr lang="en-US" altLang="en-US" sz="2400" dirty="0"/>
              <a:t>What if </a:t>
            </a:r>
          </a:p>
          <a:p>
            <a:pPr lvl="1"/>
            <a:r>
              <a:rPr lang="en-US" altLang="en-US" sz="2400" i="1" dirty="0" err="1"/>
              <a:t>geo_staff</a:t>
            </a:r>
            <a:r>
              <a:rPr lang="en-US" altLang="en-US" sz="2400" dirty="0"/>
              <a:t> does not have permissions on </a:t>
            </a:r>
            <a:r>
              <a:rPr lang="en-US" altLang="en-US" sz="2400" i="1" dirty="0"/>
              <a:t>instructor?</a:t>
            </a:r>
          </a:p>
          <a:p>
            <a:pPr lvl="1"/>
            <a:r>
              <a:rPr lang="en-US" altLang="en-US" sz="2400" dirty="0"/>
              <a:t>Creator of view did not have some permissions on </a:t>
            </a:r>
            <a:r>
              <a:rPr lang="en-US" altLang="en-US" sz="2400" i="1" dirty="0"/>
              <a:t>instructor?</a:t>
            </a:r>
            <a:endParaRPr lang="en-US" altLang="en-US" sz="2400" dirty="0"/>
          </a:p>
          <a:p>
            <a:endParaRPr lang="en-US" altLang="en-US"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idx="1"/>
          </p:nvPr>
        </p:nvSpPr>
        <p:spPr>
          <a:xfrm>
            <a:off x="162838" y="1093788"/>
            <a:ext cx="8868428" cy="4392611"/>
          </a:xfrm>
        </p:spPr>
        <p:txBody>
          <a:bodyPr/>
          <a:lstStyle/>
          <a:p>
            <a:r>
              <a:rPr lang="en-US" altLang="en-US" sz="2400" b="1" dirty="0"/>
              <a:t>references</a:t>
            </a:r>
            <a:r>
              <a:rPr lang="en-US" altLang="en-US" sz="2400" dirty="0"/>
              <a:t> privilege to create foreign key</a:t>
            </a:r>
          </a:p>
          <a:p>
            <a:pPr lvl="1"/>
            <a:r>
              <a:rPr lang="en-US" altLang="en-US" sz="2400" b="1" dirty="0">
                <a:solidFill>
                  <a:srgbClr val="002060"/>
                </a:solidFill>
              </a:rPr>
              <a:t>grant reference </a:t>
            </a:r>
            <a:r>
              <a:rPr lang="en-US" altLang="en-US" sz="2400" dirty="0"/>
              <a:t>(</a:t>
            </a:r>
            <a:r>
              <a:rPr lang="en-US" altLang="en-US" sz="2400" i="1" dirty="0">
                <a:solidFill>
                  <a:srgbClr val="002060"/>
                </a:solidFill>
              </a:rPr>
              <a:t>dept_name</a:t>
            </a:r>
            <a:r>
              <a:rPr lang="en-US" altLang="en-US" sz="2400" dirty="0">
                <a:solidFill>
                  <a:srgbClr val="002060"/>
                </a:solidFill>
              </a:rPr>
              <a:t>) </a:t>
            </a:r>
            <a:r>
              <a:rPr lang="en-US" altLang="en-US" sz="2400" b="1" dirty="0">
                <a:solidFill>
                  <a:srgbClr val="002060"/>
                </a:solidFill>
              </a:rPr>
              <a:t>on </a:t>
            </a:r>
            <a:r>
              <a:rPr lang="en-US" altLang="en-US" sz="2400" i="1" dirty="0">
                <a:solidFill>
                  <a:srgbClr val="002060"/>
                </a:solidFill>
              </a:rPr>
              <a:t>department </a:t>
            </a:r>
            <a:r>
              <a:rPr lang="en-US" altLang="en-US" sz="2400" b="1" dirty="0">
                <a:solidFill>
                  <a:srgbClr val="002060"/>
                </a:solidFill>
              </a:rPr>
              <a:t>to </a:t>
            </a:r>
            <a:r>
              <a:rPr lang="en-US" altLang="en-US" sz="2400" dirty="0">
                <a:solidFill>
                  <a:srgbClr val="002060"/>
                </a:solidFill>
              </a:rPr>
              <a:t>Mariano;</a:t>
            </a:r>
          </a:p>
          <a:p>
            <a:pPr lvl="1"/>
            <a:r>
              <a:rPr lang="en-US" altLang="en-US" sz="2400" dirty="0"/>
              <a:t>Why is this required?</a:t>
            </a:r>
          </a:p>
          <a:p>
            <a:r>
              <a:rPr lang="en-US" altLang="en-US" sz="2400" dirty="0"/>
              <a:t>transfer of privileges</a:t>
            </a:r>
          </a:p>
          <a:p>
            <a:pPr lvl="1"/>
            <a:r>
              <a:rPr lang="en-US" altLang="en-US" sz="2400" b="1" dirty="0"/>
              <a:t>grant select on </a:t>
            </a:r>
            <a:r>
              <a:rPr lang="en-US" altLang="en-US" sz="2400" i="1" dirty="0"/>
              <a:t>department </a:t>
            </a:r>
            <a:r>
              <a:rPr lang="en-US" altLang="en-US" sz="2400" b="1" dirty="0"/>
              <a:t>to </a:t>
            </a:r>
            <a:r>
              <a:rPr lang="en-US" altLang="en-US" sz="2400" dirty="0" err="1"/>
              <a:t>Amit</a:t>
            </a:r>
            <a:r>
              <a:rPr lang="en-US" altLang="en-US" sz="2400" dirty="0"/>
              <a:t> </a:t>
            </a:r>
            <a:r>
              <a:rPr lang="en-US" altLang="en-US" sz="2400" b="1" dirty="0"/>
              <a:t>with grant option</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cascade</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restrict</a:t>
            </a:r>
            <a:r>
              <a:rPr lang="en-US" altLang="en-US" sz="2400" dirty="0"/>
              <a:t>;</a:t>
            </a:r>
          </a:p>
          <a:p>
            <a:pPr lvl="1"/>
            <a:r>
              <a:rPr lang="en-US" altLang="en-US" sz="2400" dirty="0"/>
              <a:t>And more!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idx="1"/>
          </p:nvPr>
        </p:nvSpPr>
        <p:spPr>
          <a:xfrm>
            <a:off x="201634" y="1177925"/>
            <a:ext cx="8942366" cy="5562600"/>
          </a:xfrm>
        </p:spPr>
        <p:txBody>
          <a:bodyPr/>
          <a:lstStyle/>
          <a:p>
            <a:r>
              <a:rPr lang="en-US" dirty="0">
                <a:latin typeface="Helvetica (Body)"/>
              </a:rPr>
              <a:t>GRANT REFERENCES (</a:t>
            </a:r>
            <a:r>
              <a:rPr lang="en-US" dirty="0" err="1">
                <a:latin typeface="Helvetica (Body)"/>
              </a:rPr>
              <a:t>dept_name</a:t>
            </a:r>
            <a:r>
              <a:rPr lang="en-US" dirty="0">
                <a:latin typeface="Helvetica (Body)"/>
              </a:rPr>
              <a:t>) ON department TO Mariano;</a:t>
            </a:r>
            <a:endParaRPr lang="en-US" b="1" dirty="0">
              <a:latin typeface="Helvetica (Body)"/>
            </a:endParaRPr>
          </a:p>
          <a:p>
            <a:pPr lvl="1">
              <a:buFont typeface="Arial" panose="020B0604020202020204" pitchFamily="34" charset="0"/>
              <a:buChar char="•"/>
            </a:pPr>
            <a:r>
              <a:rPr lang="en-US" dirty="0">
                <a:latin typeface="Helvetica (Body)"/>
              </a:rPr>
              <a:t>The REFERENCES privilege allows a user (in this case, Mariano) to create a </a:t>
            </a:r>
            <a:r>
              <a:rPr lang="en-US" b="1" dirty="0">
                <a:latin typeface="Helvetica (Body)"/>
              </a:rPr>
              <a:t>foreign key</a:t>
            </a:r>
            <a:r>
              <a:rPr lang="en-US" dirty="0">
                <a:latin typeface="Helvetica (Body)"/>
              </a:rPr>
              <a:t> that references the specified column (</a:t>
            </a:r>
            <a:r>
              <a:rPr lang="en-US" dirty="0" err="1">
                <a:latin typeface="Helvetica (Body)"/>
              </a:rPr>
              <a:t>dept_name</a:t>
            </a:r>
            <a:r>
              <a:rPr lang="en-US" dirty="0">
                <a:latin typeface="Helvetica (Body)"/>
              </a:rPr>
              <a:t>) in the department table.</a:t>
            </a:r>
          </a:p>
          <a:p>
            <a:r>
              <a:rPr lang="en-US" dirty="0">
                <a:latin typeface="Helvetica (Body)"/>
              </a:rPr>
              <a:t>REVOKE SELECT ON department FROM Amit, Satoshi CASCADE;</a:t>
            </a:r>
          </a:p>
          <a:p>
            <a:pPr lvl="1"/>
            <a:r>
              <a:rPr lang="en-US" b="1" dirty="0">
                <a:latin typeface="Helvetica (Body)"/>
              </a:rPr>
              <a:t>CASCADE</a:t>
            </a:r>
            <a:r>
              <a:rPr lang="en-US" dirty="0">
                <a:latin typeface="Helvetica (Body)"/>
              </a:rPr>
              <a:t> ensures that the revocation propagates, removing permissions for all indirect recipients of the privilege.</a:t>
            </a:r>
          </a:p>
          <a:p>
            <a:r>
              <a:rPr lang="en-US" dirty="0">
                <a:latin typeface="Helvetica (Body)"/>
              </a:rPr>
              <a:t>REVOKE SELECT ON department FROM Amit, Satoshi RESTRICT;</a:t>
            </a:r>
          </a:p>
          <a:p>
            <a:r>
              <a:rPr lang="en-US" dirty="0">
                <a:latin typeface="Helvetica (Body)"/>
              </a:rPr>
              <a:t>	</a:t>
            </a:r>
            <a:r>
              <a:rPr lang="en-US" b="1" dirty="0">
                <a:latin typeface="Helvetica (Body)"/>
              </a:rPr>
              <a:t>RESTRICT</a:t>
            </a:r>
            <a:r>
              <a:rPr lang="en-US" dirty="0">
                <a:latin typeface="Helvetica (Body)"/>
              </a:rPr>
              <a:t> prevents the revocation if there are users who have received the privilege from Amit or Satoshi. This maintains the hierarchy of granted privileges.</a:t>
            </a:r>
            <a:endParaRPr lang="en-US" altLang="en-US" b="1" dirty="0">
              <a:latin typeface="Helvetica (Body)"/>
            </a:endParaRPr>
          </a:p>
          <a:p>
            <a:r>
              <a:rPr lang="en-US" altLang="en-US" sz="2400" dirty="0">
                <a:latin typeface="Helvetica (Body)"/>
              </a:rPr>
              <a:t>grant select on department to Amit with grant option; </a:t>
            </a:r>
          </a:p>
          <a:p>
            <a:pPr lvl="1"/>
            <a:r>
              <a:rPr lang="en-US" altLang="en-US" sz="2400" dirty="0">
                <a:latin typeface="Helvetica (Body)"/>
              </a:rPr>
              <a:t>Means that Amit can transfer his grant to other users</a:t>
            </a:r>
          </a:p>
          <a:p>
            <a:endParaRPr lang="en-US" dirty="0">
              <a:latin typeface="Helvetica (Body)"/>
            </a:endParaRPr>
          </a:p>
          <a:p>
            <a:endParaRPr lang="en-US" dirty="0">
              <a:latin typeface="Helvetica (Body)"/>
            </a:endParaRPr>
          </a:p>
        </p:txBody>
      </p:sp>
    </p:spTree>
    <p:extLst>
      <p:ext uri="{BB962C8B-B14F-4D97-AF65-F5344CB8AC3E}">
        <p14:creationId xmlns:p14="http://schemas.microsoft.com/office/powerpoint/2010/main" val="14435058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8F74-4D58-4163-B182-68D3DFED5D9A}"/>
              </a:ext>
            </a:extLst>
          </p:cNvPr>
          <p:cNvSpPr>
            <a:spLocks noGrp="1"/>
          </p:cNvSpPr>
          <p:nvPr>
            <p:ph type="title"/>
          </p:nvPr>
        </p:nvSpPr>
        <p:spPr>
          <a:xfrm>
            <a:off x="768350" y="369786"/>
            <a:ext cx="8077200" cy="609600"/>
          </a:xfrm>
        </p:spPr>
        <p:txBody>
          <a:bodyPr/>
          <a:lstStyle/>
          <a:p>
            <a:r>
              <a:rPr lang="en-US" sz="2800" b="1" dirty="0">
                <a:latin typeface="Helvetica (Body)"/>
              </a:rPr>
              <a:t>CASCADE/</a:t>
            </a:r>
            <a:r>
              <a:rPr lang="en-US" sz="2800" dirty="0"/>
              <a:t> RESTRICT GRANT FEATURES</a:t>
            </a:r>
            <a:r>
              <a:rPr lang="en-US" sz="2800" b="1" dirty="0">
                <a:latin typeface="Helvetica (Body)"/>
              </a:rPr>
              <a:t> </a:t>
            </a:r>
            <a:endParaRPr lang="en-US" dirty="0"/>
          </a:p>
        </p:txBody>
      </p:sp>
      <p:graphicFrame>
        <p:nvGraphicFramePr>
          <p:cNvPr id="8" name="Content Placeholder 7">
            <a:extLst>
              <a:ext uri="{FF2B5EF4-FFF2-40B4-BE49-F238E27FC236}">
                <a16:creationId xmlns:a16="http://schemas.microsoft.com/office/drawing/2014/main" id="{D6F901BC-2A94-4A6B-B914-C73C176AA8B2}"/>
              </a:ext>
            </a:extLst>
          </p:cNvPr>
          <p:cNvGraphicFramePr>
            <a:graphicFrameLocks noGrp="1"/>
          </p:cNvGraphicFramePr>
          <p:nvPr>
            <p:ph idx="1"/>
            <p:extLst>
              <p:ext uri="{D42A27DB-BD31-4B8C-83A1-F6EECF244321}">
                <p14:modId xmlns:p14="http://schemas.microsoft.com/office/powerpoint/2010/main" val="4252233792"/>
              </p:ext>
            </p:extLst>
          </p:nvPr>
        </p:nvGraphicFramePr>
        <p:xfrm>
          <a:off x="565150" y="1507516"/>
          <a:ext cx="8483600" cy="4371098"/>
        </p:xfrm>
        <a:graphic>
          <a:graphicData uri="http://schemas.openxmlformats.org/drawingml/2006/table">
            <a:tbl>
              <a:tblPr firstRow="1" firstCol="1" bandRow="1">
                <a:tableStyleId>{616DA210-FB5B-4158-B5E0-FEB733F419BA}</a:tableStyleId>
              </a:tblPr>
              <a:tblGrid>
                <a:gridCol w="1752600">
                  <a:extLst>
                    <a:ext uri="{9D8B030D-6E8A-4147-A177-3AD203B41FA5}">
                      <a16:colId xmlns:a16="http://schemas.microsoft.com/office/drawing/2014/main" val="351180474"/>
                    </a:ext>
                  </a:extLst>
                </a:gridCol>
                <a:gridCol w="3902831">
                  <a:extLst>
                    <a:ext uri="{9D8B030D-6E8A-4147-A177-3AD203B41FA5}">
                      <a16:colId xmlns:a16="http://schemas.microsoft.com/office/drawing/2014/main" val="1448023061"/>
                    </a:ext>
                  </a:extLst>
                </a:gridCol>
                <a:gridCol w="2828169">
                  <a:extLst>
                    <a:ext uri="{9D8B030D-6E8A-4147-A177-3AD203B41FA5}">
                      <a16:colId xmlns:a16="http://schemas.microsoft.com/office/drawing/2014/main" val="426098040"/>
                    </a:ext>
                  </a:extLst>
                </a:gridCol>
              </a:tblGrid>
              <a:tr h="727684">
                <a:tc>
                  <a:txBody>
                    <a:bodyPr/>
                    <a:lstStyle/>
                    <a:p>
                      <a:pPr algn="l"/>
                      <a:r>
                        <a:rPr lang="en-US" sz="2400" b="1" dirty="0"/>
                        <a:t>Aspect</a:t>
                      </a:r>
                      <a:endParaRPr lang="en-US" sz="2400" dirty="0"/>
                    </a:p>
                  </a:txBody>
                  <a:tcPr anchor="ctr"/>
                </a:tc>
                <a:tc>
                  <a:txBody>
                    <a:bodyPr/>
                    <a:lstStyle/>
                    <a:p>
                      <a:pPr algn="ctr"/>
                      <a:r>
                        <a:rPr lang="en-US" sz="2400" dirty="0"/>
                        <a:t>CASCADE</a:t>
                      </a:r>
                    </a:p>
                  </a:txBody>
                  <a:tcPr anchor="ctr"/>
                </a:tc>
                <a:tc>
                  <a:txBody>
                    <a:bodyPr/>
                    <a:lstStyle/>
                    <a:p>
                      <a:pPr algn="ctr"/>
                      <a:r>
                        <a:rPr lang="en-US" sz="2400" dirty="0"/>
                        <a:t>RESTRICT</a:t>
                      </a:r>
                    </a:p>
                  </a:txBody>
                  <a:tcPr anchor="ctr"/>
                </a:tc>
                <a:extLst>
                  <a:ext uri="{0D108BD9-81ED-4DB2-BD59-A6C34878D82A}">
                    <a16:rowId xmlns:a16="http://schemas.microsoft.com/office/drawing/2014/main" val="3001954092"/>
                  </a:ext>
                </a:extLst>
              </a:tr>
              <a:tr h="1393354">
                <a:tc>
                  <a:txBody>
                    <a:bodyPr/>
                    <a:lstStyle/>
                    <a:p>
                      <a:pPr marL="0" marR="0">
                        <a:lnSpc>
                          <a:spcPct val="107000"/>
                        </a:lnSpc>
                        <a:spcBef>
                          <a:spcPts val="0"/>
                        </a:spcBef>
                        <a:spcAft>
                          <a:spcPts val="0"/>
                        </a:spcAft>
                      </a:pPr>
                      <a:r>
                        <a:rPr lang="en-US" sz="2000" dirty="0">
                          <a:effectLst/>
                        </a:rPr>
                        <a:t>Behavior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Revokes the privilege from the specified users and all those who were granted the privilege by them.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Revokes the privilege only if no dependent users exist. Otherwise, it raises an error.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7943036"/>
                  </a:ext>
                </a:extLst>
              </a:tr>
              <a:tr h="690772">
                <a:tc>
                  <a:txBody>
                    <a:bodyPr/>
                    <a:lstStyle/>
                    <a:p>
                      <a:pPr marL="0" marR="0">
                        <a:lnSpc>
                          <a:spcPct val="107000"/>
                        </a:lnSpc>
                        <a:spcBef>
                          <a:spcPts val="0"/>
                        </a:spcBef>
                        <a:spcAft>
                          <a:spcPts val="0"/>
                        </a:spcAft>
                      </a:pPr>
                      <a:r>
                        <a:rPr lang="en-US" sz="2000">
                          <a:effectLst/>
                        </a:rPr>
                        <a:t>Use Case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Use when you want to remove all dependencies.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Use when you want to ensure no other users are affected.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7563539"/>
                  </a:ext>
                </a:extLst>
              </a:tr>
              <a:tr h="1159160">
                <a:tc>
                  <a:txBody>
                    <a:bodyPr/>
                    <a:lstStyle/>
                    <a:p>
                      <a:pPr marL="0" marR="0">
                        <a:lnSpc>
                          <a:spcPct val="107000"/>
                        </a:lnSpc>
                        <a:spcBef>
                          <a:spcPts val="0"/>
                        </a:spcBef>
                        <a:spcAft>
                          <a:spcPts val="0"/>
                        </a:spcAft>
                      </a:pPr>
                      <a:r>
                        <a:rPr lang="en-US" sz="2000">
                          <a:effectLst/>
                        </a:rPr>
                        <a:t>Example Result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If Amit granted </a:t>
                      </a:r>
                      <a:r>
                        <a:rPr lang="en-US" sz="1400">
                          <a:effectLst/>
                        </a:rPr>
                        <a:t>SELECT</a:t>
                      </a:r>
                      <a:r>
                        <a:rPr lang="en-US" sz="2000">
                          <a:effectLst/>
                        </a:rPr>
                        <a:t> to Bob, Bob loses the privilege when Amit's privilege is revoked.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Amit’s privilege cannot be revoked if Bob received the privilege from Amit.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1253848"/>
                  </a:ext>
                </a:extLst>
              </a:tr>
            </a:tbl>
          </a:graphicData>
        </a:graphic>
      </p:graphicFrame>
    </p:spTree>
    <p:extLst>
      <p:ext uri="{BB962C8B-B14F-4D97-AF65-F5344CB8AC3E}">
        <p14:creationId xmlns:p14="http://schemas.microsoft.com/office/powerpoint/2010/main" val="17316599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and Takes Relation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36815" y="1338348"/>
            <a:ext cx="4843765" cy="4310581"/>
          </a:xfrm>
          <a:prstGeom prst="rect">
            <a:avLst/>
          </a:prstGeom>
          <a:noFill/>
        </p:spPr>
      </p:pic>
      <p:pic>
        <p:nvPicPr>
          <p:cNvPr id="4" name="Picture 2" descr="C:\Users\as668\Desktop\Judi-Done\4_02.jpg">
            <a:extLst>
              <a:ext uri="{FF2B5EF4-FFF2-40B4-BE49-F238E27FC236}">
                <a16:creationId xmlns:a16="http://schemas.microsoft.com/office/drawing/2014/main" id="{5595333C-9827-4D99-9D66-EF4DF5F3F22C}"/>
              </a:ext>
            </a:extLst>
          </p:cNvPr>
          <p:cNvPicPr>
            <a:picLocks noChangeAspect="1" noChangeArrowheads="1"/>
          </p:cNvPicPr>
          <p:nvPr/>
        </p:nvPicPr>
        <p:blipFill>
          <a:blip r:embed="rId4"/>
          <a:srcRect/>
          <a:stretch>
            <a:fillRect/>
          </a:stretch>
        </p:blipFill>
        <p:spPr bwMode="auto">
          <a:xfrm>
            <a:off x="4856152" y="1138844"/>
            <a:ext cx="4547697" cy="547174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1030778" y="858111"/>
            <a:ext cx="7221743" cy="599988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p>
        </p:txBody>
      </p:sp>
      <p:sp>
        <p:nvSpPr>
          <p:cNvPr id="7171" name="Rectangle 3"/>
          <p:cNvSpPr>
            <a:spLocks noGrp="1" noChangeArrowheads="1"/>
          </p:cNvSpPr>
          <p:nvPr>
            <p:ph idx="1"/>
          </p:nvPr>
        </p:nvSpPr>
        <p:spPr>
          <a:xfrm>
            <a:off x="185057" y="957943"/>
            <a:ext cx="8251808" cy="5089290"/>
          </a:xfrm>
        </p:spPr>
        <p:txBody>
          <a:bodyPr/>
          <a:lstStyle/>
          <a:p>
            <a:r>
              <a:rPr lang="en-US" dirty="0"/>
              <a:t>Beware of unrelated attributes with same name which get equated incorrectly</a:t>
            </a:r>
          </a:p>
          <a:p>
            <a:r>
              <a:rPr lang="en-US" altLang="en-US" dirty="0">
                <a:ea typeface="ＭＳ Ｐゴシック" pitchFamily="34" charset="-128"/>
              </a:rPr>
              <a:t> </a:t>
            </a:r>
            <a:r>
              <a:rPr lang="en-US" dirty="0"/>
              <a:t>Example -- List the names of students instructors along with the titles of courses that they have taken</a:t>
            </a:r>
          </a:p>
          <a:p>
            <a:pPr lvl="1"/>
            <a:r>
              <a:rPr lang="en-US" dirty="0"/>
              <a:t>Correct version</a:t>
            </a:r>
          </a:p>
          <a:p>
            <a:pPr lvl="1">
              <a:buNone/>
            </a:pPr>
            <a:r>
              <a:rPr lang="en-US" b="1" dirty="0"/>
              <a:t>           select </a:t>
            </a:r>
            <a:r>
              <a:rPr lang="en-US" i="1" dirty="0"/>
              <a:t>name</a:t>
            </a:r>
            <a:r>
              <a:rPr lang="en-US" dirty="0"/>
              <a:t>, </a:t>
            </a:r>
            <a:r>
              <a:rPr lang="en-US" i="1" dirty="0"/>
              <a:t>title</a:t>
            </a:r>
            <a:br>
              <a:rPr lang="en-US" i="1" dirty="0"/>
            </a:br>
            <a:r>
              <a:rPr lang="en-US" i="1" dirty="0"/>
              <a:t>       </a:t>
            </a:r>
            <a:r>
              <a:rPr lang="en-US" b="1" dirty="0"/>
              <a:t>from </a:t>
            </a:r>
            <a:r>
              <a:rPr lang="en-US" i="1" dirty="0"/>
              <a:t>student </a:t>
            </a:r>
            <a:r>
              <a:rPr lang="en-US" b="1" dirty="0"/>
              <a:t>natural join </a:t>
            </a:r>
            <a:r>
              <a:rPr lang="en-US" i="1" dirty="0"/>
              <a:t>takes</a:t>
            </a:r>
            <a:r>
              <a:rPr lang="en-US" dirty="0"/>
              <a:t>, </a:t>
            </a:r>
            <a:r>
              <a:rPr lang="en-US" i="1" dirty="0"/>
              <a:t>course</a:t>
            </a:r>
            <a:br>
              <a:rPr lang="en-US" i="1" dirty="0"/>
            </a:br>
            <a:r>
              <a:rPr lang="en-US" i="1" dirty="0"/>
              <a:t>       </a:t>
            </a:r>
            <a:r>
              <a:rPr lang="en-US" b="1" dirty="0"/>
              <a:t>where </a:t>
            </a:r>
            <a:r>
              <a:rPr lang="en-US" i="1" dirty="0" err="1"/>
              <a:t>takes</a:t>
            </a:r>
            <a:r>
              <a:rPr lang="en-US" dirty="0" err="1"/>
              <a:t>.</a:t>
            </a:r>
            <a:r>
              <a:rPr lang="en-US" i="1" dirty="0" err="1"/>
              <a:t>course_id</a:t>
            </a:r>
            <a:r>
              <a:rPr lang="en-US" i="1" dirty="0"/>
              <a:t> </a:t>
            </a:r>
            <a:r>
              <a:rPr lang="en-US" dirty="0"/>
              <a:t>= </a:t>
            </a:r>
            <a:r>
              <a:rPr lang="en-US" i="1" dirty="0" err="1"/>
              <a:t>course</a:t>
            </a:r>
            <a:r>
              <a:rPr lang="en-US" dirty="0" err="1"/>
              <a:t>.</a:t>
            </a:r>
            <a:r>
              <a:rPr lang="en-US" i="1" dirty="0" err="1"/>
              <a:t>course_id</a:t>
            </a:r>
            <a:r>
              <a:rPr lang="en-US" dirty="0"/>
              <a:t>;</a:t>
            </a:r>
          </a:p>
          <a:p>
            <a:pPr lvl="1"/>
            <a:r>
              <a:rPr lang="en-US" dirty="0"/>
              <a:t>Incorrect version</a:t>
            </a:r>
          </a:p>
          <a:p>
            <a:pPr lvl="2">
              <a:buFont typeface="Webdings" pitchFamily="18" charset="2"/>
              <a:buNone/>
              <a:defRPr/>
            </a:pPr>
            <a:r>
              <a:rPr lang="en-US" b="1" dirty="0"/>
              <a:t>       select </a:t>
            </a:r>
            <a:r>
              <a:rPr lang="en-US" i="1" dirty="0"/>
              <a:t>name</a:t>
            </a:r>
            <a:r>
              <a:rPr lang="en-US" dirty="0"/>
              <a:t>, </a:t>
            </a:r>
            <a:r>
              <a:rPr lang="en-US" i="1" dirty="0"/>
              <a:t>title</a:t>
            </a:r>
            <a:br>
              <a:rPr lang="en-US" i="1" dirty="0"/>
            </a:br>
            <a:r>
              <a:rPr lang="en-US" i="1" dirty="0"/>
              <a:t>   </a:t>
            </a:r>
            <a:r>
              <a:rPr lang="en-US" b="1" dirty="0"/>
              <a:t>from </a:t>
            </a:r>
            <a:r>
              <a:rPr lang="en-US" i="1" dirty="0"/>
              <a:t>student </a:t>
            </a:r>
            <a:r>
              <a:rPr lang="en-US" b="1" dirty="0"/>
              <a:t>natural join </a:t>
            </a:r>
            <a:r>
              <a:rPr lang="en-US" i="1" dirty="0"/>
              <a:t>takes </a:t>
            </a:r>
            <a:r>
              <a:rPr lang="en-US" b="1" dirty="0"/>
              <a:t>natural join </a:t>
            </a:r>
            <a:r>
              <a:rPr lang="en-US" i="1" dirty="0"/>
              <a:t>course</a:t>
            </a:r>
            <a:r>
              <a:rPr lang="en-US" dirty="0"/>
              <a:t>;</a:t>
            </a:r>
          </a:p>
          <a:p>
            <a:pPr lvl="2">
              <a:defRPr/>
            </a:pPr>
            <a:r>
              <a:rPr lang="en-US" dirty="0"/>
              <a:t>This query omits all (student name, course title) pairs where the student takes a course in a department other than the student's own department. </a:t>
            </a:r>
          </a:p>
          <a:p>
            <a:pPr lvl="2">
              <a:defRPr/>
            </a:pPr>
            <a:r>
              <a:rPr lang="en-US" dirty="0"/>
              <a:t>The  correct  version (above), correctly outputs such pairs.</a:t>
            </a:r>
          </a:p>
          <a:p>
            <a:pPr lvl="1"/>
            <a:endParaRPr lang="en-US" dirty="0"/>
          </a:p>
          <a:p>
            <a:pPr lvl="1"/>
            <a:endParaRPr lang="en-US" altLang="en-US" sz="2800" dirty="0">
              <a:ea typeface="ＭＳ Ｐゴシック" pitchFamily="34" charset="-128"/>
            </a:endParaRPr>
          </a:p>
        </p:txBody>
      </p:sp>
    </p:spTree>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93171</TotalTime>
  <Words>8347</Words>
  <Application>Microsoft Office PowerPoint</Application>
  <PresentationFormat>On-screen Show (4:3)</PresentationFormat>
  <Paragraphs>788</Paragraphs>
  <Slides>64</Slides>
  <Notes>54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78" baseType="lpstr">
      <vt:lpstr>Arial</vt:lpstr>
      <vt:lpstr>Calibri</vt:lpstr>
      <vt:lpstr>Comic Sans MS</vt:lpstr>
      <vt:lpstr>Consolas</vt:lpstr>
      <vt:lpstr>Helvetica</vt:lpstr>
      <vt:lpstr>Helvetica (Body)</vt:lpstr>
      <vt:lpstr>Monotype Sorts</vt:lpstr>
      <vt:lpstr>Söhne</vt:lpstr>
      <vt:lpstr>Symbol</vt:lpstr>
      <vt:lpstr>Times New Roman</vt:lpstr>
      <vt:lpstr>Webdings</vt:lpstr>
      <vt:lpstr>Wingdings</vt:lpstr>
      <vt:lpstr>3_db-5-grey</vt:lpstr>
      <vt:lpstr>اصول طراحی پایگاه داده </vt:lpstr>
      <vt:lpstr>Chapter 4 : Intermediate SQL</vt:lpstr>
      <vt:lpstr>Outline</vt:lpstr>
      <vt:lpstr>Joined Relations</vt:lpstr>
      <vt:lpstr>Natural Join in SQL</vt:lpstr>
      <vt:lpstr>Natural Join in SQL (Cont.)</vt:lpstr>
      <vt:lpstr>Student and Takes Relation Relation</vt:lpstr>
      <vt:lpstr>student natural join takes</vt:lpstr>
      <vt:lpstr>Dangerous in Natural Join</vt:lpstr>
      <vt:lpstr>Schema Diagram for University Database</vt:lpstr>
      <vt:lpstr>Natural Join with Using Clause</vt:lpstr>
      <vt:lpstr>Join Condition</vt:lpstr>
      <vt:lpstr>Outer Join</vt:lpstr>
      <vt:lpstr>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Views</vt:lpstr>
      <vt:lpstr>View Definition</vt:lpstr>
      <vt:lpstr>View Definition and Use</vt:lpstr>
      <vt:lpstr>Views Defined Using Other Views</vt:lpstr>
      <vt:lpstr>Views Defined Using Other Views</vt:lpstr>
      <vt:lpstr>View Expansion</vt:lpstr>
      <vt:lpstr>View Expansion (Cont.)</vt:lpstr>
      <vt:lpstr>View Expansion (Cont.)</vt:lpstr>
      <vt:lpstr>Materialized Views</vt:lpstr>
      <vt:lpstr>Update of a View</vt:lpstr>
      <vt:lpstr>Some Updates Cannot be Translated Uniquely</vt:lpstr>
      <vt:lpstr>And Some Not at All</vt:lpstr>
      <vt:lpstr>View Updates in SQL </vt:lpstr>
      <vt:lpstr>Transactions</vt:lpstr>
      <vt:lpstr>Integrity Constraints</vt:lpstr>
      <vt:lpstr> Constraints on a Single Relation </vt:lpstr>
      <vt:lpstr>Not Null Constraints </vt:lpstr>
      <vt:lpstr>Unique Constraints </vt:lpstr>
      <vt:lpstr>The check clause</vt:lpstr>
      <vt:lpstr>Referential Integrity</vt:lpstr>
      <vt:lpstr>Referential Integrity (Cont.)</vt:lpstr>
      <vt:lpstr>Cascading Actions in Referential Integrity</vt:lpstr>
      <vt:lpstr>Integrity Constraint Violation During Transactions</vt:lpstr>
      <vt:lpstr>Complex Check Conditions</vt:lpstr>
      <vt:lpstr>Assertions</vt:lpstr>
      <vt:lpstr>Built-in Data Types in SQL </vt:lpstr>
      <vt:lpstr>Large-Object Types</vt:lpstr>
      <vt:lpstr>User-Defined Types</vt:lpstr>
      <vt:lpstr>Domains</vt:lpstr>
      <vt:lpstr>Index Creation</vt:lpstr>
      <vt:lpstr>Index Creation Example</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Other Authorization Features</vt:lpstr>
      <vt:lpstr>CASCADE/ RESTRICT GRANT FEATURES </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cp:lastModifiedBy>
  <cp:revision>524</cp:revision>
  <cp:lastPrinted>1999-06-28T19:27:31Z</cp:lastPrinted>
  <dcterms:created xsi:type="dcterms:W3CDTF">2009-12-21T15:40:22Z</dcterms:created>
  <dcterms:modified xsi:type="dcterms:W3CDTF">2024-12-09T07:13:53Z</dcterms:modified>
</cp:coreProperties>
</file>