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5" r:id="rId4"/>
    <p:sldId id="261" r:id="rId5"/>
    <p:sldId id="269" r:id="rId6"/>
    <p:sldId id="277" r:id="rId7"/>
    <p:sldId id="272" r:id="rId8"/>
    <p:sldId id="273" r:id="rId9"/>
    <p:sldId id="278" r:id="rId10"/>
    <p:sldId id="274" r:id="rId11"/>
    <p:sldId id="268" r:id="rId12"/>
    <p:sldId id="279" r:id="rId13"/>
    <p:sldId id="275" r:id="rId14"/>
    <p:sldId id="280"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FA1608-D6ED-8E67-1D8C-981E34B82A08}" v="2" dt="2025-05-26T00:49:57.6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2F6204-8A3F-48FF-BED0-172108C9BBC3}" type="datetimeFigureOut">
              <a:t>2025/6/20</a:t>
            </a:fld>
            <a:endParaRPr kumimoji="1"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t>Click to edit Master text styles</a:t>
            </a:r>
          </a:p>
          <a:p>
            <a:pPr lvl="1"/>
            <a:r>
              <a:rPr kumimoji="1" lang="en-US"/>
              <a:t>Second level</a:t>
            </a:r>
          </a:p>
          <a:p>
            <a:pPr lvl="2"/>
            <a:r>
              <a:rPr kumimoji="1" lang="en-US"/>
              <a:t>Third level</a:t>
            </a:r>
          </a:p>
          <a:p>
            <a:pPr lvl="3"/>
            <a:r>
              <a:rPr kumimoji="1" lang="en-US"/>
              <a:t>Fourth level</a:t>
            </a:r>
          </a:p>
          <a:p>
            <a:pPr lvl="4"/>
            <a:r>
              <a:rPr kumimoji="1"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6B1766-D926-4B36-817A-88F5EF2E8A18}" type="slidenum">
              <a:t>‹#›</a:t>
            </a:fld>
            <a:endParaRPr kumimoji="1" lang="en-US"/>
          </a:p>
        </p:txBody>
      </p:sp>
    </p:spTree>
    <p:extLst>
      <p:ext uri="{BB962C8B-B14F-4D97-AF65-F5344CB8AC3E}">
        <p14:creationId xmlns:p14="http://schemas.microsoft.com/office/powerpoint/2010/main" val="2862216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tolluncrewedsystems.com/blog/drones-in-agriculture-weighing-up-the-costs-involved/?utm_source=chatgpt.com" TargetMode="External"/><Relationship Id="rId3" Type="http://schemas.openxmlformats.org/officeDocument/2006/relationships/hyperlink" Target="https://www.upsilonit.com/blog/how-much-does-it-cost-to-build-an-ai-solution?utm_source=chatgpt.com" TargetMode="External"/><Relationship Id="rId7" Type="http://schemas.openxmlformats.org/officeDocument/2006/relationships/hyperlink" Target="https://flyingag.com/collections/drone-kit?srsltid=AfmBOooVbAQf4YyG2YSLw_zMRlVv6RB5jhN00SrivCh_mLj-9UJdwOtA&amp;utm_source=chatgpt.com"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www.labellerr.com/pricing?utm_source=chatgpt.com" TargetMode="External"/><Relationship Id="rId5" Type="http://schemas.openxmlformats.org/officeDocument/2006/relationships/hyperlink" Target="https://kili-technology.com/data-labeling/estimating-image-annotation-pricing-for-ai-projects?utm_source=chatgpt.com" TargetMode="External"/><Relationship Id="rId10" Type="http://schemas.openxmlformats.org/officeDocument/2006/relationships/hyperlink" Target="https://robbiebax.medium.com/how-saas-subscriptions-are-transforming-farming-3534f0f79ea2?utm_source=chatgpt.com" TargetMode="External"/><Relationship Id="rId4" Type="http://schemas.openxmlformats.org/officeDocument/2006/relationships/hyperlink" Target="https://www.coherentsolutions.com/insights/ai-development-cost-estimation-pricing-structure-roi?utm_source=chatgpt.com" TargetMode="External"/><Relationship Id="rId9" Type="http://schemas.openxmlformats.org/officeDocument/2006/relationships/hyperlink" Target="https://www.farmbrite.com/plans-pricing?utm_source=chatgpt.com"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buNone/>
            </a:pPr>
            <a:r>
              <a:rPr lang="ja-JP" altLang="en-US"/>
              <a:t>国連食糧農業機関（</a:t>
            </a:r>
            <a:r>
              <a:rPr lang="en-US" altLang="ja-JP"/>
              <a:t>FAO</a:t>
            </a:r>
            <a:r>
              <a:rPr lang="ja-JP" altLang="en-US"/>
              <a:t>）によれば、世界では年間最大</a:t>
            </a:r>
            <a:r>
              <a:rPr lang="en-US" altLang="ja-JP"/>
              <a:t>40</a:t>
            </a:r>
            <a:r>
              <a:rPr lang="ja-JP" altLang="en-US"/>
              <a:t>％の農作物が、病害虫によって失われていると報告されています。</a:t>
            </a:r>
            <a:br>
              <a:rPr lang="ja-JP" altLang="en-US"/>
            </a:br>
            <a:r>
              <a:rPr lang="ja-JP" altLang="en-US"/>
              <a:t>この損失は、金額にして約</a:t>
            </a:r>
            <a:r>
              <a:rPr lang="en-US" altLang="ja-JP"/>
              <a:t>2200</a:t>
            </a:r>
            <a:r>
              <a:rPr lang="ja-JP" altLang="en-US"/>
              <a:t>億ドル、日本円にして</a:t>
            </a:r>
            <a:r>
              <a:rPr lang="en-US" altLang="ja-JP"/>
              <a:t>33</a:t>
            </a:r>
            <a:r>
              <a:rPr lang="ja-JP" altLang="en-US"/>
              <a:t>兆円にもなります。</a:t>
            </a:r>
          </a:p>
          <a:p>
            <a:pPr>
              <a:buNone/>
            </a:pPr>
            <a:r>
              <a:rPr lang="ja-JP" altLang="en-US"/>
              <a:t>被害は、穀物・野菜・果実といった多様な作物に広がっており、特に問題なのは、その多くが「収穫前に」起きているという点です。</a:t>
            </a:r>
          </a:p>
          <a:p>
            <a:pPr>
              <a:buNone/>
            </a:pPr>
            <a:r>
              <a:rPr lang="ja-JP" altLang="en-US"/>
              <a:t>作物が育っても、出荷される前に病気にやられたり、害虫に食われたりして、農家の努力が無駄になってしまう。</a:t>
            </a:r>
          </a:p>
          <a:p>
            <a:r>
              <a:rPr lang="ja-JP" altLang="en-US">
                <a:ea typeface="游ゴシック"/>
              </a:rPr>
              <a:t>これは単に“農家の苦労”にとどまらず、世界中の食料価格上昇や飢餓問題の原因にもなっているので非常に優先度の高い事項だと思います。。</a:t>
            </a:r>
            <a:br>
              <a:rPr lang="en-US" altLang="ja-JP">
                <a:ea typeface="游ゴシック"/>
              </a:rPr>
            </a:br>
            <a:endParaRPr lang="en-US" altLang="ja-JP">
              <a:ea typeface="游ゴシック"/>
            </a:endParaRPr>
          </a:p>
          <a:p>
            <a:br>
              <a:rPr lang="en-US" altLang="ja-JP">
                <a:ea typeface="游ゴシック"/>
              </a:rPr>
            </a:br>
            <a:br>
              <a:rPr lang="en-US" altLang="ja-JP">
                <a:ea typeface="游ゴシック"/>
              </a:rPr>
            </a:br>
            <a:r>
              <a:rPr lang="en-US" altLang="ja-JP">
                <a:ea typeface="游ゴシック"/>
              </a:rPr>
              <a:t>&lt;</a:t>
            </a:r>
            <a:r>
              <a:rPr lang="ja-JP" altLang="en-US">
                <a:ea typeface="游ゴシック"/>
              </a:rPr>
              <a:t>病気と害虫どっちが損失大きいか</a:t>
            </a:r>
            <a:r>
              <a:rPr lang="en-US" altLang="ja-JP">
                <a:ea typeface="游ゴシック"/>
              </a:rPr>
              <a:t>&gt;</a:t>
            </a:r>
            <a:endParaRPr lang="ja-JP" altLang="en-US">
              <a:ea typeface="游ゴシック"/>
              <a:cs typeface="Calibri"/>
            </a:endParaRPr>
          </a:p>
          <a:p>
            <a:pPr>
              <a:buNone/>
            </a:pPr>
            <a:r>
              <a:rPr lang="ja-JP" altLang="en-US"/>
              <a:t>病害と害虫による作物の損失割合について、</a:t>
            </a:r>
            <a:r>
              <a:rPr lang="en-US" altLang="ja-JP"/>
              <a:t>FAO</a:t>
            </a:r>
            <a:r>
              <a:rPr lang="ja-JP" altLang="en-US"/>
              <a:t>（国連食糧農業機関）の報告に基づいた情報をお伝えします。</a:t>
            </a:r>
          </a:p>
          <a:p>
            <a:pPr>
              <a:buNone/>
            </a:pPr>
            <a:r>
              <a:rPr lang="en-US" altLang="ja-JP"/>
              <a:t>FAO</a:t>
            </a:r>
            <a:r>
              <a:rPr lang="ja-JP" altLang="en-US"/>
              <a:t>の報告によると、</a:t>
            </a:r>
            <a:r>
              <a:rPr lang="ja-JP" altLang="en-US" b="1"/>
              <a:t>世界では年間で最大</a:t>
            </a:r>
            <a:r>
              <a:rPr lang="en-US" altLang="ja-JP" b="1"/>
              <a:t>40%</a:t>
            </a:r>
            <a:r>
              <a:rPr lang="ja-JP" altLang="en-US" b="1"/>
              <a:t>の農作物が病害虫によって失われています</a:t>
            </a:r>
            <a:r>
              <a:rPr lang="ja-JP" altLang="en-US"/>
              <a:t>。</a:t>
            </a:r>
          </a:p>
          <a:p>
            <a:pPr>
              <a:buNone/>
            </a:pPr>
            <a:r>
              <a:rPr lang="ja-JP" altLang="en-US"/>
              <a:t>病気と害虫による損失を金額で比較したデータがあります。</a:t>
            </a:r>
            <a:r>
              <a:rPr lang="en-US" altLang="ja-JP"/>
              <a:t>FAO</a:t>
            </a:r>
            <a:r>
              <a:rPr lang="ja-JP" altLang="en-US"/>
              <a:t>の推定では、</a:t>
            </a:r>
            <a:r>
              <a:rPr lang="ja-JP" altLang="en-US" b="1"/>
              <a:t>毎年、植物の病気によって世界経済全体で約</a:t>
            </a:r>
            <a:r>
              <a:rPr lang="en-US" altLang="ja-JP" b="1"/>
              <a:t>2200</a:t>
            </a:r>
            <a:r>
              <a:rPr lang="ja-JP" altLang="en-US" b="1"/>
              <a:t>億ドル、侵入性昆虫によって少なくとも</a:t>
            </a:r>
            <a:r>
              <a:rPr lang="en-US" altLang="ja-JP" b="1"/>
              <a:t>700</a:t>
            </a:r>
            <a:r>
              <a:rPr lang="ja-JP" altLang="en-US" b="1"/>
              <a:t>億ドルの損失</a:t>
            </a:r>
            <a:r>
              <a:rPr lang="ja-JP" altLang="en-US"/>
              <a:t>が出ています。</a:t>
            </a:r>
          </a:p>
          <a:p>
            <a:pPr>
              <a:buNone/>
            </a:pPr>
            <a:r>
              <a:rPr lang="ja-JP" altLang="en-US"/>
              <a:t>この金額を比較すると、</a:t>
            </a:r>
            <a:r>
              <a:rPr lang="ja-JP" altLang="en-US" b="1"/>
              <a:t>作物全体に与える経済的な影響としては、害虫よりも病気の方が大きい</a:t>
            </a:r>
            <a:r>
              <a:rPr lang="ja-JP" altLang="en-US"/>
              <a:t>と考えられます。</a:t>
            </a:r>
          </a:p>
          <a:p>
            <a:r>
              <a:rPr lang="ja-JP" altLang="en-US"/>
              <a:t>ただし、作物の種類や地域によって病害虫の発生状況や被害の程度は大きく異なるため、一概にどちらの損失割合が大きいと言うことは難しいです。</a:t>
            </a:r>
          </a:p>
          <a:p>
            <a:endParaRPr kumimoji="1" lang="ja-JP" altLang="en-US"/>
          </a:p>
        </p:txBody>
      </p:sp>
      <p:sp>
        <p:nvSpPr>
          <p:cNvPr id="4" name="スライド番号プレースホルダー 3"/>
          <p:cNvSpPr>
            <a:spLocks noGrp="1"/>
          </p:cNvSpPr>
          <p:nvPr>
            <p:ph type="sldNum" sz="quarter" idx="5"/>
          </p:nvPr>
        </p:nvSpPr>
        <p:spPr/>
        <p:txBody>
          <a:bodyPr/>
          <a:lstStyle/>
          <a:p>
            <a:fld id="{892D460D-E33D-483C-878A-69DB1979D947}" type="slidenum">
              <a:rPr kumimoji="1" lang="ja-JP" altLang="en-US" smtClean="0"/>
              <a:t>3</a:t>
            </a:fld>
            <a:endParaRPr kumimoji="1" lang="ja-JP" altLang="en-US"/>
          </a:p>
        </p:txBody>
      </p:sp>
    </p:spTree>
    <p:extLst>
      <p:ext uri="{BB962C8B-B14F-4D97-AF65-F5344CB8AC3E}">
        <p14:creationId xmlns:p14="http://schemas.microsoft.com/office/powerpoint/2010/main" val="4108672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ea typeface="游ゴシック"/>
            </a:endParaRPr>
          </a:p>
        </p:txBody>
      </p:sp>
      <p:sp>
        <p:nvSpPr>
          <p:cNvPr id="4" name="スライド番号プレースホルダー 3"/>
          <p:cNvSpPr>
            <a:spLocks noGrp="1"/>
          </p:cNvSpPr>
          <p:nvPr>
            <p:ph type="sldNum" sz="quarter" idx="5"/>
          </p:nvPr>
        </p:nvSpPr>
        <p:spPr/>
        <p:txBody>
          <a:bodyPr/>
          <a:lstStyle/>
          <a:p>
            <a:fld id="{892D460D-E33D-483C-878A-69DB1979D947}" type="slidenum">
              <a:rPr kumimoji="1" lang="ja-JP" altLang="en-US" smtClean="0"/>
              <a:t>4</a:t>
            </a:fld>
            <a:endParaRPr kumimoji="1" lang="ja-JP" altLang="en-US"/>
          </a:p>
        </p:txBody>
      </p:sp>
    </p:spTree>
    <p:extLst>
      <p:ext uri="{BB962C8B-B14F-4D97-AF65-F5344CB8AC3E}">
        <p14:creationId xmlns:p14="http://schemas.microsoft.com/office/powerpoint/2010/main" val="2384893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ea typeface="游ゴシック"/>
              </a:rPr>
              <a:t>土壌のpHが高すぎるとそうか病のリスクが増加します。じゃがいもの生育に適したpHは5.0～6.0の弱酸性です</a:t>
            </a:r>
            <a:r>
              <a:rPr lang="ja-JP" altLang="en-US">
                <a:ea typeface="游ゴシック"/>
              </a:rPr>
              <a:t>。</a:t>
            </a:r>
            <a:endParaRPr lang="en-US" altLang="ja-JP">
              <a:ea typeface="游ゴシック"/>
              <a:cs typeface="Calibri"/>
            </a:endParaRPr>
          </a:p>
          <a:p>
            <a:endParaRPr lang="ja-JP" altLang="en-US">
              <a:ea typeface="游ゴシック"/>
              <a:cs typeface="Calibri"/>
            </a:endParaRPr>
          </a:p>
          <a:p>
            <a:r>
              <a:rPr lang="ja-JP">
                <a:ea typeface="游ゴシック"/>
              </a:rPr>
              <a:t>塩類集積は、土壌の表層に塩分が蓄積し、植物の生育を阻害する現象です。</a:t>
            </a:r>
            <a:endParaRPr lang="ja-JP" altLang="en-US">
              <a:ea typeface="游ゴシック"/>
            </a:endParaRPr>
          </a:p>
          <a:p>
            <a:r>
              <a:rPr lang="ja-JP">
                <a:ea typeface="游ゴシック"/>
              </a:rPr>
              <a:t>これは、特に灌漑が盛んな地域や施設栽培で起こりやすく、収穫量減少や病害虫の発生リスクを増加させます</a:t>
            </a:r>
            <a:r>
              <a:rPr lang="ja-JP" altLang="en-US">
                <a:ea typeface="游ゴシック"/>
              </a:rPr>
              <a:t>。</a:t>
            </a:r>
            <a:endParaRPr lang="ja-JP" altLang="en-US">
              <a:ea typeface="游ゴシック"/>
              <a:cs typeface="+mn-lt"/>
            </a:endParaRPr>
          </a:p>
          <a:p>
            <a:endParaRPr lang="ja-JP"/>
          </a:p>
          <a:p>
            <a:r>
              <a:rPr lang="ja-JP"/>
              <a:t>じゃがいもの栽培において高湿環境は、特に病害虫の発生リスクを高める。</a:t>
            </a:r>
          </a:p>
        </p:txBody>
      </p:sp>
      <p:sp>
        <p:nvSpPr>
          <p:cNvPr id="4" name="Slide Number Placeholder 3"/>
          <p:cNvSpPr>
            <a:spLocks noGrp="1"/>
          </p:cNvSpPr>
          <p:nvPr>
            <p:ph type="sldNum" sz="quarter" idx="5"/>
          </p:nvPr>
        </p:nvSpPr>
        <p:spPr/>
        <p:txBody>
          <a:bodyPr/>
          <a:lstStyle/>
          <a:p>
            <a:fld id="{F06B1766-D926-4B36-817A-88F5EF2E8A18}" type="slidenum">
              <a:rPr lang="en-US"/>
              <a:t>9</a:t>
            </a:fld>
            <a:endParaRPr kumimoji="1" lang="en-US"/>
          </a:p>
        </p:txBody>
      </p:sp>
    </p:spTree>
    <p:extLst>
      <p:ext uri="{BB962C8B-B14F-4D97-AF65-F5344CB8AC3E}">
        <p14:creationId xmlns:p14="http://schemas.microsoft.com/office/powerpoint/2010/main" val="4044394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buNone/>
            </a:pPr>
            <a:r>
              <a:rPr lang="ja-JP" altLang="en-US" b="1"/>
              <a:t>原稿メモ</a:t>
            </a:r>
            <a:endParaRPr lang="en-US" altLang="ja-JP" b="1"/>
          </a:p>
          <a:p>
            <a:pPr>
              <a:buNone/>
            </a:pPr>
            <a:endParaRPr lang="en-US" altLang="ja-JP" b="1"/>
          </a:p>
          <a:p>
            <a:pPr>
              <a:buNone/>
            </a:pPr>
            <a:r>
              <a:rPr lang="ja-JP" altLang="en-US" b="1"/>
              <a:t>初期投資</a:t>
            </a:r>
            <a:br>
              <a:rPr lang="ja-JP" altLang="en-US"/>
            </a:br>
            <a:r>
              <a:rPr lang="ja-JP" altLang="en-US"/>
              <a:t>「</a:t>
            </a:r>
            <a:r>
              <a:rPr lang="en-US" altLang="ja-JP"/>
              <a:t>AI</a:t>
            </a:r>
            <a:r>
              <a:rPr lang="ja-JP" altLang="en-US"/>
              <a:t>モデルの開発やドローン連携などに合計で約</a:t>
            </a:r>
            <a:r>
              <a:rPr lang="en-US" altLang="ja-JP"/>
              <a:t>1</a:t>
            </a:r>
            <a:r>
              <a:rPr lang="ja-JP" altLang="en-US"/>
              <a:t>億円を想定しています。（内訳：</a:t>
            </a:r>
            <a:r>
              <a:rPr lang="en-US" altLang="ja-JP"/>
              <a:t>AI</a:t>
            </a:r>
            <a:r>
              <a:rPr lang="ja-JP" altLang="en-US"/>
              <a:t>開発</a:t>
            </a:r>
            <a:r>
              <a:rPr lang="en-US" altLang="ja-JP"/>
              <a:t>5,000</a:t>
            </a:r>
            <a:r>
              <a:rPr lang="ja-JP" altLang="en-US"/>
              <a:t>万円、データ整備</a:t>
            </a:r>
            <a:r>
              <a:rPr lang="en-US" altLang="ja-JP"/>
              <a:t>2,000</a:t>
            </a:r>
            <a:r>
              <a:rPr lang="ja-JP" altLang="en-US"/>
              <a:t>万円、システム構築</a:t>
            </a:r>
            <a:r>
              <a:rPr lang="en-US" altLang="ja-JP"/>
              <a:t>3,000</a:t>
            </a:r>
            <a:r>
              <a:rPr lang="ja-JP" altLang="en-US"/>
              <a:t>万円）</a:t>
            </a:r>
            <a:endParaRPr lang="en-US" altLang="ja-JP"/>
          </a:p>
          <a:p>
            <a:pPr>
              <a:buNone/>
            </a:pPr>
            <a:endParaRPr lang="ja-JP" altLang="en-US"/>
          </a:p>
          <a:p>
            <a:pPr>
              <a:buNone/>
            </a:pPr>
            <a:r>
              <a:rPr lang="ja-JP" altLang="en-US" b="1"/>
              <a:t>売上予測</a:t>
            </a:r>
            <a:br>
              <a:rPr lang="ja-JP" altLang="en-US"/>
            </a:br>
            <a:r>
              <a:rPr lang="ja-JP" altLang="en-US"/>
              <a:t>「月額</a:t>
            </a:r>
            <a:r>
              <a:rPr lang="en-US" altLang="ja-JP"/>
              <a:t>1,000</a:t>
            </a:r>
            <a:r>
              <a:rPr lang="ja-JP" altLang="en-US"/>
              <a:t>円のサブスクリプションを想定し、まずは</a:t>
            </a:r>
            <a:r>
              <a:rPr lang="en-US" altLang="ja-JP"/>
              <a:t>10,000</a:t>
            </a:r>
            <a:r>
              <a:rPr lang="ja-JP" altLang="en-US"/>
              <a:t>ユーザーの獲得を目標とします。年間では</a:t>
            </a:r>
            <a:r>
              <a:rPr lang="en-US" altLang="ja-JP"/>
              <a:t>1.2</a:t>
            </a:r>
            <a:r>
              <a:rPr lang="ja-JP" altLang="en-US"/>
              <a:t>億円の売上規模になります。」</a:t>
            </a:r>
            <a:endParaRPr lang="en-US" altLang="ja-JP"/>
          </a:p>
          <a:p>
            <a:pPr>
              <a:buNone/>
            </a:pPr>
            <a:endParaRPr lang="ja-JP" altLang="en-US"/>
          </a:p>
          <a:p>
            <a:pPr>
              <a:buNone/>
            </a:pPr>
            <a:r>
              <a:rPr lang="en-US" altLang="ja-JP" b="1"/>
              <a:t>ROI</a:t>
            </a:r>
            <a:r>
              <a:rPr lang="ja-JP" altLang="en-US" b="1"/>
              <a:t>試算</a:t>
            </a:r>
            <a:br>
              <a:rPr lang="ja-JP" altLang="en-US"/>
            </a:br>
            <a:r>
              <a:rPr lang="ja-JP" altLang="en-US"/>
              <a:t>「</a:t>
            </a:r>
            <a:r>
              <a:rPr lang="en-US" altLang="ja-JP"/>
              <a:t>ROI</a:t>
            </a:r>
            <a:r>
              <a:rPr lang="ja-JP" altLang="en-US"/>
              <a:t>は授業資料の計算式</a:t>
            </a:r>
            <a:r>
              <a:rPr lang="en-US" altLang="ja-JP"/>
              <a:t>【ROI = (</a:t>
            </a:r>
            <a:r>
              <a:rPr lang="ja-JP" altLang="en-US"/>
              <a:t>売上－売上原価－投資額</a:t>
            </a:r>
            <a:r>
              <a:rPr lang="en-US" altLang="ja-JP"/>
              <a:t>)</a:t>
            </a:r>
            <a:r>
              <a:rPr lang="ja-JP" altLang="en-US"/>
              <a:t>／投資額 </a:t>
            </a:r>
            <a:r>
              <a:rPr lang="en-US" altLang="ja-JP"/>
              <a:t>×100】</a:t>
            </a:r>
            <a:r>
              <a:rPr lang="ja-JP" altLang="en-US"/>
              <a:t>を使い、</a:t>
            </a:r>
            <a:r>
              <a:rPr lang="en-US" altLang="ja-JP"/>
              <a:t>(1.2</a:t>
            </a:r>
            <a:r>
              <a:rPr lang="ja-JP" altLang="en-US"/>
              <a:t>億−</a:t>
            </a:r>
            <a:r>
              <a:rPr lang="en-US" altLang="ja-JP"/>
              <a:t>1.0</a:t>
            </a:r>
            <a:r>
              <a:rPr lang="ja-JP" altLang="en-US"/>
              <a:t>億</a:t>
            </a:r>
            <a:r>
              <a:rPr lang="en-US" altLang="ja-JP"/>
              <a:t>)÷1.0</a:t>
            </a:r>
            <a:r>
              <a:rPr lang="ja-JP" altLang="en-US"/>
              <a:t>億</a:t>
            </a:r>
            <a:r>
              <a:rPr lang="en-US" altLang="ja-JP"/>
              <a:t>×100</a:t>
            </a:r>
            <a:r>
              <a:rPr lang="ja-JP" altLang="en-US"/>
              <a:t>で</a:t>
            </a:r>
            <a:r>
              <a:rPr lang="en-US" altLang="ja-JP"/>
              <a:t>20</a:t>
            </a:r>
            <a:r>
              <a:rPr lang="ja-JP" altLang="en-US"/>
              <a:t>％と試算しました​​。」</a:t>
            </a:r>
            <a:endParaRPr lang="en-US" altLang="ja-JP"/>
          </a:p>
          <a:p>
            <a:pPr>
              <a:buNone/>
            </a:pPr>
            <a:endParaRPr lang="ja-JP" altLang="en-US"/>
          </a:p>
          <a:p>
            <a:r>
              <a:rPr lang="ja-JP" altLang="en-US" b="1"/>
              <a:t>投資回収期間</a:t>
            </a:r>
            <a:br>
              <a:rPr lang="ja-JP" altLang="en-US"/>
            </a:br>
            <a:r>
              <a:rPr lang="ja-JP" altLang="en-US"/>
              <a:t>「初期投資の</a:t>
            </a:r>
            <a:r>
              <a:rPr lang="en-US" altLang="ja-JP"/>
              <a:t>1</a:t>
            </a:r>
            <a:r>
              <a:rPr lang="ja-JP" altLang="en-US"/>
              <a:t>億円は、年間売上</a:t>
            </a:r>
            <a:r>
              <a:rPr lang="en-US" altLang="ja-JP"/>
              <a:t>1.2</a:t>
            </a:r>
            <a:r>
              <a:rPr lang="ja-JP" altLang="en-US"/>
              <a:t>億円でまかなえるため、</a:t>
            </a:r>
            <a:r>
              <a:rPr lang="ja-JP" altLang="en-US" b="1"/>
              <a:t>約</a:t>
            </a:r>
            <a:r>
              <a:rPr lang="en-US" altLang="ja-JP" b="1"/>
              <a:t>1</a:t>
            </a:r>
            <a:r>
              <a:rPr lang="ja-JP" altLang="en-US" b="1"/>
              <a:t>年以内</a:t>
            </a:r>
            <a:r>
              <a:rPr lang="ja-JP" altLang="en-US"/>
              <a:t>に回収できる見込みです。」</a:t>
            </a:r>
            <a:endParaRPr lang="en-US" altLang="ja-JP"/>
          </a:p>
          <a:p>
            <a:endParaRPr lang="en-US" altLang="ja-JP"/>
          </a:p>
          <a:p>
            <a:endParaRPr lang="en-US" altLang="ja-JP"/>
          </a:p>
          <a:p>
            <a:pPr>
              <a:buNone/>
            </a:pPr>
            <a:r>
              <a:rPr lang="en-US" altLang="ja-JP" b="1"/>
              <a:t>ROI</a:t>
            </a:r>
            <a:r>
              <a:rPr lang="ja-JP" altLang="en-US" b="1"/>
              <a:t>算出の設定根拠（つっこまれた時用）</a:t>
            </a:r>
            <a:endParaRPr lang="en-US" altLang="ja-JP" b="1"/>
          </a:p>
          <a:p>
            <a:pPr>
              <a:buNone/>
            </a:pPr>
            <a:endParaRPr lang="ja-JP" altLang="en-US" b="1"/>
          </a:p>
          <a:p>
            <a:pPr>
              <a:buNone/>
            </a:pPr>
            <a:r>
              <a:rPr lang="en-US" altLang="ja-JP" b="1"/>
              <a:t>1. </a:t>
            </a:r>
            <a:r>
              <a:rPr lang="ja-JP" altLang="en-US" b="1"/>
              <a:t>初期投資の内訳と根拠</a:t>
            </a:r>
          </a:p>
          <a:p>
            <a:pPr>
              <a:buFont typeface="Arial" panose="020B0604020202020204" pitchFamily="34" charset="0"/>
              <a:buChar char="•"/>
            </a:pPr>
            <a:r>
              <a:rPr lang="en-US" altLang="ja-JP" b="1"/>
              <a:t>AI</a:t>
            </a:r>
            <a:r>
              <a:rPr lang="ja-JP" altLang="en-US" b="1"/>
              <a:t>モデル開発費：</a:t>
            </a:r>
            <a:r>
              <a:rPr lang="en-US" altLang="ja-JP" b="1"/>
              <a:t>5,000</a:t>
            </a:r>
            <a:r>
              <a:rPr lang="ja-JP" altLang="en-US" b="1"/>
              <a:t>万円</a:t>
            </a:r>
            <a:br>
              <a:rPr lang="ja-JP" altLang="en-US"/>
            </a:br>
            <a:r>
              <a:rPr lang="ja-JP" altLang="en-US"/>
              <a:t>生成</a:t>
            </a:r>
            <a:r>
              <a:rPr lang="en-US" altLang="ja-JP"/>
              <a:t>AI</a:t>
            </a:r>
            <a:r>
              <a:rPr lang="ja-JP" altLang="en-US"/>
              <a:t>機能を含む中規模プロジェクトでは、</a:t>
            </a:r>
            <a:r>
              <a:rPr lang="en-US" altLang="ja-JP"/>
              <a:t>MVP</a:t>
            </a:r>
            <a:r>
              <a:rPr lang="ja-JP" altLang="en-US"/>
              <a:t>開発費用が</a:t>
            </a:r>
            <a:r>
              <a:rPr lang="en-US" altLang="ja-JP"/>
              <a:t>50,000</a:t>
            </a:r>
            <a:r>
              <a:rPr lang="ja-JP" altLang="en-US"/>
              <a:t>～</a:t>
            </a:r>
            <a:r>
              <a:rPr lang="en-US" altLang="ja-JP"/>
              <a:t>500,000</a:t>
            </a:r>
            <a:r>
              <a:rPr lang="ja-JP" altLang="en-US"/>
              <a:t>ドル（約</a:t>
            </a:r>
            <a:r>
              <a:rPr lang="en-US" altLang="ja-JP"/>
              <a:t>700</a:t>
            </a:r>
            <a:r>
              <a:rPr lang="ja-JP" altLang="en-US"/>
              <a:t>万～</a:t>
            </a:r>
            <a:r>
              <a:rPr lang="en-US" altLang="ja-JP"/>
              <a:t>7,000</a:t>
            </a:r>
            <a:r>
              <a:rPr lang="ja-JP" altLang="en-US"/>
              <a:t>万円）とされ、当システムは複数作物・マルチモーダル対応を想定し中位レンジを選定。安全率を見込み、</a:t>
            </a:r>
            <a:r>
              <a:rPr lang="en-US" altLang="ja-JP"/>
              <a:t>5,000</a:t>
            </a:r>
            <a:r>
              <a:rPr lang="ja-JP" altLang="en-US"/>
              <a:t>万円と設定しました </a:t>
            </a:r>
            <a:r>
              <a:rPr lang="en-US" altLang="ja-JP">
                <a:hlinkClick r:id="rId3"/>
              </a:rPr>
              <a:t>Upsilon - Digital Product </a:t>
            </a:r>
            <a:r>
              <a:rPr lang="en-US" altLang="ja-JP" err="1">
                <a:hlinkClick r:id="rId3"/>
              </a:rPr>
              <a:t>Studio</a:t>
            </a:r>
            <a:r>
              <a:rPr lang="en-US" altLang="ja-JP" err="1">
                <a:hlinkClick r:id="rId4"/>
              </a:rPr>
              <a:t>Coherent</a:t>
            </a:r>
            <a:r>
              <a:rPr lang="en-US" altLang="ja-JP">
                <a:hlinkClick r:id="rId4"/>
              </a:rPr>
              <a:t> Solutions</a:t>
            </a:r>
            <a:r>
              <a:rPr lang="en-US" altLang="ja-JP"/>
              <a:t>.</a:t>
            </a:r>
          </a:p>
          <a:p>
            <a:pPr>
              <a:buFont typeface="Arial" panose="020B0604020202020204" pitchFamily="34" charset="0"/>
              <a:buChar char="•"/>
            </a:pPr>
            <a:endParaRPr lang="en-US" altLang="ja-JP"/>
          </a:p>
          <a:p>
            <a:pPr>
              <a:buFont typeface="Arial" panose="020B0604020202020204" pitchFamily="34" charset="0"/>
              <a:buChar char="•"/>
            </a:pPr>
            <a:r>
              <a:rPr lang="ja-JP" altLang="en-US" b="1"/>
              <a:t>データ収集・注釈費：</a:t>
            </a:r>
            <a:r>
              <a:rPr lang="en-US" altLang="ja-JP" b="1"/>
              <a:t>2,000</a:t>
            </a:r>
            <a:r>
              <a:rPr lang="ja-JP" altLang="en-US" b="1"/>
              <a:t>万円</a:t>
            </a:r>
            <a:br>
              <a:rPr lang="ja-JP" altLang="en-US"/>
            </a:br>
            <a:r>
              <a:rPr lang="ja-JP" altLang="en-US"/>
              <a:t>画像アノテーションは</a:t>
            </a:r>
            <a:r>
              <a:rPr lang="en-US" altLang="ja-JP"/>
              <a:t>1</a:t>
            </a:r>
            <a:r>
              <a:rPr lang="ja-JP" altLang="en-US"/>
              <a:t>件あたり約</a:t>
            </a:r>
            <a:r>
              <a:rPr lang="en-US" altLang="ja-JP"/>
              <a:t>0.035</a:t>
            </a:r>
            <a:r>
              <a:rPr lang="ja-JP" altLang="en-US"/>
              <a:t>ドル（約</a:t>
            </a:r>
            <a:r>
              <a:rPr lang="en-US" altLang="ja-JP"/>
              <a:t>5</a:t>
            </a:r>
            <a:r>
              <a:rPr lang="ja-JP" altLang="en-US"/>
              <a:t>円）で、数十万件規模のラベル作業と専門家レビューを含めると</a:t>
            </a:r>
            <a:r>
              <a:rPr lang="en-US" altLang="ja-JP"/>
              <a:t>500</a:t>
            </a:r>
            <a:r>
              <a:rPr lang="ja-JP" altLang="en-US"/>
              <a:t>～</a:t>
            </a:r>
            <a:r>
              <a:rPr lang="en-US" altLang="ja-JP"/>
              <a:t>1,000</a:t>
            </a:r>
            <a:r>
              <a:rPr lang="ja-JP" altLang="en-US"/>
              <a:t>万円程度。さらに多クラス対応や品質管理工数を加味し、</a:t>
            </a:r>
            <a:r>
              <a:rPr lang="en-US" altLang="ja-JP"/>
              <a:t>2,000</a:t>
            </a:r>
            <a:r>
              <a:rPr lang="ja-JP" altLang="en-US"/>
              <a:t>万円と見積もりました </a:t>
            </a:r>
            <a:r>
              <a:rPr lang="en-US" altLang="ja-JP" err="1">
                <a:hlinkClick r:id="rId5"/>
              </a:rPr>
              <a:t>kili-website</a:t>
            </a:r>
            <a:r>
              <a:rPr lang="en-US" altLang="ja-JP" err="1">
                <a:hlinkClick r:id="rId6"/>
              </a:rPr>
              <a:t>Labellerr</a:t>
            </a:r>
            <a:r>
              <a:rPr lang="en-US" altLang="ja-JP"/>
              <a:t>.</a:t>
            </a:r>
          </a:p>
          <a:p>
            <a:pPr>
              <a:buFont typeface="Arial" panose="020B0604020202020204" pitchFamily="34" charset="0"/>
              <a:buChar char="•"/>
            </a:pPr>
            <a:endParaRPr lang="en-US" altLang="ja-JP"/>
          </a:p>
          <a:p>
            <a:pPr>
              <a:buFont typeface="Arial" panose="020B0604020202020204" pitchFamily="34" charset="0"/>
              <a:buChar char="•"/>
            </a:pPr>
            <a:r>
              <a:rPr lang="ja-JP" altLang="en-US" b="1"/>
              <a:t>ドローン連携システム構築：</a:t>
            </a:r>
            <a:r>
              <a:rPr lang="en-US" altLang="ja-JP" b="1"/>
              <a:t>3,000</a:t>
            </a:r>
            <a:r>
              <a:rPr lang="ja-JP" altLang="en-US" b="1"/>
              <a:t>万円</a:t>
            </a:r>
            <a:br>
              <a:rPr lang="ja-JP" altLang="en-US"/>
            </a:br>
            <a:r>
              <a:rPr lang="ja-JP" altLang="en-US"/>
              <a:t>大型散布用ドローン</a:t>
            </a:r>
            <a:r>
              <a:rPr lang="en-US" altLang="ja-JP"/>
              <a:t>1</a:t>
            </a:r>
            <a:r>
              <a:rPr lang="ja-JP" altLang="en-US"/>
              <a:t>機あたり</a:t>
            </a:r>
            <a:r>
              <a:rPr lang="en-US" altLang="ja-JP"/>
              <a:t>18,000</a:t>
            </a:r>
            <a:r>
              <a:rPr lang="ja-JP" altLang="en-US"/>
              <a:t>～</a:t>
            </a:r>
            <a:r>
              <a:rPr lang="en-US" altLang="ja-JP"/>
              <a:t>25,000</a:t>
            </a:r>
            <a:r>
              <a:rPr lang="ja-JP" altLang="en-US"/>
              <a:t>ドル（約</a:t>
            </a:r>
            <a:r>
              <a:rPr lang="en-US" altLang="ja-JP"/>
              <a:t>200</a:t>
            </a:r>
            <a:r>
              <a:rPr lang="ja-JP" altLang="en-US"/>
              <a:t>～</a:t>
            </a:r>
            <a:r>
              <a:rPr lang="en-US" altLang="ja-JP"/>
              <a:t>300</a:t>
            </a:r>
            <a:r>
              <a:rPr lang="ja-JP" altLang="en-US"/>
              <a:t>万円）で、複数機と制御・解析システムの開発を含め総額</a:t>
            </a:r>
            <a:r>
              <a:rPr lang="en-US" altLang="ja-JP"/>
              <a:t>3,000</a:t>
            </a:r>
            <a:r>
              <a:rPr lang="ja-JP" altLang="en-US"/>
              <a:t>万円を想定しました </a:t>
            </a:r>
            <a:r>
              <a:rPr lang="en-US" altLang="ja-JP" err="1">
                <a:hlinkClick r:id="rId7"/>
              </a:rPr>
              <a:t>FlyingAg</a:t>
            </a:r>
            <a:r>
              <a:rPr lang="en-US" altLang="ja-JP" err="1">
                <a:hlinkClick r:id="rId8"/>
              </a:rPr>
              <a:t>Toll</a:t>
            </a:r>
            <a:r>
              <a:rPr lang="en-US" altLang="ja-JP">
                <a:hlinkClick r:id="rId8"/>
              </a:rPr>
              <a:t> Uncrewed Systems</a:t>
            </a:r>
            <a:r>
              <a:rPr lang="en-US" altLang="ja-JP"/>
              <a:t>.</a:t>
            </a:r>
          </a:p>
          <a:p>
            <a:pPr>
              <a:buFont typeface="Arial" panose="020B0604020202020204" pitchFamily="34" charset="0"/>
              <a:buChar char="•"/>
            </a:pPr>
            <a:endParaRPr lang="en-US" altLang="ja-JP"/>
          </a:p>
          <a:p>
            <a:pPr>
              <a:buNone/>
            </a:pPr>
            <a:r>
              <a:rPr lang="en-US" altLang="ja-JP" b="1"/>
              <a:t>2. </a:t>
            </a:r>
            <a:r>
              <a:rPr lang="ja-JP" altLang="en-US" b="1"/>
              <a:t>売上予測の前提と根拠</a:t>
            </a:r>
          </a:p>
          <a:p>
            <a:pPr>
              <a:buFont typeface="Arial" panose="020B0604020202020204" pitchFamily="34" charset="0"/>
              <a:buChar char="•"/>
            </a:pPr>
            <a:r>
              <a:rPr lang="ja-JP" altLang="en-US" b="1"/>
              <a:t>月額サブスクリプション：</a:t>
            </a:r>
            <a:r>
              <a:rPr lang="en-US" altLang="ja-JP" b="1"/>
              <a:t>1,000</a:t>
            </a:r>
            <a:r>
              <a:rPr lang="ja-JP" altLang="en-US" b="1"/>
              <a:t>円</a:t>
            </a:r>
            <a:br>
              <a:rPr lang="ja-JP" altLang="en-US"/>
            </a:br>
            <a:r>
              <a:rPr lang="ja-JP" altLang="en-US"/>
              <a:t>農業向け</a:t>
            </a:r>
            <a:r>
              <a:rPr lang="en-US" altLang="ja-JP"/>
              <a:t>SaaS</a:t>
            </a:r>
            <a:r>
              <a:rPr lang="ja-JP" altLang="en-US"/>
              <a:t>は月額</a:t>
            </a:r>
            <a:r>
              <a:rPr lang="en-US" altLang="ja-JP"/>
              <a:t>50</a:t>
            </a:r>
            <a:r>
              <a:rPr lang="ja-JP" altLang="en-US"/>
              <a:t>～</a:t>
            </a:r>
            <a:r>
              <a:rPr lang="en-US" altLang="ja-JP"/>
              <a:t>200</a:t>
            </a:r>
            <a:r>
              <a:rPr lang="ja-JP" altLang="en-US"/>
              <a:t>ドル（約</a:t>
            </a:r>
            <a:r>
              <a:rPr lang="en-US" altLang="ja-JP"/>
              <a:t>5,000</a:t>
            </a:r>
            <a:r>
              <a:rPr lang="ja-JP" altLang="en-US"/>
              <a:t>～</a:t>
            </a:r>
            <a:r>
              <a:rPr lang="en-US" altLang="ja-JP"/>
              <a:t>2</a:t>
            </a:r>
            <a:r>
              <a:rPr lang="ja-JP" altLang="en-US"/>
              <a:t>万円）が相場ですが、長期利用を促す手頃な価格として</a:t>
            </a:r>
            <a:r>
              <a:rPr lang="en-US" altLang="ja-JP"/>
              <a:t>1,000</a:t>
            </a:r>
            <a:r>
              <a:rPr lang="ja-JP" altLang="en-US"/>
              <a:t>円を設定しました。</a:t>
            </a:r>
            <a:r>
              <a:rPr lang="en-US" altLang="ja-JP" err="1"/>
              <a:t>Farmbrite</a:t>
            </a:r>
            <a:r>
              <a:rPr lang="ja-JP" altLang="en-US"/>
              <a:t>が</a:t>
            </a:r>
            <a:r>
              <a:rPr lang="en-US" altLang="ja-JP"/>
              <a:t>79</a:t>
            </a:r>
            <a:r>
              <a:rPr lang="ja-JP" altLang="en-US"/>
              <a:t>ドル</a:t>
            </a:r>
            <a:r>
              <a:rPr lang="en-US" altLang="ja-JP"/>
              <a:t>/</a:t>
            </a:r>
            <a:r>
              <a:rPr lang="ja-JP" altLang="en-US"/>
              <a:t>月（約</a:t>
            </a:r>
            <a:r>
              <a:rPr lang="en-US" altLang="ja-JP"/>
              <a:t>1</a:t>
            </a:r>
            <a:r>
              <a:rPr lang="ja-JP" altLang="en-US"/>
              <a:t>万円）であることを参考に、廉価版の価格帯を想定しています </a:t>
            </a:r>
            <a:r>
              <a:rPr lang="en-US" altLang="ja-JP" err="1">
                <a:hlinkClick r:id="rId9"/>
              </a:rPr>
              <a:t>Farmbrite</a:t>
            </a:r>
            <a:r>
              <a:rPr lang="en-US" altLang="ja-JP"/>
              <a:t>.</a:t>
            </a:r>
          </a:p>
          <a:p>
            <a:pPr>
              <a:buFont typeface="Arial" panose="020B0604020202020204" pitchFamily="34" charset="0"/>
              <a:buChar char="•"/>
            </a:pPr>
            <a:endParaRPr lang="en-US" altLang="ja-JP"/>
          </a:p>
          <a:p>
            <a:pPr>
              <a:buFont typeface="Arial" panose="020B0604020202020204" pitchFamily="34" charset="0"/>
              <a:buChar char="•"/>
            </a:pPr>
            <a:r>
              <a:rPr lang="ja-JP" altLang="en-US" b="1"/>
              <a:t>ユーザー数想定：</a:t>
            </a:r>
            <a:r>
              <a:rPr lang="en-US" altLang="ja-JP" b="1"/>
              <a:t>10,000</a:t>
            </a:r>
            <a:r>
              <a:rPr lang="ja-JP" altLang="en-US" b="1"/>
              <a:t>人</a:t>
            </a:r>
            <a:br>
              <a:rPr lang="ja-JP" altLang="en-US"/>
            </a:br>
            <a:r>
              <a:rPr lang="ja-JP" altLang="en-US"/>
              <a:t>新興国の大規模農家市場において、初期段階での契約目標を</a:t>
            </a:r>
            <a:r>
              <a:rPr lang="en-US" altLang="ja-JP"/>
              <a:t>1</a:t>
            </a:r>
            <a:r>
              <a:rPr lang="ja-JP" altLang="en-US"/>
              <a:t>万人としています。これは農業支援アプリ「</a:t>
            </a:r>
            <a:r>
              <a:rPr lang="en-US" altLang="ja-JP" err="1"/>
              <a:t>Plantix</a:t>
            </a:r>
            <a:r>
              <a:rPr lang="ja-JP" altLang="en-US"/>
              <a:t>」が</a:t>
            </a:r>
            <a:r>
              <a:rPr lang="en-US" altLang="ja-JP"/>
              <a:t>20</a:t>
            </a:r>
            <a:r>
              <a:rPr lang="ja-JP" altLang="en-US"/>
              <a:t>万ダウンロードを達成している実績を踏まえ、保守的に見積もった数値です </a:t>
            </a:r>
            <a:r>
              <a:rPr lang="en-US" altLang="ja-JP">
                <a:hlinkClick r:id="rId10"/>
              </a:rPr>
              <a:t>Medium</a:t>
            </a:r>
            <a:r>
              <a:rPr lang="en-US" altLang="ja-JP"/>
              <a:t>.</a:t>
            </a:r>
          </a:p>
          <a:p>
            <a:pPr>
              <a:buFont typeface="Arial" panose="020B0604020202020204" pitchFamily="34" charset="0"/>
              <a:buChar char="•"/>
            </a:pPr>
            <a:endParaRPr lang="en-US" altLang="ja-JP"/>
          </a:p>
          <a:p>
            <a:pPr>
              <a:buNone/>
            </a:pPr>
            <a:r>
              <a:rPr lang="en-US" altLang="ja-JP" b="1"/>
              <a:t>3. ROI</a:t>
            </a:r>
            <a:r>
              <a:rPr lang="ja-JP" altLang="en-US" b="1"/>
              <a:t>試算と投資回収期間</a:t>
            </a:r>
          </a:p>
          <a:p>
            <a:pPr>
              <a:buFont typeface="Arial" panose="020B0604020202020204" pitchFamily="34" charset="0"/>
              <a:buChar char="•"/>
            </a:pPr>
            <a:r>
              <a:rPr lang="en-US" altLang="ja-JP" b="1"/>
              <a:t>ROI</a:t>
            </a:r>
            <a:r>
              <a:rPr lang="ja-JP" altLang="en-US" b="1"/>
              <a:t>計算式</a:t>
            </a:r>
            <a:br>
              <a:rPr lang="ja-JP" altLang="en-US"/>
            </a:br>
            <a:r>
              <a:rPr lang="en-US" altLang="ja-JP"/>
              <a:t>ROI = (</a:t>
            </a:r>
            <a:r>
              <a:rPr lang="ja-JP" altLang="en-US"/>
              <a:t>売上 </a:t>
            </a:r>
            <a:r>
              <a:rPr lang="en-US" altLang="ja-JP"/>
              <a:t>– </a:t>
            </a:r>
            <a:r>
              <a:rPr lang="ja-JP" altLang="en-US"/>
              <a:t>売上原価 </a:t>
            </a:r>
            <a:r>
              <a:rPr lang="en-US" altLang="ja-JP"/>
              <a:t>– </a:t>
            </a:r>
            <a:r>
              <a:rPr lang="ja-JP" altLang="en-US"/>
              <a:t>投資額</a:t>
            </a:r>
            <a:r>
              <a:rPr lang="en-US" altLang="ja-JP"/>
              <a:t>) ÷ </a:t>
            </a:r>
            <a:r>
              <a:rPr lang="ja-JP" altLang="en-US"/>
              <a:t>投資額 </a:t>
            </a:r>
            <a:r>
              <a:rPr lang="en-US" altLang="ja-JP"/>
              <a:t>× 100</a:t>
            </a:r>
          </a:p>
          <a:p>
            <a:pPr>
              <a:buFont typeface="Arial" panose="020B0604020202020204" pitchFamily="34" charset="0"/>
              <a:buChar char="•"/>
            </a:pPr>
            <a:endParaRPr lang="en-US" altLang="ja-JP"/>
          </a:p>
          <a:p>
            <a:pPr>
              <a:buFont typeface="Arial" panose="020B0604020202020204" pitchFamily="34" charset="0"/>
              <a:buChar char="•"/>
            </a:pPr>
            <a:r>
              <a:rPr lang="en-US" altLang="ja-JP" b="1"/>
              <a:t>ROI</a:t>
            </a:r>
            <a:r>
              <a:rPr lang="ja-JP" altLang="en-US" b="1"/>
              <a:t>試算</a:t>
            </a:r>
            <a:br>
              <a:rPr lang="ja-JP" altLang="en-US"/>
            </a:br>
            <a:r>
              <a:rPr lang="en-US" altLang="ja-JP"/>
              <a:t>(1.2</a:t>
            </a:r>
            <a:r>
              <a:rPr lang="ja-JP" altLang="en-US"/>
              <a:t>億円 </a:t>
            </a:r>
            <a:r>
              <a:rPr lang="en-US" altLang="ja-JP"/>
              <a:t>– 1.0</a:t>
            </a:r>
            <a:r>
              <a:rPr lang="ja-JP" altLang="en-US"/>
              <a:t>億円</a:t>
            </a:r>
            <a:r>
              <a:rPr lang="en-US" altLang="ja-JP"/>
              <a:t>) ÷ 1.0</a:t>
            </a:r>
            <a:r>
              <a:rPr lang="ja-JP" altLang="en-US"/>
              <a:t>億円 </a:t>
            </a:r>
            <a:r>
              <a:rPr lang="en-US" altLang="ja-JP"/>
              <a:t>× 100 = </a:t>
            </a:r>
            <a:r>
              <a:rPr lang="en-US" altLang="ja-JP" b="1"/>
              <a:t>20%</a:t>
            </a:r>
          </a:p>
          <a:p>
            <a:pPr>
              <a:buFont typeface="Arial" panose="020B0604020202020204" pitchFamily="34" charset="0"/>
              <a:buChar char="•"/>
            </a:pPr>
            <a:endParaRPr lang="ja-JP" altLang="en-US"/>
          </a:p>
          <a:p>
            <a:pPr>
              <a:buFont typeface="Arial" panose="020B0604020202020204" pitchFamily="34" charset="0"/>
              <a:buChar char="•"/>
            </a:pPr>
            <a:r>
              <a:rPr lang="ja-JP" altLang="en-US" b="1"/>
              <a:t>投資回収期間</a:t>
            </a:r>
            <a:br>
              <a:rPr lang="ja-JP" altLang="en-US"/>
            </a:br>
            <a:r>
              <a:rPr lang="ja-JP" altLang="en-US"/>
              <a:t>年間売上</a:t>
            </a:r>
            <a:r>
              <a:rPr lang="en-US" altLang="ja-JP"/>
              <a:t>1.2</a:t>
            </a:r>
            <a:r>
              <a:rPr lang="ja-JP" altLang="en-US"/>
              <a:t>億円が初期投資</a:t>
            </a:r>
            <a:r>
              <a:rPr lang="en-US" altLang="ja-JP"/>
              <a:t>1.0</a:t>
            </a:r>
            <a:r>
              <a:rPr lang="ja-JP" altLang="en-US"/>
              <a:t>億円を上回るため、</a:t>
            </a:r>
            <a:r>
              <a:rPr lang="ja-JP" altLang="en-US" b="1"/>
              <a:t>約</a:t>
            </a:r>
            <a:r>
              <a:rPr lang="en-US" altLang="ja-JP" b="1"/>
              <a:t>1</a:t>
            </a:r>
            <a:r>
              <a:rPr lang="ja-JP" altLang="en-US" b="1"/>
              <a:t>年以内</a:t>
            </a:r>
            <a:r>
              <a:rPr lang="ja-JP" altLang="en-US"/>
              <a:t>に投資回収が可能と見込んでいます</a:t>
            </a:r>
          </a:p>
          <a:p>
            <a:endParaRPr lang="ja-JP" altLang="en-US"/>
          </a:p>
          <a:p>
            <a:endParaRPr kumimoji="1" lang="ja-JP" altLang="en-US"/>
          </a:p>
        </p:txBody>
      </p:sp>
      <p:sp>
        <p:nvSpPr>
          <p:cNvPr id="4" name="スライド番号プレースホルダー 3"/>
          <p:cNvSpPr>
            <a:spLocks noGrp="1"/>
          </p:cNvSpPr>
          <p:nvPr>
            <p:ph type="sldNum" sz="quarter" idx="5"/>
          </p:nvPr>
        </p:nvSpPr>
        <p:spPr/>
        <p:txBody>
          <a:bodyPr/>
          <a:lstStyle/>
          <a:p>
            <a:fld id="{F06B1766-D926-4B36-817A-88F5EF2E8A18}" type="slidenum">
              <a:rPr lang="en-US" altLang="ja-JP" smtClean="0"/>
              <a:t>11</a:t>
            </a:fld>
            <a:endParaRPr kumimoji="1" lang="ja-JP" altLang="en-US"/>
          </a:p>
        </p:txBody>
      </p:sp>
    </p:spTree>
    <p:extLst>
      <p:ext uri="{BB962C8B-B14F-4D97-AF65-F5344CB8AC3E}">
        <p14:creationId xmlns:p14="http://schemas.microsoft.com/office/powerpoint/2010/main" val="3333849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データ販売</a:t>
            </a:r>
            <a:endParaRPr lang="en-US" altLang="ja-JP"/>
          </a:p>
          <a:p>
            <a:r>
              <a:rPr lang="ja-JP" altLang="en-US"/>
              <a:t>農薬メーカー向けに匿名病害分布データ提供</a:t>
            </a:r>
            <a:endParaRPr lang="en-US" altLang="ja-JP"/>
          </a:p>
          <a:p>
            <a:r>
              <a:rPr lang="ja-JP" altLang="en-US">
                <a:ea typeface="游ゴシック"/>
              </a:rPr>
              <a:t>*年額</a:t>
            </a:r>
            <a:r>
              <a:rPr lang="en-US" altLang="ja-JP">
                <a:ea typeface="游ゴシック"/>
              </a:rPr>
              <a:t>5000</a:t>
            </a:r>
            <a:r>
              <a:rPr lang="ja-JP" altLang="en-US">
                <a:ea typeface="游ゴシック"/>
              </a:rPr>
              <a:t>万円の追加収益</a:t>
            </a:r>
            <a:endParaRPr lang="en-US" altLang="ja-JP">
              <a:ea typeface="游ゴシック"/>
            </a:endParaRPr>
          </a:p>
          <a:p>
            <a:r>
              <a:rPr lang="ja-JP" altLang="en-US"/>
              <a:t>保険連動</a:t>
            </a:r>
            <a:endParaRPr lang="en-US" altLang="ja-JP"/>
          </a:p>
          <a:p>
            <a:r>
              <a:rPr lang="ja-JP" altLang="en-US"/>
              <a:t>収量補償保険と連携し手数料収入</a:t>
            </a:r>
            <a:endParaRPr lang="en-US"/>
          </a:p>
          <a:p>
            <a:r>
              <a:rPr lang="en-US"/>
              <a:t>*ROI+10%</a:t>
            </a:r>
            <a:r>
              <a:rPr lang="ja-JP" altLang="en-US">
                <a:ea typeface="游ゴシック"/>
              </a:rPr>
              <a:t>向上</a:t>
            </a:r>
            <a:endParaRPr lang="en-US">
              <a:ea typeface="游ゴシック"/>
            </a:endParaRPr>
          </a:p>
          <a:p>
            <a:endParaRPr lang="en-US">
              <a:ea typeface="Calibri"/>
              <a:cs typeface="Calibri"/>
            </a:endParaRPr>
          </a:p>
          <a:p>
            <a:r>
              <a:rPr lang="en-US" altLang="ja-JP">
                <a:ea typeface="Calibri"/>
                <a:cs typeface="Calibri"/>
              </a:rPr>
              <a:t>*</a:t>
            </a:r>
            <a:r>
              <a:rPr lang="ja-JP" altLang="en-US">
                <a:ea typeface="Calibri"/>
                <a:cs typeface="Calibri"/>
              </a:rPr>
              <a:t>は不明瞭</a:t>
            </a:r>
            <a:endParaRPr lang="en-US">
              <a:ea typeface="Calibri"/>
              <a:cs typeface="Calibri"/>
            </a:endParaRPr>
          </a:p>
        </p:txBody>
      </p:sp>
      <p:sp>
        <p:nvSpPr>
          <p:cNvPr id="4" name="Slide Number Placeholder 3"/>
          <p:cNvSpPr>
            <a:spLocks noGrp="1"/>
          </p:cNvSpPr>
          <p:nvPr>
            <p:ph type="sldNum" sz="quarter" idx="5"/>
          </p:nvPr>
        </p:nvSpPr>
        <p:spPr/>
        <p:txBody>
          <a:bodyPr/>
          <a:lstStyle/>
          <a:p>
            <a:fld id="{F06B1766-D926-4B36-817A-88F5EF2E8A18}" type="slidenum">
              <a:rPr lang="en-US"/>
              <a:t>12</a:t>
            </a:fld>
            <a:endParaRPr kumimoji="1" lang="en-US"/>
          </a:p>
        </p:txBody>
      </p:sp>
    </p:spTree>
    <p:extLst>
      <p:ext uri="{BB962C8B-B14F-4D97-AF65-F5344CB8AC3E}">
        <p14:creationId xmlns:p14="http://schemas.microsoft.com/office/powerpoint/2010/main" val="4283570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2025/6/20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49106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2025/6/20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575747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2025/6/20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508667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DEEEFF"/>
          </a:solidFill>
          <a:ln/>
        </p:spPr>
      </p:sp>
      <p:sp>
        <p:nvSpPr>
          <p:cNvPr id="3" name="Shape 1"/>
          <p:cNvSpPr/>
          <p:nvPr/>
        </p:nvSpPr>
        <p:spPr>
          <a:xfrm>
            <a:off x="0" y="0"/>
            <a:ext cx="12192000" cy="68580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3510571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DEEEFF"/>
          </a:solidFill>
          <a:ln/>
        </p:spPr>
      </p:sp>
      <p:sp>
        <p:nvSpPr>
          <p:cNvPr id="3" name="Shape 1"/>
          <p:cNvSpPr/>
          <p:nvPr/>
        </p:nvSpPr>
        <p:spPr>
          <a:xfrm>
            <a:off x="0" y="0"/>
            <a:ext cx="12192000" cy="68580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2781523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2025/6/20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0515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2025/6/20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083904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2025/6/20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395402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E02A643-9BB0-4E02-80B2-2C0A5E5D738E}" type="datetimeFigureOut">
              <a:rPr kumimoji="1" lang="ja-JP" altLang="en-US" smtClean="0"/>
              <a:t>2025/6/20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797884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E02A643-9BB0-4E02-80B2-2C0A5E5D738E}" type="datetimeFigureOut">
              <a:rPr kumimoji="1" lang="ja-JP" altLang="en-US" smtClean="0"/>
              <a:t>2025/6/20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539588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E02A643-9BB0-4E02-80B2-2C0A5E5D738E}" type="datetimeFigureOut">
              <a:rPr kumimoji="1" lang="ja-JP" altLang="en-US" smtClean="0"/>
              <a:t>2025/6/20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2860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2025/6/20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8845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2025/6/20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189387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E02A643-9BB0-4E02-80B2-2C0A5E5D738E}" type="datetimeFigureOut">
              <a:rPr kumimoji="1" lang="ja-JP" altLang="en-US" smtClean="0"/>
              <a:t>2025/6/20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0728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ao.org/plant-health-2020/about/e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a:ea typeface="ＭＳ Ｐゴシック"/>
              </a:rPr>
              <a:t>画像認識を用いた農作物の病期検出</a:t>
            </a:r>
            <a:endParaRPr kumimoji="1" lang="ja-JP" altLang="en-US"/>
          </a:p>
        </p:txBody>
      </p:sp>
      <p:sp>
        <p:nvSpPr>
          <p:cNvPr id="3" name="サブタイトル 2"/>
          <p:cNvSpPr>
            <a:spLocks noGrp="1"/>
          </p:cNvSpPr>
          <p:nvPr>
            <p:ph type="subTitle" idx="1"/>
          </p:nvPr>
        </p:nvSpPr>
        <p:spPr>
          <a:xfrm>
            <a:off x="1524000" y="4074073"/>
            <a:ext cx="9144000" cy="1655762"/>
          </a:xfrm>
        </p:spPr>
        <p:txBody>
          <a:bodyPr vert="horz" lIns="91440" tIns="45720" rIns="91440" bIns="45720" rtlCol="0" anchor="t">
            <a:normAutofit/>
          </a:bodyPr>
          <a:lstStyle/>
          <a:p>
            <a:r>
              <a:rPr lang="ja-JP" altLang="en-US" sz="3200">
                <a:ea typeface="ＭＳ Ｐゴシック"/>
              </a:rPr>
              <a:t>F 班</a:t>
            </a:r>
          </a:p>
        </p:txBody>
      </p:sp>
    </p:spTree>
    <p:extLst>
      <p:ext uri="{BB962C8B-B14F-4D97-AF65-F5344CB8AC3E}">
        <p14:creationId xmlns:p14="http://schemas.microsoft.com/office/powerpoint/2010/main" val="2128380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30E99-F9A9-3BC6-A2CA-7C7641853E29}"/>
              </a:ext>
            </a:extLst>
          </p:cNvPr>
          <p:cNvSpPr>
            <a:spLocks noGrp="1"/>
          </p:cNvSpPr>
          <p:nvPr>
            <p:ph type="title"/>
          </p:nvPr>
        </p:nvSpPr>
        <p:spPr/>
        <p:txBody>
          <a:bodyPr/>
          <a:lstStyle/>
          <a:p>
            <a:r>
              <a:rPr lang="ja-JP" altLang="en-US"/>
              <a:t>ビジネスモデル</a:t>
            </a:r>
            <a:endParaRPr lang="en-US"/>
          </a:p>
        </p:txBody>
      </p:sp>
      <p:sp>
        <p:nvSpPr>
          <p:cNvPr id="3" name="Content Placeholder 2">
            <a:extLst>
              <a:ext uri="{FF2B5EF4-FFF2-40B4-BE49-F238E27FC236}">
                <a16:creationId xmlns:a16="http://schemas.microsoft.com/office/drawing/2014/main" id="{AE48E372-5FC3-E3AA-D48A-0D16CE20A090}"/>
              </a:ext>
            </a:extLst>
          </p:cNvPr>
          <p:cNvSpPr>
            <a:spLocks noGrp="1"/>
          </p:cNvSpPr>
          <p:nvPr>
            <p:ph idx="1"/>
          </p:nvPr>
        </p:nvSpPr>
        <p:spPr>
          <a:xfrm>
            <a:off x="838200" y="1825625"/>
            <a:ext cx="3657600" cy="710672"/>
          </a:xfrm>
        </p:spPr>
        <p:txBody>
          <a:bodyPr vert="horz" lIns="91440" tIns="45720" rIns="91440" bIns="45720" rtlCol="0" anchor="t">
            <a:normAutofit/>
          </a:bodyPr>
          <a:lstStyle/>
          <a:p>
            <a:r>
              <a:rPr lang="ja-JP" altLang="en-US">
                <a:ea typeface="ＭＳ Ｐゴシック"/>
              </a:rPr>
              <a:t>費用内訳</a:t>
            </a:r>
          </a:p>
          <a:p>
            <a:endParaRPr lang="ja-JP" altLang="en-US">
              <a:ea typeface="ＭＳ Ｐゴシック"/>
            </a:endParaRPr>
          </a:p>
          <a:p>
            <a:endParaRPr lang="ja-JP" altLang="en-US">
              <a:ea typeface="ＭＳ Ｐゴシック"/>
            </a:endParaRPr>
          </a:p>
          <a:p>
            <a:endParaRPr lang="ja-JP" altLang="en-US">
              <a:ea typeface="ＭＳ Ｐゴシック"/>
            </a:endParaRPr>
          </a:p>
        </p:txBody>
      </p:sp>
      <p:graphicFrame>
        <p:nvGraphicFramePr>
          <p:cNvPr id="4" name="Table 3">
            <a:extLst>
              <a:ext uri="{FF2B5EF4-FFF2-40B4-BE49-F238E27FC236}">
                <a16:creationId xmlns:a16="http://schemas.microsoft.com/office/drawing/2014/main" id="{E549A826-653D-6310-CAE4-4FB49E9DC346}"/>
              </a:ext>
            </a:extLst>
          </p:cNvPr>
          <p:cNvGraphicFramePr>
            <a:graphicFrameLocks noGrp="1"/>
          </p:cNvGraphicFramePr>
          <p:nvPr>
            <p:extLst>
              <p:ext uri="{D42A27DB-BD31-4B8C-83A1-F6EECF244321}">
                <p14:modId xmlns:p14="http://schemas.microsoft.com/office/powerpoint/2010/main" val="872686808"/>
              </p:ext>
            </p:extLst>
          </p:nvPr>
        </p:nvGraphicFramePr>
        <p:xfrm>
          <a:off x="677333" y="2673047"/>
          <a:ext cx="6170407" cy="3743383"/>
        </p:xfrm>
        <a:graphic>
          <a:graphicData uri="http://schemas.openxmlformats.org/drawingml/2006/table">
            <a:tbl>
              <a:tblPr firstRow="1" bandRow="1">
                <a:tableStyleId>{5C22544A-7EE6-4342-B048-85BDC9FD1C3A}</a:tableStyleId>
              </a:tblPr>
              <a:tblGrid>
                <a:gridCol w="2736547">
                  <a:extLst>
                    <a:ext uri="{9D8B030D-6E8A-4147-A177-3AD203B41FA5}">
                      <a16:colId xmlns:a16="http://schemas.microsoft.com/office/drawing/2014/main" val="4273488473"/>
                    </a:ext>
                  </a:extLst>
                </a:gridCol>
                <a:gridCol w="3433860">
                  <a:extLst>
                    <a:ext uri="{9D8B030D-6E8A-4147-A177-3AD203B41FA5}">
                      <a16:colId xmlns:a16="http://schemas.microsoft.com/office/drawing/2014/main" val="2888361845"/>
                    </a:ext>
                  </a:extLst>
                </a:gridCol>
              </a:tblGrid>
              <a:tr h="771071">
                <a:tc>
                  <a:txBody>
                    <a:bodyPr/>
                    <a:lstStyle/>
                    <a:p>
                      <a:r>
                        <a:rPr lang="ja-JP" altLang="en-US" sz="2400">
                          <a:latin typeface="MS PGothic"/>
                          <a:ea typeface="MS PGothic"/>
                        </a:rPr>
                        <a:t>項目</a:t>
                      </a:r>
                      <a:endParaRPr lang="en-US"/>
                    </a:p>
                  </a:txBody>
                  <a:tcPr/>
                </a:tc>
                <a:tc>
                  <a:txBody>
                    <a:bodyPr/>
                    <a:lstStyle/>
                    <a:p>
                      <a:r>
                        <a:rPr lang="ja-JP" altLang="en-US" sz="2400">
                          <a:latin typeface="MS PGothic"/>
                          <a:ea typeface="MS PGothic"/>
                        </a:rPr>
                        <a:t>月間サブスク</a:t>
                      </a:r>
                      <a:endParaRPr lang="en-US" sz="2400">
                        <a:latin typeface="MS PGothic"/>
                        <a:ea typeface="MS PGothic"/>
                      </a:endParaRPr>
                    </a:p>
                  </a:txBody>
                  <a:tcPr/>
                </a:tc>
                <a:extLst>
                  <a:ext uri="{0D108BD9-81ED-4DB2-BD59-A6C34878D82A}">
                    <a16:rowId xmlns:a16="http://schemas.microsoft.com/office/drawing/2014/main" val="307141910"/>
                  </a:ext>
                </a:extLst>
              </a:tr>
              <a:tr h="743078">
                <a:tc>
                  <a:txBody>
                    <a:bodyPr/>
                    <a:lstStyle/>
                    <a:p>
                      <a:r>
                        <a:rPr lang="ja-JP" altLang="en-US" sz="2400">
                          <a:latin typeface="MS PGothic"/>
                          <a:ea typeface="MS PGothic"/>
                        </a:rPr>
                        <a:t>ドローン</a:t>
                      </a:r>
                      <a:endParaRPr lang="en-US" sz="2400">
                        <a:latin typeface="MS PGothic"/>
                        <a:ea typeface="MS PGothic"/>
                      </a:endParaRPr>
                    </a:p>
                  </a:txBody>
                  <a:tcPr/>
                </a:tc>
                <a:tc>
                  <a:txBody>
                    <a:bodyPr/>
                    <a:lstStyle/>
                    <a:p>
                      <a:r>
                        <a:rPr lang="en-US" sz="2400">
                          <a:latin typeface="MS PGothic"/>
                        </a:rPr>
                        <a:t>500</a:t>
                      </a:r>
                      <a:r>
                        <a:rPr lang="ja-JP" altLang="en-US" sz="2400">
                          <a:latin typeface="MS PGothic"/>
                          <a:ea typeface="MS PGothic"/>
                        </a:rPr>
                        <a:t>円</a:t>
                      </a:r>
                      <a:endParaRPr lang="en-US" sz="2400">
                        <a:latin typeface="MS PGothic"/>
                        <a:ea typeface="MS PGothic"/>
                      </a:endParaRPr>
                    </a:p>
                  </a:txBody>
                  <a:tcPr/>
                </a:tc>
                <a:extLst>
                  <a:ext uri="{0D108BD9-81ED-4DB2-BD59-A6C34878D82A}">
                    <a16:rowId xmlns:a16="http://schemas.microsoft.com/office/drawing/2014/main" val="2267194035"/>
                  </a:ext>
                </a:extLst>
              </a:tr>
              <a:tr h="743078">
                <a:tc>
                  <a:txBody>
                    <a:bodyPr/>
                    <a:lstStyle/>
                    <a:p>
                      <a:r>
                        <a:rPr lang="ja-JP" altLang="en-US" sz="2400">
                          <a:latin typeface="MS PGothic"/>
                          <a:ea typeface="MS PGothic"/>
                        </a:rPr>
                        <a:t>地上センサー4台</a:t>
                      </a:r>
                      <a:endParaRPr lang="en-US" sz="2400">
                        <a:latin typeface="MS PGothic"/>
                        <a:ea typeface="MS PGothic"/>
                      </a:endParaRPr>
                    </a:p>
                  </a:txBody>
                  <a:tcPr/>
                </a:tc>
                <a:tc>
                  <a:txBody>
                    <a:bodyPr/>
                    <a:lstStyle/>
                    <a:p>
                      <a:r>
                        <a:rPr lang="en-US" sz="2400">
                          <a:latin typeface="MS PGothic"/>
                        </a:rPr>
                        <a:t>300</a:t>
                      </a:r>
                      <a:r>
                        <a:rPr lang="ja-JP" altLang="en-US" sz="2400">
                          <a:latin typeface="MS PGothic"/>
                          <a:ea typeface="MS PGothic"/>
                        </a:rPr>
                        <a:t>円</a:t>
                      </a:r>
                      <a:r>
                        <a:rPr lang="en-US" sz="2400">
                          <a:latin typeface="MS PGothic"/>
                        </a:rPr>
                        <a:t>(</a:t>
                      </a:r>
                      <a:r>
                        <a:rPr lang="ja-JP" altLang="en-US" sz="2400">
                          <a:latin typeface="MS PGothic"/>
                          <a:ea typeface="MS PGothic"/>
                        </a:rPr>
                        <a:t>保守込み</a:t>
                      </a:r>
                      <a:r>
                        <a:rPr lang="en-US" sz="2400">
                          <a:latin typeface="MS PGothic"/>
                        </a:rPr>
                        <a:t>)</a:t>
                      </a:r>
                    </a:p>
                  </a:txBody>
                  <a:tcPr/>
                </a:tc>
                <a:extLst>
                  <a:ext uri="{0D108BD9-81ED-4DB2-BD59-A6C34878D82A}">
                    <a16:rowId xmlns:a16="http://schemas.microsoft.com/office/drawing/2014/main" val="3872819701"/>
                  </a:ext>
                </a:extLst>
              </a:tr>
              <a:tr h="743078">
                <a:tc>
                  <a:txBody>
                    <a:bodyPr/>
                    <a:lstStyle/>
                    <a:p>
                      <a:r>
                        <a:rPr lang="ja-JP" altLang="en-US" sz="2400">
                          <a:latin typeface="MS PGothic"/>
                          <a:ea typeface="MS PGothic"/>
                        </a:rPr>
                        <a:t>気象データ</a:t>
                      </a:r>
                      <a:endParaRPr lang="en-US" sz="2400">
                        <a:latin typeface="MS PGothic"/>
                        <a:ea typeface="MS PGothic"/>
                      </a:endParaRPr>
                    </a:p>
                  </a:txBody>
                  <a:tcPr/>
                </a:tc>
                <a:tc>
                  <a:txBody>
                    <a:bodyPr/>
                    <a:lstStyle/>
                    <a:p>
                      <a:r>
                        <a:rPr lang="en-US" sz="2400">
                          <a:latin typeface="MS PGothic"/>
                        </a:rPr>
                        <a:t>200</a:t>
                      </a:r>
                      <a:r>
                        <a:rPr lang="ja-JP" altLang="en-US" sz="2400">
                          <a:latin typeface="MS PGothic"/>
                          <a:ea typeface="MS PGothic"/>
                        </a:rPr>
                        <a:t>円</a:t>
                      </a:r>
                      <a:endParaRPr lang="en-US" sz="2400">
                        <a:latin typeface="MS PGothic"/>
                        <a:ea typeface="MS PGothic"/>
                      </a:endParaRPr>
                    </a:p>
                  </a:txBody>
                  <a:tcPr/>
                </a:tc>
                <a:extLst>
                  <a:ext uri="{0D108BD9-81ED-4DB2-BD59-A6C34878D82A}">
                    <a16:rowId xmlns:a16="http://schemas.microsoft.com/office/drawing/2014/main" val="4092111136"/>
                  </a:ext>
                </a:extLst>
              </a:tr>
              <a:tr h="743078">
                <a:tc>
                  <a:txBody>
                    <a:bodyPr/>
                    <a:lstStyle/>
                    <a:p>
                      <a:r>
                        <a:rPr lang="ja-JP" altLang="en-US" sz="2400">
                          <a:latin typeface="MS PGothic"/>
                          <a:ea typeface="MS PGothic"/>
                        </a:rPr>
                        <a:t>合計</a:t>
                      </a:r>
                      <a:endParaRPr lang="en-US" sz="2400">
                        <a:latin typeface="MS PGothic"/>
                        <a:ea typeface="MS PGothic"/>
                      </a:endParaRPr>
                    </a:p>
                  </a:txBody>
                  <a:tcPr/>
                </a:tc>
                <a:tc>
                  <a:txBody>
                    <a:bodyPr/>
                    <a:lstStyle/>
                    <a:p>
                      <a:r>
                        <a:rPr lang="en-US" sz="2400">
                          <a:latin typeface="MS PGothic"/>
                        </a:rPr>
                        <a:t>1000</a:t>
                      </a:r>
                      <a:r>
                        <a:rPr lang="ja-JP" altLang="en-US" sz="2400">
                          <a:latin typeface="MS PGothic"/>
                          <a:ea typeface="MS PGothic"/>
                        </a:rPr>
                        <a:t>円</a:t>
                      </a:r>
                      <a:endParaRPr lang="en-US" sz="2400">
                        <a:latin typeface="MS PGothic"/>
                        <a:ea typeface="MS PGothic"/>
                      </a:endParaRPr>
                    </a:p>
                  </a:txBody>
                  <a:tcPr/>
                </a:tc>
                <a:extLst>
                  <a:ext uri="{0D108BD9-81ED-4DB2-BD59-A6C34878D82A}">
                    <a16:rowId xmlns:a16="http://schemas.microsoft.com/office/drawing/2014/main" val="3233669885"/>
                  </a:ext>
                </a:extLst>
              </a:tr>
            </a:tbl>
          </a:graphicData>
        </a:graphic>
      </p:graphicFrame>
      <p:sp>
        <p:nvSpPr>
          <p:cNvPr id="6" name="Content Placeholder 2">
            <a:extLst>
              <a:ext uri="{FF2B5EF4-FFF2-40B4-BE49-F238E27FC236}">
                <a16:creationId xmlns:a16="http://schemas.microsoft.com/office/drawing/2014/main" id="{F80F4D93-3368-6774-4355-A2DC5910449F}"/>
              </a:ext>
            </a:extLst>
          </p:cNvPr>
          <p:cNvSpPr txBox="1">
            <a:spLocks/>
          </p:cNvSpPr>
          <p:nvPr/>
        </p:nvSpPr>
        <p:spPr>
          <a:xfrm>
            <a:off x="7014028" y="3792311"/>
            <a:ext cx="5036457" cy="2186290"/>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ea typeface="ＭＳ Ｐゴシック"/>
              </a:rPr>
              <a:t>初期投資は不要</a:t>
            </a:r>
          </a:p>
          <a:p>
            <a:r>
              <a:rPr lang="ja-JP">
                <a:ea typeface="+mn-lt"/>
                <a:cs typeface="+mn-lt"/>
              </a:rPr>
              <a:t>顧客はセンサー・ドローンをレンタル利用</a:t>
            </a:r>
            <a:endParaRPr lang="ja-JP" altLang="en-US">
              <a:ea typeface="ＭＳ Ｐゴシック"/>
            </a:endParaRPr>
          </a:p>
          <a:p>
            <a:r>
              <a:rPr lang="ja-JP">
                <a:ea typeface="+mn-lt"/>
                <a:cs typeface="+mn-lt"/>
              </a:rPr>
              <a:t>開発側が初期費用（1億円）を負担</a:t>
            </a:r>
            <a:endParaRPr lang="ja-JP">
              <a:ea typeface="ＭＳ Ｐゴシック"/>
            </a:endParaRPr>
          </a:p>
          <a:p>
            <a:pPr lvl="1">
              <a:buFont typeface="Courier New" panose="020B0604020202020204" pitchFamily="34" charset="0"/>
              <a:buChar char="o"/>
            </a:pPr>
            <a:endParaRPr lang="ja-JP" altLang="en-US">
              <a:ea typeface="ＭＳ Ｐゴシック"/>
            </a:endParaRPr>
          </a:p>
          <a:p>
            <a:endParaRPr lang="ja-JP" altLang="en-US">
              <a:ea typeface="ＭＳ Ｐゴシック"/>
            </a:endParaRPr>
          </a:p>
          <a:p>
            <a:endParaRPr lang="ja-JP" altLang="en-US">
              <a:ea typeface="ＭＳ Ｐゴシック"/>
            </a:endParaRPr>
          </a:p>
          <a:p>
            <a:endParaRPr lang="ja-JP" altLang="en-US">
              <a:ea typeface="ＭＳ Ｐゴシック"/>
            </a:endParaRPr>
          </a:p>
          <a:p>
            <a:endParaRPr lang="ja-JP" altLang="en-US">
              <a:ea typeface="ＭＳ Ｐゴシック"/>
            </a:endParaRPr>
          </a:p>
        </p:txBody>
      </p:sp>
    </p:spTree>
    <p:extLst>
      <p:ext uri="{BB962C8B-B14F-4D97-AF65-F5344CB8AC3E}">
        <p14:creationId xmlns:p14="http://schemas.microsoft.com/office/powerpoint/2010/main" val="258199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6B7853A8-AEEB-EA72-8895-1BD7772BD0B5}"/>
              </a:ext>
            </a:extLst>
          </p:cNvPr>
          <p:cNvGraphicFramePr>
            <a:graphicFrameLocks noGrp="1"/>
          </p:cNvGraphicFramePr>
          <p:nvPr>
            <p:extLst>
              <p:ext uri="{D42A27DB-BD31-4B8C-83A1-F6EECF244321}">
                <p14:modId xmlns:p14="http://schemas.microsoft.com/office/powerpoint/2010/main" val="3762879242"/>
              </p:ext>
            </p:extLst>
          </p:nvPr>
        </p:nvGraphicFramePr>
        <p:xfrm>
          <a:off x="592666" y="1069063"/>
          <a:ext cx="4708885" cy="3972679"/>
        </p:xfrm>
        <a:graphic>
          <a:graphicData uri="http://schemas.openxmlformats.org/drawingml/2006/table">
            <a:tbl>
              <a:tblPr>
                <a:tableStyleId>{2D5ABB26-0587-4C30-8999-92F81FD0307C}</a:tableStyleId>
              </a:tblPr>
              <a:tblGrid>
                <a:gridCol w="1022141">
                  <a:extLst>
                    <a:ext uri="{9D8B030D-6E8A-4147-A177-3AD203B41FA5}">
                      <a16:colId xmlns:a16="http://schemas.microsoft.com/office/drawing/2014/main" val="3374138763"/>
                    </a:ext>
                  </a:extLst>
                </a:gridCol>
                <a:gridCol w="3686744">
                  <a:extLst>
                    <a:ext uri="{9D8B030D-6E8A-4147-A177-3AD203B41FA5}">
                      <a16:colId xmlns:a16="http://schemas.microsoft.com/office/drawing/2014/main" val="3566905961"/>
                    </a:ext>
                  </a:extLst>
                </a:gridCol>
              </a:tblGrid>
              <a:tr h="393095">
                <a:tc>
                  <a:txBody>
                    <a:bodyPr/>
                    <a:lstStyle/>
                    <a:p>
                      <a:r>
                        <a:rPr lang="ja-JP" altLang="en-US"/>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ja-JP" altLang="en-US"/>
                        <a:t>内容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822306"/>
                  </a:ext>
                </a:extLst>
              </a:tr>
              <a:tr h="659397">
                <a:tc>
                  <a:txBody>
                    <a:bodyPr/>
                    <a:lstStyle/>
                    <a:p>
                      <a:r>
                        <a:rPr lang="en" b="1"/>
                        <a:t>ROI</a:t>
                      </a:r>
                      <a:endParaRPr lang="ja-JP"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ja-JP"/>
                        <a:t>(</a:t>
                      </a:r>
                      <a:r>
                        <a:rPr lang="ja-JP" altLang="en-US"/>
                        <a:t>売上 </a:t>
                      </a:r>
                      <a:r>
                        <a:rPr lang="en-US" altLang="ja-JP"/>
                        <a:t>– </a:t>
                      </a:r>
                      <a:r>
                        <a:rPr lang="ja-JP" altLang="en-US"/>
                        <a:t>売上原価 </a:t>
                      </a:r>
                      <a:r>
                        <a:rPr lang="en-US" altLang="ja-JP"/>
                        <a:t>– </a:t>
                      </a:r>
                      <a:r>
                        <a:rPr lang="ja-JP" altLang="en-US"/>
                        <a:t>投資額</a:t>
                      </a:r>
                      <a:r>
                        <a:rPr lang="en-US" altLang="ja-JP"/>
                        <a:t>) ÷ </a:t>
                      </a:r>
                      <a:r>
                        <a:rPr lang="ja-JP" altLang="en-US"/>
                        <a:t>投資額 </a:t>
                      </a:r>
                      <a:r>
                        <a:rPr lang="en-US" altLang="ja-JP"/>
                        <a:t>× 100 %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3651712"/>
                  </a:ext>
                </a:extLst>
              </a:tr>
              <a:tr h="659397">
                <a:tc>
                  <a:txBody>
                    <a:bodyPr/>
                    <a:lstStyle/>
                    <a:p>
                      <a:r>
                        <a:rPr lang="ja-JP" altLang="en-US" b="1"/>
                        <a:t>初期投資</a:t>
                      </a:r>
                      <a:endParaRPr lang="ja-JP"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ja-JP" altLang="en-US"/>
                        <a:t>約</a:t>
                      </a:r>
                      <a:r>
                        <a:rPr lang="en-US" altLang="ja-JP"/>
                        <a:t>1</a:t>
                      </a:r>
                      <a:r>
                        <a:rPr lang="ja-JP" altLang="en-US"/>
                        <a:t>億円（</a:t>
                      </a:r>
                      <a:r>
                        <a:rPr lang="en"/>
                        <a:t>AI</a:t>
                      </a:r>
                      <a:r>
                        <a:rPr lang="ja-JP" altLang="en-US"/>
                        <a:t>モデル開発、データ収集、システム構築費用）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454084"/>
                  </a:ext>
                </a:extLst>
              </a:tr>
              <a:tr h="941996">
                <a:tc>
                  <a:txBody>
                    <a:bodyPr/>
                    <a:lstStyle/>
                    <a:p>
                      <a:r>
                        <a:rPr lang="ja-JP" altLang="en-US" b="1"/>
                        <a:t>売上予測</a:t>
                      </a:r>
                      <a:endParaRPr lang="ja-JP"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ja-JP" altLang="en-US"/>
                        <a:t>サブスクリプション：</a:t>
                      </a:r>
                      <a:br>
                        <a:rPr lang="ja-JP" altLang="en-US"/>
                      </a:br>
                      <a:r>
                        <a:rPr lang="ja-JP" altLang="en-US"/>
                        <a:t>月額</a:t>
                      </a:r>
                      <a:r>
                        <a:rPr lang="en-US" altLang="ja-JP"/>
                        <a:t>1,000</a:t>
                      </a:r>
                      <a:r>
                        <a:rPr lang="ja-JP" altLang="en-US"/>
                        <a:t>円 </a:t>
                      </a:r>
                      <a:r>
                        <a:rPr lang="en-US" altLang="ja-JP"/>
                        <a:t>× 10,000</a:t>
                      </a:r>
                      <a:r>
                        <a:rPr lang="ja-JP" altLang="en-US"/>
                        <a:t>ユーザー </a:t>
                      </a:r>
                      <a:r>
                        <a:rPr lang="en-US" altLang="ja-JP"/>
                        <a:t>× 12</a:t>
                      </a:r>
                      <a:r>
                        <a:rPr lang="ja-JP" altLang="en-US"/>
                        <a:t>ヶ月／年 </a:t>
                      </a:r>
                      <a:r>
                        <a:rPr lang="en-US" altLang="ja-JP"/>
                        <a:t>= 1.2</a:t>
                      </a:r>
                      <a:r>
                        <a:rPr lang="ja-JP" altLang="en-US"/>
                        <a:t>億円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7415644"/>
                  </a:ext>
                </a:extLst>
              </a:tr>
              <a:tr h="659397">
                <a:tc>
                  <a:txBody>
                    <a:bodyPr/>
                    <a:lstStyle/>
                    <a:p>
                      <a:r>
                        <a:rPr lang="en" b="1"/>
                        <a:t>ROI</a:t>
                      </a:r>
                      <a:r>
                        <a:rPr lang="ja-JP" altLang="en-US" b="1"/>
                        <a:t>試算</a:t>
                      </a:r>
                      <a:endParaRPr lang="ja-JP"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ja-JP"/>
                        <a:t>(1.2</a:t>
                      </a:r>
                      <a:r>
                        <a:rPr lang="ja-JP" altLang="en-US"/>
                        <a:t>億円 </a:t>
                      </a:r>
                      <a:r>
                        <a:rPr lang="en-US" altLang="ja-JP"/>
                        <a:t>– 1.0</a:t>
                      </a:r>
                      <a:r>
                        <a:rPr lang="ja-JP" altLang="en-US"/>
                        <a:t>億円</a:t>
                      </a:r>
                      <a:r>
                        <a:rPr lang="en-US" altLang="ja-JP"/>
                        <a:t>) ÷ 1.0</a:t>
                      </a:r>
                      <a:r>
                        <a:rPr lang="ja-JP" altLang="en-US"/>
                        <a:t>億円 </a:t>
                      </a:r>
                      <a:r>
                        <a:rPr lang="en-US" altLang="ja-JP"/>
                        <a:t>× 100 % = </a:t>
                      </a:r>
                      <a:r>
                        <a:rPr lang="en-US" altLang="ja-JP" b="1"/>
                        <a:t>20 %</a:t>
                      </a:r>
                      <a:endParaRPr lang="ja-JP"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8757240"/>
                  </a:ext>
                </a:extLst>
              </a:tr>
              <a:tr h="659397">
                <a:tc>
                  <a:txBody>
                    <a:bodyPr/>
                    <a:lstStyle/>
                    <a:p>
                      <a:r>
                        <a:rPr lang="ja-JP" altLang="en-US" b="1"/>
                        <a:t>投資回収期間</a:t>
                      </a:r>
                      <a:endParaRPr lang="ja-JP"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ja-JP" altLang="en-US"/>
                        <a:t>約</a:t>
                      </a:r>
                      <a:r>
                        <a:rPr lang="en-US" altLang="ja-JP"/>
                        <a:t>1</a:t>
                      </a:r>
                      <a:r>
                        <a:rPr lang="ja-JP" altLang="en-US"/>
                        <a:t>年以内での回収を想定（目標</a:t>
                      </a:r>
                      <a:r>
                        <a:rPr lang="en"/>
                        <a:t>ROI 20 %</a:t>
                      </a:r>
                      <a:r>
                        <a:rPr lang="ja-JP" altLang="en-US"/>
                        <a:t>以上）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4710006"/>
                  </a:ext>
                </a:extLst>
              </a:tr>
            </a:tbl>
          </a:graphicData>
        </a:graphic>
      </p:graphicFrame>
      <p:sp>
        <p:nvSpPr>
          <p:cNvPr id="6" name="TextBox 11">
            <a:extLst>
              <a:ext uri="{FF2B5EF4-FFF2-40B4-BE49-F238E27FC236}">
                <a16:creationId xmlns:a16="http://schemas.microsoft.com/office/drawing/2014/main" id="{DFFBFF3E-90E0-3B9A-9D50-27E247C176A1}"/>
              </a:ext>
            </a:extLst>
          </p:cNvPr>
          <p:cNvSpPr txBox="1"/>
          <p:nvPr/>
        </p:nvSpPr>
        <p:spPr>
          <a:xfrm>
            <a:off x="594634" y="226130"/>
            <a:ext cx="215138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tLang="ja-JP" sz="3600">
                <a:latin typeface="MS PGothic"/>
                <a:ea typeface="MS PGothic"/>
                <a:cs typeface="Calibri"/>
              </a:rPr>
              <a:t>ROI</a:t>
            </a:r>
            <a:r>
              <a:rPr lang="ja-JP" altLang="en-US" sz="3600">
                <a:latin typeface="MS PGothic"/>
                <a:ea typeface="MS PGothic"/>
                <a:cs typeface="Calibri"/>
              </a:rPr>
              <a:t>試算</a:t>
            </a:r>
          </a:p>
        </p:txBody>
      </p:sp>
      <p:pic>
        <p:nvPicPr>
          <p:cNvPr id="2" name="図 1">
            <a:extLst>
              <a:ext uri="{FF2B5EF4-FFF2-40B4-BE49-F238E27FC236}">
                <a16:creationId xmlns:a16="http://schemas.microsoft.com/office/drawing/2014/main" id="{0627B843-B61A-4D9E-73DD-6D75EECA13A6}"/>
              </a:ext>
            </a:extLst>
          </p:cNvPr>
          <p:cNvPicPr>
            <a:picLocks noChangeAspect="1"/>
          </p:cNvPicPr>
          <p:nvPr/>
        </p:nvPicPr>
        <p:blipFill>
          <a:blip r:embed="rId3"/>
          <a:stretch>
            <a:fillRect/>
          </a:stretch>
        </p:blipFill>
        <p:spPr>
          <a:xfrm>
            <a:off x="5506943" y="692845"/>
            <a:ext cx="6516387" cy="4889863"/>
          </a:xfrm>
          <a:prstGeom prst="rect">
            <a:avLst/>
          </a:prstGeom>
        </p:spPr>
      </p:pic>
      <p:sp>
        <p:nvSpPr>
          <p:cNvPr id="9" name="Content Placeholder 2">
            <a:extLst>
              <a:ext uri="{FF2B5EF4-FFF2-40B4-BE49-F238E27FC236}">
                <a16:creationId xmlns:a16="http://schemas.microsoft.com/office/drawing/2014/main" id="{E68B6FA8-0C5D-B18E-1192-095EA1DB7A1A}"/>
              </a:ext>
            </a:extLst>
          </p:cNvPr>
          <p:cNvSpPr>
            <a:spLocks noGrp="1"/>
          </p:cNvSpPr>
          <p:nvPr>
            <p:ph idx="1"/>
          </p:nvPr>
        </p:nvSpPr>
        <p:spPr>
          <a:xfrm>
            <a:off x="813619" y="5389819"/>
            <a:ext cx="10564760" cy="1312897"/>
          </a:xfrm>
        </p:spPr>
        <p:txBody>
          <a:bodyPr vert="horz" lIns="91440" tIns="45720" rIns="91440" bIns="45720" rtlCol="0" anchor="t">
            <a:normAutofit fontScale="85000" lnSpcReduction="10000"/>
          </a:bodyPr>
          <a:lstStyle/>
          <a:p>
            <a:r>
              <a:rPr lang="ja-JP" altLang="en-US">
                <a:ea typeface="ＭＳ Ｐゴシック"/>
              </a:rPr>
              <a:t>コスト削減</a:t>
            </a:r>
          </a:p>
          <a:p>
            <a:pPr marL="0" indent="0">
              <a:buNone/>
            </a:pPr>
            <a:r>
              <a:rPr lang="ja-JP">
                <a:ea typeface="+mn-lt"/>
                <a:cs typeface="+mn-lt"/>
              </a:rPr>
              <a:t>気象データをインターネットから取得 → 気象センサー設置コストを80%削減</a:t>
            </a:r>
            <a:endParaRPr lang="ja-JP" altLang="en-US">
              <a:ea typeface="ＭＳ Ｐゴシック"/>
            </a:endParaRPr>
          </a:p>
          <a:p>
            <a:pPr marL="0" indent="0">
              <a:buNone/>
            </a:pPr>
            <a:r>
              <a:rPr lang="ja-JP">
                <a:ea typeface="+mn-lt"/>
                <a:cs typeface="+mn-lt"/>
              </a:rPr>
              <a:t>ドローン共用プラットフォームで運用費を40%削減</a:t>
            </a:r>
            <a:endParaRPr lang="ja-JP"/>
          </a:p>
          <a:p>
            <a:endParaRPr lang="ja-JP" altLang="en-US">
              <a:ea typeface="ＭＳ Ｐゴシック"/>
            </a:endParaRPr>
          </a:p>
          <a:p>
            <a:endParaRPr lang="ja-JP" altLang="en-US">
              <a:ea typeface="ＭＳ Ｐゴシック"/>
            </a:endParaRPr>
          </a:p>
          <a:p>
            <a:endParaRPr lang="ja-JP" altLang="en-US">
              <a:ea typeface="ＭＳ Ｐゴシック"/>
            </a:endParaRPr>
          </a:p>
          <a:p>
            <a:endParaRPr lang="ja-JP" altLang="en-US">
              <a:ea typeface="ＭＳ Ｐゴシック"/>
            </a:endParaRPr>
          </a:p>
        </p:txBody>
      </p:sp>
    </p:spTree>
    <p:extLst>
      <p:ext uri="{BB962C8B-B14F-4D97-AF65-F5344CB8AC3E}">
        <p14:creationId xmlns:p14="http://schemas.microsoft.com/office/powerpoint/2010/main" val="744893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BBA0E-753D-89E5-6A68-8309CA9F1B21}"/>
              </a:ext>
            </a:extLst>
          </p:cNvPr>
          <p:cNvSpPr>
            <a:spLocks noGrp="1"/>
          </p:cNvSpPr>
          <p:nvPr>
            <p:ph type="title"/>
          </p:nvPr>
        </p:nvSpPr>
        <p:spPr/>
        <p:txBody>
          <a:bodyPr/>
          <a:lstStyle/>
          <a:p>
            <a:r>
              <a:rPr lang="ja-JP" altLang="en-US"/>
              <a:t>ビジネスモデルの拡張</a:t>
            </a:r>
            <a:endParaRPr kumimoji="1" lang="en-US"/>
          </a:p>
        </p:txBody>
      </p:sp>
      <p:sp>
        <p:nvSpPr>
          <p:cNvPr id="3" name="Content Placeholder 2">
            <a:extLst>
              <a:ext uri="{FF2B5EF4-FFF2-40B4-BE49-F238E27FC236}">
                <a16:creationId xmlns:a16="http://schemas.microsoft.com/office/drawing/2014/main" id="{BEF468DE-C034-B71B-9E09-04D107DCF020}"/>
              </a:ext>
            </a:extLst>
          </p:cNvPr>
          <p:cNvSpPr>
            <a:spLocks noGrp="1"/>
          </p:cNvSpPr>
          <p:nvPr>
            <p:ph idx="1"/>
          </p:nvPr>
        </p:nvSpPr>
        <p:spPr>
          <a:xfrm>
            <a:off x="705152" y="1563297"/>
            <a:ext cx="9716125" cy="1090978"/>
          </a:xfrm>
        </p:spPr>
        <p:txBody>
          <a:bodyPr vert="horz" lIns="91440" tIns="45720" rIns="91440" bIns="45720" rtlCol="0" anchor="t">
            <a:normAutofit/>
          </a:bodyPr>
          <a:lstStyle/>
          <a:p>
            <a:pPr marL="0" indent="0">
              <a:buNone/>
            </a:pPr>
            <a:r>
              <a:rPr lang="ja-JP" altLang="en-US">
                <a:ea typeface="+mn-lt"/>
                <a:cs typeface="+mn-lt"/>
              </a:rPr>
              <a:t>水平展開</a:t>
            </a:r>
            <a:endParaRPr lang="en-US" altLang="ja-JP"/>
          </a:p>
          <a:p>
            <a:r>
              <a:rPr lang="ja-JP" altLang="en-US">
                <a:ea typeface="+mn-lt"/>
                <a:cs typeface="+mn-lt"/>
              </a:rPr>
              <a:t>他作物対応</a:t>
            </a:r>
            <a:endParaRPr lang="en-US" altLang="ja-JP" err="1">
              <a:ea typeface="+mn-lt"/>
              <a:cs typeface="+mn-lt"/>
            </a:endParaRPr>
          </a:p>
        </p:txBody>
      </p:sp>
      <p:graphicFrame>
        <p:nvGraphicFramePr>
          <p:cNvPr id="4" name="Table 3">
            <a:extLst>
              <a:ext uri="{FF2B5EF4-FFF2-40B4-BE49-F238E27FC236}">
                <a16:creationId xmlns:a16="http://schemas.microsoft.com/office/drawing/2014/main" id="{6F3839C7-9C55-C2F5-0217-ACB73733D801}"/>
              </a:ext>
            </a:extLst>
          </p:cNvPr>
          <p:cNvGraphicFramePr>
            <a:graphicFrameLocks noGrp="1"/>
          </p:cNvGraphicFramePr>
          <p:nvPr>
            <p:extLst>
              <p:ext uri="{D42A27DB-BD31-4B8C-83A1-F6EECF244321}">
                <p14:modId xmlns:p14="http://schemas.microsoft.com/office/powerpoint/2010/main" val="1989265288"/>
              </p:ext>
            </p:extLst>
          </p:nvPr>
        </p:nvGraphicFramePr>
        <p:xfrm>
          <a:off x="1074295" y="2848131"/>
          <a:ext cx="10233965" cy="3300212"/>
        </p:xfrm>
        <a:graphic>
          <a:graphicData uri="http://schemas.openxmlformats.org/drawingml/2006/table">
            <a:tbl>
              <a:tblPr firstRow="1" bandRow="1">
                <a:tableStyleId>{5C22544A-7EE6-4342-B048-85BDC9FD1C3A}</a:tableStyleId>
              </a:tblPr>
              <a:tblGrid>
                <a:gridCol w="3435245">
                  <a:extLst>
                    <a:ext uri="{9D8B030D-6E8A-4147-A177-3AD203B41FA5}">
                      <a16:colId xmlns:a16="http://schemas.microsoft.com/office/drawing/2014/main" val="2557321932"/>
                    </a:ext>
                  </a:extLst>
                </a:gridCol>
                <a:gridCol w="3399360">
                  <a:extLst>
                    <a:ext uri="{9D8B030D-6E8A-4147-A177-3AD203B41FA5}">
                      <a16:colId xmlns:a16="http://schemas.microsoft.com/office/drawing/2014/main" val="89110784"/>
                    </a:ext>
                  </a:extLst>
                </a:gridCol>
                <a:gridCol w="3399360">
                  <a:extLst>
                    <a:ext uri="{9D8B030D-6E8A-4147-A177-3AD203B41FA5}">
                      <a16:colId xmlns:a16="http://schemas.microsoft.com/office/drawing/2014/main" val="2200614619"/>
                    </a:ext>
                  </a:extLst>
                </a:gridCol>
              </a:tblGrid>
              <a:tr h="831332">
                <a:tc>
                  <a:txBody>
                    <a:bodyPr/>
                    <a:lstStyle/>
                    <a:p>
                      <a:r>
                        <a:rPr lang="ja-JP" altLang="en-US" sz="2400">
                          <a:latin typeface="MS PGothic"/>
                          <a:ea typeface="MS PGothic"/>
                        </a:rPr>
                        <a:t>展開先</a:t>
                      </a:r>
                      <a:endParaRPr lang="en-US" sz="2400">
                        <a:latin typeface="MS PGothic"/>
                        <a:ea typeface="MS PGothic"/>
                      </a:endParaRPr>
                    </a:p>
                  </a:txBody>
                  <a:tcPr/>
                </a:tc>
                <a:tc>
                  <a:txBody>
                    <a:bodyPr/>
                    <a:lstStyle/>
                    <a:p>
                      <a:r>
                        <a:rPr lang="ja-JP" altLang="en-US" sz="2400">
                          <a:latin typeface="MS PGothic"/>
                          <a:ea typeface="MS PGothic"/>
                        </a:rPr>
                        <a:t>具体策</a:t>
                      </a:r>
                      <a:endParaRPr lang="en-US" sz="2400">
                        <a:latin typeface="MS PGothic"/>
                        <a:ea typeface="MS PGothic"/>
                      </a:endParaRPr>
                    </a:p>
                  </a:txBody>
                  <a:tcPr/>
                </a:tc>
                <a:tc>
                  <a:txBody>
                    <a:bodyPr/>
                    <a:lstStyle/>
                    <a:p>
                      <a:r>
                        <a:rPr lang="ja-JP" altLang="en-US" sz="2400">
                          <a:latin typeface="MS PGothic"/>
                          <a:ea typeface="MS PGothic"/>
                        </a:rPr>
                        <a:t>収益見込み</a:t>
                      </a:r>
                      <a:endParaRPr lang="en-US" sz="2400">
                        <a:latin typeface="MS PGothic"/>
                        <a:ea typeface="MS PGothic"/>
                      </a:endParaRPr>
                    </a:p>
                  </a:txBody>
                  <a:tcPr/>
                </a:tc>
                <a:extLst>
                  <a:ext uri="{0D108BD9-81ED-4DB2-BD59-A6C34878D82A}">
                    <a16:rowId xmlns:a16="http://schemas.microsoft.com/office/drawing/2014/main" val="4294742321"/>
                  </a:ext>
                </a:extLst>
              </a:tr>
              <a:tr h="798079">
                <a:tc>
                  <a:txBody>
                    <a:bodyPr/>
                    <a:lstStyle/>
                    <a:p>
                      <a:r>
                        <a:rPr lang="ja-JP" altLang="en-US" sz="2400">
                          <a:latin typeface="MS PGothic"/>
                          <a:ea typeface="MS PGothic"/>
                        </a:rPr>
                        <a:t>他作物</a:t>
                      </a:r>
                      <a:endParaRPr lang="en-US" sz="2400">
                        <a:latin typeface="MS PGothic"/>
                        <a:ea typeface="MS PGothic"/>
                      </a:endParaRPr>
                    </a:p>
                  </a:txBody>
                  <a:tcPr/>
                </a:tc>
                <a:tc>
                  <a:txBody>
                    <a:bodyPr/>
                    <a:lstStyle/>
                    <a:p>
                      <a:r>
                        <a:rPr lang="ja-JP" altLang="en-US" sz="2400">
                          <a:latin typeface="MS PGothic"/>
                          <a:ea typeface="MS PGothic"/>
                        </a:rPr>
                        <a:t>トウモロコシ、コメなど</a:t>
                      </a:r>
                      <a:endParaRPr lang="en-US" sz="2400">
                        <a:latin typeface="MS PGothic"/>
                        <a:ea typeface="MS PGothic"/>
                      </a:endParaRPr>
                    </a:p>
                  </a:txBody>
                  <a:tcPr/>
                </a:tc>
                <a:tc>
                  <a:txBody>
                    <a:bodyPr/>
                    <a:lstStyle/>
                    <a:p>
                      <a:r>
                        <a:rPr lang="ja-JP" altLang="en-US" sz="2400">
                          <a:latin typeface="MS PGothic"/>
                          <a:ea typeface="MS PGothic"/>
                        </a:rPr>
                        <a:t>単価800～1000円/ha</a:t>
                      </a:r>
                      <a:endParaRPr lang="en-US" altLang="ja-JP"/>
                    </a:p>
                    <a:p>
                      <a:pPr lvl="0">
                        <a:buNone/>
                      </a:pPr>
                      <a:r>
                        <a:rPr lang="ja-JP" altLang="en-US" sz="2400">
                          <a:latin typeface="MS PGothic"/>
                          <a:ea typeface="MS PGothic"/>
                        </a:rPr>
                        <a:t>で市場規模２倍</a:t>
                      </a:r>
                    </a:p>
                  </a:txBody>
                  <a:tcPr/>
                </a:tc>
                <a:extLst>
                  <a:ext uri="{0D108BD9-81ED-4DB2-BD59-A6C34878D82A}">
                    <a16:rowId xmlns:a16="http://schemas.microsoft.com/office/drawing/2014/main" val="422234727"/>
                  </a:ext>
                </a:extLst>
              </a:tr>
              <a:tr h="798079">
                <a:tc>
                  <a:txBody>
                    <a:bodyPr/>
                    <a:lstStyle/>
                    <a:p>
                      <a:r>
                        <a:rPr lang="ja-JP" altLang="en-US" sz="2400">
                          <a:latin typeface="MS PGothic"/>
                          <a:ea typeface="MS PGothic"/>
                        </a:rPr>
                        <a:t>データ販売</a:t>
                      </a:r>
                      <a:endParaRPr lang="en-US" sz="2400">
                        <a:latin typeface="MS PGothic"/>
                        <a:ea typeface="MS PGothic"/>
                      </a:endParaRPr>
                    </a:p>
                  </a:txBody>
                  <a:tcPr/>
                </a:tc>
                <a:tc>
                  <a:txBody>
                    <a:bodyPr/>
                    <a:lstStyle/>
                    <a:p>
                      <a:r>
                        <a:rPr lang="ja-JP" altLang="en-US" sz="2400">
                          <a:latin typeface="MS PGothic"/>
                          <a:ea typeface="MS PGothic"/>
                        </a:rPr>
                        <a:t>農薬メーカー向けに匿名病害分布データ提供</a:t>
                      </a:r>
                      <a:endParaRPr lang="en-US" sz="2400">
                        <a:latin typeface="MS PGothic"/>
                        <a:ea typeface="MS PGothic"/>
                      </a:endParaRPr>
                    </a:p>
                  </a:txBody>
                  <a:tcPr/>
                </a:tc>
                <a:tc>
                  <a:txBody>
                    <a:bodyPr/>
                    <a:lstStyle/>
                    <a:p>
                      <a:endParaRPr lang="ja-JP" altLang="en-US" sz="2400">
                        <a:latin typeface="MS PGothic"/>
                        <a:ea typeface="MS PGothic"/>
                      </a:endParaRPr>
                    </a:p>
                  </a:txBody>
                  <a:tcPr/>
                </a:tc>
                <a:extLst>
                  <a:ext uri="{0D108BD9-81ED-4DB2-BD59-A6C34878D82A}">
                    <a16:rowId xmlns:a16="http://schemas.microsoft.com/office/drawing/2014/main" val="1093745539"/>
                  </a:ext>
                </a:extLst>
              </a:tr>
              <a:tr h="798079">
                <a:tc>
                  <a:txBody>
                    <a:bodyPr/>
                    <a:lstStyle/>
                    <a:p>
                      <a:r>
                        <a:rPr lang="ja-JP" altLang="en-US" sz="2400">
                          <a:latin typeface="MS PGothic"/>
                          <a:ea typeface="MS PGothic"/>
                        </a:rPr>
                        <a:t>保険連動</a:t>
                      </a:r>
                      <a:endParaRPr lang="en-US" sz="2400">
                        <a:latin typeface="MS PGothic"/>
                        <a:ea typeface="MS PGothic"/>
                      </a:endParaRPr>
                    </a:p>
                  </a:txBody>
                  <a:tcPr/>
                </a:tc>
                <a:tc>
                  <a:txBody>
                    <a:bodyPr/>
                    <a:lstStyle/>
                    <a:p>
                      <a:r>
                        <a:rPr lang="ja-JP" altLang="en-US" sz="2400">
                          <a:latin typeface="MS PGothic"/>
                          <a:ea typeface="MS PGothic"/>
                        </a:rPr>
                        <a:t>収量補償保険と連携し手数料収入</a:t>
                      </a:r>
                    </a:p>
                  </a:txBody>
                  <a:tcPr/>
                </a:tc>
                <a:tc>
                  <a:txBody>
                    <a:bodyPr/>
                    <a:lstStyle/>
                    <a:p>
                      <a:endParaRPr lang="ja-JP" altLang="en-US" sz="2400">
                        <a:latin typeface="MS PGothic"/>
                        <a:ea typeface="MS PGothic"/>
                      </a:endParaRPr>
                    </a:p>
                  </a:txBody>
                  <a:tcPr/>
                </a:tc>
                <a:extLst>
                  <a:ext uri="{0D108BD9-81ED-4DB2-BD59-A6C34878D82A}">
                    <a16:rowId xmlns:a16="http://schemas.microsoft.com/office/drawing/2014/main" val="387572575"/>
                  </a:ext>
                </a:extLst>
              </a:tr>
            </a:tbl>
          </a:graphicData>
        </a:graphic>
      </p:graphicFrame>
    </p:spTree>
    <p:extLst>
      <p:ext uri="{BB962C8B-B14F-4D97-AF65-F5344CB8AC3E}">
        <p14:creationId xmlns:p14="http://schemas.microsoft.com/office/powerpoint/2010/main" val="2761937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EE59-42AC-A615-FCC7-1D4C91A3CA90}"/>
              </a:ext>
            </a:extLst>
          </p:cNvPr>
          <p:cNvSpPr>
            <a:spLocks noGrp="1"/>
          </p:cNvSpPr>
          <p:nvPr>
            <p:ph type="title"/>
          </p:nvPr>
        </p:nvSpPr>
        <p:spPr/>
        <p:txBody>
          <a:bodyPr/>
          <a:lstStyle/>
          <a:p>
            <a:r>
              <a:rPr lang="ja-JP" altLang="en-US"/>
              <a:t>まとめ</a:t>
            </a:r>
            <a:endParaRPr lang="en-US"/>
          </a:p>
        </p:txBody>
      </p:sp>
      <p:sp>
        <p:nvSpPr>
          <p:cNvPr id="3" name="Content Placeholder 2">
            <a:extLst>
              <a:ext uri="{FF2B5EF4-FFF2-40B4-BE49-F238E27FC236}">
                <a16:creationId xmlns:a16="http://schemas.microsoft.com/office/drawing/2014/main" id="{2AF70865-6D7F-E7E3-E030-B4AEF9D2AC70}"/>
              </a:ext>
            </a:extLst>
          </p:cNvPr>
          <p:cNvSpPr>
            <a:spLocks noGrp="1"/>
          </p:cNvSpPr>
          <p:nvPr>
            <p:ph idx="1"/>
          </p:nvPr>
        </p:nvSpPr>
        <p:spPr>
          <a:xfrm>
            <a:off x="838200" y="2321530"/>
            <a:ext cx="10878457" cy="4000577"/>
          </a:xfrm>
        </p:spPr>
        <p:txBody>
          <a:bodyPr vert="horz" lIns="91440" tIns="45720" rIns="91440" bIns="45720" rtlCol="0" anchor="t">
            <a:normAutofit/>
          </a:bodyPr>
          <a:lstStyle/>
          <a:p>
            <a:r>
              <a:rPr lang="ja-JP" altLang="en-US">
                <a:ea typeface="+mn-lt"/>
                <a:cs typeface="+mn-lt"/>
              </a:rPr>
              <a:t>発展途上国特化：知識格差・人的負荷・経済的脆弱性を同時解決</a:t>
            </a:r>
            <a:endParaRPr lang="en-US"/>
          </a:p>
          <a:p>
            <a:r>
              <a:rPr lang="ja-JP" altLang="en-US">
                <a:ea typeface="+mn-lt"/>
                <a:cs typeface="+mn-lt"/>
              </a:rPr>
              <a:t>低コストモデル</a:t>
            </a:r>
            <a:r>
              <a:rPr lang="en-US">
                <a:ea typeface="+mn-lt"/>
                <a:cs typeface="+mn-lt"/>
              </a:rPr>
              <a:t>：1ha</a:t>
            </a:r>
            <a:r>
              <a:rPr lang="ja-JP" altLang="en-US">
                <a:ea typeface="+mn-lt"/>
                <a:cs typeface="+mn-lt"/>
              </a:rPr>
              <a:t>あたり月</a:t>
            </a:r>
            <a:r>
              <a:rPr lang="en-US">
                <a:ea typeface="+mn-lt"/>
                <a:cs typeface="+mn-lt"/>
              </a:rPr>
              <a:t>1,000</a:t>
            </a:r>
            <a:r>
              <a:rPr lang="ja-JP" altLang="en-US">
                <a:ea typeface="+mn-lt"/>
                <a:cs typeface="+mn-lt"/>
              </a:rPr>
              <a:t>円で80</a:t>
            </a:r>
            <a:r>
              <a:rPr lang="en-US">
                <a:ea typeface="+mn-lt"/>
                <a:cs typeface="+mn-lt"/>
              </a:rPr>
              <a:t>%</a:t>
            </a:r>
            <a:r>
              <a:rPr lang="ja-JP" altLang="en-US">
                <a:ea typeface="+mn-lt"/>
                <a:cs typeface="+mn-lt"/>
              </a:rPr>
              <a:t>超の精度を実現</a:t>
            </a:r>
            <a:endParaRPr lang="en-US"/>
          </a:p>
          <a:p>
            <a:r>
              <a:rPr lang="en-US">
                <a:ea typeface="+mn-lt"/>
                <a:cs typeface="+mn-lt"/>
              </a:rPr>
              <a:t>ROI 20%：1</a:t>
            </a:r>
            <a:r>
              <a:rPr lang="ja-JP" altLang="en-US">
                <a:ea typeface="+mn-lt"/>
                <a:cs typeface="+mn-lt"/>
              </a:rPr>
              <a:t>年以内に投資回収し、持続的拡大が可能</a:t>
            </a:r>
            <a:endParaRPr lang="en-US">
              <a:ea typeface="+mn-lt"/>
              <a:cs typeface="+mn-lt"/>
            </a:endParaRPr>
          </a:p>
          <a:p>
            <a:endParaRPr lang="ja-JP" altLang="en-US"/>
          </a:p>
          <a:p>
            <a:pPr marL="0" indent="0">
              <a:buNone/>
            </a:pPr>
            <a:r>
              <a:rPr lang="ja-JP" altLang="en-US">
                <a:ea typeface="+mn-lt"/>
                <a:cs typeface="+mn-lt"/>
              </a:rPr>
              <a:t>「</a:t>
            </a:r>
            <a:r>
              <a:rPr lang="ja-JP" altLang="en-US" err="1">
                <a:ea typeface="+mn-lt"/>
                <a:cs typeface="+mn-lt"/>
              </a:rPr>
              <a:t>病害リスクゼロ」から「収入安定化」へ</a:t>
            </a:r>
            <a:endParaRPr lang="en-US" altLang="ja-JP" err="1"/>
          </a:p>
          <a:p>
            <a:pPr marL="0" indent="0">
              <a:buNone/>
            </a:pPr>
            <a:r>
              <a:rPr lang="ja-JP" altLang="en-US">
                <a:ea typeface="+mn-lt"/>
                <a:cs typeface="+mn-lt"/>
              </a:rPr>
              <a:t>ジャガイモ農家の生活を根本から変革し</a:t>
            </a:r>
            <a:r>
              <a:rPr lang="en-US">
                <a:ea typeface="+mn-lt"/>
                <a:cs typeface="+mn-lt"/>
              </a:rPr>
              <a:t>、SDGs</a:t>
            </a:r>
            <a:r>
              <a:rPr lang="ja-JP" altLang="en-US">
                <a:ea typeface="+mn-lt"/>
                <a:cs typeface="+mn-lt"/>
              </a:rPr>
              <a:t>達成に貢献します</a:t>
            </a:r>
            <a:endParaRPr lang="en-US"/>
          </a:p>
        </p:txBody>
      </p:sp>
    </p:spTree>
    <p:extLst>
      <p:ext uri="{BB962C8B-B14F-4D97-AF65-F5344CB8AC3E}">
        <p14:creationId xmlns:p14="http://schemas.microsoft.com/office/powerpoint/2010/main" val="731679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4A84A-A591-B61B-1A21-8678216BF8EB}"/>
              </a:ext>
            </a:extLst>
          </p:cNvPr>
          <p:cNvSpPr>
            <a:spLocks noGrp="1"/>
          </p:cNvSpPr>
          <p:nvPr>
            <p:ph type="title"/>
          </p:nvPr>
        </p:nvSpPr>
        <p:spPr/>
        <p:txBody>
          <a:bodyPr/>
          <a:lstStyle/>
          <a:p>
            <a:endParaRPr kumimoji="1" lang="en-US"/>
          </a:p>
        </p:txBody>
      </p:sp>
      <p:sp>
        <p:nvSpPr>
          <p:cNvPr id="3" name="Content Placeholder 2">
            <a:extLst>
              <a:ext uri="{FF2B5EF4-FFF2-40B4-BE49-F238E27FC236}">
                <a16:creationId xmlns:a16="http://schemas.microsoft.com/office/drawing/2014/main" id="{100F6796-EFCE-34C2-89B6-B3FEE19B4DDA}"/>
              </a:ext>
            </a:extLst>
          </p:cNvPr>
          <p:cNvSpPr>
            <a:spLocks noGrp="1"/>
          </p:cNvSpPr>
          <p:nvPr>
            <p:ph idx="1"/>
          </p:nvPr>
        </p:nvSpPr>
        <p:spPr/>
        <p:txBody>
          <a:bodyPr/>
          <a:lstStyle/>
          <a:p>
            <a:endParaRPr kumimoji="1" lang="en-US"/>
          </a:p>
        </p:txBody>
      </p:sp>
    </p:spTree>
    <p:extLst>
      <p:ext uri="{BB962C8B-B14F-4D97-AF65-F5344CB8AC3E}">
        <p14:creationId xmlns:p14="http://schemas.microsoft.com/office/powerpoint/2010/main" val="3974622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A2D23-6617-7763-0EB1-24D85B26CA15}"/>
              </a:ext>
            </a:extLst>
          </p:cNvPr>
          <p:cNvSpPr>
            <a:spLocks noGrp="1"/>
          </p:cNvSpPr>
          <p:nvPr>
            <p:ph type="title"/>
          </p:nvPr>
        </p:nvSpPr>
        <p:spPr/>
        <p:txBody>
          <a:bodyPr/>
          <a:lstStyle/>
          <a:p>
            <a:r>
              <a:rPr lang="ja-JP" altLang="en-US"/>
              <a:t>問題提起</a:t>
            </a:r>
            <a:endParaRPr kumimoji="1" lang="en-US"/>
          </a:p>
        </p:txBody>
      </p:sp>
      <p:sp>
        <p:nvSpPr>
          <p:cNvPr id="3" name="Content Placeholder 2">
            <a:extLst>
              <a:ext uri="{FF2B5EF4-FFF2-40B4-BE49-F238E27FC236}">
                <a16:creationId xmlns:a16="http://schemas.microsoft.com/office/drawing/2014/main" id="{9004E991-D449-54FE-7606-A25E6CB66B02}"/>
              </a:ext>
            </a:extLst>
          </p:cNvPr>
          <p:cNvSpPr>
            <a:spLocks noGrp="1"/>
          </p:cNvSpPr>
          <p:nvPr>
            <p:ph idx="1"/>
          </p:nvPr>
        </p:nvSpPr>
        <p:spPr/>
        <p:txBody>
          <a:bodyPr vert="horz" lIns="91440" tIns="45720" rIns="91440" bIns="45720" rtlCol="0" anchor="t">
            <a:normAutofit/>
          </a:bodyPr>
          <a:lstStyle/>
          <a:p>
            <a:pPr marL="0" indent="0">
              <a:buNone/>
            </a:pPr>
            <a:r>
              <a:rPr kumimoji="1" lang="en-US" altLang="ja-JP">
                <a:ea typeface="ＭＳ Ｐゴシック"/>
              </a:rPr>
              <a:t>SDG</a:t>
            </a:r>
            <a:r>
              <a:rPr kumimoji="1" lang="ja-JP" altLang="en-US">
                <a:ea typeface="ＭＳ Ｐゴシック"/>
              </a:rPr>
              <a:t>の中でも、</a:t>
            </a:r>
            <a:r>
              <a:rPr kumimoji="1" lang="en-US" altLang="ja-JP">
                <a:ea typeface="ＭＳ Ｐゴシック"/>
              </a:rPr>
              <a:t>2</a:t>
            </a:r>
            <a:r>
              <a:rPr kumimoji="1" lang="ja-JP" altLang="en-US">
                <a:ea typeface="ＭＳ Ｐゴシック"/>
              </a:rPr>
              <a:t>番「飢餓をゼロに」、</a:t>
            </a:r>
            <a:r>
              <a:rPr kumimoji="1" lang="en-US" altLang="ja-JP">
                <a:ea typeface="ＭＳ Ｐゴシック"/>
              </a:rPr>
              <a:t>12</a:t>
            </a:r>
            <a:r>
              <a:rPr kumimoji="1" lang="ja-JP" altLang="en-US">
                <a:ea typeface="ＭＳ Ｐゴシック"/>
              </a:rPr>
              <a:t>番「つくる責任 つかう責任」への貢献を目指し、農作物の損失に注目した</a:t>
            </a:r>
            <a:endParaRPr kumimoji="1" lang="en-US" altLang="ja-JP">
              <a:ea typeface="ＭＳ Ｐゴシック"/>
            </a:endParaRPr>
          </a:p>
          <a:p>
            <a:pPr marL="0" indent="0">
              <a:buNone/>
            </a:pPr>
            <a:r>
              <a:rPr kumimoji="1" lang="ja-JP" altLang="en-US">
                <a:ea typeface="ＭＳ Ｐゴシック"/>
              </a:rPr>
              <a:t>その対策として、画像認識を用いた農作物の</a:t>
            </a:r>
            <a:r>
              <a:rPr kumimoji="1" lang="ja-JP" altLang="en-US" b="1">
                <a:solidFill>
                  <a:srgbClr val="FF0000"/>
                </a:solidFill>
                <a:ea typeface="ＭＳ Ｐゴシック"/>
              </a:rPr>
              <a:t>病気検出</a:t>
            </a:r>
            <a:r>
              <a:rPr kumimoji="1" lang="ja-JP" altLang="en-US">
                <a:ea typeface="ＭＳ Ｐゴシック"/>
              </a:rPr>
              <a:t>を提案する</a:t>
            </a:r>
            <a:endParaRPr kumimoji="1" lang="en-US" altLang="ja-JP">
              <a:ea typeface="ＭＳ Ｐゴシック"/>
            </a:endParaRPr>
          </a:p>
        </p:txBody>
      </p:sp>
      <p:pic>
        <p:nvPicPr>
          <p:cNvPr id="4" name="図 3">
            <a:extLst>
              <a:ext uri="{FF2B5EF4-FFF2-40B4-BE49-F238E27FC236}">
                <a16:creationId xmlns:a16="http://schemas.microsoft.com/office/drawing/2014/main" id="{F22D15F6-F55A-3C4F-6E81-F5FCED8029B8}"/>
              </a:ext>
            </a:extLst>
          </p:cNvPr>
          <p:cNvPicPr>
            <a:picLocks noChangeAspect="1"/>
          </p:cNvPicPr>
          <p:nvPr/>
        </p:nvPicPr>
        <p:blipFill>
          <a:blip r:embed="rId2"/>
          <a:stretch>
            <a:fillRect/>
          </a:stretch>
        </p:blipFill>
        <p:spPr>
          <a:xfrm>
            <a:off x="3931920" y="3988248"/>
            <a:ext cx="1828800" cy="1828800"/>
          </a:xfrm>
          <a:prstGeom prst="rect">
            <a:avLst/>
          </a:prstGeom>
        </p:spPr>
      </p:pic>
      <p:pic>
        <p:nvPicPr>
          <p:cNvPr id="5" name="図 4">
            <a:extLst>
              <a:ext uri="{FF2B5EF4-FFF2-40B4-BE49-F238E27FC236}">
                <a16:creationId xmlns:a16="http://schemas.microsoft.com/office/drawing/2014/main" id="{51A815BC-5D84-B9FB-6E1C-42CF1607189B}"/>
              </a:ext>
            </a:extLst>
          </p:cNvPr>
          <p:cNvPicPr>
            <a:picLocks noChangeAspect="1"/>
          </p:cNvPicPr>
          <p:nvPr/>
        </p:nvPicPr>
        <p:blipFill>
          <a:blip r:embed="rId3"/>
          <a:stretch>
            <a:fillRect/>
          </a:stretch>
        </p:blipFill>
        <p:spPr>
          <a:xfrm>
            <a:off x="6518239" y="3988248"/>
            <a:ext cx="1828800" cy="1828800"/>
          </a:xfrm>
          <a:prstGeom prst="rect">
            <a:avLst/>
          </a:prstGeom>
        </p:spPr>
      </p:pic>
    </p:spTree>
    <p:extLst>
      <p:ext uri="{BB962C8B-B14F-4D97-AF65-F5344CB8AC3E}">
        <p14:creationId xmlns:p14="http://schemas.microsoft.com/office/powerpoint/2010/main" val="721378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87CC84-5D5C-1F16-3F6F-AEC7CBF36263}"/>
              </a:ext>
            </a:extLst>
          </p:cNvPr>
          <p:cNvSpPr>
            <a:spLocks noGrp="1"/>
          </p:cNvSpPr>
          <p:nvPr>
            <p:ph type="title"/>
          </p:nvPr>
        </p:nvSpPr>
        <p:spPr/>
        <p:txBody>
          <a:bodyPr/>
          <a:lstStyle/>
          <a:p>
            <a:r>
              <a:rPr kumimoji="1" lang="ja-JP" altLang="en-US"/>
              <a:t>世界の病害虫被害の規模</a:t>
            </a:r>
          </a:p>
        </p:txBody>
      </p:sp>
      <p:sp>
        <p:nvSpPr>
          <p:cNvPr id="3" name="コンテンツ プレースホルダー 2">
            <a:extLst>
              <a:ext uri="{FF2B5EF4-FFF2-40B4-BE49-F238E27FC236}">
                <a16:creationId xmlns:a16="http://schemas.microsoft.com/office/drawing/2014/main" id="{C80E70A9-FA72-47D2-D318-D5C83E4BB7FA}"/>
              </a:ext>
            </a:extLst>
          </p:cNvPr>
          <p:cNvSpPr>
            <a:spLocks noGrp="1"/>
          </p:cNvSpPr>
          <p:nvPr>
            <p:ph idx="1"/>
          </p:nvPr>
        </p:nvSpPr>
        <p:spPr/>
        <p:txBody>
          <a:bodyPr vert="horz" lIns="91440" tIns="45720" rIns="91440" bIns="45720" rtlCol="0" anchor="t">
            <a:normAutofit/>
          </a:bodyPr>
          <a:lstStyle/>
          <a:p>
            <a:r>
              <a:rPr kumimoji="1" lang="ja-JP" altLang="en-US">
                <a:ea typeface="ＭＳ Ｐゴシック"/>
              </a:rPr>
              <a:t>世界では農作物の</a:t>
            </a:r>
            <a:r>
              <a:rPr kumimoji="1" lang="ja-JP" altLang="en-US" b="1">
                <a:solidFill>
                  <a:srgbClr val="FF0000"/>
                </a:solidFill>
                <a:ea typeface="ＭＳ Ｐゴシック"/>
              </a:rPr>
              <a:t>最大</a:t>
            </a:r>
            <a:r>
              <a:rPr kumimoji="1" lang="en-US" altLang="ja-JP" b="1">
                <a:solidFill>
                  <a:srgbClr val="FF0000"/>
                </a:solidFill>
                <a:ea typeface="ＭＳ Ｐゴシック"/>
              </a:rPr>
              <a:t>40%</a:t>
            </a:r>
            <a:r>
              <a:rPr kumimoji="1" lang="ja-JP" altLang="en-US">
                <a:ea typeface="ＭＳ Ｐゴシック"/>
              </a:rPr>
              <a:t>が、病害虫により失われてい</a:t>
            </a:r>
            <a:r>
              <a:rPr lang="ja-JP" altLang="en-US">
                <a:ea typeface="ＭＳ Ｐゴシック"/>
              </a:rPr>
              <a:t>る</a:t>
            </a:r>
            <a:r>
              <a:rPr kumimoji="1" lang="ja-JP" altLang="en-US">
                <a:ea typeface="ＭＳ Ｐゴシック"/>
              </a:rPr>
              <a:t>。</a:t>
            </a:r>
            <a:endParaRPr kumimoji="1" lang="en-US" altLang="ja-JP">
              <a:ea typeface="ＭＳ Ｐゴシック"/>
            </a:endParaRPr>
          </a:p>
          <a:p>
            <a:endParaRPr lang="en-US" altLang="ja-JP"/>
          </a:p>
          <a:p>
            <a:pPr>
              <a:lnSpc>
                <a:spcPct val="100000"/>
              </a:lnSpc>
            </a:pPr>
            <a:r>
              <a:rPr lang="ja-JP" altLang="en-US"/>
              <a:t>被害は穀物・野菜・果実など、作物全体に広がっており、</a:t>
            </a:r>
            <a:endParaRPr lang="en-US" altLang="ja-JP"/>
          </a:p>
          <a:p>
            <a:pPr marL="0" indent="0">
              <a:lnSpc>
                <a:spcPct val="100000"/>
              </a:lnSpc>
              <a:buNone/>
            </a:pPr>
            <a:r>
              <a:rPr lang="ja-JP" altLang="en-US" b="1">
                <a:ea typeface="ＭＳ Ｐゴシック"/>
              </a:rPr>
              <a:t>地域を問わず深刻な被害</a:t>
            </a:r>
            <a:r>
              <a:rPr lang="ja-JP" altLang="en-US">
                <a:ea typeface="ＭＳ Ｐゴシック"/>
              </a:rPr>
              <a:t>を与えている。</a:t>
            </a:r>
            <a:endParaRPr lang="en-US" altLang="ja-JP">
              <a:ea typeface="ＭＳ Ｐゴシック"/>
            </a:endParaRPr>
          </a:p>
          <a:p>
            <a:pPr marL="0" indent="0">
              <a:lnSpc>
                <a:spcPct val="100000"/>
              </a:lnSpc>
              <a:buNone/>
            </a:pPr>
            <a:endParaRPr lang="en-US" altLang="ja-JP"/>
          </a:p>
          <a:p>
            <a:pPr>
              <a:lnSpc>
                <a:spcPct val="100000"/>
              </a:lnSpc>
            </a:pPr>
            <a:r>
              <a:rPr lang="ja-JP" altLang="en-US">
                <a:ea typeface="ＭＳ Ｐゴシック"/>
              </a:rPr>
              <a:t>経済的損失は年間</a:t>
            </a:r>
            <a:r>
              <a:rPr lang="en-US" altLang="ja-JP">
                <a:ea typeface="ＭＳ Ｐゴシック"/>
              </a:rPr>
              <a:t>2200</a:t>
            </a:r>
            <a:r>
              <a:rPr lang="ja-JP" altLang="en-US">
                <a:ea typeface="ＭＳ Ｐゴシック"/>
              </a:rPr>
              <a:t>億ドルにも上り、日本円に換算すると</a:t>
            </a:r>
          </a:p>
          <a:p>
            <a:pPr marL="0" indent="0">
              <a:lnSpc>
                <a:spcPct val="100000"/>
              </a:lnSpc>
              <a:buNone/>
            </a:pPr>
            <a:r>
              <a:rPr lang="ja-JP" altLang="en-US" b="1">
                <a:solidFill>
                  <a:srgbClr val="FF0000"/>
                </a:solidFill>
                <a:ea typeface="ＭＳ Ｐゴシック"/>
              </a:rPr>
              <a:t>約</a:t>
            </a:r>
            <a:r>
              <a:rPr lang="en-US" altLang="ja-JP" b="1">
                <a:solidFill>
                  <a:srgbClr val="FF0000"/>
                </a:solidFill>
                <a:ea typeface="ＭＳ Ｐゴシック"/>
              </a:rPr>
              <a:t>33</a:t>
            </a:r>
            <a:r>
              <a:rPr lang="ja-JP" altLang="en-US" b="1">
                <a:solidFill>
                  <a:srgbClr val="FF0000"/>
                </a:solidFill>
                <a:ea typeface="ＭＳ Ｐゴシック"/>
              </a:rPr>
              <a:t>兆円</a:t>
            </a:r>
            <a:r>
              <a:rPr lang="ja-JP" altLang="en-US">
                <a:ea typeface="ＭＳ Ｐゴシック"/>
              </a:rPr>
              <a:t>となる。</a:t>
            </a:r>
          </a:p>
          <a:p>
            <a:pPr>
              <a:lnSpc>
                <a:spcPct val="100000"/>
              </a:lnSpc>
            </a:pPr>
            <a:r>
              <a:rPr lang="ja-JP" altLang="en-US" b="1">
                <a:solidFill>
                  <a:srgbClr val="FF0000"/>
                </a:solidFill>
                <a:ea typeface="ＭＳ Ｐゴシック"/>
              </a:rPr>
              <a:t>収穫前の被害が中心で農家の努力が報われない</a:t>
            </a:r>
            <a:endParaRPr lang="en-US" altLang="ja-JP" b="1">
              <a:solidFill>
                <a:srgbClr val="FF0000"/>
              </a:solidFill>
            </a:endParaRPr>
          </a:p>
        </p:txBody>
      </p:sp>
      <p:sp>
        <p:nvSpPr>
          <p:cNvPr id="4" name="テキスト ボックス 3">
            <a:extLst>
              <a:ext uri="{FF2B5EF4-FFF2-40B4-BE49-F238E27FC236}">
                <a16:creationId xmlns:a16="http://schemas.microsoft.com/office/drawing/2014/main" id="{B8D83069-1A6C-2790-AA89-7E664E578BEC}"/>
              </a:ext>
            </a:extLst>
          </p:cNvPr>
          <p:cNvSpPr txBox="1"/>
          <p:nvPr/>
        </p:nvSpPr>
        <p:spPr>
          <a:xfrm>
            <a:off x="4513746" y="6461382"/>
            <a:ext cx="9993086" cy="369332"/>
          </a:xfrm>
          <a:prstGeom prst="rect">
            <a:avLst/>
          </a:prstGeom>
          <a:noFill/>
        </p:spPr>
        <p:txBody>
          <a:bodyPr wrap="square" rtlCol="0">
            <a:spAutoFit/>
          </a:bodyPr>
          <a:lstStyle/>
          <a:p>
            <a:r>
              <a:rPr lang="ja-JP" altLang="en-US"/>
              <a:t>参考</a:t>
            </a:r>
            <a:r>
              <a:rPr lang="en-US" altLang="ja-JP"/>
              <a:t>:</a:t>
            </a:r>
            <a:r>
              <a:rPr lang="en-US" altLang="ja-JP">
                <a:hlinkClick r:id="rId3"/>
              </a:rPr>
              <a:t>FAO/IPPC</a:t>
            </a:r>
            <a:r>
              <a:rPr lang="ja-JP" altLang="en-US">
                <a:hlinkClick r:id="rId3"/>
              </a:rPr>
              <a:t>（国際植物防疫条約） “</a:t>
            </a:r>
            <a:r>
              <a:rPr lang="en-US" altLang="ja-JP">
                <a:hlinkClick r:id="rId3"/>
              </a:rPr>
              <a:t>Plant Health and Food Security”</a:t>
            </a:r>
            <a:endParaRPr kumimoji="1" lang="ja-JP" altLang="en-US"/>
          </a:p>
        </p:txBody>
      </p:sp>
    </p:spTree>
    <p:extLst>
      <p:ext uri="{BB962C8B-B14F-4D97-AF65-F5344CB8AC3E}">
        <p14:creationId xmlns:p14="http://schemas.microsoft.com/office/powerpoint/2010/main" val="2625340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EC9297-BF70-3823-ED35-CF819324AF67}"/>
              </a:ext>
            </a:extLst>
          </p:cNvPr>
          <p:cNvSpPr>
            <a:spLocks noGrp="1"/>
          </p:cNvSpPr>
          <p:nvPr>
            <p:ph type="title"/>
          </p:nvPr>
        </p:nvSpPr>
        <p:spPr/>
        <p:txBody>
          <a:bodyPr/>
          <a:lstStyle/>
          <a:p>
            <a:r>
              <a:rPr kumimoji="1" lang="ja-JP" altLang="en-US"/>
              <a:t>なぜここまで被害が拡大するのか？</a:t>
            </a:r>
          </a:p>
        </p:txBody>
      </p:sp>
      <p:sp>
        <p:nvSpPr>
          <p:cNvPr id="3" name="コンテンツ プレースホルダー 2">
            <a:extLst>
              <a:ext uri="{FF2B5EF4-FFF2-40B4-BE49-F238E27FC236}">
                <a16:creationId xmlns:a16="http://schemas.microsoft.com/office/drawing/2014/main" id="{26A0BBC9-6203-C45A-F6D0-4F2F1DAC11C2}"/>
              </a:ext>
            </a:extLst>
          </p:cNvPr>
          <p:cNvSpPr>
            <a:spLocks noGrp="1"/>
          </p:cNvSpPr>
          <p:nvPr>
            <p:ph idx="1"/>
          </p:nvPr>
        </p:nvSpPr>
        <p:spPr>
          <a:xfrm>
            <a:off x="838199" y="1768116"/>
            <a:ext cx="11166231" cy="5357752"/>
          </a:xfrm>
        </p:spPr>
        <p:txBody>
          <a:bodyPr vert="horz" lIns="91440" tIns="45720" rIns="91440" bIns="45720" rtlCol="0" anchor="t">
            <a:normAutofit fontScale="62500" lnSpcReduction="20000"/>
          </a:bodyPr>
          <a:lstStyle/>
          <a:p>
            <a:pPr marL="0" indent="0">
              <a:buNone/>
            </a:pPr>
            <a:r>
              <a:rPr kumimoji="1" lang="ja-JP" altLang="en-US" sz="3700">
                <a:latin typeface="MS PGothic"/>
                <a:ea typeface="MS PGothic"/>
              </a:rPr>
              <a:t>①</a:t>
            </a:r>
            <a:r>
              <a:rPr lang="ja-JP" altLang="en-US" sz="3700">
                <a:latin typeface="MS PGothic"/>
                <a:ea typeface="MS PGothic"/>
              </a:rPr>
              <a:t>知識・情報のギャップ</a:t>
            </a:r>
            <a:endParaRPr lang="en-US" altLang="ja-JP" sz="3700">
              <a:latin typeface="MS PGothic"/>
              <a:ea typeface="MS PGothic"/>
            </a:endParaRPr>
          </a:p>
          <a:p>
            <a:pPr marL="0" indent="0">
              <a:buNone/>
            </a:pPr>
            <a:r>
              <a:rPr lang="ja-JP" altLang="en-US" sz="3700">
                <a:latin typeface="MS PGothic"/>
                <a:ea typeface="MS PGothic"/>
              </a:rPr>
              <a:t>　</a:t>
            </a:r>
            <a:r>
              <a:rPr kumimoji="1" lang="ja-JP" altLang="en-US" sz="3700">
                <a:latin typeface="MS PGothic"/>
                <a:ea typeface="MS PGothic"/>
              </a:rPr>
              <a:t>→</a:t>
            </a:r>
            <a:r>
              <a:rPr lang="ja-JP" sz="3700">
                <a:latin typeface="MS PGothic"/>
                <a:ea typeface="MS PGothic"/>
                <a:cs typeface="+mn-lt"/>
              </a:rPr>
              <a:t>病斑を見ても原因特定</a:t>
            </a:r>
            <a:r>
              <a:rPr kumimoji="1" lang="ja-JP" sz="3700">
                <a:latin typeface="MS PGothic"/>
                <a:ea typeface="MS PGothic"/>
                <a:cs typeface="+mn-lt"/>
              </a:rPr>
              <a:t>が</a:t>
            </a:r>
            <a:r>
              <a:rPr lang="ja-JP" sz="3700">
                <a:latin typeface="MS PGothic"/>
                <a:ea typeface="MS PGothic"/>
                <a:cs typeface="+mn-lt"/>
              </a:rPr>
              <a:t>難しい</a:t>
            </a:r>
            <a:endParaRPr lang="ja-JP" altLang="en-US" sz="3700">
              <a:latin typeface="MS PGothic"/>
              <a:ea typeface="MS PGothic"/>
              <a:cs typeface="+mn-lt"/>
            </a:endParaRPr>
          </a:p>
          <a:p>
            <a:pPr marL="0" indent="0">
              <a:buNone/>
            </a:pPr>
            <a:r>
              <a:rPr lang="ja-JP" altLang="en-US" sz="3700">
                <a:latin typeface="MS PGothic"/>
                <a:ea typeface="MS PGothic"/>
                <a:cs typeface="+mn-lt"/>
              </a:rPr>
              <a:t>　→</a:t>
            </a:r>
            <a:r>
              <a:rPr lang="ja-JP" sz="3600">
                <a:latin typeface="MS PGothic"/>
                <a:ea typeface="MS PGothic"/>
                <a:cs typeface="+mn-lt"/>
              </a:rPr>
              <a:t>気象・土壌を数値化していない</a:t>
            </a:r>
            <a:r>
              <a:rPr lang="en-US" altLang="ja-JP" sz="3600">
                <a:latin typeface="MS PGothic"/>
                <a:ea typeface="MS PGothic"/>
                <a:cs typeface="+mn-lt"/>
              </a:rPr>
              <a:t> </a:t>
            </a:r>
            <a:r>
              <a:rPr lang="ja-JP" altLang="en-US" sz="3600">
                <a:latin typeface="MS PGothic"/>
                <a:ea typeface="MS PGothic"/>
                <a:cs typeface="+mn-lt"/>
              </a:rPr>
              <a:t>⇒ </a:t>
            </a:r>
            <a:r>
              <a:rPr lang="ja-JP" sz="3600">
                <a:latin typeface="MS PGothic"/>
                <a:ea typeface="MS PGothic"/>
                <a:cs typeface="+mn-lt"/>
              </a:rPr>
              <a:t>早期発見できず収穫量が不安定 </a:t>
            </a:r>
            <a:br>
              <a:rPr lang="ja-JP" sz="3600">
                <a:latin typeface="MS PGothic"/>
                <a:ea typeface="MS PGothic"/>
                <a:cs typeface="+mn-lt"/>
              </a:rPr>
            </a:br>
            <a:endParaRPr lang="ja-JP" sz="3600">
              <a:latin typeface="MS PGothic"/>
              <a:ea typeface="MS PGothic"/>
              <a:cs typeface="+mn-lt"/>
            </a:endParaRPr>
          </a:p>
          <a:p>
            <a:pPr marL="0" indent="0">
              <a:lnSpc>
                <a:spcPct val="120000"/>
              </a:lnSpc>
              <a:buNone/>
            </a:pPr>
            <a:r>
              <a:rPr kumimoji="1" lang="ja-JP" altLang="en-US" sz="3700">
                <a:latin typeface="MS PGothic"/>
                <a:ea typeface="MS PGothic"/>
              </a:rPr>
              <a:t>②</a:t>
            </a:r>
            <a:r>
              <a:rPr lang="ja-JP" altLang="en-US" sz="3700">
                <a:latin typeface="MS PGothic"/>
                <a:ea typeface="MS PGothic"/>
              </a:rPr>
              <a:t>労働力や時間の問題</a:t>
            </a:r>
            <a:br>
              <a:rPr lang="en-US" altLang="ja-JP" sz="3700">
                <a:latin typeface="MS PGothic"/>
              </a:rPr>
            </a:br>
            <a:r>
              <a:rPr lang="ja-JP" altLang="en-US" sz="3700">
                <a:latin typeface="MS PGothic"/>
              </a:rPr>
              <a:t>　</a:t>
            </a:r>
            <a:r>
              <a:rPr kumimoji="1" lang="ja-JP" altLang="en-US" sz="3700">
                <a:latin typeface="MS PGothic"/>
                <a:ea typeface="MS PGothic"/>
              </a:rPr>
              <a:t>→</a:t>
            </a:r>
            <a:r>
              <a:rPr lang="ja-JP" sz="3700">
                <a:latin typeface="MS PGothic"/>
                <a:ea typeface="MS PGothic"/>
                <a:cs typeface="+mn-lt"/>
              </a:rPr>
              <a:t>100ha超を人手で巡回するのは非現実的</a:t>
            </a:r>
            <a:endParaRPr lang="en-US" altLang="ja-JP" sz="3700">
              <a:latin typeface="MS PGothic"/>
              <a:ea typeface="MS PGothic"/>
            </a:endParaRPr>
          </a:p>
          <a:p>
            <a:endParaRPr lang="en-US" altLang="ja-JP" sz="3700">
              <a:latin typeface="MS PGothic"/>
              <a:ea typeface="ＭＳ Ｐゴシック"/>
            </a:endParaRPr>
          </a:p>
          <a:p>
            <a:pPr marL="0" indent="0">
              <a:lnSpc>
                <a:spcPct val="120000"/>
              </a:lnSpc>
              <a:buNone/>
            </a:pPr>
            <a:r>
              <a:rPr lang="ja-JP" altLang="en-US" sz="3700">
                <a:latin typeface="MS PGothic"/>
                <a:ea typeface="MS PGothic"/>
              </a:rPr>
              <a:t>③コストの問題</a:t>
            </a:r>
            <a:br>
              <a:rPr lang="en-US" altLang="ja-JP" sz="3700">
                <a:latin typeface="MS PGothic"/>
              </a:rPr>
            </a:br>
            <a:r>
              <a:rPr lang="ja-JP" altLang="en-US" sz="3700">
                <a:latin typeface="MS PGothic"/>
              </a:rPr>
              <a:t>　</a:t>
            </a:r>
            <a:r>
              <a:rPr lang="ja-JP" altLang="en-US" sz="3700">
                <a:latin typeface="MS PGothic"/>
                <a:ea typeface="MS PGothic"/>
              </a:rPr>
              <a:t>→</a:t>
            </a:r>
            <a:r>
              <a:rPr lang="ja-JP" sz="3700">
                <a:latin typeface="MS PGothic"/>
                <a:ea typeface="MS PGothic"/>
                <a:cs typeface="+mn-lt"/>
              </a:rPr>
              <a:t>農薬や高価機材を十分に</a:t>
            </a:r>
            <a:r>
              <a:rPr lang="ja-JP" altLang="en-US" sz="3700">
                <a:latin typeface="MS PGothic"/>
                <a:ea typeface="MS PGothic"/>
                <a:cs typeface="+mn-lt"/>
              </a:rPr>
              <a:t>買えない</a:t>
            </a:r>
            <a:endParaRPr lang="en-US" altLang="ja-JP" sz="3700">
              <a:latin typeface="MS PGothic"/>
              <a:ea typeface="MS PGothic"/>
            </a:endParaRPr>
          </a:p>
          <a:p>
            <a:endParaRPr lang="en-US" altLang="ja-JP" sz="3700">
              <a:latin typeface="MS PGothic"/>
              <a:ea typeface="ＭＳ Ｐゴシック"/>
            </a:endParaRPr>
          </a:p>
          <a:p>
            <a:pPr marL="0" indent="0">
              <a:buNone/>
            </a:pPr>
            <a:r>
              <a:rPr lang="ja-JP" altLang="en-US" sz="3700">
                <a:latin typeface="MS PGothic"/>
                <a:ea typeface="MS PGothic"/>
              </a:rPr>
              <a:t>被害を防ぐのには</a:t>
            </a:r>
            <a:r>
              <a:rPr lang="ja-JP" altLang="en-US" sz="3700" b="1">
                <a:solidFill>
                  <a:srgbClr val="FF0000"/>
                </a:solidFill>
                <a:latin typeface="MS PGothic"/>
                <a:ea typeface="MS PGothic"/>
              </a:rPr>
              <a:t>「専門知識」</a:t>
            </a:r>
            <a:r>
              <a:rPr lang="ja-JP" altLang="en-US" sz="3700">
                <a:latin typeface="MS PGothic"/>
                <a:ea typeface="MS PGothic"/>
              </a:rPr>
              <a:t>と</a:t>
            </a:r>
            <a:r>
              <a:rPr lang="ja-JP" altLang="en-US" sz="3700" b="1">
                <a:solidFill>
                  <a:srgbClr val="FF0000"/>
                </a:solidFill>
                <a:latin typeface="MS PGothic"/>
                <a:ea typeface="MS PGothic"/>
              </a:rPr>
              <a:t>「膨大な作業時間」</a:t>
            </a:r>
            <a:r>
              <a:rPr lang="ja-JP" altLang="en-US" sz="3700">
                <a:latin typeface="MS PGothic"/>
                <a:ea typeface="MS PGothic"/>
              </a:rPr>
              <a:t>が必要。</a:t>
            </a:r>
            <a:endParaRPr lang="en-US" altLang="ja-JP" sz="3700">
              <a:latin typeface="MS PGothic"/>
              <a:ea typeface="MS PGothic"/>
            </a:endParaRPr>
          </a:p>
          <a:p>
            <a:pPr marL="0" indent="0">
              <a:buNone/>
            </a:pPr>
            <a:r>
              <a:rPr kumimoji="1" lang="ja-JP" altLang="en-US" sz="3700">
                <a:latin typeface="MS PGothic"/>
                <a:ea typeface="MS PGothic"/>
              </a:rPr>
              <a:t>→それらをすべて人力でまかなうのは、現実的ではない。</a:t>
            </a:r>
            <a:r>
              <a:rPr lang="ja-JP" altLang="en-US" sz="3700">
                <a:latin typeface="MS PGothic"/>
                <a:ea typeface="MS PGothic"/>
              </a:rPr>
              <a:t>　 ⇒  </a:t>
            </a:r>
            <a:r>
              <a:rPr lang="ja-JP" altLang="en-US" sz="3700" b="1">
                <a:latin typeface="MS PGothic"/>
                <a:ea typeface="MS PGothic"/>
              </a:rPr>
              <a:t>優先度が高い</a:t>
            </a:r>
            <a:r>
              <a:rPr lang="ja-JP" altLang="en-US" sz="3700">
                <a:latin typeface="MS PGothic"/>
                <a:ea typeface="MS PGothic"/>
              </a:rPr>
              <a:t>と考えた。</a:t>
            </a:r>
            <a:br>
              <a:rPr lang="ja-JP" altLang="en-US" sz="3700">
                <a:latin typeface="MS PGothic"/>
                <a:ea typeface="MS PGothic"/>
              </a:rPr>
            </a:br>
            <a:endParaRPr lang="ja-JP" altLang="en-US" sz="3700">
              <a:latin typeface="MS PGothic"/>
              <a:ea typeface="MS PGothic"/>
            </a:endParaRPr>
          </a:p>
        </p:txBody>
      </p:sp>
    </p:spTree>
    <p:extLst>
      <p:ext uri="{BB962C8B-B14F-4D97-AF65-F5344CB8AC3E}">
        <p14:creationId xmlns:p14="http://schemas.microsoft.com/office/powerpoint/2010/main" val="1728778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8FD1DA-149C-D1B8-B6DF-6FB251AD0E47}"/>
            </a:ext>
          </a:extLst>
        </p:cNvPr>
        <p:cNvGrpSpPr/>
        <p:nvPr/>
      </p:nvGrpSpPr>
      <p:grpSpPr>
        <a:xfrm>
          <a:off x="0" y="0"/>
          <a:ext cx="0" cy="0"/>
          <a:chOff x="0" y="0"/>
          <a:chExt cx="0" cy="0"/>
        </a:xfrm>
      </p:grpSpPr>
      <p:sp>
        <p:nvSpPr>
          <p:cNvPr id="8" name="Text 0">
            <a:extLst>
              <a:ext uri="{FF2B5EF4-FFF2-40B4-BE49-F238E27FC236}">
                <a16:creationId xmlns:a16="http://schemas.microsoft.com/office/drawing/2014/main" id="{2C4F39ED-2CD1-7702-D4B6-DD369A5B6A70}"/>
              </a:ext>
            </a:extLst>
          </p:cNvPr>
          <p:cNvSpPr/>
          <p:nvPr/>
        </p:nvSpPr>
        <p:spPr>
          <a:xfrm>
            <a:off x="574449" y="627103"/>
            <a:ext cx="5660331" cy="590649"/>
          </a:xfrm>
          <a:prstGeom prst="rect">
            <a:avLst/>
          </a:prstGeom>
          <a:noFill/>
          <a:ln/>
        </p:spPr>
        <p:txBody>
          <a:bodyPr wrap="none" lIns="0" tIns="0" rIns="0" bIns="0" rtlCol="0" anchor="t"/>
          <a:lstStyle>
            <a:defPPr>
              <a:defRPr lang="ja-JP"/>
            </a:defPPr>
            <a:lvl1pPr marL="0" algn="l" defTabSz="761970" rtl="0" eaLnBrk="1" latinLnBrk="0" hangingPunct="1">
              <a:defRPr kumimoji="1" sz="1500" kern="1200">
                <a:solidFill>
                  <a:schemeClr val="tx1"/>
                </a:solidFill>
                <a:latin typeface="+mn-lt"/>
                <a:ea typeface="+mn-ea"/>
                <a:cs typeface="+mn-cs"/>
              </a:defRPr>
            </a:lvl1pPr>
            <a:lvl2pPr marL="380985" algn="l" defTabSz="761970" rtl="0" eaLnBrk="1" latinLnBrk="0" hangingPunct="1">
              <a:defRPr kumimoji="1" sz="1500" kern="1200">
                <a:solidFill>
                  <a:schemeClr val="tx1"/>
                </a:solidFill>
                <a:latin typeface="+mn-lt"/>
                <a:ea typeface="+mn-ea"/>
                <a:cs typeface="+mn-cs"/>
              </a:defRPr>
            </a:lvl2pPr>
            <a:lvl3pPr marL="761970" algn="l" defTabSz="761970" rtl="0" eaLnBrk="1" latinLnBrk="0" hangingPunct="1">
              <a:defRPr kumimoji="1" sz="1500" kern="1200">
                <a:solidFill>
                  <a:schemeClr val="tx1"/>
                </a:solidFill>
                <a:latin typeface="+mn-lt"/>
                <a:ea typeface="+mn-ea"/>
                <a:cs typeface="+mn-cs"/>
              </a:defRPr>
            </a:lvl3pPr>
            <a:lvl4pPr marL="1142954" algn="l" defTabSz="761970" rtl="0" eaLnBrk="1" latinLnBrk="0" hangingPunct="1">
              <a:defRPr kumimoji="1" sz="1500" kern="1200">
                <a:solidFill>
                  <a:schemeClr val="tx1"/>
                </a:solidFill>
                <a:latin typeface="+mn-lt"/>
                <a:ea typeface="+mn-ea"/>
                <a:cs typeface="+mn-cs"/>
              </a:defRPr>
            </a:lvl4pPr>
            <a:lvl5pPr marL="1523939" algn="l" defTabSz="761970" rtl="0" eaLnBrk="1" latinLnBrk="0" hangingPunct="1">
              <a:defRPr kumimoji="1" sz="1500" kern="1200">
                <a:solidFill>
                  <a:schemeClr val="tx1"/>
                </a:solidFill>
                <a:latin typeface="+mn-lt"/>
                <a:ea typeface="+mn-ea"/>
                <a:cs typeface="+mn-cs"/>
              </a:defRPr>
            </a:lvl5pPr>
            <a:lvl6pPr marL="1904924" algn="l" defTabSz="761970" rtl="0" eaLnBrk="1" latinLnBrk="0" hangingPunct="1">
              <a:defRPr kumimoji="1" sz="1500" kern="1200">
                <a:solidFill>
                  <a:schemeClr val="tx1"/>
                </a:solidFill>
                <a:latin typeface="+mn-lt"/>
                <a:ea typeface="+mn-ea"/>
                <a:cs typeface="+mn-cs"/>
              </a:defRPr>
            </a:lvl6pPr>
            <a:lvl7pPr marL="2285909" algn="l" defTabSz="761970" rtl="0" eaLnBrk="1" latinLnBrk="0" hangingPunct="1">
              <a:defRPr kumimoji="1" sz="1500" kern="1200">
                <a:solidFill>
                  <a:schemeClr val="tx1"/>
                </a:solidFill>
                <a:latin typeface="+mn-lt"/>
                <a:ea typeface="+mn-ea"/>
                <a:cs typeface="+mn-cs"/>
              </a:defRPr>
            </a:lvl7pPr>
            <a:lvl8pPr marL="2666893" algn="l" defTabSz="761970" rtl="0" eaLnBrk="1" latinLnBrk="0" hangingPunct="1">
              <a:defRPr kumimoji="1" sz="1500" kern="1200">
                <a:solidFill>
                  <a:schemeClr val="tx1"/>
                </a:solidFill>
                <a:latin typeface="+mn-lt"/>
                <a:ea typeface="+mn-ea"/>
                <a:cs typeface="+mn-cs"/>
              </a:defRPr>
            </a:lvl8pPr>
            <a:lvl9pPr marL="3047878" algn="l" defTabSz="761970" rtl="0" eaLnBrk="1" latinLnBrk="0" hangingPunct="1">
              <a:defRPr kumimoji="1" sz="1500" kern="1200">
                <a:solidFill>
                  <a:schemeClr val="tx1"/>
                </a:solidFill>
                <a:latin typeface="+mn-lt"/>
                <a:ea typeface="+mn-ea"/>
                <a:cs typeface="+mn-cs"/>
              </a:defRPr>
            </a:lvl9pPr>
          </a:lstStyle>
          <a:p>
            <a:pPr marL="0" indent="0" algn="l">
              <a:lnSpc>
                <a:spcPts val="4625"/>
              </a:lnSpc>
              <a:buNone/>
            </a:pPr>
            <a:r>
              <a:rPr lang="en-US" sz="3708" err="1">
                <a:latin typeface="MS Gothic" panose="020B0609070205080204" pitchFamily="49" charset="-128"/>
                <a:ea typeface="MS Gothic" panose="020B0609070205080204" pitchFamily="49" charset="-128"/>
                <a:cs typeface="Instrument Sans Semi Bold" pitchFamily="34" charset="-120"/>
              </a:rPr>
              <a:t>対象ユーザーと</a:t>
            </a:r>
            <a:r>
              <a:rPr lang="ja-JP" altLang="en-US" sz="3708">
                <a:latin typeface="MS Gothic" panose="020B0609070205080204" pitchFamily="49" charset="-128"/>
                <a:ea typeface="MS Gothic" panose="020B0609070205080204" pitchFamily="49" charset="-128"/>
                <a:cs typeface="Instrument Sans Semi Bold" pitchFamily="34" charset="-120"/>
              </a:rPr>
              <a:t>農場</a:t>
            </a:r>
            <a:r>
              <a:rPr lang="en-US" sz="3708" err="1">
                <a:latin typeface="MS Gothic" panose="020B0609070205080204" pitchFamily="49" charset="-128"/>
                <a:ea typeface="MS Gothic" panose="020B0609070205080204" pitchFamily="49" charset="-128"/>
                <a:cs typeface="Instrument Sans Semi Bold" pitchFamily="34" charset="-120"/>
              </a:rPr>
              <a:t>の規模</a:t>
            </a:r>
            <a:endParaRPr lang="en-US" sz="3708">
              <a:latin typeface="MS Gothic" panose="020B0609070205080204" pitchFamily="49" charset="-128"/>
              <a:ea typeface="MS Gothic" panose="020B0609070205080204" pitchFamily="49" charset="-128"/>
            </a:endParaRPr>
          </a:p>
        </p:txBody>
      </p:sp>
      <p:sp>
        <p:nvSpPr>
          <p:cNvPr id="9" name="Text 1">
            <a:extLst>
              <a:ext uri="{FF2B5EF4-FFF2-40B4-BE49-F238E27FC236}">
                <a16:creationId xmlns:a16="http://schemas.microsoft.com/office/drawing/2014/main" id="{0D0877F1-38D7-5C93-1F67-F31235B88DC8}"/>
              </a:ext>
            </a:extLst>
          </p:cNvPr>
          <p:cNvSpPr/>
          <p:nvPr/>
        </p:nvSpPr>
        <p:spPr>
          <a:xfrm>
            <a:off x="1224664" y="2680854"/>
            <a:ext cx="9742672" cy="2241463"/>
          </a:xfrm>
          <a:prstGeom prst="rect">
            <a:avLst/>
          </a:prstGeom>
          <a:noFill/>
          <a:ln/>
        </p:spPr>
        <p:txBody>
          <a:bodyPr wrap="none" lIns="0" tIns="0" rIns="0" bIns="0" rtlCol="0" anchor="t"/>
          <a:lstStyle>
            <a:defPPr>
              <a:defRPr lang="ja-JP"/>
            </a:defPPr>
            <a:lvl1pPr marL="0" algn="l" defTabSz="761970" rtl="0" eaLnBrk="1" latinLnBrk="0" hangingPunct="1">
              <a:defRPr kumimoji="1" sz="1500" kern="1200">
                <a:solidFill>
                  <a:schemeClr val="tx1"/>
                </a:solidFill>
                <a:latin typeface="+mn-lt"/>
                <a:ea typeface="+mn-ea"/>
                <a:cs typeface="+mn-cs"/>
              </a:defRPr>
            </a:lvl1pPr>
            <a:lvl2pPr marL="380985" algn="l" defTabSz="761970" rtl="0" eaLnBrk="1" latinLnBrk="0" hangingPunct="1">
              <a:defRPr kumimoji="1" sz="1500" kern="1200">
                <a:solidFill>
                  <a:schemeClr val="tx1"/>
                </a:solidFill>
                <a:latin typeface="+mn-lt"/>
                <a:ea typeface="+mn-ea"/>
                <a:cs typeface="+mn-cs"/>
              </a:defRPr>
            </a:lvl2pPr>
            <a:lvl3pPr marL="761970" algn="l" defTabSz="761970" rtl="0" eaLnBrk="1" latinLnBrk="0" hangingPunct="1">
              <a:defRPr kumimoji="1" sz="1500" kern="1200">
                <a:solidFill>
                  <a:schemeClr val="tx1"/>
                </a:solidFill>
                <a:latin typeface="+mn-lt"/>
                <a:ea typeface="+mn-ea"/>
                <a:cs typeface="+mn-cs"/>
              </a:defRPr>
            </a:lvl3pPr>
            <a:lvl4pPr marL="1142954" algn="l" defTabSz="761970" rtl="0" eaLnBrk="1" latinLnBrk="0" hangingPunct="1">
              <a:defRPr kumimoji="1" sz="1500" kern="1200">
                <a:solidFill>
                  <a:schemeClr val="tx1"/>
                </a:solidFill>
                <a:latin typeface="+mn-lt"/>
                <a:ea typeface="+mn-ea"/>
                <a:cs typeface="+mn-cs"/>
              </a:defRPr>
            </a:lvl4pPr>
            <a:lvl5pPr marL="1523939" algn="l" defTabSz="761970" rtl="0" eaLnBrk="1" latinLnBrk="0" hangingPunct="1">
              <a:defRPr kumimoji="1" sz="1500" kern="1200">
                <a:solidFill>
                  <a:schemeClr val="tx1"/>
                </a:solidFill>
                <a:latin typeface="+mn-lt"/>
                <a:ea typeface="+mn-ea"/>
                <a:cs typeface="+mn-cs"/>
              </a:defRPr>
            </a:lvl5pPr>
            <a:lvl6pPr marL="1904924" algn="l" defTabSz="761970" rtl="0" eaLnBrk="1" latinLnBrk="0" hangingPunct="1">
              <a:defRPr kumimoji="1" sz="1500" kern="1200">
                <a:solidFill>
                  <a:schemeClr val="tx1"/>
                </a:solidFill>
                <a:latin typeface="+mn-lt"/>
                <a:ea typeface="+mn-ea"/>
                <a:cs typeface="+mn-cs"/>
              </a:defRPr>
            </a:lvl6pPr>
            <a:lvl7pPr marL="2285909" algn="l" defTabSz="761970" rtl="0" eaLnBrk="1" latinLnBrk="0" hangingPunct="1">
              <a:defRPr kumimoji="1" sz="1500" kern="1200">
                <a:solidFill>
                  <a:schemeClr val="tx1"/>
                </a:solidFill>
                <a:latin typeface="+mn-lt"/>
                <a:ea typeface="+mn-ea"/>
                <a:cs typeface="+mn-cs"/>
              </a:defRPr>
            </a:lvl7pPr>
            <a:lvl8pPr marL="2666893" algn="l" defTabSz="761970" rtl="0" eaLnBrk="1" latinLnBrk="0" hangingPunct="1">
              <a:defRPr kumimoji="1" sz="1500" kern="1200">
                <a:solidFill>
                  <a:schemeClr val="tx1"/>
                </a:solidFill>
                <a:latin typeface="+mn-lt"/>
                <a:ea typeface="+mn-ea"/>
                <a:cs typeface="+mn-cs"/>
              </a:defRPr>
            </a:lvl8pPr>
            <a:lvl9pPr marL="3047878" algn="l" defTabSz="761970" rtl="0" eaLnBrk="1" latinLnBrk="0" hangingPunct="1">
              <a:defRPr kumimoji="1" sz="1500" kern="1200">
                <a:solidFill>
                  <a:schemeClr val="tx1"/>
                </a:solidFill>
                <a:latin typeface="+mn-lt"/>
                <a:ea typeface="+mn-ea"/>
                <a:cs typeface="+mn-cs"/>
              </a:defRPr>
            </a:lvl9pPr>
          </a:lstStyle>
          <a:p>
            <a:pPr marL="0" indent="0" algn="ctr">
              <a:lnSpc>
                <a:spcPct val="250000"/>
              </a:lnSpc>
              <a:buNone/>
            </a:pPr>
            <a:r>
              <a:rPr lang="en-US" sz="3000" err="1">
                <a:latin typeface="MS Gothic" panose="020B0609070205080204" pitchFamily="49" charset="-128"/>
                <a:ea typeface="MS Gothic" panose="020B0609070205080204" pitchFamily="49" charset="-128"/>
                <a:cs typeface="Instrument Sans Medium" pitchFamily="34" charset="-120"/>
              </a:rPr>
              <a:t>発展途上国や新興国で商業用ジャガイモ</a:t>
            </a:r>
            <a:r>
              <a:rPr lang="ja-JP" altLang="en-US" sz="3000">
                <a:latin typeface="MS Gothic" panose="020B0609070205080204" pitchFamily="49" charset="-128"/>
                <a:ea typeface="MS Gothic" panose="020B0609070205080204" pitchFamily="49" charset="-128"/>
                <a:cs typeface="Instrument Sans Medium" pitchFamily="34" charset="-120"/>
              </a:rPr>
              <a:t>農</a:t>
            </a:r>
            <a:r>
              <a:rPr lang="en-US" sz="3000" err="1">
                <a:latin typeface="MS Gothic" panose="020B0609070205080204" pitchFamily="49" charset="-128"/>
                <a:ea typeface="MS Gothic" panose="020B0609070205080204" pitchFamily="49" charset="-128"/>
                <a:cs typeface="Instrument Sans Medium" pitchFamily="34" charset="-120"/>
              </a:rPr>
              <a:t>場を</a:t>
            </a:r>
            <a:endParaRPr lang="en-US" sz="3000">
              <a:latin typeface="MS Gothic" panose="020B0609070205080204" pitchFamily="49" charset="-128"/>
              <a:ea typeface="MS Gothic" panose="020B0609070205080204" pitchFamily="49" charset="-128"/>
              <a:cs typeface="Instrument Sans Medium" pitchFamily="34" charset="-120"/>
            </a:endParaRPr>
          </a:p>
          <a:p>
            <a:pPr marL="0" indent="0" algn="ctr">
              <a:lnSpc>
                <a:spcPts val="2375"/>
              </a:lnSpc>
              <a:buNone/>
            </a:pPr>
            <a:r>
              <a:rPr lang="en-US" sz="3000" err="1">
                <a:latin typeface="MS Gothic" panose="020B0609070205080204" pitchFamily="49" charset="-128"/>
                <a:ea typeface="MS Gothic" panose="020B0609070205080204" pitchFamily="49" charset="-128"/>
                <a:cs typeface="Instrument Sans Medium" pitchFamily="34" charset="-120"/>
              </a:rPr>
              <a:t>運営している大規模農家</a:t>
            </a:r>
            <a:endParaRPr lang="en-US" sz="300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1061305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78EB0-1AF9-E4FB-2BB0-885F1F8983C1}"/>
              </a:ext>
            </a:extLst>
          </p:cNvPr>
          <p:cNvSpPr>
            <a:spLocks noGrp="1"/>
          </p:cNvSpPr>
          <p:nvPr>
            <p:ph type="title"/>
          </p:nvPr>
        </p:nvSpPr>
        <p:spPr/>
        <p:txBody>
          <a:bodyPr/>
          <a:lstStyle/>
          <a:p>
            <a:r>
              <a:rPr lang="ja-JP" altLang="en-US">
                <a:ea typeface="+mj-lt"/>
                <a:cs typeface="+mj-lt"/>
              </a:rPr>
              <a:t>ターゲット設定の理由</a:t>
            </a:r>
            <a:endParaRPr lang="en-US"/>
          </a:p>
        </p:txBody>
      </p:sp>
      <p:graphicFrame>
        <p:nvGraphicFramePr>
          <p:cNvPr id="4" name="Content Placeholder 3">
            <a:extLst>
              <a:ext uri="{FF2B5EF4-FFF2-40B4-BE49-F238E27FC236}">
                <a16:creationId xmlns:a16="http://schemas.microsoft.com/office/drawing/2014/main" id="{CF02C68F-3448-9012-3D07-42A3B5E35049}"/>
              </a:ext>
            </a:extLst>
          </p:cNvPr>
          <p:cNvGraphicFramePr>
            <a:graphicFrameLocks noGrp="1"/>
          </p:cNvGraphicFramePr>
          <p:nvPr>
            <p:ph idx="1"/>
            <p:extLst>
              <p:ext uri="{D42A27DB-BD31-4B8C-83A1-F6EECF244321}">
                <p14:modId xmlns:p14="http://schemas.microsoft.com/office/powerpoint/2010/main" val="872265783"/>
              </p:ext>
            </p:extLst>
          </p:nvPr>
        </p:nvGraphicFramePr>
        <p:xfrm>
          <a:off x="834571" y="1572380"/>
          <a:ext cx="11064357" cy="5022010"/>
        </p:xfrm>
        <a:graphic>
          <a:graphicData uri="http://schemas.openxmlformats.org/drawingml/2006/table">
            <a:tbl>
              <a:tblPr firstRow="1" bandRow="1">
                <a:tableStyleId>{5C22544A-7EE6-4342-B048-85BDC9FD1C3A}</a:tableStyleId>
              </a:tblPr>
              <a:tblGrid>
                <a:gridCol w="2539999">
                  <a:extLst>
                    <a:ext uri="{9D8B030D-6E8A-4147-A177-3AD203B41FA5}">
                      <a16:colId xmlns:a16="http://schemas.microsoft.com/office/drawing/2014/main" val="2826031374"/>
                    </a:ext>
                  </a:extLst>
                </a:gridCol>
                <a:gridCol w="8524358">
                  <a:extLst>
                    <a:ext uri="{9D8B030D-6E8A-4147-A177-3AD203B41FA5}">
                      <a16:colId xmlns:a16="http://schemas.microsoft.com/office/drawing/2014/main" val="2450425127"/>
                    </a:ext>
                  </a:extLst>
                </a:gridCol>
              </a:tblGrid>
              <a:tr h="635000">
                <a:tc>
                  <a:txBody>
                    <a:bodyPr/>
                    <a:lstStyle/>
                    <a:p>
                      <a:pPr lvl="0">
                        <a:buNone/>
                      </a:pPr>
                      <a:r>
                        <a:rPr lang="ja-JP" altLang="en-US" sz="2400">
                          <a:latin typeface="MS PGothic"/>
                          <a:ea typeface="MS PGothic"/>
                        </a:rPr>
                        <a:t>課題</a:t>
                      </a:r>
                      <a:endParaRPr lang="en-US" sz="2400">
                        <a:latin typeface="MS PGothic"/>
                        <a:ea typeface="MS PGothic"/>
                      </a:endParaRPr>
                    </a:p>
                  </a:txBody>
                  <a:tcPr/>
                </a:tc>
                <a:tc>
                  <a:txBody>
                    <a:bodyPr/>
                    <a:lstStyle/>
                    <a:p>
                      <a:r>
                        <a:rPr lang="ja-JP" altLang="en-US" sz="2400">
                          <a:latin typeface="MS PGothic"/>
                          <a:ea typeface="MS PGothic"/>
                        </a:rPr>
                        <a:t>具体例</a:t>
                      </a:r>
                    </a:p>
                  </a:txBody>
                  <a:tcPr/>
                </a:tc>
                <a:extLst>
                  <a:ext uri="{0D108BD9-81ED-4DB2-BD59-A6C34878D82A}">
                    <a16:rowId xmlns:a16="http://schemas.microsoft.com/office/drawing/2014/main" val="3526832416"/>
                  </a:ext>
                </a:extLst>
              </a:tr>
              <a:tr h="877402">
                <a:tc>
                  <a:txBody>
                    <a:bodyPr/>
                    <a:lstStyle/>
                    <a:p>
                      <a:pPr lvl="0">
                        <a:buNone/>
                      </a:pPr>
                      <a:r>
                        <a:rPr lang="ja-JP" sz="1800" b="0" i="0" u="none" strike="noStrike" noProof="0">
                          <a:latin typeface="MS PGothic"/>
                          <a:ea typeface="MS PGothic"/>
                        </a:rPr>
                        <a:t>知識・情報ギャップ</a:t>
                      </a:r>
                      <a:endParaRPr lang="en-US" sz="1800" b="0" i="0" u="none" strike="noStrike" noProof="0">
                        <a:latin typeface="MS PGothic"/>
                        <a:ea typeface="MS PGothic"/>
                      </a:endParaRPr>
                    </a:p>
                  </a:txBody>
                  <a:tcPr/>
                </a:tc>
                <a:tc>
                  <a:txBody>
                    <a:bodyPr/>
                    <a:lstStyle/>
                    <a:p>
                      <a:pPr lvl="0" algn="l">
                        <a:lnSpc>
                          <a:spcPct val="100000"/>
                        </a:lnSpc>
                        <a:spcBef>
                          <a:spcPts val="0"/>
                        </a:spcBef>
                        <a:spcAft>
                          <a:spcPts val="0"/>
                        </a:spcAft>
                        <a:buNone/>
                      </a:pPr>
                      <a:r>
                        <a:rPr lang="ja-JP" sz="1800" b="0" i="0" u="none" strike="noStrike" noProof="0">
                          <a:latin typeface="MS PGothic"/>
                          <a:ea typeface="MS PGothic"/>
                        </a:rPr>
                        <a:t>病斑を見ても原因特定が難しい</a:t>
                      </a:r>
                      <a:endParaRPr lang="en-US">
                        <a:latin typeface="MS PGothic"/>
                        <a:ea typeface="MS PGothic"/>
                      </a:endParaRPr>
                    </a:p>
                    <a:p>
                      <a:pPr lvl="0">
                        <a:buNone/>
                      </a:pPr>
                      <a:r>
                        <a:rPr lang="ja-JP" sz="1800" b="0" i="0" u="none" strike="noStrike" noProof="0">
                          <a:latin typeface="MS PGothic"/>
                          <a:ea typeface="MS PGothic"/>
                        </a:rPr>
                        <a:t>気象・土壌を数値化していない</a:t>
                      </a:r>
                      <a:r>
                        <a:rPr lang="en-US" altLang="ja-JP" sz="1800" b="0" i="0" u="none" strike="noStrike" noProof="0">
                          <a:latin typeface="MS PGothic"/>
                          <a:ea typeface="MS PGothic"/>
                        </a:rPr>
                        <a:t> </a:t>
                      </a:r>
                      <a:r>
                        <a:rPr lang="ja-JP" sz="1800" b="0" i="0" u="none" strike="noStrike" noProof="0">
                          <a:latin typeface="MS PGothic"/>
                          <a:ea typeface="MS PGothic"/>
                        </a:rPr>
                        <a:t>→</a:t>
                      </a:r>
                      <a:r>
                        <a:rPr lang="en-US" altLang="ja-JP" sz="1800" b="0" i="0" u="none" strike="noStrike" noProof="0">
                          <a:latin typeface="MS PGothic"/>
                          <a:ea typeface="MS PGothic"/>
                        </a:rPr>
                        <a:t> </a:t>
                      </a:r>
                      <a:r>
                        <a:rPr lang="ja-JP" sz="1800" b="0" i="0" u="none" strike="noStrike" noProof="0">
                          <a:latin typeface="MS PGothic"/>
                          <a:ea typeface="MS PGothic"/>
                        </a:rPr>
                        <a:t>早期発見できず収穫量が不安定</a:t>
                      </a:r>
                      <a:endParaRPr lang="en-US">
                        <a:latin typeface="MS PGothic"/>
                        <a:ea typeface="MS PGothic"/>
                      </a:endParaRPr>
                    </a:p>
                  </a:txBody>
                  <a:tcPr/>
                </a:tc>
                <a:extLst>
                  <a:ext uri="{0D108BD9-81ED-4DB2-BD59-A6C34878D82A}">
                    <a16:rowId xmlns:a16="http://schemas.microsoft.com/office/drawing/2014/main" val="2274529902"/>
                  </a:ext>
                </a:extLst>
              </a:tr>
              <a:tr h="877402">
                <a:tc>
                  <a:txBody>
                    <a:bodyPr/>
                    <a:lstStyle/>
                    <a:p>
                      <a:pPr lvl="0">
                        <a:buNone/>
                      </a:pPr>
                      <a:r>
                        <a:rPr lang="ja-JP" altLang="en-US">
                          <a:latin typeface="MS PGothic"/>
                          <a:ea typeface="MS PGothic"/>
                        </a:rPr>
                        <a:t>見回り負荷</a:t>
                      </a:r>
                      <a:endParaRPr lang="en-US">
                        <a:latin typeface="MS PGothic"/>
                        <a:ea typeface="MS PGothic"/>
                      </a:endParaRPr>
                    </a:p>
                  </a:txBody>
                  <a:tcPr/>
                </a:tc>
                <a:tc>
                  <a:txBody>
                    <a:bodyPr/>
                    <a:lstStyle/>
                    <a:p>
                      <a:pPr lvl="0">
                        <a:buNone/>
                      </a:pPr>
                      <a:r>
                        <a:rPr lang="ja-JP" altLang="en-US" sz="1800" b="0" i="0" u="none" strike="noStrike" noProof="0">
                          <a:solidFill>
                            <a:srgbClr val="000000"/>
                          </a:solidFill>
                          <a:latin typeface="MS PGothic"/>
                          <a:ea typeface="MS PGothic"/>
                        </a:rPr>
                        <a:t>広大な農地を人手で巡回するのは非現実的</a:t>
                      </a:r>
                      <a:br>
                        <a:rPr lang="ja-JP" altLang="en-US" sz="1800" b="0" i="0" u="none" strike="noStrike" noProof="0">
                          <a:solidFill>
                            <a:srgbClr val="000000"/>
                          </a:solidFill>
                          <a:latin typeface="MS PGothic"/>
                          <a:ea typeface="MS PGothic"/>
                        </a:rPr>
                      </a:br>
                      <a:r>
                        <a:rPr lang="ja-JP" altLang="en-US" sz="1800" b="0" i="0" u="none" strike="noStrike" noProof="0">
                          <a:solidFill>
                            <a:srgbClr val="000000"/>
                          </a:solidFill>
                          <a:latin typeface="MS PGothic"/>
                          <a:ea typeface="MS PGothic"/>
                        </a:rPr>
                        <a:t>慢性的な人手不足で見落としが多発</a:t>
                      </a:r>
                      <a:endParaRPr lang="en-US" altLang="ja-JP">
                        <a:latin typeface="MS PGothic"/>
                        <a:ea typeface="MS PGothic"/>
                      </a:endParaRPr>
                    </a:p>
                  </a:txBody>
                  <a:tcPr/>
                </a:tc>
                <a:extLst>
                  <a:ext uri="{0D108BD9-81ED-4DB2-BD59-A6C34878D82A}">
                    <a16:rowId xmlns:a16="http://schemas.microsoft.com/office/drawing/2014/main" val="3978138419"/>
                  </a:ext>
                </a:extLst>
              </a:tr>
              <a:tr h="877402">
                <a:tc>
                  <a:txBody>
                    <a:bodyPr/>
                    <a:lstStyle/>
                    <a:p>
                      <a:pPr lvl="0">
                        <a:buNone/>
                      </a:pPr>
                      <a:r>
                        <a:rPr lang="ja-JP" altLang="en-US">
                          <a:latin typeface="MS PGothic"/>
                          <a:ea typeface="MS PGothic"/>
                        </a:rPr>
                        <a:t>収入不安定</a:t>
                      </a:r>
                      <a:endParaRPr lang="en-US">
                        <a:latin typeface="MS PGothic"/>
                        <a:ea typeface="MS PGothic"/>
                      </a:endParaRPr>
                    </a:p>
                  </a:txBody>
                  <a:tcPr/>
                </a:tc>
                <a:tc>
                  <a:txBody>
                    <a:bodyPr/>
                    <a:lstStyle/>
                    <a:p>
                      <a:pPr lvl="0" algn="l">
                        <a:lnSpc>
                          <a:spcPct val="100000"/>
                        </a:lnSpc>
                        <a:spcBef>
                          <a:spcPts val="0"/>
                        </a:spcBef>
                        <a:spcAft>
                          <a:spcPts val="0"/>
                        </a:spcAft>
                        <a:buNone/>
                      </a:pPr>
                      <a:r>
                        <a:rPr lang="ja-JP" altLang="en-US" sz="1800" b="0" i="0" u="none" strike="noStrike" noProof="0">
                          <a:latin typeface="MS PGothic"/>
                          <a:ea typeface="MS PGothic"/>
                        </a:rPr>
                        <a:t>病害で毎年</a:t>
                      </a:r>
                      <a:r>
                        <a:rPr lang="en-US" altLang="ja-JP" sz="1800" b="0" i="0" u="none" strike="noStrike" noProof="0">
                          <a:latin typeface="MS PGothic"/>
                        </a:rPr>
                        <a:t>20%</a:t>
                      </a:r>
                      <a:r>
                        <a:rPr lang="ja-JP" altLang="en-US" sz="1800" b="0" i="0" u="none" strike="noStrike" noProof="0">
                          <a:latin typeface="MS PGothic"/>
                        </a:rPr>
                        <a:t>～</a:t>
                      </a:r>
                      <a:r>
                        <a:rPr lang="en-US" altLang="ja-JP" sz="1800" b="0" i="0" u="none" strike="noStrike" noProof="0">
                          <a:latin typeface="MS PGothic"/>
                        </a:rPr>
                        <a:t>30%</a:t>
                      </a:r>
                      <a:r>
                        <a:rPr lang="ja-JP" altLang="en-US" sz="1800" b="0" i="0" u="none" strike="noStrike" noProof="0">
                          <a:latin typeface="MS PGothic"/>
                          <a:ea typeface="MS PGothic"/>
                        </a:rPr>
                        <a:t>損失 </a:t>
                      </a:r>
                      <a:r>
                        <a:rPr lang="en-US" altLang="ja-JP" sz="1800" b="0" i="0" u="none" strike="noStrike" noProof="0">
                          <a:latin typeface="MS PGothic"/>
                        </a:rPr>
                        <a:t>→ </a:t>
                      </a:r>
                      <a:r>
                        <a:rPr lang="ja-JP" altLang="en-US" sz="1800" b="0" i="0" u="none" strike="noStrike" noProof="0">
                          <a:latin typeface="MS PGothic"/>
                          <a:ea typeface="MS PGothic"/>
                        </a:rPr>
                        <a:t>所得は天候 ・病害に大きく左右</a:t>
                      </a:r>
                      <a:endParaRPr lang="en-US" altLang="ja-JP">
                        <a:latin typeface="MS PGothic"/>
                        <a:ea typeface="MS PGothic"/>
                      </a:endParaRPr>
                    </a:p>
                    <a:p>
                      <a:pPr lvl="0">
                        <a:buNone/>
                      </a:pPr>
                      <a:r>
                        <a:rPr lang="ja-JP" altLang="en-US" sz="1800" b="0" i="0" u="none" strike="noStrike" noProof="0">
                          <a:latin typeface="MS PGothic"/>
                          <a:ea typeface="MS PGothic"/>
                        </a:rPr>
                        <a:t>品質が国際規格に届かず輸出できないケースも</a:t>
                      </a:r>
                      <a:endParaRPr lang="en-US" altLang="ja-JP">
                        <a:latin typeface="MS PGothic"/>
                        <a:ea typeface="MS PGothic"/>
                      </a:endParaRPr>
                    </a:p>
                  </a:txBody>
                  <a:tcPr/>
                </a:tc>
                <a:extLst>
                  <a:ext uri="{0D108BD9-81ED-4DB2-BD59-A6C34878D82A}">
                    <a16:rowId xmlns:a16="http://schemas.microsoft.com/office/drawing/2014/main" val="457000830"/>
                  </a:ext>
                </a:extLst>
              </a:tr>
              <a:tr h="877402">
                <a:tc>
                  <a:txBody>
                    <a:bodyPr/>
                    <a:lstStyle/>
                    <a:p>
                      <a:pPr lvl="0">
                        <a:buNone/>
                      </a:pPr>
                      <a:r>
                        <a:rPr lang="ja-JP" altLang="en-US">
                          <a:latin typeface="MS PGothic"/>
                          <a:ea typeface="MS PGothic"/>
                        </a:rPr>
                        <a:t>技術格差</a:t>
                      </a:r>
                      <a:endParaRPr lang="en-US">
                        <a:latin typeface="MS PGothic"/>
                        <a:ea typeface="MS PGothic"/>
                      </a:endParaRPr>
                    </a:p>
                  </a:txBody>
                  <a:tcPr/>
                </a:tc>
                <a:tc>
                  <a:txBody>
                    <a:bodyPr/>
                    <a:lstStyle/>
                    <a:p>
                      <a:pPr lvl="0" algn="l">
                        <a:lnSpc>
                          <a:spcPct val="100000"/>
                        </a:lnSpc>
                        <a:spcBef>
                          <a:spcPts val="0"/>
                        </a:spcBef>
                        <a:spcAft>
                          <a:spcPts val="0"/>
                        </a:spcAft>
                        <a:buNone/>
                      </a:pPr>
                      <a:r>
                        <a:rPr lang="ja-JP" altLang="en-US" sz="1800" b="0" i="0" u="none" strike="noStrike" noProof="0">
                          <a:latin typeface="MS PGothic"/>
                          <a:ea typeface="MS PGothic"/>
                        </a:rPr>
                        <a:t>農薬や高価機材を十分に買えない</a:t>
                      </a:r>
                      <a:endParaRPr lang="en-US" altLang="ja-JP">
                        <a:latin typeface="MS PGothic"/>
                        <a:ea typeface="MS PGothic"/>
                      </a:endParaRPr>
                    </a:p>
                    <a:p>
                      <a:pPr lvl="0">
                        <a:buNone/>
                      </a:pPr>
                      <a:r>
                        <a:rPr lang="ja-JP" altLang="en-US" sz="1800" b="0" i="0" u="none" strike="noStrike" noProof="0">
                          <a:latin typeface="MS PGothic"/>
                          <a:ea typeface="MS PGothic"/>
                        </a:rPr>
                        <a:t>クラウドやドローン運用コストが障壁</a:t>
                      </a:r>
                      <a:endParaRPr lang="en-US" altLang="ja-JP">
                        <a:latin typeface="MS PGothic"/>
                        <a:ea typeface="MS PGothic"/>
                      </a:endParaRPr>
                    </a:p>
                  </a:txBody>
                  <a:tcPr/>
                </a:tc>
                <a:extLst>
                  <a:ext uri="{0D108BD9-81ED-4DB2-BD59-A6C34878D82A}">
                    <a16:rowId xmlns:a16="http://schemas.microsoft.com/office/drawing/2014/main" val="167286222"/>
                  </a:ext>
                </a:extLst>
              </a:tr>
              <a:tr h="877402">
                <a:tc>
                  <a:txBody>
                    <a:bodyPr/>
                    <a:lstStyle/>
                    <a:p>
                      <a:pPr lvl="0">
                        <a:buNone/>
                      </a:pPr>
                      <a:r>
                        <a:rPr lang="ja-JP" altLang="en-US" sz="1800" b="0" i="0" u="none" strike="noStrike" noProof="0">
                          <a:latin typeface="MS PGothic"/>
                          <a:ea typeface="MS PGothic"/>
                        </a:rPr>
                        <a:t>ジャガイモ</a:t>
                      </a:r>
                      <a:r>
                        <a:rPr lang="ja-JP" sz="1800" b="0" i="0" u="none" strike="noStrike" noProof="0">
                          <a:latin typeface="MS PGothic"/>
                          <a:ea typeface="MS PGothic"/>
                        </a:rPr>
                        <a:t>=主食+現金作物</a:t>
                      </a:r>
                      <a:endParaRPr lang="en-US">
                        <a:latin typeface="MS PGothic"/>
                        <a:ea typeface="MS PGothic"/>
                      </a:endParaRPr>
                    </a:p>
                  </a:txBody>
                  <a:tcPr/>
                </a:tc>
                <a:tc>
                  <a:txBody>
                    <a:bodyPr/>
                    <a:lstStyle/>
                    <a:p>
                      <a:pPr lvl="0" algn="l">
                        <a:lnSpc>
                          <a:spcPct val="100000"/>
                        </a:lnSpc>
                        <a:spcBef>
                          <a:spcPts val="0"/>
                        </a:spcBef>
                        <a:spcAft>
                          <a:spcPts val="0"/>
                        </a:spcAft>
                        <a:buNone/>
                      </a:pPr>
                      <a:r>
                        <a:rPr lang="ja-JP" sz="1800" b="0" i="0" u="none" strike="noStrike" noProof="0">
                          <a:latin typeface="MS PGothic"/>
                          <a:ea typeface="MS PGothic"/>
                        </a:rPr>
                        <a:t>冷涼</a:t>
                      </a:r>
                      <a:r>
                        <a:rPr lang="ja-JP" altLang="en-US" sz="1800" b="0" i="0" u="none" strike="noStrike" noProof="0">
                          <a:latin typeface="MS PGothic"/>
                          <a:ea typeface="MS PGothic"/>
                        </a:rPr>
                        <a:t>高地</a:t>
                      </a:r>
                      <a:r>
                        <a:rPr lang="ja-JP" sz="1800" b="0" i="0" u="none" strike="noStrike" noProof="0">
                          <a:latin typeface="MS PGothic"/>
                          <a:ea typeface="MS PGothic"/>
                        </a:rPr>
                        <a:t>では主食になっており、病害損失が生活を直撃</a:t>
                      </a:r>
                      <a:endParaRPr lang="en-US">
                        <a:latin typeface="MS PGothic"/>
                        <a:ea typeface="MS PGothic"/>
                      </a:endParaRPr>
                    </a:p>
                    <a:p>
                      <a:pPr lvl="0" algn="l">
                        <a:lnSpc>
                          <a:spcPct val="100000"/>
                        </a:lnSpc>
                        <a:spcBef>
                          <a:spcPts val="0"/>
                        </a:spcBef>
                        <a:spcAft>
                          <a:spcPts val="0"/>
                        </a:spcAft>
                        <a:buNone/>
                      </a:pPr>
                      <a:r>
                        <a:rPr lang="ja-JP" sz="1800" b="0" i="0" u="none" strike="noStrike" noProof="0">
                          <a:latin typeface="MS PGothic"/>
                          <a:ea typeface="MS PGothic"/>
                        </a:rPr>
                        <a:t>現金収入源としても重要</a:t>
                      </a:r>
                      <a:endParaRPr lang="en-US">
                        <a:latin typeface="MS PGothic"/>
                        <a:ea typeface="MS PGothic"/>
                      </a:endParaRPr>
                    </a:p>
                  </a:txBody>
                  <a:tcPr/>
                </a:tc>
                <a:extLst>
                  <a:ext uri="{0D108BD9-81ED-4DB2-BD59-A6C34878D82A}">
                    <a16:rowId xmlns:a16="http://schemas.microsoft.com/office/drawing/2014/main" val="2051597056"/>
                  </a:ext>
                </a:extLst>
              </a:tr>
            </a:tbl>
          </a:graphicData>
        </a:graphic>
      </p:graphicFrame>
    </p:spTree>
    <p:extLst>
      <p:ext uri="{BB962C8B-B14F-4D97-AF65-F5344CB8AC3E}">
        <p14:creationId xmlns:p14="http://schemas.microsoft.com/office/powerpoint/2010/main" val="477925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BF725B61-6037-F38A-D660-48BF4ED146DB}"/>
              </a:ext>
            </a:extLst>
          </p:cNvPr>
          <p:cNvSpPr/>
          <p:nvPr/>
        </p:nvSpPr>
        <p:spPr>
          <a:xfrm>
            <a:off x="9008926" y="1237168"/>
            <a:ext cx="2811375" cy="4370140"/>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3200">
                <a:ea typeface="ＭＳ Ｐゴシック"/>
              </a:rPr>
              <a:t>専用アプリ</a:t>
            </a:r>
          </a:p>
        </p:txBody>
      </p:sp>
      <p:sp>
        <p:nvSpPr>
          <p:cNvPr id="2" name="Title 1">
            <a:extLst>
              <a:ext uri="{FF2B5EF4-FFF2-40B4-BE49-F238E27FC236}">
                <a16:creationId xmlns:a16="http://schemas.microsoft.com/office/drawing/2014/main" id="{9A9437FC-2A33-54BB-B4A8-4C2E834CE90D}"/>
              </a:ext>
            </a:extLst>
          </p:cNvPr>
          <p:cNvSpPr>
            <a:spLocks noGrp="1"/>
          </p:cNvSpPr>
          <p:nvPr>
            <p:ph type="title"/>
          </p:nvPr>
        </p:nvSpPr>
        <p:spPr>
          <a:xfrm>
            <a:off x="838200" y="365125"/>
            <a:ext cx="4394617" cy="1350546"/>
          </a:xfrm>
        </p:spPr>
        <p:txBody>
          <a:bodyPr/>
          <a:lstStyle/>
          <a:p>
            <a:r>
              <a:rPr lang="ja-JP" sz="4800"/>
              <a:t>解決案の提案</a:t>
            </a:r>
            <a:endParaRPr lang="en-US"/>
          </a:p>
        </p:txBody>
      </p:sp>
      <p:sp>
        <p:nvSpPr>
          <p:cNvPr id="6" name="Rectangle: Rounded Corners 5">
            <a:extLst>
              <a:ext uri="{FF2B5EF4-FFF2-40B4-BE49-F238E27FC236}">
                <a16:creationId xmlns:a16="http://schemas.microsoft.com/office/drawing/2014/main" id="{C489041A-FEF1-AE70-2ABF-5F3E307E4635}"/>
              </a:ext>
            </a:extLst>
          </p:cNvPr>
          <p:cNvSpPr/>
          <p:nvPr/>
        </p:nvSpPr>
        <p:spPr>
          <a:xfrm>
            <a:off x="440831" y="2003982"/>
            <a:ext cx="2061293" cy="81599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ea typeface="ＭＳ Ｐゴシック"/>
              </a:rPr>
              <a:t>ドローン広域監視</a:t>
            </a:r>
            <a:endParaRPr lang="en-US" b="1"/>
          </a:p>
        </p:txBody>
      </p:sp>
      <p:sp>
        <p:nvSpPr>
          <p:cNvPr id="7" name="Rectangle: Rounded Corners 6">
            <a:extLst>
              <a:ext uri="{FF2B5EF4-FFF2-40B4-BE49-F238E27FC236}">
                <a16:creationId xmlns:a16="http://schemas.microsoft.com/office/drawing/2014/main" id="{7A93A123-A4BD-586F-C2EC-4BB4F7905E90}"/>
              </a:ext>
            </a:extLst>
          </p:cNvPr>
          <p:cNvSpPr/>
          <p:nvPr/>
        </p:nvSpPr>
        <p:spPr>
          <a:xfrm>
            <a:off x="440830" y="4797982"/>
            <a:ext cx="2061293" cy="81599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b="1">
                <a:ea typeface="ＭＳ Ｐゴシック"/>
              </a:rPr>
              <a:t>気象情報</a:t>
            </a:r>
          </a:p>
        </p:txBody>
      </p:sp>
      <p:sp>
        <p:nvSpPr>
          <p:cNvPr id="8" name="Rectangle: Rounded Corners 7">
            <a:extLst>
              <a:ext uri="{FF2B5EF4-FFF2-40B4-BE49-F238E27FC236}">
                <a16:creationId xmlns:a16="http://schemas.microsoft.com/office/drawing/2014/main" id="{97B06D30-3FF9-F987-93F0-7143C8230206}"/>
              </a:ext>
            </a:extLst>
          </p:cNvPr>
          <p:cNvSpPr/>
          <p:nvPr/>
        </p:nvSpPr>
        <p:spPr>
          <a:xfrm>
            <a:off x="440830" y="3346554"/>
            <a:ext cx="2061293" cy="81599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b="1">
                <a:ea typeface="ＭＳ Ｐゴシック"/>
              </a:rPr>
              <a:t>地上センサー</a:t>
            </a:r>
          </a:p>
        </p:txBody>
      </p:sp>
      <p:sp>
        <p:nvSpPr>
          <p:cNvPr id="9" name="TextBox 8">
            <a:extLst>
              <a:ext uri="{FF2B5EF4-FFF2-40B4-BE49-F238E27FC236}">
                <a16:creationId xmlns:a16="http://schemas.microsoft.com/office/drawing/2014/main" id="{8C03D7B0-4B7D-1725-B566-D47F25D76B93}"/>
              </a:ext>
            </a:extLst>
          </p:cNvPr>
          <p:cNvSpPr txBox="1"/>
          <p:nvPr/>
        </p:nvSpPr>
        <p:spPr>
          <a:xfrm>
            <a:off x="2629169" y="2197207"/>
            <a:ext cx="190405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b="1">
                <a:ea typeface="ＭＳ Ｐゴシック"/>
              </a:rPr>
              <a:t>土壌pH/EC値</a:t>
            </a:r>
            <a:endParaRPr lang="en-US" sz="2000" b="1"/>
          </a:p>
        </p:txBody>
      </p:sp>
      <p:sp>
        <p:nvSpPr>
          <p:cNvPr id="10" name="TextBox 9">
            <a:extLst>
              <a:ext uri="{FF2B5EF4-FFF2-40B4-BE49-F238E27FC236}">
                <a16:creationId xmlns:a16="http://schemas.microsoft.com/office/drawing/2014/main" id="{DE5C481B-EECB-0BB1-73BB-51A4DDE50F02}"/>
              </a:ext>
            </a:extLst>
          </p:cNvPr>
          <p:cNvSpPr txBox="1"/>
          <p:nvPr/>
        </p:nvSpPr>
        <p:spPr>
          <a:xfrm>
            <a:off x="2629168" y="3576062"/>
            <a:ext cx="190405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b="1">
                <a:ea typeface="ＭＳ Ｐゴシック"/>
              </a:rPr>
              <a:t>スペクトル画像</a:t>
            </a:r>
          </a:p>
        </p:txBody>
      </p:sp>
      <p:sp>
        <p:nvSpPr>
          <p:cNvPr id="11" name="TextBox 10">
            <a:extLst>
              <a:ext uri="{FF2B5EF4-FFF2-40B4-BE49-F238E27FC236}">
                <a16:creationId xmlns:a16="http://schemas.microsoft.com/office/drawing/2014/main" id="{207C3793-AEE4-0B77-AEFA-7C79AD88E65E}"/>
              </a:ext>
            </a:extLst>
          </p:cNvPr>
          <p:cNvSpPr txBox="1"/>
          <p:nvPr/>
        </p:nvSpPr>
        <p:spPr>
          <a:xfrm>
            <a:off x="2629168" y="5027492"/>
            <a:ext cx="190405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b="1">
                <a:ea typeface="ＭＳ Ｐゴシック"/>
              </a:rPr>
              <a:t>気温、湿度</a:t>
            </a:r>
            <a:endParaRPr lang="en-US" sz="2000" b="1"/>
          </a:p>
        </p:txBody>
      </p:sp>
      <p:sp>
        <p:nvSpPr>
          <p:cNvPr id="12" name="Rectangle: Rounded Corners 11">
            <a:extLst>
              <a:ext uri="{FF2B5EF4-FFF2-40B4-BE49-F238E27FC236}">
                <a16:creationId xmlns:a16="http://schemas.microsoft.com/office/drawing/2014/main" id="{F0B7E50E-4C34-8ADF-D6A5-3B932573E372}"/>
              </a:ext>
            </a:extLst>
          </p:cNvPr>
          <p:cNvSpPr/>
          <p:nvPr/>
        </p:nvSpPr>
        <p:spPr>
          <a:xfrm>
            <a:off x="5532924" y="3431220"/>
            <a:ext cx="2061293" cy="81599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2000" b="1">
                <a:ea typeface="ＭＳ Ｐゴシック"/>
              </a:rPr>
              <a:t>AI診断 </a:t>
            </a:r>
            <a:endParaRPr lang="en-US" altLang="ja-JP" sz="2000" b="1">
              <a:ea typeface="ＭＳ Ｐゴシック" panose="020B0600070205080204" pitchFamily="34" charset="-128"/>
            </a:endParaRPr>
          </a:p>
          <a:p>
            <a:pPr algn="ctr"/>
            <a:r>
              <a:rPr lang="ja-JP" altLang="en-US" sz="2000" b="1">
                <a:ea typeface="ＭＳ Ｐゴシック"/>
              </a:rPr>
              <a:t>リスク判定</a:t>
            </a:r>
            <a:endParaRPr lang="en-US" altLang="ja-JP" sz="2000" b="1">
              <a:ea typeface="ＭＳ Ｐゴシック"/>
            </a:endParaRPr>
          </a:p>
        </p:txBody>
      </p:sp>
      <p:cxnSp>
        <p:nvCxnSpPr>
          <p:cNvPr id="13" name="Straight Arrow Connector 12">
            <a:extLst>
              <a:ext uri="{FF2B5EF4-FFF2-40B4-BE49-F238E27FC236}">
                <a16:creationId xmlns:a16="http://schemas.microsoft.com/office/drawing/2014/main" id="{6FC80CE9-4815-78C3-70EF-9B16CB87C8E1}"/>
              </a:ext>
            </a:extLst>
          </p:cNvPr>
          <p:cNvCxnSpPr/>
          <p:nvPr/>
        </p:nvCxnSpPr>
        <p:spPr>
          <a:xfrm>
            <a:off x="4599732" y="2414860"/>
            <a:ext cx="810140" cy="882532"/>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5F813EC6-C81B-4714-7A95-8CFBF9903A78}"/>
              </a:ext>
            </a:extLst>
          </p:cNvPr>
          <p:cNvCxnSpPr>
            <a:cxnSpLocks/>
          </p:cNvCxnSpPr>
          <p:nvPr/>
        </p:nvCxnSpPr>
        <p:spPr>
          <a:xfrm flipV="1">
            <a:off x="4551351" y="3744916"/>
            <a:ext cx="894806" cy="12515"/>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a:extLst>
              <a:ext uri="{FF2B5EF4-FFF2-40B4-BE49-F238E27FC236}">
                <a16:creationId xmlns:a16="http://schemas.microsoft.com/office/drawing/2014/main" id="{ECF97AA0-C66D-46A7-9AF9-DA9BE64FED8B}"/>
              </a:ext>
            </a:extLst>
          </p:cNvPr>
          <p:cNvCxnSpPr>
            <a:cxnSpLocks/>
          </p:cNvCxnSpPr>
          <p:nvPr/>
        </p:nvCxnSpPr>
        <p:spPr>
          <a:xfrm flipV="1">
            <a:off x="4599731" y="4470630"/>
            <a:ext cx="834330" cy="677753"/>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16" name="Straight Arrow Connector 15">
            <a:extLst>
              <a:ext uri="{FF2B5EF4-FFF2-40B4-BE49-F238E27FC236}">
                <a16:creationId xmlns:a16="http://schemas.microsoft.com/office/drawing/2014/main" id="{56717806-2EE9-436F-EE32-B1DEEECA068F}"/>
              </a:ext>
            </a:extLst>
          </p:cNvPr>
          <p:cNvCxnSpPr>
            <a:cxnSpLocks/>
          </p:cNvCxnSpPr>
          <p:nvPr/>
        </p:nvCxnSpPr>
        <p:spPr>
          <a:xfrm flipV="1">
            <a:off x="7817062" y="2910343"/>
            <a:ext cx="1003664" cy="46004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a:extLst>
              <a:ext uri="{FF2B5EF4-FFF2-40B4-BE49-F238E27FC236}">
                <a16:creationId xmlns:a16="http://schemas.microsoft.com/office/drawing/2014/main" id="{4F21120C-E715-5E4B-14E1-636854039367}"/>
              </a:ext>
            </a:extLst>
          </p:cNvPr>
          <p:cNvCxnSpPr>
            <a:cxnSpLocks/>
          </p:cNvCxnSpPr>
          <p:nvPr/>
        </p:nvCxnSpPr>
        <p:spPr>
          <a:xfrm>
            <a:off x="7817064" y="4108192"/>
            <a:ext cx="991568" cy="519675"/>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sp>
        <p:nvSpPr>
          <p:cNvPr id="18" name="Rectangle: Rounded Corners 17">
            <a:extLst>
              <a:ext uri="{FF2B5EF4-FFF2-40B4-BE49-F238E27FC236}">
                <a16:creationId xmlns:a16="http://schemas.microsoft.com/office/drawing/2014/main" id="{7DD01FC6-B1FD-6F2B-DF75-BEDBE7C0F4B6}"/>
              </a:ext>
            </a:extLst>
          </p:cNvPr>
          <p:cNvSpPr/>
          <p:nvPr/>
        </p:nvSpPr>
        <p:spPr>
          <a:xfrm>
            <a:off x="9282449" y="2366837"/>
            <a:ext cx="2303197" cy="77970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b="1">
                <a:ea typeface="ＭＳ Ｐゴシック"/>
              </a:rPr>
              <a:t>病気の検知</a:t>
            </a:r>
          </a:p>
          <a:p>
            <a:pPr algn="ctr"/>
            <a:r>
              <a:rPr lang="ja-JP" altLang="en-US" b="1">
                <a:ea typeface="ＭＳ Ｐゴシック"/>
              </a:rPr>
              <a:t>場所の通知</a:t>
            </a:r>
          </a:p>
        </p:txBody>
      </p:sp>
      <p:sp>
        <p:nvSpPr>
          <p:cNvPr id="19" name="Rectangle: Rounded Corners 18">
            <a:extLst>
              <a:ext uri="{FF2B5EF4-FFF2-40B4-BE49-F238E27FC236}">
                <a16:creationId xmlns:a16="http://schemas.microsoft.com/office/drawing/2014/main" id="{B52CA11F-A910-D447-CEE9-AD7E74153FF4}"/>
              </a:ext>
            </a:extLst>
          </p:cNvPr>
          <p:cNvSpPr/>
          <p:nvPr/>
        </p:nvSpPr>
        <p:spPr>
          <a:xfrm>
            <a:off x="9282448" y="4374647"/>
            <a:ext cx="2303197" cy="84018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b="1">
                <a:ea typeface="ＭＳ Ｐゴシック"/>
              </a:rPr>
              <a:t>病気の発生場所の予測、アドバイス</a:t>
            </a:r>
          </a:p>
        </p:txBody>
      </p:sp>
      <p:sp>
        <p:nvSpPr>
          <p:cNvPr id="21" name="TextBox 20">
            <a:extLst>
              <a:ext uri="{FF2B5EF4-FFF2-40B4-BE49-F238E27FC236}">
                <a16:creationId xmlns:a16="http://schemas.microsoft.com/office/drawing/2014/main" id="{51634413-B1A8-EC97-2612-0FFD1AFB3DDC}"/>
              </a:ext>
            </a:extLst>
          </p:cNvPr>
          <p:cNvSpPr txBox="1"/>
          <p:nvPr/>
        </p:nvSpPr>
        <p:spPr>
          <a:xfrm>
            <a:off x="7793835" y="2197206"/>
            <a:ext cx="121462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b="1">
                <a:ea typeface="ＭＳ Ｐゴシック"/>
              </a:rPr>
              <a:t>高リスク</a:t>
            </a:r>
            <a:endParaRPr lang="en-US" sz="2000" b="1"/>
          </a:p>
        </p:txBody>
      </p:sp>
      <p:sp>
        <p:nvSpPr>
          <p:cNvPr id="22" name="TextBox 21">
            <a:extLst>
              <a:ext uri="{FF2B5EF4-FFF2-40B4-BE49-F238E27FC236}">
                <a16:creationId xmlns:a16="http://schemas.microsoft.com/office/drawing/2014/main" id="{0BFB0BE9-559F-B72D-4014-35C9EA88A111}"/>
              </a:ext>
            </a:extLst>
          </p:cNvPr>
          <p:cNvSpPr txBox="1"/>
          <p:nvPr/>
        </p:nvSpPr>
        <p:spPr>
          <a:xfrm>
            <a:off x="7793834" y="5015396"/>
            <a:ext cx="121462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b="1">
                <a:ea typeface="ＭＳ Ｐゴシック"/>
              </a:rPr>
              <a:t>中リスク</a:t>
            </a:r>
            <a:endParaRPr lang="en-US" sz="2000" b="1"/>
          </a:p>
        </p:txBody>
      </p:sp>
    </p:spTree>
    <p:extLst>
      <p:ext uri="{BB962C8B-B14F-4D97-AF65-F5344CB8AC3E}">
        <p14:creationId xmlns:p14="http://schemas.microsoft.com/office/powerpoint/2010/main" val="1839329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051FA-45F4-B92B-9CF5-22E6BA815034}"/>
              </a:ext>
            </a:extLst>
          </p:cNvPr>
          <p:cNvSpPr>
            <a:spLocks noGrp="1"/>
          </p:cNvSpPr>
          <p:nvPr>
            <p:ph type="title"/>
          </p:nvPr>
        </p:nvSpPr>
        <p:spPr/>
        <p:txBody>
          <a:bodyPr/>
          <a:lstStyle/>
          <a:p>
            <a:r>
              <a:rPr lang="ja-JP" altLang="en-US" sz="4800"/>
              <a:t>解決案の提案</a:t>
            </a:r>
            <a:endParaRPr lang="en-US" sz="4800"/>
          </a:p>
        </p:txBody>
      </p:sp>
      <p:sp>
        <p:nvSpPr>
          <p:cNvPr id="3" name="Content Placeholder 2">
            <a:extLst>
              <a:ext uri="{FF2B5EF4-FFF2-40B4-BE49-F238E27FC236}">
                <a16:creationId xmlns:a16="http://schemas.microsoft.com/office/drawing/2014/main" id="{62D693EA-D485-CE95-0BB0-FCE868EA8C5C}"/>
              </a:ext>
            </a:extLst>
          </p:cNvPr>
          <p:cNvSpPr>
            <a:spLocks noGrp="1"/>
          </p:cNvSpPr>
          <p:nvPr>
            <p:ph idx="1"/>
          </p:nvPr>
        </p:nvSpPr>
        <p:spPr>
          <a:xfrm>
            <a:off x="934962" y="5115529"/>
            <a:ext cx="10515600" cy="2016958"/>
          </a:xfrm>
        </p:spPr>
        <p:txBody>
          <a:bodyPr vert="horz" lIns="91440" tIns="45720" rIns="91440" bIns="45720" rtlCol="0" anchor="t">
            <a:normAutofit/>
          </a:bodyPr>
          <a:lstStyle/>
          <a:p>
            <a:r>
              <a:rPr lang="ja-JP" altLang="en-US">
                <a:ea typeface="ＭＳ Ｐゴシック"/>
              </a:rPr>
              <a:t>そうか病 : 土壌pH &gt; 6.2 + 低湿度で発症</a:t>
            </a:r>
          </a:p>
          <a:p>
            <a:r>
              <a:rPr lang="ja-JP">
                <a:ea typeface="+mn-lt"/>
                <a:cs typeface="+mn-lt"/>
              </a:rPr>
              <a:t>疫病</a:t>
            </a:r>
            <a:r>
              <a:rPr lang="en-US" altLang="ja-JP">
                <a:ea typeface="+mn-lt"/>
                <a:cs typeface="+mn-lt"/>
              </a:rPr>
              <a:t> : </a:t>
            </a:r>
            <a:r>
              <a:rPr lang="ja-JP">
                <a:ea typeface="+mn-lt"/>
                <a:cs typeface="+mn-lt"/>
              </a:rPr>
              <a:t>葉湿度 &gt; 85% + NDVI &lt; 0.5 でリスク急上昇</a:t>
            </a:r>
          </a:p>
          <a:p>
            <a:r>
              <a:rPr lang="ja-JP" altLang="en-US">
                <a:ea typeface="+mn-lt"/>
                <a:cs typeface="+mn-lt"/>
              </a:rPr>
              <a:t>根腐れ病 </a:t>
            </a:r>
            <a:r>
              <a:rPr lang="en-US" altLang="ja-JP">
                <a:ea typeface="+mn-lt"/>
                <a:cs typeface="+mn-lt"/>
              </a:rPr>
              <a:t>: </a:t>
            </a:r>
            <a:r>
              <a:rPr lang="ja-JP" altLang="en-US">
                <a:ea typeface="+mn-lt"/>
                <a:cs typeface="+mn-lt"/>
              </a:rPr>
              <a:t>土壌</a:t>
            </a:r>
            <a:r>
              <a:rPr lang="en-US" altLang="ja-JP">
                <a:ea typeface="+mn-lt"/>
                <a:cs typeface="+mn-lt"/>
              </a:rPr>
              <a:t>EC</a:t>
            </a:r>
            <a:r>
              <a:rPr lang="ja-JP" altLang="en-US">
                <a:ea typeface="+mn-lt"/>
                <a:cs typeface="+mn-lt"/>
              </a:rPr>
              <a:t>値 </a:t>
            </a:r>
            <a:r>
              <a:rPr lang="en-US" altLang="ja-JP">
                <a:ea typeface="+mn-lt"/>
                <a:cs typeface="+mn-lt"/>
              </a:rPr>
              <a:t>&gt;</a:t>
            </a:r>
            <a:r>
              <a:rPr lang="ja-JP" altLang="en-US">
                <a:ea typeface="+mn-lt"/>
                <a:cs typeface="+mn-lt"/>
              </a:rPr>
              <a:t> </a:t>
            </a:r>
            <a:r>
              <a:rPr lang="en-US" altLang="ja-JP">
                <a:ea typeface="+mn-lt"/>
                <a:cs typeface="+mn-lt"/>
              </a:rPr>
              <a:t>3.0</a:t>
            </a:r>
            <a:r>
              <a:rPr lang="ja-JP" altLang="en-US">
                <a:ea typeface="+mn-lt"/>
                <a:cs typeface="+mn-lt"/>
              </a:rPr>
              <a:t> </a:t>
            </a:r>
            <a:r>
              <a:rPr lang="en-US" altLang="ja-JP" err="1">
                <a:ea typeface="+mn-lt"/>
                <a:cs typeface="+mn-lt"/>
              </a:rPr>
              <a:t>dS</a:t>
            </a:r>
            <a:r>
              <a:rPr lang="en-US" altLang="ja-JP">
                <a:ea typeface="+mn-lt"/>
                <a:cs typeface="+mn-lt"/>
              </a:rPr>
              <a:t>/m</a:t>
            </a:r>
            <a:r>
              <a:rPr lang="ja-JP" altLang="en-US">
                <a:ea typeface="+mn-lt"/>
                <a:cs typeface="+mn-lt"/>
              </a:rPr>
              <a:t> </a:t>
            </a:r>
            <a:r>
              <a:rPr lang="en-US" altLang="ja-JP">
                <a:ea typeface="+mn-lt"/>
                <a:cs typeface="+mn-lt"/>
              </a:rPr>
              <a:t>+</a:t>
            </a:r>
            <a:r>
              <a:rPr lang="ja-JP" altLang="en-US">
                <a:ea typeface="+mn-lt"/>
                <a:cs typeface="+mn-lt"/>
              </a:rPr>
              <a:t> 地温</a:t>
            </a:r>
            <a:r>
              <a:rPr lang="en-US" altLang="ja-JP">
                <a:ea typeface="+mn-lt"/>
                <a:cs typeface="+mn-lt"/>
              </a:rPr>
              <a:t>28</a:t>
            </a:r>
            <a:r>
              <a:rPr lang="ja-JP" altLang="en-US">
                <a:ea typeface="+mn-lt"/>
                <a:cs typeface="+mn-lt"/>
              </a:rPr>
              <a:t>℃以上</a:t>
            </a:r>
            <a:endParaRPr lang="ja-JP">
              <a:ea typeface="ＭＳ Ｐゴシック"/>
            </a:endParaRPr>
          </a:p>
        </p:txBody>
      </p:sp>
      <p:graphicFrame>
        <p:nvGraphicFramePr>
          <p:cNvPr id="4" name="Table 3">
            <a:extLst>
              <a:ext uri="{FF2B5EF4-FFF2-40B4-BE49-F238E27FC236}">
                <a16:creationId xmlns:a16="http://schemas.microsoft.com/office/drawing/2014/main" id="{E469B1AF-1578-8099-2F72-46AF4F055A1E}"/>
              </a:ext>
            </a:extLst>
          </p:cNvPr>
          <p:cNvGraphicFramePr>
            <a:graphicFrameLocks noGrp="1"/>
          </p:cNvGraphicFramePr>
          <p:nvPr>
            <p:extLst>
              <p:ext uri="{D42A27DB-BD31-4B8C-83A1-F6EECF244321}">
                <p14:modId xmlns:p14="http://schemas.microsoft.com/office/powerpoint/2010/main" val="4190638030"/>
              </p:ext>
            </p:extLst>
          </p:nvPr>
        </p:nvGraphicFramePr>
        <p:xfrm>
          <a:off x="834571" y="2007809"/>
          <a:ext cx="10628686" cy="2848315"/>
        </p:xfrm>
        <a:graphic>
          <a:graphicData uri="http://schemas.openxmlformats.org/drawingml/2006/table">
            <a:tbl>
              <a:tblPr firstRow="1" bandRow="1">
                <a:tableStyleId>{5940675A-B579-460E-94D1-54222C63F5DA}</a:tableStyleId>
              </a:tblPr>
              <a:tblGrid>
                <a:gridCol w="1920118">
                  <a:extLst>
                    <a:ext uri="{9D8B030D-6E8A-4147-A177-3AD203B41FA5}">
                      <a16:colId xmlns:a16="http://schemas.microsoft.com/office/drawing/2014/main" val="2154616040"/>
                    </a:ext>
                  </a:extLst>
                </a:gridCol>
                <a:gridCol w="5987142">
                  <a:extLst>
                    <a:ext uri="{9D8B030D-6E8A-4147-A177-3AD203B41FA5}">
                      <a16:colId xmlns:a16="http://schemas.microsoft.com/office/drawing/2014/main" val="3610173810"/>
                    </a:ext>
                  </a:extLst>
                </a:gridCol>
                <a:gridCol w="2721426">
                  <a:extLst>
                    <a:ext uri="{9D8B030D-6E8A-4147-A177-3AD203B41FA5}">
                      <a16:colId xmlns:a16="http://schemas.microsoft.com/office/drawing/2014/main" val="3810131487"/>
                    </a:ext>
                  </a:extLst>
                </a:gridCol>
              </a:tblGrid>
              <a:tr h="444811">
                <a:tc>
                  <a:txBody>
                    <a:bodyPr/>
                    <a:lstStyle/>
                    <a:p>
                      <a:pPr lvl="0">
                        <a:buNone/>
                      </a:pPr>
                      <a:r>
                        <a:rPr lang="ja-JP" altLang="en-US" sz="2000" b="1">
                          <a:latin typeface="MS PGothic"/>
                          <a:ea typeface="MS PGothic"/>
                        </a:rPr>
                        <a:t>技術</a:t>
                      </a:r>
                    </a:p>
                  </a:txBody>
                  <a:tcPr/>
                </a:tc>
                <a:tc>
                  <a:txBody>
                    <a:bodyPr/>
                    <a:lstStyle/>
                    <a:p>
                      <a:pPr lvl="0">
                        <a:buNone/>
                      </a:pPr>
                      <a:r>
                        <a:rPr lang="ja-JP" altLang="en-US" sz="2000" b="1">
                          <a:latin typeface="MS PGothic"/>
                          <a:ea typeface="MS PGothic"/>
                        </a:rPr>
                        <a:t>機能</a:t>
                      </a:r>
                    </a:p>
                  </a:txBody>
                  <a:tcPr/>
                </a:tc>
                <a:tc>
                  <a:txBody>
                    <a:bodyPr/>
                    <a:lstStyle/>
                    <a:p>
                      <a:pPr lvl="0">
                        <a:buNone/>
                      </a:pPr>
                      <a:r>
                        <a:rPr lang="ja-JP" altLang="en-US" sz="2000" b="1">
                          <a:latin typeface="MS PGothic"/>
                          <a:ea typeface="MS PGothic"/>
                        </a:rPr>
                        <a:t>配間隔</a:t>
                      </a:r>
                    </a:p>
                  </a:txBody>
                  <a:tcPr/>
                </a:tc>
                <a:extLst>
                  <a:ext uri="{0D108BD9-81ED-4DB2-BD59-A6C34878D82A}">
                    <a16:rowId xmlns:a16="http://schemas.microsoft.com/office/drawing/2014/main" val="534092166"/>
                  </a:ext>
                </a:extLst>
              </a:tr>
              <a:tr h="846666">
                <a:tc>
                  <a:txBody>
                    <a:bodyPr/>
                    <a:lstStyle/>
                    <a:p>
                      <a:r>
                        <a:rPr lang="ja-JP" altLang="en-US" sz="2000" b="1">
                          <a:latin typeface="MS PGothic"/>
                          <a:ea typeface="MS PGothic"/>
                        </a:rPr>
                        <a:t>ドローン</a:t>
                      </a:r>
                    </a:p>
                  </a:txBody>
                  <a:tcPr/>
                </a:tc>
                <a:tc>
                  <a:txBody>
                    <a:bodyPr/>
                    <a:lstStyle/>
                    <a:p>
                      <a:pPr lvl="0" algn="l">
                        <a:lnSpc>
                          <a:spcPct val="100000"/>
                        </a:lnSpc>
                        <a:spcBef>
                          <a:spcPts val="0"/>
                        </a:spcBef>
                        <a:spcAft>
                          <a:spcPts val="0"/>
                        </a:spcAft>
                        <a:buNone/>
                      </a:pPr>
                      <a:r>
                        <a:rPr lang="ja-JP" altLang="en-US" sz="2000" b="1" i="0" u="none" strike="noStrike" noProof="0">
                          <a:latin typeface="MS PGothic"/>
                          <a:ea typeface="MS PGothic"/>
                        </a:rPr>
                        <a:t>・</a:t>
                      </a:r>
                      <a:r>
                        <a:rPr lang="en-US" altLang="ja-JP" sz="2000" b="1" i="0" u="none" strike="noStrike" noProof="0">
                          <a:latin typeface="MS PGothic"/>
                          <a:ea typeface="ＭＳ Ｐゴシック"/>
                        </a:rPr>
                        <a:t>NDVI/</a:t>
                      </a:r>
                      <a:r>
                        <a:rPr lang="ja-JP" altLang="en-US" sz="2000" b="1" i="0" u="none" strike="noStrike" noProof="0">
                          <a:latin typeface="MS PGothic"/>
                          <a:ea typeface="MS PGothic"/>
                        </a:rPr>
                        <a:t>赤外線画像</a:t>
                      </a:r>
                      <a:r>
                        <a:rPr lang="ja-JP" sz="2000" b="1" i="0" u="none" strike="noStrike" noProof="0">
                          <a:latin typeface="MS PGothic"/>
                          <a:ea typeface="MS PGothic"/>
                        </a:rPr>
                        <a:t>で葉の健康度をスキャン</a:t>
                      </a:r>
                      <a:endParaRPr lang="en-US" sz="2000" b="1" i="0" u="none" strike="noStrike" noProof="0">
                        <a:latin typeface="MS PGothic"/>
                        <a:ea typeface="MS PGothic"/>
                      </a:endParaRPr>
                    </a:p>
                    <a:p>
                      <a:pPr lvl="0">
                        <a:buNone/>
                      </a:pPr>
                      <a:r>
                        <a:rPr lang="ja-JP" sz="2000" b="1" i="0" u="none" strike="noStrike" noProof="0">
                          <a:latin typeface="MS PGothic"/>
                          <a:ea typeface="MS PGothic"/>
                        </a:rPr>
                        <a:t>・1haあたり15分で撮影完了（速度5m/s）</a:t>
                      </a:r>
                      <a:endParaRPr lang="en-US" sz="2000" b="1">
                        <a:latin typeface="MS PGothic"/>
                        <a:ea typeface="MS PGothic"/>
                      </a:endParaRPr>
                    </a:p>
                  </a:txBody>
                  <a:tcPr/>
                </a:tc>
                <a:tc>
                  <a:txBody>
                    <a:bodyPr/>
                    <a:lstStyle/>
                    <a:p>
                      <a:pPr lvl="0">
                        <a:buNone/>
                      </a:pPr>
                      <a:r>
                        <a:rPr lang="ja-JP" altLang="en-US" sz="2000" b="0" i="0" u="none" strike="noStrike" noProof="0">
                          <a:latin typeface="MS PGothic"/>
                          <a:ea typeface="MS PGothic"/>
                        </a:rPr>
                        <a:t>週</a:t>
                      </a:r>
                      <a:r>
                        <a:rPr lang="en-US" sz="2000" b="0" i="0" u="none" strike="noStrike" noProof="0">
                          <a:latin typeface="MS PGothic"/>
                        </a:rPr>
                        <a:t>2</a:t>
                      </a:r>
                      <a:r>
                        <a:rPr lang="ja-JP" altLang="en-US" sz="2000" b="0" i="0" u="none" strike="noStrike" noProof="0">
                          <a:latin typeface="MS PGothic"/>
                          <a:ea typeface="MS PGothic"/>
                        </a:rPr>
                        <a:t>回飛行</a:t>
                      </a:r>
                      <a:br>
                        <a:rPr lang="ja-JP" altLang="en-US" sz="2000" b="0" i="0" u="none" strike="noStrike" noProof="0">
                          <a:latin typeface="MS PGothic"/>
                          <a:ea typeface="MS PGothic"/>
                        </a:rPr>
                      </a:br>
                      <a:r>
                        <a:rPr lang="ja-JP" altLang="en-US" sz="2000" b="0" i="0" u="none" strike="noStrike" noProof="0">
                          <a:latin typeface="MS PGothic"/>
                          <a:ea typeface="MS PGothic"/>
                        </a:rPr>
                        <a:t>1ha=15min​</a:t>
                      </a:r>
                      <a:endParaRPr lang="en-US" sz="2000">
                        <a:latin typeface="MS PGothic"/>
                        <a:ea typeface="MS PGothic"/>
                      </a:endParaRPr>
                    </a:p>
                  </a:txBody>
                  <a:tcPr/>
                </a:tc>
                <a:extLst>
                  <a:ext uri="{0D108BD9-81ED-4DB2-BD59-A6C34878D82A}">
                    <a16:rowId xmlns:a16="http://schemas.microsoft.com/office/drawing/2014/main" val="830188777"/>
                  </a:ext>
                </a:extLst>
              </a:tr>
              <a:tr h="778419">
                <a:tc>
                  <a:txBody>
                    <a:bodyPr/>
                    <a:lstStyle/>
                    <a:p>
                      <a:r>
                        <a:rPr lang="ja-JP" altLang="en-US" sz="2000" b="1">
                          <a:latin typeface="MS PGothic"/>
                          <a:ea typeface="MS PGothic"/>
                        </a:rPr>
                        <a:t>地上センサー</a:t>
                      </a:r>
                      <a:endParaRPr lang="en-US" sz="2000" b="1">
                        <a:latin typeface="MS PGothic"/>
                        <a:ea typeface="MS PGothic"/>
                      </a:endParaRPr>
                    </a:p>
                  </a:txBody>
                  <a:tcPr/>
                </a:tc>
                <a:tc>
                  <a:txBody>
                    <a:bodyPr/>
                    <a:lstStyle/>
                    <a:p>
                      <a:pPr lvl="0" algn="l">
                        <a:lnSpc>
                          <a:spcPct val="100000"/>
                        </a:lnSpc>
                        <a:spcBef>
                          <a:spcPts val="0"/>
                        </a:spcBef>
                        <a:spcAft>
                          <a:spcPts val="0"/>
                        </a:spcAft>
                        <a:buNone/>
                      </a:pPr>
                      <a:r>
                        <a:rPr lang="ja-JP" altLang="en-US" sz="2000" b="1" i="0" u="none" strike="noStrike" noProof="0">
                          <a:latin typeface="MS PGothic"/>
                          <a:ea typeface="MS PGothic"/>
                        </a:rPr>
                        <a:t>・土壌</a:t>
                      </a:r>
                      <a:r>
                        <a:rPr lang="en-US" sz="2000" b="1" i="0" u="none" strike="noStrike" noProof="0">
                          <a:latin typeface="MS PGothic"/>
                        </a:rPr>
                        <a:t>pH/EC</a:t>
                      </a:r>
                      <a:r>
                        <a:rPr lang="ja-JP" altLang="en-US" sz="2000" b="1" i="0" u="none" strike="noStrike" noProof="0">
                          <a:latin typeface="MS PGothic"/>
                          <a:ea typeface="MS PGothic"/>
                        </a:rPr>
                        <a:t>値・温度を計測</a:t>
                      </a:r>
                      <a:endParaRPr lang="en-US" sz="2000" b="1">
                        <a:latin typeface="MS PGothic"/>
                        <a:ea typeface="MS PGothic"/>
                      </a:endParaRPr>
                    </a:p>
                    <a:p>
                      <a:pPr lvl="0">
                        <a:buNone/>
                      </a:pPr>
                      <a:r>
                        <a:rPr lang="en-US" sz="2000" b="1" i="0" u="none" strike="noStrike" noProof="0">
                          <a:latin typeface="MS PGothic"/>
                        </a:rPr>
                        <a:t>・50m</a:t>
                      </a:r>
                      <a:r>
                        <a:rPr lang="ja-JP" altLang="en-US" sz="2000" b="1" i="0" u="none" strike="noStrike" noProof="0">
                          <a:latin typeface="MS PGothic"/>
                          <a:ea typeface="MS PGothic"/>
                        </a:rPr>
                        <a:t>間隔で配置</a:t>
                      </a:r>
                      <a:r>
                        <a:rPr lang="en-US" sz="2000" b="1" i="0" u="none" strike="noStrike" noProof="0">
                          <a:latin typeface="MS PGothic"/>
                        </a:rPr>
                        <a:t>（1ha</a:t>
                      </a:r>
                      <a:r>
                        <a:rPr lang="ja-JP" altLang="en-US" sz="2000" b="1" i="0" u="none" strike="noStrike" noProof="0">
                          <a:latin typeface="MS PGothic"/>
                          <a:ea typeface="MS PGothic"/>
                        </a:rPr>
                        <a:t>あたり</a:t>
                      </a:r>
                      <a:r>
                        <a:rPr lang="en-US" sz="2000" b="1" i="0" u="none" strike="noStrike" noProof="0">
                          <a:latin typeface="MS PGothic"/>
                        </a:rPr>
                        <a:t>4</a:t>
                      </a:r>
                      <a:r>
                        <a:rPr lang="ja-JP" altLang="en-US" sz="2000" b="1" i="0" u="none" strike="noStrike" noProof="0">
                          <a:latin typeface="MS PGothic"/>
                          <a:ea typeface="MS PGothic"/>
                        </a:rPr>
                        <a:t>台</a:t>
                      </a:r>
                      <a:r>
                        <a:rPr lang="en-US" sz="2000" b="1" i="0" u="none" strike="noStrike" noProof="0">
                          <a:latin typeface="MS PGothic"/>
                        </a:rPr>
                        <a:t>）</a:t>
                      </a:r>
                      <a:endParaRPr lang="en-US" sz="2000" b="1">
                        <a:latin typeface="MS PGothic"/>
                      </a:endParaRPr>
                    </a:p>
                  </a:txBody>
                  <a:tcPr/>
                </a:tc>
                <a:tc>
                  <a:txBody>
                    <a:bodyPr/>
                    <a:lstStyle/>
                    <a:p>
                      <a:pPr lvl="0">
                        <a:buNone/>
                      </a:pPr>
                      <a:r>
                        <a:rPr lang="ja-JP" altLang="en-US" sz="2000" b="0" i="0" u="none" strike="noStrike" noProof="0">
                          <a:latin typeface="MS PGothic"/>
                          <a:ea typeface="MS PGothic"/>
                        </a:rPr>
                        <a:t>最大</a:t>
                      </a:r>
                      <a:r>
                        <a:rPr lang="en-US" sz="2000" b="0" i="0" u="none" strike="noStrike" noProof="0">
                          <a:latin typeface="MS PGothic"/>
                        </a:rPr>
                        <a:t>50m</a:t>
                      </a:r>
                      <a:r>
                        <a:rPr lang="ja-JP" altLang="en-US" sz="2000" b="0" i="0" u="none" strike="noStrike" noProof="0">
                          <a:latin typeface="MS PGothic"/>
                          <a:ea typeface="MS PGothic"/>
                        </a:rPr>
                        <a:t>間隔</a:t>
                      </a:r>
                    </a:p>
                    <a:p>
                      <a:pPr lvl="0">
                        <a:buNone/>
                      </a:pPr>
                      <a:r>
                        <a:rPr lang="ja-JP" altLang="en-US" sz="2000" b="0" i="0" u="none" strike="noStrike" noProof="0">
                          <a:latin typeface="MS PGothic"/>
                          <a:ea typeface="MS PGothic"/>
                        </a:rPr>
                        <a:t>1haあたり4ｄ台</a:t>
                      </a:r>
                    </a:p>
                  </a:txBody>
                  <a:tcPr/>
                </a:tc>
                <a:extLst>
                  <a:ext uri="{0D108BD9-81ED-4DB2-BD59-A6C34878D82A}">
                    <a16:rowId xmlns:a16="http://schemas.microsoft.com/office/drawing/2014/main" val="1485150338"/>
                  </a:ext>
                </a:extLst>
              </a:tr>
              <a:tr h="778419">
                <a:tc>
                  <a:txBody>
                    <a:bodyPr/>
                    <a:lstStyle/>
                    <a:p>
                      <a:r>
                        <a:rPr lang="ja-JP" altLang="en-US" sz="2000" b="1">
                          <a:latin typeface="MS PGothic"/>
                          <a:ea typeface="MS PGothic"/>
                        </a:rPr>
                        <a:t>気象センサー</a:t>
                      </a:r>
                      <a:endParaRPr lang="en-US" sz="2000" b="1">
                        <a:latin typeface="MS PGothic"/>
                        <a:ea typeface="MS PGothic"/>
                      </a:endParaRPr>
                    </a:p>
                  </a:txBody>
                  <a:tcPr/>
                </a:tc>
                <a:tc>
                  <a:txBody>
                    <a:bodyPr/>
                    <a:lstStyle/>
                    <a:p>
                      <a:pPr lvl="0" algn="l">
                        <a:lnSpc>
                          <a:spcPct val="100000"/>
                        </a:lnSpc>
                        <a:spcBef>
                          <a:spcPts val="0"/>
                        </a:spcBef>
                        <a:spcAft>
                          <a:spcPts val="0"/>
                        </a:spcAft>
                        <a:buNone/>
                      </a:pPr>
                      <a:r>
                        <a:rPr lang="ja-JP" altLang="en-US" sz="2000" b="1" i="0" u="none" strike="noStrike" noProof="0">
                          <a:latin typeface="MS PGothic"/>
                          <a:ea typeface="MS PGothic"/>
                        </a:rPr>
                        <a:t>・温湿度</a:t>
                      </a:r>
                      <a:r>
                        <a:rPr lang="en-US" sz="2000" b="1" i="0" u="none" strike="noStrike" noProof="0">
                          <a:latin typeface="MS PGothic"/>
                        </a:rPr>
                        <a:t>/</a:t>
                      </a:r>
                      <a:r>
                        <a:rPr lang="ja-JP" altLang="en-US" sz="2000" b="1" i="0" u="none" strike="noStrike" noProof="0">
                          <a:latin typeface="MS PGothic"/>
                          <a:ea typeface="MS PGothic"/>
                        </a:rPr>
                        <a:t>風速を計測</a:t>
                      </a:r>
                      <a:endParaRPr lang="en-US" altLang="ja-JP" sz="2000" b="1">
                        <a:latin typeface="MS PGothic"/>
                        <a:ea typeface="MS PGothic"/>
                      </a:endParaRPr>
                    </a:p>
                    <a:p>
                      <a:pPr lvl="0">
                        <a:buNone/>
                      </a:pPr>
                      <a:r>
                        <a:rPr lang="ja-JP" altLang="en-US" sz="2000" b="1" i="0" u="none" strike="noStrike" noProof="0">
                          <a:latin typeface="MS PGothic"/>
                          <a:ea typeface="MS PGothic"/>
                        </a:rPr>
                        <a:t>・農地</a:t>
                      </a:r>
                      <a:r>
                        <a:rPr lang="en-US" sz="2000" b="1" i="0" u="none" strike="noStrike" noProof="0">
                          <a:latin typeface="MS PGothic"/>
                        </a:rPr>
                        <a:t>10ha</a:t>
                      </a:r>
                      <a:r>
                        <a:rPr lang="ja-JP" altLang="en-US" sz="2000" b="1" i="0" u="none" strike="noStrike" noProof="0">
                          <a:latin typeface="MS PGothic"/>
                          <a:ea typeface="MS PGothic"/>
                        </a:rPr>
                        <a:t>あたり</a:t>
                      </a:r>
                      <a:r>
                        <a:rPr lang="en-US" sz="2000" b="1" i="0" u="none" strike="noStrike" noProof="0">
                          <a:latin typeface="MS PGothic"/>
                        </a:rPr>
                        <a:t>1</a:t>
                      </a:r>
                      <a:r>
                        <a:rPr lang="ja-JP" altLang="en-US" sz="2000" b="1" i="0" u="none" strike="noStrike" noProof="0">
                          <a:latin typeface="MS PGothic"/>
                          <a:ea typeface="MS PGothic"/>
                        </a:rPr>
                        <a:t>台設置</a:t>
                      </a:r>
                      <a:endParaRPr lang="en-US" sz="2000" b="1">
                        <a:latin typeface="MS PGothic"/>
                        <a:ea typeface="MS PGothic"/>
                      </a:endParaRPr>
                    </a:p>
                  </a:txBody>
                  <a:tcPr/>
                </a:tc>
                <a:tc>
                  <a:txBody>
                    <a:bodyPr/>
                    <a:lstStyle/>
                    <a:p>
                      <a:pPr lvl="0">
                        <a:buNone/>
                      </a:pPr>
                      <a:r>
                        <a:rPr lang="ja-JP" altLang="en-US" sz="2000" b="0" i="0" u="none" strike="noStrike" noProof="0"/>
                        <a:t>現地センサー</a:t>
                      </a:r>
                      <a:endParaRPr lang="en-US" altLang="ja-JP"/>
                    </a:p>
                    <a:p>
                      <a:pPr lvl="0">
                        <a:buNone/>
                      </a:pPr>
                      <a:r>
                        <a:rPr lang="ja-JP" altLang="en-US" sz="2000" b="0" i="0" u="none" strike="noStrike" noProof="0"/>
                        <a:t>イン</a:t>
                      </a:r>
                      <a:r>
                        <a:rPr lang="ja-JP" sz="2000" b="0" i="0" u="none" strike="noStrike" noProof="0"/>
                        <a:t>タ</a:t>
                      </a:r>
                      <a:r>
                        <a:rPr lang="ja-JP" altLang="en-US" sz="2000" b="0" i="0" u="none" strike="noStrike" noProof="0"/>
                        <a:t>ー</a:t>
                      </a:r>
                      <a:r>
                        <a:rPr lang="ja-JP" sz="2000" b="0" i="0" u="none" strike="noStrike" noProof="0"/>
                        <a:t>ネット天気情報</a:t>
                      </a:r>
                      <a:endParaRPr lang="en-US" altLang="ja-JP"/>
                    </a:p>
                  </a:txBody>
                  <a:tcPr/>
                </a:tc>
                <a:extLst>
                  <a:ext uri="{0D108BD9-81ED-4DB2-BD59-A6C34878D82A}">
                    <a16:rowId xmlns:a16="http://schemas.microsoft.com/office/drawing/2014/main" val="884282885"/>
                  </a:ext>
                </a:extLst>
              </a:tr>
            </a:tbl>
          </a:graphicData>
        </a:graphic>
      </p:graphicFrame>
    </p:spTree>
    <p:extLst>
      <p:ext uri="{BB962C8B-B14F-4D97-AF65-F5344CB8AC3E}">
        <p14:creationId xmlns:p14="http://schemas.microsoft.com/office/powerpoint/2010/main" val="3904081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CC92C-09F4-2432-1FD0-242DCB7FA197}"/>
              </a:ext>
            </a:extLst>
          </p:cNvPr>
          <p:cNvSpPr>
            <a:spLocks noGrp="1"/>
          </p:cNvSpPr>
          <p:nvPr>
            <p:ph type="title"/>
          </p:nvPr>
        </p:nvSpPr>
        <p:spPr/>
        <p:txBody>
          <a:bodyPr/>
          <a:lstStyle/>
          <a:p>
            <a:r>
              <a:rPr lang="ja-JP" altLang="en-US">
                <a:ea typeface="ＭＳ Ｐゴシック"/>
              </a:rPr>
              <a:t>予防効果</a:t>
            </a:r>
            <a:endParaRPr kumimoji="1" lang="en-US"/>
          </a:p>
        </p:txBody>
      </p:sp>
      <p:sp>
        <p:nvSpPr>
          <p:cNvPr id="3" name="Content Placeholder 2">
            <a:extLst>
              <a:ext uri="{FF2B5EF4-FFF2-40B4-BE49-F238E27FC236}">
                <a16:creationId xmlns:a16="http://schemas.microsoft.com/office/drawing/2014/main" id="{5E1F2196-B777-18C6-6975-C303B41EA699}"/>
              </a:ext>
            </a:extLst>
          </p:cNvPr>
          <p:cNvSpPr>
            <a:spLocks noGrp="1"/>
          </p:cNvSpPr>
          <p:nvPr>
            <p:ph idx="1"/>
          </p:nvPr>
        </p:nvSpPr>
        <p:spPr>
          <a:xfrm>
            <a:off x="197152" y="2079625"/>
            <a:ext cx="7903029" cy="4230386"/>
          </a:xfrm>
        </p:spPr>
        <p:txBody>
          <a:bodyPr vert="horz" lIns="91440" tIns="45720" rIns="91440" bIns="45720" rtlCol="0" anchor="t">
            <a:normAutofit/>
          </a:bodyPr>
          <a:lstStyle/>
          <a:p>
            <a:pPr marL="0" indent="0">
              <a:buNone/>
            </a:pPr>
            <a:r>
              <a:rPr lang="ja-JP" altLang="en-US">
                <a:ea typeface="+mn-lt"/>
                <a:cs typeface="+mn-lt"/>
              </a:rPr>
              <a:t>検証結果（プロトタイプ）</a:t>
            </a:r>
            <a:endParaRPr lang="en-US" altLang="ja-JP"/>
          </a:p>
          <a:p>
            <a:r>
              <a:rPr lang="ja-JP" altLang="en-US">
                <a:ea typeface="+mn-lt"/>
                <a:cs typeface="+mn-lt"/>
              </a:rPr>
              <a:t>全体正解率</a:t>
            </a:r>
            <a:r>
              <a:rPr lang="en-US">
                <a:ea typeface="+mn-lt"/>
                <a:cs typeface="+mn-lt"/>
              </a:rPr>
              <a:t>: 80.93%</a:t>
            </a:r>
            <a:endParaRPr lang="en-US" altLang="ja-JP"/>
          </a:p>
          <a:p>
            <a:r>
              <a:rPr lang="ja-JP" altLang="en-US">
                <a:ea typeface="+mn-lt"/>
                <a:cs typeface="+mn-lt"/>
              </a:rPr>
              <a:t>病気検知率</a:t>
            </a:r>
            <a:r>
              <a:rPr lang="en-US">
                <a:ea typeface="+mn-lt"/>
                <a:cs typeface="+mn-lt"/>
              </a:rPr>
              <a:t>（Recall）: 80.87%</a:t>
            </a:r>
            <a:endParaRPr lang="en-US" altLang="ja-JP"/>
          </a:p>
          <a:p>
            <a:r>
              <a:rPr lang="ja-JP" altLang="en-US" err="1">
                <a:ea typeface="+mn-lt"/>
                <a:cs typeface="+mn-lt"/>
              </a:rPr>
              <a:t>重要項目ランキング</a:t>
            </a:r>
            <a:r>
              <a:rPr lang="en-US">
                <a:ea typeface="+mn-lt"/>
                <a:cs typeface="+mn-lt"/>
              </a:rPr>
              <a:t>:</a:t>
            </a:r>
            <a:endParaRPr lang="en-US"/>
          </a:p>
          <a:p>
            <a:r>
              <a:rPr lang="en-US">
                <a:ea typeface="+mn-lt"/>
                <a:cs typeface="+mn-lt"/>
              </a:rPr>
              <a:t>1</a:t>
            </a:r>
            <a:r>
              <a:rPr lang="ja-JP" altLang="en-US">
                <a:ea typeface="+mn-lt"/>
                <a:cs typeface="+mn-lt"/>
              </a:rPr>
              <a:t>位</a:t>
            </a:r>
            <a:r>
              <a:rPr lang="en-US">
                <a:ea typeface="+mn-lt"/>
                <a:cs typeface="+mn-lt"/>
              </a:rPr>
              <a:t>: *NDVI（47.90%） →</a:t>
            </a:r>
            <a:r>
              <a:rPr lang="en-US" altLang="ja-JP">
                <a:ea typeface="+mn-lt"/>
                <a:cs typeface="+mn-lt"/>
              </a:rPr>
              <a:t> </a:t>
            </a:r>
            <a:r>
              <a:rPr lang="ja-JP" altLang="en-US">
                <a:ea typeface="+mn-lt"/>
                <a:cs typeface="+mn-lt"/>
              </a:rPr>
              <a:t>葉の健康度</a:t>
            </a:r>
            <a:endParaRPr lang="en-US"/>
          </a:p>
          <a:p>
            <a:r>
              <a:rPr lang="en-US">
                <a:ea typeface="+mn-lt"/>
                <a:cs typeface="+mn-lt"/>
              </a:rPr>
              <a:t>2</a:t>
            </a:r>
            <a:r>
              <a:rPr lang="ja-JP" altLang="en-US">
                <a:ea typeface="+mn-lt"/>
                <a:cs typeface="+mn-lt"/>
              </a:rPr>
              <a:t>位</a:t>
            </a:r>
            <a:r>
              <a:rPr lang="en-US">
                <a:ea typeface="+mn-lt"/>
                <a:cs typeface="+mn-lt"/>
              </a:rPr>
              <a:t>:</a:t>
            </a:r>
            <a:r>
              <a:rPr lang="en-US" altLang="ja-JP">
                <a:ea typeface="+mn-lt"/>
                <a:cs typeface="+mn-lt"/>
              </a:rPr>
              <a:t> *</a:t>
            </a:r>
            <a:r>
              <a:rPr lang="ja-JP" altLang="en-US">
                <a:ea typeface="+mn-lt"/>
                <a:cs typeface="+mn-lt"/>
              </a:rPr>
              <a:t>土壌</a:t>
            </a:r>
            <a:r>
              <a:rPr lang="en-US">
                <a:ea typeface="+mn-lt"/>
                <a:cs typeface="+mn-lt"/>
              </a:rPr>
              <a:t>EC</a:t>
            </a:r>
            <a:r>
              <a:rPr lang="ja-JP" altLang="en-US">
                <a:ea typeface="+mn-lt"/>
                <a:cs typeface="+mn-lt"/>
              </a:rPr>
              <a:t>値</a:t>
            </a:r>
            <a:r>
              <a:rPr lang="en-US">
                <a:ea typeface="+mn-lt"/>
                <a:cs typeface="+mn-lt"/>
              </a:rPr>
              <a:t>（30.05%） →</a:t>
            </a:r>
            <a:r>
              <a:rPr lang="en-US" altLang="ja-JP">
                <a:ea typeface="+mn-lt"/>
                <a:cs typeface="+mn-lt"/>
              </a:rPr>
              <a:t> </a:t>
            </a:r>
            <a:r>
              <a:rPr lang="ja-JP" altLang="en-US">
                <a:ea typeface="+mn-lt"/>
                <a:cs typeface="+mn-lt"/>
              </a:rPr>
              <a:t>塩類集積リスク</a:t>
            </a:r>
            <a:endParaRPr lang="en-US"/>
          </a:p>
          <a:p>
            <a:r>
              <a:rPr lang="en-US">
                <a:ea typeface="+mn-lt"/>
                <a:cs typeface="+mn-lt"/>
              </a:rPr>
              <a:t>3</a:t>
            </a:r>
            <a:r>
              <a:rPr lang="ja-JP" altLang="en-US">
                <a:ea typeface="+mn-lt"/>
                <a:cs typeface="+mn-lt"/>
              </a:rPr>
              <a:t>位</a:t>
            </a:r>
            <a:r>
              <a:rPr lang="en-US">
                <a:ea typeface="+mn-lt"/>
                <a:cs typeface="+mn-lt"/>
              </a:rPr>
              <a:t>:</a:t>
            </a:r>
            <a:r>
              <a:rPr lang="en-US" altLang="ja-JP">
                <a:ea typeface="+mn-lt"/>
                <a:cs typeface="+mn-lt"/>
              </a:rPr>
              <a:t> </a:t>
            </a:r>
            <a:r>
              <a:rPr lang="ja-JP" altLang="en-US">
                <a:ea typeface="+mn-lt"/>
                <a:cs typeface="+mn-lt"/>
              </a:rPr>
              <a:t>湿度</a:t>
            </a:r>
            <a:r>
              <a:rPr lang="en-US">
                <a:ea typeface="+mn-lt"/>
                <a:cs typeface="+mn-lt"/>
              </a:rPr>
              <a:t>（21.83%） →</a:t>
            </a:r>
            <a:r>
              <a:rPr lang="en-US" altLang="ja-JP">
                <a:ea typeface="+mn-lt"/>
                <a:cs typeface="+mn-lt"/>
              </a:rPr>
              <a:t> </a:t>
            </a:r>
            <a:r>
              <a:rPr lang="ja-JP" altLang="en-US">
                <a:ea typeface="+mn-lt"/>
                <a:cs typeface="+mn-lt"/>
              </a:rPr>
              <a:t>疫病リスク</a:t>
            </a:r>
            <a:endParaRPr lang="en-US"/>
          </a:p>
        </p:txBody>
      </p:sp>
      <p:sp>
        <p:nvSpPr>
          <p:cNvPr id="4" name="TextBox 3">
            <a:extLst>
              <a:ext uri="{FF2B5EF4-FFF2-40B4-BE49-F238E27FC236}">
                <a16:creationId xmlns:a16="http://schemas.microsoft.com/office/drawing/2014/main" id="{59663E7F-5F80-9BFA-899C-B043DAAF0597}"/>
              </a:ext>
            </a:extLst>
          </p:cNvPr>
          <p:cNvSpPr txBox="1"/>
          <p:nvPr/>
        </p:nvSpPr>
        <p:spPr>
          <a:xfrm>
            <a:off x="981980" y="6177606"/>
            <a:ext cx="1051053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*NDVI  </a:t>
            </a:r>
            <a:r>
              <a:rPr lang="ja-JP" altLang="en-US">
                <a:ea typeface="+mn-lt"/>
                <a:cs typeface="+mn-lt"/>
              </a:rPr>
              <a:t>衛星データやドローンで撮影された画像から得られる</a:t>
            </a:r>
            <a:r>
              <a:rPr lang="en-US">
                <a:ea typeface="+mn-lt"/>
                <a:cs typeface="+mn-lt"/>
              </a:rPr>
              <a:t>、</a:t>
            </a:r>
            <a:r>
              <a:rPr lang="ja-JP" altLang="en-US">
                <a:ea typeface="+mn-lt"/>
                <a:cs typeface="+mn-lt"/>
              </a:rPr>
              <a:t>植生の分布状況や活性度を表す指標</a:t>
            </a:r>
          </a:p>
          <a:p>
            <a:r>
              <a:rPr lang="ja-JP" altLang="en-US">
                <a:ea typeface="+mn-lt"/>
                <a:cs typeface="+mn-lt"/>
              </a:rPr>
              <a:t>*土壌EC値  </a:t>
            </a:r>
            <a:r>
              <a:rPr lang="ja-JP">
                <a:ea typeface="+mn-lt"/>
                <a:cs typeface="+mn-lt"/>
              </a:rPr>
              <a:t>土壌の電気伝導度を表す指標</a:t>
            </a:r>
            <a:r>
              <a:rPr lang="ja-JP" altLang="en-US">
                <a:ea typeface="+mn-lt"/>
                <a:cs typeface="+mn-lt"/>
              </a:rPr>
              <a:t> </a:t>
            </a:r>
            <a:r>
              <a:rPr lang="ja-JP">
                <a:ea typeface="+mn-lt"/>
                <a:cs typeface="+mn-lt"/>
              </a:rPr>
              <a:t>つまり肥料成分や塩分の濃度</a:t>
            </a:r>
            <a:endParaRPr lang="ja-JP" altLang="en-US">
              <a:ea typeface="+mn-lt"/>
              <a:cs typeface="+mn-lt"/>
            </a:endParaRPr>
          </a:p>
        </p:txBody>
      </p:sp>
      <p:graphicFrame>
        <p:nvGraphicFramePr>
          <p:cNvPr id="5" name="Table 4">
            <a:extLst>
              <a:ext uri="{FF2B5EF4-FFF2-40B4-BE49-F238E27FC236}">
                <a16:creationId xmlns:a16="http://schemas.microsoft.com/office/drawing/2014/main" id="{42997096-2A24-B005-D2AC-29ED8B63C7E3}"/>
              </a:ext>
            </a:extLst>
          </p:cNvPr>
          <p:cNvGraphicFramePr>
            <a:graphicFrameLocks noGrp="1"/>
          </p:cNvGraphicFramePr>
          <p:nvPr>
            <p:extLst>
              <p:ext uri="{D42A27DB-BD31-4B8C-83A1-F6EECF244321}">
                <p14:modId xmlns:p14="http://schemas.microsoft.com/office/powerpoint/2010/main" val="452391069"/>
              </p:ext>
            </p:extLst>
          </p:nvPr>
        </p:nvGraphicFramePr>
        <p:xfrm>
          <a:off x="6604000" y="677333"/>
          <a:ext cx="5506227" cy="3401470"/>
        </p:xfrm>
        <a:graphic>
          <a:graphicData uri="http://schemas.openxmlformats.org/drawingml/2006/table">
            <a:tbl>
              <a:tblPr firstRow="1" bandRow="1">
                <a:tableStyleId>{5C22544A-7EE6-4342-B048-85BDC9FD1C3A}</a:tableStyleId>
              </a:tblPr>
              <a:tblGrid>
                <a:gridCol w="1835409">
                  <a:extLst>
                    <a:ext uri="{9D8B030D-6E8A-4147-A177-3AD203B41FA5}">
                      <a16:colId xmlns:a16="http://schemas.microsoft.com/office/drawing/2014/main" val="1904453959"/>
                    </a:ext>
                  </a:extLst>
                </a:gridCol>
                <a:gridCol w="1835409">
                  <a:extLst>
                    <a:ext uri="{9D8B030D-6E8A-4147-A177-3AD203B41FA5}">
                      <a16:colId xmlns:a16="http://schemas.microsoft.com/office/drawing/2014/main" val="2832501227"/>
                    </a:ext>
                  </a:extLst>
                </a:gridCol>
                <a:gridCol w="1835409">
                  <a:extLst>
                    <a:ext uri="{9D8B030D-6E8A-4147-A177-3AD203B41FA5}">
                      <a16:colId xmlns:a16="http://schemas.microsoft.com/office/drawing/2014/main" val="1671290096"/>
                    </a:ext>
                  </a:extLst>
                </a:gridCol>
              </a:tblGrid>
              <a:tr h="865828">
                <a:tc>
                  <a:txBody>
                    <a:bodyPr/>
                    <a:lstStyle/>
                    <a:p>
                      <a:r>
                        <a:rPr lang="ja-JP" altLang="en-US" sz="2000">
                          <a:latin typeface="MS PGothic"/>
                          <a:ea typeface="MS PGothic"/>
                        </a:rPr>
                        <a:t>センサー種別</a:t>
                      </a:r>
                    </a:p>
                  </a:txBody>
                  <a:tcPr/>
                </a:tc>
                <a:tc>
                  <a:txBody>
                    <a:bodyPr/>
                    <a:lstStyle/>
                    <a:p>
                      <a:r>
                        <a:rPr lang="ja-JP" altLang="en-US" sz="2000">
                          <a:latin typeface="MS PGothic"/>
                          <a:ea typeface="MS PGothic"/>
                        </a:rPr>
                        <a:t>検知リスク</a:t>
                      </a:r>
                      <a:endParaRPr lang="en-US" sz="2000">
                        <a:latin typeface="MS PGothic"/>
                        <a:ea typeface="MS PGothic"/>
                      </a:endParaRPr>
                    </a:p>
                  </a:txBody>
                  <a:tcPr/>
                </a:tc>
                <a:tc>
                  <a:txBody>
                    <a:bodyPr/>
                    <a:lstStyle/>
                    <a:p>
                      <a:r>
                        <a:rPr lang="ja-JP" altLang="en-US" sz="2000">
                          <a:latin typeface="MS PGothic"/>
                          <a:ea typeface="MS PGothic"/>
                        </a:rPr>
                        <a:t>予防策</a:t>
                      </a:r>
                      <a:endParaRPr lang="en-US" sz="2000">
                        <a:latin typeface="MS PGothic"/>
                        <a:ea typeface="MS PGothic"/>
                      </a:endParaRPr>
                    </a:p>
                  </a:txBody>
                  <a:tcPr/>
                </a:tc>
                <a:extLst>
                  <a:ext uri="{0D108BD9-81ED-4DB2-BD59-A6C34878D82A}">
                    <a16:rowId xmlns:a16="http://schemas.microsoft.com/office/drawing/2014/main" val="2037630530"/>
                  </a:ext>
                </a:extLst>
              </a:tr>
              <a:tr h="834907">
                <a:tc>
                  <a:txBody>
                    <a:bodyPr/>
                    <a:lstStyle/>
                    <a:p>
                      <a:r>
                        <a:rPr lang="ja-JP" altLang="en-US" sz="2000">
                          <a:latin typeface="MS PGothic"/>
                          <a:ea typeface="MS PGothic"/>
                        </a:rPr>
                        <a:t>土壌pH</a:t>
                      </a:r>
                      <a:endParaRPr lang="en-US" sz="2000">
                        <a:latin typeface="MS PGothic"/>
                        <a:ea typeface="MS PGothic"/>
                      </a:endParaRPr>
                    </a:p>
                  </a:txBody>
                  <a:tcPr/>
                </a:tc>
                <a:tc>
                  <a:txBody>
                    <a:bodyPr/>
                    <a:lstStyle/>
                    <a:p>
                      <a:r>
                        <a:rPr lang="ja-JP" altLang="en-US" sz="2000">
                          <a:latin typeface="MS PGothic"/>
                          <a:ea typeface="MS PGothic"/>
                        </a:rPr>
                        <a:t>そうか病(pH6.2以上)</a:t>
                      </a:r>
                    </a:p>
                  </a:txBody>
                  <a:tcPr/>
                </a:tc>
                <a:tc>
                  <a:txBody>
                    <a:bodyPr/>
                    <a:lstStyle/>
                    <a:p>
                      <a:r>
                        <a:rPr lang="ja-JP" altLang="en-US" sz="2000">
                          <a:latin typeface="MS PGothic"/>
                          <a:ea typeface="MS PGothic"/>
                        </a:rPr>
                        <a:t>硫黄散布でpH調整</a:t>
                      </a:r>
                      <a:endParaRPr lang="en-US" sz="2000">
                        <a:latin typeface="MS PGothic"/>
                        <a:ea typeface="MS PGothic"/>
                      </a:endParaRPr>
                    </a:p>
                  </a:txBody>
                  <a:tcPr/>
                </a:tc>
                <a:extLst>
                  <a:ext uri="{0D108BD9-81ED-4DB2-BD59-A6C34878D82A}">
                    <a16:rowId xmlns:a16="http://schemas.microsoft.com/office/drawing/2014/main" val="3378185978"/>
                  </a:ext>
                </a:extLst>
              </a:tr>
              <a:tr h="865828">
                <a:tc>
                  <a:txBody>
                    <a:bodyPr/>
                    <a:lstStyle/>
                    <a:p>
                      <a:r>
                        <a:rPr lang="en-US" sz="2000">
                          <a:latin typeface="MS PGothic"/>
                        </a:rPr>
                        <a:t>EC</a:t>
                      </a:r>
                      <a:r>
                        <a:rPr lang="ja-JP" altLang="en-US" sz="2000">
                          <a:latin typeface="MS PGothic"/>
                          <a:ea typeface="MS PGothic"/>
                        </a:rPr>
                        <a:t>値</a:t>
                      </a:r>
                      <a:endParaRPr lang="en-US" sz="2000">
                        <a:latin typeface="MS PGothic"/>
                        <a:ea typeface="MS PGothic"/>
                      </a:endParaRPr>
                    </a:p>
                  </a:txBody>
                  <a:tcPr/>
                </a:tc>
                <a:tc>
                  <a:txBody>
                    <a:bodyPr/>
                    <a:lstStyle/>
                    <a:p>
                      <a:r>
                        <a:rPr lang="ja-JP" altLang="en-US" sz="2000">
                          <a:latin typeface="MS PGothic"/>
                          <a:ea typeface="MS PGothic"/>
                        </a:rPr>
                        <a:t>塩類集積(EC値2.0以上)</a:t>
                      </a:r>
                      <a:endParaRPr lang="en-US" sz="2000">
                        <a:latin typeface="MS PGothic"/>
                        <a:ea typeface="MS PGothic"/>
                      </a:endParaRPr>
                    </a:p>
                  </a:txBody>
                  <a:tcPr/>
                </a:tc>
                <a:tc>
                  <a:txBody>
                    <a:bodyPr/>
                    <a:lstStyle/>
                    <a:p>
                      <a:r>
                        <a:rPr lang="ja-JP" altLang="en-US" sz="2000">
                          <a:latin typeface="MS PGothic"/>
                          <a:ea typeface="MS PGothic"/>
                        </a:rPr>
                        <a:t>灌漑で塩分洗浄</a:t>
                      </a:r>
                      <a:endParaRPr lang="en-US" sz="2000">
                        <a:latin typeface="MS PGothic"/>
                        <a:ea typeface="MS PGothic"/>
                      </a:endParaRPr>
                    </a:p>
                  </a:txBody>
                  <a:tcPr/>
                </a:tc>
                <a:extLst>
                  <a:ext uri="{0D108BD9-81ED-4DB2-BD59-A6C34878D82A}">
                    <a16:rowId xmlns:a16="http://schemas.microsoft.com/office/drawing/2014/main" val="979419911"/>
                  </a:ext>
                </a:extLst>
              </a:tr>
              <a:tr h="834907">
                <a:tc>
                  <a:txBody>
                    <a:bodyPr/>
                    <a:lstStyle/>
                    <a:p>
                      <a:r>
                        <a:rPr lang="ja-JP" altLang="en-US" sz="2000">
                          <a:latin typeface="MS PGothic"/>
                          <a:ea typeface="MS PGothic"/>
                        </a:rPr>
                        <a:t>気象データ</a:t>
                      </a:r>
                      <a:endParaRPr lang="en-US" sz="2000">
                        <a:latin typeface="MS PGothic"/>
                        <a:ea typeface="MS PGothic"/>
                      </a:endParaRPr>
                    </a:p>
                  </a:txBody>
                  <a:tcPr/>
                </a:tc>
                <a:tc>
                  <a:txBody>
                    <a:bodyPr/>
                    <a:lstStyle/>
                    <a:p>
                      <a:r>
                        <a:rPr lang="ja-JP" altLang="en-US" sz="2000">
                          <a:latin typeface="MS PGothic"/>
                          <a:ea typeface="MS PGothic"/>
                        </a:rPr>
                        <a:t>加湿(湿度80%以上)</a:t>
                      </a:r>
                      <a:endParaRPr lang="en-US" sz="2000">
                        <a:latin typeface="MS PGothic"/>
                        <a:ea typeface="MS PGothic"/>
                      </a:endParaRPr>
                    </a:p>
                  </a:txBody>
                  <a:tcPr/>
                </a:tc>
                <a:tc>
                  <a:txBody>
                    <a:bodyPr/>
                    <a:lstStyle/>
                    <a:p>
                      <a:pPr lvl="0">
                        <a:buNone/>
                      </a:pPr>
                      <a:r>
                        <a:rPr lang="ja-JP" altLang="en-US" sz="2000" b="0" i="0" u="none" strike="noStrike" noProof="0"/>
                        <a:t>水はけを良くする。排水整備</a:t>
                      </a:r>
                      <a:endParaRPr lang="en-US"/>
                    </a:p>
                  </a:txBody>
                  <a:tcPr/>
                </a:tc>
                <a:extLst>
                  <a:ext uri="{0D108BD9-81ED-4DB2-BD59-A6C34878D82A}">
                    <a16:rowId xmlns:a16="http://schemas.microsoft.com/office/drawing/2014/main" val="2002087304"/>
                  </a:ext>
                </a:extLst>
              </a:tr>
            </a:tbl>
          </a:graphicData>
        </a:graphic>
      </p:graphicFrame>
    </p:spTree>
    <p:extLst>
      <p:ext uri="{BB962C8B-B14F-4D97-AF65-F5344CB8AC3E}">
        <p14:creationId xmlns:p14="http://schemas.microsoft.com/office/powerpoint/2010/main" val="191335885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8d41d6d7-36ce-4e0c-8c6d-cf2c54c39039}" enabled="0" method="" siteId="{8d41d6d7-36ce-4e0c-8c6d-cf2c54c39039}" removed="1"/>
</clbl:labelList>
</file>

<file path=docProps/app.xml><?xml version="1.0" encoding="utf-8"?>
<Properties xmlns="http://schemas.openxmlformats.org/officeDocument/2006/extended-properties" xmlns:vt="http://schemas.openxmlformats.org/officeDocument/2006/docPropsVTypes">
  <TotalTime>0</TotalTime>
  <Words>2095</Words>
  <Application>Microsoft Office PowerPoint</Application>
  <PresentationFormat>ワイド画面</PresentationFormat>
  <Paragraphs>221</Paragraphs>
  <Slides>14</Slides>
  <Notes>5</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14</vt:i4>
      </vt:variant>
    </vt:vector>
  </HeadingPairs>
  <TitlesOfParts>
    <vt:vector size="24" baseType="lpstr">
      <vt:lpstr>ＭＳ Ｐゴシック</vt:lpstr>
      <vt:lpstr>ＭＳ Ｐゴシック</vt:lpstr>
      <vt:lpstr>MS Gothic</vt:lpstr>
      <vt:lpstr>游ゴシック</vt:lpstr>
      <vt:lpstr>Aptos</vt:lpstr>
      <vt:lpstr>Aptos Display</vt:lpstr>
      <vt:lpstr>Arial</vt:lpstr>
      <vt:lpstr>Calibri</vt:lpstr>
      <vt:lpstr>Courier New</vt:lpstr>
      <vt:lpstr>Office テーマ</vt:lpstr>
      <vt:lpstr>画像認識を用いた農作物の病期検出</vt:lpstr>
      <vt:lpstr>問題提起</vt:lpstr>
      <vt:lpstr>世界の病害虫被害の規模</vt:lpstr>
      <vt:lpstr>なぜここまで被害が拡大するのか？</vt:lpstr>
      <vt:lpstr>PowerPoint プレゼンテーション</vt:lpstr>
      <vt:lpstr>ターゲット設定の理由</vt:lpstr>
      <vt:lpstr>解決案の提案</vt:lpstr>
      <vt:lpstr>解決案の提案</vt:lpstr>
      <vt:lpstr>予防効果</vt:lpstr>
      <vt:lpstr>ビジネスモデル</vt:lpstr>
      <vt:lpstr>PowerPoint プレゼンテーション</vt:lpstr>
      <vt:lpstr>ビジネスモデルの拡張</vt:lpstr>
      <vt:lpstr>まとめ</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ok230172</dc:creator>
  <cp:lastModifiedBy>OKS23 安宅陽祐</cp:lastModifiedBy>
  <cp:revision>2</cp:revision>
  <dcterms:created xsi:type="dcterms:W3CDTF">2025-04-17T04:09:03Z</dcterms:created>
  <dcterms:modified xsi:type="dcterms:W3CDTF">2025-06-20T10:08:09Z</dcterms:modified>
</cp:coreProperties>
</file>