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58" r:id="rId5"/>
    <p:sldId id="260" r:id="rId6"/>
    <p:sldId id="261" r:id="rId7"/>
    <p:sldId id="262" r:id="rId8"/>
    <p:sldId id="268" r:id="rId9"/>
    <p:sldId id="263" r:id="rId10"/>
    <p:sldId id="264" r:id="rId11"/>
    <p:sldId id="265" r:id="rId12"/>
    <p:sldId id="266"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5/23/2025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5/23/2025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5/23/2025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Zero-Shot </a:t>
            </a:r>
            <a:r>
              <a:rPr lang="en-US" sz="3200" dirty="0" smtClean="0"/>
              <a:t>REBOOT-State </a:t>
            </a:r>
            <a:r>
              <a:rPr lang="en-US" sz="3200" dirty="0"/>
              <a:t>Detection across Android Malware Families</a:t>
            </a:r>
          </a:p>
        </p:txBody>
      </p:sp>
      <p:sp>
        <p:nvSpPr>
          <p:cNvPr id="3" name="Subtitle 2"/>
          <p:cNvSpPr>
            <a:spLocks noGrp="1"/>
          </p:cNvSpPr>
          <p:nvPr>
            <p:ph type="subTitle" idx="1"/>
          </p:nvPr>
        </p:nvSpPr>
        <p:spPr>
          <a:xfrm>
            <a:off x="2695194" y="4115038"/>
            <a:ext cx="6801612" cy="718220"/>
          </a:xfrm>
        </p:spPr>
        <p:txBody>
          <a:bodyPr>
            <a:normAutofit/>
          </a:bodyPr>
          <a:lstStyle/>
          <a:p>
            <a:r>
              <a:rPr lang="en-US" sz="1800" dirty="0" smtClean="0"/>
              <a:t>Inspired by </a:t>
            </a:r>
            <a:r>
              <a:rPr lang="en-US" sz="1800" dirty="0"/>
              <a:t>the research paper: “Detecting New Obfuscated Malware Variants: A Lightweight and Interpretable Machine Learning </a:t>
            </a:r>
            <a:r>
              <a:rPr lang="en-US" sz="1800" dirty="0" smtClean="0"/>
              <a:t>Approach”</a:t>
            </a:r>
            <a:endParaRPr lang="en-US" sz="1800" dirty="0"/>
          </a:p>
        </p:txBody>
      </p:sp>
      <p:sp>
        <p:nvSpPr>
          <p:cNvPr id="4" name="Subtitle 2"/>
          <p:cNvSpPr txBox="1">
            <a:spLocks/>
          </p:cNvSpPr>
          <p:nvPr/>
        </p:nvSpPr>
        <p:spPr>
          <a:xfrm>
            <a:off x="2695194" y="5146212"/>
            <a:ext cx="6801612" cy="71822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en-US" sz="1800" dirty="0" smtClean="0">
                <a:solidFill>
                  <a:srgbClr val="002060"/>
                </a:solidFill>
              </a:rPr>
              <a:t>Abdullah Atahan TÜRK</a:t>
            </a:r>
          </a:p>
          <a:p>
            <a:pPr algn="r"/>
            <a:r>
              <a:rPr lang="en-US" sz="1800" dirty="0" smtClean="0">
                <a:solidFill>
                  <a:srgbClr val="002060"/>
                </a:solidFill>
              </a:rPr>
              <a:t>N24120222</a:t>
            </a:r>
            <a:endParaRPr lang="en-US" sz="1800" dirty="0">
              <a:solidFill>
                <a:srgbClr val="002060"/>
              </a:solidFill>
            </a:endParaRPr>
          </a:p>
        </p:txBody>
      </p:sp>
    </p:spTree>
    <p:extLst>
      <p:ext uri="{BB962C8B-B14F-4D97-AF65-F5344CB8AC3E}">
        <p14:creationId xmlns:p14="http://schemas.microsoft.com/office/powerpoint/2010/main" val="335427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extractıon</a:t>
            </a:r>
            <a:endParaRPr lang="en-US" dirty="0"/>
          </a:p>
        </p:txBody>
      </p:sp>
      <p:sp>
        <p:nvSpPr>
          <p:cNvPr id="3" name="Content Placeholder 2"/>
          <p:cNvSpPr>
            <a:spLocks noGrp="1"/>
          </p:cNvSpPr>
          <p:nvPr>
            <p:ph idx="1"/>
          </p:nvPr>
        </p:nvSpPr>
        <p:spPr/>
        <p:txBody>
          <a:bodyPr/>
          <a:lstStyle/>
          <a:p>
            <a:r>
              <a:rPr lang="en-US" dirty="0"/>
              <a:t>In order to find the </a:t>
            </a:r>
            <a:r>
              <a:rPr lang="en-US" dirty="0" smtClean="0"/>
              <a:t>most </a:t>
            </a:r>
            <a:r>
              <a:rPr lang="en-US" dirty="0"/>
              <a:t>effective </a:t>
            </a:r>
            <a:r>
              <a:rPr lang="en-US" dirty="0" smtClean="0"/>
              <a:t>reboot-predictive features</a:t>
            </a:r>
            <a:r>
              <a:rPr lang="en-US" dirty="0"/>
              <a:t>, the 5 most important features were found in all malware </a:t>
            </a:r>
            <a:r>
              <a:rPr lang="en-US" dirty="0" smtClean="0"/>
              <a:t>categories </a:t>
            </a:r>
            <a:r>
              <a:rPr lang="en-US" dirty="0"/>
              <a:t>one by one and their total frequency was examined</a:t>
            </a:r>
            <a:r>
              <a:rPr lang="en-US" dirty="0" smtClean="0"/>
              <a:t>.</a:t>
            </a:r>
          </a:p>
          <a:p>
            <a:r>
              <a:rPr lang="en-US" dirty="0"/>
              <a:t>This may </a:t>
            </a:r>
            <a:r>
              <a:rPr lang="en-US" dirty="0" smtClean="0"/>
              <a:t>be </a:t>
            </a:r>
            <a:r>
              <a:rPr lang="en-US" dirty="0"/>
              <a:t>helpful to identify a few metrics that consistently distinguish between pre-execution and post-execution across all malware families</a:t>
            </a:r>
            <a:r>
              <a:rPr lang="en-US" dirty="0" smtClean="0"/>
              <a:t>.</a:t>
            </a:r>
          </a:p>
          <a:p>
            <a:r>
              <a:rPr lang="en-US" dirty="0" err="1" smtClean="0"/>
              <a:t>XGBoost</a:t>
            </a:r>
            <a:r>
              <a:rPr lang="en-US" dirty="0" smtClean="0"/>
              <a:t> used.</a:t>
            </a:r>
            <a:endParaRPr lang="en-US" dirty="0"/>
          </a:p>
        </p:txBody>
      </p:sp>
    </p:spTree>
    <p:extLst>
      <p:ext uri="{BB962C8B-B14F-4D97-AF65-F5344CB8AC3E}">
        <p14:creationId xmlns:p14="http://schemas.microsoft.com/office/powerpoint/2010/main" val="290059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effective reboot-predictive </a:t>
            </a:r>
            <a:r>
              <a:rPr lang="en-US" dirty="0" smtClean="0"/>
              <a:t>5 features</a:t>
            </a:r>
            <a:endParaRPr lang="en-US" dirty="0"/>
          </a:p>
        </p:txBody>
      </p:sp>
      <p:pic>
        <p:nvPicPr>
          <p:cNvPr id="4" name="Content Placeholder 3"/>
          <p:cNvPicPr>
            <a:picLocks noGrp="1" noChangeAspect="1"/>
          </p:cNvPicPr>
          <p:nvPr>
            <p:ph idx="1"/>
          </p:nvPr>
        </p:nvPicPr>
        <p:blipFill>
          <a:blip r:embed="rId2"/>
          <a:stretch>
            <a:fillRect/>
          </a:stretch>
        </p:blipFill>
        <p:spPr>
          <a:xfrm>
            <a:off x="2231136" y="2638424"/>
            <a:ext cx="7729728" cy="3639129"/>
          </a:xfrm>
          <a:prstGeom prst="rect">
            <a:avLst/>
          </a:prstGeom>
        </p:spPr>
      </p:pic>
    </p:spTree>
    <p:extLst>
      <p:ext uri="{BB962C8B-B14F-4D97-AF65-F5344CB8AC3E}">
        <p14:creationId xmlns:p14="http://schemas.microsoft.com/office/powerpoint/2010/main" val="320894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ZERO-SHOT REBOOT STATE DETECTION</a:t>
            </a:r>
            <a:endParaRPr lang="en-US" dirty="0"/>
          </a:p>
        </p:txBody>
      </p:sp>
      <p:sp>
        <p:nvSpPr>
          <p:cNvPr id="3" name="Content Placeholder 2"/>
          <p:cNvSpPr>
            <a:spLocks noGrp="1"/>
          </p:cNvSpPr>
          <p:nvPr>
            <p:ph idx="1"/>
          </p:nvPr>
        </p:nvSpPr>
        <p:spPr/>
        <p:txBody>
          <a:bodyPr/>
          <a:lstStyle/>
          <a:p>
            <a:r>
              <a:rPr lang="en-US" dirty="0"/>
              <a:t>Collected the top-5 most important features </a:t>
            </a:r>
            <a:r>
              <a:rPr lang="en-US" b="1" dirty="0"/>
              <a:t>per</a:t>
            </a:r>
            <a:r>
              <a:rPr lang="en-US" dirty="0"/>
              <a:t> </a:t>
            </a:r>
            <a:r>
              <a:rPr lang="en-US" dirty="0" smtClean="0"/>
              <a:t>category from previous feature extraction process.</a:t>
            </a:r>
          </a:p>
          <a:p>
            <a:r>
              <a:rPr lang="en-US" dirty="0"/>
              <a:t>To enforce zero-shot learning, </a:t>
            </a:r>
            <a:r>
              <a:rPr lang="en-US" dirty="0" smtClean="0"/>
              <a:t>I </a:t>
            </a:r>
            <a:r>
              <a:rPr lang="en-US" dirty="0"/>
              <a:t>trained each model on </a:t>
            </a:r>
            <a:r>
              <a:rPr lang="en-US" dirty="0" smtClean="0"/>
              <a:t>%80 of </a:t>
            </a:r>
            <a:r>
              <a:rPr lang="en-US" dirty="0"/>
              <a:t>a single malware </a:t>
            </a:r>
            <a:r>
              <a:rPr lang="en-US" dirty="0" smtClean="0"/>
              <a:t>category’s </a:t>
            </a:r>
            <a:r>
              <a:rPr lang="en-US" dirty="0"/>
              <a:t>samples </a:t>
            </a:r>
            <a:r>
              <a:rPr lang="en-US" dirty="0" smtClean="0"/>
              <a:t>and </a:t>
            </a:r>
            <a:r>
              <a:rPr lang="en-US" dirty="0"/>
              <a:t>then tested it on the remaining </a:t>
            </a:r>
            <a:r>
              <a:rPr lang="en-US" dirty="0" smtClean="0"/>
              <a:t>%20 </a:t>
            </a:r>
            <a:r>
              <a:rPr lang="en-US" dirty="0"/>
              <a:t>of that </a:t>
            </a:r>
            <a:r>
              <a:rPr lang="en-US" dirty="0" smtClean="0"/>
              <a:t>category </a:t>
            </a:r>
            <a:r>
              <a:rPr lang="en-US" dirty="0"/>
              <a:t>plus all samples from every other </a:t>
            </a:r>
            <a:r>
              <a:rPr lang="en-US" dirty="0" smtClean="0"/>
              <a:t>category.</a:t>
            </a:r>
          </a:p>
          <a:p>
            <a:r>
              <a:rPr lang="en-US" dirty="0" smtClean="0"/>
              <a:t>The model trained with </a:t>
            </a:r>
            <a:r>
              <a:rPr lang="en-US" dirty="0" err="1" smtClean="0"/>
              <a:t>XGBoost</a:t>
            </a:r>
            <a:r>
              <a:rPr lang="en-US" dirty="0" smtClean="0"/>
              <a:t>.</a:t>
            </a:r>
          </a:p>
          <a:p>
            <a:r>
              <a:rPr lang="en-US" dirty="0" smtClean="0"/>
              <a:t>The model trained with</a:t>
            </a:r>
            <a:r>
              <a:rPr lang="en-US" b="1" dirty="0" smtClean="0"/>
              <a:t> Trojan</a:t>
            </a:r>
            <a:r>
              <a:rPr lang="en-US" dirty="0" smtClean="0"/>
              <a:t> malwares achieved </a:t>
            </a:r>
            <a:r>
              <a:rPr lang="en-US" dirty="0"/>
              <a:t>the highest zero-shot reboot-state </a:t>
            </a:r>
            <a:r>
              <a:rPr lang="en-US" dirty="0" smtClean="0"/>
              <a:t>accuracy on average (pre and post-reboot).</a:t>
            </a:r>
            <a:endParaRPr lang="en-US" dirty="0"/>
          </a:p>
        </p:txBody>
      </p:sp>
    </p:spTree>
    <p:extLst>
      <p:ext uri="{BB962C8B-B14F-4D97-AF65-F5344CB8AC3E}">
        <p14:creationId xmlns:p14="http://schemas.microsoft.com/office/powerpoint/2010/main" val="253601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Zero-Shot Reboot Accuracy by Category</a:t>
            </a:r>
          </a:p>
        </p:txBody>
      </p:sp>
      <p:pic>
        <p:nvPicPr>
          <p:cNvPr id="5" name="Content Placeholder 4"/>
          <p:cNvPicPr>
            <a:picLocks noGrp="1" noChangeAspect="1"/>
          </p:cNvPicPr>
          <p:nvPr>
            <p:ph idx="1"/>
          </p:nvPr>
        </p:nvPicPr>
        <p:blipFill>
          <a:blip r:embed="rId2"/>
          <a:stretch>
            <a:fillRect/>
          </a:stretch>
        </p:blipFill>
        <p:spPr>
          <a:xfrm>
            <a:off x="4077194" y="2329871"/>
            <a:ext cx="4037611" cy="4250865"/>
          </a:xfrm>
          <a:prstGeom prst="rect">
            <a:avLst/>
          </a:prstGeom>
        </p:spPr>
      </p:pic>
    </p:spTree>
    <p:extLst>
      <p:ext uri="{BB962C8B-B14F-4D97-AF65-F5344CB8AC3E}">
        <p14:creationId xmlns:p14="http://schemas.microsoft.com/office/powerpoint/2010/main" val="100037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statıstıcs and confusıon matrıx</a:t>
            </a:r>
            <a:endParaRPr lang="en-US" dirty="0"/>
          </a:p>
        </p:txBody>
      </p:sp>
      <p:pic>
        <p:nvPicPr>
          <p:cNvPr id="4" name="Content Placeholder 3"/>
          <p:cNvPicPr>
            <a:picLocks noGrp="1" noChangeAspect="1"/>
          </p:cNvPicPr>
          <p:nvPr>
            <p:ph idx="1"/>
          </p:nvPr>
        </p:nvPicPr>
        <p:blipFill>
          <a:blip r:embed="rId2"/>
          <a:stretch>
            <a:fillRect/>
          </a:stretch>
        </p:blipFill>
        <p:spPr>
          <a:xfrm>
            <a:off x="4213761" y="2361722"/>
            <a:ext cx="3764478" cy="4126508"/>
          </a:xfrm>
          <a:prstGeom prst="rect">
            <a:avLst/>
          </a:prstGeom>
        </p:spPr>
      </p:pic>
    </p:spTree>
    <p:extLst>
      <p:ext uri="{BB962C8B-B14F-4D97-AF65-F5344CB8AC3E}">
        <p14:creationId xmlns:p14="http://schemas.microsoft.com/office/powerpoint/2010/main" val="214367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accuracy by category</a:t>
            </a:r>
            <a:endParaRPr lang="en-US" dirty="0"/>
          </a:p>
        </p:txBody>
      </p:sp>
      <p:pic>
        <p:nvPicPr>
          <p:cNvPr id="4" name="Content Placeholder 3"/>
          <p:cNvPicPr>
            <a:picLocks noGrp="1" noChangeAspect="1"/>
          </p:cNvPicPr>
          <p:nvPr>
            <p:ph idx="1"/>
          </p:nvPr>
        </p:nvPicPr>
        <p:blipFill>
          <a:blip r:embed="rId2"/>
          <a:stretch>
            <a:fillRect/>
          </a:stretch>
        </p:blipFill>
        <p:spPr>
          <a:xfrm>
            <a:off x="2231136" y="2292615"/>
            <a:ext cx="7729728" cy="4145476"/>
          </a:xfrm>
          <a:prstGeom prst="rect">
            <a:avLst/>
          </a:prstGeom>
        </p:spPr>
      </p:pic>
    </p:spTree>
    <p:extLst>
      <p:ext uri="{BB962C8B-B14F-4D97-AF65-F5344CB8AC3E}">
        <p14:creationId xmlns:p14="http://schemas.microsoft.com/office/powerpoint/2010/main" val="128000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739" y="448115"/>
            <a:ext cx="7729728" cy="1188720"/>
          </a:xfrm>
        </p:spPr>
        <p:txBody>
          <a:bodyPr/>
          <a:lstStyle/>
          <a:p>
            <a:r>
              <a:rPr lang="en-US" dirty="0" smtClean="0"/>
              <a:t>Shap </a:t>
            </a:r>
            <a:r>
              <a:rPr lang="en-US" dirty="0"/>
              <a:t>Analysis of top 5 features of </a:t>
            </a:r>
            <a:r>
              <a:rPr lang="en-US" dirty="0" smtClean="0"/>
              <a:t>Trojan-TRAINED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342" y="1902657"/>
            <a:ext cx="7731125" cy="3053469"/>
          </a:xfrm>
        </p:spPr>
      </p:pic>
      <p:sp>
        <p:nvSpPr>
          <p:cNvPr id="7" name="Rectangle 6"/>
          <p:cNvSpPr/>
          <p:nvPr/>
        </p:nvSpPr>
        <p:spPr>
          <a:xfrm>
            <a:off x="2228343" y="5221948"/>
            <a:ext cx="7731124" cy="738664"/>
          </a:xfrm>
          <a:prstGeom prst="rect">
            <a:avLst/>
          </a:prstGeom>
        </p:spPr>
        <p:txBody>
          <a:bodyPr wrap="square">
            <a:spAutoFit/>
          </a:bodyPr>
          <a:lstStyle/>
          <a:p>
            <a:r>
              <a:rPr lang="en-US" sz="1400" dirty="0" smtClean="0"/>
              <a:t>The total number of processes and the volume of logcat messages are the strongest, most consistent indicators of whether an Android malware sample runs “Before” vs. “After” reboot when the model was trained only on Trojan behavior.</a:t>
            </a:r>
            <a:endParaRPr lang="en-US" sz="1400" dirty="0"/>
          </a:p>
        </p:txBody>
      </p:sp>
    </p:spTree>
    <p:extLst>
      <p:ext uri="{BB962C8B-B14F-4D97-AF65-F5344CB8AC3E}">
        <p14:creationId xmlns:p14="http://schemas.microsoft.com/office/powerpoint/2010/main" val="407681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Demonstrated that a model trained on just one Android family (e.g. Trojans) can predict pre- vs post-execution (“reboot”) with high accuracy (&gt; </a:t>
            </a:r>
            <a:r>
              <a:rPr lang="en-US" dirty="0" smtClean="0"/>
              <a:t>91 </a:t>
            </a:r>
            <a:r>
              <a:rPr lang="en-US" dirty="0"/>
              <a:t>%) on 13 completely unseen </a:t>
            </a:r>
            <a:r>
              <a:rPr lang="en-US" dirty="0" smtClean="0"/>
              <a:t>families.</a:t>
            </a:r>
          </a:p>
          <a:p>
            <a:r>
              <a:rPr lang="en-US" dirty="0"/>
              <a:t>Discovered five dynamic metrics </a:t>
            </a:r>
            <a:r>
              <a:rPr lang="en-US" dirty="0" smtClean="0"/>
              <a:t>that </a:t>
            </a:r>
            <a:r>
              <a:rPr lang="en-US" dirty="0"/>
              <a:t>generalize across all malware categories</a:t>
            </a:r>
            <a:r>
              <a:rPr lang="en-US" dirty="0" smtClean="0"/>
              <a:t>.</a:t>
            </a:r>
          </a:p>
          <a:p>
            <a:r>
              <a:rPr lang="en-US" dirty="0" err="1"/>
              <a:t>XGBoost</a:t>
            </a:r>
            <a:r>
              <a:rPr lang="en-US" dirty="0"/>
              <a:t> models using only five features run in microseconds per sample, suitable for real-time sandbox integration</a:t>
            </a:r>
            <a:r>
              <a:rPr lang="en-US" dirty="0" smtClean="0"/>
              <a:t>.</a:t>
            </a:r>
          </a:p>
          <a:p>
            <a:r>
              <a:rPr lang="en-US" dirty="0"/>
              <a:t>SHAP analysis confirmed that higher process activity and log output reliably indicate “After” execution, making </a:t>
            </a:r>
            <a:r>
              <a:rPr lang="en-US" dirty="0" smtClean="0"/>
              <a:t>the </a:t>
            </a:r>
            <a:r>
              <a:rPr lang="en-US" dirty="0"/>
              <a:t>detection interpretable for security analysts.</a:t>
            </a:r>
          </a:p>
        </p:txBody>
      </p:sp>
    </p:spTree>
    <p:extLst>
      <p:ext uri="{BB962C8B-B14F-4D97-AF65-F5344CB8AC3E}">
        <p14:creationId xmlns:p14="http://schemas.microsoft.com/office/powerpoint/2010/main" val="186126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RELATED WORK: Detecting New Obfuscated Malware </a:t>
            </a:r>
            <a:r>
              <a:rPr lang="en-US" dirty="0" smtClean="0"/>
              <a:t>Variants</a:t>
            </a:r>
            <a:endParaRPr lang="en-US" dirty="0"/>
          </a:p>
        </p:txBody>
      </p:sp>
      <p:sp>
        <p:nvSpPr>
          <p:cNvPr id="3" name="Content Placeholder 2"/>
          <p:cNvSpPr>
            <a:spLocks noGrp="1"/>
          </p:cNvSpPr>
          <p:nvPr>
            <p:ph idx="1"/>
          </p:nvPr>
        </p:nvSpPr>
        <p:spPr/>
        <p:txBody>
          <a:bodyPr/>
          <a:lstStyle/>
          <a:p>
            <a:r>
              <a:rPr lang="en-US" dirty="0"/>
              <a:t>D</a:t>
            </a:r>
            <a:r>
              <a:rPr lang="en-US" dirty="0" smtClean="0"/>
              <a:t>etection </a:t>
            </a:r>
            <a:r>
              <a:rPr lang="en-US" dirty="0"/>
              <a:t>of previously unseen (zero-day) malware using memory analysis from the CIC-MalMem-2022 </a:t>
            </a:r>
            <a:r>
              <a:rPr lang="en-US" dirty="0" smtClean="0"/>
              <a:t>dataset.</a:t>
            </a:r>
          </a:p>
          <a:p>
            <a:r>
              <a:rPr lang="en-US" dirty="0" smtClean="0"/>
              <a:t>Evaluating </a:t>
            </a:r>
            <a:r>
              <a:rPr lang="en-US" dirty="0"/>
              <a:t>various algorithms (Random Forest, Naive Bayes, Logistic Regression, </a:t>
            </a:r>
            <a:r>
              <a:rPr lang="en-US" dirty="0" smtClean="0"/>
              <a:t>K-Nearest </a:t>
            </a:r>
            <a:r>
              <a:rPr lang="en-US" dirty="0"/>
              <a:t>Neighbors, Decision Trees</a:t>
            </a:r>
            <a:r>
              <a:rPr lang="en-US" dirty="0" smtClean="0"/>
              <a:t>) with binary classification at first.</a:t>
            </a:r>
          </a:p>
          <a:p>
            <a:r>
              <a:rPr lang="en-US" dirty="0" smtClean="0"/>
              <a:t>R</a:t>
            </a:r>
            <a:r>
              <a:rPr lang="en-US" dirty="0"/>
              <a:t>F</a:t>
            </a:r>
            <a:r>
              <a:rPr lang="en-US" dirty="0" smtClean="0"/>
              <a:t> </a:t>
            </a:r>
            <a:r>
              <a:rPr lang="en-US" dirty="0"/>
              <a:t>was </a:t>
            </a:r>
            <a:r>
              <a:rPr lang="en-US" dirty="0" smtClean="0"/>
              <a:t>chosen </a:t>
            </a:r>
            <a:r>
              <a:rPr lang="en-US" dirty="0"/>
              <a:t>because it gave the best </a:t>
            </a:r>
            <a:r>
              <a:rPr lang="en-US" dirty="0" smtClean="0"/>
              <a:t>results.</a:t>
            </a:r>
          </a:p>
          <a:p>
            <a:r>
              <a:rPr lang="en-US" dirty="0"/>
              <a:t>Training exclusively on a single malware subtype (Transponder spyware</a:t>
            </a:r>
            <a:r>
              <a:rPr lang="en-US" dirty="0" smtClean="0"/>
              <a:t>), achieved </a:t>
            </a:r>
            <a:r>
              <a:rPr lang="en-US" dirty="0"/>
              <a:t>excellent detection accuracy </a:t>
            </a:r>
            <a:r>
              <a:rPr lang="en-US" dirty="0" smtClean="0"/>
              <a:t>against </a:t>
            </a:r>
            <a:r>
              <a:rPr lang="en-US" dirty="0"/>
              <a:t>14 entirely different and previously unseen malware subtypes.</a:t>
            </a:r>
            <a:endParaRPr lang="en-US" dirty="0" smtClean="0"/>
          </a:p>
        </p:txBody>
      </p:sp>
    </p:spTree>
    <p:extLst>
      <p:ext uri="{BB962C8B-B14F-4D97-AF65-F5344CB8AC3E}">
        <p14:creationId xmlns:p14="http://schemas.microsoft.com/office/powerpoint/2010/main" val="2595086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Problem STATE</a:t>
            </a:r>
            <a:endParaRPr lang="en-US" sz="2400" dirty="0"/>
          </a:p>
        </p:txBody>
      </p:sp>
      <p:sp>
        <p:nvSpPr>
          <p:cNvPr id="3" name="Content Placeholder 2"/>
          <p:cNvSpPr>
            <a:spLocks noGrp="1"/>
          </p:cNvSpPr>
          <p:nvPr>
            <p:ph idx="1"/>
          </p:nvPr>
        </p:nvSpPr>
        <p:spPr/>
        <p:txBody>
          <a:bodyPr/>
          <a:lstStyle/>
          <a:p>
            <a:r>
              <a:rPr lang="en-US" dirty="0"/>
              <a:t>Every day, tens of thousands of new Android apps appear, many of them </a:t>
            </a:r>
            <a:r>
              <a:rPr lang="en-US" dirty="0" smtClean="0"/>
              <a:t>malicious, targeting </a:t>
            </a:r>
            <a:r>
              <a:rPr lang="en-US" dirty="0"/>
              <a:t>sensitive data, abusing device resources, or extorting users.</a:t>
            </a:r>
          </a:p>
          <a:p>
            <a:r>
              <a:rPr lang="en-US" dirty="0" smtClean="0"/>
              <a:t>Many </a:t>
            </a:r>
            <a:r>
              <a:rPr lang="en-US" dirty="0"/>
              <a:t>variants only reveal their persistence or payload after a device </a:t>
            </a:r>
            <a:r>
              <a:rPr lang="en-US" dirty="0" smtClean="0"/>
              <a:t>reboot behaviors </a:t>
            </a:r>
            <a:r>
              <a:rPr lang="en-US" dirty="0"/>
              <a:t>that standard, single-session sandboxes never see.</a:t>
            </a:r>
            <a:endParaRPr lang="en-US" dirty="0" smtClean="0"/>
          </a:p>
        </p:txBody>
      </p:sp>
    </p:spTree>
    <p:extLst>
      <p:ext uri="{BB962C8B-B14F-4D97-AF65-F5344CB8AC3E}">
        <p14:creationId xmlns:p14="http://schemas.microsoft.com/office/powerpoint/2010/main" val="3443449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Many Android malware hide or change behavior across device </a:t>
            </a:r>
            <a:r>
              <a:rPr lang="en-US" dirty="0" smtClean="0"/>
              <a:t>reboots. Making dynamic analysis of these behavior </a:t>
            </a:r>
            <a:r>
              <a:rPr lang="en-US" dirty="0"/>
              <a:t>can guide dynamic defense </a:t>
            </a:r>
            <a:r>
              <a:rPr lang="en-US" dirty="0" smtClean="0"/>
              <a:t>strategies.</a:t>
            </a:r>
            <a:endParaRPr lang="en-US" dirty="0"/>
          </a:p>
          <a:p>
            <a:r>
              <a:rPr lang="en-US" dirty="0" smtClean="0"/>
              <a:t>Examining which dynamic metrics (memory, API calls, logcat, etc.) are universally important across android malware families.</a:t>
            </a:r>
          </a:p>
          <a:p>
            <a:r>
              <a:rPr lang="en-US" dirty="0"/>
              <a:t>New </a:t>
            </a:r>
            <a:r>
              <a:rPr lang="en-US" dirty="0" smtClean="0"/>
              <a:t>malware families </a:t>
            </a:r>
            <a:r>
              <a:rPr lang="en-US" dirty="0"/>
              <a:t>crop up every day; </a:t>
            </a:r>
            <a:r>
              <a:rPr lang="en-US" dirty="0" smtClean="0"/>
              <a:t>continuously retraining for each is not efficient. A </a:t>
            </a:r>
            <a:r>
              <a:rPr lang="en-US" dirty="0"/>
              <a:t>model that generalizes persistence-signatures across families </a:t>
            </a:r>
            <a:r>
              <a:rPr lang="en-US" dirty="0" smtClean="0"/>
              <a:t>can help catch </a:t>
            </a:r>
            <a:r>
              <a:rPr lang="en-US" dirty="0"/>
              <a:t>never-seen-before threats.</a:t>
            </a:r>
          </a:p>
          <a:p>
            <a:endParaRPr lang="en-US" dirty="0"/>
          </a:p>
        </p:txBody>
      </p:sp>
    </p:spTree>
    <p:extLst>
      <p:ext uri="{BB962C8B-B14F-4D97-AF65-F5344CB8AC3E}">
        <p14:creationId xmlns:p14="http://schemas.microsoft.com/office/powerpoint/2010/main" val="4091401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AND DATA PREPARATION</a:t>
            </a:r>
            <a:endParaRPr lang="en-US" dirty="0"/>
          </a:p>
        </p:txBody>
      </p:sp>
      <p:sp>
        <p:nvSpPr>
          <p:cNvPr id="3" name="Content Placeholder 2"/>
          <p:cNvSpPr>
            <a:spLocks noGrp="1"/>
          </p:cNvSpPr>
          <p:nvPr>
            <p:ph idx="1"/>
          </p:nvPr>
        </p:nvSpPr>
        <p:spPr/>
        <p:txBody>
          <a:bodyPr/>
          <a:lstStyle/>
          <a:p>
            <a:r>
              <a:rPr lang="en-US" dirty="0" smtClean="0"/>
              <a:t>CCCS-CIC-AndMal-2020 dataset dynamic analysis part.</a:t>
            </a:r>
          </a:p>
          <a:p>
            <a:r>
              <a:rPr lang="en-US" dirty="0" smtClean="0"/>
              <a:t>Contains 14 android malware families (category column in the dataset) and their </a:t>
            </a:r>
            <a:r>
              <a:rPr lang="en-US" dirty="0"/>
              <a:t>behavioral </a:t>
            </a:r>
            <a:r>
              <a:rPr lang="en-US" dirty="0" smtClean="0"/>
              <a:t>feature changes before and after system reboots. (53439 rows)</a:t>
            </a:r>
          </a:p>
          <a:p>
            <a:r>
              <a:rPr lang="en-US" dirty="0" smtClean="0"/>
              <a:t>Six </a:t>
            </a:r>
            <a:r>
              <a:rPr lang="en-US" dirty="0"/>
              <a:t>categories of features are extracted after executing the malware in an emulated </a:t>
            </a:r>
            <a:r>
              <a:rPr lang="en-US" dirty="0" smtClean="0"/>
              <a:t>environment: </a:t>
            </a:r>
            <a:r>
              <a:rPr lang="en-US" dirty="0"/>
              <a:t>Memory,  API, Network, Battery, Logcat, Process</a:t>
            </a:r>
            <a:r>
              <a:rPr lang="en-US" dirty="0" smtClean="0"/>
              <a:t>.</a:t>
            </a:r>
            <a:endParaRPr lang="en-US" dirty="0"/>
          </a:p>
          <a:p>
            <a:r>
              <a:rPr lang="en-US" dirty="0" smtClean="0"/>
              <a:t>The </a:t>
            </a:r>
            <a:r>
              <a:rPr lang="en-US" dirty="0"/>
              <a:t>features for each of the malware families were in separate csv files, they were merged into a single csv file, and a new column was added indicating their restart status.</a:t>
            </a:r>
          </a:p>
        </p:txBody>
      </p:sp>
    </p:spTree>
    <p:extLst>
      <p:ext uri="{BB962C8B-B14F-4D97-AF65-F5344CB8AC3E}">
        <p14:creationId xmlns:p14="http://schemas.microsoft.com/office/powerpoint/2010/main" val="352763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93" y="501555"/>
            <a:ext cx="7729728" cy="1188720"/>
          </a:xfrm>
        </p:spPr>
        <p:txBody>
          <a:bodyPr/>
          <a:lstStyle/>
          <a:p>
            <a:r>
              <a:rPr lang="en-US" dirty="0" smtClean="0"/>
              <a:t>Malware category and reboot state distribution</a:t>
            </a:r>
            <a:endParaRPr lang="en-US" dirty="0"/>
          </a:p>
        </p:txBody>
      </p:sp>
      <p:pic>
        <p:nvPicPr>
          <p:cNvPr id="5" name="Content Placeholder 4"/>
          <p:cNvPicPr>
            <a:picLocks noGrp="1" noChangeAspect="1"/>
          </p:cNvPicPr>
          <p:nvPr>
            <p:ph sz="half" idx="1"/>
          </p:nvPr>
        </p:nvPicPr>
        <p:blipFill>
          <a:blip r:embed="rId2"/>
          <a:stretch>
            <a:fillRect/>
          </a:stretch>
        </p:blipFill>
        <p:spPr>
          <a:xfrm>
            <a:off x="3204402" y="1818647"/>
            <a:ext cx="5618710" cy="3101982"/>
          </a:xfrm>
          <a:prstGeom prst="rect">
            <a:avLst/>
          </a:prstGeom>
        </p:spPr>
      </p:pic>
      <p:pic>
        <p:nvPicPr>
          <p:cNvPr id="6" name="Content Placeholder 5"/>
          <p:cNvPicPr>
            <a:picLocks noGrp="1" noChangeAspect="1"/>
          </p:cNvPicPr>
          <p:nvPr>
            <p:ph sz="half" idx="2"/>
          </p:nvPr>
        </p:nvPicPr>
        <p:blipFill>
          <a:blip r:embed="rId3"/>
          <a:stretch>
            <a:fillRect/>
          </a:stretch>
        </p:blipFill>
        <p:spPr>
          <a:xfrm>
            <a:off x="3204403" y="5049001"/>
            <a:ext cx="5618710" cy="1413163"/>
          </a:xfrm>
          <a:prstGeom prst="rect">
            <a:avLst/>
          </a:prstGeom>
        </p:spPr>
      </p:pic>
    </p:spTree>
    <p:extLst>
      <p:ext uri="{BB962C8B-B14F-4D97-AF65-F5344CB8AC3E}">
        <p14:creationId xmlns:p14="http://schemas.microsoft.com/office/powerpoint/2010/main" val="310917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Bınary classıfıcatıon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Used SMOTE to oversample the minority class so both Before/After have equal </a:t>
            </a:r>
            <a:r>
              <a:rPr lang="en-US" dirty="0" smtClean="0"/>
              <a:t>representation.</a:t>
            </a:r>
          </a:p>
          <a:p>
            <a:r>
              <a:rPr lang="en-US" dirty="0"/>
              <a:t>Stratified 80/20 split on the balanced, scaled data.</a:t>
            </a:r>
          </a:p>
          <a:p>
            <a:r>
              <a:rPr lang="en-US" dirty="0" smtClean="0"/>
              <a:t>To </a:t>
            </a:r>
            <a:r>
              <a:rPr lang="en-US" dirty="0"/>
              <a:t>determine which algorithms can reliably distinguish between pre-execution and post-execution </a:t>
            </a:r>
            <a:r>
              <a:rPr lang="en-US" dirty="0" smtClean="0"/>
              <a:t>behaviors binary classification with 5 different ML algorithms have been done:</a:t>
            </a:r>
          </a:p>
          <a:p>
            <a:pPr lvl="1"/>
            <a:r>
              <a:rPr lang="en-US" sz="1200" dirty="0" smtClean="0"/>
              <a:t>Logistic Regression</a:t>
            </a:r>
          </a:p>
          <a:p>
            <a:pPr lvl="1"/>
            <a:r>
              <a:rPr lang="en-US" sz="1200" dirty="0" smtClean="0"/>
              <a:t>Random Forest</a:t>
            </a:r>
          </a:p>
          <a:p>
            <a:pPr lvl="1"/>
            <a:r>
              <a:rPr lang="en-US" sz="1200" dirty="0" smtClean="0"/>
              <a:t>Decision Tree</a:t>
            </a:r>
          </a:p>
          <a:p>
            <a:pPr lvl="1"/>
            <a:r>
              <a:rPr lang="en-US" sz="1200" dirty="0" err="1"/>
              <a:t>X</a:t>
            </a:r>
            <a:r>
              <a:rPr lang="en-US" sz="1200" dirty="0" err="1" smtClean="0"/>
              <a:t>GBoost</a:t>
            </a:r>
            <a:endParaRPr lang="en-US" sz="1200" dirty="0" smtClean="0"/>
          </a:p>
          <a:p>
            <a:pPr lvl="1"/>
            <a:r>
              <a:rPr lang="en-US" sz="1200" dirty="0" err="1" smtClean="0"/>
              <a:t>LightGBM</a:t>
            </a:r>
            <a:endParaRPr lang="en-US" sz="1200" dirty="0" smtClean="0"/>
          </a:p>
        </p:txBody>
      </p:sp>
    </p:spTree>
    <p:extLst>
      <p:ext uri="{BB962C8B-B14F-4D97-AF65-F5344CB8AC3E}">
        <p14:creationId xmlns:p14="http://schemas.microsoft.com/office/powerpoint/2010/main" val="339169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RESULT ACHIEVED BY RF AND LIGHTGBM</a:t>
            </a:r>
          </a:p>
        </p:txBody>
      </p:sp>
      <p:pic>
        <p:nvPicPr>
          <p:cNvPr id="5" name="Content Placeholder 4"/>
          <p:cNvPicPr>
            <a:picLocks noGrp="1" noChangeAspect="1"/>
          </p:cNvPicPr>
          <p:nvPr>
            <p:ph sz="half" idx="1"/>
          </p:nvPr>
        </p:nvPicPr>
        <p:blipFill>
          <a:blip r:embed="rId2"/>
          <a:stretch>
            <a:fillRect/>
          </a:stretch>
        </p:blipFill>
        <p:spPr>
          <a:xfrm>
            <a:off x="2066306" y="2356467"/>
            <a:ext cx="3583667" cy="397901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5887" y="2356889"/>
            <a:ext cx="4066581" cy="3978597"/>
          </a:xfrm>
          <a:prstGeom prst="rect">
            <a:avLst/>
          </a:prstGeom>
        </p:spPr>
      </p:pic>
    </p:spTree>
    <p:extLst>
      <p:ext uri="{BB962C8B-B14F-4D97-AF65-F5344CB8AC3E}">
        <p14:creationId xmlns:p14="http://schemas.microsoft.com/office/powerpoint/2010/main" val="25036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71866"/>
            <a:ext cx="7729728" cy="1188720"/>
          </a:xfrm>
        </p:spPr>
        <p:txBody>
          <a:bodyPr/>
          <a:lstStyle/>
          <a:p>
            <a:r>
              <a:rPr lang="en-US" dirty="0" smtClean="0"/>
              <a:t>Best results achıeved by </a:t>
            </a:r>
            <a:r>
              <a:rPr lang="en-US" dirty="0" err="1" smtClean="0"/>
              <a:t>xgboost</a:t>
            </a:r>
            <a:endParaRPr lang="en-US" dirty="0"/>
          </a:p>
        </p:txBody>
      </p:sp>
      <p:pic>
        <p:nvPicPr>
          <p:cNvPr id="4" name="Content Placeholder 3"/>
          <p:cNvPicPr>
            <a:picLocks noGrp="1" noChangeAspect="1"/>
          </p:cNvPicPr>
          <p:nvPr>
            <p:ph idx="1"/>
          </p:nvPr>
        </p:nvPicPr>
        <p:blipFill>
          <a:blip r:embed="rId2"/>
          <a:stretch>
            <a:fillRect/>
          </a:stretch>
        </p:blipFill>
        <p:spPr>
          <a:xfrm>
            <a:off x="3720935" y="1927483"/>
            <a:ext cx="4750129" cy="4520416"/>
          </a:xfrm>
          <a:prstGeom prst="rect">
            <a:avLst/>
          </a:prstGeom>
        </p:spPr>
      </p:pic>
    </p:spTree>
    <p:extLst>
      <p:ext uri="{BB962C8B-B14F-4D97-AF65-F5344CB8AC3E}">
        <p14:creationId xmlns:p14="http://schemas.microsoft.com/office/powerpoint/2010/main" val="40371288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561</TotalTime>
  <Words>644</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Zero-Shot REBOOT-State Detection across Android Malware Families</vt:lpstr>
      <vt:lpstr>RELATED WORK: Detecting New Obfuscated Malware Variants</vt:lpstr>
      <vt:lpstr>Problem STATE</vt:lpstr>
      <vt:lpstr>MOTIVATION</vt:lpstr>
      <vt:lpstr>DATASET AND DATA PREPARATION</vt:lpstr>
      <vt:lpstr>Malware category and reboot state distribution</vt:lpstr>
      <vt:lpstr>Bınary classıfıcatıon</vt:lpstr>
      <vt:lpstr>RESULT ACHIEVED BY RF AND LIGHTGBM</vt:lpstr>
      <vt:lpstr>Best results achıeved by xgboost</vt:lpstr>
      <vt:lpstr>Feature extractıon</vt:lpstr>
      <vt:lpstr>most effective reboot-predictive 5 features</vt:lpstr>
      <vt:lpstr>ZERO-SHOT REBOOT STATE DETECTION</vt:lpstr>
      <vt:lpstr>Zero-Shot Reboot Accuracy by Category</vt:lpstr>
      <vt:lpstr>Trojan-traıned model statıstıcs and confusıon matrıx</vt:lpstr>
      <vt:lpstr>Trojan-traıned model accuracy by category</vt:lpstr>
      <vt:lpstr>Shap Analysis of top 5 features of Trojan-TRAINED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Zero-Shot Reboot-State Detection across Android Malware Families</dc:title>
  <dc:creator>Abdullah Atahan Türk</dc:creator>
  <cp:lastModifiedBy>Abdullah Atahan Türk</cp:lastModifiedBy>
  <cp:revision>39</cp:revision>
  <dcterms:created xsi:type="dcterms:W3CDTF">2025-05-22T23:18:01Z</dcterms:created>
  <dcterms:modified xsi:type="dcterms:W3CDTF">2025-05-23T08:39:11Z</dcterms:modified>
</cp:coreProperties>
</file>