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sldIdLst>
    <p:sldId id="256" r:id="rId2"/>
    <p:sldId id="281" r:id="rId3"/>
    <p:sldId id="257" r:id="rId4"/>
    <p:sldId id="274" r:id="rId5"/>
    <p:sldId id="275" r:id="rId6"/>
    <p:sldId id="276" r:id="rId7"/>
    <p:sldId id="279" r:id="rId8"/>
    <p:sldId id="259" r:id="rId9"/>
    <p:sldId id="258" r:id="rId10"/>
    <p:sldId id="260" r:id="rId11"/>
    <p:sldId id="261" r:id="rId12"/>
    <p:sldId id="262" r:id="rId13"/>
    <p:sldId id="268" r:id="rId14"/>
    <p:sldId id="263" r:id="rId15"/>
    <p:sldId id="264" r:id="rId16"/>
    <p:sldId id="265" r:id="rId17"/>
    <p:sldId id="266" r:id="rId18"/>
    <p:sldId id="269" r:id="rId19"/>
    <p:sldId id="270" r:id="rId20"/>
    <p:sldId id="271" r:id="rId21"/>
    <p:sldId id="272" r:id="rId22"/>
    <p:sldId id="273" r:id="rId23"/>
    <p:sldId id="280"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3" autoAdjust="0"/>
    <p:restoredTop sz="94660"/>
  </p:normalViewPr>
  <p:slideViewPr>
    <p:cSldViewPr snapToGrid="0">
      <p:cViewPr varScale="1">
        <p:scale>
          <a:sx n="161" d="100"/>
          <a:sy n="161" d="100"/>
        </p:scale>
        <p:origin x="150" y="2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dirty="0"/>
              <a:t>18/06/25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18/06/25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18/06/25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18/06/25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7" name="Date Placeholder 6"/>
          <p:cNvSpPr>
            <a:spLocks noGrp="1"/>
          </p:cNvSpPr>
          <p:nvPr>
            <p:ph type="dt" sz="half" idx="10"/>
          </p:nvPr>
        </p:nvSpPr>
        <p:spPr/>
        <p:txBody>
          <a:bodyPr/>
          <a:lstStyle/>
          <a:p>
            <a:fld id="{1160EA64-D806-43AC-9DF2-F8C432F32B4C}" type="datetimeFigureOut">
              <a:rPr lang="en-US" dirty="0"/>
              <a:t>18/06/25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18/06/25</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7" name="Date Placeholder 6"/>
          <p:cNvSpPr>
            <a:spLocks noGrp="1"/>
          </p:cNvSpPr>
          <p:nvPr>
            <p:ph type="dt" sz="half" idx="10"/>
          </p:nvPr>
        </p:nvSpPr>
        <p:spPr/>
        <p:txBody>
          <a:bodyPr/>
          <a:lstStyle/>
          <a:p>
            <a:fld id="{4F7D4976-E339-4826-83B7-FBD03F55ECF8}" type="datetimeFigureOut">
              <a:rPr lang="en-US" dirty="0"/>
              <a:t>18/06/25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
        <p:nvSpPr>
          <p:cNvPr id="10" name="Title 9"/>
          <p:cNvSpPr>
            <a:spLocks noGrp="1"/>
          </p:cNvSpPr>
          <p:nvPr>
            <p:ph type="title"/>
          </p:nvPr>
        </p:nvSpPr>
        <p:spPr/>
        <p:txBody>
          <a:bodyPr/>
          <a:lstStyle/>
          <a:p>
            <a:r>
              <a:rPr lang="en-US" smtClean="0"/>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18/06/25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18/06/25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9" name="Date Placeholder 8"/>
          <p:cNvSpPr>
            <a:spLocks noGrp="1"/>
          </p:cNvSpPr>
          <p:nvPr>
            <p:ph type="dt" sz="half" idx="10"/>
          </p:nvPr>
        </p:nvSpPr>
        <p:spPr/>
        <p:txBody>
          <a:bodyPr/>
          <a:lstStyle/>
          <a:p>
            <a:fld id="{D1BE4249-C0D0-4B06-8692-E8BB871AF643}" type="datetimeFigureOut">
              <a:rPr lang="en-US" dirty="0"/>
              <a:t>18/06/25</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18/06/25</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18/06/25</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s://github.com/atahanturk/CMP656/"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200" dirty="0"/>
              <a:t>Zero-Shot </a:t>
            </a:r>
            <a:r>
              <a:rPr lang="en-US" sz="3200" dirty="0" smtClean="0"/>
              <a:t>REBOOT-State </a:t>
            </a:r>
            <a:r>
              <a:rPr lang="en-US" sz="3200" dirty="0"/>
              <a:t>Detection across Android Malware Families</a:t>
            </a:r>
          </a:p>
        </p:txBody>
      </p:sp>
      <p:sp>
        <p:nvSpPr>
          <p:cNvPr id="3" name="Subtitle 2"/>
          <p:cNvSpPr>
            <a:spLocks noGrp="1"/>
          </p:cNvSpPr>
          <p:nvPr>
            <p:ph type="subTitle" idx="1"/>
          </p:nvPr>
        </p:nvSpPr>
        <p:spPr>
          <a:xfrm>
            <a:off x="2695194" y="4115038"/>
            <a:ext cx="6801612" cy="718220"/>
          </a:xfrm>
        </p:spPr>
        <p:txBody>
          <a:bodyPr>
            <a:normAutofit/>
          </a:bodyPr>
          <a:lstStyle/>
          <a:p>
            <a:r>
              <a:rPr lang="en-US" sz="1800" dirty="0" smtClean="0"/>
              <a:t>Inspired by </a:t>
            </a:r>
            <a:r>
              <a:rPr lang="en-US" sz="1800" dirty="0"/>
              <a:t>the research paper: “Detecting New Obfuscated Malware Variants: A Lightweight and Interpretable Machine Learning </a:t>
            </a:r>
            <a:r>
              <a:rPr lang="en-US" sz="1800" dirty="0" smtClean="0"/>
              <a:t>Approach”</a:t>
            </a:r>
            <a:endParaRPr lang="en-US" sz="1800" dirty="0"/>
          </a:p>
        </p:txBody>
      </p:sp>
      <p:sp>
        <p:nvSpPr>
          <p:cNvPr id="4" name="Subtitle 2"/>
          <p:cNvSpPr txBox="1">
            <a:spLocks/>
          </p:cNvSpPr>
          <p:nvPr/>
        </p:nvSpPr>
        <p:spPr>
          <a:xfrm>
            <a:off x="2695194" y="5146212"/>
            <a:ext cx="6801612" cy="718220"/>
          </a:xfrm>
          <a:prstGeom prst="rect">
            <a:avLst/>
          </a:prstGeom>
          <a:noFill/>
        </p:spPr>
        <p:txBody>
          <a:bodyPr vert="horz" lIns="91440" tIns="45720" rIns="91440" bIns="45720" rtlCol="0">
            <a:normAutofit lnSpcReduction="10000"/>
          </a:bodyPr>
          <a:lstStyle>
            <a:lvl1pPr marL="0" indent="0" algn="ctr" defTabSz="914400" rtl="0" eaLnBrk="1" latinLnBrk="0" hangingPunct="1">
              <a:lnSpc>
                <a:spcPct val="100000"/>
              </a:lnSpc>
              <a:spcBef>
                <a:spcPts val="1000"/>
              </a:spcBef>
              <a:buClr>
                <a:schemeClr val="accent2"/>
              </a:buClr>
              <a:buFont typeface="Arial" panose="020B0604020202020204" pitchFamily="34" charset="0"/>
              <a:buNone/>
              <a:defRPr sz="2000" kern="1200">
                <a:solidFill>
                  <a:schemeClr val="tx1">
                    <a:lumMod val="75000"/>
                    <a:lumOff val="25000"/>
                  </a:schemeClr>
                </a:solidFill>
                <a:latin typeface="+mn-lt"/>
                <a:ea typeface="+mn-ea"/>
                <a:cs typeface="+mn-cs"/>
              </a:defRPr>
            </a:lvl1pPr>
            <a:lvl2pPr marL="457200" indent="0" algn="ctr" defTabSz="914400" rtl="0" eaLnBrk="1" latinLnBrk="0" hangingPunct="1">
              <a:lnSpc>
                <a:spcPct val="100000"/>
              </a:lnSpc>
              <a:spcBef>
                <a:spcPts val="1000"/>
              </a:spcBef>
              <a:buClr>
                <a:schemeClr val="accent2"/>
              </a:buClr>
              <a:buFont typeface="Arial" panose="020B0604020202020204" pitchFamily="34" charset="0"/>
              <a:buNone/>
              <a:defRPr sz="2000" kern="1200">
                <a:solidFill>
                  <a:schemeClr val="tx1">
                    <a:lumMod val="85000"/>
                    <a:lumOff val="15000"/>
                  </a:schemeClr>
                </a:solidFill>
                <a:latin typeface="+mn-lt"/>
                <a:ea typeface="+mn-ea"/>
                <a:cs typeface="+mn-cs"/>
              </a:defRPr>
            </a:lvl2pPr>
            <a:lvl3pPr marL="914400" indent="0" algn="ctr" defTabSz="914400" rtl="0" eaLnBrk="1" latinLnBrk="0" hangingPunct="1">
              <a:lnSpc>
                <a:spcPct val="100000"/>
              </a:lnSpc>
              <a:spcBef>
                <a:spcPts val="1000"/>
              </a:spcBef>
              <a:buClr>
                <a:schemeClr val="accent2"/>
              </a:buClr>
              <a:buFont typeface="Arial" panose="020B0604020202020204" pitchFamily="34" charset="0"/>
              <a:buNone/>
              <a:defRPr sz="1800" kern="1200">
                <a:solidFill>
                  <a:schemeClr val="tx1">
                    <a:lumMod val="85000"/>
                    <a:lumOff val="15000"/>
                  </a:schemeClr>
                </a:solidFill>
                <a:latin typeface="+mn-lt"/>
                <a:ea typeface="+mn-ea"/>
                <a:cs typeface="+mn-cs"/>
              </a:defRPr>
            </a:lvl3pPr>
            <a:lvl4pPr marL="13716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lumMod val="85000"/>
                    <a:lumOff val="15000"/>
                  </a:schemeClr>
                </a:solidFill>
                <a:latin typeface="+mn-lt"/>
                <a:ea typeface="+mn-ea"/>
                <a:cs typeface="+mn-cs"/>
              </a:defRPr>
            </a:lvl4pPr>
            <a:lvl5pPr marL="18288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lumMod val="85000"/>
                    <a:lumOff val="15000"/>
                  </a:schemeClr>
                </a:solidFill>
                <a:latin typeface="+mn-lt"/>
                <a:ea typeface="+mn-ea"/>
                <a:cs typeface="+mn-cs"/>
              </a:defRPr>
            </a:lvl5pPr>
            <a:lvl6pPr marL="22860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100000"/>
              </a:lnSpc>
              <a:spcBef>
                <a:spcPts val="1000"/>
              </a:spcBef>
              <a:buClr>
                <a:schemeClr val="accent2"/>
              </a:buClr>
              <a:buFont typeface="Arial" panose="020B0604020202020204" pitchFamily="34" charset="0"/>
              <a:buNone/>
              <a:defRPr sz="1600" kern="1200" baseline="0">
                <a:solidFill>
                  <a:schemeClr val="tx1"/>
                </a:solidFill>
                <a:latin typeface="+mn-lt"/>
                <a:ea typeface="+mn-ea"/>
                <a:cs typeface="+mn-cs"/>
              </a:defRPr>
            </a:lvl8pPr>
            <a:lvl9pPr marL="3657600" indent="0" algn="ctr" defTabSz="914400" rtl="0" eaLnBrk="1" latinLnBrk="0" hangingPunct="1">
              <a:lnSpc>
                <a:spcPct val="100000"/>
              </a:lnSpc>
              <a:spcBef>
                <a:spcPts val="1000"/>
              </a:spcBef>
              <a:buClr>
                <a:schemeClr val="accent2"/>
              </a:buClr>
              <a:buFont typeface="Arial" panose="020B0604020202020204" pitchFamily="34" charset="0"/>
              <a:buNone/>
              <a:defRPr sz="1600" kern="1200" baseline="0">
                <a:solidFill>
                  <a:schemeClr val="tx1"/>
                </a:solidFill>
                <a:latin typeface="+mn-lt"/>
                <a:ea typeface="+mn-ea"/>
                <a:cs typeface="+mn-cs"/>
              </a:defRPr>
            </a:lvl9pPr>
          </a:lstStyle>
          <a:p>
            <a:pPr algn="r"/>
            <a:r>
              <a:rPr lang="en-US" sz="1800" dirty="0" smtClean="0">
                <a:solidFill>
                  <a:srgbClr val="002060"/>
                </a:solidFill>
              </a:rPr>
              <a:t>Abdullah Atahan TÜRK</a:t>
            </a:r>
          </a:p>
          <a:p>
            <a:pPr algn="r"/>
            <a:r>
              <a:rPr lang="en-US" sz="1800" dirty="0" smtClean="0">
                <a:solidFill>
                  <a:srgbClr val="002060"/>
                </a:solidFill>
              </a:rPr>
              <a:t>N24120222</a:t>
            </a:r>
            <a:endParaRPr lang="en-US" sz="1800" dirty="0">
              <a:solidFill>
                <a:srgbClr val="002060"/>
              </a:solidFill>
            </a:endParaRPr>
          </a:p>
        </p:txBody>
      </p:sp>
    </p:spTree>
    <p:extLst>
      <p:ext uri="{BB962C8B-B14F-4D97-AF65-F5344CB8AC3E}">
        <p14:creationId xmlns:p14="http://schemas.microsoft.com/office/powerpoint/2010/main" val="335427684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31136" y="620307"/>
            <a:ext cx="7729728" cy="1188720"/>
          </a:xfrm>
        </p:spPr>
        <p:txBody>
          <a:bodyPr/>
          <a:lstStyle/>
          <a:p>
            <a:r>
              <a:rPr lang="en-US" dirty="0" smtClean="0"/>
              <a:t>DATASET AND DATA PREPARATION</a:t>
            </a:r>
            <a:endParaRPr lang="en-US" dirty="0"/>
          </a:p>
        </p:txBody>
      </p:sp>
      <p:sp>
        <p:nvSpPr>
          <p:cNvPr id="3" name="Content Placeholder 2"/>
          <p:cNvSpPr>
            <a:spLocks noGrp="1"/>
          </p:cNvSpPr>
          <p:nvPr>
            <p:ph idx="1"/>
          </p:nvPr>
        </p:nvSpPr>
        <p:spPr>
          <a:xfrm>
            <a:off x="2231136" y="2012868"/>
            <a:ext cx="7729728" cy="3727159"/>
          </a:xfrm>
        </p:spPr>
        <p:txBody>
          <a:bodyPr>
            <a:noAutofit/>
          </a:bodyPr>
          <a:lstStyle/>
          <a:p>
            <a:pPr algn="just"/>
            <a:r>
              <a:rPr lang="en-US" sz="2000" dirty="0" smtClean="0"/>
              <a:t>CCCS-CIC-AndMal-2020 dataset’s dynamic analysis part.</a:t>
            </a:r>
          </a:p>
          <a:p>
            <a:pPr algn="just"/>
            <a:r>
              <a:rPr lang="en-US" sz="2000" dirty="0" smtClean="0"/>
              <a:t>Contains 14 android malware families (category column in the dataset) and their </a:t>
            </a:r>
            <a:r>
              <a:rPr lang="en-US" sz="2000" dirty="0"/>
              <a:t>behavioral </a:t>
            </a:r>
            <a:r>
              <a:rPr lang="en-US" sz="2000" dirty="0" smtClean="0"/>
              <a:t>feature changes before and after system reboots. (53439 rows)</a:t>
            </a:r>
          </a:p>
          <a:p>
            <a:pPr algn="just"/>
            <a:r>
              <a:rPr lang="en-US" sz="2000" dirty="0" smtClean="0"/>
              <a:t>Six </a:t>
            </a:r>
            <a:r>
              <a:rPr lang="en-US" sz="2000" dirty="0"/>
              <a:t>categories of features are extracted after executing the malware in an emulated </a:t>
            </a:r>
            <a:r>
              <a:rPr lang="en-US" sz="2000" dirty="0" smtClean="0"/>
              <a:t>environment: </a:t>
            </a:r>
            <a:r>
              <a:rPr lang="en-US" sz="2000" dirty="0"/>
              <a:t>Memory,  API, Network, Battery, Logcat, Process</a:t>
            </a:r>
            <a:r>
              <a:rPr lang="en-US" sz="2000" dirty="0" smtClean="0"/>
              <a:t>.</a:t>
            </a:r>
            <a:endParaRPr lang="en-US" sz="2000" dirty="0"/>
          </a:p>
          <a:p>
            <a:pPr algn="just"/>
            <a:r>
              <a:rPr lang="en-US" sz="2000" dirty="0" smtClean="0"/>
              <a:t>The </a:t>
            </a:r>
            <a:r>
              <a:rPr lang="en-US" sz="2000" dirty="0"/>
              <a:t>features for each of the malware families were in separate csv files, they were merged into a single csv file, and a new column was added indicating their </a:t>
            </a:r>
            <a:r>
              <a:rPr lang="en-US" sz="2000" dirty="0" smtClean="0"/>
              <a:t>reboot </a:t>
            </a:r>
            <a:r>
              <a:rPr lang="en-US" sz="2000" dirty="0"/>
              <a:t>status.</a:t>
            </a:r>
          </a:p>
        </p:txBody>
      </p:sp>
    </p:spTree>
    <p:extLst>
      <p:ext uri="{BB962C8B-B14F-4D97-AF65-F5344CB8AC3E}">
        <p14:creationId xmlns:p14="http://schemas.microsoft.com/office/powerpoint/2010/main" val="352763181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8893" y="501555"/>
            <a:ext cx="7729728" cy="1188720"/>
          </a:xfrm>
        </p:spPr>
        <p:txBody>
          <a:bodyPr/>
          <a:lstStyle/>
          <a:p>
            <a:r>
              <a:rPr lang="en-US" dirty="0" smtClean="0"/>
              <a:t>Malware category and reboot state distribution</a:t>
            </a:r>
            <a:endParaRPr lang="en-US" dirty="0"/>
          </a:p>
        </p:txBody>
      </p:sp>
      <p:pic>
        <p:nvPicPr>
          <p:cNvPr id="5" name="Content Placeholder 4"/>
          <p:cNvPicPr>
            <a:picLocks noGrp="1" noChangeAspect="1"/>
          </p:cNvPicPr>
          <p:nvPr>
            <p:ph sz="half" idx="1"/>
          </p:nvPr>
        </p:nvPicPr>
        <p:blipFill>
          <a:blip r:embed="rId2"/>
          <a:stretch>
            <a:fillRect/>
          </a:stretch>
        </p:blipFill>
        <p:spPr>
          <a:xfrm>
            <a:off x="3204402" y="1818647"/>
            <a:ext cx="5618710" cy="3101982"/>
          </a:xfrm>
          <a:prstGeom prst="rect">
            <a:avLst/>
          </a:prstGeom>
        </p:spPr>
      </p:pic>
      <p:pic>
        <p:nvPicPr>
          <p:cNvPr id="6" name="Content Placeholder 5"/>
          <p:cNvPicPr>
            <a:picLocks noGrp="1" noChangeAspect="1"/>
          </p:cNvPicPr>
          <p:nvPr>
            <p:ph sz="half" idx="2"/>
          </p:nvPr>
        </p:nvPicPr>
        <p:blipFill>
          <a:blip r:embed="rId3"/>
          <a:stretch>
            <a:fillRect/>
          </a:stretch>
        </p:blipFill>
        <p:spPr>
          <a:xfrm>
            <a:off x="3204403" y="5049001"/>
            <a:ext cx="5618710" cy="1413163"/>
          </a:xfrm>
          <a:prstGeom prst="rect">
            <a:avLst/>
          </a:prstGeom>
        </p:spPr>
      </p:pic>
    </p:spTree>
    <p:extLst>
      <p:ext uri="{BB962C8B-B14F-4D97-AF65-F5344CB8AC3E}">
        <p14:creationId xmlns:p14="http://schemas.microsoft.com/office/powerpoint/2010/main" val="310917958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31136" y="436240"/>
            <a:ext cx="7729728" cy="1188720"/>
          </a:xfrm>
        </p:spPr>
        <p:txBody>
          <a:bodyPr/>
          <a:lstStyle/>
          <a:p>
            <a:r>
              <a:rPr lang="en-US" dirty="0" smtClean="0"/>
              <a:t>Bınary classıfıcatıon</a:t>
            </a:r>
            <a:endParaRPr lang="en-US" dirty="0"/>
          </a:p>
        </p:txBody>
      </p:sp>
      <p:sp>
        <p:nvSpPr>
          <p:cNvPr id="3" name="Content Placeholder 2"/>
          <p:cNvSpPr>
            <a:spLocks noGrp="1"/>
          </p:cNvSpPr>
          <p:nvPr>
            <p:ph idx="1"/>
          </p:nvPr>
        </p:nvSpPr>
        <p:spPr>
          <a:xfrm>
            <a:off x="2231136" y="1894114"/>
            <a:ext cx="7729728" cy="3845913"/>
          </a:xfrm>
        </p:spPr>
        <p:txBody>
          <a:bodyPr>
            <a:normAutofit/>
          </a:bodyPr>
          <a:lstStyle/>
          <a:p>
            <a:pPr algn="just"/>
            <a:r>
              <a:rPr lang="en-US" dirty="0"/>
              <a:t>Used SMOTE to oversample the minority class so both Before/After have equal </a:t>
            </a:r>
            <a:r>
              <a:rPr lang="en-US" dirty="0" smtClean="0"/>
              <a:t>representation.</a:t>
            </a:r>
          </a:p>
          <a:p>
            <a:pPr algn="just"/>
            <a:r>
              <a:rPr lang="en-US" dirty="0"/>
              <a:t>Stratified 80/20 split on the balanced, scaled data.</a:t>
            </a:r>
          </a:p>
          <a:p>
            <a:pPr algn="just"/>
            <a:r>
              <a:rPr lang="en-US" dirty="0" smtClean="0"/>
              <a:t>To </a:t>
            </a:r>
            <a:r>
              <a:rPr lang="en-US" dirty="0"/>
              <a:t>determine which algorithms can reliably distinguish between pre-execution and post-execution </a:t>
            </a:r>
            <a:r>
              <a:rPr lang="en-US" dirty="0" smtClean="0"/>
              <a:t>behaviors, binary classification with 5 different ML algorithms have been done:</a:t>
            </a:r>
          </a:p>
          <a:p>
            <a:pPr lvl="1" algn="just"/>
            <a:r>
              <a:rPr lang="en-US" sz="1200" dirty="0" smtClean="0"/>
              <a:t>Logistic Regression</a:t>
            </a:r>
          </a:p>
          <a:p>
            <a:pPr lvl="1" algn="just"/>
            <a:r>
              <a:rPr lang="en-US" sz="1200" dirty="0" smtClean="0"/>
              <a:t>Random Forest</a:t>
            </a:r>
          </a:p>
          <a:p>
            <a:pPr lvl="1" algn="just"/>
            <a:r>
              <a:rPr lang="en-US" sz="1200" dirty="0" smtClean="0"/>
              <a:t>Decision Tree</a:t>
            </a:r>
          </a:p>
          <a:p>
            <a:pPr lvl="1" algn="just"/>
            <a:r>
              <a:rPr lang="en-US" sz="1200" dirty="0" err="1"/>
              <a:t>X</a:t>
            </a:r>
            <a:r>
              <a:rPr lang="en-US" sz="1200" dirty="0" err="1" smtClean="0"/>
              <a:t>GBoost</a:t>
            </a:r>
            <a:endParaRPr lang="en-US" sz="1200" dirty="0" smtClean="0"/>
          </a:p>
          <a:p>
            <a:pPr lvl="1" algn="just"/>
            <a:r>
              <a:rPr lang="en-US" sz="1200" dirty="0" err="1" smtClean="0"/>
              <a:t>LightGBM</a:t>
            </a:r>
            <a:endParaRPr lang="en-US" sz="1200" dirty="0" smtClean="0"/>
          </a:p>
        </p:txBody>
      </p:sp>
    </p:spTree>
    <p:extLst>
      <p:ext uri="{BB962C8B-B14F-4D97-AF65-F5344CB8AC3E}">
        <p14:creationId xmlns:p14="http://schemas.microsoft.com/office/powerpoint/2010/main" val="339169578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t>RESULTS </a:t>
            </a:r>
            <a:r>
              <a:rPr lang="en-US" sz="2400" dirty="0"/>
              <a:t>ACHIEVED BY RF AND LIGHTGBM</a:t>
            </a:r>
          </a:p>
        </p:txBody>
      </p:sp>
      <p:pic>
        <p:nvPicPr>
          <p:cNvPr id="5" name="Content Placeholder 4"/>
          <p:cNvPicPr>
            <a:picLocks noGrp="1" noChangeAspect="1"/>
          </p:cNvPicPr>
          <p:nvPr>
            <p:ph sz="half" idx="1"/>
          </p:nvPr>
        </p:nvPicPr>
        <p:blipFill>
          <a:blip r:embed="rId2"/>
          <a:stretch>
            <a:fillRect/>
          </a:stretch>
        </p:blipFill>
        <p:spPr>
          <a:xfrm>
            <a:off x="2066306" y="2356467"/>
            <a:ext cx="3583667" cy="3979019"/>
          </a:xfrm>
          <a:prstGeom prst="rect">
            <a:avLst/>
          </a:prstGeom>
        </p:spPr>
      </p:pic>
      <p:pic>
        <p:nvPicPr>
          <p:cNvPr id="6" name="Content Placeholder 5"/>
          <p:cNvPicPr>
            <a:picLocks noGrp="1" noChangeAspect="1"/>
          </p:cNvPicPr>
          <p:nvPr>
            <p:ph sz="half" idx="2"/>
          </p:nvPr>
        </p:nvPicPr>
        <p:blipFill>
          <a:blip r:embed="rId3"/>
          <a:stretch>
            <a:fillRect/>
          </a:stretch>
        </p:blipFill>
        <p:spPr>
          <a:xfrm>
            <a:off x="6175887" y="2356889"/>
            <a:ext cx="4066581" cy="3978597"/>
          </a:xfrm>
          <a:prstGeom prst="rect">
            <a:avLst/>
          </a:prstGeom>
        </p:spPr>
      </p:pic>
    </p:spTree>
    <p:extLst>
      <p:ext uri="{BB962C8B-B14F-4D97-AF65-F5344CB8AC3E}">
        <p14:creationId xmlns:p14="http://schemas.microsoft.com/office/powerpoint/2010/main" val="25036534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31136" y="471866"/>
            <a:ext cx="7729728" cy="1188720"/>
          </a:xfrm>
        </p:spPr>
        <p:txBody>
          <a:bodyPr/>
          <a:lstStyle/>
          <a:p>
            <a:r>
              <a:rPr lang="en-US" dirty="0" smtClean="0"/>
              <a:t>Best results achıeved by </a:t>
            </a:r>
            <a:r>
              <a:rPr lang="en-US" dirty="0" err="1" smtClean="0"/>
              <a:t>xgboost</a:t>
            </a:r>
            <a:endParaRPr lang="en-US" dirty="0"/>
          </a:p>
        </p:txBody>
      </p:sp>
      <p:pic>
        <p:nvPicPr>
          <p:cNvPr id="4" name="Content Placeholder 3"/>
          <p:cNvPicPr>
            <a:picLocks noGrp="1" noChangeAspect="1"/>
          </p:cNvPicPr>
          <p:nvPr>
            <p:ph idx="1"/>
          </p:nvPr>
        </p:nvPicPr>
        <p:blipFill>
          <a:blip r:embed="rId2"/>
          <a:stretch>
            <a:fillRect/>
          </a:stretch>
        </p:blipFill>
        <p:spPr>
          <a:xfrm>
            <a:off x="3720935" y="1927483"/>
            <a:ext cx="4750129" cy="4520416"/>
          </a:xfrm>
          <a:prstGeom prst="rect">
            <a:avLst/>
          </a:prstGeom>
        </p:spPr>
      </p:pic>
    </p:spTree>
    <p:extLst>
      <p:ext uri="{BB962C8B-B14F-4D97-AF65-F5344CB8AC3E}">
        <p14:creationId xmlns:p14="http://schemas.microsoft.com/office/powerpoint/2010/main" val="403712882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 extractıon</a:t>
            </a:r>
            <a:endParaRPr lang="en-US" dirty="0"/>
          </a:p>
        </p:txBody>
      </p:sp>
      <p:sp>
        <p:nvSpPr>
          <p:cNvPr id="3" name="Content Placeholder 2"/>
          <p:cNvSpPr>
            <a:spLocks noGrp="1"/>
          </p:cNvSpPr>
          <p:nvPr>
            <p:ph idx="1"/>
          </p:nvPr>
        </p:nvSpPr>
        <p:spPr/>
        <p:txBody>
          <a:bodyPr>
            <a:normAutofit/>
          </a:bodyPr>
          <a:lstStyle/>
          <a:p>
            <a:pPr algn="just"/>
            <a:r>
              <a:rPr lang="en-US" sz="2000" dirty="0"/>
              <a:t>In order to find the </a:t>
            </a:r>
            <a:r>
              <a:rPr lang="en-US" sz="2000" dirty="0" smtClean="0"/>
              <a:t>most </a:t>
            </a:r>
            <a:r>
              <a:rPr lang="en-US" sz="2000" dirty="0"/>
              <a:t>effective </a:t>
            </a:r>
            <a:r>
              <a:rPr lang="en-US" sz="2000" dirty="0" smtClean="0"/>
              <a:t>reboot-predictive features</a:t>
            </a:r>
            <a:r>
              <a:rPr lang="en-US" sz="2000" dirty="0"/>
              <a:t>, the 5 most important features were found in all malware </a:t>
            </a:r>
            <a:r>
              <a:rPr lang="en-US" sz="2000" dirty="0" smtClean="0"/>
              <a:t>categories </a:t>
            </a:r>
            <a:r>
              <a:rPr lang="en-US" sz="2000" dirty="0"/>
              <a:t>one by one and their total frequency was examined</a:t>
            </a:r>
            <a:r>
              <a:rPr lang="en-US" sz="2000" dirty="0" smtClean="0"/>
              <a:t>.</a:t>
            </a:r>
          </a:p>
          <a:p>
            <a:pPr algn="just"/>
            <a:r>
              <a:rPr lang="en-US" sz="2000" dirty="0"/>
              <a:t>This may </a:t>
            </a:r>
            <a:r>
              <a:rPr lang="en-US" sz="2000" dirty="0" smtClean="0"/>
              <a:t>be </a:t>
            </a:r>
            <a:r>
              <a:rPr lang="en-US" sz="2000" dirty="0"/>
              <a:t>helpful to identify a few metrics that consistently distinguish between pre-execution and post-execution across all malware families</a:t>
            </a:r>
            <a:r>
              <a:rPr lang="en-US" sz="2000" dirty="0" smtClean="0"/>
              <a:t>.</a:t>
            </a:r>
          </a:p>
          <a:p>
            <a:pPr algn="just"/>
            <a:r>
              <a:rPr lang="en-US" sz="2000" dirty="0" err="1"/>
              <a:t>XGBoost</a:t>
            </a:r>
            <a:r>
              <a:rPr lang="en-US" sz="2000" dirty="0"/>
              <a:t> was used because it achieved the best results in binary classification.</a:t>
            </a:r>
          </a:p>
        </p:txBody>
      </p:sp>
    </p:spTree>
    <p:extLst>
      <p:ext uri="{BB962C8B-B14F-4D97-AF65-F5344CB8AC3E}">
        <p14:creationId xmlns:p14="http://schemas.microsoft.com/office/powerpoint/2010/main" val="290059696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most effective reboot-predictive </a:t>
            </a:r>
            <a:r>
              <a:rPr lang="en-US" dirty="0" smtClean="0"/>
              <a:t>5 features</a:t>
            </a:r>
            <a:endParaRPr lang="en-US" dirty="0"/>
          </a:p>
        </p:txBody>
      </p:sp>
      <p:pic>
        <p:nvPicPr>
          <p:cNvPr id="4" name="Content Placeholder 3"/>
          <p:cNvPicPr>
            <a:picLocks noGrp="1" noChangeAspect="1"/>
          </p:cNvPicPr>
          <p:nvPr>
            <p:ph idx="1"/>
          </p:nvPr>
        </p:nvPicPr>
        <p:blipFill>
          <a:blip r:embed="rId2"/>
          <a:stretch>
            <a:fillRect/>
          </a:stretch>
        </p:blipFill>
        <p:spPr>
          <a:xfrm>
            <a:off x="2231136" y="2638424"/>
            <a:ext cx="7729728" cy="3639129"/>
          </a:xfrm>
          <a:prstGeom prst="rect">
            <a:avLst/>
          </a:prstGeom>
        </p:spPr>
      </p:pic>
    </p:spTree>
    <p:extLst>
      <p:ext uri="{BB962C8B-B14F-4D97-AF65-F5344CB8AC3E}">
        <p14:creationId xmlns:p14="http://schemas.microsoft.com/office/powerpoint/2010/main" val="320894441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31136" y="560931"/>
            <a:ext cx="7729728" cy="1188720"/>
          </a:xfrm>
        </p:spPr>
        <p:txBody>
          <a:bodyPr/>
          <a:lstStyle/>
          <a:p>
            <a:r>
              <a:rPr lang="en-US" dirty="0" smtClean="0"/>
              <a:t>ZERO-SHOT REBOOT STATE DETECTION</a:t>
            </a:r>
            <a:endParaRPr lang="en-US" dirty="0"/>
          </a:p>
        </p:txBody>
      </p:sp>
      <p:sp>
        <p:nvSpPr>
          <p:cNvPr id="3" name="Content Placeholder 2"/>
          <p:cNvSpPr>
            <a:spLocks noGrp="1"/>
          </p:cNvSpPr>
          <p:nvPr>
            <p:ph idx="1"/>
          </p:nvPr>
        </p:nvSpPr>
        <p:spPr>
          <a:xfrm>
            <a:off x="2231136" y="1989117"/>
            <a:ext cx="7729728" cy="4292929"/>
          </a:xfrm>
        </p:spPr>
        <p:txBody>
          <a:bodyPr>
            <a:noAutofit/>
          </a:bodyPr>
          <a:lstStyle/>
          <a:p>
            <a:pPr algn="just"/>
            <a:r>
              <a:rPr lang="en-US" sz="2400" dirty="0"/>
              <a:t>Collected the top-5 most important features </a:t>
            </a:r>
            <a:r>
              <a:rPr lang="en-US" sz="2400" b="1" dirty="0"/>
              <a:t>per</a:t>
            </a:r>
            <a:r>
              <a:rPr lang="en-US" sz="2400" dirty="0"/>
              <a:t> </a:t>
            </a:r>
            <a:r>
              <a:rPr lang="en-US" sz="2400" dirty="0" smtClean="0"/>
              <a:t>category from previous feature extraction process.</a:t>
            </a:r>
          </a:p>
          <a:p>
            <a:pPr algn="just"/>
            <a:r>
              <a:rPr lang="en-US" sz="2400" dirty="0"/>
              <a:t>To enforce zero-shot learning, </a:t>
            </a:r>
            <a:r>
              <a:rPr lang="en-US" sz="2400" dirty="0" smtClean="0"/>
              <a:t>I </a:t>
            </a:r>
            <a:r>
              <a:rPr lang="en-US" sz="2400" dirty="0"/>
              <a:t>trained each model on </a:t>
            </a:r>
            <a:r>
              <a:rPr lang="en-US" sz="2400" dirty="0" smtClean="0"/>
              <a:t>%80 of </a:t>
            </a:r>
            <a:r>
              <a:rPr lang="en-US" sz="2400" dirty="0"/>
              <a:t>a single malware </a:t>
            </a:r>
            <a:r>
              <a:rPr lang="en-US" sz="2400" dirty="0" smtClean="0"/>
              <a:t>category’s </a:t>
            </a:r>
            <a:r>
              <a:rPr lang="en-US" sz="2400" dirty="0"/>
              <a:t>samples </a:t>
            </a:r>
            <a:r>
              <a:rPr lang="en-US" sz="2400" dirty="0" smtClean="0"/>
              <a:t>and </a:t>
            </a:r>
            <a:r>
              <a:rPr lang="en-US" sz="2400" dirty="0"/>
              <a:t>then tested it on the remaining </a:t>
            </a:r>
            <a:r>
              <a:rPr lang="en-US" sz="2400" dirty="0" smtClean="0"/>
              <a:t>%20 </a:t>
            </a:r>
            <a:r>
              <a:rPr lang="en-US" sz="2400" dirty="0"/>
              <a:t>of that </a:t>
            </a:r>
            <a:r>
              <a:rPr lang="en-US" sz="2400" dirty="0" smtClean="0"/>
              <a:t>category </a:t>
            </a:r>
            <a:r>
              <a:rPr lang="en-US" sz="2400" dirty="0"/>
              <a:t>plus all samples from every other </a:t>
            </a:r>
            <a:r>
              <a:rPr lang="en-US" sz="2400" dirty="0" smtClean="0"/>
              <a:t>category.</a:t>
            </a:r>
          </a:p>
          <a:p>
            <a:pPr algn="just"/>
            <a:r>
              <a:rPr lang="en-US" sz="2400" dirty="0" smtClean="0"/>
              <a:t>The model trained with </a:t>
            </a:r>
            <a:r>
              <a:rPr lang="en-US" sz="2400" dirty="0" err="1" smtClean="0"/>
              <a:t>XGBoost</a:t>
            </a:r>
            <a:r>
              <a:rPr lang="en-US" sz="2400" dirty="0" smtClean="0"/>
              <a:t>.</a:t>
            </a:r>
          </a:p>
          <a:p>
            <a:pPr algn="just"/>
            <a:r>
              <a:rPr lang="en-US" sz="2400" dirty="0" smtClean="0"/>
              <a:t>The model trained with</a:t>
            </a:r>
            <a:r>
              <a:rPr lang="en-US" sz="2400" b="1" dirty="0" smtClean="0"/>
              <a:t> Trojan</a:t>
            </a:r>
            <a:r>
              <a:rPr lang="en-US" sz="2400" dirty="0" smtClean="0"/>
              <a:t> malwares achieved </a:t>
            </a:r>
            <a:r>
              <a:rPr lang="en-US" sz="2400" dirty="0"/>
              <a:t>the highest zero-shot reboot-state </a:t>
            </a:r>
            <a:r>
              <a:rPr lang="en-US" sz="2400" dirty="0" smtClean="0"/>
              <a:t>accuracy on average (pre and post-reboot).</a:t>
            </a:r>
            <a:endParaRPr lang="en-US" sz="2400" dirty="0"/>
          </a:p>
        </p:txBody>
      </p:sp>
    </p:spTree>
    <p:extLst>
      <p:ext uri="{BB962C8B-B14F-4D97-AF65-F5344CB8AC3E}">
        <p14:creationId xmlns:p14="http://schemas.microsoft.com/office/powerpoint/2010/main" val="253601254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Zero-Shot Reboot Accuracy by Category</a:t>
            </a:r>
          </a:p>
        </p:txBody>
      </p:sp>
      <p:pic>
        <p:nvPicPr>
          <p:cNvPr id="5" name="Content Placeholder 4"/>
          <p:cNvPicPr>
            <a:picLocks noGrp="1" noChangeAspect="1"/>
          </p:cNvPicPr>
          <p:nvPr>
            <p:ph idx="1"/>
          </p:nvPr>
        </p:nvPicPr>
        <p:blipFill>
          <a:blip r:embed="rId2"/>
          <a:stretch>
            <a:fillRect/>
          </a:stretch>
        </p:blipFill>
        <p:spPr>
          <a:xfrm>
            <a:off x="4077194" y="2329871"/>
            <a:ext cx="4037611" cy="4250865"/>
          </a:xfrm>
          <a:prstGeom prst="rect">
            <a:avLst/>
          </a:prstGeom>
        </p:spPr>
      </p:pic>
    </p:spTree>
    <p:extLst>
      <p:ext uri="{BB962C8B-B14F-4D97-AF65-F5344CB8AC3E}">
        <p14:creationId xmlns:p14="http://schemas.microsoft.com/office/powerpoint/2010/main" val="100037991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Trojan-traıned model statıstıcs and confusıon matrıx</a:t>
            </a:r>
            <a:endParaRPr lang="en-US" dirty="0"/>
          </a:p>
        </p:txBody>
      </p:sp>
      <p:pic>
        <p:nvPicPr>
          <p:cNvPr id="4" name="Content Placeholder 3"/>
          <p:cNvPicPr>
            <a:picLocks noGrp="1" noChangeAspect="1"/>
          </p:cNvPicPr>
          <p:nvPr>
            <p:ph idx="1"/>
          </p:nvPr>
        </p:nvPicPr>
        <p:blipFill>
          <a:blip r:embed="rId2"/>
          <a:stretch>
            <a:fillRect/>
          </a:stretch>
        </p:blipFill>
        <p:spPr>
          <a:xfrm>
            <a:off x="4213761" y="2361722"/>
            <a:ext cx="3764478" cy="4126508"/>
          </a:xfrm>
          <a:prstGeom prst="rect">
            <a:avLst/>
          </a:prstGeom>
        </p:spPr>
      </p:pic>
    </p:spTree>
    <p:extLst>
      <p:ext uri="{BB962C8B-B14F-4D97-AF65-F5344CB8AC3E}">
        <p14:creationId xmlns:p14="http://schemas.microsoft.com/office/powerpoint/2010/main" val="214367943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31136" y="837210"/>
            <a:ext cx="7729728" cy="1316202"/>
          </a:xfrm>
        </p:spPr>
        <p:txBody>
          <a:bodyPr>
            <a:noAutofit/>
          </a:bodyPr>
          <a:lstStyle/>
          <a:p>
            <a:r>
              <a:rPr lang="en-US" sz="2000" dirty="0" smtClean="0"/>
              <a:t>Motıvatıon of the related work: Detecting </a:t>
            </a:r>
            <a:r>
              <a:rPr lang="en-US" sz="2000" dirty="0"/>
              <a:t>New Obfuscated Malware Variants</a:t>
            </a:r>
          </a:p>
        </p:txBody>
      </p:sp>
      <p:sp>
        <p:nvSpPr>
          <p:cNvPr id="3" name="Content Placeholder 2"/>
          <p:cNvSpPr>
            <a:spLocks noGrp="1"/>
          </p:cNvSpPr>
          <p:nvPr>
            <p:ph idx="1"/>
          </p:nvPr>
        </p:nvSpPr>
        <p:spPr/>
        <p:txBody>
          <a:bodyPr>
            <a:normAutofit/>
          </a:bodyPr>
          <a:lstStyle/>
          <a:p>
            <a:r>
              <a:rPr lang="en-US" sz="2000" dirty="0"/>
              <a:t>Evaluate how well ML-based detectors can spot entirely new, obfuscated malware families that were never seen during training</a:t>
            </a:r>
            <a:r>
              <a:rPr lang="en-US" sz="2000" dirty="0" smtClean="0"/>
              <a:t>.</a:t>
            </a:r>
          </a:p>
          <a:p>
            <a:r>
              <a:rPr lang="en-US" sz="2000" dirty="0"/>
              <a:t>Design a lightweight, high-accuracy system that remains interpretable and automatically adapts to emerging malware variants.</a:t>
            </a:r>
          </a:p>
        </p:txBody>
      </p:sp>
    </p:spTree>
    <p:extLst>
      <p:ext uri="{BB962C8B-B14F-4D97-AF65-F5344CB8AC3E}">
        <p14:creationId xmlns:p14="http://schemas.microsoft.com/office/powerpoint/2010/main" val="16766979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Trojan-traıned model accuracy by category</a:t>
            </a:r>
            <a:endParaRPr lang="en-US" dirty="0"/>
          </a:p>
        </p:txBody>
      </p:sp>
      <p:pic>
        <p:nvPicPr>
          <p:cNvPr id="4" name="Content Placeholder 3"/>
          <p:cNvPicPr>
            <a:picLocks noGrp="1" noChangeAspect="1"/>
          </p:cNvPicPr>
          <p:nvPr>
            <p:ph idx="1"/>
          </p:nvPr>
        </p:nvPicPr>
        <p:blipFill>
          <a:blip r:embed="rId2"/>
          <a:stretch>
            <a:fillRect/>
          </a:stretch>
        </p:blipFill>
        <p:spPr>
          <a:xfrm>
            <a:off x="2231136" y="2292615"/>
            <a:ext cx="7729728" cy="4145476"/>
          </a:xfrm>
          <a:prstGeom prst="rect">
            <a:avLst/>
          </a:prstGeom>
        </p:spPr>
      </p:pic>
    </p:spTree>
    <p:extLst>
      <p:ext uri="{BB962C8B-B14F-4D97-AF65-F5344CB8AC3E}">
        <p14:creationId xmlns:p14="http://schemas.microsoft.com/office/powerpoint/2010/main" val="128000367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29739" y="448115"/>
            <a:ext cx="7729728" cy="1188720"/>
          </a:xfrm>
        </p:spPr>
        <p:txBody>
          <a:bodyPr/>
          <a:lstStyle/>
          <a:p>
            <a:r>
              <a:rPr lang="en-US" dirty="0" smtClean="0"/>
              <a:t>Shap </a:t>
            </a:r>
            <a:r>
              <a:rPr lang="en-US" dirty="0"/>
              <a:t>Analysis of top 5 features of </a:t>
            </a:r>
            <a:r>
              <a:rPr lang="en-US" dirty="0" smtClean="0"/>
              <a:t>Trojan-TRAINED MODEL</a:t>
            </a:r>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28342" y="1902657"/>
            <a:ext cx="7731125" cy="3053469"/>
          </a:xfrm>
        </p:spPr>
      </p:pic>
      <p:sp>
        <p:nvSpPr>
          <p:cNvPr id="7" name="Rectangle 6"/>
          <p:cNvSpPr/>
          <p:nvPr/>
        </p:nvSpPr>
        <p:spPr>
          <a:xfrm>
            <a:off x="2228343" y="5221948"/>
            <a:ext cx="7731124" cy="1200329"/>
          </a:xfrm>
          <a:prstGeom prst="rect">
            <a:avLst/>
          </a:prstGeom>
        </p:spPr>
        <p:txBody>
          <a:bodyPr wrap="square">
            <a:spAutoFit/>
          </a:bodyPr>
          <a:lstStyle/>
          <a:p>
            <a:pPr algn="just"/>
            <a:r>
              <a:rPr lang="en-US" dirty="0" smtClean="0"/>
              <a:t>The total number of processes and the volume of logcat messages are the strongest, most consistent indicators of whether an Android malware sample runs “Before” vs. “After” reboot when the model was trained only on Trojan behavior.</a:t>
            </a:r>
            <a:endParaRPr lang="en-US" dirty="0"/>
          </a:p>
        </p:txBody>
      </p:sp>
    </p:spTree>
    <p:extLst>
      <p:ext uri="{BB962C8B-B14F-4D97-AF65-F5344CB8AC3E}">
        <p14:creationId xmlns:p14="http://schemas.microsoft.com/office/powerpoint/2010/main" val="407681088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31136" y="388739"/>
            <a:ext cx="7729728" cy="1188720"/>
          </a:xfrm>
        </p:spPr>
        <p:txBody>
          <a:bodyPr/>
          <a:lstStyle/>
          <a:p>
            <a:r>
              <a:rPr lang="en-US" dirty="0" smtClean="0"/>
              <a:t>CONCLUSION</a:t>
            </a:r>
            <a:endParaRPr lang="en-US" dirty="0"/>
          </a:p>
        </p:txBody>
      </p:sp>
      <p:sp>
        <p:nvSpPr>
          <p:cNvPr id="3" name="Content Placeholder 2"/>
          <p:cNvSpPr>
            <a:spLocks noGrp="1"/>
          </p:cNvSpPr>
          <p:nvPr>
            <p:ph idx="1"/>
          </p:nvPr>
        </p:nvSpPr>
        <p:spPr>
          <a:xfrm>
            <a:off x="2231136" y="1799112"/>
            <a:ext cx="7729728" cy="3940915"/>
          </a:xfrm>
        </p:spPr>
        <p:txBody>
          <a:bodyPr>
            <a:normAutofit/>
          </a:bodyPr>
          <a:lstStyle/>
          <a:p>
            <a:pPr algn="just"/>
            <a:r>
              <a:rPr lang="en-US" sz="2000" dirty="0"/>
              <a:t>Demonstrated that a model trained on just one Android family (e.g. Trojans) can predict pre- vs post-execution (“reboot”) with high accuracy (&gt; </a:t>
            </a:r>
            <a:r>
              <a:rPr lang="en-US" sz="2000" dirty="0" smtClean="0"/>
              <a:t>91 </a:t>
            </a:r>
            <a:r>
              <a:rPr lang="en-US" sz="2000" dirty="0"/>
              <a:t>%) on 13 completely unseen </a:t>
            </a:r>
            <a:r>
              <a:rPr lang="en-US" sz="2000" dirty="0" smtClean="0"/>
              <a:t>families.</a:t>
            </a:r>
          </a:p>
          <a:p>
            <a:pPr algn="just"/>
            <a:r>
              <a:rPr lang="en-US" sz="2000" dirty="0"/>
              <a:t>Discovered five dynamic metrics </a:t>
            </a:r>
            <a:r>
              <a:rPr lang="en-US" sz="2000" dirty="0" smtClean="0"/>
              <a:t>that </a:t>
            </a:r>
            <a:r>
              <a:rPr lang="en-US" sz="2000" dirty="0"/>
              <a:t>generalize across all malware categories</a:t>
            </a:r>
            <a:r>
              <a:rPr lang="en-US" sz="2000" dirty="0" smtClean="0"/>
              <a:t>.</a:t>
            </a:r>
          </a:p>
          <a:p>
            <a:pPr algn="just"/>
            <a:r>
              <a:rPr lang="en-US" sz="2000" dirty="0" err="1"/>
              <a:t>XGBoost</a:t>
            </a:r>
            <a:r>
              <a:rPr lang="en-US" sz="2000" dirty="0"/>
              <a:t> models using only five features run in microseconds per sample, suitable for real-time sandbox integration</a:t>
            </a:r>
            <a:r>
              <a:rPr lang="en-US" sz="2000" dirty="0" smtClean="0"/>
              <a:t>.</a:t>
            </a:r>
          </a:p>
          <a:p>
            <a:pPr algn="just"/>
            <a:r>
              <a:rPr lang="en-US" sz="2000" dirty="0"/>
              <a:t>SHAP analysis confirmed that higher process activity and log output reliably indicate “After” execution, making </a:t>
            </a:r>
            <a:r>
              <a:rPr lang="en-US" sz="2000" dirty="0" smtClean="0"/>
              <a:t>the </a:t>
            </a:r>
            <a:r>
              <a:rPr lang="en-US" sz="2000" dirty="0"/>
              <a:t>detection interpretable for security analysts.</a:t>
            </a:r>
          </a:p>
        </p:txBody>
      </p:sp>
    </p:spTree>
    <p:extLst>
      <p:ext uri="{BB962C8B-B14F-4D97-AF65-F5344CB8AC3E}">
        <p14:creationId xmlns:p14="http://schemas.microsoft.com/office/powerpoint/2010/main" val="186126188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GitHub reposıtory</a:t>
            </a:r>
            <a:endParaRPr lang="en-US" dirty="0"/>
          </a:p>
        </p:txBody>
      </p:sp>
      <p:sp>
        <p:nvSpPr>
          <p:cNvPr id="3" name="Content Placeholder 2"/>
          <p:cNvSpPr>
            <a:spLocks noGrp="1"/>
          </p:cNvSpPr>
          <p:nvPr>
            <p:ph idx="1"/>
          </p:nvPr>
        </p:nvSpPr>
        <p:spPr/>
        <p:txBody>
          <a:bodyPr/>
          <a:lstStyle/>
          <a:p>
            <a:pPr marL="0" indent="0">
              <a:buNone/>
            </a:pPr>
            <a:endParaRPr lang="en-US" dirty="0" smtClean="0"/>
          </a:p>
          <a:p>
            <a:pPr marL="0" indent="0">
              <a:buNone/>
            </a:pPr>
            <a:endParaRPr lang="en-US" dirty="0"/>
          </a:p>
          <a:p>
            <a:pPr marL="0" indent="0">
              <a:buNone/>
            </a:pPr>
            <a:endParaRPr lang="en-US" dirty="0" smtClean="0"/>
          </a:p>
          <a:p>
            <a:pPr marL="0" indent="0" algn="ctr">
              <a:buNone/>
            </a:pPr>
            <a:r>
              <a:rPr lang="en-US" sz="3600" dirty="0">
                <a:hlinkClick r:id="rId2"/>
              </a:rPr>
              <a:t>https://github.com/atahanturk/CMP656</a:t>
            </a:r>
            <a:r>
              <a:rPr lang="en-US" sz="3600" dirty="0" smtClean="0">
                <a:hlinkClick r:id="rId2"/>
              </a:rPr>
              <a:t>/</a:t>
            </a:r>
            <a:endParaRPr lang="en-US" sz="3600" dirty="0" smtClean="0"/>
          </a:p>
          <a:p>
            <a:pPr marL="0" indent="0">
              <a:buNone/>
            </a:pPr>
            <a:endParaRPr lang="en-US" dirty="0" smtClean="0"/>
          </a:p>
        </p:txBody>
      </p:sp>
    </p:spTree>
    <p:extLst>
      <p:ext uri="{BB962C8B-B14F-4D97-AF65-F5344CB8AC3E}">
        <p14:creationId xmlns:p14="http://schemas.microsoft.com/office/powerpoint/2010/main" val="3435292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31136" y="412488"/>
            <a:ext cx="7729728" cy="1451937"/>
          </a:xfrm>
        </p:spPr>
        <p:txBody>
          <a:bodyPr>
            <a:normAutofit fontScale="90000"/>
          </a:bodyPr>
          <a:lstStyle/>
          <a:p>
            <a:r>
              <a:rPr lang="en-US" dirty="0" smtClean="0"/>
              <a:t>METHODOLOGY AND RESULTS </a:t>
            </a:r>
            <a:r>
              <a:rPr lang="en-US" smtClean="0"/>
              <a:t>OF THE RELATED </a:t>
            </a:r>
            <a:r>
              <a:rPr lang="en-US" dirty="0"/>
              <a:t>WORK: Detecting New Obfuscated Malware </a:t>
            </a:r>
            <a:r>
              <a:rPr lang="en-US" dirty="0" smtClean="0"/>
              <a:t>Variants</a:t>
            </a:r>
            <a:endParaRPr lang="en-US" dirty="0"/>
          </a:p>
        </p:txBody>
      </p:sp>
      <p:sp>
        <p:nvSpPr>
          <p:cNvPr id="3" name="Content Placeholder 2"/>
          <p:cNvSpPr>
            <a:spLocks noGrp="1"/>
          </p:cNvSpPr>
          <p:nvPr>
            <p:ph idx="1"/>
          </p:nvPr>
        </p:nvSpPr>
        <p:spPr>
          <a:xfrm>
            <a:off x="2231136" y="1947553"/>
            <a:ext cx="7729728" cy="4376057"/>
          </a:xfrm>
        </p:spPr>
        <p:txBody>
          <a:bodyPr>
            <a:noAutofit/>
          </a:bodyPr>
          <a:lstStyle/>
          <a:p>
            <a:pPr algn="just"/>
            <a:r>
              <a:rPr lang="en-US" sz="2000" dirty="0"/>
              <a:t>D</a:t>
            </a:r>
            <a:r>
              <a:rPr lang="en-US" sz="2000" dirty="0" smtClean="0"/>
              <a:t>etection </a:t>
            </a:r>
            <a:r>
              <a:rPr lang="en-US" sz="2000" dirty="0"/>
              <a:t>of previously unseen (zero-day) malware using memory analysis from the CIC-MalMem-2022 </a:t>
            </a:r>
            <a:r>
              <a:rPr lang="en-US" sz="2000" dirty="0" smtClean="0"/>
              <a:t>dataset.</a:t>
            </a:r>
          </a:p>
          <a:p>
            <a:pPr algn="just"/>
            <a:r>
              <a:rPr lang="en-US" sz="2000" dirty="0" smtClean="0"/>
              <a:t>Evaluated </a:t>
            </a:r>
            <a:r>
              <a:rPr lang="en-US" sz="2000" dirty="0"/>
              <a:t>various algorithms (Random Forest, Naive Bayes, Logistic Regression, </a:t>
            </a:r>
            <a:r>
              <a:rPr lang="en-US" sz="2000" dirty="0" smtClean="0"/>
              <a:t>K-Nearest </a:t>
            </a:r>
            <a:r>
              <a:rPr lang="en-US" sz="2000" dirty="0"/>
              <a:t>Neighbors, Decision Trees</a:t>
            </a:r>
            <a:r>
              <a:rPr lang="en-US" sz="2000" dirty="0" smtClean="0"/>
              <a:t>) with binary classification at first.</a:t>
            </a:r>
          </a:p>
          <a:p>
            <a:pPr algn="just"/>
            <a:r>
              <a:rPr lang="en-US" sz="2000" dirty="0" smtClean="0"/>
              <a:t>R</a:t>
            </a:r>
            <a:r>
              <a:rPr lang="en-US" sz="2000" dirty="0"/>
              <a:t>F</a:t>
            </a:r>
            <a:r>
              <a:rPr lang="en-US" sz="2000" dirty="0" smtClean="0"/>
              <a:t> </a:t>
            </a:r>
            <a:r>
              <a:rPr lang="en-US" sz="2000" dirty="0"/>
              <a:t>was </a:t>
            </a:r>
            <a:r>
              <a:rPr lang="en-US" sz="2000" dirty="0" smtClean="0"/>
              <a:t>chosen for subtype classification because </a:t>
            </a:r>
            <a:r>
              <a:rPr lang="en-US" sz="2000" dirty="0"/>
              <a:t>it gave the best </a:t>
            </a:r>
            <a:r>
              <a:rPr lang="en-US" sz="2000" dirty="0" smtClean="0"/>
              <a:t>results with binary classification.</a:t>
            </a:r>
          </a:p>
          <a:p>
            <a:pPr algn="just"/>
            <a:r>
              <a:rPr lang="en-US" sz="2000" dirty="0"/>
              <a:t>Each malware subtype was trained exclusively on its own samples</a:t>
            </a:r>
            <a:r>
              <a:rPr lang="en-US" sz="2000" dirty="0" smtClean="0"/>
              <a:t>.</a:t>
            </a:r>
          </a:p>
          <a:p>
            <a:pPr algn="just"/>
            <a:r>
              <a:rPr lang="en-US" sz="2000" dirty="0"/>
              <a:t>The model trained only on Transponder </a:t>
            </a:r>
            <a:r>
              <a:rPr lang="en-US" sz="2000" dirty="0" smtClean="0"/>
              <a:t>spyware </a:t>
            </a:r>
            <a:r>
              <a:rPr lang="en-US" sz="2000" dirty="0"/>
              <a:t>achieved excellent detection accuracy against 14 completely different, previously unseen malware subtypes.</a:t>
            </a:r>
          </a:p>
        </p:txBody>
      </p:sp>
    </p:spTree>
    <p:extLst>
      <p:ext uri="{BB962C8B-B14F-4D97-AF65-F5344CB8AC3E}">
        <p14:creationId xmlns:p14="http://schemas.microsoft.com/office/powerpoint/2010/main" val="259508649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31136" y="560931"/>
            <a:ext cx="7729728" cy="1188720"/>
          </a:xfrm>
        </p:spPr>
        <p:txBody>
          <a:bodyPr>
            <a:normAutofit fontScale="90000"/>
          </a:bodyPr>
          <a:lstStyle/>
          <a:p>
            <a:r>
              <a:rPr lang="en-US" dirty="0"/>
              <a:t>My Contributions and Improvements over the </a:t>
            </a:r>
            <a:r>
              <a:rPr lang="en-US" dirty="0" smtClean="0"/>
              <a:t>Published Study</a:t>
            </a:r>
            <a:endParaRPr lang="en-US" dirty="0"/>
          </a:p>
        </p:txBody>
      </p:sp>
      <p:sp>
        <p:nvSpPr>
          <p:cNvPr id="3" name="Content Placeholder 2"/>
          <p:cNvSpPr>
            <a:spLocks noGrp="1"/>
          </p:cNvSpPr>
          <p:nvPr>
            <p:ph idx="1"/>
          </p:nvPr>
        </p:nvSpPr>
        <p:spPr>
          <a:xfrm>
            <a:off x="2231136" y="2078182"/>
            <a:ext cx="7729728" cy="4239491"/>
          </a:xfrm>
        </p:spPr>
        <p:txBody>
          <a:bodyPr>
            <a:normAutofit/>
          </a:bodyPr>
          <a:lstStyle/>
          <a:p>
            <a:pPr algn="just"/>
            <a:r>
              <a:rPr lang="en-US" sz="2000" dirty="0"/>
              <a:t>Various algorithms, including </a:t>
            </a:r>
            <a:r>
              <a:rPr lang="en-US" sz="2000" dirty="0" err="1"/>
              <a:t>XGBoost</a:t>
            </a:r>
            <a:r>
              <a:rPr lang="en-US" sz="2000" dirty="0"/>
              <a:t> and </a:t>
            </a:r>
            <a:r>
              <a:rPr lang="en-US" sz="2000" dirty="0" err="1"/>
              <a:t>LightGBM</a:t>
            </a:r>
            <a:r>
              <a:rPr lang="en-US" sz="2000" dirty="0"/>
              <a:t>, were used in addition to Random Forest, Logistic Regression, and Decision Tree, initially for binary classification</a:t>
            </a:r>
            <a:r>
              <a:rPr lang="en-US" sz="2000" dirty="0" smtClean="0"/>
              <a:t>.</a:t>
            </a:r>
          </a:p>
          <a:p>
            <a:pPr algn="just"/>
            <a:r>
              <a:rPr lang="en-US" sz="2000" dirty="0" err="1"/>
              <a:t>XGBoost</a:t>
            </a:r>
            <a:r>
              <a:rPr lang="en-US" sz="2000" dirty="0"/>
              <a:t> and </a:t>
            </a:r>
            <a:r>
              <a:rPr lang="en-US" sz="2000" dirty="0" err="1"/>
              <a:t>LightGBM</a:t>
            </a:r>
            <a:r>
              <a:rPr lang="en-US" sz="2000" dirty="0"/>
              <a:t> achieved perfect results in binary classification, similar to the Random Forest results reported in the original paper</a:t>
            </a:r>
            <a:r>
              <a:rPr lang="en-US" sz="2000" dirty="0" smtClean="0"/>
              <a:t>.</a:t>
            </a:r>
          </a:p>
          <a:p>
            <a:pPr algn="just"/>
            <a:r>
              <a:rPr lang="en-US" sz="2000" dirty="0" err="1" smtClean="0"/>
              <a:t>XGBoost</a:t>
            </a:r>
            <a:r>
              <a:rPr lang="en-US" sz="2000" dirty="0" smtClean="0"/>
              <a:t> and </a:t>
            </a:r>
            <a:r>
              <a:rPr lang="en-US" sz="2000" dirty="0" err="1" smtClean="0"/>
              <a:t>LightGBM</a:t>
            </a:r>
            <a:r>
              <a:rPr lang="en-US" sz="2000" dirty="0" smtClean="0"/>
              <a:t> were </a:t>
            </a:r>
            <a:r>
              <a:rPr lang="en-US" sz="2000" dirty="0"/>
              <a:t>chosen for subtype classification, as it achieved 100% accuracy, matching the performance of </a:t>
            </a:r>
            <a:r>
              <a:rPr lang="en-US" sz="2000" dirty="0" smtClean="0"/>
              <a:t>RF.</a:t>
            </a:r>
          </a:p>
          <a:p>
            <a:pPr algn="just"/>
            <a:r>
              <a:rPr lang="en-US" sz="2000" dirty="0"/>
              <a:t>By training exclusively on a single malware subtype </a:t>
            </a:r>
            <a:r>
              <a:rPr lang="en-US" sz="2000" dirty="0" smtClean="0"/>
              <a:t>(</a:t>
            </a:r>
            <a:r>
              <a:rPr lang="en-US" sz="2000" dirty="0" err="1" smtClean="0"/>
              <a:t>Coolwebsearch</a:t>
            </a:r>
            <a:r>
              <a:rPr lang="en-US" sz="2000" dirty="0" smtClean="0"/>
              <a:t> spyware), </a:t>
            </a:r>
            <a:r>
              <a:rPr lang="en-US" sz="2000" dirty="0"/>
              <a:t>slightly better results were achieved compared to those reported in the original paper.</a:t>
            </a:r>
          </a:p>
        </p:txBody>
      </p:sp>
    </p:spTree>
    <p:extLst>
      <p:ext uri="{BB962C8B-B14F-4D97-AF65-F5344CB8AC3E}">
        <p14:creationId xmlns:p14="http://schemas.microsoft.com/office/powerpoint/2010/main" val="124875536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4094" y="132348"/>
            <a:ext cx="9939646" cy="1227220"/>
          </a:xfrm>
        </p:spPr>
        <p:txBody>
          <a:bodyPr>
            <a:normAutofit/>
          </a:bodyPr>
          <a:lstStyle/>
          <a:p>
            <a:r>
              <a:rPr lang="en-US" dirty="0"/>
              <a:t>Comparison of Accuracy: Random Forest (Paper) vs. </a:t>
            </a:r>
            <a:r>
              <a:rPr lang="en-US" dirty="0" err="1"/>
              <a:t>XGBoost</a:t>
            </a:r>
            <a:r>
              <a:rPr lang="en-US" dirty="0"/>
              <a:t> and </a:t>
            </a:r>
            <a:r>
              <a:rPr lang="en-US" dirty="0" err="1"/>
              <a:t>LightGBM</a:t>
            </a:r>
            <a:r>
              <a:rPr lang="en-US" dirty="0"/>
              <a:t> (This Study)</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34189186"/>
              </p:ext>
            </p:extLst>
          </p:nvPr>
        </p:nvGraphicFramePr>
        <p:xfrm>
          <a:off x="1736765" y="1460111"/>
          <a:ext cx="8734304" cy="5090160"/>
        </p:xfrm>
        <a:graphic>
          <a:graphicData uri="http://schemas.openxmlformats.org/drawingml/2006/table">
            <a:tbl>
              <a:tblPr firstRow="1" bandRow="1">
                <a:tableStyleId>{21E4AEA4-8DFA-4A89-87EB-49C32662AFE0}</a:tableStyleId>
              </a:tblPr>
              <a:tblGrid>
                <a:gridCol w="2183576">
                  <a:extLst>
                    <a:ext uri="{9D8B030D-6E8A-4147-A177-3AD203B41FA5}">
                      <a16:colId xmlns:a16="http://schemas.microsoft.com/office/drawing/2014/main" val="2006266373"/>
                    </a:ext>
                  </a:extLst>
                </a:gridCol>
                <a:gridCol w="2183576">
                  <a:extLst>
                    <a:ext uri="{9D8B030D-6E8A-4147-A177-3AD203B41FA5}">
                      <a16:colId xmlns:a16="http://schemas.microsoft.com/office/drawing/2014/main" val="1799875216"/>
                    </a:ext>
                  </a:extLst>
                </a:gridCol>
                <a:gridCol w="2183576">
                  <a:extLst>
                    <a:ext uri="{9D8B030D-6E8A-4147-A177-3AD203B41FA5}">
                      <a16:colId xmlns:a16="http://schemas.microsoft.com/office/drawing/2014/main" val="3446534619"/>
                    </a:ext>
                  </a:extLst>
                </a:gridCol>
                <a:gridCol w="2183576">
                  <a:extLst>
                    <a:ext uri="{9D8B030D-6E8A-4147-A177-3AD203B41FA5}">
                      <a16:colId xmlns:a16="http://schemas.microsoft.com/office/drawing/2014/main" val="118138637"/>
                    </a:ext>
                  </a:extLst>
                </a:gridCol>
              </a:tblGrid>
              <a:tr h="517642">
                <a:tc>
                  <a:txBody>
                    <a:bodyPr/>
                    <a:lstStyle/>
                    <a:p>
                      <a:pPr algn="ctr"/>
                      <a:r>
                        <a:rPr lang="en-US" sz="1400" dirty="0" smtClean="0"/>
                        <a:t>Malware Subtype</a:t>
                      </a:r>
                      <a:endParaRPr lang="en-US" sz="1400" dirty="0"/>
                    </a:p>
                  </a:txBody>
                  <a:tcPr/>
                </a:tc>
                <a:tc>
                  <a:txBody>
                    <a:bodyPr/>
                    <a:lstStyle/>
                    <a:p>
                      <a:pPr algn="ctr"/>
                      <a:r>
                        <a:rPr lang="en-US" sz="1400" dirty="0" smtClean="0"/>
                        <a:t>Random Forest</a:t>
                      </a:r>
                    </a:p>
                    <a:p>
                      <a:pPr algn="ctr"/>
                      <a:r>
                        <a:rPr lang="en-US" sz="1400" dirty="0" smtClean="0"/>
                        <a:t>(Paper’s</a:t>
                      </a:r>
                      <a:r>
                        <a:rPr lang="en-US" sz="1400" baseline="0" dirty="0" smtClean="0"/>
                        <a:t> Work)</a:t>
                      </a:r>
                      <a:endParaRPr lang="en-US" sz="1400" dirty="0"/>
                    </a:p>
                  </a:txBody>
                  <a:tcPr/>
                </a:tc>
                <a:tc>
                  <a:txBody>
                    <a:bodyPr/>
                    <a:lstStyle/>
                    <a:p>
                      <a:pPr algn="ctr"/>
                      <a:r>
                        <a:rPr lang="en-US" sz="1400" baseline="0" dirty="0" err="1" smtClean="0"/>
                        <a:t>XGBoost</a:t>
                      </a:r>
                      <a:endParaRPr lang="en-US" sz="1400" baseline="0" dirty="0" smtClean="0"/>
                    </a:p>
                    <a:p>
                      <a:pPr algn="ctr"/>
                      <a:r>
                        <a:rPr lang="en-US" sz="1400" baseline="0" dirty="0" smtClean="0"/>
                        <a:t>(</a:t>
                      </a:r>
                      <a:r>
                        <a:rPr lang="en-US" sz="1400" dirty="0" smtClean="0"/>
                        <a:t>My Work</a:t>
                      </a:r>
                      <a:r>
                        <a:rPr lang="en-US" sz="1400" baseline="0" dirty="0" smtClean="0"/>
                        <a:t> )</a:t>
                      </a:r>
                      <a:endParaRPr lang="en-US" sz="1400" dirty="0"/>
                    </a:p>
                  </a:txBody>
                  <a:tcPr/>
                </a:tc>
                <a:tc>
                  <a:txBody>
                    <a:bodyPr/>
                    <a:lstStyle/>
                    <a:p>
                      <a:pPr algn="ctr"/>
                      <a:r>
                        <a:rPr lang="en-US" sz="1400" dirty="0" err="1" smtClean="0"/>
                        <a:t>LightGBM</a:t>
                      </a:r>
                      <a:endParaRPr lang="en-US" sz="1400" baseline="0" dirty="0" smtClean="0"/>
                    </a:p>
                    <a:p>
                      <a:pPr algn="ctr"/>
                      <a:r>
                        <a:rPr lang="en-US" sz="1400" baseline="0" dirty="0" smtClean="0"/>
                        <a:t>(My Work)</a:t>
                      </a:r>
                      <a:endParaRPr lang="en-US" sz="1400" dirty="0"/>
                    </a:p>
                  </a:txBody>
                  <a:tcPr/>
                </a:tc>
                <a:extLst>
                  <a:ext uri="{0D108BD9-81ED-4DB2-BD59-A6C34878D82A}">
                    <a16:rowId xmlns:a16="http://schemas.microsoft.com/office/drawing/2014/main" val="4177040625"/>
                  </a:ext>
                </a:extLst>
              </a:tr>
              <a:tr h="304495">
                <a:tc>
                  <a:txBody>
                    <a:bodyPr/>
                    <a:lstStyle/>
                    <a:p>
                      <a:pPr algn="l"/>
                      <a:r>
                        <a:rPr lang="en-US" sz="1400" dirty="0" err="1" smtClean="0">
                          <a:solidFill>
                            <a:schemeClr val="tx1"/>
                          </a:solidFill>
                        </a:rPr>
                        <a:t>Pysa</a:t>
                      </a:r>
                      <a:endParaRPr lang="en-US" sz="1400" dirty="0">
                        <a:solidFill>
                          <a:schemeClr val="tx1"/>
                        </a:solidFill>
                      </a:endParaRPr>
                    </a:p>
                  </a:txBody>
                  <a:tcPr/>
                </a:tc>
                <a:tc>
                  <a:txBody>
                    <a:bodyPr/>
                    <a:lstStyle/>
                    <a:p>
                      <a:r>
                        <a:rPr lang="en-US" sz="1400" dirty="0" smtClean="0">
                          <a:solidFill>
                            <a:schemeClr val="tx1"/>
                          </a:solidFill>
                        </a:rPr>
                        <a:t>0.9974</a:t>
                      </a:r>
                      <a:endParaRPr lang="en-US" sz="1400" dirty="0">
                        <a:solidFill>
                          <a:schemeClr val="tx1"/>
                        </a:solidFill>
                      </a:endParaRPr>
                    </a:p>
                  </a:txBody>
                  <a:tcPr/>
                </a:tc>
                <a:tc>
                  <a:txBody>
                    <a:bodyPr/>
                    <a:lstStyle/>
                    <a:p>
                      <a:r>
                        <a:rPr lang="en-US" sz="1400" dirty="0" smtClean="0"/>
                        <a:t>0.9956</a:t>
                      </a:r>
                      <a:endParaRPr lang="en-US" sz="1400" dirty="0"/>
                    </a:p>
                  </a:txBody>
                  <a:tcPr/>
                </a:tc>
                <a:tc>
                  <a:txBody>
                    <a:bodyPr/>
                    <a:lstStyle/>
                    <a:p>
                      <a:r>
                        <a:rPr lang="en-US" sz="1400" dirty="0" smtClean="0">
                          <a:solidFill>
                            <a:srgbClr val="00B050"/>
                          </a:solidFill>
                        </a:rPr>
                        <a:t>0.9982</a:t>
                      </a:r>
                      <a:endParaRPr lang="en-US" sz="1400" dirty="0">
                        <a:solidFill>
                          <a:srgbClr val="00B050"/>
                        </a:solidFill>
                      </a:endParaRPr>
                    </a:p>
                  </a:txBody>
                  <a:tcPr/>
                </a:tc>
                <a:extLst>
                  <a:ext uri="{0D108BD9-81ED-4DB2-BD59-A6C34878D82A}">
                    <a16:rowId xmlns:a16="http://schemas.microsoft.com/office/drawing/2014/main" val="3947875844"/>
                  </a:ext>
                </a:extLst>
              </a:tr>
              <a:tr h="304495">
                <a:tc>
                  <a:txBody>
                    <a:bodyPr/>
                    <a:lstStyle/>
                    <a:p>
                      <a:pPr algn="l"/>
                      <a:r>
                        <a:rPr lang="en-US" sz="1400" dirty="0" smtClean="0"/>
                        <a:t>Conti</a:t>
                      </a:r>
                      <a:endParaRPr lang="en-US" sz="1400" dirty="0"/>
                    </a:p>
                  </a:txBody>
                  <a:tcPr/>
                </a:tc>
                <a:tc>
                  <a:txBody>
                    <a:bodyPr/>
                    <a:lstStyle/>
                    <a:p>
                      <a:r>
                        <a:rPr lang="en-US" sz="1400" dirty="0" smtClean="0"/>
                        <a:t>0.9962</a:t>
                      </a:r>
                      <a:endParaRPr lang="en-US" sz="1400" dirty="0"/>
                    </a:p>
                  </a:txBody>
                  <a:tcPr/>
                </a:tc>
                <a:tc>
                  <a:txBody>
                    <a:bodyPr/>
                    <a:lstStyle/>
                    <a:p>
                      <a:r>
                        <a:rPr lang="en-US" sz="1400" dirty="0" smtClean="0">
                          <a:solidFill>
                            <a:schemeClr val="tx1"/>
                          </a:solidFill>
                        </a:rPr>
                        <a:t>0.9973</a:t>
                      </a:r>
                      <a:endParaRPr lang="en-US" sz="1400" dirty="0">
                        <a:solidFill>
                          <a:schemeClr val="tx1"/>
                        </a:solidFill>
                      </a:endParaRPr>
                    </a:p>
                  </a:txBody>
                  <a:tcPr/>
                </a:tc>
                <a:tc>
                  <a:txBody>
                    <a:bodyPr/>
                    <a:lstStyle/>
                    <a:p>
                      <a:r>
                        <a:rPr lang="en-US" sz="1400" dirty="0" smtClean="0">
                          <a:solidFill>
                            <a:srgbClr val="00B050"/>
                          </a:solidFill>
                        </a:rPr>
                        <a:t>0.9978</a:t>
                      </a:r>
                      <a:endParaRPr lang="en-US" sz="1400" dirty="0">
                        <a:solidFill>
                          <a:srgbClr val="00B050"/>
                        </a:solidFill>
                      </a:endParaRPr>
                    </a:p>
                  </a:txBody>
                  <a:tcPr/>
                </a:tc>
                <a:extLst>
                  <a:ext uri="{0D108BD9-81ED-4DB2-BD59-A6C34878D82A}">
                    <a16:rowId xmlns:a16="http://schemas.microsoft.com/office/drawing/2014/main" val="1032157940"/>
                  </a:ext>
                </a:extLst>
              </a:tr>
              <a:tr h="304495">
                <a:tc>
                  <a:txBody>
                    <a:bodyPr/>
                    <a:lstStyle/>
                    <a:p>
                      <a:pPr algn="l"/>
                      <a:r>
                        <a:rPr lang="en-US" sz="1400" dirty="0" smtClean="0"/>
                        <a:t>MAZE</a:t>
                      </a:r>
                      <a:endParaRPr lang="en-US" sz="1400" dirty="0"/>
                    </a:p>
                  </a:txBody>
                  <a:tcPr/>
                </a:tc>
                <a:tc>
                  <a:txBody>
                    <a:bodyPr/>
                    <a:lstStyle/>
                    <a:p>
                      <a:r>
                        <a:rPr lang="en-US" sz="1400" dirty="0" smtClean="0"/>
                        <a:t>0.9953</a:t>
                      </a:r>
                      <a:endParaRPr lang="en-US" sz="1400" dirty="0"/>
                    </a:p>
                  </a:txBody>
                  <a:tcPr/>
                </a:tc>
                <a:tc>
                  <a:txBody>
                    <a:bodyPr/>
                    <a:lstStyle/>
                    <a:p>
                      <a:r>
                        <a:rPr lang="en-US" sz="1400" dirty="0" smtClean="0">
                          <a:solidFill>
                            <a:srgbClr val="00B050"/>
                          </a:solidFill>
                        </a:rPr>
                        <a:t>0.9983</a:t>
                      </a:r>
                      <a:endParaRPr lang="en-US" sz="1400" dirty="0">
                        <a:solidFill>
                          <a:srgbClr val="00B050"/>
                        </a:solidFill>
                      </a:endParaRPr>
                    </a:p>
                  </a:txBody>
                  <a:tcPr/>
                </a:tc>
                <a:tc>
                  <a:txBody>
                    <a:bodyPr/>
                    <a:lstStyle/>
                    <a:p>
                      <a:r>
                        <a:rPr lang="en-US" sz="1400" dirty="0" smtClean="0">
                          <a:solidFill>
                            <a:schemeClr val="tx1"/>
                          </a:solidFill>
                        </a:rPr>
                        <a:t>0.9980</a:t>
                      </a:r>
                      <a:endParaRPr lang="en-US" sz="1400" dirty="0">
                        <a:solidFill>
                          <a:schemeClr val="tx1"/>
                        </a:solidFill>
                      </a:endParaRPr>
                    </a:p>
                  </a:txBody>
                  <a:tcPr/>
                </a:tc>
                <a:extLst>
                  <a:ext uri="{0D108BD9-81ED-4DB2-BD59-A6C34878D82A}">
                    <a16:rowId xmlns:a16="http://schemas.microsoft.com/office/drawing/2014/main" val="732730131"/>
                  </a:ext>
                </a:extLst>
              </a:tr>
              <a:tr h="304495">
                <a:tc>
                  <a:txBody>
                    <a:bodyPr/>
                    <a:lstStyle/>
                    <a:p>
                      <a:pPr algn="l"/>
                      <a:r>
                        <a:rPr lang="en-US" sz="1400" dirty="0" smtClean="0"/>
                        <a:t>Shade</a:t>
                      </a:r>
                      <a:endParaRPr lang="en-US" sz="1400" dirty="0"/>
                    </a:p>
                  </a:txBody>
                  <a:tcPr/>
                </a:tc>
                <a:tc>
                  <a:txBody>
                    <a:bodyPr/>
                    <a:lstStyle/>
                    <a:p>
                      <a:r>
                        <a:rPr lang="en-US" sz="1400" dirty="0" smtClean="0"/>
                        <a:t>0.9905</a:t>
                      </a:r>
                      <a:endParaRPr lang="en-US" sz="1400" dirty="0"/>
                    </a:p>
                  </a:txBody>
                  <a:tcPr/>
                </a:tc>
                <a:tc>
                  <a:txBody>
                    <a:bodyPr/>
                    <a:lstStyle/>
                    <a:p>
                      <a:r>
                        <a:rPr lang="en-US" sz="1400" dirty="0" smtClean="0">
                          <a:solidFill>
                            <a:srgbClr val="00B050"/>
                          </a:solidFill>
                        </a:rPr>
                        <a:t>0.9986</a:t>
                      </a:r>
                      <a:endParaRPr lang="en-US" sz="1400" dirty="0">
                        <a:solidFill>
                          <a:srgbClr val="00B050"/>
                        </a:solidFill>
                      </a:endParaRPr>
                    </a:p>
                  </a:txBody>
                  <a:tcPr/>
                </a:tc>
                <a:tc>
                  <a:txBody>
                    <a:bodyPr/>
                    <a:lstStyle/>
                    <a:p>
                      <a:r>
                        <a:rPr lang="en-US" sz="1400" dirty="0" smtClean="0">
                          <a:solidFill>
                            <a:schemeClr val="tx1"/>
                          </a:solidFill>
                        </a:rPr>
                        <a:t>0.9983</a:t>
                      </a:r>
                      <a:endParaRPr lang="en-US" sz="1400" dirty="0">
                        <a:solidFill>
                          <a:schemeClr val="tx1"/>
                        </a:solidFill>
                      </a:endParaRPr>
                    </a:p>
                  </a:txBody>
                  <a:tcPr/>
                </a:tc>
                <a:extLst>
                  <a:ext uri="{0D108BD9-81ED-4DB2-BD59-A6C34878D82A}">
                    <a16:rowId xmlns:a16="http://schemas.microsoft.com/office/drawing/2014/main" val="4131609965"/>
                  </a:ext>
                </a:extLst>
              </a:tr>
              <a:tr h="304495">
                <a:tc>
                  <a:txBody>
                    <a:bodyPr/>
                    <a:lstStyle/>
                    <a:p>
                      <a:pPr algn="l"/>
                      <a:r>
                        <a:rPr lang="en-US" sz="1400" dirty="0" err="1" smtClean="0"/>
                        <a:t>Ako</a:t>
                      </a:r>
                      <a:endParaRPr lang="en-US" sz="1400" dirty="0"/>
                    </a:p>
                  </a:txBody>
                  <a:tcPr/>
                </a:tc>
                <a:tc>
                  <a:txBody>
                    <a:bodyPr/>
                    <a:lstStyle/>
                    <a:p>
                      <a:r>
                        <a:rPr lang="en-US" sz="1400" dirty="0" smtClean="0"/>
                        <a:t>0.9844</a:t>
                      </a:r>
                      <a:endParaRPr lang="en-US" sz="1400" dirty="0"/>
                    </a:p>
                  </a:txBody>
                  <a:tcPr/>
                </a:tc>
                <a:tc>
                  <a:txBody>
                    <a:bodyPr/>
                    <a:lstStyle/>
                    <a:p>
                      <a:r>
                        <a:rPr lang="en-US" sz="1400" dirty="0" smtClean="0">
                          <a:solidFill>
                            <a:schemeClr val="tx1"/>
                          </a:solidFill>
                        </a:rPr>
                        <a:t>0.9973</a:t>
                      </a:r>
                      <a:endParaRPr lang="en-US" sz="1400" dirty="0">
                        <a:solidFill>
                          <a:schemeClr val="tx1"/>
                        </a:solidFill>
                      </a:endParaRPr>
                    </a:p>
                  </a:txBody>
                  <a:tcPr/>
                </a:tc>
                <a:tc>
                  <a:txBody>
                    <a:bodyPr/>
                    <a:lstStyle/>
                    <a:p>
                      <a:r>
                        <a:rPr lang="en-US" sz="1400" dirty="0" smtClean="0">
                          <a:solidFill>
                            <a:srgbClr val="00B050"/>
                          </a:solidFill>
                        </a:rPr>
                        <a:t>0.9980</a:t>
                      </a:r>
                      <a:endParaRPr lang="en-US" sz="1400" dirty="0">
                        <a:solidFill>
                          <a:srgbClr val="00B050"/>
                        </a:solidFill>
                      </a:endParaRPr>
                    </a:p>
                  </a:txBody>
                  <a:tcPr/>
                </a:tc>
                <a:extLst>
                  <a:ext uri="{0D108BD9-81ED-4DB2-BD59-A6C34878D82A}">
                    <a16:rowId xmlns:a16="http://schemas.microsoft.com/office/drawing/2014/main" val="1985423005"/>
                  </a:ext>
                </a:extLst>
              </a:tr>
              <a:tr h="304495">
                <a:tc>
                  <a:txBody>
                    <a:bodyPr/>
                    <a:lstStyle/>
                    <a:p>
                      <a:pPr algn="l"/>
                      <a:r>
                        <a:rPr lang="en-US" sz="1400" dirty="0" smtClean="0"/>
                        <a:t>Transponder</a:t>
                      </a:r>
                      <a:endParaRPr lang="en-US" sz="1400" dirty="0"/>
                    </a:p>
                  </a:txBody>
                  <a:tcPr/>
                </a:tc>
                <a:tc>
                  <a:txBody>
                    <a:bodyPr/>
                    <a:lstStyle/>
                    <a:p>
                      <a:r>
                        <a:rPr lang="en-US" sz="1400" dirty="0" smtClean="0">
                          <a:solidFill>
                            <a:srgbClr val="00B050"/>
                          </a:solidFill>
                        </a:rPr>
                        <a:t>0.9984</a:t>
                      </a:r>
                      <a:endParaRPr lang="en-US" sz="1400" dirty="0">
                        <a:solidFill>
                          <a:srgbClr val="00B050"/>
                        </a:solidFill>
                      </a:endParaRPr>
                    </a:p>
                  </a:txBody>
                  <a:tcPr/>
                </a:tc>
                <a:tc>
                  <a:txBody>
                    <a:bodyPr/>
                    <a:lstStyle/>
                    <a:p>
                      <a:r>
                        <a:rPr lang="en-US" sz="1400" dirty="0" smtClean="0"/>
                        <a:t>0.9980</a:t>
                      </a:r>
                      <a:endParaRPr lang="en-US" sz="1400" dirty="0"/>
                    </a:p>
                  </a:txBody>
                  <a:tcPr/>
                </a:tc>
                <a:tc>
                  <a:txBody>
                    <a:bodyPr/>
                    <a:lstStyle/>
                    <a:p>
                      <a:r>
                        <a:rPr lang="en-US" sz="1400" dirty="0" smtClean="0"/>
                        <a:t>0.9976</a:t>
                      </a:r>
                      <a:endParaRPr lang="en-US" sz="1400" dirty="0"/>
                    </a:p>
                  </a:txBody>
                  <a:tcPr/>
                </a:tc>
                <a:extLst>
                  <a:ext uri="{0D108BD9-81ED-4DB2-BD59-A6C34878D82A}">
                    <a16:rowId xmlns:a16="http://schemas.microsoft.com/office/drawing/2014/main" val="2795227693"/>
                  </a:ext>
                </a:extLst>
              </a:tr>
              <a:tr h="304495">
                <a:tc>
                  <a:txBody>
                    <a:bodyPr/>
                    <a:lstStyle/>
                    <a:p>
                      <a:pPr algn="l"/>
                      <a:r>
                        <a:rPr lang="en-US" sz="1400" dirty="0" smtClean="0"/>
                        <a:t>Gator</a:t>
                      </a:r>
                      <a:endParaRPr lang="en-US" sz="1400" dirty="0"/>
                    </a:p>
                  </a:txBody>
                  <a:tcPr/>
                </a:tc>
                <a:tc>
                  <a:txBody>
                    <a:bodyPr/>
                    <a:lstStyle/>
                    <a:p>
                      <a:r>
                        <a:rPr lang="en-US" sz="1400" dirty="0" smtClean="0"/>
                        <a:t>0.9977</a:t>
                      </a:r>
                      <a:endParaRPr lang="en-US" sz="1400" dirty="0"/>
                    </a:p>
                  </a:txBody>
                  <a:tcPr/>
                </a:tc>
                <a:tc>
                  <a:txBody>
                    <a:bodyPr/>
                    <a:lstStyle/>
                    <a:p>
                      <a:r>
                        <a:rPr lang="en-US" sz="1400" dirty="0" smtClean="0">
                          <a:solidFill>
                            <a:schemeClr val="tx1"/>
                          </a:solidFill>
                        </a:rPr>
                        <a:t>0.9982</a:t>
                      </a:r>
                      <a:endParaRPr lang="en-US" sz="1400" dirty="0">
                        <a:solidFill>
                          <a:schemeClr val="tx1"/>
                        </a:solidFill>
                      </a:endParaRPr>
                    </a:p>
                  </a:txBody>
                  <a:tcPr/>
                </a:tc>
                <a:tc>
                  <a:txBody>
                    <a:bodyPr/>
                    <a:lstStyle/>
                    <a:p>
                      <a:r>
                        <a:rPr lang="en-US" sz="1400" dirty="0" smtClean="0">
                          <a:solidFill>
                            <a:srgbClr val="00B050"/>
                          </a:solidFill>
                        </a:rPr>
                        <a:t>0.99880</a:t>
                      </a:r>
                      <a:endParaRPr lang="en-US" sz="1400" dirty="0">
                        <a:solidFill>
                          <a:srgbClr val="00B050"/>
                        </a:solidFill>
                      </a:endParaRPr>
                    </a:p>
                  </a:txBody>
                  <a:tcPr/>
                </a:tc>
                <a:extLst>
                  <a:ext uri="{0D108BD9-81ED-4DB2-BD59-A6C34878D82A}">
                    <a16:rowId xmlns:a16="http://schemas.microsoft.com/office/drawing/2014/main" val="4229960400"/>
                  </a:ext>
                </a:extLst>
              </a:tr>
              <a:tr h="304495">
                <a:tc>
                  <a:txBody>
                    <a:bodyPr/>
                    <a:lstStyle/>
                    <a:p>
                      <a:pPr algn="l"/>
                      <a:r>
                        <a:rPr lang="en-US" sz="1400" dirty="0" smtClean="0"/>
                        <a:t>180Solutions</a:t>
                      </a:r>
                      <a:endParaRPr lang="en-US" sz="1400" dirty="0"/>
                    </a:p>
                  </a:txBody>
                  <a:tcPr/>
                </a:tc>
                <a:tc>
                  <a:txBody>
                    <a:bodyPr/>
                    <a:lstStyle/>
                    <a:p>
                      <a:r>
                        <a:rPr lang="en-US" sz="1400" dirty="0" smtClean="0"/>
                        <a:t>0.9972</a:t>
                      </a:r>
                      <a:endParaRPr lang="en-US" sz="1400" dirty="0"/>
                    </a:p>
                  </a:txBody>
                  <a:tcPr/>
                </a:tc>
                <a:tc>
                  <a:txBody>
                    <a:bodyPr/>
                    <a:lstStyle/>
                    <a:p>
                      <a:r>
                        <a:rPr lang="en-US" sz="1400" dirty="0" smtClean="0">
                          <a:solidFill>
                            <a:schemeClr val="tx1"/>
                          </a:solidFill>
                        </a:rPr>
                        <a:t>0. 9980</a:t>
                      </a:r>
                      <a:endParaRPr lang="en-US" sz="1400" dirty="0">
                        <a:solidFill>
                          <a:schemeClr val="tx1"/>
                        </a:solidFill>
                      </a:endParaRPr>
                    </a:p>
                  </a:txBody>
                  <a:tcPr/>
                </a:tc>
                <a:tc>
                  <a:txBody>
                    <a:bodyPr/>
                    <a:lstStyle/>
                    <a:p>
                      <a:r>
                        <a:rPr lang="en-US" sz="1400" dirty="0" smtClean="0">
                          <a:solidFill>
                            <a:srgbClr val="00B050"/>
                          </a:solidFill>
                        </a:rPr>
                        <a:t>0.9983</a:t>
                      </a:r>
                      <a:endParaRPr lang="en-US" sz="1400" dirty="0">
                        <a:solidFill>
                          <a:srgbClr val="00B050"/>
                        </a:solidFill>
                      </a:endParaRPr>
                    </a:p>
                  </a:txBody>
                  <a:tcPr/>
                </a:tc>
                <a:extLst>
                  <a:ext uri="{0D108BD9-81ED-4DB2-BD59-A6C34878D82A}">
                    <a16:rowId xmlns:a16="http://schemas.microsoft.com/office/drawing/2014/main" val="2431511749"/>
                  </a:ext>
                </a:extLst>
              </a:tr>
              <a:tr h="304495">
                <a:tc>
                  <a:txBody>
                    <a:bodyPr/>
                    <a:lstStyle/>
                    <a:p>
                      <a:pPr algn="l"/>
                      <a:r>
                        <a:rPr lang="en-US" sz="1400" dirty="0" smtClean="0"/>
                        <a:t>TIBS</a:t>
                      </a:r>
                      <a:endParaRPr lang="en-US" sz="1400" dirty="0"/>
                    </a:p>
                  </a:txBody>
                  <a:tcPr/>
                </a:tc>
                <a:tc>
                  <a:txBody>
                    <a:bodyPr/>
                    <a:lstStyle/>
                    <a:p>
                      <a:r>
                        <a:rPr lang="en-US" sz="1400" dirty="0" smtClean="0"/>
                        <a:t>0.9955</a:t>
                      </a:r>
                      <a:endParaRPr lang="en-US" sz="1400" dirty="0"/>
                    </a:p>
                  </a:txBody>
                  <a:tcPr/>
                </a:tc>
                <a:tc>
                  <a:txBody>
                    <a:bodyPr/>
                    <a:lstStyle/>
                    <a:p>
                      <a:r>
                        <a:rPr lang="en-US" sz="1400" dirty="0" smtClean="0">
                          <a:solidFill>
                            <a:srgbClr val="00B050"/>
                          </a:solidFill>
                        </a:rPr>
                        <a:t>0.9962</a:t>
                      </a:r>
                      <a:endParaRPr lang="en-US" sz="1400" dirty="0">
                        <a:solidFill>
                          <a:srgbClr val="00B050"/>
                        </a:solidFill>
                      </a:endParaRPr>
                    </a:p>
                  </a:txBody>
                  <a:tcPr/>
                </a:tc>
                <a:tc>
                  <a:txBody>
                    <a:bodyPr/>
                    <a:lstStyle/>
                    <a:p>
                      <a:r>
                        <a:rPr lang="en-US" sz="1400" dirty="0" smtClean="0">
                          <a:solidFill>
                            <a:schemeClr val="tx1"/>
                          </a:solidFill>
                        </a:rPr>
                        <a:t>0.9959</a:t>
                      </a:r>
                      <a:endParaRPr lang="en-US" sz="1400" dirty="0">
                        <a:solidFill>
                          <a:schemeClr val="tx1"/>
                        </a:solidFill>
                      </a:endParaRPr>
                    </a:p>
                  </a:txBody>
                  <a:tcPr/>
                </a:tc>
                <a:extLst>
                  <a:ext uri="{0D108BD9-81ED-4DB2-BD59-A6C34878D82A}">
                    <a16:rowId xmlns:a16="http://schemas.microsoft.com/office/drawing/2014/main" val="282666475"/>
                  </a:ext>
                </a:extLst>
              </a:tr>
              <a:tr h="304495">
                <a:tc>
                  <a:txBody>
                    <a:bodyPr/>
                    <a:lstStyle/>
                    <a:p>
                      <a:pPr algn="l"/>
                      <a:r>
                        <a:rPr lang="en-US" sz="1400" dirty="0" err="1" smtClean="0"/>
                        <a:t>CoolWebSearch</a:t>
                      </a:r>
                      <a:endParaRPr lang="en-US" sz="1400" dirty="0"/>
                    </a:p>
                  </a:txBody>
                  <a:tcPr/>
                </a:tc>
                <a:tc>
                  <a:txBody>
                    <a:bodyPr/>
                    <a:lstStyle/>
                    <a:p>
                      <a:r>
                        <a:rPr lang="en-US" sz="1400" dirty="0" smtClean="0"/>
                        <a:t>0.9904</a:t>
                      </a:r>
                      <a:endParaRPr lang="en-US" sz="1400" dirty="0"/>
                    </a:p>
                  </a:txBody>
                  <a:tcPr/>
                </a:tc>
                <a:tc>
                  <a:txBody>
                    <a:bodyPr/>
                    <a:lstStyle/>
                    <a:p>
                      <a:r>
                        <a:rPr lang="en-US" sz="1400" dirty="0" smtClean="0">
                          <a:solidFill>
                            <a:schemeClr val="tx1"/>
                          </a:solidFill>
                        </a:rPr>
                        <a:t>0.9975</a:t>
                      </a:r>
                      <a:endParaRPr lang="en-US" sz="1400" dirty="0">
                        <a:solidFill>
                          <a:schemeClr val="tx1"/>
                        </a:solidFill>
                      </a:endParaRPr>
                    </a:p>
                  </a:txBody>
                  <a:tcPr/>
                </a:tc>
                <a:tc>
                  <a:txBody>
                    <a:bodyPr/>
                    <a:lstStyle/>
                    <a:p>
                      <a:r>
                        <a:rPr lang="en-US" sz="1400" dirty="0" smtClean="0">
                          <a:solidFill>
                            <a:srgbClr val="00B050"/>
                          </a:solidFill>
                        </a:rPr>
                        <a:t>0.99884</a:t>
                      </a:r>
                      <a:endParaRPr lang="en-US" sz="1400" dirty="0">
                        <a:solidFill>
                          <a:srgbClr val="00B050"/>
                        </a:solidFill>
                      </a:endParaRPr>
                    </a:p>
                  </a:txBody>
                  <a:tcPr/>
                </a:tc>
                <a:extLst>
                  <a:ext uri="{0D108BD9-81ED-4DB2-BD59-A6C34878D82A}">
                    <a16:rowId xmlns:a16="http://schemas.microsoft.com/office/drawing/2014/main" val="3975415792"/>
                  </a:ext>
                </a:extLst>
              </a:tr>
              <a:tr h="304495">
                <a:tc>
                  <a:txBody>
                    <a:bodyPr/>
                    <a:lstStyle/>
                    <a:p>
                      <a:pPr algn="l"/>
                      <a:r>
                        <a:rPr lang="en-US" sz="1400" dirty="0" err="1" smtClean="0"/>
                        <a:t>Reconyc</a:t>
                      </a:r>
                      <a:endParaRPr lang="en-US" sz="1400" dirty="0"/>
                    </a:p>
                  </a:txBody>
                  <a:tcPr/>
                </a:tc>
                <a:tc>
                  <a:txBody>
                    <a:bodyPr/>
                    <a:lstStyle/>
                    <a:p>
                      <a:r>
                        <a:rPr lang="en-US" sz="1400" dirty="0" smtClean="0"/>
                        <a:t>0.9967</a:t>
                      </a:r>
                      <a:endParaRPr lang="en-US" sz="1400" dirty="0"/>
                    </a:p>
                  </a:txBody>
                  <a:tcPr/>
                </a:tc>
                <a:tc>
                  <a:txBody>
                    <a:bodyPr/>
                    <a:lstStyle/>
                    <a:p>
                      <a:r>
                        <a:rPr lang="en-US" sz="1400" dirty="0" smtClean="0">
                          <a:solidFill>
                            <a:srgbClr val="00B050"/>
                          </a:solidFill>
                        </a:rPr>
                        <a:t>0.9977</a:t>
                      </a:r>
                      <a:endParaRPr lang="en-US" sz="1400" dirty="0">
                        <a:solidFill>
                          <a:srgbClr val="00B050"/>
                        </a:solidFill>
                      </a:endParaRPr>
                    </a:p>
                  </a:txBody>
                  <a:tcPr/>
                </a:tc>
                <a:tc>
                  <a:txBody>
                    <a:bodyPr/>
                    <a:lstStyle/>
                    <a:p>
                      <a:r>
                        <a:rPr lang="en-US" sz="1400" dirty="0" smtClean="0">
                          <a:solidFill>
                            <a:schemeClr val="tx1"/>
                          </a:solidFill>
                        </a:rPr>
                        <a:t>0.9956</a:t>
                      </a:r>
                      <a:endParaRPr lang="en-US" sz="1400" dirty="0">
                        <a:solidFill>
                          <a:schemeClr val="tx1"/>
                        </a:solidFill>
                      </a:endParaRPr>
                    </a:p>
                  </a:txBody>
                  <a:tcPr/>
                </a:tc>
                <a:extLst>
                  <a:ext uri="{0D108BD9-81ED-4DB2-BD59-A6C34878D82A}">
                    <a16:rowId xmlns:a16="http://schemas.microsoft.com/office/drawing/2014/main" val="3287329696"/>
                  </a:ext>
                </a:extLst>
              </a:tr>
              <a:tr h="304495">
                <a:tc>
                  <a:txBody>
                    <a:bodyPr/>
                    <a:lstStyle/>
                    <a:p>
                      <a:pPr algn="l"/>
                      <a:r>
                        <a:rPr lang="en-US" sz="1400" dirty="0" err="1" smtClean="0"/>
                        <a:t>Emotet</a:t>
                      </a:r>
                      <a:endParaRPr lang="en-US" sz="1400" dirty="0"/>
                    </a:p>
                  </a:txBody>
                  <a:tcPr/>
                </a:tc>
                <a:tc>
                  <a:txBody>
                    <a:bodyPr/>
                    <a:lstStyle/>
                    <a:p>
                      <a:r>
                        <a:rPr lang="en-US" sz="1400" dirty="0" smtClean="0"/>
                        <a:t>0.9901</a:t>
                      </a:r>
                      <a:endParaRPr lang="en-US" sz="1400" dirty="0"/>
                    </a:p>
                  </a:txBody>
                  <a:tcPr/>
                </a:tc>
                <a:tc>
                  <a:txBody>
                    <a:bodyPr/>
                    <a:lstStyle/>
                    <a:p>
                      <a:r>
                        <a:rPr lang="en-US" sz="1400" dirty="0" smtClean="0">
                          <a:solidFill>
                            <a:schemeClr val="tx1"/>
                          </a:solidFill>
                        </a:rPr>
                        <a:t>0.9969</a:t>
                      </a:r>
                      <a:endParaRPr lang="en-US" sz="1400" dirty="0">
                        <a:solidFill>
                          <a:schemeClr val="tx1"/>
                        </a:solidFill>
                      </a:endParaRPr>
                    </a:p>
                  </a:txBody>
                  <a:tcPr/>
                </a:tc>
                <a:tc>
                  <a:txBody>
                    <a:bodyPr/>
                    <a:lstStyle/>
                    <a:p>
                      <a:r>
                        <a:rPr lang="en-US" sz="1400" dirty="0" smtClean="0">
                          <a:solidFill>
                            <a:srgbClr val="00B050"/>
                          </a:solidFill>
                        </a:rPr>
                        <a:t>0.9987</a:t>
                      </a:r>
                      <a:endParaRPr lang="en-US" sz="1400" dirty="0">
                        <a:solidFill>
                          <a:srgbClr val="00B050"/>
                        </a:solidFill>
                      </a:endParaRPr>
                    </a:p>
                  </a:txBody>
                  <a:tcPr/>
                </a:tc>
                <a:extLst>
                  <a:ext uri="{0D108BD9-81ED-4DB2-BD59-A6C34878D82A}">
                    <a16:rowId xmlns:a16="http://schemas.microsoft.com/office/drawing/2014/main" val="2538306867"/>
                  </a:ext>
                </a:extLst>
              </a:tr>
              <a:tr h="304495">
                <a:tc>
                  <a:txBody>
                    <a:bodyPr/>
                    <a:lstStyle/>
                    <a:p>
                      <a:pPr algn="l"/>
                      <a:r>
                        <a:rPr lang="en-US" sz="1400" dirty="0" err="1" smtClean="0"/>
                        <a:t>Refroso</a:t>
                      </a:r>
                      <a:endParaRPr lang="en-US" sz="1400" dirty="0"/>
                    </a:p>
                  </a:txBody>
                  <a:tcPr/>
                </a:tc>
                <a:tc>
                  <a:txBody>
                    <a:bodyPr/>
                    <a:lstStyle/>
                    <a:p>
                      <a:r>
                        <a:rPr lang="en-US" sz="1400" dirty="0" smtClean="0"/>
                        <a:t>0.9810</a:t>
                      </a:r>
                      <a:endParaRPr lang="en-US" sz="1400" dirty="0"/>
                    </a:p>
                  </a:txBody>
                  <a:tcPr/>
                </a:tc>
                <a:tc>
                  <a:txBody>
                    <a:bodyPr/>
                    <a:lstStyle/>
                    <a:p>
                      <a:r>
                        <a:rPr lang="en-US" sz="1400" dirty="0" smtClean="0">
                          <a:solidFill>
                            <a:schemeClr val="tx1"/>
                          </a:solidFill>
                        </a:rPr>
                        <a:t>0.9966</a:t>
                      </a:r>
                      <a:endParaRPr lang="en-US" sz="1400" dirty="0">
                        <a:solidFill>
                          <a:schemeClr val="tx1"/>
                        </a:solidFill>
                      </a:endParaRPr>
                    </a:p>
                  </a:txBody>
                  <a:tcPr/>
                </a:tc>
                <a:tc>
                  <a:txBody>
                    <a:bodyPr/>
                    <a:lstStyle/>
                    <a:p>
                      <a:r>
                        <a:rPr lang="en-US" sz="1400" dirty="0" smtClean="0">
                          <a:solidFill>
                            <a:srgbClr val="00B050"/>
                          </a:solidFill>
                        </a:rPr>
                        <a:t>0.9978</a:t>
                      </a:r>
                      <a:endParaRPr lang="en-US" sz="1400" dirty="0">
                        <a:solidFill>
                          <a:srgbClr val="00B050"/>
                        </a:solidFill>
                      </a:endParaRPr>
                    </a:p>
                  </a:txBody>
                  <a:tcPr/>
                </a:tc>
                <a:extLst>
                  <a:ext uri="{0D108BD9-81ED-4DB2-BD59-A6C34878D82A}">
                    <a16:rowId xmlns:a16="http://schemas.microsoft.com/office/drawing/2014/main" val="1642327623"/>
                  </a:ext>
                </a:extLst>
              </a:tr>
              <a:tr h="304495">
                <a:tc>
                  <a:txBody>
                    <a:bodyPr/>
                    <a:lstStyle/>
                    <a:p>
                      <a:pPr algn="l"/>
                      <a:r>
                        <a:rPr lang="en-US" sz="1400" dirty="0" smtClean="0"/>
                        <a:t>Scar</a:t>
                      </a:r>
                      <a:endParaRPr lang="en-US" sz="1400" dirty="0"/>
                    </a:p>
                  </a:txBody>
                  <a:tcPr/>
                </a:tc>
                <a:tc>
                  <a:txBody>
                    <a:bodyPr/>
                    <a:lstStyle/>
                    <a:p>
                      <a:r>
                        <a:rPr lang="en-US" sz="1400" dirty="0" smtClean="0"/>
                        <a:t>0.9800</a:t>
                      </a:r>
                      <a:endParaRPr lang="en-US" sz="1400" dirty="0"/>
                    </a:p>
                  </a:txBody>
                  <a:tcPr/>
                </a:tc>
                <a:tc>
                  <a:txBody>
                    <a:bodyPr/>
                    <a:lstStyle/>
                    <a:p>
                      <a:r>
                        <a:rPr lang="en-US" sz="1400" dirty="0" smtClean="0">
                          <a:solidFill>
                            <a:schemeClr val="tx1"/>
                          </a:solidFill>
                        </a:rPr>
                        <a:t>0.9974</a:t>
                      </a:r>
                      <a:endParaRPr lang="en-US" sz="1400" dirty="0">
                        <a:solidFill>
                          <a:schemeClr val="tx1"/>
                        </a:solidFill>
                      </a:endParaRPr>
                    </a:p>
                  </a:txBody>
                  <a:tcPr/>
                </a:tc>
                <a:tc>
                  <a:txBody>
                    <a:bodyPr/>
                    <a:lstStyle/>
                    <a:p>
                      <a:r>
                        <a:rPr lang="en-US" sz="1400" dirty="0" smtClean="0">
                          <a:solidFill>
                            <a:srgbClr val="00B050"/>
                          </a:solidFill>
                        </a:rPr>
                        <a:t>0.9983</a:t>
                      </a:r>
                      <a:endParaRPr lang="en-US" sz="1400" dirty="0">
                        <a:solidFill>
                          <a:srgbClr val="00B050"/>
                        </a:solidFill>
                      </a:endParaRPr>
                    </a:p>
                  </a:txBody>
                  <a:tcPr/>
                </a:tc>
                <a:extLst>
                  <a:ext uri="{0D108BD9-81ED-4DB2-BD59-A6C34878D82A}">
                    <a16:rowId xmlns:a16="http://schemas.microsoft.com/office/drawing/2014/main" val="989971517"/>
                  </a:ext>
                </a:extLst>
              </a:tr>
              <a:tr h="304495">
                <a:tc>
                  <a:txBody>
                    <a:bodyPr/>
                    <a:lstStyle/>
                    <a:p>
                      <a:pPr algn="l"/>
                      <a:r>
                        <a:rPr lang="en-US" sz="1400" dirty="0" smtClean="0"/>
                        <a:t>Zeus</a:t>
                      </a:r>
                      <a:endParaRPr lang="en-US" sz="1400" dirty="0"/>
                    </a:p>
                  </a:txBody>
                  <a:tcPr/>
                </a:tc>
                <a:tc>
                  <a:txBody>
                    <a:bodyPr/>
                    <a:lstStyle/>
                    <a:p>
                      <a:r>
                        <a:rPr lang="en-US" sz="1400" dirty="0" smtClean="0"/>
                        <a:t>0.9800</a:t>
                      </a:r>
                      <a:endParaRPr lang="en-US" sz="1400" dirty="0"/>
                    </a:p>
                  </a:txBody>
                  <a:tcPr/>
                </a:tc>
                <a:tc>
                  <a:txBody>
                    <a:bodyPr/>
                    <a:lstStyle/>
                    <a:p>
                      <a:r>
                        <a:rPr lang="en-US" sz="1400" dirty="0" smtClean="0">
                          <a:solidFill>
                            <a:schemeClr val="tx1"/>
                          </a:solidFill>
                        </a:rPr>
                        <a:t>0.9973</a:t>
                      </a:r>
                      <a:endParaRPr lang="en-US" sz="1400" dirty="0">
                        <a:solidFill>
                          <a:schemeClr val="tx1"/>
                        </a:solidFill>
                      </a:endParaRPr>
                    </a:p>
                  </a:txBody>
                  <a:tcPr/>
                </a:tc>
                <a:tc>
                  <a:txBody>
                    <a:bodyPr/>
                    <a:lstStyle/>
                    <a:p>
                      <a:r>
                        <a:rPr lang="en-US" sz="1400" dirty="0" smtClean="0">
                          <a:solidFill>
                            <a:srgbClr val="00B050"/>
                          </a:solidFill>
                        </a:rPr>
                        <a:t>0.9985</a:t>
                      </a:r>
                      <a:endParaRPr lang="en-US" sz="1400" dirty="0">
                        <a:solidFill>
                          <a:srgbClr val="00B050"/>
                        </a:solidFill>
                      </a:endParaRPr>
                    </a:p>
                  </a:txBody>
                  <a:tcPr/>
                </a:tc>
                <a:extLst>
                  <a:ext uri="{0D108BD9-81ED-4DB2-BD59-A6C34878D82A}">
                    <a16:rowId xmlns:a16="http://schemas.microsoft.com/office/drawing/2014/main" val="3523419172"/>
                  </a:ext>
                </a:extLst>
              </a:tr>
            </a:tbl>
          </a:graphicData>
        </a:graphic>
      </p:graphicFrame>
    </p:spTree>
    <p:extLst>
      <p:ext uri="{BB962C8B-B14F-4D97-AF65-F5344CB8AC3E}">
        <p14:creationId xmlns:p14="http://schemas.microsoft.com/office/powerpoint/2010/main" val="231320247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83634" y="495616"/>
            <a:ext cx="7729728" cy="1188720"/>
          </a:xfrm>
        </p:spPr>
        <p:txBody>
          <a:bodyPr/>
          <a:lstStyle/>
          <a:p>
            <a:r>
              <a:rPr lang="en-US" dirty="0" smtClean="0"/>
              <a:t>Results of my ımprovements</a:t>
            </a:r>
            <a:endParaRPr lang="en-US" dirty="0"/>
          </a:p>
        </p:txBody>
      </p:sp>
      <p:sp>
        <p:nvSpPr>
          <p:cNvPr id="3" name="Content Placeholder 2"/>
          <p:cNvSpPr>
            <a:spLocks noGrp="1"/>
          </p:cNvSpPr>
          <p:nvPr>
            <p:ph idx="1"/>
          </p:nvPr>
        </p:nvSpPr>
        <p:spPr>
          <a:xfrm>
            <a:off x="2231136" y="1852552"/>
            <a:ext cx="7729728" cy="4391838"/>
          </a:xfrm>
        </p:spPr>
        <p:txBody>
          <a:bodyPr>
            <a:normAutofit/>
          </a:bodyPr>
          <a:lstStyle/>
          <a:p>
            <a:pPr algn="just"/>
            <a:r>
              <a:rPr lang="en-US" sz="2000" dirty="0" err="1" smtClean="0"/>
              <a:t>XGBoost</a:t>
            </a:r>
            <a:r>
              <a:rPr lang="en-US" sz="2000" dirty="0" smtClean="0"/>
              <a:t> and </a:t>
            </a:r>
            <a:r>
              <a:rPr lang="en-US" sz="2000" dirty="0" err="1" smtClean="0"/>
              <a:t>LightGBM</a:t>
            </a:r>
            <a:r>
              <a:rPr lang="en-US" sz="2000" dirty="0" smtClean="0"/>
              <a:t> outperformed </a:t>
            </a:r>
            <a:r>
              <a:rPr lang="en-US" sz="2000" dirty="0"/>
              <a:t>Random Forest in </a:t>
            </a:r>
            <a:r>
              <a:rPr lang="en-US" sz="2000" dirty="0" smtClean="0"/>
              <a:t>14 </a:t>
            </a:r>
            <a:r>
              <a:rPr lang="en-US" sz="2000" dirty="0"/>
              <a:t>out of 15 malware subtype categories</a:t>
            </a:r>
            <a:r>
              <a:rPr lang="en-US" sz="2000" dirty="0" smtClean="0"/>
              <a:t>. Only in “Transponder” subtype RF achieved better result.</a:t>
            </a:r>
          </a:p>
          <a:p>
            <a:pPr algn="just"/>
            <a:r>
              <a:rPr lang="en-US" sz="2000" dirty="0" err="1"/>
              <a:t>LightGBM</a:t>
            </a:r>
            <a:r>
              <a:rPr lang="en-US" sz="2000" dirty="0"/>
              <a:t> achieved the highest accuracy in </a:t>
            </a:r>
            <a:r>
              <a:rPr lang="en-US" sz="2000" dirty="0" smtClean="0"/>
              <a:t>10 </a:t>
            </a:r>
            <a:r>
              <a:rPr lang="en-US" sz="2000" dirty="0"/>
              <a:t>out of 15 malware subtypes, while </a:t>
            </a:r>
            <a:r>
              <a:rPr lang="en-US" sz="2000" dirty="0" err="1"/>
              <a:t>XGBoost</a:t>
            </a:r>
            <a:r>
              <a:rPr lang="en-US" sz="2000" dirty="0"/>
              <a:t> had the best results in 4 </a:t>
            </a:r>
            <a:r>
              <a:rPr lang="en-US" sz="2000" dirty="0" smtClean="0"/>
              <a:t>subtypes.</a:t>
            </a:r>
          </a:p>
          <a:p>
            <a:pPr algn="just"/>
            <a:r>
              <a:rPr lang="en-US" sz="2000" dirty="0" err="1" smtClean="0"/>
              <a:t>LightGBM</a:t>
            </a:r>
            <a:r>
              <a:rPr lang="en-US" sz="2000" dirty="0" smtClean="0"/>
              <a:t> achieved the highest accuracy, with a score of 99.88% on the </a:t>
            </a:r>
            <a:r>
              <a:rPr lang="en-US" sz="2000" dirty="0" err="1" smtClean="0"/>
              <a:t>Coolwebsearch</a:t>
            </a:r>
            <a:r>
              <a:rPr lang="en-US" sz="2000" dirty="0" smtClean="0"/>
              <a:t> subtype, narrowly surpassing the highest accuracy reported in the paper %99.84, which was obtained using Random Forest on the Transponder subtype.</a:t>
            </a:r>
          </a:p>
          <a:p>
            <a:pPr algn="just"/>
            <a:r>
              <a:rPr lang="en-US" sz="2000" dirty="0" smtClean="0"/>
              <a:t>These </a:t>
            </a:r>
            <a:r>
              <a:rPr lang="en-US" sz="2000" dirty="0"/>
              <a:t>results motivated me to apply </a:t>
            </a:r>
            <a:r>
              <a:rPr lang="en-US" sz="2000" dirty="0" err="1"/>
              <a:t>XGBoost</a:t>
            </a:r>
            <a:r>
              <a:rPr lang="en-US" sz="2000" dirty="0"/>
              <a:t> and </a:t>
            </a:r>
            <a:r>
              <a:rPr lang="en-US" sz="2000" dirty="0" err="1"/>
              <a:t>LightGBM</a:t>
            </a:r>
            <a:r>
              <a:rPr lang="en-US" sz="2000" dirty="0"/>
              <a:t> in my work inspired by this paper.</a:t>
            </a:r>
            <a:endParaRPr lang="en-US" sz="2000" dirty="0" smtClean="0"/>
          </a:p>
        </p:txBody>
      </p:sp>
    </p:spTree>
    <p:extLst>
      <p:ext uri="{BB962C8B-B14F-4D97-AF65-F5344CB8AC3E}">
        <p14:creationId xmlns:p14="http://schemas.microsoft.com/office/powerpoint/2010/main" val="188162091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1583436" y="1879984"/>
            <a:ext cx="4270248" cy="382266"/>
          </a:xfrm>
        </p:spPr>
        <p:txBody>
          <a:bodyPr/>
          <a:lstStyle/>
          <a:p>
            <a:r>
              <a:rPr lang="en-US" dirty="0" err="1" smtClean="0"/>
              <a:t>Coolwebsearch</a:t>
            </a:r>
            <a:r>
              <a:rPr lang="en-US" dirty="0" smtClean="0"/>
              <a:t> (</a:t>
            </a:r>
            <a:r>
              <a:rPr lang="en-US" dirty="0" err="1" smtClean="0"/>
              <a:t>Lightgbm</a:t>
            </a:r>
            <a:r>
              <a:rPr lang="en-US" dirty="0" smtClean="0"/>
              <a:t>)</a:t>
            </a:r>
            <a:endParaRPr lang="en-US" dirty="0"/>
          </a:p>
        </p:txBody>
      </p:sp>
      <p:pic>
        <p:nvPicPr>
          <p:cNvPr id="7" name="Content Placeholder 6"/>
          <p:cNvPicPr>
            <a:picLocks noGrp="1" noChangeAspect="1"/>
          </p:cNvPicPr>
          <p:nvPr>
            <p:ph sz="quarter" idx="4"/>
          </p:nvPr>
        </p:nvPicPr>
        <p:blipFill>
          <a:blip r:embed="rId2"/>
          <a:stretch>
            <a:fillRect/>
          </a:stretch>
        </p:blipFill>
        <p:spPr>
          <a:xfrm>
            <a:off x="6338316" y="2490788"/>
            <a:ext cx="4270248" cy="3621254"/>
          </a:xfrm>
          <a:prstGeom prst="rect">
            <a:avLst/>
          </a:prstGeom>
        </p:spPr>
      </p:pic>
      <p:sp>
        <p:nvSpPr>
          <p:cNvPr id="5" name="Text Placeholder 4"/>
          <p:cNvSpPr>
            <a:spLocks noGrp="1"/>
          </p:cNvSpPr>
          <p:nvPr>
            <p:ph type="body" sz="quarter" idx="13"/>
          </p:nvPr>
        </p:nvSpPr>
        <p:spPr>
          <a:xfrm>
            <a:off x="6338316" y="1879984"/>
            <a:ext cx="4270248" cy="387136"/>
          </a:xfrm>
        </p:spPr>
        <p:txBody>
          <a:bodyPr/>
          <a:lstStyle/>
          <a:p>
            <a:r>
              <a:rPr lang="en-US" dirty="0" smtClean="0"/>
              <a:t>Transponder (RF)</a:t>
            </a:r>
            <a:endParaRPr lang="en-US" dirty="0"/>
          </a:p>
        </p:txBody>
      </p:sp>
      <p:sp>
        <p:nvSpPr>
          <p:cNvPr id="6" name="Title 5"/>
          <p:cNvSpPr>
            <a:spLocks noGrp="1"/>
          </p:cNvSpPr>
          <p:nvPr>
            <p:ph type="title"/>
          </p:nvPr>
        </p:nvSpPr>
        <p:spPr>
          <a:xfrm>
            <a:off x="2237073" y="467488"/>
            <a:ext cx="7729728" cy="1188720"/>
          </a:xfrm>
        </p:spPr>
        <p:txBody>
          <a:bodyPr>
            <a:normAutofit/>
          </a:bodyPr>
          <a:lstStyle/>
          <a:p>
            <a:r>
              <a:rPr lang="en-US" dirty="0"/>
              <a:t>Comparıson of confusıon </a:t>
            </a:r>
            <a:r>
              <a:rPr lang="en-US" dirty="0" smtClean="0"/>
              <a:t>matrices</a:t>
            </a:r>
            <a:endParaRPr lang="en-US" dirty="0"/>
          </a:p>
        </p:txBody>
      </p:sp>
      <p:pic>
        <p:nvPicPr>
          <p:cNvPr id="4" name="Content Placeholder 3"/>
          <p:cNvPicPr>
            <a:picLocks noGrp="1" noChangeAspect="1"/>
          </p:cNvPicPr>
          <p:nvPr>
            <p:ph sz="half" idx="2"/>
          </p:nvPr>
        </p:nvPicPr>
        <p:blipFill>
          <a:blip r:embed="rId3"/>
          <a:stretch>
            <a:fillRect/>
          </a:stretch>
        </p:blipFill>
        <p:spPr>
          <a:xfrm>
            <a:off x="1583436" y="2488406"/>
            <a:ext cx="4270248" cy="3623635"/>
          </a:xfrm>
          <a:prstGeom prst="rect">
            <a:avLst/>
          </a:prstGeom>
        </p:spPr>
      </p:pic>
    </p:spTree>
    <p:extLst>
      <p:ext uri="{BB962C8B-B14F-4D97-AF65-F5344CB8AC3E}">
        <p14:creationId xmlns:p14="http://schemas.microsoft.com/office/powerpoint/2010/main" val="410357653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t>Problem STATE</a:t>
            </a:r>
            <a:endParaRPr lang="en-US" sz="2400" dirty="0"/>
          </a:p>
        </p:txBody>
      </p:sp>
      <p:sp>
        <p:nvSpPr>
          <p:cNvPr id="3" name="Content Placeholder 2"/>
          <p:cNvSpPr>
            <a:spLocks noGrp="1"/>
          </p:cNvSpPr>
          <p:nvPr>
            <p:ph idx="1"/>
          </p:nvPr>
        </p:nvSpPr>
        <p:spPr/>
        <p:txBody>
          <a:bodyPr>
            <a:normAutofit/>
          </a:bodyPr>
          <a:lstStyle/>
          <a:p>
            <a:pPr algn="just"/>
            <a:r>
              <a:rPr lang="en-US" sz="2000" dirty="0"/>
              <a:t>Every day, tens of thousands of new Android apps appear, many of them </a:t>
            </a:r>
            <a:r>
              <a:rPr lang="en-US" sz="2000" dirty="0" smtClean="0"/>
              <a:t>malicious, targeting </a:t>
            </a:r>
            <a:r>
              <a:rPr lang="en-US" sz="2000" dirty="0"/>
              <a:t>sensitive data, abusing device resources, or extorting users.</a:t>
            </a:r>
          </a:p>
          <a:p>
            <a:pPr algn="just"/>
            <a:r>
              <a:rPr lang="en-US" sz="2000" dirty="0" smtClean="0"/>
              <a:t>Many </a:t>
            </a:r>
            <a:r>
              <a:rPr lang="en-US" sz="2000" dirty="0"/>
              <a:t>variants only reveal their persistence or payload after a device </a:t>
            </a:r>
            <a:r>
              <a:rPr lang="en-US" sz="2000" dirty="0" smtClean="0"/>
              <a:t>reboot behaviors </a:t>
            </a:r>
            <a:r>
              <a:rPr lang="en-US" sz="2000" dirty="0"/>
              <a:t>that standard, single-session sandboxes never see.</a:t>
            </a:r>
            <a:endParaRPr lang="en-US" sz="2000" dirty="0" smtClean="0"/>
          </a:p>
        </p:txBody>
      </p:sp>
    </p:spTree>
    <p:extLst>
      <p:ext uri="{BB962C8B-B14F-4D97-AF65-F5344CB8AC3E}">
        <p14:creationId xmlns:p14="http://schemas.microsoft.com/office/powerpoint/2010/main" val="344344916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MOTIVATION</a:t>
            </a:r>
            <a:endParaRPr lang="en-US" dirty="0"/>
          </a:p>
        </p:txBody>
      </p:sp>
      <p:sp>
        <p:nvSpPr>
          <p:cNvPr id="3" name="Content Placeholder 2"/>
          <p:cNvSpPr>
            <a:spLocks noGrp="1"/>
          </p:cNvSpPr>
          <p:nvPr>
            <p:ph idx="1"/>
          </p:nvPr>
        </p:nvSpPr>
        <p:spPr/>
        <p:txBody>
          <a:bodyPr/>
          <a:lstStyle/>
          <a:p>
            <a:pPr algn="just"/>
            <a:r>
              <a:rPr lang="en-US" sz="2000" dirty="0"/>
              <a:t>Many Android malware hide or change behavior across device </a:t>
            </a:r>
            <a:r>
              <a:rPr lang="en-US" sz="2000" dirty="0" smtClean="0"/>
              <a:t>reboots. Making dynamic analysis of these behavior </a:t>
            </a:r>
            <a:r>
              <a:rPr lang="en-US" sz="2000" dirty="0"/>
              <a:t>can guide dynamic defense </a:t>
            </a:r>
            <a:r>
              <a:rPr lang="en-US" sz="2000" dirty="0" smtClean="0"/>
              <a:t>strategies.</a:t>
            </a:r>
            <a:endParaRPr lang="en-US" sz="2000" dirty="0"/>
          </a:p>
          <a:p>
            <a:pPr algn="just"/>
            <a:r>
              <a:rPr lang="en-US" sz="2000" dirty="0" smtClean="0"/>
              <a:t>Examining which dynamic metrics (memory, API calls, logcat, etc.) are universally important across android malware families.</a:t>
            </a:r>
          </a:p>
          <a:p>
            <a:pPr algn="just"/>
            <a:r>
              <a:rPr lang="en-US" sz="2000" dirty="0"/>
              <a:t>New </a:t>
            </a:r>
            <a:r>
              <a:rPr lang="en-US" sz="2000" dirty="0" smtClean="0"/>
              <a:t>malware families </a:t>
            </a:r>
            <a:r>
              <a:rPr lang="en-US" sz="2000" dirty="0"/>
              <a:t>crop up every day; </a:t>
            </a:r>
            <a:r>
              <a:rPr lang="en-US" sz="2000" dirty="0" smtClean="0"/>
              <a:t>continuously retraining for each is not efficient. A </a:t>
            </a:r>
            <a:r>
              <a:rPr lang="en-US" sz="2000" dirty="0"/>
              <a:t>model that generalizes persistence-signatures across families </a:t>
            </a:r>
            <a:r>
              <a:rPr lang="en-US" sz="2000" dirty="0" smtClean="0"/>
              <a:t>can help catch </a:t>
            </a:r>
            <a:r>
              <a:rPr lang="en-US" sz="2000" dirty="0"/>
              <a:t>never-seen-before threats.</a:t>
            </a:r>
          </a:p>
          <a:p>
            <a:endParaRPr lang="en-US" dirty="0"/>
          </a:p>
        </p:txBody>
      </p:sp>
    </p:spTree>
    <p:extLst>
      <p:ext uri="{BB962C8B-B14F-4D97-AF65-F5344CB8AC3E}">
        <p14:creationId xmlns:p14="http://schemas.microsoft.com/office/powerpoint/2010/main" val="4091401692"/>
      </p:ext>
    </p:extLst>
  </p:cSld>
  <p:clrMapOvr>
    <a:masterClrMapping/>
  </p:clrMapOvr>
  <p:timing>
    <p:tnLst>
      <p:par>
        <p:cTn id="1" dur="indefinite" restart="never" nodeType="tmRoot"/>
      </p:par>
    </p:tnLst>
  </p:timing>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Parcel</Template>
  <TotalTime>875</TotalTime>
  <Words>1053</Words>
  <Application>Microsoft Office PowerPoint</Application>
  <PresentationFormat>Widescreen</PresentationFormat>
  <Paragraphs>143</Paragraphs>
  <Slides>23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23</vt:i4>
      </vt:variant>
    </vt:vector>
  </HeadingPairs>
  <TitlesOfParts>
    <vt:vector size="26" baseType="lpstr">
      <vt:lpstr>Arial</vt:lpstr>
      <vt:lpstr>Gill Sans MT</vt:lpstr>
      <vt:lpstr>Parcel</vt:lpstr>
      <vt:lpstr>Zero-Shot REBOOT-State Detection across Android Malware Families</vt:lpstr>
      <vt:lpstr>Motıvatıon of the related work: Detecting New Obfuscated Malware Variants</vt:lpstr>
      <vt:lpstr>METHODOLOGY AND RESULTS OF THE RELATED WORK: Detecting New Obfuscated Malware Variants</vt:lpstr>
      <vt:lpstr>My Contributions and Improvements over the Published Study</vt:lpstr>
      <vt:lpstr>Comparison of Accuracy: Random Forest (Paper) vs. XGBoost and LightGBM (This Study)</vt:lpstr>
      <vt:lpstr>Results of my ımprovements</vt:lpstr>
      <vt:lpstr>Comparıson of confusıon matrices</vt:lpstr>
      <vt:lpstr>Problem STATE</vt:lpstr>
      <vt:lpstr>MOTIVATION</vt:lpstr>
      <vt:lpstr>DATASET AND DATA PREPARATION</vt:lpstr>
      <vt:lpstr>Malware category and reboot state distribution</vt:lpstr>
      <vt:lpstr>Bınary classıfıcatıon</vt:lpstr>
      <vt:lpstr>RESULTS ACHIEVED BY RF AND LIGHTGBM</vt:lpstr>
      <vt:lpstr>Best results achıeved by xgboost</vt:lpstr>
      <vt:lpstr>Feature extractıon</vt:lpstr>
      <vt:lpstr>most effective reboot-predictive 5 features</vt:lpstr>
      <vt:lpstr>ZERO-SHOT REBOOT STATE DETECTION</vt:lpstr>
      <vt:lpstr>Zero-Shot Reboot Accuracy by Category</vt:lpstr>
      <vt:lpstr>Trojan-traıned model statıstıcs and confusıon matrıx</vt:lpstr>
      <vt:lpstr>Trojan-traıned model accuracy by category</vt:lpstr>
      <vt:lpstr>Shap Analysis of top 5 features of Trojan-TRAINED MODEL</vt:lpstr>
      <vt:lpstr>CONCLUSION</vt:lpstr>
      <vt:lpstr>GitHub reposıtory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Zero-Shot Reboot-State Detection across Android Malware Families</dc:title>
  <dc:creator>Abdullah Atahan Türk</dc:creator>
  <cp:lastModifiedBy>Abdullah Atahan Türk</cp:lastModifiedBy>
  <cp:revision>79</cp:revision>
  <dcterms:created xsi:type="dcterms:W3CDTF">2025-05-22T23:18:01Z</dcterms:created>
  <dcterms:modified xsi:type="dcterms:W3CDTF">2025-06-18T08:30:24Z</dcterms:modified>
</cp:coreProperties>
</file>