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7.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9.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3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33.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36.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37.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38.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1"/>
  </p:notesMasterIdLst>
  <p:handoutMasterIdLst>
    <p:handoutMasterId r:id="rId42"/>
  </p:handoutMasterIdLst>
  <p:sldIdLst>
    <p:sldId id="259" r:id="rId2"/>
    <p:sldId id="261" r:id="rId3"/>
    <p:sldId id="288" r:id="rId4"/>
    <p:sldId id="281" r:id="rId5"/>
    <p:sldId id="291" r:id="rId6"/>
    <p:sldId id="289" r:id="rId7"/>
    <p:sldId id="290" r:id="rId8"/>
    <p:sldId id="292" r:id="rId9"/>
    <p:sldId id="293" r:id="rId10"/>
    <p:sldId id="294" r:id="rId11"/>
    <p:sldId id="302" r:id="rId12"/>
    <p:sldId id="295" r:id="rId13"/>
    <p:sldId id="297" r:id="rId14"/>
    <p:sldId id="300" r:id="rId15"/>
    <p:sldId id="311" r:id="rId16"/>
    <p:sldId id="312" r:id="rId17"/>
    <p:sldId id="310" r:id="rId18"/>
    <p:sldId id="316" r:id="rId19"/>
    <p:sldId id="313" r:id="rId20"/>
    <p:sldId id="303" r:id="rId21"/>
    <p:sldId id="317" r:id="rId22"/>
    <p:sldId id="318" r:id="rId23"/>
    <p:sldId id="321" r:id="rId24"/>
    <p:sldId id="320" r:id="rId25"/>
    <p:sldId id="323" r:id="rId26"/>
    <p:sldId id="324" r:id="rId27"/>
    <p:sldId id="325" r:id="rId28"/>
    <p:sldId id="326" r:id="rId29"/>
    <p:sldId id="327" r:id="rId30"/>
    <p:sldId id="322" r:id="rId31"/>
    <p:sldId id="305" r:id="rId32"/>
    <p:sldId id="308" r:id="rId33"/>
    <p:sldId id="314" r:id="rId34"/>
    <p:sldId id="309" r:id="rId35"/>
    <p:sldId id="301" r:id="rId36"/>
    <p:sldId id="275" r:id="rId37"/>
    <p:sldId id="276" r:id="rId38"/>
    <p:sldId id="277" r:id="rId39"/>
    <p:sldId id="315" r:id="rId40"/>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88"/>
            <p14:sldId id="281"/>
            <p14:sldId id="291"/>
            <p14:sldId id="289"/>
            <p14:sldId id="290"/>
            <p14:sldId id="292"/>
            <p14:sldId id="293"/>
            <p14:sldId id="294"/>
            <p14:sldId id="302"/>
            <p14:sldId id="295"/>
            <p14:sldId id="297"/>
            <p14:sldId id="300"/>
            <p14:sldId id="311"/>
            <p14:sldId id="312"/>
            <p14:sldId id="310"/>
            <p14:sldId id="316"/>
            <p14:sldId id="313"/>
            <p14:sldId id="303"/>
            <p14:sldId id="317"/>
            <p14:sldId id="318"/>
            <p14:sldId id="321"/>
            <p14:sldId id="320"/>
            <p14:sldId id="323"/>
            <p14:sldId id="324"/>
            <p14:sldId id="325"/>
            <p14:sldId id="326"/>
            <p14:sldId id="327"/>
            <p14:sldId id="322"/>
            <p14:sldId id="305"/>
            <p14:sldId id="308"/>
            <p14:sldId id="314"/>
            <p14:sldId id="309"/>
            <p14:sldId id="301"/>
          </p14:sldIdLst>
        </p14:section>
        <p14:section name="Conclusion and Summary" id="{790CEF5B-569A-4C2F-BED5-750B08C0E5AD}">
          <p14:sldIdLst>
            <p14:sldId id="275"/>
            <p14:sldId id="276"/>
            <p14:sldId id="277"/>
            <p14:sldId id="3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75311" autoAdjust="0"/>
  </p:normalViewPr>
  <p:slideViewPr>
    <p:cSldViewPr>
      <p:cViewPr>
        <p:scale>
          <a:sx n="55" d="100"/>
          <a:sy n="55" d="100"/>
        </p:scale>
        <p:origin x="-159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D83FDC75-7F73-4A4A-A77C-09AADF00E0EA}" type="datetimeFigureOut">
              <a:rPr lang="en-US" smtClean="0"/>
              <a:pPr/>
              <a:t>5/7/2012</a:t>
            </a:fld>
            <a:endParaRPr lang="en-US" dirty="0"/>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3964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48AEF76B-3757-4A0B-AF93-28494465C1DD}" type="datetimeFigureOut">
              <a:rPr lang="en-US" smtClean="0"/>
              <a:pPr/>
              <a:t>5/7/2012</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23728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presentation</a:t>
            </a:r>
            <a:r>
              <a:rPr lang="en-US" baseline="0" dirty="0" smtClean="0"/>
              <a:t> is based on learning from a course that myself, Matt C and Tom S attended a couple of weeks ago in London by a guy called Greg Young. </a:t>
            </a:r>
          </a:p>
          <a:p>
            <a:endParaRPr lang="en-US" baseline="0" dirty="0" smtClean="0"/>
          </a:p>
          <a:p>
            <a:r>
              <a:rPr lang="en-US" baseline="0" dirty="0" smtClean="0"/>
              <a:t>Greg Young is probably the current expert in applying this pattern to many applications that he has designed/implemented. </a:t>
            </a:r>
          </a:p>
          <a:p>
            <a:endParaRPr lang="en-US" baseline="0" dirty="0" smtClean="0"/>
          </a:p>
          <a:p>
            <a:r>
              <a:rPr lang="en-US" baseline="0" dirty="0" smtClean="0"/>
              <a:t>The three days where quite intense and also introduced some really interesting concepts. </a:t>
            </a:r>
          </a:p>
          <a:p>
            <a:endParaRPr lang="en-US" baseline="0" dirty="0" smtClean="0"/>
          </a:p>
          <a:p>
            <a:r>
              <a:rPr lang="en-US" baseline="0" dirty="0" smtClean="0"/>
              <a:t>The concepts do not mean that we need to un-learn everything that we have been doing in the past with regards to building web application or web application solutions. </a:t>
            </a:r>
          </a:p>
          <a:p>
            <a:endParaRPr lang="en-US" baseline="0" dirty="0" smtClean="0"/>
          </a:p>
          <a:p>
            <a:r>
              <a:rPr lang="en-US" baseline="0" dirty="0" smtClean="0"/>
              <a:t>The CQRS pattern is an alternative that solves specific problems that are mainly associated with building applications that need to cope with very high transactional throughput and that are required to scale out easily.</a:t>
            </a:r>
          </a:p>
          <a:p>
            <a:endParaRPr lang="en-US" baseline="0" dirty="0" smtClean="0"/>
          </a:p>
          <a:p>
            <a:r>
              <a:rPr lang="en-US" baseline="0" dirty="0" smtClean="0"/>
              <a:t>Hopefully this presentation will help everyone understand the concepts/pattern(s) behind implemented a system that is based on the CQRS pattern.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aseline="0" dirty="0" smtClean="0"/>
              <a:t>With the generalized </a:t>
            </a:r>
            <a:r>
              <a:rPr lang="en-US" sz="1000" baseline="0" dirty="0" err="1" smtClean="0"/>
              <a:t>ICommadHander</a:t>
            </a:r>
            <a:r>
              <a:rPr lang="en-US" sz="1000" baseline="0" dirty="0" smtClean="0"/>
              <a:t> interface we are now in a position to implement custom command handlers for each of our commands.</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The intent of a user of the application is brought forth, as mentioned.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This will become a fundamental concept that we need to start to get familiar with right now.</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We are now moving towards a design that is based on </a:t>
            </a:r>
            <a:r>
              <a:rPr lang="en-US" sz="1000" b="1" baseline="0" dirty="0" smtClean="0"/>
              <a:t>behavior</a:t>
            </a:r>
            <a:r>
              <a:rPr lang="en-US" sz="1000" baseline="0" dirty="0" smtClean="0"/>
              <a:t> instead of the stereotypical architecture CRUD approach (</a:t>
            </a:r>
            <a:r>
              <a:rPr lang="en-US" sz="1000" b="1" baseline="0" dirty="0" smtClean="0"/>
              <a:t>i.e. The </a:t>
            </a:r>
            <a:r>
              <a:rPr lang="en-US" sz="1000" b="1" baseline="0" dirty="0" err="1" smtClean="0"/>
              <a:t>approch</a:t>
            </a:r>
            <a:r>
              <a:rPr lang="en-US" sz="1000" b="1" baseline="0" dirty="0" smtClean="0"/>
              <a:t> based on data</a:t>
            </a:r>
            <a:r>
              <a:rPr lang="en-US" sz="1000" baseline="0" dirty="0" smtClean="0"/>
              <a:t>) that was mentioned earlier.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1" baseline="0" dirty="0" smtClean="0"/>
              <a:t>Mention something about the repository</a:t>
            </a:r>
            <a:r>
              <a:rPr lang="en-US" sz="1000" baseline="0" dirty="0" smtClean="0"/>
              <a:t>.</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1" baseline="0" dirty="0" smtClean="0"/>
              <a:t>Sample 3 – Refactoring towards a command handler</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Lets just recap on commands and command handlers so far.</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aseline="0" dirty="0" smtClean="0"/>
              <a:t>The command object show the intent of a user and we usually have a single command for a single use case.</a:t>
            </a:r>
          </a:p>
          <a:p>
            <a:pPr marL="0" indent="0">
              <a:lnSpc>
                <a:spcPct val="80000"/>
              </a:lnSpc>
              <a:buFont typeface="Arial" pitchFamily="34" charset="0"/>
              <a:buNone/>
            </a:pPr>
            <a:endParaRPr lang="en-US" sz="1000" baseline="0" dirty="0" smtClean="0"/>
          </a:p>
          <a:p>
            <a:pPr marL="0" marR="0" indent="0" algn="l" defTabSz="914400" rtl="0" eaLnBrk="1" fontAlgn="auto" latinLnBrk="0" hangingPunct="1">
              <a:lnSpc>
                <a:spcPct val="80000"/>
              </a:lnSpc>
              <a:spcBef>
                <a:spcPts val="0"/>
              </a:spcBef>
              <a:spcAft>
                <a:spcPts val="0"/>
              </a:spcAft>
              <a:buClrTx/>
              <a:buSzTx/>
              <a:buFont typeface="Arial" pitchFamily="34" charset="0"/>
              <a:buNone/>
              <a:tabLst/>
              <a:defRPr/>
            </a:pPr>
            <a:r>
              <a:rPr lang="en-US" sz="1000" baseline="0" dirty="0" smtClean="0"/>
              <a:t>The command handlers coordinate the domain objects by the use of a repository that is used to retrieve the necessary domain objects.</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The responsibility of the command hander is to </a:t>
            </a:r>
          </a:p>
          <a:p>
            <a:pPr marL="0" indent="0">
              <a:lnSpc>
                <a:spcPct val="80000"/>
              </a:lnSpc>
              <a:buFont typeface="Arial" pitchFamily="34" charset="0"/>
              <a:buNone/>
            </a:pPr>
            <a:endParaRPr lang="en-US" sz="1000" baseline="0" dirty="0" smtClean="0"/>
          </a:p>
          <a:p>
            <a:pPr marL="171450" indent="-171450">
              <a:lnSpc>
                <a:spcPct val="80000"/>
              </a:lnSpc>
              <a:buFont typeface="Arial" pitchFamily="34" charset="0"/>
              <a:buChar char="•"/>
            </a:pPr>
            <a:r>
              <a:rPr lang="en-US" sz="1000" baseline="0" dirty="0" smtClean="0"/>
              <a:t>Perform any validation that is required on the command</a:t>
            </a:r>
          </a:p>
          <a:p>
            <a:pPr marL="171450" indent="-171450">
              <a:lnSpc>
                <a:spcPct val="80000"/>
              </a:lnSpc>
              <a:buFont typeface="Arial" pitchFamily="34" charset="0"/>
              <a:buChar char="•"/>
            </a:pPr>
            <a:r>
              <a:rPr lang="en-US" sz="1000" baseline="0" dirty="0" smtClean="0"/>
              <a:t>Coordinate the domain objects and invoke the necessary behavior on the command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1" baseline="0" dirty="0" smtClean="0"/>
              <a:t>Sample 3 -&gt; Sample 4 Refactor command handler to throw an exception to the client to indicate a validation error.</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So where are we heading? </a:t>
            </a:r>
          </a:p>
          <a:p>
            <a:pPr marL="0" indent="0">
              <a:lnSpc>
                <a:spcPct val="80000"/>
              </a:lnSpc>
              <a:buFont typeface="Arial" pitchFamily="34" charset="0"/>
              <a:buNone/>
            </a:pPr>
            <a:r>
              <a:rPr lang="en-US" sz="1000" baseline="0" dirty="0" smtClean="0"/>
              <a:t>Let just reflect back at our stereotypical architecture for a moment.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sz="1000" dirty="0" smtClean="0"/>
              <a:t>In</a:t>
            </a:r>
            <a:r>
              <a:rPr lang="en-US" sz="1000" baseline="0" dirty="0" smtClean="0"/>
              <a:t>stead of the application services dealing with just sending DTOs back and forth we now have replaced the application services with a series of command handlers that accept specific commands (these show the intent / behavior of the use case). </a:t>
            </a:r>
          </a:p>
          <a:p>
            <a:pPr>
              <a:lnSpc>
                <a:spcPct val="80000"/>
              </a:lnSpc>
            </a:pPr>
            <a:endParaRPr lang="en-US" sz="1000" baseline="0" dirty="0" smtClean="0"/>
          </a:p>
          <a:p>
            <a:pPr>
              <a:lnSpc>
                <a:spcPct val="80000"/>
              </a:lnSpc>
            </a:pPr>
            <a:r>
              <a:rPr lang="en-US" sz="1000" baseline="0" dirty="0" smtClean="0"/>
              <a:t>The command handlers are responsible for coordinating the relevant behaviors on the domain model associated with the command that is being handled. </a:t>
            </a:r>
          </a:p>
          <a:p>
            <a:pPr>
              <a:lnSpc>
                <a:spcPct val="80000"/>
              </a:lnSpc>
            </a:pPr>
            <a:endParaRPr lang="en-US" sz="1000" baseline="0" dirty="0" smtClean="0"/>
          </a:p>
          <a:p>
            <a:pPr>
              <a:lnSpc>
                <a:spcPct val="80000"/>
              </a:lnSpc>
            </a:pPr>
            <a:r>
              <a:rPr lang="en-US" sz="1000" baseline="0" dirty="0" smtClean="0"/>
              <a:t>At this point we will begin to see that our domain model is not just a set of DTOs with a series of getters/setters but a model that actually reflects users intent and behavior and needs to be given some considerable thought.</a:t>
            </a:r>
          </a:p>
          <a:p>
            <a:pPr>
              <a:lnSpc>
                <a:spcPct val="80000"/>
              </a:lnSpc>
            </a:pPr>
            <a:endParaRPr lang="en-US" sz="1000" baseline="0" dirty="0" smtClean="0"/>
          </a:p>
          <a:p>
            <a:pPr>
              <a:lnSpc>
                <a:spcPct val="80000"/>
              </a:lnSpc>
            </a:pPr>
            <a:r>
              <a:rPr lang="en-US" sz="1000" b="1" baseline="0" dirty="0" smtClean="0"/>
              <a:t>Sample 4 Command, </a:t>
            </a:r>
            <a:r>
              <a:rPr lang="en-US" sz="1000" b="1" baseline="0" dirty="0" err="1" smtClean="0"/>
              <a:t>CommandHandler</a:t>
            </a:r>
            <a:r>
              <a:rPr lang="en-US" sz="1000" b="1" baseline="0" dirty="0" smtClean="0"/>
              <a:t> and also emerging Domain object called </a:t>
            </a:r>
            <a:r>
              <a:rPr lang="en-US" sz="1000" b="1" baseline="0" dirty="0" err="1" smtClean="0"/>
              <a:t>ReservationItem</a:t>
            </a:r>
            <a:r>
              <a:rPr lang="en-US" sz="1000" b="1" baseline="0" dirty="0" smtClean="0"/>
              <a:t>.</a:t>
            </a:r>
          </a:p>
          <a:p>
            <a:pPr>
              <a:lnSpc>
                <a:spcPct val="80000"/>
              </a:lnSpc>
            </a:pPr>
            <a:endParaRPr lang="en-US" sz="1000" baseline="0" dirty="0" smtClean="0"/>
          </a:p>
          <a:p>
            <a:pPr>
              <a:lnSpc>
                <a:spcPct val="80000"/>
              </a:lnSpc>
            </a:pPr>
            <a:r>
              <a:rPr lang="en-US" sz="1000" baseline="0" dirty="0" smtClean="0"/>
              <a:t>We are stepping in to the Domain and this area of the application is so important it worth pausing here and looking at what Domain Driven Design is and how it should be used to arrive at a Domain Model that represents the Business Domain. </a:t>
            </a:r>
          </a:p>
          <a:p>
            <a:pPr>
              <a:lnSpc>
                <a:spcPct val="80000"/>
              </a:lnSpc>
            </a:pPr>
            <a:endParaRPr lang="en-US" sz="1000" baseline="0" dirty="0" smtClean="0"/>
          </a:p>
          <a:p>
            <a:pPr>
              <a:lnSpc>
                <a:spcPct val="80000"/>
              </a:lnSpc>
            </a:pPr>
            <a:r>
              <a:rPr lang="en-US" sz="1000" baseline="0" dirty="0" smtClean="0"/>
              <a:t>In the example we have arrived at a Domain Object that represents a Reservation Item.</a:t>
            </a:r>
            <a:endParaRPr lang="en-US" sz="100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aseline="0" dirty="0" smtClean="0"/>
              <a:t>Domain Driven Design is tough.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Its not easy and it takes a lot of analysis to get to a point where you have highly refined domain model that reflects the behaviors in your business domain.</a:t>
            </a:r>
            <a:endParaRPr lang="en-US" sz="1000" b="1" baseline="0" dirty="0" smtClean="0"/>
          </a:p>
          <a:p>
            <a:pPr marL="0" indent="0">
              <a:lnSpc>
                <a:spcPct val="80000"/>
              </a:lnSpc>
              <a:buFont typeface="Arial" pitchFamily="34" charset="0"/>
              <a:buNone/>
            </a:pPr>
            <a:endParaRPr lang="en-US" sz="1000" b="1" baseline="0" dirty="0" smtClean="0"/>
          </a:p>
          <a:p>
            <a:pPr marL="0" indent="0">
              <a:lnSpc>
                <a:spcPct val="80000"/>
              </a:lnSpc>
              <a:buFont typeface="Arial" pitchFamily="34" charset="0"/>
              <a:buNone/>
            </a:pPr>
            <a:r>
              <a:rPr lang="en-US" sz="1000" b="0" baseline="0" dirty="0" smtClean="0"/>
              <a:t>So what is it and where do you start?</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The Domain model can be build in an iterative manner by playing games such as analysis/code. i.e. we get the domain experts in to a room with a bunch of developers for 60 minutes to tell us everything they know about the domain. The they leave and the developers spend the rest of the day coding the domain model. The next day the domain experts are invited back for another 60 minutes to go over the Domain model again. They leave and the developers code and so on until we arrive at a refined Domain model this is Domain Driven Design.</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Lets run through some of the key concepts of Domain Driven Design</a:t>
            </a:r>
          </a:p>
          <a:p>
            <a:pPr marL="0" indent="0">
              <a:lnSpc>
                <a:spcPct val="80000"/>
              </a:lnSpc>
              <a:buFont typeface="Arial" pitchFamily="34" charset="0"/>
              <a:buNone/>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Example of customer buying a pint of milk from the store.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Example of customer buying a pint of milk from the store.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In this use case we have a customer that buys a carton of milk from a store.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Can we identify the entities and value objects here?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Customer	- Entity </a:t>
            </a:r>
          </a:p>
          <a:p>
            <a:pPr marL="0" indent="0">
              <a:lnSpc>
                <a:spcPct val="80000"/>
              </a:lnSpc>
              <a:buFont typeface="Arial" pitchFamily="34" charset="0"/>
              <a:buNone/>
            </a:pPr>
            <a:r>
              <a:rPr lang="en-US" sz="1000" b="0" baseline="0" dirty="0" smtClean="0"/>
              <a:t>Milk 	- Value Object</a:t>
            </a:r>
          </a:p>
          <a:p>
            <a:pPr marL="0" indent="0">
              <a:lnSpc>
                <a:spcPct val="80000"/>
              </a:lnSpc>
              <a:buFont typeface="Arial" pitchFamily="34" charset="0"/>
              <a:buNone/>
            </a:pPr>
            <a:r>
              <a:rPr lang="en-US" sz="1000" b="0" baseline="0" dirty="0" smtClean="0"/>
              <a:t>Store	- Entity</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What happens when the store discovers that there is a batch of milk that is faulty and has to be removed from the shelves and sent back to the provider? </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Let’s now suppose that a milk provider recalls a batch of milk.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It is very important for the milk provider to identify which batch of milk is faulty or not safe for consumption.</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In this context the item of milk will have a specific identity that will allow the store to determine which batch the milk belonged to.</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In this case the milk becomes an entity with and identity.</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So what have we learnt – The Context within which we are working is very important!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When dealing with Domain objects we need to be concerned with the life cycle of the object and the different stages that it will go through.</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For example a Domain object can go through different states such as,</a:t>
            </a:r>
          </a:p>
          <a:p>
            <a:pPr marL="0" indent="0">
              <a:lnSpc>
                <a:spcPct val="80000"/>
              </a:lnSpc>
              <a:buFont typeface="Arial" pitchFamily="34" charset="0"/>
              <a:buNone/>
            </a:pPr>
            <a:endParaRPr lang="en-US" sz="1000" b="0" baseline="0" dirty="0" smtClean="0"/>
          </a:p>
          <a:p>
            <a:pPr marL="171450" indent="-171450">
              <a:lnSpc>
                <a:spcPct val="80000"/>
              </a:lnSpc>
              <a:buFont typeface="Arial" pitchFamily="34" charset="0"/>
              <a:buChar char="•"/>
            </a:pPr>
            <a:r>
              <a:rPr lang="en-US" sz="1000" b="0" baseline="0" dirty="0" smtClean="0"/>
              <a:t>Created</a:t>
            </a:r>
          </a:p>
          <a:p>
            <a:pPr marL="171450" indent="-171450">
              <a:lnSpc>
                <a:spcPct val="80000"/>
              </a:lnSpc>
              <a:buFont typeface="Arial" pitchFamily="34" charset="0"/>
              <a:buChar char="•"/>
            </a:pPr>
            <a:r>
              <a:rPr lang="en-US" sz="1000" b="0" baseline="0" dirty="0" smtClean="0"/>
              <a:t>Placed in Memory</a:t>
            </a:r>
          </a:p>
          <a:p>
            <a:pPr marL="171450" indent="-171450">
              <a:lnSpc>
                <a:spcPct val="80000"/>
              </a:lnSpc>
              <a:buFont typeface="Arial" pitchFamily="34" charset="0"/>
              <a:buChar char="•"/>
            </a:pPr>
            <a:r>
              <a:rPr lang="en-US" sz="1000" b="0" baseline="0" dirty="0" smtClean="0"/>
              <a:t>Used in Computation</a:t>
            </a:r>
          </a:p>
          <a:p>
            <a:pPr marL="171450" indent="-171450">
              <a:lnSpc>
                <a:spcPct val="80000"/>
              </a:lnSpc>
              <a:buFont typeface="Arial" pitchFamily="34" charset="0"/>
              <a:buChar char="•"/>
            </a:pPr>
            <a:r>
              <a:rPr lang="en-US" sz="1000" b="0" baseline="0" dirty="0" smtClean="0"/>
              <a:t>Destroyed or Persisted and recreated later.</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We need a method or pattern for managing this life cycle. </a:t>
            </a:r>
          </a:p>
          <a:p>
            <a:pPr marL="0" indent="0">
              <a:lnSpc>
                <a:spcPct val="80000"/>
              </a:lnSpc>
              <a:buFont typeface="Arial" pitchFamily="34" charset="0"/>
              <a:buNone/>
            </a:pPr>
            <a:r>
              <a:rPr lang="en-US" sz="1000" b="0" baseline="0" dirty="0" smtClean="0"/>
              <a:t>There are several patterns that can be used to manage the life cycle.</a:t>
            </a:r>
          </a:p>
          <a:p>
            <a:pPr marL="0" indent="0">
              <a:lnSpc>
                <a:spcPct val="80000"/>
              </a:lnSpc>
              <a:buFont typeface="Arial" pitchFamily="34" charset="0"/>
              <a:buNone/>
            </a:pPr>
            <a:endParaRPr lang="en-US" sz="1000" b="0" baseline="0" dirty="0" smtClean="0"/>
          </a:p>
          <a:p>
            <a:pPr marL="171450" indent="-171450">
              <a:lnSpc>
                <a:spcPct val="80000"/>
              </a:lnSpc>
              <a:buFont typeface="Arial" pitchFamily="34" charset="0"/>
              <a:buChar char="•"/>
            </a:pPr>
            <a:r>
              <a:rPr lang="en-US" sz="1000" b="1" baseline="0" dirty="0" smtClean="0"/>
              <a:t>Aggregate</a:t>
            </a:r>
            <a:r>
              <a:rPr lang="en-US" sz="1000" b="0" baseline="0" dirty="0" smtClean="0"/>
              <a:t> – allows us to define object ownership and boundaries</a:t>
            </a:r>
          </a:p>
          <a:p>
            <a:pPr marL="171450" indent="-171450">
              <a:lnSpc>
                <a:spcPct val="80000"/>
              </a:lnSpc>
              <a:buFont typeface="Arial" pitchFamily="34" charset="0"/>
              <a:buChar char="•"/>
            </a:pPr>
            <a:r>
              <a:rPr lang="en-US" sz="1000" b="1" baseline="0" dirty="0" smtClean="0"/>
              <a:t>Factories/Repositories</a:t>
            </a:r>
            <a:r>
              <a:rPr lang="en-US" sz="1000" b="0" baseline="0" dirty="0" smtClean="0"/>
              <a:t>. Allow us to deal with object creation/resistance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1" baseline="0" dirty="0" smtClean="0"/>
              <a:t>Sample 5 – </a:t>
            </a:r>
            <a:r>
              <a:rPr lang="en-US" sz="1000" b="0" baseline="0" dirty="0" smtClean="0"/>
              <a:t>Domain object to -&gt; Aggregate Root</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We could refactor our domain object, </a:t>
            </a:r>
            <a:r>
              <a:rPr lang="en-US" sz="1000" b="1" baseline="0" dirty="0" err="1" smtClean="0"/>
              <a:t>ReservationItem</a:t>
            </a:r>
            <a:r>
              <a:rPr lang="en-US" sz="1000" b="1" baseline="0" dirty="0" smtClean="0"/>
              <a:t> </a:t>
            </a:r>
          </a:p>
          <a:p>
            <a:pPr marL="0" indent="0">
              <a:lnSpc>
                <a:spcPct val="80000"/>
              </a:lnSpc>
              <a:buFont typeface="Arial" pitchFamily="34" charset="0"/>
              <a:buNone/>
            </a:pPr>
            <a:endParaRPr lang="en-US" sz="1000" b="1" baseline="0" dirty="0" smtClean="0"/>
          </a:p>
          <a:p>
            <a:pPr marL="0" indent="0">
              <a:lnSpc>
                <a:spcPct val="80000"/>
              </a:lnSpc>
              <a:buFont typeface="Arial" pitchFamily="34" charset="0"/>
              <a:buNone/>
            </a:pPr>
            <a:r>
              <a:rPr lang="en-US" sz="1000" b="0" baseline="0" dirty="0" smtClean="0"/>
              <a:t>It is very important for the Aggregate root to ensure that none of its objects are directly accessible externally</a:t>
            </a:r>
          </a:p>
          <a:p>
            <a:pPr marL="171450" indent="-171450">
              <a:lnSpc>
                <a:spcPct val="80000"/>
              </a:lnSpc>
              <a:buFont typeface="Arial" pitchFamily="34" charset="0"/>
              <a:buChar char="•"/>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Every now and again we have a situation when we find that a certain aspects of the domain can not easily be mapped into a domain model.</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This is normally some action that needs to be performed but does not fit in with any particular domain object.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In this instance we have an opportunity to create a service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So how do different Aggregate Roots communicates between different bounded contexts</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Domain Events</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mn-lt"/>
                <a:ea typeface="+mn-ea"/>
                <a:cs typeface="+mn-cs"/>
              </a:rPr>
              <a:t>So what</a:t>
            </a:r>
            <a:r>
              <a:rPr lang="en-GB" sz="1200" kern="1200" baseline="0" dirty="0" smtClean="0">
                <a:solidFill>
                  <a:schemeClr val="tx1"/>
                </a:solidFill>
                <a:effectLst/>
                <a:latin typeface="+mn-lt"/>
                <a:ea typeface="+mn-ea"/>
                <a:cs typeface="+mn-cs"/>
              </a:rPr>
              <a:t> is it all about: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Command Query Responsibility Segregation is a pattern that can be applied to application architecture to separate the write side from the read side.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By doing so we are in a better position to scale each side independently of the other.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For example we may find that the amount of work the system is doing when it is trying to read data from a data store far outweighs the amount of work the system does if it tries to write data to the data store.</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This can be best explained by walking through a series of examples that take an existing system and evolving it to use the CQRS pattern.</a:t>
            </a:r>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lnSpc>
                <a:spcPct val="80000"/>
              </a:lnSpc>
              <a:buFont typeface="Arial" pitchFamily="34" charset="0"/>
              <a:buChar char="•"/>
            </a:pPr>
            <a:r>
              <a:rPr lang="en-US" sz="1000" b="0" baseline="0" dirty="0" smtClean="0"/>
              <a:t>What are Domain Events?</a:t>
            </a:r>
          </a:p>
          <a:p>
            <a:pPr marL="171450" indent="-171450">
              <a:lnSpc>
                <a:spcPct val="80000"/>
              </a:lnSpc>
              <a:buFont typeface="Arial" pitchFamily="34" charset="0"/>
              <a:buChar char="•"/>
            </a:pPr>
            <a:r>
              <a:rPr lang="en-US" sz="1000" b="0" baseline="0" dirty="0" smtClean="0"/>
              <a:t>Why should we use Domain Events?</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1" baseline="0" dirty="0" smtClean="0"/>
              <a:t>Use Sample 5</a:t>
            </a:r>
          </a:p>
          <a:p>
            <a:pPr marL="171450" indent="-171450">
              <a:lnSpc>
                <a:spcPct val="80000"/>
              </a:lnSpc>
              <a:buFont typeface="Arial" pitchFamily="34" charset="0"/>
              <a:buChar char="•"/>
            </a:pPr>
            <a:r>
              <a:rPr lang="en-US" sz="1000" b="0" baseline="0" dirty="0" smtClean="0"/>
              <a:t>Refactor Domain entity – turn Entity into an aggregate by creating a base class called Aggregate.</a:t>
            </a:r>
          </a:p>
          <a:p>
            <a:pPr marL="171450" indent="-171450">
              <a:lnSpc>
                <a:spcPct val="80000"/>
              </a:lnSpc>
              <a:buFont typeface="Arial" pitchFamily="34" charset="0"/>
              <a:buChar char="•"/>
            </a:pPr>
            <a:r>
              <a:rPr lang="en-US" sz="1000" b="0" baseline="0" dirty="0" smtClean="0"/>
              <a:t>Demo making changes to the </a:t>
            </a:r>
            <a:r>
              <a:rPr lang="en-US" sz="1000" b="1" baseline="0" dirty="0" err="1" smtClean="0"/>
              <a:t>MakeReservation</a:t>
            </a:r>
            <a:r>
              <a:rPr lang="en-US" sz="1000" b="0" baseline="0" dirty="0" smtClean="0"/>
              <a:t> Behavior by separating the concerns of applying business logic and changing state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171450" indent="-171450">
              <a:lnSpc>
                <a:spcPct val="80000"/>
              </a:lnSpc>
              <a:buFont typeface="Arial" pitchFamily="34" charset="0"/>
              <a:buChar char="•"/>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lnSpc>
                <a:spcPct val="80000"/>
              </a:lnSpc>
              <a:buFont typeface="Arial" pitchFamily="34" charset="0"/>
              <a:buChar char="•"/>
            </a:pPr>
            <a:r>
              <a:rPr lang="en-US" sz="1000" b="0" baseline="0" dirty="0" smtClean="0"/>
              <a:t>What are Domain Events?</a:t>
            </a:r>
          </a:p>
          <a:p>
            <a:pPr marL="171450" indent="-171450">
              <a:lnSpc>
                <a:spcPct val="80000"/>
              </a:lnSpc>
              <a:buFont typeface="Arial" pitchFamily="34" charset="0"/>
              <a:buChar char="•"/>
            </a:pPr>
            <a:r>
              <a:rPr lang="en-US" sz="1000" b="0" baseline="0" dirty="0" smtClean="0"/>
              <a:t>Why should we use Domain Events?</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1" baseline="0" dirty="0" smtClean="0"/>
              <a:t>Use Sample 5</a:t>
            </a:r>
          </a:p>
          <a:p>
            <a:pPr marL="171450" indent="-171450">
              <a:lnSpc>
                <a:spcPct val="80000"/>
              </a:lnSpc>
              <a:buFont typeface="Arial" pitchFamily="34" charset="0"/>
              <a:buChar char="•"/>
            </a:pPr>
            <a:r>
              <a:rPr lang="en-US" sz="1000" b="0" baseline="0" dirty="0" smtClean="0"/>
              <a:t>Refactor Domain entity – turn Entity into an aggregate by creating a base class called Aggregate.</a:t>
            </a:r>
          </a:p>
          <a:p>
            <a:pPr marL="171450" indent="-171450">
              <a:lnSpc>
                <a:spcPct val="80000"/>
              </a:lnSpc>
              <a:buFont typeface="Arial" pitchFamily="34" charset="0"/>
              <a:buChar char="•"/>
            </a:pPr>
            <a:r>
              <a:rPr lang="en-US" sz="1000" b="0" baseline="0" dirty="0" smtClean="0"/>
              <a:t>Demo making changes to the </a:t>
            </a:r>
            <a:r>
              <a:rPr lang="en-US" sz="1000" b="1" baseline="0" dirty="0" err="1" smtClean="0"/>
              <a:t>MakeReservation</a:t>
            </a:r>
            <a:r>
              <a:rPr lang="en-US" sz="1000" b="0" baseline="0" dirty="0" smtClean="0"/>
              <a:t> Behavior by separating the concerns of applying business logic and changing state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171450" indent="-171450">
              <a:lnSpc>
                <a:spcPct val="80000"/>
              </a:lnSpc>
              <a:buFont typeface="Arial" pitchFamily="34" charset="0"/>
              <a:buChar char="•"/>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We can refactor our domain object </a:t>
            </a:r>
            <a:r>
              <a:rPr lang="en-US" sz="1000" b="1" baseline="0" dirty="0" err="1" smtClean="0"/>
              <a:t>MakeReservation</a:t>
            </a:r>
            <a:r>
              <a:rPr lang="en-US" sz="1000" b="0" baseline="0" dirty="0" smtClean="0"/>
              <a:t> method by separating the validation/states changed in the Domain distinctively.</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We can introduce an </a:t>
            </a:r>
            <a:r>
              <a:rPr lang="en-US" sz="1000" b="1" baseline="0" dirty="0" err="1" smtClean="0"/>
              <a:t>ApplyChanges</a:t>
            </a:r>
            <a:r>
              <a:rPr lang="en-US" sz="1000" b="0" baseline="0" dirty="0" smtClean="0"/>
              <a:t> method that will be responsible for the state change.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By doing this we have separated the business rules (invariants) from the change in state.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If we study this code a bit more we can see that </a:t>
            </a:r>
            <a:r>
              <a:rPr lang="en-US" sz="1000" b="1" baseline="0" dirty="0" err="1" smtClean="0"/>
              <a:t>ApplyChanges</a:t>
            </a:r>
            <a:r>
              <a:rPr lang="en-US" sz="1000" b="1" baseline="0" dirty="0" smtClean="0"/>
              <a:t> </a:t>
            </a:r>
            <a:r>
              <a:rPr lang="en-US" sz="1000" b="0" baseline="0" dirty="0" smtClean="0"/>
              <a:t>indicates an event has taken place.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Can we model this as an event?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Let refactor this?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This looks very similar to code that we created for the commands, however the intent is very different. </a:t>
            </a:r>
          </a:p>
          <a:p>
            <a:pPr marL="0" indent="0">
              <a:lnSpc>
                <a:spcPct val="80000"/>
              </a:lnSpc>
              <a:buFont typeface="Arial" pitchFamily="34" charset="0"/>
              <a:buNone/>
            </a:pPr>
            <a:endParaRPr lang="en-US" sz="1000" b="0" baseline="0" dirty="0" smtClean="0"/>
          </a:p>
          <a:p>
            <a:pPr marL="171450" indent="-171450">
              <a:lnSpc>
                <a:spcPct val="80000"/>
              </a:lnSpc>
              <a:buFont typeface="Arial" pitchFamily="34" charset="0"/>
              <a:buChar char="•"/>
            </a:pPr>
            <a:r>
              <a:rPr lang="en-US" sz="1000" b="0" baseline="0" dirty="0" smtClean="0"/>
              <a:t>Commands ask the system to do something.</a:t>
            </a:r>
          </a:p>
          <a:p>
            <a:pPr marL="171450" indent="-171450">
              <a:lnSpc>
                <a:spcPct val="80000"/>
              </a:lnSpc>
              <a:buFont typeface="Arial" pitchFamily="34" charset="0"/>
              <a:buChar char="•"/>
            </a:pPr>
            <a:r>
              <a:rPr lang="en-US" sz="1000" b="0" baseline="0" dirty="0" smtClean="0"/>
              <a:t>Events are recording that an action has occurred.</a:t>
            </a:r>
          </a:p>
          <a:p>
            <a:pPr marL="171450" indent="-171450">
              <a:lnSpc>
                <a:spcPct val="80000"/>
              </a:lnSpc>
              <a:buFont typeface="Arial" pitchFamily="34" charset="0"/>
              <a:buChar char="•"/>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171450" indent="-171450">
              <a:lnSpc>
                <a:spcPct val="80000"/>
              </a:lnSpc>
              <a:buFont typeface="Arial" pitchFamily="34" charset="0"/>
              <a:buChar char="•"/>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sz="1000" dirty="0" smtClean="0"/>
              <a:t>If we take a moment and</a:t>
            </a:r>
            <a:r>
              <a:rPr lang="en-US" sz="1000" baseline="0" dirty="0" smtClean="0"/>
              <a:t> look at our evolving stereotypical architecture. </a:t>
            </a:r>
          </a:p>
          <a:p>
            <a:pPr>
              <a:lnSpc>
                <a:spcPct val="80000"/>
              </a:lnSpc>
            </a:pPr>
            <a:endParaRPr lang="en-US" sz="1000" baseline="0" dirty="0" smtClean="0"/>
          </a:p>
          <a:p>
            <a:pPr>
              <a:lnSpc>
                <a:spcPct val="80000"/>
              </a:lnSpc>
            </a:pPr>
            <a:r>
              <a:rPr lang="en-US" sz="1000" baseline="0" dirty="0" smtClean="0"/>
              <a:t>As mentioned previously in the above architecture we are storing the </a:t>
            </a:r>
            <a:r>
              <a:rPr lang="en-US" sz="1000" b="1" baseline="0" dirty="0" smtClean="0"/>
              <a:t>current state </a:t>
            </a:r>
            <a:r>
              <a:rPr lang="en-US" sz="1000" baseline="0" dirty="0" smtClean="0"/>
              <a:t>of the application in a 3NF database, this is how most systems store data but it is not the only way. Since events represent all changes that have taken place (i.e. all the delta’s in a system) could they be used to reconstruct the current state of the system? </a:t>
            </a:r>
          </a:p>
          <a:p>
            <a:pPr>
              <a:lnSpc>
                <a:spcPct val="80000"/>
              </a:lnSpc>
            </a:pPr>
            <a:endParaRPr lang="en-US" sz="1000" baseline="0" dirty="0" smtClean="0"/>
          </a:p>
          <a:p>
            <a:pPr>
              <a:lnSpc>
                <a:spcPct val="80000"/>
              </a:lnSpc>
            </a:pPr>
            <a:r>
              <a:rPr lang="en-US" sz="1000" baseline="0" dirty="0" smtClean="0"/>
              <a:t>Lets look at an example. Your Wallet</a:t>
            </a:r>
          </a:p>
          <a:p>
            <a:pPr>
              <a:lnSpc>
                <a:spcPct val="80000"/>
              </a:lnSpc>
            </a:pPr>
            <a:endParaRPr lang="en-US" sz="1000" baseline="0" dirty="0" smtClean="0"/>
          </a:p>
          <a:p>
            <a:pPr>
              <a:lnSpc>
                <a:spcPct val="80000"/>
              </a:lnSpc>
            </a:pPr>
            <a:endParaRPr lang="en-US" sz="100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This is the bases of using event storage and event sourcing.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171450" indent="-171450">
              <a:lnSpc>
                <a:spcPct val="80000"/>
              </a:lnSpc>
              <a:buFont typeface="Arial" pitchFamily="34" charset="0"/>
              <a:buChar char="•"/>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If our Domain raises events that record all the state changes that have taken place on a domain object can we can reconstruct the state of the domain object by replaying all these events on the domain object to get it back to its current state.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In a moment we will look at how we can create an event store for our sample application – sample6</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171450" indent="-171450">
              <a:lnSpc>
                <a:spcPct val="80000"/>
              </a:lnSpc>
              <a:buFont typeface="Arial" pitchFamily="34" charset="0"/>
              <a:buChar char="•"/>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If our Domain raises events that record all the state changes that have taken place on a domain object can we can reconstruct the state of the domain object by replaying all these events on the domain object to get it back to its current state.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In a moment we will look at how we can create an event store for our sample application – sample6</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endParaRPr lang="en-US" sz="1000" b="0" baseline="0" dirty="0" smtClean="0"/>
          </a:p>
          <a:p>
            <a:pPr marL="171450" indent="-171450">
              <a:lnSpc>
                <a:spcPct val="80000"/>
              </a:lnSpc>
              <a:buFont typeface="Arial" pitchFamily="34" charset="0"/>
              <a:buChar char="•"/>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The </a:t>
            </a:r>
            <a:r>
              <a:rPr lang="en-US" sz="1000" b="1" baseline="0" dirty="0" err="1" smtClean="0"/>
              <a:t>ApplyChanges</a:t>
            </a:r>
            <a:r>
              <a:rPr lang="en-US" sz="1000" b="0" baseline="0" dirty="0" smtClean="0"/>
              <a:t> method here is the logical split in our domain behavior between asking the domain to do something i.e. the </a:t>
            </a:r>
            <a:r>
              <a:rPr lang="en-US" sz="1000" b="0" baseline="0" dirty="0" err="1" smtClean="0"/>
              <a:t>MakeReservationCommand</a:t>
            </a:r>
            <a:r>
              <a:rPr lang="en-US" sz="1000" b="0" baseline="0" dirty="0" smtClean="0"/>
              <a:t> and something actually happening. In this case we read the data from the event and just set a few properties on the domain there by changing the state of the domain.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This in itself shows that something has happened i.e. the event has taken place and the state of the domain object has changed or mutated.</a:t>
            </a:r>
          </a:p>
          <a:p>
            <a:pPr marL="0" indent="0">
              <a:lnSpc>
                <a:spcPct val="80000"/>
              </a:lnSpc>
              <a:buFont typeface="Arial" pitchFamily="34" charset="0"/>
              <a:buNone/>
            </a:pPr>
            <a:r>
              <a:rPr lang="en-US" sz="1000" b="0" baseline="0" dirty="0" smtClean="0"/>
              <a:t>But do we really need to store this data on the domain object?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Perhaps – if the data will be required in evaluating an invariant (or business rule on a behavior) then yes. If not then No!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We can merely just set a flag on the Domain object to indicate that its state has changed and store the event in a list that will be persisted to an event store when we ask he repository to save the domain object.</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So in the code – back to sample refactor Domain to so that we can store the event in an uncommitted events list and refactor an event store that the repository saves the list of uncommitted events to.</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The </a:t>
            </a:r>
            <a:r>
              <a:rPr lang="en-US" sz="1000" b="1" baseline="0" dirty="0" err="1" smtClean="0"/>
              <a:t>ApplyChanges</a:t>
            </a:r>
            <a:r>
              <a:rPr lang="en-US" sz="1000" b="0" baseline="0" dirty="0" smtClean="0"/>
              <a:t> method here is the logical split in our domain behavior between asking the domain to do something i.e. the </a:t>
            </a:r>
            <a:r>
              <a:rPr lang="en-US" sz="1000" b="0" baseline="0" dirty="0" err="1" smtClean="0"/>
              <a:t>MakeReservationCommand</a:t>
            </a:r>
            <a:r>
              <a:rPr lang="en-US" sz="1000" b="0" baseline="0" dirty="0" smtClean="0"/>
              <a:t> and something actually happening. In this case we read the data from the event and just set a few properties on the domain there by changing the state of the domain.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This in itself shows that something has happened i.e. the event has taken place and the state of the domain object has changed or mutated.</a:t>
            </a:r>
          </a:p>
          <a:p>
            <a:pPr marL="0" indent="0">
              <a:lnSpc>
                <a:spcPct val="80000"/>
              </a:lnSpc>
              <a:buFont typeface="Arial" pitchFamily="34" charset="0"/>
              <a:buNone/>
            </a:pPr>
            <a:r>
              <a:rPr lang="en-US" sz="1000" b="0" baseline="0" dirty="0" smtClean="0"/>
              <a:t>But do we really need to store this data on the domain object?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Perhaps – if the data will be required in evaluating an invariant (or business rule on a behavior) then yes. If not then No! </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We can merely just set a flag on the Domain object to indicate that its state has changed and store the event in a list that will be persisted to an event store when we ask he repository to save the domain object.</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So in the code – back to sample refactor Domain to so that we can store the event in an uncommitted events list and refactor an event store that the repository saves the list of uncommitted events to.</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Just as a recap what our event store look like right now? </a:t>
            </a:r>
          </a:p>
          <a:p>
            <a:pPr marL="0" indent="0">
              <a:lnSpc>
                <a:spcPct val="80000"/>
              </a:lnSpc>
              <a:buFont typeface="Arial" pitchFamily="34" charset="0"/>
              <a:buNone/>
            </a:pPr>
            <a:r>
              <a:rPr lang="en-US" sz="1000" b="0" baseline="0" dirty="0" smtClean="0"/>
              <a:t>We can persist event to it, but we also need to be able to read the events back so that we can rehydrate the domain object.</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If we just debug through our code and see the flow from sending a command and then having </a:t>
            </a:r>
            <a:r>
              <a:rPr lang="en-US" sz="1000" b="0" baseline="0" dirty="0" smtClean="0"/>
              <a:t>the </a:t>
            </a:r>
            <a:r>
              <a:rPr lang="en-US" sz="1000" b="0" baseline="0" dirty="0" smtClean="0"/>
              <a:t>domain raise the event</a:t>
            </a:r>
            <a:r>
              <a:rPr lang="en-US" sz="1000" b="0" baseline="0" dirty="0" smtClean="0"/>
              <a:t>.</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Sample 7 reading from the event store to rehydrate the </a:t>
            </a:r>
            <a:r>
              <a:rPr lang="en-US" sz="1000" b="0" baseline="0" smtClean="0"/>
              <a:t>domain object.</a:t>
            </a: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nSpc>
                <a:spcPct val="80000"/>
              </a:lnSpc>
            </a:pPr>
            <a:r>
              <a:rPr lang="en-US" sz="1200" dirty="0" smtClean="0"/>
              <a:t>So how can we do this.</a:t>
            </a:r>
            <a:r>
              <a:rPr lang="en-US" sz="1200" baseline="0" dirty="0" smtClean="0"/>
              <a:t> </a:t>
            </a:r>
          </a:p>
          <a:p>
            <a:pPr>
              <a:lnSpc>
                <a:spcPct val="80000"/>
              </a:lnSpc>
            </a:pPr>
            <a:endParaRPr lang="en-US"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This can be explained by walking through a series of example that take an existing system (Stereotypical Architecture) and migrating it towards the CQRS pattern.</a:t>
            </a:r>
            <a:endParaRPr lang="en-US" sz="1200" dirty="0" smtClean="0"/>
          </a:p>
          <a:p>
            <a:pPr>
              <a:lnSpc>
                <a:spcPct val="80000"/>
              </a:lnSpc>
            </a:pPr>
            <a:endParaRPr lang="en-US" sz="1200" baseline="0" dirty="0" smtClean="0"/>
          </a:p>
          <a:p>
            <a:pPr>
              <a:lnSpc>
                <a:spcPct val="80000"/>
              </a:lnSpc>
            </a:pPr>
            <a:r>
              <a:rPr lang="en-US" sz="1200" baseline="0" dirty="0" smtClean="0"/>
              <a:t>This usually consist of </a:t>
            </a:r>
            <a:r>
              <a:rPr lang="en-GB" sz="1200" kern="1200" dirty="0" smtClean="0">
                <a:solidFill>
                  <a:schemeClr val="tx1"/>
                </a:solidFill>
                <a:effectLst/>
                <a:latin typeface="+mn-lt"/>
                <a:ea typeface="+mn-ea"/>
                <a:cs typeface="+mn-cs"/>
              </a:rPr>
              <a:t>a 3NF Database that contains most if not all the data that is required to run the application and</a:t>
            </a:r>
            <a:r>
              <a:rPr lang="en-GB" sz="1200" kern="1200" baseline="0" dirty="0" smtClean="0">
                <a:solidFill>
                  <a:schemeClr val="tx1"/>
                </a:solidFill>
                <a:effectLst/>
                <a:latin typeface="+mn-lt"/>
                <a:ea typeface="+mn-ea"/>
                <a:cs typeface="+mn-cs"/>
              </a:rPr>
              <a:t> also maintain the </a:t>
            </a:r>
            <a:r>
              <a:rPr lang="en-GB" sz="1200" b="1" kern="1200" baseline="0" dirty="0" smtClean="0">
                <a:solidFill>
                  <a:schemeClr val="tx1"/>
                </a:solidFill>
                <a:effectLst/>
                <a:latin typeface="+mn-lt"/>
                <a:ea typeface="+mn-ea"/>
                <a:cs typeface="+mn-cs"/>
              </a:rPr>
              <a:t>current</a:t>
            </a:r>
            <a:r>
              <a:rPr lang="en-GB" sz="1200" kern="1200" baseline="0" dirty="0" smtClean="0">
                <a:solidFill>
                  <a:schemeClr val="tx1"/>
                </a:solidFill>
                <a:effectLst/>
                <a:latin typeface="+mn-lt"/>
                <a:ea typeface="+mn-ea"/>
                <a:cs typeface="+mn-cs"/>
              </a:rPr>
              <a:t> state of the system.</a:t>
            </a:r>
            <a:endParaRPr lang="en-GB" sz="1200" kern="1200" dirty="0" smtClean="0">
              <a:solidFill>
                <a:schemeClr val="tx1"/>
              </a:solidFill>
              <a:effectLst/>
              <a:latin typeface="+mn-lt"/>
              <a:ea typeface="+mn-ea"/>
              <a:cs typeface="+mn-cs"/>
            </a:endParaRP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How do we get data out</a:t>
            </a:r>
            <a:r>
              <a:rPr lang="en-GB" sz="1200" kern="1200" baseline="0" dirty="0" smtClean="0">
                <a:solidFill>
                  <a:schemeClr val="tx1"/>
                </a:solidFill>
                <a:effectLst/>
                <a:latin typeface="+mn-lt"/>
                <a:ea typeface="+mn-ea"/>
                <a:cs typeface="+mn-cs"/>
              </a:rPr>
              <a:t> of this system? </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Typically to get data back out of this type of database generally requires complex queries that need to perform multiple joins across many tables to bring back data that can then be mapped into an object model representation. </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The data represents the </a:t>
            </a:r>
            <a:r>
              <a:rPr lang="en-GB" sz="1200" b="1" kern="1200" dirty="0" smtClean="0">
                <a:solidFill>
                  <a:schemeClr val="tx1"/>
                </a:solidFill>
                <a:effectLst/>
                <a:latin typeface="+mn-lt"/>
                <a:ea typeface="+mn-ea"/>
                <a:cs typeface="+mn-cs"/>
              </a:rPr>
              <a:t>current state</a:t>
            </a:r>
            <a:r>
              <a:rPr lang="en-GB" sz="1200" kern="1200" dirty="0" smtClean="0">
                <a:solidFill>
                  <a:schemeClr val="tx1"/>
                </a:solidFill>
                <a:effectLst/>
                <a:latin typeface="+mn-lt"/>
                <a:ea typeface="+mn-ea"/>
                <a:cs typeface="+mn-cs"/>
              </a:rPr>
              <a:t> of the application.</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This type of architecture normally has an ORM layer, something like </a:t>
            </a:r>
            <a:r>
              <a:rPr lang="en-GB" sz="1200" kern="1200" dirty="0" err="1" smtClean="0">
                <a:solidFill>
                  <a:schemeClr val="tx1"/>
                </a:solidFill>
                <a:effectLst/>
                <a:latin typeface="+mn-lt"/>
                <a:ea typeface="+mn-ea"/>
                <a:cs typeface="+mn-cs"/>
              </a:rPr>
              <a:t>Nhibernate</a:t>
            </a:r>
            <a:r>
              <a:rPr lang="en-GB" sz="1200" kern="1200" dirty="0" smtClean="0">
                <a:solidFill>
                  <a:schemeClr val="tx1"/>
                </a:solidFill>
                <a:effectLst/>
                <a:latin typeface="+mn-lt"/>
                <a:ea typeface="+mn-ea"/>
                <a:cs typeface="+mn-cs"/>
              </a:rPr>
              <a:t> or </a:t>
            </a:r>
            <a:r>
              <a:rPr lang="en-GB" sz="1200" kern="1200" dirty="0" err="1" smtClean="0">
                <a:solidFill>
                  <a:schemeClr val="tx1"/>
                </a:solidFill>
                <a:effectLst/>
                <a:latin typeface="+mn-lt"/>
                <a:ea typeface="+mn-ea"/>
                <a:cs typeface="+mn-cs"/>
              </a:rPr>
              <a:t>Entityspaces</a:t>
            </a:r>
            <a:r>
              <a:rPr lang="en-GB" sz="1200" kern="1200" dirty="0" smtClean="0">
                <a:solidFill>
                  <a:schemeClr val="tx1"/>
                </a:solidFill>
                <a:effectLst/>
                <a:latin typeface="+mn-lt"/>
                <a:ea typeface="+mn-ea"/>
                <a:cs typeface="+mn-cs"/>
              </a:rPr>
              <a:t> that maps the data from the database to and from a so called Domain Model to some internal representation of the data that normally tries to model the 3NF database model.</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The mapping that takes place within the ORM usually will consist of a copy of an object model representation of the database model and the data that is being persisted. </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Deltas are determined by the ORM and persisted to the database. </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This in itself adds consideration complexity and also performance overheads.  </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It also introduces </a:t>
            </a:r>
            <a:r>
              <a:rPr lang="en-GB" sz="1200" b="1" kern="1200" dirty="0" smtClean="0">
                <a:solidFill>
                  <a:schemeClr val="tx1"/>
                </a:solidFill>
                <a:effectLst/>
                <a:latin typeface="+mn-lt"/>
                <a:ea typeface="+mn-ea"/>
                <a:cs typeface="+mn-cs"/>
              </a:rPr>
              <a:t>object-relational impedance mismatch</a:t>
            </a:r>
            <a:r>
              <a:rPr lang="en-GB" sz="1200" kern="1200" dirty="0" smtClean="0">
                <a:solidFill>
                  <a:schemeClr val="tx1"/>
                </a:solidFill>
                <a:effectLst/>
                <a:latin typeface="+mn-lt"/>
                <a:ea typeface="+mn-ea"/>
                <a:cs typeface="+mn-cs"/>
              </a:rPr>
              <a:t> between the object model representation of the data in code and the database model.</a:t>
            </a:r>
          </a:p>
          <a:p>
            <a:pPr lvl="1"/>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The so called domain model usually consists of an object graph that consists of by enlarge a sets of DTOs with getters/setters and not much  behaviour or business logic. </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This is not really a Business Driven Domain model and is referred to as an </a:t>
            </a:r>
            <a:r>
              <a:rPr lang="en-GB" sz="1200" b="1" kern="1200" dirty="0" smtClean="0">
                <a:solidFill>
                  <a:schemeClr val="tx1"/>
                </a:solidFill>
                <a:effectLst/>
                <a:latin typeface="+mn-lt"/>
                <a:ea typeface="+mn-ea"/>
                <a:cs typeface="+mn-cs"/>
              </a:rPr>
              <a:t>Anaemic Domain</a:t>
            </a:r>
            <a:r>
              <a:rPr lang="en-GB" sz="1200" kern="1200" dirty="0" smtClean="0">
                <a:solidFill>
                  <a:schemeClr val="tx1"/>
                </a:solidFill>
                <a:effectLst/>
                <a:latin typeface="+mn-lt"/>
                <a:ea typeface="+mn-ea"/>
                <a:cs typeface="+mn-cs"/>
              </a:rPr>
              <a:t> model.</a:t>
            </a:r>
          </a:p>
          <a:p>
            <a:pPr lvl="0"/>
            <a:endParaRPr lang="en-GB" sz="1200" kern="1200" dirty="0" smtClean="0">
              <a:solidFill>
                <a:schemeClr val="tx1"/>
              </a:solidFill>
              <a:effectLst/>
              <a:latin typeface="+mn-lt"/>
              <a:ea typeface="+mn-ea"/>
              <a:cs typeface="+mn-cs"/>
            </a:endParaRPr>
          </a:p>
          <a:p>
            <a:pPr lvl="0"/>
            <a:r>
              <a:rPr lang="en-GB" sz="1200" b="1" kern="1200" dirty="0" smtClean="0">
                <a:solidFill>
                  <a:schemeClr val="tx1"/>
                </a:solidFill>
                <a:effectLst/>
                <a:latin typeface="+mn-lt"/>
                <a:ea typeface="+mn-ea"/>
                <a:cs typeface="+mn-cs"/>
              </a:rPr>
              <a:t>Domain models</a:t>
            </a:r>
            <a:r>
              <a:rPr lang="en-GB" sz="1200" kern="1200" dirty="0" smtClean="0">
                <a:solidFill>
                  <a:schemeClr val="tx1"/>
                </a:solidFill>
                <a:effectLst/>
                <a:latin typeface="+mn-lt"/>
                <a:ea typeface="+mn-ea"/>
                <a:cs typeface="+mn-cs"/>
              </a:rPr>
              <a:t> should really consist of associated behaviours that a domain exhibits and should never just be a set of objects that have a series of getters/setters with no behaviour.</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The business logic or rules tend to end up in many places such as the application services layer or even the client application itself.</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This architecture is basically a CRUD based system which essentially deals with the Create, Read, Update and Delete operations.</a:t>
            </a:r>
          </a:p>
          <a:p>
            <a:pPr lvl="0"/>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sz="100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lnSpc>
                <a:spcPct val="80000"/>
              </a:lnSpc>
              <a:buFont typeface="Arial" pitchFamily="34" charset="0"/>
              <a:buChar char="•"/>
            </a:pPr>
            <a:r>
              <a:rPr lang="en-US" sz="1000" b="0" baseline="0" dirty="0" smtClean="0"/>
              <a:t>Approaches to the read model</a:t>
            </a:r>
          </a:p>
          <a:p>
            <a:pPr marL="628650" lvl="1" indent="-171450">
              <a:lnSpc>
                <a:spcPct val="80000"/>
              </a:lnSpc>
              <a:buFont typeface="Arial" pitchFamily="34" charset="0"/>
              <a:buChar char="•"/>
            </a:pPr>
            <a:r>
              <a:rPr lang="en-US" sz="1000" b="0" baseline="0" dirty="0" smtClean="0"/>
              <a:t>Push model</a:t>
            </a:r>
          </a:p>
          <a:p>
            <a:pPr marL="628650" lvl="1" indent="-171450">
              <a:lnSpc>
                <a:spcPct val="80000"/>
              </a:lnSpc>
              <a:buFont typeface="Arial" pitchFamily="34" charset="0"/>
              <a:buChar char="•"/>
            </a:pPr>
            <a:r>
              <a:rPr lang="en-US" sz="1000" b="0" baseline="0" dirty="0" smtClean="0"/>
              <a:t>Pull model</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lnSpc>
                <a:spcPct val="80000"/>
              </a:lnSpc>
              <a:buFont typeface="Arial" pitchFamily="34" charset="0"/>
              <a:buChar char="•"/>
            </a:pPr>
            <a:r>
              <a:rPr lang="en-US" sz="1000" b="0" baseline="0" dirty="0" smtClean="0"/>
              <a:t>CAP Theorem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lnSpc>
                <a:spcPct val="80000"/>
              </a:lnSpc>
              <a:buFont typeface="Arial" pitchFamily="34" charset="0"/>
              <a:buChar char="•"/>
            </a:pPr>
            <a:r>
              <a:rPr lang="en-US" sz="1000" b="0" baseline="0" dirty="0" smtClean="0"/>
              <a:t>CAP Theorem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lnSpc>
                <a:spcPct val="80000"/>
              </a:lnSpc>
              <a:buFont typeface="Arial" pitchFamily="34" charset="0"/>
              <a:buChar char="•"/>
            </a:pPr>
            <a:r>
              <a:rPr lang="en-US" sz="1000" b="0" baseline="0" dirty="0" smtClean="0"/>
              <a:t>What are they?</a:t>
            </a:r>
          </a:p>
          <a:p>
            <a:pPr marL="171450" indent="-171450">
              <a:lnSpc>
                <a:spcPct val="80000"/>
              </a:lnSpc>
              <a:buFont typeface="Arial" pitchFamily="34" charset="0"/>
              <a:buChar char="•"/>
            </a:pPr>
            <a:r>
              <a:rPr lang="en-US" sz="1000" b="0" baseline="0" dirty="0" smtClean="0"/>
              <a:t>Example</a:t>
            </a:r>
          </a:p>
          <a:p>
            <a:pPr marL="171450" indent="-171450">
              <a:lnSpc>
                <a:spcPct val="80000"/>
              </a:lnSpc>
              <a:buFont typeface="Arial" pitchFamily="34" charset="0"/>
              <a:buChar char="•"/>
            </a:pPr>
            <a:r>
              <a:rPr lang="en-US" sz="1000" b="0" baseline="0" dirty="0" err="1" smtClean="0"/>
              <a:t>NServiceBus</a:t>
            </a:r>
            <a:r>
              <a:rPr lang="en-US" sz="1000" b="0" baseline="0" dirty="0" smtClean="0"/>
              <a:t>/</a:t>
            </a:r>
            <a:r>
              <a:rPr lang="en-US" sz="1000" b="0" baseline="0" dirty="0" err="1" smtClean="0"/>
              <a:t>MassTransit</a:t>
            </a:r>
            <a:r>
              <a:rPr lang="en-US" sz="1000" b="0" baseline="0" dirty="0" smtClean="0"/>
              <a:t> </a:t>
            </a:r>
          </a:p>
          <a:p>
            <a:pPr marL="171450" indent="-171450">
              <a:lnSpc>
                <a:spcPct val="80000"/>
              </a:lnSpc>
              <a:buFont typeface="Arial" pitchFamily="34" charset="0"/>
              <a:buChar char="•"/>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0" baseline="0" dirty="0" smtClean="0"/>
              <a:t>Behavior-Driven Development story and scenario template.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The BDD story template.</a:t>
            </a:r>
          </a:p>
          <a:p>
            <a:pPr marL="0" indent="0">
              <a:lnSpc>
                <a:spcPct val="80000"/>
              </a:lnSpc>
              <a:buFont typeface="Arial" pitchFamily="34" charset="0"/>
              <a:buNone/>
            </a:pPr>
            <a:endParaRPr lang="en-US" sz="1000" b="0" baseline="0" dirty="0" smtClean="0"/>
          </a:p>
          <a:p>
            <a:pPr marL="0" indent="0">
              <a:lnSpc>
                <a:spcPct val="80000"/>
              </a:lnSpc>
              <a:buFont typeface="Arial" pitchFamily="34" charset="0"/>
              <a:buNone/>
            </a:pPr>
            <a:r>
              <a:rPr lang="en-US" sz="1000" b="0" baseline="0" dirty="0" smtClean="0"/>
              <a:t>This allows both developers and domain experts to arrive at a common language that will keep appearing in the use cases. The BDD stories are iteratively reviewed to refine out the command language,  the Ubiquitous Language.</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37</a:t>
            </a:fld>
            <a:endParaRPr lang="en-US" dirty="0" smtClean="0"/>
          </a:p>
        </p:txBody>
      </p:sp>
      <p:sp>
        <p:nvSpPr>
          <p:cNvPr id="40965" name="Rectangle 2"/>
          <p:cNvSpPr>
            <a:spLocks noGrp="1" noRot="1" noChangeAspect="1" noChangeArrowheads="1" noTextEdit="1"/>
          </p:cNvSpPr>
          <p:nvPr>
            <p:ph type="sldImg"/>
          </p:nvPr>
        </p:nvSpPr>
        <p:spPr>
          <a:xfrm>
            <a:off x="931863" y="487363"/>
            <a:ext cx="4932362" cy="3700462"/>
          </a:xfrm>
          <a:ln/>
        </p:spPr>
      </p:sp>
      <p:sp>
        <p:nvSpPr>
          <p:cNvPr id="40966" name="Rectangle 3"/>
          <p:cNvSpPr>
            <a:spLocks noGrp="1" noChangeArrowheads="1"/>
          </p:cNvSpPr>
          <p:nvPr>
            <p:ph type="body" idx="1"/>
          </p:nvPr>
        </p:nvSpPr>
        <p:spPr>
          <a:xfrm>
            <a:off x="304787" y="4494490"/>
            <a:ext cx="6206573" cy="4987848"/>
          </a:xfrm>
          <a:noFill/>
          <a:ln/>
        </p:spPr>
        <p:txBody>
          <a:bodyPr/>
          <a:lstStyle/>
          <a:p>
            <a:pPr>
              <a:buFontTx/>
              <a:buNone/>
            </a:pP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38</a:t>
            </a:fld>
            <a:endParaRPr lang="en-US" dirty="0" smtClean="0"/>
          </a:p>
        </p:txBody>
      </p:sp>
      <p:sp>
        <p:nvSpPr>
          <p:cNvPr id="41989" name="Rectangle 2"/>
          <p:cNvSpPr>
            <a:spLocks noGrp="1" noRot="1" noChangeAspect="1" noChangeArrowheads="1" noTextEdit="1"/>
          </p:cNvSpPr>
          <p:nvPr>
            <p:ph type="sldImg"/>
          </p:nvPr>
        </p:nvSpPr>
        <p:spPr>
          <a:xfrm>
            <a:off x="915988" y="488950"/>
            <a:ext cx="4965700" cy="3724275"/>
          </a:xfrm>
          <a:ln/>
        </p:spPr>
      </p:sp>
      <p:sp>
        <p:nvSpPr>
          <p:cNvPr id="41990" name="Rectangle 3"/>
          <p:cNvSpPr>
            <a:spLocks noGrp="1" noChangeArrowheads="1"/>
          </p:cNvSpPr>
          <p:nvPr>
            <p:ph type="body" idx="1"/>
          </p:nvPr>
        </p:nvSpPr>
        <p:spPr>
          <a:xfrm>
            <a:off x="304787" y="4484318"/>
            <a:ext cx="6206573" cy="4945462"/>
          </a:xfrm>
          <a:noFill/>
          <a:ln/>
        </p:spPr>
        <p:txBody>
          <a:bodyPr/>
          <a:lstStyle/>
          <a:p>
            <a:pPr>
              <a:buFontTx/>
              <a:buNone/>
            </a:pP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lnSpc>
                <a:spcPct val="80000"/>
              </a:lnSpc>
              <a:buFont typeface="Arial" pitchFamily="34" charset="0"/>
              <a:buChar char="•"/>
            </a:pPr>
            <a:endParaRPr lang="en-US" sz="1000" b="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sz="1000" baseline="0" dirty="0" smtClean="0"/>
              <a:t>Lets begin with the Application Service Layer and take a typical story that has been implemented in the stereotypical architecture in a application service called the </a:t>
            </a:r>
            <a:r>
              <a:rPr lang="en-US" sz="1000" baseline="0" dirty="0" err="1" smtClean="0"/>
              <a:t>ReservationService</a:t>
            </a:r>
            <a:r>
              <a:rPr lang="en-US" sz="1000" baseline="0" dirty="0" smtClean="0"/>
              <a:t> that Implements an Interface called </a:t>
            </a:r>
            <a:r>
              <a:rPr lang="en-US" sz="1000" baseline="0" dirty="0" err="1" smtClean="0"/>
              <a:t>IReservationService</a:t>
            </a:r>
            <a:r>
              <a:rPr lang="en-US" sz="1000" baseline="0" dirty="0" smtClean="0"/>
              <a:t>.</a:t>
            </a:r>
          </a:p>
          <a:p>
            <a:pPr>
              <a:lnSpc>
                <a:spcPct val="80000"/>
              </a:lnSpc>
            </a:pPr>
            <a:endParaRPr lang="en-US" sz="1000" baseline="0" dirty="0" smtClean="0"/>
          </a:p>
          <a:p>
            <a:pPr>
              <a:lnSpc>
                <a:spcPct val="80000"/>
              </a:lnSpc>
            </a:pPr>
            <a:r>
              <a:rPr lang="en-US" sz="1000" baseline="0" dirty="0" smtClean="0"/>
              <a:t>So this is a really simple example.</a:t>
            </a:r>
          </a:p>
          <a:p>
            <a:pPr>
              <a:lnSpc>
                <a:spcPct val="80000"/>
              </a:lnSpc>
            </a:pPr>
            <a:endParaRPr lang="en-US" sz="100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dirty="0" smtClean="0"/>
              <a:t>What do we see here?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1" baseline="0" dirty="0" smtClean="0"/>
              <a:t>CQRS Sample1</a:t>
            </a:r>
            <a:r>
              <a:rPr lang="en-US" sz="1000" baseline="0" dirty="0" smtClean="0"/>
              <a:t>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We have a typical service that has a set of operations that use a DTO called reservation details to pass data back and forth.</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This is quite typical, the service has operation for both read and write on the interface.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We could go on and extend this interface to have many more operations associated with dealing with reservations.</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But what direction are we heading towards, </a:t>
            </a:r>
          </a:p>
          <a:p>
            <a:pPr marL="0" indent="0">
              <a:lnSpc>
                <a:spcPct val="80000"/>
              </a:lnSpc>
              <a:buFont typeface="Arial" pitchFamily="34" charset="0"/>
              <a:buNone/>
            </a:pPr>
            <a:endParaRPr lang="en-US" sz="1000" baseline="0" dirty="0" smtClean="0"/>
          </a:p>
          <a:p>
            <a:pPr marL="171450" indent="-171450">
              <a:lnSpc>
                <a:spcPct val="80000"/>
              </a:lnSpc>
              <a:buFont typeface="Arial" pitchFamily="34" charset="0"/>
              <a:buChar char="•"/>
            </a:pPr>
            <a:r>
              <a:rPr lang="en-US" sz="1000" baseline="0" dirty="0" smtClean="0"/>
              <a:t>Losing the users intent </a:t>
            </a:r>
          </a:p>
          <a:p>
            <a:pPr marL="171450" indent="-171450">
              <a:lnSpc>
                <a:spcPct val="80000"/>
              </a:lnSpc>
              <a:buFont typeface="Arial" pitchFamily="34" charset="0"/>
              <a:buChar char="•"/>
            </a:pPr>
            <a:r>
              <a:rPr lang="en-US" sz="1000" baseline="0" dirty="0" smtClean="0"/>
              <a:t>Coupling interface (i.e. use cases) by sharing the common DTO</a:t>
            </a:r>
          </a:p>
          <a:p>
            <a:pPr marL="171450" indent="-171450">
              <a:lnSpc>
                <a:spcPct val="80000"/>
              </a:lnSpc>
              <a:buFont typeface="Arial" pitchFamily="34" charset="0"/>
              <a:buChar char="•"/>
            </a:pPr>
            <a:r>
              <a:rPr lang="en-US" sz="1000" baseline="0" dirty="0" smtClean="0"/>
              <a:t>Basically we are heading towards the traditional CRUD based approach</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So how can we start to move this towards a CQRS pattern based approach.</a:t>
            </a:r>
          </a:p>
          <a:p>
            <a:pPr marL="0" indent="0">
              <a:lnSpc>
                <a:spcPct val="80000"/>
              </a:lnSpc>
              <a:buFont typeface="Arial" pitchFamily="34" charset="0"/>
              <a:buNone/>
            </a:pPr>
            <a:endParaRPr lang="en-US" sz="100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aseline="0" dirty="0" smtClean="0"/>
              <a:t>So how can we bring forward the users intent? Refactor Sample 1 towards using a Command based approach.</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1" baseline="0" dirty="0" smtClean="0"/>
              <a:t>CQRS Sample 2</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Introducing commands.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By using commands we can also start to segregate the responsibilities of read/write.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So let look at this interface again with particular focus on the </a:t>
            </a:r>
            <a:r>
              <a:rPr lang="en-US" sz="1000" baseline="0" dirty="0" err="1" smtClean="0"/>
              <a:t>MakeReservation</a:t>
            </a:r>
            <a:r>
              <a:rPr lang="en-US" sz="1000" baseline="0" dirty="0" smtClean="0"/>
              <a:t> method.</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Refactor interface to commands.</a:t>
            </a:r>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aseline="0" dirty="0" smtClean="0"/>
              <a:t>If we look back at our interface for the reservation service we can see that we could actually begin to refactor the service so that it accepts a different type of object instead of a DTO.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We could encapsulate the intent of the user in a command.</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A Command is just another light weight object that just contains enough of the data require to perform the required behavior.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Which in this case is making a reservation to a football game (refer back to the </a:t>
            </a:r>
            <a:r>
              <a:rPr lang="en-US" sz="1000" b="1" baseline="0" dirty="0" smtClean="0"/>
              <a:t>user story</a:t>
            </a:r>
            <a:r>
              <a:rPr lang="en-US" sz="1000" baseline="0" dirty="0" smtClean="0"/>
              <a:t>).</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Note that we have completely omitted the </a:t>
            </a:r>
            <a:r>
              <a:rPr lang="en-US" sz="1000" baseline="0" dirty="0" err="1" smtClean="0"/>
              <a:t>GetReservation</a:t>
            </a:r>
            <a:r>
              <a:rPr lang="en-US" sz="1000" baseline="0" dirty="0" smtClean="0"/>
              <a:t> method that was on our </a:t>
            </a:r>
            <a:r>
              <a:rPr lang="en-US" sz="1000" baseline="0" dirty="0" err="1" smtClean="0"/>
              <a:t>origional</a:t>
            </a:r>
            <a:r>
              <a:rPr lang="en-US" sz="1000" baseline="0" dirty="0" smtClean="0"/>
              <a:t> </a:t>
            </a:r>
            <a:r>
              <a:rPr lang="en-US" sz="1000" baseline="0" dirty="0" err="1" smtClean="0"/>
              <a:t>IReservationService</a:t>
            </a:r>
            <a:r>
              <a:rPr lang="en-US" sz="1000" baseline="0" dirty="0" smtClean="0"/>
              <a:t> interface.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Why?  </a:t>
            </a:r>
          </a:p>
          <a:p>
            <a:pPr marL="0" indent="0">
              <a:lnSpc>
                <a:spcPct val="80000"/>
              </a:lnSpc>
              <a:buFont typeface="Arial" pitchFamily="34" charset="0"/>
              <a:buNone/>
            </a:pPr>
            <a:endParaRPr lang="en-US" sz="1000" baseline="0" dirty="0" smtClean="0"/>
          </a:p>
          <a:p>
            <a:pPr marL="0" marR="0" indent="0" algn="l" defTabSz="914400" rtl="0" eaLnBrk="1" fontAlgn="auto" latinLnBrk="0" hangingPunct="1">
              <a:lnSpc>
                <a:spcPct val="80000"/>
              </a:lnSpc>
              <a:spcBef>
                <a:spcPts val="0"/>
              </a:spcBef>
              <a:spcAft>
                <a:spcPts val="0"/>
              </a:spcAft>
              <a:buClrTx/>
              <a:buSzTx/>
              <a:buFont typeface="Arial" pitchFamily="34" charset="0"/>
              <a:buNone/>
              <a:tabLst/>
              <a:defRPr/>
            </a:pPr>
            <a:r>
              <a:rPr lang="en-US" sz="1000" baseline="0" dirty="0" smtClean="0"/>
              <a:t>We have intentionally remove this because we are focusing on our write side. </a:t>
            </a:r>
          </a:p>
          <a:p>
            <a:pPr marL="0" marR="0" indent="0" algn="l" defTabSz="914400" rtl="0" eaLnBrk="1" fontAlgn="auto" latinLnBrk="0" hangingPunct="1">
              <a:lnSpc>
                <a:spcPct val="80000"/>
              </a:lnSpc>
              <a:spcBef>
                <a:spcPts val="0"/>
              </a:spcBef>
              <a:spcAft>
                <a:spcPts val="0"/>
              </a:spcAft>
              <a:buClrTx/>
              <a:buSzTx/>
              <a:buFont typeface="Arial" pitchFamily="34" charset="0"/>
              <a:buNone/>
              <a:tabLst/>
              <a:defRPr/>
            </a:pPr>
            <a:r>
              <a:rPr lang="en-US" sz="1000" baseline="0" dirty="0" smtClean="0"/>
              <a:t>The </a:t>
            </a:r>
            <a:r>
              <a:rPr lang="en-US" sz="1000" baseline="0" dirty="0" err="1" smtClean="0"/>
              <a:t>GetReservation</a:t>
            </a:r>
            <a:r>
              <a:rPr lang="en-US" sz="1000" baseline="0" dirty="0" smtClean="0"/>
              <a:t> method is a query and belongs on the query side which we will return to later on when we start looking at the read side.</a:t>
            </a:r>
          </a:p>
          <a:p>
            <a:pPr marL="0" indent="0">
              <a:lnSpc>
                <a:spcPct val="80000"/>
              </a:lnSpc>
              <a:buFont typeface="Arial" pitchFamily="34" charset="0"/>
              <a:buNone/>
            </a:pPr>
            <a:endParaRPr lang="en-US" sz="1000" baseline="0" dirty="0" smtClean="0"/>
          </a:p>
          <a:p>
            <a:pPr marL="0" marR="0" indent="0" algn="l" defTabSz="914400" rtl="0" eaLnBrk="1" fontAlgn="auto" latinLnBrk="0" hangingPunct="1">
              <a:lnSpc>
                <a:spcPct val="80000"/>
              </a:lnSpc>
              <a:spcBef>
                <a:spcPts val="0"/>
              </a:spcBef>
              <a:spcAft>
                <a:spcPts val="0"/>
              </a:spcAft>
              <a:buClrTx/>
              <a:buSzTx/>
              <a:buFont typeface="Arial" pitchFamily="34" charset="0"/>
              <a:buNone/>
              <a:tabLst/>
              <a:defRPr/>
            </a:pPr>
            <a:r>
              <a:rPr lang="en-US" sz="1000" baseline="0" dirty="0" smtClean="0"/>
              <a:t>Can we refactor this further?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We can now take a good look at our Reservation Service, could we generalize this further</a:t>
            </a:r>
          </a:p>
          <a:p>
            <a:pPr marL="628650" lvl="1" indent="-171450">
              <a:lnSpc>
                <a:spcPct val="80000"/>
              </a:lnSpc>
              <a:buFont typeface="Arial" pitchFamily="34" charset="0"/>
              <a:buChar char="•"/>
            </a:pPr>
            <a:r>
              <a:rPr lang="en-US" sz="1000" baseline="0" dirty="0" smtClean="0"/>
              <a:t>By having a command interface for commands – say </a:t>
            </a:r>
            <a:r>
              <a:rPr lang="en-US" sz="1000" baseline="0" dirty="0" err="1" smtClean="0"/>
              <a:t>ICommand</a:t>
            </a:r>
            <a:endParaRPr lang="en-US" sz="1000" baseline="0" dirty="0" smtClean="0"/>
          </a:p>
          <a:p>
            <a:pPr marL="628650" lvl="1" indent="-171450">
              <a:lnSpc>
                <a:spcPct val="80000"/>
              </a:lnSpc>
              <a:buFont typeface="Arial" pitchFamily="34" charset="0"/>
              <a:buChar char="•"/>
            </a:pPr>
            <a:r>
              <a:rPr lang="en-US" sz="1000" baseline="0" dirty="0" smtClean="0"/>
              <a:t>By having a single Handle method that allows us to execute commands. </a:t>
            </a:r>
          </a:p>
          <a:p>
            <a:pPr marL="628650" lvl="1" indent="-171450">
              <a:lnSpc>
                <a:spcPct val="80000"/>
              </a:lnSpc>
              <a:buFont typeface="Arial" pitchFamily="34" charset="0"/>
              <a:buChar char="•"/>
            </a:pPr>
            <a:endParaRPr lang="en-US" sz="1000" baseline="0" dirty="0" smtClean="0"/>
          </a:p>
          <a:p>
            <a:pPr marL="0" lvl="0" indent="0">
              <a:lnSpc>
                <a:spcPct val="80000"/>
              </a:lnSpc>
              <a:buFont typeface="Arial" pitchFamily="34" charset="0"/>
              <a:buNone/>
            </a:pPr>
            <a:r>
              <a:rPr lang="en-US" sz="1000" b="1" baseline="0" dirty="0" smtClean="0"/>
              <a:t>Refactor to Command Handler</a:t>
            </a:r>
            <a:r>
              <a:rPr lang="en-US" sz="1000" b="0" baseline="0" dirty="0" smtClean="0"/>
              <a:t> </a:t>
            </a:r>
            <a:r>
              <a:rPr lang="en-US" sz="1000" b="1" baseline="0" dirty="0" smtClean="0"/>
              <a:t>Sample 2 -&gt; Sample 3</a:t>
            </a:r>
            <a:r>
              <a:rPr lang="en-US" sz="1000" b="0" baseline="0" dirty="0" smtClean="0"/>
              <a:t> </a:t>
            </a:r>
            <a:endParaRPr lang="en-US" sz="1000" baseline="0" dirty="0" smtClean="0"/>
          </a:p>
          <a:p>
            <a:pPr marL="0" lvl="0" indent="0">
              <a:lnSpc>
                <a:spcPct val="80000"/>
              </a:lnSpc>
              <a:buFont typeface="Arial" pitchFamily="34" charset="0"/>
              <a:buNone/>
            </a:pPr>
            <a:endParaRPr lang="en-US" sz="1000" baseline="0" dirty="0" smtClean="0"/>
          </a:p>
          <a:p>
            <a:pPr marL="0" lvl="0" indent="0">
              <a:lnSpc>
                <a:spcPct val="80000"/>
              </a:lnSpc>
              <a:buFont typeface="Arial" pitchFamily="34" charset="0"/>
              <a:buNone/>
            </a:pPr>
            <a:r>
              <a:rPr lang="en-US" sz="1000" baseline="0" dirty="0" smtClean="0"/>
              <a:t>What does this mean, Refactoring our way towards a command Hander.</a:t>
            </a:r>
          </a:p>
        </p:txBody>
      </p:sp>
      <p:sp>
        <p:nvSpPr>
          <p:cNvPr id="4" name="Slide Number Placeholder 3"/>
          <p:cNvSpPr>
            <a:spLocks noGrp="1"/>
          </p:cNvSpPr>
          <p:nvPr>
            <p:ph type="sldNum" sz="quarter" idx="10"/>
          </p:nvPr>
        </p:nvSpPr>
        <p:spPr/>
        <p:txBody>
          <a:bodyPr/>
          <a:lstStyle/>
          <a:p>
            <a:fld id="{EC6EAC7D-5A89-47C2-8ABA-56C9C2DEF7A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nSpc>
                <a:spcPct val="80000"/>
              </a:lnSpc>
              <a:buFont typeface="Arial" pitchFamily="34" charset="0"/>
              <a:buNone/>
            </a:pPr>
            <a:r>
              <a:rPr lang="en-US" sz="1000" baseline="0" dirty="0" smtClean="0"/>
              <a:t>So what is our application service starting to look like now?</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Since each of our commands implements the </a:t>
            </a:r>
            <a:r>
              <a:rPr lang="en-US" sz="1000" baseline="0" dirty="0" err="1" smtClean="0"/>
              <a:t>ICommand</a:t>
            </a:r>
            <a:r>
              <a:rPr lang="en-US" sz="1000" baseline="0" dirty="0" smtClean="0"/>
              <a:t> interface, which is just a maker interface for Commands.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This use of this marker interface allows us to make use of generics and refactor our </a:t>
            </a:r>
            <a:r>
              <a:rPr lang="en-US" sz="1000" baseline="0" dirty="0" err="1" smtClean="0"/>
              <a:t>IReservationService</a:t>
            </a:r>
            <a:r>
              <a:rPr lang="en-US" sz="1000" baseline="0" dirty="0" smtClean="0"/>
              <a:t>.</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If we rename the </a:t>
            </a:r>
            <a:r>
              <a:rPr lang="en-US" sz="1000" baseline="0" dirty="0" err="1" smtClean="0"/>
              <a:t>IReservationService</a:t>
            </a:r>
            <a:r>
              <a:rPr lang="en-US" sz="1000" baseline="0" dirty="0" smtClean="0"/>
              <a:t> to </a:t>
            </a:r>
            <a:r>
              <a:rPr lang="en-US" sz="1000" baseline="0" dirty="0" err="1" smtClean="0"/>
              <a:t>ICommandHandler</a:t>
            </a:r>
            <a:r>
              <a:rPr lang="en-US" sz="1000" baseline="0" dirty="0" smtClean="0"/>
              <a:t> that accepts a Type constrained to an </a:t>
            </a:r>
            <a:r>
              <a:rPr lang="en-US" sz="1000" baseline="0" dirty="0" err="1" smtClean="0"/>
              <a:t>ICommand</a:t>
            </a:r>
            <a:r>
              <a:rPr lang="en-US" sz="1000" baseline="0" dirty="0" smtClean="0"/>
              <a:t> we end up with what is shown on the above side. </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r>
              <a:rPr lang="en-US" sz="1000" baseline="0" dirty="0" smtClean="0"/>
              <a:t>We remove, </a:t>
            </a:r>
          </a:p>
          <a:p>
            <a:pPr marL="628650" lvl="1" indent="-171450">
              <a:lnSpc>
                <a:spcPct val="80000"/>
              </a:lnSpc>
              <a:buFont typeface="Arial" pitchFamily="34" charset="0"/>
              <a:buChar char="•"/>
            </a:pPr>
            <a:r>
              <a:rPr lang="en-US" sz="1000" baseline="0" dirty="0" err="1" smtClean="0"/>
              <a:t>CancelReservation</a:t>
            </a:r>
            <a:endParaRPr lang="en-US" sz="1000" baseline="0" dirty="0" smtClean="0"/>
          </a:p>
          <a:p>
            <a:pPr marL="628650" lvl="1" indent="-171450">
              <a:lnSpc>
                <a:spcPct val="80000"/>
              </a:lnSpc>
              <a:buFont typeface="Arial" pitchFamily="34" charset="0"/>
              <a:buChar char="•"/>
            </a:pPr>
            <a:r>
              <a:rPr lang="en-US" sz="1000" baseline="0" dirty="0" err="1" smtClean="0"/>
              <a:t>AddReservation</a:t>
            </a:r>
            <a:endParaRPr lang="en-US" sz="1000" baseline="0" dirty="0" smtClean="0"/>
          </a:p>
          <a:p>
            <a:pPr marL="171450" indent="-171450">
              <a:lnSpc>
                <a:spcPct val="80000"/>
              </a:lnSpc>
              <a:buFont typeface="Arial" pitchFamily="34" charset="0"/>
              <a:buChar char="•"/>
            </a:pPr>
            <a:endParaRPr lang="en-US" sz="1000" baseline="0" dirty="0" smtClean="0"/>
          </a:p>
          <a:p>
            <a:pPr marL="0" indent="0">
              <a:lnSpc>
                <a:spcPct val="80000"/>
              </a:lnSpc>
              <a:buFont typeface="Arial" pitchFamily="34" charset="0"/>
              <a:buNone/>
            </a:pPr>
            <a:r>
              <a:rPr lang="en-US" sz="1000" baseline="0" dirty="0" smtClean="0"/>
              <a:t>methods and create a single method called Handle that return void and accepts a type that implements the </a:t>
            </a:r>
            <a:r>
              <a:rPr lang="en-US" sz="1000" baseline="0" dirty="0" err="1" smtClean="0"/>
              <a:t>ICommand</a:t>
            </a:r>
            <a:r>
              <a:rPr lang="en-US" sz="1000" baseline="0" dirty="0" smtClean="0"/>
              <a:t> interface. </a:t>
            </a:r>
          </a:p>
          <a:p>
            <a:pPr marL="0" indent="0">
              <a:lnSpc>
                <a:spcPct val="80000"/>
              </a:lnSpc>
              <a:buFont typeface="Arial" pitchFamily="34" charset="0"/>
              <a:buNone/>
            </a:pPr>
            <a:r>
              <a:rPr lang="en-US" sz="1000" baseline="0" dirty="0" smtClean="0"/>
              <a:t>i.e. any commands</a:t>
            </a:r>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endParaRPr lang="en-US" sz="1000" baseline="0" dirty="0" smtClean="0"/>
          </a:p>
          <a:p>
            <a:pPr marL="0" indent="0">
              <a:lnSpc>
                <a:spcPct val="80000"/>
              </a:lnSpc>
              <a:buFont typeface="Arial" pitchFamily="34" charset="0"/>
              <a:buNone/>
            </a:pPr>
            <a:endParaRPr lang="en-US" sz="1000"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5/7/2012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5/7/2012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5/7/2012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5/7/2012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5/7/2012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4.png"/><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5.png"/><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6.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7.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40.xml"/></Relationships>
</file>

<file path=ppt/slides/_rels/slide1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18.png"/><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9.png"/><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20.png"/><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9.png"/><Relationship Id="rId5" Type="http://schemas.openxmlformats.org/officeDocument/2006/relationships/notesSlide" Target="../notesSlides/notesSlide27.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21.png"/><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4.jpe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notesSlide" Target="../notesSlides/notesSlide31.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32.xml"/><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hyperlink" Target="http://thinkbeforecoding.com/post/2009/11/03/Event-Sourcing-and-CQRS-Dispatch-options" TargetMode="External"/><Relationship Id="rId5" Type="http://schemas.openxmlformats.org/officeDocument/2006/relationships/notesSlide" Target="../notesSlides/notesSlide33.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34.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35.xm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36.xml"/><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37.xml"/><Relationship Id="rId4"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notesSlide" Target="../notesSlides/notesSlide39.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1.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0" y="1124744"/>
            <a:ext cx="9144000" cy="1470025"/>
          </a:xfrm>
        </p:spPr>
        <p:txBody>
          <a:bodyPr>
            <a:normAutofit fontScale="90000"/>
          </a:bodyPr>
          <a:lstStyle/>
          <a:p>
            <a:r>
              <a:rPr lang="en-US" dirty="0" smtClean="0"/>
              <a:t>CQRS, DDD, Domain Events </a:t>
            </a:r>
            <a:br>
              <a:rPr lang="en-US" dirty="0" smtClean="0"/>
            </a:br>
            <a:r>
              <a:rPr lang="en-US" dirty="0" smtClean="0"/>
              <a:t>and Event Sourcing</a:t>
            </a:r>
            <a:br>
              <a:rPr lang="en-US" dirty="0" smtClean="0"/>
            </a:br>
            <a:r>
              <a:rPr lang="en-US" dirty="0" smtClean="0"/>
              <a:t>PART 1.</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Anjam</a:t>
            </a:r>
            <a:r>
              <a:rPr lang="en-US" sz="2400" dirty="0" smtClean="0">
                <a:latin typeface="+mn-lt"/>
              </a:rPr>
              <a:t> </a:t>
            </a:r>
            <a:r>
              <a:rPr lang="en-US" sz="2400" dirty="0" err="1" smtClean="0">
                <a:latin typeface="+mn-lt"/>
              </a:rPr>
              <a:t>Tahir</a:t>
            </a:r>
            <a:endParaRPr lang="en-US" sz="2400" dirty="0" smtClean="0">
              <a:latin typeface="+mn-lt"/>
            </a:endParaRPr>
          </a:p>
          <a:p>
            <a:r>
              <a:rPr lang="en-US" sz="2400" dirty="0" smtClean="0">
                <a:latin typeface="+mn-lt"/>
              </a:rPr>
              <a:t>Presentation Date ???</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2800" b="1" dirty="0" smtClean="0"/>
              <a:t>Reservation Service to Reservation CommandHander </a:t>
            </a:r>
            <a:endParaRPr lang="en-US" sz="2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itle 1"/>
          <p:cNvSpPr txBox="1">
            <a:spLocks/>
          </p:cNvSpPr>
          <p:nvPr>
            <p:custDataLst>
              <p:tags r:id="rId3"/>
            </p:custDataLst>
          </p:nvPr>
        </p:nvSpPr>
        <p:spPr>
          <a:xfrm>
            <a:off x="755576" y="5301208"/>
            <a:ext cx="8077200" cy="11430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GB" sz="2800" b="1" dirty="0" smtClean="0"/>
              <a:t>The intent of the user has been brought forward and represents the use case.</a:t>
            </a:r>
            <a:endParaRPr lang="en-GB" sz="2800" b="1" dirty="0"/>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141848"/>
            <a:ext cx="5976664" cy="41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896921149"/>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2800" b="1" dirty="0" smtClean="0"/>
              <a:t>Commands and Command Handers </a:t>
            </a:r>
            <a:endParaRPr lang="en-US" sz="2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596413"/>
            <a:ext cx="8077200" cy="4297363"/>
          </a:xfrm>
        </p:spPr>
        <p:txBody>
          <a:bodyPr>
            <a:normAutofit fontScale="85000" lnSpcReduction="10000"/>
          </a:bodyPr>
          <a:lstStyle/>
          <a:p>
            <a:r>
              <a:rPr lang="en-US" dirty="0" smtClean="0"/>
              <a:t>Command(s) </a:t>
            </a:r>
          </a:p>
          <a:p>
            <a:pPr lvl="1"/>
            <a:r>
              <a:rPr lang="en-US" dirty="0" smtClean="0"/>
              <a:t>Show the intent of user on a use case by use case basis. </a:t>
            </a:r>
          </a:p>
          <a:p>
            <a:pPr lvl="2"/>
            <a:r>
              <a:rPr lang="en-US" dirty="0" smtClean="0"/>
              <a:t>E.g. the </a:t>
            </a:r>
          </a:p>
          <a:p>
            <a:pPr lvl="1"/>
            <a:r>
              <a:rPr lang="en-US" dirty="0" smtClean="0"/>
              <a:t>Command(s) are nouns and represent an action that needs to take place.</a:t>
            </a:r>
          </a:p>
          <a:p>
            <a:r>
              <a:rPr lang="en-US" dirty="0" smtClean="0"/>
              <a:t>Command Handler(s)</a:t>
            </a:r>
          </a:p>
          <a:p>
            <a:pPr lvl="1"/>
            <a:r>
              <a:rPr lang="en-US" dirty="0" smtClean="0"/>
              <a:t>Invoke the Domain</a:t>
            </a:r>
          </a:p>
          <a:p>
            <a:pPr lvl="2"/>
            <a:r>
              <a:rPr lang="en-US" dirty="0" smtClean="0"/>
              <a:t>Coordinating the domain objects and invoking the necessary behavior</a:t>
            </a:r>
          </a:p>
          <a:p>
            <a:pPr lvl="1"/>
            <a:r>
              <a:rPr lang="en-US" dirty="0" smtClean="0"/>
              <a:t>Perform validation that is required on the command. </a:t>
            </a:r>
          </a:p>
          <a:p>
            <a:pPr marL="0" indent="0">
              <a:buNone/>
            </a:pPr>
            <a:r>
              <a:rPr lang="en-US" dirty="0"/>
              <a:t>There is a </a:t>
            </a:r>
            <a:r>
              <a:rPr lang="en-US" dirty="0" smtClean="0"/>
              <a:t>one-one Command/Handler </a:t>
            </a:r>
            <a:r>
              <a:rPr lang="en-US" dirty="0"/>
              <a:t>mapping.</a:t>
            </a:r>
          </a:p>
          <a:p>
            <a:endParaRPr lang="en-US" dirty="0" smtClean="0"/>
          </a:p>
          <a:p>
            <a:pPr lvl="2"/>
            <a:endParaRPr lang="en-US" dirty="0" smtClean="0"/>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2420888"/>
            <a:ext cx="3443833" cy="39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973089127"/>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pPr algn="ctr"/>
            <a:r>
              <a:rPr lang="en-US" b="1" dirty="0" smtClean="0"/>
              <a:t>Migrating to CQRS</a:t>
            </a:r>
            <a:endParaRPr lang="en-US" b="1" dirty="0"/>
          </a:p>
        </p:txBody>
      </p:sp>
      <p:grpSp>
        <p:nvGrpSpPr>
          <p:cNvPr id="3" name="Group 2"/>
          <p:cNvGrpSpPr/>
          <p:nvPr/>
        </p:nvGrpSpPr>
        <p:grpSpPr>
          <a:xfrm>
            <a:off x="1330586" y="1537093"/>
            <a:ext cx="1952625" cy="4029075"/>
            <a:chOff x="3170248" y="1553507"/>
            <a:chExt cx="1952625" cy="4029075"/>
          </a:xfrm>
        </p:grpSpPr>
        <p:sp>
          <p:nvSpPr>
            <p:cNvPr id="17" name="Flowchart: Process 16"/>
            <p:cNvSpPr/>
            <p:nvPr/>
          </p:nvSpPr>
          <p:spPr>
            <a:xfrm>
              <a:off x="3170248" y="3753782"/>
              <a:ext cx="1924050" cy="2857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Remote Facade</a:t>
              </a:r>
            </a:p>
          </p:txBody>
        </p:sp>
        <p:sp>
          <p:nvSpPr>
            <p:cNvPr id="18" name="Flowchart: Magnetic Disk 17"/>
            <p:cNvSpPr/>
            <p:nvPr/>
          </p:nvSpPr>
          <p:spPr>
            <a:xfrm>
              <a:off x="3227398" y="1553507"/>
              <a:ext cx="1866900" cy="7048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3NF – Database (RDBMS)</a:t>
              </a:r>
            </a:p>
          </p:txBody>
        </p:sp>
        <p:sp>
          <p:nvSpPr>
            <p:cNvPr id="19" name="Flowchart: Process 18"/>
            <p:cNvSpPr/>
            <p:nvPr/>
          </p:nvSpPr>
          <p:spPr>
            <a:xfrm>
              <a:off x="3170248" y="2478067"/>
              <a:ext cx="1924050" cy="333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ea typeface="Calibri"/>
                  <a:cs typeface="Times New Roman"/>
                </a:rPr>
                <a:t>ORM </a:t>
              </a:r>
            </a:p>
          </p:txBody>
        </p:sp>
        <p:sp>
          <p:nvSpPr>
            <p:cNvPr id="20" name="Flowchart: Process 19"/>
            <p:cNvSpPr/>
            <p:nvPr/>
          </p:nvSpPr>
          <p:spPr>
            <a:xfrm>
              <a:off x="3170248" y="2973367"/>
              <a:ext cx="1924050" cy="2952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Domain (DTOs)</a:t>
              </a:r>
            </a:p>
          </p:txBody>
        </p:sp>
        <p:sp>
          <p:nvSpPr>
            <p:cNvPr id="21" name="Flowchart: Process 20"/>
            <p:cNvSpPr/>
            <p:nvPr/>
          </p:nvSpPr>
          <p:spPr>
            <a:xfrm>
              <a:off x="3170248" y="3363892"/>
              <a:ext cx="1924050" cy="285750"/>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ea typeface="Calibri"/>
                  <a:cs typeface="Times New Roman"/>
                </a:rPr>
                <a:t>Application Services</a:t>
              </a:r>
            </a:p>
          </p:txBody>
        </p:sp>
        <p:sp>
          <p:nvSpPr>
            <p:cNvPr id="22" name="Cloud 21"/>
            <p:cNvSpPr/>
            <p:nvPr/>
          </p:nvSpPr>
          <p:spPr>
            <a:xfrm>
              <a:off x="3170248" y="4116367"/>
              <a:ext cx="1952625" cy="8763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3" name="Flowchart: Process 22"/>
            <p:cNvSpPr/>
            <p:nvPr/>
          </p:nvSpPr>
          <p:spPr>
            <a:xfrm>
              <a:off x="3198823" y="5192057"/>
              <a:ext cx="1924050" cy="3905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Client</a:t>
              </a:r>
            </a:p>
          </p:txBody>
        </p:sp>
        <p:sp>
          <p:nvSpPr>
            <p:cNvPr id="24" name="Up Arrow 23"/>
            <p:cNvSpPr/>
            <p:nvPr/>
          </p:nvSpPr>
          <p:spPr>
            <a:xfrm>
              <a:off x="3303598" y="2020232"/>
              <a:ext cx="266700" cy="344805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5" name="Down Arrow 24"/>
            <p:cNvSpPr/>
            <p:nvPr/>
          </p:nvSpPr>
          <p:spPr>
            <a:xfrm>
              <a:off x="4722823" y="2020232"/>
              <a:ext cx="257175" cy="34480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ight Arrow 3"/>
          <p:cNvSpPr/>
          <p:nvPr/>
        </p:nvSpPr>
        <p:spPr>
          <a:xfrm>
            <a:off x="3851920" y="2966477"/>
            <a:ext cx="1440160"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Process 30"/>
          <p:cNvSpPr/>
          <p:nvPr/>
        </p:nvSpPr>
        <p:spPr>
          <a:xfrm>
            <a:off x="5940152" y="3694505"/>
            <a:ext cx="1924050" cy="2857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Remote Facade</a:t>
            </a:r>
          </a:p>
        </p:txBody>
      </p:sp>
      <p:sp>
        <p:nvSpPr>
          <p:cNvPr id="32" name="Flowchart: Magnetic Disk 31"/>
          <p:cNvSpPr/>
          <p:nvPr/>
        </p:nvSpPr>
        <p:spPr>
          <a:xfrm>
            <a:off x="5997302" y="1494230"/>
            <a:ext cx="1866900" cy="7048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3NF – Database (RDBMS)</a:t>
            </a:r>
          </a:p>
        </p:txBody>
      </p:sp>
      <p:sp>
        <p:nvSpPr>
          <p:cNvPr id="33" name="Flowchart: Process 32"/>
          <p:cNvSpPr/>
          <p:nvPr/>
        </p:nvSpPr>
        <p:spPr>
          <a:xfrm>
            <a:off x="5940152" y="2418790"/>
            <a:ext cx="1924050" cy="333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ea typeface="Calibri"/>
                <a:cs typeface="Times New Roman"/>
              </a:rPr>
              <a:t>ORM </a:t>
            </a:r>
          </a:p>
        </p:txBody>
      </p:sp>
      <p:sp>
        <p:nvSpPr>
          <p:cNvPr id="34" name="Flowchart: Process 33"/>
          <p:cNvSpPr/>
          <p:nvPr/>
        </p:nvSpPr>
        <p:spPr>
          <a:xfrm>
            <a:off x="5940152" y="2914090"/>
            <a:ext cx="1924050" cy="295275"/>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smtClean="0">
                <a:solidFill>
                  <a:schemeClr val="bg1"/>
                </a:solidFill>
                <a:effectLst/>
                <a:ea typeface="Calibri"/>
                <a:cs typeface="Times New Roman"/>
              </a:rPr>
              <a:t>Domain</a:t>
            </a:r>
            <a:endParaRPr lang="en-GB" sz="1100" dirty="0">
              <a:solidFill>
                <a:schemeClr val="bg1"/>
              </a:solidFill>
              <a:effectLst/>
              <a:ea typeface="Calibri"/>
              <a:cs typeface="Times New Roman"/>
            </a:endParaRPr>
          </a:p>
        </p:txBody>
      </p:sp>
      <p:sp>
        <p:nvSpPr>
          <p:cNvPr id="35" name="Flowchart: Process 34"/>
          <p:cNvSpPr/>
          <p:nvPr/>
        </p:nvSpPr>
        <p:spPr>
          <a:xfrm>
            <a:off x="5940152" y="3304615"/>
            <a:ext cx="1924050" cy="285750"/>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smtClean="0">
                <a:effectLst/>
                <a:ea typeface="Calibri"/>
                <a:cs typeface="Times New Roman"/>
              </a:rPr>
              <a:t>CommandHandlers</a:t>
            </a:r>
            <a:endParaRPr lang="en-GB" sz="1100" dirty="0">
              <a:effectLst/>
              <a:ea typeface="Calibri"/>
              <a:cs typeface="Times New Roman"/>
            </a:endParaRPr>
          </a:p>
        </p:txBody>
      </p:sp>
      <p:sp>
        <p:nvSpPr>
          <p:cNvPr id="36" name="Cloud 35"/>
          <p:cNvSpPr/>
          <p:nvPr/>
        </p:nvSpPr>
        <p:spPr>
          <a:xfrm>
            <a:off x="5940152" y="4057090"/>
            <a:ext cx="1952625" cy="8763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7" name="Flowchart: Process 36"/>
          <p:cNvSpPr/>
          <p:nvPr/>
        </p:nvSpPr>
        <p:spPr>
          <a:xfrm>
            <a:off x="5968727" y="5132780"/>
            <a:ext cx="1924050" cy="3905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Client</a:t>
            </a:r>
          </a:p>
        </p:txBody>
      </p:sp>
      <p:sp>
        <p:nvSpPr>
          <p:cNvPr id="38" name="Up Arrow 37"/>
          <p:cNvSpPr/>
          <p:nvPr/>
        </p:nvSpPr>
        <p:spPr>
          <a:xfrm>
            <a:off x="6073502" y="1960955"/>
            <a:ext cx="266700" cy="344805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6" name="TextBox 5"/>
          <p:cNvSpPr txBox="1"/>
          <p:nvPr/>
        </p:nvSpPr>
        <p:spPr>
          <a:xfrm>
            <a:off x="4932040" y="4495240"/>
            <a:ext cx="1008112" cy="523220"/>
          </a:xfrm>
          <a:prstGeom prst="rect">
            <a:avLst/>
          </a:prstGeom>
          <a:noFill/>
        </p:spPr>
        <p:txBody>
          <a:bodyPr wrap="square" rtlCol="0">
            <a:spAutoFit/>
          </a:bodyPr>
          <a:lstStyle/>
          <a:p>
            <a:r>
              <a:rPr lang="en-GB" sz="1400" dirty="0" smtClean="0"/>
              <a:t>Execute commands</a:t>
            </a:r>
            <a:endParaRPr lang="en-GB" sz="1400" dirty="0"/>
          </a:p>
        </p:txBody>
      </p:sp>
    </p:spTree>
    <p:custDataLst>
      <p:tags r:id="rId1"/>
    </p:custDataLst>
    <p:extLst>
      <p:ext uri="{BB962C8B-B14F-4D97-AF65-F5344CB8AC3E}">
        <p14:creationId xmlns:p14="http://schemas.microsoft.com/office/powerpoint/2010/main" val="3864383431"/>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Domain Driven Design (DDD)</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596413"/>
            <a:ext cx="8077200" cy="4297363"/>
          </a:xfrm>
        </p:spPr>
        <p:txBody>
          <a:bodyPr>
            <a:normAutofit/>
          </a:bodyPr>
          <a:lstStyle/>
          <a:p>
            <a:r>
              <a:rPr lang="en-US" sz="2800" dirty="0" smtClean="0"/>
              <a:t>DDD is all about design and creating highly expressive models of the business Domain.</a:t>
            </a:r>
          </a:p>
          <a:p>
            <a:r>
              <a:rPr lang="en-US" sz="2800" dirty="0" smtClean="0"/>
              <a:t>It is </a:t>
            </a:r>
            <a:r>
              <a:rPr lang="en-US" sz="2800" dirty="0"/>
              <a:t>concerned with understanding the different contexts within an organization and modeling representations of how the data is viewed.</a:t>
            </a:r>
          </a:p>
          <a:p>
            <a:r>
              <a:rPr lang="en-US" sz="2800" dirty="0" smtClean="0"/>
              <a:t>Based on arriving at a </a:t>
            </a:r>
            <a:r>
              <a:rPr lang="en-US" sz="2800" b="1" dirty="0" smtClean="0"/>
              <a:t>common language</a:t>
            </a:r>
            <a:r>
              <a:rPr lang="en-US" sz="2800" dirty="0" smtClean="0"/>
              <a:t> that can be understood by all including non-developers.</a:t>
            </a:r>
          </a:p>
          <a:p>
            <a:r>
              <a:rPr lang="en-US" sz="2800" dirty="0" smtClean="0"/>
              <a:t>This common language is called the </a:t>
            </a:r>
            <a:r>
              <a:rPr lang="en-US" sz="2800" b="1" dirty="0" smtClean="0"/>
              <a:t>Ubiquitous Language</a:t>
            </a:r>
            <a:r>
              <a:rPr lang="en-US" sz="2800" dirty="0" smtClean="0"/>
              <a:t>.</a:t>
            </a:r>
          </a:p>
        </p:txBody>
      </p:sp>
    </p:spTree>
    <p:custDataLst>
      <p:tags r:id="rId1"/>
    </p:custDataLst>
    <p:extLst>
      <p:ext uri="{BB962C8B-B14F-4D97-AF65-F5344CB8AC3E}">
        <p14:creationId xmlns:p14="http://schemas.microsoft.com/office/powerpoint/2010/main" val="2739160615"/>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Domain Driven Design (DDD)</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596413"/>
            <a:ext cx="8077200" cy="4297363"/>
          </a:xfrm>
        </p:spPr>
        <p:txBody>
          <a:bodyPr>
            <a:normAutofit fontScale="85000" lnSpcReduction="20000"/>
          </a:bodyPr>
          <a:lstStyle/>
          <a:p>
            <a:r>
              <a:rPr lang="en-US" sz="2800" dirty="0" smtClean="0"/>
              <a:t>Modeling the Domain</a:t>
            </a:r>
          </a:p>
          <a:p>
            <a:pPr lvl="1"/>
            <a:r>
              <a:rPr lang="en-US" sz="2400" dirty="0" smtClean="0"/>
              <a:t>Entities</a:t>
            </a:r>
          </a:p>
          <a:p>
            <a:pPr lvl="2"/>
            <a:r>
              <a:rPr lang="en-US" sz="2000" dirty="0" smtClean="0"/>
              <a:t>Are objects that have a unique identity. They are unique </a:t>
            </a:r>
          </a:p>
          <a:p>
            <a:pPr lvl="3"/>
            <a:r>
              <a:rPr lang="en-US" sz="2000" dirty="0" smtClean="0"/>
              <a:t>e.g. Vehicle’s uniqueness is identified by its Registration No. </a:t>
            </a:r>
          </a:p>
          <a:p>
            <a:pPr lvl="3"/>
            <a:r>
              <a:rPr lang="en-US" sz="2000" dirty="0" smtClean="0"/>
              <a:t>e.g. Bank Account has a unique account No.</a:t>
            </a:r>
          </a:p>
          <a:p>
            <a:pPr lvl="1"/>
            <a:r>
              <a:rPr lang="en-US" sz="2400" dirty="0" smtClean="0"/>
              <a:t>Value Objects </a:t>
            </a:r>
          </a:p>
          <a:p>
            <a:pPr lvl="2"/>
            <a:r>
              <a:rPr lang="en-US" sz="2000" dirty="0" smtClean="0"/>
              <a:t>Are objects do not have an identity</a:t>
            </a:r>
          </a:p>
          <a:p>
            <a:pPr lvl="2"/>
            <a:r>
              <a:rPr lang="en-US" sz="2000" dirty="0" smtClean="0"/>
              <a:t>They are immutable.</a:t>
            </a:r>
          </a:p>
          <a:p>
            <a:pPr lvl="2"/>
            <a:r>
              <a:rPr lang="en-US" sz="2000" dirty="0" smtClean="0"/>
              <a:t>They should be thin and simple</a:t>
            </a:r>
          </a:p>
          <a:p>
            <a:pPr lvl="2"/>
            <a:r>
              <a:rPr lang="en-US" sz="2000" dirty="0" smtClean="0"/>
              <a:t>They can encapsulate attributes of </a:t>
            </a:r>
            <a:r>
              <a:rPr lang="en-US" sz="2000" dirty="0"/>
              <a:t>an Entity that </a:t>
            </a:r>
            <a:r>
              <a:rPr lang="en-US" sz="2000" dirty="0" smtClean="0"/>
              <a:t>expresses </a:t>
            </a:r>
            <a:r>
              <a:rPr lang="en-US" sz="2000" dirty="0"/>
              <a:t>a concept that has meaning </a:t>
            </a:r>
            <a:r>
              <a:rPr lang="en-US" sz="2000" dirty="0" smtClean="0"/>
              <a:t>within </a:t>
            </a:r>
            <a:r>
              <a:rPr lang="en-US" sz="2000" dirty="0"/>
              <a:t>the Domain.</a:t>
            </a:r>
          </a:p>
          <a:p>
            <a:pPr lvl="2"/>
            <a:endParaRPr lang="en-US" sz="2400" dirty="0" smtClean="0"/>
          </a:p>
          <a:p>
            <a:r>
              <a:rPr lang="en-US" sz="2800" dirty="0" smtClean="0"/>
              <a:t>Is my object an entity or value object?</a:t>
            </a:r>
          </a:p>
          <a:p>
            <a:pPr lvl="1"/>
            <a:r>
              <a:rPr lang="en-US" sz="2100" b="1" dirty="0" smtClean="0">
                <a:solidFill>
                  <a:srgbClr val="FF0000"/>
                </a:solidFill>
              </a:rPr>
              <a:t>It depends on your specific context! </a:t>
            </a:r>
          </a:p>
        </p:txBody>
      </p:sp>
    </p:spTree>
    <p:custDataLst>
      <p:tags r:id="rId1"/>
    </p:custDataLst>
    <p:extLst>
      <p:ext uri="{BB962C8B-B14F-4D97-AF65-F5344CB8AC3E}">
        <p14:creationId xmlns:p14="http://schemas.microsoft.com/office/powerpoint/2010/main" val="3195266919"/>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Entity or Value Object?</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QSERISEhQVFRUUFRQVFBQUFRQUFBUUFBQVFBQUFBQXHCYeFxkjGRQUHy8gIycpLCwsFR4xNTAqNSYrLCkBCQoKDgwOGg8PGiwkHCQsLCwpKSkvLCwpKSwpKSksKSksKSopKSwsLCksLCksLCkpLCwsKSksKSwsLCwpKSwsLP/AABEIALgBEgMBIgACEQEDEQH/xAAcAAABBQEBAQAAAAAAAAAAAAAEAAIDBQYHAQj/xABJEAABAwICBQkEBAoJBQAAAAABAAIDBBEhMQUGEkFRBxMiYXGBkaGxMlLB0UJygqIUIyQzU3OSsuHwFUNiY5OzwtLxFiU1VHT/xAAbAQACAwEBAQAAAAAAAAAAAAACAwABBAUGB//EACwRAAIBAwMCBgIBBQAAAAAAAAABAgMEERIhMRNBBRQiMlFxM2FSI0KRsdH/2gAMAwEAAhEDEQA/AN02ujP0gpBUs4hY9mrMwbcvJKzWlK6aElriQuMpZNjjg6sKhnEJGsYPpBcu0JHNPjtmysa/RUsYuHEq3LGxNDN67ScY+kPFRO01HxXNI6529FxVhUyy9JuX6fZuXg0xfILLUUu0cVbRShqByYSgg2XSb9zULJpKTqCb/SDSVV6X04GG1roHPHLKm4QWZFg6vfxUf4ceKzTtZCcmoZ+m3Xvsqta+RHmaPya50pO9AVdSW7yqjR+s21I1hHtGyvtKaHLhfaA70SfyOjUhNZiytdpIZIyhlEmGCpH0Oy7pPCjkIb7EhCqc4rZCalwoM2UdAAMwoJYA0ZhYyeucP613iqys0rIB+cJVRlkW72PwbOpqNgXBQTdMbyqnREz3wlzsbJt35ABFKaiv2XUuYpZLl+sLN4TX60R2sVSSRP4BBTsdwQxnnkzecZqqXWSJ52BvVrzMdsbLmkETmytdY4FaKv0ldgAJ3XsmSwlsaKd0nBuQ3TbG7fQNlWOqnD6S9e5pzJQ7yxDGbMU7jLyhsmlHjep6LSZeMVFHoznBdqJg0A9owKd1oLZskLjD3ZFUyuNwECIX9atHaOe3G6GmL2jFAq2p7Ayr6u4E8EId07rjEoxkhJxGCLDI0zqaeUVraH01bgLlTVFZZuBxUBEajfQl3sg2VOsnyNdzsQfhp94pJ/8AQcnAr1Vrh8ier+z6AbN1IDSOr0U5Bc0LKt5TIvcf91St5SYt7JfFqzuf6Nr8Tomop9Dxwt6IAAUQq437Tc7LL1nKC12EbXfbPyRGqemeekkYWgXYSLcQg6m+MFU/E6dSp00nuZOu0g3nn2H0iPA2T46pvFVmk4C2eUWPtu9UxoPAoZZfc4te4uFNrJaO0js+y5DTadkvgV7RzU8R2qpshb9FrTs3PWSrSLWjRoyo3H6zgVIxfO7BhWrr1ORZ0hJaDbEhVmkdESvcSMlYx680u6nI+2PkiI9dIX9GOneXHIA7R8ALpcnUfI6teyqrTIzQ1feM3AKObRVhjI1beCnrJsW0zWNO+Sw8s1BU8nM8ri50kTCdzGkj1CqKqNiIxqy3jH/JzYMLZW2NwDmFfurdo4uce0laaHkwlYHASRyE5XBbjwvdwHfZUrtSam5wGZ38ME6pFvBpnRqqC0898Fe+RnBDTlqvG6lVPAeKhl1GqDnsjvS402mK8vXfKYBS6tc60OLw0HJEHUaM5zA96IfSuiAicQC0YqB0pG8eKT1qibSZjlWnTlpaCodDxxRmMSCx68ULLTMbk4lDzyHiPFCSz9YV+ufLD8zUnsySWqDXAWPeUdBVs90eCpaeIyysYM3OAF+tbAahTe83xTZUspDVRq1PVDdFcauP3R4IKrmZuAV6dQJ/0jVFPyfynOVqkaLHxt6/eJjpmh72tbvNlaz6mOz2kf8A9FmJzXF4NjdW01TgtkduDpW1rhPqIxpgdCdkYqVtW84WK1+i42vJ2gCr+HRkeHRHggcMskrHLymcukmfbI+CAqGvP0T4LsztGx+6PBVWlKNgabNHgijDSCrB/wAjn0FIHRBuRXh1Wccijji/sKt45ME1mzoxa3M6NU32zSilMd2cFqhLgj9GatQTgvLcd6VUi5bGetaJr0GO/pMpLoQ1Dg4JJHQfwZPJVfk43C5HwkbytzSalU36OU9rgFcUmp1KP6gntets6LYmVhORzprWbiT3ALSakODakWBtsuB8luabV2nb7NPH3klS1kfNgBkcbdo26LQDj1rPKhJbtmi1sHTqKTYHNRtL7hjSDvIRUWj2+4wdwRssYaGM3gYozR7BwTVBPk7EorPBy/lc0daKndYABzxcDiAR6Lm9HTFzg1ty4kAAAkkncAu+666DbUxFj8m9IWHSB/srnf4NBQBtRGHvJPN/jG7Ng4EktcL2dZpHZdHwsI5V1ReXPsEaA1CaLOqn9fNMP7zvktvRugpwGxNYwdQ9TmVhhrew4gu7wD6H4KKTWm+8+AHnisry+TCq9OnwjoL9Oi/t+RJ9FFLrAxo2nOdbi4ho+JPZZc7/AOocydo8ACB5kHyA7Qgpq9zzc59pJ8So8i6l/L+1HQpNfw32Gjqvck9djk3txPAZojVbSXOteHG7g7a7n4+oPiubxG5wxK1OptUBUtiadova4OIyuBtADqAacd5yyuRjJ60DZ3dSVda3sdAEYQlTGFJI5DTPWxnqUAVGrME52i94dvs26EdqDTfpZP2CtVq/SmxcfpHDsV0aNLVvF74Ms7ajJ5lE5y7UCm96U/YTXah0o3SnwC6I+kAzQk9OCi6KRataK4ijAwasU8cjSyNwINwS4ZjqWygAtjZB1tPskO4IiM3FwrSwPUFFelDy0Y5IOp7FO8IaV6sIo9LMuCszIdy2dWy6zFZSfjQRkUBYTouCwVzE4oGAWRMapFhYkQdcy4KIjTJwCFbKMfNSgPJUrGojSkG9V8UhVkDubutZoGmLIx14rOaGiL5BfIYlbKLAWVohPzqS8ASREyKlor2Vk2naG7Nhe99rf2KCAZI+UY34rWZhGmAAIUNRTg2NssQiw7od6jugksoNMpg67jdFQSWN02tgsbhDmcDes2MDuQzTJ6Fxm7ALB64aPaaKSIDaebOB4Oa64A8x3rU1NcXAcBkqPTcG3G4E7sbcN5RJMvpqSwzjjbjO6IYbrS6Z1JqGOLomOljOLHx3cC05YBV8OqtY7AQS/sOHqhlBvseZrUJKTSQJG078O3Dy/nJTBwH8Fe0XJpVvxe0RjeXuA8s1oNGaj0kRHOzc879HCNod5H8EHRk+wqNlVn2MroqjlnOxEwm/DLvK6fqpqm2haZZCHTubbqYDu/irDRkWy0NhibC3uLz8lZOYxjelvwxxLinRoad3ydS18PhSkpS3ZSQRuu7aHX/EKBzdp2zxKu4mtAOPcTu+KhdzbRtAdIdW48ErDZ2XHfYtaKINaBwCKEyoqbSwLtm6M/CRx9U6E9hM4Ye4dMEG8KenqQ4Wvih5DYq5fJUfgrqxmFkHRvsHN4YjsVjOVUVPRcHePYksYS7ZKjkaj6aLaBKhkaoQrZWKqqYbFXsir6xlx2IWWgaBgRsEIVcyWxV3oamdJfZaSBvthftyQxTbLZGYQmPiCtHaAmJwaB2uCadV5zvjH2nf7U3pz+ANUTKaUiFisuJbEhdGq9Rqh+T4h2l/+1Z6p5LawO2g6FwviA9wd3BzAPNRUpd0RzQXq/S2Ztb3K9iUFJDsDYIsW4EcCMCrWnprhCiwbaXiP/AupJEVgZErGAbTexV8bVYaObiQtqM41rsCvLp/NdIhebHFAwkZbWPTh50QNNgAC87ySLgdgFu8pkbbql01IHVL3tNwZSAd1g1o9QVe02QSluzUtoocWoGrGNuryVi4IeWmDu0ZKNBxMjSRTQ1JZE94Y9rnBocdkEEbst6v4Y6p3tTyAdRt5qajpiJhtDJpAPaRgtHHCLJtNCa0t+DPw6vbRvIXyfXc5w8CVoKHRzWCzWgdgspgAMcEPJpHdHj/AGt3dxTm4xQhKUtkHyzCMddsBx+QVU7acSXOu7y7ANwXmeJJJ4lNkfkFnk9ZphHR9ibPj1Dcp56kFuFurLvCBqXAC/8AJVK2rc+UMac/IbyexJn+h64yzRapUpcHTO3lzGgjgek7r4dxV+Ygs7o3SgaeZcLGOwB3ZXB8796u4pbG25SO62M1Rty3HPjtiNykmsbEL0tuopW9G4zBRLdYA7kEoVXXNuCraCricLkG4JBF8iMxh3eKlY6D3R3i/qr6MmTqIqNXq3AsOO7ijKqgeT0Wk+A9VbMnZkCB/PUpmubxVqj2B1mb/oCU72Dtcfknt1PJ9qUfZbfzJ+C0oCddGqMe4LqMzceosA9p0jvtAegVxS0wiaI48GtyvjmbnE9qLJUTnC+KNRUeCst8iEhTucK8BHEJ1xxRlC2ki5eJFqpsmxl66kfz8hDHEF1wQDbIIuKYhws04DeCBfBXJceC9KzdMbqKo1Uvuxnr6QukrbYKSvSyakUcZR9ACXYcFXRlF08pabhPXItk7z0lk9ddMljmQNNrt23ddyQ0dmBK1BcsJyhRWqIX+/GW97H39HhLnwHT5RVU7fZ7SVpKV+AWbo3YjsV/C7AJUTUw9qcAoI5FLtIwD2RtwhhWSNPRNvRTSu6KFDVQa35CS98ntuuOGQ8AjY4xZAbanbU4KfZO2wQ5BVE1iCUn1apdI1hLg1uJOAV5KwS1FY6R/NsxJ37gOJV1onQQhF8yfaccz8gnaB0M0RsdbHHbO9x3HsstEWttY27FIRy8iqk+yKiajY5zXHMeYzAPVf1RjHXIC9fSN3P9FJThrd+O8ko8JcCs5C2OsboaY27yptpD1h6I7VXJZzrlH0rNRsjlp5DGXSlj7BpDgGuIJDgcrLGjlPrsPxjP8KPHtwWu5X7fg8f/ANJ/ckXJBgbeHyXorKlCVJOSycqvOSm0mdCg5XpsnQQk7iDI0YZ3bc37iEUOWJ2+mF/7Mp+LFzeP4FOcVs8lRa4Edeou51WDlkhw2oZm9Ycx3lcK3h5WKQt2uekafddG/a8rg+K4hdLaSn4fRfAauZnfqblOpHAH8KYLm1nhzT3gtwRtbrtslkcWxJI8bQAILQz33EbvVfN889h17lr+Sc2rHA/Thd91zT81iuLKME3F8GinXb9x3mo02GCMlos72jwOFj2KUaWHBU07Q4NacRsm47Vwh2s1THK/YmlYC9xaBI4gDaNhidyx29s62cMdVqqmfSQ0ozfdOGkmcV85wa71rXB3PvPU6zmntBV5o7lTnaRzzGSNGeyNh1urGy0y8NqLjcSruPc7pFOw5OB7UQCuS03KhSuHS51htvbtY9oKt6PlFpHNH5QG4ZO2mnzCyu1qR5ixyrQfc6JdJYsa30//ALMf+I35r1B0Z/AWuPyg1jlOwoSNyIa9IHE4csxyhxbUML/dlt3PYb+bGrRbSptchekf1Ojd98D4oZcFx5MbR+2OxaGFZ+hPSWhp8lmibGTtCka5MsvRmmADnG68DUrpEqyxrkO+W2KnkKEnKpl5AK6tIyv3IjQtC57tsi9s/khmUpe8Abz/AMrW0kfMhgAFjnxuqhHU/wBC6k8bFhBVbLS0NPUoTIevzU/PSC9mi2O/d4r1tU5zQWAb73OXmtRmB+cPAqNzznY/wRTaxwcGvAF+B6+1Rise6+y0Gx6/mhaLQ6CrIGIJG5OklMlgARvJKii0j0HYYg26sU4VEh+iP570sI55ywtPNQ8BPJftLOj6OXLZGXC6xyr3NN1CpYfFkgz71ygL1Ph29DDOPdbVMjaV3SF+u/gU5y8YzpA9R9CnOW6CayjNJ5exEmSPsLr1xUDemepLlLGy5GRj3Z7DHc7RW45K3D8OP6mS3iz4LH2Wv5K4r1xPuwyHxLW/FIuI6aMg4PM0dheek36q+fayIOc8f2nW8Su/VLrWIz2HeK4AHY37Vk8LWdQy9eMAjHm9jmFKClUw3xGYUcL79q6u8XhmPaSyiYJgTgmotgUKy9XiSmxD6HjcpmvQjHKVrl4s9ETl6q9aXXpJfsf5rEa6RU+s035NIOOx/mNPwVS4LjyZvRwWggVHopt1fQjBZImxkpSBXhcm7aagSUOTioGOT3ORFHkhQc7wiJHYKvqSOKBlostAt2nEn6OXerqrP5v63yVdq+y0d/eJPwCtjGHWvuxC0U1hGWbzIjbMZC4F2yAbW4onYaGbIdYXzuM96iFGzh5lOdSssBbAXtid+aMAHdZsjLO2rkZ42xTYA47Za61icOOaKjpmtNwMU5kYbewzxKpkKsvAiLt+0Lo+KndgecNsDa3lmopaZtiLYE3IuVNRv6Nvdw7t3l6JTDMbyrMvRvPCeM+O03/UuQhde5VB+Rv6poj6j1IXHwV6Xw38Jybv3jmHpDvSeVFI8jEZ7kKXyHC+C3SqadsCIwzuezPubBTxssvIogAnoYR7sKT7I9K13JXJauI96GQeBafgsitTyZH/ALgz9XL+7/wl3O9KX0XS9yOySnpM7D6hcDqhaSQWtZ78OHSOC73L7TOw+oXBtJgiea+fOyfvuWDwv3SHXvCIWlQPi6QI71K0rwldySyjnJ4YwphcnOUEj7JUngZFZHbaSD553BJI6yH9Nn0bG5Sh6DZOE/nwvKHYJ3PVJrLJ+JI4uaPO/wAFYunVTpI7Za3g657r2Qz9oUN5Ii0ZBsgA8PNWzMsELCyynas0UbWeuKiKkSaxNAZ4wpSSJ7m23ISZ47FGyiOaYb1WzzXNhc5AdpwXtXPjuP2reSh0YDJOBuZicb4oUssqTwjbUDNljW8AAjWuQULkQ1y1mMJDl6XKEPXu0oQlDk3nEzaTHOUIeSuQ8FRsvF8nAjvGI8rqR5VNpgEscAbEg2I3GxHxS5ImrCAOU43oJD/eQ/vgLjy6RpoE6EO2SXNkbib3J5/Zxv1Erm4Xo/D1pptfs5leWtqXyjwhNKeo3hdHCEIW2kCoXp0aJxWMhuOxKtTyaOtpCPrZKPuE/BZVarkz/wDIM/Vy/urJcfil9F0/ejscp6TOw/BcI0tJeonPGWU/fcu7S+1H3/BcI0qfyif9dL++5c/wz3SH3ntQM0rx5XjV6u4c7uDPrxwKiDS83OSL5oLxyRok/cxykl7UeBqS92UkeP0Bk3kFQ/e/wJVroevID8ScjbO+azLSwDEglWer8wJe0Ygt+K+X22eqnlnUU98B9TrM45Rnvw9SrChicQHOGJGI4X3Km0ZoMPftFhAabguN7kHDBauGEi3wXYqTy8G+2g8ameNYnBT7K82EKNTZG0KSONJrVJI6wRAkFS+wVFXT9nfeysKt3Ws1pOpBOyM0DZQFX1NhgcSbYCw6z1/xWg1Wpdlm1vcsw2IvmDNzQL9+J+C2tALNACbTXcVUeFguYnohr1XxPRLXrQZgoPTg5Dh6e1yhCbaXjnKMuXjnKgTyRyq68qwkcqjSUoAJJsB7R4D5oGm9kDKSissqtY6Qy6LlawEljg+wxJDJAXG31S49y5SCu16uVl4XPJsNt5xwDRha56hZAzaC0VO5xtEHE3JZI6LE7wLhvkupa3Pl/wCnMyz01EpJpZORXTSurVPJRTObeKWVhOLTdsjPCwJHYVnqvkoqW/m5IZO9zD5gjzXSje0pdxXQkjDOakAris1Tq4yQ+nlwxJa3bbYb9ptwVULSqkZLZg4a5PVp+TZ9tIRdbZQezmyfgswtNycy7OkIesSN8Y3H4JNf8cvphU/cjs0ucff8FwjSrrzzHL8bLh9ty7rMcY+0rhWl5dqondleWQ/fK5/hvukOvPagVIJL1d05o0lK6RUbnKBJEl0kzaSUC0l6xxJWp1d0G4EvfgCLBu8339Sk0Dq9zYDpOk/O25vzK0sLfgvmkKeHk71C1x6pj4YbZIgBNYFICtaRtbFspbKcF46SyNFZHtaAg6qosmVNZZVNZW4KmygfSVYRe38lZ+OTEvd/NlPWVNz1Z+Coaup2mkNPUfiqSyRvBbaGfcl+9xJ7ty1lLLgsfox1gFo6SZaVsZpPLL2J6JY9VsEiLjejFhjXJ7XIZrlIHKwScuXjnKIy8P4DvVLpLWaNmDTzjuDcGDtdv7kcKUpvEUIq1oUlmbLOsrGsaXONmjNx9BxKxml9LmZ1gNlg9lu8n3ncSh63SD5XXeb2yAwa3sG5Dhde3tFT9UuTzl5fOt6Y7L/Zdwn/ALbN9f8A1RrPNCvIpLaPnH94B4mJUcZXGu/zSAuX6IfX/SeOpe32Xub9VzgPAFWEGtVSwAc5tW99ocey+arE2yzZM0K9SHtk0aWDXuQHpxtP1S5p87hTy6ZoakAVETb3/rIwbH67cVk7JpCNVJR4Zsp+I1ly8/ZqKzUigqm/iNmNw+lCQf2mHPyKM1d1IgpHc40ufJYgPfbAHPZaMB2rEjO+R4jNajU/S7zIYXuLgWkt2jcgtzAJ3Eeiermo1pb2OlbX0Kk1GUcM187vzZ6z6LlOt+qc0U8kjGOfFI5zwWAu2S4klrgMsSccl1OpyZ2n0VLWa5RRPLNl7i02JbYAHgL5q6d35WWpnSuFBx9bwcfe0twIIPWCPVeXXYma20ktmyC1/wBJGCPHFe1eh9H1GGzDfcY3NY7xbZdKn4xTlyYVShL2yRxxNsupVPJZTu/NySs7dl48xfzWfrOS6pafxb43jiSWHvBBW6F9Rl3KdCa7GO2Eleu1HrQSOYJtwc23dikneZp/KB6U/g6VGiGJJLwyPVsman3SSTELY106DnnXqSIEramosqKeq2jngMykkhIZzS2lNolrDYDC9xjbcFVUlS5rrjG+YNreSSSbT5M1VvDZa0OnI8nXYesEjxC0VBpJhyew9j2j1XqS3zoRXBkhWk+S4grRxb+21FDSTRm9g+0PgkkrhQTE17iVNZSGyawxN+mT1NafU4IKfWs/1bB2vN/uj5pJLo0rSns2jh1vEK7eE8FTWaTll9t5I4ZN/ZGCFSSWyMUtkjmucpv1MSSSSIAtIRehqepzD33Zb0VHG5JJeZvPzSOhXX9OH0S7S820klmMWDzaXhekkpgJIV1b6pt/Ko+oPP3CvElI8mi1/NH7N7U5M7T6Lmulhaon/WP9Uklkv+Eeg8Q/GivdKkw4pJLnYwjgcbh8GkZW2DZHi2VnG3gjm62VLCLv2hwc0FeJKo1JJ4TNEa00tmFDX+X3I/vfNJJJaupP+TNHmKv8j//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1068" y="1916832"/>
            <a:ext cx="3967116" cy="266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4"/>
          <p:cNvSpPr>
            <a:spLocks noGrp="1"/>
          </p:cNvSpPr>
          <p:nvPr>
            <p:ph idx="1"/>
            <p:custDataLst>
              <p:tags r:id="rId3"/>
            </p:custDataLst>
          </p:nvPr>
        </p:nvSpPr>
        <p:spPr>
          <a:xfrm>
            <a:off x="946821" y="4941168"/>
            <a:ext cx="7992888" cy="761256"/>
          </a:xfrm>
        </p:spPr>
        <p:txBody>
          <a:bodyPr>
            <a:normAutofit fontScale="77500" lnSpcReduction="20000"/>
          </a:bodyPr>
          <a:lstStyle/>
          <a:p>
            <a:r>
              <a:rPr lang="en-US" dirty="0" smtClean="0"/>
              <a:t>Is the milk an entity or a value object? </a:t>
            </a:r>
          </a:p>
          <a:p>
            <a:pPr lvl="1"/>
            <a:r>
              <a:rPr lang="en-US" dirty="0" smtClean="0"/>
              <a:t>Does it matter which milk carton the custom selects?</a:t>
            </a:r>
          </a:p>
          <a:p>
            <a:pPr marL="457200" lvl="1" indent="0">
              <a:buNone/>
            </a:pPr>
            <a:endParaRPr lang="en-US" dirty="0" smtClean="0"/>
          </a:p>
          <a:p>
            <a:pPr marL="457200" lvl="1" indent="0">
              <a:buNone/>
            </a:pPr>
            <a:endParaRPr lang="en-US" dirty="0" smtClean="0"/>
          </a:p>
        </p:txBody>
      </p:sp>
      <p:sp>
        <p:nvSpPr>
          <p:cNvPr id="10" name="Content Placeholder 4"/>
          <p:cNvSpPr txBox="1">
            <a:spLocks/>
          </p:cNvSpPr>
          <p:nvPr>
            <p:custDataLst>
              <p:tags r:id="rId4"/>
            </p:custDataLst>
          </p:nvPr>
        </p:nvSpPr>
        <p:spPr>
          <a:xfrm>
            <a:off x="946821" y="1210160"/>
            <a:ext cx="7992888" cy="761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customer buys milk from the store</a:t>
            </a:r>
          </a:p>
          <a:p>
            <a:pPr marL="457200" lvl="1" indent="0">
              <a:buFont typeface="Arial" pitchFamily="34" charset="0"/>
              <a:buNone/>
            </a:pPr>
            <a:endParaRPr lang="en-US" dirty="0" smtClean="0"/>
          </a:p>
          <a:p>
            <a:pPr marL="457200" lvl="1" indent="0">
              <a:buFont typeface="Arial" pitchFamily="34" charset="0"/>
              <a:buNone/>
            </a:pPr>
            <a:endParaRPr lang="en-US" dirty="0" smtClean="0"/>
          </a:p>
        </p:txBody>
      </p:sp>
    </p:spTree>
    <p:custDataLst>
      <p:tags r:id="rId1"/>
    </p:custDataLst>
    <p:extLst>
      <p:ext uri="{BB962C8B-B14F-4D97-AF65-F5344CB8AC3E}">
        <p14:creationId xmlns:p14="http://schemas.microsoft.com/office/powerpoint/2010/main" val="2238736464"/>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Entity or Value Object?</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QSERISEhQVFRUUFRQVFBQUFRQUFBUUFBQVFBQUFBQXHCYeFxkjGRQUHy8gIycpLCwsFR4xNTAqNSYrLCkBCQoKDgwOGg8PGiwkHCQsLCwpKSkvLCwpKSwpKSksKSksKSopKSwsLCksLCksLCkpLCwsKSksKSwsLCwpKSwsLP/AABEIALgBEgMBIgACEQEDEQH/xAAcAAABBQEBAQAAAAAAAAAAAAAEAAIDBQYHAQj/xABJEAABAwICBQkEBAoJBQAAAAABAAIDBBEhMQUGEkFRBxMiYXGBkaGxMlLB0UJygqIUIyQzU3OSsuHwFUNiY5OzwtLxFiU1VHT/xAAbAQACAwEBAQAAAAAAAAAAAAACAwABBAUGB//EACwRAAIBAwMCBgIBBQAAAAAAAAABAgMEERIhMRNBBRQiMlFxM2FSI0KRsdH/2gAMAwEAAhEDEQA/AN02ujP0gpBUs4hY9mrMwbcvJKzWlK6aElriQuMpZNjjg6sKhnEJGsYPpBcu0JHNPjtmysa/RUsYuHEq3LGxNDN67ScY+kPFRO01HxXNI6529FxVhUyy9JuX6fZuXg0xfILLUUu0cVbRShqByYSgg2XSb9zULJpKTqCb/SDSVV6X04GG1roHPHLKm4QWZFg6vfxUf4ceKzTtZCcmoZ+m3Xvsqta+RHmaPya50pO9AVdSW7yqjR+s21I1hHtGyvtKaHLhfaA70SfyOjUhNZiytdpIZIyhlEmGCpH0Oy7pPCjkIb7EhCqc4rZCalwoM2UdAAMwoJYA0ZhYyeucP613iqys0rIB+cJVRlkW72PwbOpqNgXBQTdMbyqnREz3wlzsbJt35ABFKaiv2XUuYpZLl+sLN4TX60R2sVSSRP4BBTsdwQxnnkzecZqqXWSJ52BvVrzMdsbLmkETmytdY4FaKv0ldgAJ3XsmSwlsaKd0nBuQ3TbG7fQNlWOqnD6S9e5pzJQ7yxDGbMU7jLyhsmlHjep6LSZeMVFHoznBdqJg0A9owKd1oLZskLjD3ZFUyuNwECIX9atHaOe3G6GmL2jFAq2p7Ayr6u4E8EId07rjEoxkhJxGCLDI0zqaeUVraH01bgLlTVFZZuBxUBEajfQl3sg2VOsnyNdzsQfhp94pJ/8AQcnAr1Vrh8ier+z6AbN1IDSOr0U5Bc0LKt5TIvcf91St5SYt7JfFqzuf6Nr8Tomop9Dxwt6IAAUQq437Tc7LL1nKC12EbXfbPyRGqemeekkYWgXYSLcQg6m+MFU/E6dSp00nuZOu0g3nn2H0iPA2T46pvFVmk4C2eUWPtu9UxoPAoZZfc4te4uFNrJaO0js+y5DTadkvgV7RzU8R2qpshb9FrTs3PWSrSLWjRoyo3H6zgVIxfO7BhWrr1ORZ0hJaDbEhVmkdESvcSMlYx680u6nI+2PkiI9dIX9GOneXHIA7R8ALpcnUfI6teyqrTIzQ1feM3AKObRVhjI1beCnrJsW0zWNO+Sw8s1BU8nM8ri50kTCdzGkj1CqKqNiIxqy3jH/JzYMLZW2NwDmFfurdo4uce0laaHkwlYHASRyE5XBbjwvdwHfZUrtSam5wGZ38ME6pFvBpnRqqC0898Fe+RnBDTlqvG6lVPAeKhl1GqDnsjvS402mK8vXfKYBS6tc60OLw0HJEHUaM5zA96IfSuiAicQC0YqB0pG8eKT1qibSZjlWnTlpaCodDxxRmMSCx68ULLTMbk4lDzyHiPFCSz9YV+ufLD8zUnsySWqDXAWPeUdBVs90eCpaeIyysYM3OAF+tbAahTe83xTZUspDVRq1PVDdFcauP3R4IKrmZuAV6dQJ/0jVFPyfynOVqkaLHxt6/eJjpmh72tbvNlaz6mOz2kf8A9FmJzXF4NjdW01TgtkduDpW1rhPqIxpgdCdkYqVtW84WK1+i42vJ2gCr+HRkeHRHggcMskrHLymcukmfbI+CAqGvP0T4LsztGx+6PBVWlKNgabNHgijDSCrB/wAjn0FIHRBuRXh1Wccijji/sKt45ME1mzoxa3M6NU32zSilMd2cFqhLgj9GatQTgvLcd6VUi5bGetaJr0GO/pMpLoQ1Dg4JJHQfwZPJVfk43C5HwkbytzSalU36OU9rgFcUmp1KP6gntets6LYmVhORzprWbiT3ALSakODakWBtsuB8luabV2nb7NPH3klS1kfNgBkcbdo26LQDj1rPKhJbtmi1sHTqKTYHNRtL7hjSDvIRUWj2+4wdwRssYaGM3gYozR7BwTVBPk7EorPBy/lc0daKndYABzxcDiAR6Lm9HTFzg1ty4kAAAkkncAu+666DbUxFj8m9IWHSB/srnf4NBQBtRGHvJPN/jG7Ng4EktcL2dZpHZdHwsI5V1ReXPsEaA1CaLOqn9fNMP7zvktvRugpwGxNYwdQ9TmVhhrew4gu7wD6H4KKTWm+8+AHnisry+TCq9OnwjoL9Oi/t+RJ9FFLrAxo2nOdbi4ho+JPZZc7/AOocydo8ACB5kHyA7Qgpq9zzc59pJ8So8i6l/L+1HQpNfw32Gjqvck9djk3txPAZojVbSXOteHG7g7a7n4+oPiubxG5wxK1OptUBUtiadova4OIyuBtADqAacd5yyuRjJ60DZ3dSVda3sdAEYQlTGFJI5DTPWxnqUAVGrME52i94dvs26EdqDTfpZP2CtVq/SmxcfpHDsV0aNLVvF74Ms7ajJ5lE5y7UCm96U/YTXah0o3SnwC6I+kAzQk9OCi6KRataK4ijAwasU8cjSyNwINwS4ZjqWygAtjZB1tPskO4IiM3FwrSwPUFFelDy0Y5IOp7FO8IaV6sIo9LMuCszIdy2dWy6zFZSfjQRkUBYTouCwVzE4oGAWRMapFhYkQdcy4KIjTJwCFbKMfNSgPJUrGojSkG9V8UhVkDubutZoGmLIx14rOaGiL5BfIYlbKLAWVohPzqS8ASREyKlor2Vk2naG7Nhe99rf2KCAZI+UY34rWZhGmAAIUNRTg2NssQiw7od6jugksoNMpg67jdFQSWN02tgsbhDmcDes2MDuQzTJ6Fxm7ALB64aPaaKSIDaebOB4Oa64A8x3rU1NcXAcBkqPTcG3G4E7sbcN5RJMvpqSwzjjbjO6IYbrS6Z1JqGOLomOljOLHx3cC05YBV8OqtY7AQS/sOHqhlBvseZrUJKTSQJG078O3Dy/nJTBwH8Fe0XJpVvxe0RjeXuA8s1oNGaj0kRHOzc879HCNod5H8EHRk+wqNlVn2MroqjlnOxEwm/DLvK6fqpqm2haZZCHTubbqYDu/irDRkWy0NhibC3uLz8lZOYxjelvwxxLinRoad3ydS18PhSkpS3ZSQRuu7aHX/EKBzdp2zxKu4mtAOPcTu+KhdzbRtAdIdW48ErDZ2XHfYtaKINaBwCKEyoqbSwLtm6M/CRx9U6E9hM4Ye4dMEG8KenqQ4Wvih5DYq5fJUfgrqxmFkHRvsHN4YjsVjOVUVPRcHePYksYS7ZKjkaj6aLaBKhkaoQrZWKqqYbFXsir6xlx2IWWgaBgRsEIVcyWxV3oamdJfZaSBvthftyQxTbLZGYQmPiCtHaAmJwaB2uCadV5zvjH2nf7U3pz+ANUTKaUiFisuJbEhdGq9Rqh+T4h2l/+1Z6p5LawO2g6FwviA9wd3BzAPNRUpd0RzQXq/S2Ztb3K9iUFJDsDYIsW4EcCMCrWnprhCiwbaXiP/AupJEVgZErGAbTexV8bVYaObiQtqM41rsCvLp/NdIhebHFAwkZbWPTh50QNNgAC87ySLgdgFu8pkbbql01IHVL3tNwZSAd1g1o9QVe02QSluzUtoocWoGrGNuryVi4IeWmDu0ZKNBxMjSRTQ1JZE94Y9rnBocdkEEbst6v4Y6p3tTyAdRt5qajpiJhtDJpAPaRgtHHCLJtNCa0t+DPw6vbRvIXyfXc5w8CVoKHRzWCzWgdgspgAMcEPJpHdHj/AGt3dxTm4xQhKUtkHyzCMddsBx+QVU7acSXOu7y7ANwXmeJJJ4lNkfkFnk9ZphHR9ibPj1Dcp56kFuFurLvCBqXAC/8AJVK2rc+UMac/IbyexJn+h64yzRapUpcHTO3lzGgjgek7r4dxV+Ygs7o3SgaeZcLGOwB3ZXB8796u4pbG25SO62M1Rty3HPjtiNykmsbEL0tuopW9G4zBRLdYA7kEoVXXNuCraCricLkG4JBF8iMxh3eKlY6D3R3i/qr6MmTqIqNXq3AsOO7ijKqgeT0Wk+A9VbMnZkCB/PUpmubxVqj2B1mb/oCU72Dtcfknt1PJ9qUfZbfzJ+C0oCddGqMe4LqMzceosA9p0jvtAegVxS0wiaI48GtyvjmbnE9qLJUTnC+KNRUeCst8iEhTucK8BHEJ1xxRlC2ki5eJFqpsmxl66kfz8hDHEF1wQDbIIuKYhws04DeCBfBXJceC9KzdMbqKo1Uvuxnr6QukrbYKSvSyakUcZR9ACXYcFXRlF08pabhPXItk7z0lk9ddMljmQNNrt23ddyQ0dmBK1BcsJyhRWqIX+/GW97H39HhLnwHT5RVU7fZ7SVpKV+AWbo3YjsV/C7AJUTUw9qcAoI5FLtIwD2RtwhhWSNPRNvRTSu6KFDVQa35CS98ntuuOGQ8AjY4xZAbanbU4KfZO2wQ5BVE1iCUn1apdI1hLg1uJOAV5KwS1FY6R/NsxJ37gOJV1onQQhF8yfaccz8gnaB0M0RsdbHHbO9x3HsstEWttY27FIRy8iqk+yKiajY5zXHMeYzAPVf1RjHXIC9fSN3P9FJThrd+O8ko8JcCs5C2OsboaY27yptpD1h6I7VXJZzrlH0rNRsjlp5DGXSlj7BpDgGuIJDgcrLGjlPrsPxjP8KPHtwWu5X7fg8f/ANJ/ckXJBgbeHyXorKlCVJOSycqvOSm0mdCg5XpsnQQk7iDI0YZ3bc37iEUOWJ2+mF/7Mp+LFzeP4FOcVs8lRa4Edeou51WDlkhw2oZm9Ycx3lcK3h5WKQt2uekafddG/a8rg+K4hdLaSn4fRfAauZnfqblOpHAH8KYLm1nhzT3gtwRtbrtslkcWxJI8bQAILQz33EbvVfN889h17lr+Sc2rHA/Thd91zT81iuLKME3F8GinXb9x3mo02GCMlos72jwOFj2KUaWHBU07Q4NacRsm47Vwh2s1THK/YmlYC9xaBI4gDaNhidyx29s62cMdVqqmfSQ0ozfdOGkmcV85wa71rXB3PvPU6zmntBV5o7lTnaRzzGSNGeyNh1urGy0y8NqLjcSruPc7pFOw5OB7UQCuS03KhSuHS51htvbtY9oKt6PlFpHNH5QG4ZO2mnzCyu1qR5ixyrQfc6JdJYsa30//ALMf+I35r1B0Z/AWuPyg1jlOwoSNyIa9IHE4csxyhxbUML/dlt3PYb+bGrRbSptchekf1Ojd98D4oZcFx5MbR+2OxaGFZ+hPSWhp8lmibGTtCka5MsvRmmADnG68DUrpEqyxrkO+W2KnkKEnKpl5AK6tIyv3IjQtC57tsi9s/khmUpe8Abz/AMrW0kfMhgAFjnxuqhHU/wBC6k8bFhBVbLS0NPUoTIevzU/PSC9mi2O/d4r1tU5zQWAb73OXmtRmB+cPAqNzznY/wRTaxwcGvAF+B6+1Rise6+y0Gx6/mhaLQ6CrIGIJG5OklMlgARvJKii0j0HYYg26sU4VEh+iP570sI55ywtPNQ8BPJftLOj6OXLZGXC6xyr3NN1CpYfFkgz71ygL1Ph29DDOPdbVMjaV3SF+u/gU5y8YzpA9R9CnOW6CayjNJ5exEmSPsLr1xUDemepLlLGy5GRj3Z7DHc7RW45K3D8OP6mS3iz4LH2Wv5K4r1xPuwyHxLW/FIuI6aMg4PM0dheek36q+fayIOc8f2nW8Su/VLrWIz2HeK4AHY37Vk8LWdQy9eMAjHm9jmFKClUw3xGYUcL79q6u8XhmPaSyiYJgTgmotgUKy9XiSmxD6HjcpmvQjHKVrl4s9ETl6q9aXXpJfsf5rEa6RU+s035NIOOx/mNPwVS4LjyZvRwWggVHopt1fQjBZImxkpSBXhcm7aagSUOTioGOT3ORFHkhQc7wiJHYKvqSOKBlostAt2nEn6OXerqrP5v63yVdq+y0d/eJPwCtjGHWvuxC0U1hGWbzIjbMZC4F2yAbW4onYaGbIdYXzuM96iFGzh5lOdSssBbAXtid+aMAHdZsjLO2rkZ42xTYA47Za61icOOaKjpmtNwMU5kYbewzxKpkKsvAiLt+0Lo+KndgecNsDa3lmopaZtiLYE3IuVNRv6Nvdw7t3l6JTDMbyrMvRvPCeM+O03/UuQhde5VB+Rv6poj6j1IXHwV6Xw38Jybv3jmHpDvSeVFI8jEZ7kKXyHC+C3SqadsCIwzuezPubBTxssvIogAnoYR7sKT7I9K13JXJauI96GQeBafgsitTyZH/ALgz9XL+7/wl3O9KX0XS9yOySnpM7D6hcDqhaSQWtZ78OHSOC73L7TOw+oXBtJgiea+fOyfvuWDwv3SHXvCIWlQPi6QI71K0rwldySyjnJ4YwphcnOUEj7JUngZFZHbaSD553BJI6yH9Nn0bG5Sh6DZOE/nwvKHYJ3PVJrLJ+JI4uaPO/wAFYunVTpI7Za3g657r2Qz9oUN5Ii0ZBsgA8PNWzMsELCyynas0UbWeuKiKkSaxNAZ4wpSSJ7m23ISZ47FGyiOaYb1WzzXNhc5AdpwXtXPjuP2reSh0YDJOBuZicb4oUssqTwjbUDNljW8AAjWuQULkQ1y1mMJDl6XKEPXu0oQlDk3nEzaTHOUIeSuQ8FRsvF8nAjvGI8rqR5VNpgEscAbEg2I3GxHxS5ImrCAOU43oJD/eQ/vgLjy6RpoE6EO2SXNkbib3J5/Zxv1Erm4Xo/D1pptfs5leWtqXyjwhNKeo3hdHCEIW2kCoXp0aJxWMhuOxKtTyaOtpCPrZKPuE/BZVarkz/wDIM/Vy/urJcfil9F0/ejscp6TOw/BcI0tJeonPGWU/fcu7S+1H3/BcI0qfyif9dL++5c/wz3SH3ntQM0rx5XjV6u4c7uDPrxwKiDS83OSL5oLxyRok/cxykl7UeBqS92UkeP0Bk3kFQ/e/wJVroevID8ScjbO+azLSwDEglWer8wJe0Ygt+K+X22eqnlnUU98B9TrM45Rnvw9SrChicQHOGJGI4X3Km0ZoMPftFhAabguN7kHDBauGEi3wXYqTy8G+2g8ameNYnBT7K82EKNTZG0KSONJrVJI6wRAkFS+wVFXT9nfeysKt3Ws1pOpBOyM0DZQFX1NhgcSbYCw6z1/xWg1Wpdlm1vcsw2IvmDNzQL9+J+C2tALNACbTXcVUeFguYnohr1XxPRLXrQZgoPTg5Dh6e1yhCbaXjnKMuXjnKgTyRyq68qwkcqjSUoAJJsB7R4D5oGm9kDKSissqtY6Qy6LlawEljg+wxJDJAXG31S49y5SCu16uVl4XPJsNt5xwDRha56hZAzaC0VO5xtEHE3JZI6LE7wLhvkupa3Pl/wCnMyz01EpJpZORXTSurVPJRTObeKWVhOLTdsjPCwJHYVnqvkoqW/m5IZO9zD5gjzXSje0pdxXQkjDOakAris1Tq4yQ+nlwxJa3bbYb9ptwVULSqkZLZg4a5PVp+TZ9tIRdbZQezmyfgswtNycy7OkIesSN8Y3H4JNf8cvphU/cjs0ucff8FwjSrrzzHL8bLh9ty7rMcY+0rhWl5dqondleWQ/fK5/hvukOvPagVIJL1d05o0lK6RUbnKBJEl0kzaSUC0l6xxJWp1d0G4EvfgCLBu8339Sk0Dq9zYDpOk/O25vzK0sLfgvmkKeHk71C1x6pj4YbZIgBNYFICtaRtbFspbKcF46SyNFZHtaAg6qosmVNZZVNZW4KmygfSVYRe38lZ+OTEvd/NlPWVNz1Z+Coaup2mkNPUfiqSyRvBbaGfcl+9xJ7ty1lLLgsfox1gFo6SZaVsZpPLL2J6JY9VsEiLjejFhjXJ7XIZrlIHKwScuXjnKIy8P4DvVLpLWaNmDTzjuDcGDtdv7kcKUpvEUIq1oUlmbLOsrGsaXONmjNx9BxKxml9LmZ1gNlg9lu8n3ncSh63SD5XXeb2yAwa3sG5Dhde3tFT9UuTzl5fOt6Y7L/Zdwn/ALbN9f8A1RrPNCvIpLaPnH94B4mJUcZXGu/zSAuX6IfX/SeOpe32Xub9VzgPAFWEGtVSwAc5tW99ocey+arE2yzZM0K9SHtk0aWDXuQHpxtP1S5p87hTy6ZoakAVETb3/rIwbH67cVk7JpCNVJR4Zsp+I1ly8/ZqKzUigqm/iNmNw+lCQf2mHPyKM1d1IgpHc40ufJYgPfbAHPZaMB2rEjO+R4jNajU/S7zIYXuLgWkt2jcgtzAJ3Eeiermo1pb2OlbX0Kk1GUcM187vzZ6z6LlOt+qc0U8kjGOfFI5zwWAu2S4klrgMsSccl1OpyZ2n0VLWa5RRPLNl7i02JbYAHgL5q6d35WWpnSuFBx9bwcfe0twIIPWCPVeXXYma20ktmyC1/wBJGCPHFe1eh9H1GGzDfcY3NY7xbZdKn4xTlyYVShL2yRxxNsupVPJZTu/NySs7dl48xfzWfrOS6pafxb43jiSWHvBBW6F9Rl3KdCa7GO2Eleu1HrQSOYJtwc23dikneZp/KB6U/g6VGiGJJLwyPVsman3SSTELY106DnnXqSIEramosqKeq2jngMykkhIZzS2lNolrDYDC9xjbcFVUlS5rrjG+YNreSSSbT5M1VvDZa0OnI8nXYesEjxC0VBpJhyew9j2j1XqS3zoRXBkhWk+S4grRxb+21FDSTRm9g+0PgkkrhQTE17iVNZSGyawxN+mT1NafU4IKfWs/1bB2vN/uj5pJLo0rSns2jh1vEK7eE8FTWaTll9t5I4ZN/ZGCFSSWyMUtkjmucpv1MSSSSIAtIRehqepzD33Zb0VHG5JJeZvPzSOhXX9OH0S7S820klmMWDzaXhekkpgJIV1b6pt/Ko+oPP3CvElI8mi1/NH7N7U5M7T6Lmulhaon/WP9Uklkv+Eeg8Q/GivdKkw4pJLnYwjgcbh8GkZW2DZHi2VnG3gjm62VLCLv2hwc0FeJKo1JJ4TNEa00tmFDX+X3I/vfNJJJaupP+TNHmKv8j//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Content Placeholder 4"/>
          <p:cNvSpPr txBox="1">
            <a:spLocks/>
          </p:cNvSpPr>
          <p:nvPr>
            <p:custDataLst>
              <p:tags r:id="rId3"/>
            </p:custDataLst>
          </p:nvPr>
        </p:nvSpPr>
        <p:spPr>
          <a:xfrm>
            <a:off x="946821" y="1210160"/>
            <a:ext cx="7992888" cy="761256"/>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milk Provider recalls a batch of milk from the store.</a:t>
            </a:r>
          </a:p>
          <a:p>
            <a:pPr marL="457200" lvl="1" indent="0">
              <a:buFont typeface="Arial" pitchFamily="34" charset="0"/>
              <a:buNone/>
            </a:pPr>
            <a:endParaRPr lang="en-US" dirty="0" smtClean="0"/>
          </a:p>
          <a:p>
            <a:pPr marL="457200" lvl="1" indent="0">
              <a:buFont typeface="Arial" pitchFamily="34" charset="0"/>
              <a:buNone/>
            </a:pPr>
            <a:endParaRPr lang="en-US" dirty="0" smtClean="0"/>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1886882"/>
            <a:ext cx="3168352" cy="312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4"/>
          <p:cNvSpPr txBox="1">
            <a:spLocks/>
          </p:cNvSpPr>
          <p:nvPr>
            <p:custDataLst>
              <p:tags r:id="rId4"/>
            </p:custDataLst>
          </p:nvPr>
        </p:nvSpPr>
        <p:spPr>
          <a:xfrm>
            <a:off x="946821" y="5157192"/>
            <a:ext cx="7992888" cy="76125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Is the milk an entity or a value object? </a:t>
            </a:r>
          </a:p>
          <a:p>
            <a:pPr lvl="1"/>
            <a:r>
              <a:rPr lang="en-US" dirty="0" smtClean="0"/>
              <a:t>Does it matter which milk carton the store recalls?</a:t>
            </a:r>
          </a:p>
          <a:p>
            <a:pPr marL="457200" lvl="1" indent="0">
              <a:buFont typeface="Arial" pitchFamily="34" charset="0"/>
              <a:buNone/>
            </a:pPr>
            <a:endParaRPr lang="en-US" dirty="0" smtClean="0"/>
          </a:p>
          <a:p>
            <a:pPr marL="457200" lvl="1" indent="0">
              <a:buFont typeface="Arial" pitchFamily="34" charset="0"/>
              <a:buNone/>
            </a:pPr>
            <a:endParaRPr lang="en-US" dirty="0" smtClean="0"/>
          </a:p>
        </p:txBody>
      </p:sp>
    </p:spTree>
    <p:custDataLst>
      <p:tags r:id="rId1"/>
    </p:custDataLst>
    <p:extLst>
      <p:ext uri="{BB962C8B-B14F-4D97-AF65-F5344CB8AC3E}">
        <p14:creationId xmlns:p14="http://schemas.microsoft.com/office/powerpoint/2010/main" val="2158550359"/>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Domain Driven Design (DDD)</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596413"/>
            <a:ext cx="8077200" cy="4297363"/>
          </a:xfrm>
        </p:spPr>
        <p:txBody>
          <a:bodyPr>
            <a:normAutofit fontScale="85000" lnSpcReduction="10000"/>
          </a:bodyPr>
          <a:lstStyle/>
          <a:p>
            <a:r>
              <a:rPr lang="en-US" sz="2800" dirty="0" smtClean="0"/>
              <a:t>Modeling the Domain</a:t>
            </a:r>
          </a:p>
          <a:p>
            <a:pPr lvl="1"/>
            <a:r>
              <a:rPr lang="en-US" sz="2400" dirty="0" smtClean="0"/>
              <a:t>Aggregate(s)</a:t>
            </a:r>
          </a:p>
          <a:p>
            <a:pPr lvl="2"/>
            <a:r>
              <a:rPr lang="en-US" sz="2000" dirty="0" smtClean="0"/>
              <a:t>Is a collection of entities and value objects. </a:t>
            </a:r>
          </a:p>
          <a:p>
            <a:pPr lvl="2"/>
            <a:r>
              <a:rPr lang="en-US" sz="2000" dirty="0" smtClean="0"/>
              <a:t>Defines object ownership and object boundaries.</a:t>
            </a:r>
          </a:p>
          <a:p>
            <a:pPr lvl="2"/>
            <a:r>
              <a:rPr lang="en-US" sz="2000" dirty="0" smtClean="0"/>
              <a:t>Group of objects that is considered as one unit with regard to data changes.</a:t>
            </a:r>
          </a:p>
          <a:p>
            <a:pPr lvl="2"/>
            <a:r>
              <a:rPr lang="en-US" sz="2000" dirty="0" smtClean="0"/>
              <a:t>Transactional consistency (logical unit of work).</a:t>
            </a:r>
          </a:p>
          <a:p>
            <a:pPr lvl="2"/>
            <a:r>
              <a:rPr lang="en-US" sz="2000" dirty="0" smtClean="0"/>
              <a:t>Time is an important element when modeling aggregates</a:t>
            </a:r>
          </a:p>
          <a:p>
            <a:pPr lvl="1"/>
            <a:r>
              <a:rPr lang="en-US" sz="2400" dirty="0" smtClean="0"/>
              <a:t>Aggregate </a:t>
            </a:r>
            <a:r>
              <a:rPr lang="en-US" sz="2400" dirty="0"/>
              <a:t>Root</a:t>
            </a:r>
          </a:p>
          <a:p>
            <a:pPr lvl="2"/>
            <a:r>
              <a:rPr lang="en-US" sz="2000" dirty="0"/>
              <a:t>Entities can be parts of an Aggregate or they can be an Aggregate Root</a:t>
            </a:r>
            <a:r>
              <a:rPr lang="en-US" sz="2000" dirty="0" smtClean="0"/>
              <a:t>.</a:t>
            </a:r>
          </a:p>
          <a:p>
            <a:pPr lvl="2"/>
            <a:r>
              <a:rPr lang="en-US" sz="2000" dirty="0" smtClean="0"/>
              <a:t>Aggregate Root has a global unique identifier.</a:t>
            </a:r>
          </a:p>
          <a:p>
            <a:pPr lvl="2"/>
            <a:r>
              <a:rPr lang="en-US" sz="2000" dirty="0"/>
              <a:t>Aggregate Root </a:t>
            </a:r>
            <a:r>
              <a:rPr lang="en-US" sz="2000" dirty="0" smtClean="0"/>
              <a:t> is the only object that is accessible from the outside.</a:t>
            </a:r>
          </a:p>
          <a:p>
            <a:pPr lvl="2"/>
            <a:r>
              <a:rPr lang="en-US" sz="2000" dirty="0"/>
              <a:t>Aggregate Root </a:t>
            </a:r>
            <a:r>
              <a:rPr lang="en-US" sz="2000" dirty="0" smtClean="0"/>
              <a:t> is responsible for enforcing the invariants on the Domain Model.</a:t>
            </a:r>
            <a:endParaRPr lang="en-US" sz="2400" dirty="0" smtClean="0"/>
          </a:p>
          <a:p>
            <a:pPr lvl="1"/>
            <a:endParaRPr lang="en-US" sz="2400" dirty="0" smtClean="0"/>
          </a:p>
          <a:p>
            <a:pPr lvl="1"/>
            <a:endParaRPr lang="en-US" sz="2400" dirty="0" smtClean="0"/>
          </a:p>
        </p:txBody>
      </p:sp>
    </p:spTree>
    <p:custDataLst>
      <p:tags r:id="rId1"/>
    </p:custDataLst>
    <p:extLst>
      <p:ext uri="{BB962C8B-B14F-4D97-AF65-F5344CB8AC3E}">
        <p14:creationId xmlns:p14="http://schemas.microsoft.com/office/powerpoint/2010/main" val="2063581354"/>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Domain Driven Design (DDD)</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55576" y="1524405"/>
            <a:ext cx="8064896" cy="4640899"/>
          </a:xfrm>
        </p:spPr>
        <p:txBody>
          <a:bodyPr>
            <a:normAutofit fontScale="77500" lnSpcReduction="20000"/>
          </a:bodyPr>
          <a:lstStyle/>
          <a:p>
            <a:r>
              <a:rPr lang="en-US" sz="2800" dirty="0" smtClean="0"/>
              <a:t>Modeling the Domain</a:t>
            </a:r>
          </a:p>
          <a:p>
            <a:pPr lvl="1"/>
            <a:r>
              <a:rPr lang="en-US" sz="2400" dirty="0" smtClean="0"/>
              <a:t>Services</a:t>
            </a:r>
            <a:endParaRPr lang="en-US" sz="2400" dirty="0"/>
          </a:p>
          <a:p>
            <a:pPr lvl="2"/>
            <a:r>
              <a:rPr lang="en-US" sz="2000" dirty="0"/>
              <a:t>Domain </a:t>
            </a:r>
            <a:r>
              <a:rPr lang="en-US" sz="2000" dirty="0" smtClean="0"/>
              <a:t>Layer Services</a:t>
            </a:r>
          </a:p>
          <a:p>
            <a:pPr lvl="3"/>
            <a:r>
              <a:rPr lang="en-US" sz="2000" dirty="0" smtClean="0"/>
              <a:t>Represent important actions in the Domain that can not be pinned down on any specific domain objects.</a:t>
            </a:r>
          </a:p>
          <a:p>
            <a:pPr lvl="3"/>
            <a:r>
              <a:rPr lang="en-US" sz="2000" dirty="0" smtClean="0"/>
              <a:t>They do not have internal state.</a:t>
            </a:r>
          </a:p>
          <a:p>
            <a:pPr lvl="3"/>
            <a:r>
              <a:rPr lang="en-US" sz="2000" dirty="0" smtClean="0"/>
              <a:t>They are normally a point of connection for domain objects.</a:t>
            </a:r>
          </a:p>
          <a:p>
            <a:pPr lvl="2"/>
            <a:r>
              <a:rPr lang="en-US" sz="2000" dirty="0" smtClean="0"/>
              <a:t>Infrastructure Layer Services</a:t>
            </a:r>
          </a:p>
          <a:p>
            <a:pPr lvl="3"/>
            <a:r>
              <a:rPr lang="en-US" sz="2000" dirty="0" smtClean="0"/>
              <a:t>E.g. Repository is a specialized version of an infrastructure  service.</a:t>
            </a:r>
          </a:p>
          <a:p>
            <a:pPr lvl="3"/>
            <a:r>
              <a:rPr lang="en-US" sz="2000" dirty="0" smtClean="0"/>
              <a:t>Logging/Exception Handling.</a:t>
            </a:r>
            <a:endParaRPr lang="en-US" sz="2000" dirty="0"/>
          </a:p>
          <a:p>
            <a:pPr lvl="2"/>
            <a:r>
              <a:rPr lang="en-US" sz="2000" dirty="0"/>
              <a:t>Application </a:t>
            </a:r>
            <a:r>
              <a:rPr lang="en-US" sz="2000" dirty="0" smtClean="0"/>
              <a:t>Layer Services</a:t>
            </a:r>
          </a:p>
          <a:p>
            <a:pPr lvl="3"/>
            <a:r>
              <a:rPr lang="en-US" sz="2000" dirty="0" smtClean="0"/>
              <a:t>Post code lookup service, DVLA Lookup Service </a:t>
            </a:r>
            <a:endParaRPr lang="en-US" sz="2000" dirty="0"/>
          </a:p>
          <a:p>
            <a:pPr lvl="1"/>
            <a:r>
              <a:rPr lang="en-US" sz="2400" dirty="0" smtClean="0"/>
              <a:t>Bounded Context</a:t>
            </a:r>
          </a:p>
          <a:p>
            <a:pPr lvl="2"/>
            <a:r>
              <a:rPr lang="en-US" sz="2000" dirty="0" smtClean="0"/>
              <a:t>These are boundaries that separate the aggregate roots within your domain model</a:t>
            </a:r>
          </a:p>
          <a:p>
            <a:pPr lvl="2"/>
            <a:r>
              <a:rPr lang="en-US" sz="2000" dirty="0" smtClean="0"/>
              <a:t>They are arrived at by understanding the business domain.</a:t>
            </a:r>
          </a:p>
          <a:p>
            <a:pPr lvl="2"/>
            <a:r>
              <a:rPr lang="en-US" sz="2000" dirty="0" smtClean="0"/>
              <a:t>We saw an example of this on the previous slide related to the customer buying the milk.</a:t>
            </a:r>
          </a:p>
          <a:p>
            <a:pPr lvl="1"/>
            <a:endParaRPr lang="en-US" sz="2400" dirty="0" smtClean="0"/>
          </a:p>
          <a:p>
            <a:pPr lvl="1"/>
            <a:endParaRPr lang="en-US" sz="2400" dirty="0" smtClean="0"/>
          </a:p>
        </p:txBody>
      </p:sp>
    </p:spTree>
    <p:custDataLst>
      <p:tags r:id="rId1"/>
    </p:custDataLst>
    <p:extLst>
      <p:ext uri="{BB962C8B-B14F-4D97-AF65-F5344CB8AC3E}">
        <p14:creationId xmlns:p14="http://schemas.microsoft.com/office/powerpoint/2010/main" val="812359323"/>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Overview</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QSERISEhQVFRUUFRQVFBQUFRQUFBUUFBQVFBQUFBQXHCYeFxkjGRQUHy8gIycpLCwsFR4xNTAqNSYrLCkBCQoKDgwOGg8PGiwkHCQsLCwpKSkvLCwpKSwpKSksKSksKSopKSwsLCksLCksLCkpLCwsKSksKSwsLCwpKSwsLP/AABEIALgBEgMBIgACEQEDEQH/xAAcAAABBQEBAQAAAAAAAAAAAAAEAAIDBQYHAQj/xABJEAABAwICBQkEBAoJBQAAAAABAAIDBBEhMQUGEkFRBxMiYXGBkaGxMlLB0UJygqIUIyQzU3OSsuHwFUNiY5OzwtLxFiU1VHT/xAAbAQACAwEBAQAAAAAAAAAAAAACAwABBAUGB//EACwRAAIBAwMCBgIBBQAAAAAAAAABAgMEERIhMRNBBRQiMlFxM2FSI0KRsdH/2gAMAwEAAhEDEQA/AN02ujP0gpBUs4hY9mrMwbcvJKzWlK6aElriQuMpZNjjg6sKhnEJGsYPpBcu0JHNPjtmysa/RUsYuHEq3LGxNDN67ScY+kPFRO01HxXNI6529FxVhUyy9JuX6fZuXg0xfILLUUu0cVbRShqByYSgg2XSb9zULJpKTqCb/SDSVV6X04GG1roHPHLKm4QWZFg6vfxUf4ceKzTtZCcmoZ+m3Xvsqta+RHmaPya50pO9AVdSW7yqjR+s21I1hHtGyvtKaHLhfaA70SfyOjUhNZiytdpIZIyhlEmGCpH0Oy7pPCjkIb7EhCqc4rZCalwoM2UdAAMwoJYA0ZhYyeucP613iqys0rIB+cJVRlkW72PwbOpqNgXBQTdMbyqnREz3wlzsbJt35ABFKaiv2XUuYpZLl+sLN4TX60R2sVSSRP4BBTsdwQxnnkzecZqqXWSJ52BvVrzMdsbLmkETmytdY4FaKv0ldgAJ3XsmSwlsaKd0nBuQ3TbG7fQNlWOqnD6S9e5pzJQ7yxDGbMU7jLyhsmlHjep6LSZeMVFHoznBdqJg0A9owKd1oLZskLjD3ZFUyuNwECIX9atHaOe3G6GmL2jFAq2p7Ayr6u4E8EId07rjEoxkhJxGCLDI0zqaeUVraH01bgLlTVFZZuBxUBEajfQl3sg2VOsnyNdzsQfhp94pJ/8AQcnAr1Vrh8ier+z6AbN1IDSOr0U5Bc0LKt5TIvcf91St5SYt7JfFqzuf6Nr8Tomop9Dxwt6IAAUQq437Tc7LL1nKC12EbXfbPyRGqemeekkYWgXYSLcQg6m+MFU/E6dSp00nuZOu0g3nn2H0iPA2T46pvFVmk4C2eUWPtu9UxoPAoZZfc4te4uFNrJaO0js+y5DTadkvgV7RzU8R2qpshb9FrTs3PWSrSLWjRoyo3H6zgVIxfO7BhWrr1ORZ0hJaDbEhVmkdESvcSMlYx680u6nI+2PkiI9dIX9GOneXHIA7R8ALpcnUfI6teyqrTIzQ1feM3AKObRVhjI1beCnrJsW0zWNO+Sw8s1BU8nM8ri50kTCdzGkj1CqKqNiIxqy3jH/JzYMLZW2NwDmFfurdo4uce0laaHkwlYHASRyE5XBbjwvdwHfZUrtSam5wGZ38ME6pFvBpnRqqC0898Fe+RnBDTlqvG6lVPAeKhl1GqDnsjvS402mK8vXfKYBS6tc60OLw0HJEHUaM5zA96IfSuiAicQC0YqB0pG8eKT1qibSZjlWnTlpaCodDxxRmMSCx68ULLTMbk4lDzyHiPFCSz9YV+ufLD8zUnsySWqDXAWPeUdBVs90eCpaeIyysYM3OAF+tbAahTe83xTZUspDVRq1PVDdFcauP3R4IKrmZuAV6dQJ/0jVFPyfynOVqkaLHxt6/eJjpmh72tbvNlaz6mOz2kf8A9FmJzXF4NjdW01TgtkduDpW1rhPqIxpgdCdkYqVtW84WK1+i42vJ2gCr+HRkeHRHggcMskrHLymcukmfbI+CAqGvP0T4LsztGx+6PBVWlKNgabNHgijDSCrB/wAjn0FIHRBuRXh1Wccijji/sKt45ME1mzoxa3M6NU32zSilMd2cFqhLgj9GatQTgvLcd6VUi5bGetaJr0GO/pMpLoQ1Dg4JJHQfwZPJVfk43C5HwkbytzSalU36OU9rgFcUmp1KP6gntets6LYmVhORzprWbiT3ALSakODakWBtsuB8luabV2nb7NPH3klS1kfNgBkcbdo26LQDj1rPKhJbtmi1sHTqKTYHNRtL7hjSDvIRUWj2+4wdwRssYaGM3gYozR7BwTVBPk7EorPBy/lc0daKndYABzxcDiAR6Lm9HTFzg1ty4kAAAkkncAu+666DbUxFj8m9IWHSB/srnf4NBQBtRGHvJPN/jG7Ng4EktcL2dZpHZdHwsI5V1ReXPsEaA1CaLOqn9fNMP7zvktvRugpwGxNYwdQ9TmVhhrew4gu7wD6H4KKTWm+8+AHnisry+TCq9OnwjoL9Oi/t+RJ9FFLrAxo2nOdbi4ho+JPZZc7/AOocydo8ACB5kHyA7Qgpq9zzc59pJ8So8i6l/L+1HQpNfw32Gjqvck9djk3txPAZojVbSXOteHG7g7a7n4+oPiubxG5wxK1OptUBUtiadova4OIyuBtADqAacd5yyuRjJ60DZ3dSVda3sdAEYQlTGFJI5DTPWxnqUAVGrME52i94dvs26EdqDTfpZP2CtVq/SmxcfpHDsV0aNLVvF74Ms7ajJ5lE5y7UCm96U/YTXah0o3SnwC6I+kAzQk9OCi6KRataK4ijAwasU8cjSyNwINwS4ZjqWygAtjZB1tPskO4IiM3FwrSwPUFFelDy0Y5IOp7FO8IaV6sIo9LMuCszIdy2dWy6zFZSfjQRkUBYTouCwVzE4oGAWRMapFhYkQdcy4KIjTJwCFbKMfNSgPJUrGojSkG9V8UhVkDubutZoGmLIx14rOaGiL5BfIYlbKLAWVohPzqS8ASREyKlor2Vk2naG7Nhe99rf2KCAZI+UY34rWZhGmAAIUNRTg2NssQiw7od6jugksoNMpg67jdFQSWN02tgsbhDmcDes2MDuQzTJ6Fxm7ALB64aPaaKSIDaebOB4Oa64A8x3rU1NcXAcBkqPTcG3G4E7sbcN5RJMvpqSwzjjbjO6IYbrS6Z1JqGOLomOljOLHx3cC05YBV8OqtY7AQS/sOHqhlBvseZrUJKTSQJG078O3Dy/nJTBwH8Fe0XJpVvxe0RjeXuA8s1oNGaj0kRHOzc879HCNod5H8EHRk+wqNlVn2MroqjlnOxEwm/DLvK6fqpqm2haZZCHTubbqYDu/irDRkWy0NhibC3uLz8lZOYxjelvwxxLinRoad3ydS18PhSkpS3ZSQRuu7aHX/EKBzdp2zxKu4mtAOPcTu+KhdzbRtAdIdW48ErDZ2XHfYtaKINaBwCKEyoqbSwLtm6M/CRx9U6E9hM4Ye4dMEG8KenqQ4Wvih5DYq5fJUfgrqxmFkHRvsHN4YjsVjOVUVPRcHePYksYS7ZKjkaj6aLaBKhkaoQrZWKqqYbFXsir6xlx2IWWgaBgRsEIVcyWxV3oamdJfZaSBvthftyQxTbLZGYQmPiCtHaAmJwaB2uCadV5zvjH2nf7U3pz+ANUTKaUiFisuJbEhdGq9Rqh+T4h2l/+1Z6p5LawO2g6FwviA9wd3BzAPNRUpd0RzQXq/S2Ztb3K9iUFJDsDYIsW4EcCMCrWnprhCiwbaXiP/AupJEVgZErGAbTexV8bVYaObiQtqM41rsCvLp/NdIhebHFAwkZbWPTh50QNNgAC87ySLgdgFu8pkbbql01IHVL3tNwZSAd1g1o9QVe02QSluzUtoocWoGrGNuryVi4IeWmDu0ZKNBxMjSRTQ1JZE94Y9rnBocdkEEbst6v4Y6p3tTyAdRt5qajpiJhtDJpAPaRgtHHCLJtNCa0t+DPw6vbRvIXyfXc5w8CVoKHRzWCzWgdgspgAMcEPJpHdHj/AGt3dxTm4xQhKUtkHyzCMddsBx+QVU7acSXOu7y7ANwXmeJJJ4lNkfkFnk9ZphHR9ibPj1Dcp56kFuFurLvCBqXAC/8AJVK2rc+UMac/IbyexJn+h64yzRapUpcHTO3lzGgjgek7r4dxV+Ygs7o3SgaeZcLGOwB3ZXB8796u4pbG25SO62M1Rty3HPjtiNykmsbEL0tuopW9G4zBRLdYA7kEoVXXNuCraCricLkG4JBF8iMxh3eKlY6D3R3i/qr6MmTqIqNXq3AsOO7ijKqgeT0Wk+A9VbMnZkCB/PUpmubxVqj2B1mb/oCU72Dtcfknt1PJ9qUfZbfzJ+C0oCddGqMe4LqMzceosA9p0jvtAegVxS0wiaI48GtyvjmbnE9qLJUTnC+KNRUeCst8iEhTucK8BHEJ1xxRlC2ki5eJFqpsmxl66kfz8hDHEF1wQDbIIuKYhws04DeCBfBXJceC9KzdMbqKo1Uvuxnr6QukrbYKSvSyakUcZR9ACXYcFXRlF08pabhPXItk7z0lk9ddMljmQNNrt23ddyQ0dmBK1BcsJyhRWqIX+/GW97H39HhLnwHT5RVU7fZ7SVpKV+AWbo3YjsV/C7AJUTUw9qcAoI5FLtIwD2RtwhhWSNPRNvRTSu6KFDVQa35CS98ntuuOGQ8AjY4xZAbanbU4KfZO2wQ5BVE1iCUn1apdI1hLg1uJOAV5KwS1FY6R/NsxJ37gOJV1onQQhF8yfaccz8gnaB0M0RsdbHHbO9x3HsstEWttY27FIRy8iqk+yKiajY5zXHMeYzAPVf1RjHXIC9fSN3P9FJThrd+O8ko8JcCs5C2OsboaY27yptpD1h6I7VXJZzrlH0rNRsjlp5DGXSlj7BpDgGuIJDgcrLGjlPrsPxjP8KPHtwWu5X7fg8f/ANJ/ckXJBgbeHyXorKlCVJOSycqvOSm0mdCg5XpsnQQk7iDI0YZ3bc37iEUOWJ2+mF/7Mp+LFzeP4FOcVs8lRa4Edeou51WDlkhw2oZm9Ycx3lcK3h5WKQt2uekafddG/a8rg+K4hdLaSn4fRfAauZnfqblOpHAH8KYLm1nhzT3gtwRtbrtslkcWxJI8bQAILQz33EbvVfN889h17lr+Sc2rHA/Thd91zT81iuLKME3F8GinXb9x3mo02GCMlos72jwOFj2KUaWHBU07Q4NacRsm47Vwh2s1THK/YmlYC9xaBI4gDaNhidyx29s62cMdVqqmfSQ0ozfdOGkmcV85wa71rXB3PvPU6zmntBV5o7lTnaRzzGSNGeyNh1urGy0y8NqLjcSruPc7pFOw5OB7UQCuS03KhSuHS51htvbtY9oKt6PlFpHNH5QG4ZO2mnzCyu1qR5ixyrQfc6JdJYsa30//ALMf+I35r1B0Z/AWuPyg1jlOwoSNyIa9IHE4csxyhxbUML/dlt3PYb+bGrRbSptchekf1Ojd98D4oZcFx5MbR+2OxaGFZ+hPSWhp8lmibGTtCka5MsvRmmADnG68DUrpEqyxrkO+W2KnkKEnKpl5AK6tIyv3IjQtC57tsi9s/khmUpe8Abz/AMrW0kfMhgAFjnxuqhHU/wBC6k8bFhBVbLS0NPUoTIevzU/PSC9mi2O/d4r1tU5zQWAb73OXmtRmB+cPAqNzznY/wRTaxwcGvAF+B6+1Rise6+y0Gx6/mhaLQ6CrIGIJG5OklMlgARvJKii0j0HYYg26sU4VEh+iP570sI55ywtPNQ8BPJftLOj6OXLZGXC6xyr3NN1CpYfFkgz71ygL1Ph29DDOPdbVMjaV3SF+u/gU5y8YzpA9R9CnOW6CayjNJ5exEmSPsLr1xUDemepLlLGy5GRj3Z7DHc7RW45K3D8OP6mS3iz4LH2Wv5K4r1xPuwyHxLW/FIuI6aMg4PM0dheek36q+fayIOc8f2nW8Su/VLrWIz2HeK4AHY37Vk8LWdQy9eMAjHm9jmFKClUw3xGYUcL79q6u8XhmPaSyiYJgTgmotgUKy9XiSmxD6HjcpmvQjHKVrl4s9ETl6q9aXXpJfsf5rEa6RU+s035NIOOx/mNPwVS4LjyZvRwWggVHopt1fQjBZImxkpSBXhcm7aagSUOTioGOT3ORFHkhQc7wiJHYKvqSOKBlostAt2nEn6OXerqrP5v63yVdq+y0d/eJPwCtjGHWvuxC0U1hGWbzIjbMZC4F2yAbW4onYaGbIdYXzuM96iFGzh5lOdSssBbAXtid+aMAHdZsjLO2rkZ42xTYA47Za61icOOaKjpmtNwMU5kYbewzxKpkKsvAiLt+0Lo+KndgecNsDa3lmopaZtiLYE3IuVNRv6Nvdw7t3l6JTDMbyrMvRvPCeM+O03/UuQhde5VB+Rv6poj6j1IXHwV6Xw38Jybv3jmHpDvSeVFI8jEZ7kKXyHC+C3SqadsCIwzuezPubBTxssvIogAnoYR7sKT7I9K13JXJauI96GQeBafgsitTyZH/ALgz9XL+7/wl3O9KX0XS9yOySnpM7D6hcDqhaSQWtZ78OHSOC73L7TOw+oXBtJgiea+fOyfvuWDwv3SHXvCIWlQPi6QI71K0rwldySyjnJ4YwphcnOUEj7JUngZFZHbaSD553BJI6yH9Nn0bG5Sh6DZOE/nwvKHYJ3PVJrLJ+JI4uaPO/wAFYunVTpI7Za3g657r2Qz9oUN5Ii0ZBsgA8PNWzMsELCyynas0UbWeuKiKkSaxNAZ4wpSSJ7m23ISZ47FGyiOaYb1WzzXNhc5AdpwXtXPjuP2reSh0YDJOBuZicb4oUssqTwjbUDNljW8AAjWuQULkQ1y1mMJDl6XKEPXu0oQlDk3nEzaTHOUIeSuQ8FRsvF8nAjvGI8rqR5VNpgEscAbEg2I3GxHxS5ImrCAOU43oJD/eQ/vgLjy6RpoE6EO2SXNkbib3J5/Zxv1Erm4Xo/D1pptfs5leWtqXyjwhNKeo3hdHCEIW2kCoXp0aJxWMhuOxKtTyaOtpCPrZKPuE/BZVarkz/wDIM/Vy/urJcfil9F0/ejscp6TOw/BcI0tJeonPGWU/fcu7S+1H3/BcI0qfyif9dL++5c/wz3SH3ntQM0rx5XjV6u4c7uDPrxwKiDS83OSL5oLxyRok/cxykl7UeBqS92UkeP0Bk3kFQ/e/wJVroevID8ScjbO+azLSwDEglWer8wJe0Ygt+K+X22eqnlnUU98B9TrM45Rnvw9SrChicQHOGJGI4X3Km0ZoMPftFhAabguN7kHDBauGEi3wXYqTy8G+2g8ameNYnBT7K82EKNTZG0KSONJrVJI6wRAkFS+wVFXT9nfeysKt3Ws1pOpBOyM0DZQFX1NhgcSbYCw6z1/xWg1Wpdlm1vcsw2IvmDNzQL9+J+C2tALNACbTXcVUeFguYnohr1XxPRLXrQZgoPTg5Dh6e1yhCbaXjnKMuXjnKgTyRyq68qwkcqjSUoAJJsB7R4D5oGm9kDKSissqtY6Qy6LlawEljg+wxJDJAXG31S49y5SCu16uVl4XPJsNt5xwDRha56hZAzaC0VO5xtEHE3JZI6LE7wLhvkupa3Pl/wCnMyz01EpJpZORXTSurVPJRTObeKWVhOLTdsjPCwJHYVnqvkoqW/m5IZO9zD5gjzXSje0pdxXQkjDOakAris1Tq4yQ+nlwxJa3bbYb9ptwVULSqkZLZg4a5PVp+TZ9tIRdbZQezmyfgswtNycy7OkIesSN8Y3H4JNf8cvphU/cjs0ucff8FwjSrrzzHL8bLh9ty7rMcY+0rhWl5dqondleWQ/fK5/hvukOvPagVIJL1d05o0lK6RUbnKBJEl0kzaSUC0l6xxJWp1d0G4EvfgCLBu8339Sk0Dq9zYDpOk/O25vzK0sLfgvmkKeHk71C1x6pj4YbZIgBNYFICtaRtbFspbKcF46SyNFZHtaAg6qosmVNZZVNZW4KmygfSVYRe38lZ+OTEvd/NlPWVNz1Z+Coaup2mkNPUfiqSyRvBbaGfcl+9xJ7ty1lLLgsfox1gFo6SZaVsZpPLL2J6JY9VsEiLjejFhjXJ7XIZrlIHKwScuXjnKIy8P4DvVLpLWaNmDTzjuDcGDtdv7kcKUpvEUIq1oUlmbLOsrGsaXONmjNx9BxKxml9LmZ1gNlg9lu8n3ncSh63SD5XXeb2yAwa3sG5Dhde3tFT9UuTzl5fOt6Y7L/Zdwn/ALbN9f8A1RrPNCvIpLaPnH94B4mJUcZXGu/zSAuX6IfX/SeOpe32Xub9VzgPAFWEGtVSwAc5tW99ocey+arE2yzZM0K9SHtk0aWDXuQHpxtP1S5p87hTy6ZoakAVETb3/rIwbH67cVk7JpCNVJR4Zsp+I1ly8/ZqKzUigqm/iNmNw+lCQf2mHPyKM1d1IgpHc40ufJYgPfbAHPZaMB2rEjO+R4jNajU/S7zIYXuLgWkt2jcgtzAJ3Eeiermo1pb2OlbX0Kk1GUcM187vzZ6z6LlOt+qc0U8kjGOfFI5zwWAu2S4klrgMsSccl1OpyZ2n0VLWa5RRPLNl7i02JbYAHgL5q6d35WWpnSuFBx9bwcfe0twIIPWCPVeXXYma20ktmyC1/wBJGCPHFe1eh9H1GGzDfcY3NY7xbZdKn4xTlyYVShL2yRxxNsupVPJZTu/NySs7dl48xfzWfrOS6pafxb43jiSWHvBBW6F9Rl3KdCa7GO2Eleu1HrQSOYJtwc23dikneZp/KB6U/g6VGiGJJLwyPVsman3SSTELY106DnnXqSIEramosqKeq2jngMykkhIZzS2lNolrDYDC9xjbcFVUlS5rrjG+YNreSSSbT5M1VvDZa0OnI8nXYesEjxC0VBpJhyew9j2j1XqS3zoRXBkhWk+S4grRxb+21FDSTRm9g+0PgkkrhQTE17iVNZSGyawxN+mT1NafU4IKfWs/1bB2vN/uj5pJLo0rSns2jh1vEK7eE8FTWaTll9t5I4ZN/ZGCFSSWyMUtkjmucpv1MSSSSIAtIRehqepzD33Zb0VHG5JJeZvPzSOhXX9OH0S7S820klmMWDzaXhekkpgJIV1b6pt/Ko+oPP3CvElI8mi1/NH7N7U5M7T6Lmulhaon/WP9Uklkv+Eeg8Q/GivdKkw4pJLnYwjgcbh8GkZW2DZHi2VnG3gjm62VLCLv2hwc0FeJKo1JJ4TNEa00tmFDX+X3I/vfNJJJaupP+TNHmKv8j//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Rectangle 3"/>
          <p:cNvSpPr/>
          <p:nvPr/>
        </p:nvSpPr>
        <p:spPr>
          <a:xfrm>
            <a:off x="1439652" y="2060848"/>
            <a:ext cx="828092" cy="1075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5" name="Oval 4"/>
          <p:cNvSpPr/>
          <p:nvPr/>
        </p:nvSpPr>
        <p:spPr>
          <a:xfrm>
            <a:off x="611560" y="1371600"/>
            <a:ext cx="3780420" cy="407362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5544108" y="1866496"/>
            <a:ext cx="2664296" cy="3093579"/>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flipH="1" flipV="1">
            <a:off x="3533944" y="5268878"/>
            <a:ext cx="860587" cy="924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439652" y="3865991"/>
            <a:ext cx="828092" cy="1075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9" name="Rectangle 18"/>
          <p:cNvSpPr/>
          <p:nvPr/>
        </p:nvSpPr>
        <p:spPr>
          <a:xfrm>
            <a:off x="3023828" y="2780928"/>
            <a:ext cx="828092" cy="1075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cxnSp>
        <p:nvCxnSpPr>
          <p:cNvPr id="22" name="Straight Arrow Connector 21"/>
          <p:cNvCxnSpPr/>
          <p:nvPr/>
        </p:nvCxnSpPr>
        <p:spPr>
          <a:xfrm flipV="1">
            <a:off x="4644008" y="4725144"/>
            <a:ext cx="1296144"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31003" y="6193196"/>
            <a:ext cx="4464496" cy="369332"/>
          </a:xfrm>
          <a:prstGeom prst="rect">
            <a:avLst/>
          </a:prstGeom>
          <a:noFill/>
        </p:spPr>
        <p:txBody>
          <a:bodyPr wrap="square" rtlCol="0">
            <a:spAutoFit/>
          </a:bodyPr>
          <a:lstStyle/>
          <a:p>
            <a:r>
              <a:rPr lang="en-GB" dirty="0" smtClean="0"/>
              <a:t>Aggregate Boundaries (Bounded Context)</a:t>
            </a:r>
            <a:endParaRPr lang="en-GB" dirty="0"/>
          </a:p>
        </p:txBody>
      </p:sp>
      <p:sp>
        <p:nvSpPr>
          <p:cNvPr id="24" name="TextBox 23"/>
          <p:cNvSpPr txBox="1"/>
          <p:nvPr/>
        </p:nvSpPr>
        <p:spPr>
          <a:xfrm>
            <a:off x="1359148" y="1718869"/>
            <a:ext cx="1484659" cy="276999"/>
          </a:xfrm>
          <a:prstGeom prst="rect">
            <a:avLst/>
          </a:prstGeom>
          <a:noFill/>
        </p:spPr>
        <p:txBody>
          <a:bodyPr wrap="square" rtlCol="0">
            <a:spAutoFit/>
          </a:bodyPr>
          <a:lstStyle/>
          <a:p>
            <a:r>
              <a:rPr lang="en-GB" sz="1200" dirty="0" smtClean="0"/>
              <a:t>&lt;&lt;entity&gt;&gt; &lt;root&gt;</a:t>
            </a:r>
            <a:endParaRPr lang="en-GB" sz="1200" dirty="0"/>
          </a:p>
        </p:txBody>
      </p:sp>
      <p:cxnSp>
        <p:nvCxnSpPr>
          <p:cNvPr id="26" name="Straight Connector 25"/>
          <p:cNvCxnSpPr/>
          <p:nvPr/>
        </p:nvCxnSpPr>
        <p:spPr>
          <a:xfrm flipV="1">
            <a:off x="4788024" y="1556792"/>
            <a:ext cx="0" cy="4032450"/>
          </a:xfrm>
          <a:prstGeom prst="line">
            <a:avLst/>
          </a:prstGeom>
          <a:ln w="19050" cmpd="sng"/>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00192" y="2459936"/>
            <a:ext cx="1484659" cy="276999"/>
          </a:xfrm>
          <a:prstGeom prst="rect">
            <a:avLst/>
          </a:prstGeom>
          <a:noFill/>
        </p:spPr>
        <p:txBody>
          <a:bodyPr wrap="square" rtlCol="0">
            <a:spAutoFit/>
          </a:bodyPr>
          <a:lstStyle/>
          <a:p>
            <a:r>
              <a:rPr lang="en-GB" sz="1200" dirty="0" smtClean="0"/>
              <a:t>&lt;&lt;entity&gt;&gt; &lt;root&gt;</a:t>
            </a:r>
            <a:endParaRPr lang="en-GB" sz="1200" dirty="0"/>
          </a:p>
        </p:txBody>
      </p:sp>
      <p:sp>
        <p:nvSpPr>
          <p:cNvPr id="36" name="TextBox 35"/>
          <p:cNvSpPr txBox="1"/>
          <p:nvPr/>
        </p:nvSpPr>
        <p:spPr>
          <a:xfrm>
            <a:off x="4963251" y="1137761"/>
            <a:ext cx="3857221" cy="646331"/>
          </a:xfrm>
          <a:prstGeom prst="rect">
            <a:avLst/>
          </a:prstGeom>
          <a:noFill/>
        </p:spPr>
        <p:txBody>
          <a:bodyPr wrap="square" rtlCol="0">
            <a:spAutoFit/>
          </a:bodyPr>
          <a:lstStyle/>
          <a:p>
            <a:r>
              <a:rPr lang="en-GB" dirty="0" smtClean="0"/>
              <a:t>No coupling between aggregates, hence clean partition.</a:t>
            </a:r>
            <a:endParaRPr lang="en-GB" dirty="0"/>
          </a:p>
        </p:txBody>
      </p:sp>
      <p:sp>
        <p:nvSpPr>
          <p:cNvPr id="38" name="TextBox 37"/>
          <p:cNvSpPr txBox="1"/>
          <p:nvPr/>
        </p:nvSpPr>
        <p:spPr>
          <a:xfrm>
            <a:off x="2909872" y="2453418"/>
            <a:ext cx="1484659" cy="276999"/>
          </a:xfrm>
          <a:prstGeom prst="rect">
            <a:avLst/>
          </a:prstGeom>
          <a:noFill/>
        </p:spPr>
        <p:txBody>
          <a:bodyPr wrap="square" rtlCol="0">
            <a:spAutoFit/>
          </a:bodyPr>
          <a:lstStyle/>
          <a:p>
            <a:r>
              <a:rPr lang="en-GB" sz="1200" dirty="0" smtClean="0"/>
              <a:t>&lt;&lt;Value Object&gt;&gt;</a:t>
            </a:r>
            <a:endParaRPr lang="en-GB" sz="1200" dirty="0"/>
          </a:p>
        </p:txBody>
      </p:sp>
      <p:sp>
        <p:nvSpPr>
          <p:cNvPr id="39" name="TextBox 38"/>
          <p:cNvSpPr txBox="1"/>
          <p:nvPr/>
        </p:nvSpPr>
        <p:spPr>
          <a:xfrm>
            <a:off x="1359147" y="3573017"/>
            <a:ext cx="1484659" cy="276999"/>
          </a:xfrm>
          <a:prstGeom prst="rect">
            <a:avLst/>
          </a:prstGeom>
          <a:noFill/>
        </p:spPr>
        <p:txBody>
          <a:bodyPr wrap="square" rtlCol="0">
            <a:spAutoFit/>
          </a:bodyPr>
          <a:lstStyle/>
          <a:p>
            <a:r>
              <a:rPr lang="en-GB" sz="1200" dirty="0" smtClean="0"/>
              <a:t>&lt;&lt;Value Object&gt;&gt;</a:t>
            </a:r>
            <a:endParaRPr lang="en-GB" sz="1200" dirty="0"/>
          </a:p>
        </p:txBody>
      </p:sp>
      <p:sp>
        <p:nvSpPr>
          <p:cNvPr id="40" name="Rectangle 39"/>
          <p:cNvSpPr/>
          <p:nvPr/>
        </p:nvSpPr>
        <p:spPr>
          <a:xfrm>
            <a:off x="6367407" y="2740842"/>
            <a:ext cx="828092" cy="1075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41" name="TextBox 40"/>
          <p:cNvSpPr txBox="1"/>
          <p:nvPr/>
        </p:nvSpPr>
        <p:spPr>
          <a:xfrm>
            <a:off x="722201" y="5404576"/>
            <a:ext cx="1273893" cy="369332"/>
          </a:xfrm>
          <a:prstGeom prst="rect">
            <a:avLst/>
          </a:prstGeom>
          <a:noFill/>
        </p:spPr>
        <p:txBody>
          <a:bodyPr wrap="square" rtlCol="0">
            <a:spAutoFit/>
          </a:bodyPr>
          <a:lstStyle/>
          <a:p>
            <a:r>
              <a:rPr lang="en-GB" dirty="0" smtClean="0"/>
              <a:t>Aggregate</a:t>
            </a:r>
            <a:endParaRPr lang="en-GB" dirty="0"/>
          </a:p>
        </p:txBody>
      </p:sp>
      <p:sp>
        <p:nvSpPr>
          <p:cNvPr id="43" name="TextBox 42"/>
          <p:cNvSpPr txBox="1"/>
          <p:nvPr/>
        </p:nvSpPr>
        <p:spPr>
          <a:xfrm>
            <a:off x="6405574" y="5075892"/>
            <a:ext cx="1273893" cy="369332"/>
          </a:xfrm>
          <a:prstGeom prst="rect">
            <a:avLst/>
          </a:prstGeom>
          <a:noFill/>
        </p:spPr>
        <p:txBody>
          <a:bodyPr wrap="square" rtlCol="0">
            <a:spAutoFit/>
          </a:bodyPr>
          <a:lstStyle/>
          <a:p>
            <a:r>
              <a:rPr lang="en-GB" dirty="0" smtClean="0"/>
              <a:t>Aggregate</a:t>
            </a:r>
            <a:endParaRPr lang="en-GB" dirty="0"/>
          </a:p>
        </p:txBody>
      </p:sp>
      <p:sp>
        <p:nvSpPr>
          <p:cNvPr id="48" name="Notched Right Arrow 47"/>
          <p:cNvSpPr/>
          <p:nvPr/>
        </p:nvSpPr>
        <p:spPr>
          <a:xfrm>
            <a:off x="4539004" y="2894406"/>
            <a:ext cx="848491" cy="37488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Notched Right Arrow 49"/>
          <p:cNvSpPr/>
          <p:nvPr/>
        </p:nvSpPr>
        <p:spPr>
          <a:xfrm rot="10800000">
            <a:off x="4532049" y="3413285"/>
            <a:ext cx="848491" cy="37488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rot="18525573">
            <a:off x="3976812" y="3093763"/>
            <a:ext cx="1972876" cy="369332"/>
          </a:xfrm>
          <a:prstGeom prst="rect">
            <a:avLst/>
          </a:prstGeom>
          <a:noFill/>
        </p:spPr>
        <p:txBody>
          <a:bodyPr wrap="square" rtlCol="0">
            <a:spAutoFit/>
          </a:bodyPr>
          <a:lstStyle/>
          <a:p>
            <a:r>
              <a:rPr lang="en-GB" b="1" dirty="0" smtClean="0"/>
              <a:t>Domain Events </a:t>
            </a:r>
            <a:endParaRPr lang="en-GB" b="1" dirty="0"/>
          </a:p>
        </p:txBody>
      </p:sp>
      <p:cxnSp>
        <p:nvCxnSpPr>
          <p:cNvPr id="52" name="Straight Arrow Connector 51"/>
          <p:cNvCxnSpPr/>
          <p:nvPr/>
        </p:nvCxnSpPr>
        <p:spPr>
          <a:xfrm>
            <a:off x="1862991" y="3158495"/>
            <a:ext cx="0" cy="553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 idx="3"/>
            <a:endCxn id="19" idx="1"/>
          </p:cNvCxnSpPr>
          <p:nvPr/>
        </p:nvCxnSpPr>
        <p:spPr>
          <a:xfrm>
            <a:off x="2267744" y="2598437"/>
            <a:ext cx="75608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3718829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55576" y="269632"/>
            <a:ext cx="8208912" cy="1143000"/>
          </a:xfrm>
        </p:spPr>
        <p:txBody>
          <a:bodyPr>
            <a:noAutofit/>
          </a:bodyPr>
          <a:lstStyle/>
          <a:p>
            <a:r>
              <a:rPr lang="en-US" sz="4000" b="1" dirty="0" smtClean="0"/>
              <a:t>What is CQRS?</a:t>
            </a:r>
            <a:endParaRPr lang="en-US" sz="4000" b="1" dirty="0"/>
          </a:p>
        </p:txBody>
      </p:sp>
      <p:sp>
        <p:nvSpPr>
          <p:cNvPr id="5" name="Content Placeholder 4"/>
          <p:cNvSpPr>
            <a:spLocks noGrp="1"/>
          </p:cNvSpPr>
          <p:nvPr>
            <p:ph idx="1"/>
            <p:custDataLst>
              <p:tags r:id="rId3"/>
            </p:custDataLst>
          </p:nvPr>
        </p:nvSpPr>
        <p:spPr/>
        <p:txBody>
          <a:bodyPr>
            <a:normAutofit/>
          </a:bodyPr>
          <a:lstStyle/>
          <a:p>
            <a:r>
              <a:rPr lang="en-US" dirty="0" smtClean="0"/>
              <a:t>CQRS is not an architecture. </a:t>
            </a:r>
          </a:p>
          <a:p>
            <a:r>
              <a:rPr lang="en-US" dirty="0" smtClean="0"/>
              <a:t>CQRS is a pattern – it offers us…</a:t>
            </a:r>
          </a:p>
          <a:p>
            <a:pPr lvl="1"/>
            <a:r>
              <a:rPr lang="en-US" dirty="0"/>
              <a:t>S</a:t>
            </a:r>
            <a:r>
              <a:rPr lang="en-US" dirty="0" smtClean="0"/>
              <a:t>egregation of read operations from the write operations.</a:t>
            </a:r>
          </a:p>
          <a:p>
            <a:pPr lvl="1"/>
            <a:r>
              <a:rPr lang="en-US" dirty="0"/>
              <a:t>S</a:t>
            </a:r>
            <a:r>
              <a:rPr lang="en-US" dirty="0" smtClean="0"/>
              <a:t>calability of read/write sides independently.</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Domain Events</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484783"/>
            <a:ext cx="8077200" cy="4408993"/>
          </a:xfrm>
        </p:spPr>
        <p:txBody>
          <a:bodyPr>
            <a:normAutofit/>
          </a:bodyPr>
          <a:lstStyle/>
          <a:p>
            <a:r>
              <a:rPr lang="en-US" sz="2400" dirty="0" smtClean="0"/>
              <a:t>Domain Events are actions that have mutated the state of a  Domain Object.</a:t>
            </a:r>
          </a:p>
          <a:p>
            <a:pPr lvl="1"/>
            <a:r>
              <a:rPr lang="en-US" sz="1600" dirty="0" smtClean="0"/>
              <a:t>For e.g. </a:t>
            </a:r>
            <a:r>
              <a:rPr lang="en-US" sz="1600" b="1" dirty="0" err="1" smtClean="0"/>
              <a:t>ReservationMadeEvent</a:t>
            </a:r>
            <a:r>
              <a:rPr lang="en-US" sz="1600" dirty="0" smtClean="0"/>
              <a:t> would indicate that a state change has occurred</a:t>
            </a:r>
          </a:p>
          <a:p>
            <a:r>
              <a:rPr lang="en-US" sz="2400" dirty="0" smtClean="0"/>
              <a:t>They are actions that have taken place, they are in the past.</a:t>
            </a:r>
          </a:p>
          <a:p>
            <a:r>
              <a:rPr lang="en-US" sz="2400" dirty="0" smtClean="0"/>
              <a:t>In terms of code an event is simply a data holding structure just like the commands, however the intent is different.</a:t>
            </a:r>
          </a:p>
          <a:p>
            <a:r>
              <a:rPr lang="en-US" sz="2400" dirty="0" smtClean="0"/>
              <a:t>Events record what has actually changed in the system, they are transaction points.</a:t>
            </a:r>
          </a:p>
          <a:p>
            <a:r>
              <a:rPr lang="en-US" sz="2400" dirty="0" smtClean="0"/>
              <a:t>They can be used to reconstruct the current state of a system.   </a:t>
            </a:r>
          </a:p>
        </p:txBody>
      </p:sp>
    </p:spTree>
    <p:custDataLst>
      <p:tags r:id="rId1"/>
    </p:custDataLst>
    <p:extLst>
      <p:ext uri="{BB962C8B-B14F-4D97-AF65-F5344CB8AC3E}">
        <p14:creationId xmlns:p14="http://schemas.microsoft.com/office/powerpoint/2010/main" val="3031080547"/>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Domain Events</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484783"/>
            <a:ext cx="8077200" cy="4408993"/>
          </a:xfrm>
        </p:spPr>
        <p:txBody>
          <a:bodyPr>
            <a:normAutofit/>
          </a:bodyPr>
          <a:lstStyle/>
          <a:p>
            <a:r>
              <a:rPr lang="en-US" sz="2400" b="1" dirty="0" err="1" smtClean="0"/>
              <a:t>MakeReservation</a:t>
            </a:r>
            <a:r>
              <a:rPr lang="en-US" sz="2400" dirty="0" smtClean="0"/>
              <a:t> method on exiting domain model.</a:t>
            </a: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115616" y="2229926"/>
            <a:ext cx="7010448" cy="3077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16213736"/>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Domain Events</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484783"/>
            <a:ext cx="8077200" cy="4408993"/>
          </a:xfrm>
        </p:spPr>
        <p:txBody>
          <a:bodyPr>
            <a:normAutofit/>
          </a:bodyPr>
          <a:lstStyle/>
          <a:p>
            <a:r>
              <a:rPr lang="en-US" sz="2400" b="1" dirty="0" err="1" smtClean="0"/>
              <a:t>MakeReservation</a:t>
            </a:r>
            <a:r>
              <a:rPr lang="en-US" sz="2400" b="1" dirty="0" smtClean="0"/>
              <a:t> </a:t>
            </a:r>
            <a:r>
              <a:rPr lang="en-US" sz="2400" dirty="0" smtClean="0"/>
              <a:t>refactor to separate state change and business logic in Domain Object.</a:t>
            </a:r>
          </a:p>
        </p:txBody>
      </p:sp>
      <p:pic>
        <p:nvPicPr>
          <p:cNvPr id="2050"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115615" y="2336216"/>
            <a:ext cx="7349195"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20030577"/>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lowchart: Process 47"/>
          <p:cNvSpPr/>
          <p:nvPr/>
        </p:nvSpPr>
        <p:spPr>
          <a:xfrm>
            <a:off x="5781278" y="2390794"/>
            <a:ext cx="1924050" cy="276280"/>
          </a:xfrm>
          <a:prstGeom prst="flowChartProcess">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ea typeface="Calibri"/>
                <a:cs typeface="Times New Roman"/>
              </a:rPr>
              <a:t>ORM </a:t>
            </a:r>
          </a:p>
        </p:txBody>
      </p:sp>
      <p:sp>
        <p:nvSpPr>
          <p:cNvPr id="2" name="Title 1"/>
          <p:cNvSpPr>
            <a:spLocks noGrp="1"/>
          </p:cNvSpPr>
          <p:nvPr>
            <p:ph type="title"/>
            <p:custDataLst>
              <p:tags r:id="rId2"/>
            </p:custDataLst>
          </p:nvPr>
        </p:nvSpPr>
        <p:spPr/>
        <p:txBody>
          <a:bodyPr>
            <a:normAutofit/>
          </a:bodyPr>
          <a:lstStyle/>
          <a:p>
            <a:pPr algn="ctr"/>
            <a:r>
              <a:rPr lang="en-US" b="1" dirty="0" smtClean="0"/>
              <a:t>Migrating to CQRS</a:t>
            </a:r>
            <a:endParaRPr lang="en-US"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5" name="Group 4"/>
          <p:cNvGrpSpPr/>
          <p:nvPr/>
        </p:nvGrpSpPr>
        <p:grpSpPr>
          <a:xfrm>
            <a:off x="1721024" y="1575827"/>
            <a:ext cx="1952625" cy="4029075"/>
            <a:chOff x="5940152" y="1494230"/>
            <a:chExt cx="1952625" cy="4029075"/>
          </a:xfrm>
        </p:grpSpPr>
        <p:sp>
          <p:nvSpPr>
            <p:cNvPr id="31" name="Flowchart: Process 30"/>
            <p:cNvSpPr/>
            <p:nvPr/>
          </p:nvSpPr>
          <p:spPr>
            <a:xfrm>
              <a:off x="5940152" y="3694505"/>
              <a:ext cx="1924050" cy="2857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Remote Facade</a:t>
              </a:r>
            </a:p>
          </p:txBody>
        </p:sp>
        <p:sp>
          <p:nvSpPr>
            <p:cNvPr id="32" name="Flowchart: Magnetic Disk 31"/>
            <p:cNvSpPr/>
            <p:nvPr/>
          </p:nvSpPr>
          <p:spPr>
            <a:xfrm>
              <a:off x="5997302" y="1494230"/>
              <a:ext cx="1866900" cy="7048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3NF – Database (RDBMS)</a:t>
              </a:r>
            </a:p>
          </p:txBody>
        </p:sp>
        <p:sp>
          <p:nvSpPr>
            <p:cNvPr id="33" name="Flowchart: Process 32"/>
            <p:cNvSpPr/>
            <p:nvPr/>
          </p:nvSpPr>
          <p:spPr>
            <a:xfrm>
              <a:off x="5940152" y="2418790"/>
              <a:ext cx="1924050" cy="333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ea typeface="Calibri"/>
                  <a:cs typeface="Times New Roman"/>
                </a:rPr>
                <a:t>ORM </a:t>
              </a:r>
            </a:p>
          </p:txBody>
        </p:sp>
        <p:sp>
          <p:nvSpPr>
            <p:cNvPr id="34" name="Flowchart: Process 33"/>
            <p:cNvSpPr/>
            <p:nvPr/>
          </p:nvSpPr>
          <p:spPr>
            <a:xfrm>
              <a:off x="5940152" y="2914090"/>
              <a:ext cx="1924050" cy="295275"/>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smtClean="0">
                  <a:solidFill>
                    <a:schemeClr val="bg1"/>
                  </a:solidFill>
                  <a:effectLst/>
                  <a:ea typeface="Calibri"/>
                  <a:cs typeface="Times New Roman"/>
                </a:rPr>
                <a:t>Domain</a:t>
              </a:r>
              <a:endParaRPr lang="en-GB" sz="1100" dirty="0">
                <a:solidFill>
                  <a:schemeClr val="bg1"/>
                </a:solidFill>
                <a:effectLst/>
                <a:ea typeface="Calibri"/>
                <a:cs typeface="Times New Roman"/>
              </a:endParaRPr>
            </a:p>
          </p:txBody>
        </p:sp>
        <p:sp>
          <p:nvSpPr>
            <p:cNvPr id="35" name="Flowchart: Process 34"/>
            <p:cNvSpPr/>
            <p:nvPr/>
          </p:nvSpPr>
          <p:spPr>
            <a:xfrm>
              <a:off x="5940152" y="3304615"/>
              <a:ext cx="1924050" cy="285750"/>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smtClean="0">
                  <a:effectLst/>
                  <a:ea typeface="Calibri"/>
                  <a:cs typeface="Times New Roman"/>
                </a:rPr>
                <a:t>CommandHandlers</a:t>
              </a:r>
              <a:endParaRPr lang="en-GB" sz="1100" dirty="0">
                <a:effectLst/>
                <a:ea typeface="Calibri"/>
                <a:cs typeface="Times New Roman"/>
              </a:endParaRPr>
            </a:p>
          </p:txBody>
        </p:sp>
        <p:sp>
          <p:nvSpPr>
            <p:cNvPr id="36" name="Cloud 35"/>
            <p:cNvSpPr/>
            <p:nvPr/>
          </p:nvSpPr>
          <p:spPr>
            <a:xfrm>
              <a:off x="5940152" y="4057090"/>
              <a:ext cx="1952625" cy="8763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7" name="Flowchart: Process 36"/>
            <p:cNvSpPr/>
            <p:nvPr/>
          </p:nvSpPr>
          <p:spPr>
            <a:xfrm>
              <a:off x="5968727" y="5132780"/>
              <a:ext cx="1924050" cy="3905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Client</a:t>
              </a:r>
            </a:p>
          </p:txBody>
        </p:sp>
        <p:sp>
          <p:nvSpPr>
            <p:cNvPr id="38" name="Up Arrow 37"/>
            <p:cNvSpPr/>
            <p:nvPr/>
          </p:nvSpPr>
          <p:spPr>
            <a:xfrm>
              <a:off x="6073502" y="1960955"/>
              <a:ext cx="266700" cy="344805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6" name="TextBox 5"/>
          <p:cNvSpPr txBox="1"/>
          <p:nvPr/>
        </p:nvSpPr>
        <p:spPr>
          <a:xfrm>
            <a:off x="683568" y="4149080"/>
            <a:ext cx="1008112" cy="523220"/>
          </a:xfrm>
          <a:prstGeom prst="rect">
            <a:avLst/>
          </a:prstGeom>
          <a:noFill/>
        </p:spPr>
        <p:txBody>
          <a:bodyPr wrap="square" rtlCol="0">
            <a:spAutoFit/>
          </a:bodyPr>
          <a:lstStyle/>
          <a:p>
            <a:r>
              <a:rPr lang="en-GB" sz="1400" dirty="0" smtClean="0"/>
              <a:t>Execute Commands</a:t>
            </a:r>
            <a:endParaRPr lang="en-GB" sz="1400" dirty="0"/>
          </a:p>
        </p:txBody>
      </p:sp>
      <p:sp>
        <p:nvSpPr>
          <p:cNvPr id="27" name="Right Arrow 26"/>
          <p:cNvSpPr/>
          <p:nvPr/>
        </p:nvSpPr>
        <p:spPr>
          <a:xfrm>
            <a:off x="3923928" y="3216969"/>
            <a:ext cx="1440160" cy="500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38"/>
          <p:cNvGrpSpPr/>
          <p:nvPr/>
        </p:nvGrpSpPr>
        <p:grpSpPr>
          <a:xfrm>
            <a:off x="5724128" y="1575827"/>
            <a:ext cx="1952625" cy="4029075"/>
            <a:chOff x="5940152" y="1494230"/>
            <a:chExt cx="1952625" cy="4029075"/>
          </a:xfrm>
        </p:grpSpPr>
        <p:sp>
          <p:nvSpPr>
            <p:cNvPr id="40" name="Flowchart: Process 39"/>
            <p:cNvSpPr/>
            <p:nvPr/>
          </p:nvSpPr>
          <p:spPr>
            <a:xfrm>
              <a:off x="5940152" y="3694505"/>
              <a:ext cx="1924050" cy="2857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Remote Facade</a:t>
              </a:r>
            </a:p>
          </p:txBody>
        </p:sp>
        <p:sp>
          <p:nvSpPr>
            <p:cNvPr id="41" name="Flowchart: Magnetic Disk 40"/>
            <p:cNvSpPr/>
            <p:nvPr/>
          </p:nvSpPr>
          <p:spPr>
            <a:xfrm>
              <a:off x="5997302" y="1494230"/>
              <a:ext cx="1866900" cy="7048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3NF – Database (RDBMS)</a:t>
              </a:r>
            </a:p>
          </p:txBody>
        </p:sp>
        <p:sp>
          <p:nvSpPr>
            <p:cNvPr id="43" name="Flowchart: Process 42"/>
            <p:cNvSpPr/>
            <p:nvPr/>
          </p:nvSpPr>
          <p:spPr>
            <a:xfrm>
              <a:off x="5940152" y="2914090"/>
              <a:ext cx="1924050" cy="295275"/>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smtClean="0">
                  <a:solidFill>
                    <a:schemeClr val="bg1"/>
                  </a:solidFill>
                  <a:effectLst/>
                  <a:ea typeface="Calibri"/>
                  <a:cs typeface="Times New Roman"/>
                </a:rPr>
                <a:t>Domain</a:t>
              </a:r>
              <a:endParaRPr lang="en-GB" sz="1100" dirty="0">
                <a:solidFill>
                  <a:schemeClr val="bg1"/>
                </a:solidFill>
                <a:effectLst/>
                <a:ea typeface="Calibri"/>
                <a:cs typeface="Times New Roman"/>
              </a:endParaRPr>
            </a:p>
          </p:txBody>
        </p:sp>
        <p:sp>
          <p:nvSpPr>
            <p:cNvPr id="44" name="Flowchart: Process 43"/>
            <p:cNvSpPr/>
            <p:nvPr/>
          </p:nvSpPr>
          <p:spPr>
            <a:xfrm>
              <a:off x="5940152" y="3304615"/>
              <a:ext cx="1924050" cy="285750"/>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smtClean="0">
                  <a:effectLst/>
                  <a:ea typeface="Calibri"/>
                  <a:cs typeface="Times New Roman"/>
                </a:rPr>
                <a:t>CommandHandlers</a:t>
              </a:r>
              <a:endParaRPr lang="en-GB" sz="1100" dirty="0">
                <a:effectLst/>
                <a:ea typeface="Calibri"/>
                <a:cs typeface="Times New Roman"/>
              </a:endParaRPr>
            </a:p>
          </p:txBody>
        </p:sp>
        <p:sp>
          <p:nvSpPr>
            <p:cNvPr id="45" name="Cloud 44"/>
            <p:cNvSpPr/>
            <p:nvPr/>
          </p:nvSpPr>
          <p:spPr>
            <a:xfrm>
              <a:off x="5940152" y="4057090"/>
              <a:ext cx="1952625" cy="8763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6" name="Flowchart: Process 45"/>
            <p:cNvSpPr/>
            <p:nvPr/>
          </p:nvSpPr>
          <p:spPr>
            <a:xfrm>
              <a:off x="5968727" y="5132780"/>
              <a:ext cx="1924050" cy="3905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Client</a:t>
              </a:r>
            </a:p>
          </p:txBody>
        </p:sp>
        <p:sp>
          <p:nvSpPr>
            <p:cNvPr id="47" name="Up Arrow 46"/>
            <p:cNvSpPr/>
            <p:nvPr/>
          </p:nvSpPr>
          <p:spPr>
            <a:xfrm>
              <a:off x="6073502" y="3447489"/>
              <a:ext cx="266700" cy="1961515"/>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57" name="TextBox 56"/>
          <p:cNvSpPr txBox="1"/>
          <p:nvPr/>
        </p:nvSpPr>
        <p:spPr>
          <a:xfrm>
            <a:off x="4685531" y="4221088"/>
            <a:ext cx="1182613" cy="523220"/>
          </a:xfrm>
          <a:prstGeom prst="rect">
            <a:avLst/>
          </a:prstGeom>
          <a:noFill/>
        </p:spPr>
        <p:txBody>
          <a:bodyPr wrap="square" rtlCol="0">
            <a:spAutoFit/>
          </a:bodyPr>
          <a:lstStyle/>
          <a:p>
            <a:r>
              <a:rPr lang="en-GB" sz="1400" dirty="0" smtClean="0"/>
              <a:t>Execute </a:t>
            </a:r>
          </a:p>
          <a:p>
            <a:r>
              <a:rPr lang="en-GB" sz="1400" dirty="0" smtClean="0"/>
              <a:t>Commands</a:t>
            </a:r>
            <a:endParaRPr lang="en-GB" sz="1400" dirty="0"/>
          </a:p>
        </p:txBody>
      </p:sp>
      <p:sp>
        <p:nvSpPr>
          <p:cNvPr id="58" name="TextBox 57"/>
          <p:cNvSpPr txBox="1"/>
          <p:nvPr/>
        </p:nvSpPr>
        <p:spPr>
          <a:xfrm>
            <a:off x="6435824" y="2390058"/>
            <a:ext cx="872479" cy="307777"/>
          </a:xfrm>
          <a:prstGeom prst="rect">
            <a:avLst/>
          </a:prstGeom>
          <a:noFill/>
        </p:spPr>
        <p:txBody>
          <a:bodyPr wrap="square" rtlCol="0">
            <a:spAutoFit/>
          </a:bodyPr>
          <a:lstStyle/>
          <a:p>
            <a:r>
              <a:rPr lang="en-GB" sz="1400" b="1" dirty="0" smtClean="0"/>
              <a:t>Events</a:t>
            </a:r>
            <a:endParaRPr lang="en-GB" sz="1400" b="1" dirty="0"/>
          </a:p>
        </p:txBody>
      </p:sp>
      <p:sp>
        <p:nvSpPr>
          <p:cNvPr id="59" name="Up Arrow 58"/>
          <p:cNvSpPr/>
          <p:nvPr/>
        </p:nvSpPr>
        <p:spPr>
          <a:xfrm>
            <a:off x="5876528" y="2833762"/>
            <a:ext cx="423664" cy="294595"/>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2" name="Up Arrow 41"/>
          <p:cNvSpPr/>
          <p:nvPr/>
        </p:nvSpPr>
        <p:spPr>
          <a:xfrm>
            <a:off x="7172672" y="2846373"/>
            <a:ext cx="423664" cy="294595"/>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Tree>
    <p:custDataLst>
      <p:tags r:id="rId1"/>
    </p:custDataLst>
    <p:extLst>
      <p:ext uri="{BB962C8B-B14F-4D97-AF65-F5344CB8AC3E}">
        <p14:creationId xmlns:p14="http://schemas.microsoft.com/office/powerpoint/2010/main" val="3869008760"/>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Your Wallet</a:t>
            </a:r>
            <a:endParaRPr lang="en-US" sz="4800" b="1" dirty="0"/>
          </a:p>
        </p:txBody>
      </p:sp>
      <p:sp>
        <p:nvSpPr>
          <p:cNvPr id="28" name="Rectangle 32"/>
          <p:cNvSpPr>
            <a:spLocks noChangeArrowheads="1"/>
          </p:cNvSpPr>
          <p:nvPr/>
        </p:nvSpPr>
        <p:spPr bwMode="auto">
          <a:xfrm>
            <a:off x="72008"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AutoShape 2" descr="http://t0.gstatic.com/images?q=tbn:ANd9GcSylP-_z0jgxAXPZAjDftKAB2FC3mOwr27WdMP992ZfUeulAmt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2" descr="data:image/jpeg;base64,/9j/4AAQSkZJRgABAQAAAQABAAD/2wCEAAkGBhQSERUUEhIVFBQWFRcZFhgVFBYWHBcYFxoXGBQYGBcYHiYeGBskGRQXHy8gJCcqLCwtGB4xNTAqNSYrLCkBCQoKDgwOGg8PFyokHxwsKSkpLCotKSkpLCwsKSosKSkpKTUsKSksKSwpLiwsKSkpKSkpLCksLCkpLCwpKSwsLP/AABEIAOUA3AMBIgACEQEDEQH/xAAcAAEAAQUBAQAAAAAAAAAAAAAABgEDBAUHAgj/xABKEAABBAAEAgYFCAYHBwUAAAABAAIDEQQSITFBUQUGEyJhcTJCgZGhByNSYpKxwfAUJDNzotFDY3KCssLhFTRTg6Oz8RZUdJPD/8QAGQEBAAMBAQAAAAAAAAAAAAAAAAECAwQF/8QAKxEAAgIBBAIABQQDAQAAAAAAAAECAxEEEiExMkETIoGRoTNCUWEjceEF/9oADAMBAAIRAxEAPwDuKIiAoSsHpDpqGH9pIGnlqT9karA62dIPjja2M5XSPyBxIbXdc6sx0aTkyg+Kj/RPVuOaMTyyPc12oFhg8S42dCQaOhpYzm08JGsYJrMmbDF/KLAz0Y5n/wB1jP8AuOaVhD5TgdsPvt88LP2WH71cdjcBDo0YYEaX3Hn2udf3r0OlsE5rgThsuUueC2MDKCLJ0qtR71MG5ey/yL9rKR/KW318NKPFro3fBxaVsMP8oODd6T3x/vIngfaALfiteOisFiQXMLHFwAzQ4ggivRoMkIBFDSli43qK3+jmfG6hXaMZI0Vxodm7WtdT7FfEiuan/KJngemYZhcM0cnPI9rqva6OizLXLcZ1JlslrcPLRGTvvjdWz/2jXi71HfC8sweOg9AYtrQ6hke2YHk7I17wBzGU80W72hsi+pfc6paArmEXXbGxWHlrqNETQlpvlYyWfENW1wPylkj5zDg+MModtd6PDaqvpFNy9kfBl6J2ijWF+UHCu9IviP8AWRuA+222/FbeDpuB/oTxO/syNP3FSmmUcZLtGci85lVSVKoqJaAqiIgCIiAIiIAiIgCIiAIiICO9cz8yzl2osHYgskFHzUSxXaZWxtkdlaH5GHLleHkUTpZex1jl3ga1U46zxA4dxPqlrvc4X8CVD34bMzKdCDYJ2DgKB01qu6RyN7gLKyG5cG9bwRx8cEgdEYQxuwI9NpG9nQGzfdII19q0uJwcuEdq4uicHhkjNLJF0QfQeMo048CpLjMKX24AiZgPaNoXI1uhcCN3s2dzGVw3XjB41j2mOUBzHiiDxB28QRzXFCbi8M7uJLJGoXNlHfEDzVnOwMOm1kAEnlV7rcdGYuaKmwOnbmGbJFOZQK3JYSch01GnktdP1f8A0WUktbLGf2ZkBLSDuHBpHeB8VcZDh3f0b4jzgldV8Pm5w8e5wXpV1SnHdB/k5Lba4vE1+DeM66YoURPE8cRPBvfo9+Mtoe9bTD9e5NM+EDtrMM4NcyGyN0H95RyPDvAb2eKa4N9FuJjcwC96I7WKj/dXn/Z8ga0uwpe0XbsO9shcDtboy+q39AbpKNsO1+CsfgWeMvyTfD9fcO45S+WI3VSRvyk+DmZm7C9eYQQYDFnM0YWU3muJ4Y+xpZMbmuvhqoI2dooOmkiJvSVhc0D1QAe8T7AqyYbONewkzOy0bjcQeJBpobzN8VX4q9oPTNcxkTbFdTIqOV00TibBce1HiMrwDl12B8iFp5eo0p2dhna7EvGnH1Xa62LPClp8HJLhyTGZowDlcGSF7L2FAGr8Qth/6txIoCWKwdRiIdT4aZXA+1Tug/8ApXZfH+y+zq/joD81noH+gxAOYfS7Jzmt9hBV/wD9XdIYc1MHUCAe2wzq3q+0jytrXfVVg66S+vhmO8YpjRHMBwd7rpbTo7rpG+u7PGcpcbYS1oBq3ujJDU2J9Mq7ZLzh+CzgPlVDvShDtaJhma7X+y8Nrysre4Xr7hHelI6L96xzB9rVvxWBiThJwDK3DyB3oue1lnlleQD7jax39R8KdWCaKzdxTur2B+YeKOMkRvql2miaYXGskGaORrxzY4OHwV61zeXqA3NmjxUjDe5iY4/bjLHLxjn47BdnlxzsQJHvYGmK8uWN0t98lztGEHvcU5XZO2MniMjpdqq51hflGnb+1gjePpML49OYDg5p+0Fu8H8o2Fd+07SH+2y2/bZmHvpRuRLqmvRKkWDhOmYJRcc0b7+i9p+FrMzKxk1g9IiIAiIgCIiAxelMPnhkZ9Jjh7wVBsJJYB5gH2kWuhFc6hjyEt+i5zfsuIv4KGXh/BY6QwZ0cwlr2EOBaLrKDleBxc0WC314yRu0LT4+IPzSsAY4EdqxptrHP1a5p4xP1LXeYNFSluuosHhW4INgjkQtRj8IWHtYwARYLToynnvxvH/BeeH9G82KBXNbX+5HTXNrgwsDi2yMMUotp3Fajx81q+kejTE8B2odq12+YeHjqsjH4fKQ6O8pstzekK0fG/67Doeeh4rJhmjxERhm1YeI3Ya9Jv4jjqq0ah1P+i9tKtjlERw73scQZCyWxo4914OnpE15cCONqQ9HdINDwXljH5bokWHGtL/1Uc6Y6Ikw5MUgJaO817A4tc08QaIbfFt6FYuHnNuIcySwQczQ7fjYOh0FHwXuV6yODzbdE2dSZjy4ZXEvb9F4Eg+y8EK3/sTCvH7EM5mFz4v4WksO/wBFQjB9MU1jHCUZSdYngjKaIB1Bsa1wApbDDdanCN1uY45m0ZAQchbK5wdtZHZM14ZyOS3xVb6Ry7LqfFtEhZ1PD+9BO5pG3asa72CSLK7+FWcR1exzA7udsCKJilbISORbJT1f6N61FuVkmHkD3EZBHrnB3NSAHcgAC78KUn6L6ajnaTG68pyua4ZXMO9OadR57Lkt0kU+EdENbavLk5zipAw1NA2M1lGeJ8NfW0prneJJVxskZrWUNA1LXtls6agOprRvsSupmexROnEHUe46FanFdWsHJZMDGn6UeaI++MgfBcctM/R1R18f3LBBYZTlyiWPv+m1zXRsF8Xu9E68aJvVZODxksLAY4mBgkALmMYc5F90uFPcHDiNdtVvcV1CjOsU8rfB7WSj391/xWon6pTsNs7KQ82P7N3ukA/xLP4VkejZXaeztr6mfB1xLdJWEHgCS13ucNVjdbuk24iKERNc90c+ctoXlMUrLGuveeBzWtxLMRGHCRkzQ4U4vYXWOXad74FY4xLCe9HGdKqMmPX6RDSS4qkpzSwzWNFed0fwYzOk3sIsvZlNgOsAGtSGu0WZDig7L3Wmj6Q0c4HcWLGlGjWiqyYANGeVtemTleNtC1mla8yjsMw26oXG6bo6ORw2um90b81mpGzieXYaNwsj1tnAO0OxLt78gsvB4qeE/MYlwA2a2QuBrlHICA2uNBWW9HFpyZZWaA01zZgBrrxr3q21tvrMS0AaltceOptW3Iq16Og9UOtpmAjneztiTlytLQ5tXW5BcADdUOSlgXLOq77x8B0tziTlbl3hk4cDpr4rqYWsJZOG6KjLj2VREWhiEREBQqB9KMy4iYf1l+xzWO/EqeFQ7rPFWIJ+kxp9xc0/5VDLw7MKM/zHsR410+7nuK4gjQjkrUR0H51VwH8+eoQuajF4UMOU2Inlo9Eu7Nw2LeNtbtfpstu7QtJPG5jzp3mmnC722I5gjUHiFLpog4EEA3oQePGr1rXY8NCtPiej8zmMzU/UQvfTRIBvFIa0eCdDx8jpyW1pcnRXM84eQTR9mZJIjvHJHI9jo38wWnVvMHdRHpRuJikLMQ2Cdw4zQszOHBzZo8klH+0Vug8xOOhGpBB0LXNNOB5UVtsRhmYuLs3EB7f2T+RrY82lVpt2PbLo0tr3rdHsgZxMXrwTw+MMrZm+2OcBwHlIrjTG70cVEfqztkwx97w+Pf64XnERmN7o3917DTmkEa8CL3B3B8Vbfhubfh+IXobU+jjVk1wbV7MR2YzRPkjGofHU7W3pYkgL8vtq1suhOujmDK53a67kjOAB6JPpEAk1e1kKKRYNrXZmZo3fSYS1w/vNo/FbH9MncKfK2ccsRGyb+KQFw+0rKU0sKRD2S8o/YnkHXaJx1tvmP5LcYbpqN/oyNP8Ae/muXNeNn4bKOeHme0Dyjl7Rns0V6IR+rM5vhNC4f9SBzx7cgWyvmu1kxlpqpdNo6sMRyVDLenH4LnmGGIb+yJkH9TLHL/BbZP4FkN60SsNSaHlIx0Z/jDVpHUw9rBhLQyfi0yaPJGxI8tFiY2PtB3gx5/rGNf7LIsedrUxdawRbmHzBsfy+KyGdNxu417CuqFlU/aOWdF9fSaLMfRUElgxuicN+zkNeeR+ZqsydWj/RztPhKwsP2mZm/AK/iMW0ObI0jejt+dlnCUHilmhps5S+wr/9DUV8N5/2RzE9DywjM5lM2zxuDm34ub6N/WAVgy2dTwPPT8/gpjhqJykW13deObXaEH71CIDdce77+C8XVaZaeSw+Ge7o9U9TF5XKJT1UZfSLNKprzV+j3AP83xXTVznqNHeOeR6sb999XRgX490royzq6ZTUeX0CIi2OcIiIChUZ63x96J3Gnj/C78CpOtB1vj+aYeUg/ia5v3kIWj2Rnb8+9e7VHnj5f6/eqVwUGx6JF+asYrDte0hwDg4U4WBdXWp2N7HgrhralQv9vP8APmgND0hhi43ed1HMbAMobXeIv9q0aOHrAAhYEOIMbt+6dQRqFJMREHCr4g2CQWkatc36w+IWl6QwpIOnerMQBoeb4xz+kzhuFx21cnVVYZPSXRrMZHrG187G0w9o+Iub9EPjO/LMHDwUGfh4iMrZJoCHOJbLEJgDQaQZIMrxtxjKkfRXSlHQ3yIuisrrN0QJ2HExD5xo+daPXaPXB+kB7wujR2RUvh2/Rmepqb+eJHMF0fMTma0YuJur/wBFkEjqHOMhsrCeZYsU40MeWOsOBIohzCeRyvAO3BW2PohzSQ4ahwOo8iFvsL1wlyhk4biI/oyhr9P74I+5enPTSXMeTz1Z/JjwzgNDroWRyqq35b77LaQTA8jw4FXsJ0f0bitGsdh3kHSGR0e+/wA0/NGR5BX3fJ1I0l2HxjXg61PGWE/8yIuH8K5XmLwzTsRYWN27B7NFsMPgi39nM9vhZr4aH3LTz9GY6IM/VjJlc/M6BzJgWuyZbAIk0yn1eKqOsTWZg62Oax7srwWEloBAp4BHFXTyVaNs7oYONuihkP0g0Rv9j4sjvvVuTq+w8Z4/Mtnb/wBQB/8AGq4bp1hLR9K6PDTKdx/aW4ixvj8bRxi+0WU5R6ZoHdXpN2Swv8CZIT7nh7P4gvP6DiIxrDJQ4sZ2rftQOdp7FKRIDuBfkvTYm8NPJFDHi2i3x2/JJkTh6bOuU7GjqTRIrUOFg67FYOBhDXAAuNZRZqx46Lf9PuD5HhzQXxMY4Sa5nNc5rXRuPFvfa4XqC08CtRhG9/eu+zyBFGz4LlvlY5Ym84OujZtzBYyS35O47mxDt+60e98hv20FPFCfk41OIPMx/wD6H8VNlWrxOa/zZVERamIREQBarrMy8M/6uV32XA/gtqsTpWPNDI3nG4fA0gIP4fngvKMdpfMfeLCq7/VDoPL+HkrRcrjjsrJ+78FBJV548qtYk7QRrfEgCh3tKOatCKsEaq/mVs/DZGskrgjvS3RRLs8Qt5JLsp0kA3e0cJBXebx3CzerePOhD2jfU5q8tvzqsyRt6OvwN1lP0h4qmJ6BGLZo8xTxtczMw5QST829wH1tNOa47a8HXGzK5ND1z6B7F/bMFRPflNbNfxDfA7hR6BjpDUbHPP1Rf3LK6E6zyMc/C4/NJASWStNF0b2H0mniWubfiFe6QZiIJHRGRpDaIy90PYRbHgDSiDa9OGrnXBRfZxSoU5bke4ersh/aPjiHInM77LePtUgwDuybl7aWT+1laPxJHmVFo+k3N9Jp8+HvWfhum2HiuK7U3TNY0xRv5ekao1ua1cTXH8Fks6Ud/wATTzvjWzr4rVYfGNdsQb8kZiYyO83L3bLRd62SOV+FrCNm5YlnJLg10kbCTo2F5zOgiza95jTC77UJb8QVV3RAJBZNMzm14ZM0jkSOzfR8yvELGlwIfs9o30LmgaDnz9hWRC2QAVTxzs2eO98FpGUl4z+5SUY+4lsYfEta0NkikyuJHzhic5rmgODhM0NccwBHeoarPPSjoxcsUjB9IsOXx+cbmZXjmXmPEni0jUXyGteF+xZuFdr3SWmgdCWkA8dOFroV9kfKJi64vpke6V6UjL5nB7SDDENxxfGfbtwVnAyglrg7SzruLbf46LYdNdHtbIO4ypGZ3NyNoOD3Mc5oruhwDSQOIJG6xOj4g0UAALfoBoNDdef3rK2xWPKOumO2BNPk1jqKY85Gj3Maa97ipkop8nMf6q485T8GsH4KVq9fijkt82VREWhkEREAXlzbXpUKA5u1tactPcS38FdB/PkmOGWWRvKV/uLr/wAy8Mchv6KPOvx/mrEjqvkN9LoeQ1VyUq08XQ11duDXotefvF+xCxh4XpCOVodG8PbwI5jcEHUH2L2T+f8AwtP0iexecQwfNv8A94YK0IoCdrb0B1BC2UUgcAQdDsRxCrk02iUr3hsYYnskBvI7UfV9Yff7lakXn1XCxtseJH8rtUlysFlwc+6z4QxdIYlp1+fc4H6snfYdfBwUn6Zwt4XDPO8b3Yd58HDtIPZ6bQtR17r9PcfpwYd3/TDfd3Vu+q0Zmikw5JqaB4ZZupIiXxEeIeCPIqJP5Uy1fDZpIzyPxXotB3aD5j8V4idYB5gHbnWiyGtWZ1cFj9Dadszf7LtPcVfZ2rfRlDhyeCPgdFebH4L21iqyu2J7w/SsjazQ2AQQWUNQbvTTdZ2D6agLmWXR5ezBBBGZsZzAEivu4la9sX52+5Xg29x7CL+9VwijrRKsH0hYGR7ZTbr+cA3cS0Bp2oaexbGDUm48uWqPM+trQttgUfFQP9Fj+gPYS326LYYWZ7PQmlaOVh49zlZdYRjKpm96eHzkd/8ACP8A3HLVRu7rqPqv9t6UvGOkklc1xmALWZf2Z71uLtQNLs0q4Vh7M2eA8nd4aeG1+xEsGkViKR0XqHHWDb4ySkeWcgfcpGtJ1NbWCh8Wk/ac4/it2uqHijzrPJhERWKBERAFQqqoUBzzp2SsVMPrj4sYVitkXrrYcuOl8RE72FhafixYjZVB0pcIyJHqyTq3S+8KG12CPhfwQvtW3u1Gl95ugOvpt28UZKRaa/fiOI4EaaHzWkm/VH23XDPdqAb7BzthsKaT7lunjvEeJ+9eCQQWuGZjgQ5ulOFGxqFDRdPAzWL3/wBUj46jY78vDxK1MF4Vwie64nECJxIOUnXI88OFFbaPfYHQnXy39nBZl+iJdeMNmlw5HpHCCvEMlkbXnssrqJjss0BJIyygG+Fkf6rx10FPwLuHZzt9jZgf86sdHtyPmA4OiePaeH2kazUIP/I0e54Mkj2VWWSRtcsr3AfcvTQs/p8AYycDi8PAqtJGMf7d1iMCyzwdGT0FdAXhoXoN/NqCS41XQFbaFcaFALjGBZDI1YYsiMKyKMyGNC94QUw76NaNACNZBvflp4heWqmFHcurprTd+jb6uuNg14boVOl9U2VgsP8Aumn3i/xW3Wq6rj9Sw/7iP/CFtV1R6R5su2ERFJUIiIAiIgIN1+6FldKyeJhe3syx4aLcKdmY7KNxq4aaiwoth5rGt2NDYI28Cuw0tD1q6D7eLMxtysstrKC8UbjzEGgefA0owbRswsMgeZecSe6fI/cT+C8tdYBGx5ij4ijqDoQQdqKrILB8j93+qM2Rbxpp7uHe2B212vjoVbZLd3o4aOH3EeBCrivKu600OFtaa+Kty2Tmb6TRp9YcWn46qCT3IxrmlrxbDuKbqa0u/JYmGw0kDixzS+INcRmNOiFaEk+kwWCOOyyGS+yxpehHgfaFcjIDXjJrlJBBcMuwOajRaQaIIPBUZZPBo+vLPmsE7XSbEN18RC6vLQrAhFTSADU4cOBPCsrjX2aWd13FYTDgbfpLr9kVt+BKw2NvExjfNAR5n5wD3EApH9Mhfqmf1pb+sh1mn4XDuHK8pjd/27WBG4ggXoCaOgHDccrWd09KS3CODbDsLRo63HK/YcdJFrGzt490+Onx2Wa6N8GW2Z2noiybLr4Hn9yvxS2L5rEaziOP58lkRnRVePRZGUwq6CsZrleaVUsZDFfjWNGsmMqUUZfGyphHfN7jZmhG/f4HhQ1PhSrentVcKD2Z1P8ARjQaHvk68ttOZBVir6OmdVv9zw/7mP8AwhbVarqw2sHh/wBzH4+qFtV0ro8yXbCIikgIiIAiIgCoQqogID1y6G7KTtWACOU06hWWXgTQ2eNL+k1vNR9rl1TpDBNmjdG8W14II8D48DxvwXMMdgXQyOjkNvZWu2dh9B4F8aIPJwd4Ib1y9GJNHo3lloV9Uluvj3dfNY7RrysgHjlcdM1crokLKczfTfW7AAoG9+em3xWNKKIcL8RzHLzCozc82eIFkcOd2QfDSwfNZDLt257r7o1oBZJ5gVqFivAOvCjr4HXnz+8rJjHeOjvRk9E16p1Oo7o3PgFDCNJ13P6rh6/9xJuOUOn3rBc/LPhTrsQaOpGYbePeWf1zbeEh1A/Wni/ODf4LX4yMtdhb4B2xu9WEEHjpqEh4EP8AUOkdROg4MVh3x4mBkojcWsztBc3NecB27dRwKv8ASXyQwnXDzyQng19TMHsdTxx9dXfkvOmJAuhKN9937+KndJBLaZWylGx4ZxLpH5NsbDqImzADfDyFrjvqY35T7ASo9KXxuyvJY4epOx0TuGgzAE78ivo3KrOLwMcrcskbXt5PaHD3HRHBEx1El2fPwxJHpsc3y7w+GvwWTDiWnZwP55Lp+P8Akuwb77MSYcn/AILyB/8AW/Mz4BRrpL5K522Y3xTjhmBif8LaT7lm6zeOoiyPxvWZEsPF9CzwXnjmiA+mztGH/mNse21XDzvAsszD6Ubg4e4/zKzcWjVST6Nl/NMGQIjtsziQatxND1hpre2nNYn+0maAuynk8Fp+O/vWY2X5gkGxryrutvf0h6VclJDOo9XmVhYByhj/AMAWxWL0VHlgiHKNg9zQspdS6PMfYREUkBERAEREAREQBaDrZ0EZ488YBmjst4Z2+vGTyI2+sGnmt+qOCEp4OQOIPiCOPu2OxB4cCFbcL52NToANTpsfwUk65dEdlL2rR3JTrWwl4+Wca+bTxOscI+Go39xI4KrOuL3LJik0R4A8PadVfhb3tie6/bT1HG9+G5Ctyt4jXn4HiNdiFdh9MaOPpaN0J7rq9gPwtZsuafrc28FHxrFV78O/+S1WL9DC1zf90Z/BbnrKy8E3/wCSyq/cS17Fp8UPmsNY9Z9/ZYrR8H9Sjf8AkOo/Jg/v4oa6vBs71b9/Hip+uffJofnsTx19Ln3jrXjdroKV+JlqP1GVREWhgEREB5LVqMZ1RwspJdAzMd3NGRx8bbRtblEJTa6IR0p8m7XtIjlsE3lmaHixtT205vxWqf1LxLndkImxM2MnbNkGVxGd1ZWuLsvdAygaA2umKmVVcUzRXSRSNtAAbAV7l6QIrGQREQBERAEREAREQBERAY3SGBbNG6N4trhR/AjkQaIPMBcu6T6PdBKY36kbGvSadne2teRBXWlHOunRPaw52i3xW4fWb6zfxHl4oaVywzn7vbr4irOx8kwsZ7RoAJOagGmidCKDuC85lewoBewEX3mgNaAC7vDu5gRR2o+FLJo6vRremXgYFmbVjsQwOI4XE8NcBwp1LR4uIiLDg7h7gfHujX2jVSnG4Evwjm1ZbI0kcDQc0376UXxMREOHB2EpAveiDp40kHw0UfmmdM+TU3NiTZdZ1J4992tcNFP1Afk01lxJsmzuRV2+TWuHkp8pr8TK/wA2VREWhiEREAREQBERAEREAREQBERAEREAREQBERAFQhVRAcw6ydD/AKPOQ0VG/vR+H0mew/Ahahy6V1s6J7aA5Rb2d5vjpTh7W37QFzaT/wAUqSR11SyjIxjpI4ZXRAF0LmSlgNtfE05Z2k7luSSzx0satWl6VyO7IxW6N8jXtPLgWn6wJIPCxyIU36nj9bIptGN/o6jaPbnxtRfrH1edgsW2IN/VZnh8O/ccyi+O+BDRQPFlcWKqXAk/nRLvk1FnEu11eKvfV8p18VOVCfk0bTcRoL7Qba/S2PHzU2VoeJjd5sqiIrmQREQBERAEREAREQBERAEREAREQBERAEREAREQFHLm/W3ojsZiWimSAubyDvXaOW4cPPwXSVq+sPRP6RC5nrDvMPJw29h9E+BKh8l4S2sivU0/rW9/NnZuX1Y+HBSrrD0EzFwOifps5juLHt1Y9viD7wSNiop1Pk/Whdg9mWkO3Dg1oc0+ILXD2KfqsS9r+ZMh3UHDSRnENmiMb87cwykNJ799mdnM2IIOxF62pglKqslgzlLc8hERSVCIiAIiIAiIgCIiAIiIAiIgCIiAIiIAiIgCIiAKhREBgDoaLtu2yDtOdneqsja60urWwREGchERAEREAREQBERAEREAREQBER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data:image/jpeg;base64,/9j/4AAQSkZJRgABAQAAAQABAAD/2wCEAAkGBhQSERUUEhIVFBQWFRcZFhgVFBYWHBcYFxoXGBQYGBcYHiYeGBskGRQXHy8gJCcqLCwtGB4xNTAqNSYrLCkBCQoKDgwOGg8PFyokHxwsKSkpLCotKSkpLCwsKSosKSkpKTUsKSksKSwpLiwsKSkpKSkpLCksLCkpLCwpKSwsLP/AABEIAOUA3AMBIgACEQEDEQH/xAAcAAEAAQUBAQAAAAAAAAAAAAAABgEDBAUHAgj/xABKEAABBAAEAgYFCAYHBwUAAAABAAIDEQQSITFBUQUGEyJhcTJCgZGhByNSYpKxwfAUJDNzotFDY3KCssLhFTRTg6Oz8RZUdJPD/8QAGQEBAAMBAQAAAAAAAAAAAAAAAAECAwQF/8QAKxEAAgIBBAIABQQDAQAAAAAAAAECAxEEEiExMkETIoGRoTNCUWEjceEF/9oADAMBAAIRAxEAPwDuKIiAoSsHpDpqGH9pIGnlqT9karA62dIPjja2M5XSPyBxIbXdc6sx0aTkyg+Kj/RPVuOaMTyyPc12oFhg8S42dCQaOhpYzm08JGsYJrMmbDF/KLAz0Y5n/wB1jP8AuOaVhD5TgdsPvt88LP2WH71cdjcBDo0YYEaX3Hn2udf3r0OlsE5rgThsuUueC2MDKCLJ0qtR71MG5ey/yL9rKR/KW318NKPFro3fBxaVsMP8oODd6T3x/vIngfaALfiteOisFiQXMLHFwAzQ4ggivRoMkIBFDSli43qK3+jmfG6hXaMZI0Vxodm7WtdT7FfEiuan/KJngemYZhcM0cnPI9rqva6OizLXLcZ1JlslrcPLRGTvvjdWz/2jXi71HfC8sweOg9AYtrQ6hke2YHk7I17wBzGU80W72hsi+pfc6paArmEXXbGxWHlrqNETQlpvlYyWfENW1wPylkj5zDg+MModtd6PDaqvpFNy9kfBl6J2ijWF+UHCu9IviP8AWRuA+222/FbeDpuB/oTxO/syNP3FSmmUcZLtGci85lVSVKoqJaAqiIgCIiAIiIAiIgCIiAIiICO9cz8yzl2osHYgskFHzUSxXaZWxtkdlaH5GHLleHkUTpZex1jl3ga1U46zxA4dxPqlrvc4X8CVD34bMzKdCDYJ2DgKB01qu6RyN7gLKyG5cG9bwRx8cEgdEYQxuwI9NpG9nQGzfdII19q0uJwcuEdq4uicHhkjNLJF0QfQeMo048CpLjMKX24AiZgPaNoXI1uhcCN3s2dzGVw3XjB41j2mOUBzHiiDxB28QRzXFCbi8M7uJLJGoXNlHfEDzVnOwMOm1kAEnlV7rcdGYuaKmwOnbmGbJFOZQK3JYSch01GnktdP1f8A0WUktbLGf2ZkBLSDuHBpHeB8VcZDh3f0b4jzgldV8Pm5w8e5wXpV1SnHdB/k5Lba4vE1+DeM66YoURPE8cRPBvfo9+Mtoe9bTD9e5NM+EDtrMM4NcyGyN0H95RyPDvAb2eKa4N9FuJjcwC96I7WKj/dXn/Z8ga0uwpe0XbsO9shcDtboy+q39AbpKNsO1+CsfgWeMvyTfD9fcO45S+WI3VSRvyk+DmZm7C9eYQQYDFnM0YWU3muJ4Y+xpZMbmuvhqoI2dooOmkiJvSVhc0D1QAe8T7AqyYbONewkzOy0bjcQeJBpobzN8VX4q9oPTNcxkTbFdTIqOV00TibBce1HiMrwDl12B8iFp5eo0p2dhna7EvGnH1Xa62LPClp8HJLhyTGZowDlcGSF7L2FAGr8Qth/6txIoCWKwdRiIdT4aZXA+1Tug/8ApXZfH+y+zq/joD81noH+gxAOYfS7Jzmt9hBV/wD9XdIYc1MHUCAe2wzq3q+0jytrXfVVg66S+vhmO8YpjRHMBwd7rpbTo7rpG+u7PGcpcbYS1oBq3ujJDU2J9Mq7ZLzh+CzgPlVDvShDtaJhma7X+y8Nrysre4Xr7hHelI6L96xzB9rVvxWBiThJwDK3DyB3oue1lnlleQD7jax39R8KdWCaKzdxTur2B+YeKOMkRvql2miaYXGskGaORrxzY4OHwV61zeXqA3NmjxUjDe5iY4/bjLHLxjn47BdnlxzsQJHvYGmK8uWN0t98lztGEHvcU5XZO2MniMjpdqq51hflGnb+1gjePpML49OYDg5p+0Fu8H8o2Fd+07SH+2y2/bZmHvpRuRLqmvRKkWDhOmYJRcc0b7+i9p+FrMzKxk1g9IiIAiIgCIiAxelMPnhkZ9Jjh7wVBsJJYB5gH2kWuhFc6hjyEt+i5zfsuIv4KGXh/BY6QwZ0cwlr2EOBaLrKDleBxc0WC314yRu0LT4+IPzSsAY4EdqxptrHP1a5p4xP1LXeYNFSluuosHhW4INgjkQtRj8IWHtYwARYLToynnvxvH/BeeH9G82KBXNbX+5HTXNrgwsDi2yMMUotp3Fajx81q+kejTE8B2odq12+YeHjqsjH4fKQ6O8pstzekK0fG/67Doeeh4rJhmjxERhm1YeI3Ya9Jv4jjqq0ah1P+i9tKtjlERw73scQZCyWxo4914OnpE15cCONqQ9HdINDwXljH5bokWHGtL/1Uc6Y6Ikw5MUgJaO817A4tc08QaIbfFt6FYuHnNuIcySwQczQ7fjYOh0FHwXuV6yODzbdE2dSZjy4ZXEvb9F4Eg+y8EK3/sTCvH7EM5mFz4v4WksO/wBFQjB9MU1jHCUZSdYngjKaIB1Bsa1wApbDDdanCN1uY45m0ZAQchbK5wdtZHZM14ZyOS3xVb6Ry7LqfFtEhZ1PD+9BO5pG3asa72CSLK7+FWcR1exzA7udsCKJilbISORbJT1f6N61FuVkmHkD3EZBHrnB3NSAHcgAC78KUn6L6ajnaTG68pyua4ZXMO9OadR57Lkt0kU+EdENbavLk5zipAw1NA2M1lGeJ8NfW0prneJJVxskZrWUNA1LXtls6agOprRvsSupmexROnEHUe46FanFdWsHJZMDGn6UeaI++MgfBcctM/R1R18f3LBBYZTlyiWPv+m1zXRsF8Xu9E68aJvVZODxksLAY4mBgkALmMYc5F90uFPcHDiNdtVvcV1CjOsU8rfB7WSj391/xWon6pTsNs7KQ82P7N3ukA/xLP4VkejZXaeztr6mfB1xLdJWEHgCS13ucNVjdbuk24iKERNc90c+ctoXlMUrLGuveeBzWtxLMRGHCRkzQ4U4vYXWOXad74FY4xLCe9HGdKqMmPX6RDSS4qkpzSwzWNFed0fwYzOk3sIsvZlNgOsAGtSGu0WZDig7L3Wmj6Q0c4HcWLGlGjWiqyYANGeVtemTleNtC1mla8yjsMw26oXG6bo6ORw2um90b81mpGzieXYaNwsj1tnAO0OxLt78gsvB4qeE/MYlwA2a2QuBrlHICA2uNBWW9HFpyZZWaA01zZgBrrxr3q21tvrMS0AaltceOptW3Iq16Og9UOtpmAjneztiTlytLQ5tXW5BcADdUOSlgXLOq77x8B0tziTlbl3hk4cDpr4rqYWsJZOG6KjLj2VREWhiEREBQqB9KMy4iYf1l+xzWO/EqeFQ7rPFWIJ+kxp9xc0/5VDLw7MKM/zHsR410+7nuK4gjQjkrUR0H51VwH8+eoQuajF4UMOU2Inlo9Eu7Nw2LeNtbtfpstu7QtJPG5jzp3mmnC722I5gjUHiFLpog4EEA3oQePGr1rXY8NCtPiej8zmMzU/UQvfTRIBvFIa0eCdDx8jpyW1pcnRXM84eQTR9mZJIjvHJHI9jo38wWnVvMHdRHpRuJikLMQ2Cdw4zQszOHBzZo8klH+0Vug8xOOhGpBB0LXNNOB5UVtsRhmYuLs3EB7f2T+RrY82lVpt2PbLo0tr3rdHsgZxMXrwTw+MMrZm+2OcBwHlIrjTG70cVEfqztkwx97w+Pf64XnERmN7o3917DTmkEa8CL3B3B8Vbfhubfh+IXobU+jjVk1wbV7MR2YzRPkjGofHU7W3pYkgL8vtq1suhOujmDK53a67kjOAB6JPpEAk1e1kKKRYNrXZmZo3fSYS1w/vNo/FbH9MncKfK2ccsRGyb+KQFw+0rKU0sKRD2S8o/YnkHXaJx1tvmP5LcYbpqN/oyNP8Ae/muXNeNn4bKOeHme0Dyjl7Rns0V6IR+rM5vhNC4f9SBzx7cgWyvmu1kxlpqpdNo6sMRyVDLenH4LnmGGIb+yJkH9TLHL/BbZP4FkN60SsNSaHlIx0Z/jDVpHUw9rBhLQyfi0yaPJGxI8tFiY2PtB3gx5/rGNf7LIsedrUxdawRbmHzBsfy+KyGdNxu417CuqFlU/aOWdF9fSaLMfRUElgxuicN+zkNeeR+ZqsydWj/RztPhKwsP2mZm/AK/iMW0ObI0jejt+dlnCUHilmhps5S+wr/9DUV8N5/2RzE9DywjM5lM2zxuDm34ub6N/WAVgy2dTwPPT8/gpjhqJykW13deObXaEH71CIDdce77+C8XVaZaeSw+Ge7o9U9TF5XKJT1UZfSLNKprzV+j3AP83xXTVznqNHeOeR6sb999XRgX490royzq6ZTUeX0CIi2OcIiIChUZ63x96J3Gnj/C78CpOtB1vj+aYeUg/ia5v3kIWj2Rnb8+9e7VHnj5f6/eqVwUGx6JF+asYrDte0hwDg4U4WBdXWp2N7HgrhralQv9vP8APmgND0hhi43ed1HMbAMobXeIv9q0aOHrAAhYEOIMbt+6dQRqFJMREHCr4g2CQWkatc36w+IWl6QwpIOnerMQBoeb4xz+kzhuFx21cnVVYZPSXRrMZHrG187G0w9o+Iub9EPjO/LMHDwUGfh4iMrZJoCHOJbLEJgDQaQZIMrxtxjKkfRXSlHQ3yIuisrrN0QJ2HExD5xo+daPXaPXB+kB7wujR2RUvh2/Rmepqb+eJHMF0fMTma0YuJur/wBFkEjqHOMhsrCeZYsU40MeWOsOBIohzCeRyvAO3BW2PohzSQ4ahwOo8iFvsL1wlyhk4biI/oyhr9P74I+5enPTSXMeTz1Z/JjwzgNDroWRyqq35b77LaQTA8jw4FXsJ0f0bitGsdh3kHSGR0e+/wA0/NGR5BX3fJ1I0l2HxjXg61PGWE/8yIuH8K5XmLwzTsRYWN27B7NFsMPgi39nM9vhZr4aH3LTz9GY6IM/VjJlc/M6BzJgWuyZbAIk0yn1eKqOsTWZg62Oax7srwWEloBAp4BHFXTyVaNs7oYONuihkP0g0Rv9j4sjvvVuTq+w8Z4/Mtnb/wBQB/8AGq4bp1hLR9K6PDTKdx/aW4ixvj8bRxi+0WU5R6ZoHdXpN2Swv8CZIT7nh7P4gvP6DiIxrDJQ4sZ2rftQOdp7FKRIDuBfkvTYm8NPJFDHi2i3x2/JJkTh6bOuU7GjqTRIrUOFg67FYOBhDXAAuNZRZqx46Lf9PuD5HhzQXxMY4Sa5nNc5rXRuPFvfa4XqC08CtRhG9/eu+zyBFGz4LlvlY5Ym84OujZtzBYyS35O47mxDt+60e98hv20FPFCfk41OIPMx/wD6H8VNlWrxOa/zZVERamIREQBarrMy8M/6uV32XA/gtqsTpWPNDI3nG4fA0gIP4fngvKMdpfMfeLCq7/VDoPL+HkrRcrjjsrJ+78FBJV548qtYk7QRrfEgCh3tKOatCKsEaq/mVs/DZGskrgjvS3RRLs8Qt5JLsp0kA3e0cJBXebx3CzerePOhD2jfU5q8tvzqsyRt6OvwN1lP0h4qmJ6BGLZo8xTxtczMw5QST829wH1tNOa47a8HXGzK5ND1z6B7F/bMFRPflNbNfxDfA7hR6BjpDUbHPP1Rf3LK6E6zyMc/C4/NJASWStNF0b2H0mniWubfiFe6QZiIJHRGRpDaIy90PYRbHgDSiDa9OGrnXBRfZxSoU5bke4ersh/aPjiHInM77LePtUgwDuybl7aWT+1laPxJHmVFo+k3N9Jp8+HvWfhum2HiuK7U3TNY0xRv5ekao1ua1cTXH8Fks6Ud/wATTzvjWzr4rVYfGNdsQb8kZiYyO83L3bLRd62SOV+FrCNm5YlnJLg10kbCTo2F5zOgiza95jTC77UJb8QVV3RAJBZNMzm14ZM0jkSOzfR8yvELGlwIfs9o30LmgaDnz9hWRC2QAVTxzs2eO98FpGUl4z+5SUY+4lsYfEta0NkikyuJHzhic5rmgODhM0NccwBHeoarPPSjoxcsUjB9IsOXx+cbmZXjmXmPEni0jUXyGteF+xZuFdr3SWmgdCWkA8dOFroV9kfKJi64vpke6V6UjL5nB7SDDENxxfGfbtwVnAyglrg7SzruLbf46LYdNdHtbIO4ypGZ3NyNoOD3Mc5oruhwDSQOIJG6xOj4g0UAALfoBoNDdef3rK2xWPKOumO2BNPk1jqKY85Gj3Maa97ipkop8nMf6q485T8GsH4KVq9fijkt82VREWhkEREAXlzbXpUKA5u1tactPcS38FdB/PkmOGWWRvKV/uLr/wAy8Mchv6KPOvx/mrEjqvkN9LoeQ1VyUq08XQ11duDXotefvF+xCxh4XpCOVodG8PbwI5jcEHUH2L2T+f8AwtP0iexecQwfNv8A94YK0IoCdrb0B1BC2UUgcAQdDsRxCrk02iUr3hsYYnskBvI7UfV9Yff7lakXn1XCxtseJH8rtUlysFlwc+6z4QxdIYlp1+fc4H6snfYdfBwUn6Zwt4XDPO8b3Yd58HDtIPZ6bQtR17r9PcfpwYd3/TDfd3Vu+q0Zmikw5JqaB4ZZupIiXxEeIeCPIqJP5Uy1fDZpIzyPxXotB3aD5j8V4idYB5gHbnWiyGtWZ1cFj9Dadszf7LtPcVfZ2rfRlDhyeCPgdFebH4L21iqyu2J7w/SsjazQ2AQQWUNQbvTTdZ2D6agLmWXR5ezBBBGZsZzAEivu4la9sX52+5Xg29x7CL+9VwijrRKsH0hYGR7ZTbr+cA3cS0Bp2oaexbGDUm48uWqPM+trQttgUfFQP9Fj+gPYS326LYYWZ7PQmlaOVh49zlZdYRjKpm96eHzkd/8ACP8A3HLVRu7rqPqv9t6UvGOkklc1xmALWZf2Z71uLtQNLs0q4Vh7M2eA8nd4aeG1+xEsGkViKR0XqHHWDb4ySkeWcgfcpGtJ1NbWCh8Wk/ac4/it2uqHijzrPJhERWKBERAFQqqoUBzzp2SsVMPrj4sYVitkXrrYcuOl8RE72FhafixYjZVB0pcIyJHqyTq3S+8KG12CPhfwQvtW3u1Gl95ugOvpt28UZKRaa/fiOI4EaaHzWkm/VH23XDPdqAb7BzthsKaT7lunjvEeJ+9eCQQWuGZjgQ5ulOFGxqFDRdPAzWL3/wBUj46jY78vDxK1MF4Vwie64nECJxIOUnXI88OFFbaPfYHQnXy39nBZl+iJdeMNmlw5HpHCCvEMlkbXnssrqJjss0BJIyygG+Fkf6rx10FPwLuHZzt9jZgf86sdHtyPmA4OiePaeH2kazUIP/I0e54Mkj2VWWSRtcsr3AfcvTQs/p8AYycDi8PAqtJGMf7d1iMCyzwdGT0FdAXhoXoN/NqCS41XQFbaFcaFALjGBZDI1YYsiMKyKMyGNC94QUw76NaNACNZBvflp4heWqmFHcurprTd+jb6uuNg14boVOl9U2VgsP8Aumn3i/xW3Wq6rj9Sw/7iP/CFtV1R6R5su2ERFJUIiIAiIgIN1+6FldKyeJhe3syx4aLcKdmY7KNxq4aaiwoth5rGt2NDYI28Cuw0tD1q6D7eLMxtysstrKC8UbjzEGgefA0owbRswsMgeZecSe6fI/cT+C8tdYBGx5ij4ijqDoQQdqKrILB8j93+qM2Rbxpp7uHe2B212vjoVbZLd3o4aOH3EeBCrivKu600OFtaa+Kty2Tmb6TRp9YcWn46qCT3IxrmlrxbDuKbqa0u/JYmGw0kDixzS+INcRmNOiFaEk+kwWCOOyyGS+yxpehHgfaFcjIDXjJrlJBBcMuwOajRaQaIIPBUZZPBo+vLPmsE7XSbEN18RC6vLQrAhFTSADU4cOBPCsrjX2aWd13FYTDgbfpLr9kVt+BKw2NvExjfNAR5n5wD3EApH9Mhfqmf1pb+sh1mn4XDuHK8pjd/27WBG4ggXoCaOgHDccrWd09KS3CODbDsLRo63HK/YcdJFrGzt490+Onx2Wa6N8GW2Z2noiybLr4Hn9yvxS2L5rEaziOP58lkRnRVePRZGUwq6CsZrleaVUsZDFfjWNGsmMqUUZfGyphHfN7jZmhG/f4HhQ1PhSrentVcKD2Z1P8ARjQaHvk68ttOZBVir6OmdVv9zw/7mP8AwhbVarqw2sHh/wBzH4+qFtV0ro8yXbCIikgIiIAiIgCoQqogID1y6G7KTtWACOU06hWWXgTQ2eNL+k1vNR9rl1TpDBNmjdG8W14II8D48DxvwXMMdgXQyOjkNvZWu2dh9B4F8aIPJwd4Ib1y9GJNHo3lloV9Uluvj3dfNY7RrysgHjlcdM1crokLKczfTfW7AAoG9+em3xWNKKIcL8RzHLzCozc82eIFkcOd2QfDSwfNZDLt257r7o1oBZJ5gVqFivAOvCjr4HXnz+8rJjHeOjvRk9E16p1Oo7o3PgFDCNJ13P6rh6/9xJuOUOn3rBc/LPhTrsQaOpGYbePeWf1zbeEh1A/Wni/ODf4LX4yMtdhb4B2xu9WEEHjpqEh4EP8AUOkdROg4MVh3x4mBkojcWsztBc3NecB27dRwKv8ASXyQwnXDzyQng19TMHsdTxx9dXfkvOmJAuhKN9937+KndJBLaZWylGx4ZxLpH5NsbDqImzADfDyFrjvqY35T7ASo9KXxuyvJY4epOx0TuGgzAE78ivo3KrOLwMcrcskbXt5PaHD3HRHBEx1El2fPwxJHpsc3y7w+GvwWTDiWnZwP55Lp+P8Akuwb77MSYcn/AILyB/8AW/Mz4BRrpL5K522Y3xTjhmBif8LaT7lm6zeOoiyPxvWZEsPF9CzwXnjmiA+mztGH/mNse21XDzvAsszD6Ubg4e4/zKzcWjVST6Nl/NMGQIjtsziQatxND1hpre2nNYn+0maAuynk8Fp+O/vWY2X5gkGxryrutvf0h6VclJDOo9XmVhYByhj/AMAWxWL0VHlgiHKNg9zQspdS6PMfYREUkBERAEREAREQBaDrZ0EZ488YBmjst4Z2+vGTyI2+sGnmt+qOCEp4OQOIPiCOPu2OxB4cCFbcL52NToANTpsfwUk65dEdlL2rR3JTrWwl4+Wca+bTxOscI+Go39xI4KrOuL3LJik0R4A8PadVfhb3tie6/bT1HG9+G5Ctyt4jXn4HiNdiFdh9MaOPpaN0J7rq9gPwtZsuafrc28FHxrFV78O/+S1WL9DC1zf90Z/BbnrKy8E3/wCSyq/cS17Fp8UPmsNY9Z9/ZYrR8H9Sjf8AkOo/Jg/v4oa6vBs71b9/Hip+uffJofnsTx19Ln3jrXjdroKV+JlqP1GVREWhgEREB5LVqMZ1RwspJdAzMd3NGRx8bbRtblEJTa6IR0p8m7XtIjlsE3lmaHixtT205vxWqf1LxLndkImxM2MnbNkGVxGd1ZWuLsvdAygaA2umKmVVcUzRXSRSNtAAbAV7l6QIrGQREQBERAEREAREQBERAY3SGBbNG6N4trhR/AjkQaIPMBcu6T6PdBKY36kbGvSadne2teRBXWlHOunRPaw52i3xW4fWb6zfxHl4oaVywzn7vbr4irOx8kwsZ7RoAJOagGmidCKDuC85lewoBewEX3mgNaAC7vDu5gRR2o+FLJo6vRremXgYFmbVjsQwOI4XE8NcBwp1LR4uIiLDg7h7gfHujX2jVSnG4Evwjm1ZbI0kcDQc0376UXxMREOHB2EpAveiDp40kHw0UfmmdM+TU3NiTZdZ1J4992tcNFP1Afk01lxJsmzuRV2+TWuHkp8pr8TK/wA2VREWhiEREAREQBERAEREAREQBERAEREAREQBERAFQhVRAcw6ydD/AKPOQ0VG/vR+H0mew/Ahahy6V1s6J7aA5Rb2d5vjpTh7W37QFzaT/wAUqSR11SyjIxjpI4ZXRAF0LmSlgNtfE05Z2k7luSSzx0satWl6VyO7IxW6N8jXtPLgWn6wJIPCxyIU36nj9bIptGN/o6jaPbnxtRfrH1edgsW2IN/VZnh8O/ccyi+O+BDRQPFlcWKqXAk/nRLvk1FnEu11eKvfV8p18VOVCfk0bTcRoL7Qba/S2PHzU2VoeJjd5sqiIrmQREQBERAEREAREQBERAEREAREQBERAEREAREQFHLm/W3ojsZiWimSAubyDvXaOW4cPPwXSVq+sPRP6RC5nrDvMPJw29h9E+BKh8l4S2sivU0/rW9/NnZuX1Y+HBSrrD0EzFwOifps5juLHt1Y9viD7wSNiop1Pk/Whdg9mWkO3Dg1oc0+ILXD2KfqsS9r+ZMh3UHDSRnENmiMb87cwykNJ799mdnM2IIOxF62pglKqslgzlLc8hERSVCIiAIiIAiIgCIiAIiIAiIgCIiAIiIAiIgCIiAKhREBgDoaLtu2yDtOdneqsja60urWwREGchERAEREAREQBERAEREAREQBER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data:image/jpeg;base64,/9j/4AAQSkZJRgABAQAAAQABAAD/2wCEAAkGBhQSERUUEhIVFBQWFRcZFhgVFBYWHBcYFxoXGBQYGBcYHiYeGBskGRQXHy8gJCcqLCwtGB4xNTAqNSYrLCkBCQoKDgwOGg8PFyokHxwsKSkpLCotKSkpLCwsKSosKSkpKTUsKSksKSwpLiwsKSkpKSkpLCksLCkpLCwpKSwsLP/AABEIAOUA3AMBIgACEQEDEQH/xAAcAAEAAQUBAQAAAAAAAAAAAAAABgEDBAUHAgj/xABKEAABBAAEAgYFCAYHBwUAAAABAAIDEQQSITFBUQUGEyJhcTJCgZGhByNSYpKxwfAUJDNzotFDY3KCssLhFTRTg6Oz8RZUdJPD/8QAGQEBAAMBAQAAAAAAAAAAAAAAAAECAwQF/8QAKxEAAgIBBAIABQQDAQAAAAAAAAECAxEEEiExMkETIoGRoTNCUWEjceEF/9oADAMBAAIRAxEAPwDuKIiAoSsHpDpqGH9pIGnlqT9karA62dIPjja2M5XSPyBxIbXdc6sx0aTkyg+Kj/RPVuOaMTyyPc12oFhg8S42dCQaOhpYzm08JGsYJrMmbDF/KLAz0Y5n/wB1jP8AuOaVhD5TgdsPvt88LP2WH71cdjcBDo0YYEaX3Hn2udf3r0OlsE5rgThsuUueC2MDKCLJ0qtR71MG5ey/yL9rKR/KW318NKPFro3fBxaVsMP8oODd6T3x/vIngfaALfiteOisFiQXMLHFwAzQ4ggivRoMkIBFDSli43qK3+jmfG6hXaMZI0Vxodm7WtdT7FfEiuan/KJngemYZhcM0cnPI9rqva6OizLXLcZ1JlslrcPLRGTvvjdWz/2jXi71HfC8sweOg9AYtrQ6hke2YHk7I17wBzGU80W72hsi+pfc6paArmEXXbGxWHlrqNETQlpvlYyWfENW1wPylkj5zDg+MModtd6PDaqvpFNy9kfBl6J2ijWF+UHCu9IviP8AWRuA+222/FbeDpuB/oTxO/syNP3FSmmUcZLtGci85lVSVKoqJaAqiIgCIiAIiIAiIgCIiAIiICO9cz8yzl2osHYgskFHzUSxXaZWxtkdlaH5GHLleHkUTpZex1jl3ga1U46zxA4dxPqlrvc4X8CVD34bMzKdCDYJ2DgKB01qu6RyN7gLKyG5cG9bwRx8cEgdEYQxuwI9NpG9nQGzfdII19q0uJwcuEdq4uicHhkjNLJF0QfQeMo048CpLjMKX24AiZgPaNoXI1uhcCN3s2dzGVw3XjB41j2mOUBzHiiDxB28QRzXFCbi8M7uJLJGoXNlHfEDzVnOwMOm1kAEnlV7rcdGYuaKmwOnbmGbJFOZQK3JYSch01GnktdP1f8A0WUktbLGf2ZkBLSDuHBpHeB8VcZDh3f0b4jzgldV8Pm5w8e5wXpV1SnHdB/k5Lba4vE1+DeM66YoURPE8cRPBvfo9+Mtoe9bTD9e5NM+EDtrMM4NcyGyN0H95RyPDvAb2eKa4N9FuJjcwC96I7WKj/dXn/Z8ga0uwpe0XbsO9shcDtboy+q39AbpKNsO1+CsfgWeMvyTfD9fcO45S+WI3VSRvyk+DmZm7C9eYQQYDFnM0YWU3muJ4Y+xpZMbmuvhqoI2dooOmkiJvSVhc0D1QAe8T7AqyYbONewkzOy0bjcQeJBpobzN8VX4q9oPTNcxkTbFdTIqOV00TibBce1HiMrwDl12B8iFp5eo0p2dhna7EvGnH1Xa62LPClp8HJLhyTGZowDlcGSF7L2FAGr8Qth/6txIoCWKwdRiIdT4aZXA+1Tug/8ApXZfH+y+zq/joD81noH+gxAOYfS7Jzmt9hBV/wD9XdIYc1MHUCAe2wzq3q+0jytrXfVVg66S+vhmO8YpjRHMBwd7rpbTo7rpG+u7PGcpcbYS1oBq3ujJDU2J9Mq7ZLzh+CzgPlVDvShDtaJhma7X+y8Nrysre4Xr7hHelI6L96xzB9rVvxWBiThJwDK3DyB3oue1lnlleQD7jax39R8KdWCaKzdxTur2B+YeKOMkRvql2miaYXGskGaORrxzY4OHwV61zeXqA3NmjxUjDe5iY4/bjLHLxjn47BdnlxzsQJHvYGmK8uWN0t98lztGEHvcU5XZO2MniMjpdqq51hflGnb+1gjePpML49OYDg5p+0Fu8H8o2Fd+07SH+2y2/bZmHvpRuRLqmvRKkWDhOmYJRcc0b7+i9p+FrMzKxk1g9IiIAiIgCIiAxelMPnhkZ9Jjh7wVBsJJYB5gH2kWuhFc6hjyEt+i5zfsuIv4KGXh/BY6QwZ0cwlr2EOBaLrKDleBxc0WC314yRu0LT4+IPzSsAY4EdqxptrHP1a5p4xP1LXeYNFSluuosHhW4INgjkQtRj8IWHtYwARYLToynnvxvH/BeeH9G82KBXNbX+5HTXNrgwsDi2yMMUotp3Fajx81q+kejTE8B2odq12+YeHjqsjH4fKQ6O8pstzekK0fG/67Doeeh4rJhmjxERhm1YeI3Ya9Jv4jjqq0ah1P+i9tKtjlERw73scQZCyWxo4914OnpE15cCONqQ9HdINDwXljH5bokWHGtL/1Uc6Y6Ikw5MUgJaO817A4tc08QaIbfFt6FYuHnNuIcySwQczQ7fjYOh0FHwXuV6yODzbdE2dSZjy4ZXEvb9F4Eg+y8EK3/sTCvH7EM5mFz4v4WksO/wBFQjB9MU1jHCUZSdYngjKaIB1Bsa1wApbDDdanCN1uY45m0ZAQchbK5wdtZHZM14ZyOS3xVb6Ry7LqfFtEhZ1PD+9BO5pG3asa72CSLK7+FWcR1exzA7udsCKJilbISORbJT1f6N61FuVkmHkD3EZBHrnB3NSAHcgAC78KUn6L6ajnaTG68pyua4ZXMO9OadR57Lkt0kU+EdENbavLk5zipAw1NA2M1lGeJ8NfW0prneJJVxskZrWUNA1LXtls6agOprRvsSupmexROnEHUe46FanFdWsHJZMDGn6UeaI++MgfBcctM/R1R18f3LBBYZTlyiWPv+m1zXRsF8Xu9E68aJvVZODxksLAY4mBgkALmMYc5F90uFPcHDiNdtVvcV1CjOsU8rfB7WSj391/xWon6pTsNs7KQ82P7N3ukA/xLP4VkejZXaeztr6mfB1xLdJWEHgCS13ucNVjdbuk24iKERNc90c+ctoXlMUrLGuveeBzWtxLMRGHCRkzQ4U4vYXWOXad74FY4xLCe9HGdKqMmPX6RDSS4qkpzSwzWNFed0fwYzOk3sIsvZlNgOsAGtSGu0WZDig7L3Wmj6Q0c4HcWLGlGjWiqyYANGeVtemTleNtC1mla8yjsMw26oXG6bo6ORw2um90b81mpGzieXYaNwsj1tnAO0OxLt78gsvB4qeE/MYlwA2a2QuBrlHICA2uNBWW9HFpyZZWaA01zZgBrrxr3q21tvrMS0AaltceOptW3Iq16Og9UOtpmAjneztiTlytLQ5tXW5BcADdUOSlgXLOq77x8B0tziTlbl3hk4cDpr4rqYWsJZOG6KjLj2VREWhiEREBQqB9KMy4iYf1l+xzWO/EqeFQ7rPFWIJ+kxp9xc0/5VDLw7MKM/zHsR410+7nuK4gjQjkrUR0H51VwH8+eoQuajF4UMOU2Inlo9Eu7Nw2LeNtbtfpstu7QtJPG5jzp3mmnC722I5gjUHiFLpog4EEA3oQePGr1rXY8NCtPiej8zmMzU/UQvfTRIBvFIa0eCdDx8jpyW1pcnRXM84eQTR9mZJIjvHJHI9jo38wWnVvMHdRHpRuJikLMQ2Cdw4zQszOHBzZo8klH+0Vug8xOOhGpBB0LXNNOB5UVtsRhmYuLs3EB7f2T+RrY82lVpt2PbLo0tr3rdHsgZxMXrwTw+MMrZm+2OcBwHlIrjTG70cVEfqztkwx97w+Pf64XnERmN7o3917DTmkEa8CL3B3B8Vbfhubfh+IXobU+jjVk1wbV7MR2YzRPkjGofHU7W3pYkgL8vtq1suhOujmDK53a67kjOAB6JPpEAk1e1kKKRYNrXZmZo3fSYS1w/vNo/FbH9MncKfK2ccsRGyb+KQFw+0rKU0sKRD2S8o/YnkHXaJx1tvmP5LcYbpqN/oyNP8Ae/muXNeNn4bKOeHme0Dyjl7Rns0V6IR+rM5vhNC4f9SBzx7cgWyvmu1kxlpqpdNo6sMRyVDLenH4LnmGGIb+yJkH9TLHL/BbZP4FkN60SsNSaHlIx0Z/jDVpHUw9rBhLQyfi0yaPJGxI8tFiY2PtB3gx5/rGNf7LIsedrUxdawRbmHzBsfy+KyGdNxu417CuqFlU/aOWdF9fSaLMfRUElgxuicN+zkNeeR+ZqsydWj/RztPhKwsP2mZm/AK/iMW0ObI0jejt+dlnCUHilmhps5S+wr/9DUV8N5/2RzE9DywjM5lM2zxuDm34ub6N/WAVgy2dTwPPT8/gpjhqJykW13deObXaEH71CIDdce77+C8XVaZaeSw+Ge7o9U9TF5XKJT1UZfSLNKprzV+j3AP83xXTVznqNHeOeR6sb999XRgX490royzq6ZTUeX0CIi2OcIiIChUZ63x96J3Gnj/C78CpOtB1vj+aYeUg/ia5v3kIWj2Rnb8+9e7VHnj5f6/eqVwUGx6JF+asYrDte0hwDg4U4WBdXWp2N7HgrhralQv9vP8APmgND0hhi43ed1HMbAMobXeIv9q0aOHrAAhYEOIMbt+6dQRqFJMREHCr4g2CQWkatc36w+IWl6QwpIOnerMQBoeb4xz+kzhuFx21cnVVYZPSXRrMZHrG187G0w9o+Iub9EPjO/LMHDwUGfh4iMrZJoCHOJbLEJgDQaQZIMrxtxjKkfRXSlHQ3yIuisrrN0QJ2HExD5xo+daPXaPXB+kB7wujR2RUvh2/Rmepqb+eJHMF0fMTma0YuJur/wBFkEjqHOMhsrCeZYsU40MeWOsOBIohzCeRyvAO3BW2PohzSQ4ahwOo8iFvsL1wlyhk4biI/oyhr9P74I+5enPTSXMeTz1Z/JjwzgNDroWRyqq35b77LaQTA8jw4FXsJ0f0bitGsdh3kHSGR0e+/wA0/NGR5BX3fJ1I0l2HxjXg61PGWE/8yIuH8K5XmLwzTsRYWN27B7NFsMPgi39nM9vhZr4aH3LTz9GY6IM/VjJlc/M6BzJgWuyZbAIk0yn1eKqOsTWZg62Oax7srwWEloBAp4BHFXTyVaNs7oYONuihkP0g0Rv9j4sjvvVuTq+w8Z4/Mtnb/wBQB/8AGq4bp1hLR9K6PDTKdx/aW4ixvj8bRxi+0WU5R6ZoHdXpN2Swv8CZIT7nh7P4gvP6DiIxrDJQ4sZ2rftQOdp7FKRIDuBfkvTYm8NPJFDHi2i3x2/JJkTh6bOuU7GjqTRIrUOFg67FYOBhDXAAuNZRZqx46Lf9PuD5HhzQXxMY4Sa5nNc5rXRuPFvfa4XqC08CtRhG9/eu+zyBFGz4LlvlY5Ym84OujZtzBYyS35O47mxDt+60e98hv20FPFCfk41OIPMx/wD6H8VNlWrxOa/zZVERamIREQBarrMy8M/6uV32XA/gtqsTpWPNDI3nG4fA0gIP4fngvKMdpfMfeLCq7/VDoPL+HkrRcrjjsrJ+78FBJV548qtYk7QRrfEgCh3tKOatCKsEaq/mVs/DZGskrgjvS3RRLs8Qt5JLsp0kA3e0cJBXebx3CzerePOhD2jfU5q8tvzqsyRt6OvwN1lP0h4qmJ6BGLZo8xTxtczMw5QST829wH1tNOa47a8HXGzK5ND1z6B7F/bMFRPflNbNfxDfA7hR6BjpDUbHPP1Rf3LK6E6zyMc/C4/NJASWStNF0b2H0mniWubfiFe6QZiIJHRGRpDaIy90PYRbHgDSiDa9OGrnXBRfZxSoU5bke4ersh/aPjiHInM77LePtUgwDuybl7aWT+1laPxJHmVFo+k3N9Jp8+HvWfhum2HiuK7U3TNY0xRv5ekao1ua1cTXH8Fks6Ud/wATTzvjWzr4rVYfGNdsQb8kZiYyO83L3bLRd62SOV+FrCNm5YlnJLg10kbCTo2F5zOgiza95jTC77UJb8QVV3RAJBZNMzm14ZM0jkSOzfR8yvELGlwIfs9o30LmgaDnz9hWRC2QAVTxzs2eO98FpGUl4z+5SUY+4lsYfEta0NkikyuJHzhic5rmgODhM0NccwBHeoarPPSjoxcsUjB9IsOXx+cbmZXjmXmPEni0jUXyGteF+xZuFdr3SWmgdCWkA8dOFroV9kfKJi64vpke6V6UjL5nB7SDDENxxfGfbtwVnAyglrg7SzruLbf46LYdNdHtbIO4ypGZ3NyNoOD3Mc5oruhwDSQOIJG6xOj4g0UAALfoBoNDdef3rK2xWPKOumO2BNPk1jqKY85Gj3Maa97ipkop8nMf6q485T8GsH4KVq9fijkt82VREWhkEREAXlzbXpUKA5u1tactPcS38FdB/PkmOGWWRvKV/uLr/wAy8Mchv6KPOvx/mrEjqvkN9LoeQ1VyUq08XQ11duDXotefvF+xCxh4XpCOVodG8PbwI5jcEHUH2L2T+f8AwtP0iexecQwfNv8A94YK0IoCdrb0B1BC2UUgcAQdDsRxCrk02iUr3hsYYnskBvI7UfV9Yff7lakXn1XCxtseJH8rtUlysFlwc+6z4QxdIYlp1+fc4H6snfYdfBwUn6Zwt4XDPO8b3Yd58HDtIPZ6bQtR17r9PcfpwYd3/TDfd3Vu+q0Zmikw5JqaB4ZZupIiXxEeIeCPIqJP5Uy1fDZpIzyPxXotB3aD5j8V4idYB5gHbnWiyGtWZ1cFj9Dadszf7LtPcVfZ2rfRlDhyeCPgdFebH4L21iqyu2J7w/SsjazQ2AQQWUNQbvTTdZ2D6agLmWXR5ezBBBGZsZzAEivu4la9sX52+5Xg29x7CL+9VwijrRKsH0hYGR7ZTbr+cA3cS0Bp2oaexbGDUm48uWqPM+trQttgUfFQP9Fj+gPYS326LYYWZ7PQmlaOVh49zlZdYRjKpm96eHzkd/8ACP8A3HLVRu7rqPqv9t6UvGOkklc1xmALWZf2Z71uLtQNLs0q4Vh7M2eA8nd4aeG1+xEsGkViKR0XqHHWDb4ySkeWcgfcpGtJ1NbWCh8Wk/ac4/it2uqHijzrPJhERWKBERAFQqqoUBzzp2SsVMPrj4sYVitkXrrYcuOl8RE72FhafixYjZVB0pcIyJHqyTq3S+8KG12CPhfwQvtW3u1Gl95ugOvpt28UZKRaa/fiOI4EaaHzWkm/VH23XDPdqAb7BzthsKaT7lunjvEeJ+9eCQQWuGZjgQ5ulOFGxqFDRdPAzWL3/wBUj46jY78vDxK1MF4Vwie64nECJxIOUnXI88OFFbaPfYHQnXy39nBZl+iJdeMNmlw5HpHCCvEMlkbXnssrqJjss0BJIyygG+Fkf6rx10FPwLuHZzt9jZgf86sdHtyPmA4OiePaeH2kazUIP/I0e54Mkj2VWWSRtcsr3AfcvTQs/p8AYycDi8PAqtJGMf7d1iMCyzwdGT0FdAXhoXoN/NqCS41XQFbaFcaFALjGBZDI1YYsiMKyKMyGNC94QUw76NaNACNZBvflp4heWqmFHcurprTd+jb6uuNg14boVOl9U2VgsP8Aumn3i/xW3Wq6rj9Sw/7iP/CFtV1R6R5su2ERFJUIiIAiIgIN1+6FldKyeJhe3syx4aLcKdmY7KNxq4aaiwoth5rGt2NDYI28Cuw0tD1q6D7eLMxtysstrKC8UbjzEGgefA0owbRswsMgeZecSe6fI/cT+C8tdYBGx5ij4ijqDoQQdqKrILB8j93+qM2Rbxpp7uHe2B212vjoVbZLd3o4aOH3EeBCrivKu600OFtaa+Kty2Tmb6TRp9YcWn46qCT3IxrmlrxbDuKbqa0u/JYmGw0kDixzS+INcRmNOiFaEk+kwWCOOyyGS+yxpehHgfaFcjIDXjJrlJBBcMuwOajRaQaIIPBUZZPBo+vLPmsE7XSbEN18RC6vLQrAhFTSADU4cOBPCsrjX2aWd13FYTDgbfpLr9kVt+BKw2NvExjfNAR5n5wD3EApH9Mhfqmf1pb+sh1mn4XDuHK8pjd/27WBG4ggXoCaOgHDccrWd09KS3CODbDsLRo63HK/YcdJFrGzt490+Onx2Wa6N8GW2Z2noiybLr4Hn9yvxS2L5rEaziOP58lkRnRVePRZGUwq6CsZrleaVUsZDFfjWNGsmMqUUZfGyphHfN7jZmhG/f4HhQ1PhSrentVcKD2Z1P8ARjQaHvk68ttOZBVir6OmdVv9zw/7mP8AwhbVarqw2sHh/wBzH4+qFtV0ro8yXbCIikgIiIAiIgCoQqogID1y6G7KTtWACOU06hWWXgTQ2eNL+k1vNR9rl1TpDBNmjdG8W14II8D48DxvwXMMdgXQyOjkNvZWu2dh9B4F8aIPJwd4Ib1y9GJNHo3lloV9Uluvj3dfNY7RrysgHjlcdM1crokLKczfTfW7AAoG9+em3xWNKKIcL8RzHLzCozc82eIFkcOd2QfDSwfNZDLt257r7o1oBZJ5gVqFivAOvCjr4HXnz+8rJjHeOjvRk9E16p1Oo7o3PgFDCNJ13P6rh6/9xJuOUOn3rBc/LPhTrsQaOpGYbePeWf1zbeEh1A/Wni/ODf4LX4yMtdhb4B2xu9WEEHjpqEh4EP8AUOkdROg4MVh3x4mBkojcWsztBc3NecB27dRwKv8ASXyQwnXDzyQng19TMHsdTxx9dXfkvOmJAuhKN9937+KndJBLaZWylGx4ZxLpH5NsbDqImzADfDyFrjvqY35T7ASo9KXxuyvJY4epOx0TuGgzAE78ivo3KrOLwMcrcskbXt5PaHD3HRHBEx1El2fPwxJHpsc3y7w+GvwWTDiWnZwP55Lp+P8Akuwb77MSYcn/AILyB/8AW/Mz4BRrpL5K522Y3xTjhmBif8LaT7lm6zeOoiyPxvWZEsPF9CzwXnjmiA+mztGH/mNse21XDzvAsszD6Ubg4e4/zKzcWjVST6Nl/NMGQIjtsziQatxND1hpre2nNYn+0maAuynk8Fp+O/vWY2X5gkGxryrutvf0h6VclJDOo9XmVhYByhj/AMAWxWL0VHlgiHKNg9zQspdS6PMfYREUkBERAEREAREQBaDrZ0EZ488YBmjst4Z2+vGTyI2+sGnmt+qOCEp4OQOIPiCOPu2OxB4cCFbcL52NToANTpsfwUk65dEdlL2rR3JTrWwl4+Wca+bTxOscI+Go39xI4KrOuL3LJik0R4A8PadVfhb3tie6/bT1HG9+G5Ctyt4jXn4HiNdiFdh9MaOPpaN0J7rq9gPwtZsuafrc28FHxrFV78O/+S1WL9DC1zf90Z/BbnrKy8E3/wCSyq/cS17Fp8UPmsNY9Z9/ZYrR8H9Sjf8AkOo/Jg/v4oa6vBs71b9/Hip+uffJofnsTx19Ln3jrXjdroKV+JlqP1GVREWhgEREB5LVqMZ1RwspJdAzMd3NGRx8bbRtblEJTa6IR0p8m7XtIjlsE3lmaHixtT205vxWqf1LxLndkImxM2MnbNkGVxGd1ZWuLsvdAygaA2umKmVVcUzRXSRSNtAAbAV7l6QIrGQREQBERAEREAREQBERAY3SGBbNG6N4trhR/AjkQaIPMBcu6T6PdBKY36kbGvSadne2teRBXWlHOunRPaw52i3xW4fWb6zfxHl4oaVywzn7vbr4irOx8kwsZ7RoAJOagGmidCKDuC85lewoBewEX3mgNaAC7vDu5gRR2o+FLJo6vRremXgYFmbVjsQwOI4XE8NcBwp1LR4uIiLDg7h7gfHujX2jVSnG4Evwjm1ZbI0kcDQc0376UXxMREOHB2EpAveiDp40kHw0UfmmdM+TU3NiTZdZ1J4992tcNFP1Afk01lxJsmzuRV2+TWuHkp8pr8TK/wA2VREWhiEREAREQBERAEREAREQBERAEREAREQBERAFQhVRAcw6ydD/AKPOQ0VG/vR+H0mew/Ahahy6V1s6J7aA5Rb2d5vjpTh7W37QFzaT/wAUqSR11SyjIxjpI4ZXRAF0LmSlgNtfE05Z2k7luSSzx0satWl6VyO7IxW6N8jXtPLgWn6wJIPCxyIU36nj9bIptGN/o6jaPbnxtRfrH1edgsW2IN/VZnh8O/ccyi+O+BDRQPFlcWKqXAk/nRLvk1FnEu11eKvfV8p18VOVCfk0bTcRoL7Qba/S2PHzU2VoeJjd5sqiIrmQREQBERAEREAREQBERAEREAREQBERAEREAREQFHLm/W3ojsZiWimSAubyDvXaOW4cPPwXSVq+sPRP6RC5nrDvMPJw29h9E+BKh8l4S2sivU0/rW9/NnZuX1Y+HBSrrD0EzFwOifps5juLHt1Y9viD7wSNiop1Pk/Whdg9mWkO3Dg1oc0+ILXD2KfqsS9r+ZMh3UHDSRnENmiMb87cwykNJ799mdnM2IIOxF62pglKqslgzlLc8hERSVCIiAIiIAiIgCIiAIiIAiIgCIiAIiIAiIgCIiAKhREBgDoaLtu2yDtOdneqsja60urWwREGchERAEREAREQBERAEREAREQBERAf/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7" name="Table 6"/>
          <p:cNvGraphicFramePr>
            <a:graphicFrameLocks noGrp="1"/>
          </p:cNvGraphicFramePr>
          <p:nvPr>
            <p:extLst>
              <p:ext uri="{D42A27DB-BD31-4B8C-83A1-F6EECF244321}">
                <p14:modId xmlns:p14="http://schemas.microsoft.com/office/powerpoint/2010/main" val="4287360756"/>
              </p:ext>
            </p:extLst>
          </p:nvPr>
        </p:nvGraphicFramePr>
        <p:xfrm>
          <a:off x="932180" y="1700808"/>
          <a:ext cx="7887279" cy="3142095"/>
        </p:xfrm>
        <a:graphic>
          <a:graphicData uri="http://schemas.openxmlformats.org/drawingml/2006/table">
            <a:tbl>
              <a:tblPr firstRow="1" bandRow="1">
                <a:tableStyleId>{5C22544A-7EE6-4342-B048-85BDC9FD1C3A}</a:tableStyleId>
              </a:tblPr>
              <a:tblGrid>
                <a:gridCol w="3392965"/>
                <a:gridCol w="2232248"/>
                <a:gridCol w="2262066"/>
              </a:tblGrid>
              <a:tr h="370840">
                <a:tc>
                  <a:txBody>
                    <a:bodyPr/>
                    <a:lstStyle/>
                    <a:p>
                      <a:r>
                        <a:rPr lang="en-GB" dirty="0" smtClean="0"/>
                        <a:t>Event</a:t>
                      </a:r>
                      <a:endParaRPr lang="en-GB" dirty="0"/>
                    </a:p>
                  </a:txBody>
                  <a:tcPr/>
                </a:tc>
                <a:tc>
                  <a:txBody>
                    <a:bodyPr/>
                    <a:lstStyle/>
                    <a:p>
                      <a:r>
                        <a:rPr lang="en-GB" dirty="0" smtClean="0"/>
                        <a:t>Transaction</a:t>
                      </a:r>
                      <a:endParaRPr lang="en-GB" dirty="0"/>
                    </a:p>
                  </a:txBody>
                  <a:tcPr/>
                </a:tc>
                <a:tc>
                  <a:txBody>
                    <a:bodyPr/>
                    <a:lstStyle/>
                    <a:p>
                      <a:r>
                        <a:rPr lang="en-GB" dirty="0" smtClean="0"/>
                        <a:t>Balance</a:t>
                      </a:r>
                      <a:endParaRPr lang="en-GB" dirty="0"/>
                    </a:p>
                  </a:txBody>
                  <a:tcPr/>
                </a:tc>
              </a:tr>
              <a:tr h="3785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Start day with £20</a:t>
                      </a:r>
                      <a:endParaRPr lang="en-GB" dirty="0"/>
                    </a:p>
                  </a:txBody>
                  <a:tcPr/>
                </a:tc>
                <a:tc>
                  <a:txBody>
                    <a:bodyPr/>
                    <a:lstStyle/>
                    <a:p>
                      <a:pPr algn="ctr"/>
                      <a:r>
                        <a:rPr lang="en-GB" dirty="0" smtClean="0"/>
                        <a:t>N/A</a:t>
                      </a:r>
                      <a:endParaRPr lang="en-GB" dirty="0"/>
                    </a:p>
                  </a:txBody>
                  <a:tcPr/>
                </a:tc>
                <a:tc>
                  <a:txBody>
                    <a:bodyPr/>
                    <a:lstStyle/>
                    <a:p>
                      <a:r>
                        <a:rPr lang="en-GB" dirty="0" smtClean="0"/>
                        <a:t>£20..00</a:t>
                      </a:r>
                      <a:endParaRPr lang="en-GB"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Spend £2 on taxi to work</a:t>
                      </a:r>
                      <a:endParaRPr lang="en-GB" dirty="0"/>
                    </a:p>
                  </a:txBody>
                  <a:tcPr/>
                </a:tc>
                <a:tc>
                  <a:txBody>
                    <a:bodyPr/>
                    <a:lstStyle/>
                    <a:p>
                      <a:pPr algn="ctr"/>
                      <a:r>
                        <a:rPr lang="en-GB" dirty="0" smtClean="0"/>
                        <a:t>-2.00</a:t>
                      </a:r>
                      <a:endParaRPr lang="en-GB" dirty="0"/>
                    </a:p>
                  </a:txBody>
                  <a:tcPr/>
                </a:tc>
                <a:tc>
                  <a:txBody>
                    <a:bodyPr/>
                    <a:lstStyle/>
                    <a:p>
                      <a:r>
                        <a:rPr lang="en-GB" dirty="0" smtClean="0"/>
                        <a:t>£18.00</a:t>
                      </a:r>
                      <a:endParaRPr lang="en-GB"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Spend £0.70 on coffee</a:t>
                      </a:r>
                      <a:endParaRPr lang="en-GB" dirty="0"/>
                    </a:p>
                  </a:txBody>
                  <a:tcPr/>
                </a:tc>
                <a:tc>
                  <a:txBody>
                    <a:bodyPr/>
                    <a:lstStyle/>
                    <a:p>
                      <a:pPr algn="ctr"/>
                      <a:r>
                        <a:rPr lang="en-GB" dirty="0" smtClean="0"/>
                        <a:t>-0.70</a:t>
                      </a:r>
                      <a:endParaRPr lang="en-GB" dirty="0"/>
                    </a:p>
                  </a:txBody>
                  <a:tcPr/>
                </a:tc>
                <a:tc>
                  <a:txBody>
                    <a:bodyPr/>
                    <a:lstStyle/>
                    <a:p>
                      <a:r>
                        <a:rPr lang="en-GB" dirty="0" smtClean="0"/>
                        <a:t>£17.30</a:t>
                      </a:r>
                      <a:endParaRPr lang="en-GB" dirty="0"/>
                    </a:p>
                  </a:txBody>
                  <a:tcPr/>
                </a:tc>
              </a:tr>
              <a:tr h="370840">
                <a:tc>
                  <a:txBody>
                    <a:bodyPr/>
                    <a:lstStyle/>
                    <a:p>
                      <a:r>
                        <a:rPr lang="en-US" sz="1800" dirty="0" smtClean="0"/>
                        <a:t>Spend £2.00 on lunch </a:t>
                      </a:r>
                    </a:p>
                  </a:txBody>
                  <a:tcPr/>
                </a:tc>
                <a:tc>
                  <a:txBody>
                    <a:bodyPr/>
                    <a:lstStyle/>
                    <a:p>
                      <a:pPr algn="ctr"/>
                      <a:r>
                        <a:rPr lang="en-GB" dirty="0" smtClean="0"/>
                        <a:t>-2.00</a:t>
                      </a:r>
                      <a:endParaRPr lang="en-GB" dirty="0"/>
                    </a:p>
                  </a:txBody>
                  <a:tcPr/>
                </a:tc>
                <a:tc>
                  <a:txBody>
                    <a:bodyPr/>
                    <a:lstStyle/>
                    <a:p>
                      <a:r>
                        <a:rPr lang="en-GB" dirty="0" smtClean="0"/>
                        <a:t>£15.30</a:t>
                      </a:r>
                      <a:endParaRPr lang="en-GB"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Alice pays you the £5.00 you lent her last week.</a:t>
                      </a:r>
                      <a:endParaRPr lang="en-GB" dirty="0"/>
                    </a:p>
                  </a:txBody>
                  <a:tcPr/>
                </a:tc>
                <a:tc>
                  <a:txBody>
                    <a:bodyPr/>
                    <a:lstStyle/>
                    <a:p>
                      <a:pPr algn="ctr"/>
                      <a:r>
                        <a:rPr lang="en-GB" dirty="0" smtClean="0"/>
                        <a:t>+5.00</a:t>
                      </a:r>
                      <a:endParaRPr lang="en-GB" dirty="0"/>
                    </a:p>
                  </a:txBody>
                  <a:tcPr/>
                </a:tc>
                <a:tc>
                  <a:txBody>
                    <a:bodyPr/>
                    <a:lstStyle/>
                    <a:p>
                      <a:r>
                        <a:rPr lang="en-GB" dirty="0" smtClean="0"/>
                        <a:t>£20.30</a:t>
                      </a:r>
                      <a:endParaRPr lang="en-GB"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Spend £0.70 on coffee in afternoon.</a:t>
                      </a:r>
                      <a:endParaRPr lang="en-GB" dirty="0"/>
                    </a:p>
                  </a:txBody>
                  <a:tcPr/>
                </a:tc>
                <a:tc>
                  <a:txBody>
                    <a:bodyPr/>
                    <a:lstStyle/>
                    <a:p>
                      <a:pPr algn="ctr"/>
                      <a:r>
                        <a:rPr lang="en-GB" dirty="0" smtClean="0"/>
                        <a:t>-0.70</a:t>
                      </a:r>
                      <a:endParaRPr lang="en-GB" dirty="0"/>
                    </a:p>
                  </a:txBody>
                  <a:tcPr/>
                </a:tc>
                <a:tc>
                  <a:txBody>
                    <a:bodyPr/>
                    <a:lstStyle/>
                    <a:p>
                      <a:r>
                        <a:rPr lang="en-GB" dirty="0" smtClean="0"/>
                        <a:t>£19.60</a:t>
                      </a:r>
                      <a:endParaRPr lang="en-GB" dirty="0"/>
                    </a:p>
                  </a:txBody>
                  <a:tcPr/>
                </a:tc>
              </a:tr>
            </a:tbl>
          </a:graphicData>
        </a:graphic>
      </p:graphicFrame>
      <p:pic>
        <p:nvPicPr>
          <p:cNvPr id="1031" name="Picture 7"/>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380312" y="305568"/>
            <a:ext cx="1224136" cy="1274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Content Placeholder 4"/>
          <p:cNvSpPr>
            <a:spLocks noGrp="1"/>
          </p:cNvSpPr>
          <p:nvPr>
            <p:ph idx="1"/>
            <p:custDataLst>
              <p:tags r:id="rId3"/>
            </p:custDataLst>
          </p:nvPr>
        </p:nvSpPr>
        <p:spPr>
          <a:xfrm>
            <a:off x="765175" y="5085184"/>
            <a:ext cx="8077200" cy="1512168"/>
          </a:xfrm>
        </p:spPr>
        <p:txBody>
          <a:bodyPr>
            <a:normAutofit lnSpcReduction="10000"/>
          </a:bodyPr>
          <a:lstStyle/>
          <a:p>
            <a:r>
              <a:rPr lang="en-US" sz="2400" dirty="0" smtClean="0"/>
              <a:t>In your wallet </a:t>
            </a:r>
            <a:r>
              <a:rPr lang="en-US" sz="2400" dirty="0"/>
              <a:t>(</a:t>
            </a:r>
            <a:r>
              <a:rPr lang="en-US" sz="2400" dirty="0" smtClean="0"/>
              <a:t>database) you could store £19.60 ( the </a:t>
            </a:r>
            <a:r>
              <a:rPr lang="en-US" sz="2400" b="1" dirty="0" smtClean="0"/>
              <a:t>current state</a:t>
            </a:r>
            <a:r>
              <a:rPr lang="en-US" sz="2400" dirty="0" smtClean="0"/>
              <a:t> of your wallet ) </a:t>
            </a:r>
          </a:p>
          <a:p>
            <a:r>
              <a:rPr lang="en-US" sz="2400" dirty="0" smtClean="0"/>
              <a:t>Or you could store all the </a:t>
            </a:r>
            <a:r>
              <a:rPr lang="en-US" sz="2400" b="1" dirty="0" smtClean="0"/>
              <a:t>events</a:t>
            </a:r>
            <a:r>
              <a:rPr lang="en-US" sz="2400" dirty="0" smtClean="0"/>
              <a:t>  that have taken place in your wallet, your database then becomes an </a:t>
            </a:r>
            <a:r>
              <a:rPr lang="en-US" sz="2400" b="1" dirty="0" smtClean="0"/>
              <a:t>event store</a:t>
            </a:r>
            <a:r>
              <a:rPr lang="en-US" sz="2400" dirty="0" smtClean="0"/>
              <a:t>.</a:t>
            </a:r>
          </a:p>
        </p:txBody>
      </p:sp>
    </p:spTree>
    <p:custDataLst>
      <p:tags r:id="rId1"/>
    </p:custDataLst>
    <p:extLst>
      <p:ext uri="{BB962C8B-B14F-4D97-AF65-F5344CB8AC3E}">
        <p14:creationId xmlns:p14="http://schemas.microsoft.com/office/powerpoint/2010/main" val="2334989303"/>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Event Storage </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484783"/>
            <a:ext cx="8077200" cy="4408993"/>
          </a:xfrm>
        </p:spPr>
        <p:txBody>
          <a:bodyPr>
            <a:normAutofit/>
          </a:bodyPr>
          <a:lstStyle/>
          <a:p>
            <a:r>
              <a:rPr lang="en-US" sz="2400" dirty="0" smtClean="0"/>
              <a:t>An event store is designed to store a series of events, also known as an event stream.</a:t>
            </a:r>
          </a:p>
          <a:p>
            <a:pPr lvl="1"/>
            <a:r>
              <a:rPr lang="en-US" sz="2000" dirty="0" smtClean="0"/>
              <a:t>Events can be serialized in JSON, Binary, XML etc… </a:t>
            </a:r>
          </a:p>
          <a:p>
            <a:r>
              <a:rPr lang="en-US" sz="2400" dirty="0" smtClean="0"/>
              <a:t>Event store can be</a:t>
            </a:r>
          </a:p>
          <a:p>
            <a:pPr lvl="1"/>
            <a:r>
              <a:rPr lang="en-US" sz="2000" dirty="0"/>
              <a:t>S</a:t>
            </a:r>
            <a:r>
              <a:rPr lang="en-US" sz="2000" dirty="0" smtClean="0"/>
              <a:t>imple as a file.</a:t>
            </a:r>
            <a:endParaRPr lang="en-US" sz="2000" b="1" dirty="0" smtClean="0"/>
          </a:p>
          <a:p>
            <a:pPr lvl="1"/>
            <a:r>
              <a:rPr lang="en-US" sz="2000" b="1" dirty="0" err="1" smtClean="0"/>
              <a:t>noSQL</a:t>
            </a:r>
            <a:r>
              <a:rPr lang="en-US" sz="2000" b="1" dirty="0" smtClean="0"/>
              <a:t> database</a:t>
            </a:r>
          </a:p>
          <a:p>
            <a:pPr lvl="1"/>
            <a:r>
              <a:rPr lang="en-US" sz="2000" dirty="0" smtClean="0"/>
              <a:t>Rotational Database Management System</a:t>
            </a:r>
          </a:p>
          <a:p>
            <a:pPr lvl="1"/>
            <a:r>
              <a:rPr lang="en-US" sz="2000" dirty="0" smtClean="0"/>
              <a:t>In essence anything that can store a stream of serialized data.</a:t>
            </a:r>
          </a:p>
          <a:p>
            <a:r>
              <a:rPr lang="en-US" sz="2400" dirty="0" smtClean="0"/>
              <a:t>Event Storage gives you an audit log of every change that has taken place in your domain.</a:t>
            </a:r>
          </a:p>
          <a:p>
            <a:endParaRPr lang="en-US" sz="2400" dirty="0" smtClean="0"/>
          </a:p>
        </p:txBody>
      </p:sp>
    </p:spTree>
    <p:custDataLst>
      <p:tags r:id="rId1"/>
    </p:custDataLst>
    <p:extLst>
      <p:ext uri="{BB962C8B-B14F-4D97-AF65-F5344CB8AC3E}">
        <p14:creationId xmlns:p14="http://schemas.microsoft.com/office/powerpoint/2010/main" val="2676962449"/>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Event Sourcing </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484783"/>
            <a:ext cx="8077200" cy="4408993"/>
          </a:xfrm>
        </p:spPr>
        <p:txBody>
          <a:bodyPr>
            <a:normAutofit/>
          </a:bodyPr>
          <a:lstStyle/>
          <a:p>
            <a:r>
              <a:rPr lang="en-US" sz="2400" dirty="0" smtClean="0"/>
              <a:t>It allows us to preserve every single piece of information about change in data.</a:t>
            </a:r>
          </a:p>
          <a:p>
            <a:r>
              <a:rPr lang="en-US" sz="2400" dirty="0" smtClean="0"/>
              <a:t>It is </a:t>
            </a:r>
            <a:r>
              <a:rPr lang="en-US" sz="2400" dirty="0"/>
              <a:t>the process by which a set of events can be applied to an object to get back to its known state. </a:t>
            </a:r>
            <a:endParaRPr lang="en-US" sz="2400" dirty="0" smtClean="0"/>
          </a:p>
          <a:p>
            <a:r>
              <a:rPr lang="en-US" sz="2400" dirty="0" smtClean="0"/>
              <a:t>If your domain emits lots of events then there may be an impact on performance when you try and rehydrate your aggregate from the event store.</a:t>
            </a:r>
          </a:p>
          <a:p>
            <a:pPr lvl="1"/>
            <a:r>
              <a:rPr lang="en-US" sz="2000" dirty="0" smtClean="0"/>
              <a:t>In this instance we can use a concept known as </a:t>
            </a:r>
            <a:r>
              <a:rPr lang="en-US" sz="2000" b="1" dirty="0" smtClean="0"/>
              <a:t>Snapshotting</a:t>
            </a:r>
          </a:p>
          <a:p>
            <a:r>
              <a:rPr lang="en-US" sz="2400" dirty="0" smtClean="0"/>
              <a:t>Snapshot prevent the need to read all the events when executing a query to rebuild an aggregate.</a:t>
            </a:r>
          </a:p>
          <a:p>
            <a:endParaRPr lang="en-US" sz="2400" dirty="0" smtClean="0"/>
          </a:p>
        </p:txBody>
      </p:sp>
    </p:spTree>
    <p:custDataLst>
      <p:tags r:id="rId1"/>
    </p:custDataLst>
    <p:extLst>
      <p:ext uri="{BB962C8B-B14F-4D97-AF65-F5344CB8AC3E}">
        <p14:creationId xmlns:p14="http://schemas.microsoft.com/office/powerpoint/2010/main" val="91482142"/>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Domain Events</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484783"/>
            <a:ext cx="8077200" cy="4408993"/>
          </a:xfrm>
        </p:spPr>
        <p:txBody>
          <a:bodyPr>
            <a:normAutofit/>
          </a:bodyPr>
          <a:lstStyle/>
          <a:p>
            <a:r>
              <a:rPr lang="en-US" sz="2400" b="1" dirty="0" err="1" smtClean="0"/>
              <a:t>MakeReservation</a:t>
            </a:r>
            <a:r>
              <a:rPr lang="en-US" sz="2400" b="1" dirty="0" smtClean="0"/>
              <a:t> </a:t>
            </a:r>
            <a:r>
              <a:rPr lang="en-US" sz="2400" dirty="0" smtClean="0"/>
              <a:t>refactor to separate state change and business logic in Domain Object.</a:t>
            </a:r>
          </a:p>
        </p:txBody>
      </p:sp>
      <p:pic>
        <p:nvPicPr>
          <p:cNvPr id="2050"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115616" y="2347476"/>
            <a:ext cx="722026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5510035"/>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Domain Events</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55576" y="1293962"/>
            <a:ext cx="8077200" cy="4408993"/>
          </a:xfrm>
        </p:spPr>
        <p:txBody>
          <a:bodyPr>
            <a:normAutofit/>
          </a:bodyPr>
          <a:lstStyle/>
          <a:p>
            <a:r>
              <a:rPr lang="en-US" sz="2000" dirty="0" smtClean="0"/>
              <a:t>We can record all events that are applied to the aggregate in a list. </a:t>
            </a:r>
          </a:p>
          <a:p>
            <a:r>
              <a:rPr lang="en-US" sz="2000" dirty="0" smtClean="0"/>
              <a:t>When we save the aggregate the events will be read from the list and persisted to an event store.</a:t>
            </a:r>
          </a:p>
        </p:txBody>
      </p:sp>
      <p:pic>
        <p:nvPicPr>
          <p:cNvPr id="3"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043608" y="2426322"/>
            <a:ext cx="6624736" cy="393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506995179"/>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Event Store</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272" y="1340768"/>
            <a:ext cx="6696744" cy="116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672" y="2636912"/>
            <a:ext cx="8003175"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93798686"/>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b="1" dirty="0" smtClean="0"/>
              <a:t>Stereotypical Architecture</a:t>
            </a:r>
            <a:endParaRPr lang="en-US" b="1" dirty="0"/>
          </a:p>
        </p:txBody>
      </p:sp>
      <p:grpSp>
        <p:nvGrpSpPr>
          <p:cNvPr id="31" name="Group 30"/>
          <p:cNvGrpSpPr/>
          <p:nvPr/>
        </p:nvGrpSpPr>
        <p:grpSpPr>
          <a:xfrm>
            <a:off x="3170248" y="1553507"/>
            <a:ext cx="1952625" cy="4029075"/>
            <a:chOff x="2675583" y="1667807"/>
            <a:chExt cx="1952625" cy="4029075"/>
          </a:xfrm>
        </p:grpSpPr>
        <p:sp>
          <p:nvSpPr>
            <p:cNvPr id="17" name="Flowchart: Process 16"/>
            <p:cNvSpPr/>
            <p:nvPr/>
          </p:nvSpPr>
          <p:spPr>
            <a:xfrm>
              <a:off x="2675583" y="3868082"/>
              <a:ext cx="1924050" cy="2857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Remote Facade</a:t>
              </a:r>
            </a:p>
          </p:txBody>
        </p:sp>
        <p:sp>
          <p:nvSpPr>
            <p:cNvPr id="18" name="Flowchart: Magnetic Disk 17"/>
            <p:cNvSpPr/>
            <p:nvPr/>
          </p:nvSpPr>
          <p:spPr>
            <a:xfrm>
              <a:off x="2732733" y="1667807"/>
              <a:ext cx="1866900" cy="7048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3NF – Database (RDBMS)</a:t>
              </a:r>
            </a:p>
          </p:txBody>
        </p:sp>
        <p:sp>
          <p:nvSpPr>
            <p:cNvPr id="19" name="Flowchart: Process 18"/>
            <p:cNvSpPr/>
            <p:nvPr/>
          </p:nvSpPr>
          <p:spPr>
            <a:xfrm>
              <a:off x="2675583" y="2592367"/>
              <a:ext cx="1924050" cy="333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ORM </a:t>
              </a:r>
            </a:p>
          </p:txBody>
        </p:sp>
        <p:sp>
          <p:nvSpPr>
            <p:cNvPr id="20" name="Flowchart: Process 19"/>
            <p:cNvSpPr/>
            <p:nvPr/>
          </p:nvSpPr>
          <p:spPr>
            <a:xfrm>
              <a:off x="2675583" y="3087667"/>
              <a:ext cx="1924050" cy="2952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Domain (DTOs)</a:t>
              </a:r>
            </a:p>
          </p:txBody>
        </p:sp>
        <p:sp>
          <p:nvSpPr>
            <p:cNvPr id="21" name="Flowchart: Process 20"/>
            <p:cNvSpPr/>
            <p:nvPr/>
          </p:nvSpPr>
          <p:spPr>
            <a:xfrm>
              <a:off x="2675583" y="3478192"/>
              <a:ext cx="1924050" cy="2857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ea typeface="Calibri"/>
                  <a:cs typeface="Times New Roman"/>
                </a:rPr>
                <a:t>Application Services</a:t>
              </a:r>
            </a:p>
          </p:txBody>
        </p:sp>
        <p:sp>
          <p:nvSpPr>
            <p:cNvPr id="22" name="Cloud 21"/>
            <p:cNvSpPr/>
            <p:nvPr/>
          </p:nvSpPr>
          <p:spPr>
            <a:xfrm>
              <a:off x="2675583" y="4230667"/>
              <a:ext cx="1952625" cy="8763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3" name="Flowchart: Process 22"/>
            <p:cNvSpPr/>
            <p:nvPr/>
          </p:nvSpPr>
          <p:spPr>
            <a:xfrm>
              <a:off x="2704158" y="5306357"/>
              <a:ext cx="1924050" cy="3905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Client</a:t>
              </a:r>
            </a:p>
          </p:txBody>
        </p:sp>
        <p:sp>
          <p:nvSpPr>
            <p:cNvPr id="24" name="Up Arrow 23"/>
            <p:cNvSpPr/>
            <p:nvPr/>
          </p:nvSpPr>
          <p:spPr>
            <a:xfrm>
              <a:off x="2808933" y="2134532"/>
              <a:ext cx="266700" cy="344805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5" name="Down Arrow 24"/>
            <p:cNvSpPr/>
            <p:nvPr/>
          </p:nvSpPr>
          <p:spPr>
            <a:xfrm>
              <a:off x="4228158" y="2134532"/>
              <a:ext cx="257175" cy="34480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26" name="Text Box 2"/>
          <p:cNvSpPr txBox="1">
            <a:spLocks noChangeArrowheads="1"/>
          </p:cNvSpPr>
          <p:nvPr/>
        </p:nvSpPr>
        <p:spPr bwMode="auto">
          <a:xfrm>
            <a:off x="5954006" y="1879445"/>
            <a:ext cx="1905000" cy="25431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GB" sz="1100" b="1">
                <a:effectLst/>
                <a:latin typeface="Calibri"/>
                <a:ea typeface="Calibri"/>
                <a:cs typeface="Times New Roman"/>
              </a:rPr>
              <a:t>Client interaction:</a:t>
            </a:r>
            <a:r>
              <a:rPr lang="en-GB" sz="1100">
                <a:effectLst/>
                <a:latin typeface="Calibri"/>
                <a:ea typeface="Calibri"/>
                <a:cs typeface="Times New Roman"/>
              </a:rPr>
              <a:t> normally this consists of the client sending/receiving DTOs up and down the different layers of the system.</a:t>
            </a:r>
          </a:p>
          <a:p>
            <a:pPr>
              <a:lnSpc>
                <a:spcPct val="115000"/>
              </a:lnSpc>
              <a:spcAft>
                <a:spcPts val="1000"/>
              </a:spcAft>
            </a:pPr>
            <a:r>
              <a:rPr lang="en-GB" sz="1100">
                <a:effectLst/>
                <a:latin typeface="Calibri"/>
                <a:ea typeface="Calibri"/>
                <a:cs typeface="Times New Roman"/>
              </a:rPr>
              <a:t>The application services normally return back an acknowledgement or a list of errors back to the client.</a:t>
            </a:r>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800642407"/>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pPr algn="ctr"/>
            <a:r>
              <a:rPr lang="en-US" b="1" dirty="0" smtClean="0"/>
              <a:t>Don’t give your gun to the monkey</a:t>
            </a:r>
            <a:endParaRPr lang="en-US"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descr="http://t1.gstatic.com/images?q=tbn:ANd9GcRrKFiFUIcxv_7b1IjJbZS1Pe3uvP85S8_bEAsrei7jApDJHhM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2712" y="1371600"/>
            <a:ext cx="6575672" cy="447242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02156131"/>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Read Model </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596413"/>
            <a:ext cx="8077200" cy="4297363"/>
          </a:xfrm>
        </p:spPr>
        <p:txBody>
          <a:bodyPr>
            <a:normAutofit/>
          </a:bodyPr>
          <a:lstStyle/>
          <a:p>
            <a:endParaRPr lang="en-US" sz="2400" dirty="0" smtClean="0"/>
          </a:p>
        </p:txBody>
      </p:sp>
    </p:spTree>
    <p:custDataLst>
      <p:tags r:id="rId1"/>
    </p:custDataLst>
    <p:extLst>
      <p:ext uri="{BB962C8B-B14F-4D97-AF65-F5344CB8AC3E}">
        <p14:creationId xmlns:p14="http://schemas.microsoft.com/office/powerpoint/2010/main" val="360713499"/>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Eventual Consistency </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596413"/>
            <a:ext cx="8077200" cy="4297363"/>
          </a:xfrm>
        </p:spPr>
        <p:txBody>
          <a:bodyPr>
            <a:normAutofit/>
          </a:bodyPr>
          <a:lstStyle/>
          <a:p>
            <a:endParaRPr lang="en-US" sz="2400" dirty="0" smtClean="0"/>
          </a:p>
        </p:txBody>
      </p:sp>
    </p:spTree>
    <p:custDataLst>
      <p:tags r:id="rId1"/>
    </p:custDataLst>
    <p:extLst>
      <p:ext uri="{BB962C8B-B14F-4D97-AF65-F5344CB8AC3E}">
        <p14:creationId xmlns:p14="http://schemas.microsoft.com/office/powerpoint/2010/main" val="3329934297"/>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Other Concerns</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596413"/>
            <a:ext cx="8077200" cy="4297363"/>
          </a:xfrm>
        </p:spPr>
        <p:txBody>
          <a:bodyPr>
            <a:normAutofit/>
          </a:bodyPr>
          <a:lstStyle/>
          <a:p>
            <a:r>
              <a:rPr lang="en-US" sz="2400" dirty="0" smtClean="0"/>
              <a:t>Command Dispatchers</a:t>
            </a:r>
          </a:p>
          <a:p>
            <a:pPr lvl="1"/>
            <a:r>
              <a:rPr lang="en-GB" sz="2000" dirty="0">
                <a:hlinkClick r:id="rId6"/>
              </a:rPr>
              <a:t>http://</a:t>
            </a:r>
            <a:r>
              <a:rPr lang="en-GB" sz="2000" dirty="0" smtClean="0">
                <a:hlinkClick r:id="rId6"/>
              </a:rPr>
              <a:t>thinkbeforecoding.com/post/2009/11/03/Event-Sourcing-and-CQRS-Dispatch-options</a:t>
            </a:r>
            <a:endParaRPr lang="en-GB" sz="2000" dirty="0" smtClean="0"/>
          </a:p>
          <a:p>
            <a:r>
              <a:rPr lang="en-US" sz="2400" dirty="0" smtClean="0"/>
              <a:t>Event Publishing</a:t>
            </a:r>
            <a:endParaRPr lang="en-US" sz="2400" dirty="0"/>
          </a:p>
          <a:p>
            <a:endParaRPr lang="en-GB" sz="2400" dirty="0" smtClean="0"/>
          </a:p>
          <a:p>
            <a:pPr lvl="1"/>
            <a:endParaRPr lang="en-US" sz="2000" dirty="0" smtClean="0"/>
          </a:p>
        </p:txBody>
      </p:sp>
    </p:spTree>
    <p:custDataLst>
      <p:tags r:id="rId1"/>
    </p:custDataLst>
    <p:extLst>
      <p:ext uri="{BB962C8B-B14F-4D97-AF65-F5344CB8AC3E}">
        <p14:creationId xmlns:p14="http://schemas.microsoft.com/office/powerpoint/2010/main" val="4230728272"/>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SAGA</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596413"/>
            <a:ext cx="8077200" cy="4297363"/>
          </a:xfrm>
        </p:spPr>
        <p:txBody>
          <a:bodyPr>
            <a:normAutofit/>
          </a:bodyPr>
          <a:lstStyle/>
          <a:p>
            <a:endParaRPr lang="en-US" sz="2400" dirty="0" smtClean="0"/>
          </a:p>
        </p:txBody>
      </p:sp>
    </p:spTree>
    <p:custDataLst>
      <p:tags r:id="rId1"/>
    </p:custDataLst>
    <p:extLst>
      <p:ext uri="{BB962C8B-B14F-4D97-AF65-F5344CB8AC3E}">
        <p14:creationId xmlns:p14="http://schemas.microsoft.com/office/powerpoint/2010/main" val="877177930"/>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Testing</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596413"/>
            <a:ext cx="8077200" cy="4297363"/>
          </a:xfrm>
        </p:spPr>
        <p:txBody>
          <a:bodyPr>
            <a:normAutofit/>
          </a:bodyPr>
          <a:lstStyle/>
          <a:p>
            <a:r>
              <a:rPr lang="en-US" sz="2800" dirty="0" smtClean="0"/>
              <a:t>Behavior -Driven Development</a:t>
            </a:r>
          </a:p>
          <a:p>
            <a:pPr lvl="1"/>
            <a:r>
              <a:rPr lang="en-US" sz="2400" dirty="0" smtClean="0"/>
              <a:t>If is quite often convenient to describe the Domain using Behavior-Driven Development (BDD) story and scenarios templates.</a:t>
            </a:r>
          </a:p>
          <a:p>
            <a:pPr lvl="2"/>
            <a:r>
              <a:rPr lang="en-US" sz="2000" dirty="0" smtClean="0"/>
              <a:t>E.G of BDD story template</a:t>
            </a:r>
            <a:endParaRPr lang="en-US" sz="2000" dirty="0"/>
          </a:p>
          <a:p>
            <a:pPr lvl="3"/>
            <a:r>
              <a:rPr lang="en-US" sz="2000" b="1" dirty="0" smtClean="0"/>
              <a:t>Story: </a:t>
            </a:r>
            <a:r>
              <a:rPr lang="en-US" sz="2000" dirty="0" smtClean="0"/>
              <a:t>A person wants to make a Reservation for a football game</a:t>
            </a:r>
          </a:p>
          <a:p>
            <a:pPr lvl="3"/>
            <a:r>
              <a:rPr lang="en-US" sz="2000" b="1" dirty="0" smtClean="0"/>
              <a:t>As a </a:t>
            </a:r>
            <a:r>
              <a:rPr lang="en-US" sz="2000" dirty="0" smtClean="0"/>
              <a:t>person wanting to see a football match</a:t>
            </a:r>
          </a:p>
          <a:p>
            <a:pPr lvl="3"/>
            <a:r>
              <a:rPr lang="en-US" sz="2000" b="1" dirty="0" smtClean="0"/>
              <a:t>I want </a:t>
            </a:r>
            <a:r>
              <a:rPr lang="en-US" sz="2000" dirty="0" smtClean="0"/>
              <a:t>to make a reservation</a:t>
            </a:r>
          </a:p>
          <a:p>
            <a:pPr lvl="3"/>
            <a:r>
              <a:rPr lang="en-US" sz="2000" b="1" dirty="0" smtClean="0"/>
              <a:t>So that </a:t>
            </a:r>
            <a:r>
              <a:rPr lang="en-US" sz="2000" dirty="0" smtClean="0"/>
              <a:t>I can see the game.</a:t>
            </a:r>
          </a:p>
          <a:p>
            <a:pPr lvl="1"/>
            <a:endParaRPr lang="en-US" sz="2400" dirty="0" smtClean="0"/>
          </a:p>
        </p:txBody>
      </p:sp>
    </p:spTree>
    <p:custDataLst>
      <p:tags r:id="rId1"/>
    </p:custDataLst>
    <p:extLst>
      <p:ext uri="{BB962C8B-B14F-4D97-AF65-F5344CB8AC3E}">
        <p14:creationId xmlns:p14="http://schemas.microsoft.com/office/powerpoint/2010/main" val="3861057776"/>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Summarization</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a:bodyPr>
          <a:lstStyle/>
          <a:p>
            <a:pPr>
              <a:defRPr/>
            </a:pPr>
            <a:r>
              <a:rPr lang="en-US" dirty="0" smtClean="0"/>
              <a:t>&lt;Additional reading material text here&gt;</a:t>
            </a:r>
            <a:br>
              <a:rPr lang="en-US" dirty="0" smtClean="0"/>
            </a:br>
            <a:r>
              <a:rPr lang="en-US" u="sng" dirty="0" smtClean="0">
                <a:solidFill>
                  <a:schemeClr val="tx2"/>
                </a:solidFill>
              </a:rPr>
              <a:t>&lt;hyperlink here&gt;</a:t>
            </a:r>
            <a:endParaRPr lang="en-US" dirty="0" smtClean="0"/>
          </a:p>
          <a:p>
            <a:pPr>
              <a:buFontTx/>
              <a:buNone/>
              <a:defRPr/>
            </a:pPr>
            <a:endParaRPr lang="en-US" dirty="0" smtClean="0"/>
          </a:p>
          <a:p>
            <a:pPr>
              <a:buNone/>
              <a:defRPr/>
            </a:pPr>
            <a:r>
              <a:rPr lang="en-US" dirty="0"/>
              <a:t>&lt;Additional reading material text here&gt;</a:t>
            </a:r>
            <a:br>
              <a:rPr lang="en-US" dirty="0"/>
            </a:br>
            <a:r>
              <a:rPr lang="en-US" u="sng" dirty="0">
                <a:solidFill>
                  <a:schemeClr val="tx2"/>
                </a:solidFill>
              </a:rPr>
              <a:t>&lt;hyperlink here&gt;</a:t>
            </a:r>
            <a:endParaRPr lang="en-US" dirty="0"/>
          </a:p>
          <a:p>
            <a:pPr>
              <a:buFontTx/>
              <a:buNone/>
              <a:defRPr/>
            </a:pPr>
            <a:endParaRPr lang="en-US"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4800" b="1" dirty="0" smtClean="0"/>
              <a:t>Challenge of Modeling</a:t>
            </a:r>
            <a:endParaRPr lang="en-US" sz="48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ontent Placeholder 4"/>
          <p:cNvSpPr>
            <a:spLocks noGrp="1"/>
          </p:cNvSpPr>
          <p:nvPr>
            <p:ph idx="1"/>
            <p:custDataLst>
              <p:tags r:id="rId3"/>
            </p:custDataLst>
          </p:nvPr>
        </p:nvSpPr>
        <p:spPr>
          <a:xfrm>
            <a:off x="762000" y="1596413"/>
            <a:ext cx="8077200" cy="4297363"/>
          </a:xfrm>
        </p:spPr>
        <p:txBody>
          <a:bodyPr>
            <a:normAutofit/>
          </a:bodyPr>
          <a:lstStyle/>
          <a:p>
            <a:r>
              <a:rPr lang="en-US" sz="2400" dirty="0" smtClean="0"/>
              <a:t>Trying to keep your model simple and understandable.</a:t>
            </a:r>
          </a:p>
          <a:p>
            <a:r>
              <a:rPr lang="en-US" sz="2400" dirty="0" smtClean="0"/>
              <a:t>Number of associations between objects should be reduced as much as possible.</a:t>
            </a:r>
          </a:p>
          <a:p>
            <a:r>
              <a:rPr lang="en-US" sz="2400" dirty="0" smtClean="0"/>
              <a:t>Model in a behavior driven way – think about the behavior of your aggregates.</a:t>
            </a:r>
          </a:p>
        </p:txBody>
      </p:sp>
    </p:spTree>
    <p:custDataLst>
      <p:tags r:id="rId1"/>
    </p:custDataLst>
    <p:extLst>
      <p:ext uri="{BB962C8B-B14F-4D97-AF65-F5344CB8AC3E}">
        <p14:creationId xmlns:p14="http://schemas.microsoft.com/office/powerpoint/2010/main" val="3369965144"/>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en-US" sz="6600" dirty="0" smtClean="0"/>
              <a:t>Migrating to CQRS</a:t>
            </a:r>
            <a:endParaRPr lang="en-US" sz="66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b="1" dirty="0" smtClean="0"/>
              <a:t>Stereotypical Architecture</a:t>
            </a:r>
            <a:endParaRPr lang="en-US" b="1" dirty="0"/>
          </a:p>
        </p:txBody>
      </p:sp>
      <p:grpSp>
        <p:nvGrpSpPr>
          <p:cNvPr id="4" name="Group 3"/>
          <p:cNvGrpSpPr/>
          <p:nvPr/>
        </p:nvGrpSpPr>
        <p:grpSpPr>
          <a:xfrm>
            <a:off x="962075" y="1335384"/>
            <a:ext cx="4026832" cy="4029075"/>
            <a:chOff x="3170248" y="1553507"/>
            <a:chExt cx="4026832" cy="4029075"/>
          </a:xfrm>
        </p:grpSpPr>
        <p:grpSp>
          <p:nvGrpSpPr>
            <p:cNvPr id="3" name="Group 2"/>
            <p:cNvGrpSpPr/>
            <p:nvPr/>
          </p:nvGrpSpPr>
          <p:grpSpPr>
            <a:xfrm>
              <a:off x="3170248" y="1553507"/>
              <a:ext cx="1952625" cy="4029075"/>
              <a:chOff x="3170248" y="1553507"/>
              <a:chExt cx="1952625" cy="4029075"/>
            </a:xfrm>
          </p:grpSpPr>
          <p:sp>
            <p:nvSpPr>
              <p:cNvPr id="17" name="Flowchart: Process 16"/>
              <p:cNvSpPr/>
              <p:nvPr/>
            </p:nvSpPr>
            <p:spPr>
              <a:xfrm>
                <a:off x="3170248" y="3753782"/>
                <a:ext cx="1924050" cy="2857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Remote Facade</a:t>
                </a:r>
              </a:p>
            </p:txBody>
          </p:sp>
          <p:sp>
            <p:nvSpPr>
              <p:cNvPr id="18" name="Flowchart: Magnetic Disk 17"/>
              <p:cNvSpPr/>
              <p:nvPr/>
            </p:nvSpPr>
            <p:spPr>
              <a:xfrm>
                <a:off x="3227398" y="1553507"/>
                <a:ext cx="1866900" cy="7048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3NF – Database (RDBMS)</a:t>
                </a:r>
              </a:p>
            </p:txBody>
          </p:sp>
          <p:sp>
            <p:nvSpPr>
              <p:cNvPr id="19" name="Flowchart: Process 18"/>
              <p:cNvSpPr/>
              <p:nvPr/>
            </p:nvSpPr>
            <p:spPr>
              <a:xfrm>
                <a:off x="3170248" y="2478067"/>
                <a:ext cx="1924050" cy="333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ORM </a:t>
                </a:r>
              </a:p>
            </p:txBody>
          </p:sp>
          <p:sp>
            <p:nvSpPr>
              <p:cNvPr id="20" name="Flowchart: Process 19"/>
              <p:cNvSpPr/>
              <p:nvPr/>
            </p:nvSpPr>
            <p:spPr>
              <a:xfrm>
                <a:off x="3170248" y="2973367"/>
                <a:ext cx="1924050" cy="2952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Domain (DTOs)</a:t>
                </a:r>
              </a:p>
            </p:txBody>
          </p:sp>
          <p:sp>
            <p:nvSpPr>
              <p:cNvPr id="21" name="Flowchart: Process 20"/>
              <p:cNvSpPr/>
              <p:nvPr/>
            </p:nvSpPr>
            <p:spPr>
              <a:xfrm>
                <a:off x="3170248" y="3363892"/>
                <a:ext cx="1924050" cy="285750"/>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ffectLst/>
                    <a:ea typeface="Calibri"/>
                    <a:cs typeface="Times New Roman"/>
                  </a:rPr>
                  <a:t>Application Services</a:t>
                </a:r>
              </a:p>
            </p:txBody>
          </p:sp>
          <p:sp>
            <p:nvSpPr>
              <p:cNvPr id="22" name="Cloud 21"/>
              <p:cNvSpPr/>
              <p:nvPr/>
            </p:nvSpPr>
            <p:spPr>
              <a:xfrm>
                <a:off x="3170248" y="4116367"/>
                <a:ext cx="1952625" cy="8763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3" name="Flowchart: Process 22"/>
              <p:cNvSpPr/>
              <p:nvPr/>
            </p:nvSpPr>
            <p:spPr>
              <a:xfrm>
                <a:off x="3198823" y="5192057"/>
                <a:ext cx="1924050" cy="3905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a:effectLst/>
                    <a:ea typeface="Calibri"/>
                    <a:cs typeface="Times New Roman"/>
                  </a:rPr>
                  <a:t>Client</a:t>
                </a:r>
              </a:p>
            </p:txBody>
          </p:sp>
          <p:sp>
            <p:nvSpPr>
              <p:cNvPr id="24" name="Up Arrow 23"/>
              <p:cNvSpPr/>
              <p:nvPr/>
            </p:nvSpPr>
            <p:spPr>
              <a:xfrm>
                <a:off x="3303598" y="2020232"/>
                <a:ext cx="266700" cy="344805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5" name="Down Arrow 24"/>
              <p:cNvSpPr/>
              <p:nvPr/>
            </p:nvSpPr>
            <p:spPr>
              <a:xfrm>
                <a:off x="4722823" y="2020232"/>
                <a:ext cx="257175" cy="34480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26" name="Text Box 2"/>
            <p:cNvSpPr txBox="1">
              <a:spLocks noChangeArrowheads="1"/>
            </p:cNvSpPr>
            <p:nvPr/>
          </p:nvSpPr>
          <p:spPr bwMode="auto">
            <a:xfrm>
              <a:off x="5292080" y="1573192"/>
              <a:ext cx="1905000" cy="25431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spcAft>
                  <a:spcPts val="1000"/>
                </a:spcAft>
              </a:pPr>
              <a:r>
                <a:rPr lang="en-GB" sz="1100" b="1" dirty="0">
                  <a:effectLst/>
                  <a:latin typeface="Calibri"/>
                  <a:ea typeface="Calibri"/>
                  <a:cs typeface="Times New Roman"/>
                </a:rPr>
                <a:t>Client interaction:</a:t>
              </a:r>
              <a:r>
                <a:rPr lang="en-GB" sz="1100" dirty="0">
                  <a:effectLst/>
                  <a:latin typeface="Calibri"/>
                  <a:ea typeface="Calibri"/>
                  <a:cs typeface="Times New Roman"/>
                </a:rPr>
                <a:t> normally this consists of the client sending/receiving DTOs up and down the different layers of the system.</a:t>
              </a:r>
            </a:p>
            <a:p>
              <a:pPr>
                <a:lnSpc>
                  <a:spcPct val="115000"/>
                </a:lnSpc>
                <a:spcAft>
                  <a:spcPts val="1000"/>
                </a:spcAft>
              </a:pPr>
              <a:r>
                <a:rPr lang="en-GB" sz="1100" dirty="0">
                  <a:effectLst/>
                  <a:latin typeface="Calibri"/>
                  <a:ea typeface="Calibri"/>
                  <a:cs typeface="Times New Roman"/>
                </a:rPr>
                <a:t>The application services normally return back an acknowledgement or a list of errors back to the client.</a:t>
              </a:r>
            </a:p>
          </p:txBody>
        </p:sp>
      </p:gr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1910214" y="4507476"/>
            <a:ext cx="6588224" cy="1631216"/>
          </a:xfrm>
          <a:prstGeom prst="rect">
            <a:avLst/>
          </a:prstGeom>
        </p:spPr>
        <p:txBody>
          <a:bodyPr wrap="square">
            <a:spAutoFit/>
          </a:bodyPr>
          <a:lstStyle/>
          <a:p>
            <a:pPr lvl="3"/>
            <a:r>
              <a:rPr lang="en-US" sz="2000" b="1" dirty="0" smtClean="0"/>
              <a:t>Story</a:t>
            </a:r>
            <a:r>
              <a:rPr lang="en-US" sz="2000" b="1" dirty="0"/>
              <a:t>: </a:t>
            </a:r>
            <a:r>
              <a:rPr lang="en-US" sz="2000" dirty="0" smtClean="0"/>
              <a:t>A Person wants to make </a:t>
            </a:r>
            <a:r>
              <a:rPr lang="en-US" sz="2000" dirty="0"/>
              <a:t>a Reservation for a football game</a:t>
            </a:r>
          </a:p>
          <a:p>
            <a:pPr lvl="3"/>
            <a:r>
              <a:rPr lang="en-US" sz="2000" b="1" dirty="0"/>
              <a:t>As a </a:t>
            </a:r>
            <a:r>
              <a:rPr lang="en-US" sz="2000" dirty="0"/>
              <a:t>person wanting to </a:t>
            </a:r>
            <a:r>
              <a:rPr lang="en-US" sz="2000" dirty="0" smtClean="0"/>
              <a:t>go to a </a:t>
            </a:r>
            <a:r>
              <a:rPr lang="en-US" sz="2000" dirty="0"/>
              <a:t>football match</a:t>
            </a:r>
          </a:p>
          <a:p>
            <a:pPr lvl="3"/>
            <a:r>
              <a:rPr lang="en-US" sz="2000" b="1" dirty="0"/>
              <a:t>I want </a:t>
            </a:r>
            <a:r>
              <a:rPr lang="en-US" sz="2000" dirty="0"/>
              <a:t>to make a reservation</a:t>
            </a:r>
          </a:p>
          <a:p>
            <a:pPr lvl="3"/>
            <a:r>
              <a:rPr lang="en-US" sz="2000" b="1" dirty="0"/>
              <a:t>So that </a:t>
            </a:r>
            <a:r>
              <a:rPr lang="en-US" sz="2000" dirty="0"/>
              <a:t>I can </a:t>
            </a:r>
            <a:r>
              <a:rPr lang="en-US" sz="2000" dirty="0" smtClean="0"/>
              <a:t>watch the </a:t>
            </a:r>
            <a:r>
              <a:rPr lang="en-US" sz="2000" dirty="0"/>
              <a:t>game.</a:t>
            </a:r>
          </a:p>
        </p:txBody>
      </p:sp>
    </p:spTree>
    <p:custDataLst>
      <p:tags r:id="rId1"/>
    </p:custDataLst>
    <p:extLst>
      <p:ext uri="{BB962C8B-B14F-4D97-AF65-F5344CB8AC3E}">
        <p14:creationId xmlns:p14="http://schemas.microsoft.com/office/powerpoint/2010/main" val="3616453151"/>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b="1" dirty="0" smtClean="0"/>
              <a:t>Read/Write on the same Interface</a:t>
            </a:r>
            <a:endParaRPr lang="en-US"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816" y="3645024"/>
            <a:ext cx="5317376" cy="2200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1556792"/>
            <a:ext cx="701790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46390629"/>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600" b="1" dirty="0" smtClean="0"/>
              <a:t>Bringing the intent of the user forward</a:t>
            </a:r>
            <a:endParaRPr lang="en-US" sz="3600" b="1" dirty="0"/>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extBox 3"/>
          <p:cNvSpPr txBox="1"/>
          <p:nvPr/>
        </p:nvSpPr>
        <p:spPr>
          <a:xfrm>
            <a:off x="827584" y="1854046"/>
            <a:ext cx="6264696" cy="369332"/>
          </a:xfrm>
          <a:prstGeom prst="rect">
            <a:avLst/>
          </a:prstGeom>
          <a:noFill/>
        </p:spPr>
        <p:txBody>
          <a:bodyPr wrap="square" rtlCol="0">
            <a:spAutoFit/>
          </a:bodyPr>
          <a:lstStyle/>
          <a:p>
            <a:r>
              <a:rPr lang="en-GB" b="1" dirty="0" smtClean="0"/>
              <a:t>Take our DTO </a:t>
            </a:r>
            <a:r>
              <a:rPr lang="en-GB" b="1" dirty="0" smtClean="0">
                <a:latin typeface="+mj-lt"/>
              </a:rPr>
              <a:t>and</a:t>
            </a:r>
            <a:r>
              <a:rPr lang="en-GB" b="1" dirty="0" smtClean="0"/>
              <a:t> rename it with the Command prefix</a:t>
            </a:r>
            <a:endParaRPr lang="en-GB" b="1"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393723"/>
            <a:ext cx="6936032" cy="22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320" y="5425923"/>
            <a:ext cx="6792016" cy="379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127" y="2348880"/>
            <a:ext cx="8130361" cy="2861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408545782"/>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600" b="1" dirty="0"/>
              <a:t>Bringing the intent of the user forward</a:t>
            </a:r>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990332" y="3451985"/>
            <a:ext cx="7470100" cy="646331"/>
          </a:xfrm>
          <a:prstGeom prst="rect">
            <a:avLst/>
          </a:prstGeom>
          <a:noFill/>
        </p:spPr>
        <p:txBody>
          <a:bodyPr wrap="square" rtlCol="0">
            <a:spAutoFit/>
          </a:bodyPr>
          <a:lstStyle/>
          <a:p>
            <a:r>
              <a:rPr lang="en-GB" dirty="0" smtClean="0"/>
              <a:t>Using </a:t>
            </a:r>
            <a:r>
              <a:rPr lang="en-GB" b="1" dirty="0" smtClean="0"/>
              <a:t>command(s)</a:t>
            </a:r>
            <a:r>
              <a:rPr lang="en-GB" dirty="0" smtClean="0"/>
              <a:t> helps us to show the users intent on a use case by use case basis.</a:t>
            </a:r>
            <a:endParaRPr lang="en-GB" dirty="0"/>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556792"/>
            <a:ext cx="701790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4314340"/>
            <a:ext cx="7698271" cy="1562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31012188"/>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600" b="1" dirty="0"/>
              <a:t>Bringing the intent of the user forward</a:t>
            </a:r>
          </a:p>
        </p:txBody>
      </p:sp>
      <p:sp>
        <p:nvSpPr>
          <p:cNvPr id="28" name="Rectangle 32"/>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3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0"/>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smtClean="0">
                <a:ln>
                  <a:noFill/>
                </a:ln>
                <a:solidFill>
                  <a:schemeClr val="tx1"/>
                </a:solidFill>
                <a:effectLst/>
                <a:latin typeface="Arial" pitchFamily="34" charset="0"/>
                <a:cs typeface="Arial" pitchFamily="34" charset="0"/>
              </a:rPr>
              <a:t/>
            </a:r>
            <a:br>
              <a:rPr kumimoji="0" lang="en-GB" sz="800" b="0" i="0" u="none" strike="noStrike" cap="none" normalizeH="0" baseline="0" smtClean="0">
                <a:ln>
                  <a:noFill/>
                </a:ln>
                <a:solidFill>
                  <a:schemeClr val="tx1"/>
                </a:solidFill>
                <a:effectLst/>
                <a:latin typeface="Arial" pitchFamily="34" charset="0"/>
                <a:cs typeface="Arial" pitchFamily="34" charset="0"/>
              </a:rPr>
            </a:br>
            <a:endParaRPr kumimoji="0" lang="en-GB"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GB"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836950" y="2805654"/>
            <a:ext cx="7470100" cy="646331"/>
          </a:xfrm>
          <a:prstGeom prst="rect">
            <a:avLst/>
          </a:prstGeom>
          <a:noFill/>
        </p:spPr>
        <p:txBody>
          <a:bodyPr wrap="square" rtlCol="0">
            <a:spAutoFit/>
          </a:bodyPr>
          <a:lstStyle/>
          <a:p>
            <a:r>
              <a:rPr lang="en-GB" dirty="0" smtClean="0"/>
              <a:t>By further refactor we can extract out a command interface for a command handler</a:t>
            </a:r>
            <a:endParaRPr lang="en-GB" dirty="0"/>
          </a:p>
        </p:txBody>
      </p:sp>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949" y="3645024"/>
            <a:ext cx="7316719" cy="184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990332" y="5491524"/>
            <a:ext cx="7470100" cy="646331"/>
          </a:xfrm>
          <a:prstGeom prst="rect">
            <a:avLst/>
          </a:prstGeom>
          <a:noFill/>
        </p:spPr>
        <p:txBody>
          <a:bodyPr wrap="square" rtlCol="0">
            <a:spAutoFit/>
          </a:bodyPr>
          <a:lstStyle/>
          <a:p>
            <a:r>
              <a:rPr lang="en-GB" dirty="0" smtClean="0"/>
              <a:t>Now our application service, the reservation service becomes a CommandHandler for a specific command.</a:t>
            </a:r>
            <a:endParaRPr lang="en-GB" dirty="0"/>
          </a:p>
        </p:txBody>
      </p:sp>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197" y="1191318"/>
            <a:ext cx="7698271" cy="1562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78059083"/>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00.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01.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10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0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4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5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7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8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9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9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9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9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4809</Words>
  <Application>Microsoft Office PowerPoint</Application>
  <PresentationFormat>On-screen Show (4:3)</PresentationFormat>
  <Paragraphs>774</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Training</vt:lpstr>
      <vt:lpstr>CQRS, DDD, Domain Events  and Event Sourcing PART 1.</vt:lpstr>
      <vt:lpstr>What is CQRS?</vt:lpstr>
      <vt:lpstr>Stereotypical Architecture</vt:lpstr>
      <vt:lpstr>PowerPoint Presentation</vt:lpstr>
      <vt:lpstr>Stereotypical Architecture</vt:lpstr>
      <vt:lpstr>Read/Write on the same Interface</vt:lpstr>
      <vt:lpstr>Bringing the intent of the user forward</vt:lpstr>
      <vt:lpstr>Bringing the intent of the user forward</vt:lpstr>
      <vt:lpstr>Bringing the intent of the user forward</vt:lpstr>
      <vt:lpstr>Reservation Service to Reservation CommandHander </vt:lpstr>
      <vt:lpstr>Commands and Command Handers </vt:lpstr>
      <vt:lpstr>Migrating to CQRS</vt:lpstr>
      <vt:lpstr>Domain Driven Design (DDD)</vt:lpstr>
      <vt:lpstr>Domain Driven Design (DDD)</vt:lpstr>
      <vt:lpstr>Entity or Value Object?</vt:lpstr>
      <vt:lpstr>Entity or Value Object?</vt:lpstr>
      <vt:lpstr>Domain Driven Design (DDD)</vt:lpstr>
      <vt:lpstr>Domain Driven Design (DDD)</vt:lpstr>
      <vt:lpstr>Overview</vt:lpstr>
      <vt:lpstr>Domain Events</vt:lpstr>
      <vt:lpstr>Domain Events</vt:lpstr>
      <vt:lpstr>Domain Events</vt:lpstr>
      <vt:lpstr>Migrating to CQRS</vt:lpstr>
      <vt:lpstr>Your Wallet</vt:lpstr>
      <vt:lpstr>Event Storage </vt:lpstr>
      <vt:lpstr>Event Sourcing </vt:lpstr>
      <vt:lpstr>Domain Events</vt:lpstr>
      <vt:lpstr>Domain Events</vt:lpstr>
      <vt:lpstr>Event Store</vt:lpstr>
      <vt:lpstr>Don’t give your gun to the monkey</vt:lpstr>
      <vt:lpstr>Read Model </vt:lpstr>
      <vt:lpstr>Eventual Consistency </vt:lpstr>
      <vt:lpstr>Other Concerns</vt:lpstr>
      <vt:lpstr>SAGA</vt:lpstr>
      <vt:lpstr>Testing</vt:lpstr>
      <vt:lpstr>Summary</vt:lpstr>
      <vt:lpstr>Resources</vt:lpstr>
      <vt:lpstr>Questions?</vt:lpstr>
      <vt:lpstr>Challenge of Modeling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2012-04-09T21:16:27Z</dcterms:created>
  <dcterms:modified xsi:type="dcterms:W3CDTF">2012-05-07T16:21:29Z</dcterms:modified>
</cp:coreProperties>
</file>