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97" r:id="rId21"/>
    <p:sldId id="275" r:id="rId22"/>
    <p:sldId id="276" r:id="rId23"/>
    <p:sldId id="282" r:id="rId24"/>
    <p:sldId id="277" r:id="rId25"/>
    <p:sldId id="279" r:id="rId26"/>
    <p:sldId id="280" r:id="rId27"/>
    <p:sldId id="281" r:id="rId28"/>
    <p:sldId id="283" r:id="rId29"/>
    <p:sldId id="285" r:id="rId30"/>
    <p:sldId id="288" r:id="rId31"/>
    <p:sldId id="289" r:id="rId32"/>
    <p:sldId id="290" r:id="rId33"/>
    <p:sldId id="291" r:id="rId34"/>
    <p:sldId id="284" r:id="rId35"/>
    <p:sldId id="286" r:id="rId36"/>
    <p:sldId id="287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hmeed Abdullah" initials="TA" lastIdx="1" clrIdx="0">
    <p:extLst>
      <p:ext uri="{19B8F6BF-5375-455C-9EA6-DF929625EA0E}">
        <p15:presenceInfo xmlns:p15="http://schemas.microsoft.com/office/powerpoint/2012/main" userId="8a39ce6200848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107"/>
    <a:srgbClr val="EBF4F7"/>
    <a:srgbClr val="010415"/>
    <a:srgbClr val="A07E57"/>
    <a:srgbClr val="764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7" autoAdjust="0"/>
    <p:restoredTop sz="94660"/>
  </p:normalViewPr>
  <p:slideViewPr>
    <p:cSldViewPr snapToGrid="0">
      <p:cViewPr>
        <p:scale>
          <a:sx n="75" d="100"/>
          <a:sy n="75" d="100"/>
        </p:scale>
        <p:origin x="8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108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9.418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4-17T19:18:0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18319 14443 0,'0'28'32,"0"-56"77,0-57-93,0 57-16,0-57 15,0 57-15,0-29 16,0-28-16,28 1 16,0 27-16,29-28 15,-1-28-15,29 28 16,-57 1-16,114-30 15,-29 58-15,56-85 16,-56 112-16,0-84 16,57 85-16,28-85 15,-85 56-15,57 29 16,56 0-16,-141-29 16,28 57-16,28 0 15,-28-28-15,28 28 16,1 0-16,-1 0 15,0 0-15,-27 0 16,-1 0 0,-57 0-16,57 0 15,0 0-15,-84 0 16,55 0-16,-27 0 16,-1 0-16,1 0 15,28 0-15,-57 0 16,57 0-16,-57 0 15,85 0-15,-28 0 16,-57-28-16,57 28 16,-57-28-1,29-29-15,-1 57 16,-27-28-16,27 28 16,1-28-16,-29-1 15,-28 1-15,57 0 16,-29 0-1,-28-29-15,28 57 16,-28-57 0,57 1-16,-57-1 15,0 29 1,28 0 0,-28 0-1,0-1-15,0 1 0,0 0 16,0-29-1,0 29-15,0-57 16,0 57 0,0-29-1,0 29 1,0 0 0,0 0-16,0-1 15,0 86 251,-28-57-266,-1 28 15,29 0-15,0 29 16,-56-29 15,28 0-15,28 1 156,0-86-16,0 29-156,0-29 16,28 29-16,-28 0 31,0-29-31,56 57 187,-27 0-171,27 0 0,-27 29-16,-1-1 15,0 0-15,0-28 16,1 28 0,-1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3248B-CAD3-4411-A0C8-671BFD72335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E330-F44E-435D-BE2C-5F5EEACD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LogisticRegression</a:t>
            </a:r>
            <a:r>
              <a:rPr lang="en-US" dirty="0" smtClean="0"/>
              <a:t> work. Minimization</a:t>
            </a:r>
            <a:r>
              <a:rPr lang="en-US" baseline="0" dirty="0" smtClean="0"/>
              <a:t> of loss.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Dhori</a:t>
            </a:r>
            <a:r>
              <a:rPr lang="en-US" dirty="0" smtClean="0"/>
              <a:t> </a:t>
            </a:r>
            <a:r>
              <a:rPr lang="en-US" dirty="0" err="1" smtClean="0"/>
              <a:t>amader</a:t>
            </a:r>
            <a:r>
              <a:rPr lang="en-US" dirty="0" smtClean="0"/>
              <a:t> </a:t>
            </a:r>
            <a:r>
              <a:rPr lang="en-US" dirty="0" err="1" smtClean="0"/>
              <a:t>ekta</a:t>
            </a:r>
            <a:r>
              <a:rPr lang="en-US" dirty="0" smtClean="0"/>
              <a:t> classifier </a:t>
            </a:r>
            <a:r>
              <a:rPr lang="en-US" dirty="0" err="1" smtClean="0"/>
              <a:t>goru</a:t>
            </a:r>
            <a:r>
              <a:rPr lang="en-US" dirty="0" smtClean="0"/>
              <a:t> kina eta</a:t>
            </a:r>
            <a:r>
              <a:rPr lang="en-US" baseline="0" dirty="0" smtClean="0"/>
              <a:t> check kore just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Dhori</a:t>
            </a:r>
            <a:r>
              <a:rPr lang="en-US" dirty="0" smtClean="0"/>
              <a:t> </a:t>
            </a:r>
            <a:r>
              <a:rPr lang="en-US" dirty="0" err="1" smtClean="0"/>
              <a:t>amader</a:t>
            </a:r>
            <a:r>
              <a:rPr lang="en-US" dirty="0" smtClean="0"/>
              <a:t> </a:t>
            </a:r>
            <a:r>
              <a:rPr lang="en-US" dirty="0" err="1" smtClean="0"/>
              <a:t>ekta</a:t>
            </a:r>
            <a:r>
              <a:rPr lang="en-US" dirty="0" smtClean="0"/>
              <a:t> classifier </a:t>
            </a:r>
            <a:r>
              <a:rPr lang="en-US" dirty="0" err="1" smtClean="0"/>
              <a:t>goru</a:t>
            </a:r>
            <a:r>
              <a:rPr lang="en-US" dirty="0" smtClean="0"/>
              <a:t> kina eta</a:t>
            </a:r>
            <a:r>
              <a:rPr lang="en-US" baseline="0" dirty="0" smtClean="0"/>
              <a:t> check kore just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CE330-F44E-435D-BE2C-5F5EEACDBF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F3AF-F04E-49E4-BE55-0EADCBE4818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95EF-7446-4E23-9EEF-A3B8AD185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cikit lear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36" y="2423347"/>
            <a:ext cx="6732778" cy="36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702501"/>
            <a:ext cx="10900029" cy="4278312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Consolas" panose="020B0609020204030204" pitchFamily="49" charset="0"/>
              </a:rPr>
              <a:t>Introduction to Machine Learning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z="3600" dirty="0" smtClean="0">
                <a:latin typeface="Consolas" panose="020B0609020204030204" pitchFamily="49" charset="0"/>
              </a:rPr>
              <a:t>with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sz="9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</a:t>
            </a:r>
            <a:r>
              <a:rPr lang="en-US" dirty="0" smtClean="0"/>
              <a:t> &amp; </a:t>
            </a:r>
            <a:r>
              <a:rPr lang="en-US" dirty="0" err="1" smtClean="0"/>
              <a:t>Overfit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overfit and underfit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051"/>
            <a:ext cx="8768862" cy="493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2738" y="5638800"/>
            <a:ext cx="477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 of Complexity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49" y="3368033"/>
            <a:ext cx="11125629" cy="2252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158" y="3123028"/>
            <a:ext cx="12103762" cy="11136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6908" y="4213628"/>
            <a:ext cx="332509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	MSE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54745" y="4234641"/>
            <a:ext cx="467701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/>
              <a:t>	Loss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1486"/>
            <a:ext cx="10515600" cy="2798152"/>
          </a:xfrm>
        </p:spPr>
        <p:txBody>
          <a:bodyPr/>
          <a:lstStyle/>
          <a:p>
            <a:r>
              <a:rPr lang="en-US" dirty="0" smtClean="0"/>
              <a:t>Penalize coefficients which cause overfitting in the loss function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607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Docu-Xbold" panose="02000503000000020004" pitchFamily="2" charset="0"/>
              </a:rPr>
              <a:t>Regularization</a:t>
            </a:r>
            <a:endParaRPr lang="en-US" sz="6600" b="1" dirty="0">
              <a:solidFill>
                <a:schemeClr val="tx2">
                  <a:lumMod val="50000"/>
                </a:schemeClr>
              </a:solidFill>
              <a:latin typeface="Docu-Xbold" panose="02000503000000020004" pitchFamily="2" charset="0"/>
            </a:endParaRPr>
          </a:p>
        </p:txBody>
      </p:sp>
      <p:sp>
        <p:nvSpPr>
          <p:cNvPr id="6" name="AutoShape 4" descr="Image result for Ridge regularization equation"/>
          <p:cNvSpPr>
            <a:spLocks noChangeAspect="1" noChangeArrowheads="1"/>
          </p:cNvSpPr>
          <p:nvPr/>
        </p:nvSpPr>
        <p:spPr bwMode="auto">
          <a:xfrm>
            <a:off x="3273912" y="4344132"/>
            <a:ext cx="6479687" cy="64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494379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build="p"/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446" y="2580786"/>
            <a:ext cx="10515600" cy="1325563"/>
          </a:xfrm>
        </p:spPr>
        <p:txBody>
          <a:bodyPr/>
          <a:lstStyle/>
          <a:p>
            <a:r>
              <a:rPr lang="en-US" dirty="0" smtClean="0"/>
              <a:t>Notebook Demo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4000" dirty="0" smtClean="0"/>
              <a:t>Ridge Regularization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6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 </a:t>
            </a:r>
          </a:p>
          <a:p>
            <a:r>
              <a:rPr lang="en-US" dirty="0" smtClean="0"/>
              <a:t>Lasso</a:t>
            </a:r>
          </a:p>
          <a:p>
            <a:r>
              <a:rPr lang="en-US" dirty="0" smtClean="0"/>
              <a:t>Elastic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Train-test-split</a:t>
            </a:r>
            <a:br>
              <a:rPr lang="en-US" dirty="0" smtClean="0"/>
            </a:br>
            <a:r>
              <a:rPr lang="en-US" sz="3200" dirty="0" smtClean="0"/>
              <a:t>why we do this?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US" dirty="0" smtClean="0"/>
              <a:t>To test how our model performs prediction on data which it has never seen before</a:t>
            </a:r>
          </a:p>
          <a:p>
            <a:r>
              <a:rPr lang="en-US" dirty="0" smtClean="0"/>
              <a:t>Usually we select test size around 20%-40% of our data set depending on number of Data.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81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Another way to train and test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998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N-fold Cross validation!!!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22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12"/>
            <a:ext cx="12374880" cy="40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73855" cy="1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Discrete classes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Cow?</a:t>
            </a:r>
            <a:endParaRPr lang="en-US" sz="3200" dirty="0"/>
          </a:p>
        </p:txBody>
      </p:sp>
      <p:pic>
        <p:nvPicPr>
          <p:cNvPr id="9220" name="Picture 4" descr="Image result for image of c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3" y="3283078"/>
            <a:ext cx="2815250" cy="20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1750" y="3747324"/>
            <a:ext cx="984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826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Discrete classes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Cow?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2" name="Picture 12" descr="Image result for gu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01" y="3209483"/>
            <a:ext cx="2753171" cy="275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81750" y="3747324"/>
            <a:ext cx="984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565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Discrete classes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Cow?</a:t>
            </a:r>
            <a:endParaRPr lang="en-US" sz="3200" dirty="0"/>
          </a:p>
        </p:txBody>
      </p:sp>
      <p:pic>
        <p:nvPicPr>
          <p:cNvPr id="9220" name="Picture 4" descr="Image result for image of c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3" y="3283078"/>
            <a:ext cx="2815250" cy="20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1750" y="3747324"/>
            <a:ext cx="1591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0.89</a:t>
            </a:r>
            <a:endParaRPr lang="en-US" sz="5000" dirty="0"/>
          </a:p>
        </p:txBody>
      </p:sp>
      <p:sp>
        <p:nvSpPr>
          <p:cNvPr id="11" name="Rectangle 10"/>
          <p:cNvSpPr/>
          <p:nvPr/>
        </p:nvSpPr>
        <p:spPr>
          <a:xfrm>
            <a:off x="7804135" y="4719508"/>
            <a:ext cx="3869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89% probability </a:t>
            </a:r>
          </a:p>
          <a:p>
            <a:r>
              <a:rPr lang="en-US" sz="3200" dirty="0" smtClean="0"/>
              <a:t>of being a cow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60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Pandas</a:t>
            </a:r>
          </a:p>
          <a:p>
            <a:pPr marL="0" indent="0">
              <a:buNone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Discrete classes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103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Cow?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2" name="Picture 12" descr="Image result for gu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01" y="3209483"/>
            <a:ext cx="2753171" cy="275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81750" y="3747324"/>
            <a:ext cx="1472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0.05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4135" y="4719508"/>
            <a:ext cx="3869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5% probability </a:t>
            </a:r>
          </a:p>
          <a:p>
            <a:r>
              <a:rPr lang="en-US" sz="3200" dirty="0" smtClean="0"/>
              <a:t>of being a cow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95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</a:t>
            </a:r>
            <a:r>
              <a:rPr lang="en-US" dirty="0" err="1" smtClean="0"/>
              <a:t>Classfication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207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Class?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81750" y="3747324"/>
            <a:ext cx="984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5</a:t>
            </a:r>
            <a:endParaRPr lang="en-US" sz="5000" dirty="0" smtClean="0"/>
          </a:p>
        </p:txBody>
      </p:sp>
      <p:pic>
        <p:nvPicPr>
          <p:cNvPr id="11266" name="Picture 2" descr="Image result for hand digi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7" y="3168930"/>
            <a:ext cx="2968230" cy="20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Multiclass </a:t>
            </a:r>
            <a:r>
              <a:rPr lang="en-US" dirty="0" err="1" smtClean="0"/>
              <a:t>Classfication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0960" y="2804160"/>
            <a:ext cx="2123440" cy="298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6535" y="4001294"/>
            <a:ext cx="1677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Classifier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4135" y="3290094"/>
            <a:ext cx="1207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Class?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81750" y="3747324"/>
            <a:ext cx="984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3</a:t>
            </a:r>
          </a:p>
        </p:txBody>
      </p:sp>
      <p:pic>
        <p:nvPicPr>
          <p:cNvPr id="1229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3" y="265421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8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given 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081" y="225552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3155" y="216431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0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8656" y="3278853"/>
            <a:ext cx="3337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Highest Probability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74160" y="3874869"/>
            <a:ext cx="895997" cy="41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20195" y="2164314"/>
            <a:ext cx="150329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0.0001</a:t>
            </a:r>
          </a:p>
          <a:p>
            <a:r>
              <a:rPr lang="en-US" sz="2500" dirty="0" smtClean="0"/>
              <a:t>0.002</a:t>
            </a:r>
          </a:p>
          <a:p>
            <a:r>
              <a:rPr lang="en-US" sz="2500" dirty="0" smtClean="0"/>
              <a:t>0.006</a:t>
            </a:r>
          </a:p>
          <a:p>
            <a:r>
              <a:rPr lang="en-US" sz="2500" dirty="0" smtClean="0"/>
              <a:t>0.89</a:t>
            </a:r>
          </a:p>
          <a:p>
            <a:r>
              <a:rPr lang="en-US" sz="2500" dirty="0" smtClean="0"/>
              <a:t>0.004</a:t>
            </a:r>
          </a:p>
          <a:p>
            <a:r>
              <a:rPr lang="en-US" sz="2500" dirty="0" smtClean="0"/>
              <a:t>0.00003</a:t>
            </a:r>
          </a:p>
          <a:p>
            <a:r>
              <a:rPr lang="en-US" sz="2500" dirty="0" smtClean="0"/>
              <a:t>0.001</a:t>
            </a:r>
          </a:p>
          <a:p>
            <a:r>
              <a:rPr lang="en-US" sz="2500" dirty="0" smtClean="0"/>
              <a:t>0.005</a:t>
            </a:r>
          </a:p>
          <a:p>
            <a:r>
              <a:rPr lang="en-US" sz="2500" dirty="0" smtClean="0"/>
              <a:t>0.09</a:t>
            </a:r>
          </a:p>
          <a:p>
            <a:r>
              <a:rPr lang="en-US" sz="2500" dirty="0" smtClean="0"/>
              <a:t>0.002</a:t>
            </a:r>
          </a:p>
          <a:p>
            <a:endParaRPr lang="en-US" sz="2500" dirty="0" smtClean="0"/>
          </a:p>
        </p:txBody>
      </p:sp>
      <p:pic>
        <p:nvPicPr>
          <p:cNvPr id="1229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3" y="265421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22241" y="266192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13315" y="257071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1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2241" y="304800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3315" y="295679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2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2241" y="342392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13315" y="333271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3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2561" y="382016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3635" y="372895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4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2401" y="418592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23475" y="409471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5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2401" y="454152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23475" y="445031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6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32401" y="491744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23475" y="482623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7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2401" y="529336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23475" y="520215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8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32401" y="5679441"/>
            <a:ext cx="170688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23475" y="5588234"/>
            <a:ext cx="15856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Classifier 9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Knearest</a:t>
            </a:r>
            <a:r>
              <a:rPr lang="en-US" dirty="0" smtClean="0"/>
              <a:t> Neighbor Classifier</a:t>
            </a:r>
            <a:endParaRPr lang="en-US" dirty="0"/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4" y="2547938"/>
            <a:ext cx="6610985" cy="41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</a:t>
            </a:r>
          </a:p>
          <a:p>
            <a:pPr marL="0" indent="0">
              <a:buNone/>
            </a:pPr>
            <a:r>
              <a:rPr lang="en-US" dirty="0" smtClean="0"/>
              <a:t>Machine</a:t>
            </a:r>
            <a:endParaRPr lang="en-US" dirty="0"/>
          </a:p>
        </p:txBody>
      </p:sp>
      <p:pic>
        <p:nvPicPr>
          <p:cNvPr id="14338" name="Picture 2" descr="Image result for 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934" y="1503203"/>
            <a:ext cx="5320665" cy="51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mage result for decision tree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" y="1825625"/>
            <a:ext cx="631507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16386" name="Picture 2" descr="Image result for Logistic Regression Classifi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7371"/>
            <a:ext cx="65786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Math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an activation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or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446" y="2580786"/>
            <a:ext cx="10515600" cy="1325563"/>
          </a:xfrm>
        </p:spPr>
        <p:txBody>
          <a:bodyPr/>
          <a:lstStyle/>
          <a:p>
            <a:r>
              <a:rPr lang="en-US" dirty="0" smtClean="0"/>
              <a:t>Notebook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Linear Regression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4675" y="0"/>
            <a:ext cx="526732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88" y="2690114"/>
            <a:ext cx="59626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Golam      70Kg          200</a:t>
            </a:r>
          </a:p>
          <a:p>
            <a:pPr marL="0" indent="0">
              <a:buNone/>
            </a:pPr>
            <a:r>
              <a:rPr lang="en-US" dirty="0" smtClean="0"/>
              <a:t>Saddam    60Kg	   100</a:t>
            </a:r>
          </a:p>
          <a:p>
            <a:pPr marL="0" indent="0">
              <a:buNone/>
            </a:pPr>
            <a:r>
              <a:rPr lang="en-US" dirty="0" err="1" smtClean="0"/>
              <a:t>Nur</a:t>
            </a:r>
            <a:r>
              <a:rPr lang="en-US" dirty="0" smtClean="0"/>
              <a:t>	       40Kg	   5</a:t>
            </a:r>
          </a:p>
          <a:p>
            <a:pPr marL="0" indent="0">
              <a:buNone/>
            </a:pPr>
            <a:r>
              <a:rPr lang="en-US" dirty="0" err="1" smtClean="0"/>
              <a:t>Liton</a:t>
            </a:r>
            <a:r>
              <a:rPr lang="en-US" dirty="0"/>
              <a:t> </a:t>
            </a:r>
            <a:r>
              <a:rPr lang="en-US" dirty="0" smtClean="0"/>
              <a:t>        55Kg	   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7" y="1149001"/>
            <a:ext cx="4827268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8638" y="23207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dirty="0" smtClean="0">
                <a:solidFill>
                  <a:srgbClr val="7030A0"/>
                </a:solidFill>
              </a:rPr>
              <a:t>ওজন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236" y="23197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dirty="0" smtClean="0">
                <a:solidFill>
                  <a:srgbClr val="7030A0"/>
                </a:solidFill>
              </a:rPr>
              <a:t>গায়ের জোড়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 -&gt; 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 smtClean="0"/>
              <a:t>SVM -&gt;     c , </a:t>
            </a:r>
            <a:r>
              <a:rPr lang="el-GR" dirty="0" smtClean="0"/>
              <a:t>λ</a:t>
            </a:r>
            <a:endParaRPr lang="en-US" dirty="0" smtClean="0"/>
          </a:p>
          <a:p>
            <a:r>
              <a:rPr lang="en-US" dirty="0" smtClean="0"/>
              <a:t>K Neighbor Classifier -&gt; 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chose these values correctly?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different values from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like tuning a PID controller.</a:t>
            </a:r>
          </a:p>
          <a:p>
            <a:r>
              <a:rPr lang="en-US" dirty="0" smtClean="0"/>
              <a:t>Or tell the model to try different things by itself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this we use    </a:t>
            </a:r>
            <a:r>
              <a:rPr lang="en-US" dirty="0" err="1" smtClean="0">
                <a:latin typeface="Consolas" panose="020B0609020204030204" pitchFamily="49" charset="0"/>
              </a:rPr>
              <a:t>GridSearch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3430119"/>
            <a:ext cx="5825172" cy="33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Lets try it on </a:t>
            </a:r>
            <a:r>
              <a:rPr lang="en-US" dirty="0" err="1" smtClean="0"/>
              <a:t>Kneighbor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specify here, number of neighbors to search for.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6345"/>
            <a:ext cx="7477125" cy="207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082845"/>
            <a:ext cx="7153275" cy="369332"/>
          </a:xfrm>
          <a:prstGeom prst="rect">
            <a:avLst/>
          </a:prstGeom>
          <a:solidFill>
            <a:srgbClr val="EBF4F7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10415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rgbClr val="010415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dirty="0" smtClean="0">
                <a:solidFill>
                  <a:srgbClr val="010415"/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rgbClr val="010415"/>
                </a:solidFill>
                <a:latin typeface="Consolas" panose="020B0609020204030204" pitchFamily="49" charset="0"/>
              </a:rPr>
              <a:t>GridSearchCV</a:t>
            </a:r>
            <a:endParaRPr lang="en-US" dirty="0">
              <a:solidFill>
                <a:srgbClr val="01041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627472" cy="1801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2056"/>
            <a:ext cx="9586122" cy="15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Imputation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fixes dataset by filling empty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" y="3285172"/>
            <a:ext cx="9115425" cy="1019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594840" y="4222440"/>
              <a:ext cx="1750680" cy="987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5480" y="4213080"/>
                <a:ext cx="1769400" cy="1006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6096000" y="5241615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edian</a:t>
            </a:r>
          </a:p>
          <a:p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latin typeface="Consolas" panose="020B0609020204030204" pitchFamily="49" charset="0"/>
              </a:rPr>
              <a:t>ost_frequent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67" y="5824538"/>
            <a:ext cx="6516486" cy="8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Scaling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Scales data to zero mean and 1 SD for easy fitting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82" y="2954020"/>
            <a:ext cx="7153275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082" y="3469957"/>
            <a:ext cx="7153275" cy="369332"/>
          </a:xfrm>
          <a:prstGeom prst="rect">
            <a:avLst/>
          </a:prstGeom>
          <a:solidFill>
            <a:srgbClr val="EBF4F7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10415"/>
                </a:solidFill>
                <a:latin typeface="Consolas" panose="020B0609020204030204" pitchFamily="49" charset="0"/>
              </a:rPr>
              <a:t>Scalar = </a:t>
            </a:r>
            <a:r>
              <a:rPr lang="en-US" dirty="0" err="1" smtClean="0">
                <a:solidFill>
                  <a:srgbClr val="010415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 smtClean="0">
                <a:solidFill>
                  <a:srgbClr val="010415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1041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with the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2276"/>
            <a:ext cx="8625035" cy="1206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65928"/>
            <a:ext cx="9718041" cy="2171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974" y="2547016"/>
            <a:ext cx="8636259" cy="369332"/>
          </a:xfrm>
          <a:prstGeom prst="rect">
            <a:avLst/>
          </a:prstGeom>
          <a:solidFill>
            <a:srgbClr val="EBF4F7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1107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rgbClr val="2F1107"/>
                </a:solidFill>
                <a:latin typeface="Consolas" panose="020B0609020204030204" pitchFamily="49" charset="0"/>
              </a:rPr>
              <a:t>sklearn.pipeline</a:t>
            </a:r>
            <a:r>
              <a:rPr lang="en-US" dirty="0" smtClean="0">
                <a:solidFill>
                  <a:srgbClr val="2F1107"/>
                </a:solidFill>
                <a:latin typeface="Consolas" panose="020B0609020204030204" pitchFamily="49" charset="0"/>
              </a:rPr>
              <a:t> import Pipeline</a:t>
            </a:r>
            <a:endParaRPr lang="en-US" dirty="0">
              <a:solidFill>
                <a:srgbClr val="2F110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</a:t>
            </a:r>
            <a:r>
              <a:rPr lang="en-US" dirty="0" smtClean="0"/>
              <a:t> and pipelining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4534476"/>
            <a:ext cx="7056122" cy="460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540057"/>
            <a:ext cx="7056122" cy="954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1825625"/>
            <a:ext cx="7056123" cy="1674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6240" y="3605535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pipelineStep</a:t>
            </a:r>
            <a:r>
              <a:rPr lang="en-US" dirty="0" smtClean="0"/>
              <a:t> _ _ </a:t>
            </a:r>
            <a:r>
              <a:rPr lang="en-US" dirty="0" err="1" smtClean="0"/>
              <a:t>parametername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680" y="2437765"/>
            <a:ext cx="10515600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my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Confusion Matrix</a:t>
                </a:r>
              </a:p>
              <a:p>
                <a:r>
                  <a:rPr lang="en-US" dirty="0" smtClean="0"/>
                  <a:t>Accuracy (RMSE,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test)    -&gt; not always the best answer</a:t>
                </a:r>
              </a:p>
              <a:p>
                <a:r>
                  <a:rPr lang="en-US" dirty="0" smtClean="0"/>
                  <a:t>Classification Report </a:t>
                </a:r>
              </a:p>
              <a:p>
                <a:pPr lvl="1"/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F1-Score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oss function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79" y="0"/>
            <a:ext cx="6384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Loss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mean square error equ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8" y="2584360"/>
            <a:ext cx="4946489" cy="136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0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560" y="2955925"/>
            <a:ext cx="10515600" cy="1325563"/>
          </a:xfrm>
        </p:spPr>
        <p:txBody>
          <a:bodyPr/>
          <a:lstStyle/>
          <a:p>
            <a:r>
              <a:rPr lang="bn-IN" sz="6600" dirty="0" smtClean="0">
                <a:solidFill>
                  <a:schemeClr val="accent1"/>
                </a:solidFill>
              </a:rPr>
              <a:t>শ্যাষ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vs weight/intercept</a:t>
            </a:r>
            <a:endParaRPr lang="en-US" dirty="0"/>
          </a:p>
        </p:txBody>
      </p:sp>
      <p:pic>
        <p:nvPicPr>
          <p:cNvPr id="4098" name="Picture 2" descr="Image result for mean squared error grap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8" y="1690688"/>
            <a:ext cx="81214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ean squared error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85" y="1690688"/>
            <a:ext cx="81214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33723" y="1690688"/>
            <a:ext cx="1875147" cy="16192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17641" y="5696612"/>
            <a:ext cx="202561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b</a:t>
            </a:r>
            <a:endParaRPr lang="en-US" sz="2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88823" y="5696612"/>
            <a:ext cx="2025617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m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44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Adams</a:t>
            </a:r>
          </a:p>
          <a:p>
            <a:r>
              <a:rPr lang="en-US" dirty="0" err="1" smtClean="0"/>
              <a:t>Adagrad</a:t>
            </a:r>
            <a:endParaRPr lang="en-US" dirty="0" smtClean="0"/>
          </a:p>
          <a:p>
            <a:r>
              <a:rPr lang="en-US" dirty="0" smtClean="0"/>
              <a:t>Particle Swarm </a:t>
            </a:r>
          </a:p>
          <a:p>
            <a:r>
              <a:rPr lang="en-US" sz="3500" dirty="0"/>
              <a:t>Gradient Decent</a:t>
            </a:r>
          </a:p>
          <a:p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04693" y="2384104"/>
                <a:ext cx="6049107" cy="82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𝑜𝑙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25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5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5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93" y="2384104"/>
                <a:ext cx="6049107" cy="823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04693" y="3589610"/>
                <a:ext cx="6049107" cy="82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𝑛𝑒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𝑜𝑙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25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5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5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93" y="3589610"/>
                <a:ext cx="604910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26" y="142386"/>
            <a:ext cx="10515600" cy="1325563"/>
          </a:xfrm>
        </p:spPr>
        <p:txBody>
          <a:bodyPr/>
          <a:lstStyle/>
          <a:p>
            <a:r>
              <a:rPr lang="en-US" dirty="0" smtClean="0"/>
              <a:t>Notebook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07" y="1125862"/>
            <a:ext cx="11742238" cy="57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polynomial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82" y="1683788"/>
            <a:ext cx="6961554" cy="44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olynomial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95" y="1451584"/>
            <a:ext cx="6616241" cy="54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Image result for polynomial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61" y="82183"/>
            <a:ext cx="8522733" cy="640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56338" y="4001294"/>
            <a:ext cx="3739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</a:rPr>
              <a:t>Bad Idea</a:t>
            </a:r>
            <a:endParaRPr 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385</Words>
  <Application>Microsoft Office PowerPoint</Application>
  <PresentationFormat>Widescreen</PresentationFormat>
  <Paragraphs>164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Docu-Xbold</vt:lpstr>
      <vt:lpstr>Vrinda</vt:lpstr>
      <vt:lpstr>Wingdings</vt:lpstr>
      <vt:lpstr>Office Theme</vt:lpstr>
      <vt:lpstr>Introduction to Machine Learning  with  </vt:lpstr>
      <vt:lpstr>Libraries </vt:lpstr>
      <vt:lpstr>Linear Regression</vt:lpstr>
      <vt:lpstr>Loss</vt:lpstr>
      <vt:lpstr>Error vs weight/intercept</vt:lpstr>
      <vt:lpstr>Optimizer</vt:lpstr>
      <vt:lpstr>Notebook Demo</vt:lpstr>
      <vt:lpstr>Polynomial Regression</vt:lpstr>
      <vt:lpstr>PowerPoint Presentation</vt:lpstr>
      <vt:lpstr>Underfit &amp; Overfit</vt:lpstr>
      <vt:lpstr>Solution?</vt:lpstr>
      <vt:lpstr>Notebook Demo     Ridge Regularization</vt:lpstr>
      <vt:lpstr>Regularization types</vt:lpstr>
      <vt:lpstr>Train-test-split why we do this?</vt:lpstr>
      <vt:lpstr>N-fold Cross validation!!!</vt:lpstr>
      <vt:lpstr>PowerPoint Presentation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 Models</vt:lpstr>
      <vt:lpstr>Classification Models</vt:lpstr>
      <vt:lpstr>Decision Tree Classifier</vt:lpstr>
      <vt:lpstr>Logistic Regression</vt:lpstr>
      <vt:lpstr>Underlying Math</vt:lpstr>
      <vt:lpstr>Notebook Demo</vt:lpstr>
      <vt:lpstr>Hyper Parameter Tuning</vt:lpstr>
      <vt:lpstr>Try different values from intuition</vt:lpstr>
      <vt:lpstr>GridSearch  Lets try it on Kneighbor Classifier</vt:lpstr>
      <vt:lpstr>Decision Tree Classifier</vt:lpstr>
      <vt:lpstr>Some Preprocessing of Data</vt:lpstr>
      <vt:lpstr>Some Preprocessing of Data</vt:lpstr>
      <vt:lpstr>Pipelining</vt:lpstr>
      <vt:lpstr>GridSearch and pipelining</vt:lpstr>
      <vt:lpstr>Demo</vt:lpstr>
      <vt:lpstr>How good is my model</vt:lpstr>
      <vt:lpstr>শ্যাষ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with  Scikit-learn</dc:title>
  <dc:creator>Tahmeed Abdullah</dc:creator>
  <cp:lastModifiedBy>Tahmeed Abdullah</cp:lastModifiedBy>
  <cp:revision>33</cp:revision>
  <dcterms:created xsi:type="dcterms:W3CDTF">2019-04-17T15:57:34Z</dcterms:created>
  <dcterms:modified xsi:type="dcterms:W3CDTF">2019-04-18T17:17:13Z</dcterms:modified>
</cp:coreProperties>
</file>