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7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180"/>
    <p:restoredTop sz="94660"/>
  </p:normalViewPr>
  <p:slideViewPr>
    <p:cSldViewPr snapToGrid="0">
      <p:cViewPr>
        <p:scale>
          <a:sx n="112" d="100"/>
          <a:sy n="112" d="100"/>
        </p:scale>
        <p:origin x="-756" y="-78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handoutMaster" Target="handoutMasters/handout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B64A10B-D836-4F33-AF5D-2DF241F1E3B5}" type="datetime1">
              <a:rPr lang="ru-RU"/>
              <a:pPr lvl="0">
                <a:defRPr/>
              </a:pPr>
              <a:t>16-03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58A8864-B940-4891-84A8-159BFE7EF1F8}" type="slidenum">
              <a:rPr lang="ru-RU"/>
              <a:pPr lvl="0"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34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84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0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44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707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3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35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2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2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8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2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3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3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65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524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64B1-9277-4229-A464-9D3DEB4693E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6D79F7-2730-4C88-B5F5-E065018A7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86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jpeg"  /><Relationship Id="rId3" Type="http://schemas.openxmlformats.org/officeDocument/2006/relationships/image" Target="../media/image2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0"/>
          </p:nvPr>
        </p:nvSpPr>
        <p:spPr>
          <a:xfrm>
            <a:off x="1087273" y="1280176"/>
            <a:ext cx="7766936" cy="849085"/>
          </a:xfrm>
        </p:spPr>
        <p:txBody>
          <a:bodyPr/>
          <a:lstStyle/>
          <a:p>
            <a:pPr algn="ctr">
              <a:defRPr/>
            </a:pPr>
            <a:r>
              <a:rPr lang="ru-RU" sz="4400">
                <a:solidFill>
                  <a:srgbClr val="00b0f0"/>
                </a:solidFill>
                <a:latin typeface="Rockwell Extra Bold"/>
              </a:rPr>
              <a:t> </a:t>
            </a:r>
            <a:r>
              <a:rPr lang="en-US" sz="4400">
                <a:solidFill>
                  <a:srgbClr val="00b0f0"/>
                </a:solidFill>
                <a:latin typeface="Rockwell Extra Bold"/>
              </a:rPr>
              <a:t>SAFE  THE PLANET</a:t>
            </a:r>
            <a:endParaRPr lang="ru-RU" sz="440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914399" y="6953757"/>
            <a:ext cx="1028700" cy="421414"/>
          </a:xfrm>
        </p:spPr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7871" y="2205535"/>
            <a:ext cx="2181908" cy="21819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527800" y="4574541"/>
            <a:ext cx="4114800" cy="1786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100">
                <a:solidFill>
                  <a:schemeClr val="bg2">
                    <a:lumMod val="50000"/>
                  </a:schemeClr>
                </a:solidFill>
              </a:rPr>
              <a:t>  </a:t>
            </a:r>
            <a:endParaRPr lang="ru-RU" sz="110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ru-RU" sz="1400" b="1" u="sng">
                <a:solidFill>
                  <a:schemeClr val="bg2">
                    <a:lumMod val="50000"/>
                  </a:schemeClr>
                </a:solidFill>
              </a:rPr>
              <a:t>Автор:</a:t>
            </a:r>
            <a:r>
              <a:rPr lang="ru-RU" sz="1400">
                <a:solidFill>
                  <a:schemeClr val="bg2">
                    <a:lumMod val="50000"/>
                  </a:schemeClr>
                </a:solidFill>
              </a:rPr>
              <a:t>  Кыдыров Атай Жумадилович</a:t>
            </a:r>
            <a:endParaRPr lang="ru-RU" sz="140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ru-RU" sz="1400">
                <a:solidFill>
                  <a:schemeClr val="bg2">
                    <a:lumMod val="50000"/>
                  </a:schemeClr>
                </a:solidFill>
              </a:rPr>
              <a:t>             МБОУ Лицей №174, класс7Б</a:t>
            </a:r>
            <a:endParaRPr lang="ru-RU" sz="140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ru-RU" sz="1400" b="1" u="sng">
                <a:solidFill>
                  <a:schemeClr val="bg2">
                    <a:lumMod val="50000"/>
                  </a:schemeClr>
                </a:solidFill>
              </a:rPr>
              <a:t>Автор</a:t>
            </a:r>
            <a:r>
              <a:rPr lang="ru-RU" sz="1400">
                <a:solidFill>
                  <a:schemeClr val="bg2">
                    <a:lumMod val="50000"/>
                  </a:schemeClr>
                </a:solidFill>
              </a:rPr>
              <a:t>:  Кошкарев Игорь Евгеньевич</a:t>
            </a:r>
            <a:endParaRPr lang="ru-RU" sz="140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ru-RU" sz="1400">
                <a:solidFill>
                  <a:schemeClr val="bg2">
                    <a:lumMod val="50000"/>
                  </a:schemeClr>
                </a:solidFill>
              </a:rPr>
              <a:t>             МБОУ №175, класс 8Б</a:t>
            </a:r>
            <a:endParaRPr lang="ru-RU" sz="140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ru-RU" sz="1400" b="1" u="sng">
                <a:solidFill>
                  <a:schemeClr val="bg2">
                    <a:lumMod val="50000"/>
                  </a:schemeClr>
                </a:solidFill>
              </a:rPr>
              <a:t>Руководитель:</a:t>
            </a:r>
            <a:r>
              <a:rPr lang="ru-RU" sz="1400" b="1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400">
                <a:solidFill>
                  <a:schemeClr val="bg2">
                    <a:lumMod val="50000"/>
                  </a:schemeClr>
                </a:solidFill>
              </a:rPr>
              <a:t>Солощенко Наталья   </a:t>
            </a:r>
            <a:br>
              <a:rPr lang="ru-RU" sz="140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400">
                <a:solidFill>
                  <a:schemeClr val="bg2">
                    <a:lumMod val="50000"/>
                  </a:schemeClr>
                </a:solidFill>
              </a:rPr>
              <a:t>                         Владимировна  </a:t>
            </a:r>
            <a:br>
              <a:rPr lang="ru-RU" sz="140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400">
                <a:solidFill>
                  <a:schemeClr val="bg2">
                    <a:lumMod val="50000"/>
                  </a:schemeClr>
                </a:solidFill>
              </a:rPr>
              <a:t>                         МБОУ Лицей №174</a:t>
            </a:r>
            <a:r>
              <a:rPr lang="en-AU" sz="1400">
                <a:solidFill>
                  <a:schemeClr val="bg2">
                    <a:lumMod val="50000"/>
                  </a:schemeClr>
                </a:solidFill>
              </a:rPr>
              <a:t>                          </a:t>
            </a:r>
            <a:endParaRPr lang="ru-RU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32000" y="826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XXV</a:t>
            </a:r>
            <a:r>
              <a:rPr lang="ru-RU" sz="1400" b="1">
                <a:solidFill>
                  <a:schemeClr val="bg2">
                    <a:lumMod val="50000"/>
                  </a:schemeClr>
                </a:solidFill>
              </a:rPr>
              <a:t> городской форум учащихся и студентов «Содружество»</a:t>
            </a:r>
            <a:endParaRPr lang="ru-RU" sz="1400" b="1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ru-RU" sz="1400" b="1">
                <a:solidFill>
                  <a:schemeClr val="bg2">
                    <a:lumMod val="50000"/>
                  </a:schemeClr>
                </a:solidFill>
              </a:rPr>
              <a:t>(муниципальный этап краевого молодежного форума </a:t>
            </a:r>
            <a:endParaRPr lang="ru-RU" sz="1400" b="1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ru-RU" sz="1400" b="1">
                <a:solidFill>
                  <a:schemeClr val="bg2">
                    <a:lumMod val="50000"/>
                  </a:schemeClr>
                </a:solidFill>
              </a:rPr>
              <a:t>«Научно-технический потенциал Сибири») </a:t>
            </a:r>
            <a:endParaRPr lang="ru-RU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85185" y="6344256"/>
            <a:ext cx="3011805" cy="359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bg2">
                    <a:lumMod val="50000"/>
                  </a:schemeClr>
                </a:solidFill>
              </a:rPr>
              <a:t>ЗАТО г. Зеленогорск  2019</a:t>
            </a:r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470" y="201385"/>
            <a:ext cx="7963592" cy="1320800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ru-RU" altLang="en-US" sz="6600" dirty="0">
                <a:solidFill>
                  <a:srgbClr val="0F832D"/>
                </a:solidFill>
                <a:latin typeface="Franklin Gothic Heavy"/>
              </a:rPr>
              <a:t>В </a:t>
            </a:r>
            <a:r>
              <a:rPr lang="ru-RU" altLang="en-US" sz="6600" dirty="0" smtClean="0">
                <a:solidFill>
                  <a:srgbClr val="0F832D"/>
                </a:solidFill>
                <a:latin typeface="Franklin Gothic Heavy"/>
              </a:rPr>
              <a:t>БУДУЩЕМ МЫ</a:t>
            </a:r>
            <a:endParaRPr lang="ru-RU" altLang="en-US" sz="6600" dirty="0">
              <a:solidFill>
                <a:srgbClr val="0F832D"/>
              </a:solidFill>
              <a:latin typeface="Franklin Gothic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91" y="1604357"/>
            <a:ext cx="8596668" cy="376503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Добавим возможность </a:t>
            </a:r>
            <a:r>
              <a:rPr lang="ru-RU" altLang="en-US" dirty="0"/>
              <a:t>создания </a:t>
            </a:r>
            <a:r>
              <a:rPr lang="ru-RU" altLang="en-US" dirty="0" err="1" smtClean="0"/>
              <a:t>аватаров</a:t>
            </a:r>
            <a:r>
              <a:rPr lang="en-US" altLang="en-US" dirty="0" smtClean="0"/>
              <a:t>;</a:t>
            </a:r>
            <a:endParaRPr lang="ru-RU" altLang="en-US" dirty="0"/>
          </a:p>
          <a:p>
            <a:pPr>
              <a:defRPr/>
            </a:pPr>
            <a:r>
              <a:rPr lang="ru-RU" altLang="en-US" dirty="0"/>
              <a:t>З</a:t>
            </a:r>
            <a:r>
              <a:rPr lang="ru-RU" altLang="en-US" dirty="0" smtClean="0"/>
              <a:t>апрограммируем приложение </a:t>
            </a:r>
            <a:r>
              <a:rPr lang="ru-RU" altLang="en-US" dirty="0"/>
              <a:t>по сайту для большего </a:t>
            </a:r>
            <a:r>
              <a:rPr lang="ru-RU" altLang="en-US" dirty="0" smtClean="0"/>
              <a:t>удобства</a:t>
            </a:r>
            <a:r>
              <a:rPr lang="en-US" altLang="en-US" dirty="0" smtClean="0"/>
              <a:t>;</a:t>
            </a:r>
            <a:endParaRPr lang="ru-RU" altLang="en-US" dirty="0"/>
          </a:p>
          <a:p>
            <a:pPr>
              <a:defRPr/>
            </a:pPr>
            <a:r>
              <a:rPr lang="ru-RU" altLang="en-US" dirty="0"/>
              <a:t>А</a:t>
            </a:r>
            <a:r>
              <a:rPr lang="ru-RU" altLang="en-US" dirty="0" smtClean="0"/>
              <a:t>даптируем </a:t>
            </a:r>
            <a:r>
              <a:rPr lang="ru-RU" altLang="en-US" dirty="0"/>
              <a:t>под </a:t>
            </a:r>
            <a:r>
              <a:rPr lang="ru-RU" altLang="en-US" dirty="0" smtClean="0"/>
              <a:t>смартфоны</a:t>
            </a:r>
            <a:r>
              <a:rPr lang="en-US" altLang="en-US" dirty="0" smtClean="0"/>
              <a:t>;</a:t>
            </a:r>
            <a:endParaRPr lang="ru-RU" altLang="en-US" dirty="0"/>
          </a:p>
          <a:p>
            <a:pPr>
              <a:defRPr/>
            </a:pPr>
            <a:r>
              <a:rPr lang="ru-RU" altLang="en-US" dirty="0" smtClean="0"/>
              <a:t>Купим домен для публикации сайта</a:t>
            </a:r>
            <a:r>
              <a:rPr lang="en-US" altLang="en-US" dirty="0" smtClean="0"/>
              <a:t>;</a:t>
            </a:r>
            <a:endParaRPr lang="ru-RU" altLang="en-US" dirty="0"/>
          </a:p>
          <a:p>
            <a:pPr>
              <a:defRPr/>
            </a:pPr>
            <a:r>
              <a:rPr lang="ru-RU" altLang="en-US" dirty="0" smtClean="0"/>
              <a:t>Создадим сортировку </a:t>
            </a:r>
            <a:r>
              <a:rPr lang="ru-RU" altLang="en-US" dirty="0"/>
              <a:t>в поисковике по теме </a:t>
            </a:r>
            <a:r>
              <a:rPr lang="ru-RU" altLang="en-US" dirty="0" smtClean="0"/>
              <a:t>петиций</a:t>
            </a:r>
            <a:r>
              <a:rPr lang="en-US" altLang="en-US" dirty="0" smtClean="0"/>
              <a:t>;</a:t>
            </a:r>
            <a:endParaRPr lang="ru-RU" altLang="en-US" dirty="0"/>
          </a:p>
          <a:p>
            <a:pPr>
              <a:defRPr/>
            </a:pPr>
            <a:r>
              <a:rPr lang="ru-RU" altLang="en-US" dirty="0" smtClean="0"/>
              <a:t>Добавим возможность </a:t>
            </a:r>
            <a:r>
              <a:rPr lang="ru-RU" altLang="en-US" dirty="0"/>
              <a:t>выкладывания постов пользователем о защите </a:t>
            </a:r>
            <a:r>
              <a:rPr lang="ru-RU" altLang="en-US" dirty="0" smtClean="0"/>
              <a:t>природы</a:t>
            </a:r>
            <a:r>
              <a:rPr lang="en-US" altLang="en-US" dirty="0" smtClean="0"/>
              <a:t>;</a:t>
            </a:r>
            <a:endParaRPr lang="ru-RU" altLang="en-US" dirty="0"/>
          </a:p>
          <a:p>
            <a:pPr>
              <a:defRPr/>
            </a:pPr>
            <a:r>
              <a:rPr lang="ru-RU" altLang="en-US" dirty="0"/>
              <a:t>Д</a:t>
            </a:r>
            <a:r>
              <a:rPr lang="ru-RU" altLang="en-US" dirty="0" smtClean="0"/>
              <a:t>обавим </a:t>
            </a:r>
            <a:r>
              <a:rPr lang="ru-RU" altLang="en-US" dirty="0"/>
              <a:t>больше тем для </a:t>
            </a:r>
            <a:r>
              <a:rPr lang="ru-RU" altLang="en-US" dirty="0" smtClean="0"/>
              <a:t>петиций</a:t>
            </a:r>
            <a:r>
              <a:rPr lang="en-US" altLang="en-US" dirty="0"/>
              <a:t>.</a:t>
            </a:r>
            <a:endParaRPr lang="ru-RU" altLang="en-US" dirty="0"/>
          </a:p>
          <a:p>
            <a:pPr>
              <a:defRPr/>
            </a:pPr>
            <a:endParaRPr lang="ru-RU" altLang="en-US" dirty="0"/>
          </a:p>
        </p:txBody>
      </p:sp>
      <p:pic>
        <p:nvPicPr>
          <p:cNvPr id="1026" name="Picture 2" descr="https://cdn0.iconfinder.com/data/icons/kameleon-free-pack/110/Clipboard-Pla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15" y="4595899"/>
            <a:ext cx="1839479" cy="183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1.iconfinder.com/data/icons/locations-redesign/48/Business1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15" y="5364105"/>
            <a:ext cx="1003036" cy="10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infographic-bar-vol-9-1/512/1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22" y="5032776"/>
            <a:ext cx="1315778" cy="13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50535" cy="1320800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rgbClr val="0F832D"/>
                </a:solidFill>
                <a:latin typeface="Franklin Gothic Heavy" panose="020B0903020102020204" pitchFamily="34" charset="0"/>
              </a:rPr>
              <a:t>ЗАКЛЮЧЕНИЕ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1930401"/>
            <a:ext cx="7361766" cy="411096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Мы создали сайт, который укажет на многие мировые проблемы и поможет обратить внимание на их возможные решения, используя конструкции базы данных </a:t>
            </a:r>
            <a:r>
              <a:rPr lang="en-US" dirty="0" err="1"/>
              <a:t>PhpMyAdmin</a:t>
            </a:r>
            <a:r>
              <a:rPr lang="ru-RU" dirty="0"/>
              <a:t>, создавая дизайн при помощи </a:t>
            </a:r>
            <a:r>
              <a:rPr lang="en-US" dirty="0"/>
              <a:t>HTML</a:t>
            </a:r>
            <a:r>
              <a:rPr lang="ru-RU" dirty="0"/>
              <a:t> и </a:t>
            </a:r>
            <a:r>
              <a:rPr lang="en-US" dirty="0" smtClean="0"/>
              <a:t>CSS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При создании этого сайта мы научились использовать базы данных </a:t>
            </a:r>
            <a:r>
              <a:rPr lang="en-US" dirty="0" err="1"/>
              <a:t>PhpMyAdmin</a:t>
            </a:r>
            <a:r>
              <a:rPr lang="ru-RU" dirty="0"/>
              <a:t>, а также узнали об особенностях языка программирования </a:t>
            </a:r>
            <a:r>
              <a:rPr lang="en-US" dirty="0" err="1" smtClean="0"/>
              <a:t>php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/>
              <a:t>Также  мы узнали больше о мировых проблемах и углубились в эту тему. Мы нашли проблемы, о существовании которых и не </a:t>
            </a:r>
            <a:r>
              <a:rPr lang="ru-RU" dirty="0" smtClean="0"/>
              <a:t>подозревали.</a:t>
            </a:r>
            <a:endParaRPr lang="ru-RU" dirty="0"/>
          </a:p>
          <a:p>
            <a:r>
              <a:rPr lang="ru-RU" dirty="0"/>
              <a:t>Система этого сайта может понадобиться многим компаниям для того чтобы находить решения внутренних и внешних </a:t>
            </a:r>
            <a:r>
              <a:rPr lang="ru-RU" dirty="0" smtClean="0"/>
              <a:t>проблем.</a:t>
            </a:r>
            <a:endParaRPr lang="ru-RU" dirty="0"/>
          </a:p>
          <a:p>
            <a:r>
              <a:rPr lang="ru-RU" dirty="0"/>
              <a:t>Мы считаем, что наш сайт станет популярным и поможет решить многие мировые проблемы, улучшив жизнь многим людям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 descr="https://cdn4.iconfinder.com/data/icons/file-names-25/512/41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69" y="4944732"/>
            <a:ext cx="924156" cy="92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dn4.iconfinder.com/data/icons/file-names-25/512/38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69" y="2112796"/>
            <a:ext cx="922817" cy="92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cdn4.iconfinder.com/data/icons/file-names-25/512/7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70" y="3528095"/>
            <a:ext cx="924155" cy="9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0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774" y="194794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rgbClr val="0F832D"/>
                </a:solidFill>
                <a:latin typeface="Franklin Gothic Heavy" panose="020B0903020102020204" pitchFamily="34" charset="0"/>
              </a:rPr>
              <a:t>СПАСИБО ЗА ВНИМАНИЕ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47949"/>
            <a:ext cx="8765924" cy="415359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cdn3.iconfinder.com/data/icons/eco-flat-2/512/Eco_leaves_nature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71" y="1461656"/>
            <a:ext cx="1397866" cy="13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3.iconfinder.com/data/icons/eco-flat-2/512/Eco_leaves_nature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925" y="2307300"/>
            <a:ext cx="1227917" cy="144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0487" y="108066"/>
            <a:ext cx="7968904" cy="1320800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rgbClr val="0F832D"/>
                </a:solidFill>
                <a:latin typeface="Franklin Gothic Heavy" panose="020B0903020102020204" pitchFamily="34" charset="0"/>
                <a:cs typeface="Aparajita" panose="020B0604020202020204" pitchFamily="34" charset="0"/>
              </a:rPr>
              <a:t>АКТУАЛЬНОСТЬ</a:t>
            </a:r>
            <a:endParaRPr lang="ru-RU" sz="7200" dirty="0">
              <a:solidFill>
                <a:srgbClr val="0F832D"/>
              </a:solidFill>
              <a:latin typeface="Franklin Gothic Heavy" panose="020B09030201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0585" y="1537855"/>
            <a:ext cx="8596668" cy="3017521"/>
          </a:xfrm>
        </p:spPr>
        <p:txBody>
          <a:bodyPr>
            <a:normAutofit/>
          </a:bodyPr>
          <a:lstStyle/>
          <a:p>
            <a:r>
              <a:rPr lang="ru-RU" sz="2000" dirty="0"/>
              <a:t>Разрешение мировых проблем всегда трудно осуществить, особенно для простого человека, ведь имея желание изменить его он не может повлиять на огромное, независящее от него окружение. </a:t>
            </a:r>
          </a:p>
          <a:p>
            <a:r>
              <a:rPr lang="ru-RU" sz="2000" dirty="0"/>
              <a:t>Наш сайт позволит это сделать. А именно рассказать о своих мыслях насчет решений людям при помощи чата и дальнейшего создания петиции, основанной на найденном решении, которое будет оцениваться всеми пользователями сайта. </a:t>
            </a:r>
          </a:p>
        </p:txBody>
      </p:sp>
      <p:pic>
        <p:nvPicPr>
          <p:cNvPr id="1032" name="Picture 8" descr="https://cdn0.iconfinder.com/data/icons/city-elements-flaticon/64/factory-pollution-industry-contamination-industrial-architecture_and_city-buildings-landscape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53" y="4497184"/>
            <a:ext cx="1961804" cy="19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4.iconfinder.com/data/icons/oil-industry-11/64/oil_tran_sportation-oil_industry-power-factory-illustration-energy-gas-refinery-fuel-industriy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52" y="5450782"/>
            <a:ext cx="1124585" cy="11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4.iconfinder.com/data/icons/oil-industry-11/64/oil_tran_sportation-oil_industry-power-factory-illustration-energy-gas-refinery-fuel-industriy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91" y="5450781"/>
            <a:ext cx="1124585" cy="11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4.iconfinder.com/data/icons/oil-industry-11/64/oil_truck-oil_industry-power-factory-illustration-energy-gas-refinery-fuel-symbol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05" y="5450781"/>
            <a:ext cx="1124586" cy="11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15636"/>
            <a:ext cx="8596668" cy="151476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7200" dirty="0">
                <a:solidFill>
                  <a:srgbClr val="0F832D"/>
                </a:solidFill>
                <a:latin typeface="Franklin Gothic Heavy"/>
              </a:rPr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04110"/>
            <a:ext cx="8596668" cy="133003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 b="1" dirty="0"/>
              <a:t>Целью </a:t>
            </a:r>
            <a:r>
              <a:rPr lang="ru-RU" dirty="0"/>
              <a:t>данной работы стало создание сайта</a:t>
            </a:r>
            <a:r>
              <a:rPr lang="en-US" dirty="0"/>
              <a:t>,</a:t>
            </a:r>
            <a:r>
              <a:rPr lang="ru-RU" dirty="0"/>
              <a:t>который поможет рассказать о возможных решениях мировых проблем, с использованием таких языков программирования как: </a:t>
            </a:r>
            <a:r>
              <a:rPr lang="en-US" dirty="0"/>
              <a:t>PHP</a:t>
            </a:r>
            <a:r>
              <a:rPr lang="ru-RU" dirty="0"/>
              <a:t>, </a:t>
            </a:r>
            <a:r>
              <a:rPr lang="en-US" dirty="0"/>
              <a:t>HTML</a:t>
            </a:r>
            <a:r>
              <a:rPr lang="ru-RU" dirty="0"/>
              <a:t>, </a:t>
            </a:r>
            <a:r>
              <a:rPr lang="en-US" dirty="0"/>
              <a:t>CSS </a:t>
            </a:r>
            <a:r>
              <a:rPr lang="ru-RU" dirty="0"/>
              <a:t>и базы данных </a:t>
            </a:r>
            <a:r>
              <a:rPr lang="en-US" dirty="0" err="1"/>
              <a:t>phpMyAdmin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MySql</a:t>
            </a:r>
            <a:r>
              <a:rPr lang="ru-RU" dirty="0"/>
              <a:t>.</a:t>
            </a:r>
          </a:p>
        </p:txBody>
      </p:sp>
      <p:pic>
        <p:nvPicPr>
          <p:cNvPr id="2054" name="Picture 6" descr="https://cdn3.iconfinder.com/data/icons/education-209/64/globe-earth-geograhy-planet-school-256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97081" y="3206305"/>
            <a:ext cx="2102757" cy="2102757"/>
          </a:xfrm>
          <a:prstGeom prst="rect">
            <a:avLst/>
          </a:prstGeom>
          <a:noFill/>
        </p:spPr>
      </p:pic>
      <p:pic>
        <p:nvPicPr>
          <p:cNvPr id="2058" name="Picture 10" descr="https://cdn3.iconfinder.com/data/icons/linecons-free-vector-icons-pack/32/paperplane-256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2033075">
            <a:off x="869495" y="3139135"/>
            <a:ext cx="991325" cy="991325"/>
          </a:xfrm>
          <a:prstGeom prst="rect">
            <a:avLst/>
          </a:prstGeom>
          <a:noFill/>
        </p:spPr>
      </p:pic>
      <p:pic>
        <p:nvPicPr>
          <p:cNvPr id="7" name="shape1025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3282" y="3034146"/>
            <a:ext cx="4686300" cy="2628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290945"/>
            <a:ext cx="11101801" cy="1246909"/>
          </a:xfrm>
        </p:spPr>
        <p:txBody>
          <a:bodyPr>
            <a:noAutofit/>
          </a:bodyPr>
          <a:lstStyle/>
          <a:p>
            <a:pPr algn="just"/>
            <a:r>
              <a:rPr lang="ru-RU" sz="6000" dirty="0" smtClean="0">
                <a:solidFill>
                  <a:srgbClr val="0F832D"/>
                </a:solidFill>
                <a:latin typeface="Franklin Gothic Heavy" panose="020B0903020102020204" pitchFamily="34" charset="0"/>
              </a:rPr>
              <a:t>              ЗАДАЧИ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878675"/>
            <a:ext cx="7938096" cy="512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  <a:endParaRPr lang="ru-RU" dirty="0"/>
          </a:p>
          <a:p>
            <a:pPr lvl="0"/>
            <a:r>
              <a:rPr lang="ru-RU" sz="1600" dirty="0"/>
              <a:t>Определится с идеей для создания сайта;</a:t>
            </a:r>
          </a:p>
          <a:p>
            <a:pPr lvl="0"/>
            <a:r>
              <a:rPr lang="ru-RU" sz="1600" dirty="0"/>
              <a:t>Определить, какие языки программирования нужны для реализации идеи;</a:t>
            </a:r>
          </a:p>
          <a:p>
            <a:pPr lvl="0"/>
            <a:r>
              <a:rPr lang="ru-RU" sz="1600" dirty="0"/>
              <a:t>Изучить такие языки программирования как: </a:t>
            </a:r>
            <a:r>
              <a:rPr lang="en-US" sz="1600" dirty="0" smtClean="0"/>
              <a:t>PHP</a:t>
            </a:r>
            <a:r>
              <a:rPr lang="ru-RU" sz="1600" dirty="0" smtClean="0"/>
              <a:t>  </a:t>
            </a:r>
            <a:r>
              <a:rPr lang="en-US" sz="1600" dirty="0" err="1" smtClean="0"/>
              <a:t>Javascript</a:t>
            </a:r>
            <a:r>
              <a:rPr lang="ru-RU" sz="1600" dirty="0" smtClean="0"/>
              <a:t> (литература</a:t>
            </a:r>
            <a:r>
              <a:rPr lang="ru-RU" sz="1600" dirty="0"/>
              <a:t>, интернет);</a:t>
            </a:r>
          </a:p>
          <a:p>
            <a:pPr lvl="0"/>
            <a:r>
              <a:rPr lang="ru-RU" sz="1600" dirty="0"/>
              <a:t>Научится пользоваться такими базами данных как: </a:t>
            </a:r>
            <a:r>
              <a:rPr lang="en-US" sz="1600" dirty="0" err="1"/>
              <a:t>phpMyAdmin</a:t>
            </a:r>
            <a:r>
              <a:rPr lang="ru-RU" sz="1600" dirty="0"/>
              <a:t> и </a:t>
            </a:r>
            <a:r>
              <a:rPr lang="en-US" sz="1600" dirty="0" err="1"/>
              <a:t>MySql</a:t>
            </a:r>
            <a:r>
              <a:rPr lang="ru-RU" sz="1600" dirty="0"/>
              <a:t>;</a:t>
            </a:r>
          </a:p>
          <a:p>
            <a:pPr lvl="0"/>
            <a:r>
              <a:rPr lang="ru-RU" sz="1600" dirty="0"/>
              <a:t>Осуществить дизайн сайта при помощи </a:t>
            </a:r>
            <a:r>
              <a:rPr lang="en-US" sz="1600" dirty="0"/>
              <a:t>CSS</a:t>
            </a:r>
            <a:r>
              <a:rPr lang="ru-RU" sz="1600" dirty="0"/>
              <a:t> и </a:t>
            </a:r>
            <a:r>
              <a:rPr lang="en-US" sz="1600" dirty="0"/>
              <a:t>HTML</a:t>
            </a:r>
            <a:r>
              <a:rPr lang="ru-RU" sz="1600" dirty="0"/>
              <a:t>;</a:t>
            </a:r>
          </a:p>
          <a:p>
            <a:pPr lvl="0"/>
            <a:r>
              <a:rPr lang="ru-RU" sz="1600" dirty="0"/>
              <a:t>Написать код программы при помощи языка программирования </a:t>
            </a:r>
            <a:r>
              <a:rPr lang="en-US" sz="1600" dirty="0"/>
              <a:t>PHP</a:t>
            </a:r>
            <a:r>
              <a:rPr lang="ru-RU" sz="1600" dirty="0"/>
              <a:t>;</a:t>
            </a:r>
          </a:p>
          <a:p>
            <a:pPr lvl="0"/>
            <a:r>
              <a:rPr lang="ru-RU" sz="1600" dirty="0"/>
              <a:t>Присоединить базу данных для возможности создания аккаунтов и чата на </a:t>
            </a:r>
            <a:r>
              <a:rPr lang="en-US" sz="1600" dirty="0" err="1"/>
              <a:t>phpMyAdmin</a:t>
            </a:r>
            <a:r>
              <a:rPr lang="ru-RU" sz="1600" dirty="0"/>
              <a:t>;</a:t>
            </a:r>
          </a:p>
          <a:p>
            <a:pPr lvl="0"/>
            <a:r>
              <a:rPr lang="ru-RU" sz="1600" dirty="0"/>
              <a:t>Осуществить отладку </a:t>
            </a:r>
            <a:r>
              <a:rPr lang="ru-RU" sz="1600" dirty="0" smtClean="0"/>
              <a:t>программы</a:t>
            </a:r>
            <a:r>
              <a:rPr lang="en-US" sz="1600" dirty="0"/>
              <a:t>.</a:t>
            </a:r>
            <a:endParaRPr lang="ru-RU" sz="1600" dirty="0"/>
          </a:p>
          <a:p>
            <a:endParaRPr lang="ru-RU" dirty="0"/>
          </a:p>
        </p:txBody>
      </p:sp>
      <p:pic>
        <p:nvPicPr>
          <p:cNvPr id="3074" name="Picture 2" descr="https://cdn4.iconfinder.com/data/icons/graphic-design-creative-package-1/64/ART__DESIGN_4-02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25" y="2004811"/>
            <a:ext cx="712007" cy="71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0.iconfinder.com/data/icons/small-n-flat/24/678134-sign-check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669" y="3183775"/>
            <a:ext cx="1279525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2.iconfinder.com/data/icons/viiva-business/32/clipboard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16" y="5419725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0"/>
          </p:nvPr>
        </p:nvSpPr>
        <p:spPr>
          <a:xfrm>
            <a:off x="752147" y="360218"/>
            <a:ext cx="11510609" cy="969818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 sz="6000">
                <a:solidFill>
                  <a:srgbClr val="0f832d"/>
                </a:solidFill>
                <a:latin typeface="Franklin Gothic Heavy"/>
              </a:rPr>
              <a:t>ТЕОРЕТИЧЕСКАЯ ЧАСТЬ</a:t>
            </a:r>
            <a:endParaRPr lang="ru-RU" sz="60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4516" y="1770610"/>
            <a:ext cx="3707478" cy="35994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altLang="ru-RU" sz="3600" b="1"/>
              <a:t>&lt;HTML&gt;</a:t>
            </a:r>
            <a:br>
              <a:rPr lang="en-US" altLang="ru-RU" sz="3600" b="1"/>
            </a:br>
            <a:r>
              <a:rPr lang="en-US" altLang="ru-RU" sz="3600" b="1"/>
              <a:t>	&lt;?PHP</a:t>
            </a:r>
            <a:endParaRPr lang="en-US" altLang="ru-RU" sz="3600" b="1"/>
          </a:p>
          <a:p>
            <a:pPr marL="0" indent="0">
              <a:buNone/>
              <a:defRPr/>
            </a:pPr>
            <a:r>
              <a:rPr lang="en-US" altLang="ru-RU" sz="3600" b="1"/>
              <a:t>		MySQL ();</a:t>
            </a:r>
            <a:endParaRPr lang="en-US" altLang="ru-RU" sz="3600" b="1"/>
          </a:p>
          <a:p>
            <a:pPr marL="0" indent="0">
              <a:buNone/>
              <a:defRPr/>
            </a:pPr>
            <a:r>
              <a:rPr lang="en-US" altLang="ru-RU" sz="3600" b="1"/>
              <a:t>	?&gt;</a:t>
            </a:r>
            <a:endParaRPr lang="en-US" altLang="ru-RU" sz="3600" b="1"/>
          </a:p>
          <a:p>
            <a:pPr marL="0" indent="0">
              <a:buNone/>
              <a:defRPr/>
            </a:pPr>
            <a:r>
              <a:rPr lang="en-US" altLang="ru-RU" sz="3600" b="1"/>
              <a:t>	JavaScript ();</a:t>
            </a:r>
            <a:endParaRPr lang="en-US" altLang="ru-RU" sz="3600" b="1"/>
          </a:p>
          <a:p>
            <a:pPr marL="0" indent="0">
              <a:buNone/>
              <a:defRPr/>
            </a:pPr>
            <a:r>
              <a:rPr lang="en-US" altLang="ru-RU" sz="3600" b="1"/>
              <a:t>&lt;/HTML&gt;</a:t>
            </a:r>
            <a:endParaRPr lang="en-US" altLang="ru-RU" sz="3600" b="1"/>
          </a:p>
          <a:p>
            <a:pPr marL="0" indent="0">
              <a:buNone/>
              <a:defRPr/>
            </a:pPr>
            <a:r>
              <a:rPr lang="en-US" altLang="ru-RU" sz="3600" b="1"/>
              <a:t>CSS {</a:t>
            </a:r>
            <a:endParaRPr lang="en-US" altLang="ru-RU" sz="3600" b="1"/>
          </a:p>
          <a:p>
            <a:pPr marL="0" indent="0">
              <a:buNone/>
              <a:defRPr/>
            </a:pPr>
            <a:r>
              <a:rPr lang="en-US" altLang="ru-RU" sz="3600" b="1"/>
              <a:t>}</a:t>
            </a:r>
            <a:endParaRPr lang="en-US" altLang="ru-RU" sz="3600" b="1"/>
          </a:p>
        </p:txBody>
      </p:sp>
      <p:pic>
        <p:nvPicPr>
          <p:cNvPr id="1028" name="Picture 4" descr="https://cdn4.iconfinder.com/data/icons/tree-22/73/27-256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1781" y="3605915"/>
            <a:ext cx="979249" cy="1216931"/>
          </a:xfrm>
          <a:prstGeom prst="rect">
            <a:avLst/>
          </a:prstGeom>
          <a:noFill/>
        </p:spPr>
      </p:pic>
      <p:pic>
        <p:nvPicPr>
          <p:cNvPr id="1030" name="Picture 6" descr="https://cdn3.iconfinder.com/data/icons/food-set-3/91/Food_C210-256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13968113">
            <a:off x="7157758" y="5182905"/>
            <a:ext cx="536537" cy="536537"/>
          </a:xfrm>
          <a:prstGeom prst="rect">
            <a:avLst/>
          </a:prstGeom>
          <a:noFill/>
        </p:spPr>
      </p:pic>
      <p:pic>
        <p:nvPicPr>
          <p:cNvPr id="1032" name="Picture 8" descr="https://cdn3.iconfinder.com/data/icons/food-set-3/91/Food_C210-256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16359344">
            <a:off x="5954147" y="5986221"/>
            <a:ext cx="402278" cy="402278"/>
          </a:xfrm>
          <a:prstGeom prst="rect">
            <a:avLst/>
          </a:prstGeom>
          <a:noFill/>
        </p:spPr>
      </p:pic>
      <p:pic>
        <p:nvPicPr>
          <p:cNvPr id="1034" name="Picture 10" descr="https://cdn0.iconfinder.com/data/icons/energy-free/32/Energy_Energy_Oil_Barrel_Fuel_Industry-256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31189" y="4372702"/>
            <a:ext cx="702594" cy="702594"/>
          </a:xfrm>
          <a:prstGeom prst="rect">
            <a:avLst/>
          </a:prstGeom>
          <a:noFill/>
        </p:spPr>
      </p:pic>
      <p:pic>
        <p:nvPicPr>
          <p:cNvPr id="7170" name="Picture 2" descr="https://cdn2.iconfinder.com/data/icons/school-education-32/70/Untitled-1-07-256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059504" y="5587547"/>
            <a:ext cx="1153367" cy="1153367"/>
          </a:xfrm>
          <a:prstGeom prst="rect">
            <a:avLst/>
          </a:prstGeom>
          <a:noFill/>
        </p:spPr>
      </p:pic>
      <p:pic>
        <p:nvPicPr>
          <p:cNvPr id="7171" name="Рисунок 717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54849" y="5414725"/>
            <a:ext cx="516506" cy="233440"/>
          </a:xfrm>
          <a:prstGeom prst="rect">
            <a:avLst/>
          </a:prstGeom>
        </p:spPr>
      </p:pic>
      <p:pic>
        <p:nvPicPr>
          <p:cNvPr id="7172" name="Рисунок 717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52240" y="5314799"/>
            <a:ext cx="553358" cy="272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0"/>
          </p:nvPr>
        </p:nvSpPr>
        <p:spPr>
          <a:xfrm>
            <a:off x="585894" y="241070"/>
            <a:ext cx="10737970" cy="128016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ru-RU" sz="6000">
                <a:solidFill>
                  <a:srgbClr val="0f832d"/>
                </a:solidFill>
                <a:latin typeface="Franklin Gothic Heavy"/>
              </a:rPr>
              <a:t>ПРАКТИЧЕСКАЯ ЧАСТЬ</a:t>
            </a:r>
            <a:endParaRPr lang="ru-RU" sz="60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894" y="1463041"/>
            <a:ext cx="8682797" cy="27285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ru-RU" sz="2400" b="1"/>
              <a:t>1</a:t>
            </a:r>
            <a:r>
              <a:rPr lang="en-US" sz="2400" b="1"/>
              <a:t>.</a:t>
            </a:r>
            <a:r>
              <a:rPr lang="ru-RU" sz="2400" b="1"/>
              <a:t> ДИЗАЙН </a:t>
            </a:r>
            <a:endParaRPr lang="ru-RU" sz="2400" b="1"/>
          </a:p>
          <a:p>
            <a:pPr lvl="0">
              <a:defRPr/>
            </a:pPr>
            <a:r>
              <a:rPr lang="ru-RU"/>
              <a:t>Первым делом мы задумались о дизайне</a:t>
            </a:r>
            <a:r>
              <a:rPr lang="en-US"/>
              <a:t>;</a:t>
            </a:r>
            <a:endParaRPr lang="en-US"/>
          </a:p>
          <a:p>
            <a:pPr lvl="0">
              <a:defRPr/>
            </a:pPr>
            <a:r>
              <a:rPr lang="ru-RU"/>
              <a:t>Сначала мы решили выбрать основной цвет, мы первым делом задумались о зеленом цвете, для того чтобы показать свою причастность к помощи окружающему, но мы решили, что этот цвет будет непривычен для обычного пользователя и решили его сделать более ярким, но при этом приближенным к холодному спектру: ярко-голубым</a:t>
            </a:r>
            <a:r>
              <a:rPr lang="en-US"/>
              <a:t>;</a:t>
            </a:r>
            <a:endParaRPr lang="en-US"/>
          </a:p>
          <a:p>
            <a:pPr lvl="0">
              <a:defRPr/>
            </a:pPr>
            <a:r>
              <a:rPr lang="ru-RU"/>
              <a:t>Шрифт мы решили подобрать </a:t>
            </a:r>
            <a:r>
              <a:rPr lang="en-US"/>
              <a:t>Segoe UI</a:t>
            </a:r>
            <a:r>
              <a:rPr lang="ru-RU"/>
              <a:t> и </a:t>
            </a:r>
            <a:r>
              <a:rPr lang="en-US"/>
              <a:t>Arial</a:t>
            </a:r>
            <a:r>
              <a:rPr lang="ru-RU"/>
              <a:t> для шапки, Так-как они имеют деловой вид и при этом не отталкивают этим</a:t>
            </a:r>
            <a:r>
              <a:rPr lang="en-US"/>
              <a:t>;</a:t>
            </a:r>
            <a:endParaRPr lang="en-US"/>
          </a:p>
          <a:p>
            <a:pPr lvl="0">
              <a:defRPr/>
            </a:pPr>
            <a:r>
              <a:rPr lang="ru-RU"/>
              <a:t>Мы попытались создать самое удобное расположение для пользователя, где все кнопки под рукой, а самое главное выделено больше всего. Все это мы написали на </a:t>
            </a:r>
            <a:r>
              <a:rPr lang="en-US"/>
              <a:t>HTML</a:t>
            </a:r>
            <a:r>
              <a:rPr lang="ru-RU"/>
              <a:t> и </a:t>
            </a:r>
            <a:r>
              <a:rPr lang="en-US"/>
              <a:t>CSS</a:t>
            </a:r>
            <a:r>
              <a:rPr lang="ru-RU"/>
              <a:t>, размещая и создавая все компоненты</a:t>
            </a:r>
            <a:r>
              <a:rPr lang="en-US"/>
              <a:t>.</a:t>
            </a:r>
            <a:endParaRPr lang="en-US"/>
          </a:p>
          <a:p>
            <a:pPr lvl="0">
              <a:defRPr/>
            </a:pPr>
            <a:endParaRPr lang="ru-RU"/>
          </a:p>
        </p:txBody>
      </p:sp>
      <p:pic>
        <p:nvPicPr>
          <p:cNvPr id="2054" name="Picture 6" descr="https://cdn0.iconfinder.com/data/icons/shift-free/32/Pencil-256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13608575" flipH="1">
            <a:off x="8418177" y="4178053"/>
            <a:ext cx="115505" cy="924040"/>
          </a:xfrm>
          <a:prstGeom prst="rect">
            <a:avLst/>
          </a:prstGeom>
          <a:noFill/>
        </p:spPr>
      </p:pic>
      <p:pic>
        <p:nvPicPr>
          <p:cNvPr id="2056" name="Picture 8" descr="https://cdn0.iconfinder.com/data/icons/office-icon-set-2/100/Noun_Project_100Icon_10px_grid-99-256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9251031">
            <a:off x="7684167" y="5228714"/>
            <a:ext cx="830773" cy="815975"/>
          </a:xfrm>
          <a:prstGeom prst="rect">
            <a:avLst/>
          </a:prstGeom>
          <a:noFill/>
        </p:spPr>
      </p:pic>
      <p:pic>
        <p:nvPicPr>
          <p:cNvPr id="2058" name="Picture 10" descr="https://cdn1.iconfinder.com/data/icons/education-filled-outline-8/64/Education-Filled_29-256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1120408">
            <a:off x="651210" y="5061202"/>
            <a:ext cx="976389" cy="1046443"/>
          </a:xfrm>
          <a:prstGeom prst="rect">
            <a:avLst/>
          </a:prstGeom>
          <a:noFill/>
        </p:spPr>
      </p:pic>
      <p:pic>
        <p:nvPicPr>
          <p:cNvPr id="15" name="shape1029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26548" y="4281748"/>
            <a:ext cx="4515360" cy="218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45635" y="-74815"/>
            <a:ext cx="88439" cy="1320800"/>
          </a:xfrm>
        </p:spPr>
        <p:txBody>
          <a:bodyPr/>
          <a:lstStyle/>
          <a:p>
            <a:pPr lvl="0">
              <a:defRPr/>
            </a:pP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388" y="361951"/>
            <a:ext cx="4466187" cy="4562474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ru-RU" sz="1400" b="1" dirty="0"/>
              <a:t>2. КОД</a:t>
            </a:r>
          </a:p>
          <a:p>
            <a:pPr lvl="0">
              <a:defRPr/>
            </a:pPr>
            <a:r>
              <a:rPr lang="ru-RU" sz="1400" dirty="0"/>
              <a:t>Мы написали систему регистрации и авторизации, поиска, создания петиций, создания чата, подписи петиций, отправки сообщений, на основе языка </a:t>
            </a:r>
            <a:r>
              <a:rPr lang="ru-RU" sz="1400" dirty="0" smtClean="0"/>
              <a:t>программирования</a:t>
            </a:r>
            <a:r>
              <a:rPr lang="en-US" sz="1400" dirty="0" smtClean="0"/>
              <a:t> PHP</a:t>
            </a:r>
            <a:r>
              <a:rPr lang="en-US" altLang="ru-RU" sz="1400" dirty="0"/>
              <a:t>, </a:t>
            </a:r>
            <a:r>
              <a:rPr lang="en-US" altLang="ru-RU" sz="1400" dirty="0" smtClean="0"/>
              <a:t>JavaScript</a:t>
            </a:r>
            <a:r>
              <a:rPr lang="ru-RU" sz="1400" dirty="0" smtClean="0"/>
              <a:t> </a:t>
            </a:r>
            <a:r>
              <a:rPr lang="ru-RU" sz="1400" dirty="0"/>
              <a:t>и базы данных </a:t>
            </a:r>
            <a:r>
              <a:rPr lang="ru-RU" sz="1400" dirty="0" err="1" smtClean="0"/>
              <a:t>PhpMyAdmin</a:t>
            </a:r>
            <a:r>
              <a:rPr lang="en-US" sz="1400" dirty="0" smtClean="0"/>
              <a:t>;</a:t>
            </a:r>
            <a:endParaRPr lang="ru-RU" sz="1400" dirty="0"/>
          </a:p>
          <a:p>
            <a:pPr lvl="0">
              <a:defRPr/>
            </a:pPr>
            <a:r>
              <a:rPr lang="ru-RU" sz="1400" dirty="0"/>
              <a:t>Для системы петиций мы также создали кнопку, при нажатии которой вы подпишите </a:t>
            </a:r>
            <a:r>
              <a:rPr lang="ru-RU" sz="1400" dirty="0" smtClean="0"/>
              <a:t>петицию</a:t>
            </a:r>
            <a:r>
              <a:rPr lang="en-US" sz="1400" dirty="0" smtClean="0"/>
              <a:t>;</a:t>
            </a:r>
            <a:endParaRPr lang="ru-RU" sz="1400" dirty="0"/>
          </a:p>
          <a:p>
            <a:pPr lvl="0">
              <a:defRPr/>
            </a:pPr>
            <a:r>
              <a:rPr lang="ru-RU" sz="1400" dirty="0"/>
              <a:t>Для системы регистрации нам пришлось создать отдельную базу данных, которая будет сохранять пароли и логины каждых пользователей и сравнивать эти данные при входе в </a:t>
            </a:r>
            <a:r>
              <a:rPr lang="ru-RU" sz="1400" dirty="0" smtClean="0"/>
              <a:t>сайт</a:t>
            </a:r>
            <a:r>
              <a:rPr lang="en-US" sz="1400" dirty="0" smtClean="0"/>
              <a:t>;</a:t>
            </a:r>
            <a:endParaRPr lang="ru-RU" sz="1400" dirty="0"/>
          </a:p>
          <a:p>
            <a:pPr lvl="0">
              <a:defRPr/>
            </a:pPr>
            <a:r>
              <a:rPr lang="ru-RU" sz="1400" dirty="0"/>
              <a:t>Нам также пришлось создать систему создания петиций по похожей схеме, где при создании петиции сохраняются данные о ней: название, проблема, автор, </a:t>
            </a:r>
            <a:r>
              <a:rPr lang="ru-RU" sz="1400" dirty="0" smtClean="0"/>
              <a:t>описание</a:t>
            </a:r>
            <a:r>
              <a:rPr lang="en-US" sz="1400" dirty="0" smtClean="0"/>
              <a:t>;</a:t>
            </a:r>
            <a:endParaRPr lang="ru-RU" sz="1400" dirty="0"/>
          </a:p>
          <a:p>
            <a:pPr lvl="0">
              <a:defRPr/>
            </a:pP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4514" y="838607"/>
            <a:ext cx="3040411" cy="4234531"/>
          </a:xfrm>
          <a:prstGeom prst="rect">
            <a:avLst/>
          </a:prstGeom>
        </p:spPr>
      </p:pic>
      <p:pic>
        <p:nvPicPr>
          <p:cNvPr id="1026" name="Picture 2" descr="https://cdn4.iconfinder.com/data/icons/retro-items-4/64/Monitor-256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21627" y="5364020"/>
            <a:ext cx="1223298" cy="1223298"/>
          </a:xfrm>
          <a:prstGeom prst="rect">
            <a:avLst/>
          </a:prstGeom>
          <a:noFill/>
        </p:spPr>
      </p:pic>
      <p:pic>
        <p:nvPicPr>
          <p:cNvPr id="1028" name="Picture 4" descr="https://cdn2.iconfinder.com/data/icons/crystalproject/crystal_project_256x256/mimetypes/binary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46453" y="5479878"/>
            <a:ext cx="991582" cy="991582"/>
          </a:xfrm>
          <a:prstGeom prst="rect">
            <a:avLst/>
          </a:prstGeom>
          <a:noFill/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7899" y="5466010"/>
            <a:ext cx="4401164" cy="10193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9752" y="66503"/>
            <a:ext cx="578889" cy="59851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15388"/>
            <a:ext cx="8596668" cy="3192087"/>
          </a:xfrm>
        </p:spPr>
        <p:txBody>
          <a:bodyPr/>
          <a:lstStyle/>
          <a:p>
            <a:r>
              <a:rPr lang="ru-RU" dirty="0"/>
              <a:t>Чат тоже работает на основе создания новой базы и последующего сохранения в текстовом </a:t>
            </a:r>
            <a:r>
              <a:rPr lang="ru-RU" dirty="0" smtClean="0"/>
              <a:t>формате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Для удобства пользователя мы создали поисковики чатов и петиций, которые находят петиции и чаты по </a:t>
            </a:r>
            <a:r>
              <a:rPr lang="ru-RU" dirty="0" smtClean="0"/>
              <a:t>названиям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Еще мы создали таблицу петиций, где петиции идут в порядке убывания от самых “понравившихся” до менее “понравившихся</a:t>
            </a:r>
            <a:r>
              <a:rPr lang="ru-RU" dirty="0" smtClean="0"/>
              <a:t>”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Для того чтобы уведомить людей о проблемах мы решили создать отдельные страницы для каждой созданной петиции, но так чтобы при просмотре страницы петиции, была показана информация о проблеме.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95" y="3707475"/>
            <a:ext cx="5670285" cy="2350425"/>
          </a:xfrm>
          <a:prstGeom prst="rect">
            <a:avLst/>
          </a:prstGeom>
        </p:spPr>
      </p:pic>
      <p:pic>
        <p:nvPicPr>
          <p:cNvPr id="4100" name="Picture 4" descr="https://cdn2.iconfinder.com/data/icons/font-awesome/1792/file-code-o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1" y="4431837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8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17878" y="60135"/>
            <a:ext cx="474122" cy="1320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40080"/>
            <a:ext cx="8596668" cy="3217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3. ОТЛАДКА</a:t>
            </a:r>
          </a:p>
          <a:p>
            <a:r>
              <a:rPr lang="ru-RU" dirty="0"/>
              <a:t>В коде практически не было ошибок, но была одна очень неприятная проблема, и появлялась она очень часто. Ошибка была связана с тем, что перед функциями </a:t>
            </a:r>
            <a:r>
              <a:rPr lang="en-US" dirty="0"/>
              <a:t>include</a:t>
            </a:r>
            <a:r>
              <a:rPr lang="ru-RU" dirty="0"/>
              <a:t>, </a:t>
            </a:r>
            <a:r>
              <a:rPr lang="en-US" dirty="0"/>
              <a:t>session</a:t>
            </a:r>
            <a:r>
              <a:rPr lang="ru-RU" dirty="0"/>
              <a:t>_</a:t>
            </a:r>
            <a:r>
              <a:rPr lang="en-US" dirty="0"/>
              <a:t>start</a:t>
            </a:r>
            <a:r>
              <a:rPr lang="ru-RU" dirty="0"/>
              <a:t>(), </a:t>
            </a:r>
            <a:r>
              <a:rPr lang="en-US" dirty="0" err="1"/>
              <a:t>setcookie</a:t>
            </a:r>
            <a:r>
              <a:rPr lang="ru-RU" dirty="0"/>
              <a:t>() нельзя ставить никакой текст который выводится на сайте. Также нельзя ставить кодировку </a:t>
            </a:r>
            <a:r>
              <a:rPr lang="en-US" dirty="0" err="1"/>
              <a:t>utf</a:t>
            </a:r>
            <a:r>
              <a:rPr lang="ru-RU" dirty="0"/>
              <a:t>-8 с </a:t>
            </a:r>
            <a:r>
              <a:rPr lang="en-US" dirty="0"/>
              <a:t>BOM</a:t>
            </a:r>
            <a:r>
              <a:rPr lang="ru-RU" dirty="0"/>
              <a:t>. Еще были редкие ошибки из-за синтаксиса. </a:t>
            </a:r>
          </a:p>
          <a:p>
            <a:r>
              <a:rPr lang="ru-RU" dirty="0"/>
              <a:t>Ещё была очень интересная ошибка, которая не сообщала о том, в каком файле и в какой строке находится проблема. Оказалось, что у сайта были одинаковые названия </a:t>
            </a:r>
            <a:r>
              <a:rPr lang="en-US" dirty="0"/>
              <a:t>session</a:t>
            </a:r>
            <a:r>
              <a:rPr lang="ru-RU" dirty="0"/>
              <a:t>. Поэтому мы переименовали </a:t>
            </a:r>
            <a:r>
              <a:rPr lang="en-US" dirty="0"/>
              <a:t>session id</a:t>
            </a:r>
            <a:r>
              <a:rPr lang="ru-RU" dirty="0"/>
              <a:t> в </a:t>
            </a:r>
            <a:r>
              <a:rPr lang="en-US" dirty="0"/>
              <a:t>session ide</a:t>
            </a:r>
            <a:r>
              <a:rPr lang="ru-RU" dirty="0"/>
              <a:t>.</a:t>
            </a:r>
          </a:p>
          <a:p>
            <a:r>
              <a:rPr lang="ru-RU" dirty="0"/>
              <a:t>У нас также было много трудностей с размещением каждого элемента: часто элементы были не там, где нужно, но это было легко решить.</a:t>
            </a:r>
          </a:p>
          <a:p>
            <a:endParaRPr lang="ru-RU" dirty="0"/>
          </a:p>
        </p:txBody>
      </p:sp>
      <p:pic>
        <p:nvPicPr>
          <p:cNvPr id="4" name="shape102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4575" y="4072046"/>
            <a:ext cx="4863185" cy="239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https://cdn0.iconfinder.com/data/icons/shift-free/32/Error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4233">
            <a:off x="7918450" y="4097292"/>
            <a:ext cx="785858" cy="78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0.iconfinder.com/data/icons/shift-free/32/Error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61985">
            <a:off x="904489" y="5649736"/>
            <a:ext cx="785858" cy="78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Malgun Gothic"/>
        <a:font script="Hans" typeface="方正姚体"/>
        <a:font script="Hant" typeface="Microsoft JhengHei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848</ep:Words>
  <ep:PresentationFormat>Произвольный</ep:PresentationFormat>
  <ep:Paragraphs>68</ep:Paragraphs>
  <ep:Slides>12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12</vt:i4>
      </vt:variant>
    </vt:vector>
  </ep:HeadingPairs>
  <ep:TitlesOfParts>
    <vt:vector size="13" baseType="lpstr">
      <vt:lpstr>Аспект</vt:lpstr>
      <vt:lpstr>SAFE  THE PLANET</vt:lpstr>
      <vt:lpstr>АКТУАЛЬНОСТЬ</vt:lpstr>
      <vt:lpstr>ЦЕЛЬ</vt:lpstr>
      <vt:lpstr xml:space="preserve">              ЗАДАЧИ</vt:lpstr>
      <vt:lpstr>ТЕОРЕТИЧЕСКАЯ ЧАСТЬ</vt:lpstr>
      <vt:lpstr>ПРАКТИЧЕСКАЯ ЧАСТЬ</vt:lpstr>
      <vt:lpstr>Презентация PowerPoint</vt:lpstr>
      <vt:lpstr>Презентация PowerPoint</vt:lpstr>
      <vt:lpstr>Презентация PowerPoint</vt:lpstr>
      <vt:lpstr>В БУДУЩЕМ МЫ</vt:lpstr>
      <vt:lpstr>ЗАКЛЮЧЕНИЕ</vt:lpstr>
      <vt:lpstr>СПАСИБО ЗА ВНИМАНИЕ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2018-11-13T12:56:32.000</dcterms:created>
  <dc:creator>Jumadil</dc:creator>
  <cp:lastModifiedBy>Пользователь</cp:lastModifiedBy>
  <dcterms:modified xsi:type="dcterms:W3CDTF">2019-03-16T00:30:54.866</dcterms:modified>
  <cp:revision>59</cp:revision>
  <dc:title>SAFE PLANET</dc:title>
  <cp:version>0906.0100.01</cp:version>
</cp:coreProperties>
</file>