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305" r:id="rId2"/>
    <p:sldId id="259" r:id="rId3"/>
    <p:sldId id="283" r:id="rId4"/>
    <p:sldId id="284" r:id="rId5"/>
    <p:sldId id="285" r:id="rId6"/>
    <p:sldId id="301" r:id="rId7"/>
    <p:sldId id="287" r:id="rId8"/>
    <p:sldId id="288" r:id="rId9"/>
    <p:sldId id="304" r:id="rId10"/>
    <p:sldId id="309" r:id="rId11"/>
    <p:sldId id="290" r:id="rId12"/>
    <p:sldId id="291" r:id="rId13"/>
    <p:sldId id="311" r:id="rId14"/>
    <p:sldId id="310" r:id="rId15"/>
    <p:sldId id="292" r:id="rId16"/>
    <p:sldId id="265" r:id="rId17"/>
    <p:sldId id="271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2C95DD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03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01/12/15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178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524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048000" y="8839200"/>
            <a:ext cx="33528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2971800" y="8839200"/>
            <a:ext cx="3657600" cy="3048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0" y="8839200"/>
            <a:ext cx="43434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Copyright © 2012 EMC Corporation. All rights reserved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2434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5943600" cy="8229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pPr algn="ctr"/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Module – 1</a:t>
            </a:r>
          </a:p>
          <a:p>
            <a:pPr algn="ctr"/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Introduction to Information Storage</a:t>
            </a:r>
            <a:endParaRPr lang="en-US" sz="4400" dirty="0">
              <a:solidFill>
                <a:srgbClr val="2C95DD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3048000" y="8839200"/>
            <a:ext cx="33528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1: Introduction to Information Storage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808652" y="6611779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6A4D2E-BFDE-4579-B1E4-06245D6D649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8768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1910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17" cstate="print"/>
          <a:srcRect l="10651" r="6284" b="30550"/>
          <a:stretch>
            <a:fillRect/>
          </a:stretch>
        </p:blipFill>
        <p:spPr>
          <a:xfrm>
            <a:off x="7848600" y="6210869"/>
            <a:ext cx="928688" cy="29244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00" r:id="rId13"/>
    <p:sldLayoutId id="2147483814" r:id="rId14"/>
    <p:sldLayoutId id="2147483801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1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>Introduction to Information Storage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3" name="Footer Placeholder 7"/>
          <p:cNvSpPr txBox="1">
            <a:spLocks/>
          </p:cNvSpPr>
          <p:nvPr/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1: Introduction to Information Storage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976C5-867F-44DB-A20C-2FC1C56FCDC6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0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1066800" y="3429000"/>
            <a:ext cx="383463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67200" y="3410938"/>
            <a:ext cx="3834639" cy="18062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Center: Online </a:t>
            </a:r>
            <a:r>
              <a:rPr lang="en-US" dirty="0"/>
              <a:t>O</a:t>
            </a:r>
            <a:r>
              <a:rPr lang="en-US" dirty="0" smtClean="0"/>
              <a:t>rder Transaction System Example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8893" y="2166015"/>
            <a:ext cx="1469308" cy="2495490"/>
          </a:xfrm>
          <a:prstGeom prst="rect">
            <a:avLst/>
          </a:prstGeom>
          <a:noFill/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7493" y="2986045"/>
            <a:ext cx="1389410" cy="9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1408" y="2986379"/>
            <a:ext cx="1386384" cy="89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45888" y="2495072"/>
            <a:ext cx="824292" cy="190533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013552" y="3294813"/>
            <a:ext cx="124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LAN/WAN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0349" y="3149423"/>
            <a:ext cx="916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Storage </a:t>
            </a:r>
          </a:p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Network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2606" y="2711742"/>
            <a:ext cx="1039788" cy="1360548"/>
            <a:chOff x="8153400" y="3502968"/>
            <a:chExt cx="685800" cy="99283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153400" y="38100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8229600" y="3502968"/>
              <a:ext cx="445112" cy="24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alibri" pitchFamily="34" charset="0"/>
                  <a:cs typeface="Calibri" pitchFamily="34" charset="0"/>
                </a:rPr>
                <a:t>Client</a:t>
              </a:r>
              <a:endParaRPr lang="en-US" sz="16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57200" y="4081046"/>
            <a:ext cx="944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User</a:t>
            </a:r>
          </a:p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Interface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971" y="1905000"/>
            <a:ext cx="1036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Host/ </a:t>
            </a:r>
          </a:p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Computer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74422" y="4398705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OS and DBMS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32670" y="1813560"/>
            <a:ext cx="1339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Storage Array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Characteristics of a Data Center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695450" y="1066800"/>
            <a:ext cx="5018088" cy="4618038"/>
            <a:chOff x="1089" y="809"/>
            <a:chExt cx="3582" cy="3204"/>
          </a:xfrm>
        </p:grpSpPr>
        <p:pic>
          <p:nvPicPr>
            <p:cNvPr id="8" name="Picture 14" descr="main_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89" y="809"/>
              <a:ext cx="3582" cy="3204"/>
            </a:xfrm>
            <a:prstGeom prst="rect">
              <a:avLst/>
            </a:prstGeom>
            <a:noFill/>
          </p:spPr>
        </p:pic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447" y="1182"/>
              <a:ext cx="7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Calibri" pitchFamily="34" charset="0"/>
                </a:rPr>
                <a:t>Availability</a:t>
              </a: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181" y="1638"/>
              <a:ext cx="93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alibri" pitchFamily="34" charset="0"/>
                </a:rPr>
                <a:t>Data Integrity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744" y="1630"/>
              <a:ext cx="5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Calibri" pitchFamily="34" charset="0"/>
                </a:rPr>
                <a:t>Security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726" y="3009"/>
              <a:ext cx="5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Calibri" pitchFamily="34" charset="0"/>
                </a:rPr>
                <a:t>Capacity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2475" y="3466"/>
              <a:ext cx="6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alibri" pitchFamily="34" charset="0"/>
                </a:rPr>
                <a:t>Scalability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203" y="3013"/>
              <a:ext cx="8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alibri" pitchFamily="34" charset="0"/>
                </a:rPr>
                <a:t>Performance</a:t>
              </a: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338" y="2334"/>
              <a:ext cx="9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alibri" pitchFamily="34" charset="0"/>
                </a:rPr>
                <a:t>Manageability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a Data Center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Manageability – A data center should provide easy and integrated management of all its elements; can be achieved through automation and reduction of human intervention in common tasks</a:t>
            </a:r>
          </a:p>
          <a:p>
            <a:pPr lvl="1"/>
            <a:r>
              <a:rPr lang="en-US" dirty="0" smtClean="0"/>
              <a:t>Availability – A data center should ensure the availability of information when required; </a:t>
            </a:r>
            <a:r>
              <a:rPr lang="en-US" b="1" dirty="0" smtClean="0"/>
              <a:t>no downtime</a:t>
            </a:r>
          </a:p>
          <a:p>
            <a:pPr lvl="1"/>
            <a:r>
              <a:rPr lang="en-US" dirty="0"/>
              <a:t>Security </a:t>
            </a:r>
            <a:r>
              <a:rPr lang="en-US" dirty="0" smtClean="0"/>
              <a:t>– All </a:t>
            </a:r>
            <a:r>
              <a:rPr lang="en-US" dirty="0"/>
              <a:t>the policies, procedures and core element integration gather together to prevent unauthorized access to the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Scalability </a:t>
            </a:r>
            <a:r>
              <a:rPr lang="en-US" dirty="0" smtClean="0"/>
              <a:t>– Build </a:t>
            </a:r>
            <a:r>
              <a:rPr lang="en-US" dirty="0"/>
              <a:t>an infrastructure that can </a:t>
            </a:r>
            <a:r>
              <a:rPr lang="en-US" dirty="0" smtClean="0"/>
              <a:t>grow; almost </a:t>
            </a:r>
            <a:r>
              <a:rPr lang="en-US" dirty="0"/>
              <a:t>always requires deploying more severs, new applications, additional </a:t>
            </a:r>
            <a:r>
              <a:rPr lang="en-US" dirty="0" smtClean="0"/>
              <a:t>databases, 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a Data Center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Manageability – A data center should provide easy and integrated management of all its elements; can be achieved through automation and reduction of human intervention in common tasks</a:t>
            </a:r>
          </a:p>
          <a:p>
            <a:pPr lvl="1"/>
            <a:r>
              <a:rPr lang="en-US" dirty="0" smtClean="0"/>
              <a:t>Performance – First </a:t>
            </a:r>
            <a:r>
              <a:rPr lang="en-US" dirty="0"/>
              <a:t>you have to establish service </a:t>
            </a:r>
            <a:r>
              <a:rPr lang="en-US" dirty="0" smtClean="0"/>
              <a:t>levels then make </a:t>
            </a:r>
            <a:r>
              <a:rPr lang="en-US" dirty="0"/>
              <a:t>sure that all the elements of </a:t>
            </a:r>
            <a:r>
              <a:rPr lang="en-US" dirty="0" smtClean="0"/>
              <a:t>the data center provide </a:t>
            </a:r>
            <a:r>
              <a:rPr lang="en-US" dirty="0"/>
              <a:t>optimal performance to the required service </a:t>
            </a:r>
            <a:r>
              <a:rPr lang="en-US" dirty="0" smtClean="0"/>
              <a:t>levels</a:t>
            </a:r>
          </a:p>
          <a:p>
            <a:pPr lvl="1"/>
            <a:r>
              <a:rPr lang="en-US" dirty="0"/>
              <a:t>Data integrity – </a:t>
            </a:r>
            <a:r>
              <a:rPr lang="en-US" dirty="0" smtClean="0"/>
              <a:t>Make </a:t>
            </a:r>
            <a:r>
              <a:rPr lang="en-US" dirty="0"/>
              <a:t>sure that data is stored and retrieved exactly as it was </a:t>
            </a:r>
            <a:r>
              <a:rPr lang="en-US" dirty="0" smtClean="0"/>
              <a:t>received</a:t>
            </a:r>
          </a:p>
          <a:p>
            <a:pPr lvl="1"/>
            <a:r>
              <a:rPr lang="en-US" dirty="0"/>
              <a:t>Capacity – </a:t>
            </a:r>
            <a:r>
              <a:rPr lang="en-US" dirty="0" smtClean="0"/>
              <a:t>When </a:t>
            </a:r>
            <a:r>
              <a:rPr lang="en-US" dirty="0"/>
              <a:t>capacity requires increase, the data center must provide additional capacity without interrupting availability or with minimal </a:t>
            </a:r>
            <a:r>
              <a:rPr lang="en-US" dirty="0" smtClean="0"/>
              <a:t>disruption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Data Center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management activities include</a:t>
            </a:r>
          </a:p>
          <a:p>
            <a:pPr lvl="1"/>
            <a:r>
              <a:rPr lang="en-US" dirty="0" smtClean="0"/>
              <a:t>Monitoring</a:t>
            </a:r>
          </a:p>
          <a:p>
            <a:pPr lvl="2"/>
            <a:r>
              <a:rPr lang="en-US" dirty="0" smtClean="0"/>
              <a:t>Continuous process of gathering information on various elements and services running in a data center</a:t>
            </a:r>
          </a:p>
          <a:p>
            <a:pPr lvl="1"/>
            <a:r>
              <a:rPr lang="en-US" dirty="0" smtClean="0"/>
              <a:t>Reporting</a:t>
            </a:r>
          </a:p>
          <a:p>
            <a:pPr lvl="2"/>
            <a:r>
              <a:rPr lang="en-US" dirty="0" smtClean="0"/>
              <a:t> Details on resource performance, capacity, and utilization</a:t>
            </a:r>
          </a:p>
          <a:p>
            <a:pPr lvl="1"/>
            <a:r>
              <a:rPr lang="en-US" dirty="0" smtClean="0"/>
              <a:t>Provisioning</a:t>
            </a:r>
          </a:p>
          <a:p>
            <a:pPr lvl="2"/>
            <a:r>
              <a:rPr lang="en-US" dirty="0" smtClean="0"/>
              <a:t>Configuration and allocation of resources to meet the capacity, availability, performance, and security requirements</a:t>
            </a:r>
          </a:p>
          <a:p>
            <a:r>
              <a:rPr lang="en-US" dirty="0" smtClean="0"/>
              <a:t>Virtualization and cloud computing have changed the way data center infrastructure resources are provisioned and managed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Virtualization: </a:t>
            </a:r>
            <a:r>
              <a:rPr lang="en-US" dirty="0" smtClean="0"/>
              <a:t>An Overview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is a technique of abstracting physical resources and making them appear as logical resources</a:t>
            </a:r>
          </a:p>
          <a:p>
            <a:pPr lvl="1"/>
            <a:r>
              <a:rPr lang="en-US" dirty="0" smtClean="0"/>
              <a:t>For example partitioning of raw disks</a:t>
            </a:r>
          </a:p>
          <a:p>
            <a:r>
              <a:rPr lang="en-US" dirty="0" smtClean="0"/>
              <a:t>Pools physical resources and provides an aggregated view of physical resource capabilities</a:t>
            </a:r>
          </a:p>
          <a:p>
            <a:r>
              <a:rPr lang="en-US" dirty="0" smtClean="0"/>
              <a:t>Virtual resources can be created from pooled physical resources</a:t>
            </a:r>
          </a:p>
          <a:p>
            <a:pPr lvl="1"/>
            <a:r>
              <a:rPr lang="en-US" dirty="0" smtClean="0"/>
              <a:t>Improves utilization of physical IT resources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Computing: </a:t>
            </a:r>
            <a:r>
              <a:rPr lang="en-US" dirty="0" smtClean="0"/>
              <a:t>An Overview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individuals and organizations to use IT resources as a service over network</a:t>
            </a:r>
          </a:p>
          <a:p>
            <a:r>
              <a:rPr lang="en-US" dirty="0" smtClean="0"/>
              <a:t>Enables self-service requesting and automates request-fulfillment process</a:t>
            </a:r>
          </a:p>
          <a:p>
            <a:pPr lvl="1"/>
            <a:r>
              <a:rPr lang="en-US" dirty="0" smtClean="0"/>
              <a:t>Enables users to scale up or scale down the usage of computing resources quickly</a:t>
            </a:r>
          </a:p>
          <a:p>
            <a:r>
              <a:rPr lang="en-US" dirty="0" smtClean="0"/>
              <a:t>Enables consumption-based metering</a:t>
            </a:r>
          </a:p>
          <a:p>
            <a:pPr lvl="1"/>
            <a:r>
              <a:rPr lang="en-US" dirty="0" smtClean="0"/>
              <a:t>Consumers pay only for the resources they use</a:t>
            </a:r>
          </a:p>
          <a:p>
            <a:pPr lvl="2"/>
            <a:r>
              <a:rPr lang="en-US" dirty="0" smtClean="0"/>
              <a:t>Example: CPU hours used, amount of data transferred, and Gigabytes of data stored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Key points covered in this module:</a:t>
            </a:r>
          </a:p>
          <a:p>
            <a:r>
              <a:rPr lang="en-US" dirty="0" smtClean="0"/>
              <a:t>Data </a:t>
            </a:r>
            <a:r>
              <a:rPr lang="en-US" dirty="0"/>
              <a:t>and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 smtClean="0"/>
              <a:t>Types of data</a:t>
            </a:r>
          </a:p>
          <a:p>
            <a:r>
              <a:rPr lang="en-US" dirty="0" smtClean="0"/>
              <a:t>Big data</a:t>
            </a:r>
          </a:p>
          <a:p>
            <a:r>
              <a:rPr lang="en-US" dirty="0" smtClean="0"/>
              <a:t>Evolution </a:t>
            </a:r>
            <a:r>
              <a:rPr lang="en-US" dirty="0"/>
              <a:t>of storage architecture</a:t>
            </a:r>
          </a:p>
          <a:p>
            <a:r>
              <a:rPr lang="en-US" dirty="0" smtClean="0"/>
              <a:t>Core </a:t>
            </a:r>
            <a:r>
              <a:rPr lang="en-US" dirty="0"/>
              <a:t>elements of data center</a:t>
            </a:r>
          </a:p>
          <a:p>
            <a:r>
              <a:rPr lang="en-US" dirty="0" smtClean="0"/>
              <a:t>Key </a:t>
            </a:r>
            <a:r>
              <a:rPr lang="en-US" dirty="0"/>
              <a:t>characteristics of data center</a:t>
            </a:r>
          </a:p>
          <a:p>
            <a:r>
              <a:rPr lang="en-US" dirty="0" smtClean="0"/>
              <a:t>Virtualization </a:t>
            </a:r>
            <a:r>
              <a:rPr lang="en-US" dirty="0"/>
              <a:t>and cloud computing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B2F22-DCBC-4BF9-BA15-DABB3F788E73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32004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Define data and information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types of data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the evolution of storage architecture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the core elements of a data center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List the key characteristics of data center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Provide an overview of virtualization and cloud computing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1: Introduction to Information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1: </a:t>
            </a:r>
            <a:r>
              <a:rPr lang="en-US" sz="2600" dirty="0" smtClean="0">
                <a:solidFill>
                  <a:srgbClr val="2C95DD"/>
                </a:solidFill>
                <a:latin typeface="MetaNormalLF-Roman"/>
                <a:ea typeface="+mj-ea"/>
                <a:cs typeface="Arial"/>
              </a:rPr>
              <a:t>Introduction to Information Storage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Storage and Management?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/>
              <a:t>Information is the </a:t>
            </a:r>
            <a:r>
              <a:rPr lang="en-US" sz="2400" dirty="0" smtClean="0"/>
              <a:t>knowledge </a:t>
            </a:r>
            <a:r>
              <a:rPr lang="en-US" sz="2400" dirty="0"/>
              <a:t>derived from </a:t>
            </a:r>
            <a:r>
              <a:rPr lang="en-US" sz="2400" dirty="0" smtClean="0"/>
              <a:t>data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Growth of digital information has resulted in information explosion</a:t>
            </a:r>
            <a:endParaRPr lang="en-US" dirty="0" smtClean="0"/>
          </a:p>
          <a:p>
            <a:r>
              <a:rPr lang="en-US" dirty="0" smtClean="0"/>
              <a:t>We live in an on-command, on-demand world </a:t>
            </a:r>
          </a:p>
          <a:p>
            <a:pPr lvl="1"/>
            <a:r>
              <a:rPr lang="en-US" dirty="0" smtClean="0"/>
              <a:t>We need information when and where required</a:t>
            </a:r>
          </a:p>
          <a:p>
            <a:r>
              <a:rPr lang="en-US" dirty="0" smtClean="0"/>
              <a:t>Increasing dependency on fast and reliable access to information</a:t>
            </a:r>
          </a:p>
          <a:p>
            <a:r>
              <a:rPr lang="en-US" dirty="0" smtClean="0"/>
              <a:t>Businesses seek to store, protect, optimize, and leverage the information</a:t>
            </a:r>
          </a:p>
          <a:p>
            <a:pPr lvl="1"/>
            <a:r>
              <a:rPr lang="en-US" dirty="0" smtClean="0"/>
              <a:t>To gain competitive advantage</a:t>
            </a:r>
          </a:p>
          <a:p>
            <a:pPr lvl="1"/>
            <a:r>
              <a:rPr lang="en-US" dirty="0" smtClean="0"/>
              <a:t>To derive new business opportunity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1905000"/>
            <a:ext cx="4495800" cy="4191000"/>
          </a:xfrm>
        </p:spPr>
        <p:txBody>
          <a:bodyPr/>
          <a:lstStyle/>
          <a:p>
            <a:r>
              <a:rPr lang="en-US" dirty="0" smtClean="0"/>
              <a:t>Data is converted into more convenient form − digital data</a:t>
            </a:r>
          </a:p>
          <a:p>
            <a:r>
              <a:rPr lang="en-US" dirty="0" smtClean="0"/>
              <a:t>Factors for digital data growth are:</a:t>
            </a:r>
          </a:p>
          <a:p>
            <a:pPr lvl="1"/>
            <a:r>
              <a:rPr lang="en-US" dirty="0" smtClean="0"/>
              <a:t>Increase in data-processing capabilities</a:t>
            </a:r>
          </a:p>
          <a:p>
            <a:pPr lvl="1"/>
            <a:r>
              <a:rPr lang="en-US" dirty="0" smtClean="0"/>
              <a:t>Lower cost of digital storage</a:t>
            </a:r>
          </a:p>
          <a:p>
            <a:pPr lvl="1"/>
            <a:r>
              <a:rPr lang="en-US" dirty="0" smtClean="0"/>
              <a:t>Affordable and faster communication technology</a:t>
            </a:r>
          </a:p>
          <a:p>
            <a:pPr lvl="1"/>
            <a:r>
              <a:rPr lang="en-US" dirty="0" smtClean="0"/>
              <a:t>Proliferation of applications and smart devices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4800" y="1066800"/>
            <a:ext cx="84582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It is a collection of raw facts from which conclusions may be drawn. </a:t>
            </a:r>
            <a:endParaRPr lang="en-US" sz="2000" b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7" name="Rounded Rectangle 4"/>
          <p:cNvSpPr/>
          <p:nvPr/>
        </p:nvSpPr>
        <p:spPr>
          <a:xfrm>
            <a:off x="606551" y="914400"/>
            <a:ext cx="765050" cy="2926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US" sz="1600" b="1" kern="1200" dirty="0" smtClean="0">
                <a:latin typeface="Calibri" pitchFamily="34" charset="0"/>
              </a:rPr>
              <a:t>Data</a:t>
            </a:r>
            <a:endParaRPr lang="en-US" sz="1600" b="1" kern="1200" dirty="0">
              <a:latin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04075" y="2476823"/>
            <a:ext cx="3511325" cy="2886046"/>
            <a:chOff x="5404075" y="2476823"/>
            <a:chExt cx="3511325" cy="2886046"/>
          </a:xfrm>
        </p:grpSpPr>
        <p:pic>
          <p:nvPicPr>
            <p:cNvPr id="8" name="Picture 14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50846" y="4421774"/>
              <a:ext cx="574383" cy="759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150"/>
            <p:cNvSpPr>
              <a:spLocks noEditPoints="1"/>
            </p:cNvSpPr>
            <p:nvPr/>
          </p:nvSpPr>
          <p:spPr bwMode="auto">
            <a:xfrm>
              <a:off x="7412158" y="2555632"/>
              <a:ext cx="1503242" cy="2590800"/>
            </a:xfrm>
            <a:custGeom>
              <a:avLst/>
              <a:gdLst/>
              <a:ahLst/>
              <a:cxnLst>
                <a:cxn ang="0">
                  <a:pos x="298" y="15"/>
                </a:cxn>
                <a:cxn ang="0">
                  <a:pos x="142" y="86"/>
                </a:cxn>
                <a:cxn ang="0">
                  <a:pos x="43" y="213"/>
                </a:cxn>
                <a:cxn ang="0">
                  <a:pos x="1" y="397"/>
                </a:cxn>
                <a:cxn ang="0">
                  <a:pos x="2" y="3962"/>
                </a:cxn>
                <a:cxn ang="0">
                  <a:pos x="28" y="4081"/>
                </a:cxn>
                <a:cxn ang="0">
                  <a:pos x="63" y="4159"/>
                </a:cxn>
                <a:cxn ang="0">
                  <a:pos x="113" y="4223"/>
                </a:cxn>
                <a:cxn ang="0">
                  <a:pos x="254" y="4307"/>
                </a:cxn>
                <a:cxn ang="0">
                  <a:pos x="397" y="4333"/>
                </a:cxn>
                <a:cxn ang="0">
                  <a:pos x="3896" y="4334"/>
                </a:cxn>
                <a:cxn ang="0">
                  <a:pos x="3989" y="4328"/>
                </a:cxn>
                <a:cxn ang="0">
                  <a:pos x="4081" y="4307"/>
                </a:cxn>
                <a:cxn ang="0">
                  <a:pos x="4149" y="4275"/>
                </a:cxn>
                <a:cxn ang="0">
                  <a:pos x="4191" y="4248"/>
                </a:cxn>
                <a:cxn ang="0">
                  <a:pos x="4248" y="4191"/>
                </a:cxn>
                <a:cxn ang="0">
                  <a:pos x="4276" y="4148"/>
                </a:cxn>
                <a:cxn ang="0">
                  <a:pos x="4307" y="4081"/>
                </a:cxn>
                <a:cxn ang="0">
                  <a:pos x="4328" y="3989"/>
                </a:cxn>
                <a:cxn ang="0">
                  <a:pos x="4335" y="3896"/>
                </a:cxn>
                <a:cxn ang="0">
                  <a:pos x="4333" y="397"/>
                </a:cxn>
                <a:cxn ang="0">
                  <a:pos x="4307" y="254"/>
                </a:cxn>
                <a:cxn ang="0">
                  <a:pos x="4223" y="113"/>
                </a:cxn>
                <a:cxn ang="0">
                  <a:pos x="4159" y="63"/>
                </a:cxn>
                <a:cxn ang="0">
                  <a:pos x="4081" y="28"/>
                </a:cxn>
                <a:cxn ang="0">
                  <a:pos x="3963" y="3"/>
                </a:cxn>
                <a:cxn ang="0">
                  <a:pos x="113" y="566"/>
                </a:cxn>
                <a:cxn ang="0">
                  <a:pos x="141" y="367"/>
                </a:cxn>
                <a:cxn ang="0">
                  <a:pos x="226" y="226"/>
                </a:cxn>
                <a:cxn ang="0">
                  <a:pos x="367" y="141"/>
                </a:cxn>
                <a:cxn ang="0">
                  <a:pos x="566" y="113"/>
                </a:cxn>
                <a:cxn ang="0">
                  <a:pos x="3915" y="127"/>
                </a:cxn>
                <a:cxn ang="0">
                  <a:pos x="3990" y="150"/>
                </a:cxn>
                <a:cxn ang="0">
                  <a:pos x="4085" y="205"/>
                </a:cxn>
                <a:cxn ang="0">
                  <a:pos x="4173" y="316"/>
                </a:cxn>
                <a:cxn ang="0">
                  <a:pos x="4217" y="471"/>
                </a:cxn>
                <a:cxn ang="0">
                  <a:pos x="4223" y="3770"/>
                </a:cxn>
                <a:cxn ang="0">
                  <a:pos x="4218" y="3849"/>
                </a:cxn>
                <a:cxn ang="0">
                  <a:pos x="4199" y="3945"/>
                </a:cxn>
                <a:cxn ang="0">
                  <a:pos x="4168" y="4027"/>
                </a:cxn>
                <a:cxn ang="0">
                  <a:pos x="4140" y="4069"/>
                </a:cxn>
                <a:cxn ang="0">
                  <a:pos x="4093" y="4122"/>
                </a:cxn>
                <a:cxn ang="0">
                  <a:pos x="4046" y="4159"/>
                </a:cxn>
                <a:cxn ang="0">
                  <a:pos x="3988" y="4185"/>
                </a:cxn>
                <a:cxn ang="0">
                  <a:pos x="3899" y="4210"/>
                </a:cxn>
                <a:cxn ang="0">
                  <a:pos x="3797" y="4221"/>
                </a:cxn>
                <a:cxn ang="0">
                  <a:pos x="566" y="4223"/>
                </a:cxn>
                <a:cxn ang="0">
                  <a:pos x="434" y="4210"/>
                </a:cxn>
                <a:cxn ang="0">
                  <a:pos x="289" y="4159"/>
                </a:cxn>
                <a:cxn ang="0">
                  <a:pos x="199" y="4078"/>
                </a:cxn>
                <a:cxn ang="0">
                  <a:pos x="156" y="4008"/>
                </a:cxn>
                <a:cxn ang="0">
                  <a:pos x="128" y="3922"/>
                </a:cxn>
                <a:cxn ang="0">
                  <a:pos x="113" y="3770"/>
                </a:cxn>
              </a:cxnLst>
              <a:rect l="0" t="0" r="r" b="b"/>
              <a:pathLst>
                <a:path w="4336" h="4336">
                  <a:moveTo>
                    <a:pt x="452" y="0"/>
                  </a:moveTo>
                  <a:lnTo>
                    <a:pt x="397" y="1"/>
                  </a:lnTo>
                  <a:lnTo>
                    <a:pt x="346" y="6"/>
                  </a:lnTo>
                  <a:lnTo>
                    <a:pt x="298" y="15"/>
                  </a:lnTo>
                  <a:lnTo>
                    <a:pt x="254" y="28"/>
                  </a:lnTo>
                  <a:lnTo>
                    <a:pt x="212" y="43"/>
                  </a:lnTo>
                  <a:lnTo>
                    <a:pt x="176" y="63"/>
                  </a:lnTo>
                  <a:lnTo>
                    <a:pt x="142" y="86"/>
                  </a:lnTo>
                  <a:lnTo>
                    <a:pt x="113" y="113"/>
                  </a:lnTo>
                  <a:lnTo>
                    <a:pt x="85" y="142"/>
                  </a:lnTo>
                  <a:lnTo>
                    <a:pt x="63" y="176"/>
                  </a:lnTo>
                  <a:lnTo>
                    <a:pt x="43" y="213"/>
                  </a:lnTo>
                  <a:lnTo>
                    <a:pt x="28" y="254"/>
                  </a:lnTo>
                  <a:lnTo>
                    <a:pt x="15" y="298"/>
                  </a:lnTo>
                  <a:lnTo>
                    <a:pt x="6" y="346"/>
                  </a:lnTo>
                  <a:lnTo>
                    <a:pt x="1" y="397"/>
                  </a:lnTo>
                  <a:lnTo>
                    <a:pt x="0" y="453"/>
                  </a:lnTo>
                  <a:lnTo>
                    <a:pt x="0" y="3883"/>
                  </a:lnTo>
                  <a:lnTo>
                    <a:pt x="1" y="3937"/>
                  </a:lnTo>
                  <a:lnTo>
                    <a:pt x="2" y="3962"/>
                  </a:lnTo>
                  <a:lnTo>
                    <a:pt x="6" y="3989"/>
                  </a:lnTo>
                  <a:lnTo>
                    <a:pt x="15" y="4035"/>
                  </a:lnTo>
                  <a:lnTo>
                    <a:pt x="20" y="4058"/>
                  </a:lnTo>
                  <a:lnTo>
                    <a:pt x="28" y="4081"/>
                  </a:lnTo>
                  <a:lnTo>
                    <a:pt x="34" y="4101"/>
                  </a:lnTo>
                  <a:lnTo>
                    <a:pt x="43" y="4121"/>
                  </a:lnTo>
                  <a:lnTo>
                    <a:pt x="51" y="4140"/>
                  </a:lnTo>
                  <a:lnTo>
                    <a:pt x="63" y="4159"/>
                  </a:lnTo>
                  <a:lnTo>
                    <a:pt x="73" y="4175"/>
                  </a:lnTo>
                  <a:lnTo>
                    <a:pt x="85" y="4191"/>
                  </a:lnTo>
                  <a:lnTo>
                    <a:pt x="98" y="4206"/>
                  </a:lnTo>
                  <a:lnTo>
                    <a:pt x="113" y="4223"/>
                  </a:lnTo>
                  <a:lnTo>
                    <a:pt x="142" y="4248"/>
                  </a:lnTo>
                  <a:lnTo>
                    <a:pt x="176" y="4272"/>
                  </a:lnTo>
                  <a:lnTo>
                    <a:pt x="212" y="4290"/>
                  </a:lnTo>
                  <a:lnTo>
                    <a:pt x="254" y="4307"/>
                  </a:lnTo>
                  <a:lnTo>
                    <a:pt x="298" y="4318"/>
                  </a:lnTo>
                  <a:lnTo>
                    <a:pt x="320" y="4323"/>
                  </a:lnTo>
                  <a:lnTo>
                    <a:pt x="346" y="4328"/>
                  </a:lnTo>
                  <a:lnTo>
                    <a:pt x="397" y="4333"/>
                  </a:lnTo>
                  <a:lnTo>
                    <a:pt x="423" y="4334"/>
                  </a:lnTo>
                  <a:lnTo>
                    <a:pt x="452" y="4336"/>
                  </a:lnTo>
                  <a:lnTo>
                    <a:pt x="3884" y="4336"/>
                  </a:lnTo>
                  <a:lnTo>
                    <a:pt x="3896" y="4334"/>
                  </a:lnTo>
                  <a:lnTo>
                    <a:pt x="3910" y="4334"/>
                  </a:lnTo>
                  <a:lnTo>
                    <a:pt x="3938" y="4333"/>
                  </a:lnTo>
                  <a:lnTo>
                    <a:pt x="3963" y="4331"/>
                  </a:lnTo>
                  <a:lnTo>
                    <a:pt x="3989" y="4328"/>
                  </a:lnTo>
                  <a:lnTo>
                    <a:pt x="4012" y="4323"/>
                  </a:lnTo>
                  <a:lnTo>
                    <a:pt x="4036" y="4318"/>
                  </a:lnTo>
                  <a:lnTo>
                    <a:pt x="4058" y="4312"/>
                  </a:lnTo>
                  <a:lnTo>
                    <a:pt x="4081" y="4307"/>
                  </a:lnTo>
                  <a:lnTo>
                    <a:pt x="4101" y="4298"/>
                  </a:lnTo>
                  <a:lnTo>
                    <a:pt x="4121" y="4290"/>
                  </a:lnTo>
                  <a:lnTo>
                    <a:pt x="4140" y="4280"/>
                  </a:lnTo>
                  <a:lnTo>
                    <a:pt x="4149" y="4275"/>
                  </a:lnTo>
                  <a:lnTo>
                    <a:pt x="4159" y="4272"/>
                  </a:lnTo>
                  <a:lnTo>
                    <a:pt x="4175" y="4259"/>
                  </a:lnTo>
                  <a:lnTo>
                    <a:pt x="4183" y="4253"/>
                  </a:lnTo>
                  <a:lnTo>
                    <a:pt x="4191" y="4248"/>
                  </a:lnTo>
                  <a:lnTo>
                    <a:pt x="4207" y="4235"/>
                  </a:lnTo>
                  <a:lnTo>
                    <a:pt x="4223" y="4223"/>
                  </a:lnTo>
                  <a:lnTo>
                    <a:pt x="4235" y="4206"/>
                  </a:lnTo>
                  <a:lnTo>
                    <a:pt x="4248" y="4191"/>
                  </a:lnTo>
                  <a:lnTo>
                    <a:pt x="4253" y="4182"/>
                  </a:lnTo>
                  <a:lnTo>
                    <a:pt x="4259" y="4175"/>
                  </a:lnTo>
                  <a:lnTo>
                    <a:pt x="4272" y="4159"/>
                  </a:lnTo>
                  <a:lnTo>
                    <a:pt x="4276" y="4148"/>
                  </a:lnTo>
                  <a:lnTo>
                    <a:pt x="4281" y="4140"/>
                  </a:lnTo>
                  <a:lnTo>
                    <a:pt x="4291" y="4121"/>
                  </a:lnTo>
                  <a:lnTo>
                    <a:pt x="4298" y="4101"/>
                  </a:lnTo>
                  <a:lnTo>
                    <a:pt x="4307" y="4081"/>
                  </a:lnTo>
                  <a:lnTo>
                    <a:pt x="4312" y="4058"/>
                  </a:lnTo>
                  <a:lnTo>
                    <a:pt x="4318" y="4035"/>
                  </a:lnTo>
                  <a:lnTo>
                    <a:pt x="4323" y="4012"/>
                  </a:lnTo>
                  <a:lnTo>
                    <a:pt x="4328" y="3989"/>
                  </a:lnTo>
                  <a:lnTo>
                    <a:pt x="4331" y="3962"/>
                  </a:lnTo>
                  <a:lnTo>
                    <a:pt x="4333" y="3937"/>
                  </a:lnTo>
                  <a:lnTo>
                    <a:pt x="4335" y="3910"/>
                  </a:lnTo>
                  <a:lnTo>
                    <a:pt x="4335" y="3896"/>
                  </a:lnTo>
                  <a:lnTo>
                    <a:pt x="4336" y="3883"/>
                  </a:lnTo>
                  <a:lnTo>
                    <a:pt x="4336" y="453"/>
                  </a:lnTo>
                  <a:lnTo>
                    <a:pt x="4335" y="424"/>
                  </a:lnTo>
                  <a:lnTo>
                    <a:pt x="4333" y="397"/>
                  </a:lnTo>
                  <a:lnTo>
                    <a:pt x="4328" y="346"/>
                  </a:lnTo>
                  <a:lnTo>
                    <a:pt x="4323" y="321"/>
                  </a:lnTo>
                  <a:lnTo>
                    <a:pt x="4318" y="298"/>
                  </a:lnTo>
                  <a:lnTo>
                    <a:pt x="4307" y="254"/>
                  </a:lnTo>
                  <a:lnTo>
                    <a:pt x="4291" y="213"/>
                  </a:lnTo>
                  <a:lnTo>
                    <a:pt x="4272" y="176"/>
                  </a:lnTo>
                  <a:lnTo>
                    <a:pt x="4248" y="142"/>
                  </a:lnTo>
                  <a:lnTo>
                    <a:pt x="4223" y="113"/>
                  </a:lnTo>
                  <a:lnTo>
                    <a:pt x="4207" y="98"/>
                  </a:lnTo>
                  <a:lnTo>
                    <a:pt x="4191" y="86"/>
                  </a:lnTo>
                  <a:lnTo>
                    <a:pt x="4175" y="73"/>
                  </a:lnTo>
                  <a:lnTo>
                    <a:pt x="4159" y="63"/>
                  </a:lnTo>
                  <a:lnTo>
                    <a:pt x="4140" y="52"/>
                  </a:lnTo>
                  <a:lnTo>
                    <a:pt x="4121" y="43"/>
                  </a:lnTo>
                  <a:lnTo>
                    <a:pt x="4101" y="34"/>
                  </a:lnTo>
                  <a:lnTo>
                    <a:pt x="4081" y="28"/>
                  </a:lnTo>
                  <a:lnTo>
                    <a:pt x="4058" y="20"/>
                  </a:lnTo>
                  <a:lnTo>
                    <a:pt x="4036" y="15"/>
                  </a:lnTo>
                  <a:lnTo>
                    <a:pt x="3989" y="6"/>
                  </a:lnTo>
                  <a:lnTo>
                    <a:pt x="3963" y="3"/>
                  </a:lnTo>
                  <a:lnTo>
                    <a:pt x="3938" y="1"/>
                  </a:lnTo>
                  <a:lnTo>
                    <a:pt x="3884" y="0"/>
                  </a:lnTo>
                  <a:lnTo>
                    <a:pt x="452" y="0"/>
                  </a:lnTo>
                  <a:close/>
                  <a:moveTo>
                    <a:pt x="113" y="566"/>
                  </a:moveTo>
                  <a:lnTo>
                    <a:pt x="114" y="510"/>
                  </a:lnTo>
                  <a:lnTo>
                    <a:pt x="119" y="459"/>
                  </a:lnTo>
                  <a:lnTo>
                    <a:pt x="128" y="411"/>
                  </a:lnTo>
                  <a:lnTo>
                    <a:pt x="141" y="367"/>
                  </a:lnTo>
                  <a:lnTo>
                    <a:pt x="156" y="326"/>
                  </a:lnTo>
                  <a:lnTo>
                    <a:pt x="176" y="289"/>
                  </a:lnTo>
                  <a:lnTo>
                    <a:pt x="199" y="255"/>
                  </a:lnTo>
                  <a:lnTo>
                    <a:pt x="226" y="226"/>
                  </a:lnTo>
                  <a:lnTo>
                    <a:pt x="255" y="199"/>
                  </a:lnTo>
                  <a:lnTo>
                    <a:pt x="289" y="176"/>
                  </a:lnTo>
                  <a:lnTo>
                    <a:pt x="325" y="156"/>
                  </a:lnTo>
                  <a:lnTo>
                    <a:pt x="367" y="141"/>
                  </a:lnTo>
                  <a:lnTo>
                    <a:pt x="411" y="128"/>
                  </a:lnTo>
                  <a:lnTo>
                    <a:pt x="459" y="120"/>
                  </a:lnTo>
                  <a:lnTo>
                    <a:pt x="510" y="115"/>
                  </a:lnTo>
                  <a:lnTo>
                    <a:pt x="566" y="113"/>
                  </a:lnTo>
                  <a:lnTo>
                    <a:pt x="3770" y="113"/>
                  </a:lnTo>
                  <a:lnTo>
                    <a:pt x="3842" y="117"/>
                  </a:lnTo>
                  <a:lnTo>
                    <a:pt x="3873" y="121"/>
                  </a:lnTo>
                  <a:lnTo>
                    <a:pt x="3915" y="127"/>
                  </a:lnTo>
                  <a:lnTo>
                    <a:pt x="3934" y="131"/>
                  </a:lnTo>
                  <a:lnTo>
                    <a:pt x="3954" y="137"/>
                  </a:lnTo>
                  <a:lnTo>
                    <a:pt x="3972" y="142"/>
                  </a:lnTo>
                  <a:lnTo>
                    <a:pt x="3990" y="150"/>
                  </a:lnTo>
                  <a:lnTo>
                    <a:pt x="4026" y="166"/>
                  </a:lnTo>
                  <a:lnTo>
                    <a:pt x="4041" y="174"/>
                  </a:lnTo>
                  <a:lnTo>
                    <a:pt x="4056" y="184"/>
                  </a:lnTo>
                  <a:lnTo>
                    <a:pt x="4085" y="205"/>
                  </a:lnTo>
                  <a:lnTo>
                    <a:pt x="4111" y="229"/>
                  </a:lnTo>
                  <a:lnTo>
                    <a:pt x="4135" y="255"/>
                  </a:lnTo>
                  <a:lnTo>
                    <a:pt x="4154" y="284"/>
                  </a:lnTo>
                  <a:lnTo>
                    <a:pt x="4173" y="316"/>
                  </a:lnTo>
                  <a:lnTo>
                    <a:pt x="4186" y="350"/>
                  </a:lnTo>
                  <a:lnTo>
                    <a:pt x="4200" y="388"/>
                  </a:lnTo>
                  <a:lnTo>
                    <a:pt x="4209" y="427"/>
                  </a:lnTo>
                  <a:lnTo>
                    <a:pt x="4217" y="471"/>
                  </a:lnTo>
                  <a:lnTo>
                    <a:pt x="4218" y="493"/>
                  </a:lnTo>
                  <a:lnTo>
                    <a:pt x="4220" y="517"/>
                  </a:lnTo>
                  <a:lnTo>
                    <a:pt x="4223" y="566"/>
                  </a:lnTo>
                  <a:lnTo>
                    <a:pt x="4223" y="3770"/>
                  </a:lnTo>
                  <a:lnTo>
                    <a:pt x="4222" y="3783"/>
                  </a:lnTo>
                  <a:lnTo>
                    <a:pt x="4222" y="3797"/>
                  </a:lnTo>
                  <a:lnTo>
                    <a:pt x="4220" y="3824"/>
                  </a:lnTo>
                  <a:lnTo>
                    <a:pt x="4218" y="3849"/>
                  </a:lnTo>
                  <a:lnTo>
                    <a:pt x="4215" y="3876"/>
                  </a:lnTo>
                  <a:lnTo>
                    <a:pt x="4210" y="3898"/>
                  </a:lnTo>
                  <a:lnTo>
                    <a:pt x="4205" y="3922"/>
                  </a:lnTo>
                  <a:lnTo>
                    <a:pt x="4199" y="3945"/>
                  </a:lnTo>
                  <a:lnTo>
                    <a:pt x="4194" y="3968"/>
                  </a:lnTo>
                  <a:lnTo>
                    <a:pt x="4185" y="3988"/>
                  </a:lnTo>
                  <a:lnTo>
                    <a:pt x="4178" y="4008"/>
                  </a:lnTo>
                  <a:lnTo>
                    <a:pt x="4168" y="4027"/>
                  </a:lnTo>
                  <a:lnTo>
                    <a:pt x="4163" y="4035"/>
                  </a:lnTo>
                  <a:lnTo>
                    <a:pt x="4159" y="4045"/>
                  </a:lnTo>
                  <a:lnTo>
                    <a:pt x="4146" y="4062"/>
                  </a:lnTo>
                  <a:lnTo>
                    <a:pt x="4140" y="4069"/>
                  </a:lnTo>
                  <a:lnTo>
                    <a:pt x="4135" y="4078"/>
                  </a:lnTo>
                  <a:lnTo>
                    <a:pt x="4122" y="4093"/>
                  </a:lnTo>
                  <a:lnTo>
                    <a:pt x="4110" y="4110"/>
                  </a:lnTo>
                  <a:lnTo>
                    <a:pt x="4093" y="4122"/>
                  </a:lnTo>
                  <a:lnTo>
                    <a:pt x="4078" y="4135"/>
                  </a:lnTo>
                  <a:lnTo>
                    <a:pt x="4070" y="4140"/>
                  </a:lnTo>
                  <a:lnTo>
                    <a:pt x="4062" y="4146"/>
                  </a:lnTo>
                  <a:lnTo>
                    <a:pt x="4046" y="4159"/>
                  </a:lnTo>
                  <a:lnTo>
                    <a:pt x="4036" y="4162"/>
                  </a:lnTo>
                  <a:lnTo>
                    <a:pt x="4027" y="4167"/>
                  </a:lnTo>
                  <a:lnTo>
                    <a:pt x="4008" y="4177"/>
                  </a:lnTo>
                  <a:lnTo>
                    <a:pt x="3988" y="4185"/>
                  </a:lnTo>
                  <a:lnTo>
                    <a:pt x="3968" y="4194"/>
                  </a:lnTo>
                  <a:lnTo>
                    <a:pt x="3945" y="4199"/>
                  </a:lnTo>
                  <a:lnTo>
                    <a:pt x="3923" y="4205"/>
                  </a:lnTo>
                  <a:lnTo>
                    <a:pt x="3899" y="4210"/>
                  </a:lnTo>
                  <a:lnTo>
                    <a:pt x="3876" y="4215"/>
                  </a:lnTo>
                  <a:lnTo>
                    <a:pt x="3850" y="4218"/>
                  </a:lnTo>
                  <a:lnTo>
                    <a:pt x="3824" y="4220"/>
                  </a:lnTo>
                  <a:lnTo>
                    <a:pt x="3797" y="4221"/>
                  </a:lnTo>
                  <a:lnTo>
                    <a:pt x="3783" y="4221"/>
                  </a:lnTo>
                  <a:lnTo>
                    <a:pt x="3770" y="4223"/>
                  </a:lnTo>
                  <a:lnTo>
                    <a:pt x="1033" y="4223"/>
                  </a:lnTo>
                  <a:lnTo>
                    <a:pt x="566" y="4223"/>
                  </a:lnTo>
                  <a:lnTo>
                    <a:pt x="537" y="4221"/>
                  </a:lnTo>
                  <a:lnTo>
                    <a:pt x="510" y="4220"/>
                  </a:lnTo>
                  <a:lnTo>
                    <a:pt x="459" y="4215"/>
                  </a:lnTo>
                  <a:lnTo>
                    <a:pt x="434" y="4210"/>
                  </a:lnTo>
                  <a:lnTo>
                    <a:pt x="411" y="4205"/>
                  </a:lnTo>
                  <a:lnTo>
                    <a:pt x="367" y="4194"/>
                  </a:lnTo>
                  <a:lnTo>
                    <a:pt x="325" y="4177"/>
                  </a:lnTo>
                  <a:lnTo>
                    <a:pt x="289" y="4159"/>
                  </a:lnTo>
                  <a:lnTo>
                    <a:pt x="255" y="4135"/>
                  </a:lnTo>
                  <a:lnTo>
                    <a:pt x="226" y="4110"/>
                  </a:lnTo>
                  <a:lnTo>
                    <a:pt x="211" y="4093"/>
                  </a:lnTo>
                  <a:lnTo>
                    <a:pt x="199" y="4078"/>
                  </a:lnTo>
                  <a:lnTo>
                    <a:pt x="186" y="4062"/>
                  </a:lnTo>
                  <a:lnTo>
                    <a:pt x="176" y="4045"/>
                  </a:lnTo>
                  <a:lnTo>
                    <a:pt x="165" y="4027"/>
                  </a:lnTo>
                  <a:lnTo>
                    <a:pt x="156" y="4008"/>
                  </a:lnTo>
                  <a:lnTo>
                    <a:pt x="147" y="3988"/>
                  </a:lnTo>
                  <a:lnTo>
                    <a:pt x="141" y="3968"/>
                  </a:lnTo>
                  <a:lnTo>
                    <a:pt x="133" y="3945"/>
                  </a:lnTo>
                  <a:lnTo>
                    <a:pt x="128" y="3922"/>
                  </a:lnTo>
                  <a:lnTo>
                    <a:pt x="119" y="3876"/>
                  </a:lnTo>
                  <a:lnTo>
                    <a:pt x="116" y="3849"/>
                  </a:lnTo>
                  <a:lnTo>
                    <a:pt x="114" y="3824"/>
                  </a:lnTo>
                  <a:lnTo>
                    <a:pt x="113" y="3770"/>
                  </a:lnTo>
                  <a:lnTo>
                    <a:pt x="113" y="56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449903" y="2590800"/>
              <a:ext cx="1426111" cy="2514600"/>
              <a:chOff x="7449903" y="3039973"/>
              <a:chExt cx="1426111" cy="1644376"/>
            </a:xfrm>
          </p:grpSpPr>
          <p:sp>
            <p:nvSpPr>
              <p:cNvPr id="10" name="Freeform 151"/>
              <p:cNvSpPr>
                <a:spLocks/>
              </p:cNvSpPr>
              <p:nvPr/>
            </p:nvSpPr>
            <p:spPr bwMode="auto">
              <a:xfrm>
                <a:off x="7449903" y="3039973"/>
                <a:ext cx="1293182" cy="1644376"/>
              </a:xfrm>
              <a:custGeom>
                <a:avLst/>
                <a:gdLst/>
                <a:ahLst/>
                <a:cxnLst>
                  <a:cxn ang="0">
                    <a:pos x="397" y="2"/>
                  </a:cxn>
                  <a:cxn ang="0">
                    <a:pos x="298" y="15"/>
                  </a:cxn>
                  <a:cxn ang="0">
                    <a:pos x="212" y="43"/>
                  </a:cxn>
                  <a:cxn ang="0">
                    <a:pos x="142" y="86"/>
                  </a:cxn>
                  <a:cxn ang="0">
                    <a:pos x="86" y="142"/>
                  </a:cxn>
                  <a:cxn ang="0">
                    <a:pos x="43" y="213"/>
                  </a:cxn>
                  <a:cxn ang="0">
                    <a:pos x="15" y="298"/>
                  </a:cxn>
                  <a:cxn ang="0">
                    <a:pos x="1" y="397"/>
                  </a:cxn>
                  <a:cxn ang="0">
                    <a:pos x="0" y="3657"/>
                  </a:cxn>
                  <a:cxn ang="0">
                    <a:pos x="3" y="3736"/>
                  </a:cxn>
                  <a:cxn ang="0">
                    <a:pos x="15" y="3809"/>
                  </a:cxn>
                  <a:cxn ang="0">
                    <a:pos x="28" y="3855"/>
                  </a:cxn>
                  <a:cxn ang="0">
                    <a:pos x="43" y="3895"/>
                  </a:cxn>
                  <a:cxn ang="0">
                    <a:pos x="63" y="3932"/>
                  </a:cxn>
                  <a:cxn ang="0">
                    <a:pos x="86" y="3965"/>
                  </a:cxn>
                  <a:cxn ang="0">
                    <a:pos x="113" y="3997"/>
                  </a:cxn>
                  <a:cxn ang="0">
                    <a:pos x="176" y="4046"/>
                  </a:cxn>
                  <a:cxn ang="0">
                    <a:pos x="254" y="4081"/>
                  </a:cxn>
                  <a:cxn ang="0">
                    <a:pos x="321" y="4097"/>
                  </a:cxn>
                  <a:cxn ang="0">
                    <a:pos x="397" y="4107"/>
                  </a:cxn>
                  <a:cxn ang="0">
                    <a:pos x="453" y="4110"/>
                  </a:cxn>
                  <a:cxn ang="0">
                    <a:pos x="499" y="3963"/>
                  </a:cxn>
                  <a:cxn ang="0">
                    <a:pos x="458" y="3945"/>
                  </a:cxn>
                  <a:cxn ang="0">
                    <a:pos x="398" y="3927"/>
                  </a:cxn>
                  <a:cxn ang="0">
                    <a:pos x="347" y="3906"/>
                  </a:cxn>
                  <a:cxn ang="0">
                    <a:pos x="287" y="3866"/>
                  </a:cxn>
                  <a:cxn ang="0">
                    <a:pos x="248" y="3829"/>
                  </a:cxn>
                  <a:cxn ang="0">
                    <a:pos x="216" y="3785"/>
                  </a:cxn>
                  <a:cxn ang="0">
                    <a:pos x="199" y="3754"/>
                  </a:cxn>
                  <a:cxn ang="0">
                    <a:pos x="184" y="3719"/>
                  </a:cxn>
                  <a:cxn ang="0">
                    <a:pos x="166" y="3661"/>
                  </a:cxn>
                  <a:cxn ang="0">
                    <a:pos x="156" y="3599"/>
                  </a:cxn>
                  <a:cxn ang="0">
                    <a:pos x="151" y="3506"/>
                  </a:cxn>
                  <a:cxn ang="0">
                    <a:pos x="152" y="548"/>
                  </a:cxn>
                  <a:cxn ang="0">
                    <a:pos x="166" y="449"/>
                  </a:cxn>
                  <a:cxn ang="0">
                    <a:pos x="194" y="363"/>
                  </a:cxn>
                  <a:cxn ang="0">
                    <a:pos x="236" y="293"/>
                  </a:cxn>
                  <a:cxn ang="0">
                    <a:pos x="293" y="237"/>
                  </a:cxn>
                  <a:cxn ang="0">
                    <a:pos x="363" y="194"/>
                  </a:cxn>
                  <a:cxn ang="0">
                    <a:pos x="449" y="166"/>
                  </a:cxn>
                  <a:cxn ang="0">
                    <a:pos x="548" y="152"/>
                  </a:cxn>
                  <a:cxn ang="0">
                    <a:pos x="3334" y="151"/>
                  </a:cxn>
                  <a:cxn ang="0">
                    <a:pos x="3729" y="4"/>
                  </a:cxn>
                  <a:cxn ang="0">
                    <a:pos x="453" y="0"/>
                  </a:cxn>
                </a:cxnLst>
                <a:rect l="0" t="0" r="r" b="b"/>
                <a:pathLst>
                  <a:path w="3729" h="4110">
                    <a:moveTo>
                      <a:pt x="453" y="0"/>
                    </a:moveTo>
                    <a:lnTo>
                      <a:pt x="397" y="2"/>
                    </a:lnTo>
                    <a:lnTo>
                      <a:pt x="346" y="7"/>
                    </a:lnTo>
                    <a:lnTo>
                      <a:pt x="298" y="15"/>
                    </a:lnTo>
                    <a:lnTo>
                      <a:pt x="254" y="28"/>
                    </a:lnTo>
                    <a:lnTo>
                      <a:pt x="212" y="43"/>
                    </a:lnTo>
                    <a:lnTo>
                      <a:pt x="176" y="63"/>
                    </a:lnTo>
                    <a:lnTo>
                      <a:pt x="142" y="86"/>
                    </a:lnTo>
                    <a:lnTo>
                      <a:pt x="113" y="113"/>
                    </a:lnTo>
                    <a:lnTo>
                      <a:pt x="86" y="142"/>
                    </a:lnTo>
                    <a:lnTo>
                      <a:pt x="63" y="176"/>
                    </a:lnTo>
                    <a:lnTo>
                      <a:pt x="43" y="213"/>
                    </a:lnTo>
                    <a:lnTo>
                      <a:pt x="28" y="254"/>
                    </a:lnTo>
                    <a:lnTo>
                      <a:pt x="15" y="298"/>
                    </a:lnTo>
                    <a:lnTo>
                      <a:pt x="6" y="346"/>
                    </a:lnTo>
                    <a:lnTo>
                      <a:pt x="1" y="397"/>
                    </a:lnTo>
                    <a:lnTo>
                      <a:pt x="0" y="453"/>
                    </a:lnTo>
                    <a:lnTo>
                      <a:pt x="0" y="3657"/>
                    </a:lnTo>
                    <a:lnTo>
                      <a:pt x="1" y="3711"/>
                    </a:lnTo>
                    <a:lnTo>
                      <a:pt x="3" y="3736"/>
                    </a:lnTo>
                    <a:lnTo>
                      <a:pt x="6" y="3763"/>
                    </a:lnTo>
                    <a:lnTo>
                      <a:pt x="15" y="3809"/>
                    </a:lnTo>
                    <a:lnTo>
                      <a:pt x="20" y="3832"/>
                    </a:lnTo>
                    <a:lnTo>
                      <a:pt x="28" y="3855"/>
                    </a:lnTo>
                    <a:lnTo>
                      <a:pt x="34" y="3875"/>
                    </a:lnTo>
                    <a:lnTo>
                      <a:pt x="43" y="3895"/>
                    </a:lnTo>
                    <a:lnTo>
                      <a:pt x="52" y="3914"/>
                    </a:lnTo>
                    <a:lnTo>
                      <a:pt x="63" y="3932"/>
                    </a:lnTo>
                    <a:lnTo>
                      <a:pt x="73" y="3949"/>
                    </a:lnTo>
                    <a:lnTo>
                      <a:pt x="86" y="3965"/>
                    </a:lnTo>
                    <a:lnTo>
                      <a:pt x="98" y="3980"/>
                    </a:lnTo>
                    <a:lnTo>
                      <a:pt x="113" y="3997"/>
                    </a:lnTo>
                    <a:lnTo>
                      <a:pt x="142" y="4022"/>
                    </a:lnTo>
                    <a:lnTo>
                      <a:pt x="176" y="4046"/>
                    </a:lnTo>
                    <a:lnTo>
                      <a:pt x="212" y="4064"/>
                    </a:lnTo>
                    <a:lnTo>
                      <a:pt x="254" y="4081"/>
                    </a:lnTo>
                    <a:lnTo>
                      <a:pt x="298" y="4092"/>
                    </a:lnTo>
                    <a:lnTo>
                      <a:pt x="321" y="4097"/>
                    </a:lnTo>
                    <a:lnTo>
                      <a:pt x="346" y="4102"/>
                    </a:lnTo>
                    <a:lnTo>
                      <a:pt x="397" y="4107"/>
                    </a:lnTo>
                    <a:lnTo>
                      <a:pt x="424" y="4108"/>
                    </a:lnTo>
                    <a:lnTo>
                      <a:pt x="453" y="4110"/>
                    </a:lnTo>
                    <a:lnTo>
                      <a:pt x="920" y="4110"/>
                    </a:lnTo>
                    <a:lnTo>
                      <a:pt x="499" y="3963"/>
                    </a:lnTo>
                    <a:lnTo>
                      <a:pt x="502" y="3954"/>
                    </a:lnTo>
                    <a:lnTo>
                      <a:pt x="458" y="3945"/>
                    </a:lnTo>
                    <a:lnTo>
                      <a:pt x="419" y="3935"/>
                    </a:lnTo>
                    <a:lnTo>
                      <a:pt x="398" y="3927"/>
                    </a:lnTo>
                    <a:lnTo>
                      <a:pt x="381" y="3921"/>
                    </a:lnTo>
                    <a:lnTo>
                      <a:pt x="347" y="3906"/>
                    </a:lnTo>
                    <a:lnTo>
                      <a:pt x="316" y="3887"/>
                    </a:lnTo>
                    <a:lnTo>
                      <a:pt x="287" y="3866"/>
                    </a:lnTo>
                    <a:lnTo>
                      <a:pt x="260" y="3842"/>
                    </a:lnTo>
                    <a:lnTo>
                      <a:pt x="248" y="3829"/>
                    </a:lnTo>
                    <a:lnTo>
                      <a:pt x="238" y="3817"/>
                    </a:lnTo>
                    <a:lnTo>
                      <a:pt x="216" y="3785"/>
                    </a:lnTo>
                    <a:lnTo>
                      <a:pt x="206" y="3769"/>
                    </a:lnTo>
                    <a:lnTo>
                      <a:pt x="199" y="3754"/>
                    </a:lnTo>
                    <a:lnTo>
                      <a:pt x="190" y="3736"/>
                    </a:lnTo>
                    <a:lnTo>
                      <a:pt x="184" y="3719"/>
                    </a:lnTo>
                    <a:lnTo>
                      <a:pt x="172" y="3682"/>
                    </a:lnTo>
                    <a:lnTo>
                      <a:pt x="166" y="3661"/>
                    </a:lnTo>
                    <a:lnTo>
                      <a:pt x="162" y="3641"/>
                    </a:lnTo>
                    <a:lnTo>
                      <a:pt x="156" y="3599"/>
                    </a:lnTo>
                    <a:lnTo>
                      <a:pt x="152" y="3553"/>
                    </a:lnTo>
                    <a:lnTo>
                      <a:pt x="151" y="3506"/>
                    </a:lnTo>
                    <a:lnTo>
                      <a:pt x="151" y="603"/>
                    </a:lnTo>
                    <a:lnTo>
                      <a:pt x="152" y="548"/>
                    </a:lnTo>
                    <a:lnTo>
                      <a:pt x="157" y="497"/>
                    </a:lnTo>
                    <a:lnTo>
                      <a:pt x="166" y="449"/>
                    </a:lnTo>
                    <a:lnTo>
                      <a:pt x="179" y="405"/>
                    </a:lnTo>
                    <a:lnTo>
                      <a:pt x="194" y="363"/>
                    </a:lnTo>
                    <a:lnTo>
                      <a:pt x="214" y="327"/>
                    </a:lnTo>
                    <a:lnTo>
                      <a:pt x="236" y="293"/>
                    </a:lnTo>
                    <a:lnTo>
                      <a:pt x="264" y="264"/>
                    </a:lnTo>
                    <a:lnTo>
                      <a:pt x="293" y="237"/>
                    </a:lnTo>
                    <a:lnTo>
                      <a:pt x="327" y="214"/>
                    </a:lnTo>
                    <a:lnTo>
                      <a:pt x="363" y="194"/>
                    </a:lnTo>
                    <a:lnTo>
                      <a:pt x="405" y="179"/>
                    </a:lnTo>
                    <a:lnTo>
                      <a:pt x="449" y="166"/>
                    </a:lnTo>
                    <a:lnTo>
                      <a:pt x="497" y="157"/>
                    </a:lnTo>
                    <a:lnTo>
                      <a:pt x="548" y="152"/>
                    </a:lnTo>
                    <a:lnTo>
                      <a:pt x="603" y="151"/>
                    </a:lnTo>
                    <a:lnTo>
                      <a:pt x="3334" y="151"/>
                    </a:lnTo>
                    <a:lnTo>
                      <a:pt x="3334" y="142"/>
                    </a:lnTo>
                    <a:lnTo>
                      <a:pt x="3729" y="4"/>
                    </a:lnTo>
                    <a:lnTo>
                      <a:pt x="3657" y="0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1" name="Freeform 152"/>
              <p:cNvSpPr>
                <a:spLocks/>
              </p:cNvSpPr>
              <p:nvPr/>
            </p:nvSpPr>
            <p:spPr bwMode="auto">
              <a:xfrm>
                <a:off x="7504059" y="3100693"/>
                <a:ext cx="1319440" cy="1522935"/>
              </a:xfrm>
              <a:custGeom>
                <a:avLst/>
                <a:gdLst/>
                <a:ahLst/>
                <a:cxnLst>
                  <a:cxn ang="0">
                    <a:pos x="397" y="1"/>
                  </a:cxn>
                  <a:cxn ang="0">
                    <a:pos x="298" y="15"/>
                  </a:cxn>
                  <a:cxn ang="0">
                    <a:pos x="212" y="43"/>
                  </a:cxn>
                  <a:cxn ang="0">
                    <a:pos x="142" y="86"/>
                  </a:cxn>
                  <a:cxn ang="0">
                    <a:pos x="85" y="142"/>
                  </a:cxn>
                  <a:cxn ang="0">
                    <a:pos x="43" y="212"/>
                  </a:cxn>
                  <a:cxn ang="0">
                    <a:pos x="15" y="298"/>
                  </a:cxn>
                  <a:cxn ang="0">
                    <a:pos x="1" y="397"/>
                  </a:cxn>
                  <a:cxn ang="0">
                    <a:pos x="0" y="3355"/>
                  </a:cxn>
                  <a:cxn ang="0">
                    <a:pos x="5" y="3448"/>
                  </a:cxn>
                  <a:cxn ang="0">
                    <a:pos x="15" y="3510"/>
                  </a:cxn>
                  <a:cxn ang="0">
                    <a:pos x="33" y="3568"/>
                  </a:cxn>
                  <a:cxn ang="0">
                    <a:pos x="48" y="3603"/>
                  </a:cxn>
                  <a:cxn ang="0">
                    <a:pos x="65" y="3634"/>
                  </a:cxn>
                  <a:cxn ang="0">
                    <a:pos x="97" y="3678"/>
                  </a:cxn>
                  <a:cxn ang="0">
                    <a:pos x="136" y="3715"/>
                  </a:cxn>
                  <a:cxn ang="0">
                    <a:pos x="196" y="3755"/>
                  </a:cxn>
                  <a:cxn ang="0">
                    <a:pos x="247" y="3776"/>
                  </a:cxn>
                  <a:cxn ang="0">
                    <a:pos x="307" y="3794"/>
                  </a:cxn>
                  <a:cxn ang="0">
                    <a:pos x="373" y="3804"/>
                  </a:cxn>
                  <a:cxn ang="0">
                    <a:pos x="452" y="3808"/>
                  </a:cxn>
                  <a:cxn ang="0">
                    <a:pos x="3368" y="3807"/>
                  </a:cxn>
                  <a:cxn ang="0">
                    <a:pos x="3410" y="3805"/>
                  </a:cxn>
                  <a:cxn ang="0">
                    <a:pos x="3461" y="3800"/>
                  </a:cxn>
                  <a:cxn ang="0">
                    <a:pos x="3508" y="3790"/>
                  </a:cxn>
                  <a:cxn ang="0">
                    <a:pos x="3553" y="3779"/>
                  </a:cxn>
                  <a:cxn ang="0">
                    <a:pos x="3593" y="3763"/>
                  </a:cxn>
                  <a:cxn ang="0">
                    <a:pos x="3621" y="3748"/>
                  </a:cxn>
                  <a:cxn ang="0">
                    <a:pos x="3647" y="3731"/>
                  </a:cxn>
                  <a:cxn ang="0">
                    <a:pos x="3664" y="3720"/>
                  </a:cxn>
                  <a:cxn ang="0">
                    <a:pos x="3695" y="3695"/>
                  </a:cxn>
                  <a:cxn ang="0">
                    <a:pos x="3720" y="3663"/>
                  </a:cxn>
                  <a:cxn ang="0">
                    <a:pos x="3731" y="3647"/>
                  </a:cxn>
                  <a:cxn ang="0">
                    <a:pos x="3748" y="3621"/>
                  </a:cxn>
                  <a:cxn ang="0">
                    <a:pos x="3763" y="3593"/>
                  </a:cxn>
                  <a:cxn ang="0">
                    <a:pos x="3779" y="3553"/>
                  </a:cxn>
                  <a:cxn ang="0">
                    <a:pos x="3790" y="3507"/>
                  </a:cxn>
                  <a:cxn ang="0">
                    <a:pos x="3801" y="3461"/>
                  </a:cxn>
                  <a:cxn ang="0">
                    <a:pos x="3806" y="3409"/>
                  </a:cxn>
                  <a:cxn ang="0">
                    <a:pos x="3807" y="3368"/>
                  </a:cxn>
                  <a:cxn ang="0">
                    <a:pos x="3808" y="452"/>
                  </a:cxn>
                  <a:cxn ang="0">
                    <a:pos x="3806" y="397"/>
                  </a:cxn>
                  <a:cxn ang="0">
                    <a:pos x="3795" y="321"/>
                  </a:cxn>
                  <a:cxn ang="0">
                    <a:pos x="3779" y="254"/>
                  </a:cxn>
                  <a:cxn ang="0">
                    <a:pos x="3744" y="176"/>
                  </a:cxn>
                  <a:cxn ang="0">
                    <a:pos x="3695" y="113"/>
                  </a:cxn>
                  <a:cxn ang="0">
                    <a:pos x="3664" y="86"/>
                  </a:cxn>
                  <a:cxn ang="0">
                    <a:pos x="3631" y="63"/>
                  </a:cxn>
                  <a:cxn ang="0">
                    <a:pos x="3593" y="43"/>
                  </a:cxn>
                  <a:cxn ang="0">
                    <a:pos x="3553" y="28"/>
                  </a:cxn>
                  <a:cxn ang="0">
                    <a:pos x="3508" y="15"/>
                  </a:cxn>
                  <a:cxn ang="0">
                    <a:pos x="3435" y="3"/>
                  </a:cxn>
                  <a:cxn ang="0">
                    <a:pos x="3356" y="0"/>
                  </a:cxn>
                  <a:cxn ang="0">
                    <a:pos x="452" y="0"/>
                  </a:cxn>
                </a:cxnLst>
                <a:rect l="0" t="0" r="r" b="b"/>
                <a:pathLst>
                  <a:path w="3808" h="3808">
                    <a:moveTo>
                      <a:pt x="452" y="0"/>
                    </a:moveTo>
                    <a:lnTo>
                      <a:pt x="397" y="1"/>
                    </a:lnTo>
                    <a:lnTo>
                      <a:pt x="346" y="6"/>
                    </a:lnTo>
                    <a:lnTo>
                      <a:pt x="298" y="15"/>
                    </a:lnTo>
                    <a:lnTo>
                      <a:pt x="254" y="28"/>
                    </a:lnTo>
                    <a:lnTo>
                      <a:pt x="212" y="43"/>
                    </a:lnTo>
                    <a:lnTo>
                      <a:pt x="176" y="63"/>
                    </a:lnTo>
                    <a:lnTo>
                      <a:pt x="142" y="86"/>
                    </a:lnTo>
                    <a:lnTo>
                      <a:pt x="113" y="113"/>
                    </a:lnTo>
                    <a:lnTo>
                      <a:pt x="85" y="142"/>
                    </a:lnTo>
                    <a:lnTo>
                      <a:pt x="63" y="176"/>
                    </a:lnTo>
                    <a:lnTo>
                      <a:pt x="43" y="212"/>
                    </a:lnTo>
                    <a:lnTo>
                      <a:pt x="28" y="254"/>
                    </a:lnTo>
                    <a:lnTo>
                      <a:pt x="15" y="298"/>
                    </a:lnTo>
                    <a:lnTo>
                      <a:pt x="6" y="346"/>
                    </a:lnTo>
                    <a:lnTo>
                      <a:pt x="1" y="397"/>
                    </a:lnTo>
                    <a:lnTo>
                      <a:pt x="0" y="452"/>
                    </a:lnTo>
                    <a:lnTo>
                      <a:pt x="0" y="3355"/>
                    </a:lnTo>
                    <a:lnTo>
                      <a:pt x="1" y="3402"/>
                    </a:lnTo>
                    <a:lnTo>
                      <a:pt x="5" y="3448"/>
                    </a:lnTo>
                    <a:lnTo>
                      <a:pt x="11" y="3490"/>
                    </a:lnTo>
                    <a:lnTo>
                      <a:pt x="15" y="3510"/>
                    </a:lnTo>
                    <a:lnTo>
                      <a:pt x="21" y="3531"/>
                    </a:lnTo>
                    <a:lnTo>
                      <a:pt x="33" y="3568"/>
                    </a:lnTo>
                    <a:lnTo>
                      <a:pt x="39" y="3585"/>
                    </a:lnTo>
                    <a:lnTo>
                      <a:pt x="48" y="3603"/>
                    </a:lnTo>
                    <a:lnTo>
                      <a:pt x="55" y="3618"/>
                    </a:lnTo>
                    <a:lnTo>
                      <a:pt x="65" y="3634"/>
                    </a:lnTo>
                    <a:lnTo>
                      <a:pt x="87" y="3666"/>
                    </a:lnTo>
                    <a:lnTo>
                      <a:pt x="97" y="3678"/>
                    </a:lnTo>
                    <a:lnTo>
                      <a:pt x="109" y="3691"/>
                    </a:lnTo>
                    <a:lnTo>
                      <a:pt x="136" y="3715"/>
                    </a:lnTo>
                    <a:lnTo>
                      <a:pt x="165" y="3736"/>
                    </a:lnTo>
                    <a:lnTo>
                      <a:pt x="196" y="3755"/>
                    </a:lnTo>
                    <a:lnTo>
                      <a:pt x="230" y="3770"/>
                    </a:lnTo>
                    <a:lnTo>
                      <a:pt x="247" y="3776"/>
                    </a:lnTo>
                    <a:lnTo>
                      <a:pt x="268" y="3784"/>
                    </a:lnTo>
                    <a:lnTo>
                      <a:pt x="307" y="3794"/>
                    </a:lnTo>
                    <a:lnTo>
                      <a:pt x="351" y="3803"/>
                    </a:lnTo>
                    <a:lnTo>
                      <a:pt x="373" y="3804"/>
                    </a:lnTo>
                    <a:lnTo>
                      <a:pt x="398" y="3807"/>
                    </a:lnTo>
                    <a:lnTo>
                      <a:pt x="452" y="3808"/>
                    </a:lnTo>
                    <a:lnTo>
                      <a:pt x="3356" y="3808"/>
                    </a:lnTo>
                    <a:lnTo>
                      <a:pt x="3368" y="3807"/>
                    </a:lnTo>
                    <a:lnTo>
                      <a:pt x="3382" y="3807"/>
                    </a:lnTo>
                    <a:lnTo>
                      <a:pt x="3410" y="3805"/>
                    </a:lnTo>
                    <a:lnTo>
                      <a:pt x="3435" y="3803"/>
                    </a:lnTo>
                    <a:lnTo>
                      <a:pt x="3461" y="3800"/>
                    </a:lnTo>
                    <a:lnTo>
                      <a:pt x="3484" y="3795"/>
                    </a:lnTo>
                    <a:lnTo>
                      <a:pt x="3508" y="3790"/>
                    </a:lnTo>
                    <a:lnTo>
                      <a:pt x="3530" y="3784"/>
                    </a:lnTo>
                    <a:lnTo>
                      <a:pt x="3553" y="3779"/>
                    </a:lnTo>
                    <a:lnTo>
                      <a:pt x="3573" y="3770"/>
                    </a:lnTo>
                    <a:lnTo>
                      <a:pt x="3593" y="3763"/>
                    </a:lnTo>
                    <a:lnTo>
                      <a:pt x="3612" y="3753"/>
                    </a:lnTo>
                    <a:lnTo>
                      <a:pt x="3621" y="3748"/>
                    </a:lnTo>
                    <a:lnTo>
                      <a:pt x="3631" y="3744"/>
                    </a:lnTo>
                    <a:lnTo>
                      <a:pt x="3647" y="3731"/>
                    </a:lnTo>
                    <a:lnTo>
                      <a:pt x="3655" y="3725"/>
                    </a:lnTo>
                    <a:lnTo>
                      <a:pt x="3664" y="3720"/>
                    </a:lnTo>
                    <a:lnTo>
                      <a:pt x="3679" y="3707"/>
                    </a:lnTo>
                    <a:lnTo>
                      <a:pt x="3695" y="3695"/>
                    </a:lnTo>
                    <a:lnTo>
                      <a:pt x="3708" y="3678"/>
                    </a:lnTo>
                    <a:lnTo>
                      <a:pt x="3720" y="3663"/>
                    </a:lnTo>
                    <a:lnTo>
                      <a:pt x="3725" y="3655"/>
                    </a:lnTo>
                    <a:lnTo>
                      <a:pt x="3731" y="3647"/>
                    </a:lnTo>
                    <a:lnTo>
                      <a:pt x="3744" y="3631"/>
                    </a:lnTo>
                    <a:lnTo>
                      <a:pt x="3748" y="3621"/>
                    </a:lnTo>
                    <a:lnTo>
                      <a:pt x="3753" y="3612"/>
                    </a:lnTo>
                    <a:lnTo>
                      <a:pt x="3763" y="3593"/>
                    </a:lnTo>
                    <a:lnTo>
                      <a:pt x="3770" y="3573"/>
                    </a:lnTo>
                    <a:lnTo>
                      <a:pt x="3779" y="3553"/>
                    </a:lnTo>
                    <a:lnTo>
                      <a:pt x="3784" y="3530"/>
                    </a:lnTo>
                    <a:lnTo>
                      <a:pt x="3790" y="3507"/>
                    </a:lnTo>
                    <a:lnTo>
                      <a:pt x="3795" y="3484"/>
                    </a:lnTo>
                    <a:lnTo>
                      <a:pt x="3801" y="3461"/>
                    </a:lnTo>
                    <a:lnTo>
                      <a:pt x="3803" y="3435"/>
                    </a:lnTo>
                    <a:lnTo>
                      <a:pt x="3806" y="3409"/>
                    </a:lnTo>
                    <a:lnTo>
                      <a:pt x="3807" y="3382"/>
                    </a:lnTo>
                    <a:lnTo>
                      <a:pt x="3807" y="3368"/>
                    </a:lnTo>
                    <a:lnTo>
                      <a:pt x="3808" y="3355"/>
                    </a:lnTo>
                    <a:lnTo>
                      <a:pt x="3808" y="452"/>
                    </a:lnTo>
                    <a:lnTo>
                      <a:pt x="3807" y="424"/>
                    </a:lnTo>
                    <a:lnTo>
                      <a:pt x="3806" y="397"/>
                    </a:lnTo>
                    <a:lnTo>
                      <a:pt x="3801" y="346"/>
                    </a:lnTo>
                    <a:lnTo>
                      <a:pt x="3795" y="321"/>
                    </a:lnTo>
                    <a:lnTo>
                      <a:pt x="3790" y="298"/>
                    </a:lnTo>
                    <a:lnTo>
                      <a:pt x="3779" y="254"/>
                    </a:lnTo>
                    <a:lnTo>
                      <a:pt x="3763" y="212"/>
                    </a:lnTo>
                    <a:lnTo>
                      <a:pt x="3744" y="176"/>
                    </a:lnTo>
                    <a:lnTo>
                      <a:pt x="3720" y="142"/>
                    </a:lnTo>
                    <a:lnTo>
                      <a:pt x="3695" y="113"/>
                    </a:lnTo>
                    <a:lnTo>
                      <a:pt x="3679" y="98"/>
                    </a:lnTo>
                    <a:lnTo>
                      <a:pt x="3664" y="86"/>
                    </a:lnTo>
                    <a:lnTo>
                      <a:pt x="3647" y="73"/>
                    </a:lnTo>
                    <a:lnTo>
                      <a:pt x="3631" y="63"/>
                    </a:lnTo>
                    <a:lnTo>
                      <a:pt x="3612" y="52"/>
                    </a:lnTo>
                    <a:lnTo>
                      <a:pt x="3593" y="43"/>
                    </a:lnTo>
                    <a:lnTo>
                      <a:pt x="3573" y="34"/>
                    </a:lnTo>
                    <a:lnTo>
                      <a:pt x="3553" y="28"/>
                    </a:lnTo>
                    <a:lnTo>
                      <a:pt x="3530" y="20"/>
                    </a:lnTo>
                    <a:lnTo>
                      <a:pt x="3508" y="15"/>
                    </a:lnTo>
                    <a:lnTo>
                      <a:pt x="3461" y="6"/>
                    </a:lnTo>
                    <a:lnTo>
                      <a:pt x="3435" y="3"/>
                    </a:lnTo>
                    <a:lnTo>
                      <a:pt x="3410" y="1"/>
                    </a:lnTo>
                    <a:lnTo>
                      <a:pt x="3356" y="0"/>
                    </a:lnTo>
                    <a:lnTo>
                      <a:pt x="3183" y="0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rgbClr val="C0C0C0">
                  <a:alpha val="34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2" name="Freeform 153"/>
              <p:cNvSpPr>
                <a:spLocks/>
              </p:cNvSpPr>
              <p:nvPr/>
            </p:nvSpPr>
            <p:spPr bwMode="auto">
              <a:xfrm>
                <a:off x="7623859" y="3041614"/>
                <a:ext cx="1252155" cy="1642735"/>
              </a:xfrm>
              <a:custGeom>
                <a:avLst/>
                <a:gdLst/>
                <a:ahLst/>
                <a:cxnLst>
                  <a:cxn ang="0">
                    <a:pos x="2835" y="138"/>
                  </a:cxn>
                  <a:cxn ang="0">
                    <a:pos x="3062" y="148"/>
                  </a:cxn>
                  <a:cxn ang="0">
                    <a:pos x="3160" y="162"/>
                  </a:cxn>
                  <a:cxn ang="0">
                    <a:pos x="3225" y="181"/>
                  </a:cxn>
                  <a:cxn ang="0">
                    <a:pos x="3283" y="210"/>
                  </a:cxn>
                  <a:cxn ang="0">
                    <a:pos x="3331" y="245"/>
                  </a:cxn>
                  <a:cxn ang="0">
                    <a:pos x="3396" y="323"/>
                  </a:cxn>
                  <a:cxn ang="0">
                    <a:pos x="3442" y="445"/>
                  </a:cxn>
                  <a:cxn ang="0">
                    <a:pos x="3458" y="544"/>
                  </a:cxn>
                  <a:cxn ang="0">
                    <a:pos x="3460" y="3502"/>
                  </a:cxn>
                  <a:cxn ang="0">
                    <a:pos x="3458" y="3556"/>
                  </a:cxn>
                  <a:cxn ang="0">
                    <a:pos x="3447" y="3631"/>
                  </a:cxn>
                  <a:cxn ang="0">
                    <a:pos x="3431" y="3700"/>
                  </a:cxn>
                  <a:cxn ang="0">
                    <a:pos x="3405" y="3759"/>
                  </a:cxn>
                  <a:cxn ang="0">
                    <a:pos x="3383" y="3794"/>
                  </a:cxn>
                  <a:cxn ang="0">
                    <a:pos x="3360" y="3825"/>
                  </a:cxn>
                  <a:cxn ang="0">
                    <a:pos x="3316" y="3867"/>
                  </a:cxn>
                  <a:cxn ang="0">
                    <a:pos x="3283" y="3891"/>
                  </a:cxn>
                  <a:cxn ang="0">
                    <a:pos x="3245" y="3910"/>
                  </a:cxn>
                  <a:cxn ang="0">
                    <a:pos x="3182" y="3931"/>
                  </a:cxn>
                  <a:cxn ang="0">
                    <a:pos x="3113" y="3947"/>
                  </a:cxn>
                  <a:cxn ang="0">
                    <a:pos x="3034" y="3954"/>
                  </a:cxn>
                  <a:cxn ang="0">
                    <a:pos x="104" y="3955"/>
                  </a:cxn>
                  <a:cxn ang="0">
                    <a:pos x="3" y="3950"/>
                  </a:cxn>
                  <a:cxn ang="0">
                    <a:pos x="3158" y="4106"/>
                  </a:cxn>
                  <a:cxn ang="0">
                    <a:pos x="3212" y="4103"/>
                  </a:cxn>
                  <a:cxn ang="0">
                    <a:pos x="3287" y="4093"/>
                  </a:cxn>
                  <a:cxn ang="0">
                    <a:pos x="3356" y="4077"/>
                  </a:cxn>
                  <a:cxn ang="0">
                    <a:pos x="3415" y="4050"/>
                  </a:cxn>
                  <a:cxn ang="0">
                    <a:pos x="3450" y="4029"/>
                  </a:cxn>
                  <a:cxn ang="0">
                    <a:pos x="3481" y="4005"/>
                  </a:cxn>
                  <a:cxn ang="0">
                    <a:pos x="3523" y="3961"/>
                  </a:cxn>
                  <a:cxn ang="0">
                    <a:pos x="3547" y="3928"/>
                  </a:cxn>
                  <a:cxn ang="0">
                    <a:pos x="3566" y="3891"/>
                  </a:cxn>
                  <a:cxn ang="0">
                    <a:pos x="3587" y="3828"/>
                  </a:cxn>
                  <a:cxn ang="0">
                    <a:pos x="3603" y="3759"/>
                  </a:cxn>
                  <a:cxn ang="0">
                    <a:pos x="3610" y="3680"/>
                  </a:cxn>
                  <a:cxn ang="0">
                    <a:pos x="3611" y="449"/>
                  </a:cxn>
                  <a:cxn ang="0">
                    <a:pos x="3605" y="354"/>
                  </a:cxn>
                  <a:cxn ang="0">
                    <a:pos x="3574" y="233"/>
                  </a:cxn>
                  <a:cxn ang="0">
                    <a:pos x="3523" y="138"/>
                  </a:cxn>
                  <a:cxn ang="0">
                    <a:pos x="3444" y="67"/>
                  </a:cxn>
                  <a:cxn ang="0">
                    <a:pos x="3378" y="33"/>
                  </a:cxn>
                  <a:cxn ang="0">
                    <a:pos x="3322" y="14"/>
                  </a:cxn>
                </a:cxnLst>
                <a:rect l="0" t="0" r="r" b="b"/>
                <a:pathLst>
                  <a:path w="3611" h="4106">
                    <a:moveTo>
                      <a:pt x="3261" y="4"/>
                    </a:moveTo>
                    <a:lnTo>
                      <a:pt x="3230" y="0"/>
                    </a:lnTo>
                    <a:lnTo>
                      <a:pt x="2835" y="138"/>
                    </a:lnTo>
                    <a:lnTo>
                      <a:pt x="2835" y="147"/>
                    </a:lnTo>
                    <a:lnTo>
                      <a:pt x="3008" y="147"/>
                    </a:lnTo>
                    <a:lnTo>
                      <a:pt x="3062" y="148"/>
                    </a:lnTo>
                    <a:lnTo>
                      <a:pt x="3087" y="150"/>
                    </a:lnTo>
                    <a:lnTo>
                      <a:pt x="3113" y="153"/>
                    </a:lnTo>
                    <a:lnTo>
                      <a:pt x="3160" y="162"/>
                    </a:lnTo>
                    <a:lnTo>
                      <a:pt x="3182" y="167"/>
                    </a:lnTo>
                    <a:lnTo>
                      <a:pt x="3205" y="175"/>
                    </a:lnTo>
                    <a:lnTo>
                      <a:pt x="3225" y="181"/>
                    </a:lnTo>
                    <a:lnTo>
                      <a:pt x="3245" y="190"/>
                    </a:lnTo>
                    <a:lnTo>
                      <a:pt x="3264" y="199"/>
                    </a:lnTo>
                    <a:lnTo>
                      <a:pt x="3283" y="210"/>
                    </a:lnTo>
                    <a:lnTo>
                      <a:pt x="3299" y="220"/>
                    </a:lnTo>
                    <a:lnTo>
                      <a:pt x="3316" y="233"/>
                    </a:lnTo>
                    <a:lnTo>
                      <a:pt x="3331" y="245"/>
                    </a:lnTo>
                    <a:lnTo>
                      <a:pt x="3347" y="260"/>
                    </a:lnTo>
                    <a:lnTo>
                      <a:pt x="3372" y="289"/>
                    </a:lnTo>
                    <a:lnTo>
                      <a:pt x="3396" y="323"/>
                    </a:lnTo>
                    <a:lnTo>
                      <a:pt x="3415" y="359"/>
                    </a:lnTo>
                    <a:lnTo>
                      <a:pt x="3431" y="401"/>
                    </a:lnTo>
                    <a:lnTo>
                      <a:pt x="3442" y="445"/>
                    </a:lnTo>
                    <a:lnTo>
                      <a:pt x="3447" y="468"/>
                    </a:lnTo>
                    <a:lnTo>
                      <a:pt x="3453" y="493"/>
                    </a:lnTo>
                    <a:lnTo>
                      <a:pt x="3458" y="544"/>
                    </a:lnTo>
                    <a:lnTo>
                      <a:pt x="3459" y="571"/>
                    </a:lnTo>
                    <a:lnTo>
                      <a:pt x="3460" y="599"/>
                    </a:lnTo>
                    <a:lnTo>
                      <a:pt x="3460" y="3502"/>
                    </a:lnTo>
                    <a:lnTo>
                      <a:pt x="3459" y="3515"/>
                    </a:lnTo>
                    <a:lnTo>
                      <a:pt x="3459" y="3529"/>
                    </a:lnTo>
                    <a:lnTo>
                      <a:pt x="3458" y="3556"/>
                    </a:lnTo>
                    <a:lnTo>
                      <a:pt x="3455" y="3582"/>
                    </a:lnTo>
                    <a:lnTo>
                      <a:pt x="3453" y="3608"/>
                    </a:lnTo>
                    <a:lnTo>
                      <a:pt x="3447" y="3631"/>
                    </a:lnTo>
                    <a:lnTo>
                      <a:pt x="3442" y="3654"/>
                    </a:lnTo>
                    <a:lnTo>
                      <a:pt x="3436" y="3677"/>
                    </a:lnTo>
                    <a:lnTo>
                      <a:pt x="3431" y="3700"/>
                    </a:lnTo>
                    <a:lnTo>
                      <a:pt x="3422" y="3720"/>
                    </a:lnTo>
                    <a:lnTo>
                      <a:pt x="3415" y="3740"/>
                    </a:lnTo>
                    <a:lnTo>
                      <a:pt x="3405" y="3759"/>
                    </a:lnTo>
                    <a:lnTo>
                      <a:pt x="3400" y="3768"/>
                    </a:lnTo>
                    <a:lnTo>
                      <a:pt x="3396" y="3778"/>
                    </a:lnTo>
                    <a:lnTo>
                      <a:pt x="3383" y="3794"/>
                    </a:lnTo>
                    <a:lnTo>
                      <a:pt x="3377" y="3802"/>
                    </a:lnTo>
                    <a:lnTo>
                      <a:pt x="3372" y="3810"/>
                    </a:lnTo>
                    <a:lnTo>
                      <a:pt x="3360" y="3825"/>
                    </a:lnTo>
                    <a:lnTo>
                      <a:pt x="3347" y="3842"/>
                    </a:lnTo>
                    <a:lnTo>
                      <a:pt x="3331" y="3854"/>
                    </a:lnTo>
                    <a:lnTo>
                      <a:pt x="3316" y="3867"/>
                    </a:lnTo>
                    <a:lnTo>
                      <a:pt x="3307" y="3872"/>
                    </a:lnTo>
                    <a:lnTo>
                      <a:pt x="3299" y="3878"/>
                    </a:lnTo>
                    <a:lnTo>
                      <a:pt x="3283" y="3891"/>
                    </a:lnTo>
                    <a:lnTo>
                      <a:pt x="3273" y="3895"/>
                    </a:lnTo>
                    <a:lnTo>
                      <a:pt x="3264" y="3900"/>
                    </a:lnTo>
                    <a:lnTo>
                      <a:pt x="3245" y="3910"/>
                    </a:lnTo>
                    <a:lnTo>
                      <a:pt x="3225" y="3917"/>
                    </a:lnTo>
                    <a:lnTo>
                      <a:pt x="3205" y="3926"/>
                    </a:lnTo>
                    <a:lnTo>
                      <a:pt x="3182" y="3931"/>
                    </a:lnTo>
                    <a:lnTo>
                      <a:pt x="3160" y="3937"/>
                    </a:lnTo>
                    <a:lnTo>
                      <a:pt x="3136" y="3942"/>
                    </a:lnTo>
                    <a:lnTo>
                      <a:pt x="3113" y="3947"/>
                    </a:lnTo>
                    <a:lnTo>
                      <a:pt x="3087" y="3950"/>
                    </a:lnTo>
                    <a:lnTo>
                      <a:pt x="3062" y="3952"/>
                    </a:lnTo>
                    <a:lnTo>
                      <a:pt x="3034" y="3954"/>
                    </a:lnTo>
                    <a:lnTo>
                      <a:pt x="3020" y="3954"/>
                    </a:lnTo>
                    <a:lnTo>
                      <a:pt x="3008" y="3955"/>
                    </a:lnTo>
                    <a:lnTo>
                      <a:pt x="104" y="3955"/>
                    </a:lnTo>
                    <a:lnTo>
                      <a:pt x="50" y="3954"/>
                    </a:lnTo>
                    <a:lnTo>
                      <a:pt x="25" y="3951"/>
                    </a:lnTo>
                    <a:lnTo>
                      <a:pt x="3" y="3950"/>
                    </a:lnTo>
                    <a:lnTo>
                      <a:pt x="0" y="3959"/>
                    </a:lnTo>
                    <a:lnTo>
                      <a:pt x="421" y="4106"/>
                    </a:lnTo>
                    <a:lnTo>
                      <a:pt x="3158" y="4106"/>
                    </a:lnTo>
                    <a:lnTo>
                      <a:pt x="3171" y="4104"/>
                    </a:lnTo>
                    <a:lnTo>
                      <a:pt x="3185" y="4104"/>
                    </a:lnTo>
                    <a:lnTo>
                      <a:pt x="3212" y="4103"/>
                    </a:lnTo>
                    <a:lnTo>
                      <a:pt x="3238" y="4101"/>
                    </a:lnTo>
                    <a:lnTo>
                      <a:pt x="3264" y="4098"/>
                    </a:lnTo>
                    <a:lnTo>
                      <a:pt x="3287" y="4093"/>
                    </a:lnTo>
                    <a:lnTo>
                      <a:pt x="3311" y="4088"/>
                    </a:lnTo>
                    <a:lnTo>
                      <a:pt x="3333" y="4082"/>
                    </a:lnTo>
                    <a:lnTo>
                      <a:pt x="3356" y="4077"/>
                    </a:lnTo>
                    <a:lnTo>
                      <a:pt x="3376" y="4068"/>
                    </a:lnTo>
                    <a:lnTo>
                      <a:pt x="3396" y="4060"/>
                    </a:lnTo>
                    <a:lnTo>
                      <a:pt x="3415" y="4050"/>
                    </a:lnTo>
                    <a:lnTo>
                      <a:pt x="3424" y="4045"/>
                    </a:lnTo>
                    <a:lnTo>
                      <a:pt x="3434" y="4042"/>
                    </a:lnTo>
                    <a:lnTo>
                      <a:pt x="3450" y="4029"/>
                    </a:lnTo>
                    <a:lnTo>
                      <a:pt x="3458" y="4023"/>
                    </a:lnTo>
                    <a:lnTo>
                      <a:pt x="3466" y="4018"/>
                    </a:lnTo>
                    <a:lnTo>
                      <a:pt x="3481" y="4005"/>
                    </a:lnTo>
                    <a:lnTo>
                      <a:pt x="3498" y="3993"/>
                    </a:lnTo>
                    <a:lnTo>
                      <a:pt x="3510" y="3976"/>
                    </a:lnTo>
                    <a:lnTo>
                      <a:pt x="3523" y="3961"/>
                    </a:lnTo>
                    <a:lnTo>
                      <a:pt x="3528" y="3952"/>
                    </a:lnTo>
                    <a:lnTo>
                      <a:pt x="3534" y="3945"/>
                    </a:lnTo>
                    <a:lnTo>
                      <a:pt x="3547" y="3928"/>
                    </a:lnTo>
                    <a:lnTo>
                      <a:pt x="3551" y="3918"/>
                    </a:lnTo>
                    <a:lnTo>
                      <a:pt x="3556" y="3910"/>
                    </a:lnTo>
                    <a:lnTo>
                      <a:pt x="3566" y="3891"/>
                    </a:lnTo>
                    <a:lnTo>
                      <a:pt x="3573" y="3871"/>
                    </a:lnTo>
                    <a:lnTo>
                      <a:pt x="3582" y="3851"/>
                    </a:lnTo>
                    <a:lnTo>
                      <a:pt x="3587" y="3828"/>
                    </a:lnTo>
                    <a:lnTo>
                      <a:pt x="3593" y="3805"/>
                    </a:lnTo>
                    <a:lnTo>
                      <a:pt x="3598" y="3781"/>
                    </a:lnTo>
                    <a:lnTo>
                      <a:pt x="3603" y="3759"/>
                    </a:lnTo>
                    <a:lnTo>
                      <a:pt x="3606" y="3732"/>
                    </a:lnTo>
                    <a:lnTo>
                      <a:pt x="3608" y="3707"/>
                    </a:lnTo>
                    <a:lnTo>
                      <a:pt x="3610" y="3680"/>
                    </a:lnTo>
                    <a:lnTo>
                      <a:pt x="3610" y="3666"/>
                    </a:lnTo>
                    <a:lnTo>
                      <a:pt x="3611" y="3653"/>
                    </a:lnTo>
                    <a:lnTo>
                      <a:pt x="3611" y="449"/>
                    </a:lnTo>
                    <a:lnTo>
                      <a:pt x="3608" y="400"/>
                    </a:lnTo>
                    <a:lnTo>
                      <a:pt x="3606" y="376"/>
                    </a:lnTo>
                    <a:lnTo>
                      <a:pt x="3605" y="354"/>
                    </a:lnTo>
                    <a:lnTo>
                      <a:pt x="3597" y="310"/>
                    </a:lnTo>
                    <a:lnTo>
                      <a:pt x="3588" y="271"/>
                    </a:lnTo>
                    <a:lnTo>
                      <a:pt x="3574" y="233"/>
                    </a:lnTo>
                    <a:lnTo>
                      <a:pt x="3561" y="199"/>
                    </a:lnTo>
                    <a:lnTo>
                      <a:pt x="3542" y="167"/>
                    </a:lnTo>
                    <a:lnTo>
                      <a:pt x="3523" y="138"/>
                    </a:lnTo>
                    <a:lnTo>
                      <a:pt x="3499" y="112"/>
                    </a:lnTo>
                    <a:lnTo>
                      <a:pt x="3473" y="88"/>
                    </a:lnTo>
                    <a:lnTo>
                      <a:pt x="3444" y="67"/>
                    </a:lnTo>
                    <a:lnTo>
                      <a:pt x="3429" y="57"/>
                    </a:lnTo>
                    <a:lnTo>
                      <a:pt x="3414" y="49"/>
                    </a:lnTo>
                    <a:lnTo>
                      <a:pt x="3378" y="33"/>
                    </a:lnTo>
                    <a:lnTo>
                      <a:pt x="3360" y="25"/>
                    </a:lnTo>
                    <a:lnTo>
                      <a:pt x="3342" y="20"/>
                    </a:lnTo>
                    <a:lnTo>
                      <a:pt x="3322" y="14"/>
                    </a:lnTo>
                    <a:lnTo>
                      <a:pt x="3303" y="10"/>
                    </a:lnTo>
                    <a:lnTo>
                      <a:pt x="3261" y="4"/>
                    </a:lnTo>
                    <a:close/>
                  </a:path>
                </a:pathLst>
              </a:custGeom>
              <a:solidFill>
                <a:srgbClr val="67676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3" name="Rectangle 154"/>
            <p:cNvSpPr>
              <a:spLocks noChangeArrowheads="1"/>
            </p:cNvSpPr>
            <p:nvPr/>
          </p:nvSpPr>
          <p:spPr bwMode="auto">
            <a:xfrm>
              <a:off x="7476944" y="3271604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01010101010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14" name="Rectangle 155"/>
            <p:cNvSpPr>
              <a:spLocks noChangeArrowheads="1"/>
            </p:cNvSpPr>
            <p:nvPr/>
          </p:nvSpPr>
          <p:spPr bwMode="auto">
            <a:xfrm>
              <a:off x="7476944" y="3511297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10101011010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15" name="Rectangle 156"/>
            <p:cNvSpPr>
              <a:spLocks noChangeArrowheads="1"/>
            </p:cNvSpPr>
            <p:nvPr/>
          </p:nvSpPr>
          <p:spPr bwMode="auto">
            <a:xfrm>
              <a:off x="7476944" y="3750990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00010101011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16" name="Rectangle 157"/>
            <p:cNvSpPr>
              <a:spLocks noChangeArrowheads="1"/>
            </p:cNvSpPr>
            <p:nvPr/>
          </p:nvSpPr>
          <p:spPr bwMode="auto">
            <a:xfrm>
              <a:off x="7476944" y="3990683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01010101010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17" name="Rectangle 158"/>
            <p:cNvSpPr>
              <a:spLocks noChangeArrowheads="1"/>
            </p:cNvSpPr>
            <p:nvPr/>
          </p:nvSpPr>
          <p:spPr bwMode="auto">
            <a:xfrm>
              <a:off x="7476944" y="4230376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>
                  <a:solidFill>
                    <a:srgbClr val="8585FF"/>
                  </a:solidFill>
                  <a:latin typeface="Verdana" pitchFamily="34" charset="0"/>
                </a:rPr>
                <a:t>10101010101</a:t>
              </a:r>
              <a:endParaRPr lang="en-US" sz="1800" b="1">
                <a:solidFill>
                  <a:srgbClr val="8585FF"/>
                </a:solidFill>
              </a:endParaRPr>
            </a:p>
          </p:txBody>
        </p:sp>
        <p:sp>
          <p:nvSpPr>
            <p:cNvPr id="18" name="Rectangle 159"/>
            <p:cNvSpPr>
              <a:spLocks noChangeArrowheads="1"/>
            </p:cNvSpPr>
            <p:nvPr/>
          </p:nvSpPr>
          <p:spPr bwMode="auto">
            <a:xfrm>
              <a:off x="7476944" y="4470069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01010101010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20" name="Freeform 161"/>
            <p:cNvSpPr>
              <a:spLocks/>
            </p:cNvSpPr>
            <p:nvPr/>
          </p:nvSpPr>
          <p:spPr bwMode="auto">
            <a:xfrm>
              <a:off x="6501255" y="3345837"/>
              <a:ext cx="849778" cy="311764"/>
            </a:xfrm>
            <a:custGeom>
              <a:avLst/>
              <a:gdLst/>
              <a:ahLst/>
              <a:cxnLst>
                <a:cxn ang="0">
                  <a:pos x="1940" y="0"/>
                </a:cxn>
                <a:cxn ang="0">
                  <a:pos x="1940" y="261"/>
                </a:cxn>
                <a:cxn ang="0">
                  <a:pos x="0" y="261"/>
                </a:cxn>
                <a:cxn ang="0">
                  <a:pos x="2" y="458"/>
                </a:cxn>
                <a:cxn ang="0">
                  <a:pos x="1940" y="458"/>
                </a:cxn>
                <a:cxn ang="0">
                  <a:pos x="1940" y="712"/>
                </a:cxn>
                <a:cxn ang="0">
                  <a:pos x="2971" y="354"/>
                </a:cxn>
                <a:cxn ang="0">
                  <a:pos x="1940" y="0"/>
                </a:cxn>
              </a:cxnLst>
              <a:rect l="0" t="0" r="r" b="b"/>
              <a:pathLst>
                <a:path w="2971" h="712">
                  <a:moveTo>
                    <a:pt x="1940" y="0"/>
                  </a:moveTo>
                  <a:lnTo>
                    <a:pt x="1940" y="261"/>
                  </a:lnTo>
                  <a:lnTo>
                    <a:pt x="0" y="261"/>
                  </a:lnTo>
                  <a:lnTo>
                    <a:pt x="2" y="458"/>
                  </a:lnTo>
                  <a:lnTo>
                    <a:pt x="1940" y="458"/>
                  </a:lnTo>
                  <a:lnTo>
                    <a:pt x="1940" y="712"/>
                  </a:lnTo>
                  <a:lnTo>
                    <a:pt x="2971" y="354"/>
                  </a:lnTo>
                  <a:lnTo>
                    <a:pt x="1940" y="0"/>
                  </a:lnTo>
                  <a:close/>
                </a:path>
              </a:pathLst>
            </a:custGeom>
            <a:gradFill rotWithShape="1">
              <a:gsLst>
                <a:gs pos="0">
                  <a:srgbClr val="D18316"/>
                </a:gs>
                <a:gs pos="100000">
                  <a:srgbClr val="D1831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tIns="0" bIns="0" anchor="ctr"/>
            <a:lstStyle/>
            <a:p>
              <a:endParaRPr lang="en-US" b="1"/>
            </a:p>
          </p:txBody>
        </p:sp>
        <p:sp>
          <p:nvSpPr>
            <p:cNvPr id="21" name="Freeform 162"/>
            <p:cNvSpPr>
              <a:spLocks/>
            </p:cNvSpPr>
            <p:nvPr/>
          </p:nvSpPr>
          <p:spPr bwMode="auto">
            <a:xfrm>
              <a:off x="6501255" y="4038601"/>
              <a:ext cx="849778" cy="311764"/>
            </a:xfrm>
            <a:custGeom>
              <a:avLst/>
              <a:gdLst/>
              <a:ahLst/>
              <a:cxnLst>
                <a:cxn ang="0">
                  <a:pos x="1940" y="0"/>
                </a:cxn>
                <a:cxn ang="0">
                  <a:pos x="1940" y="255"/>
                </a:cxn>
                <a:cxn ang="0">
                  <a:pos x="2" y="255"/>
                </a:cxn>
                <a:cxn ang="0">
                  <a:pos x="0" y="452"/>
                </a:cxn>
                <a:cxn ang="0">
                  <a:pos x="1940" y="452"/>
                </a:cxn>
                <a:cxn ang="0">
                  <a:pos x="1940" y="712"/>
                </a:cxn>
                <a:cxn ang="0">
                  <a:pos x="2971" y="358"/>
                </a:cxn>
                <a:cxn ang="0">
                  <a:pos x="1940" y="0"/>
                </a:cxn>
              </a:cxnLst>
              <a:rect l="0" t="0" r="r" b="b"/>
              <a:pathLst>
                <a:path w="2971" h="712">
                  <a:moveTo>
                    <a:pt x="1940" y="0"/>
                  </a:moveTo>
                  <a:lnTo>
                    <a:pt x="1940" y="255"/>
                  </a:lnTo>
                  <a:lnTo>
                    <a:pt x="2" y="255"/>
                  </a:lnTo>
                  <a:lnTo>
                    <a:pt x="0" y="452"/>
                  </a:lnTo>
                  <a:lnTo>
                    <a:pt x="1940" y="452"/>
                  </a:lnTo>
                  <a:lnTo>
                    <a:pt x="1940" y="712"/>
                  </a:lnTo>
                  <a:lnTo>
                    <a:pt x="2971" y="358"/>
                  </a:lnTo>
                  <a:lnTo>
                    <a:pt x="1940" y="0"/>
                  </a:lnTo>
                  <a:close/>
                </a:path>
              </a:pathLst>
            </a:custGeom>
            <a:gradFill rotWithShape="1">
              <a:gsLst>
                <a:gs pos="0">
                  <a:srgbClr val="B5121B"/>
                </a:gs>
                <a:gs pos="100000">
                  <a:srgbClr val="B5121B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tIns="0" bIns="0" anchor="ctr"/>
            <a:lstStyle/>
            <a:p>
              <a:endParaRPr lang="en-US" b="1"/>
            </a:p>
          </p:txBody>
        </p:sp>
        <p:sp>
          <p:nvSpPr>
            <p:cNvPr id="23" name="Rectangle 164"/>
            <p:cNvSpPr>
              <a:spLocks noChangeArrowheads="1"/>
            </p:cNvSpPr>
            <p:nvPr/>
          </p:nvSpPr>
          <p:spPr bwMode="auto">
            <a:xfrm>
              <a:off x="6441702" y="2476823"/>
              <a:ext cx="722955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5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Digital Movie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Rectangle 165"/>
            <p:cNvSpPr>
              <a:spLocks noChangeArrowheads="1"/>
            </p:cNvSpPr>
            <p:nvPr/>
          </p:nvSpPr>
          <p:spPr bwMode="auto">
            <a:xfrm>
              <a:off x="6451320" y="3190188"/>
              <a:ext cx="703719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5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Digital Photo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ectangle 166"/>
            <p:cNvSpPr>
              <a:spLocks noChangeArrowheads="1"/>
            </p:cNvSpPr>
            <p:nvPr/>
          </p:nvSpPr>
          <p:spPr bwMode="auto">
            <a:xfrm>
              <a:off x="6610819" y="3907064"/>
              <a:ext cx="384721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</a:t>
              </a:r>
              <a:r>
                <a:rPr lang="en-US" sz="105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-Book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Rectangle 167"/>
            <p:cNvSpPr>
              <a:spLocks noChangeArrowheads="1"/>
            </p:cNvSpPr>
            <p:nvPr/>
          </p:nvSpPr>
          <p:spPr bwMode="auto">
            <a:xfrm>
              <a:off x="6633261" y="4594488"/>
              <a:ext cx="299762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5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email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Rectangle 211"/>
            <p:cNvSpPr>
              <a:spLocks noChangeArrowheads="1"/>
            </p:cNvSpPr>
            <p:nvPr/>
          </p:nvSpPr>
          <p:spPr bwMode="auto">
            <a:xfrm>
              <a:off x="7859777" y="5201286"/>
              <a:ext cx="655629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Digital Data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2" name="Picture 2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04075" y="3852314"/>
              <a:ext cx="667925" cy="658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2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74642" y="3061307"/>
              <a:ext cx="526791" cy="846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Freeform 161"/>
            <p:cNvSpPr>
              <a:spLocks/>
            </p:cNvSpPr>
            <p:nvPr/>
          </p:nvSpPr>
          <p:spPr bwMode="auto">
            <a:xfrm>
              <a:off x="6505113" y="2653073"/>
              <a:ext cx="849778" cy="311764"/>
            </a:xfrm>
            <a:custGeom>
              <a:avLst/>
              <a:gdLst/>
              <a:ahLst/>
              <a:cxnLst>
                <a:cxn ang="0">
                  <a:pos x="1940" y="0"/>
                </a:cxn>
                <a:cxn ang="0">
                  <a:pos x="1940" y="261"/>
                </a:cxn>
                <a:cxn ang="0">
                  <a:pos x="0" y="261"/>
                </a:cxn>
                <a:cxn ang="0">
                  <a:pos x="2" y="458"/>
                </a:cxn>
                <a:cxn ang="0">
                  <a:pos x="1940" y="458"/>
                </a:cxn>
                <a:cxn ang="0">
                  <a:pos x="1940" y="712"/>
                </a:cxn>
                <a:cxn ang="0">
                  <a:pos x="2971" y="354"/>
                </a:cxn>
                <a:cxn ang="0">
                  <a:pos x="1940" y="0"/>
                </a:cxn>
              </a:cxnLst>
              <a:rect l="0" t="0" r="r" b="b"/>
              <a:pathLst>
                <a:path w="2971" h="712">
                  <a:moveTo>
                    <a:pt x="1940" y="0"/>
                  </a:moveTo>
                  <a:lnTo>
                    <a:pt x="1940" y="261"/>
                  </a:lnTo>
                  <a:lnTo>
                    <a:pt x="0" y="261"/>
                  </a:lnTo>
                  <a:lnTo>
                    <a:pt x="2" y="458"/>
                  </a:lnTo>
                  <a:lnTo>
                    <a:pt x="1940" y="458"/>
                  </a:lnTo>
                  <a:lnTo>
                    <a:pt x="1940" y="712"/>
                  </a:lnTo>
                  <a:lnTo>
                    <a:pt x="2971" y="354"/>
                  </a:lnTo>
                  <a:lnTo>
                    <a:pt x="194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endParaRPr lang="en-US" b="1"/>
            </a:p>
          </p:txBody>
        </p:sp>
        <p:sp>
          <p:nvSpPr>
            <p:cNvPr id="80" name="Rectangle 155"/>
            <p:cNvSpPr>
              <a:spLocks noChangeArrowheads="1"/>
            </p:cNvSpPr>
            <p:nvPr/>
          </p:nvSpPr>
          <p:spPr bwMode="auto">
            <a:xfrm>
              <a:off x="7476944" y="2792218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10101011010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81" name="Rectangle 156"/>
            <p:cNvSpPr>
              <a:spLocks noChangeArrowheads="1"/>
            </p:cNvSpPr>
            <p:nvPr/>
          </p:nvSpPr>
          <p:spPr bwMode="auto">
            <a:xfrm>
              <a:off x="7476944" y="3031911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00010101011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82" name="Rectangle 158"/>
            <p:cNvSpPr>
              <a:spLocks noChangeArrowheads="1"/>
            </p:cNvSpPr>
            <p:nvPr/>
          </p:nvSpPr>
          <p:spPr bwMode="auto">
            <a:xfrm>
              <a:off x="7476944" y="4709763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>
                  <a:solidFill>
                    <a:srgbClr val="8585FF"/>
                  </a:solidFill>
                  <a:latin typeface="Verdana" pitchFamily="34" charset="0"/>
                </a:rPr>
                <a:t>10101010101</a:t>
              </a:r>
              <a:endParaRPr lang="en-US" sz="1800" b="1">
                <a:solidFill>
                  <a:srgbClr val="8585FF"/>
                </a:solidFill>
              </a:endParaRPr>
            </a:p>
          </p:txBody>
        </p:sp>
        <p:sp>
          <p:nvSpPr>
            <p:cNvPr id="84" name="Freeform 162"/>
            <p:cNvSpPr>
              <a:spLocks/>
            </p:cNvSpPr>
            <p:nvPr/>
          </p:nvSpPr>
          <p:spPr bwMode="auto">
            <a:xfrm>
              <a:off x="6505379" y="4731364"/>
              <a:ext cx="849778" cy="311764"/>
            </a:xfrm>
            <a:custGeom>
              <a:avLst/>
              <a:gdLst/>
              <a:ahLst/>
              <a:cxnLst>
                <a:cxn ang="0">
                  <a:pos x="1940" y="0"/>
                </a:cxn>
                <a:cxn ang="0">
                  <a:pos x="1940" y="255"/>
                </a:cxn>
                <a:cxn ang="0">
                  <a:pos x="2" y="255"/>
                </a:cxn>
                <a:cxn ang="0">
                  <a:pos x="0" y="452"/>
                </a:cxn>
                <a:cxn ang="0">
                  <a:pos x="1940" y="452"/>
                </a:cxn>
                <a:cxn ang="0">
                  <a:pos x="1940" y="712"/>
                </a:cxn>
                <a:cxn ang="0">
                  <a:pos x="2971" y="358"/>
                </a:cxn>
                <a:cxn ang="0">
                  <a:pos x="1940" y="0"/>
                </a:cxn>
              </a:cxnLst>
              <a:rect l="0" t="0" r="r" b="b"/>
              <a:pathLst>
                <a:path w="2971" h="712">
                  <a:moveTo>
                    <a:pt x="1940" y="0"/>
                  </a:moveTo>
                  <a:lnTo>
                    <a:pt x="1940" y="255"/>
                  </a:lnTo>
                  <a:lnTo>
                    <a:pt x="2" y="255"/>
                  </a:lnTo>
                  <a:lnTo>
                    <a:pt x="0" y="452"/>
                  </a:lnTo>
                  <a:lnTo>
                    <a:pt x="1940" y="452"/>
                  </a:lnTo>
                  <a:lnTo>
                    <a:pt x="1940" y="712"/>
                  </a:lnTo>
                  <a:lnTo>
                    <a:pt x="2971" y="358"/>
                  </a:lnTo>
                  <a:lnTo>
                    <a:pt x="194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endParaRPr lang="en-US" b="1"/>
            </a:p>
          </p:txBody>
        </p:sp>
      </p:grpSp>
      <p:sp>
        <p:nvSpPr>
          <p:cNvPr id="36" name="Rectangle 165"/>
          <p:cNvSpPr>
            <a:spLocks noChangeArrowheads="1"/>
          </p:cNvSpPr>
          <p:nvPr/>
        </p:nvSpPr>
        <p:spPr bwMode="auto">
          <a:xfrm>
            <a:off x="5023005" y="3380688"/>
            <a:ext cx="32541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5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Photo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165"/>
          <p:cNvSpPr>
            <a:spLocks noChangeArrowheads="1"/>
          </p:cNvSpPr>
          <p:nvPr/>
        </p:nvSpPr>
        <p:spPr bwMode="auto">
          <a:xfrm>
            <a:off x="5023005" y="4114800"/>
            <a:ext cx="275717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5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Book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165"/>
          <p:cNvSpPr>
            <a:spLocks noChangeArrowheads="1"/>
          </p:cNvSpPr>
          <p:nvPr/>
        </p:nvSpPr>
        <p:spPr bwMode="auto">
          <a:xfrm>
            <a:off x="5023005" y="4791417"/>
            <a:ext cx="327013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5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Letter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165"/>
          <p:cNvSpPr>
            <a:spLocks noChangeArrowheads="1"/>
          </p:cNvSpPr>
          <p:nvPr/>
        </p:nvSpPr>
        <p:spPr bwMode="auto">
          <a:xfrm>
            <a:off x="5023005" y="2667000"/>
            <a:ext cx="344646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5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Movie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" name="Picture 39" descr="images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00398" y="2492298"/>
            <a:ext cx="626037" cy="478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4111972" cy="5181600"/>
          </a:xfrm>
        </p:spPr>
        <p:txBody>
          <a:bodyPr/>
          <a:lstStyle/>
          <a:p>
            <a:r>
              <a:rPr lang="en-US" dirty="0" smtClean="0"/>
              <a:t>Data can be classified as:</a:t>
            </a:r>
          </a:p>
          <a:p>
            <a:pPr lvl="1"/>
            <a:r>
              <a:rPr lang="en-US" dirty="0" smtClean="0"/>
              <a:t>Structured </a:t>
            </a:r>
          </a:p>
          <a:p>
            <a:pPr lvl="1"/>
            <a:r>
              <a:rPr lang="en-US" dirty="0" smtClean="0"/>
              <a:t>Unstructured</a:t>
            </a:r>
          </a:p>
          <a:p>
            <a:r>
              <a:rPr lang="en-US" dirty="0" smtClean="0"/>
              <a:t>Majority of data being created is unstructured</a:t>
            </a:r>
            <a:r>
              <a:rPr lang="en-US" b="1" dirty="0" smtClean="0"/>
              <a:t> </a:t>
            </a:r>
            <a:endParaRPr lang="en-US" i="1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971800" y="1965325"/>
            <a:ext cx="6016625" cy="3977819"/>
            <a:chOff x="1563688" y="1443038"/>
            <a:chExt cx="6016625" cy="3977819"/>
          </a:xfrm>
        </p:grpSpPr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63688" y="1443038"/>
              <a:ext cx="6016625" cy="397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2930526" y="2116138"/>
              <a:ext cx="2927350" cy="2935288"/>
            </a:xfrm>
            <a:custGeom>
              <a:avLst/>
              <a:gdLst>
                <a:gd name="T0" fmla="*/ 4957 w 5532"/>
                <a:gd name="T1" fmla="*/ 460 h 5548"/>
                <a:gd name="T2" fmla="*/ 4778 w 5532"/>
                <a:gd name="T3" fmla="*/ 320 h 5548"/>
                <a:gd name="T4" fmla="*/ 4586 w 5532"/>
                <a:gd name="T5" fmla="*/ 205 h 5548"/>
                <a:gd name="T6" fmla="*/ 4380 w 5532"/>
                <a:gd name="T7" fmla="*/ 116 h 5548"/>
                <a:gd name="T8" fmla="*/ 4162 w 5532"/>
                <a:gd name="T9" fmla="*/ 52 h 5548"/>
                <a:gd name="T10" fmla="*/ 3929 w 5532"/>
                <a:gd name="T11" fmla="*/ 13 h 5548"/>
                <a:gd name="T12" fmla="*/ 3683 w 5532"/>
                <a:gd name="T13" fmla="*/ 0 h 5548"/>
                <a:gd name="T14" fmla="*/ 3423 w 5532"/>
                <a:gd name="T15" fmla="*/ 12 h 5548"/>
                <a:gd name="T16" fmla="*/ 3078 w 5532"/>
                <a:gd name="T17" fmla="*/ 62 h 5548"/>
                <a:gd name="T18" fmla="*/ 2527 w 5532"/>
                <a:gd name="T19" fmla="*/ 222 h 5548"/>
                <a:gd name="T20" fmla="*/ 2002 w 5532"/>
                <a:gd name="T21" fmla="*/ 476 h 5548"/>
                <a:gd name="T22" fmla="*/ 1503 w 5532"/>
                <a:gd name="T23" fmla="*/ 824 h 5548"/>
                <a:gd name="T24" fmla="*/ 1072 w 5532"/>
                <a:gd name="T25" fmla="*/ 1224 h 5548"/>
                <a:gd name="T26" fmla="*/ 796 w 5532"/>
                <a:gd name="T27" fmla="*/ 1538 h 5548"/>
                <a:gd name="T28" fmla="*/ 563 w 5532"/>
                <a:gd name="T29" fmla="*/ 1861 h 5548"/>
                <a:gd name="T30" fmla="*/ 369 w 5532"/>
                <a:gd name="T31" fmla="*/ 2196 h 5548"/>
                <a:gd name="T32" fmla="*/ 204 w 5532"/>
                <a:gd name="T33" fmla="*/ 2576 h 5548"/>
                <a:gd name="T34" fmla="*/ 61 w 5532"/>
                <a:gd name="T35" fmla="*/ 3083 h 5548"/>
                <a:gd name="T36" fmla="*/ 6 w 5532"/>
                <a:gd name="T37" fmla="*/ 3486 h 5548"/>
                <a:gd name="T38" fmla="*/ 5 w 5532"/>
                <a:gd name="T39" fmla="*/ 3820 h 5548"/>
                <a:gd name="T40" fmla="*/ 922 w 5532"/>
                <a:gd name="T41" fmla="*/ 5329 h 5548"/>
                <a:gd name="T42" fmla="*/ 1245 w 5532"/>
                <a:gd name="T43" fmla="*/ 5461 h 5548"/>
                <a:gd name="T44" fmla="*/ 1605 w 5532"/>
                <a:gd name="T45" fmla="*/ 5533 h 5548"/>
                <a:gd name="T46" fmla="*/ 1995 w 5532"/>
                <a:gd name="T47" fmla="*/ 5544 h 5548"/>
                <a:gd name="T48" fmla="*/ 2399 w 5532"/>
                <a:gd name="T49" fmla="*/ 5496 h 5548"/>
                <a:gd name="T50" fmla="*/ 2658 w 5532"/>
                <a:gd name="T51" fmla="*/ 5439 h 5548"/>
                <a:gd name="T52" fmla="*/ 2904 w 5532"/>
                <a:gd name="T53" fmla="*/ 5362 h 5548"/>
                <a:gd name="T54" fmla="*/ 3190 w 5532"/>
                <a:gd name="T55" fmla="*/ 5244 h 5548"/>
                <a:gd name="T56" fmla="*/ 3501 w 5532"/>
                <a:gd name="T57" fmla="*/ 5088 h 5548"/>
                <a:gd name="T58" fmla="*/ 3615 w 5532"/>
                <a:gd name="T59" fmla="*/ 5019 h 5548"/>
                <a:gd name="T60" fmla="*/ 3841 w 5532"/>
                <a:gd name="T61" fmla="*/ 4865 h 5548"/>
                <a:gd name="T62" fmla="*/ 4007 w 5532"/>
                <a:gd name="T63" fmla="*/ 4738 h 5548"/>
                <a:gd name="T64" fmla="*/ 4116 w 5532"/>
                <a:gd name="T65" fmla="*/ 4647 h 5548"/>
                <a:gd name="T66" fmla="*/ 4278 w 5532"/>
                <a:gd name="T67" fmla="*/ 4502 h 5548"/>
                <a:gd name="T68" fmla="*/ 4491 w 5532"/>
                <a:gd name="T69" fmla="*/ 4289 h 5548"/>
                <a:gd name="T70" fmla="*/ 4736 w 5532"/>
                <a:gd name="T71" fmla="*/ 4005 h 5548"/>
                <a:gd name="T72" fmla="*/ 4949 w 5532"/>
                <a:gd name="T73" fmla="*/ 3714 h 5548"/>
                <a:gd name="T74" fmla="*/ 5024 w 5532"/>
                <a:gd name="T75" fmla="*/ 3595 h 5548"/>
                <a:gd name="T76" fmla="*/ 5161 w 5532"/>
                <a:gd name="T77" fmla="*/ 3351 h 5548"/>
                <a:gd name="T78" fmla="*/ 5221 w 5532"/>
                <a:gd name="T79" fmla="*/ 3228 h 5548"/>
                <a:gd name="T80" fmla="*/ 5300 w 5532"/>
                <a:gd name="T81" fmla="*/ 3039 h 5548"/>
                <a:gd name="T82" fmla="*/ 5410 w 5532"/>
                <a:gd name="T83" fmla="*/ 2719 h 5548"/>
                <a:gd name="T84" fmla="*/ 5473 w 5532"/>
                <a:gd name="T85" fmla="*/ 2456 h 5548"/>
                <a:gd name="T86" fmla="*/ 5526 w 5532"/>
                <a:gd name="T87" fmla="*/ 2062 h 5548"/>
                <a:gd name="T88" fmla="*/ 5527 w 5532"/>
                <a:gd name="T89" fmla="*/ 1725 h 5548"/>
                <a:gd name="T90" fmla="*/ 5485 w 5532"/>
                <a:gd name="T91" fmla="*/ 1413 h 5548"/>
                <a:gd name="T92" fmla="*/ 5399 w 5532"/>
                <a:gd name="T93" fmla="*/ 1122 h 5548"/>
                <a:gd name="T94" fmla="*/ 5269 w 5532"/>
                <a:gd name="T95" fmla="*/ 859 h 5548"/>
                <a:gd name="T96" fmla="*/ 5261 w 5532"/>
                <a:gd name="T97" fmla="*/ 843 h 5548"/>
                <a:gd name="T98" fmla="*/ 5239 w 5532"/>
                <a:gd name="T99" fmla="*/ 790 h 5548"/>
                <a:gd name="T100" fmla="*/ 5168 w 5532"/>
                <a:gd name="T101" fmla="*/ 680 h 5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32" h="5548">
                  <a:moveTo>
                    <a:pt x="5107" y="609"/>
                  </a:moveTo>
                  <a:lnTo>
                    <a:pt x="5088" y="589"/>
                  </a:lnTo>
                  <a:lnTo>
                    <a:pt x="5002" y="501"/>
                  </a:lnTo>
                  <a:lnTo>
                    <a:pt x="4957" y="460"/>
                  </a:lnTo>
                  <a:lnTo>
                    <a:pt x="4914" y="423"/>
                  </a:lnTo>
                  <a:lnTo>
                    <a:pt x="4870" y="387"/>
                  </a:lnTo>
                  <a:lnTo>
                    <a:pt x="4825" y="353"/>
                  </a:lnTo>
                  <a:lnTo>
                    <a:pt x="4778" y="320"/>
                  </a:lnTo>
                  <a:lnTo>
                    <a:pt x="4732" y="289"/>
                  </a:lnTo>
                  <a:lnTo>
                    <a:pt x="4684" y="259"/>
                  </a:lnTo>
                  <a:lnTo>
                    <a:pt x="4637" y="232"/>
                  </a:lnTo>
                  <a:lnTo>
                    <a:pt x="4586" y="205"/>
                  </a:lnTo>
                  <a:lnTo>
                    <a:pt x="4536" y="181"/>
                  </a:lnTo>
                  <a:lnTo>
                    <a:pt x="4485" y="157"/>
                  </a:lnTo>
                  <a:lnTo>
                    <a:pt x="4434" y="136"/>
                  </a:lnTo>
                  <a:lnTo>
                    <a:pt x="4380" y="116"/>
                  </a:lnTo>
                  <a:lnTo>
                    <a:pt x="4327" y="98"/>
                  </a:lnTo>
                  <a:lnTo>
                    <a:pt x="4273" y="81"/>
                  </a:lnTo>
                  <a:lnTo>
                    <a:pt x="4219" y="67"/>
                  </a:lnTo>
                  <a:lnTo>
                    <a:pt x="4162" y="52"/>
                  </a:lnTo>
                  <a:lnTo>
                    <a:pt x="4105" y="40"/>
                  </a:lnTo>
                  <a:lnTo>
                    <a:pt x="4047" y="30"/>
                  </a:lnTo>
                  <a:lnTo>
                    <a:pt x="3989" y="21"/>
                  </a:lnTo>
                  <a:lnTo>
                    <a:pt x="3929" y="13"/>
                  </a:lnTo>
                  <a:lnTo>
                    <a:pt x="3869" y="8"/>
                  </a:lnTo>
                  <a:lnTo>
                    <a:pt x="3808" y="3"/>
                  </a:lnTo>
                  <a:lnTo>
                    <a:pt x="3747" y="2"/>
                  </a:lnTo>
                  <a:lnTo>
                    <a:pt x="3683" y="0"/>
                  </a:lnTo>
                  <a:lnTo>
                    <a:pt x="3619" y="1"/>
                  </a:lnTo>
                  <a:lnTo>
                    <a:pt x="3555" y="2"/>
                  </a:lnTo>
                  <a:lnTo>
                    <a:pt x="3490" y="7"/>
                  </a:lnTo>
                  <a:lnTo>
                    <a:pt x="3423" y="12"/>
                  </a:lnTo>
                  <a:lnTo>
                    <a:pt x="3357" y="19"/>
                  </a:lnTo>
                  <a:lnTo>
                    <a:pt x="3288" y="27"/>
                  </a:lnTo>
                  <a:lnTo>
                    <a:pt x="3221" y="38"/>
                  </a:lnTo>
                  <a:lnTo>
                    <a:pt x="3078" y="62"/>
                  </a:lnTo>
                  <a:lnTo>
                    <a:pt x="2938" y="93"/>
                  </a:lnTo>
                  <a:lnTo>
                    <a:pt x="2799" y="130"/>
                  </a:lnTo>
                  <a:lnTo>
                    <a:pt x="2663" y="174"/>
                  </a:lnTo>
                  <a:lnTo>
                    <a:pt x="2527" y="222"/>
                  </a:lnTo>
                  <a:lnTo>
                    <a:pt x="2393" y="277"/>
                  </a:lnTo>
                  <a:lnTo>
                    <a:pt x="2261" y="337"/>
                  </a:lnTo>
                  <a:lnTo>
                    <a:pt x="2132" y="404"/>
                  </a:lnTo>
                  <a:lnTo>
                    <a:pt x="2002" y="476"/>
                  </a:lnTo>
                  <a:lnTo>
                    <a:pt x="1875" y="554"/>
                  </a:lnTo>
                  <a:lnTo>
                    <a:pt x="1749" y="638"/>
                  </a:lnTo>
                  <a:lnTo>
                    <a:pt x="1627" y="729"/>
                  </a:lnTo>
                  <a:lnTo>
                    <a:pt x="1503" y="824"/>
                  </a:lnTo>
                  <a:lnTo>
                    <a:pt x="1383" y="926"/>
                  </a:lnTo>
                  <a:lnTo>
                    <a:pt x="1264" y="1034"/>
                  </a:lnTo>
                  <a:lnTo>
                    <a:pt x="1148" y="1149"/>
                  </a:lnTo>
                  <a:lnTo>
                    <a:pt x="1072" y="1224"/>
                  </a:lnTo>
                  <a:lnTo>
                    <a:pt x="999" y="1301"/>
                  </a:lnTo>
                  <a:lnTo>
                    <a:pt x="928" y="1379"/>
                  </a:lnTo>
                  <a:lnTo>
                    <a:pt x="862" y="1458"/>
                  </a:lnTo>
                  <a:lnTo>
                    <a:pt x="796" y="1538"/>
                  </a:lnTo>
                  <a:lnTo>
                    <a:pt x="735" y="1618"/>
                  </a:lnTo>
                  <a:lnTo>
                    <a:pt x="675" y="1698"/>
                  </a:lnTo>
                  <a:lnTo>
                    <a:pt x="619" y="1780"/>
                  </a:lnTo>
                  <a:lnTo>
                    <a:pt x="563" y="1861"/>
                  </a:lnTo>
                  <a:lnTo>
                    <a:pt x="511" y="1944"/>
                  </a:lnTo>
                  <a:lnTo>
                    <a:pt x="461" y="2027"/>
                  </a:lnTo>
                  <a:lnTo>
                    <a:pt x="414" y="2112"/>
                  </a:lnTo>
                  <a:lnTo>
                    <a:pt x="369" y="2196"/>
                  </a:lnTo>
                  <a:lnTo>
                    <a:pt x="327" y="2282"/>
                  </a:lnTo>
                  <a:lnTo>
                    <a:pt x="288" y="2369"/>
                  </a:lnTo>
                  <a:lnTo>
                    <a:pt x="252" y="2456"/>
                  </a:lnTo>
                  <a:lnTo>
                    <a:pt x="204" y="2576"/>
                  </a:lnTo>
                  <a:lnTo>
                    <a:pt x="162" y="2699"/>
                  </a:lnTo>
                  <a:lnTo>
                    <a:pt x="123" y="2822"/>
                  </a:lnTo>
                  <a:lnTo>
                    <a:pt x="92" y="2948"/>
                  </a:lnTo>
                  <a:lnTo>
                    <a:pt x="61" y="3083"/>
                  </a:lnTo>
                  <a:lnTo>
                    <a:pt x="38" y="3221"/>
                  </a:lnTo>
                  <a:lnTo>
                    <a:pt x="25" y="3309"/>
                  </a:lnTo>
                  <a:lnTo>
                    <a:pt x="14" y="3398"/>
                  </a:lnTo>
                  <a:lnTo>
                    <a:pt x="6" y="3486"/>
                  </a:lnTo>
                  <a:lnTo>
                    <a:pt x="2" y="3572"/>
                  </a:lnTo>
                  <a:lnTo>
                    <a:pt x="0" y="3656"/>
                  </a:lnTo>
                  <a:lnTo>
                    <a:pt x="1" y="3739"/>
                  </a:lnTo>
                  <a:lnTo>
                    <a:pt x="5" y="3820"/>
                  </a:lnTo>
                  <a:lnTo>
                    <a:pt x="12" y="3902"/>
                  </a:lnTo>
                  <a:lnTo>
                    <a:pt x="2308" y="2762"/>
                  </a:lnTo>
                  <a:lnTo>
                    <a:pt x="847" y="5288"/>
                  </a:lnTo>
                  <a:lnTo>
                    <a:pt x="922" y="5329"/>
                  </a:lnTo>
                  <a:lnTo>
                    <a:pt x="1000" y="5368"/>
                  </a:lnTo>
                  <a:lnTo>
                    <a:pt x="1080" y="5403"/>
                  </a:lnTo>
                  <a:lnTo>
                    <a:pt x="1162" y="5435"/>
                  </a:lnTo>
                  <a:lnTo>
                    <a:pt x="1245" y="5461"/>
                  </a:lnTo>
                  <a:lnTo>
                    <a:pt x="1333" y="5485"/>
                  </a:lnTo>
                  <a:lnTo>
                    <a:pt x="1420" y="5506"/>
                  </a:lnTo>
                  <a:lnTo>
                    <a:pt x="1513" y="5523"/>
                  </a:lnTo>
                  <a:lnTo>
                    <a:pt x="1605" y="5533"/>
                  </a:lnTo>
                  <a:lnTo>
                    <a:pt x="1700" y="5542"/>
                  </a:lnTo>
                  <a:lnTo>
                    <a:pt x="1796" y="5547"/>
                  </a:lnTo>
                  <a:lnTo>
                    <a:pt x="1895" y="5548"/>
                  </a:lnTo>
                  <a:lnTo>
                    <a:pt x="1995" y="5544"/>
                  </a:lnTo>
                  <a:lnTo>
                    <a:pt x="2099" y="5537"/>
                  </a:lnTo>
                  <a:lnTo>
                    <a:pt x="2204" y="5526"/>
                  </a:lnTo>
                  <a:lnTo>
                    <a:pt x="2313" y="5512"/>
                  </a:lnTo>
                  <a:lnTo>
                    <a:pt x="2399" y="5496"/>
                  </a:lnTo>
                  <a:lnTo>
                    <a:pt x="2443" y="5488"/>
                  </a:lnTo>
                  <a:lnTo>
                    <a:pt x="2487" y="5481"/>
                  </a:lnTo>
                  <a:lnTo>
                    <a:pt x="2534" y="5470"/>
                  </a:lnTo>
                  <a:lnTo>
                    <a:pt x="2658" y="5439"/>
                  </a:lnTo>
                  <a:lnTo>
                    <a:pt x="2688" y="5429"/>
                  </a:lnTo>
                  <a:lnTo>
                    <a:pt x="2720" y="5421"/>
                  </a:lnTo>
                  <a:lnTo>
                    <a:pt x="2782" y="5403"/>
                  </a:lnTo>
                  <a:lnTo>
                    <a:pt x="2904" y="5362"/>
                  </a:lnTo>
                  <a:lnTo>
                    <a:pt x="3027" y="5316"/>
                  </a:lnTo>
                  <a:lnTo>
                    <a:pt x="3147" y="5266"/>
                  </a:lnTo>
                  <a:lnTo>
                    <a:pt x="3176" y="5252"/>
                  </a:lnTo>
                  <a:lnTo>
                    <a:pt x="3190" y="5244"/>
                  </a:lnTo>
                  <a:lnTo>
                    <a:pt x="3206" y="5238"/>
                  </a:lnTo>
                  <a:lnTo>
                    <a:pt x="3266" y="5211"/>
                  </a:lnTo>
                  <a:lnTo>
                    <a:pt x="3383" y="5151"/>
                  </a:lnTo>
                  <a:lnTo>
                    <a:pt x="3501" y="5088"/>
                  </a:lnTo>
                  <a:lnTo>
                    <a:pt x="3514" y="5079"/>
                  </a:lnTo>
                  <a:lnTo>
                    <a:pt x="3528" y="5070"/>
                  </a:lnTo>
                  <a:lnTo>
                    <a:pt x="3557" y="5054"/>
                  </a:lnTo>
                  <a:lnTo>
                    <a:pt x="3615" y="5019"/>
                  </a:lnTo>
                  <a:lnTo>
                    <a:pt x="3642" y="5000"/>
                  </a:lnTo>
                  <a:lnTo>
                    <a:pt x="3671" y="4982"/>
                  </a:lnTo>
                  <a:lnTo>
                    <a:pt x="3729" y="4944"/>
                  </a:lnTo>
                  <a:lnTo>
                    <a:pt x="3841" y="4865"/>
                  </a:lnTo>
                  <a:lnTo>
                    <a:pt x="3897" y="4823"/>
                  </a:lnTo>
                  <a:lnTo>
                    <a:pt x="3953" y="4782"/>
                  </a:lnTo>
                  <a:lnTo>
                    <a:pt x="3979" y="4760"/>
                  </a:lnTo>
                  <a:lnTo>
                    <a:pt x="4007" y="4738"/>
                  </a:lnTo>
                  <a:lnTo>
                    <a:pt x="4062" y="4694"/>
                  </a:lnTo>
                  <a:lnTo>
                    <a:pt x="4089" y="4670"/>
                  </a:lnTo>
                  <a:lnTo>
                    <a:pt x="4102" y="4658"/>
                  </a:lnTo>
                  <a:lnTo>
                    <a:pt x="4116" y="4647"/>
                  </a:lnTo>
                  <a:lnTo>
                    <a:pt x="4171" y="4600"/>
                  </a:lnTo>
                  <a:lnTo>
                    <a:pt x="4224" y="4551"/>
                  </a:lnTo>
                  <a:lnTo>
                    <a:pt x="4251" y="4526"/>
                  </a:lnTo>
                  <a:lnTo>
                    <a:pt x="4278" y="4502"/>
                  </a:lnTo>
                  <a:lnTo>
                    <a:pt x="4331" y="4451"/>
                  </a:lnTo>
                  <a:lnTo>
                    <a:pt x="4385" y="4401"/>
                  </a:lnTo>
                  <a:lnTo>
                    <a:pt x="4438" y="4345"/>
                  </a:lnTo>
                  <a:lnTo>
                    <a:pt x="4491" y="4289"/>
                  </a:lnTo>
                  <a:lnTo>
                    <a:pt x="4594" y="4177"/>
                  </a:lnTo>
                  <a:lnTo>
                    <a:pt x="4642" y="4119"/>
                  </a:lnTo>
                  <a:lnTo>
                    <a:pt x="4690" y="4063"/>
                  </a:lnTo>
                  <a:lnTo>
                    <a:pt x="4736" y="4005"/>
                  </a:lnTo>
                  <a:lnTo>
                    <a:pt x="4782" y="3949"/>
                  </a:lnTo>
                  <a:lnTo>
                    <a:pt x="4825" y="3889"/>
                  </a:lnTo>
                  <a:lnTo>
                    <a:pt x="4867" y="3831"/>
                  </a:lnTo>
                  <a:lnTo>
                    <a:pt x="4949" y="3714"/>
                  </a:lnTo>
                  <a:lnTo>
                    <a:pt x="4987" y="3654"/>
                  </a:lnTo>
                  <a:lnTo>
                    <a:pt x="4996" y="3638"/>
                  </a:lnTo>
                  <a:lnTo>
                    <a:pt x="5005" y="3624"/>
                  </a:lnTo>
                  <a:lnTo>
                    <a:pt x="5024" y="3595"/>
                  </a:lnTo>
                  <a:lnTo>
                    <a:pt x="5096" y="3475"/>
                  </a:lnTo>
                  <a:lnTo>
                    <a:pt x="5129" y="3413"/>
                  </a:lnTo>
                  <a:lnTo>
                    <a:pt x="5144" y="3381"/>
                  </a:lnTo>
                  <a:lnTo>
                    <a:pt x="5161" y="3351"/>
                  </a:lnTo>
                  <a:lnTo>
                    <a:pt x="5191" y="3289"/>
                  </a:lnTo>
                  <a:lnTo>
                    <a:pt x="5206" y="3258"/>
                  </a:lnTo>
                  <a:lnTo>
                    <a:pt x="5213" y="3242"/>
                  </a:lnTo>
                  <a:lnTo>
                    <a:pt x="5221" y="3228"/>
                  </a:lnTo>
                  <a:lnTo>
                    <a:pt x="5249" y="3165"/>
                  </a:lnTo>
                  <a:lnTo>
                    <a:pt x="5275" y="3103"/>
                  </a:lnTo>
                  <a:lnTo>
                    <a:pt x="5287" y="3071"/>
                  </a:lnTo>
                  <a:lnTo>
                    <a:pt x="5300" y="3039"/>
                  </a:lnTo>
                  <a:lnTo>
                    <a:pt x="5326" y="2977"/>
                  </a:lnTo>
                  <a:lnTo>
                    <a:pt x="5347" y="2912"/>
                  </a:lnTo>
                  <a:lnTo>
                    <a:pt x="5369" y="2849"/>
                  </a:lnTo>
                  <a:lnTo>
                    <a:pt x="5410" y="2719"/>
                  </a:lnTo>
                  <a:lnTo>
                    <a:pt x="5426" y="2653"/>
                  </a:lnTo>
                  <a:lnTo>
                    <a:pt x="5443" y="2588"/>
                  </a:lnTo>
                  <a:lnTo>
                    <a:pt x="5459" y="2521"/>
                  </a:lnTo>
                  <a:lnTo>
                    <a:pt x="5473" y="2456"/>
                  </a:lnTo>
                  <a:lnTo>
                    <a:pt x="5496" y="2329"/>
                  </a:lnTo>
                  <a:lnTo>
                    <a:pt x="5513" y="2194"/>
                  </a:lnTo>
                  <a:lnTo>
                    <a:pt x="5520" y="2127"/>
                  </a:lnTo>
                  <a:lnTo>
                    <a:pt x="5526" y="2062"/>
                  </a:lnTo>
                  <a:lnTo>
                    <a:pt x="5529" y="1974"/>
                  </a:lnTo>
                  <a:lnTo>
                    <a:pt x="5532" y="1890"/>
                  </a:lnTo>
                  <a:lnTo>
                    <a:pt x="5531" y="1806"/>
                  </a:lnTo>
                  <a:lnTo>
                    <a:pt x="5527" y="1725"/>
                  </a:lnTo>
                  <a:lnTo>
                    <a:pt x="5520" y="1643"/>
                  </a:lnTo>
                  <a:lnTo>
                    <a:pt x="5511" y="1565"/>
                  </a:lnTo>
                  <a:lnTo>
                    <a:pt x="5498" y="1487"/>
                  </a:lnTo>
                  <a:lnTo>
                    <a:pt x="5485" y="1413"/>
                  </a:lnTo>
                  <a:lnTo>
                    <a:pt x="5467" y="1337"/>
                  </a:lnTo>
                  <a:lnTo>
                    <a:pt x="5447" y="1264"/>
                  </a:lnTo>
                  <a:lnTo>
                    <a:pt x="5424" y="1192"/>
                  </a:lnTo>
                  <a:lnTo>
                    <a:pt x="5399" y="1122"/>
                  </a:lnTo>
                  <a:lnTo>
                    <a:pt x="5369" y="1053"/>
                  </a:lnTo>
                  <a:lnTo>
                    <a:pt x="5339" y="987"/>
                  </a:lnTo>
                  <a:lnTo>
                    <a:pt x="5304" y="921"/>
                  </a:lnTo>
                  <a:lnTo>
                    <a:pt x="5269" y="859"/>
                  </a:lnTo>
                  <a:lnTo>
                    <a:pt x="5264" y="851"/>
                  </a:lnTo>
                  <a:lnTo>
                    <a:pt x="5262" y="847"/>
                  </a:lnTo>
                  <a:lnTo>
                    <a:pt x="5261" y="844"/>
                  </a:lnTo>
                  <a:lnTo>
                    <a:pt x="5261" y="843"/>
                  </a:lnTo>
                  <a:lnTo>
                    <a:pt x="5256" y="832"/>
                  </a:lnTo>
                  <a:lnTo>
                    <a:pt x="5251" y="820"/>
                  </a:lnTo>
                  <a:lnTo>
                    <a:pt x="5244" y="806"/>
                  </a:lnTo>
                  <a:lnTo>
                    <a:pt x="5239" y="790"/>
                  </a:lnTo>
                  <a:lnTo>
                    <a:pt x="5232" y="772"/>
                  </a:lnTo>
                  <a:lnTo>
                    <a:pt x="5227" y="754"/>
                  </a:lnTo>
                  <a:lnTo>
                    <a:pt x="5197" y="716"/>
                  </a:lnTo>
                  <a:lnTo>
                    <a:pt x="5168" y="680"/>
                  </a:lnTo>
                  <a:lnTo>
                    <a:pt x="5107" y="609"/>
                  </a:lnTo>
                  <a:close/>
                </a:path>
              </a:pathLst>
            </a:cu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3235326" y="2427288"/>
              <a:ext cx="2762250" cy="2755900"/>
            </a:xfrm>
            <a:custGeom>
              <a:avLst/>
              <a:gdLst>
                <a:gd name="T0" fmla="*/ 4651 w 5220"/>
                <a:gd name="T1" fmla="*/ 165 h 5207"/>
                <a:gd name="T2" fmla="*/ 4792 w 5220"/>
                <a:gd name="T3" fmla="*/ 389 h 5207"/>
                <a:gd name="T4" fmla="*/ 4933 w 5220"/>
                <a:gd name="T5" fmla="*/ 752 h 5207"/>
                <a:gd name="T6" fmla="*/ 5000 w 5220"/>
                <a:gd name="T7" fmla="*/ 1155 h 5207"/>
                <a:gd name="T8" fmla="*/ 4994 w 5220"/>
                <a:gd name="T9" fmla="*/ 1571 h 5207"/>
                <a:gd name="T10" fmla="*/ 4920 w 5220"/>
                <a:gd name="T11" fmla="*/ 2017 h 5207"/>
                <a:gd name="T12" fmla="*/ 4853 w 5220"/>
                <a:gd name="T13" fmla="*/ 2267 h 5207"/>
                <a:gd name="T14" fmla="*/ 4759 w 5220"/>
                <a:gd name="T15" fmla="*/ 2526 h 5207"/>
                <a:gd name="T16" fmla="*/ 4579 w 5220"/>
                <a:gd name="T17" fmla="*/ 2904 h 5207"/>
                <a:gd name="T18" fmla="*/ 4349 w 5220"/>
                <a:gd name="T19" fmla="*/ 3267 h 5207"/>
                <a:gd name="T20" fmla="*/ 4180 w 5220"/>
                <a:gd name="T21" fmla="*/ 3487 h 5207"/>
                <a:gd name="T22" fmla="*/ 4020 w 5220"/>
                <a:gd name="T23" fmla="*/ 3674 h 5207"/>
                <a:gd name="T24" fmla="*/ 3859 w 5220"/>
                <a:gd name="T25" fmla="*/ 3846 h 5207"/>
                <a:gd name="T26" fmla="*/ 3695 w 5220"/>
                <a:gd name="T27" fmla="*/ 3999 h 5207"/>
                <a:gd name="T28" fmla="*/ 3419 w 5220"/>
                <a:gd name="T29" fmla="*/ 4233 h 5207"/>
                <a:gd name="T30" fmla="*/ 3190 w 5220"/>
                <a:gd name="T31" fmla="*/ 4397 h 5207"/>
                <a:gd name="T32" fmla="*/ 3015 w 5220"/>
                <a:gd name="T33" fmla="*/ 4508 h 5207"/>
                <a:gd name="T34" fmla="*/ 2686 w 5220"/>
                <a:gd name="T35" fmla="*/ 4681 h 5207"/>
                <a:gd name="T36" fmla="*/ 2349 w 5220"/>
                <a:gd name="T37" fmla="*/ 4817 h 5207"/>
                <a:gd name="T38" fmla="*/ 2096 w 5220"/>
                <a:gd name="T39" fmla="*/ 4893 h 5207"/>
                <a:gd name="T40" fmla="*/ 1787 w 5220"/>
                <a:gd name="T41" fmla="*/ 4956 h 5207"/>
                <a:gd name="T42" fmla="*/ 1249 w 5220"/>
                <a:gd name="T43" fmla="*/ 4990 h 5207"/>
                <a:gd name="T44" fmla="*/ 770 w 5220"/>
                <a:gd name="T45" fmla="*/ 4919 h 5207"/>
                <a:gd name="T46" fmla="*/ 346 w 5220"/>
                <a:gd name="T47" fmla="*/ 4746 h 5207"/>
                <a:gd name="T48" fmla="*/ 53 w 5220"/>
                <a:gd name="T49" fmla="*/ 4535 h 5207"/>
                <a:gd name="T50" fmla="*/ 343 w 5220"/>
                <a:gd name="T51" fmla="*/ 4814 h 5207"/>
                <a:gd name="T52" fmla="*/ 570 w 5220"/>
                <a:gd name="T53" fmla="*/ 4966 h 5207"/>
                <a:gd name="T54" fmla="*/ 816 w 5220"/>
                <a:gd name="T55" fmla="*/ 5081 h 5207"/>
                <a:gd name="T56" fmla="*/ 1082 w 5220"/>
                <a:gd name="T57" fmla="*/ 5159 h 5207"/>
                <a:gd name="T58" fmla="*/ 1489 w 5220"/>
                <a:gd name="T59" fmla="*/ 5207 h 5207"/>
                <a:gd name="T60" fmla="*/ 1802 w 5220"/>
                <a:gd name="T61" fmla="*/ 5194 h 5207"/>
                <a:gd name="T62" fmla="*/ 2159 w 5220"/>
                <a:gd name="T63" fmla="*/ 5142 h 5207"/>
                <a:gd name="T64" fmla="*/ 2358 w 5220"/>
                <a:gd name="T65" fmla="*/ 5093 h 5207"/>
                <a:gd name="T66" fmla="*/ 2612 w 5220"/>
                <a:gd name="T67" fmla="*/ 5014 h 5207"/>
                <a:gd name="T68" fmla="*/ 2799 w 5220"/>
                <a:gd name="T69" fmla="*/ 4942 h 5207"/>
                <a:gd name="T70" fmla="*/ 3042 w 5220"/>
                <a:gd name="T71" fmla="*/ 4827 h 5207"/>
                <a:gd name="T72" fmla="*/ 3399 w 5220"/>
                <a:gd name="T73" fmla="*/ 4617 h 5207"/>
                <a:gd name="T74" fmla="*/ 3797 w 5220"/>
                <a:gd name="T75" fmla="*/ 4315 h 5207"/>
                <a:gd name="T76" fmla="*/ 4130 w 5220"/>
                <a:gd name="T77" fmla="*/ 4002 h 5207"/>
                <a:gd name="T78" fmla="*/ 4267 w 5220"/>
                <a:gd name="T79" fmla="*/ 3853 h 5207"/>
                <a:gd name="T80" fmla="*/ 4492 w 5220"/>
                <a:gd name="T81" fmla="*/ 3582 h 5207"/>
                <a:gd name="T82" fmla="*/ 4744 w 5220"/>
                <a:gd name="T83" fmla="*/ 3205 h 5207"/>
                <a:gd name="T84" fmla="*/ 4914 w 5220"/>
                <a:gd name="T85" fmla="*/ 2879 h 5207"/>
                <a:gd name="T86" fmla="*/ 5047 w 5220"/>
                <a:gd name="T87" fmla="*/ 2545 h 5207"/>
                <a:gd name="T88" fmla="*/ 5127 w 5220"/>
                <a:gd name="T89" fmla="*/ 2269 h 5207"/>
                <a:gd name="T90" fmla="*/ 5165 w 5220"/>
                <a:gd name="T91" fmla="*/ 2093 h 5207"/>
                <a:gd name="T92" fmla="*/ 5215 w 5220"/>
                <a:gd name="T93" fmla="*/ 1722 h 5207"/>
                <a:gd name="T94" fmla="*/ 5211 w 5220"/>
                <a:gd name="T95" fmla="*/ 1332 h 5207"/>
                <a:gd name="T96" fmla="*/ 5149 w 5220"/>
                <a:gd name="T97" fmla="*/ 976 h 5207"/>
                <a:gd name="T98" fmla="*/ 4985 w 5220"/>
                <a:gd name="T99" fmla="*/ 566 h 5207"/>
                <a:gd name="T100" fmla="*/ 4756 w 5220"/>
                <a:gd name="T101" fmla="*/ 244 h 5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20" h="5207">
                  <a:moveTo>
                    <a:pt x="4512" y="0"/>
                  </a:moveTo>
                  <a:lnTo>
                    <a:pt x="4531" y="20"/>
                  </a:lnTo>
                  <a:lnTo>
                    <a:pt x="4592" y="91"/>
                  </a:lnTo>
                  <a:lnTo>
                    <a:pt x="4621" y="127"/>
                  </a:lnTo>
                  <a:lnTo>
                    <a:pt x="4651" y="165"/>
                  </a:lnTo>
                  <a:lnTo>
                    <a:pt x="4660" y="177"/>
                  </a:lnTo>
                  <a:lnTo>
                    <a:pt x="4682" y="210"/>
                  </a:lnTo>
                  <a:lnTo>
                    <a:pt x="4714" y="258"/>
                  </a:lnTo>
                  <a:lnTo>
                    <a:pt x="4753" y="322"/>
                  </a:lnTo>
                  <a:lnTo>
                    <a:pt x="4792" y="389"/>
                  </a:lnTo>
                  <a:lnTo>
                    <a:pt x="4825" y="458"/>
                  </a:lnTo>
                  <a:lnTo>
                    <a:pt x="4858" y="530"/>
                  </a:lnTo>
                  <a:lnTo>
                    <a:pt x="4885" y="602"/>
                  </a:lnTo>
                  <a:lnTo>
                    <a:pt x="4911" y="676"/>
                  </a:lnTo>
                  <a:lnTo>
                    <a:pt x="4933" y="752"/>
                  </a:lnTo>
                  <a:lnTo>
                    <a:pt x="4953" y="830"/>
                  </a:lnTo>
                  <a:lnTo>
                    <a:pt x="4969" y="908"/>
                  </a:lnTo>
                  <a:lnTo>
                    <a:pt x="4982" y="988"/>
                  </a:lnTo>
                  <a:lnTo>
                    <a:pt x="4992" y="1070"/>
                  </a:lnTo>
                  <a:lnTo>
                    <a:pt x="5000" y="1155"/>
                  </a:lnTo>
                  <a:lnTo>
                    <a:pt x="5004" y="1239"/>
                  </a:lnTo>
                  <a:lnTo>
                    <a:pt x="5006" y="1326"/>
                  </a:lnTo>
                  <a:lnTo>
                    <a:pt x="5004" y="1415"/>
                  </a:lnTo>
                  <a:lnTo>
                    <a:pt x="5000" y="1506"/>
                  </a:lnTo>
                  <a:lnTo>
                    <a:pt x="4994" y="1571"/>
                  </a:lnTo>
                  <a:lnTo>
                    <a:pt x="4987" y="1638"/>
                  </a:lnTo>
                  <a:lnTo>
                    <a:pt x="4970" y="1774"/>
                  </a:lnTo>
                  <a:lnTo>
                    <a:pt x="4953" y="1867"/>
                  </a:lnTo>
                  <a:lnTo>
                    <a:pt x="4925" y="2002"/>
                  </a:lnTo>
                  <a:lnTo>
                    <a:pt x="4920" y="2017"/>
                  </a:lnTo>
                  <a:lnTo>
                    <a:pt x="4916" y="2034"/>
                  </a:lnTo>
                  <a:lnTo>
                    <a:pt x="4909" y="2068"/>
                  </a:lnTo>
                  <a:lnTo>
                    <a:pt x="4892" y="2135"/>
                  </a:lnTo>
                  <a:lnTo>
                    <a:pt x="4873" y="2200"/>
                  </a:lnTo>
                  <a:lnTo>
                    <a:pt x="4853" y="2267"/>
                  </a:lnTo>
                  <a:lnTo>
                    <a:pt x="4831" y="2332"/>
                  </a:lnTo>
                  <a:lnTo>
                    <a:pt x="4810" y="2398"/>
                  </a:lnTo>
                  <a:lnTo>
                    <a:pt x="4796" y="2429"/>
                  </a:lnTo>
                  <a:lnTo>
                    <a:pt x="4784" y="2461"/>
                  </a:lnTo>
                  <a:lnTo>
                    <a:pt x="4759" y="2526"/>
                  </a:lnTo>
                  <a:lnTo>
                    <a:pt x="4733" y="2588"/>
                  </a:lnTo>
                  <a:lnTo>
                    <a:pt x="4705" y="2653"/>
                  </a:lnTo>
                  <a:lnTo>
                    <a:pt x="4675" y="2716"/>
                  </a:lnTo>
                  <a:lnTo>
                    <a:pt x="4644" y="2779"/>
                  </a:lnTo>
                  <a:lnTo>
                    <a:pt x="4579" y="2904"/>
                  </a:lnTo>
                  <a:lnTo>
                    <a:pt x="4507" y="3026"/>
                  </a:lnTo>
                  <a:lnTo>
                    <a:pt x="4470" y="3086"/>
                  </a:lnTo>
                  <a:lnTo>
                    <a:pt x="4432" y="3147"/>
                  </a:lnTo>
                  <a:lnTo>
                    <a:pt x="4391" y="3207"/>
                  </a:lnTo>
                  <a:lnTo>
                    <a:pt x="4349" y="3267"/>
                  </a:lnTo>
                  <a:lnTo>
                    <a:pt x="4306" y="3326"/>
                  </a:lnTo>
                  <a:lnTo>
                    <a:pt x="4262" y="3386"/>
                  </a:lnTo>
                  <a:lnTo>
                    <a:pt x="4216" y="3444"/>
                  </a:lnTo>
                  <a:lnTo>
                    <a:pt x="4192" y="3472"/>
                  </a:lnTo>
                  <a:lnTo>
                    <a:pt x="4180" y="3487"/>
                  </a:lnTo>
                  <a:lnTo>
                    <a:pt x="4169" y="3502"/>
                  </a:lnTo>
                  <a:lnTo>
                    <a:pt x="4121" y="3560"/>
                  </a:lnTo>
                  <a:lnTo>
                    <a:pt x="4072" y="3618"/>
                  </a:lnTo>
                  <a:lnTo>
                    <a:pt x="4045" y="3645"/>
                  </a:lnTo>
                  <a:lnTo>
                    <a:pt x="4020" y="3674"/>
                  </a:lnTo>
                  <a:lnTo>
                    <a:pt x="3967" y="3732"/>
                  </a:lnTo>
                  <a:lnTo>
                    <a:pt x="3953" y="3745"/>
                  </a:lnTo>
                  <a:lnTo>
                    <a:pt x="3940" y="3759"/>
                  </a:lnTo>
                  <a:lnTo>
                    <a:pt x="3913" y="3788"/>
                  </a:lnTo>
                  <a:lnTo>
                    <a:pt x="3859" y="3846"/>
                  </a:lnTo>
                  <a:lnTo>
                    <a:pt x="3804" y="3897"/>
                  </a:lnTo>
                  <a:lnTo>
                    <a:pt x="3790" y="3909"/>
                  </a:lnTo>
                  <a:lnTo>
                    <a:pt x="3777" y="3922"/>
                  </a:lnTo>
                  <a:lnTo>
                    <a:pt x="3750" y="3949"/>
                  </a:lnTo>
                  <a:lnTo>
                    <a:pt x="3695" y="3999"/>
                  </a:lnTo>
                  <a:lnTo>
                    <a:pt x="3667" y="4023"/>
                  </a:lnTo>
                  <a:lnTo>
                    <a:pt x="3641" y="4048"/>
                  </a:lnTo>
                  <a:lnTo>
                    <a:pt x="3531" y="4142"/>
                  </a:lnTo>
                  <a:lnTo>
                    <a:pt x="3474" y="4187"/>
                  </a:lnTo>
                  <a:lnTo>
                    <a:pt x="3419" y="4233"/>
                  </a:lnTo>
                  <a:lnTo>
                    <a:pt x="3361" y="4275"/>
                  </a:lnTo>
                  <a:lnTo>
                    <a:pt x="3333" y="4295"/>
                  </a:lnTo>
                  <a:lnTo>
                    <a:pt x="3305" y="4317"/>
                  </a:lnTo>
                  <a:lnTo>
                    <a:pt x="3247" y="4358"/>
                  </a:lnTo>
                  <a:lnTo>
                    <a:pt x="3190" y="4397"/>
                  </a:lnTo>
                  <a:lnTo>
                    <a:pt x="3174" y="4406"/>
                  </a:lnTo>
                  <a:lnTo>
                    <a:pt x="3160" y="4415"/>
                  </a:lnTo>
                  <a:lnTo>
                    <a:pt x="3131" y="4435"/>
                  </a:lnTo>
                  <a:lnTo>
                    <a:pt x="3073" y="4472"/>
                  </a:lnTo>
                  <a:lnTo>
                    <a:pt x="3015" y="4508"/>
                  </a:lnTo>
                  <a:lnTo>
                    <a:pt x="2957" y="4544"/>
                  </a:lnTo>
                  <a:lnTo>
                    <a:pt x="2897" y="4576"/>
                  </a:lnTo>
                  <a:lnTo>
                    <a:pt x="2837" y="4607"/>
                  </a:lnTo>
                  <a:lnTo>
                    <a:pt x="2717" y="4667"/>
                  </a:lnTo>
                  <a:lnTo>
                    <a:pt x="2686" y="4681"/>
                  </a:lnTo>
                  <a:lnTo>
                    <a:pt x="2656" y="4695"/>
                  </a:lnTo>
                  <a:lnTo>
                    <a:pt x="2596" y="4722"/>
                  </a:lnTo>
                  <a:lnTo>
                    <a:pt x="2474" y="4773"/>
                  </a:lnTo>
                  <a:lnTo>
                    <a:pt x="2411" y="4796"/>
                  </a:lnTo>
                  <a:lnTo>
                    <a:pt x="2349" y="4817"/>
                  </a:lnTo>
                  <a:lnTo>
                    <a:pt x="2316" y="4827"/>
                  </a:lnTo>
                  <a:lnTo>
                    <a:pt x="2285" y="4838"/>
                  </a:lnTo>
                  <a:lnTo>
                    <a:pt x="2223" y="4858"/>
                  </a:lnTo>
                  <a:lnTo>
                    <a:pt x="2158" y="4876"/>
                  </a:lnTo>
                  <a:lnTo>
                    <a:pt x="2096" y="4893"/>
                  </a:lnTo>
                  <a:lnTo>
                    <a:pt x="1969" y="4924"/>
                  </a:lnTo>
                  <a:lnTo>
                    <a:pt x="1961" y="4925"/>
                  </a:lnTo>
                  <a:lnTo>
                    <a:pt x="1917" y="4932"/>
                  </a:lnTo>
                  <a:lnTo>
                    <a:pt x="1874" y="4941"/>
                  </a:lnTo>
                  <a:lnTo>
                    <a:pt x="1787" y="4956"/>
                  </a:lnTo>
                  <a:lnTo>
                    <a:pt x="1675" y="4971"/>
                  </a:lnTo>
                  <a:lnTo>
                    <a:pt x="1565" y="4982"/>
                  </a:lnTo>
                  <a:lnTo>
                    <a:pt x="1457" y="4989"/>
                  </a:lnTo>
                  <a:lnTo>
                    <a:pt x="1353" y="4992"/>
                  </a:lnTo>
                  <a:lnTo>
                    <a:pt x="1249" y="4990"/>
                  </a:lnTo>
                  <a:lnTo>
                    <a:pt x="1149" y="4984"/>
                  </a:lnTo>
                  <a:lnTo>
                    <a:pt x="1051" y="4974"/>
                  </a:lnTo>
                  <a:lnTo>
                    <a:pt x="956" y="4961"/>
                  </a:lnTo>
                  <a:lnTo>
                    <a:pt x="861" y="4942"/>
                  </a:lnTo>
                  <a:lnTo>
                    <a:pt x="770" y="4919"/>
                  </a:lnTo>
                  <a:lnTo>
                    <a:pt x="680" y="4893"/>
                  </a:lnTo>
                  <a:lnTo>
                    <a:pt x="595" y="4863"/>
                  </a:lnTo>
                  <a:lnTo>
                    <a:pt x="510" y="4828"/>
                  </a:lnTo>
                  <a:lnTo>
                    <a:pt x="427" y="4790"/>
                  </a:lnTo>
                  <a:lnTo>
                    <a:pt x="346" y="4746"/>
                  </a:lnTo>
                  <a:lnTo>
                    <a:pt x="270" y="4700"/>
                  </a:lnTo>
                  <a:lnTo>
                    <a:pt x="223" y="4669"/>
                  </a:lnTo>
                  <a:lnTo>
                    <a:pt x="164" y="4627"/>
                  </a:lnTo>
                  <a:lnTo>
                    <a:pt x="108" y="4582"/>
                  </a:lnTo>
                  <a:lnTo>
                    <a:pt x="53" y="4535"/>
                  </a:lnTo>
                  <a:lnTo>
                    <a:pt x="0" y="4487"/>
                  </a:lnTo>
                  <a:lnTo>
                    <a:pt x="208" y="4696"/>
                  </a:lnTo>
                  <a:lnTo>
                    <a:pt x="259" y="4743"/>
                  </a:lnTo>
                  <a:lnTo>
                    <a:pt x="300" y="4779"/>
                  </a:lnTo>
                  <a:lnTo>
                    <a:pt x="343" y="4814"/>
                  </a:lnTo>
                  <a:lnTo>
                    <a:pt x="386" y="4847"/>
                  </a:lnTo>
                  <a:lnTo>
                    <a:pt x="432" y="4880"/>
                  </a:lnTo>
                  <a:lnTo>
                    <a:pt x="476" y="4910"/>
                  </a:lnTo>
                  <a:lnTo>
                    <a:pt x="523" y="4938"/>
                  </a:lnTo>
                  <a:lnTo>
                    <a:pt x="570" y="4966"/>
                  </a:lnTo>
                  <a:lnTo>
                    <a:pt x="618" y="4992"/>
                  </a:lnTo>
                  <a:lnTo>
                    <a:pt x="666" y="5016"/>
                  </a:lnTo>
                  <a:lnTo>
                    <a:pt x="715" y="5039"/>
                  </a:lnTo>
                  <a:lnTo>
                    <a:pt x="764" y="5061"/>
                  </a:lnTo>
                  <a:lnTo>
                    <a:pt x="816" y="5081"/>
                  </a:lnTo>
                  <a:lnTo>
                    <a:pt x="867" y="5099"/>
                  </a:lnTo>
                  <a:lnTo>
                    <a:pt x="920" y="5116"/>
                  </a:lnTo>
                  <a:lnTo>
                    <a:pt x="973" y="5132"/>
                  </a:lnTo>
                  <a:lnTo>
                    <a:pt x="1028" y="5147"/>
                  </a:lnTo>
                  <a:lnTo>
                    <a:pt x="1082" y="5159"/>
                  </a:lnTo>
                  <a:lnTo>
                    <a:pt x="1137" y="5170"/>
                  </a:lnTo>
                  <a:lnTo>
                    <a:pt x="1193" y="5180"/>
                  </a:lnTo>
                  <a:lnTo>
                    <a:pt x="1251" y="5188"/>
                  </a:lnTo>
                  <a:lnTo>
                    <a:pt x="1367" y="5200"/>
                  </a:lnTo>
                  <a:lnTo>
                    <a:pt x="1489" y="5207"/>
                  </a:lnTo>
                  <a:lnTo>
                    <a:pt x="1549" y="5207"/>
                  </a:lnTo>
                  <a:lnTo>
                    <a:pt x="1611" y="5206"/>
                  </a:lnTo>
                  <a:lnTo>
                    <a:pt x="1673" y="5204"/>
                  </a:lnTo>
                  <a:lnTo>
                    <a:pt x="1738" y="5200"/>
                  </a:lnTo>
                  <a:lnTo>
                    <a:pt x="1802" y="5194"/>
                  </a:lnTo>
                  <a:lnTo>
                    <a:pt x="1868" y="5188"/>
                  </a:lnTo>
                  <a:lnTo>
                    <a:pt x="1934" y="5180"/>
                  </a:lnTo>
                  <a:lnTo>
                    <a:pt x="2002" y="5171"/>
                  </a:lnTo>
                  <a:lnTo>
                    <a:pt x="2151" y="5145"/>
                  </a:lnTo>
                  <a:lnTo>
                    <a:pt x="2159" y="5142"/>
                  </a:lnTo>
                  <a:lnTo>
                    <a:pt x="2166" y="5141"/>
                  </a:lnTo>
                  <a:lnTo>
                    <a:pt x="2198" y="5133"/>
                  </a:lnTo>
                  <a:lnTo>
                    <a:pt x="2230" y="5126"/>
                  </a:lnTo>
                  <a:lnTo>
                    <a:pt x="2295" y="5110"/>
                  </a:lnTo>
                  <a:lnTo>
                    <a:pt x="2358" y="5093"/>
                  </a:lnTo>
                  <a:lnTo>
                    <a:pt x="2423" y="5076"/>
                  </a:lnTo>
                  <a:lnTo>
                    <a:pt x="2486" y="5056"/>
                  </a:lnTo>
                  <a:lnTo>
                    <a:pt x="2517" y="5045"/>
                  </a:lnTo>
                  <a:lnTo>
                    <a:pt x="2549" y="5036"/>
                  </a:lnTo>
                  <a:lnTo>
                    <a:pt x="2612" y="5014"/>
                  </a:lnTo>
                  <a:lnTo>
                    <a:pt x="2675" y="4992"/>
                  </a:lnTo>
                  <a:lnTo>
                    <a:pt x="2690" y="4985"/>
                  </a:lnTo>
                  <a:lnTo>
                    <a:pt x="2705" y="4979"/>
                  </a:lnTo>
                  <a:lnTo>
                    <a:pt x="2736" y="4967"/>
                  </a:lnTo>
                  <a:lnTo>
                    <a:pt x="2799" y="4942"/>
                  </a:lnTo>
                  <a:lnTo>
                    <a:pt x="2921" y="4887"/>
                  </a:lnTo>
                  <a:lnTo>
                    <a:pt x="2981" y="4857"/>
                  </a:lnTo>
                  <a:lnTo>
                    <a:pt x="2996" y="4848"/>
                  </a:lnTo>
                  <a:lnTo>
                    <a:pt x="3011" y="4841"/>
                  </a:lnTo>
                  <a:lnTo>
                    <a:pt x="3042" y="4827"/>
                  </a:lnTo>
                  <a:lnTo>
                    <a:pt x="3102" y="4796"/>
                  </a:lnTo>
                  <a:lnTo>
                    <a:pt x="3132" y="4779"/>
                  </a:lnTo>
                  <a:lnTo>
                    <a:pt x="3163" y="4763"/>
                  </a:lnTo>
                  <a:lnTo>
                    <a:pt x="3281" y="4691"/>
                  </a:lnTo>
                  <a:lnTo>
                    <a:pt x="3399" y="4617"/>
                  </a:lnTo>
                  <a:lnTo>
                    <a:pt x="3456" y="4577"/>
                  </a:lnTo>
                  <a:lnTo>
                    <a:pt x="3514" y="4537"/>
                  </a:lnTo>
                  <a:lnTo>
                    <a:pt x="3629" y="4453"/>
                  </a:lnTo>
                  <a:lnTo>
                    <a:pt x="3742" y="4361"/>
                  </a:lnTo>
                  <a:lnTo>
                    <a:pt x="3797" y="4315"/>
                  </a:lnTo>
                  <a:lnTo>
                    <a:pt x="3853" y="4267"/>
                  </a:lnTo>
                  <a:lnTo>
                    <a:pt x="3964" y="4166"/>
                  </a:lnTo>
                  <a:lnTo>
                    <a:pt x="4019" y="4114"/>
                  </a:lnTo>
                  <a:lnTo>
                    <a:pt x="4074" y="4062"/>
                  </a:lnTo>
                  <a:lnTo>
                    <a:pt x="4130" y="4002"/>
                  </a:lnTo>
                  <a:lnTo>
                    <a:pt x="4144" y="3986"/>
                  </a:lnTo>
                  <a:lnTo>
                    <a:pt x="4158" y="3972"/>
                  </a:lnTo>
                  <a:lnTo>
                    <a:pt x="4187" y="3943"/>
                  </a:lnTo>
                  <a:lnTo>
                    <a:pt x="4241" y="3883"/>
                  </a:lnTo>
                  <a:lnTo>
                    <a:pt x="4267" y="3853"/>
                  </a:lnTo>
                  <a:lnTo>
                    <a:pt x="4295" y="3824"/>
                  </a:lnTo>
                  <a:lnTo>
                    <a:pt x="4345" y="3763"/>
                  </a:lnTo>
                  <a:lnTo>
                    <a:pt x="4396" y="3703"/>
                  </a:lnTo>
                  <a:lnTo>
                    <a:pt x="4444" y="3642"/>
                  </a:lnTo>
                  <a:lnTo>
                    <a:pt x="4492" y="3582"/>
                  </a:lnTo>
                  <a:lnTo>
                    <a:pt x="4580" y="3457"/>
                  </a:lnTo>
                  <a:lnTo>
                    <a:pt x="4624" y="3395"/>
                  </a:lnTo>
                  <a:lnTo>
                    <a:pt x="4666" y="3332"/>
                  </a:lnTo>
                  <a:lnTo>
                    <a:pt x="4705" y="3267"/>
                  </a:lnTo>
                  <a:lnTo>
                    <a:pt x="4744" y="3205"/>
                  </a:lnTo>
                  <a:lnTo>
                    <a:pt x="4781" y="3140"/>
                  </a:lnTo>
                  <a:lnTo>
                    <a:pt x="4817" y="3077"/>
                  </a:lnTo>
                  <a:lnTo>
                    <a:pt x="4850" y="3011"/>
                  </a:lnTo>
                  <a:lnTo>
                    <a:pt x="4883" y="2946"/>
                  </a:lnTo>
                  <a:lnTo>
                    <a:pt x="4914" y="2879"/>
                  </a:lnTo>
                  <a:lnTo>
                    <a:pt x="4944" y="2814"/>
                  </a:lnTo>
                  <a:lnTo>
                    <a:pt x="4971" y="2747"/>
                  </a:lnTo>
                  <a:lnTo>
                    <a:pt x="4998" y="2680"/>
                  </a:lnTo>
                  <a:lnTo>
                    <a:pt x="5023" y="2612"/>
                  </a:lnTo>
                  <a:lnTo>
                    <a:pt x="5047" y="2545"/>
                  </a:lnTo>
                  <a:lnTo>
                    <a:pt x="5069" y="2476"/>
                  </a:lnTo>
                  <a:lnTo>
                    <a:pt x="5078" y="2441"/>
                  </a:lnTo>
                  <a:lnTo>
                    <a:pt x="5089" y="2407"/>
                  </a:lnTo>
                  <a:lnTo>
                    <a:pt x="5108" y="2338"/>
                  </a:lnTo>
                  <a:lnTo>
                    <a:pt x="5127" y="2269"/>
                  </a:lnTo>
                  <a:lnTo>
                    <a:pt x="5135" y="2233"/>
                  </a:lnTo>
                  <a:lnTo>
                    <a:pt x="5138" y="2215"/>
                  </a:lnTo>
                  <a:lnTo>
                    <a:pt x="5143" y="2199"/>
                  </a:lnTo>
                  <a:lnTo>
                    <a:pt x="5159" y="2129"/>
                  </a:lnTo>
                  <a:lnTo>
                    <a:pt x="5165" y="2093"/>
                  </a:lnTo>
                  <a:lnTo>
                    <a:pt x="5172" y="2058"/>
                  </a:lnTo>
                  <a:lnTo>
                    <a:pt x="5185" y="1989"/>
                  </a:lnTo>
                  <a:lnTo>
                    <a:pt x="5202" y="1867"/>
                  </a:lnTo>
                  <a:lnTo>
                    <a:pt x="5209" y="1793"/>
                  </a:lnTo>
                  <a:lnTo>
                    <a:pt x="5215" y="1722"/>
                  </a:lnTo>
                  <a:lnTo>
                    <a:pt x="5217" y="1663"/>
                  </a:lnTo>
                  <a:lnTo>
                    <a:pt x="5220" y="1607"/>
                  </a:lnTo>
                  <a:lnTo>
                    <a:pt x="5220" y="1496"/>
                  </a:lnTo>
                  <a:lnTo>
                    <a:pt x="5215" y="1386"/>
                  </a:lnTo>
                  <a:lnTo>
                    <a:pt x="5211" y="1332"/>
                  </a:lnTo>
                  <a:lnTo>
                    <a:pt x="5207" y="1281"/>
                  </a:lnTo>
                  <a:lnTo>
                    <a:pt x="5192" y="1176"/>
                  </a:lnTo>
                  <a:lnTo>
                    <a:pt x="5183" y="1125"/>
                  </a:lnTo>
                  <a:lnTo>
                    <a:pt x="5173" y="1076"/>
                  </a:lnTo>
                  <a:lnTo>
                    <a:pt x="5149" y="976"/>
                  </a:lnTo>
                  <a:lnTo>
                    <a:pt x="5123" y="881"/>
                  </a:lnTo>
                  <a:lnTo>
                    <a:pt x="5089" y="787"/>
                  </a:lnTo>
                  <a:lnTo>
                    <a:pt x="5051" y="697"/>
                  </a:lnTo>
                  <a:lnTo>
                    <a:pt x="5007" y="609"/>
                  </a:lnTo>
                  <a:lnTo>
                    <a:pt x="4985" y="566"/>
                  </a:lnTo>
                  <a:lnTo>
                    <a:pt x="4961" y="524"/>
                  </a:lnTo>
                  <a:lnTo>
                    <a:pt x="4908" y="441"/>
                  </a:lnTo>
                  <a:lnTo>
                    <a:pt x="4850" y="361"/>
                  </a:lnTo>
                  <a:lnTo>
                    <a:pt x="4788" y="283"/>
                  </a:lnTo>
                  <a:lnTo>
                    <a:pt x="4756" y="244"/>
                  </a:lnTo>
                  <a:lnTo>
                    <a:pt x="4722" y="208"/>
                  </a:lnTo>
                  <a:lnTo>
                    <a:pt x="4512" y="0"/>
                  </a:lnTo>
                  <a:close/>
                </a:path>
              </a:pathLst>
            </a:cu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4270376" y="2514601"/>
              <a:ext cx="1612900" cy="2519363"/>
            </a:xfrm>
            <a:custGeom>
              <a:avLst/>
              <a:gdLst>
                <a:gd name="T0" fmla="*/ 2705 w 3048"/>
                <a:gd name="T1" fmla="*/ 36 h 4760"/>
                <a:gd name="T2" fmla="*/ 2727 w 3048"/>
                <a:gd name="T3" fmla="*/ 89 h 4760"/>
                <a:gd name="T4" fmla="*/ 2735 w 3048"/>
                <a:gd name="T5" fmla="*/ 105 h 4760"/>
                <a:gd name="T6" fmla="*/ 2865 w 3048"/>
                <a:gd name="T7" fmla="*/ 368 h 4760"/>
                <a:gd name="T8" fmla="*/ 2951 w 3048"/>
                <a:gd name="T9" fmla="*/ 659 h 4760"/>
                <a:gd name="T10" fmla="*/ 2993 w 3048"/>
                <a:gd name="T11" fmla="*/ 971 h 4760"/>
                <a:gd name="T12" fmla="*/ 2992 w 3048"/>
                <a:gd name="T13" fmla="*/ 1308 h 4760"/>
                <a:gd name="T14" fmla="*/ 2939 w 3048"/>
                <a:gd name="T15" fmla="*/ 1702 h 4760"/>
                <a:gd name="T16" fmla="*/ 2876 w 3048"/>
                <a:gd name="T17" fmla="*/ 1965 h 4760"/>
                <a:gd name="T18" fmla="*/ 2766 w 3048"/>
                <a:gd name="T19" fmla="*/ 2285 h 4760"/>
                <a:gd name="T20" fmla="*/ 2687 w 3048"/>
                <a:gd name="T21" fmla="*/ 2474 h 4760"/>
                <a:gd name="T22" fmla="*/ 2627 w 3048"/>
                <a:gd name="T23" fmla="*/ 2597 h 4760"/>
                <a:gd name="T24" fmla="*/ 2490 w 3048"/>
                <a:gd name="T25" fmla="*/ 2841 h 4760"/>
                <a:gd name="T26" fmla="*/ 2415 w 3048"/>
                <a:gd name="T27" fmla="*/ 2960 h 4760"/>
                <a:gd name="T28" fmla="*/ 2202 w 3048"/>
                <a:gd name="T29" fmla="*/ 3251 h 4760"/>
                <a:gd name="T30" fmla="*/ 1957 w 3048"/>
                <a:gd name="T31" fmla="*/ 3535 h 4760"/>
                <a:gd name="T32" fmla="*/ 1744 w 3048"/>
                <a:gd name="T33" fmla="*/ 3748 h 4760"/>
                <a:gd name="T34" fmla="*/ 1582 w 3048"/>
                <a:gd name="T35" fmla="*/ 3893 h 4760"/>
                <a:gd name="T36" fmla="*/ 1473 w 3048"/>
                <a:gd name="T37" fmla="*/ 3984 h 4760"/>
                <a:gd name="T38" fmla="*/ 1307 w 3048"/>
                <a:gd name="T39" fmla="*/ 4111 h 4760"/>
                <a:gd name="T40" fmla="*/ 1081 w 3048"/>
                <a:gd name="T41" fmla="*/ 4265 h 4760"/>
                <a:gd name="T42" fmla="*/ 967 w 3048"/>
                <a:gd name="T43" fmla="*/ 4334 h 4760"/>
                <a:gd name="T44" fmla="*/ 656 w 3048"/>
                <a:gd name="T45" fmla="*/ 4490 h 4760"/>
                <a:gd name="T46" fmla="*/ 370 w 3048"/>
                <a:gd name="T47" fmla="*/ 4608 h 4760"/>
                <a:gd name="T48" fmla="*/ 124 w 3048"/>
                <a:gd name="T49" fmla="*/ 4685 h 4760"/>
                <a:gd name="T50" fmla="*/ 138 w 3048"/>
                <a:gd name="T51" fmla="*/ 4728 h 4760"/>
                <a:gd name="T52" fmla="*/ 358 w 3048"/>
                <a:gd name="T53" fmla="*/ 4662 h 4760"/>
                <a:gd name="T54" fmla="*/ 638 w 3048"/>
                <a:gd name="T55" fmla="*/ 4557 h 4760"/>
                <a:gd name="T56" fmla="*/ 879 w 3048"/>
                <a:gd name="T57" fmla="*/ 4442 h 4760"/>
                <a:gd name="T58" fmla="*/ 1115 w 3048"/>
                <a:gd name="T59" fmla="*/ 4307 h 4760"/>
                <a:gd name="T60" fmla="*/ 1232 w 3048"/>
                <a:gd name="T61" fmla="*/ 4232 h 4760"/>
                <a:gd name="T62" fmla="*/ 1403 w 3048"/>
                <a:gd name="T63" fmla="*/ 4110 h 4760"/>
                <a:gd name="T64" fmla="*/ 1683 w 3048"/>
                <a:gd name="T65" fmla="*/ 3883 h 4760"/>
                <a:gd name="T66" fmla="*/ 1819 w 3048"/>
                <a:gd name="T67" fmla="*/ 3757 h 4760"/>
                <a:gd name="T68" fmla="*/ 1955 w 3048"/>
                <a:gd name="T69" fmla="*/ 3623 h 4760"/>
                <a:gd name="T70" fmla="*/ 2062 w 3048"/>
                <a:gd name="T71" fmla="*/ 3509 h 4760"/>
                <a:gd name="T72" fmla="*/ 2211 w 3048"/>
                <a:gd name="T73" fmla="*/ 3337 h 4760"/>
                <a:gd name="T74" fmla="*/ 2304 w 3048"/>
                <a:gd name="T75" fmla="*/ 3221 h 4760"/>
                <a:gd name="T76" fmla="*/ 2474 w 3048"/>
                <a:gd name="T77" fmla="*/ 2982 h 4760"/>
                <a:gd name="T78" fmla="*/ 2686 w 3048"/>
                <a:gd name="T79" fmla="*/ 2614 h 4760"/>
                <a:gd name="T80" fmla="*/ 2801 w 3048"/>
                <a:gd name="T81" fmla="*/ 2361 h 4760"/>
                <a:gd name="T82" fmla="*/ 2873 w 3048"/>
                <a:gd name="T83" fmla="*/ 2167 h 4760"/>
                <a:gd name="T84" fmla="*/ 2951 w 3048"/>
                <a:gd name="T85" fmla="*/ 1903 h 4760"/>
                <a:gd name="T86" fmla="*/ 2995 w 3048"/>
                <a:gd name="T87" fmla="*/ 1702 h 4760"/>
                <a:gd name="T88" fmla="*/ 3042 w 3048"/>
                <a:gd name="T89" fmla="*/ 1341 h 4760"/>
                <a:gd name="T90" fmla="*/ 3042 w 3048"/>
                <a:gd name="T91" fmla="*/ 990 h 4760"/>
                <a:gd name="T92" fmla="*/ 2995 w 3048"/>
                <a:gd name="T93" fmla="*/ 665 h 4760"/>
                <a:gd name="T94" fmla="*/ 2900 w 3048"/>
                <a:gd name="T95" fmla="*/ 365 h 4760"/>
                <a:gd name="T96" fmla="*/ 2756 w 3048"/>
                <a:gd name="T97" fmla="*/ 93 h 4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8" h="4760">
                  <a:moveTo>
                    <a:pt x="2702" y="12"/>
                  </a:moveTo>
                  <a:lnTo>
                    <a:pt x="2693" y="0"/>
                  </a:lnTo>
                  <a:lnTo>
                    <a:pt x="2698" y="18"/>
                  </a:lnTo>
                  <a:lnTo>
                    <a:pt x="2705" y="36"/>
                  </a:lnTo>
                  <a:lnTo>
                    <a:pt x="2710" y="52"/>
                  </a:lnTo>
                  <a:lnTo>
                    <a:pt x="2717" y="66"/>
                  </a:lnTo>
                  <a:lnTo>
                    <a:pt x="2722" y="78"/>
                  </a:lnTo>
                  <a:lnTo>
                    <a:pt x="2727" y="89"/>
                  </a:lnTo>
                  <a:lnTo>
                    <a:pt x="2727" y="90"/>
                  </a:lnTo>
                  <a:lnTo>
                    <a:pt x="2728" y="93"/>
                  </a:lnTo>
                  <a:lnTo>
                    <a:pt x="2730" y="97"/>
                  </a:lnTo>
                  <a:lnTo>
                    <a:pt x="2735" y="105"/>
                  </a:lnTo>
                  <a:lnTo>
                    <a:pt x="2770" y="167"/>
                  </a:lnTo>
                  <a:lnTo>
                    <a:pt x="2805" y="233"/>
                  </a:lnTo>
                  <a:lnTo>
                    <a:pt x="2835" y="299"/>
                  </a:lnTo>
                  <a:lnTo>
                    <a:pt x="2865" y="368"/>
                  </a:lnTo>
                  <a:lnTo>
                    <a:pt x="2890" y="438"/>
                  </a:lnTo>
                  <a:lnTo>
                    <a:pt x="2913" y="510"/>
                  </a:lnTo>
                  <a:lnTo>
                    <a:pt x="2933" y="583"/>
                  </a:lnTo>
                  <a:lnTo>
                    <a:pt x="2951" y="659"/>
                  </a:lnTo>
                  <a:lnTo>
                    <a:pt x="2964" y="733"/>
                  </a:lnTo>
                  <a:lnTo>
                    <a:pt x="2977" y="811"/>
                  </a:lnTo>
                  <a:lnTo>
                    <a:pt x="2986" y="889"/>
                  </a:lnTo>
                  <a:lnTo>
                    <a:pt x="2993" y="971"/>
                  </a:lnTo>
                  <a:lnTo>
                    <a:pt x="2997" y="1052"/>
                  </a:lnTo>
                  <a:lnTo>
                    <a:pt x="2998" y="1136"/>
                  </a:lnTo>
                  <a:lnTo>
                    <a:pt x="2995" y="1220"/>
                  </a:lnTo>
                  <a:lnTo>
                    <a:pt x="2992" y="1308"/>
                  </a:lnTo>
                  <a:lnTo>
                    <a:pt x="2986" y="1373"/>
                  </a:lnTo>
                  <a:lnTo>
                    <a:pt x="2979" y="1440"/>
                  </a:lnTo>
                  <a:lnTo>
                    <a:pt x="2962" y="1575"/>
                  </a:lnTo>
                  <a:lnTo>
                    <a:pt x="2939" y="1702"/>
                  </a:lnTo>
                  <a:lnTo>
                    <a:pt x="2925" y="1767"/>
                  </a:lnTo>
                  <a:lnTo>
                    <a:pt x="2909" y="1834"/>
                  </a:lnTo>
                  <a:lnTo>
                    <a:pt x="2892" y="1899"/>
                  </a:lnTo>
                  <a:lnTo>
                    <a:pt x="2876" y="1965"/>
                  </a:lnTo>
                  <a:lnTo>
                    <a:pt x="2835" y="2095"/>
                  </a:lnTo>
                  <a:lnTo>
                    <a:pt x="2813" y="2158"/>
                  </a:lnTo>
                  <a:lnTo>
                    <a:pt x="2792" y="2223"/>
                  </a:lnTo>
                  <a:lnTo>
                    <a:pt x="2766" y="2285"/>
                  </a:lnTo>
                  <a:lnTo>
                    <a:pt x="2753" y="2317"/>
                  </a:lnTo>
                  <a:lnTo>
                    <a:pt x="2741" y="2349"/>
                  </a:lnTo>
                  <a:lnTo>
                    <a:pt x="2715" y="2411"/>
                  </a:lnTo>
                  <a:lnTo>
                    <a:pt x="2687" y="2474"/>
                  </a:lnTo>
                  <a:lnTo>
                    <a:pt x="2679" y="2488"/>
                  </a:lnTo>
                  <a:lnTo>
                    <a:pt x="2672" y="2504"/>
                  </a:lnTo>
                  <a:lnTo>
                    <a:pt x="2657" y="2535"/>
                  </a:lnTo>
                  <a:lnTo>
                    <a:pt x="2627" y="2597"/>
                  </a:lnTo>
                  <a:lnTo>
                    <a:pt x="2610" y="2627"/>
                  </a:lnTo>
                  <a:lnTo>
                    <a:pt x="2595" y="2659"/>
                  </a:lnTo>
                  <a:lnTo>
                    <a:pt x="2562" y="2721"/>
                  </a:lnTo>
                  <a:lnTo>
                    <a:pt x="2490" y="2841"/>
                  </a:lnTo>
                  <a:lnTo>
                    <a:pt x="2471" y="2870"/>
                  </a:lnTo>
                  <a:lnTo>
                    <a:pt x="2462" y="2884"/>
                  </a:lnTo>
                  <a:lnTo>
                    <a:pt x="2453" y="2900"/>
                  </a:lnTo>
                  <a:lnTo>
                    <a:pt x="2415" y="2960"/>
                  </a:lnTo>
                  <a:lnTo>
                    <a:pt x="2333" y="3077"/>
                  </a:lnTo>
                  <a:lnTo>
                    <a:pt x="2291" y="3135"/>
                  </a:lnTo>
                  <a:lnTo>
                    <a:pt x="2248" y="3195"/>
                  </a:lnTo>
                  <a:lnTo>
                    <a:pt x="2202" y="3251"/>
                  </a:lnTo>
                  <a:lnTo>
                    <a:pt x="2156" y="3309"/>
                  </a:lnTo>
                  <a:lnTo>
                    <a:pt x="2108" y="3365"/>
                  </a:lnTo>
                  <a:lnTo>
                    <a:pt x="2060" y="3423"/>
                  </a:lnTo>
                  <a:lnTo>
                    <a:pt x="1957" y="3535"/>
                  </a:lnTo>
                  <a:lnTo>
                    <a:pt x="1904" y="3591"/>
                  </a:lnTo>
                  <a:lnTo>
                    <a:pt x="1851" y="3647"/>
                  </a:lnTo>
                  <a:lnTo>
                    <a:pt x="1797" y="3697"/>
                  </a:lnTo>
                  <a:lnTo>
                    <a:pt x="1744" y="3748"/>
                  </a:lnTo>
                  <a:lnTo>
                    <a:pt x="1717" y="3772"/>
                  </a:lnTo>
                  <a:lnTo>
                    <a:pt x="1690" y="3797"/>
                  </a:lnTo>
                  <a:lnTo>
                    <a:pt x="1637" y="3846"/>
                  </a:lnTo>
                  <a:lnTo>
                    <a:pt x="1582" y="3893"/>
                  </a:lnTo>
                  <a:lnTo>
                    <a:pt x="1568" y="3904"/>
                  </a:lnTo>
                  <a:lnTo>
                    <a:pt x="1555" y="3916"/>
                  </a:lnTo>
                  <a:lnTo>
                    <a:pt x="1528" y="3940"/>
                  </a:lnTo>
                  <a:lnTo>
                    <a:pt x="1473" y="3984"/>
                  </a:lnTo>
                  <a:lnTo>
                    <a:pt x="1445" y="4006"/>
                  </a:lnTo>
                  <a:lnTo>
                    <a:pt x="1419" y="4028"/>
                  </a:lnTo>
                  <a:lnTo>
                    <a:pt x="1363" y="4069"/>
                  </a:lnTo>
                  <a:lnTo>
                    <a:pt x="1307" y="4111"/>
                  </a:lnTo>
                  <a:lnTo>
                    <a:pt x="1195" y="4190"/>
                  </a:lnTo>
                  <a:lnTo>
                    <a:pt x="1137" y="4228"/>
                  </a:lnTo>
                  <a:lnTo>
                    <a:pt x="1108" y="4246"/>
                  </a:lnTo>
                  <a:lnTo>
                    <a:pt x="1081" y="4265"/>
                  </a:lnTo>
                  <a:lnTo>
                    <a:pt x="1023" y="4300"/>
                  </a:lnTo>
                  <a:lnTo>
                    <a:pt x="994" y="4316"/>
                  </a:lnTo>
                  <a:lnTo>
                    <a:pt x="980" y="4325"/>
                  </a:lnTo>
                  <a:lnTo>
                    <a:pt x="967" y="4334"/>
                  </a:lnTo>
                  <a:lnTo>
                    <a:pt x="849" y="4397"/>
                  </a:lnTo>
                  <a:lnTo>
                    <a:pt x="732" y="4457"/>
                  </a:lnTo>
                  <a:lnTo>
                    <a:pt x="672" y="4484"/>
                  </a:lnTo>
                  <a:lnTo>
                    <a:pt x="656" y="4490"/>
                  </a:lnTo>
                  <a:lnTo>
                    <a:pt x="642" y="4498"/>
                  </a:lnTo>
                  <a:lnTo>
                    <a:pt x="613" y="4512"/>
                  </a:lnTo>
                  <a:lnTo>
                    <a:pt x="493" y="4562"/>
                  </a:lnTo>
                  <a:lnTo>
                    <a:pt x="370" y="4608"/>
                  </a:lnTo>
                  <a:lnTo>
                    <a:pt x="248" y="4649"/>
                  </a:lnTo>
                  <a:lnTo>
                    <a:pt x="186" y="4667"/>
                  </a:lnTo>
                  <a:lnTo>
                    <a:pt x="154" y="4675"/>
                  </a:lnTo>
                  <a:lnTo>
                    <a:pt x="124" y="4685"/>
                  </a:lnTo>
                  <a:lnTo>
                    <a:pt x="0" y="4716"/>
                  </a:lnTo>
                  <a:lnTo>
                    <a:pt x="3" y="4760"/>
                  </a:lnTo>
                  <a:lnTo>
                    <a:pt x="11" y="4759"/>
                  </a:lnTo>
                  <a:lnTo>
                    <a:pt x="138" y="4728"/>
                  </a:lnTo>
                  <a:lnTo>
                    <a:pt x="200" y="4711"/>
                  </a:lnTo>
                  <a:lnTo>
                    <a:pt x="265" y="4693"/>
                  </a:lnTo>
                  <a:lnTo>
                    <a:pt x="327" y="4673"/>
                  </a:lnTo>
                  <a:lnTo>
                    <a:pt x="358" y="4662"/>
                  </a:lnTo>
                  <a:lnTo>
                    <a:pt x="391" y="4652"/>
                  </a:lnTo>
                  <a:lnTo>
                    <a:pt x="453" y="4631"/>
                  </a:lnTo>
                  <a:lnTo>
                    <a:pt x="516" y="4608"/>
                  </a:lnTo>
                  <a:lnTo>
                    <a:pt x="638" y="4557"/>
                  </a:lnTo>
                  <a:lnTo>
                    <a:pt x="698" y="4530"/>
                  </a:lnTo>
                  <a:lnTo>
                    <a:pt x="728" y="4516"/>
                  </a:lnTo>
                  <a:lnTo>
                    <a:pt x="759" y="4502"/>
                  </a:lnTo>
                  <a:lnTo>
                    <a:pt x="879" y="4442"/>
                  </a:lnTo>
                  <a:lnTo>
                    <a:pt x="939" y="4411"/>
                  </a:lnTo>
                  <a:lnTo>
                    <a:pt x="999" y="4379"/>
                  </a:lnTo>
                  <a:lnTo>
                    <a:pt x="1057" y="4343"/>
                  </a:lnTo>
                  <a:lnTo>
                    <a:pt x="1115" y="4307"/>
                  </a:lnTo>
                  <a:lnTo>
                    <a:pt x="1173" y="4270"/>
                  </a:lnTo>
                  <a:lnTo>
                    <a:pt x="1202" y="4250"/>
                  </a:lnTo>
                  <a:lnTo>
                    <a:pt x="1216" y="4241"/>
                  </a:lnTo>
                  <a:lnTo>
                    <a:pt x="1232" y="4232"/>
                  </a:lnTo>
                  <a:lnTo>
                    <a:pt x="1289" y="4193"/>
                  </a:lnTo>
                  <a:lnTo>
                    <a:pt x="1347" y="4152"/>
                  </a:lnTo>
                  <a:lnTo>
                    <a:pt x="1375" y="4130"/>
                  </a:lnTo>
                  <a:lnTo>
                    <a:pt x="1403" y="4110"/>
                  </a:lnTo>
                  <a:lnTo>
                    <a:pt x="1461" y="4068"/>
                  </a:lnTo>
                  <a:lnTo>
                    <a:pt x="1516" y="4022"/>
                  </a:lnTo>
                  <a:lnTo>
                    <a:pt x="1573" y="3977"/>
                  </a:lnTo>
                  <a:lnTo>
                    <a:pt x="1683" y="3883"/>
                  </a:lnTo>
                  <a:lnTo>
                    <a:pt x="1709" y="3858"/>
                  </a:lnTo>
                  <a:lnTo>
                    <a:pt x="1737" y="3834"/>
                  </a:lnTo>
                  <a:lnTo>
                    <a:pt x="1792" y="3784"/>
                  </a:lnTo>
                  <a:lnTo>
                    <a:pt x="1819" y="3757"/>
                  </a:lnTo>
                  <a:lnTo>
                    <a:pt x="1832" y="3744"/>
                  </a:lnTo>
                  <a:lnTo>
                    <a:pt x="1846" y="3732"/>
                  </a:lnTo>
                  <a:lnTo>
                    <a:pt x="1901" y="3681"/>
                  </a:lnTo>
                  <a:lnTo>
                    <a:pt x="1955" y="3623"/>
                  </a:lnTo>
                  <a:lnTo>
                    <a:pt x="1982" y="3594"/>
                  </a:lnTo>
                  <a:lnTo>
                    <a:pt x="1995" y="3580"/>
                  </a:lnTo>
                  <a:lnTo>
                    <a:pt x="2009" y="3567"/>
                  </a:lnTo>
                  <a:lnTo>
                    <a:pt x="2062" y="3509"/>
                  </a:lnTo>
                  <a:lnTo>
                    <a:pt x="2087" y="3480"/>
                  </a:lnTo>
                  <a:lnTo>
                    <a:pt x="2114" y="3453"/>
                  </a:lnTo>
                  <a:lnTo>
                    <a:pt x="2163" y="3395"/>
                  </a:lnTo>
                  <a:lnTo>
                    <a:pt x="2211" y="3337"/>
                  </a:lnTo>
                  <a:lnTo>
                    <a:pt x="2222" y="3322"/>
                  </a:lnTo>
                  <a:lnTo>
                    <a:pt x="2234" y="3307"/>
                  </a:lnTo>
                  <a:lnTo>
                    <a:pt x="2258" y="3279"/>
                  </a:lnTo>
                  <a:lnTo>
                    <a:pt x="2304" y="3221"/>
                  </a:lnTo>
                  <a:lnTo>
                    <a:pt x="2348" y="3161"/>
                  </a:lnTo>
                  <a:lnTo>
                    <a:pt x="2391" y="3102"/>
                  </a:lnTo>
                  <a:lnTo>
                    <a:pt x="2433" y="3042"/>
                  </a:lnTo>
                  <a:lnTo>
                    <a:pt x="2474" y="2982"/>
                  </a:lnTo>
                  <a:lnTo>
                    <a:pt x="2512" y="2921"/>
                  </a:lnTo>
                  <a:lnTo>
                    <a:pt x="2549" y="2861"/>
                  </a:lnTo>
                  <a:lnTo>
                    <a:pt x="2621" y="2739"/>
                  </a:lnTo>
                  <a:lnTo>
                    <a:pt x="2686" y="2614"/>
                  </a:lnTo>
                  <a:lnTo>
                    <a:pt x="2717" y="2551"/>
                  </a:lnTo>
                  <a:lnTo>
                    <a:pt x="2747" y="2488"/>
                  </a:lnTo>
                  <a:lnTo>
                    <a:pt x="2775" y="2423"/>
                  </a:lnTo>
                  <a:lnTo>
                    <a:pt x="2801" y="2361"/>
                  </a:lnTo>
                  <a:lnTo>
                    <a:pt x="2826" y="2296"/>
                  </a:lnTo>
                  <a:lnTo>
                    <a:pt x="2838" y="2264"/>
                  </a:lnTo>
                  <a:lnTo>
                    <a:pt x="2852" y="2233"/>
                  </a:lnTo>
                  <a:lnTo>
                    <a:pt x="2873" y="2167"/>
                  </a:lnTo>
                  <a:lnTo>
                    <a:pt x="2895" y="2102"/>
                  </a:lnTo>
                  <a:lnTo>
                    <a:pt x="2915" y="2035"/>
                  </a:lnTo>
                  <a:lnTo>
                    <a:pt x="2934" y="1970"/>
                  </a:lnTo>
                  <a:lnTo>
                    <a:pt x="2951" y="1903"/>
                  </a:lnTo>
                  <a:lnTo>
                    <a:pt x="2958" y="1869"/>
                  </a:lnTo>
                  <a:lnTo>
                    <a:pt x="2962" y="1852"/>
                  </a:lnTo>
                  <a:lnTo>
                    <a:pt x="2967" y="1837"/>
                  </a:lnTo>
                  <a:lnTo>
                    <a:pt x="2995" y="1702"/>
                  </a:lnTo>
                  <a:lnTo>
                    <a:pt x="3012" y="1609"/>
                  </a:lnTo>
                  <a:lnTo>
                    <a:pt x="3029" y="1473"/>
                  </a:lnTo>
                  <a:lnTo>
                    <a:pt x="3036" y="1406"/>
                  </a:lnTo>
                  <a:lnTo>
                    <a:pt x="3042" y="1341"/>
                  </a:lnTo>
                  <a:lnTo>
                    <a:pt x="3046" y="1250"/>
                  </a:lnTo>
                  <a:lnTo>
                    <a:pt x="3048" y="1161"/>
                  </a:lnTo>
                  <a:lnTo>
                    <a:pt x="3046" y="1074"/>
                  </a:lnTo>
                  <a:lnTo>
                    <a:pt x="3042" y="990"/>
                  </a:lnTo>
                  <a:lnTo>
                    <a:pt x="3034" y="905"/>
                  </a:lnTo>
                  <a:lnTo>
                    <a:pt x="3024" y="823"/>
                  </a:lnTo>
                  <a:lnTo>
                    <a:pt x="3011" y="743"/>
                  </a:lnTo>
                  <a:lnTo>
                    <a:pt x="2995" y="665"/>
                  </a:lnTo>
                  <a:lnTo>
                    <a:pt x="2975" y="587"/>
                  </a:lnTo>
                  <a:lnTo>
                    <a:pt x="2953" y="511"/>
                  </a:lnTo>
                  <a:lnTo>
                    <a:pt x="2927" y="437"/>
                  </a:lnTo>
                  <a:lnTo>
                    <a:pt x="2900" y="365"/>
                  </a:lnTo>
                  <a:lnTo>
                    <a:pt x="2867" y="293"/>
                  </a:lnTo>
                  <a:lnTo>
                    <a:pt x="2834" y="224"/>
                  </a:lnTo>
                  <a:lnTo>
                    <a:pt x="2795" y="157"/>
                  </a:lnTo>
                  <a:lnTo>
                    <a:pt x="2756" y="93"/>
                  </a:lnTo>
                  <a:lnTo>
                    <a:pt x="2724" y="45"/>
                  </a:lnTo>
                  <a:lnTo>
                    <a:pt x="2702" y="1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936876" y="3578226"/>
              <a:ext cx="1214438" cy="1336675"/>
            </a:xfrm>
            <a:custGeom>
              <a:avLst/>
              <a:gdLst>
                <a:gd name="T0" fmla="*/ 522 w 2296"/>
                <a:gd name="T1" fmla="*/ 2272 h 2527"/>
                <a:gd name="T2" fmla="*/ 564 w 2296"/>
                <a:gd name="T3" fmla="*/ 2314 h 2527"/>
                <a:gd name="T4" fmla="*/ 617 w 2296"/>
                <a:gd name="T5" fmla="*/ 2362 h 2527"/>
                <a:gd name="T6" fmla="*/ 672 w 2296"/>
                <a:gd name="T7" fmla="*/ 2409 h 2527"/>
                <a:gd name="T8" fmla="*/ 728 w 2296"/>
                <a:gd name="T9" fmla="*/ 2454 h 2527"/>
                <a:gd name="T10" fmla="*/ 787 w 2296"/>
                <a:gd name="T11" fmla="*/ 2496 h 2527"/>
                <a:gd name="T12" fmla="*/ 834 w 2296"/>
                <a:gd name="T13" fmla="*/ 2527 h 2527"/>
                <a:gd name="T14" fmla="*/ 835 w 2296"/>
                <a:gd name="T15" fmla="*/ 2526 h 2527"/>
                <a:gd name="T16" fmla="*/ 2296 w 2296"/>
                <a:gd name="T17" fmla="*/ 0 h 2527"/>
                <a:gd name="T18" fmla="*/ 0 w 2296"/>
                <a:gd name="T19" fmla="*/ 1140 h 2527"/>
                <a:gd name="T20" fmla="*/ 8 w 2296"/>
                <a:gd name="T21" fmla="*/ 1222 h 2527"/>
                <a:gd name="T22" fmla="*/ 21 w 2296"/>
                <a:gd name="T23" fmla="*/ 1303 h 2527"/>
                <a:gd name="T24" fmla="*/ 37 w 2296"/>
                <a:gd name="T25" fmla="*/ 1382 h 2527"/>
                <a:gd name="T26" fmla="*/ 56 w 2296"/>
                <a:gd name="T27" fmla="*/ 1461 h 2527"/>
                <a:gd name="T28" fmla="*/ 66 w 2296"/>
                <a:gd name="T29" fmla="*/ 1499 h 2527"/>
                <a:gd name="T30" fmla="*/ 78 w 2296"/>
                <a:gd name="T31" fmla="*/ 1537 h 2527"/>
                <a:gd name="T32" fmla="*/ 103 w 2296"/>
                <a:gd name="T33" fmla="*/ 1613 h 2527"/>
                <a:gd name="T34" fmla="*/ 131 w 2296"/>
                <a:gd name="T35" fmla="*/ 1686 h 2527"/>
                <a:gd name="T36" fmla="*/ 162 w 2296"/>
                <a:gd name="T37" fmla="*/ 1758 h 2527"/>
                <a:gd name="T38" fmla="*/ 195 w 2296"/>
                <a:gd name="T39" fmla="*/ 1827 h 2527"/>
                <a:gd name="T40" fmla="*/ 233 w 2296"/>
                <a:gd name="T41" fmla="*/ 1896 h 2527"/>
                <a:gd name="T42" fmla="*/ 272 w 2296"/>
                <a:gd name="T43" fmla="*/ 1962 h 2527"/>
                <a:gd name="T44" fmla="*/ 317 w 2296"/>
                <a:gd name="T45" fmla="*/ 2028 h 2527"/>
                <a:gd name="T46" fmla="*/ 362 w 2296"/>
                <a:gd name="T47" fmla="*/ 2090 h 2527"/>
                <a:gd name="T48" fmla="*/ 413 w 2296"/>
                <a:gd name="T49" fmla="*/ 2152 h 2527"/>
                <a:gd name="T50" fmla="*/ 465 w 2296"/>
                <a:gd name="T51" fmla="*/ 2212 h 2527"/>
                <a:gd name="T52" fmla="*/ 522 w 2296"/>
                <a:gd name="T53" fmla="*/ 227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96" h="2527">
                  <a:moveTo>
                    <a:pt x="522" y="2272"/>
                  </a:moveTo>
                  <a:lnTo>
                    <a:pt x="564" y="2314"/>
                  </a:lnTo>
                  <a:lnTo>
                    <a:pt x="617" y="2362"/>
                  </a:lnTo>
                  <a:lnTo>
                    <a:pt x="672" y="2409"/>
                  </a:lnTo>
                  <a:lnTo>
                    <a:pt x="728" y="2454"/>
                  </a:lnTo>
                  <a:lnTo>
                    <a:pt x="787" y="2496"/>
                  </a:lnTo>
                  <a:lnTo>
                    <a:pt x="834" y="2527"/>
                  </a:lnTo>
                  <a:lnTo>
                    <a:pt x="835" y="2526"/>
                  </a:lnTo>
                  <a:lnTo>
                    <a:pt x="2296" y="0"/>
                  </a:lnTo>
                  <a:lnTo>
                    <a:pt x="0" y="1140"/>
                  </a:lnTo>
                  <a:lnTo>
                    <a:pt x="8" y="1222"/>
                  </a:lnTo>
                  <a:lnTo>
                    <a:pt x="21" y="1303"/>
                  </a:lnTo>
                  <a:lnTo>
                    <a:pt x="37" y="1382"/>
                  </a:lnTo>
                  <a:lnTo>
                    <a:pt x="56" y="1461"/>
                  </a:lnTo>
                  <a:lnTo>
                    <a:pt x="66" y="1499"/>
                  </a:lnTo>
                  <a:lnTo>
                    <a:pt x="78" y="1537"/>
                  </a:lnTo>
                  <a:lnTo>
                    <a:pt x="103" y="1613"/>
                  </a:lnTo>
                  <a:lnTo>
                    <a:pt x="131" y="1686"/>
                  </a:lnTo>
                  <a:lnTo>
                    <a:pt x="162" y="1758"/>
                  </a:lnTo>
                  <a:lnTo>
                    <a:pt x="195" y="1827"/>
                  </a:lnTo>
                  <a:lnTo>
                    <a:pt x="233" y="1896"/>
                  </a:lnTo>
                  <a:lnTo>
                    <a:pt x="272" y="1962"/>
                  </a:lnTo>
                  <a:lnTo>
                    <a:pt x="317" y="2028"/>
                  </a:lnTo>
                  <a:lnTo>
                    <a:pt x="362" y="2090"/>
                  </a:lnTo>
                  <a:lnTo>
                    <a:pt x="413" y="2152"/>
                  </a:lnTo>
                  <a:lnTo>
                    <a:pt x="465" y="2212"/>
                  </a:lnTo>
                  <a:lnTo>
                    <a:pt x="522" y="2272"/>
                  </a:lnTo>
                  <a:close/>
                </a:path>
              </a:pathLst>
            </a:cu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3378201" y="4914901"/>
              <a:ext cx="893763" cy="153988"/>
            </a:xfrm>
            <a:custGeom>
              <a:avLst/>
              <a:gdLst>
                <a:gd name="T0" fmla="*/ 1 w 1691"/>
                <a:gd name="T1" fmla="*/ 0 h 293"/>
                <a:gd name="T2" fmla="*/ 0 w 1691"/>
                <a:gd name="T3" fmla="*/ 1 h 293"/>
                <a:gd name="T4" fmla="*/ 76 w 1691"/>
                <a:gd name="T5" fmla="*/ 47 h 293"/>
                <a:gd name="T6" fmla="*/ 157 w 1691"/>
                <a:gd name="T7" fmla="*/ 91 h 293"/>
                <a:gd name="T8" fmla="*/ 240 w 1691"/>
                <a:gd name="T9" fmla="*/ 129 h 293"/>
                <a:gd name="T10" fmla="*/ 325 w 1691"/>
                <a:gd name="T11" fmla="*/ 164 h 293"/>
                <a:gd name="T12" fmla="*/ 410 w 1691"/>
                <a:gd name="T13" fmla="*/ 194 h 293"/>
                <a:gd name="T14" fmla="*/ 500 w 1691"/>
                <a:gd name="T15" fmla="*/ 220 h 293"/>
                <a:gd name="T16" fmla="*/ 591 w 1691"/>
                <a:gd name="T17" fmla="*/ 243 h 293"/>
                <a:gd name="T18" fmla="*/ 686 w 1691"/>
                <a:gd name="T19" fmla="*/ 262 h 293"/>
                <a:gd name="T20" fmla="*/ 781 w 1691"/>
                <a:gd name="T21" fmla="*/ 275 h 293"/>
                <a:gd name="T22" fmla="*/ 879 w 1691"/>
                <a:gd name="T23" fmla="*/ 285 h 293"/>
                <a:gd name="T24" fmla="*/ 979 w 1691"/>
                <a:gd name="T25" fmla="*/ 291 h 293"/>
                <a:gd name="T26" fmla="*/ 1083 w 1691"/>
                <a:gd name="T27" fmla="*/ 293 h 293"/>
                <a:gd name="T28" fmla="*/ 1187 w 1691"/>
                <a:gd name="T29" fmla="*/ 290 h 293"/>
                <a:gd name="T30" fmla="*/ 1295 w 1691"/>
                <a:gd name="T31" fmla="*/ 283 h 293"/>
                <a:gd name="T32" fmla="*/ 1405 w 1691"/>
                <a:gd name="T33" fmla="*/ 272 h 293"/>
                <a:gd name="T34" fmla="*/ 1517 w 1691"/>
                <a:gd name="T35" fmla="*/ 257 h 293"/>
                <a:gd name="T36" fmla="*/ 1604 w 1691"/>
                <a:gd name="T37" fmla="*/ 242 h 293"/>
                <a:gd name="T38" fmla="*/ 1647 w 1691"/>
                <a:gd name="T39" fmla="*/ 233 h 293"/>
                <a:gd name="T40" fmla="*/ 1691 w 1691"/>
                <a:gd name="T41" fmla="*/ 226 h 293"/>
                <a:gd name="T42" fmla="*/ 1688 w 1691"/>
                <a:gd name="T43" fmla="*/ 182 h 293"/>
                <a:gd name="T44" fmla="*/ 1641 w 1691"/>
                <a:gd name="T45" fmla="*/ 193 h 293"/>
                <a:gd name="T46" fmla="*/ 1597 w 1691"/>
                <a:gd name="T47" fmla="*/ 200 h 293"/>
                <a:gd name="T48" fmla="*/ 1553 w 1691"/>
                <a:gd name="T49" fmla="*/ 208 h 293"/>
                <a:gd name="T50" fmla="*/ 1467 w 1691"/>
                <a:gd name="T51" fmla="*/ 224 h 293"/>
                <a:gd name="T52" fmla="*/ 1358 w 1691"/>
                <a:gd name="T53" fmla="*/ 238 h 293"/>
                <a:gd name="T54" fmla="*/ 1253 w 1691"/>
                <a:gd name="T55" fmla="*/ 249 h 293"/>
                <a:gd name="T56" fmla="*/ 1149 w 1691"/>
                <a:gd name="T57" fmla="*/ 256 h 293"/>
                <a:gd name="T58" fmla="*/ 1049 w 1691"/>
                <a:gd name="T59" fmla="*/ 260 h 293"/>
                <a:gd name="T60" fmla="*/ 950 w 1691"/>
                <a:gd name="T61" fmla="*/ 259 h 293"/>
                <a:gd name="T62" fmla="*/ 854 w 1691"/>
                <a:gd name="T63" fmla="*/ 254 h 293"/>
                <a:gd name="T64" fmla="*/ 759 w 1691"/>
                <a:gd name="T65" fmla="*/ 245 h 293"/>
                <a:gd name="T66" fmla="*/ 667 w 1691"/>
                <a:gd name="T67" fmla="*/ 235 h 293"/>
                <a:gd name="T68" fmla="*/ 574 w 1691"/>
                <a:gd name="T69" fmla="*/ 218 h 293"/>
                <a:gd name="T70" fmla="*/ 487 w 1691"/>
                <a:gd name="T71" fmla="*/ 197 h 293"/>
                <a:gd name="T72" fmla="*/ 399 w 1691"/>
                <a:gd name="T73" fmla="*/ 173 h 293"/>
                <a:gd name="T74" fmla="*/ 316 w 1691"/>
                <a:gd name="T75" fmla="*/ 147 h 293"/>
                <a:gd name="T76" fmla="*/ 234 w 1691"/>
                <a:gd name="T77" fmla="*/ 115 h 293"/>
                <a:gd name="T78" fmla="*/ 154 w 1691"/>
                <a:gd name="T79" fmla="*/ 80 h 293"/>
                <a:gd name="T80" fmla="*/ 76 w 1691"/>
                <a:gd name="T81" fmla="*/ 41 h 293"/>
                <a:gd name="T82" fmla="*/ 1 w 1691"/>
                <a:gd name="T8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91" h="293">
                  <a:moveTo>
                    <a:pt x="1" y="0"/>
                  </a:moveTo>
                  <a:lnTo>
                    <a:pt x="0" y="1"/>
                  </a:lnTo>
                  <a:lnTo>
                    <a:pt x="76" y="47"/>
                  </a:lnTo>
                  <a:lnTo>
                    <a:pt x="157" y="91"/>
                  </a:lnTo>
                  <a:lnTo>
                    <a:pt x="240" y="129"/>
                  </a:lnTo>
                  <a:lnTo>
                    <a:pt x="325" y="164"/>
                  </a:lnTo>
                  <a:lnTo>
                    <a:pt x="410" y="194"/>
                  </a:lnTo>
                  <a:lnTo>
                    <a:pt x="500" y="220"/>
                  </a:lnTo>
                  <a:lnTo>
                    <a:pt x="591" y="243"/>
                  </a:lnTo>
                  <a:lnTo>
                    <a:pt x="686" y="262"/>
                  </a:lnTo>
                  <a:lnTo>
                    <a:pt x="781" y="275"/>
                  </a:lnTo>
                  <a:lnTo>
                    <a:pt x="879" y="285"/>
                  </a:lnTo>
                  <a:lnTo>
                    <a:pt x="979" y="291"/>
                  </a:lnTo>
                  <a:lnTo>
                    <a:pt x="1083" y="293"/>
                  </a:lnTo>
                  <a:lnTo>
                    <a:pt x="1187" y="290"/>
                  </a:lnTo>
                  <a:lnTo>
                    <a:pt x="1295" y="283"/>
                  </a:lnTo>
                  <a:lnTo>
                    <a:pt x="1405" y="272"/>
                  </a:lnTo>
                  <a:lnTo>
                    <a:pt x="1517" y="257"/>
                  </a:lnTo>
                  <a:lnTo>
                    <a:pt x="1604" y="242"/>
                  </a:lnTo>
                  <a:lnTo>
                    <a:pt x="1647" y="233"/>
                  </a:lnTo>
                  <a:lnTo>
                    <a:pt x="1691" y="226"/>
                  </a:lnTo>
                  <a:lnTo>
                    <a:pt x="1688" y="182"/>
                  </a:lnTo>
                  <a:lnTo>
                    <a:pt x="1641" y="193"/>
                  </a:lnTo>
                  <a:lnTo>
                    <a:pt x="1597" y="200"/>
                  </a:lnTo>
                  <a:lnTo>
                    <a:pt x="1553" y="208"/>
                  </a:lnTo>
                  <a:lnTo>
                    <a:pt x="1467" y="224"/>
                  </a:lnTo>
                  <a:lnTo>
                    <a:pt x="1358" y="238"/>
                  </a:lnTo>
                  <a:lnTo>
                    <a:pt x="1253" y="249"/>
                  </a:lnTo>
                  <a:lnTo>
                    <a:pt x="1149" y="256"/>
                  </a:lnTo>
                  <a:lnTo>
                    <a:pt x="1049" y="260"/>
                  </a:lnTo>
                  <a:lnTo>
                    <a:pt x="950" y="259"/>
                  </a:lnTo>
                  <a:lnTo>
                    <a:pt x="854" y="254"/>
                  </a:lnTo>
                  <a:lnTo>
                    <a:pt x="759" y="245"/>
                  </a:lnTo>
                  <a:lnTo>
                    <a:pt x="667" y="235"/>
                  </a:lnTo>
                  <a:lnTo>
                    <a:pt x="574" y="218"/>
                  </a:lnTo>
                  <a:lnTo>
                    <a:pt x="487" y="197"/>
                  </a:lnTo>
                  <a:lnTo>
                    <a:pt x="399" y="173"/>
                  </a:lnTo>
                  <a:lnTo>
                    <a:pt x="316" y="147"/>
                  </a:lnTo>
                  <a:lnTo>
                    <a:pt x="234" y="115"/>
                  </a:lnTo>
                  <a:lnTo>
                    <a:pt x="154" y="80"/>
                  </a:lnTo>
                  <a:lnTo>
                    <a:pt x="76" y="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1984376" y="3773488"/>
              <a:ext cx="7060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Contracts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2374901" y="2849563"/>
              <a:ext cx="52706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Images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2706688" y="2449513"/>
              <a:ext cx="64280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Manuals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3288637" y="2036247"/>
              <a:ext cx="4548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X-rays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6003926" y="2493963"/>
              <a:ext cx="128471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Instant Messages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2249488" y="3284538"/>
              <a:ext cx="45788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Forms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3603626" y="1490663"/>
              <a:ext cx="140282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666666"/>
                  </a:solidFill>
                  <a:latin typeface="Calibri" pitchFamily="34" charset="0"/>
                  <a:cs typeface="Arial" pitchFamily="34" charset="0"/>
                </a:rPr>
                <a:t>e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mail Attachments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6170740" y="2922588"/>
              <a:ext cx="84632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Documents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5630863" y="1468438"/>
              <a:ext cx="36170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PDFs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6249988" y="3424238"/>
              <a:ext cx="80887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Web Pages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5486959" y="4735513"/>
              <a:ext cx="9591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Audio, Video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5883021" y="4282948"/>
              <a:ext cx="6033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Invoices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6173828" y="3862045"/>
              <a:ext cx="83356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Rich Media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1589088" y="4899026"/>
              <a:ext cx="129644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Structured  (10%)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2033588" y="5205413"/>
              <a:ext cx="69551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Database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4951413" y="1751013"/>
              <a:ext cx="149483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Unstructured  (90%)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3314701" y="4556126"/>
              <a:ext cx="0" cy="588963"/>
            </a:xfrm>
            <a:prstGeom prst="line">
              <a:avLst/>
            </a:prstGeom>
            <a:noFill/>
            <a:ln w="3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3314701" y="4556126"/>
              <a:ext cx="0" cy="588963"/>
            </a:xfrm>
            <a:prstGeom prst="line">
              <a:avLst/>
            </a:prstGeom>
            <a:noFill/>
            <a:ln w="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1601788" y="5145088"/>
              <a:ext cx="1712913" cy="0"/>
            </a:xfrm>
            <a:prstGeom prst="line">
              <a:avLst/>
            </a:prstGeom>
            <a:noFill/>
            <a:ln w="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 flipV="1">
              <a:off x="4991101" y="2001838"/>
              <a:ext cx="0" cy="588963"/>
            </a:xfrm>
            <a:prstGeom prst="line">
              <a:avLst/>
            </a:prstGeom>
            <a:noFill/>
            <a:ln w="3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 flipV="1">
              <a:off x="4991101" y="2001838"/>
              <a:ext cx="0" cy="588963"/>
            </a:xfrm>
            <a:prstGeom prst="line">
              <a:avLst/>
            </a:prstGeom>
            <a:noFill/>
            <a:ln w="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31"/>
            <p:cNvSpPr>
              <a:spLocks noChangeShapeType="1"/>
            </p:cNvSpPr>
            <p:nvPr/>
          </p:nvSpPr>
          <p:spPr bwMode="auto">
            <a:xfrm flipH="1">
              <a:off x="4991101" y="2001838"/>
              <a:ext cx="1712913" cy="0"/>
            </a:xfrm>
            <a:prstGeom prst="line">
              <a:avLst/>
            </a:prstGeom>
            <a:noFill/>
            <a:ln w="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2"/>
            <p:cNvSpPr>
              <a:spLocks/>
            </p:cNvSpPr>
            <p:nvPr/>
          </p:nvSpPr>
          <p:spPr bwMode="auto">
            <a:xfrm>
              <a:off x="3213101" y="4364038"/>
              <a:ext cx="215900" cy="250825"/>
            </a:xfrm>
            <a:custGeom>
              <a:avLst/>
              <a:gdLst>
                <a:gd name="T0" fmla="*/ 0 w 407"/>
                <a:gd name="T1" fmla="*/ 471 h 475"/>
                <a:gd name="T2" fmla="*/ 191 w 407"/>
                <a:gd name="T3" fmla="*/ 378 h 475"/>
                <a:gd name="T4" fmla="*/ 407 w 407"/>
                <a:gd name="T5" fmla="*/ 475 h 475"/>
                <a:gd name="T6" fmla="*/ 196 w 407"/>
                <a:gd name="T7" fmla="*/ 0 h 475"/>
                <a:gd name="T8" fmla="*/ 0 w 407"/>
                <a:gd name="T9" fmla="*/ 471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75">
                  <a:moveTo>
                    <a:pt x="0" y="471"/>
                  </a:moveTo>
                  <a:lnTo>
                    <a:pt x="191" y="378"/>
                  </a:lnTo>
                  <a:lnTo>
                    <a:pt x="407" y="475"/>
                  </a:lnTo>
                  <a:lnTo>
                    <a:pt x="196" y="0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3"/>
            <p:cNvSpPr>
              <a:spLocks/>
            </p:cNvSpPr>
            <p:nvPr/>
          </p:nvSpPr>
          <p:spPr bwMode="auto">
            <a:xfrm>
              <a:off x="3232151" y="4395788"/>
              <a:ext cx="174625" cy="196850"/>
            </a:xfrm>
            <a:custGeom>
              <a:avLst/>
              <a:gdLst>
                <a:gd name="T0" fmla="*/ 164 w 330"/>
                <a:gd name="T1" fmla="*/ 296 h 372"/>
                <a:gd name="T2" fmla="*/ 330 w 330"/>
                <a:gd name="T3" fmla="*/ 372 h 372"/>
                <a:gd name="T4" fmla="*/ 164 w 330"/>
                <a:gd name="T5" fmla="*/ 0 h 372"/>
                <a:gd name="T6" fmla="*/ 0 w 330"/>
                <a:gd name="T7" fmla="*/ 372 h 372"/>
                <a:gd name="T8" fmla="*/ 164 w 330"/>
                <a:gd name="T9" fmla="*/ 29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372">
                  <a:moveTo>
                    <a:pt x="164" y="296"/>
                  </a:moveTo>
                  <a:lnTo>
                    <a:pt x="330" y="372"/>
                  </a:lnTo>
                  <a:lnTo>
                    <a:pt x="164" y="0"/>
                  </a:lnTo>
                  <a:lnTo>
                    <a:pt x="0" y="372"/>
                  </a:lnTo>
                  <a:lnTo>
                    <a:pt x="164" y="2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4"/>
            <p:cNvSpPr>
              <a:spLocks/>
            </p:cNvSpPr>
            <p:nvPr/>
          </p:nvSpPr>
          <p:spPr bwMode="auto">
            <a:xfrm>
              <a:off x="4881563" y="2522538"/>
              <a:ext cx="215900" cy="252413"/>
            </a:xfrm>
            <a:custGeom>
              <a:avLst/>
              <a:gdLst>
                <a:gd name="T0" fmla="*/ 407 w 407"/>
                <a:gd name="T1" fmla="*/ 4 h 475"/>
                <a:gd name="T2" fmla="*/ 216 w 407"/>
                <a:gd name="T3" fmla="*/ 97 h 475"/>
                <a:gd name="T4" fmla="*/ 0 w 407"/>
                <a:gd name="T5" fmla="*/ 0 h 475"/>
                <a:gd name="T6" fmla="*/ 211 w 407"/>
                <a:gd name="T7" fmla="*/ 475 h 475"/>
                <a:gd name="T8" fmla="*/ 407 w 407"/>
                <a:gd name="T9" fmla="*/ 4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75">
                  <a:moveTo>
                    <a:pt x="407" y="4"/>
                  </a:moveTo>
                  <a:lnTo>
                    <a:pt x="216" y="97"/>
                  </a:lnTo>
                  <a:lnTo>
                    <a:pt x="0" y="0"/>
                  </a:lnTo>
                  <a:lnTo>
                    <a:pt x="211" y="475"/>
                  </a:lnTo>
                  <a:lnTo>
                    <a:pt x="40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5"/>
            <p:cNvSpPr>
              <a:spLocks/>
            </p:cNvSpPr>
            <p:nvPr/>
          </p:nvSpPr>
          <p:spPr bwMode="auto">
            <a:xfrm>
              <a:off x="4903788" y="2546351"/>
              <a:ext cx="174625" cy="196850"/>
            </a:xfrm>
            <a:custGeom>
              <a:avLst/>
              <a:gdLst>
                <a:gd name="T0" fmla="*/ 165 w 330"/>
                <a:gd name="T1" fmla="*/ 77 h 372"/>
                <a:gd name="T2" fmla="*/ 0 w 330"/>
                <a:gd name="T3" fmla="*/ 0 h 372"/>
                <a:gd name="T4" fmla="*/ 165 w 330"/>
                <a:gd name="T5" fmla="*/ 372 h 372"/>
                <a:gd name="T6" fmla="*/ 330 w 330"/>
                <a:gd name="T7" fmla="*/ 0 h 372"/>
                <a:gd name="T8" fmla="*/ 165 w 330"/>
                <a:gd name="T9" fmla="*/ 7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372">
                  <a:moveTo>
                    <a:pt x="165" y="77"/>
                  </a:moveTo>
                  <a:lnTo>
                    <a:pt x="0" y="0"/>
                  </a:lnTo>
                  <a:lnTo>
                    <a:pt x="165" y="372"/>
                  </a:lnTo>
                  <a:lnTo>
                    <a:pt x="330" y="0"/>
                  </a:lnTo>
                  <a:lnTo>
                    <a:pt x="165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458200" cy="3657600"/>
          </a:xfrm>
        </p:spPr>
        <p:txBody>
          <a:bodyPr/>
          <a:lstStyle/>
          <a:p>
            <a:r>
              <a:rPr lang="en-US" dirty="0" smtClean="0"/>
              <a:t>Includes both structured and unstructured data generated by variety of sources</a:t>
            </a:r>
          </a:p>
          <a:p>
            <a:r>
              <a:rPr lang="en-US" dirty="0" smtClean="0"/>
              <a:t>Big data analysis in real time requires new techniques and tools that provide:</a:t>
            </a:r>
          </a:p>
          <a:p>
            <a:pPr lvl="1"/>
            <a:r>
              <a:rPr lang="en-US" dirty="0" smtClean="0"/>
              <a:t>High performance</a:t>
            </a:r>
          </a:p>
          <a:p>
            <a:pPr lvl="1"/>
            <a:r>
              <a:rPr lang="en-US" dirty="0" smtClean="0"/>
              <a:t>Massively parallel processing (MPP) data platforms</a:t>
            </a:r>
          </a:p>
          <a:p>
            <a:pPr lvl="1"/>
            <a:r>
              <a:rPr lang="en-US" dirty="0" smtClean="0"/>
              <a:t>Advanced analytics</a:t>
            </a:r>
          </a:p>
          <a:p>
            <a:r>
              <a:rPr lang="en-US" dirty="0" smtClean="0"/>
              <a:t>Big data analytics provide an opportunity to translate large volumes of data into right decisions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84582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latin typeface="Calibri" pitchFamily="34" charset="0"/>
              </a:rPr>
              <a:t>It refers </a:t>
            </a:r>
            <a:r>
              <a:rPr lang="en-US" sz="2000" dirty="0">
                <a:latin typeface="Calibri" pitchFamily="34" charset="0"/>
              </a:rPr>
              <a:t>to data sets whose sizes are beyond the ability of commonly used software tools to capture, store, manage, and process within acceptable time </a:t>
            </a:r>
            <a:r>
              <a:rPr lang="en-US" sz="2000" dirty="0" smtClean="0">
                <a:latin typeface="Calibri" pitchFamily="34" charset="0"/>
              </a:rPr>
              <a:t>limits.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8" name="Rounded Rectangle 4"/>
          <p:cNvSpPr/>
          <p:nvPr/>
        </p:nvSpPr>
        <p:spPr>
          <a:xfrm>
            <a:off x="606551" y="914400"/>
            <a:ext cx="1069850" cy="2926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US" sz="1600" b="1" kern="1200" dirty="0" smtClean="0">
                <a:latin typeface="Calibri" pitchFamily="34" charset="0"/>
              </a:rPr>
              <a:t>Big Data</a:t>
            </a:r>
            <a:endParaRPr lang="en-US" sz="1600" b="1" kern="1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data created by individuals and organizations</a:t>
            </a:r>
          </a:p>
          <a:p>
            <a:pPr lvl="1"/>
            <a:r>
              <a:rPr lang="en-US" dirty="0" smtClean="0"/>
              <a:t>Provides access to data for further processing</a:t>
            </a:r>
          </a:p>
          <a:p>
            <a:r>
              <a:rPr lang="en-US" dirty="0" smtClean="0"/>
              <a:t>Examples of storage devices are: </a:t>
            </a:r>
          </a:p>
          <a:p>
            <a:pPr lvl="1"/>
            <a:r>
              <a:rPr lang="en-US" dirty="0" smtClean="0"/>
              <a:t>Media card in a cell phone or digital camera</a:t>
            </a:r>
          </a:p>
          <a:p>
            <a:pPr lvl="1"/>
            <a:r>
              <a:rPr lang="en-US" dirty="0" smtClean="0"/>
              <a:t>DVDs, CD-ROMs</a:t>
            </a:r>
          </a:p>
          <a:p>
            <a:pPr lvl="1"/>
            <a:r>
              <a:rPr lang="en-US" dirty="0" smtClean="0"/>
              <a:t>Disk drives</a:t>
            </a:r>
          </a:p>
          <a:p>
            <a:pPr lvl="1"/>
            <a:r>
              <a:rPr lang="en-US" dirty="0" smtClean="0"/>
              <a:t>Disk arrays</a:t>
            </a:r>
          </a:p>
          <a:p>
            <a:pPr lvl="1"/>
            <a:r>
              <a:rPr lang="en-US" dirty="0" smtClean="0"/>
              <a:t>Tapes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 flipH="1" flipV="1">
            <a:off x="6004560" y="3032760"/>
            <a:ext cx="642566" cy="596838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513320" y="2987040"/>
            <a:ext cx="642566" cy="596838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>
            <a:off x="6370320" y="3657600"/>
            <a:ext cx="137160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Storage Architecture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2436545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Department 1 Server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34" name="TextBox 2233"/>
          <p:cNvSpPr txBox="1"/>
          <p:nvPr/>
        </p:nvSpPr>
        <p:spPr>
          <a:xfrm>
            <a:off x="1600200" y="2436545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Department 2 Server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98" name="TextBox 3097"/>
          <p:cNvSpPr txBox="1"/>
          <p:nvPr/>
        </p:nvSpPr>
        <p:spPr>
          <a:xfrm>
            <a:off x="2971800" y="2436545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Department 3 Server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01" name="TextBox 3100"/>
          <p:cNvSpPr txBox="1"/>
          <p:nvPr/>
        </p:nvSpPr>
        <p:spPr>
          <a:xfrm>
            <a:off x="513672" y="4295001"/>
            <a:ext cx="3096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Server-centric Storage Architecture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21" name="TextBox 3120"/>
          <p:cNvSpPr txBox="1"/>
          <p:nvPr/>
        </p:nvSpPr>
        <p:spPr>
          <a:xfrm>
            <a:off x="5532828" y="5744656"/>
            <a:ext cx="300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Information-centric Storage Architecture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86944" y="2860385"/>
            <a:ext cx="543668" cy="1256676"/>
            <a:chOff x="142132" y="3086724"/>
            <a:chExt cx="543668" cy="1256676"/>
          </a:xfrm>
        </p:grpSpPr>
        <p:pic>
          <p:nvPicPr>
            <p:cNvPr id="36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3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3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39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238101" y="4483443"/>
            <a:ext cx="457200" cy="457200"/>
          </a:xfrm>
          <a:prstGeom prst="rect">
            <a:avLst/>
          </a:prstGeom>
          <a:noFill/>
        </p:spPr>
      </p:pic>
      <p:pic>
        <p:nvPicPr>
          <p:cNvPr id="41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804086"/>
            <a:ext cx="543668" cy="1256676"/>
          </a:xfrm>
          <a:prstGeom prst="rect">
            <a:avLst/>
          </a:prstGeom>
          <a:noFill/>
        </p:spPr>
      </p:pic>
      <p:grpSp>
        <p:nvGrpSpPr>
          <p:cNvPr id="42" name="Group 41"/>
          <p:cNvGrpSpPr/>
          <p:nvPr/>
        </p:nvGrpSpPr>
        <p:grpSpPr>
          <a:xfrm>
            <a:off x="1958544" y="2860385"/>
            <a:ext cx="543668" cy="1256676"/>
            <a:chOff x="142132" y="3086724"/>
            <a:chExt cx="543668" cy="1256676"/>
          </a:xfrm>
        </p:grpSpPr>
        <p:pic>
          <p:nvPicPr>
            <p:cNvPr id="43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4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45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grpSp>
        <p:nvGrpSpPr>
          <p:cNvPr id="46" name="Group 45"/>
          <p:cNvGrpSpPr/>
          <p:nvPr/>
        </p:nvGrpSpPr>
        <p:grpSpPr>
          <a:xfrm>
            <a:off x="3330144" y="2860385"/>
            <a:ext cx="543668" cy="1256676"/>
            <a:chOff x="142132" y="3086724"/>
            <a:chExt cx="543668" cy="1256676"/>
          </a:xfrm>
        </p:grpSpPr>
        <p:pic>
          <p:nvPicPr>
            <p:cNvPr id="4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4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49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51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6666" y="1804086"/>
            <a:ext cx="543668" cy="1256676"/>
          </a:xfrm>
          <a:prstGeom prst="rect">
            <a:avLst/>
          </a:prstGeom>
          <a:noFill/>
        </p:spPr>
      </p:pic>
      <p:pic>
        <p:nvPicPr>
          <p:cNvPr id="52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8332" y="1804086"/>
            <a:ext cx="543668" cy="1256676"/>
          </a:xfrm>
          <a:prstGeom prst="rect">
            <a:avLst/>
          </a:prstGeom>
          <a:noFill/>
        </p:spPr>
      </p:pic>
      <p:pic>
        <p:nvPicPr>
          <p:cNvPr id="55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47701" y="4483443"/>
            <a:ext cx="457200" cy="457200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6085701" y="4343400"/>
            <a:ext cx="1981200" cy="121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7301" y="4483443"/>
            <a:ext cx="457200" cy="457200"/>
          </a:xfrm>
          <a:prstGeom prst="rect">
            <a:avLst/>
          </a:prstGeom>
          <a:noFill/>
        </p:spPr>
      </p:pic>
      <p:pic>
        <p:nvPicPr>
          <p:cNvPr id="59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238101" y="5016843"/>
            <a:ext cx="457200" cy="457200"/>
          </a:xfrm>
          <a:prstGeom prst="rect">
            <a:avLst/>
          </a:prstGeom>
          <a:noFill/>
        </p:spPr>
      </p:pic>
      <p:pic>
        <p:nvPicPr>
          <p:cNvPr id="60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47701" y="5016843"/>
            <a:ext cx="457200" cy="457200"/>
          </a:xfrm>
          <a:prstGeom prst="rect">
            <a:avLst/>
          </a:prstGeom>
          <a:noFill/>
        </p:spPr>
      </p:pic>
      <p:pic>
        <p:nvPicPr>
          <p:cNvPr id="61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57301" y="5016843"/>
            <a:ext cx="457200" cy="457200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5334000" y="1371600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Department 1 Server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13157" y="1371600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Department 2 Server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92314" y="1371600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Department 3 Server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33320" y="553609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Storage Device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4716" y="3395117"/>
            <a:ext cx="1064804" cy="69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6656638" y="3497806"/>
            <a:ext cx="810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Storage </a:t>
            </a:r>
          </a:p>
          <a:p>
            <a:pPr algn="ct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Network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85883" y="3331179"/>
            <a:ext cx="619517" cy="555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458200" cy="3352800"/>
          </a:xfrm>
        </p:spPr>
        <p:txBody>
          <a:bodyPr/>
          <a:lstStyle/>
          <a:p>
            <a:r>
              <a:rPr lang="en-US" dirty="0"/>
              <a:t>Core elements </a:t>
            </a:r>
            <a:r>
              <a:rPr lang="en-US" dirty="0" smtClean="0"/>
              <a:t>of a data center</a:t>
            </a:r>
            <a:endParaRPr lang="en-US" dirty="0"/>
          </a:p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Database management system (DBMS)</a:t>
            </a:r>
          </a:p>
          <a:p>
            <a:pPr lvl="1"/>
            <a:r>
              <a:rPr lang="en-US" dirty="0"/>
              <a:t>Host or </a:t>
            </a:r>
            <a:r>
              <a:rPr lang="en-US" dirty="0" smtClean="0"/>
              <a:t>Computer</a:t>
            </a:r>
            <a:endParaRPr lang="en-US" dirty="0"/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Storage</a:t>
            </a:r>
          </a:p>
          <a:p>
            <a:r>
              <a:rPr lang="en-US" dirty="0" smtClean="0"/>
              <a:t>These core </a:t>
            </a:r>
            <a:r>
              <a:rPr lang="en-US" dirty="0"/>
              <a:t>elements work together to address data-processing requirements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134035"/>
            <a:ext cx="8458200" cy="999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It is a facility that contains storage,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compute,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network, and other IT resources to provide centralized data-processing capabilities.</a:t>
            </a:r>
            <a:endParaRPr lang="en-US" sz="2000" b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784" y="1076284"/>
            <a:ext cx="8001716" cy="13935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t" anchorCtr="0">
            <a:noAutofit/>
          </a:bodyPr>
          <a:lstStyle/>
          <a:p>
            <a:endParaRPr lang="en-US" sz="18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606550" y="914400"/>
            <a:ext cx="1298450" cy="2926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US" sz="1600" b="1" kern="1200" dirty="0" smtClean="0">
                <a:latin typeface="Calibri" pitchFamily="34" charset="0"/>
              </a:rPr>
              <a:t>Data Center</a:t>
            </a:r>
            <a:endParaRPr lang="en-US" sz="1600" b="1" kern="1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1192</Words>
  <Application>Microsoft Office PowerPoint</Application>
  <PresentationFormat>On-screen Show (4:3)</PresentationFormat>
  <Paragraphs>239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ILT_EdServTemplate_2011</vt:lpstr>
      <vt:lpstr>Module – 1    Introduction to Information Storage</vt:lpstr>
      <vt:lpstr>PowerPoint Presentation</vt:lpstr>
      <vt:lpstr>Why Information Storage and Management?</vt:lpstr>
      <vt:lpstr>What is Data?</vt:lpstr>
      <vt:lpstr>Types of Data</vt:lpstr>
      <vt:lpstr>Big Data</vt:lpstr>
      <vt:lpstr>Storage</vt:lpstr>
      <vt:lpstr>Evolution of Storage Architecture</vt:lpstr>
      <vt:lpstr>Data Center</vt:lpstr>
      <vt:lpstr>Data Center: Online Order Transaction System Example </vt:lpstr>
      <vt:lpstr>Key Characteristics of a Data Center</vt:lpstr>
      <vt:lpstr>Key Characteristics of a Data Center</vt:lpstr>
      <vt:lpstr>Key Characteristics of a Data Center</vt:lpstr>
      <vt:lpstr>Managing Data Center</vt:lpstr>
      <vt:lpstr>Virtualization: An Overview</vt:lpstr>
      <vt:lpstr>Cloud Computing: An Overview</vt:lpstr>
      <vt:lpstr>Module 1: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2011-04-20T12:54:41Z</dcterms:created>
  <dcterms:modified xsi:type="dcterms:W3CDTF">2015-01-12T04:44:34Z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