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1"/>
  </p:sldMasterIdLst>
  <p:notesMasterIdLst>
    <p:notesMasterId r:id="rId41"/>
  </p:notesMasterIdLst>
  <p:handoutMasterIdLst>
    <p:handoutMasterId r:id="rId42"/>
  </p:handoutMasterIdLst>
  <p:sldIdLst>
    <p:sldId id="320" r:id="rId2"/>
    <p:sldId id="259" r:id="rId3"/>
    <p:sldId id="260" r:id="rId4"/>
    <p:sldId id="265" r:id="rId5"/>
    <p:sldId id="279" r:id="rId6"/>
    <p:sldId id="280" r:id="rId7"/>
    <p:sldId id="281" r:id="rId8"/>
    <p:sldId id="284" r:id="rId9"/>
    <p:sldId id="283" r:id="rId10"/>
    <p:sldId id="282" r:id="rId11"/>
    <p:sldId id="285" r:id="rId12"/>
    <p:sldId id="287" r:id="rId13"/>
    <p:sldId id="286" r:id="rId14"/>
    <p:sldId id="290" r:id="rId15"/>
    <p:sldId id="289" r:id="rId16"/>
    <p:sldId id="316" r:id="rId17"/>
    <p:sldId id="288" r:id="rId18"/>
    <p:sldId id="292" r:id="rId19"/>
    <p:sldId id="291" r:id="rId20"/>
    <p:sldId id="293" r:id="rId21"/>
    <p:sldId id="317" r:id="rId22"/>
    <p:sldId id="295" r:id="rId23"/>
    <p:sldId id="294" r:id="rId24"/>
    <p:sldId id="296" r:id="rId25"/>
    <p:sldId id="298" r:id="rId26"/>
    <p:sldId id="299" r:id="rId27"/>
    <p:sldId id="300" r:id="rId28"/>
    <p:sldId id="306" r:id="rId29"/>
    <p:sldId id="324" r:id="rId30"/>
    <p:sldId id="309" r:id="rId31"/>
    <p:sldId id="325" r:id="rId32"/>
    <p:sldId id="326" r:id="rId33"/>
    <p:sldId id="311" r:id="rId34"/>
    <p:sldId id="310" r:id="rId35"/>
    <p:sldId id="312" r:id="rId36"/>
    <p:sldId id="319" r:id="rId37"/>
    <p:sldId id="318" r:id="rId38"/>
    <p:sldId id="271" r:id="rId39"/>
    <p:sldId id="313" r:id="rId40"/>
  </p:sldIdLst>
  <p:sldSz cx="9144000" cy="6858000" type="screen4x3"/>
  <p:notesSz cx="7104063" cy="10234613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77777"/>
    <a:srgbClr val="5F5F5F"/>
    <a:srgbClr val="2C95DD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0864" autoAdjust="0"/>
  </p:normalViewPr>
  <p:slideViewPr>
    <p:cSldViewPr>
      <p:cViewPr>
        <p:scale>
          <a:sx n="75" d="100"/>
          <a:sy n="75" d="100"/>
        </p:scale>
        <p:origin x="-182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6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14" y="648"/>
      </p:cViewPr>
      <p:guideLst>
        <p:guide orient="horz" pos="3224"/>
        <p:guide pos="223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05096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48640"/>
            <a:ext cx="4956048" cy="37124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67768" y="9893459"/>
            <a:ext cx="2762691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630459" y="9893459"/>
            <a:ext cx="471960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3078427" y="9893459"/>
            <a:ext cx="3788834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0" y="9893459"/>
            <a:ext cx="4499240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l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Copyright © 2012 EMC Corporation. All rights reserved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2199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73604" y="597019"/>
            <a:ext cx="6156855" cy="921115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algn="ctr"/>
            <a:r>
              <a:rPr lang="en-US" sz="4800" dirty="0">
                <a:solidFill>
                  <a:srgbClr val="2C95DD"/>
                </a:solidFill>
                <a:latin typeface="+mj-lt"/>
              </a:rPr>
              <a:t>Module – 2</a:t>
            </a:r>
          </a:p>
          <a:p>
            <a:pPr algn="ctr"/>
            <a:r>
              <a:rPr lang="en-US" sz="4800" dirty="0">
                <a:solidFill>
                  <a:srgbClr val="2C95DD"/>
                </a:solidFill>
                <a:latin typeface="+mj-lt"/>
              </a:rPr>
              <a:t>Data Center Environment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3867768" y="9893459"/>
            <a:ext cx="2762691" cy="341154"/>
          </a:xfrm>
        </p:spPr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4" y="549275"/>
            <a:ext cx="4956048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1968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1523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8624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7162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0559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1566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6554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767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99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4" y="549275"/>
            <a:ext cx="4956048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0400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9254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7098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1405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1337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0639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4035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0857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635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6864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2701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482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92553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29409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325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5953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Module 2: Data Center </a:t>
            </a:r>
            <a:r>
              <a:rPr lang="fr-FR" dirty="0" err="1" smtClean="0"/>
              <a:t>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295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4" y="549275"/>
            <a:ext cx="4956048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4" y="549275"/>
            <a:ext cx="4956048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800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051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4" y="549275"/>
            <a:ext cx="4956048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352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4" y="549275"/>
            <a:ext cx="4956048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633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4" y="549275"/>
            <a:ext cx="4956048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53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808652" y="6611779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6A4D2E-BFDE-4579-B1E4-06245D6D649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8768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1910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04084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00" r:id="rId13"/>
    <p:sldLayoutId id="2147483814" r:id="rId14"/>
    <p:sldLayoutId id="2147483801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11" Type="http://schemas.openxmlformats.org/officeDocument/2006/relationships/image" Target="../media/image4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emf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34" Type="http://schemas.openxmlformats.org/officeDocument/2006/relationships/image" Target="../media/image5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1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2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>Data center environment 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3" name="Footer Placeholder 7"/>
          <p:cNvSpPr txBox="1">
            <a:spLocks/>
          </p:cNvSpPr>
          <p:nvPr/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2: Data Center </a:t>
            </a:r>
            <a:r>
              <a:rPr lang="fr-F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Environment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976C5-867F-44DB-A20C-2FC1C56FCDC6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7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835565" y="3733800"/>
            <a:ext cx="890070" cy="890070"/>
          </a:xfrm>
          <a:prstGeom prst="rect">
            <a:avLst/>
          </a:prstGeom>
          <a:noFill/>
        </p:spPr>
      </p:pic>
      <p:pic>
        <p:nvPicPr>
          <p:cNvPr id="83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657975" y="3724275"/>
            <a:ext cx="890070" cy="890070"/>
          </a:xfrm>
          <a:prstGeom prst="rect">
            <a:avLst/>
          </a:prstGeom>
          <a:noFill/>
        </p:spPr>
      </p:pic>
      <p:pic>
        <p:nvPicPr>
          <p:cNvPr id="84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429250" y="3724275"/>
            <a:ext cx="890070" cy="89007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Volume </a:t>
            </a:r>
            <a:r>
              <a:rPr lang="en-US" dirty="0" smtClean="0"/>
              <a:t>Manager (LVM)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5041762" cy="5181600"/>
          </a:xfrm>
        </p:spPr>
        <p:txBody>
          <a:bodyPr/>
          <a:lstStyle/>
          <a:p>
            <a:r>
              <a:rPr lang="en-US" dirty="0"/>
              <a:t>Responsible for creating and controlling host level logical storage</a:t>
            </a:r>
          </a:p>
          <a:p>
            <a:pPr lvl="1"/>
            <a:r>
              <a:rPr lang="en-US" dirty="0"/>
              <a:t>Physical view of storage is converted to a logical view</a:t>
            </a:r>
          </a:p>
          <a:p>
            <a:pPr lvl="1"/>
            <a:r>
              <a:rPr lang="en-US" dirty="0"/>
              <a:t>Logical data blocks are mapped to physical data blocks</a:t>
            </a:r>
          </a:p>
          <a:p>
            <a:r>
              <a:rPr lang="en-US" dirty="0" smtClean="0"/>
              <a:t>One </a:t>
            </a:r>
            <a:r>
              <a:rPr lang="en-US" dirty="0"/>
              <a:t>or more Physical Volumes form a Volume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LVM manages Volume Groups as a single entity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Logical </a:t>
            </a:r>
            <a:r>
              <a:rPr lang="en-US" dirty="0"/>
              <a:t>volumes are created from the volume group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7938963" y="3946293"/>
            <a:ext cx="725222" cy="586879"/>
            <a:chOff x="3012" y="1424"/>
            <a:chExt cx="519" cy="303"/>
          </a:xfrm>
        </p:grpSpPr>
        <p:sp>
          <p:nvSpPr>
            <p:cNvPr id="11" name="Rectangle 141"/>
            <p:cNvSpPr>
              <a:spLocks noChangeArrowheads="1"/>
            </p:cNvSpPr>
            <p:nvPr/>
          </p:nvSpPr>
          <p:spPr bwMode="auto">
            <a:xfrm>
              <a:off x="3012" y="1424"/>
              <a:ext cx="518" cy="303"/>
            </a:xfrm>
            <a:prstGeom prst="rect">
              <a:avLst/>
            </a:prstGeom>
            <a:gradFill rotWithShape="1">
              <a:gsLst>
                <a:gs pos="0">
                  <a:srgbClr val="CCFFFF">
                    <a:gamma/>
                    <a:tint val="53725"/>
                    <a:invGamma/>
                  </a:srgbClr>
                </a:gs>
                <a:gs pos="100000">
                  <a:srgbClr val="CCFFFF"/>
                </a:gs>
              </a:gsLst>
              <a:lin ang="2700000" scaled="1"/>
            </a:gra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Text Box 142"/>
            <p:cNvSpPr txBox="1">
              <a:spLocks noChangeArrowheads="1"/>
            </p:cNvSpPr>
            <p:nvPr/>
          </p:nvSpPr>
          <p:spPr bwMode="auto">
            <a:xfrm>
              <a:off x="3049" y="1458"/>
              <a:ext cx="1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endParaRPr lang="en-US" sz="900" b="1">
                <a:solidFill>
                  <a:srgbClr val="000308"/>
                </a:solidFill>
              </a:endParaRPr>
            </a:p>
          </p:txBody>
        </p:sp>
        <p:sp>
          <p:nvSpPr>
            <p:cNvPr id="13" name="Line 143"/>
            <p:cNvSpPr>
              <a:spLocks noChangeShapeType="1"/>
            </p:cNvSpPr>
            <p:nvPr/>
          </p:nvSpPr>
          <p:spPr bwMode="gray">
            <a:xfrm>
              <a:off x="3012" y="1515"/>
              <a:ext cx="51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4"/>
            <p:cNvSpPr>
              <a:spLocks noChangeShapeType="1"/>
            </p:cNvSpPr>
            <p:nvPr/>
          </p:nvSpPr>
          <p:spPr bwMode="gray">
            <a:xfrm>
              <a:off x="3012" y="1568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5"/>
            <p:cNvSpPr>
              <a:spLocks noChangeShapeType="1"/>
            </p:cNvSpPr>
            <p:nvPr/>
          </p:nvSpPr>
          <p:spPr bwMode="gray">
            <a:xfrm>
              <a:off x="3012" y="1621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6"/>
            <p:cNvSpPr>
              <a:spLocks noChangeShapeType="1"/>
            </p:cNvSpPr>
            <p:nvPr/>
          </p:nvSpPr>
          <p:spPr bwMode="gray">
            <a:xfrm>
              <a:off x="3012" y="1674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7"/>
            <p:cNvSpPr>
              <a:spLocks noChangeShapeType="1"/>
            </p:cNvSpPr>
            <p:nvPr/>
          </p:nvSpPr>
          <p:spPr bwMode="gray">
            <a:xfrm>
              <a:off x="3115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48"/>
            <p:cNvSpPr>
              <a:spLocks noChangeShapeType="1"/>
            </p:cNvSpPr>
            <p:nvPr/>
          </p:nvSpPr>
          <p:spPr bwMode="gray">
            <a:xfrm>
              <a:off x="3219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9"/>
            <p:cNvSpPr>
              <a:spLocks noChangeShapeType="1"/>
            </p:cNvSpPr>
            <p:nvPr/>
          </p:nvSpPr>
          <p:spPr bwMode="gray">
            <a:xfrm>
              <a:off x="3323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0"/>
            <p:cNvSpPr>
              <a:spLocks noChangeShapeType="1"/>
            </p:cNvSpPr>
            <p:nvPr/>
          </p:nvSpPr>
          <p:spPr bwMode="gray">
            <a:xfrm>
              <a:off x="3426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153"/>
          <p:cNvGrpSpPr>
            <a:grpSpLocks/>
          </p:cNvGrpSpPr>
          <p:nvPr/>
        </p:nvGrpSpPr>
        <p:grpSpPr bwMode="auto">
          <a:xfrm>
            <a:off x="6765800" y="3957024"/>
            <a:ext cx="725222" cy="585838"/>
            <a:chOff x="3012" y="1424"/>
            <a:chExt cx="519" cy="303"/>
          </a:xfrm>
        </p:grpSpPr>
        <p:sp>
          <p:nvSpPr>
            <p:cNvPr id="24" name="Rectangle 154"/>
            <p:cNvSpPr>
              <a:spLocks noChangeArrowheads="1"/>
            </p:cNvSpPr>
            <p:nvPr/>
          </p:nvSpPr>
          <p:spPr bwMode="auto">
            <a:xfrm>
              <a:off x="3012" y="1424"/>
              <a:ext cx="518" cy="303"/>
            </a:xfrm>
            <a:prstGeom prst="rect">
              <a:avLst/>
            </a:prstGeom>
            <a:gradFill rotWithShape="1">
              <a:gsLst>
                <a:gs pos="0">
                  <a:srgbClr val="CCFFFF">
                    <a:gamma/>
                    <a:tint val="53725"/>
                    <a:invGamma/>
                  </a:srgbClr>
                </a:gs>
                <a:gs pos="100000">
                  <a:srgbClr val="CCFFFF"/>
                </a:gs>
              </a:gsLst>
              <a:lin ang="2700000" scaled="1"/>
            </a:gra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" name="Text Box 155"/>
            <p:cNvSpPr txBox="1">
              <a:spLocks noChangeArrowheads="1"/>
            </p:cNvSpPr>
            <p:nvPr/>
          </p:nvSpPr>
          <p:spPr bwMode="auto">
            <a:xfrm>
              <a:off x="3049" y="1458"/>
              <a:ext cx="1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endParaRPr lang="en-US" sz="900" b="1">
                <a:solidFill>
                  <a:srgbClr val="000308"/>
                </a:solidFill>
              </a:endParaRPr>
            </a:p>
          </p:txBody>
        </p:sp>
        <p:sp>
          <p:nvSpPr>
            <p:cNvPr id="26" name="Line 156"/>
            <p:cNvSpPr>
              <a:spLocks noChangeShapeType="1"/>
            </p:cNvSpPr>
            <p:nvPr/>
          </p:nvSpPr>
          <p:spPr bwMode="gray">
            <a:xfrm>
              <a:off x="3012" y="1515"/>
              <a:ext cx="51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57"/>
            <p:cNvSpPr>
              <a:spLocks noChangeShapeType="1"/>
            </p:cNvSpPr>
            <p:nvPr/>
          </p:nvSpPr>
          <p:spPr bwMode="gray">
            <a:xfrm>
              <a:off x="3012" y="1568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58"/>
            <p:cNvSpPr>
              <a:spLocks noChangeShapeType="1"/>
            </p:cNvSpPr>
            <p:nvPr/>
          </p:nvSpPr>
          <p:spPr bwMode="gray">
            <a:xfrm>
              <a:off x="3012" y="1621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59"/>
            <p:cNvSpPr>
              <a:spLocks noChangeShapeType="1"/>
            </p:cNvSpPr>
            <p:nvPr/>
          </p:nvSpPr>
          <p:spPr bwMode="gray">
            <a:xfrm>
              <a:off x="3012" y="1674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60"/>
            <p:cNvSpPr>
              <a:spLocks noChangeShapeType="1"/>
            </p:cNvSpPr>
            <p:nvPr/>
          </p:nvSpPr>
          <p:spPr bwMode="gray">
            <a:xfrm>
              <a:off x="3115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1"/>
            <p:cNvSpPr>
              <a:spLocks noChangeShapeType="1"/>
            </p:cNvSpPr>
            <p:nvPr/>
          </p:nvSpPr>
          <p:spPr bwMode="gray">
            <a:xfrm>
              <a:off x="3219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62"/>
            <p:cNvSpPr>
              <a:spLocks noChangeShapeType="1"/>
            </p:cNvSpPr>
            <p:nvPr/>
          </p:nvSpPr>
          <p:spPr bwMode="gray">
            <a:xfrm>
              <a:off x="3323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63"/>
            <p:cNvSpPr>
              <a:spLocks noChangeShapeType="1"/>
            </p:cNvSpPr>
            <p:nvPr/>
          </p:nvSpPr>
          <p:spPr bwMode="gray">
            <a:xfrm>
              <a:off x="3426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166"/>
          <p:cNvGrpSpPr>
            <a:grpSpLocks/>
          </p:cNvGrpSpPr>
          <p:nvPr/>
        </p:nvGrpSpPr>
        <p:grpSpPr bwMode="auto">
          <a:xfrm>
            <a:off x="5526125" y="3966931"/>
            <a:ext cx="726520" cy="586879"/>
            <a:chOff x="3012" y="1424"/>
            <a:chExt cx="519" cy="303"/>
          </a:xfrm>
        </p:grpSpPr>
        <p:sp>
          <p:nvSpPr>
            <p:cNvPr id="37" name="Rectangle 167"/>
            <p:cNvSpPr>
              <a:spLocks noChangeArrowheads="1"/>
            </p:cNvSpPr>
            <p:nvPr/>
          </p:nvSpPr>
          <p:spPr bwMode="auto">
            <a:xfrm>
              <a:off x="3012" y="1424"/>
              <a:ext cx="518" cy="303"/>
            </a:xfrm>
            <a:prstGeom prst="rect">
              <a:avLst/>
            </a:prstGeom>
            <a:gradFill rotWithShape="1">
              <a:gsLst>
                <a:gs pos="0">
                  <a:srgbClr val="CCFFFF">
                    <a:gamma/>
                    <a:tint val="53725"/>
                    <a:invGamma/>
                  </a:srgbClr>
                </a:gs>
                <a:gs pos="100000">
                  <a:srgbClr val="CCFFFF"/>
                </a:gs>
              </a:gsLst>
              <a:lin ang="2700000" scaled="1"/>
            </a:gra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Text Box 168"/>
            <p:cNvSpPr txBox="1">
              <a:spLocks noChangeArrowheads="1"/>
            </p:cNvSpPr>
            <p:nvPr/>
          </p:nvSpPr>
          <p:spPr bwMode="auto">
            <a:xfrm>
              <a:off x="3049" y="1458"/>
              <a:ext cx="1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endParaRPr lang="en-US" sz="900" b="1">
                <a:solidFill>
                  <a:srgbClr val="000308"/>
                </a:solidFill>
              </a:endParaRPr>
            </a:p>
          </p:txBody>
        </p:sp>
        <p:sp>
          <p:nvSpPr>
            <p:cNvPr id="39" name="Line 169"/>
            <p:cNvSpPr>
              <a:spLocks noChangeShapeType="1"/>
            </p:cNvSpPr>
            <p:nvPr/>
          </p:nvSpPr>
          <p:spPr bwMode="gray">
            <a:xfrm>
              <a:off x="3012" y="1515"/>
              <a:ext cx="51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70"/>
            <p:cNvSpPr>
              <a:spLocks noChangeShapeType="1"/>
            </p:cNvSpPr>
            <p:nvPr/>
          </p:nvSpPr>
          <p:spPr bwMode="gray">
            <a:xfrm>
              <a:off x="3012" y="1568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71"/>
            <p:cNvSpPr>
              <a:spLocks noChangeShapeType="1"/>
            </p:cNvSpPr>
            <p:nvPr/>
          </p:nvSpPr>
          <p:spPr bwMode="gray">
            <a:xfrm>
              <a:off x="3012" y="1621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72"/>
            <p:cNvSpPr>
              <a:spLocks noChangeShapeType="1"/>
            </p:cNvSpPr>
            <p:nvPr/>
          </p:nvSpPr>
          <p:spPr bwMode="gray">
            <a:xfrm>
              <a:off x="3012" y="1674"/>
              <a:ext cx="5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73"/>
            <p:cNvSpPr>
              <a:spLocks noChangeShapeType="1"/>
            </p:cNvSpPr>
            <p:nvPr/>
          </p:nvSpPr>
          <p:spPr bwMode="gray">
            <a:xfrm>
              <a:off x="3115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74"/>
            <p:cNvSpPr>
              <a:spLocks noChangeShapeType="1"/>
            </p:cNvSpPr>
            <p:nvPr/>
          </p:nvSpPr>
          <p:spPr bwMode="gray">
            <a:xfrm>
              <a:off x="3219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75"/>
            <p:cNvSpPr>
              <a:spLocks noChangeShapeType="1"/>
            </p:cNvSpPr>
            <p:nvPr/>
          </p:nvSpPr>
          <p:spPr bwMode="gray">
            <a:xfrm>
              <a:off x="3323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76"/>
            <p:cNvSpPr>
              <a:spLocks noChangeShapeType="1"/>
            </p:cNvSpPr>
            <p:nvPr/>
          </p:nvSpPr>
          <p:spPr bwMode="gray">
            <a:xfrm>
              <a:off x="3426" y="1515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Text Box 177"/>
          <p:cNvSpPr txBox="1">
            <a:spLocks noChangeArrowheads="1"/>
          </p:cNvSpPr>
          <p:nvPr/>
        </p:nvSpPr>
        <p:spPr bwMode="auto">
          <a:xfrm>
            <a:off x="7972424" y="1987550"/>
            <a:ext cx="1077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Logical Disk Block</a:t>
            </a:r>
          </a:p>
        </p:txBody>
      </p:sp>
      <p:sp>
        <p:nvSpPr>
          <p:cNvPr id="48" name="Text Box 178"/>
          <p:cNvSpPr txBox="1">
            <a:spLocks noChangeArrowheads="1"/>
          </p:cNvSpPr>
          <p:nvPr/>
        </p:nvSpPr>
        <p:spPr bwMode="auto">
          <a:xfrm>
            <a:off x="6542087" y="5257800"/>
            <a:ext cx="12593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Volume Group</a:t>
            </a:r>
          </a:p>
        </p:txBody>
      </p:sp>
      <p:sp>
        <p:nvSpPr>
          <p:cNvPr id="49" name="AutoShape 179"/>
          <p:cNvSpPr>
            <a:spLocks/>
          </p:cNvSpPr>
          <p:nvPr/>
        </p:nvSpPr>
        <p:spPr bwMode="auto">
          <a:xfrm rot="5400000" flipV="1">
            <a:off x="7031019" y="3476645"/>
            <a:ext cx="263525" cy="3352762"/>
          </a:xfrm>
          <a:prstGeom prst="rightBrace">
            <a:avLst>
              <a:gd name="adj1" fmla="val 115763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82"/>
          <p:cNvSpPr txBox="1">
            <a:spLocks noChangeArrowheads="1"/>
          </p:cNvSpPr>
          <p:nvPr/>
        </p:nvSpPr>
        <p:spPr bwMode="gray">
          <a:xfrm>
            <a:off x="6589270" y="4735513"/>
            <a:ext cx="10914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Vol. </a:t>
            </a: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51" name="Text Box 183"/>
          <p:cNvSpPr txBox="1">
            <a:spLocks noChangeArrowheads="1"/>
          </p:cNvSpPr>
          <p:nvPr/>
        </p:nvSpPr>
        <p:spPr bwMode="auto">
          <a:xfrm>
            <a:off x="8094662" y="3990975"/>
            <a:ext cx="1587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900" b="1">
              <a:solidFill>
                <a:srgbClr val="000308"/>
              </a:solidFill>
            </a:endParaRPr>
          </a:p>
        </p:txBody>
      </p:sp>
      <p:sp>
        <p:nvSpPr>
          <p:cNvPr id="52" name="Text Box 184"/>
          <p:cNvSpPr txBox="1">
            <a:spLocks noChangeArrowheads="1"/>
          </p:cNvSpPr>
          <p:nvPr/>
        </p:nvSpPr>
        <p:spPr bwMode="gray">
          <a:xfrm>
            <a:off x="7777159" y="4724400"/>
            <a:ext cx="10914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Vol. </a:t>
            </a: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55" name="Text Box 187"/>
          <p:cNvSpPr txBox="1">
            <a:spLocks noChangeArrowheads="1"/>
          </p:cNvSpPr>
          <p:nvPr/>
        </p:nvSpPr>
        <p:spPr bwMode="auto">
          <a:xfrm>
            <a:off x="6682678" y="1600200"/>
            <a:ext cx="965008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200" b="1" dirty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Logical Volume</a:t>
            </a:r>
          </a:p>
        </p:txBody>
      </p:sp>
      <p:sp>
        <p:nvSpPr>
          <p:cNvPr id="56" name="AutoShape 188"/>
          <p:cNvSpPr>
            <a:spLocks noChangeArrowheads="1"/>
          </p:cNvSpPr>
          <p:nvPr/>
        </p:nvSpPr>
        <p:spPr bwMode="auto">
          <a:xfrm>
            <a:off x="6470649" y="1800225"/>
            <a:ext cx="1390650" cy="1047750"/>
          </a:xfrm>
          <a:prstGeom prst="roundRect">
            <a:avLst>
              <a:gd name="adj" fmla="val 11472"/>
            </a:avLst>
          </a:prstGeom>
          <a:solidFill>
            <a:srgbClr val="B2B2B2">
              <a:alpha val="50000"/>
            </a:srgbClr>
          </a:solidFill>
          <a:ln w="19050" algn="ctr">
            <a:solidFill>
              <a:srgbClr val="000000"/>
            </a:solidFill>
            <a:prstDash val="sysDot"/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7" name="Rectangle 189"/>
          <p:cNvSpPr>
            <a:spLocks noChangeArrowheads="1"/>
          </p:cNvSpPr>
          <p:nvPr/>
        </p:nvSpPr>
        <p:spPr bwMode="auto">
          <a:xfrm>
            <a:off x="6683374" y="1974850"/>
            <a:ext cx="965200" cy="698500"/>
          </a:xfrm>
          <a:prstGeom prst="rect">
            <a:avLst/>
          </a:prstGeom>
          <a:gradFill rotWithShape="1">
            <a:gsLst>
              <a:gs pos="0">
                <a:srgbClr val="CEB640">
                  <a:gamma/>
                  <a:tint val="53725"/>
                  <a:invGamma/>
                </a:srgbClr>
              </a:gs>
              <a:gs pos="100000">
                <a:srgbClr val="CEB640"/>
              </a:gs>
            </a:gsLst>
            <a:lin ang="2700000" scaled="1"/>
          </a:gra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8" name="Text Box 190"/>
          <p:cNvSpPr txBox="1">
            <a:spLocks noChangeArrowheads="1"/>
          </p:cNvSpPr>
          <p:nvPr/>
        </p:nvSpPr>
        <p:spPr bwMode="auto">
          <a:xfrm>
            <a:off x="6753224" y="2046288"/>
            <a:ext cx="847989" cy="14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50" b="1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Logical Volume</a:t>
            </a:r>
          </a:p>
        </p:txBody>
      </p:sp>
      <p:sp>
        <p:nvSpPr>
          <p:cNvPr id="59" name="Line 191"/>
          <p:cNvSpPr>
            <a:spLocks noChangeShapeType="1"/>
          </p:cNvSpPr>
          <p:nvPr/>
        </p:nvSpPr>
        <p:spPr bwMode="gray">
          <a:xfrm>
            <a:off x="6683374" y="2184400"/>
            <a:ext cx="9667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92"/>
          <p:cNvSpPr>
            <a:spLocks noChangeShapeType="1"/>
          </p:cNvSpPr>
          <p:nvPr/>
        </p:nvSpPr>
        <p:spPr bwMode="gray">
          <a:xfrm>
            <a:off x="6683374" y="2305050"/>
            <a:ext cx="966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93"/>
          <p:cNvSpPr>
            <a:spLocks noChangeShapeType="1"/>
          </p:cNvSpPr>
          <p:nvPr/>
        </p:nvSpPr>
        <p:spPr bwMode="gray">
          <a:xfrm>
            <a:off x="6683374" y="2428875"/>
            <a:ext cx="966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94"/>
          <p:cNvSpPr>
            <a:spLocks noChangeShapeType="1"/>
          </p:cNvSpPr>
          <p:nvPr/>
        </p:nvSpPr>
        <p:spPr bwMode="gray">
          <a:xfrm>
            <a:off x="6683374" y="2549525"/>
            <a:ext cx="966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95"/>
          <p:cNvSpPr>
            <a:spLocks noChangeShapeType="1"/>
          </p:cNvSpPr>
          <p:nvPr/>
        </p:nvSpPr>
        <p:spPr bwMode="gray">
          <a:xfrm>
            <a:off x="6877049" y="2184400"/>
            <a:ext cx="0" cy="481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96"/>
          <p:cNvSpPr>
            <a:spLocks noChangeShapeType="1"/>
          </p:cNvSpPr>
          <p:nvPr/>
        </p:nvSpPr>
        <p:spPr bwMode="gray">
          <a:xfrm>
            <a:off x="7069137" y="2184400"/>
            <a:ext cx="0" cy="481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97"/>
          <p:cNvSpPr>
            <a:spLocks noChangeShapeType="1"/>
          </p:cNvSpPr>
          <p:nvPr/>
        </p:nvSpPr>
        <p:spPr bwMode="gray">
          <a:xfrm>
            <a:off x="7262812" y="2184400"/>
            <a:ext cx="0" cy="481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98"/>
          <p:cNvSpPr>
            <a:spLocks noChangeShapeType="1"/>
          </p:cNvSpPr>
          <p:nvPr/>
        </p:nvSpPr>
        <p:spPr bwMode="gray">
          <a:xfrm>
            <a:off x="7454899" y="2184400"/>
            <a:ext cx="0" cy="481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99"/>
          <p:cNvSpPr>
            <a:spLocks noChangeArrowheads="1"/>
          </p:cNvSpPr>
          <p:nvPr/>
        </p:nvSpPr>
        <p:spPr bwMode="gray">
          <a:xfrm>
            <a:off x="7460610" y="2179638"/>
            <a:ext cx="185737" cy="123825"/>
          </a:xfrm>
          <a:prstGeom prst="rect">
            <a:avLst/>
          </a:prstGeom>
          <a:solidFill>
            <a:srgbClr val="F0E774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00"/>
          <p:cNvSpPr>
            <a:spLocks/>
          </p:cNvSpPr>
          <p:nvPr/>
        </p:nvSpPr>
        <p:spPr bwMode="auto">
          <a:xfrm rot="16200000">
            <a:off x="7621587" y="1693862"/>
            <a:ext cx="522288" cy="595313"/>
          </a:xfrm>
          <a:custGeom>
            <a:avLst/>
            <a:gdLst>
              <a:gd name="T0" fmla="*/ 0 w 312"/>
              <a:gd name="T1" fmla="*/ 0 h 576"/>
              <a:gd name="T2" fmla="*/ 288 w 312"/>
              <a:gd name="T3" fmla="*/ 384 h 576"/>
              <a:gd name="T4" fmla="*/ 144 w 31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576">
                <a:moveTo>
                  <a:pt x="0" y="0"/>
                </a:moveTo>
                <a:cubicBezTo>
                  <a:pt x="132" y="144"/>
                  <a:pt x="264" y="288"/>
                  <a:pt x="288" y="384"/>
                </a:cubicBezTo>
                <a:cubicBezTo>
                  <a:pt x="312" y="480"/>
                  <a:pt x="168" y="544"/>
                  <a:pt x="144" y="576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" name="Line 201"/>
          <p:cNvSpPr>
            <a:spLocks noChangeShapeType="1"/>
          </p:cNvSpPr>
          <p:nvPr/>
        </p:nvSpPr>
        <p:spPr bwMode="gray">
          <a:xfrm flipH="1">
            <a:off x="5537667" y="2233955"/>
            <a:ext cx="1255712" cy="1976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202"/>
          <p:cNvSpPr>
            <a:spLocks noChangeShapeType="1"/>
          </p:cNvSpPr>
          <p:nvPr/>
        </p:nvSpPr>
        <p:spPr bwMode="gray">
          <a:xfrm flipH="1">
            <a:off x="5690409" y="2351710"/>
            <a:ext cx="1106488" cy="1889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203"/>
          <p:cNvSpPr>
            <a:spLocks noChangeShapeType="1"/>
          </p:cNvSpPr>
          <p:nvPr/>
        </p:nvSpPr>
        <p:spPr bwMode="gray">
          <a:xfrm flipH="1">
            <a:off x="5841222" y="2497200"/>
            <a:ext cx="966787" cy="175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204"/>
          <p:cNvSpPr>
            <a:spLocks noChangeShapeType="1"/>
          </p:cNvSpPr>
          <p:nvPr/>
        </p:nvSpPr>
        <p:spPr bwMode="gray">
          <a:xfrm>
            <a:off x="6977062" y="2407958"/>
            <a:ext cx="0" cy="1771650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205"/>
          <p:cNvSpPr>
            <a:spLocks noChangeShapeType="1"/>
          </p:cNvSpPr>
          <p:nvPr/>
        </p:nvSpPr>
        <p:spPr bwMode="gray">
          <a:xfrm flipH="1">
            <a:off x="6837362" y="2279370"/>
            <a:ext cx="106362" cy="1919288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206"/>
          <p:cNvSpPr>
            <a:spLocks noChangeShapeType="1"/>
          </p:cNvSpPr>
          <p:nvPr/>
        </p:nvSpPr>
        <p:spPr bwMode="gray">
          <a:xfrm>
            <a:off x="7043114" y="2489885"/>
            <a:ext cx="65990" cy="1693520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207"/>
          <p:cNvSpPr>
            <a:spLocks noChangeShapeType="1"/>
          </p:cNvSpPr>
          <p:nvPr/>
        </p:nvSpPr>
        <p:spPr bwMode="gray">
          <a:xfrm>
            <a:off x="7101167" y="2275510"/>
            <a:ext cx="173037" cy="1912938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208"/>
          <p:cNvSpPr>
            <a:spLocks noChangeShapeType="1"/>
          </p:cNvSpPr>
          <p:nvPr/>
        </p:nvSpPr>
        <p:spPr bwMode="gray">
          <a:xfrm>
            <a:off x="7172947" y="2380970"/>
            <a:ext cx="254000" cy="1798638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209"/>
          <p:cNvSpPr>
            <a:spLocks noChangeShapeType="1"/>
          </p:cNvSpPr>
          <p:nvPr/>
        </p:nvSpPr>
        <p:spPr bwMode="gray">
          <a:xfrm>
            <a:off x="7230097" y="2467940"/>
            <a:ext cx="860425" cy="1747838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210"/>
          <p:cNvSpPr>
            <a:spLocks noChangeShapeType="1"/>
          </p:cNvSpPr>
          <p:nvPr/>
        </p:nvSpPr>
        <p:spPr bwMode="gray">
          <a:xfrm>
            <a:off x="7334726" y="2424113"/>
            <a:ext cx="1246823" cy="176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Text Box 181"/>
          <p:cNvSpPr txBox="1">
            <a:spLocks noChangeArrowheads="1"/>
          </p:cNvSpPr>
          <p:nvPr/>
        </p:nvSpPr>
        <p:spPr bwMode="gray">
          <a:xfrm>
            <a:off x="5366055" y="4724400"/>
            <a:ext cx="10914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Vol. </a:t>
            </a: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4390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LVM Example: Partitioning </a:t>
            </a:r>
            <a:r>
              <a:rPr lang="en-US" dirty="0"/>
              <a:t>and Concatenation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3" name="Line 1096"/>
          <p:cNvSpPr>
            <a:spLocks noChangeShapeType="1"/>
          </p:cNvSpPr>
          <p:nvPr/>
        </p:nvSpPr>
        <p:spPr bwMode="auto">
          <a:xfrm>
            <a:off x="6629400" y="2514600"/>
            <a:ext cx="0" cy="25908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097"/>
          <p:cNvSpPr>
            <a:spLocks noChangeShapeType="1"/>
          </p:cNvSpPr>
          <p:nvPr/>
        </p:nvSpPr>
        <p:spPr bwMode="auto">
          <a:xfrm flipH="1">
            <a:off x="328613" y="3124200"/>
            <a:ext cx="838358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098"/>
          <p:cNvSpPr>
            <a:spLocks noChangeShapeType="1"/>
          </p:cNvSpPr>
          <p:nvPr/>
        </p:nvSpPr>
        <p:spPr bwMode="auto">
          <a:xfrm flipH="1">
            <a:off x="328613" y="4683125"/>
            <a:ext cx="838358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1099"/>
          <p:cNvSpPr>
            <a:spLocks noChangeArrowheads="1"/>
          </p:cNvSpPr>
          <p:nvPr/>
        </p:nvSpPr>
        <p:spPr bwMode="auto">
          <a:xfrm>
            <a:off x="1438959" y="5715000"/>
            <a:ext cx="9994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Partitioning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1100"/>
          <p:cNvSpPr>
            <a:spLocks noChangeArrowheads="1"/>
          </p:cNvSpPr>
          <p:nvPr/>
        </p:nvSpPr>
        <p:spPr bwMode="auto">
          <a:xfrm>
            <a:off x="6019800" y="5715000"/>
            <a:ext cx="12363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Concatenation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Freeform 1101"/>
          <p:cNvSpPr>
            <a:spLocks/>
          </p:cNvSpPr>
          <p:nvPr/>
        </p:nvSpPr>
        <p:spPr bwMode="auto">
          <a:xfrm>
            <a:off x="2824163" y="3544888"/>
            <a:ext cx="12700" cy="12700"/>
          </a:xfrm>
          <a:custGeom>
            <a:avLst/>
            <a:gdLst>
              <a:gd name="T0" fmla="*/ 24 w 24"/>
              <a:gd name="T1" fmla="*/ 12 h 24"/>
              <a:gd name="T2" fmla="*/ 23 w 24"/>
              <a:gd name="T3" fmla="*/ 12 h 24"/>
              <a:gd name="T4" fmla="*/ 23 w 24"/>
              <a:gd name="T5" fmla="*/ 13 h 24"/>
              <a:gd name="T6" fmla="*/ 23 w 24"/>
              <a:gd name="T7" fmla="*/ 15 h 24"/>
              <a:gd name="T8" fmla="*/ 20 w 24"/>
              <a:gd name="T9" fmla="*/ 20 h 24"/>
              <a:gd name="T10" fmla="*/ 16 w 24"/>
              <a:gd name="T11" fmla="*/ 23 h 24"/>
              <a:gd name="T12" fmla="*/ 13 w 24"/>
              <a:gd name="T13" fmla="*/ 23 h 24"/>
              <a:gd name="T14" fmla="*/ 12 w 24"/>
              <a:gd name="T15" fmla="*/ 23 h 24"/>
              <a:gd name="T16" fmla="*/ 12 w 24"/>
              <a:gd name="T17" fmla="*/ 24 h 24"/>
              <a:gd name="T18" fmla="*/ 7 w 24"/>
              <a:gd name="T19" fmla="*/ 23 h 24"/>
              <a:gd name="T20" fmla="*/ 4 w 24"/>
              <a:gd name="T21" fmla="*/ 20 h 24"/>
              <a:gd name="T22" fmla="*/ 0 w 24"/>
              <a:gd name="T23" fmla="*/ 15 h 24"/>
              <a:gd name="T24" fmla="*/ 0 w 24"/>
              <a:gd name="T25" fmla="*/ 12 h 24"/>
              <a:gd name="T26" fmla="*/ 4 w 24"/>
              <a:gd name="T27" fmla="*/ 3 h 24"/>
              <a:gd name="T28" fmla="*/ 12 w 24"/>
              <a:gd name="T29" fmla="*/ 0 h 24"/>
              <a:gd name="T30" fmla="*/ 16 w 24"/>
              <a:gd name="T31" fmla="*/ 0 h 24"/>
              <a:gd name="T32" fmla="*/ 20 w 24"/>
              <a:gd name="T33" fmla="*/ 3 h 24"/>
              <a:gd name="T34" fmla="*/ 23 w 24"/>
              <a:gd name="T35" fmla="*/ 7 h 24"/>
              <a:gd name="T36" fmla="*/ 24 w 24"/>
              <a:gd name="T37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24">
                <a:moveTo>
                  <a:pt x="24" y="12"/>
                </a:moveTo>
                <a:lnTo>
                  <a:pt x="23" y="12"/>
                </a:lnTo>
                <a:lnTo>
                  <a:pt x="23" y="13"/>
                </a:lnTo>
                <a:lnTo>
                  <a:pt x="23" y="15"/>
                </a:lnTo>
                <a:lnTo>
                  <a:pt x="20" y="20"/>
                </a:lnTo>
                <a:lnTo>
                  <a:pt x="16" y="23"/>
                </a:lnTo>
                <a:lnTo>
                  <a:pt x="13" y="23"/>
                </a:lnTo>
                <a:lnTo>
                  <a:pt x="12" y="23"/>
                </a:lnTo>
                <a:lnTo>
                  <a:pt x="12" y="24"/>
                </a:lnTo>
                <a:lnTo>
                  <a:pt x="7" y="23"/>
                </a:lnTo>
                <a:lnTo>
                  <a:pt x="4" y="20"/>
                </a:lnTo>
                <a:lnTo>
                  <a:pt x="0" y="15"/>
                </a:lnTo>
                <a:lnTo>
                  <a:pt x="0" y="12"/>
                </a:lnTo>
                <a:lnTo>
                  <a:pt x="4" y="3"/>
                </a:lnTo>
                <a:lnTo>
                  <a:pt x="12" y="0"/>
                </a:lnTo>
                <a:lnTo>
                  <a:pt x="16" y="0"/>
                </a:lnTo>
                <a:lnTo>
                  <a:pt x="20" y="3"/>
                </a:lnTo>
                <a:lnTo>
                  <a:pt x="23" y="7"/>
                </a:lnTo>
                <a:lnTo>
                  <a:pt x="24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1102"/>
          <p:cNvSpPr>
            <a:spLocks noChangeArrowheads="1"/>
          </p:cNvSpPr>
          <p:nvPr/>
        </p:nvSpPr>
        <p:spPr bwMode="auto">
          <a:xfrm>
            <a:off x="3597091" y="3810000"/>
            <a:ext cx="12797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Logical Volume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1103"/>
          <p:cNvSpPr>
            <a:spLocks noChangeArrowheads="1"/>
          </p:cNvSpPr>
          <p:nvPr/>
        </p:nvSpPr>
        <p:spPr bwMode="auto">
          <a:xfrm>
            <a:off x="3581400" y="5151438"/>
            <a:ext cx="13789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Volume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1104"/>
          <p:cNvSpPr>
            <a:spLocks noChangeArrowheads="1"/>
          </p:cNvSpPr>
          <p:nvPr/>
        </p:nvSpPr>
        <p:spPr bwMode="auto">
          <a:xfrm>
            <a:off x="3873500" y="1827213"/>
            <a:ext cx="4721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Hosts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Line 1108"/>
          <p:cNvSpPr>
            <a:spLocks noChangeShapeType="1"/>
          </p:cNvSpPr>
          <p:nvPr/>
        </p:nvSpPr>
        <p:spPr bwMode="auto">
          <a:xfrm>
            <a:off x="1905000" y="2514600"/>
            <a:ext cx="0" cy="25908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111"/>
          <p:cNvSpPr>
            <a:spLocks noChangeShapeType="1"/>
          </p:cNvSpPr>
          <p:nvPr/>
        </p:nvSpPr>
        <p:spPr bwMode="auto">
          <a:xfrm flipH="1">
            <a:off x="914400" y="2514600"/>
            <a:ext cx="990600" cy="12954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112"/>
          <p:cNvSpPr>
            <a:spLocks noChangeShapeType="1"/>
          </p:cNvSpPr>
          <p:nvPr/>
        </p:nvSpPr>
        <p:spPr bwMode="auto">
          <a:xfrm>
            <a:off x="1905000" y="2514600"/>
            <a:ext cx="1066800" cy="12954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116"/>
          <p:cNvSpPr>
            <a:spLocks noChangeShapeType="1"/>
          </p:cNvSpPr>
          <p:nvPr/>
        </p:nvSpPr>
        <p:spPr bwMode="auto">
          <a:xfrm flipH="1">
            <a:off x="5562600" y="4267200"/>
            <a:ext cx="1066800" cy="8382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117"/>
          <p:cNvSpPr>
            <a:spLocks noChangeShapeType="1"/>
          </p:cNvSpPr>
          <p:nvPr/>
        </p:nvSpPr>
        <p:spPr bwMode="auto">
          <a:xfrm>
            <a:off x="6629400" y="4267200"/>
            <a:ext cx="1295400" cy="8382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120"/>
          <p:cNvSpPr>
            <a:spLocks noChangeShapeType="1"/>
          </p:cNvSpPr>
          <p:nvPr/>
        </p:nvSpPr>
        <p:spPr bwMode="auto">
          <a:xfrm>
            <a:off x="914400" y="4267200"/>
            <a:ext cx="990600" cy="7620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121"/>
          <p:cNvSpPr>
            <a:spLocks noChangeShapeType="1"/>
          </p:cNvSpPr>
          <p:nvPr/>
        </p:nvSpPr>
        <p:spPr bwMode="auto">
          <a:xfrm flipV="1">
            <a:off x="1905000" y="4267200"/>
            <a:ext cx="1066800" cy="7620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847998"/>
            <a:ext cx="897650" cy="2074898"/>
          </a:xfrm>
          <a:prstGeom prst="rect">
            <a:avLst/>
          </a:prstGeom>
          <a:noFill/>
        </p:spPr>
      </p:pic>
      <p:pic>
        <p:nvPicPr>
          <p:cNvPr id="47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8950" y="865496"/>
            <a:ext cx="897650" cy="2074898"/>
          </a:xfrm>
          <a:prstGeom prst="rect">
            <a:avLst/>
          </a:prstGeom>
          <a:noFill/>
        </p:spPr>
      </p:pic>
      <p:pic>
        <p:nvPicPr>
          <p:cNvPr id="58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676400" y="4953000"/>
            <a:ext cx="457200" cy="457200"/>
          </a:xfrm>
          <a:prstGeom prst="rect">
            <a:avLst/>
          </a:prstGeom>
          <a:noFill/>
        </p:spPr>
      </p:pic>
      <p:pic>
        <p:nvPicPr>
          <p:cNvPr id="60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334000" y="5105400"/>
            <a:ext cx="457200" cy="457200"/>
          </a:xfrm>
          <a:prstGeom prst="rect">
            <a:avLst/>
          </a:prstGeom>
          <a:noFill/>
        </p:spPr>
      </p:pic>
      <p:pic>
        <p:nvPicPr>
          <p:cNvPr id="61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428096" y="5091752"/>
            <a:ext cx="457200" cy="457200"/>
          </a:xfrm>
          <a:prstGeom prst="rect">
            <a:avLst/>
          </a:prstGeom>
          <a:noFill/>
        </p:spPr>
      </p:pic>
      <p:pic>
        <p:nvPicPr>
          <p:cNvPr id="62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717808" y="5105400"/>
            <a:ext cx="457200" cy="457200"/>
          </a:xfrm>
          <a:prstGeom prst="rect">
            <a:avLst/>
          </a:prstGeom>
          <a:noFill/>
        </p:spPr>
      </p:pic>
      <p:pic>
        <p:nvPicPr>
          <p:cNvPr id="63" name="Picture 8" descr="C:\Documents and Settings\sridhs\Desktop\ISM Book L3\colored Icons\Logical Volu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56848" y="3823648"/>
            <a:ext cx="457200" cy="457200"/>
          </a:xfrm>
          <a:prstGeom prst="rect">
            <a:avLst/>
          </a:prstGeom>
          <a:noFill/>
        </p:spPr>
      </p:pic>
      <p:pic>
        <p:nvPicPr>
          <p:cNvPr id="64" name="Picture 8" descr="C:\Documents and Settings\sridhs\Desktop\ISM Book L3\colored Icons\Logical Volu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0048" y="3831608"/>
            <a:ext cx="457200" cy="457200"/>
          </a:xfrm>
          <a:prstGeom prst="rect">
            <a:avLst/>
          </a:prstGeom>
          <a:noFill/>
        </p:spPr>
      </p:pic>
      <p:pic>
        <p:nvPicPr>
          <p:cNvPr id="65" name="Picture 8" descr="C:\Documents and Settings\sridhs\Desktop\ISM Book L3\colored Icons\Logical Volu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1488" y="3817960"/>
            <a:ext cx="457200" cy="457200"/>
          </a:xfrm>
          <a:prstGeom prst="rect">
            <a:avLst/>
          </a:prstGeom>
          <a:noFill/>
        </p:spPr>
      </p:pic>
      <p:pic>
        <p:nvPicPr>
          <p:cNvPr id="66" name="Picture 8" descr="C:\Documents and Settings\sridhs\Desktop\ISM Book L3\colored Icons\Logical Volu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7152" y="3913496"/>
            <a:ext cx="4572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6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Freeform 892"/>
          <p:cNvSpPr>
            <a:spLocks/>
          </p:cNvSpPr>
          <p:nvPr/>
        </p:nvSpPr>
        <p:spPr bwMode="auto">
          <a:xfrm>
            <a:off x="7115176" y="2251935"/>
            <a:ext cx="1571625" cy="2929028"/>
          </a:xfrm>
          <a:custGeom>
            <a:avLst/>
            <a:gdLst>
              <a:gd name="T0" fmla="*/ 813 w 2970"/>
              <a:gd name="T1" fmla="*/ 5991 h 5991"/>
              <a:gd name="T2" fmla="*/ 2970 w 2970"/>
              <a:gd name="T3" fmla="*/ 5991 h 5991"/>
              <a:gd name="T4" fmla="*/ 2970 w 2970"/>
              <a:gd name="T5" fmla="*/ 0 h 5991"/>
              <a:gd name="T6" fmla="*/ 0 w 2970"/>
              <a:gd name="T7" fmla="*/ 0 h 5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70" h="5991">
                <a:moveTo>
                  <a:pt x="813" y="5991"/>
                </a:moveTo>
                <a:lnTo>
                  <a:pt x="2970" y="5991"/>
                </a:lnTo>
                <a:lnTo>
                  <a:pt x="297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93"/>
          <p:cNvSpPr>
            <a:spLocks noChangeShapeType="1"/>
          </p:cNvSpPr>
          <p:nvPr/>
        </p:nvSpPr>
        <p:spPr bwMode="auto">
          <a:xfrm>
            <a:off x="5257801" y="5180963"/>
            <a:ext cx="2179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94"/>
          <p:cNvSpPr>
            <a:spLocks noChangeShapeType="1"/>
          </p:cNvSpPr>
          <p:nvPr/>
        </p:nvSpPr>
        <p:spPr bwMode="auto">
          <a:xfrm flipH="1">
            <a:off x="1414463" y="2283685"/>
            <a:ext cx="1262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96"/>
          <p:cNvSpPr>
            <a:spLocks noChangeShapeType="1"/>
          </p:cNvSpPr>
          <p:nvPr/>
        </p:nvSpPr>
        <p:spPr bwMode="auto">
          <a:xfrm flipH="1">
            <a:off x="2784476" y="2283685"/>
            <a:ext cx="19478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97"/>
          <p:cNvSpPr>
            <a:spLocks noChangeShapeType="1"/>
          </p:cNvSpPr>
          <p:nvPr/>
        </p:nvSpPr>
        <p:spPr bwMode="auto">
          <a:xfrm>
            <a:off x="2960688" y="5180963"/>
            <a:ext cx="2193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98"/>
          <p:cNvSpPr>
            <a:spLocks noChangeShapeType="1"/>
          </p:cNvSpPr>
          <p:nvPr/>
        </p:nvSpPr>
        <p:spPr bwMode="auto">
          <a:xfrm flipH="1">
            <a:off x="4835526" y="2283685"/>
            <a:ext cx="21034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899"/>
          <p:cNvGrpSpPr>
            <a:grpSpLocks/>
          </p:cNvGrpSpPr>
          <p:nvPr/>
        </p:nvGrpSpPr>
        <p:grpSpPr bwMode="auto">
          <a:xfrm>
            <a:off x="2732088" y="1940785"/>
            <a:ext cx="544513" cy="608013"/>
            <a:chOff x="1721" y="1163"/>
            <a:chExt cx="498" cy="516"/>
          </a:xfrm>
        </p:grpSpPr>
        <p:sp>
          <p:nvSpPr>
            <p:cNvPr id="884" name="Freeform 900"/>
            <p:cNvSpPr>
              <a:spLocks/>
            </p:cNvSpPr>
            <p:nvPr/>
          </p:nvSpPr>
          <p:spPr bwMode="auto">
            <a:xfrm>
              <a:off x="2114" y="1163"/>
              <a:ext cx="105" cy="108"/>
            </a:xfrm>
            <a:custGeom>
              <a:avLst/>
              <a:gdLst>
                <a:gd name="T0" fmla="*/ 314 w 314"/>
                <a:gd name="T1" fmla="*/ 324 h 324"/>
                <a:gd name="T2" fmla="*/ 0 w 314"/>
                <a:gd name="T3" fmla="*/ 0 h 324"/>
                <a:gd name="T4" fmla="*/ 0 w 314"/>
                <a:gd name="T5" fmla="*/ 324 h 324"/>
                <a:gd name="T6" fmla="*/ 314 w 314"/>
                <a:gd name="T7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4" h="324">
                  <a:moveTo>
                    <a:pt x="314" y="324"/>
                  </a:moveTo>
                  <a:lnTo>
                    <a:pt x="0" y="0"/>
                  </a:lnTo>
                  <a:lnTo>
                    <a:pt x="0" y="324"/>
                  </a:lnTo>
                  <a:lnTo>
                    <a:pt x="314" y="324"/>
                  </a:lnTo>
                  <a:close/>
                </a:path>
              </a:pathLst>
            </a:custGeom>
            <a:solidFill>
              <a:srgbClr val="FFCC99">
                <a:alpha val="71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901"/>
            <p:cNvSpPr>
              <a:spLocks/>
            </p:cNvSpPr>
            <p:nvPr/>
          </p:nvSpPr>
          <p:spPr bwMode="auto">
            <a:xfrm>
              <a:off x="1834" y="1163"/>
              <a:ext cx="385" cy="419"/>
            </a:xfrm>
            <a:custGeom>
              <a:avLst/>
              <a:gdLst>
                <a:gd name="T0" fmla="*/ 1155 w 1155"/>
                <a:gd name="T1" fmla="*/ 324 h 1256"/>
                <a:gd name="T2" fmla="*/ 841 w 1155"/>
                <a:gd name="T3" fmla="*/ 324 h 1256"/>
                <a:gd name="T4" fmla="*/ 841 w 1155"/>
                <a:gd name="T5" fmla="*/ 0 h 1256"/>
                <a:gd name="T6" fmla="*/ 0 w 1155"/>
                <a:gd name="T7" fmla="*/ 0 h 1256"/>
                <a:gd name="T8" fmla="*/ 0 w 1155"/>
                <a:gd name="T9" fmla="*/ 1256 h 1256"/>
                <a:gd name="T10" fmla="*/ 1155 w 1155"/>
                <a:gd name="T11" fmla="*/ 1256 h 1256"/>
                <a:gd name="T12" fmla="*/ 1155 w 1155"/>
                <a:gd name="T13" fmla="*/ 324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1256">
                  <a:moveTo>
                    <a:pt x="1155" y="324"/>
                  </a:moveTo>
                  <a:lnTo>
                    <a:pt x="841" y="324"/>
                  </a:lnTo>
                  <a:lnTo>
                    <a:pt x="841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55" y="1256"/>
                  </a:lnTo>
                  <a:lnTo>
                    <a:pt x="1155" y="324"/>
                  </a:lnTo>
                  <a:close/>
                </a:path>
              </a:pathLst>
            </a:custGeom>
            <a:solidFill>
              <a:srgbClr val="FFCC99">
                <a:alpha val="71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902"/>
            <p:cNvSpPr>
              <a:spLocks/>
            </p:cNvSpPr>
            <p:nvPr/>
          </p:nvSpPr>
          <p:spPr bwMode="auto">
            <a:xfrm>
              <a:off x="2114" y="1163"/>
              <a:ext cx="105" cy="108"/>
            </a:xfrm>
            <a:custGeom>
              <a:avLst/>
              <a:gdLst>
                <a:gd name="T0" fmla="*/ 314 w 314"/>
                <a:gd name="T1" fmla="*/ 324 h 324"/>
                <a:gd name="T2" fmla="*/ 0 w 314"/>
                <a:gd name="T3" fmla="*/ 324 h 324"/>
                <a:gd name="T4" fmla="*/ 0 w 314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" h="324">
                  <a:moveTo>
                    <a:pt x="314" y="324"/>
                  </a:moveTo>
                  <a:lnTo>
                    <a:pt x="0" y="324"/>
                  </a:lnTo>
                  <a:lnTo>
                    <a:pt x="0" y="0"/>
                  </a:lnTo>
                </a:path>
              </a:pathLst>
            </a:custGeom>
            <a:solidFill>
              <a:srgbClr val="FFCC99">
                <a:alpha val="71001"/>
              </a:srgbClr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903"/>
            <p:cNvSpPr>
              <a:spLocks/>
            </p:cNvSpPr>
            <p:nvPr/>
          </p:nvSpPr>
          <p:spPr bwMode="auto">
            <a:xfrm>
              <a:off x="1834" y="1163"/>
              <a:ext cx="385" cy="419"/>
            </a:xfrm>
            <a:custGeom>
              <a:avLst/>
              <a:gdLst>
                <a:gd name="T0" fmla="*/ 841 w 1155"/>
                <a:gd name="T1" fmla="*/ 0 h 1256"/>
                <a:gd name="T2" fmla="*/ 0 w 1155"/>
                <a:gd name="T3" fmla="*/ 0 h 1256"/>
                <a:gd name="T4" fmla="*/ 0 w 1155"/>
                <a:gd name="T5" fmla="*/ 1256 h 1256"/>
                <a:gd name="T6" fmla="*/ 1155 w 1155"/>
                <a:gd name="T7" fmla="*/ 1256 h 1256"/>
                <a:gd name="T8" fmla="*/ 1155 w 1155"/>
                <a:gd name="T9" fmla="*/ 324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5" h="1256">
                  <a:moveTo>
                    <a:pt x="841" y="0"/>
                  </a:moveTo>
                  <a:lnTo>
                    <a:pt x="0" y="0"/>
                  </a:lnTo>
                  <a:lnTo>
                    <a:pt x="0" y="1256"/>
                  </a:lnTo>
                  <a:lnTo>
                    <a:pt x="1155" y="1256"/>
                  </a:lnTo>
                  <a:lnTo>
                    <a:pt x="1155" y="324"/>
                  </a:lnTo>
                </a:path>
              </a:pathLst>
            </a:custGeom>
            <a:solidFill>
              <a:srgbClr val="FFCC99">
                <a:alpha val="71001"/>
              </a:srgbClr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904"/>
            <p:cNvSpPr>
              <a:spLocks noChangeShapeType="1"/>
            </p:cNvSpPr>
            <p:nvPr/>
          </p:nvSpPr>
          <p:spPr bwMode="auto">
            <a:xfrm>
              <a:off x="2114" y="1163"/>
              <a:ext cx="105" cy="108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905"/>
            <p:cNvSpPr>
              <a:spLocks/>
            </p:cNvSpPr>
            <p:nvPr/>
          </p:nvSpPr>
          <p:spPr bwMode="auto">
            <a:xfrm>
              <a:off x="2002" y="1260"/>
              <a:ext cx="104" cy="108"/>
            </a:xfrm>
            <a:custGeom>
              <a:avLst/>
              <a:gdLst>
                <a:gd name="T0" fmla="*/ 0 w 314"/>
                <a:gd name="T1" fmla="*/ 324 h 324"/>
                <a:gd name="T2" fmla="*/ 314 w 314"/>
                <a:gd name="T3" fmla="*/ 324 h 324"/>
                <a:gd name="T4" fmla="*/ 0 w 314"/>
                <a:gd name="T5" fmla="*/ 0 h 324"/>
                <a:gd name="T6" fmla="*/ 0 w 314"/>
                <a:gd name="T7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4" h="324">
                  <a:moveTo>
                    <a:pt x="0" y="324"/>
                  </a:moveTo>
                  <a:lnTo>
                    <a:pt x="314" y="324"/>
                  </a:lnTo>
                  <a:lnTo>
                    <a:pt x="0" y="0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FFCC99">
                <a:alpha val="71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906"/>
            <p:cNvSpPr>
              <a:spLocks/>
            </p:cNvSpPr>
            <p:nvPr/>
          </p:nvSpPr>
          <p:spPr bwMode="auto">
            <a:xfrm>
              <a:off x="1721" y="1260"/>
              <a:ext cx="385" cy="419"/>
            </a:xfrm>
            <a:custGeom>
              <a:avLst/>
              <a:gdLst>
                <a:gd name="T0" fmla="*/ 1156 w 1156"/>
                <a:gd name="T1" fmla="*/ 324 h 1257"/>
                <a:gd name="T2" fmla="*/ 842 w 1156"/>
                <a:gd name="T3" fmla="*/ 324 h 1257"/>
                <a:gd name="T4" fmla="*/ 842 w 1156"/>
                <a:gd name="T5" fmla="*/ 0 h 1257"/>
                <a:gd name="T6" fmla="*/ 0 w 1156"/>
                <a:gd name="T7" fmla="*/ 0 h 1257"/>
                <a:gd name="T8" fmla="*/ 0 w 1156"/>
                <a:gd name="T9" fmla="*/ 1257 h 1257"/>
                <a:gd name="T10" fmla="*/ 1156 w 1156"/>
                <a:gd name="T11" fmla="*/ 1257 h 1257"/>
                <a:gd name="T12" fmla="*/ 1156 w 1156"/>
                <a:gd name="T13" fmla="*/ 324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6" h="1257">
                  <a:moveTo>
                    <a:pt x="1156" y="324"/>
                  </a:moveTo>
                  <a:lnTo>
                    <a:pt x="842" y="324"/>
                  </a:lnTo>
                  <a:lnTo>
                    <a:pt x="842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156" y="1257"/>
                  </a:lnTo>
                  <a:lnTo>
                    <a:pt x="1156" y="324"/>
                  </a:lnTo>
                  <a:close/>
                </a:path>
              </a:pathLst>
            </a:custGeom>
            <a:solidFill>
              <a:srgbClr val="FFCC99">
                <a:alpha val="71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907"/>
            <p:cNvSpPr>
              <a:spLocks noChangeShapeType="1"/>
            </p:cNvSpPr>
            <p:nvPr/>
          </p:nvSpPr>
          <p:spPr bwMode="auto">
            <a:xfrm>
              <a:off x="2002" y="1260"/>
              <a:ext cx="104" cy="108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908"/>
            <p:cNvSpPr>
              <a:spLocks/>
            </p:cNvSpPr>
            <p:nvPr/>
          </p:nvSpPr>
          <p:spPr bwMode="auto">
            <a:xfrm>
              <a:off x="1721" y="1260"/>
              <a:ext cx="385" cy="419"/>
            </a:xfrm>
            <a:custGeom>
              <a:avLst/>
              <a:gdLst>
                <a:gd name="T0" fmla="*/ 1156 w 1156"/>
                <a:gd name="T1" fmla="*/ 324 h 1257"/>
                <a:gd name="T2" fmla="*/ 1156 w 1156"/>
                <a:gd name="T3" fmla="*/ 1257 h 1257"/>
                <a:gd name="T4" fmla="*/ 0 w 1156"/>
                <a:gd name="T5" fmla="*/ 1257 h 1257"/>
                <a:gd name="T6" fmla="*/ 0 w 1156"/>
                <a:gd name="T7" fmla="*/ 0 h 1257"/>
                <a:gd name="T8" fmla="*/ 842 w 1156"/>
                <a:gd name="T9" fmla="*/ 0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257">
                  <a:moveTo>
                    <a:pt x="1156" y="324"/>
                  </a:moveTo>
                  <a:lnTo>
                    <a:pt x="1156" y="1257"/>
                  </a:lnTo>
                  <a:lnTo>
                    <a:pt x="0" y="1257"/>
                  </a:lnTo>
                  <a:lnTo>
                    <a:pt x="0" y="0"/>
                  </a:lnTo>
                  <a:lnTo>
                    <a:pt x="842" y="0"/>
                  </a:lnTo>
                </a:path>
              </a:pathLst>
            </a:custGeom>
            <a:solidFill>
              <a:srgbClr val="FFCC99">
                <a:alpha val="71001"/>
              </a:srgbClr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909"/>
            <p:cNvSpPr>
              <a:spLocks/>
            </p:cNvSpPr>
            <p:nvPr/>
          </p:nvSpPr>
          <p:spPr bwMode="auto">
            <a:xfrm>
              <a:off x="2002" y="1260"/>
              <a:ext cx="104" cy="108"/>
            </a:xfrm>
            <a:custGeom>
              <a:avLst/>
              <a:gdLst>
                <a:gd name="T0" fmla="*/ 314 w 314"/>
                <a:gd name="T1" fmla="*/ 324 h 324"/>
                <a:gd name="T2" fmla="*/ 0 w 314"/>
                <a:gd name="T3" fmla="*/ 324 h 324"/>
                <a:gd name="T4" fmla="*/ 0 w 314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" h="324">
                  <a:moveTo>
                    <a:pt x="314" y="324"/>
                  </a:moveTo>
                  <a:lnTo>
                    <a:pt x="0" y="324"/>
                  </a:lnTo>
                  <a:lnTo>
                    <a:pt x="0" y="0"/>
                  </a:lnTo>
                </a:path>
              </a:pathLst>
            </a:custGeom>
            <a:solidFill>
              <a:srgbClr val="FFCC99">
                <a:alpha val="71001"/>
              </a:srgbClr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Freeform 910"/>
          <p:cNvSpPr>
            <a:spLocks noEditPoints="1"/>
          </p:cNvSpPr>
          <p:nvPr/>
        </p:nvSpPr>
        <p:spPr bwMode="auto">
          <a:xfrm>
            <a:off x="6988176" y="1318485"/>
            <a:ext cx="1003300" cy="1793875"/>
          </a:xfrm>
          <a:custGeom>
            <a:avLst/>
            <a:gdLst>
              <a:gd name="T0" fmla="*/ 1895 w 1895"/>
              <a:gd name="T1" fmla="*/ 0 h 3391"/>
              <a:gd name="T2" fmla="*/ 0 w 1895"/>
              <a:gd name="T3" fmla="*/ 0 h 3391"/>
              <a:gd name="T4" fmla="*/ 0 w 1895"/>
              <a:gd name="T5" fmla="*/ 3391 h 3391"/>
              <a:gd name="T6" fmla="*/ 1895 w 1895"/>
              <a:gd name="T7" fmla="*/ 3391 h 3391"/>
              <a:gd name="T8" fmla="*/ 1895 w 1895"/>
              <a:gd name="T9" fmla="*/ 0 h 3391"/>
              <a:gd name="T10" fmla="*/ 1346 w 1895"/>
              <a:gd name="T11" fmla="*/ 302 h 3391"/>
              <a:gd name="T12" fmla="*/ 1611 w 1895"/>
              <a:gd name="T13" fmla="*/ 302 h 3391"/>
              <a:gd name="T14" fmla="*/ 1611 w 1895"/>
              <a:gd name="T15" fmla="*/ 466 h 3391"/>
              <a:gd name="T16" fmla="*/ 1611 w 1895"/>
              <a:gd name="T17" fmla="*/ 628 h 3391"/>
              <a:gd name="T18" fmla="*/ 1611 w 1895"/>
              <a:gd name="T19" fmla="*/ 791 h 3391"/>
              <a:gd name="T20" fmla="*/ 1611 w 1895"/>
              <a:gd name="T21" fmla="*/ 953 h 3391"/>
              <a:gd name="T22" fmla="*/ 1611 w 1895"/>
              <a:gd name="T23" fmla="*/ 1116 h 3391"/>
              <a:gd name="T24" fmla="*/ 1611 w 1895"/>
              <a:gd name="T25" fmla="*/ 1279 h 3391"/>
              <a:gd name="T26" fmla="*/ 1611 w 1895"/>
              <a:gd name="T27" fmla="*/ 1441 h 3391"/>
              <a:gd name="T28" fmla="*/ 1611 w 1895"/>
              <a:gd name="T29" fmla="*/ 1604 h 3391"/>
              <a:gd name="T30" fmla="*/ 1611 w 1895"/>
              <a:gd name="T31" fmla="*/ 1767 h 3391"/>
              <a:gd name="T32" fmla="*/ 1611 w 1895"/>
              <a:gd name="T33" fmla="*/ 1930 h 3391"/>
              <a:gd name="T34" fmla="*/ 1611 w 1895"/>
              <a:gd name="T35" fmla="*/ 2093 h 3391"/>
              <a:gd name="T36" fmla="*/ 1611 w 1895"/>
              <a:gd name="T37" fmla="*/ 2255 h 3391"/>
              <a:gd name="T38" fmla="*/ 1611 w 1895"/>
              <a:gd name="T39" fmla="*/ 2418 h 3391"/>
              <a:gd name="T40" fmla="*/ 1611 w 1895"/>
              <a:gd name="T41" fmla="*/ 2580 h 3391"/>
              <a:gd name="T42" fmla="*/ 1611 w 1895"/>
              <a:gd name="T43" fmla="*/ 2743 h 3391"/>
              <a:gd name="T44" fmla="*/ 1611 w 1895"/>
              <a:gd name="T45" fmla="*/ 2905 h 3391"/>
              <a:gd name="T46" fmla="*/ 1611 w 1895"/>
              <a:gd name="T47" fmla="*/ 3067 h 3391"/>
              <a:gd name="T48" fmla="*/ 1346 w 1895"/>
              <a:gd name="T49" fmla="*/ 3067 h 3391"/>
              <a:gd name="T50" fmla="*/ 1079 w 1895"/>
              <a:gd name="T51" fmla="*/ 3067 h 3391"/>
              <a:gd name="T52" fmla="*/ 814 w 1895"/>
              <a:gd name="T53" fmla="*/ 3067 h 3391"/>
              <a:gd name="T54" fmla="*/ 549 w 1895"/>
              <a:gd name="T55" fmla="*/ 3067 h 3391"/>
              <a:gd name="T56" fmla="*/ 282 w 1895"/>
              <a:gd name="T57" fmla="*/ 3067 h 3391"/>
              <a:gd name="T58" fmla="*/ 282 w 1895"/>
              <a:gd name="T59" fmla="*/ 2905 h 3391"/>
              <a:gd name="T60" fmla="*/ 282 w 1895"/>
              <a:gd name="T61" fmla="*/ 2743 h 3391"/>
              <a:gd name="T62" fmla="*/ 282 w 1895"/>
              <a:gd name="T63" fmla="*/ 2580 h 3391"/>
              <a:gd name="T64" fmla="*/ 282 w 1895"/>
              <a:gd name="T65" fmla="*/ 2418 h 3391"/>
              <a:gd name="T66" fmla="*/ 282 w 1895"/>
              <a:gd name="T67" fmla="*/ 2255 h 3391"/>
              <a:gd name="T68" fmla="*/ 282 w 1895"/>
              <a:gd name="T69" fmla="*/ 2093 h 3391"/>
              <a:gd name="T70" fmla="*/ 282 w 1895"/>
              <a:gd name="T71" fmla="*/ 1930 h 3391"/>
              <a:gd name="T72" fmla="*/ 282 w 1895"/>
              <a:gd name="T73" fmla="*/ 1767 h 3391"/>
              <a:gd name="T74" fmla="*/ 282 w 1895"/>
              <a:gd name="T75" fmla="*/ 1604 h 3391"/>
              <a:gd name="T76" fmla="*/ 282 w 1895"/>
              <a:gd name="T77" fmla="*/ 1441 h 3391"/>
              <a:gd name="T78" fmla="*/ 282 w 1895"/>
              <a:gd name="T79" fmla="*/ 1279 h 3391"/>
              <a:gd name="T80" fmla="*/ 282 w 1895"/>
              <a:gd name="T81" fmla="*/ 1116 h 3391"/>
              <a:gd name="T82" fmla="*/ 282 w 1895"/>
              <a:gd name="T83" fmla="*/ 953 h 3391"/>
              <a:gd name="T84" fmla="*/ 282 w 1895"/>
              <a:gd name="T85" fmla="*/ 791 h 3391"/>
              <a:gd name="T86" fmla="*/ 282 w 1895"/>
              <a:gd name="T87" fmla="*/ 628 h 3391"/>
              <a:gd name="T88" fmla="*/ 282 w 1895"/>
              <a:gd name="T89" fmla="*/ 466 h 3391"/>
              <a:gd name="T90" fmla="*/ 282 w 1895"/>
              <a:gd name="T91" fmla="*/ 302 h 3391"/>
              <a:gd name="T92" fmla="*/ 549 w 1895"/>
              <a:gd name="T93" fmla="*/ 302 h 3391"/>
              <a:gd name="T94" fmla="*/ 814 w 1895"/>
              <a:gd name="T95" fmla="*/ 302 h 3391"/>
              <a:gd name="T96" fmla="*/ 1079 w 1895"/>
              <a:gd name="T97" fmla="*/ 302 h 3391"/>
              <a:gd name="T98" fmla="*/ 1346 w 1895"/>
              <a:gd name="T99" fmla="*/ 302 h 3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95" h="3391">
                <a:moveTo>
                  <a:pt x="1895" y="0"/>
                </a:moveTo>
                <a:lnTo>
                  <a:pt x="0" y="0"/>
                </a:lnTo>
                <a:lnTo>
                  <a:pt x="0" y="3391"/>
                </a:lnTo>
                <a:lnTo>
                  <a:pt x="1895" y="3391"/>
                </a:lnTo>
                <a:lnTo>
                  <a:pt x="1895" y="0"/>
                </a:lnTo>
                <a:close/>
                <a:moveTo>
                  <a:pt x="1346" y="302"/>
                </a:moveTo>
                <a:lnTo>
                  <a:pt x="1611" y="302"/>
                </a:lnTo>
                <a:lnTo>
                  <a:pt x="1611" y="466"/>
                </a:lnTo>
                <a:lnTo>
                  <a:pt x="1611" y="628"/>
                </a:lnTo>
                <a:lnTo>
                  <a:pt x="1611" y="791"/>
                </a:lnTo>
                <a:lnTo>
                  <a:pt x="1611" y="953"/>
                </a:lnTo>
                <a:lnTo>
                  <a:pt x="1611" y="1116"/>
                </a:lnTo>
                <a:lnTo>
                  <a:pt x="1611" y="1279"/>
                </a:lnTo>
                <a:lnTo>
                  <a:pt x="1611" y="1441"/>
                </a:lnTo>
                <a:lnTo>
                  <a:pt x="1611" y="1604"/>
                </a:lnTo>
                <a:lnTo>
                  <a:pt x="1611" y="1767"/>
                </a:lnTo>
                <a:lnTo>
                  <a:pt x="1611" y="1930"/>
                </a:lnTo>
                <a:lnTo>
                  <a:pt x="1611" y="2093"/>
                </a:lnTo>
                <a:lnTo>
                  <a:pt x="1611" y="2255"/>
                </a:lnTo>
                <a:lnTo>
                  <a:pt x="1611" y="2418"/>
                </a:lnTo>
                <a:lnTo>
                  <a:pt x="1611" y="2580"/>
                </a:lnTo>
                <a:lnTo>
                  <a:pt x="1611" y="2743"/>
                </a:lnTo>
                <a:lnTo>
                  <a:pt x="1611" y="2905"/>
                </a:lnTo>
                <a:lnTo>
                  <a:pt x="1611" y="3067"/>
                </a:lnTo>
                <a:lnTo>
                  <a:pt x="1346" y="3067"/>
                </a:lnTo>
                <a:lnTo>
                  <a:pt x="1079" y="3067"/>
                </a:lnTo>
                <a:lnTo>
                  <a:pt x="814" y="3067"/>
                </a:lnTo>
                <a:lnTo>
                  <a:pt x="549" y="3067"/>
                </a:lnTo>
                <a:lnTo>
                  <a:pt x="282" y="3067"/>
                </a:lnTo>
                <a:lnTo>
                  <a:pt x="282" y="2905"/>
                </a:lnTo>
                <a:lnTo>
                  <a:pt x="282" y="2743"/>
                </a:lnTo>
                <a:lnTo>
                  <a:pt x="282" y="2580"/>
                </a:lnTo>
                <a:lnTo>
                  <a:pt x="282" y="2418"/>
                </a:lnTo>
                <a:lnTo>
                  <a:pt x="282" y="2255"/>
                </a:lnTo>
                <a:lnTo>
                  <a:pt x="282" y="2093"/>
                </a:lnTo>
                <a:lnTo>
                  <a:pt x="282" y="1930"/>
                </a:lnTo>
                <a:lnTo>
                  <a:pt x="282" y="1767"/>
                </a:lnTo>
                <a:lnTo>
                  <a:pt x="282" y="1604"/>
                </a:lnTo>
                <a:lnTo>
                  <a:pt x="282" y="1441"/>
                </a:lnTo>
                <a:lnTo>
                  <a:pt x="282" y="1279"/>
                </a:lnTo>
                <a:lnTo>
                  <a:pt x="282" y="1116"/>
                </a:lnTo>
                <a:lnTo>
                  <a:pt x="282" y="953"/>
                </a:lnTo>
                <a:lnTo>
                  <a:pt x="282" y="791"/>
                </a:lnTo>
                <a:lnTo>
                  <a:pt x="282" y="628"/>
                </a:lnTo>
                <a:lnTo>
                  <a:pt x="282" y="466"/>
                </a:lnTo>
                <a:lnTo>
                  <a:pt x="282" y="302"/>
                </a:lnTo>
                <a:lnTo>
                  <a:pt x="549" y="302"/>
                </a:lnTo>
                <a:lnTo>
                  <a:pt x="814" y="302"/>
                </a:lnTo>
                <a:lnTo>
                  <a:pt x="1079" y="302"/>
                </a:lnTo>
                <a:lnTo>
                  <a:pt x="1346" y="302"/>
                </a:lnTo>
                <a:close/>
              </a:path>
            </a:pathLst>
          </a:custGeom>
          <a:solidFill>
            <a:srgbClr val="D183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19" name="Rectangle 911"/>
          <p:cNvSpPr>
            <a:spLocks noChangeArrowheads="1"/>
          </p:cNvSpPr>
          <p:nvPr/>
        </p:nvSpPr>
        <p:spPr bwMode="auto">
          <a:xfrm>
            <a:off x="7559676" y="1477235"/>
            <a:ext cx="141288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912"/>
          <p:cNvSpPr>
            <a:spLocks noChangeArrowheads="1"/>
          </p:cNvSpPr>
          <p:nvPr/>
        </p:nvSpPr>
        <p:spPr bwMode="auto">
          <a:xfrm>
            <a:off x="7700963" y="1477235"/>
            <a:ext cx="139700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913"/>
          <p:cNvSpPr>
            <a:spLocks noChangeArrowheads="1"/>
          </p:cNvSpPr>
          <p:nvPr/>
        </p:nvSpPr>
        <p:spPr bwMode="auto">
          <a:xfrm>
            <a:off x="7700963" y="1564548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914"/>
          <p:cNvSpPr>
            <a:spLocks noChangeArrowheads="1"/>
          </p:cNvSpPr>
          <p:nvPr/>
        </p:nvSpPr>
        <p:spPr bwMode="auto">
          <a:xfrm>
            <a:off x="7700963" y="1650273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915"/>
          <p:cNvSpPr>
            <a:spLocks noChangeArrowheads="1"/>
          </p:cNvSpPr>
          <p:nvPr/>
        </p:nvSpPr>
        <p:spPr bwMode="auto">
          <a:xfrm>
            <a:off x="7559676" y="1650273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916"/>
          <p:cNvSpPr>
            <a:spLocks noChangeArrowheads="1"/>
          </p:cNvSpPr>
          <p:nvPr/>
        </p:nvSpPr>
        <p:spPr bwMode="auto">
          <a:xfrm>
            <a:off x="7559676" y="1821723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917"/>
          <p:cNvSpPr>
            <a:spLocks noChangeArrowheads="1"/>
          </p:cNvSpPr>
          <p:nvPr/>
        </p:nvSpPr>
        <p:spPr bwMode="auto">
          <a:xfrm>
            <a:off x="7700963" y="1821723"/>
            <a:ext cx="13970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918"/>
          <p:cNvSpPr>
            <a:spLocks noChangeArrowheads="1"/>
          </p:cNvSpPr>
          <p:nvPr/>
        </p:nvSpPr>
        <p:spPr bwMode="auto">
          <a:xfrm>
            <a:off x="7700963" y="1909035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919"/>
          <p:cNvSpPr>
            <a:spLocks noChangeArrowheads="1"/>
          </p:cNvSpPr>
          <p:nvPr/>
        </p:nvSpPr>
        <p:spPr bwMode="auto">
          <a:xfrm>
            <a:off x="7700963" y="1735998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920"/>
          <p:cNvSpPr>
            <a:spLocks noChangeArrowheads="1"/>
          </p:cNvSpPr>
          <p:nvPr/>
        </p:nvSpPr>
        <p:spPr bwMode="auto">
          <a:xfrm>
            <a:off x="7559676" y="1735998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921"/>
          <p:cNvSpPr>
            <a:spLocks noChangeArrowheads="1"/>
          </p:cNvSpPr>
          <p:nvPr/>
        </p:nvSpPr>
        <p:spPr bwMode="auto">
          <a:xfrm>
            <a:off x="7559676" y="1564548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922"/>
          <p:cNvSpPr>
            <a:spLocks noChangeArrowheads="1"/>
          </p:cNvSpPr>
          <p:nvPr/>
        </p:nvSpPr>
        <p:spPr bwMode="auto">
          <a:xfrm>
            <a:off x="7559676" y="1994760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923"/>
          <p:cNvSpPr>
            <a:spLocks noChangeArrowheads="1"/>
          </p:cNvSpPr>
          <p:nvPr/>
        </p:nvSpPr>
        <p:spPr bwMode="auto">
          <a:xfrm>
            <a:off x="7700963" y="1994760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924"/>
          <p:cNvSpPr>
            <a:spLocks noChangeArrowheads="1"/>
          </p:cNvSpPr>
          <p:nvPr/>
        </p:nvSpPr>
        <p:spPr bwMode="auto">
          <a:xfrm>
            <a:off x="7700963" y="2080485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925"/>
          <p:cNvSpPr>
            <a:spLocks noChangeArrowheads="1"/>
          </p:cNvSpPr>
          <p:nvPr/>
        </p:nvSpPr>
        <p:spPr bwMode="auto">
          <a:xfrm>
            <a:off x="7700963" y="2166210"/>
            <a:ext cx="13970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926"/>
          <p:cNvSpPr>
            <a:spLocks noChangeArrowheads="1"/>
          </p:cNvSpPr>
          <p:nvPr/>
        </p:nvSpPr>
        <p:spPr bwMode="auto">
          <a:xfrm>
            <a:off x="7559676" y="208048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927"/>
          <p:cNvSpPr>
            <a:spLocks noChangeArrowheads="1"/>
          </p:cNvSpPr>
          <p:nvPr/>
        </p:nvSpPr>
        <p:spPr bwMode="auto">
          <a:xfrm>
            <a:off x="7700963" y="2253523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928"/>
          <p:cNvSpPr>
            <a:spLocks noChangeArrowheads="1"/>
          </p:cNvSpPr>
          <p:nvPr/>
        </p:nvSpPr>
        <p:spPr bwMode="auto">
          <a:xfrm>
            <a:off x="7559676" y="2253523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929"/>
          <p:cNvSpPr>
            <a:spLocks noChangeArrowheads="1"/>
          </p:cNvSpPr>
          <p:nvPr/>
        </p:nvSpPr>
        <p:spPr bwMode="auto">
          <a:xfrm>
            <a:off x="7559676" y="2424973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930"/>
          <p:cNvSpPr>
            <a:spLocks noChangeArrowheads="1"/>
          </p:cNvSpPr>
          <p:nvPr/>
        </p:nvSpPr>
        <p:spPr bwMode="auto">
          <a:xfrm>
            <a:off x="7700963" y="2424973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931"/>
          <p:cNvSpPr>
            <a:spLocks noChangeArrowheads="1"/>
          </p:cNvSpPr>
          <p:nvPr/>
        </p:nvSpPr>
        <p:spPr bwMode="auto">
          <a:xfrm>
            <a:off x="7700963" y="2510698"/>
            <a:ext cx="13970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932"/>
          <p:cNvSpPr>
            <a:spLocks noChangeArrowheads="1"/>
          </p:cNvSpPr>
          <p:nvPr/>
        </p:nvSpPr>
        <p:spPr bwMode="auto">
          <a:xfrm>
            <a:off x="7700963" y="2339248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933"/>
          <p:cNvSpPr>
            <a:spLocks noChangeArrowheads="1"/>
          </p:cNvSpPr>
          <p:nvPr/>
        </p:nvSpPr>
        <p:spPr bwMode="auto">
          <a:xfrm>
            <a:off x="7559676" y="2339248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934"/>
          <p:cNvSpPr>
            <a:spLocks noChangeArrowheads="1"/>
          </p:cNvSpPr>
          <p:nvPr/>
        </p:nvSpPr>
        <p:spPr bwMode="auto">
          <a:xfrm>
            <a:off x="7559676" y="2166210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935"/>
          <p:cNvSpPr>
            <a:spLocks noChangeArrowheads="1"/>
          </p:cNvSpPr>
          <p:nvPr/>
        </p:nvSpPr>
        <p:spPr bwMode="auto">
          <a:xfrm>
            <a:off x="7559676" y="190903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936"/>
          <p:cNvSpPr>
            <a:spLocks noChangeArrowheads="1"/>
          </p:cNvSpPr>
          <p:nvPr/>
        </p:nvSpPr>
        <p:spPr bwMode="auto">
          <a:xfrm>
            <a:off x="7278688" y="1477235"/>
            <a:ext cx="139700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937"/>
          <p:cNvSpPr>
            <a:spLocks noChangeArrowheads="1"/>
          </p:cNvSpPr>
          <p:nvPr/>
        </p:nvSpPr>
        <p:spPr bwMode="auto">
          <a:xfrm>
            <a:off x="7418388" y="1477235"/>
            <a:ext cx="141288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938"/>
          <p:cNvSpPr>
            <a:spLocks noChangeArrowheads="1"/>
          </p:cNvSpPr>
          <p:nvPr/>
        </p:nvSpPr>
        <p:spPr bwMode="auto">
          <a:xfrm>
            <a:off x="7418388" y="1564548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939"/>
          <p:cNvSpPr>
            <a:spLocks noChangeArrowheads="1"/>
          </p:cNvSpPr>
          <p:nvPr/>
        </p:nvSpPr>
        <p:spPr bwMode="auto">
          <a:xfrm>
            <a:off x="7137401" y="1477235"/>
            <a:ext cx="141288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940"/>
          <p:cNvSpPr>
            <a:spLocks noChangeArrowheads="1"/>
          </p:cNvSpPr>
          <p:nvPr/>
        </p:nvSpPr>
        <p:spPr bwMode="auto">
          <a:xfrm>
            <a:off x="7137401" y="1650273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941"/>
          <p:cNvSpPr>
            <a:spLocks noChangeArrowheads="1"/>
          </p:cNvSpPr>
          <p:nvPr/>
        </p:nvSpPr>
        <p:spPr bwMode="auto">
          <a:xfrm>
            <a:off x="7278688" y="1650273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942"/>
          <p:cNvSpPr>
            <a:spLocks noChangeArrowheads="1"/>
          </p:cNvSpPr>
          <p:nvPr/>
        </p:nvSpPr>
        <p:spPr bwMode="auto">
          <a:xfrm>
            <a:off x="7137401" y="1821723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943"/>
          <p:cNvSpPr>
            <a:spLocks noChangeArrowheads="1"/>
          </p:cNvSpPr>
          <p:nvPr/>
        </p:nvSpPr>
        <p:spPr bwMode="auto">
          <a:xfrm>
            <a:off x="7278688" y="1821723"/>
            <a:ext cx="13970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944"/>
          <p:cNvSpPr>
            <a:spLocks noChangeArrowheads="1"/>
          </p:cNvSpPr>
          <p:nvPr/>
        </p:nvSpPr>
        <p:spPr bwMode="auto">
          <a:xfrm>
            <a:off x="7137401" y="1735998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945"/>
          <p:cNvSpPr>
            <a:spLocks noChangeArrowheads="1"/>
          </p:cNvSpPr>
          <p:nvPr/>
        </p:nvSpPr>
        <p:spPr bwMode="auto">
          <a:xfrm>
            <a:off x="7278688" y="1735998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946"/>
          <p:cNvSpPr>
            <a:spLocks noChangeArrowheads="1"/>
          </p:cNvSpPr>
          <p:nvPr/>
        </p:nvSpPr>
        <p:spPr bwMode="auto">
          <a:xfrm>
            <a:off x="7418388" y="1650273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947"/>
          <p:cNvSpPr>
            <a:spLocks noChangeArrowheads="1"/>
          </p:cNvSpPr>
          <p:nvPr/>
        </p:nvSpPr>
        <p:spPr bwMode="auto">
          <a:xfrm>
            <a:off x="7418388" y="1821723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948"/>
          <p:cNvSpPr>
            <a:spLocks noChangeArrowheads="1"/>
          </p:cNvSpPr>
          <p:nvPr/>
        </p:nvSpPr>
        <p:spPr bwMode="auto">
          <a:xfrm>
            <a:off x="7418388" y="190903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Rectangle 949"/>
          <p:cNvSpPr>
            <a:spLocks noChangeArrowheads="1"/>
          </p:cNvSpPr>
          <p:nvPr/>
        </p:nvSpPr>
        <p:spPr bwMode="auto">
          <a:xfrm>
            <a:off x="7418388" y="1735998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Rectangle 950"/>
          <p:cNvSpPr>
            <a:spLocks noChangeArrowheads="1"/>
          </p:cNvSpPr>
          <p:nvPr/>
        </p:nvSpPr>
        <p:spPr bwMode="auto">
          <a:xfrm>
            <a:off x="7278688" y="1564548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Rectangle 951"/>
          <p:cNvSpPr>
            <a:spLocks noChangeArrowheads="1"/>
          </p:cNvSpPr>
          <p:nvPr/>
        </p:nvSpPr>
        <p:spPr bwMode="auto">
          <a:xfrm>
            <a:off x="7137401" y="1564548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952"/>
          <p:cNvSpPr>
            <a:spLocks noChangeArrowheads="1"/>
          </p:cNvSpPr>
          <p:nvPr/>
        </p:nvSpPr>
        <p:spPr bwMode="auto">
          <a:xfrm>
            <a:off x="7278688" y="1909035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Rectangle 953"/>
          <p:cNvSpPr>
            <a:spLocks noChangeArrowheads="1"/>
          </p:cNvSpPr>
          <p:nvPr/>
        </p:nvSpPr>
        <p:spPr bwMode="auto">
          <a:xfrm>
            <a:off x="7137401" y="1994760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Rectangle 954"/>
          <p:cNvSpPr>
            <a:spLocks noChangeArrowheads="1"/>
          </p:cNvSpPr>
          <p:nvPr/>
        </p:nvSpPr>
        <p:spPr bwMode="auto">
          <a:xfrm>
            <a:off x="7137401" y="208048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Rectangle 955"/>
          <p:cNvSpPr>
            <a:spLocks noChangeArrowheads="1"/>
          </p:cNvSpPr>
          <p:nvPr/>
        </p:nvSpPr>
        <p:spPr bwMode="auto">
          <a:xfrm>
            <a:off x="7137401" y="2166210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956"/>
          <p:cNvSpPr>
            <a:spLocks noChangeArrowheads="1"/>
          </p:cNvSpPr>
          <p:nvPr/>
        </p:nvSpPr>
        <p:spPr bwMode="auto">
          <a:xfrm>
            <a:off x="7137401" y="2253523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Rectangle 957"/>
          <p:cNvSpPr>
            <a:spLocks noChangeArrowheads="1"/>
          </p:cNvSpPr>
          <p:nvPr/>
        </p:nvSpPr>
        <p:spPr bwMode="auto">
          <a:xfrm>
            <a:off x="7137401" y="2339248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Rectangle 958"/>
          <p:cNvSpPr>
            <a:spLocks noChangeArrowheads="1"/>
          </p:cNvSpPr>
          <p:nvPr/>
        </p:nvSpPr>
        <p:spPr bwMode="auto">
          <a:xfrm>
            <a:off x="7137401" y="2424973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Rectangle 959"/>
          <p:cNvSpPr>
            <a:spLocks noChangeArrowheads="1"/>
          </p:cNvSpPr>
          <p:nvPr/>
        </p:nvSpPr>
        <p:spPr bwMode="auto">
          <a:xfrm>
            <a:off x="7418388" y="208048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Rectangle 960"/>
          <p:cNvSpPr>
            <a:spLocks noChangeArrowheads="1"/>
          </p:cNvSpPr>
          <p:nvPr/>
        </p:nvSpPr>
        <p:spPr bwMode="auto">
          <a:xfrm>
            <a:off x="7418388" y="2166210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Rectangle 961"/>
          <p:cNvSpPr>
            <a:spLocks noChangeArrowheads="1"/>
          </p:cNvSpPr>
          <p:nvPr/>
        </p:nvSpPr>
        <p:spPr bwMode="auto">
          <a:xfrm>
            <a:off x="7278688" y="2080485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Rectangle 962"/>
          <p:cNvSpPr>
            <a:spLocks noChangeArrowheads="1"/>
          </p:cNvSpPr>
          <p:nvPr/>
        </p:nvSpPr>
        <p:spPr bwMode="auto">
          <a:xfrm>
            <a:off x="7418388" y="1994760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963"/>
          <p:cNvSpPr>
            <a:spLocks noChangeArrowheads="1"/>
          </p:cNvSpPr>
          <p:nvPr/>
        </p:nvSpPr>
        <p:spPr bwMode="auto">
          <a:xfrm>
            <a:off x="7278688" y="1994760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964"/>
          <p:cNvSpPr>
            <a:spLocks noChangeArrowheads="1"/>
          </p:cNvSpPr>
          <p:nvPr/>
        </p:nvSpPr>
        <p:spPr bwMode="auto">
          <a:xfrm>
            <a:off x="7278688" y="2253523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Rectangle 965"/>
          <p:cNvSpPr>
            <a:spLocks noChangeArrowheads="1"/>
          </p:cNvSpPr>
          <p:nvPr/>
        </p:nvSpPr>
        <p:spPr bwMode="auto">
          <a:xfrm>
            <a:off x="7278688" y="2424973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Rectangle 966"/>
          <p:cNvSpPr>
            <a:spLocks noChangeArrowheads="1"/>
          </p:cNvSpPr>
          <p:nvPr/>
        </p:nvSpPr>
        <p:spPr bwMode="auto">
          <a:xfrm>
            <a:off x="7278688" y="2339248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Rectangle 967"/>
          <p:cNvSpPr>
            <a:spLocks noChangeArrowheads="1"/>
          </p:cNvSpPr>
          <p:nvPr/>
        </p:nvSpPr>
        <p:spPr bwMode="auto">
          <a:xfrm>
            <a:off x="7418388" y="2253523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968"/>
          <p:cNvSpPr>
            <a:spLocks noChangeArrowheads="1"/>
          </p:cNvSpPr>
          <p:nvPr/>
        </p:nvSpPr>
        <p:spPr bwMode="auto">
          <a:xfrm>
            <a:off x="7418388" y="2424973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969"/>
          <p:cNvSpPr>
            <a:spLocks noChangeArrowheads="1"/>
          </p:cNvSpPr>
          <p:nvPr/>
        </p:nvSpPr>
        <p:spPr bwMode="auto">
          <a:xfrm>
            <a:off x="7418388" y="2510698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970"/>
          <p:cNvSpPr>
            <a:spLocks noChangeArrowheads="1"/>
          </p:cNvSpPr>
          <p:nvPr/>
        </p:nvSpPr>
        <p:spPr bwMode="auto">
          <a:xfrm>
            <a:off x="7418388" y="2339248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Rectangle 971"/>
          <p:cNvSpPr>
            <a:spLocks noChangeArrowheads="1"/>
          </p:cNvSpPr>
          <p:nvPr/>
        </p:nvSpPr>
        <p:spPr bwMode="auto">
          <a:xfrm>
            <a:off x="7278688" y="2166210"/>
            <a:ext cx="13970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Rectangle 972"/>
          <p:cNvSpPr>
            <a:spLocks noChangeArrowheads="1"/>
          </p:cNvSpPr>
          <p:nvPr/>
        </p:nvSpPr>
        <p:spPr bwMode="auto">
          <a:xfrm>
            <a:off x="7278688" y="2510698"/>
            <a:ext cx="13970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Rectangle 973"/>
          <p:cNvSpPr>
            <a:spLocks noChangeArrowheads="1"/>
          </p:cNvSpPr>
          <p:nvPr/>
        </p:nvSpPr>
        <p:spPr bwMode="auto">
          <a:xfrm>
            <a:off x="7137401" y="190903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974"/>
          <p:cNvSpPr>
            <a:spLocks noChangeArrowheads="1"/>
          </p:cNvSpPr>
          <p:nvPr/>
        </p:nvSpPr>
        <p:spPr bwMode="auto">
          <a:xfrm>
            <a:off x="7137401" y="2510698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Rectangle 975"/>
          <p:cNvSpPr>
            <a:spLocks noChangeArrowheads="1"/>
          </p:cNvSpPr>
          <p:nvPr/>
        </p:nvSpPr>
        <p:spPr bwMode="auto">
          <a:xfrm>
            <a:off x="7559676" y="2598010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Rectangle 976"/>
          <p:cNvSpPr>
            <a:spLocks noChangeArrowheads="1"/>
          </p:cNvSpPr>
          <p:nvPr/>
        </p:nvSpPr>
        <p:spPr bwMode="auto">
          <a:xfrm>
            <a:off x="7418388" y="2598010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Rectangle 977"/>
          <p:cNvSpPr>
            <a:spLocks noChangeArrowheads="1"/>
          </p:cNvSpPr>
          <p:nvPr/>
        </p:nvSpPr>
        <p:spPr bwMode="auto">
          <a:xfrm>
            <a:off x="7278688" y="2598010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Rectangle 978"/>
          <p:cNvSpPr>
            <a:spLocks noChangeArrowheads="1"/>
          </p:cNvSpPr>
          <p:nvPr/>
        </p:nvSpPr>
        <p:spPr bwMode="auto">
          <a:xfrm>
            <a:off x="7278688" y="2769460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Rectangle 979"/>
          <p:cNvSpPr>
            <a:spLocks noChangeArrowheads="1"/>
          </p:cNvSpPr>
          <p:nvPr/>
        </p:nvSpPr>
        <p:spPr bwMode="auto">
          <a:xfrm>
            <a:off x="7418388" y="2769460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Rectangle 980"/>
          <p:cNvSpPr>
            <a:spLocks noChangeArrowheads="1"/>
          </p:cNvSpPr>
          <p:nvPr/>
        </p:nvSpPr>
        <p:spPr bwMode="auto">
          <a:xfrm>
            <a:off x="7559676" y="2769460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Rectangle 981"/>
          <p:cNvSpPr>
            <a:spLocks noChangeArrowheads="1"/>
          </p:cNvSpPr>
          <p:nvPr/>
        </p:nvSpPr>
        <p:spPr bwMode="auto">
          <a:xfrm>
            <a:off x="7418388" y="285518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Rectangle 982"/>
          <p:cNvSpPr>
            <a:spLocks noChangeArrowheads="1"/>
          </p:cNvSpPr>
          <p:nvPr/>
        </p:nvSpPr>
        <p:spPr bwMode="auto">
          <a:xfrm>
            <a:off x="7418388" y="2683735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Rectangle 983"/>
          <p:cNvSpPr>
            <a:spLocks noChangeArrowheads="1"/>
          </p:cNvSpPr>
          <p:nvPr/>
        </p:nvSpPr>
        <p:spPr bwMode="auto">
          <a:xfrm>
            <a:off x="7559676" y="2683735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Rectangle 984"/>
          <p:cNvSpPr>
            <a:spLocks noChangeArrowheads="1"/>
          </p:cNvSpPr>
          <p:nvPr/>
        </p:nvSpPr>
        <p:spPr bwMode="auto">
          <a:xfrm>
            <a:off x="7278688" y="2683735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Rectangle 985"/>
          <p:cNvSpPr>
            <a:spLocks noChangeArrowheads="1"/>
          </p:cNvSpPr>
          <p:nvPr/>
        </p:nvSpPr>
        <p:spPr bwMode="auto">
          <a:xfrm>
            <a:off x="7137401" y="2683735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Rectangle 986"/>
          <p:cNvSpPr>
            <a:spLocks noChangeArrowheads="1"/>
          </p:cNvSpPr>
          <p:nvPr/>
        </p:nvSpPr>
        <p:spPr bwMode="auto">
          <a:xfrm>
            <a:off x="7137401" y="2769460"/>
            <a:ext cx="1412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Rectangle 987"/>
          <p:cNvSpPr>
            <a:spLocks noChangeArrowheads="1"/>
          </p:cNvSpPr>
          <p:nvPr/>
        </p:nvSpPr>
        <p:spPr bwMode="auto">
          <a:xfrm>
            <a:off x="7137401" y="2598010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Rectangle 988"/>
          <p:cNvSpPr>
            <a:spLocks noChangeArrowheads="1"/>
          </p:cNvSpPr>
          <p:nvPr/>
        </p:nvSpPr>
        <p:spPr bwMode="auto">
          <a:xfrm>
            <a:off x="7137401" y="285518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989"/>
          <p:cNvSpPr>
            <a:spLocks noChangeArrowheads="1"/>
          </p:cNvSpPr>
          <p:nvPr/>
        </p:nvSpPr>
        <p:spPr bwMode="auto">
          <a:xfrm>
            <a:off x="7278688" y="2855185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Rectangle 990"/>
          <p:cNvSpPr>
            <a:spLocks noChangeArrowheads="1"/>
          </p:cNvSpPr>
          <p:nvPr/>
        </p:nvSpPr>
        <p:spPr bwMode="auto">
          <a:xfrm>
            <a:off x="7559676" y="2855185"/>
            <a:ext cx="1412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Rectangle 991"/>
          <p:cNvSpPr>
            <a:spLocks noChangeArrowheads="1"/>
          </p:cNvSpPr>
          <p:nvPr/>
        </p:nvSpPr>
        <p:spPr bwMode="auto">
          <a:xfrm>
            <a:off x="7700963" y="2598010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Rectangle 992"/>
          <p:cNvSpPr>
            <a:spLocks noChangeArrowheads="1"/>
          </p:cNvSpPr>
          <p:nvPr/>
        </p:nvSpPr>
        <p:spPr bwMode="auto">
          <a:xfrm>
            <a:off x="7700963" y="2769460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Rectangle 993"/>
          <p:cNvSpPr>
            <a:spLocks noChangeArrowheads="1"/>
          </p:cNvSpPr>
          <p:nvPr/>
        </p:nvSpPr>
        <p:spPr bwMode="auto">
          <a:xfrm>
            <a:off x="7700963" y="2683735"/>
            <a:ext cx="13970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994"/>
          <p:cNvSpPr>
            <a:spLocks noChangeArrowheads="1"/>
          </p:cNvSpPr>
          <p:nvPr/>
        </p:nvSpPr>
        <p:spPr bwMode="auto">
          <a:xfrm>
            <a:off x="7700963" y="2855185"/>
            <a:ext cx="13970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Rectangle 995"/>
          <p:cNvSpPr>
            <a:spLocks noChangeArrowheads="1"/>
          </p:cNvSpPr>
          <p:nvPr/>
        </p:nvSpPr>
        <p:spPr bwMode="auto">
          <a:xfrm>
            <a:off x="7559676" y="2510698"/>
            <a:ext cx="1412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Rectangle 996"/>
          <p:cNvSpPr>
            <a:spLocks noChangeArrowheads="1"/>
          </p:cNvSpPr>
          <p:nvPr/>
        </p:nvSpPr>
        <p:spPr bwMode="auto">
          <a:xfrm>
            <a:off x="6988176" y="1318485"/>
            <a:ext cx="1003300" cy="1793875"/>
          </a:xfrm>
          <a:prstGeom prst="rect">
            <a:avLst/>
          </a:prstGeom>
          <a:noFill/>
          <a:ln w="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997"/>
          <p:cNvSpPr>
            <a:spLocks/>
          </p:cNvSpPr>
          <p:nvPr/>
        </p:nvSpPr>
        <p:spPr bwMode="auto">
          <a:xfrm>
            <a:off x="7700963" y="1477235"/>
            <a:ext cx="139700" cy="87313"/>
          </a:xfrm>
          <a:custGeom>
            <a:avLst/>
            <a:gdLst>
              <a:gd name="T0" fmla="*/ 265 w 265"/>
              <a:gd name="T1" fmla="*/ 164 h 164"/>
              <a:gd name="T2" fmla="*/ 265 w 265"/>
              <a:gd name="T3" fmla="*/ 0 h 164"/>
              <a:gd name="T4" fmla="*/ 0 w 265"/>
              <a:gd name="T5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" h="164">
                <a:moveTo>
                  <a:pt x="265" y="164"/>
                </a:moveTo>
                <a:lnTo>
                  <a:pt x="265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998"/>
          <p:cNvSpPr>
            <a:spLocks noChangeShapeType="1"/>
          </p:cNvSpPr>
          <p:nvPr/>
        </p:nvSpPr>
        <p:spPr bwMode="auto">
          <a:xfrm>
            <a:off x="7700963" y="156454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999"/>
          <p:cNvSpPr>
            <a:spLocks noChangeShapeType="1"/>
          </p:cNvSpPr>
          <p:nvPr/>
        </p:nvSpPr>
        <p:spPr bwMode="auto">
          <a:xfrm flipV="1">
            <a:off x="7840663" y="16502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0"/>
          <p:cNvSpPr>
            <a:spLocks noChangeShapeType="1"/>
          </p:cNvSpPr>
          <p:nvPr/>
        </p:nvSpPr>
        <p:spPr bwMode="auto">
          <a:xfrm>
            <a:off x="7700963" y="16502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01"/>
          <p:cNvSpPr>
            <a:spLocks noChangeShapeType="1"/>
          </p:cNvSpPr>
          <p:nvPr/>
        </p:nvSpPr>
        <p:spPr bwMode="auto">
          <a:xfrm>
            <a:off x="7700963" y="182172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02"/>
          <p:cNvSpPr>
            <a:spLocks noChangeShapeType="1"/>
          </p:cNvSpPr>
          <p:nvPr/>
        </p:nvSpPr>
        <p:spPr bwMode="auto">
          <a:xfrm flipV="1">
            <a:off x="7840663" y="182172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03"/>
          <p:cNvSpPr>
            <a:spLocks noChangeShapeType="1"/>
          </p:cNvSpPr>
          <p:nvPr/>
        </p:nvSpPr>
        <p:spPr bwMode="auto">
          <a:xfrm>
            <a:off x="7700963" y="190903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04"/>
          <p:cNvSpPr>
            <a:spLocks noChangeShapeType="1"/>
          </p:cNvSpPr>
          <p:nvPr/>
        </p:nvSpPr>
        <p:spPr bwMode="auto">
          <a:xfrm flipV="1">
            <a:off x="7840663" y="173599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05"/>
          <p:cNvSpPr>
            <a:spLocks noChangeShapeType="1"/>
          </p:cNvSpPr>
          <p:nvPr/>
        </p:nvSpPr>
        <p:spPr bwMode="auto">
          <a:xfrm flipH="1">
            <a:off x="7700963" y="165027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06"/>
          <p:cNvSpPr>
            <a:spLocks noChangeShapeType="1"/>
          </p:cNvSpPr>
          <p:nvPr/>
        </p:nvSpPr>
        <p:spPr bwMode="auto">
          <a:xfrm>
            <a:off x="7700963" y="173599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07"/>
          <p:cNvSpPr>
            <a:spLocks noChangeShapeType="1"/>
          </p:cNvSpPr>
          <p:nvPr/>
        </p:nvSpPr>
        <p:spPr bwMode="auto">
          <a:xfrm flipV="1">
            <a:off x="7700963" y="173599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08"/>
          <p:cNvSpPr>
            <a:spLocks noChangeShapeType="1"/>
          </p:cNvSpPr>
          <p:nvPr/>
        </p:nvSpPr>
        <p:spPr bwMode="auto">
          <a:xfrm flipH="1">
            <a:off x="7700963" y="182172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09"/>
          <p:cNvSpPr>
            <a:spLocks noChangeShapeType="1"/>
          </p:cNvSpPr>
          <p:nvPr/>
        </p:nvSpPr>
        <p:spPr bwMode="auto">
          <a:xfrm flipV="1">
            <a:off x="7840663" y="15645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010"/>
          <p:cNvSpPr>
            <a:spLocks noChangeShapeType="1"/>
          </p:cNvSpPr>
          <p:nvPr/>
        </p:nvSpPr>
        <p:spPr bwMode="auto">
          <a:xfrm flipV="1">
            <a:off x="7700963" y="15645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011"/>
          <p:cNvSpPr>
            <a:spLocks noChangeShapeType="1"/>
          </p:cNvSpPr>
          <p:nvPr/>
        </p:nvSpPr>
        <p:spPr bwMode="auto">
          <a:xfrm>
            <a:off x="7700963" y="19947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012"/>
          <p:cNvSpPr>
            <a:spLocks noChangeShapeType="1"/>
          </p:cNvSpPr>
          <p:nvPr/>
        </p:nvSpPr>
        <p:spPr bwMode="auto">
          <a:xfrm flipH="1">
            <a:off x="7700963" y="216621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1013"/>
          <p:cNvSpPr>
            <a:spLocks noChangeShapeType="1"/>
          </p:cNvSpPr>
          <p:nvPr/>
        </p:nvSpPr>
        <p:spPr bwMode="auto">
          <a:xfrm flipV="1">
            <a:off x="7840663" y="19947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1014"/>
          <p:cNvSpPr>
            <a:spLocks noChangeShapeType="1"/>
          </p:cNvSpPr>
          <p:nvPr/>
        </p:nvSpPr>
        <p:spPr bwMode="auto">
          <a:xfrm flipV="1">
            <a:off x="7840663" y="20804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1015"/>
          <p:cNvSpPr>
            <a:spLocks noChangeShapeType="1"/>
          </p:cNvSpPr>
          <p:nvPr/>
        </p:nvSpPr>
        <p:spPr bwMode="auto">
          <a:xfrm flipH="1">
            <a:off x="7700963" y="199476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016"/>
          <p:cNvSpPr>
            <a:spLocks noChangeShapeType="1"/>
          </p:cNvSpPr>
          <p:nvPr/>
        </p:nvSpPr>
        <p:spPr bwMode="auto">
          <a:xfrm>
            <a:off x="7700963" y="208048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017"/>
          <p:cNvSpPr>
            <a:spLocks noChangeShapeType="1"/>
          </p:cNvSpPr>
          <p:nvPr/>
        </p:nvSpPr>
        <p:spPr bwMode="auto">
          <a:xfrm flipV="1">
            <a:off x="7700963" y="20804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1018"/>
          <p:cNvSpPr>
            <a:spLocks noChangeShapeType="1"/>
          </p:cNvSpPr>
          <p:nvPr/>
        </p:nvSpPr>
        <p:spPr bwMode="auto">
          <a:xfrm flipV="1">
            <a:off x="7840663" y="225352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019"/>
          <p:cNvSpPr>
            <a:spLocks noChangeShapeType="1"/>
          </p:cNvSpPr>
          <p:nvPr/>
        </p:nvSpPr>
        <p:spPr bwMode="auto">
          <a:xfrm>
            <a:off x="7700963" y="225352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1020"/>
          <p:cNvSpPr>
            <a:spLocks noChangeShapeType="1"/>
          </p:cNvSpPr>
          <p:nvPr/>
        </p:nvSpPr>
        <p:spPr bwMode="auto">
          <a:xfrm>
            <a:off x="7700963" y="24249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1021"/>
          <p:cNvSpPr>
            <a:spLocks noChangeShapeType="1"/>
          </p:cNvSpPr>
          <p:nvPr/>
        </p:nvSpPr>
        <p:spPr bwMode="auto">
          <a:xfrm flipV="1">
            <a:off x="7840663" y="24249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1022"/>
          <p:cNvSpPr>
            <a:spLocks noChangeShapeType="1"/>
          </p:cNvSpPr>
          <p:nvPr/>
        </p:nvSpPr>
        <p:spPr bwMode="auto">
          <a:xfrm>
            <a:off x="7700963" y="251069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023"/>
          <p:cNvSpPr>
            <a:spLocks noChangeShapeType="1"/>
          </p:cNvSpPr>
          <p:nvPr/>
        </p:nvSpPr>
        <p:spPr bwMode="auto">
          <a:xfrm flipV="1">
            <a:off x="7840663" y="23392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1024"/>
          <p:cNvSpPr>
            <a:spLocks noChangeShapeType="1"/>
          </p:cNvSpPr>
          <p:nvPr/>
        </p:nvSpPr>
        <p:spPr bwMode="auto">
          <a:xfrm>
            <a:off x="7700963" y="233924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1025"/>
          <p:cNvSpPr>
            <a:spLocks noChangeShapeType="1"/>
          </p:cNvSpPr>
          <p:nvPr/>
        </p:nvSpPr>
        <p:spPr bwMode="auto">
          <a:xfrm flipV="1">
            <a:off x="7700963" y="23392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1026"/>
          <p:cNvSpPr>
            <a:spLocks noChangeShapeType="1"/>
          </p:cNvSpPr>
          <p:nvPr/>
        </p:nvSpPr>
        <p:spPr bwMode="auto">
          <a:xfrm flipH="1">
            <a:off x="7700963" y="242497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1027"/>
          <p:cNvSpPr>
            <a:spLocks noChangeShapeType="1"/>
          </p:cNvSpPr>
          <p:nvPr/>
        </p:nvSpPr>
        <p:spPr bwMode="auto">
          <a:xfrm>
            <a:off x="7700963" y="225352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1028"/>
          <p:cNvSpPr>
            <a:spLocks noChangeShapeType="1"/>
          </p:cNvSpPr>
          <p:nvPr/>
        </p:nvSpPr>
        <p:spPr bwMode="auto">
          <a:xfrm>
            <a:off x="7700963" y="216621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1029"/>
          <p:cNvSpPr>
            <a:spLocks noChangeShapeType="1"/>
          </p:cNvSpPr>
          <p:nvPr/>
        </p:nvSpPr>
        <p:spPr bwMode="auto">
          <a:xfrm flipV="1">
            <a:off x="7840663" y="216621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030"/>
          <p:cNvSpPr>
            <a:spLocks noChangeShapeType="1"/>
          </p:cNvSpPr>
          <p:nvPr/>
        </p:nvSpPr>
        <p:spPr bwMode="auto">
          <a:xfrm flipV="1">
            <a:off x="7700963" y="19090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031"/>
          <p:cNvSpPr>
            <a:spLocks noChangeShapeType="1"/>
          </p:cNvSpPr>
          <p:nvPr/>
        </p:nvSpPr>
        <p:spPr bwMode="auto">
          <a:xfrm flipV="1">
            <a:off x="7840663" y="19090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032"/>
          <p:cNvSpPr>
            <a:spLocks noChangeShapeType="1"/>
          </p:cNvSpPr>
          <p:nvPr/>
        </p:nvSpPr>
        <p:spPr bwMode="auto">
          <a:xfrm>
            <a:off x="7418388" y="1477235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033"/>
          <p:cNvSpPr>
            <a:spLocks noChangeShapeType="1"/>
          </p:cNvSpPr>
          <p:nvPr/>
        </p:nvSpPr>
        <p:spPr bwMode="auto">
          <a:xfrm flipV="1">
            <a:off x="7559676" y="1477235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034"/>
          <p:cNvSpPr>
            <a:spLocks noChangeShapeType="1"/>
          </p:cNvSpPr>
          <p:nvPr/>
        </p:nvSpPr>
        <p:spPr bwMode="auto">
          <a:xfrm flipH="1">
            <a:off x="7418388" y="14772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1035"/>
          <p:cNvSpPr>
            <a:spLocks noChangeShapeType="1"/>
          </p:cNvSpPr>
          <p:nvPr/>
        </p:nvSpPr>
        <p:spPr bwMode="auto">
          <a:xfrm>
            <a:off x="7418388" y="156454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036"/>
          <p:cNvSpPr>
            <a:spLocks noChangeShapeType="1"/>
          </p:cNvSpPr>
          <p:nvPr/>
        </p:nvSpPr>
        <p:spPr bwMode="auto">
          <a:xfrm>
            <a:off x="7278688" y="1477235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1037"/>
          <p:cNvSpPr>
            <a:spLocks noChangeShapeType="1"/>
          </p:cNvSpPr>
          <p:nvPr/>
        </p:nvSpPr>
        <p:spPr bwMode="auto">
          <a:xfrm>
            <a:off x="7278688" y="16502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1038"/>
          <p:cNvSpPr>
            <a:spLocks noChangeShapeType="1"/>
          </p:cNvSpPr>
          <p:nvPr/>
        </p:nvSpPr>
        <p:spPr bwMode="auto">
          <a:xfrm>
            <a:off x="7278688" y="182172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1039"/>
          <p:cNvSpPr>
            <a:spLocks noChangeShapeType="1"/>
          </p:cNvSpPr>
          <p:nvPr/>
        </p:nvSpPr>
        <p:spPr bwMode="auto">
          <a:xfrm>
            <a:off x="7278688" y="173599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1040"/>
          <p:cNvSpPr>
            <a:spLocks noChangeShapeType="1"/>
          </p:cNvSpPr>
          <p:nvPr/>
        </p:nvSpPr>
        <p:spPr bwMode="auto">
          <a:xfrm flipV="1">
            <a:off x="7559676" y="16502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1041"/>
          <p:cNvSpPr>
            <a:spLocks noChangeShapeType="1"/>
          </p:cNvSpPr>
          <p:nvPr/>
        </p:nvSpPr>
        <p:spPr bwMode="auto">
          <a:xfrm flipV="1">
            <a:off x="7418388" y="16502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1042"/>
          <p:cNvSpPr>
            <a:spLocks noChangeShapeType="1"/>
          </p:cNvSpPr>
          <p:nvPr/>
        </p:nvSpPr>
        <p:spPr bwMode="auto">
          <a:xfrm>
            <a:off x="7418388" y="182172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1043"/>
          <p:cNvSpPr>
            <a:spLocks noChangeShapeType="1"/>
          </p:cNvSpPr>
          <p:nvPr/>
        </p:nvSpPr>
        <p:spPr bwMode="auto">
          <a:xfrm flipV="1">
            <a:off x="7559676" y="182172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1044"/>
          <p:cNvSpPr>
            <a:spLocks noChangeShapeType="1"/>
          </p:cNvSpPr>
          <p:nvPr/>
        </p:nvSpPr>
        <p:spPr bwMode="auto">
          <a:xfrm>
            <a:off x="7418388" y="19090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1045"/>
          <p:cNvSpPr>
            <a:spLocks noChangeShapeType="1"/>
          </p:cNvSpPr>
          <p:nvPr/>
        </p:nvSpPr>
        <p:spPr bwMode="auto">
          <a:xfrm flipH="1">
            <a:off x="7418388" y="165027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1046"/>
          <p:cNvSpPr>
            <a:spLocks noChangeShapeType="1"/>
          </p:cNvSpPr>
          <p:nvPr/>
        </p:nvSpPr>
        <p:spPr bwMode="auto">
          <a:xfrm flipH="1">
            <a:off x="7418388" y="173599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1047"/>
          <p:cNvSpPr>
            <a:spLocks noChangeShapeType="1"/>
          </p:cNvSpPr>
          <p:nvPr/>
        </p:nvSpPr>
        <p:spPr bwMode="auto">
          <a:xfrm flipV="1">
            <a:off x="7418388" y="173599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1048"/>
          <p:cNvSpPr>
            <a:spLocks noChangeShapeType="1"/>
          </p:cNvSpPr>
          <p:nvPr/>
        </p:nvSpPr>
        <p:spPr bwMode="auto">
          <a:xfrm flipH="1">
            <a:off x="7418388" y="182172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1049"/>
          <p:cNvSpPr>
            <a:spLocks noChangeShapeType="1"/>
          </p:cNvSpPr>
          <p:nvPr/>
        </p:nvSpPr>
        <p:spPr bwMode="auto">
          <a:xfrm>
            <a:off x="7559676" y="173599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1050"/>
          <p:cNvSpPr>
            <a:spLocks noChangeShapeType="1"/>
          </p:cNvSpPr>
          <p:nvPr/>
        </p:nvSpPr>
        <p:spPr bwMode="auto">
          <a:xfrm flipH="1">
            <a:off x="7278688" y="165027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1051"/>
          <p:cNvSpPr>
            <a:spLocks noChangeShapeType="1"/>
          </p:cNvSpPr>
          <p:nvPr/>
        </p:nvSpPr>
        <p:spPr bwMode="auto">
          <a:xfrm flipV="1">
            <a:off x="7278688" y="15645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1052"/>
          <p:cNvSpPr>
            <a:spLocks noChangeShapeType="1"/>
          </p:cNvSpPr>
          <p:nvPr/>
        </p:nvSpPr>
        <p:spPr bwMode="auto">
          <a:xfrm>
            <a:off x="7278688" y="173599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1053"/>
          <p:cNvSpPr>
            <a:spLocks noChangeShapeType="1"/>
          </p:cNvSpPr>
          <p:nvPr/>
        </p:nvSpPr>
        <p:spPr bwMode="auto">
          <a:xfrm flipH="1">
            <a:off x="7278688" y="156454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054"/>
          <p:cNvSpPr>
            <a:spLocks noChangeShapeType="1"/>
          </p:cNvSpPr>
          <p:nvPr/>
        </p:nvSpPr>
        <p:spPr bwMode="auto">
          <a:xfrm>
            <a:off x="7278688" y="190903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055"/>
          <p:cNvSpPr>
            <a:spLocks noChangeShapeType="1"/>
          </p:cNvSpPr>
          <p:nvPr/>
        </p:nvSpPr>
        <p:spPr bwMode="auto">
          <a:xfrm>
            <a:off x="7278688" y="182172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1056"/>
          <p:cNvSpPr>
            <a:spLocks noChangeShapeType="1"/>
          </p:cNvSpPr>
          <p:nvPr/>
        </p:nvSpPr>
        <p:spPr bwMode="auto">
          <a:xfrm flipH="1">
            <a:off x="7278688" y="147723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1057"/>
          <p:cNvSpPr>
            <a:spLocks noChangeShapeType="1"/>
          </p:cNvSpPr>
          <p:nvPr/>
        </p:nvSpPr>
        <p:spPr bwMode="auto">
          <a:xfrm flipV="1">
            <a:off x="7418388" y="15645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1058"/>
          <p:cNvSpPr>
            <a:spLocks noChangeShapeType="1"/>
          </p:cNvSpPr>
          <p:nvPr/>
        </p:nvSpPr>
        <p:spPr bwMode="auto">
          <a:xfrm>
            <a:off x="7559676" y="15645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1059"/>
          <p:cNvSpPr>
            <a:spLocks/>
          </p:cNvSpPr>
          <p:nvPr/>
        </p:nvSpPr>
        <p:spPr bwMode="auto">
          <a:xfrm>
            <a:off x="7137401" y="1477235"/>
            <a:ext cx="141288" cy="87313"/>
          </a:xfrm>
          <a:custGeom>
            <a:avLst/>
            <a:gdLst>
              <a:gd name="T0" fmla="*/ 267 w 267"/>
              <a:gd name="T1" fmla="*/ 0 h 164"/>
              <a:gd name="T2" fmla="*/ 0 w 267"/>
              <a:gd name="T3" fmla="*/ 0 h 164"/>
              <a:gd name="T4" fmla="*/ 0 w 267"/>
              <a:gd name="T5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7" h="164">
                <a:moveTo>
                  <a:pt x="267" y="0"/>
                </a:moveTo>
                <a:lnTo>
                  <a:pt x="0" y="0"/>
                </a:lnTo>
                <a:lnTo>
                  <a:pt x="0" y="164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060"/>
          <p:cNvSpPr>
            <a:spLocks noChangeShapeType="1"/>
          </p:cNvSpPr>
          <p:nvPr/>
        </p:nvSpPr>
        <p:spPr bwMode="auto">
          <a:xfrm>
            <a:off x="7137401" y="15645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1061"/>
          <p:cNvSpPr>
            <a:spLocks noChangeShapeType="1"/>
          </p:cNvSpPr>
          <p:nvPr/>
        </p:nvSpPr>
        <p:spPr bwMode="auto">
          <a:xfrm>
            <a:off x="7137401" y="16502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1062"/>
          <p:cNvSpPr>
            <a:spLocks noChangeShapeType="1"/>
          </p:cNvSpPr>
          <p:nvPr/>
        </p:nvSpPr>
        <p:spPr bwMode="auto">
          <a:xfrm>
            <a:off x="7137401" y="173599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1063"/>
          <p:cNvSpPr>
            <a:spLocks noChangeShapeType="1"/>
          </p:cNvSpPr>
          <p:nvPr/>
        </p:nvSpPr>
        <p:spPr bwMode="auto">
          <a:xfrm>
            <a:off x="7137401" y="182172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1064"/>
          <p:cNvSpPr>
            <a:spLocks noChangeShapeType="1"/>
          </p:cNvSpPr>
          <p:nvPr/>
        </p:nvSpPr>
        <p:spPr bwMode="auto">
          <a:xfrm>
            <a:off x="7137401" y="19947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1065"/>
          <p:cNvSpPr>
            <a:spLocks noChangeShapeType="1"/>
          </p:cNvSpPr>
          <p:nvPr/>
        </p:nvSpPr>
        <p:spPr bwMode="auto">
          <a:xfrm>
            <a:off x="7137401" y="20804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1066"/>
          <p:cNvSpPr>
            <a:spLocks noChangeShapeType="1"/>
          </p:cNvSpPr>
          <p:nvPr/>
        </p:nvSpPr>
        <p:spPr bwMode="auto">
          <a:xfrm>
            <a:off x="7137401" y="216621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1067"/>
          <p:cNvSpPr>
            <a:spLocks noChangeShapeType="1"/>
          </p:cNvSpPr>
          <p:nvPr/>
        </p:nvSpPr>
        <p:spPr bwMode="auto">
          <a:xfrm>
            <a:off x="7137401" y="225352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1068"/>
          <p:cNvSpPr>
            <a:spLocks noChangeShapeType="1"/>
          </p:cNvSpPr>
          <p:nvPr/>
        </p:nvSpPr>
        <p:spPr bwMode="auto">
          <a:xfrm>
            <a:off x="7137401" y="23392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1069"/>
          <p:cNvSpPr>
            <a:spLocks noChangeShapeType="1"/>
          </p:cNvSpPr>
          <p:nvPr/>
        </p:nvSpPr>
        <p:spPr bwMode="auto">
          <a:xfrm>
            <a:off x="7137401" y="24249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70"/>
          <p:cNvSpPr>
            <a:spLocks noChangeShapeType="1"/>
          </p:cNvSpPr>
          <p:nvPr/>
        </p:nvSpPr>
        <p:spPr bwMode="auto">
          <a:xfrm flipH="1">
            <a:off x="7418388" y="21662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1071"/>
          <p:cNvSpPr>
            <a:spLocks noChangeShapeType="1"/>
          </p:cNvSpPr>
          <p:nvPr/>
        </p:nvSpPr>
        <p:spPr bwMode="auto">
          <a:xfrm flipV="1">
            <a:off x="7418388" y="20804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1072"/>
          <p:cNvSpPr>
            <a:spLocks noChangeShapeType="1"/>
          </p:cNvSpPr>
          <p:nvPr/>
        </p:nvSpPr>
        <p:spPr bwMode="auto">
          <a:xfrm>
            <a:off x="7418388" y="208048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1073"/>
          <p:cNvSpPr>
            <a:spLocks noChangeShapeType="1"/>
          </p:cNvSpPr>
          <p:nvPr/>
        </p:nvSpPr>
        <p:spPr bwMode="auto">
          <a:xfrm>
            <a:off x="7559676" y="20804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1074"/>
          <p:cNvSpPr>
            <a:spLocks noChangeShapeType="1"/>
          </p:cNvSpPr>
          <p:nvPr/>
        </p:nvSpPr>
        <p:spPr bwMode="auto">
          <a:xfrm flipV="1">
            <a:off x="7559676" y="19947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1075"/>
          <p:cNvSpPr>
            <a:spLocks noChangeShapeType="1"/>
          </p:cNvSpPr>
          <p:nvPr/>
        </p:nvSpPr>
        <p:spPr bwMode="auto">
          <a:xfrm flipH="1">
            <a:off x="7418388" y="199476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1076"/>
          <p:cNvSpPr>
            <a:spLocks noChangeShapeType="1"/>
          </p:cNvSpPr>
          <p:nvPr/>
        </p:nvSpPr>
        <p:spPr bwMode="auto">
          <a:xfrm>
            <a:off x="7418388" y="19947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1077"/>
          <p:cNvSpPr>
            <a:spLocks noChangeShapeType="1"/>
          </p:cNvSpPr>
          <p:nvPr/>
        </p:nvSpPr>
        <p:spPr bwMode="auto">
          <a:xfrm>
            <a:off x="7278688" y="20804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1078"/>
          <p:cNvSpPr>
            <a:spLocks noChangeShapeType="1"/>
          </p:cNvSpPr>
          <p:nvPr/>
        </p:nvSpPr>
        <p:spPr bwMode="auto">
          <a:xfrm flipV="1">
            <a:off x="7278688" y="19947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1079"/>
          <p:cNvSpPr>
            <a:spLocks noChangeShapeType="1"/>
          </p:cNvSpPr>
          <p:nvPr/>
        </p:nvSpPr>
        <p:spPr bwMode="auto">
          <a:xfrm flipV="1">
            <a:off x="7278688" y="225352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Line 1080"/>
          <p:cNvSpPr>
            <a:spLocks noChangeShapeType="1"/>
          </p:cNvSpPr>
          <p:nvPr/>
        </p:nvSpPr>
        <p:spPr bwMode="auto">
          <a:xfrm flipV="1">
            <a:off x="7278688" y="24249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Line 1081"/>
          <p:cNvSpPr>
            <a:spLocks noChangeShapeType="1"/>
          </p:cNvSpPr>
          <p:nvPr/>
        </p:nvSpPr>
        <p:spPr bwMode="auto">
          <a:xfrm>
            <a:off x="7278688" y="23392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1082"/>
          <p:cNvSpPr>
            <a:spLocks noChangeShapeType="1"/>
          </p:cNvSpPr>
          <p:nvPr/>
        </p:nvSpPr>
        <p:spPr bwMode="auto">
          <a:xfrm flipV="1">
            <a:off x="7559676" y="225352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1083"/>
          <p:cNvSpPr>
            <a:spLocks noChangeShapeType="1"/>
          </p:cNvSpPr>
          <p:nvPr/>
        </p:nvSpPr>
        <p:spPr bwMode="auto">
          <a:xfrm>
            <a:off x="7418388" y="225352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1084"/>
          <p:cNvSpPr>
            <a:spLocks noChangeShapeType="1"/>
          </p:cNvSpPr>
          <p:nvPr/>
        </p:nvSpPr>
        <p:spPr bwMode="auto">
          <a:xfrm>
            <a:off x="7418388" y="24249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1085"/>
          <p:cNvSpPr>
            <a:spLocks noChangeShapeType="1"/>
          </p:cNvSpPr>
          <p:nvPr/>
        </p:nvSpPr>
        <p:spPr bwMode="auto">
          <a:xfrm flipV="1">
            <a:off x="7559676" y="242497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1086"/>
          <p:cNvSpPr>
            <a:spLocks noChangeShapeType="1"/>
          </p:cNvSpPr>
          <p:nvPr/>
        </p:nvSpPr>
        <p:spPr bwMode="auto">
          <a:xfrm flipH="1">
            <a:off x="7418388" y="251069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1087"/>
          <p:cNvSpPr>
            <a:spLocks noChangeShapeType="1"/>
          </p:cNvSpPr>
          <p:nvPr/>
        </p:nvSpPr>
        <p:spPr bwMode="auto">
          <a:xfrm>
            <a:off x="7559676" y="23392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1088"/>
          <p:cNvSpPr>
            <a:spLocks noChangeShapeType="1"/>
          </p:cNvSpPr>
          <p:nvPr/>
        </p:nvSpPr>
        <p:spPr bwMode="auto">
          <a:xfrm>
            <a:off x="7418388" y="233924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1089"/>
          <p:cNvSpPr>
            <a:spLocks noChangeShapeType="1"/>
          </p:cNvSpPr>
          <p:nvPr/>
        </p:nvSpPr>
        <p:spPr bwMode="auto">
          <a:xfrm flipV="1">
            <a:off x="7418388" y="233924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1090"/>
          <p:cNvSpPr>
            <a:spLocks noChangeShapeType="1"/>
          </p:cNvSpPr>
          <p:nvPr/>
        </p:nvSpPr>
        <p:spPr bwMode="auto">
          <a:xfrm flipH="1">
            <a:off x="7418388" y="242497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1091"/>
          <p:cNvSpPr>
            <a:spLocks noChangeShapeType="1"/>
          </p:cNvSpPr>
          <p:nvPr/>
        </p:nvSpPr>
        <p:spPr bwMode="auto">
          <a:xfrm>
            <a:off x="7418388" y="225352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Line 1092"/>
          <p:cNvSpPr>
            <a:spLocks noChangeShapeType="1"/>
          </p:cNvSpPr>
          <p:nvPr/>
        </p:nvSpPr>
        <p:spPr bwMode="auto">
          <a:xfrm flipV="1">
            <a:off x="7278688" y="216621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Line 1093"/>
          <p:cNvSpPr>
            <a:spLocks noChangeShapeType="1"/>
          </p:cNvSpPr>
          <p:nvPr/>
        </p:nvSpPr>
        <p:spPr bwMode="auto">
          <a:xfrm>
            <a:off x="7278688" y="216621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Line 1094"/>
          <p:cNvSpPr>
            <a:spLocks noChangeShapeType="1"/>
          </p:cNvSpPr>
          <p:nvPr/>
        </p:nvSpPr>
        <p:spPr bwMode="auto">
          <a:xfrm>
            <a:off x="7418388" y="216621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1095"/>
          <p:cNvSpPr>
            <a:spLocks noChangeShapeType="1"/>
          </p:cNvSpPr>
          <p:nvPr/>
        </p:nvSpPr>
        <p:spPr bwMode="auto">
          <a:xfrm>
            <a:off x="7278688" y="225352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1096"/>
          <p:cNvSpPr>
            <a:spLocks noChangeShapeType="1"/>
          </p:cNvSpPr>
          <p:nvPr/>
        </p:nvSpPr>
        <p:spPr bwMode="auto">
          <a:xfrm flipH="1">
            <a:off x="7278688" y="233924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Line 1097"/>
          <p:cNvSpPr>
            <a:spLocks noChangeShapeType="1"/>
          </p:cNvSpPr>
          <p:nvPr/>
        </p:nvSpPr>
        <p:spPr bwMode="auto">
          <a:xfrm>
            <a:off x="7278688" y="2424973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Line 1098"/>
          <p:cNvSpPr>
            <a:spLocks noChangeShapeType="1"/>
          </p:cNvSpPr>
          <p:nvPr/>
        </p:nvSpPr>
        <p:spPr bwMode="auto">
          <a:xfrm flipH="1">
            <a:off x="7278688" y="2510698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Line 1099"/>
          <p:cNvSpPr>
            <a:spLocks noChangeShapeType="1"/>
          </p:cNvSpPr>
          <p:nvPr/>
        </p:nvSpPr>
        <p:spPr bwMode="auto">
          <a:xfrm flipV="1">
            <a:off x="7559676" y="216621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Line 1100"/>
          <p:cNvSpPr>
            <a:spLocks noChangeShapeType="1"/>
          </p:cNvSpPr>
          <p:nvPr/>
        </p:nvSpPr>
        <p:spPr bwMode="auto">
          <a:xfrm flipH="1">
            <a:off x="7278688" y="199476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Line 1101"/>
          <p:cNvSpPr>
            <a:spLocks noChangeShapeType="1"/>
          </p:cNvSpPr>
          <p:nvPr/>
        </p:nvSpPr>
        <p:spPr bwMode="auto">
          <a:xfrm flipH="1">
            <a:off x="7278688" y="208048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Line 1102"/>
          <p:cNvSpPr>
            <a:spLocks noChangeShapeType="1"/>
          </p:cNvSpPr>
          <p:nvPr/>
        </p:nvSpPr>
        <p:spPr bwMode="auto">
          <a:xfrm flipH="1">
            <a:off x="7137401" y="156454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Line 1103"/>
          <p:cNvSpPr>
            <a:spLocks noChangeShapeType="1"/>
          </p:cNvSpPr>
          <p:nvPr/>
        </p:nvSpPr>
        <p:spPr bwMode="auto">
          <a:xfrm flipH="1">
            <a:off x="7137401" y="199476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1104"/>
          <p:cNvSpPr>
            <a:spLocks noChangeShapeType="1"/>
          </p:cNvSpPr>
          <p:nvPr/>
        </p:nvSpPr>
        <p:spPr bwMode="auto">
          <a:xfrm flipH="1">
            <a:off x="7137401" y="21662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1105"/>
          <p:cNvSpPr>
            <a:spLocks noChangeShapeType="1"/>
          </p:cNvSpPr>
          <p:nvPr/>
        </p:nvSpPr>
        <p:spPr bwMode="auto">
          <a:xfrm flipH="1">
            <a:off x="7137401" y="225352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1106"/>
          <p:cNvSpPr>
            <a:spLocks noChangeShapeType="1"/>
          </p:cNvSpPr>
          <p:nvPr/>
        </p:nvSpPr>
        <p:spPr bwMode="auto">
          <a:xfrm flipH="1">
            <a:off x="7137401" y="242497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Line 1107"/>
          <p:cNvSpPr>
            <a:spLocks noChangeShapeType="1"/>
          </p:cNvSpPr>
          <p:nvPr/>
        </p:nvSpPr>
        <p:spPr bwMode="auto">
          <a:xfrm>
            <a:off x="7137401" y="251069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1108"/>
          <p:cNvSpPr>
            <a:spLocks noChangeShapeType="1"/>
          </p:cNvSpPr>
          <p:nvPr/>
        </p:nvSpPr>
        <p:spPr bwMode="auto">
          <a:xfrm flipH="1">
            <a:off x="7137401" y="19090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1109"/>
          <p:cNvSpPr>
            <a:spLocks noChangeShapeType="1"/>
          </p:cNvSpPr>
          <p:nvPr/>
        </p:nvSpPr>
        <p:spPr bwMode="auto">
          <a:xfrm>
            <a:off x="7137401" y="233924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1110"/>
          <p:cNvSpPr>
            <a:spLocks noChangeShapeType="1"/>
          </p:cNvSpPr>
          <p:nvPr/>
        </p:nvSpPr>
        <p:spPr bwMode="auto">
          <a:xfrm>
            <a:off x="7137401" y="208048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1111"/>
          <p:cNvSpPr>
            <a:spLocks noChangeShapeType="1"/>
          </p:cNvSpPr>
          <p:nvPr/>
        </p:nvSpPr>
        <p:spPr bwMode="auto">
          <a:xfrm flipV="1">
            <a:off x="7278688" y="19090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1112"/>
          <p:cNvSpPr>
            <a:spLocks noChangeShapeType="1"/>
          </p:cNvSpPr>
          <p:nvPr/>
        </p:nvSpPr>
        <p:spPr bwMode="auto">
          <a:xfrm>
            <a:off x="7559676" y="19090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1113"/>
          <p:cNvSpPr>
            <a:spLocks noChangeShapeType="1"/>
          </p:cNvSpPr>
          <p:nvPr/>
        </p:nvSpPr>
        <p:spPr bwMode="auto">
          <a:xfrm flipV="1">
            <a:off x="7418388" y="19090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1114"/>
          <p:cNvSpPr>
            <a:spLocks noChangeShapeType="1"/>
          </p:cNvSpPr>
          <p:nvPr/>
        </p:nvSpPr>
        <p:spPr bwMode="auto">
          <a:xfrm>
            <a:off x="7137401" y="165027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1115"/>
          <p:cNvSpPr>
            <a:spLocks noChangeShapeType="1"/>
          </p:cNvSpPr>
          <p:nvPr/>
        </p:nvSpPr>
        <p:spPr bwMode="auto">
          <a:xfrm>
            <a:off x="7137401" y="173599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1116"/>
          <p:cNvSpPr>
            <a:spLocks noChangeShapeType="1"/>
          </p:cNvSpPr>
          <p:nvPr/>
        </p:nvSpPr>
        <p:spPr bwMode="auto">
          <a:xfrm flipH="1">
            <a:off x="7137401" y="182172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Line 1117"/>
          <p:cNvSpPr>
            <a:spLocks noChangeShapeType="1"/>
          </p:cNvSpPr>
          <p:nvPr/>
        </p:nvSpPr>
        <p:spPr bwMode="auto">
          <a:xfrm>
            <a:off x="7137401" y="19090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1118"/>
          <p:cNvSpPr>
            <a:spLocks noChangeShapeType="1"/>
          </p:cNvSpPr>
          <p:nvPr/>
        </p:nvSpPr>
        <p:spPr bwMode="auto">
          <a:xfrm flipV="1">
            <a:off x="7559676" y="259801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1119"/>
          <p:cNvSpPr>
            <a:spLocks noChangeShapeType="1"/>
          </p:cNvSpPr>
          <p:nvPr/>
        </p:nvSpPr>
        <p:spPr bwMode="auto">
          <a:xfrm>
            <a:off x="7418388" y="259801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1120"/>
          <p:cNvSpPr>
            <a:spLocks noChangeShapeType="1"/>
          </p:cNvSpPr>
          <p:nvPr/>
        </p:nvSpPr>
        <p:spPr bwMode="auto">
          <a:xfrm>
            <a:off x="7418388" y="27694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1121"/>
          <p:cNvSpPr>
            <a:spLocks noChangeShapeType="1"/>
          </p:cNvSpPr>
          <p:nvPr/>
        </p:nvSpPr>
        <p:spPr bwMode="auto">
          <a:xfrm>
            <a:off x="7559676" y="27694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Line 1122"/>
          <p:cNvSpPr>
            <a:spLocks noChangeShapeType="1"/>
          </p:cNvSpPr>
          <p:nvPr/>
        </p:nvSpPr>
        <p:spPr bwMode="auto">
          <a:xfrm>
            <a:off x="7418388" y="285518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Line 1123"/>
          <p:cNvSpPr>
            <a:spLocks noChangeShapeType="1"/>
          </p:cNvSpPr>
          <p:nvPr/>
        </p:nvSpPr>
        <p:spPr bwMode="auto">
          <a:xfrm>
            <a:off x="7418388" y="276946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Line 1124"/>
          <p:cNvSpPr>
            <a:spLocks noChangeShapeType="1"/>
          </p:cNvSpPr>
          <p:nvPr/>
        </p:nvSpPr>
        <p:spPr bwMode="auto">
          <a:xfrm flipH="1">
            <a:off x="7418388" y="26837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Line 1125"/>
          <p:cNvSpPr>
            <a:spLocks noChangeShapeType="1"/>
          </p:cNvSpPr>
          <p:nvPr/>
        </p:nvSpPr>
        <p:spPr bwMode="auto">
          <a:xfrm flipV="1">
            <a:off x="7559676" y="26837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Line 1126"/>
          <p:cNvSpPr>
            <a:spLocks noChangeShapeType="1"/>
          </p:cNvSpPr>
          <p:nvPr/>
        </p:nvSpPr>
        <p:spPr bwMode="auto">
          <a:xfrm>
            <a:off x="7418388" y="25980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1127"/>
          <p:cNvSpPr>
            <a:spLocks noChangeShapeType="1"/>
          </p:cNvSpPr>
          <p:nvPr/>
        </p:nvSpPr>
        <p:spPr bwMode="auto">
          <a:xfrm>
            <a:off x="7418388" y="26837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Line 1128"/>
          <p:cNvSpPr>
            <a:spLocks noChangeShapeType="1"/>
          </p:cNvSpPr>
          <p:nvPr/>
        </p:nvSpPr>
        <p:spPr bwMode="auto">
          <a:xfrm>
            <a:off x="7278688" y="26837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Line 1129"/>
          <p:cNvSpPr>
            <a:spLocks noChangeShapeType="1"/>
          </p:cNvSpPr>
          <p:nvPr/>
        </p:nvSpPr>
        <p:spPr bwMode="auto">
          <a:xfrm flipV="1">
            <a:off x="7278688" y="27694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Line 1130"/>
          <p:cNvSpPr>
            <a:spLocks noChangeShapeType="1"/>
          </p:cNvSpPr>
          <p:nvPr/>
        </p:nvSpPr>
        <p:spPr bwMode="auto">
          <a:xfrm flipV="1">
            <a:off x="7278688" y="259801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Line 1131"/>
          <p:cNvSpPr>
            <a:spLocks noChangeShapeType="1"/>
          </p:cNvSpPr>
          <p:nvPr/>
        </p:nvSpPr>
        <p:spPr bwMode="auto">
          <a:xfrm>
            <a:off x="7418388" y="29409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Line 1132"/>
          <p:cNvSpPr>
            <a:spLocks noChangeShapeType="1"/>
          </p:cNvSpPr>
          <p:nvPr/>
        </p:nvSpPr>
        <p:spPr bwMode="auto">
          <a:xfrm>
            <a:off x="7278688" y="28551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Line 1133"/>
          <p:cNvSpPr>
            <a:spLocks noChangeShapeType="1"/>
          </p:cNvSpPr>
          <p:nvPr/>
        </p:nvSpPr>
        <p:spPr bwMode="auto">
          <a:xfrm>
            <a:off x="7559676" y="28551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Line 1134"/>
          <p:cNvSpPr>
            <a:spLocks noChangeShapeType="1"/>
          </p:cNvSpPr>
          <p:nvPr/>
        </p:nvSpPr>
        <p:spPr bwMode="auto">
          <a:xfrm flipV="1">
            <a:off x="7418388" y="28551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Line 1135"/>
          <p:cNvSpPr>
            <a:spLocks noChangeShapeType="1"/>
          </p:cNvSpPr>
          <p:nvPr/>
        </p:nvSpPr>
        <p:spPr bwMode="auto">
          <a:xfrm flipH="1">
            <a:off x="7278688" y="285518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Line 1136"/>
          <p:cNvSpPr>
            <a:spLocks noChangeShapeType="1"/>
          </p:cNvSpPr>
          <p:nvPr/>
        </p:nvSpPr>
        <p:spPr bwMode="auto">
          <a:xfrm>
            <a:off x="7278688" y="294091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1137"/>
          <p:cNvSpPr>
            <a:spLocks noChangeShapeType="1"/>
          </p:cNvSpPr>
          <p:nvPr/>
        </p:nvSpPr>
        <p:spPr bwMode="auto">
          <a:xfrm>
            <a:off x="7278688" y="259801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Line 1138"/>
          <p:cNvSpPr>
            <a:spLocks noChangeShapeType="1"/>
          </p:cNvSpPr>
          <p:nvPr/>
        </p:nvSpPr>
        <p:spPr bwMode="auto">
          <a:xfrm flipH="1">
            <a:off x="7278688" y="268373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1139"/>
          <p:cNvSpPr>
            <a:spLocks noChangeShapeType="1"/>
          </p:cNvSpPr>
          <p:nvPr/>
        </p:nvSpPr>
        <p:spPr bwMode="auto">
          <a:xfrm>
            <a:off x="7278688" y="276946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Line 1140"/>
          <p:cNvSpPr>
            <a:spLocks noChangeShapeType="1"/>
          </p:cNvSpPr>
          <p:nvPr/>
        </p:nvSpPr>
        <p:spPr bwMode="auto">
          <a:xfrm>
            <a:off x="7137401" y="259801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1141"/>
          <p:cNvSpPr>
            <a:spLocks noChangeShapeType="1"/>
          </p:cNvSpPr>
          <p:nvPr/>
        </p:nvSpPr>
        <p:spPr bwMode="auto">
          <a:xfrm>
            <a:off x="7137401" y="26837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1142"/>
          <p:cNvSpPr>
            <a:spLocks noChangeShapeType="1"/>
          </p:cNvSpPr>
          <p:nvPr/>
        </p:nvSpPr>
        <p:spPr bwMode="auto">
          <a:xfrm>
            <a:off x="7137401" y="27694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Freeform 1143"/>
          <p:cNvSpPr>
            <a:spLocks/>
          </p:cNvSpPr>
          <p:nvPr/>
        </p:nvSpPr>
        <p:spPr bwMode="auto">
          <a:xfrm>
            <a:off x="7137401" y="2855185"/>
            <a:ext cx="141288" cy="85725"/>
          </a:xfrm>
          <a:custGeom>
            <a:avLst/>
            <a:gdLst>
              <a:gd name="T0" fmla="*/ 0 w 267"/>
              <a:gd name="T1" fmla="*/ 0 h 162"/>
              <a:gd name="T2" fmla="*/ 0 w 267"/>
              <a:gd name="T3" fmla="*/ 162 h 162"/>
              <a:gd name="T4" fmla="*/ 267 w 267"/>
              <a:gd name="T5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7" h="162">
                <a:moveTo>
                  <a:pt x="0" y="0"/>
                </a:moveTo>
                <a:lnTo>
                  <a:pt x="0" y="162"/>
                </a:lnTo>
                <a:lnTo>
                  <a:pt x="267" y="162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1144"/>
          <p:cNvSpPr>
            <a:spLocks noChangeShapeType="1"/>
          </p:cNvSpPr>
          <p:nvPr/>
        </p:nvSpPr>
        <p:spPr bwMode="auto">
          <a:xfrm flipH="1">
            <a:off x="7137401" y="25980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1145"/>
          <p:cNvSpPr>
            <a:spLocks noChangeShapeType="1"/>
          </p:cNvSpPr>
          <p:nvPr/>
        </p:nvSpPr>
        <p:spPr bwMode="auto">
          <a:xfrm>
            <a:off x="7137401" y="285518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1146"/>
          <p:cNvSpPr>
            <a:spLocks noChangeShapeType="1"/>
          </p:cNvSpPr>
          <p:nvPr/>
        </p:nvSpPr>
        <p:spPr bwMode="auto">
          <a:xfrm>
            <a:off x="7137401" y="26837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Line 1147"/>
          <p:cNvSpPr>
            <a:spLocks noChangeShapeType="1"/>
          </p:cNvSpPr>
          <p:nvPr/>
        </p:nvSpPr>
        <p:spPr bwMode="auto">
          <a:xfrm flipH="1">
            <a:off x="7137401" y="276946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Line 1148"/>
          <p:cNvSpPr>
            <a:spLocks noChangeShapeType="1"/>
          </p:cNvSpPr>
          <p:nvPr/>
        </p:nvSpPr>
        <p:spPr bwMode="auto">
          <a:xfrm flipV="1">
            <a:off x="7840663" y="259801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Line 1149"/>
          <p:cNvSpPr>
            <a:spLocks noChangeShapeType="1"/>
          </p:cNvSpPr>
          <p:nvPr/>
        </p:nvSpPr>
        <p:spPr bwMode="auto">
          <a:xfrm>
            <a:off x="7700963" y="259801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Line 1150"/>
          <p:cNvSpPr>
            <a:spLocks noChangeShapeType="1"/>
          </p:cNvSpPr>
          <p:nvPr/>
        </p:nvSpPr>
        <p:spPr bwMode="auto">
          <a:xfrm>
            <a:off x="7700963" y="27694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Line 1151"/>
          <p:cNvSpPr>
            <a:spLocks noChangeShapeType="1"/>
          </p:cNvSpPr>
          <p:nvPr/>
        </p:nvSpPr>
        <p:spPr bwMode="auto">
          <a:xfrm flipV="1">
            <a:off x="7840663" y="276946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Line 1152"/>
          <p:cNvSpPr>
            <a:spLocks noChangeShapeType="1"/>
          </p:cNvSpPr>
          <p:nvPr/>
        </p:nvSpPr>
        <p:spPr bwMode="auto">
          <a:xfrm flipH="1">
            <a:off x="7700963" y="276946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Line 1153"/>
          <p:cNvSpPr>
            <a:spLocks noChangeShapeType="1"/>
          </p:cNvSpPr>
          <p:nvPr/>
        </p:nvSpPr>
        <p:spPr bwMode="auto">
          <a:xfrm>
            <a:off x="7700963" y="26837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1154"/>
          <p:cNvSpPr>
            <a:spLocks noChangeShapeType="1"/>
          </p:cNvSpPr>
          <p:nvPr/>
        </p:nvSpPr>
        <p:spPr bwMode="auto">
          <a:xfrm flipH="1">
            <a:off x="7700963" y="2598010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Line 1155"/>
          <p:cNvSpPr>
            <a:spLocks noChangeShapeType="1"/>
          </p:cNvSpPr>
          <p:nvPr/>
        </p:nvSpPr>
        <p:spPr bwMode="auto">
          <a:xfrm flipV="1">
            <a:off x="7840663" y="268373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Line 1156"/>
          <p:cNvSpPr>
            <a:spLocks noChangeShapeType="1"/>
          </p:cNvSpPr>
          <p:nvPr/>
        </p:nvSpPr>
        <p:spPr bwMode="auto">
          <a:xfrm>
            <a:off x="7700963" y="268373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Line 1157"/>
          <p:cNvSpPr>
            <a:spLocks noChangeShapeType="1"/>
          </p:cNvSpPr>
          <p:nvPr/>
        </p:nvSpPr>
        <p:spPr bwMode="auto">
          <a:xfrm>
            <a:off x="7700963" y="2855185"/>
            <a:ext cx="13970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Freeform 1158"/>
          <p:cNvSpPr>
            <a:spLocks/>
          </p:cNvSpPr>
          <p:nvPr/>
        </p:nvSpPr>
        <p:spPr bwMode="auto">
          <a:xfrm>
            <a:off x="7700963" y="2855185"/>
            <a:ext cx="139700" cy="85725"/>
          </a:xfrm>
          <a:custGeom>
            <a:avLst/>
            <a:gdLst>
              <a:gd name="T0" fmla="*/ 0 w 265"/>
              <a:gd name="T1" fmla="*/ 162 h 162"/>
              <a:gd name="T2" fmla="*/ 265 w 265"/>
              <a:gd name="T3" fmla="*/ 162 h 162"/>
              <a:gd name="T4" fmla="*/ 265 w 265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" h="162">
                <a:moveTo>
                  <a:pt x="0" y="162"/>
                </a:moveTo>
                <a:lnTo>
                  <a:pt x="265" y="162"/>
                </a:lnTo>
                <a:lnTo>
                  <a:pt x="265" y="0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Line 1159"/>
          <p:cNvSpPr>
            <a:spLocks noChangeShapeType="1"/>
          </p:cNvSpPr>
          <p:nvPr/>
        </p:nvSpPr>
        <p:spPr bwMode="auto">
          <a:xfrm flipV="1">
            <a:off x="7700963" y="285518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Line 1160"/>
          <p:cNvSpPr>
            <a:spLocks noChangeShapeType="1"/>
          </p:cNvSpPr>
          <p:nvPr/>
        </p:nvSpPr>
        <p:spPr bwMode="auto">
          <a:xfrm flipV="1">
            <a:off x="7559676" y="251069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Line 1161"/>
          <p:cNvSpPr>
            <a:spLocks noChangeShapeType="1"/>
          </p:cNvSpPr>
          <p:nvPr/>
        </p:nvSpPr>
        <p:spPr bwMode="auto">
          <a:xfrm flipV="1">
            <a:off x="7418388" y="251069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Line 1162"/>
          <p:cNvSpPr>
            <a:spLocks noChangeShapeType="1"/>
          </p:cNvSpPr>
          <p:nvPr/>
        </p:nvSpPr>
        <p:spPr bwMode="auto">
          <a:xfrm>
            <a:off x="7700963" y="1477235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Line 1163"/>
          <p:cNvSpPr>
            <a:spLocks noChangeShapeType="1"/>
          </p:cNvSpPr>
          <p:nvPr/>
        </p:nvSpPr>
        <p:spPr bwMode="auto">
          <a:xfrm>
            <a:off x="7559676" y="285518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Line 1164"/>
          <p:cNvSpPr>
            <a:spLocks noChangeShapeType="1"/>
          </p:cNvSpPr>
          <p:nvPr/>
        </p:nvSpPr>
        <p:spPr bwMode="auto">
          <a:xfrm flipH="1">
            <a:off x="7559676" y="276946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" name="Line 1165"/>
          <p:cNvSpPr>
            <a:spLocks noChangeShapeType="1"/>
          </p:cNvSpPr>
          <p:nvPr/>
        </p:nvSpPr>
        <p:spPr bwMode="auto">
          <a:xfrm>
            <a:off x="7559676" y="25980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1166"/>
          <p:cNvSpPr>
            <a:spLocks noChangeShapeType="1"/>
          </p:cNvSpPr>
          <p:nvPr/>
        </p:nvSpPr>
        <p:spPr bwMode="auto">
          <a:xfrm flipH="1">
            <a:off x="7559676" y="26837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" name="Line 1167"/>
          <p:cNvSpPr>
            <a:spLocks noChangeShapeType="1"/>
          </p:cNvSpPr>
          <p:nvPr/>
        </p:nvSpPr>
        <p:spPr bwMode="auto">
          <a:xfrm>
            <a:off x="7278688" y="251069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Line 1168"/>
          <p:cNvSpPr>
            <a:spLocks noChangeShapeType="1"/>
          </p:cNvSpPr>
          <p:nvPr/>
        </p:nvSpPr>
        <p:spPr bwMode="auto">
          <a:xfrm>
            <a:off x="7559676" y="21662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Line 1169"/>
          <p:cNvSpPr>
            <a:spLocks noChangeShapeType="1"/>
          </p:cNvSpPr>
          <p:nvPr/>
        </p:nvSpPr>
        <p:spPr bwMode="auto">
          <a:xfrm flipV="1">
            <a:off x="7700963" y="251069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Line 1170"/>
          <p:cNvSpPr>
            <a:spLocks noChangeShapeType="1"/>
          </p:cNvSpPr>
          <p:nvPr/>
        </p:nvSpPr>
        <p:spPr bwMode="auto">
          <a:xfrm>
            <a:off x="7559676" y="242497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Line 1171"/>
          <p:cNvSpPr>
            <a:spLocks noChangeShapeType="1"/>
          </p:cNvSpPr>
          <p:nvPr/>
        </p:nvSpPr>
        <p:spPr bwMode="auto">
          <a:xfrm flipH="1">
            <a:off x="7559676" y="251069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Line 1172"/>
          <p:cNvSpPr>
            <a:spLocks noChangeShapeType="1"/>
          </p:cNvSpPr>
          <p:nvPr/>
        </p:nvSpPr>
        <p:spPr bwMode="auto">
          <a:xfrm>
            <a:off x="7559676" y="225352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Line 1173"/>
          <p:cNvSpPr>
            <a:spLocks noChangeShapeType="1"/>
          </p:cNvSpPr>
          <p:nvPr/>
        </p:nvSpPr>
        <p:spPr bwMode="auto">
          <a:xfrm flipH="1">
            <a:off x="7559676" y="233924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" name="Line 1174"/>
          <p:cNvSpPr>
            <a:spLocks noChangeShapeType="1"/>
          </p:cNvSpPr>
          <p:nvPr/>
        </p:nvSpPr>
        <p:spPr bwMode="auto">
          <a:xfrm flipH="1">
            <a:off x="7559676" y="208048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Line 1175"/>
          <p:cNvSpPr>
            <a:spLocks noChangeShapeType="1"/>
          </p:cNvSpPr>
          <p:nvPr/>
        </p:nvSpPr>
        <p:spPr bwMode="auto">
          <a:xfrm>
            <a:off x="7559676" y="199476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" name="Line 1176"/>
          <p:cNvSpPr>
            <a:spLocks noChangeShapeType="1"/>
          </p:cNvSpPr>
          <p:nvPr/>
        </p:nvSpPr>
        <p:spPr bwMode="auto">
          <a:xfrm flipH="1">
            <a:off x="7559676" y="19090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" name="Line 1177"/>
          <p:cNvSpPr>
            <a:spLocks noChangeShapeType="1"/>
          </p:cNvSpPr>
          <p:nvPr/>
        </p:nvSpPr>
        <p:spPr bwMode="auto">
          <a:xfrm>
            <a:off x="7559676" y="182172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" name="Line 1178"/>
          <p:cNvSpPr>
            <a:spLocks noChangeShapeType="1"/>
          </p:cNvSpPr>
          <p:nvPr/>
        </p:nvSpPr>
        <p:spPr bwMode="auto">
          <a:xfrm flipH="1">
            <a:off x="7559676" y="173599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" name="Line 1179"/>
          <p:cNvSpPr>
            <a:spLocks noChangeShapeType="1"/>
          </p:cNvSpPr>
          <p:nvPr/>
        </p:nvSpPr>
        <p:spPr bwMode="auto">
          <a:xfrm>
            <a:off x="7559676" y="1650273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" name="Line 1180"/>
          <p:cNvSpPr>
            <a:spLocks noChangeShapeType="1"/>
          </p:cNvSpPr>
          <p:nvPr/>
        </p:nvSpPr>
        <p:spPr bwMode="auto">
          <a:xfrm>
            <a:off x="7137401" y="251069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" name="Line 1181"/>
          <p:cNvSpPr>
            <a:spLocks noChangeShapeType="1"/>
          </p:cNvSpPr>
          <p:nvPr/>
        </p:nvSpPr>
        <p:spPr bwMode="auto">
          <a:xfrm>
            <a:off x="7559676" y="2940910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Line 1182"/>
          <p:cNvSpPr>
            <a:spLocks noChangeShapeType="1"/>
          </p:cNvSpPr>
          <p:nvPr/>
        </p:nvSpPr>
        <p:spPr bwMode="auto">
          <a:xfrm flipV="1">
            <a:off x="7840663" y="251069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" name="Line 1183"/>
          <p:cNvSpPr>
            <a:spLocks noChangeShapeType="1"/>
          </p:cNvSpPr>
          <p:nvPr/>
        </p:nvSpPr>
        <p:spPr bwMode="auto">
          <a:xfrm flipH="1">
            <a:off x="7559676" y="1564548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" name="Line 1184"/>
          <p:cNvSpPr>
            <a:spLocks noChangeShapeType="1"/>
          </p:cNvSpPr>
          <p:nvPr/>
        </p:nvSpPr>
        <p:spPr bwMode="auto">
          <a:xfrm>
            <a:off x="7559676" y="1477235"/>
            <a:ext cx="1412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" name="Freeform 1185"/>
          <p:cNvSpPr>
            <a:spLocks noEditPoints="1"/>
          </p:cNvSpPr>
          <p:nvPr/>
        </p:nvSpPr>
        <p:spPr bwMode="auto">
          <a:xfrm>
            <a:off x="6487633" y="4226396"/>
            <a:ext cx="1001713" cy="1795463"/>
          </a:xfrm>
          <a:custGeom>
            <a:avLst/>
            <a:gdLst>
              <a:gd name="T0" fmla="*/ 1895 w 1895"/>
              <a:gd name="T1" fmla="*/ 0 h 3392"/>
              <a:gd name="T2" fmla="*/ 0 w 1895"/>
              <a:gd name="T3" fmla="*/ 0 h 3392"/>
              <a:gd name="T4" fmla="*/ 0 w 1895"/>
              <a:gd name="T5" fmla="*/ 3392 h 3392"/>
              <a:gd name="T6" fmla="*/ 1895 w 1895"/>
              <a:gd name="T7" fmla="*/ 3392 h 3392"/>
              <a:gd name="T8" fmla="*/ 1895 w 1895"/>
              <a:gd name="T9" fmla="*/ 0 h 3392"/>
              <a:gd name="T10" fmla="*/ 1611 w 1895"/>
              <a:gd name="T11" fmla="*/ 953 h 3392"/>
              <a:gd name="T12" fmla="*/ 1611 w 1895"/>
              <a:gd name="T13" fmla="*/ 1117 h 3392"/>
              <a:gd name="T14" fmla="*/ 1611 w 1895"/>
              <a:gd name="T15" fmla="*/ 1280 h 3392"/>
              <a:gd name="T16" fmla="*/ 1611 w 1895"/>
              <a:gd name="T17" fmla="*/ 1442 h 3392"/>
              <a:gd name="T18" fmla="*/ 1611 w 1895"/>
              <a:gd name="T19" fmla="*/ 1605 h 3392"/>
              <a:gd name="T20" fmla="*/ 1611 w 1895"/>
              <a:gd name="T21" fmla="*/ 1767 h 3392"/>
              <a:gd name="T22" fmla="*/ 1611 w 1895"/>
              <a:gd name="T23" fmla="*/ 1930 h 3392"/>
              <a:gd name="T24" fmla="*/ 1611 w 1895"/>
              <a:gd name="T25" fmla="*/ 2093 h 3392"/>
              <a:gd name="T26" fmla="*/ 1611 w 1895"/>
              <a:gd name="T27" fmla="*/ 2255 h 3392"/>
              <a:gd name="T28" fmla="*/ 1611 w 1895"/>
              <a:gd name="T29" fmla="*/ 2419 h 3392"/>
              <a:gd name="T30" fmla="*/ 1611 w 1895"/>
              <a:gd name="T31" fmla="*/ 2581 h 3392"/>
              <a:gd name="T32" fmla="*/ 1611 w 1895"/>
              <a:gd name="T33" fmla="*/ 2744 h 3392"/>
              <a:gd name="T34" fmla="*/ 1611 w 1895"/>
              <a:gd name="T35" fmla="*/ 2906 h 3392"/>
              <a:gd name="T36" fmla="*/ 1611 w 1895"/>
              <a:gd name="T37" fmla="*/ 3068 h 3392"/>
              <a:gd name="T38" fmla="*/ 282 w 1895"/>
              <a:gd name="T39" fmla="*/ 3068 h 3392"/>
              <a:gd name="T40" fmla="*/ 282 w 1895"/>
              <a:gd name="T41" fmla="*/ 2906 h 3392"/>
              <a:gd name="T42" fmla="*/ 282 w 1895"/>
              <a:gd name="T43" fmla="*/ 2744 h 3392"/>
              <a:gd name="T44" fmla="*/ 282 w 1895"/>
              <a:gd name="T45" fmla="*/ 2581 h 3392"/>
              <a:gd name="T46" fmla="*/ 282 w 1895"/>
              <a:gd name="T47" fmla="*/ 2419 h 3392"/>
              <a:gd name="T48" fmla="*/ 282 w 1895"/>
              <a:gd name="T49" fmla="*/ 2255 h 3392"/>
              <a:gd name="T50" fmla="*/ 282 w 1895"/>
              <a:gd name="T51" fmla="*/ 2093 h 3392"/>
              <a:gd name="T52" fmla="*/ 282 w 1895"/>
              <a:gd name="T53" fmla="*/ 1930 h 3392"/>
              <a:gd name="T54" fmla="*/ 282 w 1895"/>
              <a:gd name="T55" fmla="*/ 1767 h 3392"/>
              <a:gd name="T56" fmla="*/ 282 w 1895"/>
              <a:gd name="T57" fmla="*/ 1605 h 3392"/>
              <a:gd name="T58" fmla="*/ 282 w 1895"/>
              <a:gd name="T59" fmla="*/ 1442 h 3392"/>
              <a:gd name="T60" fmla="*/ 282 w 1895"/>
              <a:gd name="T61" fmla="*/ 1280 h 3392"/>
              <a:gd name="T62" fmla="*/ 282 w 1895"/>
              <a:gd name="T63" fmla="*/ 1117 h 3392"/>
              <a:gd name="T64" fmla="*/ 282 w 1895"/>
              <a:gd name="T65" fmla="*/ 953 h 3392"/>
              <a:gd name="T66" fmla="*/ 282 w 1895"/>
              <a:gd name="T67" fmla="*/ 791 h 3392"/>
              <a:gd name="T68" fmla="*/ 282 w 1895"/>
              <a:gd name="T69" fmla="*/ 628 h 3392"/>
              <a:gd name="T70" fmla="*/ 282 w 1895"/>
              <a:gd name="T71" fmla="*/ 466 h 3392"/>
              <a:gd name="T72" fmla="*/ 282 w 1895"/>
              <a:gd name="T73" fmla="*/ 303 h 3392"/>
              <a:gd name="T74" fmla="*/ 1611 w 1895"/>
              <a:gd name="T75" fmla="*/ 303 h 3392"/>
              <a:gd name="T76" fmla="*/ 1611 w 1895"/>
              <a:gd name="T77" fmla="*/ 466 h 3392"/>
              <a:gd name="T78" fmla="*/ 1611 w 1895"/>
              <a:gd name="T79" fmla="*/ 628 h 3392"/>
              <a:gd name="T80" fmla="*/ 1611 w 1895"/>
              <a:gd name="T81" fmla="*/ 791 h 3392"/>
              <a:gd name="T82" fmla="*/ 1611 w 1895"/>
              <a:gd name="T83" fmla="*/ 953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95" h="3392">
                <a:moveTo>
                  <a:pt x="1895" y="0"/>
                </a:moveTo>
                <a:lnTo>
                  <a:pt x="0" y="0"/>
                </a:lnTo>
                <a:lnTo>
                  <a:pt x="0" y="3392"/>
                </a:lnTo>
                <a:lnTo>
                  <a:pt x="1895" y="3392"/>
                </a:lnTo>
                <a:lnTo>
                  <a:pt x="1895" y="0"/>
                </a:lnTo>
                <a:close/>
                <a:moveTo>
                  <a:pt x="1611" y="953"/>
                </a:moveTo>
                <a:lnTo>
                  <a:pt x="1611" y="1117"/>
                </a:lnTo>
                <a:lnTo>
                  <a:pt x="1611" y="1280"/>
                </a:lnTo>
                <a:lnTo>
                  <a:pt x="1611" y="1442"/>
                </a:lnTo>
                <a:lnTo>
                  <a:pt x="1611" y="1605"/>
                </a:lnTo>
                <a:lnTo>
                  <a:pt x="1611" y="1767"/>
                </a:lnTo>
                <a:lnTo>
                  <a:pt x="1611" y="1930"/>
                </a:lnTo>
                <a:lnTo>
                  <a:pt x="1611" y="2093"/>
                </a:lnTo>
                <a:lnTo>
                  <a:pt x="1611" y="2255"/>
                </a:lnTo>
                <a:lnTo>
                  <a:pt x="1611" y="2419"/>
                </a:lnTo>
                <a:lnTo>
                  <a:pt x="1611" y="2581"/>
                </a:lnTo>
                <a:lnTo>
                  <a:pt x="1611" y="2744"/>
                </a:lnTo>
                <a:lnTo>
                  <a:pt x="1611" y="2906"/>
                </a:lnTo>
                <a:lnTo>
                  <a:pt x="1611" y="3068"/>
                </a:lnTo>
                <a:lnTo>
                  <a:pt x="282" y="3068"/>
                </a:lnTo>
                <a:lnTo>
                  <a:pt x="282" y="2906"/>
                </a:lnTo>
                <a:lnTo>
                  <a:pt x="282" y="2744"/>
                </a:lnTo>
                <a:lnTo>
                  <a:pt x="282" y="2581"/>
                </a:lnTo>
                <a:lnTo>
                  <a:pt x="282" y="2419"/>
                </a:lnTo>
                <a:lnTo>
                  <a:pt x="282" y="2255"/>
                </a:lnTo>
                <a:lnTo>
                  <a:pt x="282" y="2093"/>
                </a:lnTo>
                <a:lnTo>
                  <a:pt x="282" y="1930"/>
                </a:lnTo>
                <a:lnTo>
                  <a:pt x="282" y="1767"/>
                </a:lnTo>
                <a:lnTo>
                  <a:pt x="282" y="1605"/>
                </a:lnTo>
                <a:lnTo>
                  <a:pt x="282" y="1442"/>
                </a:lnTo>
                <a:lnTo>
                  <a:pt x="282" y="1280"/>
                </a:lnTo>
                <a:lnTo>
                  <a:pt x="282" y="1117"/>
                </a:lnTo>
                <a:lnTo>
                  <a:pt x="282" y="953"/>
                </a:lnTo>
                <a:lnTo>
                  <a:pt x="282" y="791"/>
                </a:lnTo>
                <a:lnTo>
                  <a:pt x="282" y="628"/>
                </a:lnTo>
                <a:lnTo>
                  <a:pt x="282" y="466"/>
                </a:lnTo>
                <a:lnTo>
                  <a:pt x="282" y="303"/>
                </a:lnTo>
                <a:lnTo>
                  <a:pt x="1611" y="303"/>
                </a:lnTo>
                <a:lnTo>
                  <a:pt x="1611" y="466"/>
                </a:lnTo>
                <a:lnTo>
                  <a:pt x="1611" y="628"/>
                </a:lnTo>
                <a:lnTo>
                  <a:pt x="1611" y="791"/>
                </a:lnTo>
                <a:lnTo>
                  <a:pt x="1611" y="953"/>
                </a:lnTo>
                <a:close/>
              </a:path>
            </a:pathLst>
          </a:custGeom>
          <a:solidFill>
            <a:srgbClr val="0055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294" name="Rectangle 1186"/>
          <p:cNvSpPr>
            <a:spLocks noChangeArrowheads="1"/>
          </p:cNvSpPr>
          <p:nvPr/>
        </p:nvSpPr>
        <p:spPr bwMode="auto">
          <a:xfrm>
            <a:off x="6629401" y="4720588"/>
            <a:ext cx="7032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Rectangle 1187"/>
          <p:cNvSpPr>
            <a:spLocks noChangeArrowheads="1"/>
          </p:cNvSpPr>
          <p:nvPr/>
        </p:nvSpPr>
        <p:spPr bwMode="auto">
          <a:xfrm>
            <a:off x="6629401" y="4634863"/>
            <a:ext cx="7032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Rectangle 1188"/>
          <p:cNvSpPr>
            <a:spLocks noChangeArrowheads="1"/>
          </p:cNvSpPr>
          <p:nvPr/>
        </p:nvSpPr>
        <p:spPr bwMode="auto">
          <a:xfrm>
            <a:off x="6629401" y="4549138"/>
            <a:ext cx="7032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Rectangle 1189"/>
          <p:cNvSpPr>
            <a:spLocks noChangeArrowheads="1"/>
          </p:cNvSpPr>
          <p:nvPr/>
        </p:nvSpPr>
        <p:spPr bwMode="auto">
          <a:xfrm>
            <a:off x="6629401" y="4463413"/>
            <a:ext cx="7032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" name="Rectangle 1190"/>
          <p:cNvSpPr>
            <a:spLocks noChangeArrowheads="1"/>
          </p:cNvSpPr>
          <p:nvPr/>
        </p:nvSpPr>
        <p:spPr bwMode="auto">
          <a:xfrm>
            <a:off x="6629401" y="4376100"/>
            <a:ext cx="703263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" name="Rectangle 1191"/>
          <p:cNvSpPr>
            <a:spLocks noChangeArrowheads="1"/>
          </p:cNvSpPr>
          <p:nvPr/>
        </p:nvSpPr>
        <p:spPr bwMode="auto">
          <a:xfrm>
            <a:off x="6629401" y="4893625"/>
            <a:ext cx="7032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" name="Rectangle 1192"/>
          <p:cNvSpPr>
            <a:spLocks noChangeArrowheads="1"/>
          </p:cNvSpPr>
          <p:nvPr/>
        </p:nvSpPr>
        <p:spPr bwMode="auto">
          <a:xfrm>
            <a:off x="6629401" y="4979350"/>
            <a:ext cx="7032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Rectangle 1193"/>
          <p:cNvSpPr>
            <a:spLocks noChangeArrowheads="1"/>
          </p:cNvSpPr>
          <p:nvPr/>
        </p:nvSpPr>
        <p:spPr bwMode="auto">
          <a:xfrm>
            <a:off x="6629401" y="5065075"/>
            <a:ext cx="7032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Rectangle 1194"/>
          <p:cNvSpPr>
            <a:spLocks noChangeArrowheads="1"/>
          </p:cNvSpPr>
          <p:nvPr/>
        </p:nvSpPr>
        <p:spPr bwMode="auto">
          <a:xfrm>
            <a:off x="6629401" y="5150800"/>
            <a:ext cx="703263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Rectangle 1195"/>
          <p:cNvSpPr>
            <a:spLocks noChangeArrowheads="1"/>
          </p:cNvSpPr>
          <p:nvPr/>
        </p:nvSpPr>
        <p:spPr bwMode="auto">
          <a:xfrm>
            <a:off x="6629401" y="5238113"/>
            <a:ext cx="7032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Rectangle 1196"/>
          <p:cNvSpPr>
            <a:spLocks noChangeArrowheads="1"/>
          </p:cNvSpPr>
          <p:nvPr/>
        </p:nvSpPr>
        <p:spPr bwMode="auto">
          <a:xfrm>
            <a:off x="6629401" y="5323838"/>
            <a:ext cx="7032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" name="Rectangle 1197"/>
          <p:cNvSpPr>
            <a:spLocks noChangeArrowheads="1"/>
          </p:cNvSpPr>
          <p:nvPr/>
        </p:nvSpPr>
        <p:spPr bwMode="auto">
          <a:xfrm>
            <a:off x="6629401" y="4807900"/>
            <a:ext cx="7032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Rectangle 1198"/>
          <p:cNvSpPr>
            <a:spLocks noChangeArrowheads="1"/>
          </p:cNvSpPr>
          <p:nvPr/>
        </p:nvSpPr>
        <p:spPr bwMode="auto">
          <a:xfrm>
            <a:off x="6629401" y="5409563"/>
            <a:ext cx="7032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1199"/>
          <p:cNvSpPr>
            <a:spLocks noChangeArrowheads="1"/>
          </p:cNvSpPr>
          <p:nvPr/>
        </p:nvSpPr>
        <p:spPr bwMode="auto">
          <a:xfrm>
            <a:off x="6629401" y="5754050"/>
            <a:ext cx="7032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Rectangle 1200"/>
          <p:cNvSpPr>
            <a:spLocks noChangeArrowheads="1"/>
          </p:cNvSpPr>
          <p:nvPr/>
        </p:nvSpPr>
        <p:spPr bwMode="auto">
          <a:xfrm>
            <a:off x="6629401" y="5668325"/>
            <a:ext cx="7032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Rectangle 1201"/>
          <p:cNvSpPr>
            <a:spLocks noChangeArrowheads="1"/>
          </p:cNvSpPr>
          <p:nvPr/>
        </p:nvSpPr>
        <p:spPr bwMode="auto">
          <a:xfrm>
            <a:off x="6629401" y="5582600"/>
            <a:ext cx="7032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Rectangle 1202"/>
          <p:cNvSpPr>
            <a:spLocks noChangeArrowheads="1"/>
          </p:cNvSpPr>
          <p:nvPr/>
        </p:nvSpPr>
        <p:spPr bwMode="auto">
          <a:xfrm>
            <a:off x="6629401" y="5496875"/>
            <a:ext cx="7032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Rectangle 1203"/>
          <p:cNvSpPr>
            <a:spLocks noChangeArrowheads="1"/>
          </p:cNvSpPr>
          <p:nvPr/>
        </p:nvSpPr>
        <p:spPr bwMode="auto">
          <a:xfrm>
            <a:off x="6480176" y="4215763"/>
            <a:ext cx="1001713" cy="1795463"/>
          </a:xfrm>
          <a:prstGeom prst="rect">
            <a:avLst/>
          </a:prstGeom>
          <a:noFill/>
          <a:ln w="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Line 1204"/>
          <p:cNvSpPr>
            <a:spLocks noChangeShapeType="1"/>
          </p:cNvSpPr>
          <p:nvPr/>
        </p:nvSpPr>
        <p:spPr bwMode="auto">
          <a:xfrm flipV="1">
            <a:off x="7332663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" name="Line 1205"/>
          <p:cNvSpPr>
            <a:spLocks noChangeShapeType="1"/>
          </p:cNvSpPr>
          <p:nvPr/>
        </p:nvSpPr>
        <p:spPr bwMode="auto">
          <a:xfrm flipV="1">
            <a:off x="7332663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Line 1206"/>
          <p:cNvSpPr>
            <a:spLocks noChangeShapeType="1"/>
          </p:cNvSpPr>
          <p:nvPr/>
        </p:nvSpPr>
        <p:spPr bwMode="auto">
          <a:xfrm flipV="1">
            <a:off x="7332663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" name="Freeform 1207"/>
          <p:cNvSpPr>
            <a:spLocks/>
          </p:cNvSpPr>
          <p:nvPr/>
        </p:nvSpPr>
        <p:spPr bwMode="auto">
          <a:xfrm>
            <a:off x="6629401" y="4376100"/>
            <a:ext cx="703263" cy="87313"/>
          </a:xfrm>
          <a:custGeom>
            <a:avLst/>
            <a:gdLst>
              <a:gd name="T0" fmla="*/ 1329 w 1329"/>
              <a:gd name="T1" fmla="*/ 163 h 163"/>
              <a:gd name="T2" fmla="*/ 1329 w 1329"/>
              <a:gd name="T3" fmla="*/ 0 h 163"/>
              <a:gd name="T4" fmla="*/ 0 w 1329"/>
              <a:gd name="T5" fmla="*/ 0 h 163"/>
              <a:gd name="T6" fmla="*/ 0 w 1329"/>
              <a:gd name="T7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9" h="163">
                <a:moveTo>
                  <a:pt x="1329" y="163"/>
                </a:moveTo>
                <a:lnTo>
                  <a:pt x="1329" y="0"/>
                </a:lnTo>
                <a:lnTo>
                  <a:pt x="0" y="0"/>
                </a:lnTo>
                <a:lnTo>
                  <a:pt x="0" y="163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" name="Line 1208"/>
          <p:cNvSpPr>
            <a:spLocks noChangeShapeType="1"/>
          </p:cNvSpPr>
          <p:nvPr/>
        </p:nvSpPr>
        <p:spPr bwMode="auto">
          <a:xfrm>
            <a:off x="6629401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" name="Line 1209"/>
          <p:cNvSpPr>
            <a:spLocks noChangeShapeType="1"/>
          </p:cNvSpPr>
          <p:nvPr/>
        </p:nvSpPr>
        <p:spPr bwMode="auto">
          <a:xfrm>
            <a:off x="6629401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" name="Line 1210"/>
          <p:cNvSpPr>
            <a:spLocks noChangeShapeType="1"/>
          </p:cNvSpPr>
          <p:nvPr/>
        </p:nvSpPr>
        <p:spPr bwMode="auto">
          <a:xfrm>
            <a:off x="6629401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" name="Line 1211"/>
          <p:cNvSpPr>
            <a:spLocks noChangeShapeType="1"/>
          </p:cNvSpPr>
          <p:nvPr/>
        </p:nvSpPr>
        <p:spPr bwMode="auto">
          <a:xfrm>
            <a:off x="6629401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Line 1212"/>
          <p:cNvSpPr>
            <a:spLocks noChangeShapeType="1"/>
          </p:cNvSpPr>
          <p:nvPr/>
        </p:nvSpPr>
        <p:spPr bwMode="auto">
          <a:xfrm>
            <a:off x="6629401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" name="Line 1213"/>
          <p:cNvSpPr>
            <a:spLocks noChangeShapeType="1"/>
          </p:cNvSpPr>
          <p:nvPr/>
        </p:nvSpPr>
        <p:spPr bwMode="auto">
          <a:xfrm>
            <a:off x="6629401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" name="Line 1214"/>
          <p:cNvSpPr>
            <a:spLocks noChangeShapeType="1"/>
          </p:cNvSpPr>
          <p:nvPr/>
        </p:nvSpPr>
        <p:spPr bwMode="auto">
          <a:xfrm>
            <a:off x="6629401" y="50650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" name="Line 1215"/>
          <p:cNvSpPr>
            <a:spLocks noChangeShapeType="1"/>
          </p:cNvSpPr>
          <p:nvPr/>
        </p:nvSpPr>
        <p:spPr bwMode="auto">
          <a:xfrm>
            <a:off x="6629401" y="51508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" name="Line 1216"/>
          <p:cNvSpPr>
            <a:spLocks noChangeShapeType="1"/>
          </p:cNvSpPr>
          <p:nvPr/>
        </p:nvSpPr>
        <p:spPr bwMode="auto">
          <a:xfrm>
            <a:off x="6629401" y="52381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" name="Line 1217"/>
          <p:cNvSpPr>
            <a:spLocks noChangeShapeType="1"/>
          </p:cNvSpPr>
          <p:nvPr/>
        </p:nvSpPr>
        <p:spPr bwMode="auto">
          <a:xfrm>
            <a:off x="6629401" y="53238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" name="Line 1218"/>
          <p:cNvSpPr>
            <a:spLocks noChangeShapeType="1"/>
          </p:cNvSpPr>
          <p:nvPr/>
        </p:nvSpPr>
        <p:spPr bwMode="auto">
          <a:xfrm flipV="1">
            <a:off x="7332663" y="53238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" name="Line 1219"/>
          <p:cNvSpPr>
            <a:spLocks noChangeShapeType="1"/>
          </p:cNvSpPr>
          <p:nvPr/>
        </p:nvSpPr>
        <p:spPr bwMode="auto">
          <a:xfrm flipV="1">
            <a:off x="7332663" y="52381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" name="Line 1220"/>
          <p:cNvSpPr>
            <a:spLocks noChangeShapeType="1"/>
          </p:cNvSpPr>
          <p:nvPr/>
        </p:nvSpPr>
        <p:spPr bwMode="auto">
          <a:xfrm flipV="1">
            <a:off x="7332663" y="51508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" name="Line 1221"/>
          <p:cNvSpPr>
            <a:spLocks noChangeShapeType="1"/>
          </p:cNvSpPr>
          <p:nvPr/>
        </p:nvSpPr>
        <p:spPr bwMode="auto">
          <a:xfrm flipV="1">
            <a:off x="7332663" y="50650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" name="Line 1222"/>
          <p:cNvSpPr>
            <a:spLocks noChangeShapeType="1"/>
          </p:cNvSpPr>
          <p:nvPr/>
        </p:nvSpPr>
        <p:spPr bwMode="auto">
          <a:xfrm flipV="1">
            <a:off x="7332663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" name="Line 1223"/>
          <p:cNvSpPr>
            <a:spLocks noChangeShapeType="1"/>
          </p:cNvSpPr>
          <p:nvPr/>
        </p:nvSpPr>
        <p:spPr bwMode="auto">
          <a:xfrm flipV="1">
            <a:off x="7332663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" name="Line 1224"/>
          <p:cNvSpPr>
            <a:spLocks noChangeShapeType="1"/>
          </p:cNvSpPr>
          <p:nvPr/>
        </p:nvSpPr>
        <p:spPr bwMode="auto">
          <a:xfrm>
            <a:off x="6629401" y="4807900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" name="Line 1225"/>
          <p:cNvSpPr>
            <a:spLocks noChangeShapeType="1"/>
          </p:cNvSpPr>
          <p:nvPr/>
        </p:nvSpPr>
        <p:spPr bwMode="auto">
          <a:xfrm flipH="1">
            <a:off x="6629401" y="4720588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" name="Line 1226"/>
          <p:cNvSpPr>
            <a:spLocks noChangeShapeType="1"/>
          </p:cNvSpPr>
          <p:nvPr/>
        </p:nvSpPr>
        <p:spPr bwMode="auto">
          <a:xfrm>
            <a:off x="6629401" y="4634863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" name="Line 1227"/>
          <p:cNvSpPr>
            <a:spLocks noChangeShapeType="1"/>
          </p:cNvSpPr>
          <p:nvPr/>
        </p:nvSpPr>
        <p:spPr bwMode="auto">
          <a:xfrm flipH="1">
            <a:off x="6629401" y="4549138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" name="Line 1228"/>
          <p:cNvSpPr>
            <a:spLocks noChangeShapeType="1"/>
          </p:cNvSpPr>
          <p:nvPr/>
        </p:nvSpPr>
        <p:spPr bwMode="auto">
          <a:xfrm>
            <a:off x="6629401" y="4463413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" name="Line 1229"/>
          <p:cNvSpPr>
            <a:spLocks noChangeShapeType="1"/>
          </p:cNvSpPr>
          <p:nvPr/>
        </p:nvSpPr>
        <p:spPr bwMode="auto">
          <a:xfrm flipH="1">
            <a:off x="6629401" y="4893625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" name="Line 1230"/>
          <p:cNvSpPr>
            <a:spLocks noChangeShapeType="1"/>
          </p:cNvSpPr>
          <p:nvPr/>
        </p:nvSpPr>
        <p:spPr bwMode="auto">
          <a:xfrm>
            <a:off x="6629401" y="4979350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" name="Line 1231"/>
          <p:cNvSpPr>
            <a:spLocks noChangeShapeType="1"/>
          </p:cNvSpPr>
          <p:nvPr/>
        </p:nvSpPr>
        <p:spPr bwMode="auto">
          <a:xfrm flipH="1">
            <a:off x="6629401" y="5065075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" name="Line 1232"/>
          <p:cNvSpPr>
            <a:spLocks noChangeShapeType="1"/>
          </p:cNvSpPr>
          <p:nvPr/>
        </p:nvSpPr>
        <p:spPr bwMode="auto">
          <a:xfrm>
            <a:off x="6629401" y="5150800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" name="Line 1233"/>
          <p:cNvSpPr>
            <a:spLocks noChangeShapeType="1"/>
          </p:cNvSpPr>
          <p:nvPr/>
        </p:nvSpPr>
        <p:spPr bwMode="auto">
          <a:xfrm flipH="1">
            <a:off x="6629401" y="5238113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" name="Line 1234"/>
          <p:cNvSpPr>
            <a:spLocks noChangeShapeType="1"/>
          </p:cNvSpPr>
          <p:nvPr/>
        </p:nvSpPr>
        <p:spPr bwMode="auto">
          <a:xfrm>
            <a:off x="6629401" y="5323838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" name="Line 1235"/>
          <p:cNvSpPr>
            <a:spLocks noChangeShapeType="1"/>
          </p:cNvSpPr>
          <p:nvPr/>
        </p:nvSpPr>
        <p:spPr bwMode="auto">
          <a:xfrm>
            <a:off x="6629401" y="5409563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" name="Line 1236"/>
          <p:cNvSpPr>
            <a:spLocks noChangeShapeType="1"/>
          </p:cNvSpPr>
          <p:nvPr/>
        </p:nvSpPr>
        <p:spPr bwMode="auto">
          <a:xfrm>
            <a:off x="6629401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" name="Line 1237"/>
          <p:cNvSpPr>
            <a:spLocks noChangeShapeType="1"/>
          </p:cNvSpPr>
          <p:nvPr/>
        </p:nvSpPr>
        <p:spPr bwMode="auto">
          <a:xfrm flipV="1">
            <a:off x="7332663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" name="Freeform 1238"/>
          <p:cNvSpPr>
            <a:spLocks/>
          </p:cNvSpPr>
          <p:nvPr/>
        </p:nvSpPr>
        <p:spPr bwMode="auto">
          <a:xfrm>
            <a:off x="6629401" y="5754050"/>
            <a:ext cx="703263" cy="85725"/>
          </a:xfrm>
          <a:custGeom>
            <a:avLst/>
            <a:gdLst>
              <a:gd name="T0" fmla="*/ 0 w 1329"/>
              <a:gd name="T1" fmla="*/ 0 h 162"/>
              <a:gd name="T2" fmla="*/ 0 w 1329"/>
              <a:gd name="T3" fmla="*/ 162 h 162"/>
              <a:gd name="T4" fmla="*/ 1329 w 1329"/>
              <a:gd name="T5" fmla="*/ 162 h 162"/>
              <a:gd name="T6" fmla="*/ 1329 w 1329"/>
              <a:gd name="T7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9" h="162">
                <a:moveTo>
                  <a:pt x="0" y="0"/>
                </a:moveTo>
                <a:lnTo>
                  <a:pt x="0" y="162"/>
                </a:lnTo>
                <a:lnTo>
                  <a:pt x="1329" y="162"/>
                </a:lnTo>
                <a:lnTo>
                  <a:pt x="1329" y="0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" name="Line 1239"/>
          <p:cNvSpPr>
            <a:spLocks noChangeShapeType="1"/>
          </p:cNvSpPr>
          <p:nvPr/>
        </p:nvSpPr>
        <p:spPr bwMode="auto">
          <a:xfrm flipV="1">
            <a:off x="7332663" y="56683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" name="Line 1240"/>
          <p:cNvSpPr>
            <a:spLocks noChangeShapeType="1"/>
          </p:cNvSpPr>
          <p:nvPr/>
        </p:nvSpPr>
        <p:spPr bwMode="auto">
          <a:xfrm flipV="1">
            <a:off x="7332663" y="55826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" name="Line 1241"/>
          <p:cNvSpPr>
            <a:spLocks noChangeShapeType="1"/>
          </p:cNvSpPr>
          <p:nvPr/>
        </p:nvSpPr>
        <p:spPr bwMode="auto">
          <a:xfrm flipV="1">
            <a:off x="7332663" y="54968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" name="Line 1242"/>
          <p:cNvSpPr>
            <a:spLocks noChangeShapeType="1"/>
          </p:cNvSpPr>
          <p:nvPr/>
        </p:nvSpPr>
        <p:spPr bwMode="auto">
          <a:xfrm>
            <a:off x="6629401" y="54968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" name="Line 1243"/>
          <p:cNvSpPr>
            <a:spLocks noChangeShapeType="1"/>
          </p:cNvSpPr>
          <p:nvPr/>
        </p:nvSpPr>
        <p:spPr bwMode="auto">
          <a:xfrm>
            <a:off x="6629401" y="55826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" name="Line 1244"/>
          <p:cNvSpPr>
            <a:spLocks noChangeShapeType="1"/>
          </p:cNvSpPr>
          <p:nvPr/>
        </p:nvSpPr>
        <p:spPr bwMode="auto">
          <a:xfrm>
            <a:off x="6629401" y="56683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3" name="Line 1245"/>
          <p:cNvSpPr>
            <a:spLocks noChangeShapeType="1"/>
          </p:cNvSpPr>
          <p:nvPr/>
        </p:nvSpPr>
        <p:spPr bwMode="auto">
          <a:xfrm flipH="1">
            <a:off x="6629401" y="5754050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" name="Line 1246"/>
          <p:cNvSpPr>
            <a:spLocks noChangeShapeType="1"/>
          </p:cNvSpPr>
          <p:nvPr/>
        </p:nvSpPr>
        <p:spPr bwMode="auto">
          <a:xfrm>
            <a:off x="6629401" y="5668325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" name="Line 1247"/>
          <p:cNvSpPr>
            <a:spLocks noChangeShapeType="1"/>
          </p:cNvSpPr>
          <p:nvPr/>
        </p:nvSpPr>
        <p:spPr bwMode="auto">
          <a:xfrm flipH="1">
            <a:off x="6629401" y="5582600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" name="Line 1248"/>
          <p:cNvSpPr>
            <a:spLocks noChangeShapeType="1"/>
          </p:cNvSpPr>
          <p:nvPr/>
        </p:nvSpPr>
        <p:spPr bwMode="auto">
          <a:xfrm flipH="1">
            <a:off x="6629401" y="5496875"/>
            <a:ext cx="7032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" name="Line 1249"/>
          <p:cNvSpPr>
            <a:spLocks noChangeShapeType="1"/>
          </p:cNvSpPr>
          <p:nvPr/>
        </p:nvSpPr>
        <p:spPr bwMode="auto">
          <a:xfrm flipV="1">
            <a:off x="7332663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" name="Line 1250"/>
          <p:cNvSpPr>
            <a:spLocks noChangeShapeType="1"/>
          </p:cNvSpPr>
          <p:nvPr/>
        </p:nvSpPr>
        <p:spPr bwMode="auto">
          <a:xfrm>
            <a:off x="6629401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" name="Line 1251"/>
          <p:cNvSpPr>
            <a:spLocks noChangeShapeType="1"/>
          </p:cNvSpPr>
          <p:nvPr/>
        </p:nvSpPr>
        <p:spPr bwMode="auto">
          <a:xfrm flipV="1">
            <a:off x="7332663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" name="Freeform 1252"/>
          <p:cNvSpPr>
            <a:spLocks noEditPoints="1"/>
          </p:cNvSpPr>
          <p:nvPr/>
        </p:nvSpPr>
        <p:spPr bwMode="auto">
          <a:xfrm>
            <a:off x="1935163" y="4215763"/>
            <a:ext cx="1003300" cy="1795463"/>
          </a:xfrm>
          <a:custGeom>
            <a:avLst/>
            <a:gdLst>
              <a:gd name="T0" fmla="*/ 0 w 1895"/>
              <a:gd name="T1" fmla="*/ 0 h 3392"/>
              <a:gd name="T2" fmla="*/ 0 w 1895"/>
              <a:gd name="T3" fmla="*/ 3392 h 3392"/>
              <a:gd name="T4" fmla="*/ 1895 w 1895"/>
              <a:gd name="T5" fmla="*/ 3392 h 3392"/>
              <a:gd name="T6" fmla="*/ 1895 w 1895"/>
              <a:gd name="T7" fmla="*/ 0 h 3392"/>
              <a:gd name="T8" fmla="*/ 0 w 1895"/>
              <a:gd name="T9" fmla="*/ 0 h 3392"/>
              <a:gd name="T10" fmla="*/ 310 w 1895"/>
              <a:gd name="T11" fmla="*/ 3068 h 3392"/>
              <a:gd name="T12" fmla="*/ 310 w 1895"/>
              <a:gd name="T13" fmla="*/ 303 h 3392"/>
              <a:gd name="T14" fmla="*/ 870 w 1895"/>
              <a:gd name="T15" fmla="*/ 303 h 3392"/>
              <a:gd name="T16" fmla="*/ 870 w 1895"/>
              <a:gd name="T17" fmla="*/ 3068 h 3392"/>
              <a:gd name="T18" fmla="*/ 310 w 1895"/>
              <a:gd name="T19" fmla="*/ 3068 h 3392"/>
              <a:gd name="T20" fmla="*/ 1045 w 1895"/>
              <a:gd name="T21" fmla="*/ 303 h 3392"/>
              <a:gd name="T22" fmla="*/ 1606 w 1895"/>
              <a:gd name="T23" fmla="*/ 303 h 3392"/>
              <a:gd name="T24" fmla="*/ 1606 w 1895"/>
              <a:gd name="T25" fmla="*/ 3068 h 3392"/>
              <a:gd name="T26" fmla="*/ 1045 w 1895"/>
              <a:gd name="T27" fmla="*/ 3068 h 3392"/>
              <a:gd name="T28" fmla="*/ 1045 w 1895"/>
              <a:gd name="T29" fmla="*/ 303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95" h="3392">
                <a:moveTo>
                  <a:pt x="0" y="0"/>
                </a:moveTo>
                <a:lnTo>
                  <a:pt x="0" y="3392"/>
                </a:lnTo>
                <a:lnTo>
                  <a:pt x="1895" y="3392"/>
                </a:lnTo>
                <a:lnTo>
                  <a:pt x="1895" y="0"/>
                </a:lnTo>
                <a:lnTo>
                  <a:pt x="0" y="0"/>
                </a:lnTo>
                <a:close/>
                <a:moveTo>
                  <a:pt x="310" y="3068"/>
                </a:moveTo>
                <a:lnTo>
                  <a:pt x="310" y="303"/>
                </a:lnTo>
                <a:lnTo>
                  <a:pt x="870" y="303"/>
                </a:lnTo>
                <a:lnTo>
                  <a:pt x="870" y="3068"/>
                </a:lnTo>
                <a:lnTo>
                  <a:pt x="310" y="3068"/>
                </a:lnTo>
                <a:close/>
                <a:moveTo>
                  <a:pt x="1045" y="303"/>
                </a:moveTo>
                <a:lnTo>
                  <a:pt x="1606" y="303"/>
                </a:lnTo>
                <a:lnTo>
                  <a:pt x="1606" y="3068"/>
                </a:lnTo>
                <a:lnTo>
                  <a:pt x="1045" y="3068"/>
                </a:lnTo>
                <a:lnTo>
                  <a:pt x="1045" y="30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" name="Rectangle 1253"/>
          <p:cNvSpPr>
            <a:spLocks noChangeArrowheads="1"/>
          </p:cNvSpPr>
          <p:nvPr/>
        </p:nvSpPr>
        <p:spPr bwMode="auto">
          <a:xfrm>
            <a:off x="1935163" y="4215763"/>
            <a:ext cx="1003300" cy="1795463"/>
          </a:xfrm>
          <a:prstGeom prst="rect">
            <a:avLst/>
          </a:prstGeom>
          <a:solidFill>
            <a:srgbClr val="776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362" name="Rectangle 1254"/>
          <p:cNvSpPr>
            <a:spLocks noChangeArrowheads="1"/>
          </p:cNvSpPr>
          <p:nvPr/>
        </p:nvSpPr>
        <p:spPr bwMode="auto">
          <a:xfrm>
            <a:off x="2098676" y="4376100"/>
            <a:ext cx="296863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" name="Rectangle 1255"/>
          <p:cNvSpPr>
            <a:spLocks noChangeArrowheads="1"/>
          </p:cNvSpPr>
          <p:nvPr/>
        </p:nvSpPr>
        <p:spPr bwMode="auto">
          <a:xfrm>
            <a:off x="2098676" y="4463413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4" name="Rectangle 1256"/>
          <p:cNvSpPr>
            <a:spLocks noChangeArrowheads="1"/>
          </p:cNvSpPr>
          <p:nvPr/>
        </p:nvSpPr>
        <p:spPr bwMode="auto">
          <a:xfrm>
            <a:off x="2098676" y="4549138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" name="Rectangle 1257"/>
          <p:cNvSpPr>
            <a:spLocks noChangeArrowheads="1"/>
          </p:cNvSpPr>
          <p:nvPr/>
        </p:nvSpPr>
        <p:spPr bwMode="auto">
          <a:xfrm>
            <a:off x="2098676" y="4634863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" name="Rectangle 1258"/>
          <p:cNvSpPr>
            <a:spLocks noChangeArrowheads="1"/>
          </p:cNvSpPr>
          <p:nvPr/>
        </p:nvSpPr>
        <p:spPr bwMode="auto">
          <a:xfrm>
            <a:off x="2098676" y="4720588"/>
            <a:ext cx="2968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" name="Rectangle 1259"/>
          <p:cNvSpPr>
            <a:spLocks noChangeArrowheads="1"/>
          </p:cNvSpPr>
          <p:nvPr/>
        </p:nvSpPr>
        <p:spPr bwMode="auto">
          <a:xfrm>
            <a:off x="2098676" y="4893625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" name="Rectangle 1260"/>
          <p:cNvSpPr>
            <a:spLocks noChangeArrowheads="1"/>
          </p:cNvSpPr>
          <p:nvPr/>
        </p:nvSpPr>
        <p:spPr bwMode="auto">
          <a:xfrm>
            <a:off x="2098676" y="4979350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" name="Rectangle 1261"/>
          <p:cNvSpPr>
            <a:spLocks noChangeArrowheads="1"/>
          </p:cNvSpPr>
          <p:nvPr/>
        </p:nvSpPr>
        <p:spPr bwMode="auto">
          <a:xfrm>
            <a:off x="2098676" y="5065075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" name="Rectangle 1262"/>
          <p:cNvSpPr>
            <a:spLocks noChangeArrowheads="1"/>
          </p:cNvSpPr>
          <p:nvPr/>
        </p:nvSpPr>
        <p:spPr bwMode="auto">
          <a:xfrm>
            <a:off x="2098676" y="5150800"/>
            <a:ext cx="2968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" name="Rectangle 1263"/>
          <p:cNvSpPr>
            <a:spLocks noChangeArrowheads="1"/>
          </p:cNvSpPr>
          <p:nvPr/>
        </p:nvSpPr>
        <p:spPr bwMode="auto">
          <a:xfrm>
            <a:off x="2098676" y="5238113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" name="Rectangle 1264"/>
          <p:cNvSpPr>
            <a:spLocks noChangeArrowheads="1"/>
          </p:cNvSpPr>
          <p:nvPr/>
        </p:nvSpPr>
        <p:spPr bwMode="auto">
          <a:xfrm>
            <a:off x="2098676" y="5323838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" name="Rectangle 1265"/>
          <p:cNvSpPr>
            <a:spLocks noChangeArrowheads="1"/>
          </p:cNvSpPr>
          <p:nvPr/>
        </p:nvSpPr>
        <p:spPr bwMode="auto">
          <a:xfrm>
            <a:off x="2098676" y="5496875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" name="Rectangle 1266"/>
          <p:cNvSpPr>
            <a:spLocks noChangeArrowheads="1"/>
          </p:cNvSpPr>
          <p:nvPr/>
        </p:nvSpPr>
        <p:spPr bwMode="auto">
          <a:xfrm>
            <a:off x="2098676" y="5582600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" name="Rectangle 1267"/>
          <p:cNvSpPr>
            <a:spLocks noChangeArrowheads="1"/>
          </p:cNvSpPr>
          <p:nvPr/>
        </p:nvSpPr>
        <p:spPr bwMode="auto">
          <a:xfrm>
            <a:off x="2098676" y="5668325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" name="Rectangle 1268"/>
          <p:cNvSpPr>
            <a:spLocks noChangeArrowheads="1"/>
          </p:cNvSpPr>
          <p:nvPr/>
        </p:nvSpPr>
        <p:spPr bwMode="auto">
          <a:xfrm>
            <a:off x="2098676" y="5754050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" name="Rectangle 1269"/>
          <p:cNvSpPr>
            <a:spLocks noChangeArrowheads="1"/>
          </p:cNvSpPr>
          <p:nvPr/>
        </p:nvSpPr>
        <p:spPr bwMode="auto">
          <a:xfrm>
            <a:off x="2098676" y="5409563"/>
            <a:ext cx="2968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" name="Rectangle 1270"/>
          <p:cNvSpPr>
            <a:spLocks noChangeArrowheads="1"/>
          </p:cNvSpPr>
          <p:nvPr/>
        </p:nvSpPr>
        <p:spPr bwMode="auto">
          <a:xfrm>
            <a:off x="2098676" y="4807900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" name="Rectangle 1271"/>
          <p:cNvSpPr>
            <a:spLocks noChangeArrowheads="1"/>
          </p:cNvSpPr>
          <p:nvPr/>
        </p:nvSpPr>
        <p:spPr bwMode="auto">
          <a:xfrm>
            <a:off x="2487613" y="4376100"/>
            <a:ext cx="2968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" name="Rectangle 1272"/>
          <p:cNvSpPr>
            <a:spLocks noChangeArrowheads="1"/>
          </p:cNvSpPr>
          <p:nvPr/>
        </p:nvSpPr>
        <p:spPr bwMode="auto">
          <a:xfrm>
            <a:off x="2487613" y="4549138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" name="Rectangle 1273"/>
          <p:cNvSpPr>
            <a:spLocks noChangeArrowheads="1"/>
          </p:cNvSpPr>
          <p:nvPr/>
        </p:nvSpPr>
        <p:spPr bwMode="auto">
          <a:xfrm>
            <a:off x="2487613" y="4720588"/>
            <a:ext cx="2968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2" name="Rectangle 1274"/>
          <p:cNvSpPr>
            <a:spLocks noChangeArrowheads="1"/>
          </p:cNvSpPr>
          <p:nvPr/>
        </p:nvSpPr>
        <p:spPr bwMode="auto">
          <a:xfrm>
            <a:off x="2487613" y="4634863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3" name="Rectangle 1275"/>
          <p:cNvSpPr>
            <a:spLocks noChangeArrowheads="1"/>
          </p:cNvSpPr>
          <p:nvPr/>
        </p:nvSpPr>
        <p:spPr bwMode="auto">
          <a:xfrm>
            <a:off x="2487613" y="4463413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" name="Rectangle 1276"/>
          <p:cNvSpPr>
            <a:spLocks noChangeArrowheads="1"/>
          </p:cNvSpPr>
          <p:nvPr/>
        </p:nvSpPr>
        <p:spPr bwMode="auto">
          <a:xfrm>
            <a:off x="2487613" y="4807900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" name="Rectangle 1277"/>
          <p:cNvSpPr>
            <a:spLocks noChangeArrowheads="1"/>
          </p:cNvSpPr>
          <p:nvPr/>
        </p:nvSpPr>
        <p:spPr bwMode="auto">
          <a:xfrm>
            <a:off x="2487613" y="5323838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" name="Rectangle 1278"/>
          <p:cNvSpPr>
            <a:spLocks noChangeArrowheads="1"/>
          </p:cNvSpPr>
          <p:nvPr/>
        </p:nvSpPr>
        <p:spPr bwMode="auto">
          <a:xfrm>
            <a:off x="2487613" y="5238113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Rectangle 1279"/>
          <p:cNvSpPr>
            <a:spLocks noChangeArrowheads="1"/>
          </p:cNvSpPr>
          <p:nvPr/>
        </p:nvSpPr>
        <p:spPr bwMode="auto">
          <a:xfrm>
            <a:off x="2487613" y="5150800"/>
            <a:ext cx="296863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" name="Rectangle 1280"/>
          <p:cNvSpPr>
            <a:spLocks noChangeArrowheads="1"/>
          </p:cNvSpPr>
          <p:nvPr/>
        </p:nvSpPr>
        <p:spPr bwMode="auto">
          <a:xfrm>
            <a:off x="2487613" y="5065075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" name="Rectangle 1281"/>
          <p:cNvSpPr>
            <a:spLocks noChangeArrowheads="1"/>
          </p:cNvSpPr>
          <p:nvPr/>
        </p:nvSpPr>
        <p:spPr bwMode="auto">
          <a:xfrm>
            <a:off x="2487613" y="4979350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" name="Rectangle 1282"/>
          <p:cNvSpPr>
            <a:spLocks noChangeArrowheads="1"/>
          </p:cNvSpPr>
          <p:nvPr/>
        </p:nvSpPr>
        <p:spPr bwMode="auto">
          <a:xfrm>
            <a:off x="2487613" y="4893625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" name="Rectangle 1283"/>
          <p:cNvSpPr>
            <a:spLocks noChangeArrowheads="1"/>
          </p:cNvSpPr>
          <p:nvPr/>
        </p:nvSpPr>
        <p:spPr bwMode="auto">
          <a:xfrm>
            <a:off x="2487613" y="5496875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" name="Rectangle 1284"/>
          <p:cNvSpPr>
            <a:spLocks noChangeArrowheads="1"/>
          </p:cNvSpPr>
          <p:nvPr/>
        </p:nvSpPr>
        <p:spPr bwMode="auto">
          <a:xfrm>
            <a:off x="2487613" y="5582600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" name="Rectangle 1285"/>
          <p:cNvSpPr>
            <a:spLocks noChangeArrowheads="1"/>
          </p:cNvSpPr>
          <p:nvPr/>
        </p:nvSpPr>
        <p:spPr bwMode="auto">
          <a:xfrm>
            <a:off x="2487613" y="5668325"/>
            <a:ext cx="296863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" name="Rectangle 1286"/>
          <p:cNvSpPr>
            <a:spLocks noChangeArrowheads="1"/>
          </p:cNvSpPr>
          <p:nvPr/>
        </p:nvSpPr>
        <p:spPr bwMode="auto">
          <a:xfrm>
            <a:off x="2487613" y="5754050"/>
            <a:ext cx="296863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" name="Rectangle 1287"/>
          <p:cNvSpPr>
            <a:spLocks noChangeArrowheads="1"/>
          </p:cNvSpPr>
          <p:nvPr/>
        </p:nvSpPr>
        <p:spPr bwMode="auto">
          <a:xfrm>
            <a:off x="2487613" y="5409563"/>
            <a:ext cx="296863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" name="Freeform 1288"/>
          <p:cNvSpPr>
            <a:spLocks/>
          </p:cNvSpPr>
          <p:nvPr/>
        </p:nvSpPr>
        <p:spPr bwMode="auto">
          <a:xfrm>
            <a:off x="2098676" y="4376100"/>
            <a:ext cx="296863" cy="87313"/>
          </a:xfrm>
          <a:custGeom>
            <a:avLst/>
            <a:gdLst>
              <a:gd name="T0" fmla="*/ 560 w 560"/>
              <a:gd name="T1" fmla="*/ 163 h 163"/>
              <a:gd name="T2" fmla="*/ 560 w 560"/>
              <a:gd name="T3" fmla="*/ 0 h 163"/>
              <a:gd name="T4" fmla="*/ 0 w 560"/>
              <a:gd name="T5" fmla="*/ 0 h 163"/>
              <a:gd name="T6" fmla="*/ 0 w 560"/>
              <a:gd name="T7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163">
                <a:moveTo>
                  <a:pt x="560" y="163"/>
                </a:moveTo>
                <a:lnTo>
                  <a:pt x="560" y="0"/>
                </a:lnTo>
                <a:lnTo>
                  <a:pt x="0" y="0"/>
                </a:lnTo>
                <a:lnTo>
                  <a:pt x="0" y="163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" name="Line 1289"/>
          <p:cNvSpPr>
            <a:spLocks noChangeShapeType="1"/>
          </p:cNvSpPr>
          <p:nvPr/>
        </p:nvSpPr>
        <p:spPr bwMode="auto">
          <a:xfrm>
            <a:off x="2098676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" name="Line 1290"/>
          <p:cNvSpPr>
            <a:spLocks noChangeShapeType="1"/>
          </p:cNvSpPr>
          <p:nvPr/>
        </p:nvSpPr>
        <p:spPr bwMode="auto">
          <a:xfrm>
            <a:off x="2098676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" name="Line 1291"/>
          <p:cNvSpPr>
            <a:spLocks noChangeShapeType="1"/>
          </p:cNvSpPr>
          <p:nvPr/>
        </p:nvSpPr>
        <p:spPr bwMode="auto">
          <a:xfrm>
            <a:off x="2098676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" name="Line 1292"/>
          <p:cNvSpPr>
            <a:spLocks noChangeShapeType="1"/>
          </p:cNvSpPr>
          <p:nvPr/>
        </p:nvSpPr>
        <p:spPr bwMode="auto">
          <a:xfrm>
            <a:off x="2098676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" name="Line 1293"/>
          <p:cNvSpPr>
            <a:spLocks noChangeShapeType="1"/>
          </p:cNvSpPr>
          <p:nvPr/>
        </p:nvSpPr>
        <p:spPr bwMode="auto">
          <a:xfrm>
            <a:off x="2098676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" name="Line 1294"/>
          <p:cNvSpPr>
            <a:spLocks noChangeShapeType="1"/>
          </p:cNvSpPr>
          <p:nvPr/>
        </p:nvSpPr>
        <p:spPr bwMode="auto">
          <a:xfrm>
            <a:off x="2098676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" name="Line 1295"/>
          <p:cNvSpPr>
            <a:spLocks noChangeShapeType="1"/>
          </p:cNvSpPr>
          <p:nvPr/>
        </p:nvSpPr>
        <p:spPr bwMode="auto">
          <a:xfrm>
            <a:off x="2098676" y="50650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" name="Line 1296"/>
          <p:cNvSpPr>
            <a:spLocks noChangeShapeType="1"/>
          </p:cNvSpPr>
          <p:nvPr/>
        </p:nvSpPr>
        <p:spPr bwMode="auto">
          <a:xfrm>
            <a:off x="2098676" y="51508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" name="Line 1297"/>
          <p:cNvSpPr>
            <a:spLocks noChangeShapeType="1"/>
          </p:cNvSpPr>
          <p:nvPr/>
        </p:nvSpPr>
        <p:spPr bwMode="auto">
          <a:xfrm>
            <a:off x="2098676" y="52381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6" name="Line 1298"/>
          <p:cNvSpPr>
            <a:spLocks noChangeShapeType="1"/>
          </p:cNvSpPr>
          <p:nvPr/>
        </p:nvSpPr>
        <p:spPr bwMode="auto">
          <a:xfrm>
            <a:off x="2098676" y="53238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7" name="Line 1299"/>
          <p:cNvSpPr>
            <a:spLocks noChangeShapeType="1"/>
          </p:cNvSpPr>
          <p:nvPr/>
        </p:nvSpPr>
        <p:spPr bwMode="auto">
          <a:xfrm>
            <a:off x="2098676" y="54968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" name="Line 1300"/>
          <p:cNvSpPr>
            <a:spLocks noChangeShapeType="1"/>
          </p:cNvSpPr>
          <p:nvPr/>
        </p:nvSpPr>
        <p:spPr bwMode="auto">
          <a:xfrm>
            <a:off x="2098676" y="55826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" name="Line 1301"/>
          <p:cNvSpPr>
            <a:spLocks noChangeShapeType="1"/>
          </p:cNvSpPr>
          <p:nvPr/>
        </p:nvSpPr>
        <p:spPr bwMode="auto">
          <a:xfrm>
            <a:off x="2098676" y="56683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" name="Freeform 1302"/>
          <p:cNvSpPr>
            <a:spLocks/>
          </p:cNvSpPr>
          <p:nvPr/>
        </p:nvSpPr>
        <p:spPr bwMode="auto">
          <a:xfrm>
            <a:off x="2098676" y="5754050"/>
            <a:ext cx="296863" cy="85725"/>
          </a:xfrm>
          <a:custGeom>
            <a:avLst/>
            <a:gdLst>
              <a:gd name="T0" fmla="*/ 0 w 560"/>
              <a:gd name="T1" fmla="*/ 0 h 162"/>
              <a:gd name="T2" fmla="*/ 0 w 560"/>
              <a:gd name="T3" fmla="*/ 162 h 162"/>
              <a:gd name="T4" fmla="*/ 560 w 560"/>
              <a:gd name="T5" fmla="*/ 162 h 162"/>
              <a:gd name="T6" fmla="*/ 560 w 560"/>
              <a:gd name="T7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162">
                <a:moveTo>
                  <a:pt x="0" y="0"/>
                </a:moveTo>
                <a:lnTo>
                  <a:pt x="0" y="162"/>
                </a:lnTo>
                <a:lnTo>
                  <a:pt x="560" y="162"/>
                </a:lnTo>
                <a:lnTo>
                  <a:pt x="560" y="0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" name="Line 1303"/>
          <p:cNvSpPr>
            <a:spLocks noChangeShapeType="1"/>
          </p:cNvSpPr>
          <p:nvPr/>
        </p:nvSpPr>
        <p:spPr bwMode="auto">
          <a:xfrm>
            <a:off x="2098676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" name="Line 1304"/>
          <p:cNvSpPr>
            <a:spLocks noChangeShapeType="1"/>
          </p:cNvSpPr>
          <p:nvPr/>
        </p:nvSpPr>
        <p:spPr bwMode="auto">
          <a:xfrm>
            <a:off x="2098676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" name="Freeform 1305"/>
          <p:cNvSpPr>
            <a:spLocks/>
          </p:cNvSpPr>
          <p:nvPr/>
        </p:nvSpPr>
        <p:spPr bwMode="auto">
          <a:xfrm>
            <a:off x="2487613" y="4376100"/>
            <a:ext cx="296863" cy="87313"/>
          </a:xfrm>
          <a:custGeom>
            <a:avLst/>
            <a:gdLst>
              <a:gd name="T0" fmla="*/ 561 w 561"/>
              <a:gd name="T1" fmla="*/ 163 h 163"/>
              <a:gd name="T2" fmla="*/ 561 w 561"/>
              <a:gd name="T3" fmla="*/ 0 h 163"/>
              <a:gd name="T4" fmla="*/ 0 w 561"/>
              <a:gd name="T5" fmla="*/ 0 h 163"/>
              <a:gd name="T6" fmla="*/ 0 w 561"/>
              <a:gd name="T7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163">
                <a:moveTo>
                  <a:pt x="561" y="163"/>
                </a:moveTo>
                <a:lnTo>
                  <a:pt x="561" y="0"/>
                </a:lnTo>
                <a:lnTo>
                  <a:pt x="0" y="0"/>
                </a:lnTo>
                <a:lnTo>
                  <a:pt x="0" y="163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" name="Line 1306"/>
          <p:cNvSpPr>
            <a:spLocks noChangeShapeType="1"/>
          </p:cNvSpPr>
          <p:nvPr/>
        </p:nvSpPr>
        <p:spPr bwMode="auto">
          <a:xfrm>
            <a:off x="2487613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" name="Line 1307"/>
          <p:cNvSpPr>
            <a:spLocks noChangeShapeType="1"/>
          </p:cNvSpPr>
          <p:nvPr/>
        </p:nvSpPr>
        <p:spPr bwMode="auto">
          <a:xfrm flipV="1">
            <a:off x="2395538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" name="Line 1308"/>
          <p:cNvSpPr>
            <a:spLocks noChangeShapeType="1"/>
          </p:cNvSpPr>
          <p:nvPr/>
        </p:nvSpPr>
        <p:spPr bwMode="auto">
          <a:xfrm flipV="1">
            <a:off x="2395538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" name="Line 1309"/>
          <p:cNvSpPr>
            <a:spLocks noChangeShapeType="1"/>
          </p:cNvSpPr>
          <p:nvPr/>
        </p:nvSpPr>
        <p:spPr bwMode="auto">
          <a:xfrm flipV="1">
            <a:off x="2395538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" name="Line 1310"/>
          <p:cNvSpPr>
            <a:spLocks noChangeShapeType="1"/>
          </p:cNvSpPr>
          <p:nvPr/>
        </p:nvSpPr>
        <p:spPr bwMode="auto">
          <a:xfrm>
            <a:off x="2487613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" name="Line 1311"/>
          <p:cNvSpPr>
            <a:spLocks noChangeShapeType="1"/>
          </p:cNvSpPr>
          <p:nvPr/>
        </p:nvSpPr>
        <p:spPr bwMode="auto">
          <a:xfrm>
            <a:off x="2487613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" name="Line 1312"/>
          <p:cNvSpPr>
            <a:spLocks noChangeShapeType="1"/>
          </p:cNvSpPr>
          <p:nvPr/>
        </p:nvSpPr>
        <p:spPr bwMode="auto">
          <a:xfrm flipV="1">
            <a:off x="2395538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" name="Line 1313"/>
          <p:cNvSpPr>
            <a:spLocks noChangeShapeType="1"/>
          </p:cNvSpPr>
          <p:nvPr/>
        </p:nvSpPr>
        <p:spPr bwMode="auto">
          <a:xfrm>
            <a:off x="2487613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" name="Line 1314"/>
          <p:cNvSpPr>
            <a:spLocks noChangeShapeType="1"/>
          </p:cNvSpPr>
          <p:nvPr/>
        </p:nvSpPr>
        <p:spPr bwMode="auto">
          <a:xfrm flipV="1">
            <a:off x="2784476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" name="Line 1315"/>
          <p:cNvSpPr>
            <a:spLocks noChangeShapeType="1"/>
          </p:cNvSpPr>
          <p:nvPr/>
        </p:nvSpPr>
        <p:spPr bwMode="auto">
          <a:xfrm flipV="1">
            <a:off x="2784476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" name="Line 1316"/>
          <p:cNvSpPr>
            <a:spLocks noChangeShapeType="1"/>
          </p:cNvSpPr>
          <p:nvPr/>
        </p:nvSpPr>
        <p:spPr bwMode="auto">
          <a:xfrm flipV="1">
            <a:off x="2784476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" name="Line 1317"/>
          <p:cNvSpPr>
            <a:spLocks noChangeShapeType="1"/>
          </p:cNvSpPr>
          <p:nvPr/>
        </p:nvSpPr>
        <p:spPr bwMode="auto">
          <a:xfrm flipV="1">
            <a:off x="2784476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" name="Line 1318"/>
          <p:cNvSpPr>
            <a:spLocks noChangeShapeType="1"/>
          </p:cNvSpPr>
          <p:nvPr/>
        </p:nvSpPr>
        <p:spPr bwMode="auto">
          <a:xfrm>
            <a:off x="2487613" y="446341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" name="Line 1319"/>
          <p:cNvSpPr>
            <a:spLocks noChangeShapeType="1"/>
          </p:cNvSpPr>
          <p:nvPr/>
        </p:nvSpPr>
        <p:spPr bwMode="auto">
          <a:xfrm flipH="1">
            <a:off x="2487613" y="4720588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8" name="Line 1320"/>
          <p:cNvSpPr>
            <a:spLocks noChangeShapeType="1"/>
          </p:cNvSpPr>
          <p:nvPr/>
        </p:nvSpPr>
        <p:spPr bwMode="auto">
          <a:xfrm>
            <a:off x="2487613" y="480790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" name="Line 1321"/>
          <p:cNvSpPr>
            <a:spLocks noChangeShapeType="1"/>
          </p:cNvSpPr>
          <p:nvPr/>
        </p:nvSpPr>
        <p:spPr bwMode="auto">
          <a:xfrm flipH="1">
            <a:off x="2487613" y="463486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" name="Line 1322"/>
          <p:cNvSpPr>
            <a:spLocks noChangeShapeType="1"/>
          </p:cNvSpPr>
          <p:nvPr/>
        </p:nvSpPr>
        <p:spPr bwMode="auto">
          <a:xfrm>
            <a:off x="2487613" y="4549138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" name="Line 1323"/>
          <p:cNvSpPr>
            <a:spLocks noChangeShapeType="1"/>
          </p:cNvSpPr>
          <p:nvPr/>
        </p:nvSpPr>
        <p:spPr bwMode="auto">
          <a:xfrm flipV="1">
            <a:off x="2784476" y="53238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" name="Line 1324"/>
          <p:cNvSpPr>
            <a:spLocks noChangeShapeType="1"/>
          </p:cNvSpPr>
          <p:nvPr/>
        </p:nvSpPr>
        <p:spPr bwMode="auto">
          <a:xfrm flipV="1">
            <a:off x="2784476" y="52381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" name="Line 1325"/>
          <p:cNvSpPr>
            <a:spLocks noChangeShapeType="1"/>
          </p:cNvSpPr>
          <p:nvPr/>
        </p:nvSpPr>
        <p:spPr bwMode="auto">
          <a:xfrm flipV="1">
            <a:off x="2784476" y="51508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" name="Line 1326"/>
          <p:cNvSpPr>
            <a:spLocks noChangeShapeType="1"/>
          </p:cNvSpPr>
          <p:nvPr/>
        </p:nvSpPr>
        <p:spPr bwMode="auto">
          <a:xfrm flipV="1">
            <a:off x="2784476" y="50650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Line 1327"/>
          <p:cNvSpPr>
            <a:spLocks noChangeShapeType="1"/>
          </p:cNvSpPr>
          <p:nvPr/>
        </p:nvSpPr>
        <p:spPr bwMode="auto">
          <a:xfrm flipV="1">
            <a:off x="2784476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" name="Line 1328"/>
          <p:cNvSpPr>
            <a:spLocks noChangeShapeType="1"/>
          </p:cNvSpPr>
          <p:nvPr/>
        </p:nvSpPr>
        <p:spPr bwMode="auto">
          <a:xfrm flipV="1">
            <a:off x="2784476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Line 1329"/>
          <p:cNvSpPr>
            <a:spLocks noChangeShapeType="1"/>
          </p:cNvSpPr>
          <p:nvPr/>
        </p:nvSpPr>
        <p:spPr bwMode="auto">
          <a:xfrm>
            <a:off x="2487613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" name="Line 1330"/>
          <p:cNvSpPr>
            <a:spLocks noChangeShapeType="1"/>
          </p:cNvSpPr>
          <p:nvPr/>
        </p:nvSpPr>
        <p:spPr bwMode="auto">
          <a:xfrm>
            <a:off x="2487613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" name="Line 1331"/>
          <p:cNvSpPr>
            <a:spLocks noChangeShapeType="1"/>
          </p:cNvSpPr>
          <p:nvPr/>
        </p:nvSpPr>
        <p:spPr bwMode="auto">
          <a:xfrm flipV="1">
            <a:off x="2395538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" name="Line 1332"/>
          <p:cNvSpPr>
            <a:spLocks noChangeShapeType="1"/>
          </p:cNvSpPr>
          <p:nvPr/>
        </p:nvSpPr>
        <p:spPr bwMode="auto">
          <a:xfrm flipV="1">
            <a:off x="2395538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Line 1333"/>
          <p:cNvSpPr>
            <a:spLocks noChangeShapeType="1"/>
          </p:cNvSpPr>
          <p:nvPr/>
        </p:nvSpPr>
        <p:spPr bwMode="auto">
          <a:xfrm flipV="1">
            <a:off x="2395538" y="51508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" name="Line 1334"/>
          <p:cNvSpPr>
            <a:spLocks noChangeShapeType="1"/>
          </p:cNvSpPr>
          <p:nvPr/>
        </p:nvSpPr>
        <p:spPr bwMode="auto">
          <a:xfrm flipV="1">
            <a:off x="2395538" y="52381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" name="Line 1335"/>
          <p:cNvSpPr>
            <a:spLocks noChangeShapeType="1"/>
          </p:cNvSpPr>
          <p:nvPr/>
        </p:nvSpPr>
        <p:spPr bwMode="auto">
          <a:xfrm flipV="1">
            <a:off x="2395538" y="53238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" name="Line 1336"/>
          <p:cNvSpPr>
            <a:spLocks noChangeShapeType="1"/>
          </p:cNvSpPr>
          <p:nvPr/>
        </p:nvSpPr>
        <p:spPr bwMode="auto">
          <a:xfrm>
            <a:off x="2487613" y="53238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" name="Line 1337"/>
          <p:cNvSpPr>
            <a:spLocks noChangeShapeType="1"/>
          </p:cNvSpPr>
          <p:nvPr/>
        </p:nvSpPr>
        <p:spPr bwMode="auto">
          <a:xfrm>
            <a:off x="2487613" y="52381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6" name="Line 1338"/>
          <p:cNvSpPr>
            <a:spLocks noChangeShapeType="1"/>
          </p:cNvSpPr>
          <p:nvPr/>
        </p:nvSpPr>
        <p:spPr bwMode="auto">
          <a:xfrm>
            <a:off x="2487613" y="51508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" name="Line 1339"/>
          <p:cNvSpPr>
            <a:spLocks noChangeShapeType="1"/>
          </p:cNvSpPr>
          <p:nvPr/>
        </p:nvSpPr>
        <p:spPr bwMode="auto">
          <a:xfrm>
            <a:off x="2487613" y="50650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" name="Line 1340"/>
          <p:cNvSpPr>
            <a:spLocks noChangeShapeType="1"/>
          </p:cNvSpPr>
          <p:nvPr/>
        </p:nvSpPr>
        <p:spPr bwMode="auto">
          <a:xfrm flipV="1">
            <a:off x="2395538" y="50650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" name="Line 1341"/>
          <p:cNvSpPr>
            <a:spLocks noChangeShapeType="1"/>
          </p:cNvSpPr>
          <p:nvPr/>
        </p:nvSpPr>
        <p:spPr bwMode="auto">
          <a:xfrm>
            <a:off x="2487613" y="54968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" name="Line 1342"/>
          <p:cNvSpPr>
            <a:spLocks noChangeShapeType="1"/>
          </p:cNvSpPr>
          <p:nvPr/>
        </p:nvSpPr>
        <p:spPr bwMode="auto">
          <a:xfrm>
            <a:off x="2487613" y="55826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" name="Line 1343"/>
          <p:cNvSpPr>
            <a:spLocks noChangeShapeType="1"/>
          </p:cNvSpPr>
          <p:nvPr/>
        </p:nvSpPr>
        <p:spPr bwMode="auto">
          <a:xfrm>
            <a:off x="2487613" y="56683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2" name="Freeform 1344"/>
          <p:cNvSpPr>
            <a:spLocks/>
          </p:cNvSpPr>
          <p:nvPr/>
        </p:nvSpPr>
        <p:spPr bwMode="auto">
          <a:xfrm>
            <a:off x="2487613" y="5754050"/>
            <a:ext cx="296863" cy="85725"/>
          </a:xfrm>
          <a:custGeom>
            <a:avLst/>
            <a:gdLst>
              <a:gd name="T0" fmla="*/ 0 w 561"/>
              <a:gd name="T1" fmla="*/ 0 h 162"/>
              <a:gd name="T2" fmla="*/ 0 w 561"/>
              <a:gd name="T3" fmla="*/ 162 h 162"/>
              <a:gd name="T4" fmla="*/ 561 w 561"/>
              <a:gd name="T5" fmla="*/ 162 h 162"/>
              <a:gd name="T6" fmla="*/ 561 w 561"/>
              <a:gd name="T7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162">
                <a:moveTo>
                  <a:pt x="0" y="0"/>
                </a:moveTo>
                <a:lnTo>
                  <a:pt x="0" y="162"/>
                </a:lnTo>
                <a:lnTo>
                  <a:pt x="561" y="162"/>
                </a:lnTo>
                <a:lnTo>
                  <a:pt x="561" y="0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" name="Line 1345"/>
          <p:cNvSpPr>
            <a:spLocks noChangeShapeType="1"/>
          </p:cNvSpPr>
          <p:nvPr/>
        </p:nvSpPr>
        <p:spPr bwMode="auto">
          <a:xfrm flipV="1">
            <a:off x="2395538" y="56683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" name="Line 1346"/>
          <p:cNvSpPr>
            <a:spLocks noChangeShapeType="1"/>
          </p:cNvSpPr>
          <p:nvPr/>
        </p:nvSpPr>
        <p:spPr bwMode="auto">
          <a:xfrm flipV="1">
            <a:off x="2395538" y="55826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" name="Line 1347"/>
          <p:cNvSpPr>
            <a:spLocks noChangeShapeType="1"/>
          </p:cNvSpPr>
          <p:nvPr/>
        </p:nvSpPr>
        <p:spPr bwMode="auto">
          <a:xfrm flipV="1">
            <a:off x="2395538" y="54968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" name="Line 1348"/>
          <p:cNvSpPr>
            <a:spLocks noChangeShapeType="1"/>
          </p:cNvSpPr>
          <p:nvPr/>
        </p:nvSpPr>
        <p:spPr bwMode="auto">
          <a:xfrm flipV="1">
            <a:off x="2784476" y="56683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" name="Line 1349"/>
          <p:cNvSpPr>
            <a:spLocks noChangeShapeType="1"/>
          </p:cNvSpPr>
          <p:nvPr/>
        </p:nvSpPr>
        <p:spPr bwMode="auto">
          <a:xfrm flipV="1">
            <a:off x="2784476" y="55826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" name="Line 1350"/>
          <p:cNvSpPr>
            <a:spLocks noChangeShapeType="1"/>
          </p:cNvSpPr>
          <p:nvPr/>
        </p:nvSpPr>
        <p:spPr bwMode="auto">
          <a:xfrm flipV="1">
            <a:off x="2784476" y="549687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" name="Line 1351"/>
          <p:cNvSpPr>
            <a:spLocks noChangeShapeType="1"/>
          </p:cNvSpPr>
          <p:nvPr/>
        </p:nvSpPr>
        <p:spPr bwMode="auto">
          <a:xfrm>
            <a:off x="2487613" y="540956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" name="Line 1352"/>
          <p:cNvSpPr>
            <a:spLocks noChangeShapeType="1"/>
          </p:cNvSpPr>
          <p:nvPr/>
        </p:nvSpPr>
        <p:spPr bwMode="auto">
          <a:xfrm flipH="1">
            <a:off x="2487613" y="5323838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" name="Line 1353"/>
          <p:cNvSpPr>
            <a:spLocks noChangeShapeType="1"/>
          </p:cNvSpPr>
          <p:nvPr/>
        </p:nvSpPr>
        <p:spPr bwMode="auto">
          <a:xfrm>
            <a:off x="2487613" y="523811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" name="Line 1354"/>
          <p:cNvSpPr>
            <a:spLocks noChangeShapeType="1"/>
          </p:cNvSpPr>
          <p:nvPr/>
        </p:nvSpPr>
        <p:spPr bwMode="auto">
          <a:xfrm flipH="1">
            <a:off x="2487613" y="515080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" name="Line 1355"/>
          <p:cNvSpPr>
            <a:spLocks noChangeShapeType="1"/>
          </p:cNvSpPr>
          <p:nvPr/>
        </p:nvSpPr>
        <p:spPr bwMode="auto">
          <a:xfrm>
            <a:off x="2487613" y="506507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" name="Line 1356"/>
          <p:cNvSpPr>
            <a:spLocks noChangeShapeType="1"/>
          </p:cNvSpPr>
          <p:nvPr/>
        </p:nvSpPr>
        <p:spPr bwMode="auto">
          <a:xfrm flipH="1">
            <a:off x="2487613" y="497935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" name="Line 1357"/>
          <p:cNvSpPr>
            <a:spLocks noChangeShapeType="1"/>
          </p:cNvSpPr>
          <p:nvPr/>
        </p:nvSpPr>
        <p:spPr bwMode="auto">
          <a:xfrm flipH="1">
            <a:off x="2487613" y="489362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6" name="Line 1358"/>
          <p:cNvSpPr>
            <a:spLocks noChangeShapeType="1"/>
          </p:cNvSpPr>
          <p:nvPr/>
        </p:nvSpPr>
        <p:spPr bwMode="auto">
          <a:xfrm flipH="1">
            <a:off x="2487613" y="549687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7" name="Line 1359"/>
          <p:cNvSpPr>
            <a:spLocks noChangeShapeType="1"/>
          </p:cNvSpPr>
          <p:nvPr/>
        </p:nvSpPr>
        <p:spPr bwMode="auto">
          <a:xfrm>
            <a:off x="2487613" y="558260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" name="Line 1360"/>
          <p:cNvSpPr>
            <a:spLocks noChangeShapeType="1"/>
          </p:cNvSpPr>
          <p:nvPr/>
        </p:nvSpPr>
        <p:spPr bwMode="auto">
          <a:xfrm flipH="1">
            <a:off x="2487613" y="566832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" name="Line 1361"/>
          <p:cNvSpPr>
            <a:spLocks noChangeShapeType="1"/>
          </p:cNvSpPr>
          <p:nvPr/>
        </p:nvSpPr>
        <p:spPr bwMode="auto">
          <a:xfrm>
            <a:off x="2487613" y="575405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" name="Line 1362"/>
          <p:cNvSpPr>
            <a:spLocks noChangeShapeType="1"/>
          </p:cNvSpPr>
          <p:nvPr/>
        </p:nvSpPr>
        <p:spPr bwMode="auto">
          <a:xfrm>
            <a:off x="2487613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" name="Line 1363"/>
          <p:cNvSpPr>
            <a:spLocks noChangeShapeType="1"/>
          </p:cNvSpPr>
          <p:nvPr/>
        </p:nvSpPr>
        <p:spPr bwMode="auto">
          <a:xfrm flipV="1">
            <a:off x="2784476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Line 1364"/>
          <p:cNvSpPr>
            <a:spLocks noChangeShapeType="1"/>
          </p:cNvSpPr>
          <p:nvPr/>
        </p:nvSpPr>
        <p:spPr bwMode="auto">
          <a:xfrm flipV="1">
            <a:off x="2395538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" name="Line 1365"/>
          <p:cNvSpPr>
            <a:spLocks noChangeShapeType="1"/>
          </p:cNvSpPr>
          <p:nvPr/>
        </p:nvSpPr>
        <p:spPr bwMode="auto">
          <a:xfrm>
            <a:off x="2487613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" name="Line 1366"/>
          <p:cNvSpPr>
            <a:spLocks noChangeShapeType="1"/>
          </p:cNvSpPr>
          <p:nvPr/>
        </p:nvSpPr>
        <p:spPr bwMode="auto">
          <a:xfrm flipV="1">
            <a:off x="2784476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" name="Line 1367"/>
          <p:cNvSpPr>
            <a:spLocks noChangeShapeType="1"/>
          </p:cNvSpPr>
          <p:nvPr/>
        </p:nvSpPr>
        <p:spPr bwMode="auto">
          <a:xfrm flipV="1">
            <a:off x="2395538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" name="Line 1368"/>
          <p:cNvSpPr>
            <a:spLocks noChangeShapeType="1"/>
          </p:cNvSpPr>
          <p:nvPr/>
        </p:nvSpPr>
        <p:spPr bwMode="auto">
          <a:xfrm>
            <a:off x="2098676" y="446341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" name="Line 1369"/>
          <p:cNvSpPr>
            <a:spLocks noChangeShapeType="1"/>
          </p:cNvSpPr>
          <p:nvPr/>
        </p:nvSpPr>
        <p:spPr bwMode="auto">
          <a:xfrm flipH="1">
            <a:off x="2098676" y="4549138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" name="Line 1370"/>
          <p:cNvSpPr>
            <a:spLocks noChangeShapeType="1"/>
          </p:cNvSpPr>
          <p:nvPr/>
        </p:nvSpPr>
        <p:spPr bwMode="auto">
          <a:xfrm>
            <a:off x="2098676" y="463486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" name="Line 1371"/>
          <p:cNvSpPr>
            <a:spLocks noChangeShapeType="1"/>
          </p:cNvSpPr>
          <p:nvPr/>
        </p:nvSpPr>
        <p:spPr bwMode="auto">
          <a:xfrm flipH="1">
            <a:off x="2098676" y="4720588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0" name="Line 1372"/>
          <p:cNvSpPr>
            <a:spLocks noChangeShapeType="1"/>
          </p:cNvSpPr>
          <p:nvPr/>
        </p:nvSpPr>
        <p:spPr bwMode="auto">
          <a:xfrm>
            <a:off x="2098676" y="480790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" name="Line 1373"/>
          <p:cNvSpPr>
            <a:spLocks noChangeShapeType="1"/>
          </p:cNvSpPr>
          <p:nvPr/>
        </p:nvSpPr>
        <p:spPr bwMode="auto">
          <a:xfrm flipH="1">
            <a:off x="2098676" y="489362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" name="Line 1374"/>
          <p:cNvSpPr>
            <a:spLocks noChangeShapeType="1"/>
          </p:cNvSpPr>
          <p:nvPr/>
        </p:nvSpPr>
        <p:spPr bwMode="auto">
          <a:xfrm>
            <a:off x="2098676" y="497935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" name="Line 1375"/>
          <p:cNvSpPr>
            <a:spLocks noChangeShapeType="1"/>
          </p:cNvSpPr>
          <p:nvPr/>
        </p:nvSpPr>
        <p:spPr bwMode="auto">
          <a:xfrm flipH="1">
            <a:off x="2098676" y="506507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" name="Line 1376"/>
          <p:cNvSpPr>
            <a:spLocks noChangeShapeType="1"/>
          </p:cNvSpPr>
          <p:nvPr/>
        </p:nvSpPr>
        <p:spPr bwMode="auto">
          <a:xfrm>
            <a:off x="2098676" y="515080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" name="Line 1377"/>
          <p:cNvSpPr>
            <a:spLocks noChangeShapeType="1"/>
          </p:cNvSpPr>
          <p:nvPr/>
        </p:nvSpPr>
        <p:spPr bwMode="auto">
          <a:xfrm flipH="1">
            <a:off x="2098676" y="523811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" name="Line 1378"/>
          <p:cNvSpPr>
            <a:spLocks noChangeShapeType="1"/>
          </p:cNvSpPr>
          <p:nvPr/>
        </p:nvSpPr>
        <p:spPr bwMode="auto">
          <a:xfrm>
            <a:off x="2098676" y="5323838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" name="Line 1379"/>
          <p:cNvSpPr>
            <a:spLocks noChangeShapeType="1"/>
          </p:cNvSpPr>
          <p:nvPr/>
        </p:nvSpPr>
        <p:spPr bwMode="auto">
          <a:xfrm flipH="1">
            <a:off x="2098676" y="549687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8" name="Line 1380"/>
          <p:cNvSpPr>
            <a:spLocks noChangeShapeType="1"/>
          </p:cNvSpPr>
          <p:nvPr/>
        </p:nvSpPr>
        <p:spPr bwMode="auto">
          <a:xfrm>
            <a:off x="2098676" y="558260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" name="Line 1381"/>
          <p:cNvSpPr>
            <a:spLocks noChangeShapeType="1"/>
          </p:cNvSpPr>
          <p:nvPr/>
        </p:nvSpPr>
        <p:spPr bwMode="auto">
          <a:xfrm flipH="1">
            <a:off x="2098676" y="5668325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" name="Line 1382"/>
          <p:cNvSpPr>
            <a:spLocks noChangeShapeType="1"/>
          </p:cNvSpPr>
          <p:nvPr/>
        </p:nvSpPr>
        <p:spPr bwMode="auto">
          <a:xfrm>
            <a:off x="2098676" y="5754050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" name="Line 1383"/>
          <p:cNvSpPr>
            <a:spLocks noChangeShapeType="1"/>
          </p:cNvSpPr>
          <p:nvPr/>
        </p:nvSpPr>
        <p:spPr bwMode="auto">
          <a:xfrm flipH="1">
            <a:off x="2098676" y="5409563"/>
            <a:ext cx="296863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" name="Rectangle 1384"/>
          <p:cNvSpPr>
            <a:spLocks noChangeArrowheads="1"/>
          </p:cNvSpPr>
          <p:nvPr/>
        </p:nvSpPr>
        <p:spPr bwMode="auto">
          <a:xfrm>
            <a:off x="4206876" y="4215763"/>
            <a:ext cx="1003300" cy="1795463"/>
          </a:xfrm>
          <a:prstGeom prst="rect">
            <a:avLst/>
          </a:prstGeom>
          <a:solidFill>
            <a:srgbClr val="B5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493" name="Rectangle 1385"/>
          <p:cNvSpPr>
            <a:spLocks noChangeArrowheads="1"/>
          </p:cNvSpPr>
          <p:nvPr/>
        </p:nvSpPr>
        <p:spPr bwMode="auto">
          <a:xfrm>
            <a:off x="4206876" y="4215763"/>
            <a:ext cx="1003300" cy="1795463"/>
          </a:xfrm>
          <a:prstGeom prst="rect">
            <a:avLst/>
          </a:prstGeom>
          <a:noFill/>
          <a:ln w="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" name="Freeform 1386"/>
          <p:cNvSpPr>
            <a:spLocks/>
          </p:cNvSpPr>
          <p:nvPr/>
        </p:nvSpPr>
        <p:spPr bwMode="auto">
          <a:xfrm>
            <a:off x="4556126" y="4376100"/>
            <a:ext cx="95250" cy="87313"/>
          </a:xfrm>
          <a:custGeom>
            <a:avLst/>
            <a:gdLst>
              <a:gd name="T0" fmla="*/ 0 w 181"/>
              <a:gd name="T1" fmla="*/ 0 h 163"/>
              <a:gd name="T2" fmla="*/ 0 w 181"/>
              <a:gd name="T3" fmla="*/ 163 h 163"/>
              <a:gd name="T4" fmla="*/ 180 w 181"/>
              <a:gd name="T5" fmla="*/ 163 h 163"/>
              <a:gd name="T6" fmla="*/ 181 w 181"/>
              <a:gd name="T7" fmla="*/ 141 h 163"/>
              <a:gd name="T8" fmla="*/ 180 w 181"/>
              <a:gd name="T9" fmla="*/ 0 h 163"/>
              <a:gd name="T10" fmla="*/ 0 w 181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63">
                <a:moveTo>
                  <a:pt x="0" y="0"/>
                </a:moveTo>
                <a:lnTo>
                  <a:pt x="0" y="163"/>
                </a:lnTo>
                <a:lnTo>
                  <a:pt x="180" y="163"/>
                </a:lnTo>
                <a:lnTo>
                  <a:pt x="181" y="141"/>
                </a:lnTo>
                <a:lnTo>
                  <a:pt x="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" name="Rectangle 1387"/>
          <p:cNvSpPr>
            <a:spLocks noChangeArrowheads="1"/>
          </p:cNvSpPr>
          <p:nvPr/>
        </p:nvSpPr>
        <p:spPr bwMode="auto">
          <a:xfrm>
            <a:off x="4452938" y="4376100"/>
            <a:ext cx="103188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" name="Rectangle 1388"/>
          <p:cNvSpPr>
            <a:spLocks noChangeArrowheads="1"/>
          </p:cNvSpPr>
          <p:nvPr/>
        </p:nvSpPr>
        <p:spPr bwMode="auto">
          <a:xfrm>
            <a:off x="4556126" y="4463413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" name="Rectangle 1389"/>
          <p:cNvSpPr>
            <a:spLocks noChangeArrowheads="1"/>
          </p:cNvSpPr>
          <p:nvPr/>
        </p:nvSpPr>
        <p:spPr bwMode="auto">
          <a:xfrm>
            <a:off x="4354513" y="4376100"/>
            <a:ext cx="98425" cy="87313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" name="Rectangle 1390"/>
          <p:cNvSpPr>
            <a:spLocks noChangeArrowheads="1"/>
          </p:cNvSpPr>
          <p:nvPr/>
        </p:nvSpPr>
        <p:spPr bwMode="auto">
          <a:xfrm>
            <a:off x="4354513" y="4463413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9" name="Rectangle 1391"/>
          <p:cNvSpPr>
            <a:spLocks noChangeArrowheads="1"/>
          </p:cNvSpPr>
          <p:nvPr/>
        </p:nvSpPr>
        <p:spPr bwMode="auto">
          <a:xfrm>
            <a:off x="4452938" y="4549138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" name="Rectangle 1392"/>
          <p:cNvSpPr>
            <a:spLocks noChangeArrowheads="1"/>
          </p:cNvSpPr>
          <p:nvPr/>
        </p:nvSpPr>
        <p:spPr bwMode="auto">
          <a:xfrm>
            <a:off x="4354513" y="4549138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" name="Rectangle 1393"/>
          <p:cNvSpPr>
            <a:spLocks noChangeArrowheads="1"/>
          </p:cNvSpPr>
          <p:nvPr/>
        </p:nvSpPr>
        <p:spPr bwMode="auto">
          <a:xfrm>
            <a:off x="4354513" y="4720588"/>
            <a:ext cx="98425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" name="Rectangle 1394"/>
          <p:cNvSpPr>
            <a:spLocks noChangeArrowheads="1"/>
          </p:cNvSpPr>
          <p:nvPr/>
        </p:nvSpPr>
        <p:spPr bwMode="auto">
          <a:xfrm>
            <a:off x="4452938" y="4720588"/>
            <a:ext cx="1031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" name="Rectangle 1395"/>
          <p:cNvSpPr>
            <a:spLocks noChangeArrowheads="1"/>
          </p:cNvSpPr>
          <p:nvPr/>
        </p:nvSpPr>
        <p:spPr bwMode="auto">
          <a:xfrm>
            <a:off x="4354513" y="4807900"/>
            <a:ext cx="98425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4" name="Rectangle 1396"/>
          <p:cNvSpPr>
            <a:spLocks noChangeArrowheads="1"/>
          </p:cNvSpPr>
          <p:nvPr/>
        </p:nvSpPr>
        <p:spPr bwMode="auto">
          <a:xfrm>
            <a:off x="4354513" y="4634863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" name="Rectangle 1397"/>
          <p:cNvSpPr>
            <a:spLocks noChangeArrowheads="1"/>
          </p:cNvSpPr>
          <p:nvPr/>
        </p:nvSpPr>
        <p:spPr bwMode="auto">
          <a:xfrm>
            <a:off x="4452938" y="4634863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" name="Rectangle 1398"/>
          <p:cNvSpPr>
            <a:spLocks noChangeArrowheads="1"/>
          </p:cNvSpPr>
          <p:nvPr/>
        </p:nvSpPr>
        <p:spPr bwMode="auto">
          <a:xfrm>
            <a:off x="4556126" y="4549138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" name="Rectangle 1399"/>
          <p:cNvSpPr>
            <a:spLocks noChangeArrowheads="1"/>
          </p:cNvSpPr>
          <p:nvPr/>
        </p:nvSpPr>
        <p:spPr bwMode="auto">
          <a:xfrm>
            <a:off x="4556126" y="4634863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" name="Rectangle 1400"/>
          <p:cNvSpPr>
            <a:spLocks noChangeArrowheads="1"/>
          </p:cNvSpPr>
          <p:nvPr/>
        </p:nvSpPr>
        <p:spPr bwMode="auto">
          <a:xfrm>
            <a:off x="4556126" y="4720588"/>
            <a:ext cx="9525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" name="Rectangle 1401"/>
          <p:cNvSpPr>
            <a:spLocks noChangeArrowheads="1"/>
          </p:cNvSpPr>
          <p:nvPr/>
        </p:nvSpPr>
        <p:spPr bwMode="auto">
          <a:xfrm>
            <a:off x="4556126" y="4807900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0" name="Rectangle 1402"/>
          <p:cNvSpPr>
            <a:spLocks noChangeArrowheads="1"/>
          </p:cNvSpPr>
          <p:nvPr/>
        </p:nvSpPr>
        <p:spPr bwMode="auto">
          <a:xfrm>
            <a:off x="4452938" y="4463413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" name="Rectangle 1403"/>
          <p:cNvSpPr>
            <a:spLocks noChangeArrowheads="1"/>
          </p:cNvSpPr>
          <p:nvPr/>
        </p:nvSpPr>
        <p:spPr bwMode="auto">
          <a:xfrm>
            <a:off x="4452938" y="4807900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" name="Rectangle 1404"/>
          <p:cNvSpPr>
            <a:spLocks noChangeArrowheads="1"/>
          </p:cNvSpPr>
          <p:nvPr/>
        </p:nvSpPr>
        <p:spPr bwMode="auto">
          <a:xfrm>
            <a:off x="4556126" y="4893625"/>
            <a:ext cx="9525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" name="Rectangle 1405"/>
          <p:cNvSpPr>
            <a:spLocks noChangeArrowheads="1"/>
          </p:cNvSpPr>
          <p:nvPr/>
        </p:nvSpPr>
        <p:spPr bwMode="auto">
          <a:xfrm>
            <a:off x="4556126" y="4979350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" name="Rectangle 1406"/>
          <p:cNvSpPr>
            <a:spLocks noChangeArrowheads="1"/>
          </p:cNvSpPr>
          <p:nvPr/>
        </p:nvSpPr>
        <p:spPr bwMode="auto">
          <a:xfrm>
            <a:off x="4452938" y="4979350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Rectangle 1407"/>
          <p:cNvSpPr>
            <a:spLocks noChangeArrowheads="1"/>
          </p:cNvSpPr>
          <p:nvPr/>
        </p:nvSpPr>
        <p:spPr bwMode="auto">
          <a:xfrm>
            <a:off x="4556126" y="5065075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" name="Rectangle 1408"/>
          <p:cNvSpPr>
            <a:spLocks noChangeArrowheads="1"/>
          </p:cNvSpPr>
          <p:nvPr/>
        </p:nvSpPr>
        <p:spPr bwMode="auto">
          <a:xfrm>
            <a:off x="4452938" y="4893625"/>
            <a:ext cx="1031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" name="Rectangle 1409"/>
          <p:cNvSpPr>
            <a:spLocks noChangeArrowheads="1"/>
          </p:cNvSpPr>
          <p:nvPr/>
        </p:nvSpPr>
        <p:spPr bwMode="auto">
          <a:xfrm>
            <a:off x="4354513" y="4979350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" name="Rectangle 1410"/>
          <p:cNvSpPr>
            <a:spLocks noChangeArrowheads="1"/>
          </p:cNvSpPr>
          <p:nvPr/>
        </p:nvSpPr>
        <p:spPr bwMode="auto">
          <a:xfrm>
            <a:off x="4354513" y="5065075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" name="Rectangle 1411"/>
          <p:cNvSpPr>
            <a:spLocks noChangeArrowheads="1"/>
          </p:cNvSpPr>
          <p:nvPr/>
        </p:nvSpPr>
        <p:spPr bwMode="auto">
          <a:xfrm>
            <a:off x="4354513" y="4893625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" name="Rectangle 1412"/>
          <p:cNvSpPr>
            <a:spLocks noChangeArrowheads="1"/>
          </p:cNvSpPr>
          <p:nvPr/>
        </p:nvSpPr>
        <p:spPr bwMode="auto">
          <a:xfrm>
            <a:off x="4452938" y="5150800"/>
            <a:ext cx="1031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" name="Rectangle 1413"/>
          <p:cNvSpPr>
            <a:spLocks noChangeArrowheads="1"/>
          </p:cNvSpPr>
          <p:nvPr/>
        </p:nvSpPr>
        <p:spPr bwMode="auto">
          <a:xfrm>
            <a:off x="4354513" y="5150800"/>
            <a:ext cx="98425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" name="Rectangle 1414"/>
          <p:cNvSpPr>
            <a:spLocks noChangeArrowheads="1"/>
          </p:cNvSpPr>
          <p:nvPr/>
        </p:nvSpPr>
        <p:spPr bwMode="auto">
          <a:xfrm>
            <a:off x="4354513" y="5323838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" name="Rectangle 1415"/>
          <p:cNvSpPr>
            <a:spLocks noChangeArrowheads="1"/>
          </p:cNvSpPr>
          <p:nvPr/>
        </p:nvSpPr>
        <p:spPr bwMode="auto">
          <a:xfrm>
            <a:off x="4452938" y="5323838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" name="Rectangle 1416"/>
          <p:cNvSpPr>
            <a:spLocks noChangeArrowheads="1"/>
          </p:cNvSpPr>
          <p:nvPr/>
        </p:nvSpPr>
        <p:spPr bwMode="auto">
          <a:xfrm>
            <a:off x="4354513" y="5409563"/>
            <a:ext cx="98425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" name="Rectangle 1417"/>
          <p:cNvSpPr>
            <a:spLocks noChangeArrowheads="1"/>
          </p:cNvSpPr>
          <p:nvPr/>
        </p:nvSpPr>
        <p:spPr bwMode="auto">
          <a:xfrm>
            <a:off x="4354513" y="5238113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" name="Rectangle 1418"/>
          <p:cNvSpPr>
            <a:spLocks noChangeArrowheads="1"/>
          </p:cNvSpPr>
          <p:nvPr/>
        </p:nvSpPr>
        <p:spPr bwMode="auto">
          <a:xfrm>
            <a:off x="4452938" y="5238113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" name="Rectangle 1419"/>
          <p:cNvSpPr>
            <a:spLocks noChangeArrowheads="1"/>
          </p:cNvSpPr>
          <p:nvPr/>
        </p:nvSpPr>
        <p:spPr bwMode="auto">
          <a:xfrm>
            <a:off x="4556126" y="5150800"/>
            <a:ext cx="9525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" name="Rectangle 1420"/>
          <p:cNvSpPr>
            <a:spLocks noChangeArrowheads="1"/>
          </p:cNvSpPr>
          <p:nvPr/>
        </p:nvSpPr>
        <p:spPr bwMode="auto">
          <a:xfrm>
            <a:off x="4556126" y="5238113"/>
            <a:ext cx="9525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" name="Rectangle 1421"/>
          <p:cNvSpPr>
            <a:spLocks noChangeArrowheads="1"/>
          </p:cNvSpPr>
          <p:nvPr/>
        </p:nvSpPr>
        <p:spPr bwMode="auto">
          <a:xfrm>
            <a:off x="4556126" y="5409563"/>
            <a:ext cx="95250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" name="Rectangle 1422"/>
          <p:cNvSpPr>
            <a:spLocks noChangeArrowheads="1"/>
          </p:cNvSpPr>
          <p:nvPr/>
        </p:nvSpPr>
        <p:spPr bwMode="auto">
          <a:xfrm>
            <a:off x="4556126" y="5323838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" name="Rectangle 1423"/>
          <p:cNvSpPr>
            <a:spLocks noChangeArrowheads="1"/>
          </p:cNvSpPr>
          <p:nvPr/>
        </p:nvSpPr>
        <p:spPr bwMode="auto">
          <a:xfrm>
            <a:off x="4452938" y="5065075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" name="Rectangle 1424"/>
          <p:cNvSpPr>
            <a:spLocks noChangeArrowheads="1"/>
          </p:cNvSpPr>
          <p:nvPr/>
        </p:nvSpPr>
        <p:spPr bwMode="auto">
          <a:xfrm>
            <a:off x="4452938" y="5409563"/>
            <a:ext cx="103188" cy="8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" name="Rectangle 1425"/>
          <p:cNvSpPr>
            <a:spLocks noChangeArrowheads="1"/>
          </p:cNvSpPr>
          <p:nvPr/>
        </p:nvSpPr>
        <p:spPr bwMode="auto">
          <a:xfrm>
            <a:off x="4556126" y="5496875"/>
            <a:ext cx="95250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" name="Rectangle 1426"/>
          <p:cNvSpPr>
            <a:spLocks noChangeArrowheads="1"/>
          </p:cNvSpPr>
          <p:nvPr/>
        </p:nvSpPr>
        <p:spPr bwMode="auto">
          <a:xfrm>
            <a:off x="4556126" y="5582600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" name="Rectangle 1427"/>
          <p:cNvSpPr>
            <a:spLocks noChangeArrowheads="1"/>
          </p:cNvSpPr>
          <p:nvPr/>
        </p:nvSpPr>
        <p:spPr bwMode="auto">
          <a:xfrm>
            <a:off x="4452938" y="5496875"/>
            <a:ext cx="1031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" name="Rectangle 1428"/>
          <p:cNvSpPr>
            <a:spLocks noChangeArrowheads="1"/>
          </p:cNvSpPr>
          <p:nvPr/>
        </p:nvSpPr>
        <p:spPr bwMode="auto">
          <a:xfrm>
            <a:off x="4556126" y="5668325"/>
            <a:ext cx="95250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" name="Freeform 1429"/>
          <p:cNvSpPr>
            <a:spLocks/>
          </p:cNvSpPr>
          <p:nvPr/>
        </p:nvSpPr>
        <p:spPr bwMode="auto">
          <a:xfrm>
            <a:off x="4556126" y="5754050"/>
            <a:ext cx="95250" cy="85725"/>
          </a:xfrm>
          <a:custGeom>
            <a:avLst/>
            <a:gdLst>
              <a:gd name="T0" fmla="*/ 180 w 181"/>
              <a:gd name="T1" fmla="*/ 0 h 162"/>
              <a:gd name="T2" fmla="*/ 0 w 181"/>
              <a:gd name="T3" fmla="*/ 0 h 162"/>
              <a:gd name="T4" fmla="*/ 0 w 181"/>
              <a:gd name="T5" fmla="*/ 162 h 162"/>
              <a:gd name="T6" fmla="*/ 180 w 181"/>
              <a:gd name="T7" fmla="*/ 162 h 162"/>
              <a:gd name="T8" fmla="*/ 181 w 181"/>
              <a:gd name="T9" fmla="*/ 25 h 162"/>
              <a:gd name="T10" fmla="*/ 180 w 181"/>
              <a:gd name="T11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62">
                <a:moveTo>
                  <a:pt x="180" y="0"/>
                </a:moveTo>
                <a:lnTo>
                  <a:pt x="0" y="0"/>
                </a:lnTo>
                <a:lnTo>
                  <a:pt x="0" y="162"/>
                </a:lnTo>
                <a:lnTo>
                  <a:pt x="180" y="162"/>
                </a:lnTo>
                <a:lnTo>
                  <a:pt x="181" y="25"/>
                </a:lnTo>
                <a:lnTo>
                  <a:pt x="180" y="0"/>
                </a:lnTo>
                <a:close/>
              </a:path>
            </a:pathLst>
          </a:cu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" name="Rectangle 1430"/>
          <p:cNvSpPr>
            <a:spLocks noChangeArrowheads="1"/>
          </p:cNvSpPr>
          <p:nvPr/>
        </p:nvSpPr>
        <p:spPr bwMode="auto">
          <a:xfrm>
            <a:off x="4452938" y="5668325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" name="Rectangle 1431"/>
          <p:cNvSpPr>
            <a:spLocks noChangeArrowheads="1"/>
          </p:cNvSpPr>
          <p:nvPr/>
        </p:nvSpPr>
        <p:spPr bwMode="auto">
          <a:xfrm>
            <a:off x="4452938" y="5582600"/>
            <a:ext cx="103188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" name="Rectangle 1432"/>
          <p:cNvSpPr>
            <a:spLocks noChangeArrowheads="1"/>
          </p:cNvSpPr>
          <p:nvPr/>
        </p:nvSpPr>
        <p:spPr bwMode="auto">
          <a:xfrm>
            <a:off x="4354513" y="5496875"/>
            <a:ext cx="98425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" name="Rectangle 1433"/>
          <p:cNvSpPr>
            <a:spLocks noChangeArrowheads="1"/>
          </p:cNvSpPr>
          <p:nvPr/>
        </p:nvSpPr>
        <p:spPr bwMode="auto">
          <a:xfrm>
            <a:off x="4354513" y="5668325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" name="Rectangle 1434"/>
          <p:cNvSpPr>
            <a:spLocks noChangeArrowheads="1"/>
          </p:cNvSpPr>
          <p:nvPr/>
        </p:nvSpPr>
        <p:spPr bwMode="auto">
          <a:xfrm>
            <a:off x="4354513" y="5582600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" name="Rectangle 1435"/>
          <p:cNvSpPr>
            <a:spLocks noChangeArrowheads="1"/>
          </p:cNvSpPr>
          <p:nvPr/>
        </p:nvSpPr>
        <p:spPr bwMode="auto">
          <a:xfrm>
            <a:off x="4354513" y="5754050"/>
            <a:ext cx="98425" cy="85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" name="Rectangle 1436"/>
          <p:cNvSpPr>
            <a:spLocks noChangeArrowheads="1"/>
          </p:cNvSpPr>
          <p:nvPr/>
        </p:nvSpPr>
        <p:spPr bwMode="auto">
          <a:xfrm>
            <a:off x="4452938" y="5754050"/>
            <a:ext cx="103188" cy="85725"/>
          </a:xfrm>
          <a:prstGeom prst="rect">
            <a:avLst/>
          </a:pr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5" name="Line 1437"/>
          <p:cNvSpPr>
            <a:spLocks noChangeShapeType="1"/>
          </p:cNvSpPr>
          <p:nvPr/>
        </p:nvSpPr>
        <p:spPr bwMode="auto">
          <a:xfrm flipV="1">
            <a:off x="4556126" y="43761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" name="Line 1438"/>
          <p:cNvSpPr>
            <a:spLocks noChangeShapeType="1"/>
          </p:cNvSpPr>
          <p:nvPr/>
        </p:nvSpPr>
        <p:spPr bwMode="auto">
          <a:xfrm flipH="1">
            <a:off x="4556126" y="4463413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" name="Freeform 1439"/>
          <p:cNvSpPr>
            <a:spLocks/>
          </p:cNvSpPr>
          <p:nvPr/>
        </p:nvSpPr>
        <p:spPr bwMode="auto">
          <a:xfrm>
            <a:off x="4556126" y="4376100"/>
            <a:ext cx="96838" cy="1463675"/>
          </a:xfrm>
          <a:custGeom>
            <a:avLst/>
            <a:gdLst>
              <a:gd name="T0" fmla="*/ 0 w 184"/>
              <a:gd name="T1" fmla="*/ 0 h 2765"/>
              <a:gd name="T2" fmla="*/ 180 w 184"/>
              <a:gd name="T3" fmla="*/ 0 h 2765"/>
              <a:gd name="T4" fmla="*/ 181 w 184"/>
              <a:gd name="T5" fmla="*/ 141 h 2765"/>
              <a:gd name="T6" fmla="*/ 184 w 184"/>
              <a:gd name="T7" fmla="*/ 1384 h 2765"/>
              <a:gd name="T8" fmla="*/ 181 w 184"/>
              <a:gd name="T9" fmla="*/ 2628 h 2765"/>
              <a:gd name="T10" fmla="*/ 180 w 184"/>
              <a:gd name="T11" fmla="*/ 2765 h 2765"/>
              <a:gd name="T12" fmla="*/ 0 w 184"/>
              <a:gd name="T13" fmla="*/ 2765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2765">
                <a:moveTo>
                  <a:pt x="0" y="0"/>
                </a:moveTo>
                <a:lnTo>
                  <a:pt x="180" y="0"/>
                </a:lnTo>
                <a:lnTo>
                  <a:pt x="181" y="141"/>
                </a:lnTo>
                <a:lnTo>
                  <a:pt x="184" y="1384"/>
                </a:lnTo>
                <a:lnTo>
                  <a:pt x="181" y="2628"/>
                </a:lnTo>
                <a:lnTo>
                  <a:pt x="180" y="2765"/>
                </a:lnTo>
                <a:lnTo>
                  <a:pt x="0" y="2765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8" name="Line 1440"/>
          <p:cNvSpPr>
            <a:spLocks noChangeShapeType="1"/>
          </p:cNvSpPr>
          <p:nvPr/>
        </p:nvSpPr>
        <p:spPr bwMode="auto">
          <a:xfrm flipH="1">
            <a:off x="4354513" y="4463413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" name="Line 1441"/>
          <p:cNvSpPr>
            <a:spLocks noChangeShapeType="1"/>
          </p:cNvSpPr>
          <p:nvPr/>
        </p:nvSpPr>
        <p:spPr bwMode="auto">
          <a:xfrm>
            <a:off x="4452938" y="4376100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" name="Freeform 1442"/>
          <p:cNvSpPr>
            <a:spLocks/>
          </p:cNvSpPr>
          <p:nvPr/>
        </p:nvSpPr>
        <p:spPr bwMode="auto">
          <a:xfrm>
            <a:off x="4354513" y="4376100"/>
            <a:ext cx="98425" cy="87313"/>
          </a:xfrm>
          <a:custGeom>
            <a:avLst/>
            <a:gdLst>
              <a:gd name="T0" fmla="*/ 0 w 186"/>
              <a:gd name="T1" fmla="*/ 163 h 163"/>
              <a:gd name="T2" fmla="*/ 0 w 186"/>
              <a:gd name="T3" fmla="*/ 0 h 163"/>
              <a:gd name="T4" fmla="*/ 186 w 186"/>
              <a:gd name="T5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" h="163">
                <a:moveTo>
                  <a:pt x="0" y="163"/>
                </a:moveTo>
                <a:lnTo>
                  <a:pt x="0" y="0"/>
                </a:lnTo>
                <a:lnTo>
                  <a:pt x="186" y="0"/>
                </a:lnTo>
              </a:path>
            </a:pathLst>
          </a:custGeom>
          <a:noFill/>
          <a:ln w="12700">
            <a:solidFill>
              <a:srgbClr val="3C3C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1" name="Line 1443"/>
          <p:cNvSpPr>
            <a:spLocks noChangeShapeType="1"/>
          </p:cNvSpPr>
          <p:nvPr/>
        </p:nvSpPr>
        <p:spPr bwMode="auto">
          <a:xfrm flipV="1">
            <a:off x="4452938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" name="Line 1444"/>
          <p:cNvSpPr>
            <a:spLocks noChangeShapeType="1"/>
          </p:cNvSpPr>
          <p:nvPr/>
        </p:nvSpPr>
        <p:spPr bwMode="auto">
          <a:xfrm flipV="1">
            <a:off x="4354513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" name="Line 1445"/>
          <p:cNvSpPr>
            <a:spLocks noChangeShapeType="1"/>
          </p:cNvSpPr>
          <p:nvPr/>
        </p:nvSpPr>
        <p:spPr bwMode="auto">
          <a:xfrm>
            <a:off x="4354513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" name="Line 1446"/>
          <p:cNvSpPr>
            <a:spLocks noChangeShapeType="1"/>
          </p:cNvSpPr>
          <p:nvPr/>
        </p:nvSpPr>
        <p:spPr bwMode="auto">
          <a:xfrm flipV="1">
            <a:off x="4452938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" name="Line 1447"/>
          <p:cNvSpPr>
            <a:spLocks noChangeShapeType="1"/>
          </p:cNvSpPr>
          <p:nvPr/>
        </p:nvSpPr>
        <p:spPr bwMode="auto">
          <a:xfrm>
            <a:off x="4354513" y="4807900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" name="Line 1448"/>
          <p:cNvSpPr>
            <a:spLocks noChangeShapeType="1"/>
          </p:cNvSpPr>
          <p:nvPr/>
        </p:nvSpPr>
        <p:spPr bwMode="auto">
          <a:xfrm flipH="1">
            <a:off x="4354513" y="4634863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" name="Line 1449"/>
          <p:cNvSpPr>
            <a:spLocks noChangeShapeType="1"/>
          </p:cNvSpPr>
          <p:nvPr/>
        </p:nvSpPr>
        <p:spPr bwMode="auto">
          <a:xfrm>
            <a:off x="4354513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8" name="Line 1450"/>
          <p:cNvSpPr>
            <a:spLocks noChangeShapeType="1"/>
          </p:cNvSpPr>
          <p:nvPr/>
        </p:nvSpPr>
        <p:spPr bwMode="auto">
          <a:xfrm flipV="1">
            <a:off x="4452938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9" name="Line 1451"/>
          <p:cNvSpPr>
            <a:spLocks noChangeShapeType="1"/>
          </p:cNvSpPr>
          <p:nvPr/>
        </p:nvSpPr>
        <p:spPr bwMode="auto">
          <a:xfrm flipH="1">
            <a:off x="4354513" y="4549138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" name="Line 1452"/>
          <p:cNvSpPr>
            <a:spLocks noChangeShapeType="1"/>
          </p:cNvSpPr>
          <p:nvPr/>
        </p:nvSpPr>
        <p:spPr bwMode="auto">
          <a:xfrm flipH="1">
            <a:off x="4354513" y="4720588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" name="Line 1453"/>
          <p:cNvSpPr>
            <a:spLocks noChangeShapeType="1"/>
          </p:cNvSpPr>
          <p:nvPr/>
        </p:nvSpPr>
        <p:spPr bwMode="auto">
          <a:xfrm>
            <a:off x="4556126" y="4549138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2" name="Line 1454"/>
          <p:cNvSpPr>
            <a:spLocks noChangeShapeType="1"/>
          </p:cNvSpPr>
          <p:nvPr/>
        </p:nvSpPr>
        <p:spPr bwMode="auto">
          <a:xfrm>
            <a:off x="4556126" y="4549138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Line 1455"/>
          <p:cNvSpPr>
            <a:spLocks noChangeShapeType="1"/>
          </p:cNvSpPr>
          <p:nvPr/>
        </p:nvSpPr>
        <p:spPr bwMode="auto">
          <a:xfrm flipH="1">
            <a:off x="4556126" y="4634863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" name="Line 1456"/>
          <p:cNvSpPr>
            <a:spLocks noChangeShapeType="1"/>
          </p:cNvSpPr>
          <p:nvPr/>
        </p:nvSpPr>
        <p:spPr bwMode="auto">
          <a:xfrm>
            <a:off x="4556126" y="4720588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" name="Line 1457"/>
          <p:cNvSpPr>
            <a:spLocks noChangeShapeType="1"/>
          </p:cNvSpPr>
          <p:nvPr/>
        </p:nvSpPr>
        <p:spPr bwMode="auto">
          <a:xfrm>
            <a:off x="4556126" y="4720588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" name="Line 1458"/>
          <p:cNvSpPr>
            <a:spLocks noChangeShapeType="1"/>
          </p:cNvSpPr>
          <p:nvPr/>
        </p:nvSpPr>
        <p:spPr bwMode="auto">
          <a:xfrm>
            <a:off x="4556126" y="4807900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" name="Line 1459"/>
          <p:cNvSpPr>
            <a:spLocks noChangeShapeType="1"/>
          </p:cNvSpPr>
          <p:nvPr/>
        </p:nvSpPr>
        <p:spPr bwMode="auto">
          <a:xfrm>
            <a:off x="4556126" y="463486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8" name="Line 1460"/>
          <p:cNvSpPr>
            <a:spLocks noChangeShapeType="1"/>
          </p:cNvSpPr>
          <p:nvPr/>
        </p:nvSpPr>
        <p:spPr bwMode="auto">
          <a:xfrm flipV="1">
            <a:off x="4354513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9" name="Line 1461"/>
          <p:cNvSpPr>
            <a:spLocks noChangeShapeType="1"/>
          </p:cNvSpPr>
          <p:nvPr/>
        </p:nvSpPr>
        <p:spPr bwMode="auto">
          <a:xfrm>
            <a:off x="4556126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" name="Line 1462"/>
          <p:cNvSpPr>
            <a:spLocks noChangeShapeType="1"/>
          </p:cNvSpPr>
          <p:nvPr/>
        </p:nvSpPr>
        <p:spPr bwMode="auto">
          <a:xfrm>
            <a:off x="4452938" y="4463413"/>
            <a:ext cx="1031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" name="Line 1463"/>
          <p:cNvSpPr>
            <a:spLocks noChangeShapeType="1"/>
          </p:cNvSpPr>
          <p:nvPr/>
        </p:nvSpPr>
        <p:spPr bwMode="auto">
          <a:xfrm>
            <a:off x="4452938" y="4376100"/>
            <a:ext cx="1031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2" name="Line 1464"/>
          <p:cNvSpPr>
            <a:spLocks noChangeShapeType="1"/>
          </p:cNvSpPr>
          <p:nvPr/>
        </p:nvSpPr>
        <p:spPr bwMode="auto">
          <a:xfrm>
            <a:off x="4452938" y="4463413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" name="Line 1465"/>
          <p:cNvSpPr>
            <a:spLocks noChangeShapeType="1"/>
          </p:cNvSpPr>
          <p:nvPr/>
        </p:nvSpPr>
        <p:spPr bwMode="auto">
          <a:xfrm>
            <a:off x="4452938" y="4720588"/>
            <a:ext cx="1031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" name="Line 1466"/>
          <p:cNvSpPr>
            <a:spLocks noChangeShapeType="1"/>
          </p:cNvSpPr>
          <p:nvPr/>
        </p:nvSpPr>
        <p:spPr bwMode="auto">
          <a:xfrm flipH="1">
            <a:off x="4452938" y="4807900"/>
            <a:ext cx="1031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" name="Line 1467"/>
          <p:cNvSpPr>
            <a:spLocks noChangeShapeType="1"/>
          </p:cNvSpPr>
          <p:nvPr/>
        </p:nvSpPr>
        <p:spPr bwMode="auto">
          <a:xfrm>
            <a:off x="4452938" y="4549138"/>
            <a:ext cx="1031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Line 1468"/>
          <p:cNvSpPr>
            <a:spLocks noChangeShapeType="1"/>
          </p:cNvSpPr>
          <p:nvPr/>
        </p:nvSpPr>
        <p:spPr bwMode="auto">
          <a:xfrm flipH="1">
            <a:off x="4452938" y="4634863"/>
            <a:ext cx="103188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" name="Line 1469"/>
          <p:cNvSpPr>
            <a:spLocks noChangeShapeType="1"/>
          </p:cNvSpPr>
          <p:nvPr/>
        </p:nvSpPr>
        <p:spPr bwMode="auto">
          <a:xfrm flipH="1">
            <a:off x="4556126" y="4893625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" name="Line 1470"/>
          <p:cNvSpPr>
            <a:spLocks noChangeShapeType="1"/>
          </p:cNvSpPr>
          <p:nvPr/>
        </p:nvSpPr>
        <p:spPr bwMode="auto">
          <a:xfrm flipV="1">
            <a:off x="4556126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" name="Line 1471"/>
          <p:cNvSpPr>
            <a:spLocks noChangeShapeType="1"/>
          </p:cNvSpPr>
          <p:nvPr/>
        </p:nvSpPr>
        <p:spPr bwMode="auto">
          <a:xfrm flipH="1">
            <a:off x="4556126" y="5065075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" name="Line 1472"/>
          <p:cNvSpPr>
            <a:spLocks noChangeShapeType="1"/>
          </p:cNvSpPr>
          <p:nvPr/>
        </p:nvSpPr>
        <p:spPr bwMode="auto">
          <a:xfrm>
            <a:off x="4556126" y="4979350"/>
            <a:ext cx="95250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" name="Line 1473"/>
          <p:cNvSpPr>
            <a:spLocks noChangeShapeType="1"/>
          </p:cNvSpPr>
          <p:nvPr/>
        </p:nvSpPr>
        <p:spPr bwMode="auto">
          <a:xfrm>
            <a:off x="4556126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Line 1474"/>
          <p:cNvSpPr>
            <a:spLocks noChangeShapeType="1"/>
          </p:cNvSpPr>
          <p:nvPr/>
        </p:nvSpPr>
        <p:spPr bwMode="auto">
          <a:xfrm flipV="1">
            <a:off x="4452938" y="497935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" name="Line 1475"/>
          <p:cNvSpPr>
            <a:spLocks noChangeShapeType="1"/>
          </p:cNvSpPr>
          <p:nvPr/>
        </p:nvSpPr>
        <p:spPr bwMode="auto">
          <a:xfrm>
            <a:off x="4354513" y="5065075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" name="Line 1476"/>
          <p:cNvSpPr>
            <a:spLocks noChangeShapeType="1"/>
          </p:cNvSpPr>
          <p:nvPr/>
        </p:nvSpPr>
        <p:spPr bwMode="auto">
          <a:xfrm flipH="1">
            <a:off x="4354513" y="4979350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" name="Line 1477"/>
          <p:cNvSpPr>
            <a:spLocks noChangeShapeType="1"/>
          </p:cNvSpPr>
          <p:nvPr/>
        </p:nvSpPr>
        <p:spPr bwMode="auto">
          <a:xfrm>
            <a:off x="4354513" y="4893625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6" name="Group 1478"/>
          <p:cNvGrpSpPr>
            <a:grpSpLocks/>
          </p:cNvGrpSpPr>
          <p:nvPr/>
        </p:nvGrpSpPr>
        <p:grpSpPr bwMode="auto">
          <a:xfrm>
            <a:off x="4354513" y="4376100"/>
            <a:ext cx="719138" cy="1463675"/>
            <a:chOff x="2743" y="2954"/>
            <a:chExt cx="453" cy="922"/>
          </a:xfrm>
        </p:grpSpPr>
        <p:sp>
          <p:nvSpPr>
            <p:cNvPr id="684" name="Line 1479"/>
            <p:cNvSpPr>
              <a:spLocks noChangeShapeType="1"/>
            </p:cNvSpPr>
            <p:nvPr/>
          </p:nvSpPr>
          <p:spPr bwMode="auto">
            <a:xfrm>
              <a:off x="2743" y="333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Line 1480"/>
            <p:cNvSpPr>
              <a:spLocks noChangeShapeType="1"/>
            </p:cNvSpPr>
            <p:nvPr/>
          </p:nvSpPr>
          <p:spPr bwMode="auto">
            <a:xfrm flipV="1">
              <a:off x="2805" y="328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" name="Line 1481"/>
            <p:cNvSpPr>
              <a:spLocks noChangeShapeType="1"/>
            </p:cNvSpPr>
            <p:nvPr/>
          </p:nvSpPr>
          <p:spPr bwMode="auto">
            <a:xfrm flipH="1">
              <a:off x="2743" y="3280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Line 1482"/>
            <p:cNvSpPr>
              <a:spLocks noChangeShapeType="1"/>
            </p:cNvSpPr>
            <p:nvPr/>
          </p:nvSpPr>
          <p:spPr bwMode="auto">
            <a:xfrm flipV="1">
              <a:off x="2805" y="3442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8" name="Line 1483"/>
            <p:cNvSpPr>
              <a:spLocks noChangeShapeType="1"/>
            </p:cNvSpPr>
            <p:nvPr/>
          </p:nvSpPr>
          <p:spPr bwMode="auto">
            <a:xfrm>
              <a:off x="2743" y="3442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9" name="Line 1484"/>
            <p:cNvSpPr>
              <a:spLocks noChangeShapeType="1"/>
            </p:cNvSpPr>
            <p:nvPr/>
          </p:nvSpPr>
          <p:spPr bwMode="auto">
            <a:xfrm>
              <a:off x="2743" y="3551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0" name="Line 1485"/>
            <p:cNvSpPr>
              <a:spLocks noChangeShapeType="1"/>
            </p:cNvSpPr>
            <p:nvPr/>
          </p:nvSpPr>
          <p:spPr bwMode="auto">
            <a:xfrm flipV="1">
              <a:off x="2805" y="3551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1" name="Line 1486"/>
            <p:cNvSpPr>
              <a:spLocks noChangeShapeType="1"/>
            </p:cNvSpPr>
            <p:nvPr/>
          </p:nvSpPr>
          <p:spPr bwMode="auto">
            <a:xfrm flipH="1">
              <a:off x="2743" y="3605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2" name="Line 1487"/>
            <p:cNvSpPr>
              <a:spLocks noChangeShapeType="1"/>
            </p:cNvSpPr>
            <p:nvPr/>
          </p:nvSpPr>
          <p:spPr bwMode="auto">
            <a:xfrm>
              <a:off x="2743" y="349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3" name="Line 1488"/>
            <p:cNvSpPr>
              <a:spLocks noChangeShapeType="1"/>
            </p:cNvSpPr>
            <p:nvPr/>
          </p:nvSpPr>
          <p:spPr bwMode="auto">
            <a:xfrm flipH="1">
              <a:off x="2743" y="3442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4" name="Line 1489"/>
            <p:cNvSpPr>
              <a:spLocks noChangeShapeType="1"/>
            </p:cNvSpPr>
            <p:nvPr/>
          </p:nvSpPr>
          <p:spPr bwMode="auto">
            <a:xfrm>
              <a:off x="2743" y="3551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5" name="Line 1490"/>
            <p:cNvSpPr>
              <a:spLocks noChangeShapeType="1"/>
            </p:cNvSpPr>
            <p:nvPr/>
          </p:nvSpPr>
          <p:spPr bwMode="auto">
            <a:xfrm flipH="1">
              <a:off x="2743" y="3497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" name="Line 1491"/>
            <p:cNvSpPr>
              <a:spLocks noChangeShapeType="1"/>
            </p:cNvSpPr>
            <p:nvPr/>
          </p:nvSpPr>
          <p:spPr bwMode="auto">
            <a:xfrm flipV="1">
              <a:off x="2805" y="349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1492"/>
            <p:cNvSpPr>
              <a:spLocks noChangeShapeType="1"/>
            </p:cNvSpPr>
            <p:nvPr/>
          </p:nvSpPr>
          <p:spPr bwMode="auto">
            <a:xfrm>
              <a:off x="2870" y="3442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Line 1493"/>
            <p:cNvSpPr>
              <a:spLocks noChangeShapeType="1"/>
            </p:cNvSpPr>
            <p:nvPr/>
          </p:nvSpPr>
          <p:spPr bwMode="auto">
            <a:xfrm>
              <a:off x="2870" y="3442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Line 1494"/>
            <p:cNvSpPr>
              <a:spLocks noChangeShapeType="1"/>
            </p:cNvSpPr>
            <p:nvPr/>
          </p:nvSpPr>
          <p:spPr bwMode="auto">
            <a:xfrm>
              <a:off x="2870" y="3497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1495"/>
            <p:cNvSpPr>
              <a:spLocks noChangeShapeType="1"/>
            </p:cNvSpPr>
            <p:nvPr/>
          </p:nvSpPr>
          <p:spPr bwMode="auto">
            <a:xfrm>
              <a:off x="2870" y="3605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Line 1496"/>
            <p:cNvSpPr>
              <a:spLocks noChangeShapeType="1"/>
            </p:cNvSpPr>
            <p:nvPr/>
          </p:nvSpPr>
          <p:spPr bwMode="auto">
            <a:xfrm>
              <a:off x="2870" y="3551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Line 1497"/>
            <p:cNvSpPr>
              <a:spLocks noChangeShapeType="1"/>
            </p:cNvSpPr>
            <p:nvPr/>
          </p:nvSpPr>
          <p:spPr bwMode="auto">
            <a:xfrm flipH="1">
              <a:off x="2870" y="3551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1498"/>
            <p:cNvSpPr>
              <a:spLocks noChangeShapeType="1"/>
            </p:cNvSpPr>
            <p:nvPr/>
          </p:nvSpPr>
          <p:spPr bwMode="auto">
            <a:xfrm flipV="1">
              <a:off x="2870" y="349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Line 1499"/>
            <p:cNvSpPr>
              <a:spLocks noChangeShapeType="1"/>
            </p:cNvSpPr>
            <p:nvPr/>
          </p:nvSpPr>
          <p:spPr bwMode="auto">
            <a:xfrm flipV="1">
              <a:off x="2870" y="338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Line 1500"/>
            <p:cNvSpPr>
              <a:spLocks noChangeShapeType="1"/>
            </p:cNvSpPr>
            <p:nvPr/>
          </p:nvSpPr>
          <p:spPr bwMode="auto">
            <a:xfrm>
              <a:off x="2805" y="3551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Line 1501"/>
            <p:cNvSpPr>
              <a:spLocks noChangeShapeType="1"/>
            </p:cNvSpPr>
            <p:nvPr/>
          </p:nvSpPr>
          <p:spPr bwMode="auto">
            <a:xfrm flipH="1">
              <a:off x="2805" y="3605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" name="Line 1502"/>
            <p:cNvSpPr>
              <a:spLocks noChangeShapeType="1"/>
            </p:cNvSpPr>
            <p:nvPr/>
          </p:nvSpPr>
          <p:spPr bwMode="auto">
            <a:xfrm>
              <a:off x="2805" y="3442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Line 1503"/>
            <p:cNvSpPr>
              <a:spLocks noChangeShapeType="1"/>
            </p:cNvSpPr>
            <p:nvPr/>
          </p:nvSpPr>
          <p:spPr bwMode="auto">
            <a:xfrm flipH="1">
              <a:off x="2805" y="3497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Line 1504"/>
            <p:cNvSpPr>
              <a:spLocks noChangeShapeType="1"/>
            </p:cNvSpPr>
            <p:nvPr/>
          </p:nvSpPr>
          <p:spPr bwMode="auto">
            <a:xfrm flipH="1">
              <a:off x="2805" y="3388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Line 1505"/>
            <p:cNvSpPr>
              <a:spLocks noChangeShapeType="1"/>
            </p:cNvSpPr>
            <p:nvPr/>
          </p:nvSpPr>
          <p:spPr bwMode="auto">
            <a:xfrm>
              <a:off x="2805" y="338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1506"/>
            <p:cNvSpPr>
              <a:spLocks noChangeShapeType="1"/>
            </p:cNvSpPr>
            <p:nvPr/>
          </p:nvSpPr>
          <p:spPr bwMode="auto">
            <a:xfrm>
              <a:off x="2743" y="338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Line 1507"/>
            <p:cNvSpPr>
              <a:spLocks noChangeShapeType="1"/>
            </p:cNvSpPr>
            <p:nvPr/>
          </p:nvSpPr>
          <p:spPr bwMode="auto">
            <a:xfrm flipH="1">
              <a:off x="2805" y="3334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Line 1508"/>
            <p:cNvSpPr>
              <a:spLocks noChangeShapeType="1"/>
            </p:cNvSpPr>
            <p:nvPr/>
          </p:nvSpPr>
          <p:spPr bwMode="auto">
            <a:xfrm>
              <a:off x="2805" y="3280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4" name="Line 1509"/>
            <p:cNvSpPr>
              <a:spLocks noChangeShapeType="1"/>
            </p:cNvSpPr>
            <p:nvPr/>
          </p:nvSpPr>
          <p:spPr bwMode="auto">
            <a:xfrm flipH="1">
              <a:off x="2870" y="3714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1510"/>
            <p:cNvSpPr>
              <a:spLocks noChangeShapeType="1"/>
            </p:cNvSpPr>
            <p:nvPr/>
          </p:nvSpPr>
          <p:spPr bwMode="auto">
            <a:xfrm flipV="1">
              <a:off x="2870" y="366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Line 1511"/>
            <p:cNvSpPr>
              <a:spLocks noChangeShapeType="1"/>
            </p:cNvSpPr>
            <p:nvPr/>
          </p:nvSpPr>
          <p:spPr bwMode="auto">
            <a:xfrm flipH="1">
              <a:off x="2870" y="3660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Line 1512"/>
            <p:cNvSpPr>
              <a:spLocks noChangeShapeType="1"/>
            </p:cNvSpPr>
            <p:nvPr/>
          </p:nvSpPr>
          <p:spPr bwMode="auto">
            <a:xfrm flipH="1">
              <a:off x="2870" y="3822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Line 1513"/>
            <p:cNvSpPr>
              <a:spLocks noChangeShapeType="1"/>
            </p:cNvSpPr>
            <p:nvPr/>
          </p:nvSpPr>
          <p:spPr bwMode="auto">
            <a:xfrm flipV="1">
              <a:off x="2870" y="376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" name="Line 1514"/>
            <p:cNvSpPr>
              <a:spLocks noChangeShapeType="1"/>
            </p:cNvSpPr>
            <p:nvPr/>
          </p:nvSpPr>
          <p:spPr bwMode="auto">
            <a:xfrm>
              <a:off x="2870" y="3768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" name="Line 1515"/>
            <p:cNvSpPr>
              <a:spLocks noChangeShapeType="1"/>
            </p:cNvSpPr>
            <p:nvPr/>
          </p:nvSpPr>
          <p:spPr bwMode="auto">
            <a:xfrm flipV="1">
              <a:off x="2870" y="371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Line 1516"/>
            <p:cNvSpPr>
              <a:spLocks noChangeShapeType="1"/>
            </p:cNvSpPr>
            <p:nvPr/>
          </p:nvSpPr>
          <p:spPr bwMode="auto">
            <a:xfrm>
              <a:off x="2805" y="366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Line 1517"/>
            <p:cNvSpPr>
              <a:spLocks noChangeShapeType="1"/>
            </p:cNvSpPr>
            <p:nvPr/>
          </p:nvSpPr>
          <p:spPr bwMode="auto">
            <a:xfrm flipV="1">
              <a:off x="2743" y="366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" name="Line 1518"/>
            <p:cNvSpPr>
              <a:spLocks noChangeShapeType="1"/>
            </p:cNvSpPr>
            <p:nvPr/>
          </p:nvSpPr>
          <p:spPr bwMode="auto">
            <a:xfrm>
              <a:off x="2743" y="376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Line 1519"/>
            <p:cNvSpPr>
              <a:spLocks noChangeShapeType="1"/>
            </p:cNvSpPr>
            <p:nvPr/>
          </p:nvSpPr>
          <p:spPr bwMode="auto">
            <a:xfrm>
              <a:off x="2805" y="376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Line 1520"/>
            <p:cNvSpPr>
              <a:spLocks noChangeShapeType="1"/>
            </p:cNvSpPr>
            <p:nvPr/>
          </p:nvSpPr>
          <p:spPr bwMode="auto">
            <a:xfrm flipV="1">
              <a:off x="2805" y="371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" name="Line 1521"/>
            <p:cNvSpPr>
              <a:spLocks noChangeShapeType="1"/>
            </p:cNvSpPr>
            <p:nvPr/>
          </p:nvSpPr>
          <p:spPr bwMode="auto">
            <a:xfrm>
              <a:off x="2743" y="3660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Line 1522"/>
            <p:cNvSpPr>
              <a:spLocks noChangeShapeType="1"/>
            </p:cNvSpPr>
            <p:nvPr/>
          </p:nvSpPr>
          <p:spPr bwMode="auto">
            <a:xfrm flipH="1">
              <a:off x="2743" y="3714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Line 1523"/>
            <p:cNvSpPr>
              <a:spLocks noChangeShapeType="1"/>
            </p:cNvSpPr>
            <p:nvPr/>
          </p:nvSpPr>
          <p:spPr bwMode="auto">
            <a:xfrm>
              <a:off x="2743" y="371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" name="Line 1524"/>
            <p:cNvSpPr>
              <a:spLocks noChangeShapeType="1"/>
            </p:cNvSpPr>
            <p:nvPr/>
          </p:nvSpPr>
          <p:spPr bwMode="auto">
            <a:xfrm flipH="1">
              <a:off x="2743" y="3822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Line 1525"/>
            <p:cNvSpPr>
              <a:spLocks noChangeShapeType="1"/>
            </p:cNvSpPr>
            <p:nvPr/>
          </p:nvSpPr>
          <p:spPr bwMode="auto">
            <a:xfrm>
              <a:off x="2743" y="3768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Freeform 1526"/>
            <p:cNvSpPr>
              <a:spLocks/>
            </p:cNvSpPr>
            <p:nvPr/>
          </p:nvSpPr>
          <p:spPr bwMode="auto">
            <a:xfrm>
              <a:off x="2743" y="3822"/>
              <a:ext cx="62" cy="54"/>
            </a:xfrm>
            <a:custGeom>
              <a:avLst/>
              <a:gdLst>
                <a:gd name="T0" fmla="*/ 0 w 186"/>
                <a:gd name="T1" fmla="*/ 0 h 162"/>
                <a:gd name="T2" fmla="*/ 0 w 186"/>
                <a:gd name="T3" fmla="*/ 162 h 162"/>
                <a:gd name="T4" fmla="*/ 186 w 186"/>
                <a:gd name="T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162">
                  <a:moveTo>
                    <a:pt x="0" y="0"/>
                  </a:moveTo>
                  <a:lnTo>
                    <a:pt x="0" y="162"/>
                  </a:lnTo>
                  <a:lnTo>
                    <a:pt x="186" y="162"/>
                  </a:lnTo>
                </a:path>
              </a:pathLst>
            </a:custGeom>
            <a:noFill/>
            <a:ln w="12700">
              <a:solidFill>
                <a:srgbClr val="3C3C3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1527"/>
            <p:cNvSpPr>
              <a:spLocks noChangeShapeType="1"/>
            </p:cNvSpPr>
            <p:nvPr/>
          </p:nvSpPr>
          <p:spPr bwMode="auto">
            <a:xfrm>
              <a:off x="2805" y="3714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1528"/>
            <p:cNvSpPr>
              <a:spLocks noChangeShapeType="1"/>
            </p:cNvSpPr>
            <p:nvPr/>
          </p:nvSpPr>
          <p:spPr bwMode="auto">
            <a:xfrm>
              <a:off x="2805" y="3660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1529"/>
            <p:cNvSpPr>
              <a:spLocks noChangeShapeType="1"/>
            </p:cNvSpPr>
            <p:nvPr/>
          </p:nvSpPr>
          <p:spPr bwMode="auto">
            <a:xfrm flipH="1">
              <a:off x="2805" y="3876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1530"/>
            <p:cNvSpPr>
              <a:spLocks noChangeShapeType="1"/>
            </p:cNvSpPr>
            <p:nvPr/>
          </p:nvSpPr>
          <p:spPr bwMode="auto">
            <a:xfrm flipV="1">
              <a:off x="2805" y="3822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1531"/>
            <p:cNvSpPr>
              <a:spLocks noChangeShapeType="1"/>
            </p:cNvSpPr>
            <p:nvPr/>
          </p:nvSpPr>
          <p:spPr bwMode="auto">
            <a:xfrm>
              <a:off x="2805" y="3822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1532"/>
            <p:cNvSpPr>
              <a:spLocks noChangeShapeType="1"/>
            </p:cNvSpPr>
            <p:nvPr/>
          </p:nvSpPr>
          <p:spPr bwMode="auto">
            <a:xfrm flipV="1">
              <a:off x="2870" y="3822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1533"/>
            <p:cNvSpPr>
              <a:spLocks noChangeShapeType="1"/>
            </p:cNvSpPr>
            <p:nvPr/>
          </p:nvSpPr>
          <p:spPr bwMode="auto">
            <a:xfrm flipH="1">
              <a:off x="2805" y="3768"/>
              <a:ext cx="65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1534"/>
            <p:cNvSpPr>
              <a:spLocks noChangeShapeType="1"/>
            </p:cNvSpPr>
            <p:nvPr/>
          </p:nvSpPr>
          <p:spPr bwMode="auto">
            <a:xfrm>
              <a:off x="2805" y="3605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1535"/>
            <p:cNvSpPr>
              <a:spLocks noChangeShapeType="1"/>
            </p:cNvSpPr>
            <p:nvPr/>
          </p:nvSpPr>
          <p:spPr bwMode="auto">
            <a:xfrm flipV="1">
              <a:off x="2870" y="3605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1536"/>
            <p:cNvSpPr>
              <a:spLocks noChangeShapeType="1"/>
            </p:cNvSpPr>
            <p:nvPr/>
          </p:nvSpPr>
          <p:spPr bwMode="auto">
            <a:xfrm>
              <a:off x="2743" y="3605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1537"/>
            <p:cNvSpPr>
              <a:spLocks noChangeShapeType="1"/>
            </p:cNvSpPr>
            <p:nvPr/>
          </p:nvSpPr>
          <p:spPr bwMode="auto">
            <a:xfrm flipV="1">
              <a:off x="2870" y="3226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1538"/>
            <p:cNvSpPr>
              <a:spLocks noChangeShapeType="1"/>
            </p:cNvSpPr>
            <p:nvPr/>
          </p:nvSpPr>
          <p:spPr bwMode="auto">
            <a:xfrm flipV="1">
              <a:off x="2743" y="3226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1539"/>
            <p:cNvSpPr>
              <a:spLocks noChangeShapeType="1"/>
            </p:cNvSpPr>
            <p:nvPr/>
          </p:nvSpPr>
          <p:spPr bwMode="auto">
            <a:xfrm>
              <a:off x="2805" y="3226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Rectangle 1540"/>
            <p:cNvSpPr>
              <a:spLocks noChangeArrowheads="1"/>
            </p:cNvSpPr>
            <p:nvPr/>
          </p:nvSpPr>
          <p:spPr bwMode="auto">
            <a:xfrm>
              <a:off x="3008" y="3063"/>
              <a:ext cx="62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Rectangle 1541"/>
            <p:cNvSpPr>
              <a:spLocks noChangeArrowheads="1"/>
            </p:cNvSpPr>
            <p:nvPr/>
          </p:nvSpPr>
          <p:spPr bwMode="auto">
            <a:xfrm>
              <a:off x="3008" y="3117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Rectangle 1542"/>
            <p:cNvSpPr>
              <a:spLocks noChangeArrowheads="1"/>
            </p:cNvSpPr>
            <p:nvPr/>
          </p:nvSpPr>
          <p:spPr bwMode="auto">
            <a:xfrm>
              <a:off x="3008" y="3171"/>
              <a:ext cx="62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Rectangle 1543"/>
            <p:cNvSpPr>
              <a:spLocks noChangeArrowheads="1"/>
            </p:cNvSpPr>
            <p:nvPr/>
          </p:nvSpPr>
          <p:spPr bwMode="auto">
            <a:xfrm>
              <a:off x="3008" y="2954"/>
              <a:ext cx="62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Rectangle 1544"/>
            <p:cNvSpPr>
              <a:spLocks noChangeArrowheads="1"/>
            </p:cNvSpPr>
            <p:nvPr/>
          </p:nvSpPr>
          <p:spPr bwMode="auto">
            <a:xfrm>
              <a:off x="3008" y="3009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Freeform 1545"/>
            <p:cNvSpPr>
              <a:spLocks/>
            </p:cNvSpPr>
            <p:nvPr/>
          </p:nvSpPr>
          <p:spPr bwMode="auto">
            <a:xfrm>
              <a:off x="3134" y="2954"/>
              <a:ext cx="61" cy="55"/>
            </a:xfrm>
            <a:custGeom>
              <a:avLst/>
              <a:gdLst>
                <a:gd name="T0" fmla="*/ 181 w 181"/>
                <a:gd name="T1" fmla="*/ 141 h 163"/>
                <a:gd name="T2" fmla="*/ 180 w 181"/>
                <a:gd name="T3" fmla="*/ 0 h 163"/>
                <a:gd name="T4" fmla="*/ 0 w 181"/>
                <a:gd name="T5" fmla="*/ 0 h 163"/>
                <a:gd name="T6" fmla="*/ 0 w 181"/>
                <a:gd name="T7" fmla="*/ 163 h 163"/>
                <a:gd name="T8" fmla="*/ 180 w 181"/>
                <a:gd name="T9" fmla="*/ 163 h 163"/>
                <a:gd name="T10" fmla="*/ 181 w 181"/>
                <a:gd name="T11" fmla="*/ 14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3">
                  <a:moveTo>
                    <a:pt x="181" y="141"/>
                  </a:moveTo>
                  <a:lnTo>
                    <a:pt x="180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180" y="163"/>
                  </a:lnTo>
                  <a:lnTo>
                    <a:pt x="181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Rectangle 1546"/>
            <p:cNvSpPr>
              <a:spLocks noChangeArrowheads="1"/>
            </p:cNvSpPr>
            <p:nvPr/>
          </p:nvSpPr>
          <p:spPr bwMode="auto">
            <a:xfrm>
              <a:off x="3070" y="2954"/>
              <a:ext cx="64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Rectangle 1547"/>
            <p:cNvSpPr>
              <a:spLocks noChangeArrowheads="1"/>
            </p:cNvSpPr>
            <p:nvPr/>
          </p:nvSpPr>
          <p:spPr bwMode="auto">
            <a:xfrm>
              <a:off x="3070" y="3009"/>
              <a:ext cx="64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Rectangle 1548"/>
            <p:cNvSpPr>
              <a:spLocks noChangeArrowheads="1"/>
            </p:cNvSpPr>
            <p:nvPr/>
          </p:nvSpPr>
          <p:spPr bwMode="auto">
            <a:xfrm>
              <a:off x="3134" y="3063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Rectangle 1549"/>
            <p:cNvSpPr>
              <a:spLocks noChangeArrowheads="1"/>
            </p:cNvSpPr>
            <p:nvPr/>
          </p:nvSpPr>
          <p:spPr bwMode="auto">
            <a:xfrm>
              <a:off x="3070" y="3063"/>
              <a:ext cx="64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Rectangle 1550"/>
            <p:cNvSpPr>
              <a:spLocks noChangeArrowheads="1"/>
            </p:cNvSpPr>
            <p:nvPr/>
          </p:nvSpPr>
          <p:spPr bwMode="auto">
            <a:xfrm>
              <a:off x="3070" y="3171"/>
              <a:ext cx="64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Rectangle 1551"/>
            <p:cNvSpPr>
              <a:spLocks noChangeArrowheads="1"/>
            </p:cNvSpPr>
            <p:nvPr/>
          </p:nvSpPr>
          <p:spPr bwMode="auto">
            <a:xfrm>
              <a:off x="3134" y="3171"/>
              <a:ext cx="60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Rectangle 1552"/>
            <p:cNvSpPr>
              <a:spLocks noChangeArrowheads="1"/>
            </p:cNvSpPr>
            <p:nvPr/>
          </p:nvSpPr>
          <p:spPr bwMode="auto">
            <a:xfrm>
              <a:off x="3134" y="3117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Rectangle 1553"/>
            <p:cNvSpPr>
              <a:spLocks noChangeArrowheads="1"/>
            </p:cNvSpPr>
            <p:nvPr/>
          </p:nvSpPr>
          <p:spPr bwMode="auto">
            <a:xfrm>
              <a:off x="3070" y="3117"/>
              <a:ext cx="64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Rectangle 1554"/>
            <p:cNvSpPr>
              <a:spLocks noChangeArrowheads="1"/>
            </p:cNvSpPr>
            <p:nvPr/>
          </p:nvSpPr>
          <p:spPr bwMode="auto">
            <a:xfrm>
              <a:off x="3070" y="3226"/>
              <a:ext cx="64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Rectangle 1555"/>
            <p:cNvSpPr>
              <a:spLocks noChangeArrowheads="1"/>
            </p:cNvSpPr>
            <p:nvPr/>
          </p:nvSpPr>
          <p:spPr bwMode="auto">
            <a:xfrm>
              <a:off x="3134" y="3226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Rectangle 1556"/>
            <p:cNvSpPr>
              <a:spLocks noChangeArrowheads="1"/>
            </p:cNvSpPr>
            <p:nvPr/>
          </p:nvSpPr>
          <p:spPr bwMode="auto">
            <a:xfrm>
              <a:off x="3134" y="3009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Rectangle 1557"/>
            <p:cNvSpPr>
              <a:spLocks noChangeArrowheads="1"/>
            </p:cNvSpPr>
            <p:nvPr/>
          </p:nvSpPr>
          <p:spPr bwMode="auto">
            <a:xfrm>
              <a:off x="3008" y="3226"/>
              <a:ext cx="62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Rectangle 1558"/>
            <p:cNvSpPr>
              <a:spLocks noChangeArrowheads="1"/>
            </p:cNvSpPr>
            <p:nvPr/>
          </p:nvSpPr>
          <p:spPr bwMode="auto">
            <a:xfrm>
              <a:off x="3134" y="3280"/>
              <a:ext cx="60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Rectangle 1559"/>
            <p:cNvSpPr>
              <a:spLocks noChangeArrowheads="1"/>
            </p:cNvSpPr>
            <p:nvPr/>
          </p:nvSpPr>
          <p:spPr bwMode="auto">
            <a:xfrm>
              <a:off x="3134" y="3334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Rectangle 1560"/>
            <p:cNvSpPr>
              <a:spLocks noChangeArrowheads="1"/>
            </p:cNvSpPr>
            <p:nvPr/>
          </p:nvSpPr>
          <p:spPr bwMode="auto">
            <a:xfrm>
              <a:off x="3070" y="3334"/>
              <a:ext cx="64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Rectangle 1561"/>
            <p:cNvSpPr>
              <a:spLocks noChangeArrowheads="1"/>
            </p:cNvSpPr>
            <p:nvPr/>
          </p:nvSpPr>
          <p:spPr bwMode="auto">
            <a:xfrm>
              <a:off x="3070" y="3388"/>
              <a:ext cx="64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Rectangle 1562"/>
            <p:cNvSpPr>
              <a:spLocks noChangeArrowheads="1"/>
            </p:cNvSpPr>
            <p:nvPr/>
          </p:nvSpPr>
          <p:spPr bwMode="auto">
            <a:xfrm>
              <a:off x="3008" y="3334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Rectangle 1563"/>
            <p:cNvSpPr>
              <a:spLocks noChangeArrowheads="1"/>
            </p:cNvSpPr>
            <p:nvPr/>
          </p:nvSpPr>
          <p:spPr bwMode="auto">
            <a:xfrm>
              <a:off x="3070" y="3280"/>
              <a:ext cx="64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Rectangle 1564"/>
            <p:cNvSpPr>
              <a:spLocks noChangeArrowheads="1"/>
            </p:cNvSpPr>
            <p:nvPr/>
          </p:nvSpPr>
          <p:spPr bwMode="auto">
            <a:xfrm>
              <a:off x="3008" y="3280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Rectangle 1565"/>
            <p:cNvSpPr>
              <a:spLocks noChangeArrowheads="1"/>
            </p:cNvSpPr>
            <p:nvPr/>
          </p:nvSpPr>
          <p:spPr bwMode="auto">
            <a:xfrm>
              <a:off x="3134" y="3442"/>
              <a:ext cx="60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1" name="Rectangle 1566"/>
            <p:cNvSpPr>
              <a:spLocks noChangeArrowheads="1"/>
            </p:cNvSpPr>
            <p:nvPr/>
          </p:nvSpPr>
          <p:spPr bwMode="auto">
            <a:xfrm>
              <a:off x="3070" y="3442"/>
              <a:ext cx="64" cy="55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1567"/>
            <p:cNvSpPr>
              <a:spLocks noChangeArrowheads="1"/>
            </p:cNvSpPr>
            <p:nvPr/>
          </p:nvSpPr>
          <p:spPr bwMode="auto">
            <a:xfrm>
              <a:off x="3008" y="3442"/>
              <a:ext cx="62" cy="55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1568"/>
            <p:cNvSpPr>
              <a:spLocks noChangeArrowheads="1"/>
            </p:cNvSpPr>
            <p:nvPr/>
          </p:nvSpPr>
          <p:spPr bwMode="auto">
            <a:xfrm>
              <a:off x="3070" y="3551"/>
              <a:ext cx="64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4" name="Rectangle 1569"/>
            <p:cNvSpPr>
              <a:spLocks noChangeArrowheads="1"/>
            </p:cNvSpPr>
            <p:nvPr/>
          </p:nvSpPr>
          <p:spPr bwMode="auto">
            <a:xfrm>
              <a:off x="3008" y="3551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Rectangle 1570"/>
            <p:cNvSpPr>
              <a:spLocks noChangeArrowheads="1"/>
            </p:cNvSpPr>
            <p:nvPr/>
          </p:nvSpPr>
          <p:spPr bwMode="auto">
            <a:xfrm>
              <a:off x="3134" y="3551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Rectangle 1571"/>
            <p:cNvSpPr>
              <a:spLocks noChangeArrowheads="1"/>
            </p:cNvSpPr>
            <p:nvPr/>
          </p:nvSpPr>
          <p:spPr bwMode="auto">
            <a:xfrm>
              <a:off x="3008" y="3497"/>
              <a:ext cx="62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Rectangle 1572"/>
            <p:cNvSpPr>
              <a:spLocks noChangeArrowheads="1"/>
            </p:cNvSpPr>
            <p:nvPr/>
          </p:nvSpPr>
          <p:spPr bwMode="auto">
            <a:xfrm>
              <a:off x="3070" y="3497"/>
              <a:ext cx="64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1573"/>
            <p:cNvSpPr>
              <a:spLocks noChangeArrowheads="1"/>
            </p:cNvSpPr>
            <p:nvPr/>
          </p:nvSpPr>
          <p:spPr bwMode="auto">
            <a:xfrm>
              <a:off x="3070" y="3605"/>
              <a:ext cx="64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" name="Rectangle 1574"/>
            <p:cNvSpPr>
              <a:spLocks noChangeArrowheads="1"/>
            </p:cNvSpPr>
            <p:nvPr/>
          </p:nvSpPr>
          <p:spPr bwMode="auto">
            <a:xfrm>
              <a:off x="3134" y="3497"/>
              <a:ext cx="60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Rectangle 1575"/>
            <p:cNvSpPr>
              <a:spLocks noChangeArrowheads="1"/>
            </p:cNvSpPr>
            <p:nvPr/>
          </p:nvSpPr>
          <p:spPr bwMode="auto">
            <a:xfrm>
              <a:off x="3134" y="3388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Rectangle 1576"/>
            <p:cNvSpPr>
              <a:spLocks noChangeArrowheads="1"/>
            </p:cNvSpPr>
            <p:nvPr/>
          </p:nvSpPr>
          <p:spPr bwMode="auto">
            <a:xfrm>
              <a:off x="3134" y="3605"/>
              <a:ext cx="60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Rectangle 1577"/>
            <p:cNvSpPr>
              <a:spLocks noChangeArrowheads="1"/>
            </p:cNvSpPr>
            <p:nvPr/>
          </p:nvSpPr>
          <p:spPr bwMode="auto">
            <a:xfrm>
              <a:off x="3008" y="3388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Rectangle 1578"/>
            <p:cNvSpPr>
              <a:spLocks noChangeArrowheads="1"/>
            </p:cNvSpPr>
            <p:nvPr/>
          </p:nvSpPr>
          <p:spPr bwMode="auto">
            <a:xfrm>
              <a:off x="3008" y="3660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Rectangle 1579"/>
            <p:cNvSpPr>
              <a:spLocks noChangeArrowheads="1"/>
            </p:cNvSpPr>
            <p:nvPr/>
          </p:nvSpPr>
          <p:spPr bwMode="auto">
            <a:xfrm>
              <a:off x="3008" y="3714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Rectangle 1580"/>
            <p:cNvSpPr>
              <a:spLocks noChangeArrowheads="1"/>
            </p:cNvSpPr>
            <p:nvPr/>
          </p:nvSpPr>
          <p:spPr bwMode="auto">
            <a:xfrm>
              <a:off x="3008" y="3768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Rectangle 1581"/>
            <p:cNvSpPr>
              <a:spLocks noChangeArrowheads="1"/>
            </p:cNvSpPr>
            <p:nvPr/>
          </p:nvSpPr>
          <p:spPr bwMode="auto">
            <a:xfrm>
              <a:off x="3008" y="3822"/>
              <a:ext cx="62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Rectangle 1582"/>
            <p:cNvSpPr>
              <a:spLocks noChangeArrowheads="1"/>
            </p:cNvSpPr>
            <p:nvPr/>
          </p:nvSpPr>
          <p:spPr bwMode="auto">
            <a:xfrm>
              <a:off x="3134" y="3660"/>
              <a:ext cx="60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Rectangle 1583"/>
            <p:cNvSpPr>
              <a:spLocks noChangeArrowheads="1"/>
            </p:cNvSpPr>
            <p:nvPr/>
          </p:nvSpPr>
          <p:spPr bwMode="auto">
            <a:xfrm>
              <a:off x="3134" y="3714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1584"/>
            <p:cNvSpPr>
              <a:spLocks noChangeArrowheads="1"/>
            </p:cNvSpPr>
            <p:nvPr/>
          </p:nvSpPr>
          <p:spPr bwMode="auto">
            <a:xfrm>
              <a:off x="3134" y="3768"/>
              <a:ext cx="60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Rectangle 1585"/>
            <p:cNvSpPr>
              <a:spLocks noChangeArrowheads="1"/>
            </p:cNvSpPr>
            <p:nvPr/>
          </p:nvSpPr>
          <p:spPr bwMode="auto">
            <a:xfrm>
              <a:off x="3070" y="3660"/>
              <a:ext cx="64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Rectangle 1586"/>
            <p:cNvSpPr>
              <a:spLocks noChangeArrowheads="1"/>
            </p:cNvSpPr>
            <p:nvPr/>
          </p:nvSpPr>
          <p:spPr bwMode="auto">
            <a:xfrm>
              <a:off x="3070" y="3768"/>
              <a:ext cx="64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1587"/>
            <p:cNvSpPr>
              <a:spLocks noChangeArrowheads="1"/>
            </p:cNvSpPr>
            <p:nvPr/>
          </p:nvSpPr>
          <p:spPr bwMode="auto">
            <a:xfrm>
              <a:off x="3070" y="3714"/>
              <a:ext cx="64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Rectangle 1588"/>
            <p:cNvSpPr>
              <a:spLocks noChangeArrowheads="1"/>
            </p:cNvSpPr>
            <p:nvPr/>
          </p:nvSpPr>
          <p:spPr bwMode="auto">
            <a:xfrm>
              <a:off x="3070" y="3822"/>
              <a:ext cx="64" cy="54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1589"/>
            <p:cNvSpPr>
              <a:spLocks/>
            </p:cNvSpPr>
            <p:nvPr/>
          </p:nvSpPr>
          <p:spPr bwMode="auto">
            <a:xfrm>
              <a:off x="3134" y="3822"/>
              <a:ext cx="61" cy="54"/>
            </a:xfrm>
            <a:custGeom>
              <a:avLst/>
              <a:gdLst>
                <a:gd name="T0" fmla="*/ 180 w 181"/>
                <a:gd name="T1" fmla="*/ 162 h 162"/>
                <a:gd name="T2" fmla="*/ 181 w 181"/>
                <a:gd name="T3" fmla="*/ 25 h 162"/>
                <a:gd name="T4" fmla="*/ 180 w 181"/>
                <a:gd name="T5" fmla="*/ 0 h 162"/>
                <a:gd name="T6" fmla="*/ 0 w 181"/>
                <a:gd name="T7" fmla="*/ 0 h 162"/>
                <a:gd name="T8" fmla="*/ 0 w 181"/>
                <a:gd name="T9" fmla="*/ 162 h 162"/>
                <a:gd name="T10" fmla="*/ 180 w 181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2">
                  <a:moveTo>
                    <a:pt x="180" y="162"/>
                  </a:moveTo>
                  <a:lnTo>
                    <a:pt x="181" y="25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180" y="162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Rectangle 1590"/>
            <p:cNvSpPr>
              <a:spLocks noChangeArrowheads="1"/>
            </p:cNvSpPr>
            <p:nvPr/>
          </p:nvSpPr>
          <p:spPr bwMode="auto">
            <a:xfrm>
              <a:off x="3008" y="3605"/>
              <a:ext cx="62" cy="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1591"/>
            <p:cNvSpPr>
              <a:spLocks noChangeShapeType="1"/>
            </p:cNvSpPr>
            <p:nvPr/>
          </p:nvSpPr>
          <p:spPr bwMode="auto">
            <a:xfrm>
              <a:off x="3008" y="3063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1592"/>
            <p:cNvSpPr>
              <a:spLocks noChangeShapeType="1"/>
            </p:cNvSpPr>
            <p:nvPr/>
          </p:nvSpPr>
          <p:spPr bwMode="auto">
            <a:xfrm>
              <a:off x="3008" y="311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1593"/>
            <p:cNvSpPr>
              <a:spLocks noChangeShapeType="1"/>
            </p:cNvSpPr>
            <p:nvPr/>
          </p:nvSpPr>
          <p:spPr bwMode="auto">
            <a:xfrm>
              <a:off x="3008" y="3171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Freeform 1594"/>
            <p:cNvSpPr>
              <a:spLocks/>
            </p:cNvSpPr>
            <p:nvPr/>
          </p:nvSpPr>
          <p:spPr bwMode="auto">
            <a:xfrm>
              <a:off x="3008" y="2954"/>
              <a:ext cx="62" cy="55"/>
            </a:xfrm>
            <a:custGeom>
              <a:avLst/>
              <a:gdLst>
                <a:gd name="T0" fmla="*/ 186 w 186"/>
                <a:gd name="T1" fmla="*/ 0 h 163"/>
                <a:gd name="T2" fmla="*/ 0 w 186"/>
                <a:gd name="T3" fmla="*/ 0 h 163"/>
                <a:gd name="T4" fmla="*/ 0 w 186"/>
                <a:gd name="T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163">
                  <a:moveTo>
                    <a:pt x="186" y="0"/>
                  </a:moveTo>
                  <a:lnTo>
                    <a:pt x="0" y="0"/>
                  </a:lnTo>
                  <a:lnTo>
                    <a:pt x="0" y="163"/>
                  </a:lnTo>
                </a:path>
              </a:pathLst>
            </a:custGeom>
            <a:noFill/>
            <a:ln w="12700">
              <a:solidFill>
                <a:srgbClr val="3C3C3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1595"/>
            <p:cNvSpPr>
              <a:spLocks noChangeShapeType="1"/>
            </p:cNvSpPr>
            <p:nvPr/>
          </p:nvSpPr>
          <p:spPr bwMode="auto">
            <a:xfrm>
              <a:off x="3008" y="3009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1596"/>
            <p:cNvSpPr>
              <a:spLocks/>
            </p:cNvSpPr>
            <p:nvPr/>
          </p:nvSpPr>
          <p:spPr bwMode="auto">
            <a:xfrm>
              <a:off x="3134" y="2954"/>
              <a:ext cx="62" cy="922"/>
            </a:xfrm>
            <a:custGeom>
              <a:avLst/>
              <a:gdLst>
                <a:gd name="T0" fmla="*/ 0 w 184"/>
                <a:gd name="T1" fmla="*/ 2765 h 2765"/>
                <a:gd name="T2" fmla="*/ 180 w 184"/>
                <a:gd name="T3" fmla="*/ 2765 h 2765"/>
                <a:gd name="T4" fmla="*/ 181 w 184"/>
                <a:gd name="T5" fmla="*/ 2628 h 2765"/>
                <a:gd name="T6" fmla="*/ 184 w 184"/>
                <a:gd name="T7" fmla="*/ 1384 h 2765"/>
                <a:gd name="T8" fmla="*/ 181 w 184"/>
                <a:gd name="T9" fmla="*/ 141 h 2765"/>
                <a:gd name="T10" fmla="*/ 180 w 184"/>
                <a:gd name="T11" fmla="*/ 0 h 2765"/>
                <a:gd name="T12" fmla="*/ 0 w 184"/>
                <a:gd name="T13" fmla="*/ 0 h 2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765">
                  <a:moveTo>
                    <a:pt x="0" y="2765"/>
                  </a:moveTo>
                  <a:lnTo>
                    <a:pt x="180" y="2765"/>
                  </a:lnTo>
                  <a:lnTo>
                    <a:pt x="181" y="2628"/>
                  </a:lnTo>
                  <a:lnTo>
                    <a:pt x="184" y="1384"/>
                  </a:lnTo>
                  <a:lnTo>
                    <a:pt x="181" y="141"/>
                  </a:lnTo>
                  <a:lnTo>
                    <a:pt x="18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3C3C3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1597"/>
            <p:cNvSpPr>
              <a:spLocks noChangeShapeType="1"/>
            </p:cNvSpPr>
            <p:nvPr/>
          </p:nvSpPr>
          <p:spPr bwMode="auto">
            <a:xfrm flipV="1">
              <a:off x="3070" y="2954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1598"/>
            <p:cNvSpPr>
              <a:spLocks noChangeShapeType="1"/>
            </p:cNvSpPr>
            <p:nvPr/>
          </p:nvSpPr>
          <p:spPr bwMode="auto">
            <a:xfrm flipV="1">
              <a:off x="3134" y="2954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1599"/>
            <p:cNvSpPr>
              <a:spLocks noChangeShapeType="1"/>
            </p:cNvSpPr>
            <p:nvPr/>
          </p:nvSpPr>
          <p:spPr bwMode="auto">
            <a:xfrm>
              <a:off x="3070" y="3009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1600"/>
            <p:cNvSpPr>
              <a:spLocks noChangeShapeType="1"/>
            </p:cNvSpPr>
            <p:nvPr/>
          </p:nvSpPr>
          <p:spPr bwMode="auto">
            <a:xfrm flipH="1">
              <a:off x="3070" y="2954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1601"/>
            <p:cNvSpPr>
              <a:spLocks noChangeShapeType="1"/>
            </p:cNvSpPr>
            <p:nvPr/>
          </p:nvSpPr>
          <p:spPr bwMode="auto">
            <a:xfrm flipV="1">
              <a:off x="3134" y="3063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1602"/>
            <p:cNvSpPr>
              <a:spLocks noChangeShapeType="1"/>
            </p:cNvSpPr>
            <p:nvPr/>
          </p:nvSpPr>
          <p:spPr bwMode="auto">
            <a:xfrm flipV="1">
              <a:off x="3070" y="3063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1603"/>
            <p:cNvSpPr>
              <a:spLocks noChangeShapeType="1"/>
            </p:cNvSpPr>
            <p:nvPr/>
          </p:nvSpPr>
          <p:spPr bwMode="auto">
            <a:xfrm flipV="1">
              <a:off x="3070" y="3171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1604"/>
            <p:cNvSpPr>
              <a:spLocks noChangeShapeType="1"/>
            </p:cNvSpPr>
            <p:nvPr/>
          </p:nvSpPr>
          <p:spPr bwMode="auto">
            <a:xfrm>
              <a:off x="3134" y="3171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1605"/>
            <p:cNvSpPr>
              <a:spLocks noChangeShapeType="1"/>
            </p:cNvSpPr>
            <p:nvPr/>
          </p:nvSpPr>
          <p:spPr bwMode="auto">
            <a:xfrm flipV="1">
              <a:off x="3134" y="311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1606"/>
            <p:cNvSpPr>
              <a:spLocks noChangeShapeType="1"/>
            </p:cNvSpPr>
            <p:nvPr/>
          </p:nvSpPr>
          <p:spPr bwMode="auto">
            <a:xfrm flipH="1">
              <a:off x="3070" y="3063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1607"/>
            <p:cNvSpPr>
              <a:spLocks noChangeShapeType="1"/>
            </p:cNvSpPr>
            <p:nvPr/>
          </p:nvSpPr>
          <p:spPr bwMode="auto">
            <a:xfrm flipH="1">
              <a:off x="3070" y="3117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Line 1608"/>
            <p:cNvSpPr>
              <a:spLocks noChangeShapeType="1"/>
            </p:cNvSpPr>
            <p:nvPr/>
          </p:nvSpPr>
          <p:spPr bwMode="auto">
            <a:xfrm>
              <a:off x="3070" y="3171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1609"/>
            <p:cNvSpPr>
              <a:spLocks noChangeShapeType="1"/>
            </p:cNvSpPr>
            <p:nvPr/>
          </p:nvSpPr>
          <p:spPr bwMode="auto">
            <a:xfrm flipH="1">
              <a:off x="3070" y="3226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1610"/>
            <p:cNvSpPr>
              <a:spLocks noChangeShapeType="1"/>
            </p:cNvSpPr>
            <p:nvPr/>
          </p:nvSpPr>
          <p:spPr bwMode="auto">
            <a:xfrm>
              <a:off x="3070" y="311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1611"/>
            <p:cNvSpPr>
              <a:spLocks noChangeShapeType="1"/>
            </p:cNvSpPr>
            <p:nvPr/>
          </p:nvSpPr>
          <p:spPr bwMode="auto">
            <a:xfrm>
              <a:off x="3134" y="3226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1612"/>
            <p:cNvSpPr>
              <a:spLocks noChangeShapeType="1"/>
            </p:cNvSpPr>
            <p:nvPr/>
          </p:nvSpPr>
          <p:spPr bwMode="auto">
            <a:xfrm>
              <a:off x="3134" y="3063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1613"/>
            <p:cNvSpPr>
              <a:spLocks noChangeShapeType="1"/>
            </p:cNvSpPr>
            <p:nvPr/>
          </p:nvSpPr>
          <p:spPr bwMode="auto">
            <a:xfrm flipH="1">
              <a:off x="3134" y="3171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1614"/>
            <p:cNvSpPr>
              <a:spLocks noChangeShapeType="1"/>
            </p:cNvSpPr>
            <p:nvPr/>
          </p:nvSpPr>
          <p:spPr bwMode="auto">
            <a:xfrm flipH="1">
              <a:off x="3134" y="3117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1615"/>
            <p:cNvSpPr>
              <a:spLocks noChangeShapeType="1"/>
            </p:cNvSpPr>
            <p:nvPr/>
          </p:nvSpPr>
          <p:spPr bwMode="auto">
            <a:xfrm flipH="1">
              <a:off x="3134" y="3009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1616"/>
            <p:cNvSpPr>
              <a:spLocks noChangeShapeType="1"/>
            </p:cNvSpPr>
            <p:nvPr/>
          </p:nvSpPr>
          <p:spPr bwMode="auto">
            <a:xfrm flipV="1">
              <a:off x="3070" y="3009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1617"/>
            <p:cNvSpPr>
              <a:spLocks noChangeShapeType="1"/>
            </p:cNvSpPr>
            <p:nvPr/>
          </p:nvSpPr>
          <p:spPr bwMode="auto">
            <a:xfrm>
              <a:off x="3134" y="3009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Line 1618"/>
            <p:cNvSpPr>
              <a:spLocks noChangeShapeType="1"/>
            </p:cNvSpPr>
            <p:nvPr/>
          </p:nvSpPr>
          <p:spPr bwMode="auto">
            <a:xfrm flipH="1">
              <a:off x="3008" y="3063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Line 1619"/>
            <p:cNvSpPr>
              <a:spLocks noChangeShapeType="1"/>
            </p:cNvSpPr>
            <p:nvPr/>
          </p:nvSpPr>
          <p:spPr bwMode="auto">
            <a:xfrm flipH="1">
              <a:off x="3008" y="3226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1620"/>
            <p:cNvSpPr>
              <a:spLocks noChangeShapeType="1"/>
            </p:cNvSpPr>
            <p:nvPr/>
          </p:nvSpPr>
          <p:spPr bwMode="auto">
            <a:xfrm>
              <a:off x="3008" y="3009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1621"/>
            <p:cNvSpPr>
              <a:spLocks noChangeShapeType="1"/>
            </p:cNvSpPr>
            <p:nvPr/>
          </p:nvSpPr>
          <p:spPr bwMode="auto">
            <a:xfrm>
              <a:off x="3008" y="3117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1622"/>
            <p:cNvSpPr>
              <a:spLocks noChangeShapeType="1"/>
            </p:cNvSpPr>
            <p:nvPr/>
          </p:nvSpPr>
          <p:spPr bwMode="auto">
            <a:xfrm flipH="1">
              <a:off x="3008" y="3171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1623"/>
            <p:cNvSpPr>
              <a:spLocks noChangeShapeType="1"/>
            </p:cNvSpPr>
            <p:nvPr/>
          </p:nvSpPr>
          <p:spPr bwMode="auto">
            <a:xfrm>
              <a:off x="3134" y="333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1624"/>
            <p:cNvSpPr>
              <a:spLocks noChangeShapeType="1"/>
            </p:cNvSpPr>
            <p:nvPr/>
          </p:nvSpPr>
          <p:spPr bwMode="auto">
            <a:xfrm flipH="1">
              <a:off x="3070" y="3388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1625"/>
            <p:cNvSpPr>
              <a:spLocks noChangeShapeType="1"/>
            </p:cNvSpPr>
            <p:nvPr/>
          </p:nvSpPr>
          <p:spPr bwMode="auto">
            <a:xfrm flipV="1">
              <a:off x="3070" y="333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1626"/>
            <p:cNvSpPr>
              <a:spLocks noChangeShapeType="1"/>
            </p:cNvSpPr>
            <p:nvPr/>
          </p:nvSpPr>
          <p:spPr bwMode="auto">
            <a:xfrm>
              <a:off x="3070" y="3280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1627"/>
            <p:cNvSpPr>
              <a:spLocks noChangeShapeType="1"/>
            </p:cNvSpPr>
            <p:nvPr/>
          </p:nvSpPr>
          <p:spPr bwMode="auto">
            <a:xfrm>
              <a:off x="3134" y="328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1628"/>
            <p:cNvSpPr>
              <a:spLocks noChangeShapeType="1"/>
            </p:cNvSpPr>
            <p:nvPr/>
          </p:nvSpPr>
          <p:spPr bwMode="auto">
            <a:xfrm flipV="1">
              <a:off x="3070" y="328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1629"/>
            <p:cNvSpPr>
              <a:spLocks noChangeShapeType="1"/>
            </p:cNvSpPr>
            <p:nvPr/>
          </p:nvSpPr>
          <p:spPr bwMode="auto">
            <a:xfrm flipH="1">
              <a:off x="3070" y="3334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1630"/>
            <p:cNvSpPr>
              <a:spLocks noChangeShapeType="1"/>
            </p:cNvSpPr>
            <p:nvPr/>
          </p:nvSpPr>
          <p:spPr bwMode="auto">
            <a:xfrm flipV="1">
              <a:off x="3134" y="3442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1631"/>
            <p:cNvSpPr>
              <a:spLocks noChangeShapeType="1"/>
            </p:cNvSpPr>
            <p:nvPr/>
          </p:nvSpPr>
          <p:spPr bwMode="auto">
            <a:xfrm flipV="1">
              <a:off x="3070" y="3442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1632"/>
            <p:cNvSpPr>
              <a:spLocks noChangeShapeType="1"/>
            </p:cNvSpPr>
            <p:nvPr/>
          </p:nvSpPr>
          <p:spPr bwMode="auto">
            <a:xfrm flipV="1">
              <a:off x="3070" y="3551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1633"/>
            <p:cNvSpPr>
              <a:spLocks noChangeShapeType="1"/>
            </p:cNvSpPr>
            <p:nvPr/>
          </p:nvSpPr>
          <p:spPr bwMode="auto">
            <a:xfrm>
              <a:off x="3134" y="3551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1634"/>
            <p:cNvSpPr>
              <a:spLocks noChangeShapeType="1"/>
            </p:cNvSpPr>
            <p:nvPr/>
          </p:nvSpPr>
          <p:spPr bwMode="auto">
            <a:xfrm>
              <a:off x="3070" y="349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1635"/>
            <p:cNvSpPr>
              <a:spLocks noChangeShapeType="1"/>
            </p:cNvSpPr>
            <p:nvPr/>
          </p:nvSpPr>
          <p:spPr bwMode="auto">
            <a:xfrm flipH="1">
              <a:off x="3070" y="3497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1636"/>
            <p:cNvSpPr>
              <a:spLocks noChangeShapeType="1"/>
            </p:cNvSpPr>
            <p:nvPr/>
          </p:nvSpPr>
          <p:spPr bwMode="auto">
            <a:xfrm flipH="1">
              <a:off x="3070" y="3605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1637"/>
            <p:cNvSpPr>
              <a:spLocks noChangeShapeType="1"/>
            </p:cNvSpPr>
            <p:nvPr/>
          </p:nvSpPr>
          <p:spPr bwMode="auto">
            <a:xfrm>
              <a:off x="3070" y="3551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1638"/>
            <p:cNvSpPr>
              <a:spLocks noChangeShapeType="1"/>
            </p:cNvSpPr>
            <p:nvPr/>
          </p:nvSpPr>
          <p:spPr bwMode="auto">
            <a:xfrm flipH="1">
              <a:off x="3070" y="3442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1639"/>
            <p:cNvSpPr>
              <a:spLocks noChangeShapeType="1"/>
            </p:cNvSpPr>
            <p:nvPr/>
          </p:nvSpPr>
          <p:spPr bwMode="auto">
            <a:xfrm flipV="1">
              <a:off x="3134" y="349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1640"/>
            <p:cNvSpPr>
              <a:spLocks noChangeShapeType="1"/>
            </p:cNvSpPr>
            <p:nvPr/>
          </p:nvSpPr>
          <p:spPr bwMode="auto">
            <a:xfrm>
              <a:off x="3134" y="3388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1641"/>
            <p:cNvSpPr>
              <a:spLocks noChangeShapeType="1"/>
            </p:cNvSpPr>
            <p:nvPr/>
          </p:nvSpPr>
          <p:spPr bwMode="auto">
            <a:xfrm>
              <a:off x="3134" y="3334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1642"/>
            <p:cNvSpPr>
              <a:spLocks noChangeShapeType="1"/>
            </p:cNvSpPr>
            <p:nvPr/>
          </p:nvSpPr>
          <p:spPr bwMode="auto">
            <a:xfrm>
              <a:off x="3134" y="3605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1643"/>
            <p:cNvSpPr>
              <a:spLocks noChangeShapeType="1"/>
            </p:cNvSpPr>
            <p:nvPr/>
          </p:nvSpPr>
          <p:spPr bwMode="auto">
            <a:xfrm flipH="1">
              <a:off x="3134" y="3442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1644"/>
            <p:cNvSpPr>
              <a:spLocks noChangeShapeType="1"/>
            </p:cNvSpPr>
            <p:nvPr/>
          </p:nvSpPr>
          <p:spPr bwMode="auto">
            <a:xfrm flipV="1">
              <a:off x="3070" y="338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1645"/>
            <p:cNvSpPr>
              <a:spLocks noChangeShapeType="1"/>
            </p:cNvSpPr>
            <p:nvPr/>
          </p:nvSpPr>
          <p:spPr bwMode="auto">
            <a:xfrm flipH="1">
              <a:off x="3134" y="3551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1646"/>
            <p:cNvSpPr>
              <a:spLocks noChangeShapeType="1"/>
            </p:cNvSpPr>
            <p:nvPr/>
          </p:nvSpPr>
          <p:spPr bwMode="auto">
            <a:xfrm>
              <a:off x="3134" y="338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1647"/>
            <p:cNvSpPr>
              <a:spLocks noChangeShapeType="1"/>
            </p:cNvSpPr>
            <p:nvPr/>
          </p:nvSpPr>
          <p:spPr bwMode="auto">
            <a:xfrm flipH="1">
              <a:off x="3134" y="3497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1648"/>
            <p:cNvSpPr>
              <a:spLocks noChangeShapeType="1"/>
            </p:cNvSpPr>
            <p:nvPr/>
          </p:nvSpPr>
          <p:spPr bwMode="auto">
            <a:xfrm flipH="1">
              <a:off x="3134" y="3280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1649"/>
            <p:cNvSpPr>
              <a:spLocks noChangeShapeType="1"/>
            </p:cNvSpPr>
            <p:nvPr/>
          </p:nvSpPr>
          <p:spPr bwMode="auto">
            <a:xfrm>
              <a:off x="3008" y="328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1650"/>
            <p:cNvSpPr>
              <a:spLocks noChangeShapeType="1"/>
            </p:cNvSpPr>
            <p:nvPr/>
          </p:nvSpPr>
          <p:spPr bwMode="auto">
            <a:xfrm>
              <a:off x="3008" y="333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1651"/>
            <p:cNvSpPr>
              <a:spLocks noChangeShapeType="1"/>
            </p:cNvSpPr>
            <p:nvPr/>
          </p:nvSpPr>
          <p:spPr bwMode="auto">
            <a:xfrm>
              <a:off x="3008" y="338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1652"/>
            <p:cNvSpPr>
              <a:spLocks noChangeShapeType="1"/>
            </p:cNvSpPr>
            <p:nvPr/>
          </p:nvSpPr>
          <p:spPr bwMode="auto">
            <a:xfrm>
              <a:off x="3008" y="3442"/>
              <a:ext cx="0" cy="55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1653"/>
            <p:cNvSpPr>
              <a:spLocks noChangeShapeType="1"/>
            </p:cNvSpPr>
            <p:nvPr/>
          </p:nvSpPr>
          <p:spPr bwMode="auto">
            <a:xfrm>
              <a:off x="3008" y="3497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1654"/>
            <p:cNvSpPr>
              <a:spLocks noChangeShapeType="1"/>
            </p:cNvSpPr>
            <p:nvPr/>
          </p:nvSpPr>
          <p:spPr bwMode="auto">
            <a:xfrm>
              <a:off x="3008" y="3551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1655"/>
            <p:cNvSpPr>
              <a:spLocks noChangeShapeType="1"/>
            </p:cNvSpPr>
            <p:nvPr/>
          </p:nvSpPr>
          <p:spPr bwMode="auto">
            <a:xfrm>
              <a:off x="3008" y="366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1656"/>
            <p:cNvSpPr>
              <a:spLocks noChangeShapeType="1"/>
            </p:cNvSpPr>
            <p:nvPr/>
          </p:nvSpPr>
          <p:spPr bwMode="auto">
            <a:xfrm>
              <a:off x="3008" y="371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1657"/>
            <p:cNvSpPr>
              <a:spLocks noChangeShapeType="1"/>
            </p:cNvSpPr>
            <p:nvPr/>
          </p:nvSpPr>
          <p:spPr bwMode="auto">
            <a:xfrm>
              <a:off x="3008" y="376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1658"/>
            <p:cNvSpPr>
              <a:spLocks/>
            </p:cNvSpPr>
            <p:nvPr/>
          </p:nvSpPr>
          <p:spPr bwMode="auto">
            <a:xfrm>
              <a:off x="3008" y="3822"/>
              <a:ext cx="62" cy="54"/>
            </a:xfrm>
            <a:custGeom>
              <a:avLst/>
              <a:gdLst>
                <a:gd name="T0" fmla="*/ 0 w 186"/>
                <a:gd name="T1" fmla="*/ 0 h 162"/>
                <a:gd name="T2" fmla="*/ 0 w 186"/>
                <a:gd name="T3" fmla="*/ 162 h 162"/>
                <a:gd name="T4" fmla="*/ 186 w 186"/>
                <a:gd name="T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162">
                  <a:moveTo>
                    <a:pt x="0" y="0"/>
                  </a:moveTo>
                  <a:lnTo>
                    <a:pt x="0" y="162"/>
                  </a:lnTo>
                  <a:lnTo>
                    <a:pt x="186" y="162"/>
                  </a:lnTo>
                </a:path>
              </a:pathLst>
            </a:custGeom>
            <a:noFill/>
            <a:ln w="12700">
              <a:solidFill>
                <a:srgbClr val="3C3C3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1659"/>
            <p:cNvSpPr>
              <a:spLocks noChangeShapeType="1"/>
            </p:cNvSpPr>
            <p:nvPr/>
          </p:nvSpPr>
          <p:spPr bwMode="auto">
            <a:xfrm>
              <a:off x="3134" y="366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1660"/>
            <p:cNvSpPr>
              <a:spLocks noChangeShapeType="1"/>
            </p:cNvSpPr>
            <p:nvPr/>
          </p:nvSpPr>
          <p:spPr bwMode="auto">
            <a:xfrm flipV="1">
              <a:off x="3070" y="3660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1661"/>
            <p:cNvSpPr>
              <a:spLocks noChangeShapeType="1"/>
            </p:cNvSpPr>
            <p:nvPr/>
          </p:nvSpPr>
          <p:spPr bwMode="auto">
            <a:xfrm flipV="1">
              <a:off x="3070" y="376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1662"/>
            <p:cNvSpPr>
              <a:spLocks noChangeShapeType="1"/>
            </p:cNvSpPr>
            <p:nvPr/>
          </p:nvSpPr>
          <p:spPr bwMode="auto">
            <a:xfrm>
              <a:off x="3134" y="3768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1663"/>
            <p:cNvSpPr>
              <a:spLocks noChangeShapeType="1"/>
            </p:cNvSpPr>
            <p:nvPr/>
          </p:nvSpPr>
          <p:spPr bwMode="auto">
            <a:xfrm flipV="1">
              <a:off x="3070" y="371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1664"/>
            <p:cNvSpPr>
              <a:spLocks noChangeShapeType="1"/>
            </p:cNvSpPr>
            <p:nvPr/>
          </p:nvSpPr>
          <p:spPr bwMode="auto">
            <a:xfrm>
              <a:off x="3070" y="3660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1665"/>
            <p:cNvSpPr>
              <a:spLocks noChangeShapeType="1"/>
            </p:cNvSpPr>
            <p:nvPr/>
          </p:nvSpPr>
          <p:spPr bwMode="auto">
            <a:xfrm flipH="1">
              <a:off x="3070" y="3714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1666"/>
            <p:cNvSpPr>
              <a:spLocks noChangeShapeType="1"/>
            </p:cNvSpPr>
            <p:nvPr/>
          </p:nvSpPr>
          <p:spPr bwMode="auto">
            <a:xfrm>
              <a:off x="3070" y="3768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1667"/>
            <p:cNvSpPr>
              <a:spLocks noChangeShapeType="1"/>
            </p:cNvSpPr>
            <p:nvPr/>
          </p:nvSpPr>
          <p:spPr bwMode="auto">
            <a:xfrm flipH="1">
              <a:off x="3070" y="3822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1668"/>
            <p:cNvSpPr>
              <a:spLocks noChangeShapeType="1"/>
            </p:cNvSpPr>
            <p:nvPr/>
          </p:nvSpPr>
          <p:spPr bwMode="auto">
            <a:xfrm>
              <a:off x="3134" y="3714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1669"/>
            <p:cNvSpPr>
              <a:spLocks noChangeShapeType="1"/>
            </p:cNvSpPr>
            <p:nvPr/>
          </p:nvSpPr>
          <p:spPr bwMode="auto">
            <a:xfrm>
              <a:off x="3070" y="3876"/>
              <a:ext cx="64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1670"/>
            <p:cNvSpPr>
              <a:spLocks noChangeShapeType="1"/>
            </p:cNvSpPr>
            <p:nvPr/>
          </p:nvSpPr>
          <p:spPr bwMode="auto">
            <a:xfrm>
              <a:off x="3134" y="3768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1671"/>
            <p:cNvSpPr>
              <a:spLocks noChangeShapeType="1"/>
            </p:cNvSpPr>
            <p:nvPr/>
          </p:nvSpPr>
          <p:spPr bwMode="auto">
            <a:xfrm>
              <a:off x="3134" y="3714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1672"/>
            <p:cNvSpPr>
              <a:spLocks noChangeShapeType="1"/>
            </p:cNvSpPr>
            <p:nvPr/>
          </p:nvSpPr>
          <p:spPr bwMode="auto">
            <a:xfrm>
              <a:off x="3134" y="3822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1673"/>
            <p:cNvSpPr>
              <a:spLocks noChangeShapeType="1"/>
            </p:cNvSpPr>
            <p:nvPr/>
          </p:nvSpPr>
          <p:spPr bwMode="auto">
            <a:xfrm flipV="1">
              <a:off x="3134" y="3822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Line 1674"/>
            <p:cNvSpPr>
              <a:spLocks noChangeShapeType="1"/>
            </p:cNvSpPr>
            <p:nvPr/>
          </p:nvSpPr>
          <p:spPr bwMode="auto">
            <a:xfrm>
              <a:off x="3070" y="3822"/>
              <a:ext cx="0" cy="54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Line 1675"/>
            <p:cNvSpPr>
              <a:spLocks noChangeShapeType="1"/>
            </p:cNvSpPr>
            <p:nvPr/>
          </p:nvSpPr>
          <p:spPr bwMode="auto">
            <a:xfrm flipH="1">
              <a:off x="3134" y="3660"/>
              <a:ext cx="60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1676"/>
            <p:cNvSpPr>
              <a:spLocks noChangeShapeType="1"/>
            </p:cNvSpPr>
            <p:nvPr/>
          </p:nvSpPr>
          <p:spPr bwMode="auto">
            <a:xfrm>
              <a:off x="3008" y="3280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1677"/>
            <p:cNvSpPr>
              <a:spLocks noChangeShapeType="1"/>
            </p:cNvSpPr>
            <p:nvPr/>
          </p:nvSpPr>
          <p:spPr bwMode="auto">
            <a:xfrm>
              <a:off x="3008" y="3334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1678"/>
            <p:cNvSpPr>
              <a:spLocks noChangeShapeType="1"/>
            </p:cNvSpPr>
            <p:nvPr/>
          </p:nvSpPr>
          <p:spPr bwMode="auto">
            <a:xfrm flipH="1">
              <a:off x="3008" y="3442"/>
              <a:ext cx="62" cy="0"/>
            </a:xfrm>
            <a:prstGeom prst="line">
              <a:avLst/>
            </a:prstGeom>
            <a:noFill/>
            <a:ln w="12700">
              <a:solidFill>
                <a:srgbClr val="3C3C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7" name="Line 1679"/>
          <p:cNvSpPr>
            <a:spLocks noChangeShapeType="1"/>
          </p:cNvSpPr>
          <p:nvPr/>
        </p:nvSpPr>
        <p:spPr bwMode="auto">
          <a:xfrm flipH="1">
            <a:off x="4775201" y="5065075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Line 1680"/>
          <p:cNvSpPr>
            <a:spLocks noChangeShapeType="1"/>
          </p:cNvSpPr>
          <p:nvPr/>
        </p:nvSpPr>
        <p:spPr bwMode="auto">
          <a:xfrm>
            <a:off x="4775201" y="5582600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" name="Line 1681"/>
          <p:cNvSpPr>
            <a:spLocks noChangeShapeType="1"/>
          </p:cNvSpPr>
          <p:nvPr/>
        </p:nvSpPr>
        <p:spPr bwMode="auto">
          <a:xfrm flipH="1">
            <a:off x="4775201" y="5668325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" name="Line 1682"/>
          <p:cNvSpPr>
            <a:spLocks noChangeShapeType="1"/>
          </p:cNvSpPr>
          <p:nvPr/>
        </p:nvSpPr>
        <p:spPr bwMode="auto">
          <a:xfrm>
            <a:off x="4775201" y="5409563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1" name="Line 1683"/>
          <p:cNvSpPr>
            <a:spLocks noChangeShapeType="1"/>
          </p:cNvSpPr>
          <p:nvPr/>
        </p:nvSpPr>
        <p:spPr bwMode="auto">
          <a:xfrm>
            <a:off x="4873626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2" name="Line 1684"/>
          <p:cNvSpPr>
            <a:spLocks noChangeShapeType="1"/>
          </p:cNvSpPr>
          <p:nvPr/>
        </p:nvSpPr>
        <p:spPr bwMode="auto">
          <a:xfrm flipH="1">
            <a:off x="4775201" y="5496875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" name="Line 1685"/>
          <p:cNvSpPr>
            <a:spLocks noChangeShapeType="1"/>
          </p:cNvSpPr>
          <p:nvPr/>
        </p:nvSpPr>
        <p:spPr bwMode="auto">
          <a:xfrm>
            <a:off x="4775201" y="5754050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" name="Line 1686"/>
          <p:cNvSpPr>
            <a:spLocks noChangeShapeType="1"/>
          </p:cNvSpPr>
          <p:nvPr/>
        </p:nvSpPr>
        <p:spPr bwMode="auto">
          <a:xfrm flipV="1">
            <a:off x="4975226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" name="Line 1687"/>
          <p:cNvSpPr>
            <a:spLocks noChangeShapeType="1"/>
          </p:cNvSpPr>
          <p:nvPr/>
        </p:nvSpPr>
        <p:spPr bwMode="auto">
          <a:xfrm>
            <a:off x="4775201" y="5238113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" name="Line 1688"/>
          <p:cNvSpPr>
            <a:spLocks noChangeShapeType="1"/>
          </p:cNvSpPr>
          <p:nvPr/>
        </p:nvSpPr>
        <p:spPr bwMode="auto">
          <a:xfrm flipH="1">
            <a:off x="4775201" y="5323838"/>
            <a:ext cx="98425" cy="0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" name="Line 1689"/>
          <p:cNvSpPr>
            <a:spLocks noChangeShapeType="1"/>
          </p:cNvSpPr>
          <p:nvPr/>
        </p:nvSpPr>
        <p:spPr bwMode="auto">
          <a:xfrm>
            <a:off x="4775201" y="5409563"/>
            <a:ext cx="0" cy="87313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" name="Line 1690"/>
          <p:cNvSpPr>
            <a:spLocks noChangeShapeType="1"/>
          </p:cNvSpPr>
          <p:nvPr/>
        </p:nvSpPr>
        <p:spPr bwMode="auto">
          <a:xfrm flipV="1">
            <a:off x="4873626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" name="Line 1691"/>
          <p:cNvSpPr>
            <a:spLocks noChangeShapeType="1"/>
          </p:cNvSpPr>
          <p:nvPr/>
        </p:nvSpPr>
        <p:spPr bwMode="auto">
          <a:xfrm flipV="1">
            <a:off x="4975226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" name="Line 1692"/>
          <p:cNvSpPr>
            <a:spLocks noChangeShapeType="1"/>
          </p:cNvSpPr>
          <p:nvPr/>
        </p:nvSpPr>
        <p:spPr bwMode="auto">
          <a:xfrm>
            <a:off x="4775201" y="4807900"/>
            <a:ext cx="0" cy="85725"/>
          </a:xfrm>
          <a:prstGeom prst="line">
            <a:avLst/>
          </a:prstGeom>
          <a:noFill/>
          <a:ln w="1270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Freeform 1693"/>
          <p:cNvSpPr>
            <a:spLocks/>
          </p:cNvSpPr>
          <p:nvPr/>
        </p:nvSpPr>
        <p:spPr bwMode="auto">
          <a:xfrm>
            <a:off x="7485063" y="5092063"/>
            <a:ext cx="196850" cy="174625"/>
          </a:xfrm>
          <a:custGeom>
            <a:avLst/>
            <a:gdLst>
              <a:gd name="T0" fmla="*/ 295 w 372"/>
              <a:gd name="T1" fmla="*/ 166 h 330"/>
              <a:gd name="T2" fmla="*/ 372 w 372"/>
              <a:gd name="T3" fmla="*/ 330 h 330"/>
              <a:gd name="T4" fmla="*/ 0 w 372"/>
              <a:gd name="T5" fmla="*/ 166 h 330"/>
              <a:gd name="T6" fmla="*/ 372 w 372"/>
              <a:gd name="T7" fmla="*/ 0 h 330"/>
              <a:gd name="T8" fmla="*/ 295 w 372"/>
              <a:gd name="T9" fmla="*/ 166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30">
                <a:moveTo>
                  <a:pt x="295" y="166"/>
                </a:moveTo>
                <a:lnTo>
                  <a:pt x="372" y="330"/>
                </a:lnTo>
                <a:lnTo>
                  <a:pt x="0" y="166"/>
                </a:lnTo>
                <a:lnTo>
                  <a:pt x="372" y="0"/>
                </a:lnTo>
                <a:lnTo>
                  <a:pt x="295" y="1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" name="Freeform 1694"/>
          <p:cNvSpPr>
            <a:spLocks/>
          </p:cNvSpPr>
          <p:nvPr/>
        </p:nvSpPr>
        <p:spPr bwMode="auto">
          <a:xfrm>
            <a:off x="5205413" y="5092063"/>
            <a:ext cx="196850" cy="174625"/>
          </a:xfrm>
          <a:custGeom>
            <a:avLst/>
            <a:gdLst>
              <a:gd name="T0" fmla="*/ 296 w 373"/>
              <a:gd name="T1" fmla="*/ 166 h 330"/>
              <a:gd name="T2" fmla="*/ 373 w 373"/>
              <a:gd name="T3" fmla="*/ 330 h 330"/>
              <a:gd name="T4" fmla="*/ 0 w 373"/>
              <a:gd name="T5" fmla="*/ 166 h 330"/>
              <a:gd name="T6" fmla="*/ 373 w 373"/>
              <a:gd name="T7" fmla="*/ 0 h 330"/>
              <a:gd name="T8" fmla="*/ 296 w 373"/>
              <a:gd name="T9" fmla="*/ 166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30">
                <a:moveTo>
                  <a:pt x="296" y="166"/>
                </a:moveTo>
                <a:lnTo>
                  <a:pt x="373" y="330"/>
                </a:lnTo>
                <a:lnTo>
                  <a:pt x="0" y="166"/>
                </a:lnTo>
                <a:lnTo>
                  <a:pt x="373" y="0"/>
                </a:lnTo>
                <a:lnTo>
                  <a:pt x="296" y="1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Freeform 1695"/>
          <p:cNvSpPr>
            <a:spLocks/>
          </p:cNvSpPr>
          <p:nvPr/>
        </p:nvSpPr>
        <p:spPr bwMode="auto">
          <a:xfrm>
            <a:off x="2941638" y="5092063"/>
            <a:ext cx="196850" cy="174625"/>
          </a:xfrm>
          <a:custGeom>
            <a:avLst/>
            <a:gdLst>
              <a:gd name="T0" fmla="*/ 295 w 372"/>
              <a:gd name="T1" fmla="*/ 166 h 330"/>
              <a:gd name="T2" fmla="*/ 372 w 372"/>
              <a:gd name="T3" fmla="*/ 330 h 330"/>
              <a:gd name="T4" fmla="*/ 0 w 372"/>
              <a:gd name="T5" fmla="*/ 166 h 330"/>
              <a:gd name="T6" fmla="*/ 372 w 372"/>
              <a:gd name="T7" fmla="*/ 0 h 330"/>
              <a:gd name="T8" fmla="*/ 295 w 372"/>
              <a:gd name="T9" fmla="*/ 166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30">
                <a:moveTo>
                  <a:pt x="295" y="166"/>
                </a:moveTo>
                <a:lnTo>
                  <a:pt x="372" y="330"/>
                </a:lnTo>
                <a:lnTo>
                  <a:pt x="0" y="166"/>
                </a:lnTo>
                <a:lnTo>
                  <a:pt x="372" y="0"/>
                </a:lnTo>
                <a:lnTo>
                  <a:pt x="295" y="1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" name="Freeform 1697"/>
          <p:cNvSpPr>
            <a:spLocks/>
          </p:cNvSpPr>
          <p:nvPr/>
        </p:nvSpPr>
        <p:spPr bwMode="auto">
          <a:xfrm>
            <a:off x="2536826" y="2194785"/>
            <a:ext cx="196850" cy="176213"/>
          </a:xfrm>
          <a:custGeom>
            <a:avLst/>
            <a:gdLst>
              <a:gd name="T0" fmla="*/ 76 w 372"/>
              <a:gd name="T1" fmla="*/ 165 h 331"/>
              <a:gd name="T2" fmla="*/ 0 w 372"/>
              <a:gd name="T3" fmla="*/ 0 h 331"/>
              <a:gd name="T4" fmla="*/ 372 w 372"/>
              <a:gd name="T5" fmla="*/ 165 h 331"/>
              <a:gd name="T6" fmla="*/ 0 w 372"/>
              <a:gd name="T7" fmla="*/ 331 h 331"/>
              <a:gd name="T8" fmla="*/ 76 w 372"/>
              <a:gd name="T9" fmla="*/ 165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31">
                <a:moveTo>
                  <a:pt x="76" y="165"/>
                </a:moveTo>
                <a:lnTo>
                  <a:pt x="0" y="0"/>
                </a:lnTo>
                <a:lnTo>
                  <a:pt x="372" y="165"/>
                </a:lnTo>
                <a:lnTo>
                  <a:pt x="0" y="331"/>
                </a:lnTo>
                <a:lnTo>
                  <a:pt x="76" y="1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" name="Freeform 1698"/>
          <p:cNvSpPr>
            <a:spLocks/>
          </p:cNvSpPr>
          <p:nvPr/>
        </p:nvSpPr>
        <p:spPr bwMode="auto">
          <a:xfrm>
            <a:off x="6791326" y="2196373"/>
            <a:ext cx="196850" cy="174625"/>
          </a:xfrm>
          <a:custGeom>
            <a:avLst/>
            <a:gdLst>
              <a:gd name="T0" fmla="*/ 77 w 372"/>
              <a:gd name="T1" fmla="*/ 164 h 330"/>
              <a:gd name="T2" fmla="*/ 0 w 372"/>
              <a:gd name="T3" fmla="*/ 0 h 330"/>
              <a:gd name="T4" fmla="*/ 372 w 372"/>
              <a:gd name="T5" fmla="*/ 164 h 330"/>
              <a:gd name="T6" fmla="*/ 0 w 372"/>
              <a:gd name="T7" fmla="*/ 330 h 330"/>
              <a:gd name="T8" fmla="*/ 77 w 372"/>
              <a:gd name="T9" fmla="*/ 164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30">
                <a:moveTo>
                  <a:pt x="77" y="164"/>
                </a:moveTo>
                <a:lnTo>
                  <a:pt x="0" y="0"/>
                </a:lnTo>
                <a:lnTo>
                  <a:pt x="372" y="164"/>
                </a:lnTo>
                <a:lnTo>
                  <a:pt x="0" y="330"/>
                </a:lnTo>
                <a:lnTo>
                  <a:pt x="77" y="1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" name="Freeform 1705"/>
          <p:cNvSpPr>
            <a:spLocks/>
          </p:cNvSpPr>
          <p:nvPr/>
        </p:nvSpPr>
        <p:spPr bwMode="auto">
          <a:xfrm>
            <a:off x="777876" y="2148748"/>
            <a:ext cx="31750" cy="26988"/>
          </a:xfrm>
          <a:custGeom>
            <a:avLst/>
            <a:gdLst>
              <a:gd name="T0" fmla="*/ 60 w 60"/>
              <a:gd name="T1" fmla="*/ 0 h 50"/>
              <a:gd name="T2" fmla="*/ 26 w 60"/>
              <a:gd name="T3" fmla="*/ 24 h 50"/>
              <a:gd name="T4" fmla="*/ 0 w 60"/>
              <a:gd name="T5" fmla="*/ 50 h 50"/>
              <a:gd name="T6" fmla="*/ 12 w 60"/>
              <a:gd name="T7" fmla="*/ 36 h 50"/>
              <a:gd name="T8" fmla="*/ 35 w 60"/>
              <a:gd name="T9" fmla="*/ 15 h 50"/>
              <a:gd name="T10" fmla="*/ 60 w 60"/>
              <a:gd name="T1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50">
                <a:moveTo>
                  <a:pt x="60" y="0"/>
                </a:moveTo>
                <a:lnTo>
                  <a:pt x="26" y="24"/>
                </a:lnTo>
                <a:lnTo>
                  <a:pt x="0" y="50"/>
                </a:lnTo>
                <a:lnTo>
                  <a:pt x="12" y="36"/>
                </a:lnTo>
                <a:lnTo>
                  <a:pt x="35" y="15"/>
                </a:lnTo>
                <a:lnTo>
                  <a:pt x="60" y="0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" name="Freeform 1706"/>
          <p:cNvSpPr>
            <a:spLocks/>
          </p:cNvSpPr>
          <p:nvPr/>
        </p:nvSpPr>
        <p:spPr bwMode="auto">
          <a:xfrm>
            <a:off x="809626" y="2148748"/>
            <a:ext cx="0" cy="0"/>
          </a:xfrm>
          <a:custGeom>
            <a:avLst/>
            <a:gdLst>
              <a:gd name="T0" fmla="*/ 2 w 2"/>
              <a:gd name="T1" fmla="*/ 0 w 2"/>
              <a:gd name="T2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" name="Freeform 1710"/>
          <p:cNvSpPr>
            <a:spLocks/>
          </p:cNvSpPr>
          <p:nvPr/>
        </p:nvSpPr>
        <p:spPr bwMode="auto">
          <a:xfrm>
            <a:off x="531813" y="2074135"/>
            <a:ext cx="0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" name="Freeform 1713"/>
          <p:cNvSpPr>
            <a:spLocks/>
          </p:cNvSpPr>
          <p:nvPr/>
        </p:nvSpPr>
        <p:spPr bwMode="auto">
          <a:xfrm>
            <a:off x="500063" y="2074135"/>
            <a:ext cx="31750" cy="26988"/>
          </a:xfrm>
          <a:custGeom>
            <a:avLst/>
            <a:gdLst>
              <a:gd name="T0" fmla="*/ 60 w 60"/>
              <a:gd name="T1" fmla="*/ 0 h 51"/>
              <a:gd name="T2" fmla="*/ 25 w 60"/>
              <a:gd name="T3" fmla="*/ 24 h 51"/>
              <a:gd name="T4" fmla="*/ 0 w 60"/>
              <a:gd name="T5" fmla="*/ 51 h 51"/>
              <a:gd name="T6" fmla="*/ 12 w 60"/>
              <a:gd name="T7" fmla="*/ 36 h 51"/>
              <a:gd name="T8" fmla="*/ 35 w 60"/>
              <a:gd name="T9" fmla="*/ 16 h 51"/>
              <a:gd name="T10" fmla="*/ 60 w 60"/>
              <a:gd name="T11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51">
                <a:moveTo>
                  <a:pt x="60" y="0"/>
                </a:moveTo>
                <a:lnTo>
                  <a:pt x="25" y="24"/>
                </a:lnTo>
                <a:lnTo>
                  <a:pt x="0" y="51"/>
                </a:lnTo>
                <a:lnTo>
                  <a:pt x="12" y="36"/>
                </a:lnTo>
                <a:lnTo>
                  <a:pt x="35" y="16"/>
                </a:lnTo>
                <a:lnTo>
                  <a:pt x="60" y="0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" name="Freeform 1716"/>
          <p:cNvSpPr>
            <a:spLocks/>
          </p:cNvSpPr>
          <p:nvPr/>
        </p:nvSpPr>
        <p:spPr bwMode="auto">
          <a:xfrm>
            <a:off x="1457326" y="1778860"/>
            <a:ext cx="158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" name="Freeform 1719"/>
          <p:cNvSpPr>
            <a:spLocks/>
          </p:cNvSpPr>
          <p:nvPr/>
        </p:nvSpPr>
        <p:spPr bwMode="auto">
          <a:xfrm>
            <a:off x="1458913" y="1778860"/>
            <a:ext cx="49213" cy="41275"/>
          </a:xfrm>
          <a:custGeom>
            <a:avLst/>
            <a:gdLst>
              <a:gd name="T0" fmla="*/ 0 w 95"/>
              <a:gd name="T1" fmla="*/ 0 h 79"/>
              <a:gd name="T2" fmla="*/ 0 w 95"/>
              <a:gd name="T3" fmla="*/ 1 h 79"/>
              <a:gd name="T4" fmla="*/ 28 w 95"/>
              <a:gd name="T5" fmla="*/ 20 h 79"/>
              <a:gd name="T6" fmla="*/ 53 w 95"/>
              <a:gd name="T7" fmla="*/ 40 h 79"/>
              <a:gd name="T8" fmla="*/ 74 w 95"/>
              <a:gd name="T9" fmla="*/ 59 h 79"/>
              <a:gd name="T10" fmla="*/ 95 w 95"/>
              <a:gd name="T11" fmla="*/ 79 h 79"/>
              <a:gd name="T12" fmla="*/ 76 w 95"/>
              <a:gd name="T13" fmla="*/ 58 h 79"/>
              <a:gd name="T14" fmla="*/ 56 w 95"/>
              <a:gd name="T15" fmla="*/ 40 h 79"/>
              <a:gd name="T16" fmla="*/ 38 w 95"/>
              <a:gd name="T17" fmla="*/ 25 h 79"/>
              <a:gd name="T18" fmla="*/ 19 w 95"/>
              <a:gd name="T19" fmla="*/ 11 h 79"/>
              <a:gd name="T20" fmla="*/ 0 w 95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79">
                <a:moveTo>
                  <a:pt x="0" y="0"/>
                </a:moveTo>
                <a:lnTo>
                  <a:pt x="0" y="1"/>
                </a:lnTo>
                <a:lnTo>
                  <a:pt x="28" y="20"/>
                </a:lnTo>
                <a:lnTo>
                  <a:pt x="53" y="40"/>
                </a:lnTo>
                <a:lnTo>
                  <a:pt x="74" y="59"/>
                </a:lnTo>
                <a:lnTo>
                  <a:pt x="95" y="79"/>
                </a:lnTo>
                <a:lnTo>
                  <a:pt x="76" y="58"/>
                </a:lnTo>
                <a:lnTo>
                  <a:pt x="56" y="40"/>
                </a:lnTo>
                <a:lnTo>
                  <a:pt x="38" y="25"/>
                </a:lnTo>
                <a:lnTo>
                  <a:pt x="19" y="11"/>
                </a:lnTo>
                <a:lnTo>
                  <a:pt x="0" y="0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" name="Rectangle 1720"/>
          <p:cNvSpPr>
            <a:spLocks noChangeArrowheads="1"/>
          </p:cNvSpPr>
          <p:nvPr/>
        </p:nvSpPr>
        <p:spPr bwMode="auto">
          <a:xfrm>
            <a:off x="2054226" y="1980473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9" name="Rectangle 1721"/>
          <p:cNvSpPr>
            <a:spLocks noChangeArrowheads="1"/>
          </p:cNvSpPr>
          <p:nvPr/>
        </p:nvSpPr>
        <p:spPr bwMode="auto">
          <a:xfrm>
            <a:off x="4090988" y="1980473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0" name="Rectangle 1722"/>
          <p:cNvSpPr>
            <a:spLocks noChangeArrowheads="1"/>
          </p:cNvSpPr>
          <p:nvPr/>
        </p:nvSpPr>
        <p:spPr bwMode="auto">
          <a:xfrm>
            <a:off x="6300788" y="1980473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631" name="Rectangle 1723"/>
          <p:cNvSpPr>
            <a:spLocks noChangeArrowheads="1"/>
          </p:cNvSpPr>
          <p:nvPr/>
        </p:nvSpPr>
        <p:spPr bwMode="auto">
          <a:xfrm>
            <a:off x="8093076" y="4914263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632" name="Rectangle 1724"/>
          <p:cNvSpPr>
            <a:spLocks noChangeArrowheads="1"/>
          </p:cNvSpPr>
          <p:nvPr/>
        </p:nvSpPr>
        <p:spPr bwMode="auto">
          <a:xfrm>
            <a:off x="5854701" y="4914263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633" name="Rectangle 1725"/>
          <p:cNvSpPr>
            <a:spLocks noChangeArrowheads="1"/>
          </p:cNvSpPr>
          <p:nvPr/>
        </p:nvSpPr>
        <p:spPr bwMode="auto">
          <a:xfrm>
            <a:off x="3571876" y="4915850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</p:txBody>
      </p:sp>
      <p:sp>
        <p:nvSpPr>
          <p:cNvPr id="634" name="Rectangle 1726"/>
          <p:cNvSpPr>
            <a:spLocks noChangeArrowheads="1"/>
          </p:cNvSpPr>
          <p:nvPr/>
        </p:nvSpPr>
        <p:spPr bwMode="auto">
          <a:xfrm>
            <a:off x="3190876" y="5344475"/>
            <a:ext cx="6894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Mapped to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5" name="Rectangle 1727"/>
          <p:cNvSpPr>
            <a:spLocks noChangeArrowheads="1"/>
          </p:cNvSpPr>
          <p:nvPr/>
        </p:nvSpPr>
        <p:spPr bwMode="auto">
          <a:xfrm>
            <a:off x="5546726" y="5344475"/>
            <a:ext cx="7246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Mapped </a:t>
            </a:r>
            <a:r>
              <a:rPr lang="en-US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to 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7" name="Rectangle 1729"/>
          <p:cNvSpPr>
            <a:spLocks noChangeArrowheads="1"/>
          </p:cNvSpPr>
          <p:nvPr/>
        </p:nvSpPr>
        <p:spPr bwMode="auto">
          <a:xfrm>
            <a:off x="790596" y="1447800"/>
            <a:ext cx="35240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Users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8" name="Rectangle 1730"/>
          <p:cNvSpPr>
            <a:spLocks noChangeArrowheads="1"/>
          </p:cNvSpPr>
          <p:nvPr/>
        </p:nvSpPr>
        <p:spPr bwMode="auto">
          <a:xfrm>
            <a:off x="2869322" y="1691737"/>
            <a:ext cx="2853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Files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9" name="Rectangle 1731"/>
          <p:cNvSpPr>
            <a:spLocks noChangeArrowheads="1"/>
          </p:cNvSpPr>
          <p:nvPr/>
        </p:nvSpPr>
        <p:spPr bwMode="auto">
          <a:xfrm>
            <a:off x="4738118" y="1615537"/>
            <a:ext cx="7482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 System 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0" name="Rectangle 1732"/>
          <p:cNvSpPr>
            <a:spLocks noChangeArrowheads="1"/>
          </p:cNvSpPr>
          <p:nvPr/>
        </p:nvSpPr>
        <p:spPr bwMode="auto">
          <a:xfrm>
            <a:off x="6923038" y="1082137"/>
            <a:ext cx="11541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 System 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Blocks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2" name="Rectangle 1734"/>
          <p:cNvSpPr>
            <a:spLocks noChangeArrowheads="1"/>
          </p:cNvSpPr>
          <p:nvPr/>
        </p:nvSpPr>
        <p:spPr bwMode="auto">
          <a:xfrm>
            <a:off x="6361835" y="4010975"/>
            <a:ext cx="12581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LVM Logical Extents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3" name="Rectangle 1735"/>
          <p:cNvSpPr>
            <a:spLocks noChangeArrowheads="1"/>
          </p:cNvSpPr>
          <p:nvPr/>
        </p:nvSpPr>
        <p:spPr bwMode="auto">
          <a:xfrm>
            <a:off x="4259263" y="3795075"/>
            <a:ext cx="8513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Disk Physical 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4" name="Rectangle 1736"/>
          <p:cNvSpPr>
            <a:spLocks noChangeArrowheads="1"/>
          </p:cNvSpPr>
          <p:nvPr/>
        </p:nvSpPr>
        <p:spPr bwMode="auto">
          <a:xfrm>
            <a:off x="4459288" y="3974463"/>
            <a:ext cx="46961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Extents</a:t>
            </a:r>
            <a:endParaRPr lang="en-US" sz="12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5" name="Rectangle 1737"/>
          <p:cNvSpPr>
            <a:spLocks noChangeArrowheads="1"/>
          </p:cNvSpPr>
          <p:nvPr/>
        </p:nvSpPr>
        <p:spPr bwMode="auto">
          <a:xfrm>
            <a:off x="2019301" y="3962400"/>
            <a:ext cx="7677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Disk Sectors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6" name="Rectangle 1738"/>
          <p:cNvSpPr>
            <a:spLocks noChangeArrowheads="1"/>
          </p:cNvSpPr>
          <p:nvPr/>
        </p:nvSpPr>
        <p:spPr bwMode="auto">
          <a:xfrm>
            <a:off x="1875092" y="2444023"/>
            <a:ext cx="5286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Creates/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7" name="Rectangle 1739"/>
          <p:cNvSpPr>
            <a:spLocks noChangeArrowheads="1"/>
          </p:cNvSpPr>
          <p:nvPr/>
        </p:nvSpPr>
        <p:spPr bwMode="auto">
          <a:xfrm>
            <a:off x="1862138" y="2621823"/>
            <a:ext cx="5677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Manages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8" name="Rectangle 1740"/>
          <p:cNvSpPr>
            <a:spLocks noChangeArrowheads="1"/>
          </p:cNvSpPr>
          <p:nvPr/>
        </p:nvSpPr>
        <p:spPr bwMode="auto">
          <a:xfrm>
            <a:off x="7772400" y="5274625"/>
            <a:ext cx="7246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Mapped to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9" name="Rectangle 1741"/>
          <p:cNvSpPr>
            <a:spLocks noChangeArrowheads="1"/>
          </p:cNvSpPr>
          <p:nvPr/>
        </p:nvSpPr>
        <p:spPr bwMode="auto">
          <a:xfrm>
            <a:off x="3865563" y="2444023"/>
            <a:ext cx="5615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Reside in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0" name="Rectangle 1742"/>
          <p:cNvSpPr>
            <a:spLocks noChangeArrowheads="1"/>
          </p:cNvSpPr>
          <p:nvPr/>
        </p:nvSpPr>
        <p:spPr bwMode="auto">
          <a:xfrm>
            <a:off x="6019800" y="2444023"/>
            <a:ext cx="6894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Mapped </a:t>
            </a:r>
            <a:r>
              <a:rPr lang="en-US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to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55" name="Group 1747"/>
          <p:cNvGrpSpPr>
            <a:grpSpLocks/>
          </p:cNvGrpSpPr>
          <p:nvPr/>
        </p:nvGrpSpPr>
        <p:grpSpPr bwMode="auto">
          <a:xfrm>
            <a:off x="4724401" y="1864585"/>
            <a:ext cx="685800" cy="695325"/>
            <a:chOff x="1626" y="426"/>
            <a:chExt cx="287" cy="288"/>
          </a:xfrm>
        </p:grpSpPr>
        <p:sp>
          <p:nvSpPr>
            <p:cNvPr id="656" name="Freeform 1748"/>
            <p:cNvSpPr>
              <a:spLocks/>
            </p:cNvSpPr>
            <p:nvPr/>
          </p:nvSpPr>
          <p:spPr bwMode="auto">
            <a:xfrm>
              <a:off x="1626" y="555"/>
              <a:ext cx="141" cy="159"/>
            </a:xfrm>
            <a:custGeom>
              <a:avLst/>
              <a:gdLst>
                <a:gd name="T0" fmla="*/ 308 w 423"/>
                <a:gd name="T1" fmla="*/ 122 h 475"/>
                <a:gd name="T2" fmla="*/ 308 w 423"/>
                <a:gd name="T3" fmla="*/ 0 h 475"/>
                <a:gd name="T4" fmla="*/ 0 w 423"/>
                <a:gd name="T5" fmla="*/ 0 h 475"/>
                <a:gd name="T6" fmla="*/ 0 w 423"/>
                <a:gd name="T7" fmla="*/ 475 h 475"/>
                <a:gd name="T8" fmla="*/ 423 w 423"/>
                <a:gd name="T9" fmla="*/ 475 h 475"/>
                <a:gd name="T10" fmla="*/ 423 w 423"/>
                <a:gd name="T11" fmla="*/ 122 h 475"/>
                <a:gd name="T12" fmla="*/ 308 w 423"/>
                <a:gd name="T13" fmla="*/ 122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475">
                  <a:moveTo>
                    <a:pt x="308" y="122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475"/>
                  </a:lnTo>
                  <a:lnTo>
                    <a:pt x="423" y="475"/>
                  </a:lnTo>
                  <a:lnTo>
                    <a:pt x="423" y="122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B4B4B4"/>
                </a:gs>
                <a:gs pos="50000">
                  <a:srgbClr val="D9D9D9"/>
                </a:gs>
                <a:gs pos="100000">
                  <a:srgbClr val="B4B4B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Line 1749"/>
            <p:cNvSpPr>
              <a:spLocks noChangeShapeType="1"/>
            </p:cNvSpPr>
            <p:nvPr/>
          </p:nvSpPr>
          <p:spPr bwMode="auto">
            <a:xfrm>
              <a:off x="1648" y="612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8" name="Line 1750"/>
            <p:cNvSpPr>
              <a:spLocks noChangeShapeType="1"/>
            </p:cNvSpPr>
            <p:nvPr/>
          </p:nvSpPr>
          <p:spPr bwMode="auto">
            <a:xfrm>
              <a:off x="1650" y="668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Line 1751"/>
            <p:cNvSpPr>
              <a:spLocks noChangeShapeType="1"/>
            </p:cNvSpPr>
            <p:nvPr/>
          </p:nvSpPr>
          <p:spPr bwMode="auto">
            <a:xfrm>
              <a:off x="1648" y="640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Freeform 1752"/>
            <p:cNvSpPr>
              <a:spLocks/>
            </p:cNvSpPr>
            <p:nvPr/>
          </p:nvSpPr>
          <p:spPr bwMode="auto">
            <a:xfrm>
              <a:off x="1729" y="555"/>
              <a:ext cx="38" cy="41"/>
            </a:xfrm>
            <a:custGeom>
              <a:avLst/>
              <a:gdLst>
                <a:gd name="T0" fmla="*/ 0 w 115"/>
                <a:gd name="T1" fmla="*/ 0 h 122"/>
                <a:gd name="T2" fmla="*/ 0 w 115"/>
                <a:gd name="T3" fmla="*/ 122 h 122"/>
                <a:gd name="T4" fmla="*/ 115 w 115"/>
                <a:gd name="T5" fmla="*/ 122 h 122"/>
                <a:gd name="T6" fmla="*/ 0 w 115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2">
                  <a:moveTo>
                    <a:pt x="0" y="0"/>
                  </a:moveTo>
                  <a:lnTo>
                    <a:pt x="0" y="122"/>
                  </a:lnTo>
                  <a:lnTo>
                    <a:pt x="115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1" name="Line 1753"/>
            <p:cNvSpPr>
              <a:spLocks noChangeShapeType="1"/>
            </p:cNvSpPr>
            <p:nvPr/>
          </p:nvSpPr>
          <p:spPr bwMode="auto">
            <a:xfrm>
              <a:off x="1729" y="555"/>
              <a:ext cx="38" cy="41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2" name="Freeform 1754"/>
            <p:cNvSpPr>
              <a:spLocks/>
            </p:cNvSpPr>
            <p:nvPr/>
          </p:nvSpPr>
          <p:spPr bwMode="auto">
            <a:xfrm>
              <a:off x="1626" y="555"/>
              <a:ext cx="141" cy="159"/>
            </a:xfrm>
            <a:custGeom>
              <a:avLst/>
              <a:gdLst>
                <a:gd name="T0" fmla="*/ 308 w 423"/>
                <a:gd name="T1" fmla="*/ 0 h 475"/>
                <a:gd name="T2" fmla="*/ 0 w 423"/>
                <a:gd name="T3" fmla="*/ 0 h 475"/>
                <a:gd name="T4" fmla="*/ 0 w 423"/>
                <a:gd name="T5" fmla="*/ 475 h 475"/>
                <a:gd name="T6" fmla="*/ 423 w 423"/>
                <a:gd name="T7" fmla="*/ 475 h 475"/>
                <a:gd name="T8" fmla="*/ 423 w 423"/>
                <a:gd name="T9" fmla="*/ 122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475">
                  <a:moveTo>
                    <a:pt x="308" y="0"/>
                  </a:moveTo>
                  <a:lnTo>
                    <a:pt x="0" y="0"/>
                  </a:lnTo>
                  <a:lnTo>
                    <a:pt x="0" y="475"/>
                  </a:lnTo>
                  <a:lnTo>
                    <a:pt x="423" y="475"/>
                  </a:lnTo>
                  <a:lnTo>
                    <a:pt x="423" y="122"/>
                  </a:lnTo>
                </a:path>
              </a:pathLst>
            </a:custGeom>
            <a:noFill/>
            <a:ln w="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1755"/>
            <p:cNvSpPr>
              <a:spLocks/>
            </p:cNvSpPr>
            <p:nvPr/>
          </p:nvSpPr>
          <p:spPr bwMode="auto">
            <a:xfrm>
              <a:off x="1729" y="555"/>
              <a:ext cx="38" cy="41"/>
            </a:xfrm>
            <a:custGeom>
              <a:avLst/>
              <a:gdLst>
                <a:gd name="T0" fmla="*/ 115 w 115"/>
                <a:gd name="T1" fmla="*/ 122 h 122"/>
                <a:gd name="T2" fmla="*/ 0 w 115"/>
                <a:gd name="T3" fmla="*/ 122 h 122"/>
                <a:gd name="T4" fmla="*/ 0 w 115"/>
                <a:gd name="T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122">
                  <a:moveTo>
                    <a:pt x="115" y="122"/>
                  </a:moveTo>
                  <a:lnTo>
                    <a:pt x="0" y="12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Freeform 1756"/>
            <p:cNvSpPr>
              <a:spLocks/>
            </p:cNvSpPr>
            <p:nvPr/>
          </p:nvSpPr>
          <p:spPr bwMode="auto">
            <a:xfrm>
              <a:off x="1798" y="488"/>
              <a:ext cx="39" cy="41"/>
            </a:xfrm>
            <a:custGeom>
              <a:avLst/>
              <a:gdLst>
                <a:gd name="T0" fmla="*/ 115 w 115"/>
                <a:gd name="T1" fmla="*/ 123 h 123"/>
                <a:gd name="T2" fmla="*/ 0 w 115"/>
                <a:gd name="T3" fmla="*/ 0 h 123"/>
                <a:gd name="T4" fmla="*/ 0 w 115"/>
                <a:gd name="T5" fmla="*/ 123 h 123"/>
                <a:gd name="T6" fmla="*/ 115 w 115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3">
                  <a:moveTo>
                    <a:pt x="115" y="123"/>
                  </a:moveTo>
                  <a:lnTo>
                    <a:pt x="0" y="0"/>
                  </a:lnTo>
                  <a:lnTo>
                    <a:pt x="0" y="123"/>
                  </a:lnTo>
                  <a:lnTo>
                    <a:pt x="115" y="123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Freeform 1757"/>
            <p:cNvSpPr>
              <a:spLocks/>
            </p:cNvSpPr>
            <p:nvPr/>
          </p:nvSpPr>
          <p:spPr bwMode="auto">
            <a:xfrm>
              <a:off x="1798" y="488"/>
              <a:ext cx="39" cy="41"/>
            </a:xfrm>
            <a:custGeom>
              <a:avLst/>
              <a:gdLst>
                <a:gd name="T0" fmla="*/ 115 w 115"/>
                <a:gd name="T1" fmla="*/ 123 h 123"/>
                <a:gd name="T2" fmla="*/ 0 w 115"/>
                <a:gd name="T3" fmla="*/ 123 h 123"/>
                <a:gd name="T4" fmla="*/ 0 w 115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123">
                  <a:moveTo>
                    <a:pt x="115" y="123"/>
                  </a:moveTo>
                  <a:lnTo>
                    <a:pt x="0" y="1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1758"/>
            <p:cNvSpPr>
              <a:spLocks/>
            </p:cNvSpPr>
            <p:nvPr/>
          </p:nvSpPr>
          <p:spPr bwMode="auto">
            <a:xfrm>
              <a:off x="1696" y="488"/>
              <a:ext cx="141" cy="158"/>
            </a:xfrm>
            <a:custGeom>
              <a:avLst/>
              <a:gdLst>
                <a:gd name="T0" fmla="*/ 422 w 422"/>
                <a:gd name="T1" fmla="*/ 123 h 474"/>
                <a:gd name="T2" fmla="*/ 307 w 422"/>
                <a:gd name="T3" fmla="*/ 123 h 474"/>
                <a:gd name="T4" fmla="*/ 307 w 422"/>
                <a:gd name="T5" fmla="*/ 0 h 474"/>
                <a:gd name="T6" fmla="*/ 0 w 422"/>
                <a:gd name="T7" fmla="*/ 0 h 474"/>
                <a:gd name="T8" fmla="*/ 0 w 422"/>
                <a:gd name="T9" fmla="*/ 474 h 474"/>
                <a:gd name="T10" fmla="*/ 422 w 422"/>
                <a:gd name="T11" fmla="*/ 474 h 474"/>
                <a:gd name="T12" fmla="*/ 422 w 422"/>
                <a:gd name="T13" fmla="*/ 12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74">
                  <a:moveTo>
                    <a:pt x="422" y="123"/>
                  </a:moveTo>
                  <a:lnTo>
                    <a:pt x="307" y="123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422" y="474"/>
                  </a:lnTo>
                  <a:lnTo>
                    <a:pt x="422" y="123"/>
                  </a:lnTo>
                  <a:close/>
                </a:path>
              </a:pathLst>
            </a:custGeom>
            <a:gradFill rotWithShape="1">
              <a:gsLst>
                <a:gs pos="0">
                  <a:srgbClr val="B4B4B4"/>
                </a:gs>
                <a:gs pos="50000">
                  <a:srgbClr val="D9D9D9"/>
                </a:gs>
                <a:gs pos="100000">
                  <a:srgbClr val="B4B4B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Line 1759"/>
            <p:cNvSpPr>
              <a:spLocks noChangeShapeType="1"/>
            </p:cNvSpPr>
            <p:nvPr/>
          </p:nvSpPr>
          <p:spPr bwMode="auto">
            <a:xfrm>
              <a:off x="1837" y="529"/>
              <a:ext cx="0" cy="117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Line 1760"/>
            <p:cNvSpPr>
              <a:spLocks noChangeShapeType="1"/>
            </p:cNvSpPr>
            <p:nvPr/>
          </p:nvSpPr>
          <p:spPr bwMode="auto">
            <a:xfrm>
              <a:off x="1696" y="488"/>
              <a:ext cx="102" cy="0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Line 1761"/>
            <p:cNvSpPr>
              <a:spLocks noChangeShapeType="1"/>
            </p:cNvSpPr>
            <p:nvPr/>
          </p:nvSpPr>
          <p:spPr bwMode="auto">
            <a:xfrm>
              <a:off x="1798" y="488"/>
              <a:ext cx="39" cy="41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0" name="Freeform 1762"/>
            <p:cNvSpPr>
              <a:spLocks/>
            </p:cNvSpPr>
            <p:nvPr/>
          </p:nvSpPr>
          <p:spPr bwMode="auto">
            <a:xfrm>
              <a:off x="1874" y="426"/>
              <a:ext cx="39" cy="41"/>
            </a:xfrm>
            <a:custGeom>
              <a:avLst/>
              <a:gdLst>
                <a:gd name="T0" fmla="*/ 0 w 115"/>
                <a:gd name="T1" fmla="*/ 0 h 123"/>
                <a:gd name="T2" fmla="*/ 0 w 115"/>
                <a:gd name="T3" fmla="*/ 123 h 123"/>
                <a:gd name="T4" fmla="*/ 115 w 115"/>
                <a:gd name="T5" fmla="*/ 123 h 123"/>
                <a:gd name="T6" fmla="*/ 0 w 115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3">
                  <a:moveTo>
                    <a:pt x="0" y="0"/>
                  </a:moveTo>
                  <a:lnTo>
                    <a:pt x="0" y="123"/>
                  </a:lnTo>
                  <a:lnTo>
                    <a:pt x="11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Line 1763"/>
            <p:cNvSpPr>
              <a:spLocks noChangeShapeType="1"/>
            </p:cNvSpPr>
            <p:nvPr/>
          </p:nvSpPr>
          <p:spPr bwMode="auto">
            <a:xfrm>
              <a:off x="1874" y="426"/>
              <a:ext cx="39" cy="41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Line 1764"/>
            <p:cNvSpPr>
              <a:spLocks noChangeShapeType="1"/>
            </p:cNvSpPr>
            <p:nvPr/>
          </p:nvSpPr>
          <p:spPr bwMode="auto">
            <a:xfrm flipH="1">
              <a:off x="1772" y="426"/>
              <a:ext cx="102" cy="0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Line 1765"/>
            <p:cNvSpPr>
              <a:spLocks noChangeShapeType="1"/>
            </p:cNvSpPr>
            <p:nvPr/>
          </p:nvSpPr>
          <p:spPr bwMode="auto">
            <a:xfrm flipV="1">
              <a:off x="1913" y="467"/>
              <a:ext cx="0" cy="118"/>
            </a:xfrm>
            <a:prstGeom prst="line">
              <a:avLst/>
            </a:prstGeom>
            <a:noFill/>
            <a:ln w="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Freeform 1766"/>
            <p:cNvSpPr>
              <a:spLocks/>
            </p:cNvSpPr>
            <p:nvPr/>
          </p:nvSpPr>
          <p:spPr bwMode="auto">
            <a:xfrm>
              <a:off x="1772" y="426"/>
              <a:ext cx="141" cy="159"/>
            </a:xfrm>
            <a:custGeom>
              <a:avLst/>
              <a:gdLst>
                <a:gd name="T0" fmla="*/ 0 w 423"/>
                <a:gd name="T1" fmla="*/ 0 h 475"/>
                <a:gd name="T2" fmla="*/ 0 w 423"/>
                <a:gd name="T3" fmla="*/ 475 h 475"/>
                <a:gd name="T4" fmla="*/ 423 w 423"/>
                <a:gd name="T5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" h="475">
                  <a:moveTo>
                    <a:pt x="0" y="0"/>
                  </a:moveTo>
                  <a:lnTo>
                    <a:pt x="0" y="475"/>
                  </a:lnTo>
                  <a:lnTo>
                    <a:pt x="423" y="475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" name="Line 1767"/>
            <p:cNvSpPr>
              <a:spLocks noChangeShapeType="1"/>
            </p:cNvSpPr>
            <p:nvPr/>
          </p:nvSpPr>
          <p:spPr bwMode="auto">
            <a:xfrm>
              <a:off x="1716" y="540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Line 1768"/>
            <p:cNvSpPr>
              <a:spLocks noChangeShapeType="1"/>
            </p:cNvSpPr>
            <p:nvPr/>
          </p:nvSpPr>
          <p:spPr bwMode="auto">
            <a:xfrm>
              <a:off x="1716" y="568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Line 1769"/>
            <p:cNvSpPr>
              <a:spLocks noChangeShapeType="1"/>
            </p:cNvSpPr>
            <p:nvPr/>
          </p:nvSpPr>
          <p:spPr bwMode="auto">
            <a:xfrm>
              <a:off x="1718" y="596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" name="Freeform 1770"/>
            <p:cNvSpPr>
              <a:spLocks/>
            </p:cNvSpPr>
            <p:nvPr/>
          </p:nvSpPr>
          <p:spPr bwMode="auto">
            <a:xfrm>
              <a:off x="1772" y="426"/>
              <a:ext cx="141" cy="159"/>
            </a:xfrm>
            <a:custGeom>
              <a:avLst/>
              <a:gdLst>
                <a:gd name="T0" fmla="*/ 308 w 423"/>
                <a:gd name="T1" fmla="*/ 123 h 475"/>
                <a:gd name="T2" fmla="*/ 308 w 423"/>
                <a:gd name="T3" fmla="*/ 0 h 475"/>
                <a:gd name="T4" fmla="*/ 0 w 423"/>
                <a:gd name="T5" fmla="*/ 0 h 475"/>
                <a:gd name="T6" fmla="*/ 0 w 423"/>
                <a:gd name="T7" fmla="*/ 475 h 475"/>
                <a:gd name="T8" fmla="*/ 423 w 423"/>
                <a:gd name="T9" fmla="*/ 475 h 475"/>
                <a:gd name="T10" fmla="*/ 423 w 423"/>
                <a:gd name="T11" fmla="*/ 123 h 475"/>
                <a:gd name="T12" fmla="*/ 308 w 423"/>
                <a:gd name="T13" fmla="*/ 123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475">
                  <a:moveTo>
                    <a:pt x="308" y="123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475"/>
                  </a:lnTo>
                  <a:lnTo>
                    <a:pt x="423" y="475"/>
                  </a:lnTo>
                  <a:lnTo>
                    <a:pt x="423" y="123"/>
                  </a:lnTo>
                  <a:lnTo>
                    <a:pt x="308" y="123"/>
                  </a:lnTo>
                  <a:close/>
                </a:path>
              </a:pathLst>
            </a:custGeom>
            <a:gradFill rotWithShape="1">
              <a:gsLst>
                <a:gs pos="0">
                  <a:srgbClr val="B4B4B4"/>
                </a:gs>
                <a:gs pos="50000">
                  <a:srgbClr val="D9D9D9"/>
                </a:gs>
                <a:gs pos="100000">
                  <a:srgbClr val="B4B4B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1771"/>
            <p:cNvSpPr>
              <a:spLocks/>
            </p:cNvSpPr>
            <p:nvPr/>
          </p:nvSpPr>
          <p:spPr bwMode="auto">
            <a:xfrm>
              <a:off x="1874" y="426"/>
              <a:ext cx="39" cy="41"/>
            </a:xfrm>
            <a:custGeom>
              <a:avLst/>
              <a:gdLst>
                <a:gd name="T0" fmla="*/ 115 w 115"/>
                <a:gd name="T1" fmla="*/ 123 h 123"/>
                <a:gd name="T2" fmla="*/ 0 w 115"/>
                <a:gd name="T3" fmla="*/ 123 h 123"/>
                <a:gd name="T4" fmla="*/ 0 w 115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123">
                  <a:moveTo>
                    <a:pt x="115" y="123"/>
                  </a:moveTo>
                  <a:lnTo>
                    <a:pt x="0" y="1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Line 1772"/>
            <p:cNvSpPr>
              <a:spLocks noChangeShapeType="1"/>
            </p:cNvSpPr>
            <p:nvPr/>
          </p:nvSpPr>
          <p:spPr bwMode="auto">
            <a:xfrm>
              <a:off x="1796" y="480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1" name="Line 1773"/>
            <p:cNvSpPr>
              <a:spLocks noChangeShapeType="1"/>
            </p:cNvSpPr>
            <p:nvPr/>
          </p:nvSpPr>
          <p:spPr bwMode="auto">
            <a:xfrm>
              <a:off x="1796" y="508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Line 1774"/>
            <p:cNvSpPr>
              <a:spLocks noChangeShapeType="1"/>
            </p:cNvSpPr>
            <p:nvPr/>
          </p:nvSpPr>
          <p:spPr bwMode="auto">
            <a:xfrm>
              <a:off x="1798" y="535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1775"/>
            <p:cNvSpPr>
              <a:spLocks/>
            </p:cNvSpPr>
            <p:nvPr/>
          </p:nvSpPr>
          <p:spPr bwMode="auto">
            <a:xfrm>
              <a:off x="1696" y="488"/>
              <a:ext cx="141" cy="158"/>
            </a:xfrm>
            <a:custGeom>
              <a:avLst/>
              <a:gdLst>
                <a:gd name="T0" fmla="*/ 422 w 422"/>
                <a:gd name="T1" fmla="*/ 474 h 474"/>
                <a:gd name="T2" fmla="*/ 0 w 422"/>
                <a:gd name="T3" fmla="*/ 474 h 474"/>
                <a:gd name="T4" fmla="*/ 0 w 422"/>
                <a:gd name="T5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474">
                  <a:moveTo>
                    <a:pt x="422" y="474"/>
                  </a:moveTo>
                  <a:lnTo>
                    <a:pt x="0" y="47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885826" cy="88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449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Virtualization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3" name="Text Placeholder 12"/>
          <p:cNvSpPr txBox="1">
            <a:spLocks/>
          </p:cNvSpPr>
          <p:nvPr/>
        </p:nvSpPr>
        <p:spPr>
          <a:xfrm>
            <a:off x="304800" y="2743200"/>
            <a:ext cx="4495800" cy="3276600"/>
          </a:xfrm>
          <a:prstGeom prst="rect">
            <a:avLst/>
          </a:prstGeom>
        </p:spPr>
        <p:txBody>
          <a:bodyPr/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2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20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2000" dirty="0" smtClean="0"/>
              <a:t>Enables creation of multiple virtual machines (VMs), each running an OS and application</a:t>
            </a:r>
          </a:p>
          <a:p>
            <a:pPr lvl="1">
              <a:spcBef>
                <a:spcPts val="400"/>
              </a:spcBef>
            </a:pPr>
            <a:r>
              <a:rPr lang="en-US" sz="1800" dirty="0" smtClean="0"/>
              <a:t>VM is a logical entity that looks and behaves like physical machine</a:t>
            </a:r>
          </a:p>
          <a:p>
            <a:pPr>
              <a:spcBef>
                <a:spcPts val="400"/>
              </a:spcBef>
            </a:pPr>
            <a:r>
              <a:rPr lang="en-US" sz="2000" dirty="0" smtClean="0"/>
              <a:t>Virtualization layer resides between hardware and VMs</a:t>
            </a:r>
          </a:p>
          <a:p>
            <a:pPr lvl="1">
              <a:spcBef>
                <a:spcPts val="400"/>
              </a:spcBef>
            </a:pPr>
            <a:r>
              <a:rPr lang="en-US" sz="1800" dirty="0" smtClean="0"/>
              <a:t>Also known as hypervisor</a:t>
            </a:r>
          </a:p>
          <a:p>
            <a:pPr>
              <a:spcBef>
                <a:spcPts val="400"/>
              </a:spcBef>
            </a:pPr>
            <a:r>
              <a:rPr lang="en-US" sz="2000" dirty="0" smtClean="0"/>
              <a:t>VMs are provided with standardized hardware resources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384048" y="987552"/>
            <a:ext cx="7513637" cy="1527048"/>
            <a:chOff x="384048" y="772512"/>
            <a:chExt cx="7513637" cy="1703128"/>
          </a:xfrm>
        </p:grpSpPr>
        <p:sp>
          <p:nvSpPr>
            <p:cNvPr id="99" name="Rectangle 98"/>
            <p:cNvSpPr/>
            <p:nvPr/>
          </p:nvSpPr>
          <p:spPr>
            <a:xfrm>
              <a:off x="384048" y="970690"/>
              <a:ext cx="7513637" cy="1504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97330" tIns="229108" rIns="297330" bIns="113792" anchor="ctr"/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</a:rPr>
                <a:t>It is a technique of masking or abstracting the physical compute hardware and enabling multiple operating systems (OSs) to run concurrently on a single or clustered physical machine(s).</a:t>
              </a:r>
              <a:endParaRPr lang="en-US" sz="2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0" name="Rounded Rectangle 4"/>
            <p:cNvSpPr/>
            <p:nvPr/>
          </p:nvSpPr>
          <p:spPr>
            <a:xfrm>
              <a:off x="677556" y="772512"/>
              <a:ext cx="2446643" cy="32918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01362" tIns="0" rIns="101362" bIns="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Calibri" pitchFamily="34" charset="0"/>
                </a:rPr>
                <a:t>Compute Virtualization</a:t>
              </a:r>
              <a:endParaRPr lang="en-US" sz="1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29200" y="2946400"/>
            <a:ext cx="3962400" cy="2989263"/>
            <a:chOff x="5029200" y="2946400"/>
            <a:chExt cx="3962400" cy="2989263"/>
          </a:xfrm>
        </p:grpSpPr>
        <p:sp>
          <p:nvSpPr>
            <p:cNvPr id="65" name="Rounded Rectangle 64"/>
            <p:cNvSpPr/>
            <p:nvPr/>
          </p:nvSpPr>
          <p:spPr bwMode="auto">
            <a:xfrm>
              <a:off x="5029200" y="2946400"/>
              <a:ext cx="3962400" cy="2438400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66" name="Picture 359" descr="ICON_Memory_Q3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70738" y="5156200"/>
              <a:ext cx="695325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 Box 341"/>
            <p:cNvSpPr txBox="1">
              <a:spLocks noChangeArrowheads="1"/>
            </p:cNvSpPr>
            <p:nvPr/>
          </p:nvSpPr>
          <p:spPr bwMode="auto">
            <a:xfrm>
              <a:off x="5427663" y="5689600"/>
              <a:ext cx="50165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b="1" dirty="0">
                  <a:latin typeface="Calibri" pitchFamily="34" charset="0"/>
                </a:rPr>
                <a:t> CPU</a:t>
              </a:r>
            </a:p>
          </p:txBody>
        </p:sp>
        <p:sp>
          <p:nvSpPr>
            <p:cNvPr id="68" name="Text Box 341"/>
            <p:cNvSpPr txBox="1">
              <a:spLocks noChangeArrowheads="1"/>
            </p:cNvSpPr>
            <p:nvPr/>
          </p:nvSpPr>
          <p:spPr bwMode="auto">
            <a:xfrm>
              <a:off x="7153275" y="5689600"/>
              <a:ext cx="7985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b="1" dirty="0">
                  <a:latin typeface="Calibri" pitchFamily="34" charset="0"/>
                </a:rPr>
                <a:t> Memory</a:t>
              </a:r>
            </a:p>
          </p:txBody>
        </p:sp>
        <p:sp>
          <p:nvSpPr>
            <p:cNvPr id="69" name="Rounded Rectangle 19"/>
            <p:cNvSpPr/>
            <p:nvPr/>
          </p:nvSpPr>
          <p:spPr bwMode="auto">
            <a:xfrm>
              <a:off x="5118100" y="4302125"/>
              <a:ext cx="3810000" cy="358775"/>
            </a:xfrm>
            <a:prstGeom prst="roundRect">
              <a:avLst/>
            </a:prstGeom>
            <a:gradFill>
              <a:gsLst>
                <a:gs pos="0">
                  <a:srgbClr val="0A59D6"/>
                </a:gs>
                <a:gs pos="100000">
                  <a:srgbClr val="6BB3F2"/>
                </a:gs>
              </a:gsLst>
            </a:gra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70" name="Picture 359" descr="ICON_Memory_Q3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97700" y="5156200"/>
              <a:ext cx="695325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357" descr="ICON_NIC_Q3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40450" y="5083175"/>
              <a:ext cx="719138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382" descr="ICON_DiscDrive_Q30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07350" y="5118100"/>
              <a:ext cx="696913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Text Box 341"/>
            <p:cNvSpPr txBox="1">
              <a:spLocks noChangeArrowheads="1"/>
            </p:cNvSpPr>
            <p:nvPr/>
          </p:nvSpPr>
          <p:spPr bwMode="auto">
            <a:xfrm>
              <a:off x="6165850" y="5689600"/>
              <a:ext cx="8128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b="1" dirty="0">
                  <a:latin typeface="Calibri" pitchFamily="34" charset="0"/>
                </a:rPr>
                <a:t>NIC Card</a:t>
              </a:r>
            </a:p>
          </p:txBody>
        </p:sp>
        <p:sp>
          <p:nvSpPr>
            <p:cNvPr id="74" name="Text Box 341"/>
            <p:cNvSpPr txBox="1">
              <a:spLocks noChangeArrowheads="1"/>
            </p:cNvSpPr>
            <p:nvPr/>
          </p:nvSpPr>
          <p:spPr bwMode="auto">
            <a:xfrm>
              <a:off x="8075613" y="5689600"/>
              <a:ext cx="7858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b="1" dirty="0">
                  <a:latin typeface="Calibri" pitchFamily="34" charset="0"/>
                </a:rPr>
                <a:t>Hard Disk</a:t>
              </a:r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5791200" y="4375150"/>
              <a:ext cx="2424906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</p:spPr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</a:rPr>
                <a:t>Virtualization </a:t>
              </a:r>
              <a:r>
                <a:rPr lang="en-US" sz="1400" b="1" dirty="0" smtClean="0">
                  <a:solidFill>
                    <a:schemeClr val="bg1"/>
                  </a:solidFill>
                  <a:latin typeface="Calibri" pitchFamily="34" charset="0"/>
                </a:rPr>
                <a:t>Layer (Hypervisor)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76" name="Text Box 65"/>
            <p:cNvSpPr txBox="1">
              <a:spLocks noChangeArrowheads="1"/>
            </p:cNvSpPr>
            <p:nvPr/>
          </p:nvSpPr>
          <p:spPr bwMode="auto">
            <a:xfrm>
              <a:off x="6184900" y="4773613"/>
              <a:ext cx="1808163" cy="18256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200" b="1" dirty="0">
                  <a:latin typeface="Calibri" pitchFamily="34" charset="0"/>
                </a:rPr>
                <a:t>x86 Architecture</a:t>
              </a:r>
            </a:p>
          </p:txBody>
        </p:sp>
        <p:pic>
          <p:nvPicPr>
            <p:cNvPr id="77" name="Picture 96" descr="CPU Single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22900" y="5086350"/>
              <a:ext cx="423863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54420" y="3099216"/>
              <a:ext cx="893980" cy="1167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382" descr="ICON_DiscDrive_Q30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34088" y="4143375"/>
              <a:ext cx="22225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359" descr="ICON_Memory_Q30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805488" y="4143374"/>
              <a:ext cx="195263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" name="Picture 357" descr="ICON_NIC_Q30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576888" y="4157662"/>
              <a:ext cx="234950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" name="Picture 96" descr="CPU Single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372100" y="4121149"/>
              <a:ext cx="16033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01350" y="3096150"/>
              <a:ext cx="893980" cy="1167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382" descr="ICON_DiscDrive_Q30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277101" y="4116386"/>
              <a:ext cx="22225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5" name="Picture 359" descr="ICON_Memory_Q30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048501" y="4116386"/>
              <a:ext cx="195263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7" name="Picture 96" descr="CPU Single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15113" y="4094161"/>
              <a:ext cx="16033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" name="Picture 357" descr="ICON_NIC_Q30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19901" y="4130674"/>
              <a:ext cx="234950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58046" y="3095558"/>
              <a:ext cx="893980" cy="1167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96" descr="CPU Single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866063" y="4094163"/>
              <a:ext cx="16033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" name="Picture 357" descr="ICON_NIC_Q30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070851" y="4130675"/>
              <a:ext cx="234950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" name="Picture 359" descr="ICON_Memory_Q30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299451" y="4116388"/>
              <a:ext cx="195263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" name="Picture 382" descr="ICON_DiscDrive_Q30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528051" y="4116388"/>
              <a:ext cx="22225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17221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Compute Virtualization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9" name="Table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6654910"/>
              </p:ext>
            </p:extLst>
          </p:nvPr>
        </p:nvGraphicFramePr>
        <p:xfrm>
          <a:off x="437605" y="3810000"/>
          <a:ext cx="8268790" cy="214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395"/>
                <a:gridCol w="4134395"/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Before Virtualization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After Virtualization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single operating system (OS) per machine at a time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Couples s/w and h/w tightly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create conflicts when multiple applications run on the same machine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Underutilizes resources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inflexible and expensive</a:t>
                      </a:r>
                      <a:endParaRPr lang="en-US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multiple operating systems (OSs) per physical machine concurrently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Makes OS and applications h/w independent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Isolates VM from each other, hence, no conflict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Improves resource utilization</a:t>
                      </a:r>
                    </a:p>
                    <a:p>
                      <a:pPr marL="228600" marR="0" lvl="0" indent="-228600" algn="l" defTabSz="8905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6985000" algn="l"/>
                          <a:tab pos="7185025" algn="l"/>
                          <a:tab pos="7837488" algn="l"/>
                        </a:tabLst>
                        <a:defRPr/>
                      </a:pPr>
                      <a:r>
                        <a:rPr kumimoji="0" 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Offers flexible infrastructure at low cost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 bwMode="auto">
          <a:xfrm>
            <a:off x="588963" y="933450"/>
            <a:ext cx="3462337" cy="220980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1427163" y="2571750"/>
            <a:ext cx="1808162" cy="184666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200" b="1" dirty="0">
                <a:latin typeface="Calibri" pitchFamily="34" charset="0"/>
              </a:rPr>
              <a:t>x86 Architecture</a:t>
            </a:r>
          </a:p>
        </p:txBody>
      </p:sp>
      <p:pic>
        <p:nvPicPr>
          <p:cNvPr id="48" name="Picture 359" descr="ICON_Memory_Q3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8238" y="2851150"/>
            <a:ext cx="695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 Box 341"/>
          <p:cNvSpPr txBox="1">
            <a:spLocks noChangeArrowheads="1"/>
          </p:cNvSpPr>
          <p:nvPr/>
        </p:nvSpPr>
        <p:spPr bwMode="auto">
          <a:xfrm>
            <a:off x="665163" y="3333750"/>
            <a:ext cx="501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 CPU</a:t>
            </a:r>
          </a:p>
        </p:txBody>
      </p:sp>
      <p:sp>
        <p:nvSpPr>
          <p:cNvPr id="50" name="Text Box 341"/>
          <p:cNvSpPr txBox="1">
            <a:spLocks noChangeArrowheads="1"/>
          </p:cNvSpPr>
          <p:nvPr/>
        </p:nvSpPr>
        <p:spPr bwMode="auto">
          <a:xfrm>
            <a:off x="2390775" y="3321050"/>
            <a:ext cx="7985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 Memory</a:t>
            </a:r>
          </a:p>
        </p:txBody>
      </p:sp>
      <p:pic>
        <p:nvPicPr>
          <p:cNvPr id="51" name="Picture 359" descr="ICON_Memory_Q3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5200" y="2851150"/>
            <a:ext cx="695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57" descr="ICON_NIC_Q3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2550" y="2778125"/>
            <a:ext cx="7191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82" descr="ICON_DiscDrive_Q3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4850" y="2813050"/>
            <a:ext cx="768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 Box 341"/>
          <p:cNvSpPr txBox="1">
            <a:spLocks noChangeArrowheads="1"/>
          </p:cNvSpPr>
          <p:nvPr/>
        </p:nvSpPr>
        <p:spPr bwMode="auto">
          <a:xfrm>
            <a:off x="1403350" y="3321050"/>
            <a:ext cx="812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NIC Card</a:t>
            </a:r>
          </a:p>
        </p:txBody>
      </p:sp>
      <p:sp>
        <p:nvSpPr>
          <p:cNvPr id="55" name="Text Box 341"/>
          <p:cNvSpPr txBox="1">
            <a:spLocks noChangeArrowheads="1"/>
          </p:cNvSpPr>
          <p:nvPr/>
        </p:nvSpPr>
        <p:spPr bwMode="auto">
          <a:xfrm>
            <a:off x="3313113" y="3321050"/>
            <a:ext cx="785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Hard Disk</a:t>
            </a:r>
          </a:p>
        </p:txBody>
      </p:sp>
      <p:pic>
        <p:nvPicPr>
          <p:cNvPr id="56" name="Picture 96" descr="CPU Single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100" y="2781300"/>
            <a:ext cx="423863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Rounded Rectangle 59"/>
          <p:cNvSpPr/>
          <p:nvPr/>
        </p:nvSpPr>
        <p:spPr bwMode="auto">
          <a:xfrm>
            <a:off x="4737100" y="838616"/>
            <a:ext cx="3873500" cy="231374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1" name="Picture 359" descr="ICON_Memory_Q3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0591" y="2935447"/>
            <a:ext cx="679725" cy="47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Text Box 341"/>
          <p:cNvSpPr txBox="1">
            <a:spLocks noChangeArrowheads="1"/>
          </p:cNvSpPr>
          <p:nvPr/>
        </p:nvSpPr>
        <p:spPr bwMode="auto">
          <a:xfrm>
            <a:off x="5126623" y="3382204"/>
            <a:ext cx="490395" cy="23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 CPU</a:t>
            </a:r>
          </a:p>
        </p:txBody>
      </p:sp>
      <p:sp>
        <p:nvSpPr>
          <p:cNvPr id="63" name="Text Box 341"/>
          <p:cNvSpPr txBox="1">
            <a:spLocks noChangeArrowheads="1"/>
          </p:cNvSpPr>
          <p:nvPr/>
        </p:nvSpPr>
        <p:spPr bwMode="auto">
          <a:xfrm>
            <a:off x="6813519" y="3382204"/>
            <a:ext cx="780598" cy="23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 Memory</a:t>
            </a:r>
          </a:p>
        </p:txBody>
      </p:sp>
      <p:sp>
        <p:nvSpPr>
          <p:cNvPr id="64" name="Rounded Rectangle 19"/>
          <p:cNvSpPr/>
          <p:nvPr/>
        </p:nvSpPr>
        <p:spPr bwMode="auto">
          <a:xfrm>
            <a:off x="4824005" y="2125034"/>
            <a:ext cx="3724519" cy="340434"/>
          </a:xfrm>
          <a:prstGeom prst="roundRect">
            <a:avLst/>
          </a:prstGeom>
          <a:gradFill>
            <a:gsLst>
              <a:gs pos="0">
                <a:srgbClr val="0A59D6"/>
              </a:gs>
              <a:gs pos="100000">
                <a:srgbClr val="6BB3F2"/>
              </a:gs>
            </a:gsLst>
          </a:gra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5" name="Picture 359" descr="ICON_Memory_Q3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1435" y="2935447"/>
            <a:ext cx="679725" cy="47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57" descr="ICON_NIC_Q3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3418" y="2866156"/>
            <a:ext cx="703003" cy="54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82" descr="ICON_DiscDrive_Q30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48433" y="2899295"/>
            <a:ext cx="681277" cy="44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 Box 341"/>
          <p:cNvSpPr txBox="1">
            <a:spLocks noChangeArrowheads="1"/>
          </p:cNvSpPr>
          <p:nvPr/>
        </p:nvSpPr>
        <p:spPr bwMode="auto">
          <a:xfrm>
            <a:off x="5848248" y="3382204"/>
            <a:ext cx="794564" cy="23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NIC Card</a:t>
            </a:r>
          </a:p>
        </p:txBody>
      </p:sp>
      <p:sp>
        <p:nvSpPr>
          <p:cNvPr id="69" name="Text Box 341"/>
          <p:cNvSpPr txBox="1">
            <a:spLocks noChangeArrowheads="1"/>
          </p:cNvSpPr>
          <p:nvPr/>
        </p:nvSpPr>
        <p:spPr bwMode="auto">
          <a:xfrm>
            <a:off x="7715164" y="3382204"/>
            <a:ext cx="768183" cy="23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Hard Disk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5482004" y="2194326"/>
            <a:ext cx="2847706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wrap="square"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>
                <a:solidFill>
                  <a:schemeClr val="bg1"/>
                </a:solidFill>
                <a:latin typeface="Calibri" pitchFamily="34" charset="0"/>
              </a:rPr>
              <a:t>Virtualization </a:t>
            </a:r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Layer (Hypervisor)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5866871" y="2572419"/>
            <a:ext cx="1767595" cy="17323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200" b="1" dirty="0">
                <a:latin typeface="Calibri" pitchFamily="34" charset="0"/>
              </a:rPr>
              <a:t>x86 Architecture</a:t>
            </a:r>
          </a:p>
        </p:txBody>
      </p:sp>
      <p:pic>
        <p:nvPicPr>
          <p:cNvPr id="72" name="Picture 96" descr="CPU Single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21967" y="2869168"/>
            <a:ext cx="414353" cy="54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55023" y="983620"/>
            <a:ext cx="873923" cy="11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" name="Picture 382" descr="ICON_DiscDrive_Q3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19442" y="1974400"/>
            <a:ext cx="217264" cy="18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59" descr="ICON_Memory_Q30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95971" y="1974399"/>
            <a:ext cx="190882" cy="18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57" descr="ICON_NIC_Q30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72500" y="1987956"/>
            <a:ext cx="229679" cy="17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96" descr="CPU Single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72307" y="1953310"/>
            <a:ext cx="156741" cy="2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73977" y="980711"/>
            <a:ext cx="873923" cy="11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" name="Picture 382" descr="ICON_DiscDrive_Q3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567" y="1948790"/>
            <a:ext cx="217264" cy="18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59" descr="ICON_Memory_Q30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11096" y="1948790"/>
            <a:ext cx="190882" cy="18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80" descr="CPU Single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87432" y="1927702"/>
            <a:ext cx="156741" cy="2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357" descr="ICON_NIC_Q30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87625" y="1962348"/>
            <a:ext cx="229679" cy="17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02478" y="980149"/>
            <a:ext cx="873923" cy="11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" name="Picture 96" descr="CPU Single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10315" y="1927703"/>
            <a:ext cx="156741" cy="2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357" descr="ICON_NIC_Q30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10509" y="1962349"/>
            <a:ext cx="229679" cy="17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359" descr="ICON_Memory_Q30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33980" y="1948792"/>
            <a:ext cx="190882" cy="18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382" descr="ICON_DiscDrive_Q3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7451" y="1948792"/>
            <a:ext cx="217264" cy="18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84262" y="1166980"/>
            <a:ext cx="1068806" cy="134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352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Virtualization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Content Placeholder 146"/>
          <p:cNvSpPr txBox="1">
            <a:spLocks/>
          </p:cNvSpPr>
          <p:nvPr/>
        </p:nvSpPr>
        <p:spPr bwMode="auto">
          <a:xfrm>
            <a:off x="304800" y="2286000"/>
            <a:ext cx="5562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2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20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Enables organizations to host and centrally manage desktops</a:t>
            </a:r>
          </a:p>
          <a:p>
            <a:pPr lvl="1"/>
            <a:r>
              <a:rPr lang="en-US" sz="2000" dirty="0" smtClean="0"/>
              <a:t>Desktops run as virtual machines within the data center and accessed over a network</a:t>
            </a:r>
          </a:p>
          <a:p>
            <a:r>
              <a:rPr lang="en-US" dirty="0" smtClean="0"/>
              <a:t>Desktop virtualization benefits</a:t>
            </a:r>
          </a:p>
          <a:p>
            <a:pPr lvl="1"/>
            <a:r>
              <a:rPr lang="en-US" sz="2000" dirty="0"/>
              <a:t>Flexibility of </a:t>
            </a:r>
            <a:r>
              <a:rPr lang="en-US" sz="2000" dirty="0" smtClean="0"/>
              <a:t>access due to enablement  of </a:t>
            </a:r>
            <a:r>
              <a:rPr lang="en-US" sz="2000" dirty="0"/>
              <a:t>thin clients</a:t>
            </a:r>
          </a:p>
          <a:p>
            <a:pPr lvl="1"/>
            <a:r>
              <a:rPr lang="en-US" sz="2000" dirty="0"/>
              <a:t>Improved data security</a:t>
            </a:r>
          </a:p>
          <a:p>
            <a:pPr lvl="1"/>
            <a:r>
              <a:rPr lang="en-US" sz="2000" dirty="0" smtClean="0"/>
              <a:t>Simplified </a:t>
            </a:r>
            <a:r>
              <a:rPr lang="en-US" sz="2000" dirty="0"/>
              <a:t>data </a:t>
            </a:r>
            <a:r>
              <a:rPr lang="en-US" sz="2000" dirty="0" smtClean="0"/>
              <a:t>backup and PC maintenance</a:t>
            </a:r>
          </a:p>
          <a:p>
            <a:pPr lvl="1"/>
            <a:endParaRPr lang="en-US" sz="2000" dirty="0" smtClean="0"/>
          </a:p>
          <a:p>
            <a:pPr algn="just">
              <a:buFont typeface="Arial" charset="0"/>
              <a:buNone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143000"/>
            <a:ext cx="77724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7330" tIns="229108" rIns="297330" bIns="113792" spcCol="1270" anchor="ctr"/>
          <a:lstStyle/>
          <a:p>
            <a:pPr>
              <a:defRPr/>
            </a:pPr>
            <a:r>
              <a:rPr lang="en-US" sz="2000" dirty="0" smtClean="0">
                <a:latin typeface="Calibri" pitchFamily="34" charset="0"/>
              </a:rPr>
              <a:t>It is a technology </a:t>
            </a:r>
            <a:r>
              <a:rPr lang="en-US" sz="2000" dirty="0">
                <a:latin typeface="Calibri" pitchFamily="34" charset="0"/>
              </a:rPr>
              <a:t>which enables detachment of the </a:t>
            </a:r>
            <a:r>
              <a:rPr lang="en-US" sz="2000" dirty="0" smtClean="0">
                <a:latin typeface="Calibri" pitchFamily="34" charset="0"/>
              </a:rPr>
              <a:t>user state, the </a:t>
            </a:r>
            <a:r>
              <a:rPr lang="en-US" sz="2000" dirty="0">
                <a:latin typeface="Calibri" pitchFamily="34" charset="0"/>
              </a:rPr>
              <a:t>O</a:t>
            </a:r>
            <a:r>
              <a:rPr lang="en-US" sz="2000" dirty="0" smtClean="0">
                <a:latin typeface="Calibri" pitchFamily="34" charset="0"/>
              </a:rPr>
              <a:t>perating System (OS), </a:t>
            </a:r>
            <a:r>
              <a:rPr lang="en-US" sz="2000" dirty="0">
                <a:latin typeface="Calibri" pitchFamily="34" charset="0"/>
              </a:rPr>
              <a:t>and the </a:t>
            </a:r>
            <a:r>
              <a:rPr lang="en-US" sz="2000" dirty="0" smtClean="0">
                <a:latin typeface="Calibri" pitchFamily="34" charset="0"/>
              </a:rPr>
              <a:t>applications from endpoint devices.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" name="Rounded Rectangle 4"/>
          <p:cNvSpPr/>
          <p:nvPr/>
        </p:nvSpPr>
        <p:spPr>
          <a:xfrm>
            <a:off x="758952" y="987552"/>
            <a:ext cx="219456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01362" tIns="0" rIns="101362" bIns="0" spcCol="1270" anchor="ctr"/>
          <a:lstStyle/>
          <a:p>
            <a:pPr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latin typeface="Calibri" pitchFamily="34" charset="0"/>
              </a:rPr>
              <a:t>Desktop Virtualization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67400" y="2362200"/>
            <a:ext cx="2863926" cy="3505200"/>
            <a:chOff x="2470074" y="2362200"/>
            <a:chExt cx="2863926" cy="3505200"/>
          </a:xfrm>
        </p:grpSpPr>
        <p:sp>
          <p:nvSpPr>
            <p:cNvPr id="12" name="Isosceles Triangle 11"/>
            <p:cNvSpPr/>
            <p:nvPr/>
          </p:nvSpPr>
          <p:spPr>
            <a:xfrm rot="10800000">
              <a:off x="2497775" y="3405250"/>
              <a:ext cx="2743200" cy="723900"/>
            </a:xfrm>
            <a:prstGeom prst="triangle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550225" y="4543283"/>
              <a:ext cx="2743200" cy="562117"/>
            </a:xfrm>
            <a:prstGeom prst="triangle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67050" y="5105400"/>
              <a:ext cx="276695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9196" y="3943600"/>
              <a:ext cx="1200358" cy="778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3464625" y="4179125"/>
              <a:ext cx="836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LAN/WAN</a:t>
              </a:r>
              <a:endParaRPr 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70074" y="2667000"/>
              <a:ext cx="2811475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14550" y="5345875"/>
              <a:ext cx="381000" cy="49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95550" y="5345875"/>
              <a:ext cx="381000" cy="49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76550" y="5345875"/>
              <a:ext cx="381000" cy="49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57550" y="5345875"/>
              <a:ext cx="381000" cy="49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38550" y="5345875"/>
              <a:ext cx="381000" cy="49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19550" y="5345875"/>
              <a:ext cx="381000" cy="49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00550" y="5345875"/>
              <a:ext cx="381000" cy="49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 descr="Blackberry Icon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63432" y="2743200"/>
              <a:ext cx="17976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4" descr="Blackberry Icon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92032" y="2971800"/>
              <a:ext cx="17976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4" descr="Blackberry Icon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20632" y="2743200"/>
              <a:ext cx="17976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4" descr="Blackberry Icon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49232" y="2971800"/>
              <a:ext cx="17976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03836" y="2800261"/>
              <a:ext cx="507352" cy="50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86373" y="2807525"/>
              <a:ext cx="507352" cy="50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43523" y="2804873"/>
              <a:ext cx="507352" cy="50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 Box 341"/>
            <p:cNvSpPr txBox="1">
              <a:spLocks noChangeArrowheads="1"/>
            </p:cNvSpPr>
            <p:nvPr/>
          </p:nvSpPr>
          <p:spPr bwMode="auto">
            <a:xfrm>
              <a:off x="3110517" y="5069775"/>
              <a:ext cx="16330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Desktop VMs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 Box 341"/>
            <p:cNvSpPr txBox="1">
              <a:spLocks noChangeArrowheads="1"/>
            </p:cNvSpPr>
            <p:nvPr/>
          </p:nvSpPr>
          <p:spPr bwMode="auto">
            <a:xfrm>
              <a:off x="2743200" y="2362200"/>
              <a:ext cx="1937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Pcs and </a:t>
              </a:r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t</a:t>
              </a: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hin clients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555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2: Data Center Environment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Physical components of connectivity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Storage connectivity protocols 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2: Connectivity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90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Interconnection between hosts or between a host and </a:t>
            </a:r>
            <a:r>
              <a:rPr lang="en-US" dirty="0" smtClean="0"/>
              <a:t>peripheral devices, such as storage </a:t>
            </a:r>
            <a:endParaRPr lang="en-US" dirty="0"/>
          </a:p>
          <a:p>
            <a:r>
              <a:rPr lang="en-US" dirty="0"/>
              <a:t>Physical Components of Connectivity are:</a:t>
            </a:r>
          </a:p>
          <a:p>
            <a:pPr lvl="1"/>
            <a:r>
              <a:rPr lang="en-US" dirty="0" smtClean="0"/>
              <a:t>Host interface card, port, </a:t>
            </a:r>
            <a:r>
              <a:rPr lang="en-US" dirty="0"/>
              <a:t>and </a:t>
            </a:r>
            <a:r>
              <a:rPr lang="en-US" dirty="0" smtClean="0"/>
              <a:t>cable</a:t>
            </a:r>
          </a:p>
          <a:p>
            <a:r>
              <a:rPr lang="en-US" dirty="0"/>
              <a:t>Protocol = a defined format for communication between sending and receiving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Popular storage interface protocols: IDE/ATA and SCSI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75262" y="4397375"/>
            <a:ext cx="157163" cy="493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8762" y="4441825"/>
            <a:ext cx="1473200" cy="39528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3646487" y="4397375"/>
            <a:ext cx="157163" cy="493713"/>
          </a:xfrm>
          <a:custGeom>
            <a:avLst/>
            <a:gdLst>
              <a:gd name="T0" fmla="*/ 253 w 253"/>
              <a:gd name="T1" fmla="*/ 0 h 611"/>
              <a:gd name="T2" fmla="*/ 0 w 253"/>
              <a:gd name="T3" fmla="*/ 0 h 611"/>
              <a:gd name="T4" fmla="*/ 0 w 253"/>
              <a:gd name="T5" fmla="*/ 611 h 611"/>
              <a:gd name="T6" fmla="*/ 253 w 253"/>
              <a:gd name="T7" fmla="*/ 611 h 611"/>
              <a:gd name="T8" fmla="*/ 253 w 253"/>
              <a:gd name="T9" fmla="*/ 474 h 611"/>
              <a:gd name="T10" fmla="*/ 253 w 253"/>
              <a:gd name="T11" fmla="*/ 126 h 611"/>
              <a:gd name="T12" fmla="*/ 253 w 253"/>
              <a:gd name="T13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" h="611">
                <a:moveTo>
                  <a:pt x="253" y="0"/>
                </a:moveTo>
                <a:lnTo>
                  <a:pt x="0" y="0"/>
                </a:lnTo>
                <a:lnTo>
                  <a:pt x="0" y="611"/>
                </a:lnTo>
                <a:lnTo>
                  <a:pt x="253" y="611"/>
                </a:lnTo>
                <a:lnTo>
                  <a:pt x="253" y="474"/>
                </a:lnTo>
                <a:lnTo>
                  <a:pt x="253" y="126"/>
                </a:lnTo>
                <a:lnTo>
                  <a:pt x="2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10800000">
            <a:off x="3657600" y="4411663"/>
            <a:ext cx="157163" cy="493713"/>
          </a:xfrm>
          <a:custGeom>
            <a:avLst/>
            <a:gdLst>
              <a:gd name="T0" fmla="*/ 253 w 253"/>
              <a:gd name="T1" fmla="*/ 474 h 611"/>
              <a:gd name="T2" fmla="*/ 253 w 253"/>
              <a:gd name="T3" fmla="*/ 611 h 611"/>
              <a:gd name="T4" fmla="*/ 0 w 253"/>
              <a:gd name="T5" fmla="*/ 611 h 611"/>
              <a:gd name="T6" fmla="*/ 0 w 253"/>
              <a:gd name="T7" fmla="*/ 0 h 611"/>
              <a:gd name="T8" fmla="*/ 253 w 253"/>
              <a:gd name="T9" fmla="*/ 0 h 611"/>
              <a:gd name="T10" fmla="*/ 253 w 253"/>
              <a:gd name="T11" fmla="*/ 126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" h="611">
                <a:moveTo>
                  <a:pt x="253" y="474"/>
                </a:moveTo>
                <a:lnTo>
                  <a:pt x="253" y="611"/>
                </a:lnTo>
                <a:lnTo>
                  <a:pt x="0" y="611"/>
                </a:lnTo>
                <a:lnTo>
                  <a:pt x="0" y="0"/>
                </a:lnTo>
                <a:lnTo>
                  <a:pt x="253" y="0"/>
                </a:lnTo>
                <a:lnTo>
                  <a:pt x="253" y="126"/>
                </a:lnTo>
              </a:path>
            </a:pathLst>
          </a:custGeom>
          <a:gradFill rotWithShape="1">
            <a:gsLst>
              <a:gs pos="0">
                <a:srgbClr val="6AA121">
                  <a:gamma/>
                  <a:shade val="46275"/>
                  <a:invGamma/>
                </a:srgbClr>
              </a:gs>
              <a:gs pos="50000">
                <a:srgbClr val="6AA121"/>
              </a:gs>
              <a:gs pos="100000">
                <a:srgbClr val="6AA121">
                  <a:gamma/>
                  <a:shade val="46275"/>
                  <a:invGamma/>
                </a:srgbClr>
              </a:gs>
            </a:gsLst>
            <a:lin ang="5400000" scaled="1"/>
          </a:gradFill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283200" y="4406900"/>
            <a:ext cx="142875" cy="474663"/>
          </a:xfrm>
          <a:prstGeom prst="rect">
            <a:avLst/>
          </a:prstGeom>
          <a:gradFill rotWithShape="1">
            <a:gsLst>
              <a:gs pos="0">
                <a:srgbClr val="6AA121">
                  <a:gamma/>
                  <a:shade val="46275"/>
                  <a:invGamma/>
                </a:srgbClr>
              </a:gs>
              <a:gs pos="50000">
                <a:srgbClr val="6AA121"/>
              </a:gs>
              <a:gs pos="100000">
                <a:srgbClr val="6AA121">
                  <a:gamma/>
                  <a:shade val="46275"/>
                  <a:invGamma/>
                </a:srgbClr>
              </a:gs>
            </a:gsLst>
            <a:lin ang="5400000" scaled="1"/>
          </a:gra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2425700" y="4108450"/>
            <a:ext cx="1233488" cy="1019175"/>
          </a:xfrm>
          <a:custGeom>
            <a:avLst/>
            <a:gdLst>
              <a:gd name="T0" fmla="*/ 168 w 1997"/>
              <a:gd name="T1" fmla="*/ 0 h 1266"/>
              <a:gd name="T2" fmla="*/ 126 w 1997"/>
              <a:gd name="T3" fmla="*/ 6 h 1266"/>
              <a:gd name="T4" fmla="*/ 90 w 1997"/>
              <a:gd name="T5" fmla="*/ 18 h 1266"/>
              <a:gd name="T6" fmla="*/ 60 w 1997"/>
              <a:gd name="T7" fmla="*/ 36 h 1266"/>
              <a:gd name="T8" fmla="*/ 36 w 1997"/>
              <a:gd name="T9" fmla="*/ 60 h 1266"/>
              <a:gd name="T10" fmla="*/ 18 w 1997"/>
              <a:gd name="T11" fmla="*/ 90 h 1266"/>
              <a:gd name="T12" fmla="*/ 6 w 1997"/>
              <a:gd name="T13" fmla="*/ 126 h 1266"/>
              <a:gd name="T14" fmla="*/ 0 w 1997"/>
              <a:gd name="T15" fmla="*/ 168 h 1266"/>
              <a:gd name="T16" fmla="*/ 0 w 1997"/>
              <a:gd name="T17" fmla="*/ 1074 h 1266"/>
              <a:gd name="T18" fmla="*/ 3 w 1997"/>
              <a:gd name="T19" fmla="*/ 1118 h 1266"/>
              <a:gd name="T20" fmla="*/ 12 w 1997"/>
              <a:gd name="T21" fmla="*/ 1158 h 1266"/>
              <a:gd name="T22" fmla="*/ 27 w 1997"/>
              <a:gd name="T23" fmla="*/ 1190 h 1266"/>
              <a:gd name="T24" fmla="*/ 48 w 1997"/>
              <a:gd name="T25" fmla="*/ 1218 h 1266"/>
              <a:gd name="T26" fmla="*/ 75 w 1997"/>
              <a:gd name="T27" fmla="*/ 1238 h 1266"/>
              <a:gd name="T28" fmla="*/ 108 w 1997"/>
              <a:gd name="T29" fmla="*/ 1254 h 1266"/>
              <a:gd name="T30" fmla="*/ 147 w 1997"/>
              <a:gd name="T31" fmla="*/ 1262 h 1266"/>
              <a:gd name="T32" fmla="*/ 192 w 1997"/>
              <a:gd name="T33" fmla="*/ 1266 h 1266"/>
              <a:gd name="T34" fmla="*/ 1810 w 1997"/>
              <a:gd name="T35" fmla="*/ 1265 h 1266"/>
              <a:gd name="T36" fmla="*/ 1828 w 1997"/>
              <a:gd name="T37" fmla="*/ 1265 h 1266"/>
              <a:gd name="T38" fmla="*/ 1859 w 1997"/>
              <a:gd name="T39" fmla="*/ 1260 h 1266"/>
              <a:gd name="T40" fmla="*/ 1870 w 1997"/>
              <a:gd name="T41" fmla="*/ 1259 h 1266"/>
              <a:gd name="T42" fmla="*/ 1906 w 1997"/>
              <a:gd name="T43" fmla="*/ 1247 h 1266"/>
              <a:gd name="T44" fmla="*/ 1917 w 1997"/>
              <a:gd name="T45" fmla="*/ 1240 h 1266"/>
              <a:gd name="T46" fmla="*/ 1936 w 1997"/>
              <a:gd name="T47" fmla="*/ 1229 h 1266"/>
              <a:gd name="T48" fmla="*/ 1942 w 1997"/>
              <a:gd name="T49" fmla="*/ 1223 h 1266"/>
              <a:gd name="T50" fmla="*/ 1954 w 1997"/>
              <a:gd name="T51" fmla="*/ 1211 h 1266"/>
              <a:gd name="T52" fmla="*/ 1960 w 1997"/>
              <a:gd name="T53" fmla="*/ 1205 h 1266"/>
              <a:gd name="T54" fmla="*/ 1971 w 1997"/>
              <a:gd name="T55" fmla="*/ 1186 h 1266"/>
              <a:gd name="T56" fmla="*/ 1978 w 1997"/>
              <a:gd name="T57" fmla="*/ 1175 h 1266"/>
              <a:gd name="T58" fmla="*/ 1990 w 1997"/>
              <a:gd name="T59" fmla="*/ 1139 h 1266"/>
              <a:gd name="T60" fmla="*/ 1991 w 1997"/>
              <a:gd name="T61" fmla="*/ 1128 h 1266"/>
              <a:gd name="T62" fmla="*/ 1996 w 1997"/>
              <a:gd name="T63" fmla="*/ 1097 h 1266"/>
              <a:gd name="T64" fmla="*/ 1996 w 1997"/>
              <a:gd name="T65" fmla="*/ 1079 h 1266"/>
              <a:gd name="T66" fmla="*/ 1997 w 1997"/>
              <a:gd name="T67" fmla="*/ 192 h 1266"/>
              <a:gd name="T68" fmla="*/ 1994 w 1997"/>
              <a:gd name="T69" fmla="*/ 146 h 1266"/>
              <a:gd name="T70" fmla="*/ 1985 w 1997"/>
              <a:gd name="T71" fmla="*/ 108 h 1266"/>
              <a:gd name="T72" fmla="*/ 1970 w 1997"/>
              <a:gd name="T73" fmla="*/ 74 h 1266"/>
              <a:gd name="T74" fmla="*/ 1949 w 1997"/>
              <a:gd name="T75" fmla="*/ 48 h 1266"/>
              <a:gd name="T76" fmla="*/ 1922 w 1997"/>
              <a:gd name="T77" fmla="*/ 26 h 1266"/>
              <a:gd name="T78" fmla="*/ 1889 w 1997"/>
              <a:gd name="T79" fmla="*/ 12 h 1266"/>
              <a:gd name="T80" fmla="*/ 1850 w 1997"/>
              <a:gd name="T81" fmla="*/ 2 h 1266"/>
              <a:gd name="T82" fmla="*/ 1805 w 1997"/>
              <a:gd name="T83" fmla="*/ 0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97" h="1266">
                <a:moveTo>
                  <a:pt x="192" y="0"/>
                </a:moveTo>
                <a:lnTo>
                  <a:pt x="168" y="0"/>
                </a:lnTo>
                <a:lnTo>
                  <a:pt x="147" y="2"/>
                </a:lnTo>
                <a:lnTo>
                  <a:pt x="126" y="6"/>
                </a:lnTo>
                <a:lnTo>
                  <a:pt x="108" y="12"/>
                </a:lnTo>
                <a:lnTo>
                  <a:pt x="90" y="18"/>
                </a:lnTo>
                <a:lnTo>
                  <a:pt x="75" y="26"/>
                </a:lnTo>
                <a:lnTo>
                  <a:pt x="60" y="36"/>
                </a:lnTo>
                <a:lnTo>
                  <a:pt x="48" y="48"/>
                </a:lnTo>
                <a:lnTo>
                  <a:pt x="36" y="60"/>
                </a:lnTo>
                <a:lnTo>
                  <a:pt x="27" y="74"/>
                </a:lnTo>
                <a:lnTo>
                  <a:pt x="18" y="90"/>
                </a:lnTo>
                <a:lnTo>
                  <a:pt x="12" y="108"/>
                </a:lnTo>
                <a:lnTo>
                  <a:pt x="6" y="126"/>
                </a:lnTo>
                <a:lnTo>
                  <a:pt x="3" y="146"/>
                </a:lnTo>
                <a:lnTo>
                  <a:pt x="0" y="168"/>
                </a:lnTo>
                <a:lnTo>
                  <a:pt x="0" y="192"/>
                </a:lnTo>
                <a:lnTo>
                  <a:pt x="0" y="1074"/>
                </a:lnTo>
                <a:lnTo>
                  <a:pt x="0" y="1097"/>
                </a:lnTo>
                <a:lnTo>
                  <a:pt x="3" y="1118"/>
                </a:lnTo>
                <a:lnTo>
                  <a:pt x="6" y="1139"/>
                </a:lnTo>
                <a:lnTo>
                  <a:pt x="12" y="1158"/>
                </a:lnTo>
                <a:lnTo>
                  <a:pt x="18" y="1175"/>
                </a:lnTo>
                <a:lnTo>
                  <a:pt x="27" y="1190"/>
                </a:lnTo>
                <a:lnTo>
                  <a:pt x="36" y="1205"/>
                </a:lnTo>
                <a:lnTo>
                  <a:pt x="48" y="1218"/>
                </a:lnTo>
                <a:lnTo>
                  <a:pt x="60" y="1229"/>
                </a:lnTo>
                <a:lnTo>
                  <a:pt x="75" y="1238"/>
                </a:lnTo>
                <a:lnTo>
                  <a:pt x="90" y="1247"/>
                </a:lnTo>
                <a:lnTo>
                  <a:pt x="108" y="1254"/>
                </a:lnTo>
                <a:lnTo>
                  <a:pt x="126" y="1259"/>
                </a:lnTo>
                <a:lnTo>
                  <a:pt x="147" y="1262"/>
                </a:lnTo>
                <a:lnTo>
                  <a:pt x="168" y="1265"/>
                </a:lnTo>
                <a:lnTo>
                  <a:pt x="192" y="1266"/>
                </a:lnTo>
                <a:lnTo>
                  <a:pt x="1805" y="1266"/>
                </a:lnTo>
                <a:lnTo>
                  <a:pt x="1810" y="1265"/>
                </a:lnTo>
                <a:lnTo>
                  <a:pt x="1816" y="1265"/>
                </a:lnTo>
                <a:lnTo>
                  <a:pt x="1828" y="1265"/>
                </a:lnTo>
                <a:lnTo>
                  <a:pt x="1850" y="1262"/>
                </a:lnTo>
                <a:lnTo>
                  <a:pt x="1859" y="1260"/>
                </a:lnTo>
                <a:lnTo>
                  <a:pt x="1864" y="1259"/>
                </a:lnTo>
                <a:lnTo>
                  <a:pt x="1870" y="1259"/>
                </a:lnTo>
                <a:lnTo>
                  <a:pt x="1889" y="1254"/>
                </a:lnTo>
                <a:lnTo>
                  <a:pt x="1906" y="1247"/>
                </a:lnTo>
                <a:lnTo>
                  <a:pt x="1913" y="1242"/>
                </a:lnTo>
                <a:lnTo>
                  <a:pt x="1917" y="1240"/>
                </a:lnTo>
                <a:lnTo>
                  <a:pt x="1922" y="1238"/>
                </a:lnTo>
                <a:lnTo>
                  <a:pt x="1936" y="1229"/>
                </a:lnTo>
                <a:lnTo>
                  <a:pt x="1938" y="1225"/>
                </a:lnTo>
                <a:lnTo>
                  <a:pt x="1942" y="1223"/>
                </a:lnTo>
                <a:lnTo>
                  <a:pt x="1949" y="1218"/>
                </a:lnTo>
                <a:lnTo>
                  <a:pt x="1954" y="1211"/>
                </a:lnTo>
                <a:lnTo>
                  <a:pt x="1956" y="1207"/>
                </a:lnTo>
                <a:lnTo>
                  <a:pt x="1960" y="1205"/>
                </a:lnTo>
                <a:lnTo>
                  <a:pt x="1970" y="1190"/>
                </a:lnTo>
                <a:lnTo>
                  <a:pt x="1971" y="1186"/>
                </a:lnTo>
                <a:lnTo>
                  <a:pt x="1973" y="1182"/>
                </a:lnTo>
                <a:lnTo>
                  <a:pt x="1978" y="1175"/>
                </a:lnTo>
                <a:lnTo>
                  <a:pt x="1985" y="1158"/>
                </a:lnTo>
                <a:lnTo>
                  <a:pt x="1990" y="1139"/>
                </a:lnTo>
                <a:lnTo>
                  <a:pt x="1990" y="1133"/>
                </a:lnTo>
                <a:lnTo>
                  <a:pt x="1991" y="1128"/>
                </a:lnTo>
                <a:lnTo>
                  <a:pt x="1994" y="1118"/>
                </a:lnTo>
                <a:lnTo>
                  <a:pt x="1996" y="1097"/>
                </a:lnTo>
                <a:lnTo>
                  <a:pt x="1996" y="1085"/>
                </a:lnTo>
                <a:lnTo>
                  <a:pt x="1996" y="1079"/>
                </a:lnTo>
                <a:lnTo>
                  <a:pt x="1997" y="1074"/>
                </a:lnTo>
                <a:lnTo>
                  <a:pt x="1997" y="192"/>
                </a:lnTo>
                <a:lnTo>
                  <a:pt x="1996" y="168"/>
                </a:lnTo>
                <a:lnTo>
                  <a:pt x="1994" y="146"/>
                </a:lnTo>
                <a:lnTo>
                  <a:pt x="1990" y="126"/>
                </a:lnTo>
                <a:lnTo>
                  <a:pt x="1985" y="108"/>
                </a:lnTo>
                <a:lnTo>
                  <a:pt x="1978" y="90"/>
                </a:lnTo>
                <a:lnTo>
                  <a:pt x="1970" y="74"/>
                </a:lnTo>
                <a:lnTo>
                  <a:pt x="1960" y="60"/>
                </a:lnTo>
                <a:lnTo>
                  <a:pt x="1949" y="48"/>
                </a:lnTo>
                <a:lnTo>
                  <a:pt x="1936" y="36"/>
                </a:lnTo>
                <a:lnTo>
                  <a:pt x="1922" y="26"/>
                </a:lnTo>
                <a:lnTo>
                  <a:pt x="1906" y="18"/>
                </a:lnTo>
                <a:lnTo>
                  <a:pt x="1889" y="12"/>
                </a:lnTo>
                <a:lnTo>
                  <a:pt x="1870" y="6"/>
                </a:lnTo>
                <a:lnTo>
                  <a:pt x="1850" y="2"/>
                </a:lnTo>
                <a:lnTo>
                  <a:pt x="1828" y="0"/>
                </a:lnTo>
                <a:lnTo>
                  <a:pt x="1805" y="0"/>
                </a:lnTo>
                <a:lnTo>
                  <a:pt x="192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2819400" y="4431268"/>
            <a:ext cx="516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Host </a:t>
            </a:r>
          </a:p>
          <a:p>
            <a:pPr marL="354013" indent="-354013" algn="ctr" defTabSz="941388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Adapter</a:t>
            </a:r>
          </a:p>
        </p:txBody>
      </p:sp>
      <p:sp>
        <p:nvSpPr>
          <p:cNvPr id="19" name="Freeform 24"/>
          <p:cNvSpPr>
            <a:spLocks/>
          </p:cNvSpPr>
          <p:nvPr/>
        </p:nvSpPr>
        <p:spPr bwMode="auto">
          <a:xfrm>
            <a:off x="5413375" y="4197350"/>
            <a:ext cx="34925" cy="871538"/>
          </a:xfrm>
          <a:custGeom>
            <a:avLst/>
            <a:gdLst>
              <a:gd name="T0" fmla="*/ 57 w 57"/>
              <a:gd name="T1" fmla="*/ 80 h 1084"/>
              <a:gd name="T2" fmla="*/ 31 w 57"/>
              <a:gd name="T3" fmla="*/ 60 h 1084"/>
              <a:gd name="T4" fmla="*/ 13 w 57"/>
              <a:gd name="T5" fmla="*/ 41 h 1084"/>
              <a:gd name="T6" fmla="*/ 6 w 57"/>
              <a:gd name="T7" fmla="*/ 30 h 1084"/>
              <a:gd name="T8" fmla="*/ 3 w 57"/>
              <a:gd name="T9" fmla="*/ 21 h 1084"/>
              <a:gd name="T10" fmla="*/ 0 w 57"/>
              <a:gd name="T11" fmla="*/ 10 h 1084"/>
              <a:gd name="T12" fmla="*/ 0 w 57"/>
              <a:gd name="T13" fmla="*/ 0 h 1084"/>
              <a:gd name="T14" fmla="*/ 0 w 57"/>
              <a:gd name="T15" fmla="*/ 1006 h 1084"/>
              <a:gd name="T16" fmla="*/ 0 w 57"/>
              <a:gd name="T17" fmla="*/ 1011 h 1084"/>
              <a:gd name="T18" fmla="*/ 3 w 57"/>
              <a:gd name="T19" fmla="*/ 1020 h 1084"/>
              <a:gd name="T20" fmla="*/ 46 w 57"/>
              <a:gd name="T21" fmla="*/ 1077 h 1084"/>
              <a:gd name="T22" fmla="*/ 57 w 57"/>
              <a:gd name="T23" fmla="*/ 1084 h 1084"/>
              <a:gd name="T24" fmla="*/ 57 w 57"/>
              <a:gd name="T25" fmla="*/ 80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" h="1084">
                <a:moveTo>
                  <a:pt x="57" y="80"/>
                </a:moveTo>
                <a:lnTo>
                  <a:pt x="31" y="60"/>
                </a:lnTo>
                <a:lnTo>
                  <a:pt x="13" y="41"/>
                </a:lnTo>
                <a:lnTo>
                  <a:pt x="6" y="30"/>
                </a:lnTo>
                <a:lnTo>
                  <a:pt x="3" y="21"/>
                </a:lnTo>
                <a:lnTo>
                  <a:pt x="0" y="10"/>
                </a:lnTo>
                <a:lnTo>
                  <a:pt x="0" y="0"/>
                </a:lnTo>
                <a:lnTo>
                  <a:pt x="0" y="1006"/>
                </a:lnTo>
                <a:lnTo>
                  <a:pt x="0" y="1011"/>
                </a:lnTo>
                <a:lnTo>
                  <a:pt x="3" y="1020"/>
                </a:lnTo>
                <a:lnTo>
                  <a:pt x="46" y="1077"/>
                </a:lnTo>
                <a:lnTo>
                  <a:pt x="57" y="1084"/>
                </a:lnTo>
                <a:lnTo>
                  <a:pt x="57" y="80"/>
                </a:lnTo>
                <a:close/>
              </a:path>
            </a:pathLst>
          </a:custGeom>
          <a:solidFill>
            <a:srgbClr val="37373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4363852" y="5715000"/>
            <a:ext cx="3605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Port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4351337" y="4520500"/>
            <a:ext cx="4728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Cable</a:t>
            </a:r>
            <a:endParaRPr lang="en-US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5965527" y="5273675"/>
            <a:ext cx="35907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Disk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V="1">
            <a:off x="4662487" y="4951413"/>
            <a:ext cx="666750" cy="679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 flipH="1" flipV="1">
            <a:off x="3751262" y="4965700"/>
            <a:ext cx="700088" cy="6810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2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386450" y="3921825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794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IDE/ATA and Serial ATA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Device Electronics (IDE</a:t>
            </a:r>
            <a:r>
              <a:rPr lang="en-US" dirty="0" smtClean="0"/>
              <a:t>)/Advanced </a:t>
            </a:r>
            <a:r>
              <a:rPr lang="en-US" dirty="0"/>
              <a:t>Technology Attachment (ATA)</a:t>
            </a:r>
            <a:endParaRPr lang="pt-BR" dirty="0"/>
          </a:p>
          <a:p>
            <a:pPr lvl="1"/>
            <a:r>
              <a:rPr lang="pt-BR" dirty="0" smtClean="0"/>
              <a:t>Popular </a:t>
            </a:r>
            <a:r>
              <a:rPr lang="pt-BR" dirty="0"/>
              <a:t>interface used </a:t>
            </a:r>
            <a:r>
              <a:rPr lang="pt-BR" dirty="0" smtClean="0"/>
              <a:t>to connect hard disks or CD-ROM drives</a:t>
            </a:r>
          </a:p>
          <a:p>
            <a:pPr lvl="1"/>
            <a:r>
              <a:rPr lang="pt-BR" dirty="0" smtClean="0"/>
              <a:t>Available with varity of standards and names</a:t>
            </a:r>
            <a:endParaRPr lang="pt-BR" dirty="0"/>
          </a:p>
          <a:p>
            <a:r>
              <a:rPr lang="en-US" dirty="0" smtClean="0"/>
              <a:t>Serial </a:t>
            </a:r>
            <a:r>
              <a:rPr lang="en-US" dirty="0"/>
              <a:t>Advanced Technology Attachment (SATA)</a:t>
            </a:r>
          </a:p>
          <a:p>
            <a:pPr lvl="1"/>
            <a:r>
              <a:rPr lang="en-US" dirty="0"/>
              <a:t>Serial version of the </a:t>
            </a:r>
            <a:r>
              <a:rPr lang="en-US" dirty="0" smtClean="0"/>
              <a:t>IDE/ATA </a:t>
            </a:r>
            <a:r>
              <a:rPr lang="en-US" dirty="0"/>
              <a:t>specification </a:t>
            </a:r>
            <a:r>
              <a:rPr lang="en-US" dirty="0" smtClean="0"/>
              <a:t>that has replaced the parallel ATA</a:t>
            </a:r>
          </a:p>
          <a:p>
            <a:pPr lvl="1"/>
            <a:r>
              <a:rPr lang="en-US" dirty="0" smtClean="0"/>
              <a:t>Inexpensive </a:t>
            </a:r>
            <a:r>
              <a:rPr lang="en-US" dirty="0"/>
              <a:t>storage </a:t>
            </a:r>
            <a:r>
              <a:rPr lang="en-US" dirty="0" smtClean="0"/>
              <a:t>interconnect, </a:t>
            </a:r>
            <a:r>
              <a:rPr lang="en-US" dirty="0"/>
              <a:t>typically used for internal connectivity</a:t>
            </a:r>
          </a:p>
          <a:p>
            <a:pPr lvl="1"/>
            <a:r>
              <a:rPr lang="en-US" dirty="0" smtClean="0"/>
              <a:t>Provides data transfer rate up to 6 Gb/s (standard 3.0)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88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SCSI and SAS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Small </a:t>
            </a:r>
            <a:r>
              <a:rPr lang="en-US" dirty="0"/>
              <a:t>computer system </a:t>
            </a:r>
            <a:r>
              <a:rPr lang="en-US" dirty="0" smtClean="0"/>
              <a:t>interface (SCSI)</a:t>
            </a:r>
            <a:endParaRPr lang="en-US" dirty="0"/>
          </a:p>
          <a:p>
            <a:pPr lvl="1"/>
            <a:r>
              <a:rPr lang="en-US" dirty="0" smtClean="0"/>
              <a:t>Popular standard for connecting host and peripheral devices</a:t>
            </a:r>
          </a:p>
          <a:p>
            <a:pPr lvl="2"/>
            <a:r>
              <a:rPr lang="en-US" dirty="0" smtClean="0"/>
              <a:t>Commonly used for storage connectivity in servers</a:t>
            </a:r>
            <a:endParaRPr lang="en-US" dirty="0"/>
          </a:p>
          <a:p>
            <a:pPr lvl="1"/>
            <a:r>
              <a:rPr lang="en-US" dirty="0"/>
              <a:t>Higher cost than </a:t>
            </a:r>
            <a:r>
              <a:rPr lang="en-US" dirty="0" smtClean="0"/>
              <a:t>IDE/ATA, therefore not popular in PC </a:t>
            </a:r>
            <a:r>
              <a:rPr lang="en-US" dirty="0"/>
              <a:t>environments </a:t>
            </a:r>
            <a:endParaRPr lang="en-US" dirty="0" smtClean="0"/>
          </a:p>
          <a:p>
            <a:pPr lvl="1"/>
            <a:r>
              <a:rPr lang="en-US" dirty="0" smtClean="0"/>
              <a:t>Available in wide </a:t>
            </a:r>
            <a:r>
              <a:rPr lang="en-US" dirty="0"/>
              <a:t>variety of related technologies and standards</a:t>
            </a:r>
            <a:endParaRPr lang="en-US" dirty="0" smtClean="0"/>
          </a:p>
          <a:p>
            <a:pPr lvl="1"/>
            <a:r>
              <a:rPr lang="en-US" dirty="0" smtClean="0"/>
              <a:t>Support up to 16 devices on a single bus </a:t>
            </a:r>
          </a:p>
          <a:p>
            <a:pPr lvl="1"/>
            <a:r>
              <a:rPr lang="en-US" dirty="0" smtClean="0"/>
              <a:t>Ultra-640 version </a:t>
            </a:r>
            <a:r>
              <a:rPr lang="en-US" dirty="0"/>
              <a:t>provides data transfer </a:t>
            </a:r>
            <a:r>
              <a:rPr lang="en-US" dirty="0" smtClean="0"/>
              <a:t>speed up to 640 </a:t>
            </a:r>
            <a:r>
              <a:rPr lang="en-US" dirty="0"/>
              <a:t>MB/s</a:t>
            </a:r>
          </a:p>
          <a:p>
            <a:r>
              <a:rPr lang="en-US" dirty="0"/>
              <a:t>Serial </a:t>
            </a:r>
            <a:r>
              <a:rPr lang="en-US" dirty="0" smtClean="0"/>
              <a:t>Attached SCSI (SAS)</a:t>
            </a:r>
            <a:endParaRPr lang="en-US" dirty="0"/>
          </a:p>
          <a:p>
            <a:pPr lvl="1"/>
            <a:r>
              <a:rPr lang="en-US" dirty="0" smtClean="0"/>
              <a:t>Point-to-point serial protocol replacing parallel SCSI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data transfer rate </a:t>
            </a:r>
            <a:r>
              <a:rPr lang="en-US" dirty="0" smtClean="0"/>
              <a:t>up to 6 </a:t>
            </a:r>
            <a:r>
              <a:rPr lang="en-US" dirty="0"/>
              <a:t>Gb/s (SAS </a:t>
            </a:r>
            <a:r>
              <a:rPr lang="en-US" dirty="0" smtClean="0"/>
              <a:t>2.0)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37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Describe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the core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elements of a data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center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Describe virtualization at application and host layer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Describe disk drive components and performance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Describe host access to storage through DAS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Describe working and benefits of flash drives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Module 2: Data Center </a:t>
            </a:r>
            <a:r>
              <a:rPr lang="fr-FR" dirty="0" err="1" smtClean="0"/>
              <a:t>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9pPr>
          </a:lstStyle>
          <a:p>
            <a:r>
              <a:rPr lang="en-US" dirty="0"/>
              <a:t>Module 2: Data Center Environment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Fibre Channel and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Fibre Channel </a:t>
            </a:r>
            <a:r>
              <a:rPr lang="en-US" dirty="0" smtClean="0"/>
              <a:t>(FC)</a:t>
            </a:r>
          </a:p>
          <a:p>
            <a:pPr lvl="1"/>
            <a:r>
              <a:rPr lang="en-US" dirty="0" smtClean="0"/>
              <a:t>Widely </a:t>
            </a:r>
            <a:r>
              <a:rPr lang="en-US" dirty="0"/>
              <a:t>used protocol for high speed communication to the storage </a:t>
            </a:r>
            <a:r>
              <a:rPr lang="en-US" dirty="0" smtClean="0"/>
              <a:t>device 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 serial data transmission that operates over copper wire and/or optical </a:t>
            </a:r>
            <a:r>
              <a:rPr lang="en-US" dirty="0" smtClean="0"/>
              <a:t>fiber</a:t>
            </a:r>
          </a:p>
          <a:p>
            <a:pPr lvl="1"/>
            <a:r>
              <a:rPr lang="en-US" dirty="0" smtClean="0"/>
              <a:t>Latest </a:t>
            </a:r>
            <a:r>
              <a:rPr lang="en-US" dirty="0"/>
              <a:t>version of the FC interface ‘16FC’ allows transmission of data up to 16 </a:t>
            </a:r>
            <a:r>
              <a:rPr lang="en-US" dirty="0" err="1" smtClean="0"/>
              <a:t>Gb</a:t>
            </a:r>
            <a:r>
              <a:rPr lang="en-US" dirty="0" smtClean="0"/>
              <a:t>/s </a:t>
            </a:r>
            <a:endParaRPr lang="en-US" b="1" dirty="0"/>
          </a:p>
          <a:p>
            <a:r>
              <a:rPr lang="en-US" dirty="0"/>
              <a:t>Internet Protocol (IP)</a:t>
            </a:r>
          </a:p>
          <a:p>
            <a:pPr lvl="1"/>
            <a:r>
              <a:rPr lang="en-US" dirty="0" smtClean="0"/>
              <a:t>Traditionally </a:t>
            </a:r>
            <a:r>
              <a:rPr lang="en-US" dirty="0"/>
              <a:t>used to transfer host-to-host </a:t>
            </a:r>
            <a:r>
              <a:rPr lang="en-US" dirty="0" smtClean="0"/>
              <a:t>traffic</a:t>
            </a:r>
          </a:p>
          <a:p>
            <a:pPr lvl="1"/>
            <a:r>
              <a:rPr lang="en-US" dirty="0" smtClean="0"/>
              <a:t>Provide opportunity to leverage existing </a:t>
            </a:r>
            <a:r>
              <a:rPr lang="en-US" dirty="0"/>
              <a:t>IP based </a:t>
            </a:r>
            <a:r>
              <a:rPr lang="en-US" dirty="0" smtClean="0"/>
              <a:t>network for storage communication</a:t>
            </a:r>
          </a:p>
          <a:p>
            <a:pPr lvl="2"/>
            <a:r>
              <a:rPr lang="en-US" dirty="0" smtClean="0"/>
              <a:t>Examples: iSCSI </a:t>
            </a:r>
            <a:r>
              <a:rPr lang="en-US" dirty="0"/>
              <a:t>and FCIP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32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2: Data Center Environment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Various storage options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Disk drive components, addressing, and performance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Enterprise Flash drives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Host access to storage and direct-attached storage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3: Storage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90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Magnetic Tape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Low </a:t>
            </a:r>
            <a:r>
              <a:rPr lang="en-US" dirty="0"/>
              <a:t>cost solution for long term data </a:t>
            </a:r>
            <a:r>
              <a:rPr lang="en-US" dirty="0" smtClean="0"/>
              <a:t>storage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Preferred option for backup destination in the past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Limitations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Sequential data </a:t>
            </a:r>
            <a:r>
              <a:rPr lang="en-US" dirty="0" smtClean="0"/>
              <a:t>access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Single </a:t>
            </a:r>
            <a:r>
              <a:rPr lang="en-US" dirty="0"/>
              <a:t>application access at a </a:t>
            </a:r>
            <a:r>
              <a:rPr lang="en-US" dirty="0" smtClean="0"/>
              <a:t>time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Physical </a:t>
            </a:r>
            <a:r>
              <a:rPr lang="en-US" dirty="0"/>
              <a:t>wear and tear 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Storage/retrieval overheads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1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</a:t>
            </a:r>
            <a:r>
              <a:rPr lang="en-US" dirty="0" smtClean="0"/>
              <a:t>Options (contd.)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Optical </a:t>
            </a:r>
            <a:r>
              <a:rPr lang="en-US" dirty="0" smtClean="0"/>
              <a:t>discs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Popularly used as distribution medium in small, single-user computing environments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Limited in capacity and speed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once and read many (WORM): CD-ROM, DVD-ROM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 variations: CD-RW, Blu-ray discs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Disk drive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Most popular storage </a:t>
            </a:r>
            <a:r>
              <a:rPr lang="en-US" dirty="0" smtClean="0"/>
              <a:t>medium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Large </a:t>
            </a:r>
            <a:r>
              <a:rPr lang="en-US" dirty="0"/>
              <a:t>storage capacity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Random read/write access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Flash drives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semiconductor media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 high performance and low power consumption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93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Drive Components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5" name="Picture 6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49210" y="3581571"/>
            <a:ext cx="3348380" cy="187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609"/>
          <p:cNvSpPr>
            <a:spLocks noChangeArrowheads="1"/>
          </p:cNvSpPr>
          <p:nvPr/>
        </p:nvSpPr>
        <p:spPr bwMode="auto">
          <a:xfrm>
            <a:off x="7315649" y="5257800"/>
            <a:ext cx="7600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Freeform 610"/>
          <p:cNvSpPr>
            <a:spLocks/>
          </p:cNvSpPr>
          <p:nvPr/>
        </p:nvSpPr>
        <p:spPr bwMode="auto">
          <a:xfrm>
            <a:off x="6570729" y="3726133"/>
            <a:ext cx="809819" cy="206670"/>
          </a:xfrm>
          <a:custGeom>
            <a:avLst/>
            <a:gdLst>
              <a:gd name="T0" fmla="*/ 0 w 2582"/>
              <a:gd name="T1" fmla="*/ 581 h 581"/>
              <a:gd name="T2" fmla="*/ 833 w 2582"/>
              <a:gd name="T3" fmla="*/ 0 h 581"/>
              <a:gd name="T4" fmla="*/ 2582 w 2582"/>
              <a:gd name="T5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82" h="581">
                <a:moveTo>
                  <a:pt x="0" y="581"/>
                </a:moveTo>
                <a:lnTo>
                  <a:pt x="833" y="0"/>
                </a:lnTo>
                <a:lnTo>
                  <a:pt x="2582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611"/>
          <p:cNvSpPr>
            <a:spLocks/>
          </p:cNvSpPr>
          <p:nvPr/>
        </p:nvSpPr>
        <p:spPr bwMode="auto">
          <a:xfrm>
            <a:off x="6511474" y="3854632"/>
            <a:ext cx="125094" cy="124216"/>
          </a:xfrm>
          <a:custGeom>
            <a:avLst/>
            <a:gdLst>
              <a:gd name="T0" fmla="*/ 243 w 399"/>
              <a:gd name="T1" fmla="*/ 180 h 348"/>
              <a:gd name="T2" fmla="*/ 399 w 399"/>
              <a:gd name="T3" fmla="*/ 270 h 348"/>
              <a:gd name="T4" fmla="*/ 0 w 399"/>
              <a:gd name="T5" fmla="*/ 348 h 348"/>
              <a:gd name="T6" fmla="*/ 210 w 399"/>
              <a:gd name="T7" fmla="*/ 0 h 348"/>
              <a:gd name="T8" fmla="*/ 243 w 399"/>
              <a:gd name="T9" fmla="*/ 18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348">
                <a:moveTo>
                  <a:pt x="243" y="180"/>
                </a:moveTo>
                <a:lnTo>
                  <a:pt x="399" y="270"/>
                </a:lnTo>
                <a:lnTo>
                  <a:pt x="0" y="348"/>
                </a:lnTo>
                <a:lnTo>
                  <a:pt x="210" y="0"/>
                </a:lnTo>
                <a:lnTo>
                  <a:pt x="243" y="1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612"/>
          <p:cNvSpPr>
            <a:spLocks noChangeArrowheads="1"/>
          </p:cNvSpPr>
          <p:nvPr/>
        </p:nvSpPr>
        <p:spPr bwMode="auto">
          <a:xfrm>
            <a:off x="7410645" y="3581571"/>
            <a:ext cx="8563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Controller</a:t>
            </a:r>
          </a:p>
          <a:p>
            <a:pPr marL="354013" indent="-354013" algn="ctr" defTabSz="941388"/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Board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ine 613"/>
          <p:cNvSpPr>
            <a:spLocks noChangeShapeType="1"/>
          </p:cNvSpPr>
          <p:nvPr/>
        </p:nvSpPr>
        <p:spPr bwMode="auto">
          <a:xfrm>
            <a:off x="6430586" y="4984355"/>
            <a:ext cx="0" cy="60394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614"/>
          <p:cNvSpPr>
            <a:spLocks/>
          </p:cNvSpPr>
          <p:nvPr/>
        </p:nvSpPr>
        <p:spPr bwMode="auto">
          <a:xfrm>
            <a:off x="6379796" y="4915822"/>
            <a:ext cx="102521" cy="131712"/>
          </a:xfrm>
          <a:custGeom>
            <a:avLst/>
            <a:gdLst>
              <a:gd name="T0" fmla="*/ 165 w 328"/>
              <a:gd name="T1" fmla="*/ 294 h 369"/>
              <a:gd name="T2" fmla="*/ 328 w 328"/>
              <a:gd name="T3" fmla="*/ 368 h 369"/>
              <a:gd name="T4" fmla="*/ 164 w 328"/>
              <a:gd name="T5" fmla="*/ 0 h 369"/>
              <a:gd name="T6" fmla="*/ 0 w 328"/>
              <a:gd name="T7" fmla="*/ 369 h 369"/>
              <a:gd name="T8" fmla="*/ 165 w 328"/>
              <a:gd name="T9" fmla="*/ 29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369">
                <a:moveTo>
                  <a:pt x="165" y="294"/>
                </a:moveTo>
                <a:lnTo>
                  <a:pt x="328" y="368"/>
                </a:lnTo>
                <a:lnTo>
                  <a:pt x="164" y="0"/>
                </a:lnTo>
                <a:lnTo>
                  <a:pt x="0" y="369"/>
                </a:lnTo>
                <a:lnTo>
                  <a:pt x="165" y="2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615"/>
          <p:cNvSpPr>
            <a:spLocks noChangeShapeType="1"/>
          </p:cNvSpPr>
          <p:nvPr/>
        </p:nvSpPr>
        <p:spPr bwMode="auto">
          <a:xfrm flipH="1">
            <a:off x="5115688" y="4513191"/>
            <a:ext cx="395034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616"/>
          <p:cNvSpPr>
            <a:spLocks/>
          </p:cNvSpPr>
          <p:nvPr/>
        </p:nvSpPr>
        <p:spPr bwMode="auto">
          <a:xfrm>
            <a:off x="5447705" y="4455366"/>
            <a:ext cx="116629" cy="116720"/>
          </a:xfrm>
          <a:custGeom>
            <a:avLst/>
            <a:gdLst>
              <a:gd name="T0" fmla="*/ 76 w 370"/>
              <a:gd name="T1" fmla="*/ 165 h 328"/>
              <a:gd name="T2" fmla="*/ 1 w 370"/>
              <a:gd name="T3" fmla="*/ 328 h 328"/>
              <a:gd name="T4" fmla="*/ 370 w 370"/>
              <a:gd name="T5" fmla="*/ 164 h 328"/>
              <a:gd name="T6" fmla="*/ 0 w 370"/>
              <a:gd name="T7" fmla="*/ 0 h 328"/>
              <a:gd name="T8" fmla="*/ 76 w 370"/>
              <a:gd name="T9" fmla="*/ 165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8">
                <a:moveTo>
                  <a:pt x="76" y="165"/>
                </a:moveTo>
                <a:lnTo>
                  <a:pt x="1" y="328"/>
                </a:lnTo>
                <a:lnTo>
                  <a:pt x="370" y="164"/>
                </a:lnTo>
                <a:lnTo>
                  <a:pt x="0" y="0"/>
                </a:lnTo>
                <a:lnTo>
                  <a:pt x="76" y="1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617"/>
          <p:cNvSpPr>
            <a:spLocks noChangeArrowheads="1"/>
          </p:cNvSpPr>
          <p:nvPr/>
        </p:nvSpPr>
        <p:spPr bwMode="auto">
          <a:xfrm>
            <a:off x="5954518" y="5562600"/>
            <a:ext cx="9925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Power</a:t>
            </a:r>
          </a:p>
          <a:p>
            <a:pPr marL="354013" indent="-354013" algn="ctr" defTabSz="941388"/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Connectors</a:t>
            </a:r>
            <a:r>
              <a:rPr lang="en-US" sz="11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619"/>
          <p:cNvSpPr>
            <a:spLocks noChangeArrowheads="1"/>
          </p:cNvSpPr>
          <p:nvPr/>
        </p:nvSpPr>
        <p:spPr bwMode="auto">
          <a:xfrm>
            <a:off x="4709368" y="4408154"/>
            <a:ext cx="379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HDA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Line 613"/>
          <p:cNvSpPr>
            <a:spLocks noChangeShapeType="1"/>
          </p:cNvSpPr>
          <p:nvPr/>
        </p:nvSpPr>
        <p:spPr bwMode="auto">
          <a:xfrm>
            <a:off x="7720669" y="4670223"/>
            <a:ext cx="0" cy="60394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614"/>
          <p:cNvSpPr>
            <a:spLocks/>
          </p:cNvSpPr>
          <p:nvPr/>
        </p:nvSpPr>
        <p:spPr bwMode="auto">
          <a:xfrm>
            <a:off x="7669879" y="4601690"/>
            <a:ext cx="102521" cy="131712"/>
          </a:xfrm>
          <a:custGeom>
            <a:avLst/>
            <a:gdLst>
              <a:gd name="T0" fmla="*/ 165 w 328"/>
              <a:gd name="T1" fmla="*/ 294 h 369"/>
              <a:gd name="T2" fmla="*/ 328 w 328"/>
              <a:gd name="T3" fmla="*/ 368 h 369"/>
              <a:gd name="T4" fmla="*/ 164 w 328"/>
              <a:gd name="T5" fmla="*/ 0 h 369"/>
              <a:gd name="T6" fmla="*/ 0 w 328"/>
              <a:gd name="T7" fmla="*/ 369 h 369"/>
              <a:gd name="T8" fmla="*/ 165 w 328"/>
              <a:gd name="T9" fmla="*/ 29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369">
                <a:moveTo>
                  <a:pt x="165" y="294"/>
                </a:moveTo>
                <a:lnTo>
                  <a:pt x="328" y="368"/>
                </a:lnTo>
                <a:lnTo>
                  <a:pt x="164" y="0"/>
                </a:lnTo>
                <a:lnTo>
                  <a:pt x="0" y="369"/>
                </a:lnTo>
                <a:lnTo>
                  <a:pt x="165" y="2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06415" y="3860498"/>
            <a:ext cx="0" cy="132110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Freeform 614"/>
          <p:cNvSpPr>
            <a:spLocks/>
          </p:cNvSpPr>
          <p:nvPr/>
        </p:nvSpPr>
        <p:spPr bwMode="auto">
          <a:xfrm>
            <a:off x="4164679" y="3804986"/>
            <a:ext cx="102521" cy="131712"/>
          </a:xfrm>
          <a:custGeom>
            <a:avLst/>
            <a:gdLst>
              <a:gd name="T0" fmla="*/ 165 w 328"/>
              <a:gd name="T1" fmla="*/ 294 h 369"/>
              <a:gd name="T2" fmla="*/ 328 w 328"/>
              <a:gd name="T3" fmla="*/ 368 h 369"/>
              <a:gd name="T4" fmla="*/ 164 w 328"/>
              <a:gd name="T5" fmla="*/ 0 h 369"/>
              <a:gd name="T6" fmla="*/ 0 w 328"/>
              <a:gd name="T7" fmla="*/ 369 h 369"/>
              <a:gd name="T8" fmla="*/ 165 w 328"/>
              <a:gd name="T9" fmla="*/ 29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369">
                <a:moveTo>
                  <a:pt x="165" y="294"/>
                </a:moveTo>
                <a:lnTo>
                  <a:pt x="328" y="368"/>
                </a:lnTo>
                <a:lnTo>
                  <a:pt x="164" y="0"/>
                </a:lnTo>
                <a:lnTo>
                  <a:pt x="0" y="369"/>
                </a:lnTo>
                <a:lnTo>
                  <a:pt x="165" y="2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619"/>
          <p:cNvSpPr>
            <a:spLocks noChangeArrowheads="1"/>
          </p:cNvSpPr>
          <p:nvPr/>
        </p:nvSpPr>
        <p:spPr bwMode="auto">
          <a:xfrm>
            <a:off x="3481495" y="5215214"/>
            <a:ext cx="14796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Platter and </a:t>
            </a:r>
          </a:p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Read/Write Head</a:t>
            </a: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317202" y="1235112"/>
            <a:ext cx="4953000" cy="3620422"/>
            <a:chOff x="887" y="700"/>
            <a:chExt cx="4350" cy="3380"/>
          </a:xfrm>
        </p:grpSpPr>
        <p:pic>
          <p:nvPicPr>
            <p:cNvPr id="34" name="Picture 4" descr="inside_disk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" y="700"/>
              <a:ext cx="2870" cy="3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2538" y="1266"/>
              <a:ext cx="1566" cy="1776"/>
            </a:xfrm>
            <a:custGeom>
              <a:avLst/>
              <a:gdLst>
                <a:gd name="T0" fmla="*/ 0 w 1566"/>
                <a:gd name="T1" fmla="*/ 978 h 1776"/>
                <a:gd name="T2" fmla="*/ 1212 w 1566"/>
                <a:gd name="T3" fmla="*/ 0 h 1776"/>
                <a:gd name="T4" fmla="*/ 1566 w 1566"/>
                <a:gd name="T5" fmla="*/ 1776 h 1776"/>
                <a:gd name="T6" fmla="*/ 36 w 1566"/>
                <a:gd name="T7" fmla="*/ 1146 h 1776"/>
                <a:gd name="T8" fmla="*/ 0 w 1566"/>
                <a:gd name="T9" fmla="*/ 978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6" h="1776">
                  <a:moveTo>
                    <a:pt x="0" y="978"/>
                  </a:moveTo>
                  <a:lnTo>
                    <a:pt x="1212" y="0"/>
                  </a:lnTo>
                  <a:lnTo>
                    <a:pt x="1566" y="1776"/>
                  </a:lnTo>
                  <a:lnTo>
                    <a:pt x="36" y="1146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6F9995">
                <a:alpha val="25000"/>
              </a:srgbClr>
            </a:solidFill>
            <a:ln w="6350" cap="flat" cmpd="sng">
              <a:solidFill>
                <a:srgbClr val="6F9995"/>
              </a:solidFill>
              <a:prstDash val="dash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pic>
          <p:nvPicPr>
            <p:cNvPr id="36" name="Picture 6" descr="close_upreadwrit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21600000">
              <a:off x="3323" y="1130"/>
              <a:ext cx="1914" cy="1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2520" y="2202"/>
              <a:ext cx="222" cy="222"/>
            </a:xfrm>
            <a:prstGeom prst="ellipse">
              <a:avLst/>
            </a:prstGeom>
            <a:noFill/>
            <a:ln w="25400" algn="ctr">
              <a:solidFill>
                <a:srgbClr val="00061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Oval 8"/>
            <p:cNvSpPr>
              <a:spLocks noChangeArrowheads="1"/>
            </p:cNvSpPr>
            <p:nvPr/>
          </p:nvSpPr>
          <p:spPr bwMode="auto">
            <a:xfrm rot="-21600000">
              <a:off x="3322" y="1129"/>
              <a:ext cx="1914" cy="1914"/>
            </a:xfrm>
            <a:prstGeom prst="ellipse">
              <a:avLst/>
            </a:prstGeom>
            <a:noFill/>
            <a:ln w="38100" algn="ctr">
              <a:solidFill>
                <a:srgbClr val="080808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131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Disk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Picture 12" descr="platter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8400" y="2027238"/>
            <a:ext cx="3138488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13"/>
          <p:cNvSpPr>
            <a:spLocks noChangeShapeType="1"/>
          </p:cNvSpPr>
          <p:nvPr/>
        </p:nvSpPr>
        <p:spPr bwMode="auto">
          <a:xfrm flipH="1">
            <a:off x="7177088" y="1862138"/>
            <a:ext cx="323850" cy="403225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7497763" y="1862138"/>
            <a:ext cx="390525" cy="1587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7942263" y="1725613"/>
            <a:ext cx="1009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Sector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532688" y="4911725"/>
            <a:ext cx="1009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Track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 flipV="1">
            <a:off x="7102475" y="4210050"/>
            <a:ext cx="617538" cy="617538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237288" y="5356225"/>
            <a:ext cx="1009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Platter</a:t>
            </a:r>
          </a:p>
        </p:txBody>
      </p:sp>
      <p:sp>
        <p:nvSpPr>
          <p:cNvPr id="15" name="AutoShape 537"/>
          <p:cNvSpPr>
            <a:spLocks noChangeAspect="1" noChangeArrowheads="1" noTextEdit="1"/>
          </p:cNvSpPr>
          <p:nvPr/>
        </p:nvSpPr>
        <p:spPr bwMode="auto">
          <a:xfrm>
            <a:off x="1522413" y="1000125"/>
            <a:ext cx="215423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" name="Picture 56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175" y="4337050"/>
            <a:ext cx="21463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Freeform 567"/>
          <p:cNvSpPr>
            <a:spLocks/>
          </p:cNvSpPr>
          <p:nvPr/>
        </p:nvSpPr>
        <p:spPr bwMode="auto">
          <a:xfrm>
            <a:off x="1533525" y="4356100"/>
            <a:ext cx="2135188" cy="1036638"/>
          </a:xfrm>
          <a:custGeom>
            <a:avLst/>
            <a:gdLst>
              <a:gd name="T0" fmla="*/ 778 w 779"/>
              <a:gd name="T1" fmla="*/ 161 h 380"/>
              <a:gd name="T2" fmla="*/ 388 w 779"/>
              <a:gd name="T3" fmla="*/ 0 h 380"/>
              <a:gd name="T4" fmla="*/ 0 w 779"/>
              <a:gd name="T5" fmla="*/ 176 h 380"/>
              <a:gd name="T6" fmla="*/ 0 w 779"/>
              <a:gd name="T7" fmla="*/ 187 h 380"/>
              <a:gd name="T8" fmla="*/ 386 w 779"/>
              <a:gd name="T9" fmla="*/ 379 h 380"/>
              <a:gd name="T10" fmla="*/ 779 w 779"/>
              <a:gd name="T11" fmla="*/ 183 h 380"/>
              <a:gd name="T12" fmla="*/ 778 w 779"/>
              <a:gd name="T13" fmla="*/ 161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9" h="380">
                <a:moveTo>
                  <a:pt x="778" y="161"/>
                </a:moveTo>
                <a:cubicBezTo>
                  <a:pt x="778" y="64"/>
                  <a:pt x="602" y="0"/>
                  <a:pt x="388" y="0"/>
                </a:cubicBezTo>
                <a:cubicBezTo>
                  <a:pt x="174" y="0"/>
                  <a:pt x="0" y="79"/>
                  <a:pt x="0" y="176"/>
                </a:cubicBezTo>
                <a:cubicBezTo>
                  <a:pt x="0" y="183"/>
                  <a:pt x="0" y="184"/>
                  <a:pt x="0" y="187"/>
                </a:cubicBezTo>
                <a:cubicBezTo>
                  <a:pt x="4" y="265"/>
                  <a:pt x="148" y="380"/>
                  <a:pt x="386" y="379"/>
                </a:cubicBezTo>
                <a:cubicBezTo>
                  <a:pt x="658" y="378"/>
                  <a:pt x="777" y="252"/>
                  <a:pt x="779" y="183"/>
                </a:cubicBezTo>
                <a:cubicBezTo>
                  <a:pt x="779" y="183"/>
                  <a:pt x="778" y="165"/>
                  <a:pt x="778" y="161"/>
                </a:cubicBez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6" name="Picture 56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175" y="4241800"/>
            <a:ext cx="2146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Oval 569"/>
          <p:cNvSpPr>
            <a:spLocks noChangeArrowheads="1"/>
          </p:cNvSpPr>
          <p:nvPr/>
        </p:nvSpPr>
        <p:spPr bwMode="auto">
          <a:xfrm>
            <a:off x="1536700" y="4262438"/>
            <a:ext cx="2120900" cy="10922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8" name="Picture 57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313238"/>
            <a:ext cx="18843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Oval 571"/>
          <p:cNvSpPr>
            <a:spLocks noChangeArrowheads="1"/>
          </p:cNvSpPr>
          <p:nvPr/>
        </p:nvSpPr>
        <p:spPr bwMode="auto">
          <a:xfrm>
            <a:off x="1676400" y="4330700"/>
            <a:ext cx="1844675" cy="9398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572"/>
          <p:cNvSpPr>
            <a:spLocks noChangeArrowheads="1"/>
          </p:cNvSpPr>
          <p:nvPr/>
        </p:nvSpPr>
        <p:spPr bwMode="auto">
          <a:xfrm>
            <a:off x="1816100" y="4398963"/>
            <a:ext cx="1565275" cy="781050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" name="Picture 57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5800" y="4462463"/>
            <a:ext cx="12827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Oval 574"/>
          <p:cNvSpPr>
            <a:spLocks noChangeArrowheads="1"/>
          </p:cNvSpPr>
          <p:nvPr/>
        </p:nvSpPr>
        <p:spPr bwMode="auto">
          <a:xfrm>
            <a:off x="1971675" y="4478338"/>
            <a:ext cx="1252538" cy="6223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" name="Picture 57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7250" y="4549775"/>
            <a:ext cx="9445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Oval 576"/>
          <p:cNvSpPr>
            <a:spLocks noChangeArrowheads="1"/>
          </p:cNvSpPr>
          <p:nvPr/>
        </p:nvSpPr>
        <p:spPr bwMode="auto">
          <a:xfrm>
            <a:off x="2141538" y="4564063"/>
            <a:ext cx="909637" cy="452437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5" name="Picture 57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4925" y="5002213"/>
            <a:ext cx="41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Line 578"/>
          <p:cNvSpPr>
            <a:spLocks noChangeShapeType="1"/>
          </p:cNvSpPr>
          <p:nvPr/>
        </p:nvSpPr>
        <p:spPr bwMode="auto">
          <a:xfrm flipH="1">
            <a:off x="2590800" y="5016500"/>
            <a:ext cx="7938" cy="3381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7" name="Picture 57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0" y="4244975"/>
            <a:ext cx="333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Line 580"/>
          <p:cNvSpPr>
            <a:spLocks noChangeShapeType="1"/>
          </p:cNvSpPr>
          <p:nvPr/>
        </p:nvSpPr>
        <p:spPr bwMode="auto">
          <a:xfrm>
            <a:off x="2589213" y="4262438"/>
            <a:ext cx="0" cy="3016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9" name="Picture 58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1650" y="4773613"/>
            <a:ext cx="631825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Line 582"/>
          <p:cNvSpPr>
            <a:spLocks noChangeShapeType="1"/>
          </p:cNvSpPr>
          <p:nvPr/>
        </p:nvSpPr>
        <p:spPr bwMode="auto">
          <a:xfrm>
            <a:off x="3057525" y="4789488"/>
            <a:ext cx="60801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" name="Picture 58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175" y="4772025"/>
            <a:ext cx="633413" cy="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Line 584"/>
          <p:cNvSpPr>
            <a:spLocks noChangeShapeType="1"/>
          </p:cNvSpPr>
          <p:nvPr/>
        </p:nvSpPr>
        <p:spPr bwMode="auto">
          <a:xfrm>
            <a:off x="1533525" y="4789488"/>
            <a:ext cx="60801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585"/>
          <p:cNvSpPr>
            <a:spLocks noChangeShapeType="1"/>
          </p:cNvSpPr>
          <p:nvPr/>
        </p:nvSpPr>
        <p:spPr bwMode="auto">
          <a:xfrm flipH="1">
            <a:off x="1835150" y="4959350"/>
            <a:ext cx="454025" cy="2317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4" name="Picture 58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3063" y="4410075"/>
            <a:ext cx="460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Line 587"/>
          <p:cNvSpPr>
            <a:spLocks noChangeShapeType="1"/>
          </p:cNvSpPr>
          <p:nvPr/>
        </p:nvSpPr>
        <p:spPr bwMode="auto">
          <a:xfrm flipH="1">
            <a:off x="2930525" y="4424363"/>
            <a:ext cx="430213" cy="2159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6" name="Picture 58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6263" y="4395788"/>
            <a:ext cx="460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Line 589"/>
          <p:cNvSpPr>
            <a:spLocks noChangeShapeType="1"/>
          </p:cNvSpPr>
          <p:nvPr/>
        </p:nvSpPr>
        <p:spPr bwMode="auto">
          <a:xfrm flipH="1" flipV="1">
            <a:off x="1862138" y="4410075"/>
            <a:ext cx="430212" cy="2159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590"/>
          <p:cNvSpPr>
            <a:spLocks noChangeShapeType="1"/>
          </p:cNvSpPr>
          <p:nvPr/>
        </p:nvSpPr>
        <p:spPr bwMode="auto">
          <a:xfrm>
            <a:off x="2936875" y="4943475"/>
            <a:ext cx="454025" cy="2254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591"/>
          <p:cNvSpPr>
            <a:spLocks/>
          </p:cNvSpPr>
          <p:nvPr/>
        </p:nvSpPr>
        <p:spPr bwMode="auto">
          <a:xfrm>
            <a:off x="2593975" y="4262438"/>
            <a:ext cx="758825" cy="204787"/>
          </a:xfrm>
          <a:custGeom>
            <a:avLst/>
            <a:gdLst>
              <a:gd name="T0" fmla="*/ 0 w 277"/>
              <a:gd name="T1" fmla="*/ 0 h 75"/>
              <a:gd name="T2" fmla="*/ 1 w 277"/>
              <a:gd name="T3" fmla="*/ 23 h 75"/>
              <a:gd name="T4" fmla="*/ 246 w 277"/>
              <a:gd name="T5" fmla="*/ 75 h 75"/>
              <a:gd name="T6" fmla="*/ 277 w 277"/>
              <a:gd name="T7" fmla="*/ 58 h 75"/>
              <a:gd name="T8" fmla="*/ 0 w 277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" h="75">
                <a:moveTo>
                  <a:pt x="0" y="0"/>
                </a:moveTo>
                <a:cubicBezTo>
                  <a:pt x="0" y="0"/>
                  <a:pt x="1" y="15"/>
                  <a:pt x="1" y="23"/>
                </a:cubicBezTo>
                <a:cubicBezTo>
                  <a:pt x="44" y="23"/>
                  <a:pt x="149" y="27"/>
                  <a:pt x="246" y="75"/>
                </a:cubicBezTo>
                <a:cubicBezTo>
                  <a:pt x="260" y="67"/>
                  <a:pt x="277" y="58"/>
                  <a:pt x="277" y="58"/>
                </a:cubicBezTo>
                <a:cubicBezTo>
                  <a:pt x="277" y="58"/>
                  <a:pt x="174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0" name="Picture 59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9988" y="4022725"/>
            <a:ext cx="3206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Freeform 593"/>
          <p:cNvSpPr>
            <a:spLocks/>
          </p:cNvSpPr>
          <p:nvPr/>
        </p:nvSpPr>
        <p:spPr bwMode="auto">
          <a:xfrm>
            <a:off x="2457450" y="4037013"/>
            <a:ext cx="287338" cy="828675"/>
          </a:xfrm>
          <a:custGeom>
            <a:avLst/>
            <a:gdLst>
              <a:gd name="T0" fmla="*/ 104 w 105"/>
              <a:gd name="T1" fmla="*/ 264 h 304"/>
              <a:gd name="T2" fmla="*/ 104 w 105"/>
              <a:gd name="T3" fmla="*/ 0 h 304"/>
              <a:gd name="T4" fmla="*/ 0 w 105"/>
              <a:gd name="T5" fmla="*/ 0 h 304"/>
              <a:gd name="T6" fmla="*/ 0 w 105"/>
              <a:gd name="T7" fmla="*/ 274 h 304"/>
              <a:gd name="T8" fmla="*/ 0 w 105"/>
              <a:gd name="T9" fmla="*/ 274 h 304"/>
              <a:gd name="T10" fmla="*/ 52 w 105"/>
              <a:gd name="T11" fmla="*/ 304 h 304"/>
              <a:gd name="T12" fmla="*/ 105 w 105"/>
              <a:gd name="T13" fmla="*/ 270 h 304"/>
              <a:gd name="T14" fmla="*/ 104 w 105"/>
              <a:gd name="T15" fmla="*/ 26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304">
                <a:moveTo>
                  <a:pt x="104" y="264"/>
                </a:moveTo>
                <a:cubicBezTo>
                  <a:pt x="104" y="0"/>
                  <a:pt x="104" y="0"/>
                  <a:pt x="1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4"/>
                  <a:pt x="0" y="274"/>
                  <a:pt x="0" y="274"/>
                </a:cubicBezTo>
                <a:cubicBezTo>
                  <a:pt x="0" y="274"/>
                  <a:pt x="0" y="274"/>
                  <a:pt x="0" y="274"/>
                </a:cubicBezTo>
                <a:cubicBezTo>
                  <a:pt x="3" y="291"/>
                  <a:pt x="25" y="304"/>
                  <a:pt x="52" y="304"/>
                </a:cubicBezTo>
                <a:cubicBezTo>
                  <a:pt x="81" y="304"/>
                  <a:pt x="105" y="289"/>
                  <a:pt x="105" y="270"/>
                </a:cubicBezTo>
                <a:cubicBezTo>
                  <a:pt x="105" y="268"/>
                  <a:pt x="104" y="266"/>
                  <a:pt x="104" y="264"/>
                </a:cubicBezTo>
                <a:close/>
              </a:path>
            </a:pathLst>
          </a:custGeom>
          <a:noFill/>
          <a:ln w="11113" cap="flat">
            <a:solidFill>
              <a:srgbClr val="A0BAB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2" name="Picture 59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175" y="3141663"/>
            <a:ext cx="21463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Freeform 595"/>
          <p:cNvSpPr>
            <a:spLocks/>
          </p:cNvSpPr>
          <p:nvPr/>
        </p:nvSpPr>
        <p:spPr bwMode="auto">
          <a:xfrm>
            <a:off x="1533525" y="3160713"/>
            <a:ext cx="2135188" cy="1036637"/>
          </a:xfrm>
          <a:custGeom>
            <a:avLst/>
            <a:gdLst>
              <a:gd name="T0" fmla="*/ 778 w 779"/>
              <a:gd name="T1" fmla="*/ 161 h 380"/>
              <a:gd name="T2" fmla="*/ 388 w 779"/>
              <a:gd name="T3" fmla="*/ 0 h 380"/>
              <a:gd name="T4" fmla="*/ 0 w 779"/>
              <a:gd name="T5" fmla="*/ 176 h 380"/>
              <a:gd name="T6" fmla="*/ 0 w 779"/>
              <a:gd name="T7" fmla="*/ 187 h 380"/>
              <a:gd name="T8" fmla="*/ 386 w 779"/>
              <a:gd name="T9" fmla="*/ 379 h 380"/>
              <a:gd name="T10" fmla="*/ 779 w 779"/>
              <a:gd name="T11" fmla="*/ 183 h 380"/>
              <a:gd name="T12" fmla="*/ 778 w 779"/>
              <a:gd name="T13" fmla="*/ 161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9" h="380">
                <a:moveTo>
                  <a:pt x="778" y="161"/>
                </a:moveTo>
                <a:cubicBezTo>
                  <a:pt x="778" y="64"/>
                  <a:pt x="602" y="0"/>
                  <a:pt x="388" y="0"/>
                </a:cubicBezTo>
                <a:cubicBezTo>
                  <a:pt x="174" y="0"/>
                  <a:pt x="0" y="79"/>
                  <a:pt x="0" y="176"/>
                </a:cubicBezTo>
                <a:cubicBezTo>
                  <a:pt x="0" y="183"/>
                  <a:pt x="0" y="184"/>
                  <a:pt x="0" y="187"/>
                </a:cubicBezTo>
                <a:cubicBezTo>
                  <a:pt x="4" y="265"/>
                  <a:pt x="148" y="380"/>
                  <a:pt x="386" y="379"/>
                </a:cubicBezTo>
                <a:cubicBezTo>
                  <a:pt x="658" y="378"/>
                  <a:pt x="777" y="252"/>
                  <a:pt x="779" y="183"/>
                </a:cubicBezTo>
                <a:cubicBezTo>
                  <a:pt x="779" y="183"/>
                  <a:pt x="778" y="165"/>
                  <a:pt x="778" y="161"/>
                </a:cubicBez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4" name="Picture 59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175" y="3046413"/>
            <a:ext cx="2146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Oval 597"/>
          <p:cNvSpPr>
            <a:spLocks noChangeArrowheads="1"/>
          </p:cNvSpPr>
          <p:nvPr/>
        </p:nvSpPr>
        <p:spPr bwMode="auto">
          <a:xfrm>
            <a:off x="1536700" y="3067050"/>
            <a:ext cx="2120900" cy="10922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6" name="Picture 59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117850"/>
            <a:ext cx="18843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Oval 599"/>
          <p:cNvSpPr>
            <a:spLocks noChangeArrowheads="1"/>
          </p:cNvSpPr>
          <p:nvPr/>
        </p:nvSpPr>
        <p:spPr bwMode="auto">
          <a:xfrm>
            <a:off x="1676400" y="3135313"/>
            <a:ext cx="1844675" cy="9398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Oval 600"/>
          <p:cNvSpPr>
            <a:spLocks noChangeArrowheads="1"/>
          </p:cNvSpPr>
          <p:nvPr/>
        </p:nvSpPr>
        <p:spPr bwMode="auto">
          <a:xfrm>
            <a:off x="1816100" y="3203575"/>
            <a:ext cx="1565275" cy="781050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9" name="Picture 60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5800" y="3267075"/>
            <a:ext cx="12827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Oval 602"/>
          <p:cNvSpPr>
            <a:spLocks noChangeArrowheads="1"/>
          </p:cNvSpPr>
          <p:nvPr/>
        </p:nvSpPr>
        <p:spPr bwMode="auto">
          <a:xfrm>
            <a:off x="1971675" y="3282950"/>
            <a:ext cx="1252538" cy="6223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1" name="Picture 603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7250" y="3354388"/>
            <a:ext cx="9445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Oval 604"/>
          <p:cNvSpPr>
            <a:spLocks noChangeArrowheads="1"/>
          </p:cNvSpPr>
          <p:nvPr/>
        </p:nvSpPr>
        <p:spPr bwMode="auto">
          <a:xfrm>
            <a:off x="2141538" y="3367088"/>
            <a:ext cx="909637" cy="454025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3" name="Picture 60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4925" y="3806825"/>
            <a:ext cx="41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Line 606"/>
          <p:cNvSpPr>
            <a:spLocks noChangeShapeType="1"/>
          </p:cNvSpPr>
          <p:nvPr/>
        </p:nvSpPr>
        <p:spPr bwMode="auto">
          <a:xfrm flipH="1">
            <a:off x="2590800" y="3821113"/>
            <a:ext cx="7938" cy="33813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5" name="Picture 60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048000"/>
            <a:ext cx="33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Line 608"/>
          <p:cNvSpPr>
            <a:spLocks noChangeShapeType="1"/>
          </p:cNvSpPr>
          <p:nvPr/>
        </p:nvSpPr>
        <p:spPr bwMode="auto">
          <a:xfrm>
            <a:off x="2589213" y="3067050"/>
            <a:ext cx="0" cy="3000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" name="Picture 60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1650" y="3578225"/>
            <a:ext cx="631825" cy="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Line 610"/>
          <p:cNvSpPr>
            <a:spLocks noChangeShapeType="1"/>
          </p:cNvSpPr>
          <p:nvPr/>
        </p:nvSpPr>
        <p:spPr bwMode="auto">
          <a:xfrm>
            <a:off x="3057525" y="3594100"/>
            <a:ext cx="60801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9" name="Picture 6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175" y="3576638"/>
            <a:ext cx="633413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Line 612"/>
          <p:cNvSpPr>
            <a:spLocks noChangeShapeType="1"/>
          </p:cNvSpPr>
          <p:nvPr/>
        </p:nvSpPr>
        <p:spPr bwMode="auto">
          <a:xfrm>
            <a:off x="1533525" y="3594100"/>
            <a:ext cx="60801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613"/>
          <p:cNvSpPr>
            <a:spLocks noChangeShapeType="1"/>
          </p:cNvSpPr>
          <p:nvPr/>
        </p:nvSpPr>
        <p:spPr bwMode="auto">
          <a:xfrm flipH="1">
            <a:off x="1835150" y="3763963"/>
            <a:ext cx="454025" cy="2317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" name="Picture 614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3063" y="3214688"/>
            <a:ext cx="460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Line 615"/>
          <p:cNvSpPr>
            <a:spLocks noChangeShapeType="1"/>
          </p:cNvSpPr>
          <p:nvPr/>
        </p:nvSpPr>
        <p:spPr bwMode="auto">
          <a:xfrm flipH="1">
            <a:off x="2930525" y="3228975"/>
            <a:ext cx="430213" cy="2159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4" name="Picture 61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6263" y="3200400"/>
            <a:ext cx="460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Line 617"/>
          <p:cNvSpPr>
            <a:spLocks noChangeShapeType="1"/>
          </p:cNvSpPr>
          <p:nvPr/>
        </p:nvSpPr>
        <p:spPr bwMode="auto">
          <a:xfrm flipH="1" flipV="1">
            <a:off x="1862138" y="3214688"/>
            <a:ext cx="430212" cy="2159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618"/>
          <p:cNvSpPr>
            <a:spLocks noChangeShapeType="1"/>
          </p:cNvSpPr>
          <p:nvPr/>
        </p:nvSpPr>
        <p:spPr bwMode="auto">
          <a:xfrm>
            <a:off x="2936875" y="3746500"/>
            <a:ext cx="454025" cy="2270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619"/>
          <p:cNvSpPr>
            <a:spLocks/>
          </p:cNvSpPr>
          <p:nvPr/>
        </p:nvSpPr>
        <p:spPr bwMode="auto">
          <a:xfrm>
            <a:off x="2593975" y="3067050"/>
            <a:ext cx="758825" cy="204788"/>
          </a:xfrm>
          <a:custGeom>
            <a:avLst/>
            <a:gdLst>
              <a:gd name="T0" fmla="*/ 0 w 277"/>
              <a:gd name="T1" fmla="*/ 0 h 75"/>
              <a:gd name="T2" fmla="*/ 1 w 277"/>
              <a:gd name="T3" fmla="*/ 23 h 75"/>
              <a:gd name="T4" fmla="*/ 246 w 277"/>
              <a:gd name="T5" fmla="*/ 75 h 75"/>
              <a:gd name="T6" fmla="*/ 277 w 277"/>
              <a:gd name="T7" fmla="*/ 58 h 75"/>
              <a:gd name="T8" fmla="*/ 0 w 277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" h="75">
                <a:moveTo>
                  <a:pt x="0" y="0"/>
                </a:moveTo>
                <a:cubicBezTo>
                  <a:pt x="0" y="0"/>
                  <a:pt x="1" y="15"/>
                  <a:pt x="1" y="23"/>
                </a:cubicBezTo>
                <a:cubicBezTo>
                  <a:pt x="44" y="23"/>
                  <a:pt x="149" y="27"/>
                  <a:pt x="246" y="75"/>
                </a:cubicBezTo>
                <a:cubicBezTo>
                  <a:pt x="260" y="67"/>
                  <a:pt x="277" y="58"/>
                  <a:pt x="277" y="58"/>
                </a:cubicBezTo>
                <a:cubicBezTo>
                  <a:pt x="277" y="58"/>
                  <a:pt x="174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8" name="Picture 620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9988" y="2824163"/>
            <a:ext cx="3206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Freeform 621"/>
          <p:cNvSpPr>
            <a:spLocks/>
          </p:cNvSpPr>
          <p:nvPr/>
        </p:nvSpPr>
        <p:spPr bwMode="auto">
          <a:xfrm>
            <a:off x="2457450" y="2838450"/>
            <a:ext cx="287338" cy="830263"/>
          </a:xfrm>
          <a:custGeom>
            <a:avLst/>
            <a:gdLst>
              <a:gd name="T0" fmla="*/ 104 w 105"/>
              <a:gd name="T1" fmla="*/ 264 h 304"/>
              <a:gd name="T2" fmla="*/ 104 w 105"/>
              <a:gd name="T3" fmla="*/ 0 h 304"/>
              <a:gd name="T4" fmla="*/ 0 w 105"/>
              <a:gd name="T5" fmla="*/ 0 h 304"/>
              <a:gd name="T6" fmla="*/ 0 w 105"/>
              <a:gd name="T7" fmla="*/ 274 h 304"/>
              <a:gd name="T8" fmla="*/ 0 w 105"/>
              <a:gd name="T9" fmla="*/ 274 h 304"/>
              <a:gd name="T10" fmla="*/ 52 w 105"/>
              <a:gd name="T11" fmla="*/ 304 h 304"/>
              <a:gd name="T12" fmla="*/ 105 w 105"/>
              <a:gd name="T13" fmla="*/ 270 h 304"/>
              <a:gd name="T14" fmla="*/ 104 w 105"/>
              <a:gd name="T15" fmla="*/ 26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304">
                <a:moveTo>
                  <a:pt x="104" y="264"/>
                </a:moveTo>
                <a:cubicBezTo>
                  <a:pt x="104" y="0"/>
                  <a:pt x="104" y="0"/>
                  <a:pt x="1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4"/>
                  <a:pt x="0" y="274"/>
                  <a:pt x="0" y="274"/>
                </a:cubicBezTo>
                <a:cubicBezTo>
                  <a:pt x="0" y="274"/>
                  <a:pt x="0" y="274"/>
                  <a:pt x="0" y="274"/>
                </a:cubicBezTo>
                <a:cubicBezTo>
                  <a:pt x="3" y="291"/>
                  <a:pt x="25" y="304"/>
                  <a:pt x="52" y="304"/>
                </a:cubicBezTo>
                <a:cubicBezTo>
                  <a:pt x="81" y="304"/>
                  <a:pt x="105" y="289"/>
                  <a:pt x="105" y="270"/>
                </a:cubicBezTo>
                <a:cubicBezTo>
                  <a:pt x="105" y="268"/>
                  <a:pt x="104" y="266"/>
                  <a:pt x="104" y="264"/>
                </a:cubicBezTo>
                <a:close/>
              </a:path>
            </a:pathLst>
          </a:custGeom>
          <a:noFill/>
          <a:ln w="11113" cap="flat">
            <a:solidFill>
              <a:srgbClr val="A0BAB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0" name="Picture 62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936750"/>
            <a:ext cx="21463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Freeform 623"/>
          <p:cNvSpPr>
            <a:spLocks/>
          </p:cNvSpPr>
          <p:nvPr/>
        </p:nvSpPr>
        <p:spPr bwMode="auto">
          <a:xfrm>
            <a:off x="1533525" y="1955800"/>
            <a:ext cx="2135188" cy="1038225"/>
          </a:xfrm>
          <a:custGeom>
            <a:avLst/>
            <a:gdLst>
              <a:gd name="T0" fmla="*/ 778 w 779"/>
              <a:gd name="T1" fmla="*/ 161 h 380"/>
              <a:gd name="T2" fmla="*/ 388 w 779"/>
              <a:gd name="T3" fmla="*/ 0 h 380"/>
              <a:gd name="T4" fmla="*/ 0 w 779"/>
              <a:gd name="T5" fmla="*/ 176 h 380"/>
              <a:gd name="T6" fmla="*/ 0 w 779"/>
              <a:gd name="T7" fmla="*/ 187 h 380"/>
              <a:gd name="T8" fmla="*/ 386 w 779"/>
              <a:gd name="T9" fmla="*/ 379 h 380"/>
              <a:gd name="T10" fmla="*/ 779 w 779"/>
              <a:gd name="T11" fmla="*/ 183 h 380"/>
              <a:gd name="T12" fmla="*/ 778 w 779"/>
              <a:gd name="T13" fmla="*/ 161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9" h="380">
                <a:moveTo>
                  <a:pt x="778" y="161"/>
                </a:moveTo>
                <a:cubicBezTo>
                  <a:pt x="778" y="64"/>
                  <a:pt x="602" y="0"/>
                  <a:pt x="388" y="0"/>
                </a:cubicBezTo>
                <a:cubicBezTo>
                  <a:pt x="174" y="0"/>
                  <a:pt x="0" y="79"/>
                  <a:pt x="0" y="176"/>
                </a:cubicBezTo>
                <a:cubicBezTo>
                  <a:pt x="0" y="183"/>
                  <a:pt x="0" y="183"/>
                  <a:pt x="0" y="187"/>
                </a:cubicBezTo>
                <a:cubicBezTo>
                  <a:pt x="4" y="265"/>
                  <a:pt x="148" y="380"/>
                  <a:pt x="386" y="379"/>
                </a:cubicBezTo>
                <a:cubicBezTo>
                  <a:pt x="658" y="378"/>
                  <a:pt x="777" y="252"/>
                  <a:pt x="779" y="183"/>
                </a:cubicBezTo>
                <a:cubicBezTo>
                  <a:pt x="779" y="182"/>
                  <a:pt x="778" y="165"/>
                  <a:pt x="778" y="161"/>
                </a:cubicBez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" name="Picture 62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843088"/>
            <a:ext cx="214630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Oval 625"/>
          <p:cNvSpPr>
            <a:spLocks noChangeArrowheads="1"/>
          </p:cNvSpPr>
          <p:nvPr/>
        </p:nvSpPr>
        <p:spPr bwMode="auto">
          <a:xfrm>
            <a:off x="1536700" y="1863725"/>
            <a:ext cx="2120900" cy="10922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4" name="Picture 626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912938"/>
            <a:ext cx="18843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Oval 627"/>
          <p:cNvSpPr>
            <a:spLocks noChangeArrowheads="1"/>
          </p:cNvSpPr>
          <p:nvPr/>
        </p:nvSpPr>
        <p:spPr bwMode="auto">
          <a:xfrm>
            <a:off x="1676400" y="1931988"/>
            <a:ext cx="1844675" cy="938212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Oval 628"/>
          <p:cNvSpPr>
            <a:spLocks noChangeArrowheads="1"/>
          </p:cNvSpPr>
          <p:nvPr/>
        </p:nvSpPr>
        <p:spPr bwMode="auto">
          <a:xfrm>
            <a:off x="1816100" y="2000250"/>
            <a:ext cx="1565275" cy="781050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7" name="Picture 629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5800" y="2062163"/>
            <a:ext cx="12827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Oval 630"/>
          <p:cNvSpPr>
            <a:spLocks noChangeArrowheads="1"/>
          </p:cNvSpPr>
          <p:nvPr/>
        </p:nvSpPr>
        <p:spPr bwMode="auto">
          <a:xfrm>
            <a:off x="1971675" y="2079625"/>
            <a:ext cx="1252538" cy="6223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" name="Picture 631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7250" y="2149475"/>
            <a:ext cx="9445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Oval 632"/>
          <p:cNvSpPr>
            <a:spLocks noChangeArrowheads="1"/>
          </p:cNvSpPr>
          <p:nvPr/>
        </p:nvSpPr>
        <p:spPr bwMode="auto">
          <a:xfrm>
            <a:off x="2141538" y="2163763"/>
            <a:ext cx="909637" cy="454025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" name="Picture 63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4925" y="2603500"/>
            <a:ext cx="41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Line 634"/>
          <p:cNvSpPr>
            <a:spLocks noChangeShapeType="1"/>
          </p:cNvSpPr>
          <p:nvPr/>
        </p:nvSpPr>
        <p:spPr bwMode="auto">
          <a:xfrm flipH="1">
            <a:off x="2590800" y="2617788"/>
            <a:ext cx="7938" cy="33813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3" name="Picture 635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844675"/>
            <a:ext cx="333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Line 636"/>
          <p:cNvSpPr>
            <a:spLocks noChangeShapeType="1"/>
          </p:cNvSpPr>
          <p:nvPr/>
        </p:nvSpPr>
        <p:spPr bwMode="auto">
          <a:xfrm>
            <a:off x="2589213" y="1863725"/>
            <a:ext cx="0" cy="3000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5" name="Picture 637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1650" y="2373313"/>
            <a:ext cx="631825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Line 638"/>
          <p:cNvSpPr>
            <a:spLocks noChangeShapeType="1"/>
          </p:cNvSpPr>
          <p:nvPr/>
        </p:nvSpPr>
        <p:spPr bwMode="auto">
          <a:xfrm>
            <a:off x="3057525" y="2390775"/>
            <a:ext cx="60801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7" name="Picture 639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175" y="2373313"/>
            <a:ext cx="633413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Line 640"/>
          <p:cNvSpPr>
            <a:spLocks noChangeShapeType="1"/>
          </p:cNvSpPr>
          <p:nvPr/>
        </p:nvSpPr>
        <p:spPr bwMode="auto">
          <a:xfrm>
            <a:off x="1533525" y="2387600"/>
            <a:ext cx="60801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641"/>
          <p:cNvSpPr>
            <a:spLocks noChangeShapeType="1"/>
          </p:cNvSpPr>
          <p:nvPr/>
        </p:nvSpPr>
        <p:spPr bwMode="auto">
          <a:xfrm flipH="1">
            <a:off x="1835150" y="2559050"/>
            <a:ext cx="454025" cy="23336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0" name="Picture 642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3063" y="2009775"/>
            <a:ext cx="460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Line 643"/>
          <p:cNvSpPr>
            <a:spLocks noChangeShapeType="1"/>
          </p:cNvSpPr>
          <p:nvPr/>
        </p:nvSpPr>
        <p:spPr bwMode="auto">
          <a:xfrm flipH="1">
            <a:off x="2930525" y="2024063"/>
            <a:ext cx="430213" cy="214312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2" name="Picture 644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995488"/>
            <a:ext cx="460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Line 645"/>
          <p:cNvSpPr>
            <a:spLocks noChangeShapeType="1"/>
          </p:cNvSpPr>
          <p:nvPr/>
        </p:nvSpPr>
        <p:spPr bwMode="auto">
          <a:xfrm flipH="1" flipV="1">
            <a:off x="1862138" y="2011363"/>
            <a:ext cx="430212" cy="2127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646"/>
          <p:cNvSpPr>
            <a:spLocks noChangeShapeType="1"/>
          </p:cNvSpPr>
          <p:nvPr/>
        </p:nvSpPr>
        <p:spPr bwMode="auto">
          <a:xfrm>
            <a:off x="2936875" y="2543175"/>
            <a:ext cx="454025" cy="2270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647"/>
          <p:cNvSpPr>
            <a:spLocks/>
          </p:cNvSpPr>
          <p:nvPr/>
        </p:nvSpPr>
        <p:spPr bwMode="auto">
          <a:xfrm>
            <a:off x="2593975" y="1863725"/>
            <a:ext cx="758825" cy="204788"/>
          </a:xfrm>
          <a:custGeom>
            <a:avLst/>
            <a:gdLst>
              <a:gd name="T0" fmla="*/ 0 w 277"/>
              <a:gd name="T1" fmla="*/ 0 h 75"/>
              <a:gd name="T2" fmla="*/ 1 w 277"/>
              <a:gd name="T3" fmla="*/ 23 h 75"/>
              <a:gd name="T4" fmla="*/ 246 w 277"/>
              <a:gd name="T5" fmla="*/ 75 h 75"/>
              <a:gd name="T6" fmla="*/ 277 w 277"/>
              <a:gd name="T7" fmla="*/ 58 h 75"/>
              <a:gd name="T8" fmla="*/ 0 w 277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" h="75">
                <a:moveTo>
                  <a:pt x="0" y="0"/>
                </a:moveTo>
                <a:cubicBezTo>
                  <a:pt x="0" y="0"/>
                  <a:pt x="1" y="15"/>
                  <a:pt x="1" y="23"/>
                </a:cubicBezTo>
                <a:cubicBezTo>
                  <a:pt x="44" y="23"/>
                  <a:pt x="149" y="27"/>
                  <a:pt x="246" y="75"/>
                </a:cubicBezTo>
                <a:cubicBezTo>
                  <a:pt x="260" y="67"/>
                  <a:pt x="277" y="58"/>
                  <a:pt x="277" y="58"/>
                </a:cubicBezTo>
                <a:cubicBezTo>
                  <a:pt x="277" y="58"/>
                  <a:pt x="174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6" name="Picture 648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9988" y="1651000"/>
            <a:ext cx="3206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Freeform 649"/>
          <p:cNvSpPr>
            <a:spLocks/>
          </p:cNvSpPr>
          <p:nvPr/>
        </p:nvSpPr>
        <p:spPr bwMode="auto">
          <a:xfrm>
            <a:off x="2457450" y="1663700"/>
            <a:ext cx="287338" cy="838200"/>
          </a:xfrm>
          <a:custGeom>
            <a:avLst/>
            <a:gdLst>
              <a:gd name="T0" fmla="*/ 104 w 105"/>
              <a:gd name="T1" fmla="*/ 269 h 307"/>
              <a:gd name="T2" fmla="*/ 104 w 105"/>
              <a:gd name="T3" fmla="*/ 0 h 307"/>
              <a:gd name="T4" fmla="*/ 0 w 105"/>
              <a:gd name="T5" fmla="*/ 0 h 307"/>
              <a:gd name="T6" fmla="*/ 0 w 105"/>
              <a:gd name="T7" fmla="*/ 269 h 307"/>
              <a:gd name="T8" fmla="*/ 0 w 105"/>
              <a:gd name="T9" fmla="*/ 273 h 307"/>
              <a:gd name="T10" fmla="*/ 52 w 105"/>
              <a:gd name="T11" fmla="*/ 307 h 307"/>
              <a:gd name="T12" fmla="*/ 105 w 105"/>
              <a:gd name="T13" fmla="*/ 273 h 307"/>
              <a:gd name="T14" fmla="*/ 104 w 105"/>
              <a:gd name="T15" fmla="*/ 269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307">
                <a:moveTo>
                  <a:pt x="104" y="269"/>
                </a:moveTo>
                <a:cubicBezTo>
                  <a:pt x="104" y="0"/>
                  <a:pt x="104" y="0"/>
                  <a:pt x="1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71"/>
                  <a:pt x="0" y="272"/>
                  <a:pt x="0" y="273"/>
                </a:cubicBezTo>
                <a:cubicBezTo>
                  <a:pt x="0" y="292"/>
                  <a:pt x="23" y="307"/>
                  <a:pt x="52" y="307"/>
                </a:cubicBezTo>
                <a:cubicBezTo>
                  <a:pt x="81" y="307"/>
                  <a:pt x="105" y="292"/>
                  <a:pt x="105" y="273"/>
                </a:cubicBezTo>
                <a:cubicBezTo>
                  <a:pt x="105" y="272"/>
                  <a:pt x="105" y="271"/>
                  <a:pt x="104" y="269"/>
                </a:cubicBezTo>
                <a:close/>
              </a:path>
            </a:pathLst>
          </a:custGeom>
          <a:noFill/>
          <a:ln w="11113" cap="flat">
            <a:solidFill>
              <a:srgbClr val="A0BAB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650"/>
          <p:cNvSpPr>
            <a:spLocks/>
          </p:cNvSpPr>
          <p:nvPr/>
        </p:nvSpPr>
        <p:spPr bwMode="auto">
          <a:xfrm>
            <a:off x="2328863" y="1590675"/>
            <a:ext cx="550862" cy="284163"/>
          </a:xfrm>
          <a:custGeom>
            <a:avLst/>
            <a:gdLst>
              <a:gd name="T0" fmla="*/ 199 w 201"/>
              <a:gd name="T1" fmla="*/ 55 h 104"/>
              <a:gd name="T2" fmla="*/ 94 w 201"/>
              <a:gd name="T3" fmla="*/ 104 h 104"/>
              <a:gd name="T4" fmla="*/ 0 w 201"/>
              <a:gd name="T5" fmla="*/ 52 h 104"/>
              <a:gd name="T6" fmla="*/ 94 w 201"/>
              <a:gd name="T7" fmla="*/ 0 h 104"/>
              <a:gd name="T8" fmla="*/ 199 w 201"/>
              <a:gd name="T9" fmla="*/ 5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04">
                <a:moveTo>
                  <a:pt x="199" y="55"/>
                </a:moveTo>
                <a:cubicBezTo>
                  <a:pt x="201" y="95"/>
                  <a:pt x="146" y="104"/>
                  <a:pt x="94" y="104"/>
                </a:cubicBezTo>
                <a:cubicBezTo>
                  <a:pt x="42" y="104"/>
                  <a:pt x="0" y="81"/>
                  <a:pt x="0" y="52"/>
                </a:cubicBezTo>
                <a:cubicBezTo>
                  <a:pt x="0" y="23"/>
                  <a:pt x="42" y="0"/>
                  <a:pt x="94" y="0"/>
                </a:cubicBezTo>
                <a:cubicBezTo>
                  <a:pt x="146" y="0"/>
                  <a:pt x="198" y="26"/>
                  <a:pt x="199" y="55"/>
                </a:cubicBez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9" name="Picture 651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574800"/>
            <a:ext cx="5842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Freeform 652"/>
          <p:cNvSpPr>
            <a:spLocks/>
          </p:cNvSpPr>
          <p:nvPr/>
        </p:nvSpPr>
        <p:spPr bwMode="auto">
          <a:xfrm>
            <a:off x="2325688" y="1579563"/>
            <a:ext cx="550862" cy="280987"/>
          </a:xfrm>
          <a:custGeom>
            <a:avLst/>
            <a:gdLst>
              <a:gd name="T0" fmla="*/ 199 w 201"/>
              <a:gd name="T1" fmla="*/ 54 h 103"/>
              <a:gd name="T2" fmla="*/ 94 w 201"/>
              <a:gd name="T3" fmla="*/ 103 h 103"/>
              <a:gd name="T4" fmla="*/ 0 w 201"/>
              <a:gd name="T5" fmla="*/ 51 h 103"/>
              <a:gd name="T6" fmla="*/ 94 w 201"/>
              <a:gd name="T7" fmla="*/ 0 h 103"/>
              <a:gd name="T8" fmla="*/ 199 w 201"/>
              <a:gd name="T9" fmla="*/ 5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03">
                <a:moveTo>
                  <a:pt x="199" y="54"/>
                </a:moveTo>
                <a:cubicBezTo>
                  <a:pt x="201" y="94"/>
                  <a:pt x="146" y="103"/>
                  <a:pt x="94" y="103"/>
                </a:cubicBezTo>
                <a:cubicBezTo>
                  <a:pt x="42" y="103"/>
                  <a:pt x="0" y="80"/>
                  <a:pt x="0" y="51"/>
                </a:cubicBezTo>
                <a:cubicBezTo>
                  <a:pt x="0" y="23"/>
                  <a:pt x="42" y="0"/>
                  <a:pt x="94" y="0"/>
                </a:cubicBezTo>
                <a:cubicBezTo>
                  <a:pt x="146" y="0"/>
                  <a:pt x="198" y="26"/>
                  <a:pt x="199" y="54"/>
                </a:cubicBez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1" name="Picture 653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5700" y="1570038"/>
            <a:ext cx="33655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Freeform 654"/>
          <p:cNvSpPr>
            <a:spLocks/>
          </p:cNvSpPr>
          <p:nvPr/>
        </p:nvSpPr>
        <p:spPr bwMode="auto">
          <a:xfrm>
            <a:off x="2439988" y="1585913"/>
            <a:ext cx="301625" cy="130175"/>
          </a:xfrm>
          <a:custGeom>
            <a:avLst/>
            <a:gdLst>
              <a:gd name="T0" fmla="*/ 110 w 110"/>
              <a:gd name="T1" fmla="*/ 25 h 48"/>
              <a:gd name="T2" fmla="*/ 55 w 110"/>
              <a:gd name="T3" fmla="*/ 48 h 48"/>
              <a:gd name="T4" fmla="*/ 0 w 110"/>
              <a:gd name="T5" fmla="*/ 25 h 48"/>
              <a:gd name="T6" fmla="*/ 55 w 110"/>
              <a:gd name="T7" fmla="*/ 0 h 48"/>
              <a:gd name="T8" fmla="*/ 110 w 110"/>
              <a:gd name="T9" fmla="*/ 2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48">
                <a:moveTo>
                  <a:pt x="110" y="25"/>
                </a:moveTo>
                <a:cubicBezTo>
                  <a:pt x="110" y="38"/>
                  <a:pt x="86" y="48"/>
                  <a:pt x="55" y="48"/>
                </a:cubicBezTo>
                <a:cubicBezTo>
                  <a:pt x="25" y="48"/>
                  <a:pt x="0" y="38"/>
                  <a:pt x="0" y="25"/>
                </a:cubicBezTo>
                <a:cubicBezTo>
                  <a:pt x="0" y="12"/>
                  <a:pt x="24" y="0"/>
                  <a:pt x="55" y="0"/>
                </a:cubicBezTo>
                <a:cubicBezTo>
                  <a:pt x="85" y="0"/>
                  <a:pt x="110" y="12"/>
                  <a:pt x="110" y="25"/>
                </a:cubicBez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" name="Picture 655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93850"/>
            <a:ext cx="15557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Oval 656"/>
          <p:cNvSpPr>
            <a:spLocks noChangeArrowheads="1"/>
          </p:cNvSpPr>
          <p:nvPr/>
        </p:nvSpPr>
        <p:spPr bwMode="auto">
          <a:xfrm>
            <a:off x="2530475" y="1609725"/>
            <a:ext cx="123825" cy="65088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657"/>
          <p:cNvSpPr>
            <a:spLocks noChangeShapeType="1"/>
          </p:cNvSpPr>
          <p:nvPr/>
        </p:nvSpPr>
        <p:spPr bwMode="auto">
          <a:xfrm flipV="1">
            <a:off x="1816101" y="2400300"/>
            <a:ext cx="12700" cy="2388394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658"/>
          <p:cNvSpPr>
            <a:spLocks noChangeShapeType="1"/>
          </p:cNvSpPr>
          <p:nvPr/>
        </p:nvSpPr>
        <p:spPr bwMode="auto">
          <a:xfrm flipV="1">
            <a:off x="1979613" y="2400299"/>
            <a:ext cx="0" cy="23907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659"/>
          <p:cNvSpPr>
            <a:spLocks noChangeShapeType="1"/>
          </p:cNvSpPr>
          <p:nvPr/>
        </p:nvSpPr>
        <p:spPr bwMode="auto">
          <a:xfrm flipH="1" flipV="1">
            <a:off x="3214715" y="2400299"/>
            <a:ext cx="9498" cy="23907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660"/>
          <p:cNvSpPr>
            <a:spLocks noChangeShapeType="1"/>
          </p:cNvSpPr>
          <p:nvPr/>
        </p:nvSpPr>
        <p:spPr bwMode="auto">
          <a:xfrm flipV="1">
            <a:off x="3369482" y="2400300"/>
            <a:ext cx="7171" cy="2408238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661"/>
          <p:cNvSpPr>
            <a:spLocks noChangeShapeType="1"/>
          </p:cNvSpPr>
          <p:nvPr/>
        </p:nvSpPr>
        <p:spPr bwMode="auto">
          <a:xfrm flipH="1">
            <a:off x="3541713" y="1984375"/>
            <a:ext cx="315913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0" name="Rectangle 662"/>
          <p:cNvSpPr>
            <a:spLocks noChangeArrowheads="1"/>
          </p:cNvSpPr>
          <p:nvPr/>
        </p:nvSpPr>
        <p:spPr bwMode="auto">
          <a:xfrm>
            <a:off x="3861338" y="1770911"/>
            <a:ext cx="5398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Sector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Line 663"/>
          <p:cNvSpPr>
            <a:spLocks noChangeShapeType="1"/>
          </p:cNvSpPr>
          <p:nvPr/>
        </p:nvSpPr>
        <p:spPr bwMode="auto">
          <a:xfrm>
            <a:off x="1330963" y="2264725"/>
            <a:ext cx="631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Rectangle 664"/>
          <p:cNvSpPr>
            <a:spLocks noChangeArrowheads="1"/>
          </p:cNvSpPr>
          <p:nvPr/>
        </p:nvSpPr>
        <p:spPr bwMode="auto">
          <a:xfrm>
            <a:off x="770761" y="2153412"/>
            <a:ext cx="4450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Track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Line 665"/>
          <p:cNvSpPr>
            <a:spLocks noChangeShapeType="1"/>
          </p:cNvSpPr>
          <p:nvPr/>
        </p:nvSpPr>
        <p:spPr bwMode="auto">
          <a:xfrm>
            <a:off x="912813" y="4305300"/>
            <a:ext cx="8429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" name="Rectangle 666"/>
          <p:cNvSpPr>
            <a:spLocks noChangeArrowheads="1"/>
          </p:cNvSpPr>
          <p:nvPr/>
        </p:nvSpPr>
        <p:spPr bwMode="auto">
          <a:xfrm>
            <a:off x="168275" y="4181600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Cylinder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Rectangle 667"/>
          <p:cNvSpPr>
            <a:spLocks noChangeArrowheads="1"/>
          </p:cNvSpPr>
          <p:nvPr/>
        </p:nvSpPr>
        <p:spPr bwMode="auto">
          <a:xfrm>
            <a:off x="663817" y="1658779"/>
            <a:ext cx="631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Spindle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6" name="Line 668"/>
          <p:cNvSpPr>
            <a:spLocks noChangeShapeType="1"/>
          </p:cNvSpPr>
          <p:nvPr/>
        </p:nvSpPr>
        <p:spPr bwMode="auto">
          <a:xfrm>
            <a:off x="1334295" y="1778000"/>
            <a:ext cx="116601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03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Block Addressing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reeform 696"/>
          <p:cNvSpPr>
            <a:spLocks/>
          </p:cNvSpPr>
          <p:nvPr/>
        </p:nvSpPr>
        <p:spPr bwMode="auto">
          <a:xfrm>
            <a:off x="1889125" y="3430588"/>
            <a:ext cx="1587" cy="0"/>
          </a:xfrm>
          <a:custGeom>
            <a:avLst/>
            <a:gdLst>
              <a:gd name="T0" fmla="*/ 4 w 4"/>
              <a:gd name="T1" fmla="*/ 1 h 1"/>
              <a:gd name="T2" fmla="*/ 1 w 4"/>
              <a:gd name="T3" fmla="*/ 0 h 1"/>
              <a:gd name="T4" fmla="*/ 0 w 4"/>
              <a:gd name="T5" fmla="*/ 1 h 1"/>
              <a:gd name="T6" fmla="*/ 4 w 4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">
                <a:moveTo>
                  <a:pt x="4" y="1"/>
                </a:moveTo>
                <a:lnTo>
                  <a:pt x="1" y="0"/>
                </a:lnTo>
                <a:lnTo>
                  <a:pt x="0" y="1"/>
                </a:lnTo>
                <a:lnTo>
                  <a:pt x="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697"/>
          <p:cNvSpPr>
            <a:spLocks/>
          </p:cNvSpPr>
          <p:nvPr/>
        </p:nvSpPr>
        <p:spPr bwMode="auto">
          <a:xfrm>
            <a:off x="1989137" y="3398838"/>
            <a:ext cx="1588" cy="1587"/>
          </a:xfrm>
          <a:custGeom>
            <a:avLst/>
            <a:gdLst>
              <a:gd name="T0" fmla="*/ 1 w 4"/>
              <a:gd name="T1" fmla="*/ 3 h 3"/>
              <a:gd name="T2" fmla="*/ 4 w 4"/>
              <a:gd name="T3" fmla="*/ 2 h 3"/>
              <a:gd name="T4" fmla="*/ 0 w 4"/>
              <a:gd name="T5" fmla="*/ 0 h 3"/>
              <a:gd name="T6" fmla="*/ 1 w 4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3">
                <a:moveTo>
                  <a:pt x="1" y="3"/>
                </a:moveTo>
                <a:lnTo>
                  <a:pt x="4" y="2"/>
                </a:lnTo>
                <a:lnTo>
                  <a:pt x="0" y="0"/>
                </a:lnTo>
                <a:lnTo>
                  <a:pt x="1" y="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98"/>
          <p:cNvSpPr>
            <a:spLocks/>
          </p:cNvSpPr>
          <p:nvPr/>
        </p:nvSpPr>
        <p:spPr bwMode="auto">
          <a:xfrm>
            <a:off x="2689225" y="2967038"/>
            <a:ext cx="6350" cy="1587"/>
          </a:xfrm>
          <a:custGeom>
            <a:avLst/>
            <a:gdLst>
              <a:gd name="T0" fmla="*/ 12 w 12"/>
              <a:gd name="T1" fmla="*/ 4 h 4"/>
              <a:gd name="T2" fmla="*/ 0 w 12"/>
              <a:gd name="T3" fmla="*/ 0 h 4"/>
              <a:gd name="T4" fmla="*/ 11 w 12"/>
              <a:gd name="T5" fmla="*/ 4 h 4"/>
              <a:gd name="T6" fmla="*/ 12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1" y="4"/>
                </a:lnTo>
                <a:lnTo>
                  <a:pt x="12" y="4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699"/>
          <p:cNvSpPr>
            <a:spLocks/>
          </p:cNvSpPr>
          <p:nvPr/>
        </p:nvSpPr>
        <p:spPr bwMode="auto">
          <a:xfrm>
            <a:off x="2695575" y="2968625"/>
            <a:ext cx="0" cy="1588"/>
          </a:xfrm>
          <a:custGeom>
            <a:avLst/>
            <a:gdLst>
              <a:gd name="T0" fmla="*/ 1 w 2"/>
              <a:gd name="T1" fmla="*/ 0 h 2"/>
              <a:gd name="T2" fmla="*/ 0 w 2"/>
              <a:gd name="T3" fmla="*/ 0 h 2"/>
              <a:gd name="T4" fmla="*/ 2 w 2"/>
              <a:gd name="T5" fmla="*/ 2 h 2"/>
              <a:gd name="T6" fmla="*/ 2 w 2"/>
              <a:gd name="T7" fmla="*/ 0 h 2"/>
              <a:gd name="T8" fmla="*/ 1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1" y="0"/>
                </a:moveTo>
                <a:lnTo>
                  <a:pt x="0" y="0"/>
                </a:lnTo>
                <a:lnTo>
                  <a:pt x="2" y="2"/>
                </a:lnTo>
                <a:lnTo>
                  <a:pt x="2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700"/>
          <p:cNvSpPr>
            <a:spLocks/>
          </p:cNvSpPr>
          <p:nvPr/>
        </p:nvSpPr>
        <p:spPr bwMode="auto">
          <a:xfrm>
            <a:off x="2622550" y="3009900"/>
            <a:ext cx="1587" cy="0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0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701"/>
          <p:cNvSpPr>
            <a:spLocks/>
          </p:cNvSpPr>
          <p:nvPr/>
        </p:nvSpPr>
        <p:spPr bwMode="auto">
          <a:xfrm>
            <a:off x="2644775" y="3430588"/>
            <a:ext cx="0" cy="1587"/>
          </a:xfrm>
          <a:custGeom>
            <a:avLst/>
            <a:gdLst>
              <a:gd name="T0" fmla="*/ 2 w 2"/>
              <a:gd name="T1" fmla="*/ 4 h 4"/>
              <a:gd name="T2" fmla="*/ 2 w 2"/>
              <a:gd name="T3" fmla="*/ 0 h 4"/>
              <a:gd name="T4" fmla="*/ 0 w 2"/>
              <a:gd name="T5" fmla="*/ 2 h 4"/>
              <a:gd name="T6" fmla="*/ 2 w 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702"/>
          <p:cNvSpPr>
            <a:spLocks/>
          </p:cNvSpPr>
          <p:nvPr/>
        </p:nvSpPr>
        <p:spPr bwMode="auto">
          <a:xfrm>
            <a:off x="2644775" y="3430588"/>
            <a:ext cx="3175" cy="0"/>
          </a:xfrm>
          <a:custGeom>
            <a:avLst/>
            <a:gdLst>
              <a:gd name="T0" fmla="*/ 2 w 4"/>
              <a:gd name="T1" fmla="*/ 0 h 1"/>
              <a:gd name="T2" fmla="*/ 0 w 4"/>
              <a:gd name="T3" fmla="*/ 1 h 1"/>
              <a:gd name="T4" fmla="*/ 4 w 4"/>
              <a:gd name="T5" fmla="*/ 1 h 1"/>
              <a:gd name="T6" fmla="*/ 2 w 4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">
                <a:moveTo>
                  <a:pt x="2" y="0"/>
                </a:moveTo>
                <a:lnTo>
                  <a:pt x="0" y="1"/>
                </a:lnTo>
                <a:lnTo>
                  <a:pt x="4" y="1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703"/>
          <p:cNvSpPr>
            <a:spLocks/>
          </p:cNvSpPr>
          <p:nvPr/>
        </p:nvSpPr>
        <p:spPr bwMode="auto">
          <a:xfrm>
            <a:off x="2270125" y="3243263"/>
            <a:ext cx="1587" cy="0"/>
          </a:xfrm>
          <a:custGeom>
            <a:avLst/>
            <a:gdLst>
              <a:gd name="T0" fmla="*/ 0 w 3"/>
              <a:gd name="T1" fmla="*/ 1 h 1"/>
              <a:gd name="T2" fmla="*/ 3 w 3"/>
              <a:gd name="T3" fmla="*/ 1 h 1"/>
              <a:gd name="T4" fmla="*/ 0 w 3"/>
              <a:gd name="T5" fmla="*/ 0 h 1"/>
              <a:gd name="T6" fmla="*/ 0 w 3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0" y="1"/>
                </a:moveTo>
                <a:lnTo>
                  <a:pt x="3" y="1"/>
                </a:lnTo>
                <a:lnTo>
                  <a:pt x="0" y="0"/>
                </a:lnTo>
                <a:lnTo>
                  <a:pt x="0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293"/>
          <p:cNvSpPr>
            <a:spLocks noChangeArrowheads="1"/>
          </p:cNvSpPr>
          <p:nvPr/>
        </p:nvSpPr>
        <p:spPr bwMode="auto">
          <a:xfrm>
            <a:off x="1621466" y="5448362"/>
            <a:ext cx="18958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Address= CHS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AutoShape 1294"/>
          <p:cNvSpPr>
            <a:spLocks noChangeAspect="1" noChangeArrowheads="1" noTextEdit="1"/>
          </p:cNvSpPr>
          <p:nvPr/>
        </p:nvSpPr>
        <p:spPr bwMode="auto">
          <a:xfrm>
            <a:off x="1498600" y="992250"/>
            <a:ext cx="2154238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3" name="Picture 13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400" y="4086225"/>
            <a:ext cx="21463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Freeform 1324"/>
          <p:cNvSpPr>
            <a:spLocks/>
          </p:cNvSpPr>
          <p:nvPr/>
        </p:nvSpPr>
        <p:spPr bwMode="auto">
          <a:xfrm>
            <a:off x="1555750" y="4105275"/>
            <a:ext cx="2135187" cy="1036638"/>
          </a:xfrm>
          <a:custGeom>
            <a:avLst/>
            <a:gdLst>
              <a:gd name="T0" fmla="*/ 778 w 779"/>
              <a:gd name="T1" fmla="*/ 161 h 380"/>
              <a:gd name="T2" fmla="*/ 388 w 779"/>
              <a:gd name="T3" fmla="*/ 0 h 380"/>
              <a:gd name="T4" fmla="*/ 0 w 779"/>
              <a:gd name="T5" fmla="*/ 176 h 380"/>
              <a:gd name="T6" fmla="*/ 0 w 779"/>
              <a:gd name="T7" fmla="*/ 187 h 380"/>
              <a:gd name="T8" fmla="*/ 386 w 779"/>
              <a:gd name="T9" fmla="*/ 379 h 380"/>
              <a:gd name="T10" fmla="*/ 779 w 779"/>
              <a:gd name="T11" fmla="*/ 183 h 380"/>
              <a:gd name="T12" fmla="*/ 778 w 779"/>
              <a:gd name="T13" fmla="*/ 161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9" h="380">
                <a:moveTo>
                  <a:pt x="778" y="161"/>
                </a:moveTo>
                <a:cubicBezTo>
                  <a:pt x="778" y="64"/>
                  <a:pt x="602" y="0"/>
                  <a:pt x="388" y="0"/>
                </a:cubicBezTo>
                <a:cubicBezTo>
                  <a:pt x="174" y="0"/>
                  <a:pt x="0" y="79"/>
                  <a:pt x="0" y="176"/>
                </a:cubicBezTo>
                <a:cubicBezTo>
                  <a:pt x="0" y="183"/>
                  <a:pt x="0" y="184"/>
                  <a:pt x="0" y="187"/>
                </a:cubicBezTo>
                <a:cubicBezTo>
                  <a:pt x="4" y="265"/>
                  <a:pt x="148" y="380"/>
                  <a:pt x="386" y="379"/>
                </a:cubicBezTo>
                <a:cubicBezTo>
                  <a:pt x="658" y="378"/>
                  <a:pt x="777" y="252"/>
                  <a:pt x="779" y="183"/>
                </a:cubicBezTo>
                <a:cubicBezTo>
                  <a:pt x="779" y="183"/>
                  <a:pt x="778" y="165"/>
                  <a:pt x="778" y="161"/>
                </a:cubicBez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5" name="Picture 13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990975"/>
            <a:ext cx="2146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Oval 1326"/>
          <p:cNvSpPr>
            <a:spLocks noChangeArrowheads="1"/>
          </p:cNvSpPr>
          <p:nvPr/>
        </p:nvSpPr>
        <p:spPr bwMode="auto">
          <a:xfrm>
            <a:off x="1558925" y="4011613"/>
            <a:ext cx="2120900" cy="10922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7" name="Picture 13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9575" y="4062413"/>
            <a:ext cx="18843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Oval 1328"/>
          <p:cNvSpPr>
            <a:spLocks noChangeArrowheads="1"/>
          </p:cNvSpPr>
          <p:nvPr/>
        </p:nvSpPr>
        <p:spPr bwMode="auto">
          <a:xfrm>
            <a:off x="1698625" y="4079875"/>
            <a:ext cx="1844675" cy="9398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1329"/>
          <p:cNvSpPr>
            <a:spLocks noChangeArrowheads="1"/>
          </p:cNvSpPr>
          <p:nvPr/>
        </p:nvSpPr>
        <p:spPr bwMode="auto">
          <a:xfrm>
            <a:off x="1838325" y="4148138"/>
            <a:ext cx="1565275" cy="781050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0" name="Picture 133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8025" y="4211638"/>
            <a:ext cx="12827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Oval 1331"/>
          <p:cNvSpPr>
            <a:spLocks noChangeArrowheads="1"/>
          </p:cNvSpPr>
          <p:nvPr/>
        </p:nvSpPr>
        <p:spPr bwMode="auto">
          <a:xfrm>
            <a:off x="1993900" y="4227513"/>
            <a:ext cx="1252537" cy="6223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2" name="Picture 133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9475" y="4298950"/>
            <a:ext cx="94456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Oval 1333"/>
          <p:cNvSpPr>
            <a:spLocks noChangeArrowheads="1"/>
          </p:cNvSpPr>
          <p:nvPr/>
        </p:nvSpPr>
        <p:spPr bwMode="auto">
          <a:xfrm>
            <a:off x="2163762" y="4313238"/>
            <a:ext cx="909638" cy="452437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4" name="Picture 133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7150" y="4751388"/>
            <a:ext cx="41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Line 1335"/>
          <p:cNvSpPr>
            <a:spLocks noChangeShapeType="1"/>
          </p:cNvSpPr>
          <p:nvPr/>
        </p:nvSpPr>
        <p:spPr bwMode="auto">
          <a:xfrm flipH="1">
            <a:off x="2613025" y="4765675"/>
            <a:ext cx="7937" cy="3381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" name="Picture 133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3975" y="3994150"/>
            <a:ext cx="333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Line 1337"/>
          <p:cNvSpPr>
            <a:spLocks noChangeShapeType="1"/>
          </p:cNvSpPr>
          <p:nvPr/>
        </p:nvSpPr>
        <p:spPr bwMode="auto">
          <a:xfrm>
            <a:off x="2611437" y="4011613"/>
            <a:ext cx="0" cy="3016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8" name="Picture 133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3875" y="4522788"/>
            <a:ext cx="631825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Line 1339"/>
          <p:cNvSpPr>
            <a:spLocks noChangeShapeType="1"/>
          </p:cNvSpPr>
          <p:nvPr/>
        </p:nvSpPr>
        <p:spPr bwMode="auto">
          <a:xfrm>
            <a:off x="3079750" y="4538663"/>
            <a:ext cx="608012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0" name="Picture 134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400" y="4521200"/>
            <a:ext cx="633412" cy="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Line 1341"/>
          <p:cNvSpPr>
            <a:spLocks noChangeShapeType="1"/>
          </p:cNvSpPr>
          <p:nvPr/>
        </p:nvSpPr>
        <p:spPr bwMode="auto">
          <a:xfrm>
            <a:off x="1555750" y="4538663"/>
            <a:ext cx="608012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342"/>
          <p:cNvSpPr>
            <a:spLocks noChangeShapeType="1"/>
          </p:cNvSpPr>
          <p:nvPr/>
        </p:nvSpPr>
        <p:spPr bwMode="auto">
          <a:xfrm flipH="1">
            <a:off x="1857375" y="4708525"/>
            <a:ext cx="454025" cy="2317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3" name="Picture 134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5287" y="4159250"/>
            <a:ext cx="460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Line 1344"/>
          <p:cNvSpPr>
            <a:spLocks noChangeShapeType="1"/>
          </p:cNvSpPr>
          <p:nvPr/>
        </p:nvSpPr>
        <p:spPr bwMode="auto">
          <a:xfrm flipH="1">
            <a:off x="2952750" y="4173538"/>
            <a:ext cx="430212" cy="2159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5" name="Picture 134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8487" y="4144963"/>
            <a:ext cx="460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Line 1346"/>
          <p:cNvSpPr>
            <a:spLocks noChangeShapeType="1"/>
          </p:cNvSpPr>
          <p:nvPr/>
        </p:nvSpPr>
        <p:spPr bwMode="auto">
          <a:xfrm flipH="1" flipV="1">
            <a:off x="1884362" y="4159250"/>
            <a:ext cx="430213" cy="2159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1347"/>
          <p:cNvSpPr>
            <a:spLocks noChangeShapeType="1"/>
          </p:cNvSpPr>
          <p:nvPr/>
        </p:nvSpPr>
        <p:spPr bwMode="auto">
          <a:xfrm>
            <a:off x="2959100" y="4692650"/>
            <a:ext cx="454025" cy="2254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348"/>
          <p:cNvSpPr>
            <a:spLocks/>
          </p:cNvSpPr>
          <p:nvPr/>
        </p:nvSpPr>
        <p:spPr bwMode="auto">
          <a:xfrm>
            <a:off x="2616200" y="4011613"/>
            <a:ext cx="758825" cy="204787"/>
          </a:xfrm>
          <a:custGeom>
            <a:avLst/>
            <a:gdLst>
              <a:gd name="T0" fmla="*/ 0 w 277"/>
              <a:gd name="T1" fmla="*/ 0 h 75"/>
              <a:gd name="T2" fmla="*/ 1 w 277"/>
              <a:gd name="T3" fmla="*/ 23 h 75"/>
              <a:gd name="T4" fmla="*/ 246 w 277"/>
              <a:gd name="T5" fmla="*/ 75 h 75"/>
              <a:gd name="T6" fmla="*/ 277 w 277"/>
              <a:gd name="T7" fmla="*/ 58 h 75"/>
              <a:gd name="T8" fmla="*/ 0 w 277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" h="75">
                <a:moveTo>
                  <a:pt x="0" y="0"/>
                </a:moveTo>
                <a:cubicBezTo>
                  <a:pt x="0" y="0"/>
                  <a:pt x="1" y="15"/>
                  <a:pt x="1" y="23"/>
                </a:cubicBezTo>
                <a:cubicBezTo>
                  <a:pt x="44" y="23"/>
                  <a:pt x="149" y="27"/>
                  <a:pt x="246" y="75"/>
                </a:cubicBezTo>
                <a:cubicBezTo>
                  <a:pt x="260" y="67"/>
                  <a:pt x="277" y="58"/>
                  <a:pt x="277" y="58"/>
                </a:cubicBezTo>
                <a:cubicBezTo>
                  <a:pt x="277" y="58"/>
                  <a:pt x="174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9" name="Picture 134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2212" y="3771900"/>
            <a:ext cx="3206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Freeform 1350"/>
          <p:cNvSpPr>
            <a:spLocks/>
          </p:cNvSpPr>
          <p:nvPr/>
        </p:nvSpPr>
        <p:spPr bwMode="auto">
          <a:xfrm>
            <a:off x="2479675" y="3786188"/>
            <a:ext cx="287337" cy="828675"/>
          </a:xfrm>
          <a:custGeom>
            <a:avLst/>
            <a:gdLst>
              <a:gd name="T0" fmla="*/ 104 w 105"/>
              <a:gd name="T1" fmla="*/ 264 h 304"/>
              <a:gd name="T2" fmla="*/ 104 w 105"/>
              <a:gd name="T3" fmla="*/ 0 h 304"/>
              <a:gd name="T4" fmla="*/ 0 w 105"/>
              <a:gd name="T5" fmla="*/ 0 h 304"/>
              <a:gd name="T6" fmla="*/ 0 w 105"/>
              <a:gd name="T7" fmla="*/ 274 h 304"/>
              <a:gd name="T8" fmla="*/ 0 w 105"/>
              <a:gd name="T9" fmla="*/ 274 h 304"/>
              <a:gd name="T10" fmla="*/ 52 w 105"/>
              <a:gd name="T11" fmla="*/ 304 h 304"/>
              <a:gd name="T12" fmla="*/ 105 w 105"/>
              <a:gd name="T13" fmla="*/ 270 h 304"/>
              <a:gd name="T14" fmla="*/ 104 w 105"/>
              <a:gd name="T15" fmla="*/ 26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304">
                <a:moveTo>
                  <a:pt x="104" y="264"/>
                </a:moveTo>
                <a:cubicBezTo>
                  <a:pt x="104" y="0"/>
                  <a:pt x="104" y="0"/>
                  <a:pt x="1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4"/>
                  <a:pt x="0" y="274"/>
                  <a:pt x="0" y="274"/>
                </a:cubicBezTo>
                <a:cubicBezTo>
                  <a:pt x="0" y="274"/>
                  <a:pt x="0" y="274"/>
                  <a:pt x="0" y="274"/>
                </a:cubicBezTo>
                <a:cubicBezTo>
                  <a:pt x="3" y="291"/>
                  <a:pt x="25" y="304"/>
                  <a:pt x="52" y="304"/>
                </a:cubicBezTo>
                <a:cubicBezTo>
                  <a:pt x="81" y="304"/>
                  <a:pt x="105" y="289"/>
                  <a:pt x="105" y="270"/>
                </a:cubicBezTo>
                <a:cubicBezTo>
                  <a:pt x="105" y="268"/>
                  <a:pt x="104" y="266"/>
                  <a:pt x="104" y="264"/>
                </a:cubicBezTo>
                <a:close/>
              </a:path>
            </a:pathLst>
          </a:custGeom>
          <a:noFill/>
          <a:ln w="11113" cap="flat">
            <a:solidFill>
              <a:srgbClr val="A0BAB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" name="Picture 135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890838"/>
            <a:ext cx="21463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Freeform 1352"/>
          <p:cNvSpPr>
            <a:spLocks/>
          </p:cNvSpPr>
          <p:nvPr/>
        </p:nvSpPr>
        <p:spPr bwMode="auto">
          <a:xfrm>
            <a:off x="1555750" y="2909888"/>
            <a:ext cx="2135187" cy="1036637"/>
          </a:xfrm>
          <a:custGeom>
            <a:avLst/>
            <a:gdLst>
              <a:gd name="T0" fmla="*/ 778 w 779"/>
              <a:gd name="T1" fmla="*/ 161 h 380"/>
              <a:gd name="T2" fmla="*/ 388 w 779"/>
              <a:gd name="T3" fmla="*/ 0 h 380"/>
              <a:gd name="T4" fmla="*/ 0 w 779"/>
              <a:gd name="T5" fmla="*/ 176 h 380"/>
              <a:gd name="T6" fmla="*/ 0 w 779"/>
              <a:gd name="T7" fmla="*/ 187 h 380"/>
              <a:gd name="T8" fmla="*/ 386 w 779"/>
              <a:gd name="T9" fmla="*/ 379 h 380"/>
              <a:gd name="T10" fmla="*/ 779 w 779"/>
              <a:gd name="T11" fmla="*/ 183 h 380"/>
              <a:gd name="T12" fmla="*/ 778 w 779"/>
              <a:gd name="T13" fmla="*/ 161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9" h="380">
                <a:moveTo>
                  <a:pt x="778" y="161"/>
                </a:moveTo>
                <a:cubicBezTo>
                  <a:pt x="778" y="64"/>
                  <a:pt x="602" y="0"/>
                  <a:pt x="388" y="0"/>
                </a:cubicBezTo>
                <a:cubicBezTo>
                  <a:pt x="174" y="0"/>
                  <a:pt x="0" y="79"/>
                  <a:pt x="0" y="176"/>
                </a:cubicBezTo>
                <a:cubicBezTo>
                  <a:pt x="0" y="183"/>
                  <a:pt x="0" y="184"/>
                  <a:pt x="0" y="187"/>
                </a:cubicBezTo>
                <a:cubicBezTo>
                  <a:pt x="4" y="265"/>
                  <a:pt x="148" y="380"/>
                  <a:pt x="386" y="379"/>
                </a:cubicBezTo>
                <a:cubicBezTo>
                  <a:pt x="658" y="378"/>
                  <a:pt x="777" y="252"/>
                  <a:pt x="779" y="183"/>
                </a:cubicBezTo>
                <a:cubicBezTo>
                  <a:pt x="779" y="183"/>
                  <a:pt x="778" y="165"/>
                  <a:pt x="778" y="161"/>
                </a:cubicBez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" name="Picture 135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795588"/>
            <a:ext cx="2146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Oval 1354"/>
          <p:cNvSpPr>
            <a:spLocks noChangeArrowheads="1"/>
          </p:cNvSpPr>
          <p:nvPr/>
        </p:nvSpPr>
        <p:spPr bwMode="auto">
          <a:xfrm>
            <a:off x="1558925" y="2816225"/>
            <a:ext cx="2120900" cy="10922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5" name="Picture 1355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9575" y="2867025"/>
            <a:ext cx="18843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Oval 1356"/>
          <p:cNvSpPr>
            <a:spLocks noChangeArrowheads="1"/>
          </p:cNvSpPr>
          <p:nvPr/>
        </p:nvSpPr>
        <p:spPr bwMode="auto">
          <a:xfrm>
            <a:off x="1698625" y="2884488"/>
            <a:ext cx="1844675" cy="9398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Oval 1357"/>
          <p:cNvSpPr>
            <a:spLocks noChangeArrowheads="1"/>
          </p:cNvSpPr>
          <p:nvPr/>
        </p:nvSpPr>
        <p:spPr bwMode="auto">
          <a:xfrm>
            <a:off x="1838325" y="2952750"/>
            <a:ext cx="1565275" cy="781050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8" name="Picture 135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8025" y="3016250"/>
            <a:ext cx="12827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Oval 1359"/>
          <p:cNvSpPr>
            <a:spLocks noChangeArrowheads="1"/>
          </p:cNvSpPr>
          <p:nvPr/>
        </p:nvSpPr>
        <p:spPr bwMode="auto">
          <a:xfrm>
            <a:off x="1993900" y="3032125"/>
            <a:ext cx="1252537" cy="6223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0" name="Picture 136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9475" y="3103563"/>
            <a:ext cx="94456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Oval 1361"/>
          <p:cNvSpPr>
            <a:spLocks noChangeArrowheads="1"/>
          </p:cNvSpPr>
          <p:nvPr/>
        </p:nvSpPr>
        <p:spPr bwMode="auto">
          <a:xfrm>
            <a:off x="2163762" y="3116263"/>
            <a:ext cx="909638" cy="454025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" name="Picture 136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7150" y="3556000"/>
            <a:ext cx="41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Line 1363"/>
          <p:cNvSpPr>
            <a:spLocks noChangeShapeType="1"/>
          </p:cNvSpPr>
          <p:nvPr/>
        </p:nvSpPr>
        <p:spPr bwMode="auto">
          <a:xfrm flipH="1">
            <a:off x="2613025" y="3570288"/>
            <a:ext cx="7937" cy="33813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4" name="Picture 136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797175"/>
            <a:ext cx="33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365"/>
          <p:cNvSpPr>
            <a:spLocks noChangeShapeType="1"/>
          </p:cNvSpPr>
          <p:nvPr/>
        </p:nvSpPr>
        <p:spPr bwMode="auto">
          <a:xfrm>
            <a:off x="2611437" y="2816225"/>
            <a:ext cx="0" cy="3000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" name="Picture 136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3875" y="3327400"/>
            <a:ext cx="631825" cy="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Line 1367"/>
          <p:cNvSpPr>
            <a:spLocks noChangeShapeType="1"/>
          </p:cNvSpPr>
          <p:nvPr/>
        </p:nvSpPr>
        <p:spPr bwMode="auto">
          <a:xfrm>
            <a:off x="3079750" y="3343275"/>
            <a:ext cx="608012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" name="Picture 136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325813"/>
            <a:ext cx="633412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Line 1369"/>
          <p:cNvSpPr>
            <a:spLocks noChangeShapeType="1"/>
          </p:cNvSpPr>
          <p:nvPr/>
        </p:nvSpPr>
        <p:spPr bwMode="auto">
          <a:xfrm>
            <a:off x="1555750" y="3343275"/>
            <a:ext cx="608012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1370"/>
          <p:cNvSpPr>
            <a:spLocks noChangeShapeType="1"/>
          </p:cNvSpPr>
          <p:nvPr/>
        </p:nvSpPr>
        <p:spPr bwMode="auto">
          <a:xfrm flipH="1">
            <a:off x="1857375" y="3513138"/>
            <a:ext cx="454025" cy="2317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1" name="Picture 1371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5287" y="2963863"/>
            <a:ext cx="460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Line 1372"/>
          <p:cNvSpPr>
            <a:spLocks noChangeShapeType="1"/>
          </p:cNvSpPr>
          <p:nvPr/>
        </p:nvSpPr>
        <p:spPr bwMode="auto">
          <a:xfrm flipH="1">
            <a:off x="2952750" y="2978150"/>
            <a:ext cx="430212" cy="2159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3" name="Picture 137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8487" y="2949575"/>
            <a:ext cx="460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Line 1374"/>
          <p:cNvSpPr>
            <a:spLocks noChangeShapeType="1"/>
          </p:cNvSpPr>
          <p:nvPr/>
        </p:nvSpPr>
        <p:spPr bwMode="auto">
          <a:xfrm flipH="1" flipV="1">
            <a:off x="1884362" y="2963863"/>
            <a:ext cx="430213" cy="2159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1375"/>
          <p:cNvSpPr>
            <a:spLocks noChangeShapeType="1"/>
          </p:cNvSpPr>
          <p:nvPr/>
        </p:nvSpPr>
        <p:spPr bwMode="auto">
          <a:xfrm>
            <a:off x="2959100" y="3495675"/>
            <a:ext cx="454025" cy="2270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376"/>
          <p:cNvSpPr>
            <a:spLocks/>
          </p:cNvSpPr>
          <p:nvPr/>
        </p:nvSpPr>
        <p:spPr bwMode="auto">
          <a:xfrm>
            <a:off x="2616200" y="2816225"/>
            <a:ext cx="758825" cy="204788"/>
          </a:xfrm>
          <a:custGeom>
            <a:avLst/>
            <a:gdLst>
              <a:gd name="T0" fmla="*/ 0 w 277"/>
              <a:gd name="T1" fmla="*/ 0 h 75"/>
              <a:gd name="T2" fmla="*/ 1 w 277"/>
              <a:gd name="T3" fmla="*/ 23 h 75"/>
              <a:gd name="T4" fmla="*/ 246 w 277"/>
              <a:gd name="T5" fmla="*/ 75 h 75"/>
              <a:gd name="T6" fmla="*/ 277 w 277"/>
              <a:gd name="T7" fmla="*/ 58 h 75"/>
              <a:gd name="T8" fmla="*/ 0 w 277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" h="75">
                <a:moveTo>
                  <a:pt x="0" y="0"/>
                </a:moveTo>
                <a:cubicBezTo>
                  <a:pt x="0" y="0"/>
                  <a:pt x="1" y="15"/>
                  <a:pt x="1" y="23"/>
                </a:cubicBezTo>
                <a:cubicBezTo>
                  <a:pt x="44" y="23"/>
                  <a:pt x="149" y="27"/>
                  <a:pt x="246" y="75"/>
                </a:cubicBezTo>
                <a:cubicBezTo>
                  <a:pt x="260" y="67"/>
                  <a:pt x="277" y="58"/>
                  <a:pt x="277" y="58"/>
                </a:cubicBezTo>
                <a:cubicBezTo>
                  <a:pt x="277" y="58"/>
                  <a:pt x="174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7" name="Picture 137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2212" y="2573338"/>
            <a:ext cx="3206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Freeform 1378"/>
          <p:cNvSpPr>
            <a:spLocks/>
          </p:cNvSpPr>
          <p:nvPr/>
        </p:nvSpPr>
        <p:spPr bwMode="auto">
          <a:xfrm>
            <a:off x="2479675" y="2587625"/>
            <a:ext cx="287337" cy="830263"/>
          </a:xfrm>
          <a:custGeom>
            <a:avLst/>
            <a:gdLst>
              <a:gd name="T0" fmla="*/ 104 w 105"/>
              <a:gd name="T1" fmla="*/ 264 h 304"/>
              <a:gd name="T2" fmla="*/ 104 w 105"/>
              <a:gd name="T3" fmla="*/ 0 h 304"/>
              <a:gd name="T4" fmla="*/ 0 w 105"/>
              <a:gd name="T5" fmla="*/ 0 h 304"/>
              <a:gd name="T6" fmla="*/ 0 w 105"/>
              <a:gd name="T7" fmla="*/ 274 h 304"/>
              <a:gd name="T8" fmla="*/ 0 w 105"/>
              <a:gd name="T9" fmla="*/ 274 h 304"/>
              <a:gd name="T10" fmla="*/ 52 w 105"/>
              <a:gd name="T11" fmla="*/ 304 h 304"/>
              <a:gd name="T12" fmla="*/ 105 w 105"/>
              <a:gd name="T13" fmla="*/ 270 h 304"/>
              <a:gd name="T14" fmla="*/ 104 w 105"/>
              <a:gd name="T15" fmla="*/ 26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304">
                <a:moveTo>
                  <a:pt x="104" y="264"/>
                </a:moveTo>
                <a:cubicBezTo>
                  <a:pt x="104" y="0"/>
                  <a:pt x="104" y="0"/>
                  <a:pt x="1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4"/>
                  <a:pt x="0" y="274"/>
                  <a:pt x="0" y="274"/>
                </a:cubicBezTo>
                <a:cubicBezTo>
                  <a:pt x="0" y="274"/>
                  <a:pt x="0" y="274"/>
                  <a:pt x="0" y="274"/>
                </a:cubicBezTo>
                <a:cubicBezTo>
                  <a:pt x="3" y="291"/>
                  <a:pt x="25" y="304"/>
                  <a:pt x="52" y="304"/>
                </a:cubicBezTo>
                <a:cubicBezTo>
                  <a:pt x="81" y="304"/>
                  <a:pt x="105" y="289"/>
                  <a:pt x="105" y="270"/>
                </a:cubicBezTo>
                <a:cubicBezTo>
                  <a:pt x="105" y="268"/>
                  <a:pt x="104" y="266"/>
                  <a:pt x="104" y="264"/>
                </a:cubicBezTo>
                <a:close/>
              </a:path>
            </a:pathLst>
          </a:custGeom>
          <a:noFill/>
          <a:ln w="11113" cap="flat">
            <a:solidFill>
              <a:srgbClr val="A0BAB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9" name="Picture 1379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685925"/>
            <a:ext cx="21463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Freeform 1380"/>
          <p:cNvSpPr>
            <a:spLocks/>
          </p:cNvSpPr>
          <p:nvPr/>
        </p:nvSpPr>
        <p:spPr bwMode="auto">
          <a:xfrm>
            <a:off x="1555750" y="1704975"/>
            <a:ext cx="2135187" cy="1038225"/>
          </a:xfrm>
          <a:custGeom>
            <a:avLst/>
            <a:gdLst>
              <a:gd name="T0" fmla="*/ 778 w 779"/>
              <a:gd name="T1" fmla="*/ 161 h 380"/>
              <a:gd name="T2" fmla="*/ 388 w 779"/>
              <a:gd name="T3" fmla="*/ 0 h 380"/>
              <a:gd name="T4" fmla="*/ 0 w 779"/>
              <a:gd name="T5" fmla="*/ 176 h 380"/>
              <a:gd name="T6" fmla="*/ 0 w 779"/>
              <a:gd name="T7" fmla="*/ 187 h 380"/>
              <a:gd name="T8" fmla="*/ 386 w 779"/>
              <a:gd name="T9" fmla="*/ 379 h 380"/>
              <a:gd name="T10" fmla="*/ 779 w 779"/>
              <a:gd name="T11" fmla="*/ 183 h 380"/>
              <a:gd name="T12" fmla="*/ 778 w 779"/>
              <a:gd name="T13" fmla="*/ 161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9" h="380">
                <a:moveTo>
                  <a:pt x="778" y="161"/>
                </a:moveTo>
                <a:cubicBezTo>
                  <a:pt x="778" y="64"/>
                  <a:pt x="602" y="0"/>
                  <a:pt x="388" y="0"/>
                </a:cubicBezTo>
                <a:cubicBezTo>
                  <a:pt x="174" y="0"/>
                  <a:pt x="0" y="79"/>
                  <a:pt x="0" y="176"/>
                </a:cubicBezTo>
                <a:cubicBezTo>
                  <a:pt x="0" y="183"/>
                  <a:pt x="0" y="183"/>
                  <a:pt x="0" y="187"/>
                </a:cubicBezTo>
                <a:cubicBezTo>
                  <a:pt x="4" y="265"/>
                  <a:pt x="148" y="380"/>
                  <a:pt x="386" y="379"/>
                </a:cubicBezTo>
                <a:cubicBezTo>
                  <a:pt x="658" y="378"/>
                  <a:pt x="777" y="252"/>
                  <a:pt x="779" y="183"/>
                </a:cubicBezTo>
                <a:cubicBezTo>
                  <a:pt x="779" y="182"/>
                  <a:pt x="778" y="165"/>
                  <a:pt x="778" y="161"/>
                </a:cubicBez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1" name="Picture 1381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592263"/>
            <a:ext cx="214630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Oval 1382"/>
          <p:cNvSpPr>
            <a:spLocks noChangeArrowheads="1"/>
          </p:cNvSpPr>
          <p:nvPr/>
        </p:nvSpPr>
        <p:spPr bwMode="auto">
          <a:xfrm>
            <a:off x="1558925" y="1612900"/>
            <a:ext cx="2120900" cy="10922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" name="Picture 1383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662113"/>
            <a:ext cx="18843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Oval 1384"/>
          <p:cNvSpPr>
            <a:spLocks noChangeArrowheads="1"/>
          </p:cNvSpPr>
          <p:nvPr/>
        </p:nvSpPr>
        <p:spPr bwMode="auto">
          <a:xfrm>
            <a:off x="1698625" y="1681163"/>
            <a:ext cx="1844675" cy="938212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Oval 1385"/>
          <p:cNvSpPr>
            <a:spLocks noChangeArrowheads="1"/>
          </p:cNvSpPr>
          <p:nvPr/>
        </p:nvSpPr>
        <p:spPr bwMode="auto">
          <a:xfrm>
            <a:off x="1838325" y="1749425"/>
            <a:ext cx="1565275" cy="781050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6" name="Picture 1386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811338"/>
            <a:ext cx="12827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Oval 1387"/>
          <p:cNvSpPr>
            <a:spLocks noChangeArrowheads="1"/>
          </p:cNvSpPr>
          <p:nvPr/>
        </p:nvSpPr>
        <p:spPr bwMode="auto">
          <a:xfrm>
            <a:off x="1993900" y="1828800"/>
            <a:ext cx="1252537" cy="6223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" name="Picture 1388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9475" y="1898650"/>
            <a:ext cx="944562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Oval 1389"/>
          <p:cNvSpPr>
            <a:spLocks noChangeArrowheads="1"/>
          </p:cNvSpPr>
          <p:nvPr/>
        </p:nvSpPr>
        <p:spPr bwMode="auto">
          <a:xfrm>
            <a:off x="2163762" y="1912938"/>
            <a:ext cx="909638" cy="454025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" name="Picture 1390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7150" y="2352675"/>
            <a:ext cx="41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Line 1391"/>
          <p:cNvSpPr>
            <a:spLocks noChangeShapeType="1"/>
          </p:cNvSpPr>
          <p:nvPr/>
        </p:nvSpPr>
        <p:spPr bwMode="auto">
          <a:xfrm flipH="1">
            <a:off x="2613025" y="2366963"/>
            <a:ext cx="7937" cy="33813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" name="Picture 139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3975" y="1593850"/>
            <a:ext cx="333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Line 1393"/>
          <p:cNvSpPr>
            <a:spLocks noChangeShapeType="1"/>
          </p:cNvSpPr>
          <p:nvPr/>
        </p:nvSpPr>
        <p:spPr bwMode="auto">
          <a:xfrm>
            <a:off x="2611437" y="1612900"/>
            <a:ext cx="0" cy="3000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4" name="Picture 1394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3875" y="2122488"/>
            <a:ext cx="631825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Line 1395"/>
          <p:cNvSpPr>
            <a:spLocks noChangeShapeType="1"/>
          </p:cNvSpPr>
          <p:nvPr/>
        </p:nvSpPr>
        <p:spPr bwMode="auto">
          <a:xfrm>
            <a:off x="3079750" y="2139950"/>
            <a:ext cx="608012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6" name="Picture 1396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122488"/>
            <a:ext cx="633412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Line 1397"/>
          <p:cNvSpPr>
            <a:spLocks noChangeShapeType="1"/>
          </p:cNvSpPr>
          <p:nvPr/>
        </p:nvSpPr>
        <p:spPr bwMode="auto">
          <a:xfrm>
            <a:off x="1555750" y="2136775"/>
            <a:ext cx="608012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398"/>
          <p:cNvSpPr>
            <a:spLocks noChangeShapeType="1"/>
          </p:cNvSpPr>
          <p:nvPr/>
        </p:nvSpPr>
        <p:spPr bwMode="auto">
          <a:xfrm flipH="1">
            <a:off x="1857375" y="2308225"/>
            <a:ext cx="454025" cy="23336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9" name="Picture 1399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5287" y="1758950"/>
            <a:ext cx="460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Line 1400"/>
          <p:cNvSpPr>
            <a:spLocks noChangeShapeType="1"/>
          </p:cNvSpPr>
          <p:nvPr/>
        </p:nvSpPr>
        <p:spPr bwMode="auto">
          <a:xfrm flipH="1">
            <a:off x="2952750" y="1773238"/>
            <a:ext cx="430212" cy="214312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1" name="Picture 1401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8487" y="1744663"/>
            <a:ext cx="460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Line 1402"/>
          <p:cNvSpPr>
            <a:spLocks noChangeShapeType="1"/>
          </p:cNvSpPr>
          <p:nvPr/>
        </p:nvSpPr>
        <p:spPr bwMode="auto">
          <a:xfrm flipH="1" flipV="1">
            <a:off x="1884362" y="1760538"/>
            <a:ext cx="430213" cy="2127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1403"/>
          <p:cNvSpPr>
            <a:spLocks noChangeShapeType="1"/>
          </p:cNvSpPr>
          <p:nvPr/>
        </p:nvSpPr>
        <p:spPr bwMode="auto">
          <a:xfrm>
            <a:off x="2959100" y="2292350"/>
            <a:ext cx="454025" cy="2270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1404"/>
          <p:cNvSpPr>
            <a:spLocks/>
          </p:cNvSpPr>
          <p:nvPr/>
        </p:nvSpPr>
        <p:spPr bwMode="auto">
          <a:xfrm>
            <a:off x="2616200" y="1612900"/>
            <a:ext cx="758825" cy="204788"/>
          </a:xfrm>
          <a:custGeom>
            <a:avLst/>
            <a:gdLst>
              <a:gd name="T0" fmla="*/ 0 w 277"/>
              <a:gd name="T1" fmla="*/ 0 h 75"/>
              <a:gd name="T2" fmla="*/ 1 w 277"/>
              <a:gd name="T3" fmla="*/ 23 h 75"/>
              <a:gd name="T4" fmla="*/ 246 w 277"/>
              <a:gd name="T5" fmla="*/ 75 h 75"/>
              <a:gd name="T6" fmla="*/ 277 w 277"/>
              <a:gd name="T7" fmla="*/ 58 h 75"/>
              <a:gd name="T8" fmla="*/ 0 w 277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" h="75">
                <a:moveTo>
                  <a:pt x="0" y="0"/>
                </a:moveTo>
                <a:cubicBezTo>
                  <a:pt x="0" y="0"/>
                  <a:pt x="1" y="15"/>
                  <a:pt x="1" y="23"/>
                </a:cubicBezTo>
                <a:cubicBezTo>
                  <a:pt x="44" y="23"/>
                  <a:pt x="149" y="27"/>
                  <a:pt x="246" y="75"/>
                </a:cubicBezTo>
                <a:cubicBezTo>
                  <a:pt x="260" y="67"/>
                  <a:pt x="277" y="58"/>
                  <a:pt x="277" y="58"/>
                </a:cubicBezTo>
                <a:cubicBezTo>
                  <a:pt x="277" y="58"/>
                  <a:pt x="174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5" name="Picture 1405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2212" y="1400175"/>
            <a:ext cx="3206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Freeform 1406"/>
          <p:cNvSpPr>
            <a:spLocks/>
          </p:cNvSpPr>
          <p:nvPr/>
        </p:nvSpPr>
        <p:spPr bwMode="auto">
          <a:xfrm>
            <a:off x="2479675" y="1412875"/>
            <a:ext cx="287337" cy="838200"/>
          </a:xfrm>
          <a:custGeom>
            <a:avLst/>
            <a:gdLst>
              <a:gd name="T0" fmla="*/ 104 w 105"/>
              <a:gd name="T1" fmla="*/ 269 h 307"/>
              <a:gd name="T2" fmla="*/ 104 w 105"/>
              <a:gd name="T3" fmla="*/ 0 h 307"/>
              <a:gd name="T4" fmla="*/ 0 w 105"/>
              <a:gd name="T5" fmla="*/ 0 h 307"/>
              <a:gd name="T6" fmla="*/ 0 w 105"/>
              <a:gd name="T7" fmla="*/ 269 h 307"/>
              <a:gd name="T8" fmla="*/ 0 w 105"/>
              <a:gd name="T9" fmla="*/ 273 h 307"/>
              <a:gd name="T10" fmla="*/ 52 w 105"/>
              <a:gd name="T11" fmla="*/ 307 h 307"/>
              <a:gd name="T12" fmla="*/ 105 w 105"/>
              <a:gd name="T13" fmla="*/ 273 h 307"/>
              <a:gd name="T14" fmla="*/ 104 w 105"/>
              <a:gd name="T15" fmla="*/ 269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307">
                <a:moveTo>
                  <a:pt x="104" y="269"/>
                </a:moveTo>
                <a:cubicBezTo>
                  <a:pt x="104" y="0"/>
                  <a:pt x="104" y="0"/>
                  <a:pt x="1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71"/>
                  <a:pt x="0" y="272"/>
                  <a:pt x="0" y="273"/>
                </a:cubicBezTo>
                <a:cubicBezTo>
                  <a:pt x="0" y="292"/>
                  <a:pt x="23" y="307"/>
                  <a:pt x="52" y="307"/>
                </a:cubicBezTo>
                <a:cubicBezTo>
                  <a:pt x="81" y="307"/>
                  <a:pt x="105" y="292"/>
                  <a:pt x="105" y="273"/>
                </a:cubicBezTo>
                <a:cubicBezTo>
                  <a:pt x="105" y="272"/>
                  <a:pt x="105" y="271"/>
                  <a:pt x="104" y="269"/>
                </a:cubicBezTo>
                <a:close/>
              </a:path>
            </a:pathLst>
          </a:custGeom>
          <a:noFill/>
          <a:ln w="11113" cap="flat">
            <a:solidFill>
              <a:srgbClr val="A0BAB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1407"/>
          <p:cNvSpPr>
            <a:spLocks/>
          </p:cNvSpPr>
          <p:nvPr/>
        </p:nvSpPr>
        <p:spPr bwMode="auto">
          <a:xfrm>
            <a:off x="2351087" y="1339850"/>
            <a:ext cx="550863" cy="284163"/>
          </a:xfrm>
          <a:custGeom>
            <a:avLst/>
            <a:gdLst>
              <a:gd name="T0" fmla="*/ 199 w 201"/>
              <a:gd name="T1" fmla="*/ 55 h 104"/>
              <a:gd name="T2" fmla="*/ 94 w 201"/>
              <a:gd name="T3" fmla="*/ 104 h 104"/>
              <a:gd name="T4" fmla="*/ 0 w 201"/>
              <a:gd name="T5" fmla="*/ 52 h 104"/>
              <a:gd name="T6" fmla="*/ 94 w 201"/>
              <a:gd name="T7" fmla="*/ 0 h 104"/>
              <a:gd name="T8" fmla="*/ 199 w 201"/>
              <a:gd name="T9" fmla="*/ 5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04">
                <a:moveTo>
                  <a:pt x="199" y="55"/>
                </a:moveTo>
                <a:cubicBezTo>
                  <a:pt x="201" y="95"/>
                  <a:pt x="146" y="104"/>
                  <a:pt x="94" y="104"/>
                </a:cubicBezTo>
                <a:cubicBezTo>
                  <a:pt x="42" y="104"/>
                  <a:pt x="0" y="81"/>
                  <a:pt x="0" y="52"/>
                </a:cubicBezTo>
                <a:cubicBezTo>
                  <a:pt x="0" y="23"/>
                  <a:pt x="42" y="0"/>
                  <a:pt x="94" y="0"/>
                </a:cubicBezTo>
                <a:cubicBezTo>
                  <a:pt x="146" y="0"/>
                  <a:pt x="198" y="26"/>
                  <a:pt x="199" y="55"/>
                </a:cubicBez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8" name="Picture 1408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2037" y="1323975"/>
            <a:ext cx="5842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Freeform 1409"/>
          <p:cNvSpPr>
            <a:spLocks/>
          </p:cNvSpPr>
          <p:nvPr/>
        </p:nvSpPr>
        <p:spPr bwMode="auto">
          <a:xfrm>
            <a:off x="2347912" y="1328738"/>
            <a:ext cx="550863" cy="280987"/>
          </a:xfrm>
          <a:custGeom>
            <a:avLst/>
            <a:gdLst>
              <a:gd name="T0" fmla="*/ 199 w 201"/>
              <a:gd name="T1" fmla="*/ 54 h 103"/>
              <a:gd name="T2" fmla="*/ 94 w 201"/>
              <a:gd name="T3" fmla="*/ 103 h 103"/>
              <a:gd name="T4" fmla="*/ 0 w 201"/>
              <a:gd name="T5" fmla="*/ 51 h 103"/>
              <a:gd name="T6" fmla="*/ 94 w 201"/>
              <a:gd name="T7" fmla="*/ 0 h 103"/>
              <a:gd name="T8" fmla="*/ 199 w 201"/>
              <a:gd name="T9" fmla="*/ 5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03">
                <a:moveTo>
                  <a:pt x="199" y="54"/>
                </a:moveTo>
                <a:cubicBezTo>
                  <a:pt x="201" y="94"/>
                  <a:pt x="146" y="103"/>
                  <a:pt x="94" y="103"/>
                </a:cubicBezTo>
                <a:cubicBezTo>
                  <a:pt x="42" y="103"/>
                  <a:pt x="0" y="80"/>
                  <a:pt x="0" y="51"/>
                </a:cubicBezTo>
                <a:cubicBezTo>
                  <a:pt x="0" y="23"/>
                  <a:pt x="42" y="0"/>
                  <a:pt x="94" y="0"/>
                </a:cubicBezTo>
                <a:cubicBezTo>
                  <a:pt x="146" y="0"/>
                  <a:pt x="198" y="26"/>
                  <a:pt x="199" y="54"/>
                </a:cubicBez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0" name="Picture 1410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319213"/>
            <a:ext cx="33655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Freeform 1411"/>
          <p:cNvSpPr>
            <a:spLocks/>
          </p:cNvSpPr>
          <p:nvPr/>
        </p:nvSpPr>
        <p:spPr bwMode="auto">
          <a:xfrm>
            <a:off x="2462212" y="1335088"/>
            <a:ext cx="301625" cy="130175"/>
          </a:xfrm>
          <a:custGeom>
            <a:avLst/>
            <a:gdLst>
              <a:gd name="T0" fmla="*/ 110 w 110"/>
              <a:gd name="T1" fmla="*/ 25 h 48"/>
              <a:gd name="T2" fmla="*/ 55 w 110"/>
              <a:gd name="T3" fmla="*/ 48 h 48"/>
              <a:gd name="T4" fmla="*/ 0 w 110"/>
              <a:gd name="T5" fmla="*/ 25 h 48"/>
              <a:gd name="T6" fmla="*/ 55 w 110"/>
              <a:gd name="T7" fmla="*/ 0 h 48"/>
              <a:gd name="T8" fmla="*/ 110 w 110"/>
              <a:gd name="T9" fmla="*/ 2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48">
                <a:moveTo>
                  <a:pt x="110" y="25"/>
                </a:moveTo>
                <a:cubicBezTo>
                  <a:pt x="110" y="38"/>
                  <a:pt x="86" y="48"/>
                  <a:pt x="55" y="48"/>
                </a:cubicBezTo>
                <a:cubicBezTo>
                  <a:pt x="25" y="48"/>
                  <a:pt x="0" y="38"/>
                  <a:pt x="0" y="25"/>
                </a:cubicBezTo>
                <a:cubicBezTo>
                  <a:pt x="0" y="12"/>
                  <a:pt x="24" y="0"/>
                  <a:pt x="55" y="0"/>
                </a:cubicBezTo>
                <a:cubicBezTo>
                  <a:pt x="85" y="0"/>
                  <a:pt x="110" y="12"/>
                  <a:pt x="110" y="25"/>
                </a:cubicBez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2" name="Picture 1412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6825" y="1343025"/>
            <a:ext cx="15557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Oval 1413"/>
          <p:cNvSpPr>
            <a:spLocks noChangeArrowheads="1"/>
          </p:cNvSpPr>
          <p:nvPr/>
        </p:nvSpPr>
        <p:spPr bwMode="auto">
          <a:xfrm>
            <a:off x="2552700" y="1358900"/>
            <a:ext cx="123825" cy="65088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1414"/>
          <p:cNvSpPr>
            <a:spLocks noChangeShapeType="1"/>
          </p:cNvSpPr>
          <p:nvPr/>
        </p:nvSpPr>
        <p:spPr bwMode="auto">
          <a:xfrm flipV="1">
            <a:off x="1849437" y="2149475"/>
            <a:ext cx="1588" cy="2408238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1415"/>
          <p:cNvSpPr>
            <a:spLocks noChangeShapeType="1"/>
          </p:cNvSpPr>
          <p:nvPr/>
        </p:nvSpPr>
        <p:spPr bwMode="auto">
          <a:xfrm flipV="1">
            <a:off x="2001837" y="2149475"/>
            <a:ext cx="0" cy="24003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1416"/>
          <p:cNvSpPr>
            <a:spLocks noChangeShapeType="1"/>
          </p:cNvSpPr>
          <p:nvPr/>
        </p:nvSpPr>
        <p:spPr bwMode="auto">
          <a:xfrm flipH="1" flipV="1">
            <a:off x="3240087" y="2136774"/>
            <a:ext cx="6350" cy="2386011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1417"/>
          <p:cNvSpPr>
            <a:spLocks noChangeShapeType="1"/>
          </p:cNvSpPr>
          <p:nvPr/>
        </p:nvSpPr>
        <p:spPr bwMode="auto">
          <a:xfrm flipV="1">
            <a:off x="3395660" y="2131219"/>
            <a:ext cx="7939" cy="240903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418"/>
          <p:cNvSpPr>
            <a:spLocks noChangeShapeType="1"/>
          </p:cNvSpPr>
          <p:nvPr/>
        </p:nvSpPr>
        <p:spPr bwMode="auto">
          <a:xfrm>
            <a:off x="1239837" y="2149475"/>
            <a:ext cx="609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Rectangle 1419"/>
          <p:cNvSpPr>
            <a:spLocks noChangeArrowheads="1"/>
          </p:cNvSpPr>
          <p:nvPr/>
        </p:nvSpPr>
        <p:spPr bwMode="auto">
          <a:xfrm>
            <a:off x="332362" y="2705163"/>
            <a:ext cx="8544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Cylinder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" name="Oval 1420"/>
          <p:cNvSpPr>
            <a:spLocks noChangeArrowheads="1"/>
          </p:cNvSpPr>
          <p:nvPr/>
        </p:nvSpPr>
        <p:spPr bwMode="auto">
          <a:xfrm>
            <a:off x="1849437" y="2073275"/>
            <a:ext cx="152400" cy="152400"/>
          </a:xfrm>
          <a:prstGeom prst="ellipse">
            <a:avLst/>
          </a:prstGeom>
          <a:solidFill>
            <a:srgbClr val="000000"/>
          </a:solidFill>
          <a:ln w="1587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Oval 1421"/>
          <p:cNvSpPr>
            <a:spLocks noChangeArrowheads="1"/>
          </p:cNvSpPr>
          <p:nvPr/>
        </p:nvSpPr>
        <p:spPr bwMode="auto">
          <a:xfrm>
            <a:off x="1849437" y="3216275"/>
            <a:ext cx="152400" cy="152400"/>
          </a:xfrm>
          <a:prstGeom prst="ellipse">
            <a:avLst/>
          </a:prstGeom>
          <a:solidFill>
            <a:srgbClr val="000000"/>
          </a:solidFill>
          <a:ln w="1587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422"/>
          <p:cNvSpPr>
            <a:spLocks noChangeShapeType="1"/>
          </p:cNvSpPr>
          <p:nvPr/>
        </p:nvSpPr>
        <p:spPr bwMode="auto">
          <a:xfrm flipH="1">
            <a:off x="1720850" y="2122488"/>
            <a:ext cx="1016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Rectangle 1423"/>
          <p:cNvSpPr>
            <a:spLocks noChangeArrowheads="1"/>
          </p:cNvSpPr>
          <p:nvPr/>
        </p:nvSpPr>
        <p:spPr bwMode="auto">
          <a:xfrm>
            <a:off x="584200" y="2039938"/>
            <a:ext cx="594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Head 0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Oval 1424"/>
          <p:cNvSpPr>
            <a:spLocks noChangeArrowheads="1"/>
          </p:cNvSpPr>
          <p:nvPr/>
        </p:nvSpPr>
        <p:spPr bwMode="auto">
          <a:xfrm>
            <a:off x="1849437" y="4435475"/>
            <a:ext cx="152400" cy="152400"/>
          </a:xfrm>
          <a:prstGeom prst="ellipse">
            <a:avLst/>
          </a:prstGeom>
          <a:solidFill>
            <a:srgbClr val="000000"/>
          </a:solidFill>
          <a:ln w="1587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426"/>
          <p:cNvSpPr>
            <a:spLocks noChangeShapeType="1"/>
          </p:cNvSpPr>
          <p:nvPr/>
        </p:nvSpPr>
        <p:spPr bwMode="auto">
          <a:xfrm>
            <a:off x="1239837" y="2835275"/>
            <a:ext cx="609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7" name="Line 1427"/>
          <p:cNvSpPr>
            <a:spLocks noChangeShapeType="1"/>
          </p:cNvSpPr>
          <p:nvPr/>
        </p:nvSpPr>
        <p:spPr bwMode="auto">
          <a:xfrm flipH="1">
            <a:off x="2992437" y="1311275"/>
            <a:ext cx="22860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8" name="Line 1428"/>
          <p:cNvSpPr>
            <a:spLocks noChangeShapeType="1"/>
          </p:cNvSpPr>
          <p:nvPr/>
        </p:nvSpPr>
        <p:spPr bwMode="auto">
          <a:xfrm flipH="1">
            <a:off x="3221037" y="1311275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9" name="Rectangle 1429"/>
          <p:cNvSpPr>
            <a:spLocks noChangeArrowheads="1"/>
          </p:cNvSpPr>
          <p:nvPr/>
        </p:nvSpPr>
        <p:spPr bwMode="auto">
          <a:xfrm>
            <a:off x="3656012" y="1219200"/>
            <a:ext cx="6905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Sector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8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1" name="AutoShape 1432"/>
          <p:cNvSpPr>
            <a:spLocks noChangeAspect="1" noChangeArrowheads="1" noTextEdit="1"/>
          </p:cNvSpPr>
          <p:nvPr/>
        </p:nvSpPr>
        <p:spPr bwMode="auto">
          <a:xfrm>
            <a:off x="5803901" y="1055751"/>
            <a:ext cx="2154238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0" name="Picture 14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4700" y="4149726"/>
            <a:ext cx="21463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" name="Freeform 1462"/>
          <p:cNvSpPr>
            <a:spLocks/>
          </p:cNvSpPr>
          <p:nvPr/>
        </p:nvSpPr>
        <p:spPr bwMode="auto">
          <a:xfrm>
            <a:off x="5861050" y="4168776"/>
            <a:ext cx="2135188" cy="1036638"/>
          </a:xfrm>
          <a:custGeom>
            <a:avLst/>
            <a:gdLst>
              <a:gd name="T0" fmla="*/ 778 w 779"/>
              <a:gd name="T1" fmla="*/ 161 h 380"/>
              <a:gd name="T2" fmla="*/ 388 w 779"/>
              <a:gd name="T3" fmla="*/ 0 h 380"/>
              <a:gd name="T4" fmla="*/ 0 w 779"/>
              <a:gd name="T5" fmla="*/ 176 h 380"/>
              <a:gd name="T6" fmla="*/ 0 w 779"/>
              <a:gd name="T7" fmla="*/ 187 h 380"/>
              <a:gd name="T8" fmla="*/ 386 w 779"/>
              <a:gd name="T9" fmla="*/ 379 h 380"/>
              <a:gd name="T10" fmla="*/ 779 w 779"/>
              <a:gd name="T11" fmla="*/ 183 h 380"/>
              <a:gd name="T12" fmla="*/ 778 w 779"/>
              <a:gd name="T13" fmla="*/ 161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9" h="380">
                <a:moveTo>
                  <a:pt x="778" y="161"/>
                </a:moveTo>
                <a:cubicBezTo>
                  <a:pt x="778" y="64"/>
                  <a:pt x="602" y="0"/>
                  <a:pt x="388" y="0"/>
                </a:cubicBezTo>
                <a:cubicBezTo>
                  <a:pt x="174" y="0"/>
                  <a:pt x="0" y="79"/>
                  <a:pt x="0" y="176"/>
                </a:cubicBezTo>
                <a:cubicBezTo>
                  <a:pt x="0" y="183"/>
                  <a:pt x="0" y="184"/>
                  <a:pt x="0" y="187"/>
                </a:cubicBezTo>
                <a:cubicBezTo>
                  <a:pt x="4" y="265"/>
                  <a:pt x="148" y="380"/>
                  <a:pt x="386" y="379"/>
                </a:cubicBezTo>
                <a:cubicBezTo>
                  <a:pt x="658" y="378"/>
                  <a:pt x="777" y="252"/>
                  <a:pt x="779" y="183"/>
                </a:cubicBezTo>
                <a:cubicBezTo>
                  <a:pt x="779" y="183"/>
                  <a:pt x="778" y="165"/>
                  <a:pt x="778" y="161"/>
                </a:cubicBez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2" name="Picture 146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4700" y="4054476"/>
            <a:ext cx="2146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Oval 1464"/>
          <p:cNvSpPr>
            <a:spLocks noChangeArrowheads="1"/>
          </p:cNvSpPr>
          <p:nvPr/>
        </p:nvSpPr>
        <p:spPr bwMode="auto">
          <a:xfrm>
            <a:off x="5864225" y="4075113"/>
            <a:ext cx="2120900" cy="10922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" name="Picture 146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125913"/>
            <a:ext cx="18843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Oval 1466"/>
          <p:cNvSpPr>
            <a:spLocks noChangeArrowheads="1"/>
          </p:cNvSpPr>
          <p:nvPr/>
        </p:nvSpPr>
        <p:spPr bwMode="auto">
          <a:xfrm>
            <a:off x="6003925" y="4143376"/>
            <a:ext cx="1844675" cy="9398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Oval 1467"/>
          <p:cNvSpPr>
            <a:spLocks noChangeArrowheads="1"/>
          </p:cNvSpPr>
          <p:nvPr/>
        </p:nvSpPr>
        <p:spPr bwMode="auto">
          <a:xfrm>
            <a:off x="6143625" y="4211638"/>
            <a:ext cx="1565275" cy="781050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7" name="Picture 146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3325" y="4275138"/>
            <a:ext cx="12827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Oval 1469"/>
          <p:cNvSpPr>
            <a:spLocks noChangeArrowheads="1"/>
          </p:cNvSpPr>
          <p:nvPr/>
        </p:nvSpPr>
        <p:spPr bwMode="auto">
          <a:xfrm>
            <a:off x="6299200" y="4291013"/>
            <a:ext cx="1252538" cy="6223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9" name="Picture 147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4775" y="4362451"/>
            <a:ext cx="9445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Oval 1471"/>
          <p:cNvSpPr>
            <a:spLocks noChangeArrowheads="1"/>
          </p:cNvSpPr>
          <p:nvPr/>
        </p:nvSpPr>
        <p:spPr bwMode="auto">
          <a:xfrm>
            <a:off x="6469063" y="4376738"/>
            <a:ext cx="909638" cy="452438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1" name="Picture 147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2450" y="4814888"/>
            <a:ext cx="41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Line 1473"/>
          <p:cNvSpPr>
            <a:spLocks noChangeShapeType="1"/>
          </p:cNvSpPr>
          <p:nvPr/>
        </p:nvSpPr>
        <p:spPr bwMode="auto">
          <a:xfrm flipH="1">
            <a:off x="6918325" y="4829176"/>
            <a:ext cx="7938" cy="3381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3" name="Picture 147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9275" y="4057651"/>
            <a:ext cx="333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" name="Line 1475"/>
          <p:cNvSpPr>
            <a:spLocks noChangeShapeType="1"/>
          </p:cNvSpPr>
          <p:nvPr/>
        </p:nvSpPr>
        <p:spPr bwMode="auto">
          <a:xfrm>
            <a:off x="6916738" y="4075113"/>
            <a:ext cx="0" cy="3016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5" name="Picture 147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9175" y="4586288"/>
            <a:ext cx="631825" cy="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" name="Line 1477"/>
          <p:cNvSpPr>
            <a:spLocks noChangeShapeType="1"/>
          </p:cNvSpPr>
          <p:nvPr/>
        </p:nvSpPr>
        <p:spPr bwMode="auto">
          <a:xfrm>
            <a:off x="7385050" y="4602163"/>
            <a:ext cx="60801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7" name="Picture 147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4700" y="4584701"/>
            <a:ext cx="633413" cy="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Line 1479"/>
          <p:cNvSpPr>
            <a:spLocks noChangeShapeType="1"/>
          </p:cNvSpPr>
          <p:nvPr/>
        </p:nvSpPr>
        <p:spPr bwMode="auto">
          <a:xfrm>
            <a:off x="5861050" y="4602163"/>
            <a:ext cx="60801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1480"/>
          <p:cNvSpPr>
            <a:spLocks noChangeShapeType="1"/>
          </p:cNvSpPr>
          <p:nvPr/>
        </p:nvSpPr>
        <p:spPr bwMode="auto">
          <a:xfrm flipH="1">
            <a:off x="6162675" y="4772026"/>
            <a:ext cx="454025" cy="2317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0" name="Picture 148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0588" y="4222751"/>
            <a:ext cx="460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Line 1482"/>
          <p:cNvSpPr>
            <a:spLocks noChangeShapeType="1"/>
          </p:cNvSpPr>
          <p:nvPr/>
        </p:nvSpPr>
        <p:spPr bwMode="auto">
          <a:xfrm flipH="1">
            <a:off x="7258050" y="4237038"/>
            <a:ext cx="430213" cy="2159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2" name="Picture 148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3788" y="4208463"/>
            <a:ext cx="460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" name="Line 1484"/>
          <p:cNvSpPr>
            <a:spLocks noChangeShapeType="1"/>
          </p:cNvSpPr>
          <p:nvPr/>
        </p:nvSpPr>
        <p:spPr bwMode="auto">
          <a:xfrm flipH="1" flipV="1">
            <a:off x="6189663" y="4222751"/>
            <a:ext cx="430213" cy="2159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1485"/>
          <p:cNvSpPr>
            <a:spLocks noChangeShapeType="1"/>
          </p:cNvSpPr>
          <p:nvPr/>
        </p:nvSpPr>
        <p:spPr bwMode="auto">
          <a:xfrm>
            <a:off x="7264400" y="4756151"/>
            <a:ext cx="454025" cy="2254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1486"/>
          <p:cNvSpPr>
            <a:spLocks/>
          </p:cNvSpPr>
          <p:nvPr/>
        </p:nvSpPr>
        <p:spPr bwMode="auto">
          <a:xfrm>
            <a:off x="6921500" y="4075113"/>
            <a:ext cx="758825" cy="204788"/>
          </a:xfrm>
          <a:custGeom>
            <a:avLst/>
            <a:gdLst>
              <a:gd name="T0" fmla="*/ 0 w 277"/>
              <a:gd name="T1" fmla="*/ 0 h 75"/>
              <a:gd name="T2" fmla="*/ 1 w 277"/>
              <a:gd name="T3" fmla="*/ 23 h 75"/>
              <a:gd name="T4" fmla="*/ 246 w 277"/>
              <a:gd name="T5" fmla="*/ 75 h 75"/>
              <a:gd name="T6" fmla="*/ 277 w 277"/>
              <a:gd name="T7" fmla="*/ 58 h 75"/>
              <a:gd name="T8" fmla="*/ 0 w 277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" h="75">
                <a:moveTo>
                  <a:pt x="0" y="0"/>
                </a:moveTo>
                <a:cubicBezTo>
                  <a:pt x="0" y="0"/>
                  <a:pt x="1" y="15"/>
                  <a:pt x="1" y="23"/>
                </a:cubicBezTo>
                <a:cubicBezTo>
                  <a:pt x="44" y="23"/>
                  <a:pt x="149" y="27"/>
                  <a:pt x="246" y="75"/>
                </a:cubicBezTo>
                <a:cubicBezTo>
                  <a:pt x="260" y="67"/>
                  <a:pt x="277" y="58"/>
                  <a:pt x="277" y="58"/>
                </a:cubicBezTo>
                <a:cubicBezTo>
                  <a:pt x="277" y="58"/>
                  <a:pt x="174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6" name="Picture 148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7513" y="3835401"/>
            <a:ext cx="3206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Freeform 1488"/>
          <p:cNvSpPr>
            <a:spLocks/>
          </p:cNvSpPr>
          <p:nvPr/>
        </p:nvSpPr>
        <p:spPr bwMode="auto">
          <a:xfrm>
            <a:off x="6784975" y="3849688"/>
            <a:ext cx="287338" cy="828675"/>
          </a:xfrm>
          <a:custGeom>
            <a:avLst/>
            <a:gdLst>
              <a:gd name="T0" fmla="*/ 104 w 105"/>
              <a:gd name="T1" fmla="*/ 264 h 304"/>
              <a:gd name="T2" fmla="*/ 104 w 105"/>
              <a:gd name="T3" fmla="*/ 0 h 304"/>
              <a:gd name="T4" fmla="*/ 0 w 105"/>
              <a:gd name="T5" fmla="*/ 0 h 304"/>
              <a:gd name="T6" fmla="*/ 0 w 105"/>
              <a:gd name="T7" fmla="*/ 274 h 304"/>
              <a:gd name="T8" fmla="*/ 0 w 105"/>
              <a:gd name="T9" fmla="*/ 274 h 304"/>
              <a:gd name="T10" fmla="*/ 52 w 105"/>
              <a:gd name="T11" fmla="*/ 304 h 304"/>
              <a:gd name="T12" fmla="*/ 105 w 105"/>
              <a:gd name="T13" fmla="*/ 270 h 304"/>
              <a:gd name="T14" fmla="*/ 104 w 105"/>
              <a:gd name="T15" fmla="*/ 26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304">
                <a:moveTo>
                  <a:pt x="104" y="264"/>
                </a:moveTo>
                <a:cubicBezTo>
                  <a:pt x="104" y="0"/>
                  <a:pt x="104" y="0"/>
                  <a:pt x="1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4"/>
                  <a:pt x="0" y="274"/>
                  <a:pt x="0" y="274"/>
                </a:cubicBezTo>
                <a:cubicBezTo>
                  <a:pt x="0" y="274"/>
                  <a:pt x="0" y="274"/>
                  <a:pt x="0" y="274"/>
                </a:cubicBezTo>
                <a:cubicBezTo>
                  <a:pt x="3" y="291"/>
                  <a:pt x="25" y="304"/>
                  <a:pt x="52" y="304"/>
                </a:cubicBezTo>
                <a:cubicBezTo>
                  <a:pt x="81" y="304"/>
                  <a:pt x="105" y="289"/>
                  <a:pt x="105" y="270"/>
                </a:cubicBezTo>
                <a:cubicBezTo>
                  <a:pt x="105" y="268"/>
                  <a:pt x="104" y="266"/>
                  <a:pt x="104" y="264"/>
                </a:cubicBezTo>
                <a:close/>
              </a:path>
            </a:pathLst>
          </a:custGeom>
          <a:noFill/>
          <a:ln w="11113" cap="flat">
            <a:solidFill>
              <a:srgbClr val="A0BAB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8" name="Picture 148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4700" y="2954338"/>
            <a:ext cx="21463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Freeform 1490"/>
          <p:cNvSpPr>
            <a:spLocks/>
          </p:cNvSpPr>
          <p:nvPr/>
        </p:nvSpPr>
        <p:spPr bwMode="auto">
          <a:xfrm>
            <a:off x="5861050" y="2973388"/>
            <a:ext cx="2135188" cy="1036638"/>
          </a:xfrm>
          <a:custGeom>
            <a:avLst/>
            <a:gdLst>
              <a:gd name="T0" fmla="*/ 778 w 779"/>
              <a:gd name="T1" fmla="*/ 161 h 380"/>
              <a:gd name="T2" fmla="*/ 388 w 779"/>
              <a:gd name="T3" fmla="*/ 0 h 380"/>
              <a:gd name="T4" fmla="*/ 0 w 779"/>
              <a:gd name="T5" fmla="*/ 176 h 380"/>
              <a:gd name="T6" fmla="*/ 0 w 779"/>
              <a:gd name="T7" fmla="*/ 187 h 380"/>
              <a:gd name="T8" fmla="*/ 386 w 779"/>
              <a:gd name="T9" fmla="*/ 379 h 380"/>
              <a:gd name="T10" fmla="*/ 779 w 779"/>
              <a:gd name="T11" fmla="*/ 183 h 380"/>
              <a:gd name="T12" fmla="*/ 778 w 779"/>
              <a:gd name="T13" fmla="*/ 161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9" h="380">
                <a:moveTo>
                  <a:pt x="778" y="161"/>
                </a:moveTo>
                <a:cubicBezTo>
                  <a:pt x="778" y="64"/>
                  <a:pt x="602" y="0"/>
                  <a:pt x="388" y="0"/>
                </a:cubicBezTo>
                <a:cubicBezTo>
                  <a:pt x="174" y="0"/>
                  <a:pt x="0" y="79"/>
                  <a:pt x="0" y="176"/>
                </a:cubicBezTo>
                <a:cubicBezTo>
                  <a:pt x="0" y="183"/>
                  <a:pt x="0" y="184"/>
                  <a:pt x="0" y="187"/>
                </a:cubicBezTo>
                <a:cubicBezTo>
                  <a:pt x="4" y="265"/>
                  <a:pt x="148" y="380"/>
                  <a:pt x="386" y="379"/>
                </a:cubicBezTo>
                <a:cubicBezTo>
                  <a:pt x="658" y="378"/>
                  <a:pt x="777" y="252"/>
                  <a:pt x="779" y="183"/>
                </a:cubicBezTo>
                <a:cubicBezTo>
                  <a:pt x="779" y="183"/>
                  <a:pt x="778" y="165"/>
                  <a:pt x="778" y="161"/>
                </a:cubicBez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0" name="Picture 149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4700" y="2859088"/>
            <a:ext cx="2146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Oval 1492"/>
          <p:cNvSpPr>
            <a:spLocks noChangeArrowheads="1"/>
          </p:cNvSpPr>
          <p:nvPr/>
        </p:nvSpPr>
        <p:spPr bwMode="auto">
          <a:xfrm>
            <a:off x="5864225" y="2879726"/>
            <a:ext cx="2120900" cy="10922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2" name="Picture 149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4875" y="2930526"/>
            <a:ext cx="18843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Oval 1494"/>
          <p:cNvSpPr>
            <a:spLocks noChangeArrowheads="1"/>
          </p:cNvSpPr>
          <p:nvPr/>
        </p:nvSpPr>
        <p:spPr bwMode="auto">
          <a:xfrm>
            <a:off x="6003925" y="2947988"/>
            <a:ext cx="1844675" cy="9398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Oval 1495"/>
          <p:cNvSpPr>
            <a:spLocks noChangeArrowheads="1"/>
          </p:cNvSpPr>
          <p:nvPr/>
        </p:nvSpPr>
        <p:spPr bwMode="auto">
          <a:xfrm>
            <a:off x="6143625" y="3016251"/>
            <a:ext cx="1565275" cy="781050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5" name="Picture 149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3325" y="3079751"/>
            <a:ext cx="12827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Oval 1497"/>
          <p:cNvSpPr>
            <a:spLocks noChangeArrowheads="1"/>
          </p:cNvSpPr>
          <p:nvPr/>
        </p:nvSpPr>
        <p:spPr bwMode="auto">
          <a:xfrm>
            <a:off x="6299200" y="3095626"/>
            <a:ext cx="1252538" cy="6223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7" name="Picture 149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167063"/>
            <a:ext cx="9445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" name="Oval 1499"/>
          <p:cNvSpPr>
            <a:spLocks noChangeArrowheads="1"/>
          </p:cNvSpPr>
          <p:nvPr/>
        </p:nvSpPr>
        <p:spPr bwMode="auto">
          <a:xfrm>
            <a:off x="6469063" y="3179763"/>
            <a:ext cx="909638" cy="454025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9" name="Picture 150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2450" y="3619501"/>
            <a:ext cx="41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" name="Line 1501"/>
          <p:cNvSpPr>
            <a:spLocks noChangeShapeType="1"/>
          </p:cNvSpPr>
          <p:nvPr/>
        </p:nvSpPr>
        <p:spPr bwMode="auto">
          <a:xfrm flipH="1">
            <a:off x="6918325" y="3633788"/>
            <a:ext cx="7938" cy="3381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1" name="Picture 150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9275" y="2860676"/>
            <a:ext cx="33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" name="Line 1503"/>
          <p:cNvSpPr>
            <a:spLocks noChangeShapeType="1"/>
          </p:cNvSpPr>
          <p:nvPr/>
        </p:nvSpPr>
        <p:spPr bwMode="auto">
          <a:xfrm>
            <a:off x="6916738" y="2879726"/>
            <a:ext cx="0" cy="3000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3" name="Picture 150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9175" y="3390901"/>
            <a:ext cx="631825" cy="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" name="Line 1505"/>
          <p:cNvSpPr>
            <a:spLocks noChangeShapeType="1"/>
          </p:cNvSpPr>
          <p:nvPr/>
        </p:nvSpPr>
        <p:spPr bwMode="auto">
          <a:xfrm>
            <a:off x="7385050" y="3406776"/>
            <a:ext cx="60801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5" name="Picture 150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4700" y="3389313"/>
            <a:ext cx="633413" cy="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Line 1507"/>
          <p:cNvSpPr>
            <a:spLocks noChangeShapeType="1"/>
          </p:cNvSpPr>
          <p:nvPr/>
        </p:nvSpPr>
        <p:spPr bwMode="auto">
          <a:xfrm>
            <a:off x="5861050" y="3406776"/>
            <a:ext cx="60801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1508"/>
          <p:cNvSpPr>
            <a:spLocks noChangeShapeType="1"/>
          </p:cNvSpPr>
          <p:nvPr/>
        </p:nvSpPr>
        <p:spPr bwMode="auto">
          <a:xfrm flipH="1">
            <a:off x="6162675" y="3576638"/>
            <a:ext cx="454025" cy="2317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8" name="Picture 150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0588" y="3027363"/>
            <a:ext cx="460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" name="Line 1510"/>
          <p:cNvSpPr>
            <a:spLocks noChangeShapeType="1"/>
          </p:cNvSpPr>
          <p:nvPr/>
        </p:nvSpPr>
        <p:spPr bwMode="auto">
          <a:xfrm flipH="1">
            <a:off x="7258050" y="3041651"/>
            <a:ext cx="430213" cy="2159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0" name="Picture 1511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3788" y="3013076"/>
            <a:ext cx="460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Line 1512"/>
          <p:cNvSpPr>
            <a:spLocks noChangeShapeType="1"/>
          </p:cNvSpPr>
          <p:nvPr/>
        </p:nvSpPr>
        <p:spPr bwMode="auto">
          <a:xfrm flipH="1" flipV="1">
            <a:off x="6189663" y="3027363"/>
            <a:ext cx="430213" cy="2159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Line 1513"/>
          <p:cNvSpPr>
            <a:spLocks noChangeShapeType="1"/>
          </p:cNvSpPr>
          <p:nvPr/>
        </p:nvSpPr>
        <p:spPr bwMode="auto">
          <a:xfrm>
            <a:off x="7264400" y="3559176"/>
            <a:ext cx="454025" cy="2270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Freeform 1514"/>
          <p:cNvSpPr>
            <a:spLocks/>
          </p:cNvSpPr>
          <p:nvPr/>
        </p:nvSpPr>
        <p:spPr bwMode="auto">
          <a:xfrm>
            <a:off x="6921500" y="2879726"/>
            <a:ext cx="758825" cy="204788"/>
          </a:xfrm>
          <a:custGeom>
            <a:avLst/>
            <a:gdLst>
              <a:gd name="T0" fmla="*/ 0 w 277"/>
              <a:gd name="T1" fmla="*/ 0 h 75"/>
              <a:gd name="T2" fmla="*/ 1 w 277"/>
              <a:gd name="T3" fmla="*/ 23 h 75"/>
              <a:gd name="T4" fmla="*/ 246 w 277"/>
              <a:gd name="T5" fmla="*/ 75 h 75"/>
              <a:gd name="T6" fmla="*/ 277 w 277"/>
              <a:gd name="T7" fmla="*/ 58 h 75"/>
              <a:gd name="T8" fmla="*/ 0 w 277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" h="75">
                <a:moveTo>
                  <a:pt x="0" y="0"/>
                </a:moveTo>
                <a:cubicBezTo>
                  <a:pt x="0" y="0"/>
                  <a:pt x="1" y="15"/>
                  <a:pt x="1" y="23"/>
                </a:cubicBezTo>
                <a:cubicBezTo>
                  <a:pt x="44" y="23"/>
                  <a:pt x="149" y="27"/>
                  <a:pt x="246" y="75"/>
                </a:cubicBezTo>
                <a:cubicBezTo>
                  <a:pt x="260" y="67"/>
                  <a:pt x="277" y="58"/>
                  <a:pt x="277" y="58"/>
                </a:cubicBezTo>
                <a:cubicBezTo>
                  <a:pt x="277" y="58"/>
                  <a:pt x="174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4" name="Picture 151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7513" y="2636838"/>
            <a:ext cx="3206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Freeform 1516"/>
          <p:cNvSpPr>
            <a:spLocks/>
          </p:cNvSpPr>
          <p:nvPr/>
        </p:nvSpPr>
        <p:spPr bwMode="auto">
          <a:xfrm>
            <a:off x="6784975" y="2651126"/>
            <a:ext cx="287338" cy="830263"/>
          </a:xfrm>
          <a:custGeom>
            <a:avLst/>
            <a:gdLst>
              <a:gd name="T0" fmla="*/ 104 w 105"/>
              <a:gd name="T1" fmla="*/ 264 h 304"/>
              <a:gd name="T2" fmla="*/ 104 w 105"/>
              <a:gd name="T3" fmla="*/ 0 h 304"/>
              <a:gd name="T4" fmla="*/ 0 w 105"/>
              <a:gd name="T5" fmla="*/ 0 h 304"/>
              <a:gd name="T6" fmla="*/ 0 w 105"/>
              <a:gd name="T7" fmla="*/ 274 h 304"/>
              <a:gd name="T8" fmla="*/ 0 w 105"/>
              <a:gd name="T9" fmla="*/ 274 h 304"/>
              <a:gd name="T10" fmla="*/ 52 w 105"/>
              <a:gd name="T11" fmla="*/ 304 h 304"/>
              <a:gd name="T12" fmla="*/ 105 w 105"/>
              <a:gd name="T13" fmla="*/ 270 h 304"/>
              <a:gd name="T14" fmla="*/ 104 w 105"/>
              <a:gd name="T15" fmla="*/ 26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304">
                <a:moveTo>
                  <a:pt x="104" y="264"/>
                </a:moveTo>
                <a:cubicBezTo>
                  <a:pt x="104" y="0"/>
                  <a:pt x="104" y="0"/>
                  <a:pt x="1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4"/>
                  <a:pt x="0" y="274"/>
                  <a:pt x="0" y="274"/>
                </a:cubicBezTo>
                <a:cubicBezTo>
                  <a:pt x="0" y="274"/>
                  <a:pt x="0" y="274"/>
                  <a:pt x="0" y="274"/>
                </a:cubicBezTo>
                <a:cubicBezTo>
                  <a:pt x="3" y="291"/>
                  <a:pt x="25" y="304"/>
                  <a:pt x="52" y="304"/>
                </a:cubicBezTo>
                <a:cubicBezTo>
                  <a:pt x="81" y="304"/>
                  <a:pt x="105" y="289"/>
                  <a:pt x="105" y="270"/>
                </a:cubicBezTo>
                <a:cubicBezTo>
                  <a:pt x="105" y="268"/>
                  <a:pt x="104" y="266"/>
                  <a:pt x="104" y="264"/>
                </a:cubicBezTo>
                <a:close/>
              </a:path>
            </a:pathLst>
          </a:custGeom>
          <a:noFill/>
          <a:ln w="11113" cap="flat">
            <a:solidFill>
              <a:srgbClr val="A0BAB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6" name="Picture 1517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749426"/>
            <a:ext cx="21463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Freeform 1518"/>
          <p:cNvSpPr>
            <a:spLocks/>
          </p:cNvSpPr>
          <p:nvPr/>
        </p:nvSpPr>
        <p:spPr bwMode="auto">
          <a:xfrm>
            <a:off x="5861050" y="1768476"/>
            <a:ext cx="2135188" cy="1038225"/>
          </a:xfrm>
          <a:custGeom>
            <a:avLst/>
            <a:gdLst>
              <a:gd name="T0" fmla="*/ 778 w 779"/>
              <a:gd name="T1" fmla="*/ 161 h 380"/>
              <a:gd name="T2" fmla="*/ 388 w 779"/>
              <a:gd name="T3" fmla="*/ 0 h 380"/>
              <a:gd name="T4" fmla="*/ 0 w 779"/>
              <a:gd name="T5" fmla="*/ 176 h 380"/>
              <a:gd name="T6" fmla="*/ 0 w 779"/>
              <a:gd name="T7" fmla="*/ 187 h 380"/>
              <a:gd name="T8" fmla="*/ 386 w 779"/>
              <a:gd name="T9" fmla="*/ 379 h 380"/>
              <a:gd name="T10" fmla="*/ 779 w 779"/>
              <a:gd name="T11" fmla="*/ 183 h 380"/>
              <a:gd name="T12" fmla="*/ 778 w 779"/>
              <a:gd name="T13" fmla="*/ 161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9" h="380">
                <a:moveTo>
                  <a:pt x="778" y="161"/>
                </a:moveTo>
                <a:cubicBezTo>
                  <a:pt x="778" y="64"/>
                  <a:pt x="602" y="0"/>
                  <a:pt x="388" y="0"/>
                </a:cubicBezTo>
                <a:cubicBezTo>
                  <a:pt x="174" y="0"/>
                  <a:pt x="0" y="79"/>
                  <a:pt x="0" y="176"/>
                </a:cubicBezTo>
                <a:cubicBezTo>
                  <a:pt x="0" y="183"/>
                  <a:pt x="0" y="183"/>
                  <a:pt x="0" y="187"/>
                </a:cubicBezTo>
                <a:cubicBezTo>
                  <a:pt x="4" y="265"/>
                  <a:pt x="148" y="380"/>
                  <a:pt x="386" y="379"/>
                </a:cubicBezTo>
                <a:cubicBezTo>
                  <a:pt x="658" y="378"/>
                  <a:pt x="777" y="252"/>
                  <a:pt x="779" y="183"/>
                </a:cubicBezTo>
                <a:cubicBezTo>
                  <a:pt x="779" y="182"/>
                  <a:pt x="778" y="165"/>
                  <a:pt x="778" y="161"/>
                </a:cubicBez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8" name="Picture 1519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655763"/>
            <a:ext cx="21463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9" name="Oval 1520"/>
          <p:cNvSpPr>
            <a:spLocks noChangeArrowheads="1"/>
          </p:cNvSpPr>
          <p:nvPr/>
        </p:nvSpPr>
        <p:spPr bwMode="auto">
          <a:xfrm>
            <a:off x="5864225" y="1676401"/>
            <a:ext cx="2120900" cy="10922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0" name="Picture 1521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4875" y="1725613"/>
            <a:ext cx="18843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" name="Oval 1522"/>
          <p:cNvSpPr>
            <a:spLocks noChangeArrowheads="1"/>
          </p:cNvSpPr>
          <p:nvPr/>
        </p:nvSpPr>
        <p:spPr bwMode="auto">
          <a:xfrm>
            <a:off x="6003925" y="1744663"/>
            <a:ext cx="1844675" cy="938213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Oval 1523"/>
          <p:cNvSpPr>
            <a:spLocks noChangeArrowheads="1"/>
          </p:cNvSpPr>
          <p:nvPr/>
        </p:nvSpPr>
        <p:spPr bwMode="auto">
          <a:xfrm>
            <a:off x="6143625" y="1812926"/>
            <a:ext cx="1565275" cy="781050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43" name="Picture 1524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3325" y="1874838"/>
            <a:ext cx="12827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" name="Oval 1525"/>
          <p:cNvSpPr>
            <a:spLocks noChangeArrowheads="1"/>
          </p:cNvSpPr>
          <p:nvPr/>
        </p:nvSpPr>
        <p:spPr bwMode="auto">
          <a:xfrm>
            <a:off x="6299200" y="1892301"/>
            <a:ext cx="1252538" cy="622300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" name="Picture 1526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4775" y="1962151"/>
            <a:ext cx="9445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Oval 1527"/>
          <p:cNvSpPr>
            <a:spLocks noChangeArrowheads="1"/>
          </p:cNvSpPr>
          <p:nvPr/>
        </p:nvSpPr>
        <p:spPr bwMode="auto">
          <a:xfrm>
            <a:off x="6469063" y="1976438"/>
            <a:ext cx="909638" cy="454025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7" name="Picture 1528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2450" y="2416176"/>
            <a:ext cx="41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Line 1529"/>
          <p:cNvSpPr>
            <a:spLocks noChangeShapeType="1"/>
          </p:cNvSpPr>
          <p:nvPr/>
        </p:nvSpPr>
        <p:spPr bwMode="auto">
          <a:xfrm flipH="1">
            <a:off x="6918325" y="2430463"/>
            <a:ext cx="7938" cy="3381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9" name="Picture 1530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9275" y="1657351"/>
            <a:ext cx="333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" name="Line 1531"/>
          <p:cNvSpPr>
            <a:spLocks noChangeShapeType="1"/>
          </p:cNvSpPr>
          <p:nvPr/>
        </p:nvSpPr>
        <p:spPr bwMode="auto">
          <a:xfrm>
            <a:off x="6916738" y="1676401"/>
            <a:ext cx="0" cy="3000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1" name="Picture 153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9175" y="2185988"/>
            <a:ext cx="631825" cy="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Line 1533"/>
          <p:cNvSpPr>
            <a:spLocks noChangeShapeType="1"/>
          </p:cNvSpPr>
          <p:nvPr/>
        </p:nvSpPr>
        <p:spPr bwMode="auto">
          <a:xfrm>
            <a:off x="7385050" y="2203451"/>
            <a:ext cx="60801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3" name="Picture 1534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4700" y="2185988"/>
            <a:ext cx="633413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" name="Line 1535"/>
          <p:cNvSpPr>
            <a:spLocks noChangeShapeType="1"/>
          </p:cNvSpPr>
          <p:nvPr/>
        </p:nvSpPr>
        <p:spPr bwMode="auto">
          <a:xfrm>
            <a:off x="5861050" y="2200276"/>
            <a:ext cx="60801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Line 1536"/>
          <p:cNvSpPr>
            <a:spLocks noChangeShapeType="1"/>
          </p:cNvSpPr>
          <p:nvPr/>
        </p:nvSpPr>
        <p:spPr bwMode="auto">
          <a:xfrm flipH="1">
            <a:off x="6162675" y="2371726"/>
            <a:ext cx="454025" cy="23336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" name="Picture 1537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0588" y="1822451"/>
            <a:ext cx="460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Line 1538"/>
          <p:cNvSpPr>
            <a:spLocks noChangeShapeType="1"/>
          </p:cNvSpPr>
          <p:nvPr/>
        </p:nvSpPr>
        <p:spPr bwMode="auto">
          <a:xfrm flipH="1">
            <a:off x="7258050" y="1836738"/>
            <a:ext cx="430213" cy="2143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8" name="Picture 1539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3788" y="1808163"/>
            <a:ext cx="460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" name="Line 1540"/>
          <p:cNvSpPr>
            <a:spLocks noChangeShapeType="1"/>
          </p:cNvSpPr>
          <p:nvPr/>
        </p:nvSpPr>
        <p:spPr bwMode="auto">
          <a:xfrm flipH="1" flipV="1">
            <a:off x="6189663" y="1824038"/>
            <a:ext cx="430213" cy="2127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Line 1541"/>
          <p:cNvSpPr>
            <a:spLocks noChangeShapeType="1"/>
          </p:cNvSpPr>
          <p:nvPr/>
        </p:nvSpPr>
        <p:spPr bwMode="auto">
          <a:xfrm>
            <a:off x="7264400" y="2355851"/>
            <a:ext cx="454025" cy="2270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Freeform 1542"/>
          <p:cNvSpPr>
            <a:spLocks/>
          </p:cNvSpPr>
          <p:nvPr/>
        </p:nvSpPr>
        <p:spPr bwMode="auto">
          <a:xfrm>
            <a:off x="6921500" y="1676401"/>
            <a:ext cx="758825" cy="204788"/>
          </a:xfrm>
          <a:custGeom>
            <a:avLst/>
            <a:gdLst>
              <a:gd name="T0" fmla="*/ 0 w 277"/>
              <a:gd name="T1" fmla="*/ 0 h 75"/>
              <a:gd name="T2" fmla="*/ 1 w 277"/>
              <a:gd name="T3" fmla="*/ 23 h 75"/>
              <a:gd name="T4" fmla="*/ 246 w 277"/>
              <a:gd name="T5" fmla="*/ 75 h 75"/>
              <a:gd name="T6" fmla="*/ 277 w 277"/>
              <a:gd name="T7" fmla="*/ 58 h 75"/>
              <a:gd name="T8" fmla="*/ 0 w 277"/>
              <a:gd name="T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" h="75">
                <a:moveTo>
                  <a:pt x="0" y="0"/>
                </a:moveTo>
                <a:cubicBezTo>
                  <a:pt x="0" y="0"/>
                  <a:pt x="1" y="15"/>
                  <a:pt x="1" y="23"/>
                </a:cubicBezTo>
                <a:cubicBezTo>
                  <a:pt x="44" y="23"/>
                  <a:pt x="149" y="27"/>
                  <a:pt x="246" y="75"/>
                </a:cubicBezTo>
                <a:cubicBezTo>
                  <a:pt x="260" y="67"/>
                  <a:pt x="277" y="58"/>
                  <a:pt x="277" y="58"/>
                </a:cubicBezTo>
                <a:cubicBezTo>
                  <a:pt x="277" y="58"/>
                  <a:pt x="174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2" name="Picture 1543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7513" y="1463676"/>
            <a:ext cx="3206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" name="Freeform 1544"/>
          <p:cNvSpPr>
            <a:spLocks/>
          </p:cNvSpPr>
          <p:nvPr/>
        </p:nvSpPr>
        <p:spPr bwMode="auto">
          <a:xfrm>
            <a:off x="6784975" y="1476376"/>
            <a:ext cx="287338" cy="838200"/>
          </a:xfrm>
          <a:custGeom>
            <a:avLst/>
            <a:gdLst>
              <a:gd name="T0" fmla="*/ 104 w 105"/>
              <a:gd name="T1" fmla="*/ 269 h 307"/>
              <a:gd name="T2" fmla="*/ 104 w 105"/>
              <a:gd name="T3" fmla="*/ 0 h 307"/>
              <a:gd name="T4" fmla="*/ 0 w 105"/>
              <a:gd name="T5" fmla="*/ 0 h 307"/>
              <a:gd name="T6" fmla="*/ 0 w 105"/>
              <a:gd name="T7" fmla="*/ 269 h 307"/>
              <a:gd name="T8" fmla="*/ 0 w 105"/>
              <a:gd name="T9" fmla="*/ 273 h 307"/>
              <a:gd name="T10" fmla="*/ 52 w 105"/>
              <a:gd name="T11" fmla="*/ 307 h 307"/>
              <a:gd name="T12" fmla="*/ 105 w 105"/>
              <a:gd name="T13" fmla="*/ 273 h 307"/>
              <a:gd name="T14" fmla="*/ 104 w 105"/>
              <a:gd name="T15" fmla="*/ 269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307">
                <a:moveTo>
                  <a:pt x="104" y="269"/>
                </a:moveTo>
                <a:cubicBezTo>
                  <a:pt x="104" y="0"/>
                  <a:pt x="104" y="0"/>
                  <a:pt x="1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71"/>
                  <a:pt x="0" y="272"/>
                  <a:pt x="0" y="273"/>
                </a:cubicBezTo>
                <a:cubicBezTo>
                  <a:pt x="0" y="292"/>
                  <a:pt x="23" y="307"/>
                  <a:pt x="52" y="307"/>
                </a:cubicBezTo>
                <a:cubicBezTo>
                  <a:pt x="81" y="307"/>
                  <a:pt x="105" y="292"/>
                  <a:pt x="105" y="273"/>
                </a:cubicBezTo>
                <a:cubicBezTo>
                  <a:pt x="105" y="272"/>
                  <a:pt x="105" y="271"/>
                  <a:pt x="104" y="269"/>
                </a:cubicBezTo>
                <a:close/>
              </a:path>
            </a:pathLst>
          </a:custGeom>
          <a:noFill/>
          <a:ln w="11113" cap="flat">
            <a:solidFill>
              <a:srgbClr val="A0BAB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Freeform 1545"/>
          <p:cNvSpPr>
            <a:spLocks/>
          </p:cNvSpPr>
          <p:nvPr/>
        </p:nvSpPr>
        <p:spPr bwMode="auto">
          <a:xfrm>
            <a:off x="6656388" y="1403351"/>
            <a:ext cx="550863" cy="284163"/>
          </a:xfrm>
          <a:custGeom>
            <a:avLst/>
            <a:gdLst>
              <a:gd name="T0" fmla="*/ 199 w 201"/>
              <a:gd name="T1" fmla="*/ 55 h 104"/>
              <a:gd name="T2" fmla="*/ 94 w 201"/>
              <a:gd name="T3" fmla="*/ 104 h 104"/>
              <a:gd name="T4" fmla="*/ 0 w 201"/>
              <a:gd name="T5" fmla="*/ 52 h 104"/>
              <a:gd name="T6" fmla="*/ 94 w 201"/>
              <a:gd name="T7" fmla="*/ 0 h 104"/>
              <a:gd name="T8" fmla="*/ 199 w 201"/>
              <a:gd name="T9" fmla="*/ 5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04">
                <a:moveTo>
                  <a:pt x="199" y="55"/>
                </a:moveTo>
                <a:cubicBezTo>
                  <a:pt x="201" y="95"/>
                  <a:pt x="146" y="104"/>
                  <a:pt x="94" y="104"/>
                </a:cubicBezTo>
                <a:cubicBezTo>
                  <a:pt x="42" y="104"/>
                  <a:pt x="0" y="81"/>
                  <a:pt x="0" y="52"/>
                </a:cubicBezTo>
                <a:cubicBezTo>
                  <a:pt x="0" y="23"/>
                  <a:pt x="42" y="0"/>
                  <a:pt x="94" y="0"/>
                </a:cubicBezTo>
                <a:cubicBezTo>
                  <a:pt x="146" y="0"/>
                  <a:pt x="198" y="26"/>
                  <a:pt x="199" y="55"/>
                </a:cubicBez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65" name="Picture 1546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7338" y="1387476"/>
            <a:ext cx="5842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" name="Freeform 1547"/>
          <p:cNvSpPr>
            <a:spLocks/>
          </p:cNvSpPr>
          <p:nvPr/>
        </p:nvSpPr>
        <p:spPr bwMode="auto">
          <a:xfrm>
            <a:off x="6653213" y="1392238"/>
            <a:ext cx="550863" cy="280988"/>
          </a:xfrm>
          <a:custGeom>
            <a:avLst/>
            <a:gdLst>
              <a:gd name="T0" fmla="*/ 199 w 201"/>
              <a:gd name="T1" fmla="*/ 54 h 103"/>
              <a:gd name="T2" fmla="*/ 94 w 201"/>
              <a:gd name="T3" fmla="*/ 103 h 103"/>
              <a:gd name="T4" fmla="*/ 0 w 201"/>
              <a:gd name="T5" fmla="*/ 51 h 103"/>
              <a:gd name="T6" fmla="*/ 94 w 201"/>
              <a:gd name="T7" fmla="*/ 0 h 103"/>
              <a:gd name="T8" fmla="*/ 199 w 201"/>
              <a:gd name="T9" fmla="*/ 5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03">
                <a:moveTo>
                  <a:pt x="199" y="54"/>
                </a:moveTo>
                <a:cubicBezTo>
                  <a:pt x="201" y="94"/>
                  <a:pt x="146" y="103"/>
                  <a:pt x="94" y="103"/>
                </a:cubicBezTo>
                <a:cubicBezTo>
                  <a:pt x="42" y="103"/>
                  <a:pt x="0" y="80"/>
                  <a:pt x="0" y="51"/>
                </a:cubicBezTo>
                <a:cubicBezTo>
                  <a:pt x="0" y="23"/>
                  <a:pt x="42" y="0"/>
                  <a:pt x="94" y="0"/>
                </a:cubicBezTo>
                <a:cubicBezTo>
                  <a:pt x="146" y="0"/>
                  <a:pt x="198" y="26"/>
                  <a:pt x="199" y="54"/>
                </a:cubicBez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7" name="Picture 1548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382713"/>
            <a:ext cx="3365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8" name="Freeform 1549"/>
          <p:cNvSpPr>
            <a:spLocks/>
          </p:cNvSpPr>
          <p:nvPr/>
        </p:nvSpPr>
        <p:spPr bwMode="auto">
          <a:xfrm>
            <a:off x="6767513" y="1398588"/>
            <a:ext cx="301625" cy="130175"/>
          </a:xfrm>
          <a:custGeom>
            <a:avLst/>
            <a:gdLst>
              <a:gd name="T0" fmla="*/ 110 w 110"/>
              <a:gd name="T1" fmla="*/ 25 h 48"/>
              <a:gd name="T2" fmla="*/ 55 w 110"/>
              <a:gd name="T3" fmla="*/ 48 h 48"/>
              <a:gd name="T4" fmla="*/ 0 w 110"/>
              <a:gd name="T5" fmla="*/ 25 h 48"/>
              <a:gd name="T6" fmla="*/ 55 w 110"/>
              <a:gd name="T7" fmla="*/ 0 h 48"/>
              <a:gd name="T8" fmla="*/ 110 w 110"/>
              <a:gd name="T9" fmla="*/ 2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48">
                <a:moveTo>
                  <a:pt x="110" y="25"/>
                </a:moveTo>
                <a:cubicBezTo>
                  <a:pt x="110" y="38"/>
                  <a:pt x="86" y="48"/>
                  <a:pt x="55" y="48"/>
                </a:cubicBezTo>
                <a:cubicBezTo>
                  <a:pt x="25" y="48"/>
                  <a:pt x="0" y="38"/>
                  <a:pt x="0" y="25"/>
                </a:cubicBezTo>
                <a:cubicBezTo>
                  <a:pt x="0" y="12"/>
                  <a:pt x="24" y="0"/>
                  <a:pt x="55" y="0"/>
                </a:cubicBezTo>
                <a:cubicBezTo>
                  <a:pt x="85" y="0"/>
                  <a:pt x="110" y="12"/>
                  <a:pt x="110" y="25"/>
                </a:cubicBez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9" name="Picture 1550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25" y="1406526"/>
            <a:ext cx="15557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0" name="Oval 1551"/>
          <p:cNvSpPr>
            <a:spLocks noChangeArrowheads="1"/>
          </p:cNvSpPr>
          <p:nvPr/>
        </p:nvSpPr>
        <p:spPr bwMode="auto">
          <a:xfrm>
            <a:off x="6858000" y="1422401"/>
            <a:ext cx="123825" cy="65088"/>
          </a:xfrm>
          <a:prstGeom prst="ellips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Line 1552"/>
          <p:cNvSpPr>
            <a:spLocks noChangeShapeType="1"/>
          </p:cNvSpPr>
          <p:nvPr/>
        </p:nvSpPr>
        <p:spPr bwMode="auto">
          <a:xfrm>
            <a:off x="5545138" y="1984376"/>
            <a:ext cx="381000" cy="152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3" name="Line 1556"/>
          <p:cNvSpPr>
            <a:spLocks noChangeShapeType="1"/>
          </p:cNvSpPr>
          <p:nvPr/>
        </p:nvSpPr>
        <p:spPr bwMode="auto">
          <a:xfrm>
            <a:off x="5316538" y="3448051"/>
            <a:ext cx="609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4" name="Rectangle 1557"/>
          <p:cNvSpPr>
            <a:spLocks noChangeArrowheads="1"/>
          </p:cNvSpPr>
          <p:nvPr/>
        </p:nvSpPr>
        <p:spPr bwMode="auto">
          <a:xfrm>
            <a:off x="4583436" y="3332226"/>
            <a:ext cx="7149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64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75" name="Group 1558"/>
          <p:cNvGrpSpPr>
            <a:grpSpLocks/>
          </p:cNvGrpSpPr>
          <p:nvPr/>
        </p:nvGrpSpPr>
        <p:grpSpPr bwMode="auto">
          <a:xfrm>
            <a:off x="4481519" y="4554555"/>
            <a:ext cx="1444627" cy="246064"/>
            <a:chOff x="2738" y="3289"/>
            <a:chExt cx="910" cy="155"/>
          </a:xfrm>
        </p:grpSpPr>
        <p:sp>
          <p:nvSpPr>
            <p:cNvPr id="284" name="Line 1559"/>
            <p:cNvSpPr>
              <a:spLocks noChangeShapeType="1"/>
            </p:cNvSpPr>
            <p:nvPr/>
          </p:nvSpPr>
          <p:spPr bwMode="auto">
            <a:xfrm>
              <a:off x="3264" y="3360"/>
              <a:ext cx="3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5" name="Rectangle 1560"/>
            <p:cNvSpPr>
              <a:spLocks noChangeArrowheads="1"/>
            </p:cNvSpPr>
            <p:nvPr/>
          </p:nvSpPr>
          <p:spPr bwMode="auto">
            <a:xfrm>
              <a:off x="2738" y="3289"/>
              <a:ext cx="5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Block </a:t>
              </a:r>
              <a:r>
                <a:rPr lang="en-US" sz="16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128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76" name="Rectangle 1561"/>
          <p:cNvSpPr>
            <a:spLocks noChangeArrowheads="1"/>
          </p:cNvSpPr>
          <p:nvPr/>
        </p:nvSpPr>
        <p:spPr bwMode="auto">
          <a:xfrm>
            <a:off x="5609959" y="5456237"/>
            <a:ext cx="25292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Logical Block Address= Block#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7" name="Rectangle 1562"/>
          <p:cNvSpPr>
            <a:spLocks noChangeArrowheads="1"/>
          </p:cNvSpPr>
          <p:nvPr/>
        </p:nvSpPr>
        <p:spPr bwMode="auto">
          <a:xfrm>
            <a:off x="4525838" y="1875504"/>
            <a:ext cx="6107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 0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8" name="Line 1563"/>
          <p:cNvSpPr>
            <a:spLocks noChangeShapeType="1"/>
          </p:cNvSpPr>
          <p:nvPr/>
        </p:nvSpPr>
        <p:spPr bwMode="auto">
          <a:xfrm flipV="1">
            <a:off x="5545138" y="2517776"/>
            <a:ext cx="45720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9" name="Line 1564"/>
          <p:cNvSpPr>
            <a:spLocks noChangeShapeType="1"/>
          </p:cNvSpPr>
          <p:nvPr/>
        </p:nvSpPr>
        <p:spPr bwMode="auto">
          <a:xfrm flipV="1">
            <a:off x="5164138" y="1984376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0" name="Line 1565"/>
          <p:cNvSpPr>
            <a:spLocks noChangeShapeType="1"/>
          </p:cNvSpPr>
          <p:nvPr/>
        </p:nvSpPr>
        <p:spPr bwMode="auto">
          <a:xfrm flipV="1">
            <a:off x="5164138" y="2746376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1" name="Rectangle 1566"/>
          <p:cNvSpPr>
            <a:spLocks noChangeArrowheads="1"/>
          </p:cNvSpPr>
          <p:nvPr/>
        </p:nvSpPr>
        <p:spPr bwMode="auto">
          <a:xfrm>
            <a:off x="4419600" y="2640013"/>
            <a:ext cx="7149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32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2" name="Rectangle 1567"/>
          <p:cNvSpPr>
            <a:spLocks noChangeArrowheads="1"/>
          </p:cNvSpPr>
          <p:nvPr/>
        </p:nvSpPr>
        <p:spPr bwMode="auto">
          <a:xfrm>
            <a:off x="4137025" y="2136776"/>
            <a:ext cx="1312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(Upper Surface)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3" name="Rectangle 1568"/>
          <p:cNvSpPr>
            <a:spLocks noChangeArrowheads="1"/>
          </p:cNvSpPr>
          <p:nvPr/>
        </p:nvSpPr>
        <p:spPr bwMode="auto">
          <a:xfrm>
            <a:off x="4146550" y="2854326"/>
            <a:ext cx="13061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(Lower Surface)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90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Drive 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Electromechanical device</a:t>
            </a:r>
          </a:p>
          <a:p>
            <a:pPr lvl="1"/>
            <a:r>
              <a:rPr lang="en-US" dirty="0"/>
              <a:t>Impacts the overall performance of the storage system</a:t>
            </a:r>
          </a:p>
          <a:p>
            <a:r>
              <a:rPr lang="en-US" dirty="0"/>
              <a:t>Disk </a:t>
            </a:r>
            <a:r>
              <a:rPr lang="en-US" dirty="0" smtClean="0"/>
              <a:t>service time</a:t>
            </a:r>
            <a:endParaRPr lang="en-US" dirty="0"/>
          </a:p>
          <a:p>
            <a:pPr lvl="1"/>
            <a:r>
              <a:rPr lang="en-US" dirty="0"/>
              <a:t>Time taken by a disk to complete an I/O </a:t>
            </a:r>
            <a:r>
              <a:rPr lang="en-US" dirty="0" smtClean="0"/>
              <a:t>request, depends on:</a:t>
            </a:r>
            <a:endParaRPr lang="en-US" dirty="0"/>
          </a:p>
          <a:p>
            <a:pPr lvl="2"/>
            <a:r>
              <a:rPr lang="en-US" dirty="0"/>
              <a:t>Seek </a:t>
            </a:r>
            <a:r>
              <a:rPr lang="en-US" dirty="0" smtClean="0"/>
              <a:t>time</a:t>
            </a:r>
            <a:endParaRPr lang="en-US" dirty="0"/>
          </a:p>
          <a:p>
            <a:pPr lvl="2"/>
            <a:r>
              <a:rPr lang="en-US" dirty="0"/>
              <a:t>Rotational </a:t>
            </a:r>
            <a:r>
              <a:rPr lang="en-US" dirty="0" smtClean="0"/>
              <a:t>latency </a:t>
            </a:r>
            <a:endParaRPr lang="en-US" dirty="0"/>
          </a:p>
          <a:p>
            <a:pPr lvl="2"/>
            <a:r>
              <a:rPr lang="en-US" dirty="0"/>
              <a:t>Data </a:t>
            </a:r>
            <a:r>
              <a:rPr lang="en-US" dirty="0" smtClean="0"/>
              <a:t>transfer rate</a:t>
            </a:r>
          </a:p>
          <a:p>
            <a:pPr marL="341312" lvl="1" indent="0">
              <a:buNone/>
            </a:pPr>
            <a:endParaRPr lang="en-US" dirty="0" smtClean="0"/>
          </a:p>
          <a:p>
            <a:pPr marL="341312" lvl="1" indent="0">
              <a:buNone/>
            </a:pPr>
            <a:r>
              <a:rPr lang="en-US" sz="2000" dirty="0" smtClean="0"/>
              <a:t>Disk service time = seek </a:t>
            </a:r>
            <a:r>
              <a:rPr lang="en-US" sz="2000" dirty="0"/>
              <a:t>t</a:t>
            </a:r>
            <a:r>
              <a:rPr lang="en-US" sz="2000" dirty="0" smtClean="0"/>
              <a:t>ime + rotational latency + data transfer time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4114800"/>
            <a:ext cx="7315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02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14400"/>
            <a:ext cx="5334000" cy="5181600"/>
          </a:xfrm>
        </p:spPr>
        <p:txBody>
          <a:bodyPr/>
          <a:lstStyle/>
          <a:p>
            <a:r>
              <a:rPr lang="en-US" sz="2200" dirty="0"/>
              <a:t>Time taken to position the read/write head </a:t>
            </a:r>
          </a:p>
          <a:p>
            <a:r>
              <a:rPr lang="en-US" sz="2200" dirty="0" smtClean="0"/>
              <a:t>The lower </a:t>
            </a:r>
            <a:r>
              <a:rPr lang="en-US" sz="2200" dirty="0"/>
              <a:t>the seek time, the faster the I/O operation</a:t>
            </a:r>
          </a:p>
          <a:p>
            <a:r>
              <a:rPr lang="en-US" sz="2200" dirty="0"/>
              <a:t>Seek time specifications </a:t>
            </a:r>
            <a:br>
              <a:rPr lang="en-US" sz="2200" dirty="0"/>
            </a:br>
            <a:r>
              <a:rPr lang="en-US" sz="2200" dirty="0" smtClean="0"/>
              <a:t>include</a:t>
            </a:r>
            <a:endParaRPr lang="en-US" sz="2200" dirty="0"/>
          </a:p>
          <a:p>
            <a:pPr lvl="1"/>
            <a:r>
              <a:rPr lang="en-US" sz="2000" dirty="0"/>
              <a:t>Full stroke</a:t>
            </a:r>
          </a:p>
          <a:p>
            <a:pPr lvl="1"/>
            <a:r>
              <a:rPr lang="en-US" sz="2000" dirty="0"/>
              <a:t>Average</a:t>
            </a:r>
          </a:p>
          <a:p>
            <a:pPr lvl="1"/>
            <a:r>
              <a:rPr lang="en-US" sz="2000" dirty="0" smtClean="0"/>
              <a:t>Track-to-track</a:t>
            </a:r>
          </a:p>
          <a:p>
            <a:r>
              <a:rPr lang="en-US" sz="2200" dirty="0"/>
              <a:t>The seek time of a disk is specified                       by the drive manufacturer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4" descr="actuator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5175" y="914400"/>
            <a:ext cx="4492625" cy="503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armonly"/>
          <p:cNvPicPr>
            <a:picLocks noChangeAspect="1" noChangeArrowheads="1"/>
          </p:cNvPicPr>
          <p:nvPr/>
        </p:nvPicPr>
        <p:blipFill>
          <a:blip r:embed="rId4" cstate="print">
            <a:lum bright="20000" contrast="-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438130">
            <a:off x="5795450" y="3454168"/>
            <a:ext cx="1691777" cy="102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rmonly"/>
          <p:cNvPicPr>
            <a:picLocks noChangeAspect="1" noChangeArrowheads="1"/>
          </p:cNvPicPr>
          <p:nvPr/>
        </p:nvPicPr>
        <p:blipFill>
          <a:blip r:embed="rId4" cstate="print">
            <a:lum bright="20000" contrast="-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1551">
            <a:off x="5777657" y="3352408"/>
            <a:ext cx="1691777" cy="102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armonly"/>
          <p:cNvPicPr>
            <a:picLocks noChangeAspect="1" noChangeArrowheads="1"/>
          </p:cNvPicPr>
          <p:nvPr/>
        </p:nvPicPr>
        <p:blipFill>
          <a:blip r:embed="rId4" cstate="print">
            <a:lum bright="20000" contrast="-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78467">
            <a:off x="5750968" y="3259127"/>
            <a:ext cx="1691777" cy="102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armonly"/>
          <p:cNvPicPr>
            <a:picLocks noChangeAspect="1" noChangeArrowheads="1"/>
          </p:cNvPicPr>
          <p:nvPr/>
        </p:nvPicPr>
        <p:blipFill>
          <a:blip r:embed="rId4" cstate="print">
            <a:lum bright="-20000" contrast="-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46534">
            <a:off x="5721314" y="3174327"/>
            <a:ext cx="1691777" cy="102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act_hin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1718" y="3106487"/>
            <a:ext cx="1418958" cy="187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620000" y="3210580"/>
            <a:ext cx="103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Radial Movement</a:t>
            </a:r>
            <a:endParaRPr lang="en-US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 rot="20792846">
            <a:off x="7302096" y="3231005"/>
            <a:ext cx="343559" cy="671848"/>
          </a:xfrm>
          <a:prstGeom prst="arc">
            <a:avLst>
              <a:gd name="adj1" fmla="val 16640931"/>
              <a:gd name="adj2" fmla="val 4783154"/>
            </a:avLst>
          </a:prstGeom>
          <a:ln w="254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2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Rotational Latency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3962400" cy="5181600"/>
          </a:xfrm>
        </p:spPr>
        <p:txBody>
          <a:bodyPr/>
          <a:lstStyle/>
          <a:p>
            <a:r>
              <a:rPr lang="en-US" sz="2200" dirty="0" smtClean="0"/>
              <a:t>The time taken by the platter to rotate and position the data under the R/W head</a:t>
            </a:r>
          </a:p>
          <a:p>
            <a:r>
              <a:rPr lang="en-US" sz="2200" dirty="0"/>
              <a:t>Depends on the rotation speed of the spindle</a:t>
            </a:r>
          </a:p>
          <a:p>
            <a:r>
              <a:rPr lang="en-US" sz="2200" dirty="0"/>
              <a:t>Average rotational latency </a:t>
            </a:r>
          </a:p>
          <a:p>
            <a:pPr lvl="1"/>
            <a:r>
              <a:rPr lang="en-US" sz="2000" dirty="0"/>
              <a:t>One-half of the time taken for a full </a:t>
            </a:r>
            <a:r>
              <a:rPr lang="en-US" sz="2000" dirty="0" smtClean="0"/>
              <a:t>rotation</a:t>
            </a:r>
          </a:p>
          <a:p>
            <a:pPr lvl="1"/>
            <a:r>
              <a:rPr lang="en-US" sz="2000" dirty="0" smtClean="0"/>
              <a:t>For ‘</a:t>
            </a:r>
            <a:r>
              <a:rPr lang="en-US" sz="2000" i="1" dirty="0" smtClean="0"/>
              <a:t>X</a:t>
            </a:r>
            <a:r>
              <a:rPr lang="en-US" sz="2000" dirty="0" smtClean="0"/>
              <a:t>’ rpm, drive latency is calculated in milliseconds as:</a:t>
            </a:r>
          </a:p>
          <a:p>
            <a:pPr marL="341312" lvl="1" indent="0">
              <a:buNone/>
            </a:pPr>
            <a:r>
              <a:rPr lang="en-US" sz="1900" dirty="0"/>
              <a:t>	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Module 2: Data Center Environnent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7" name="Picture 4" descr="actuator_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5175" y="914400"/>
            <a:ext cx="4492625" cy="503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rmonly"/>
          <p:cNvPicPr>
            <a:picLocks noChangeAspect="1" noChangeArrowheads="1"/>
          </p:cNvPicPr>
          <p:nvPr/>
        </p:nvPicPr>
        <p:blipFill>
          <a:blip r:embed="rId5" cstate="print">
            <a:lum bright="-20000" contrast="-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1551">
            <a:off x="5777657" y="3352408"/>
            <a:ext cx="1691777" cy="102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 descr="act_hin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1718" y="3106487"/>
            <a:ext cx="1418958" cy="187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lowchart: Connector 35"/>
          <p:cNvSpPr/>
          <p:nvPr/>
        </p:nvSpPr>
        <p:spPr>
          <a:xfrm>
            <a:off x="7394575" y="1662752"/>
            <a:ext cx="73025" cy="76200"/>
          </a:xfrm>
          <a:prstGeom prst="flowChartConnector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6440000">
            <a:off x="6034653" y="1606933"/>
            <a:ext cx="2076402" cy="2180570"/>
          </a:xfrm>
          <a:prstGeom prst="arc">
            <a:avLst>
              <a:gd name="adj1" fmla="val 11380266"/>
              <a:gd name="adj2" fmla="val 573232"/>
            </a:avLst>
          </a:prstGeom>
          <a:ln w="25400"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95800"/>
            <a:ext cx="7810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598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2: Data Center Environment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Application and application virtualization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DBMS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Components of host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system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Compute and memory virtualization</a:t>
            </a: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r>
              <a:rPr lang="en-US" dirty="0"/>
              <a:t>: Application, DBMS, and </a:t>
            </a:r>
            <a:r>
              <a:rPr lang="en-US" dirty="0" smtClean="0"/>
              <a:t>Host (Compute)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Rate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Average amount of data per unit time that the drive can deliver to the HBA</a:t>
            </a:r>
          </a:p>
          <a:p>
            <a:pPr lvl="1"/>
            <a:r>
              <a:rPr lang="en-US" dirty="0"/>
              <a:t>Internal transfer rate </a:t>
            </a:r>
            <a:r>
              <a:rPr lang="en-US" dirty="0" smtClean="0"/>
              <a:t>: Speed </a:t>
            </a:r>
            <a:r>
              <a:rPr lang="en-US" dirty="0"/>
              <a:t>at which data moves from a  platter’s surface to the internal buffer of the disk </a:t>
            </a:r>
          </a:p>
          <a:p>
            <a:pPr lvl="1"/>
            <a:r>
              <a:rPr lang="en-US" dirty="0"/>
              <a:t>External </a:t>
            </a:r>
            <a:r>
              <a:rPr lang="en-US" dirty="0" smtClean="0"/>
              <a:t>transfer rate: Rate </a:t>
            </a:r>
            <a:r>
              <a:rPr lang="en-US" dirty="0"/>
              <a:t>at which data move through the interface to the HBA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3392488" y="4886837"/>
            <a:ext cx="1014412" cy="890587"/>
            <a:chOff x="2032" y="2111"/>
            <a:chExt cx="639" cy="561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032" y="2111"/>
              <a:ext cx="639" cy="561"/>
            </a:xfrm>
            <a:prstGeom prst="rect">
              <a:avLst/>
            </a:prstGeom>
            <a:solidFill>
              <a:srgbClr val="6F9995"/>
            </a:solidFill>
            <a:ln w="12700" algn="ctr">
              <a:solidFill>
                <a:srgbClr val="88B8B6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058" y="2155"/>
              <a:ext cx="582" cy="468"/>
            </a:xfrm>
            <a:prstGeom prst="rect">
              <a:avLst/>
            </a:prstGeom>
            <a:gradFill rotWithShape="1">
              <a:gsLst>
                <a:gs pos="0">
                  <a:srgbClr val="6F9995"/>
                </a:gs>
                <a:gs pos="100000">
                  <a:srgbClr val="6F9995">
                    <a:gamma/>
                    <a:shade val="60784"/>
                    <a:invGamma/>
                  </a:srgbClr>
                </a:gs>
              </a:gsLst>
              <a:lin ang="2700000" scaled="1"/>
            </a:gradFill>
            <a:ln w="25400" algn="ctr">
              <a:solidFill>
                <a:srgbClr val="DDEBEA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148" y="2349"/>
              <a:ext cx="418" cy="12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Interface</a:t>
              </a:r>
            </a:p>
          </p:txBody>
        </p:sp>
      </p:grpSp>
      <p:sp>
        <p:nvSpPr>
          <p:cNvPr id="15" name="Line 34"/>
          <p:cNvSpPr>
            <a:spLocks noChangeShapeType="1"/>
          </p:cNvSpPr>
          <p:nvPr/>
        </p:nvSpPr>
        <p:spPr bwMode="auto">
          <a:xfrm flipH="1">
            <a:off x="1717675" y="5369437"/>
            <a:ext cx="1625600" cy="1270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H="1">
            <a:off x="4378325" y="5391662"/>
            <a:ext cx="1065213" cy="1587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Line 36"/>
          <p:cNvSpPr>
            <a:spLocks noChangeShapeType="1"/>
          </p:cNvSpPr>
          <p:nvPr/>
        </p:nvSpPr>
        <p:spPr bwMode="auto">
          <a:xfrm flipH="1" flipV="1">
            <a:off x="6510338" y="5404362"/>
            <a:ext cx="93027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1693863" y="5115437"/>
            <a:ext cx="17240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V="1">
            <a:off x="4452938" y="5115437"/>
            <a:ext cx="990600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6523038" y="5115437"/>
            <a:ext cx="93027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1" name="Group 40"/>
          <p:cNvGrpSpPr>
            <a:grpSpLocks/>
          </p:cNvGrpSpPr>
          <p:nvPr/>
        </p:nvGrpSpPr>
        <p:grpSpPr bwMode="auto">
          <a:xfrm>
            <a:off x="5440363" y="4759837"/>
            <a:ext cx="1028700" cy="1028700"/>
            <a:chOff x="2901" y="2026"/>
            <a:chExt cx="648" cy="648"/>
          </a:xfrm>
        </p:grpSpPr>
        <p:grpSp>
          <p:nvGrpSpPr>
            <p:cNvPr id="22" name="Group 41"/>
            <p:cNvGrpSpPr>
              <a:grpSpLocks/>
            </p:cNvGrpSpPr>
            <p:nvPr/>
          </p:nvGrpSpPr>
          <p:grpSpPr bwMode="auto">
            <a:xfrm>
              <a:off x="2901" y="2026"/>
              <a:ext cx="648" cy="648"/>
              <a:chOff x="2922" y="2088"/>
              <a:chExt cx="648" cy="648"/>
            </a:xfrm>
          </p:grpSpPr>
          <p:grpSp>
            <p:nvGrpSpPr>
              <p:cNvPr id="24" name="Group 42"/>
              <p:cNvGrpSpPr>
                <a:grpSpLocks/>
              </p:cNvGrpSpPr>
              <p:nvPr/>
            </p:nvGrpSpPr>
            <p:grpSpPr bwMode="auto">
              <a:xfrm>
                <a:off x="2922" y="2088"/>
                <a:ext cx="648" cy="81"/>
                <a:chOff x="2922" y="2088"/>
                <a:chExt cx="648" cy="81"/>
              </a:xfrm>
            </p:grpSpPr>
            <p:sp>
              <p:nvSpPr>
                <p:cNvPr id="88" name="Rectangle 43"/>
                <p:cNvSpPr>
                  <a:spLocks noChangeArrowheads="1"/>
                </p:cNvSpPr>
                <p:nvPr/>
              </p:nvSpPr>
              <p:spPr bwMode="auto">
                <a:xfrm>
                  <a:off x="2922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9" name="Rectangle 44"/>
                <p:cNvSpPr>
                  <a:spLocks noChangeArrowheads="1"/>
                </p:cNvSpPr>
                <p:nvPr/>
              </p:nvSpPr>
              <p:spPr bwMode="auto">
                <a:xfrm>
                  <a:off x="3003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0" name="Rectangle 45"/>
                <p:cNvSpPr>
                  <a:spLocks noChangeArrowheads="1"/>
                </p:cNvSpPr>
                <p:nvPr/>
              </p:nvSpPr>
              <p:spPr bwMode="auto">
                <a:xfrm>
                  <a:off x="3084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1" name="Rectangle 46"/>
                <p:cNvSpPr>
                  <a:spLocks noChangeArrowheads="1"/>
                </p:cNvSpPr>
                <p:nvPr/>
              </p:nvSpPr>
              <p:spPr bwMode="auto">
                <a:xfrm>
                  <a:off x="3165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2" name="Rectangle 47"/>
                <p:cNvSpPr>
                  <a:spLocks noChangeArrowheads="1"/>
                </p:cNvSpPr>
                <p:nvPr/>
              </p:nvSpPr>
              <p:spPr bwMode="auto">
                <a:xfrm>
                  <a:off x="3246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3" name="Rectangle 48"/>
                <p:cNvSpPr>
                  <a:spLocks noChangeArrowheads="1"/>
                </p:cNvSpPr>
                <p:nvPr/>
              </p:nvSpPr>
              <p:spPr bwMode="auto">
                <a:xfrm>
                  <a:off x="3327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4" name="Rectangle 49"/>
                <p:cNvSpPr>
                  <a:spLocks noChangeArrowheads="1"/>
                </p:cNvSpPr>
                <p:nvPr/>
              </p:nvSpPr>
              <p:spPr bwMode="auto">
                <a:xfrm>
                  <a:off x="3408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5" name="Rectangle 50"/>
                <p:cNvSpPr>
                  <a:spLocks noChangeArrowheads="1"/>
                </p:cNvSpPr>
                <p:nvPr/>
              </p:nvSpPr>
              <p:spPr bwMode="auto">
                <a:xfrm>
                  <a:off x="3489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51"/>
              <p:cNvGrpSpPr>
                <a:grpSpLocks/>
              </p:cNvGrpSpPr>
              <p:nvPr/>
            </p:nvGrpSpPr>
            <p:grpSpPr bwMode="auto">
              <a:xfrm>
                <a:off x="2922" y="2169"/>
                <a:ext cx="648" cy="81"/>
                <a:chOff x="2922" y="2088"/>
                <a:chExt cx="648" cy="81"/>
              </a:xfrm>
            </p:grpSpPr>
            <p:sp>
              <p:nvSpPr>
                <p:cNvPr id="80" name="Rectangle 52"/>
                <p:cNvSpPr>
                  <a:spLocks noChangeArrowheads="1"/>
                </p:cNvSpPr>
                <p:nvPr/>
              </p:nvSpPr>
              <p:spPr bwMode="auto">
                <a:xfrm>
                  <a:off x="2922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1" name="Rectangle 53"/>
                <p:cNvSpPr>
                  <a:spLocks noChangeArrowheads="1"/>
                </p:cNvSpPr>
                <p:nvPr/>
              </p:nvSpPr>
              <p:spPr bwMode="auto">
                <a:xfrm>
                  <a:off x="3003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2" name="Rectangle 54"/>
                <p:cNvSpPr>
                  <a:spLocks noChangeArrowheads="1"/>
                </p:cNvSpPr>
                <p:nvPr/>
              </p:nvSpPr>
              <p:spPr bwMode="auto">
                <a:xfrm>
                  <a:off x="3084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3" name="Rectangle 55"/>
                <p:cNvSpPr>
                  <a:spLocks noChangeArrowheads="1"/>
                </p:cNvSpPr>
                <p:nvPr/>
              </p:nvSpPr>
              <p:spPr bwMode="auto">
                <a:xfrm>
                  <a:off x="3165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4" name="Rectangle 56"/>
                <p:cNvSpPr>
                  <a:spLocks noChangeArrowheads="1"/>
                </p:cNvSpPr>
                <p:nvPr/>
              </p:nvSpPr>
              <p:spPr bwMode="auto">
                <a:xfrm>
                  <a:off x="3246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5" name="Rectangle 57"/>
                <p:cNvSpPr>
                  <a:spLocks noChangeArrowheads="1"/>
                </p:cNvSpPr>
                <p:nvPr/>
              </p:nvSpPr>
              <p:spPr bwMode="auto">
                <a:xfrm>
                  <a:off x="3327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6" name="Rectangle 58"/>
                <p:cNvSpPr>
                  <a:spLocks noChangeArrowheads="1"/>
                </p:cNvSpPr>
                <p:nvPr/>
              </p:nvSpPr>
              <p:spPr bwMode="auto">
                <a:xfrm>
                  <a:off x="3408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7" name="Rectangle 59"/>
                <p:cNvSpPr>
                  <a:spLocks noChangeArrowheads="1"/>
                </p:cNvSpPr>
                <p:nvPr/>
              </p:nvSpPr>
              <p:spPr bwMode="auto">
                <a:xfrm>
                  <a:off x="3489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60"/>
              <p:cNvGrpSpPr>
                <a:grpSpLocks/>
              </p:cNvGrpSpPr>
              <p:nvPr/>
            </p:nvGrpSpPr>
            <p:grpSpPr bwMode="auto">
              <a:xfrm>
                <a:off x="2922" y="2250"/>
                <a:ext cx="648" cy="81"/>
                <a:chOff x="2922" y="2088"/>
                <a:chExt cx="648" cy="81"/>
              </a:xfrm>
            </p:grpSpPr>
            <p:sp>
              <p:nvSpPr>
                <p:cNvPr id="72" name="Rectangle 61"/>
                <p:cNvSpPr>
                  <a:spLocks noChangeArrowheads="1"/>
                </p:cNvSpPr>
                <p:nvPr/>
              </p:nvSpPr>
              <p:spPr bwMode="auto">
                <a:xfrm>
                  <a:off x="2922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3" name="Rectangle 62"/>
                <p:cNvSpPr>
                  <a:spLocks noChangeArrowheads="1"/>
                </p:cNvSpPr>
                <p:nvPr/>
              </p:nvSpPr>
              <p:spPr bwMode="auto">
                <a:xfrm>
                  <a:off x="3003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4" name="Rectangle 63"/>
                <p:cNvSpPr>
                  <a:spLocks noChangeArrowheads="1"/>
                </p:cNvSpPr>
                <p:nvPr/>
              </p:nvSpPr>
              <p:spPr bwMode="auto">
                <a:xfrm>
                  <a:off x="3084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5" name="Rectangle 64"/>
                <p:cNvSpPr>
                  <a:spLocks noChangeArrowheads="1"/>
                </p:cNvSpPr>
                <p:nvPr/>
              </p:nvSpPr>
              <p:spPr bwMode="auto">
                <a:xfrm>
                  <a:off x="3165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6" name="Rectangle 65"/>
                <p:cNvSpPr>
                  <a:spLocks noChangeArrowheads="1"/>
                </p:cNvSpPr>
                <p:nvPr/>
              </p:nvSpPr>
              <p:spPr bwMode="auto">
                <a:xfrm>
                  <a:off x="3246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7" name="Rectangle 66"/>
                <p:cNvSpPr>
                  <a:spLocks noChangeArrowheads="1"/>
                </p:cNvSpPr>
                <p:nvPr/>
              </p:nvSpPr>
              <p:spPr bwMode="auto">
                <a:xfrm>
                  <a:off x="3327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8" name="Rectangle 67"/>
                <p:cNvSpPr>
                  <a:spLocks noChangeArrowheads="1"/>
                </p:cNvSpPr>
                <p:nvPr/>
              </p:nvSpPr>
              <p:spPr bwMode="auto">
                <a:xfrm>
                  <a:off x="3408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9" name="Rectangle 68"/>
                <p:cNvSpPr>
                  <a:spLocks noChangeArrowheads="1"/>
                </p:cNvSpPr>
                <p:nvPr/>
              </p:nvSpPr>
              <p:spPr bwMode="auto">
                <a:xfrm>
                  <a:off x="3489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69"/>
              <p:cNvGrpSpPr>
                <a:grpSpLocks/>
              </p:cNvGrpSpPr>
              <p:nvPr/>
            </p:nvGrpSpPr>
            <p:grpSpPr bwMode="auto">
              <a:xfrm>
                <a:off x="2922" y="2331"/>
                <a:ext cx="648" cy="81"/>
                <a:chOff x="2922" y="2088"/>
                <a:chExt cx="648" cy="81"/>
              </a:xfrm>
            </p:grpSpPr>
            <p:sp>
              <p:nvSpPr>
                <p:cNvPr id="64" name="Rectangle 70"/>
                <p:cNvSpPr>
                  <a:spLocks noChangeArrowheads="1"/>
                </p:cNvSpPr>
                <p:nvPr/>
              </p:nvSpPr>
              <p:spPr bwMode="auto">
                <a:xfrm>
                  <a:off x="2922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5" name="Rectangle 71"/>
                <p:cNvSpPr>
                  <a:spLocks noChangeArrowheads="1"/>
                </p:cNvSpPr>
                <p:nvPr/>
              </p:nvSpPr>
              <p:spPr bwMode="auto">
                <a:xfrm>
                  <a:off x="3003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6" name="Rectangle 72"/>
                <p:cNvSpPr>
                  <a:spLocks noChangeArrowheads="1"/>
                </p:cNvSpPr>
                <p:nvPr/>
              </p:nvSpPr>
              <p:spPr bwMode="auto">
                <a:xfrm>
                  <a:off x="3084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7" name="Rectangle 73"/>
                <p:cNvSpPr>
                  <a:spLocks noChangeArrowheads="1"/>
                </p:cNvSpPr>
                <p:nvPr/>
              </p:nvSpPr>
              <p:spPr bwMode="auto">
                <a:xfrm>
                  <a:off x="3165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46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9" name="Rectangle 75"/>
                <p:cNvSpPr>
                  <a:spLocks noChangeArrowheads="1"/>
                </p:cNvSpPr>
                <p:nvPr/>
              </p:nvSpPr>
              <p:spPr bwMode="auto">
                <a:xfrm>
                  <a:off x="3327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0" name="Rectangle 76"/>
                <p:cNvSpPr>
                  <a:spLocks noChangeArrowheads="1"/>
                </p:cNvSpPr>
                <p:nvPr/>
              </p:nvSpPr>
              <p:spPr bwMode="auto">
                <a:xfrm>
                  <a:off x="3408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1" name="Rectangle 77"/>
                <p:cNvSpPr>
                  <a:spLocks noChangeArrowheads="1"/>
                </p:cNvSpPr>
                <p:nvPr/>
              </p:nvSpPr>
              <p:spPr bwMode="auto">
                <a:xfrm>
                  <a:off x="3489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78"/>
              <p:cNvGrpSpPr>
                <a:grpSpLocks/>
              </p:cNvGrpSpPr>
              <p:nvPr/>
            </p:nvGrpSpPr>
            <p:grpSpPr bwMode="auto">
              <a:xfrm>
                <a:off x="2922" y="2412"/>
                <a:ext cx="648" cy="81"/>
                <a:chOff x="2922" y="2088"/>
                <a:chExt cx="648" cy="81"/>
              </a:xfrm>
            </p:grpSpPr>
            <p:sp>
              <p:nvSpPr>
                <p:cNvPr id="56" name="Rectangle 79"/>
                <p:cNvSpPr>
                  <a:spLocks noChangeArrowheads="1"/>
                </p:cNvSpPr>
                <p:nvPr/>
              </p:nvSpPr>
              <p:spPr bwMode="auto">
                <a:xfrm>
                  <a:off x="2922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7" name="Rectangle 80"/>
                <p:cNvSpPr>
                  <a:spLocks noChangeArrowheads="1"/>
                </p:cNvSpPr>
                <p:nvPr/>
              </p:nvSpPr>
              <p:spPr bwMode="auto">
                <a:xfrm>
                  <a:off x="3003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8" name="Rectangle 81"/>
                <p:cNvSpPr>
                  <a:spLocks noChangeArrowheads="1"/>
                </p:cNvSpPr>
                <p:nvPr/>
              </p:nvSpPr>
              <p:spPr bwMode="auto">
                <a:xfrm>
                  <a:off x="3084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9" name="Rectangle 82"/>
                <p:cNvSpPr>
                  <a:spLocks noChangeArrowheads="1"/>
                </p:cNvSpPr>
                <p:nvPr/>
              </p:nvSpPr>
              <p:spPr bwMode="auto">
                <a:xfrm>
                  <a:off x="3165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0" name="Rectangle 83"/>
                <p:cNvSpPr>
                  <a:spLocks noChangeArrowheads="1"/>
                </p:cNvSpPr>
                <p:nvPr/>
              </p:nvSpPr>
              <p:spPr bwMode="auto">
                <a:xfrm>
                  <a:off x="3246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1" name="Rectangle 84"/>
                <p:cNvSpPr>
                  <a:spLocks noChangeArrowheads="1"/>
                </p:cNvSpPr>
                <p:nvPr/>
              </p:nvSpPr>
              <p:spPr bwMode="auto">
                <a:xfrm>
                  <a:off x="3327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2" name="Rectangle 85"/>
                <p:cNvSpPr>
                  <a:spLocks noChangeArrowheads="1"/>
                </p:cNvSpPr>
                <p:nvPr/>
              </p:nvSpPr>
              <p:spPr bwMode="auto">
                <a:xfrm>
                  <a:off x="3408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3" name="Rectangle 86"/>
                <p:cNvSpPr>
                  <a:spLocks noChangeArrowheads="1"/>
                </p:cNvSpPr>
                <p:nvPr/>
              </p:nvSpPr>
              <p:spPr bwMode="auto">
                <a:xfrm>
                  <a:off x="3489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87"/>
              <p:cNvGrpSpPr>
                <a:grpSpLocks/>
              </p:cNvGrpSpPr>
              <p:nvPr/>
            </p:nvGrpSpPr>
            <p:grpSpPr bwMode="auto">
              <a:xfrm>
                <a:off x="2922" y="2493"/>
                <a:ext cx="648" cy="81"/>
                <a:chOff x="2922" y="2088"/>
                <a:chExt cx="648" cy="81"/>
              </a:xfrm>
            </p:grpSpPr>
            <p:sp>
              <p:nvSpPr>
                <p:cNvPr id="48" name="Rectangle 88"/>
                <p:cNvSpPr>
                  <a:spLocks noChangeArrowheads="1"/>
                </p:cNvSpPr>
                <p:nvPr/>
              </p:nvSpPr>
              <p:spPr bwMode="auto">
                <a:xfrm>
                  <a:off x="2922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9" name="Rectangle 89"/>
                <p:cNvSpPr>
                  <a:spLocks noChangeArrowheads="1"/>
                </p:cNvSpPr>
                <p:nvPr/>
              </p:nvSpPr>
              <p:spPr bwMode="auto">
                <a:xfrm>
                  <a:off x="3003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0" name="Rectangle 90"/>
                <p:cNvSpPr>
                  <a:spLocks noChangeArrowheads="1"/>
                </p:cNvSpPr>
                <p:nvPr/>
              </p:nvSpPr>
              <p:spPr bwMode="auto">
                <a:xfrm>
                  <a:off x="3084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1" name="Rectangle 91"/>
                <p:cNvSpPr>
                  <a:spLocks noChangeArrowheads="1"/>
                </p:cNvSpPr>
                <p:nvPr/>
              </p:nvSpPr>
              <p:spPr bwMode="auto">
                <a:xfrm>
                  <a:off x="3165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2" name="Rectangle 92"/>
                <p:cNvSpPr>
                  <a:spLocks noChangeArrowheads="1"/>
                </p:cNvSpPr>
                <p:nvPr/>
              </p:nvSpPr>
              <p:spPr bwMode="auto">
                <a:xfrm>
                  <a:off x="3246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3" name="Rectangle 93"/>
                <p:cNvSpPr>
                  <a:spLocks noChangeArrowheads="1"/>
                </p:cNvSpPr>
                <p:nvPr/>
              </p:nvSpPr>
              <p:spPr bwMode="auto">
                <a:xfrm>
                  <a:off x="3327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4" name="Rectangle 94"/>
                <p:cNvSpPr>
                  <a:spLocks noChangeArrowheads="1"/>
                </p:cNvSpPr>
                <p:nvPr/>
              </p:nvSpPr>
              <p:spPr bwMode="auto">
                <a:xfrm>
                  <a:off x="3408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5" name="Rectangle 95"/>
                <p:cNvSpPr>
                  <a:spLocks noChangeArrowheads="1"/>
                </p:cNvSpPr>
                <p:nvPr/>
              </p:nvSpPr>
              <p:spPr bwMode="auto">
                <a:xfrm>
                  <a:off x="3489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96"/>
              <p:cNvGrpSpPr>
                <a:grpSpLocks/>
              </p:cNvGrpSpPr>
              <p:nvPr/>
            </p:nvGrpSpPr>
            <p:grpSpPr bwMode="auto">
              <a:xfrm>
                <a:off x="2922" y="2574"/>
                <a:ext cx="648" cy="81"/>
                <a:chOff x="2922" y="2088"/>
                <a:chExt cx="648" cy="81"/>
              </a:xfrm>
            </p:grpSpPr>
            <p:sp>
              <p:nvSpPr>
                <p:cNvPr id="40" name="Rectangle 97"/>
                <p:cNvSpPr>
                  <a:spLocks noChangeArrowheads="1"/>
                </p:cNvSpPr>
                <p:nvPr/>
              </p:nvSpPr>
              <p:spPr bwMode="auto">
                <a:xfrm>
                  <a:off x="2922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3003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2" name="Rectangle 99"/>
                <p:cNvSpPr>
                  <a:spLocks noChangeArrowheads="1"/>
                </p:cNvSpPr>
                <p:nvPr/>
              </p:nvSpPr>
              <p:spPr bwMode="auto">
                <a:xfrm>
                  <a:off x="3084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3165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4" name="Rectangle 101"/>
                <p:cNvSpPr>
                  <a:spLocks noChangeArrowheads="1"/>
                </p:cNvSpPr>
                <p:nvPr/>
              </p:nvSpPr>
              <p:spPr bwMode="auto">
                <a:xfrm>
                  <a:off x="3246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3327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6" name="Rectangle 103"/>
                <p:cNvSpPr>
                  <a:spLocks noChangeArrowheads="1"/>
                </p:cNvSpPr>
                <p:nvPr/>
              </p:nvSpPr>
              <p:spPr bwMode="auto">
                <a:xfrm>
                  <a:off x="3408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3489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105"/>
              <p:cNvGrpSpPr>
                <a:grpSpLocks/>
              </p:cNvGrpSpPr>
              <p:nvPr/>
            </p:nvGrpSpPr>
            <p:grpSpPr bwMode="auto">
              <a:xfrm>
                <a:off x="2922" y="2655"/>
                <a:ext cx="648" cy="81"/>
                <a:chOff x="2922" y="2088"/>
                <a:chExt cx="648" cy="81"/>
              </a:xfrm>
            </p:grpSpPr>
            <p:sp>
              <p:nvSpPr>
                <p:cNvPr id="32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22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3" name="Rectangle 107"/>
                <p:cNvSpPr>
                  <a:spLocks noChangeArrowheads="1"/>
                </p:cNvSpPr>
                <p:nvPr/>
              </p:nvSpPr>
              <p:spPr bwMode="auto">
                <a:xfrm>
                  <a:off x="3003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4" name="Rectangle 108"/>
                <p:cNvSpPr>
                  <a:spLocks noChangeArrowheads="1"/>
                </p:cNvSpPr>
                <p:nvPr/>
              </p:nvSpPr>
              <p:spPr bwMode="auto">
                <a:xfrm>
                  <a:off x="3084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5" name="Rectangle 109"/>
                <p:cNvSpPr>
                  <a:spLocks noChangeArrowheads="1"/>
                </p:cNvSpPr>
                <p:nvPr/>
              </p:nvSpPr>
              <p:spPr bwMode="auto">
                <a:xfrm>
                  <a:off x="3165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6" name="Rectangle 110"/>
                <p:cNvSpPr>
                  <a:spLocks noChangeArrowheads="1"/>
                </p:cNvSpPr>
                <p:nvPr/>
              </p:nvSpPr>
              <p:spPr bwMode="auto">
                <a:xfrm>
                  <a:off x="3246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7" name="Rectangle 111"/>
                <p:cNvSpPr>
                  <a:spLocks noChangeArrowheads="1"/>
                </p:cNvSpPr>
                <p:nvPr/>
              </p:nvSpPr>
              <p:spPr bwMode="auto">
                <a:xfrm>
                  <a:off x="3327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8" name="Rectangle 112"/>
                <p:cNvSpPr>
                  <a:spLocks noChangeArrowheads="1"/>
                </p:cNvSpPr>
                <p:nvPr/>
              </p:nvSpPr>
              <p:spPr bwMode="auto">
                <a:xfrm>
                  <a:off x="3408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9" name="Rectangle 113"/>
                <p:cNvSpPr>
                  <a:spLocks noChangeArrowheads="1"/>
                </p:cNvSpPr>
                <p:nvPr/>
              </p:nvSpPr>
              <p:spPr bwMode="auto">
                <a:xfrm>
                  <a:off x="3489" y="2088"/>
                  <a:ext cx="81" cy="81"/>
                </a:xfrm>
                <a:prstGeom prst="rect">
                  <a:avLst/>
                </a:prstGeom>
                <a:gradFill rotWithShape="1">
                  <a:gsLst>
                    <a:gs pos="0">
                      <a:srgbClr val="6F9995"/>
                    </a:gs>
                    <a:gs pos="100000">
                      <a:srgbClr val="6F9995">
                        <a:gamma/>
                        <a:shade val="74118"/>
                        <a:invGamma/>
                      </a:srgbClr>
                    </a:gs>
                  </a:gsLst>
                  <a:lin ang="2700000" scaled="1"/>
                </a:gradFill>
                <a:ln w="12700" algn="ctr">
                  <a:solidFill>
                    <a:srgbClr val="88B8B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" name="Text Box 114"/>
            <p:cNvSpPr txBox="1">
              <a:spLocks noChangeArrowheads="1"/>
            </p:cNvSpPr>
            <p:nvPr/>
          </p:nvSpPr>
          <p:spPr bwMode="auto">
            <a:xfrm>
              <a:off x="3082" y="2307"/>
              <a:ext cx="290" cy="12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Buffer</a:t>
              </a:r>
            </a:p>
          </p:txBody>
        </p:sp>
      </p:grpSp>
      <p:grpSp>
        <p:nvGrpSpPr>
          <p:cNvPr id="96" name="Group 116"/>
          <p:cNvGrpSpPr>
            <a:grpSpLocks/>
          </p:cNvGrpSpPr>
          <p:nvPr/>
        </p:nvGrpSpPr>
        <p:grpSpPr bwMode="auto">
          <a:xfrm>
            <a:off x="674688" y="4848737"/>
            <a:ext cx="1014412" cy="890587"/>
            <a:chOff x="2032" y="2111"/>
            <a:chExt cx="639" cy="561"/>
          </a:xfrm>
        </p:grpSpPr>
        <p:sp>
          <p:nvSpPr>
            <p:cNvPr id="97" name="Rectangle 117"/>
            <p:cNvSpPr>
              <a:spLocks noChangeArrowheads="1"/>
            </p:cNvSpPr>
            <p:nvPr/>
          </p:nvSpPr>
          <p:spPr bwMode="auto">
            <a:xfrm>
              <a:off x="2032" y="2111"/>
              <a:ext cx="639" cy="561"/>
            </a:xfrm>
            <a:prstGeom prst="rect">
              <a:avLst/>
            </a:prstGeom>
            <a:solidFill>
              <a:srgbClr val="6F9995"/>
            </a:solidFill>
            <a:ln w="12700" algn="ctr">
              <a:solidFill>
                <a:srgbClr val="88B8B6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98" name="Rectangle 118"/>
            <p:cNvSpPr>
              <a:spLocks noChangeArrowheads="1"/>
            </p:cNvSpPr>
            <p:nvPr/>
          </p:nvSpPr>
          <p:spPr bwMode="auto">
            <a:xfrm>
              <a:off x="2058" y="2155"/>
              <a:ext cx="582" cy="468"/>
            </a:xfrm>
            <a:prstGeom prst="rect">
              <a:avLst/>
            </a:prstGeom>
            <a:gradFill rotWithShape="1">
              <a:gsLst>
                <a:gs pos="0">
                  <a:srgbClr val="6F9995"/>
                </a:gs>
                <a:gs pos="100000">
                  <a:srgbClr val="6F9995">
                    <a:gamma/>
                    <a:shade val="60784"/>
                    <a:invGamma/>
                  </a:srgbClr>
                </a:gs>
              </a:gsLst>
              <a:lin ang="2700000" scaled="1"/>
            </a:gradFill>
            <a:ln w="25400" algn="ctr">
              <a:solidFill>
                <a:srgbClr val="DDEBEA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99" name="Text Box 119"/>
            <p:cNvSpPr txBox="1">
              <a:spLocks noChangeArrowheads="1"/>
            </p:cNvSpPr>
            <p:nvPr/>
          </p:nvSpPr>
          <p:spPr bwMode="auto">
            <a:xfrm>
              <a:off x="2258" y="2349"/>
              <a:ext cx="203" cy="12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HBA</a:t>
              </a:r>
            </a:p>
          </p:txBody>
        </p:sp>
      </p:grpSp>
      <p:sp>
        <p:nvSpPr>
          <p:cNvPr id="100" name="AutoShape 120"/>
          <p:cNvSpPr>
            <a:spLocks noChangeArrowheads="1"/>
          </p:cNvSpPr>
          <p:nvPr/>
        </p:nvSpPr>
        <p:spPr bwMode="auto">
          <a:xfrm>
            <a:off x="3259137" y="4616962"/>
            <a:ext cx="5427663" cy="128587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0610"/>
            </a:solidFill>
            <a:prstDash val="dash"/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1" name="Text Box 122"/>
          <p:cNvSpPr txBox="1">
            <a:spLocks noChangeArrowheads="1"/>
          </p:cNvSpPr>
          <p:nvPr/>
        </p:nvSpPr>
        <p:spPr bwMode="auto">
          <a:xfrm>
            <a:off x="5912180" y="3848059"/>
            <a:ext cx="2351088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00061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 dirty="0" smtClean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  Internal </a:t>
            </a:r>
            <a:r>
              <a:rPr lang="en-US" sz="1400" b="1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transfer rate measured here</a:t>
            </a:r>
          </a:p>
        </p:txBody>
      </p:sp>
      <p:sp>
        <p:nvSpPr>
          <p:cNvPr id="102" name="Text Box 123"/>
          <p:cNvSpPr txBox="1">
            <a:spLocks noChangeArrowheads="1"/>
          </p:cNvSpPr>
          <p:nvPr/>
        </p:nvSpPr>
        <p:spPr bwMode="auto">
          <a:xfrm>
            <a:off x="1071563" y="3843296"/>
            <a:ext cx="2495550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00061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 dirty="0" smtClean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    External </a:t>
            </a:r>
            <a:r>
              <a:rPr lang="en-US" sz="1400" b="1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transfer rate   measured here</a:t>
            </a:r>
          </a:p>
        </p:txBody>
      </p:sp>
      <p:sp>
        <p:nvSpPr>
          <p:cNvPr id="103" name="Line 124"/>
          <p:cNvSpPr>
            <a:spLocks noChangeShapeType="1"/>
          </p:cNvSpPr>
          <p:nvPr/>
        </p:nvSpPr>
        <p:spPr bwMode="auto">
          <a:xfrm>
            <a:off x="7105650" y="4248599"/>
            <a:ext cx="1588" cy="839788"/>
          </a:xfrm>
          <a:prstGeom prst="line">
            <a:avLst/>
          </a:prstGeom>
          <a:noFill/>
          <a:ln w="25400">
            <a:solidFill>
              <a:srgbClr val="00061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4" name="Line 125"/>
          <p:cNvSpPr>
            <a:spLocks noChangeShapeType="1"/>
          </p:cNvSpPr>
          <p:nvPr/>
        </p:nvSpPr>
        <p:spPr bwMode="auto">
          <a:xfrm>
            <a:off x="2314575" y="4256537"/>
            <a:ext cx="15875" cy="827087"/>
          </a:xfrm>
          <a:prstGeom prst="line">
            <a:avLst/>
          </a:prstGeom>
          <a:noFill/>
          <a:ln w="25400">
            <a:solidFill>
              <a:srgbClr val="00061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5" name="Rectangle 130"/>
          <p:cNvSpPr>
            <a:spLocks noChangeArrowheads="1"/>
          </p:cNvSpPr>
          <p:nvPr/>
        </p:nvSpPr>
        <p:spPr bwMode="auto">
          <a:xfrm>
            <a:off x="7397750" y="4780474"/>
            <a:ext cx="1014413" cy="890588"/>
          </a:xfrm>
          <a:prstGeom prst="rect">
            <a:avLst/>
          </a:prstGeom>
          <a:solidFill>
            <a:srgbClr val="6F9995"/>
          </a:solidFill>
          <a:ln w="12700" algn="ctr">
            <a:solidFill>
              <a:srgbClr val="88B8B6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6" name="Rectangle 131"/>
          <p:cNvSpPr>
            <a:spLocks noChangeArrowheads="1"/>
          </p:cNvSpPr>
          <p:nvPr/>
        </p:nvSpPr>
        <p:spPr bwMode="auto">
          <a:xfrm>
            <a:off x="7439025" y="4850324"/>
            <a:ext cx="923925" cy="742950"/>
          </a:xfrm>
          <a:prstGeom prst="rect">
            <a:avLst/>
          </a:prstGeom>
          <a:gradFill rotWithShape="1">
            <a:gsLst>
              <a:gs pos="0">
                <a:srgbClr val="6F9995"/>
              </a:gs>
              <a:gs pos="100000">
                <a:srgbClr val="6F9995">
                  <a:gamma/>
                  <a:shade val="60784"/>
                  <a:invGamma/>
                </a:srgbClr>
              </a:gs>
            </a:gsLst>
            <a:lin ang="2700000" scaled="1"/>
          </a:gradFill>
          <a:ln w="25400" algn="ctr">
            <a:solidFill>
              <a:srgbClr val="DDEBEA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7" name="Text Box 132"/>
          <p:cNvSpPr txBox="1">
            <a:spLocks noChangeArrowheads="1"/>
          </p:cNvSpPr>
          <p:nvPr/>
        </p:nvSpPr>
        <p:spPr bwMode="auto">
          <a:xfrm>
            <a:off x="7405688" y="5091624"/>
            <a:ext cx="962025" cy="38779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Head Disk Assembly</a:t>
            </a:r>
          </a:p>
        </p:txBody>
      </p:sp>
      <p:sp>
        <p:nvSpPr>
          <p:cNvPr id="108" name="Rectangle 121"/>
          <p:cNvSpPr>
            <a:spLocks noChangeArrowheads="1"/>
          </p:cNvSpPr>
          <p:nvPr/>
        </p:nvSpPr>
        <p:spPr bwMode="auto">
          <a:xfrm>
            <a:off x="5476256" y="5915174"/>
            <a:ext cx="77906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00061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54013" indent="-354013" algn="ctr" defTabSz="941388">
              <a:spcBef>
                <a:spcPct val="50000"/>
              </a:spcBef>
            </a:pPr>
            <a:r>
              <a:rPr lang="en-US" sz="1400" b="1" dirty="0">
                <a:solidFill>
                  <a:srgbClr val="000610"/>
                </a:solidFill>
                <a:latin typeface="Calibri" pitchFamily="34" charset="0"/>
              </a:rPr>
              <a:t>Disk</a:t>
            </a:r>
            <a:r>
              <a:rPr lang="en-US" sz="1050" b="1" dirty="0">
                <a:solidFill>
                  <a:srgbClr val="000610"/>
                </a:solidFill>
                <a:latin typeface="Calibri" pitchFamily="34" charset="0"/>
              </a:rPr>
              <a:t> </a:t>
            </a:r>
            <a:r>
              <a:rPr lang="en-US" sz="1400" b="1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Drive</a:t>
            </a:r>
          </a:p>
        </p:txBody>
      </p:sp>
    </p:spTree>
    <p:extLst>
      <p:ext uri="{BB962C8B-B14F-4D97-AF65-F5344CB8AC3E}">
        <p14:creationId xmlns:p14="http://schemas.microsoft.com/office/powerpoint/2010/main" xmlns="" val="22584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Controller Utilization Vs. Response Time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>
          <a:xfrm>
            <a:off x="304800" y="914399"/>
            <a:ext cx="8458200" cy="2700487"/>
          </a:xfrm>
        </p:spPr>
        <p:txBody>
          <a:bodyPr/>
          <a:lstStyle/>
          <a:p>
            <a:r>
              <a:rPr lang="en-US" dirty="0" smtClean="0"/>
              <a:t>Based on fundamental laws of disk drive performance: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Service time is </a:t>
            </a:r>
            <a:r>
              <a:rPr lang="en-US" dirty="0"/>
              <a:t>time taken by the controller to serve an </a:t>
            </a:r>
            <a:r>
              <a:rPr lang="en-US" dirty="0" smtClean="0"/>
              <a:t>I/O</a:t>
            </a:r>
          </a:p>
          <a:p>
            <a:r>
              <a:rPr lang="en-US" dirty="0" smtClean="0"/>
              <a:t>For </a:t>
            </a:r>
            <a:r>
              <a:rPr lang="en-US" dirty="0"/>
              <a:t>performance-sensitive </a:t>
            </a:r>
            <a:r>
              <a:rPr lang="en-US" dirty="0" smtClean="0"/>
              <a:t>applications disks are commonly utilized below 70% </a:t>
            </a:r>
            <a:r>
              <a:rPr lang="en-US" dirty="0"/>
              <a:t>of </a:t>
            </a:r>
            <a:r>
              <a:rPr lang="en-US" dirty="0" smtClean="0"/>
              <a:t>their I/O </a:t>
            </a:r>
            <a:r>
              <a:rPr lang="en-US" dirty="0"/>
              <a:t>serving capability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Module 2: Data Center Environnent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683FA-D0FB-447D-82E1-0D3AF418E35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1209047" y="5839007"/>
            <a:ext cx="2532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0%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45"/>
          <p:cNvSpPr>
            <a:spLocks noChangeArrowheads="1"/>
          </p:cNvSpPr>
          <p:nvPr/>
        </p:nvSpPr>
        <p:spPr bwMode="auto">
          <a:xfrm>
            <a:off x="7559675" y="5670699"/>
            <a:ext cx="4616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100%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3983997" y="5870906"/>
            <a:ext cx="8738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Utilization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47"/>
          <p:cNvSpPr>
            <a:spLocks noChangeShapeType="1"/>
          </p:cNvSpPr>
          <p:nvPr/>
        </p:nvSpPr>
        <p:spPr bwMode="auto">
          <a:xfrm flipV="1">
            <a:off x="1331913" y="3829198"/>
            <a:ext cx="0" cy="1968500"/>
          </a:xfrm>
          <a:prstGeom prst="line">
            <a:avLst/>
          </a:prstGeom>
          <a:noFill/>
          <a:ln w="666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8"/>
          <p:cNvSpPr>
            <a:spLocks noChangeShapeType="1"/>
          </p:cNvSpPr>
          <p:nvPr/>
        </p:nvSpPr>
        <p:spPr bwMode="auto">
          <a:xfrm flipV="1">
            <a:off x="5954065" y="4338787"/>
            <a:ext cx="0" cy="1417637"/>
          </a:xfrm>
          <a:prstGeom prst="line">
            <a:avLst/>
          </a:prstGeom>
          <a:noFill/>
          <a:ln w="33401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9"/>
          <p:cNvSpPr>
            <a:spLocks noChangeShapeType="1"/>
          </p:cNvSpPr>
          <p:nvPr/>
        </p:nvSpPr>
        <p:spPr bwMode="auto">
          <a:xfrm flipH="1">
            <a:off x="1347788" y="5767537"/>
            <a:ext cx="6099175" cy="0"/>
          </a:xfrm>
          <a:prstGeom prst="line">
            <a:avLst/>
          </a:prstGeom>
          <a:noFill/>
          <a:ln w="666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50"/>
          <p:cNvSpPr>
            <a:spLocks/>
          </p:cNvSpPr>
          <p:nvPr/>
        </p:nvSpPr>
        <p:spPr bwMode="auto">
          <a:xfrm>
            <a:off x="1357941" y="5153174"/>
            <a:ext cx="3657600" cy="201613"/>
          </a:xfrm>
          <a:custGeom>
            <a:avLst/>
            <a:gdLst>
              <a:gd name="T0" fmla="*/ 23 w 4609"/>
              <a:gd name="T1" fmla="*/ 224 h 253"/>
              <a:gd name="T2" fmla="*/ 82 w 4609"/>
              <a:gd name="T3" fmla="*/ 178 h 253"/>
              <a:gd name="T4" fmla="*/ 117 w 4609"/>
              <a:gd name="T5" fmla="*/ 162 h 253"/>
              <a:gd name="T6" fmla="*/ 174 w 4609"/>
              <a:gd name="T7" fmla="*/ 140 h 253"/>
              <a:gd name="T8" fmla="*/ 216 w 4609"/>
              <a:gd name="T9" fmla="*/ 130 h 253"/>
              <a:gd name="T10" fmla="*/ 288 w 4609"/>
              <a:gd name="T11" fmla="*/ 123 h 253"/>
              <a:gd name="T12" fmla="*/ 2018 w 4609"/>
              <a:gd name="T13" fmla="*/ 121 h 253"/>
              <a:gd name="T14" fmla="*/ 2073 w 4609"/>
              <a:gd name="T15" fmla="*/ 116 h 253"/>
              <a:gd name="T16" fmla="*/ 2092 w 4609"/>
              <a:gd name="T17" fmla="*/ 113 h 253"/>
              <a:gd name="T18" fmla="*/ 2105 w 4609"/>
              <a:gd name="T19" fmla="*/ 111 h 253"/>
              <a:gd name="T20" fmla="*/ 2123 w 4609"/>
              <a:gd name="T21" fmla="*/ 107 h 253"/>
              <a:gd name="T22" fmla="*/ 2135 w 4609"/>
              <a:gd name="T23" fmla="*/ 104 h 253"/>
              <a:gd name="T24" fmla="*/ 2158 w 4609"/>
              <a:gd name="T25" fmla="*/ 98 h 253"/>
              <a:gd name="T26" fmla="*/ 2169 w 4609"/>
              <a:gd name="T27" fmla="*/ 95 h 253"/>
              <a:gd name="T28" fmla="*/ 2210 w 4609"/>
              <a:gd name="T29" fmla="*/ 79 h 253"/>
              <a:gd name="T30" fmla="*/ 2247 w 4609"/>
              <a:gd name="T31" fmla="*/ 60 h 253"/>
              <a:gd name="T32" fmla="*/ 2278 w 4609"/>
              <a:gd name="T33" fmla="*/ 39 h 253"/>
              <a:gd name="T34" fmla="*/ 2285 w 4609"/>
              <a:gd name="T35" fmla="*/ 30 h 253"/>
              <a:gd name="T36" fmla="*/ 2291 w 4609"/>
              <a:gd name="T37" fmla="*/ 27 h 253"/>
              <a:gd name="T38" fmla="*/ 2306 w 4609"/>
              <a:gd name="T39" fmla="*/ 9 h 253"/>
              <a:gd name="T40" fmla="*/ 2309 w 4609"/>
              <a:gd name="T41" fmla="*/ 6 h 253"/>
              <a:gd name="T42" fmla="*/ 2325 w 4609"/>
              <a:gd name="T43" fmla="*/ 11 h 253"/>
              <a:gd name="T44" fmla="*/ 2348 w 4609"/>
              <a:gd name="T45" fmla="*/ 34 h 253"/>
              <a:gd name="T46" fmla="*/ 2377 w 4609"/>
              <a:gd name="T47" fmla="*/ 55 h 253"/>
              <a:gd name="T48" fmla="*/ 2410 w 4609"/>
              <a:gd name="T49" fmla="*/ 73 h 253"/>
              <a:gd name="T50" fmla="*/ 2448 w 4609"/>
              <a:gd name="T51" fmla="*/ 89 h 253"/>
              <a:gd name="T52" fmla="*/ 2490 w 4609"/>
              <a:gd name="T53" fmla="*/ 101 h 253"/>
              <a:gd name="T54" fmla="*/ 2536 w 4609"/>
              <a:gd name="T55" fmla="*/ 112 h 253"/>
              <a:gd name="T56" fmla="*/ 2587 w 4609"/>
              <a:gd name="T57" fmla="*/ 119 h 253"/>
              <a:gd name="T58" fmla="*/ 4322 w 4609"/>
              <a:gd name="T59" fmla="*/ 123 h 253"/>
              <a:gd name="T60" fmla="*/ 4372 w 4609"/>
              <a:gd name="T61" fmla="*/ 125 h 253"/>
              <a:gd name="T62" fmla="*/ 4419 w 4609"/>
              <a:gd name="T63" fmla="*/ 132 h 253"/>
              <a:gd name="T64" fmla="*/ 4460 w 4609"/>
              <a:gd name="T65" fmla="*/ 143 h 253"/>
              <a:gd name="T66" fmla="*/ 4517 w 4609"/>
              <a:gd name="T67" fmla="*/ 166 h 253"/>
              <a:gd name="T68" fmla="*/ 4563 w 4609"/>
              <a:gd name="T69" fmla="*/ 197 h 253"/>
              <a:gd name="T70" fmla="*/ 4588 w 4609"/>
              <a:gd name="T71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09" h="253">
                <a:moveTo>
                  <a:pt x="0" y="253"/>
                </a:moveTo>
                <a:lnTo>
                  <a:pt x="23" y="224"/>
                </a:lnTo>
                <a:lnTo>
                  <a:pt x="51" y="200"/>
                </a:lnTo>
                <a:lnTo>
                  <a:pt x="82" y="178"/>
                </a:lnTo>
                <a:lnTo>
                  <a:pt x="98" y="169"/>
                </a:lnTo>
                <a:lnTo>
                  <a:pt x="117" y="162"/>
                </a:lnTo>
                <a:lnTo>
                  <a:pt x="154" y="146"/>
                </a:lnTo>
                <a:lnTo>
                  <a:pt x="174" y="140"/>
                </a:lnTo>
                <a:lnTo>
                  <a:pt x="196" y="136"/>
                </a:lnTo>
                <a:lnTo>
                  <a:pt x="216" y="130"/>
                </a:lnTo>
                <a:lnTo>
                  <a:pt x="239" y="127"/>
                </a:lnTo>
                <a:lnTo>
                  <a:pt x="288" y="123"/>
                </a:lnTo>
                <a:lnTo>
                  <a:pt x="1989" y="123"/>
                </a:lnTo>
                <a:lnTo>
                  <a:pt x="2018" y="121"/>
                </a:lnTo>
                <a:lnTo>
                  <a:pt x="2046" y="119"/>
                </a:lnTo>
                <a:lnTo>
                  <a:pt x="2073" y="116"/>
                </a:lnTo>
                <a:lnTo>
                  <a:pt x="2086" y="114"/>
                </a:lnTo>
                <a:lnTo>
                  <a:pt x="2092" y="113"/>
                </a:lnTo>
                <a:lnTo>
                  <a:pt x="2099" y="113"/>
                </a:lnTo>
                <a:lnTo>
                  <a:pt x="2105" y="111"/>
                </a:lnTo>
                <a:lnTo>
                  <a:pt x="2111" y="110"/>
                </a:lnTo>
                <a:lnTo>
                  <a:pt x="2123" y="107"/>
                </a:lnTo>
                <a:lnTo>
                  <a:pt x="2129" y="105"/>
                </a:lnTo>
                <a:lnTo>
                  <a:pt x="2135" y="104"/>
                </a:lnTo>
                <a:lnTo>
                  <a:pt x="2147" y="102"/>
                </a:lnTo>
                <a:lnTo>
                  <a:pt x="2158" y="98"/>
                </a:lnTo>
                <a:lnTo>
                  <a:pt x="2163" y="96"/>
                </a:lnTo>
                <a:lnTo>
                  <a:pt x="2169" y="95"/>
                </a:lnTo>
                <a:lnTo>
                  <a:pt x="2191" y="89"/>
                </a:lnTo>
                <a:lnTo>
                  <a:pt x="2210" y="79"/>
                </a:lnTo>
                <a:lnTo>
                  <a:pt x="2229" y="71"/>
                </a:lnTo>
                <a:lnTo>
                  <a:pt x="2247" y="60"/>
                </a:lnTo>
                <a:lnTo>
                  <a:pt x="2263" y="51"/>
                </a:lnTo>
                <a:lnTo>
                  <a:pt x="2278" y="39"/>
                </a:lnTo>
                <a:lnTo>
                  <a:pt x="2284" y="32"/>
                </a:lnTo>
                <a:lnTo>
                  <a:pt x="2285" y="30"/>
                </a:lnTo>
                <a:lnTo>
                  <a:pt x="2287" y="29"/>
                </a:lnTo>
                <a:lnTo>
                  <a:pt x="2291" y="27"/>
                </a:lnTo>
                <a:lnTo>
                  <a:pt x="2304" y="14"/>
                </a:lnTo>
                <a:lnTo>
                  <a:pt x="2306" y="9"/>
                </a:lnTo>
                <a:lnTo>
                  <a:pt x="2307" y="7"/>
                </a:lnTo>
                <a:lnTo>
                  <a:pt x="2309" y="6"/>
                </a:lnTo>
                <a:lnTo>
                  <a:pt x="2315" y="0"/>
                </a:lnTo>
                <a:lnTo>
                  <a:pt x="2325" y="11"/>
                </a:lnTo>
                <a:lnTo>
                  <a:pt x="2336" y="24"/>
                </a:lnTo>
                <a:lnTo>
                  <a:pt x="2348" y="34"/>
                </a:lnTo>
                <a:lnTo>
                  <a:pt x="2362" y="46"/>
                </a:lnTo>
                <a:lnTo>
                  <a:pt x="2377" y="55"/>
                </a:lnTo>
                <a:lnTo>
                  <a:pt x="2394" y="65"/>
                </a:lnTo>
                <a:lnTo>
                  <a:pt x="2410" y="73"/>
                </a:lnTo>
                <a:lnTo>
                  <a:pt x="2429" y="82"/>
                </a:lnTo>
                <a:lnTo>
                  <a:pt x="2448" y="89"/>
                </a:lnTo>
                <a:lnTo>
                  <a:pt x="2469" y="96"/>
                </a:lnTo>
                <a:lnTo>
                  <a:pt x="2490" y="101"/>
                </a:lnTo>
                <a:lnTo>
                  <a:pt x="2513" y="107"/>
                </a:lnTo>
                <a:lnTo>
                  <a:pt x="2536" y="112"/>
                </a:lnTo>
                <a:lnTo>
                  <a:pt x="2561" y="116"/>
                </a:lnTo>
                <a:lnTo>
                  <a:pt x="2587" y="119"/>
                </a:lnTo>
                <a:lnTo>
                  <a:pt x="2615" y="123"/>
                </a:lnTo>
                <a:lnTo>
                  <a:pt x="4322" y="123"/>
                </a:lnTo>
                <a:lnTo>
                  <a:pt x="4347" y="123"/>
                </a:lnTo>
                <a:lnTo>
                  <a:pt x="4372" y="125"/>
                </a:lnTo>
                <a:lnTo>
                  <a:pt x="4396" y="128"/>
                </a:lnTo>
                <a:lnTo>
                  <a:pt x="4419" y="132"/>
                </a:lnTo>
                <a:lnTo>
                  <a:pt x="4440" y="137"/>
                </a:lnTo>
                <a:lnTo>
                  <a:pt x="4460" y="143"/>
                </a:lnTo>
                <a:lnTo>
                  <a:pt x="4500" y="159"/>
                </a:lnTo>
                <a:lnTo>
                  <a:pt x="4517" y="166"/>
                </a:lnTo>
                <a:lnTo>
                  <a:pt x="4534" y="175"/>
                </a:lnTo>
                <a:lnTo>
                  <a:pt x="4563" y="197"/>
                </a:lnTo>
                <a:lnTo>
                  <a:pt x="4575" y="209"/>
                </a:lnTo>
                <a:lnTo>
                  <a:pt x="4588" y="222"/>
                </a:lnTo>
                <a:lnTo>
                  <a:pt x="4609" y="253"/>
                </a:lnTo>
              </a:path>
            </a:pathLst>
          </a:custGeom>
          <a:noFill/>
          <a:ln w="15875">
            <a:solidFill>
              <a:srgbClr val="66666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51"/>
          <p:cNvSpPr>
            <a:spLocks/>
          </p:cNvSpPr>
          <p:nvPr/>
        </p:nvSpPr>
        <p:spPr bwMode="auto">
          <a:xfrm>
            <a:off x="1348565" y="3554562"/>
            <a:ext cx="6107112" cy="2044700"/>
          </a:xfrm>
          <a:custGeom>
            <a:avLst/>
            <a:gdLst>
              <a:gd name="T0" fmla="*/ 7692 w 7694"/>
              <a:gd name="T1" fmla="*/ 125 h 3178"/>
              <a:gd name="T2" fmla="*/ 7684 w 7694"/>
              <a:gd name="T3" fmla="*/ 309 h 3178"/>
              <a:gd name="T4" fmla="*/ 7666 w 7694"/>
              <a:gd name="T5" fmla="*/ 489 h 3178"/>
              <a:gd name="T6" fmla="*/ 7657 w 7694"/>
              <a:gd name="T7" fmla="*/ 546 h 3178"/>
              <a:gd name="T8" fmla="*/ 7647 w 7694"/>
              <a:gd name="T9" fmla="*/ 603 h 3178"/>
              <a:gd name="T10" fmla="*/ 7612 w 7694"/>
              <a:gd name="T11" fmla="*/ 770 h 3178"/>
              <a:gd name="T12" fmla="*/ 7584 w 7694"/>
              <a:gd name="T13" fmla="*/ 880 h 3178"/>
              <a:gd name="T14" fmla="*/ 7551 w 7694"/>
              <a:gd name="T15" fmla="*/ 985 h 3178"/>
              <a:gd name="T16" fmla="*/ 7518 w 7694"/>
              <a:gd name="T17" fmla="*/ 1075 h 3178"/>
              <a:gd name="T18" fmla="*/ 7498 w 7694"/>
              <a:gd name="T19" fmla="*/ 1126 h 3178"/>
              <a:gd name="T20" fmla="*/ 7482 w 7694"/>
              <a:gd name="T21" fmla="*/ 1164 h 3178"/>
              <a:gd name="T22" fmla="*/ 7460 w 7694"/>
              <a:gd name="T23" fmla="*/ 1213 h 3178"/>
              <a:gd name="T24" fmla="*/ 7414 w 7694"/>
              <a:gd name="T25" fmla="*/ 1310 h 3178"/>
              <a:gd name="T26" fmla="*/ 7363 w 7694"/>
              <a:gd name="T27" fmla="*/ 1404 h 3178"/>
              <a:gd name="T28" fmla="*/ 7323 w 7694"/>
              <a:gd name="T29" fmla="*/ 1473 h 3178"/>
              <a:gd name="T30" fmla="*/ 7234 w 7694"/>
              <a:gd name="T31" fmla="*/ 1607 h 3178"/>
              <a:gd name="T32" fmla="*/ 7178 w 7694"/>
              <a:gd name="T33" fmla="*/ 1681 h 3178"/>
              <a:gd name="T34" fmla="*/ 7103 w 7694"/>
              <a:gd name="T35" fmla="*/ 1768 h 3178"/>
              <a:gd name="T36" fmla="*/ 7035 w 7694"/>
              <a:gd name="T37" fmla="*/ 1844 h 3178"/>
              <a:gd name="T38" fmla="*/ 6921 w 7694"/>
              <a:gd name="T39" fmla="*/ 1953 h 3178"/>
              <a:gd name="T40" fmla="*/ 6882 w 7694"/>
              <a:gd name="T41" fmla="*/ 1990 h 3178"/>
              <a:gd name="T42" fmla="*/ 6809 w 7694"/>
              <a:gd name="T43" fmla="*/ 2048 h 3178"/>
              <a:gd name="T44" fmla="*/ 6735 w 7694"/>
              <a:gd name="T45" fmla="*/ 2108 h 3178"/>
              <a:gd name="T46" fmla="*/ 6669 w 7694"/>
              <a:gd name="T47" fmla="*/ 2158 h 3178"/>
              <a:gd name="T48" fmla="*/ 6577 w 7694"/>
              <a:gd name="T49" fmla="*/ 2221 h 3178"/>
              <a:gd name="T50" fmla="*/ 6530 w 7694"/>
              <a:gd name="T51" fmla="*/ 2254 h 3178"/>
              <a:gd name="T52" fmla="*/ 6443 w 7694"/>
              <a:gd name="T53" fmla="*/ 2305 h 3178"/>
              <a:gd name="T54" fmla="*/ 6329 w 7694"/>
              <a:gd name="T55" fmla="*/ 2372 h 3178"/>
              <a:gd name="T56" fmla="*/ 6222 w 7694"/>
              <a:gd name="T57" fmla="*/ 2427 h 3178"/>
              <a:gd name="T58" fmla="*/ 6139 w 7694"/>
              <a:gd name="T59" fmla="*/ 2468 h 3178"/>
              <a:gd name="T60" fmla="*/ 6025 w 7694"/>
              <a:gd name="T61" fmla="*/ 2520 h 3178"/>
              <a:gd name="T62" fmla="*/ 5981 w 7694"/>
              <a:gd name="T63" fmla="*/ 2539 h 3178"/>
              <a:gd name="T64" fmla="*/ 5878 w 7694"/>
              <a:gd name="T65" fmla="*/ 2582 h 3178"/>
              <a:gd name="T66" fmla="*/ 5755 w 7694"/>
              <a:gd name="T67" fmla="*/ 2629 h 3178"/>
              <a:gd name="T68" fmla="*/ 5569 w 7694"/>
              <a:gd name="T69" fmla="*/ 2695 h 3178"/>
              <a:gd name="T70" fmla="*/ 5319 w 7694"/>
              <a:gd name="T71" fmla="*/ 2770 h 3178"/>
              <a:gd name="T72" fmla="*/ 5051 w 7694"/>
              <a:gd name="T73" fmla="*/ 2840 h 3178"/>
              <a:gd name="T74" fmla="*/ 4767 w 7694"/>
              <a:gd name="T75" fmla="*/ 2903 h 3178"/>
              <a:gd name="T76" fmla="*/ 4469 w 7694"/>
              <a:gd name="T77" fmla="*/ 2960 h 3178"/>
              <a:gd name="T78" fmla="*/ 4070 w 7694"/>
              <a:gd name="T79" fmla="*/ 3022 h 3178"/>
              <a:gd name="T80" fmla="*/ 3905 w 7694"/>
              <a:gd name="T81" fmla="*/ 3044 h 3178"/>
              <a:gd name="T82" fmla="*/ 3646 w 7694"/>
              <a:gd name="T83" fmla="*/ 3072 h 3178"/>
              <a:gd name="T84" fmla="*/ 3560 w 7694"/>
              <a:gd name="T85" fmla="*/ 3081 h 3178"/>
              <a:gd name="T86" fmla="*/ 3289 w 7694"/>
              <a:gd name="T87" fmla="*/ 3105 h 3178"/>
              <a:gd name="T88" fmla="*/ 2950 w 7694"/>
              <a:gd name="T89" fmla="*/ 3128 h 3178"/>
              <a:gd name="T90" fmla="*/ 2735 w 7694"/>
              <a:gd name="T91" fmla="*/ 3141 h 3178"/>
              <a:gd name="T92" fmla="*/ 2604 w 7694"/>
              <a:gd name="T93" fmla="*/ 3148 h 3178"/>
              <a:gd name="T94" fmla="*/ 2331 w 7694"/>
              <a:gd name="T95" fmla="*/ 3160 h 3178"/>
              <a:gd name="T96" fmla="*/ 2022 w 7694"/>
              <a:gd name="T97" fmla="*/ 3168 h 3178"/>
              <a:gd name="T98" fmla="*/ 1754 w 7694"/>
              <a:gd name="T99" fmla="*/ 3175 h 3178"/>
              <a:gd name="T100" fmla="*/ 1447 w 7694"/>
              <a:gd name="T101" fmla="*/ 3177 h 3178"/>
              <a:gd name="T102" fmla="*/ 1344 w 7694"/>
              <a:gd name="T103" fmla="*/ 3178 h 3178"/>
              <a:gd name="T104" fmla="*/ 1024 w 7694"/>
              <a:gd name="T105" fmla="*/ 3178 h 3178"/>
              <a:gd name="T106" fmla="*/ 749 w 7694"/>
              <a:gd name="T107" fmla="*/ 3175 h 3178"/>
              <a:gd name="T108" fmla="*/ 551 w 7694"/>
              <a:gd name="T109" fmla="*/ 3172 h 3178"/>
              <a:gd name="T110" fmla="*/ 235 w 7694"/>
              <a:gd name="T111" fmla="*/ 3168 h 3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94" h="3178">
                <a:moveTo>
                  <a:pt x="7694" y="0"/>
                </a:moveTo>
                <a:lnTo>
                  <a:pt x="7693" y="63"/>
                </a:lnTo>
                <a:lnTo>
                  <a:pt x="7692" y="125"/>
                </a:lnTo>
                <a:lnTo>
                  <a:pt x="7690" y="187"/>
                </a:lnTo>
                <a:lnTo>
                  <a:pt x="7688" y="250"/>
                </a:lnTo>
                <a:lnTo>
                  <a:pt x="7684" y="309"/>
                </a:lnTo>
                <a:lnTo>
                  <a:pt x="7679" y="370"/>
                </a:lnTo>
                <a:lnTo>
                  <a:pt x="7672" y="429"/>
                </a:lnTo>
                <a:lnTo>
                  <a:pt x="7666" y="489"/>
                </a:lnTo>
                <a:lnTo>
                  <a:pt x="7663" y="502"/>
                </a:lnTo>
                <a:lnTo>
                  <a:pt x="7661" y="517"/>
                </a:lnTo>
                <a:lnTo>
                  <a:pt x="7657" y="546"/>
                </a:lnTo>
                <a:lnTo>
                  <a:pt x="7654" y="560"/>
                </a:lnTo>
                <a:lnTo>
                  <a:pt x="7651" y="574"/>
                </a:lnTo>
                <a:lnTo>
                  <a:pt x="7647" y="603"/>
                </a:lnTo>
                <a:lnTo>
                  <a:pt x="7637" y="660"/>
                </a:lnTo>
                <a:lnTo>
                  <a:pt x="7625" y="716"/>
                </a:lnTo>
                <a:lnTo>
                  <a:pt x="7612" y="770"/>
                </a:lnTo>
                <a:lnTo>
                  <a:pt x="7604" y="798"/>
                </a:lnTo>
                <a:lnTo>
                  <a:pt x="7598" y="826"/>
                </a:lnTo>
                <a:lnTo>
                  <a:pt x="7584" y="880"/>
                </a:lnTo>
                <a:lnTo>
                  <a:pt x="7569" y="934"/>
                </a:lnTo>
                <a:lnTo>
                  <a:pt x="7560" y="959"/>
                </a:lnTo>
                <a:lnTo>
                  <a:pt x="7551" y="985"/>
                </a:lnTo>
                <a:lnTo>
                  <a:pt x="7533" y="1038"/>
                </a:lnTo>
                <a:lnTo>
                  <a:pt x="7523" y="1063"/>
                </a:lnTo>
                <a:lnTo>
                  <a:pt x="7518" y="1075"/>
                </a:lnTo>
                <a:lnTo>
                  <a:pt x="7514" y="1089"/>
                </a:lnTo>
                <a:lnTo>
                  <a:pt x="7503" y="1114"/>
                </a:lnTo>
                <a:lnTo>
                  <a:pt x="7498" y="1126"/>
                </a:lnTo>
                <a:lnTo>
                  <a:pt x="7494" y="1140"/>
                </a:lnTo>
                <a:lnTo>
                  <a:pt x="7488" y="1151"/>
                </a:lnTo>
                <a:lnTo>
                  <a:pt x="7482" y="1164"/>
                </a:lnTo>
                <a:lnTo>
                  <a:pt x="7472" y="1189"/>
                </a:lnTo>
                <a:lnTo>
                  <a:pt x="7466" y="1200"/>
                </a:lnTo>
                <a:lnTo>
                  <a:pt x="7460" y="1213"/>
                </a:lnTo>
                <a:lnTo>
                  <a:pt x="7450" y="1238"/>
                </a:lnTo>
                <a:lnTo>
                  <a:pt x="7427" y="1286"/>
                </a:lnTo>
                <a:lnTo>
                  <a:pt x="7414" y="1310"/>
                </a:lnTo>
                <a:lnTo>
                  <a:pt x="7403" y="1335"/>
                </a:lnTo>
                <a:lnTo>
                  <a:pt x="7377" y="1381"/>
                </a:lnTo>
                <a:lnTo>
                  <a:pt x="7363" y="1404"/>
                </a:lnTo>
                <a:lnTo>
                  <a:pt x="7351" y="1428"/>
                </a:lnTo>
                <a:lnTo>
                  <a:pt x="7336" y="1450"/>
                </a:lnTo>
                <a:lnTo>
                  <a:pt x="7323" y="1473"/>
                </a:lnTo>
                <a:lnTo>
                  <a:pt x="7294" y="1519"/>
                </a:lnTo>
                <a:lnTo>
                  <a:pt x="7264" y="1563"/>
                </a:lnTo>
                <a:lnTo>
                  <a:pt x="7234" y="1607"/>
                </a:lnTo>
                <a:lnTo>
                  <a:pt x="7203" y="1649"/>
                </a:lnTo>
                <a:lnTo>
                  <a:pt x="7186" y="1670"/>
                </a:lnTo>
                <a:lnTo>
                  <a:pt x="7178" y="1681"/>
                </a:lnTo>
                <a:lnTo>
                  <a:pt x="7170" y="1692"/>
                </a:lnTo>
                <a:lnTo>
                  <a:pt x="7137" y="1730"/>
                </a:lnTo>
                <a:lnTo>
                  <a:pt x="7103" y="1768"/>
                </a:lnTo>
                <a:lnTo>
                  <a:pt x="7069" y="1806"/>
                </a:lnTo>
                <a:lnTo>
                  <a:pt x="7051" y="1825"/>
                </a:lnTo>
                <a:lnTo>
                  <a:pt x="7035" y="1844"/>
                </a:lnTo>
                <a:lnTo>
                  <a:pt x="6997" y="1881"/>
                </a:lnTo>
                <a:lnTo>
                  <a:pt x="6959" y="1918"/>
                </a:lnTo>
                <a:lnTo>
                  <a:pt x="6921" y="1953"/>
                </a:lnTo>
                <a:lnTo>
                  <a:pt x="6910" y="1961"/>
                </a:lnTo>
                <a:lnTo>
                  <a:pt x="6901" y="1971"/>
                </a:lnTo>
                <a:lnTo>
                  <a:pt x="6882" y="1990"/>
                </a:lnTo>
                <a:lnTo>
                  <a:pt x="6840" y="2023"/>
                </a:lnTo>
                <a:lnTo>
                  <a:pt x="6820" y="2040"/>
                </a:lnTo>
                <a:lnTo>
                  <a:pt x="6809" y="2048"/>
                </a:lnTo>
                <a:lnTo>
                  <a:pt x="6800" y="2057"/>
                </a:lnTo>
                <a:lnTo>
                  <a:pt x="6757" y="2091"/>
                </a:lnTo>
                <a:lnTo>
                  <a:pt x="6735" y="2108"/>
                </a:lnTo>
                <a:lnTo>
                  <a:pt x="6714" y="2125"/>
                </a:lnTo>
                <a:lnTo>
                  <a:pt x="6691" y="2141"/>
                </a:lnTo>
                <a:lnTo>
                  <a:pt x="6669" y="2158"/>
                </a:lnTo>
                <a:lnTo>
                  <a:pt x="6646" y="2173"/>
                </a:lnTo>
                <a:lnTo>
                  <a:pt x="6624" y="2190"/>
                </a:lnTo>
                <a:lnTo>
                  <a:pt x="6577" y="2221"/>
                </a:lnTo>
                <a:lnTo>
                  <a:pt x="6565" y="2229"/>
                </a:lnTo>
                <a:lnTo>
                  <a:pt x="6553" y="2237"/>
                </a:lnTo>
                <a:lnTo>
                  <a:pt x="6530" y="2254"/>
                </a:lnTo>
                <a:lnTo>
                  <a:pt x="6480" y="2283"/>
                </a:lnTo>
                <a:lnTo>
                  <a:pt x="6455" y="2297"/>
                </a:lnTo>
                <a:lnTo>
                  <a:pt x="6443" y="2305"/>
                </a:lnTo>
                <a:lnTo>
                  <a:pt x="6431" y="2313"/>
                </a:lnTo>
                <a:lnTo>
                  <a:pt x="6380" y="2342"/>
                </a:lnTo>
                <a:lnTo>
                  <a:pt x="6329" y="2372"/>
                </a:lnTo>
                <a:lnTo>
                  <a:pt x="6276" y="2399"/>
                </a:lnTo>
                <a:lnTo>
                  <a:pt x="6249" y="2412"/>
                </a:lnTo>
                <a:lnTo>
                  <a:pt x="6222" y="2427"/>
                </a:lnTo>
                <a:lnTo>
                  <a:pt x="6167" y="2454"/>
                </a:lnTo>
                <a:lnTo>
                  <a:pt x="6153" y="2460"/>
                </a:lnTo>
                <a:lnTo>
                  <a:pt x="6139" y="2468"/>
                </a:lnTo>
                <a:lnTo>
                  <a:pt x="6112" y="2482"/>
                </a:lnTo>
                <a:lnTo>
                  <a:pt x="6054" y="2507"/>
                </a:lnTo>
                <a:lnTo>
                  <a:pt x="6025" y="2520"/>
                </a:lnTo>
                <a:lnTo>
                  <a:pt x="6011" y="2526"/>
                </a:lnTo>
                <a:lnTo>
                  <a:pt x="5997" y="2533"/>
                </a:lnTo>
                <a:lnTo>
                  <a:pt x="5981" y="2539"/>
                </a:lnTo>
                <a:lnTo>
                  <a:pt x="5967" y="2545"/>
                </a:lnTo>
                <a:lnTo>
                  <a:pt x="5937" y="2557"/>
                </a:lnTo>
                <a:lnTo>
                  <a:pt x="5878" y="2582"/>
                </a:lnTo>
                <a:lnTo>
                  <a:pt x="5816" y="2605"/>
                </a:lnTo>
                <a:lnTo>
                  <a:pt x="5785" y="2617"/>
                </a:lnTo>
                <a:lnTo>
                  <a:pt x="5755" y="2629"/>
                </a:lnTo>
                <a:lnTo>
                  <a:pt x="5692" y="2652"/>
                </a:lnTo>
                <a:lnTo>
                  <a:pt x="5630" y="2676"/>
                </a:lnTo>
                <a:lnTo>
                  <a:pt x="5569" y="2695"/>
                </a:lnTo>
                <a:lnTo>
                  <a:pt x="5508" y="2715"/>
                </a:lnTo>
                <a:lnTo>
                  <a:pt x="5383" y="2753"/>
                </a:lnTo>
                <a:lnTo>
                  <a:pt x="5319" y="2770"/>
                </a:lnTo>
                <a:lnTo>
                  <a:pt x="5254" y="2789"/>
                </a:lnTo>
                <a:lnTo>
                  <a:pt x="5120" y="2825"/>
                </a:lnTo>
                <a:lnTo>
                  <a:pt x="5051" y="2840"/>
                </a:lnTo>
                <a:lnTo>
                  <a:pt x="4982" y="2857"/>
                </a:lnTo>
                <a:lnTo>
                  <a:pt x="4840" y="2888"/>
                </a:lnTo>
                <a:lnTo>
                  <a:pt x="4767" y="2903"/>
                </a:lnTo>
                <a:lnTo>
                  <a:pt x="4694" y="2919"/>
                </a:lnTo>
                <a:lnTo>
                  <a:pt x="4546" y="2948"/>
                </a:lnTo>
                <a:lnTo>
                  <a:pt x="4469" y="2960"/>
                </a:lnTo>
                <a:lnTo>
                  <a:pt x="4392" y="2974"/>
                </a:lnTo>
                <a:lnTo>
                  <a:pt x="4233" y="2999"/>
                </a:lnTo>
                <a:lnTo>
                  <a:pt x="4070" y="3022"/>
                </a:lnTo>
                <a:lnTo>
                  <a:pt x="3988" y="3032"/>
                </a:lnTo>
                <a:lnTo>
                  <a:pt x="3946" y="3038"/>
                </a:lnTo>
                <a:lnTo>
                  <a:pt x="3905" y="3044"/>
                </a:lnTo>
                <a:lnTo>
                  <a:pt x="3820" y="3053"/>
                </a:lnTo>
                <a:lnTo>
                  <a:pt x="3734" y="3064"/>
                </a:lnTo>
                <a:lnTo>
                  <a:pt x="3646" y="3072"/>
                </a:lnTo>
                <a:lnTo>
                  <a:pt x="3603" y="3076"/>
                </a:lnTo>
                <a:lnTo>
                  <a:pt x="3581" y="3078"/>
                </a:lnTo>
                <a:lnTo>
                  <a:pt x="3560" y="3081"/>
                </a:lnTo>
                <a:lnTo>
                  <a:pt x="3380" y="3098"/>
                </a:lnTo>
                <a:lnTo>
                  <a:pt x="3334" y="3101"/>
                </a:lnTo>
                <a:lnTo>
                  <a:pt x="3289" y="3105"/>
                </a:lnTo>
                <a:lnTo>
                  <a:pt x="3199" y="3114"/>
                </a:lnTo>
                <a:lnTo>
                  <a:pt x="3034" y="3124"/>
                </a:lnTo>
                <a:lnTo>
                  <a:pt x="2950" y="3128"/>
                </a:lnTo>
                <a:lnTo>
                  <a:pt x="2866" y="3135"/>
                </a:lnTo>
                <a:lnTo>
                  <a:pt x="2779" y="3139"/>
                </a:lnTo>
                <a:lnTo>
                  <a:pt x="2735" y="3141"/>
                </a:lnTo>
                <a:lnTo>
                  <a:pt x="2713" y="3142"/>
                </a:lnTo>
                <a:lnTo>
                  <a:pt x="2692" y="3144"/>
                </a:lnTo>
                <a:lnTo>
                  <a:pt x="2604" y="3148"/>
                </a:lnTo>
                <a:lnTo>
                  <a:pt x="2559" y="3150"/>
                </a:lnTo>
                <a:lnTo>
                  <a:pt x="2515" y="3153"/>
                </a:lnTo>
                <a:lnTo>
                  <a:pt x="2331" y="3160"/>
                </a:lnTo>
                <a:lnTo>
                  <a:pt x="2143" y="3166"/>
                </a:lnTo>
                <a:lnTo>
                  <a:pt x="2047" y="3168"/>
                </a:lnTo>
                <a:lnTo>
                  <a:pt x="2022" y="3168"/>
                </a:lnTo>
                <a:lnTo>
                  <a:pt x="1998" y="3169"/>
                </a:lnTo>
                <a:lnTo>
                  <a:pt x="1950" y="3171"/>
                </a:lnTo>
                <a:lnTo>
                  <a:pt x="1754" y="3175"/>
                </a:lnTo>
                <a:lnTo>
                  <a:pt x="1653" y="3175"/>
                </a:lnTo>
                <a:lnTo>
                  <a:pt x="1550" y="3177"/>
                </a:lnTo>
                <a:lnTo>
                  <a:pt x="1447" y="3177"/>
                </a:lnTo>
                <a:lnTo>
                  <a:pt x="1395" y="3177"/>
                </a:lnTo>
                <a:lnTo>
                  <a:pt x="1369" y="3177"/>
                </a:lnTo>
                <a:lnTo>
                  <a:pt x="1344" y="3178"/>
                </a:lnTo>
                <a:lnTo>
                  <a:pt x="1238" y="3178"/>
                </a:lnTo>
                <a:lnTo>
                  <a:pt x="1132" y="3178"/>
                </a:lnTo>
                <a:lnTo>
                  <a:pt x="1024" y="3178"/>
                </a:lnTo>
                <a:lnTo>
                  <a:pt x="916" y="3178"/>
                </a:lnTo>
                <a:lnTo>
                  <a:pt x="805" y="3176"/>
                </a:lnTo>
                <a:lnTo>
                  <a:pt x="749" y="3175"/>
                </a:lnTo>
                <a:lnTo>
                  <a:pt x="693" y="3175"/>
                </a:lnTo>
                <a:lnTo>
                  <a:pt x="581" y="3173"/>
                </a:lnTo>
                <a:lnTo>
                  <a:pt x="551" y="3172"/>
                </a:lnTo>
                <a:lnTo>
                  <a:pt x="523" y="3172"/>
                </a:lnTo>
                <a:lnTo>
                  <a:pt x="467" y="3172"/>
                </a:lnTo>
                <a:lnTo>
                  <a:pt x="235" y="3168"/>
                </a:lnTo>
                <a:lnTo>
                  <a:pt x="118" y="3166"/>
                </a:lnTo>
                <a:lnTo>
                  <a:pt x="0" y="3164"/>
                </a:lnTo>
              </a:path>
            </a:pathLst>
          </a:custGeom>
          <a:noFill/>
          <a:ln w="33401">
            <a:solidFill>
              <a:srgbClr val="C08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52"/>
          <p:cNvSpPr>
            <a:spLocks/>
          </p:cNvSpPr>
          <p:nvPr/>
        </p:nvSpPr>
        <p:spPr bwMode="auto">
          <a:xfrm>
            <a:off x="7439025" y="5689749"/>
            <a:ext cx="79375" cy="152400"/>
          </a:xfrm>
          <a:custGeom>
            <a:avLst/>
            <a:gdLst>
              <a:gd name="T0" fmla="*/ 98 w 98"/>
              <a:gd name="T1" fmla="*/ 96 h 192"/>
              <a:gd name="T2" fmla="*/ 0 w 98"/>
              <a:gd name="T3" fmla="*/ 0 h 192"/>
              <a:gd name="T4" fmla="*/ 0 w 98"/>
              <a:gd name="T5" fmla="*/ 192 h 192"/>
              <a:gd name="T6" fmla="*/ 98 w 98"/>
              <a:gd name="T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" h="192">
                <a:moveTo>
                  <a:pt x="98" y="96"/>
                </a:moveTo>
                <a:lnTo>
                  <a:pt x="0" y="0"/>
                </a:lnTo>
                <a:lnTo>
                  <a:pt x="0" y="192"/>
                </a:lnTo>
                <a:lnTo>
                  <a:pt x="98" y="96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53"/>
          <p:cNvSpPr>
            <a:spLocks/>
          </p:cNvSpPr>
          <p:nvPr/>
        </p:nvSpPr>
        <p:spPr bwMode="auto">
          <a:xfrm>
            <a:off x="1254125" y="3745807"/>
            <a:ext cx="153988" cy="77787"/>
          </a:xfrm>
          <a:custGeom>
            <a:avLst/>
            <a:gdLst>
              <a:gd name="T0" fmla="*/ 96 w 192"/>
              <a:gd name="T1" fmla="*/ 0 h 98"/>
              <a:gd name="T2" fmla="*/ 0 w 192"/>
              <a:gd name="T3" fmla="*/ 98 h 98"/>
              <a:gd name="T4" fmla="*/ 192 w 192"/>
              <a:gd name="T5" fmla="*/ 98 h 98"/>
              <a:gd name="T6" fmla="*/ 96 w 192"/>
              <a:gd name="T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" h="98">
                <a:moveTo>
                  <a:pt x="96" y="0"/>
                </a:moveTo>
                <a:lnTo>
                  <a:pt x="0" y="98"/>
                </a:lnTo>
                <a:lnTo>
                  <a:pt x="192" y="98"/>
                </a:lnTo>
                <a:lnTo>
                  <a:pt x="96" y="0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54"/>
          <p:cNvSpPr>
            <a:spLocks noChangeArrowheads="1"/>
          </p:cNvSpPr>
          <p:nvPr/>
        </p:nvSpPr>
        <p:spPr bwMode="auto">
          <a:xfrm>
            <a:off x="4946976" y="3810000"/>
            <a:ext cx="19513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Knee of curve: disks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at </a:t>
            </a:r>
          </a:p>
          <a:p>
            <a:pPr marL="354013" indent="-354013" defTabSz="941388"/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about 70% utilization 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2551113" y="4782979"/>
            <a:ext cx="13375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Low Queue Size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75"/>
          <p:cNvSpPr>
            <a:spLocks noChangeArrowheads="1"/>
          </p:cNvSpPr>
          <p:nvPr/>
        </p:nvSpPr>
        <p:spPr bwMode="auto">
          <a:xfrm>
            <a:off x="5749277" y="5836391"/>
            <a:ext cx="3574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70%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54"/>
          <p:cNvSpPr>
            <a:spLocks noChangeArrowheads="1"/>
          </p:cNvSpPr>
          <p:nvPr/>
        </p:nvSpPr>
        <p:spPr bwMode="auto">
          <a:xfrm rot="16200000">
            <a:off x="161109" y="4595623"/>
            <a:ext cx="19077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Response time (</a:t>
            </a:r>
            <a:r>
              <a:rPr lang="en-US" sz="1600" b="1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msec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 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000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4453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Design Based on Application Requirements and Disk Drive Performance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Disks required to meet an application’s capacity need (D</a:t>
            </a:r>
            <a:r>
              <a:rPr lang="en-US" baseline="-25000" dirty="0" smtClean="0"/>
              <a:t>C</a:t>
            </a:r>
            <a:r>
              <a:rPr lang="en-US" dirty="0" smtClean="0"/>
              <a:t>):</a:t>
            </a:r>
          </a:p>
          <a:p>
            <a:pPr marL="0" indent="0" algn="ctr">
              <a:buNone/>
            </a:pPr>
            <a:endParaRPr lang="en-US" sz="1800" dirty="0" smtClean="0"/>
          </a:p>
          <a:p>
            <a:r>
              <a:rPr lang="en-US" dirty="0" smtClean="0"/>
              <a:t>Disks required to meet application’s performance need (D</a:t>
            </a:r>
            <a:r>
              <a:rPr lang="en-US" baseline="-25000" dirty="0" smtClean="0"/>
              <a:t>P</a:t>
            </a:r>
            <a:r>
              <a:rPr lang="en-US" dirty="0" smtClean="0"/>
              <a:t>):</a:t>
            </a:r>
          </a:p>
          <a:p>
            <a:pPr marL="0" indent="0" algn="ctr">
              <a:buNone/>
            </a:pP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800" dirty="0"/>
          </a:p>
          <a:p>
            <a:r>
              <a:rPr lang="en-US" dirty="0" smtClean="0"/>
              <a:t>IOPS serviced by a disk (S) depends upon disk service time (T</a:t>
            </a:r>
            <a:r>
              <a:rPr lang="en-US" baseline="-25000" dirty="0" smtClean="0"/>
              <a:t>S</a:t>
            </a:r>
            <a:r>
              <a:rPr lang="en-US" dirty="0" smtClean="0"/>
              <a:t>): </a:t>
            </a:r>
          </a:p>
          <a:p>
            <a:pPr marL="341312" lvl="1" indent="0" algn="ctr">
              <a:buNone/>
            </a:pPr>
            <a:endParaRPr lang="en-US" sz="1800" i="1" dirty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S</a:t>
            </a:r>
            <a:r>
              <a:rPr lang="en-US" dirty="0" smtClean="0"/>
              <a:t> is time taken for an I/O to complete, therefore IOPS serviced by a disk (S) is equal to (1/T</a:t>
            </a:r>
            <a:r>
              <a:rPr lang="en-US" baseline="-25000" dirty="0" smtClean="0"/>
              <a:t>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performance sensitive application </a:t>
            </a:r>
            <a:r>
              <a:rPr lang="en-US" dirty="0"/>
              <a:t>(S</a:t>
            </a:r>
            <a:r>
              <a:rPr lang="en-US" dirty="0" smtClean="0"/>
              <a:t>)</a:t>
            </a:r>
            <a:r>
              <a:rPr lang="en-US" sz="1600" i="1" dirty="0" smtClean="0">
                <a:latin typeface="Cambria Math" pitchFamily="18" charset="0"/>
                <a:ea typeface="Cambria Math" pitchFamily="18" charset="0"/>
              </a:rPr>
              <a:t>= </a:t>
            </a:r>
            <a:endParaRPr lang="en-US" sz="1600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Disk required for an application = max (D</a:t>
            </a:r>
            <a:r>
              <a:rPr lang="en-US" baseline="-25000" dirty="0" smtClean="0"/>
              <a:t>C</a:t>
            </a:r>
            <a:r>
              <a:rPr lang="en-US" dirty="0" smtClean="0"/>
              <a:t>,D</a:t>
            </a:r>
            <a:r>
              <a:rPr lang="en-US" baseline="-25000" dirty="0" smtClean="0"/>
              <a:t>P</a:t>
            </a:r>
            <a:r>
              <a:rPr lang="en-US" dirty="0" smtClean="0"/>
              <a:t>)</a:t>
            </a:r>
            <a:endParaRPr lang="en-US" dirty="0"/>
          </a:p>
          <a:p>
            <a:pPr marL="341312" lvl="1" indent="0" algn="ctr">
              <a:buNone/>
            </a:pPr>
            <a:endParaRPr lang="en-US" sz="1800" i="1" dirty="0" smtClean="0">
              <a:latin typeface="Cambria Math"/>
            </a:endParaRPr>
          </a:p>
          <a:p>
            <a:pPr lvl="1"/>
            <a:endParaRPr lang="en-US" i="1" dirty="0">
              <a:latin typeface="Cambria Math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Module 2: Data Center Environnent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35825" y="4800600"/>
            <a:ext cx="5767449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75505" y="1295400"/>
            <a:ext cx="237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057400"/>
            <a:ext cx="44291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819400"/>
            <a:ext cx="4400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6240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9928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Flash Drives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68585138"/>
              </p:ext>
            </p:extLst>
          </p:nvPr>
        </p:nvGraphicFramePr>
        <p:xfrm>
          <a:off x="304800" y="1061720"/>
          <a:ext cx="84582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Conventional Hard Drives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Flash Drives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Mechanical delay due to seek time and rotational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Highest possible throughput per drive due to no mechanical movement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performance and I/O serving    capability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Very low latency per I/O</a:t>
                      </a:r>
                      <a:r>
                        <a:rPr lang="en-US" sz="1800" baseline="0" dirty="0" smtClean="0"/>
                        <a:t> and </a:t>
                      </a:r>
                      <a:r>
                        <a:rPr lang="en-US" sz="1800" dirty="0" smtClean="0"/>
                        <a:t>consistent I/O performance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More power consumption due to mechanical operations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 Energy efficiency </a:t>
                      </a:r>
                    </a:p>
                    <a:p>
                      <a:pPr marL="685800" lvl="1" indent="-22860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Lower power requirement per GB </a:t>
                      </a:r>
                    </a:p>
                    <a:p>
                      <a:pPr marL="685800" lvl="1" indent="-22860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Lower power requirement per IOPS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Low mean time between failure (MTBF)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 reliability due to no moving parts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Higher TCO due</a:t>
                      </a:r>
                      <a:r>
                        <a:rPr lang="en-US" sz="1800" baseline="0" dirty="0" smtClean="0"/>
                        <a:t> to more number of disks, power, cooling, and management cost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less TCO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7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Access to Storage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3962399" y="1768663"/>
            <a:ext cx="1728788" cy="137318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962399" y="1768663"/>
            <a:ext cx="1728788" cy="137318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48"/>
          <p:cNvSpPr>
            <a:spLocks noChangeArrowheads="1"/>
          </p:cNvSpPr>
          <p:nvPr/>
        </p:nvSpPr>
        <p:spPr bwMode="auto">
          <a:xfrm>
            <a:off x="3962399" y="4829363"/>
            <a:ext cx="1728788" cy="690563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49"/>
          <p:cNvSpPr>
            <a:spLocks noChangeArrowheads="1"/>
          </p:cNvSpPr>
          <p:nvPr/>
        </p:nvSpPr>
        <p:spPr bwMode="auto">
          <a:xfrm>
            <a:off x="3962399" y="4829363"/>
            <a:ext cx="1728788" cy="690563"/>
          </a:xfrm>
          <a:prstGeom prst="rect">
            <a:avLst/>
          </a:prstGeom>
          <a:noFill/>
          <a:ln w="1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50"/>
          <p:cNvSpPr>
            <a:spLocks noChangeShapeType="1"/>
          </p:cNvSpPr>
          <p:nvPr/>
        </p:nvSpPr>
        <p:spPr bwMode="auto">
          <a:xfrm flipV="1">
            <a:off x="4825999" y="4300726"/>
            <a:ext cx="0" cy="785813"/>
          </a:xfrm>
          <a:prstGeom prst="line">
            <a:avLst/>
          </a:pr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51"/>
          <p:cNvSpPr>
            <a:spLocks noChangeShapeType="1"/>
          </p:cNvSpPr>
          <p:nvPr/>
        </p:nvSpPr>
        <p:spPr bwMode="auto">
          <a:xfrm flipV="1">
            <a:off x="4825999" y="2295713"/>
            <a:ext cx="0" cy="1406525"/>
          </a:xfrm>
          <a:prstGeom prst="line">
            <a:avLst/>
          </a:pr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110"/>
          <p:cNvSpPr>
            <a:spLocks noChangeArrowheads="1"/>
          </p:cNvSpPr>
          <p:nvPr/>
        </p:nvSpPr>
        <p:spPr bwMode="auto">
          <a:xfrm>
            <a:off x="4495737" y="3918138"/>
            <a:ext cx="66516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Network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Rectangle 111"/>
          <p:cNvSpPr>
            <a:spLocks noChangeArrowheads="1"/>
          </p:cNvSpPr>
          <p:nvPr/>
        </p:nvSpPr>
        <p:spPr bwMode="auto">
          <a:xfrm>
            <a:off x="4425559" y="1501962"/>
            <a:ext cx="6790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Compute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Rectangle 112"/>
          <p:cNvSpPr>
            <a:spLocks noChangeArrowheads="1"/>
          </p:cNvSpPr>
          <p:nvPr/>
        </p:nvSpPr>
        <p:spPr bwMode="auto">
          <a:xfrm>
            <a:off x="5514442" y="3789551"/>
            <a:ext cx="81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Block-level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Rectangle 113"/>
          <p:cNvSpPr>
            <a:spLocks noChangeArrowheads="1"/>
          </p:cNvSpPr>
          <p:nvPr/>
        </p:nvSpPr>
        <p:spPr bwMode="auto">
          <a:xfrm>
            <a:off x="5569278" y="3961001"/>
            <a:ext cx="602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Request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" name="Rectangle 115"/>
          <p:cNvSpPr>
            <a:spLocks noChangeArrowheads="1"/>
          </p:cNvSpPr>
          <p:nvPr/>
        </p:nvSpPr>
        <p:spPr bwMode="auto">
          <a:xfrm>
            <a:off x="4140774" y="5692963"/>
            <a:ext cx="13439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Block-level Access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Freeform 116"/>
          <p:cNvSpPr>
            <a:spLocks/>
          </p:cNvSpPr>
          <p:nvPr/>
        </p:nvSpPr>
        <p:spPr bwMode="auto">
          <a:xfrm>
            <a:off x="5308667" y="4400738"/>
            <a:ext cx="141288" cy="160338"/>
          </a:xfrm>
          <a:custGeom>
            <a:avLst/>
            <a:gdLst>
              <a:gd name="T0" fmla="*/ 357 w 357"/>
              <a:gd name="T1" fmla="*/ 4 h 405"/>
              <a:gd name="T2" fmla="*/ 176 w 357"/>
              <a:gd name="T3" fmla="*/ 405 h 405"/>
              <a:gd name="T4" fmla="*/ 0 w 357"/>
              <a:gd name="T5" fmla="*/ 0 h 405"/>
              <a:gd name="T6" fmla="*/ 179 w 357"/>
              <a:gd name="T7" fmla="*/ 86 h 405"/>
              <a:gd name="T8" fmla="*/ 357 w 357"/>
              <a:gd name="T9" fmla="*/ 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" h="405">
                <a:moveTo>
                  <a:pt x="357" y="4"/>
                </a:moveTo>
                <a:lnTo>
                  <a:pt x="176" y="405"/>
                </a:lnTo>
                <a:lnTo>
                  <a:pt x="0" y="0"/>
                </a:lnTo>
                <a:lnTo>
                  <a:pt x="179" y="86"/>
                </a:lnTo>
                <a:lnTo>
                  <a:pt x="357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Line 117"/>
          <p:cNvSpPr>
            <a:spLocks noChangeShapeType="1"/>
          </p:cNvSpPr>
          <p:nvPr/>
        </p:nvSpPr>
        <p:spPr bwMode="auto">
          <a:xfrm flipV="1">
            <a:off x="5378396" y="3410138"/>
            <a:ext cx="0" cy="1096963"/>
          </a:xfrm>
          <a:prstGeom prst="line">
            <a:avLst/>
          </a:pr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122"/>
          <p:cNvSpPr>
            <a:spLocks noChangeArrowheads="1"/>
          </p:cNvSpPr>
          <p:nvPr/>
        </p:nvSpPr>
        <p:spPr bwMode="auto">
          <a:xfrm>
            <a:off x="6281994" y="1768663"/>
            <a:ext cx="1727200" cy="669925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123"/>
          <p:cNvSpPr>
            <a:spLocks noChangeArrowheads="1"/>
          </p:cNvSpPr>
          <p:nvPr/>
        </p:nvSpPr>
        <p:spPr bwMode="auto">
          <a:xfrm>
            <a:off x="6281994" y="1768663"/>
            <a:ext cx="1727200" cy="66992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Rectangle 161"/>
          <p:cNvSpPr>
            <a:spLocks noChangeArrowheads="1"/>
          </p:cNvSpPr>
          <p:nvPr/>
        </p:nvSpPr>
        <p:spPr bwMode="auto">
          <a:xfrm>
            <a:off x="6281994" y="4145151"/>
            <a:ext cx="1727200" cy="1374775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Rectangle 162"/>
          <p:cNvSpPr>
            <a:spLocks noChangeArrowheads="1"/>
          </p:cNvSpPr>
          <p:nvPr/>
        </p:nvSpPr>
        <p:spPr bwMode="auto">
          <a:xfrm>
            <a:off x="6281994" y="4145151"/>
            <a:ext cx="1727200" cy="137477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Line 163"/>
          <p:cNvSpPr>
            <a:spLocks noChangeShapeType="1"/>
          </p:cNvSpPr>
          <p:nvPr/>
        </p:nvSpPr>
        <p:spPr bwMode="auto">
          <a:xfrm flipV="1">
            <a:off x="7145594" y="3587938"/>
            <a:ext cx="0" cy="1498600"/>
          </a:xfrm>
          <a:prstGeom prst="line">
            <a:avLst/>
          </a:pr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164"/>
          <p:cNvSpPr>
            <a:spLocks noChangeShapeType="1"/>
          </p:cNvSpPr>
          <p:nvPr/>
        </p:nvSpPr>
        <p:spPr bwMode="auto">
          <a:xfrm flipV="1">
            <a:off x="7145594" y="2295713"/>
            <a:ext cx="0" cy="687388"/>
          </a:xfrm>
          <a:prstGeom prst="line">
            <a:avLst/>
          </a:pr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25"/>
          <p:cNvSpPr>
            <a:spLocks noChangeArrowheads="1"/>
          </p:cNvSpPr>
          <p:nvPr/>
        </p:nvSpPr>
        <p:spPr bwMode="auto">
          <a:xfrm>
            <a:off x="7847269" y="3106925"/>
            <a:ext cx="6674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File-level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226"/>
          <p:cNvSpPr>
            <a:spLocks noChangeArrowheads="1"/>
          </p:cNvSpPr>
          <p:nvPr/>
        </p:nvSpPr>
        <p:spPr bwMode="auto">
          <a:xfrm>
            <a:off x="7882194" y="3278375"/>
            <a:ext cx="602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Request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227"/>
          <p:cNvSpPr>
            <a:spLocks noChangeArrowheads="1"/>
          </p:cNvSpPr>
          <p:nvPr/>
        </p:nvSpPr>
        <p:spPr bwMode="auto">
          <a:xfrm>
            <a:off x="8074875" y="4650173"/>
            <a:ext cx="56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Storage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System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228"/>
          <p:cNvSpPr>
            <a:spLocks noChangeArrowheads="1"/>
          </p:cNvSpPr>
          <p:nvPr/>
        </p:nvSpPr>
        <p:spPr bwMode="auto">
          <a:xfrm>
            <a:off x="6828320" y="1501962"/>
            <a:ext cx="6790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Compute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229"/>
          <p:cNvSpPr>
            <a:spLocks noChangeArrowheads="1"/>
          </p:cNvSpPr>
          <p:nvPr/>
        </p:nvSpPr>
        <p:spPr bwMode="auto">
          <a:xfrm>
            <a:off x="6572131" y="5702488"/>
            <a:ext cx="12012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File-level Access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Freeform 230"/>
          <p:cNvSpPr>
            <a:spLocks/>
          </p:cNvSpPr>
          <p:nvPr/>
        </p:nvSpPr>
        <p:spPr bwMode="auto">
          <a:xfrm>
            <a:off x="7674231" y="3738750"/>
            <a:ext cx="142875" cy="160338"/>
          </a:xfrm>
          <a:custGeom>
            <a:avLst/>
            <a:gdLst>
              <a:gd name="T0" fmla="*/ 357 w 357"/>
              <a:gd name="T1" fmla="*/ 4 h 405"/>
              <a:gd name="T2" fmla="*/ 176 w 357"/>
              <a:gd name="T3" fmla="*/ 405 h 405"/>
              <a:gd name="T4" fmla="*/ 0 w 357"/>
              <a:gd name="T5" fmla="*/ 0 h 405"/>
              <a:gd name="T6" fmla="*/ 179 w 357"/>
              <a:gd name="T7" fmla="*/ 86 h 405"/>
              <a:gd name="T8" fmla="*/ 357 w 357"/>
              <a:gd name="T9" fmla="*/ 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" h="405">
                <a:moveTo>
                  <a:pt x="357" y="4"/>
                </a:moveTo>
                <a:lnTo>
                  <a:pt x="176" y="405"/>
                </a:lnTo>
                <a:lnTo>
                  <a:pt x="0" y="0"/>
                </a:lnTo>
                <a:lnTo>
                  <a:pt x="179" y="86"/>
                </a:lnTo>
                <a:lnTo>
                  <a:pt x="357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231"/>
          <p:cNvSpPr>
            <a:spLocks noChangeShapeType="1"/>
          </p:cNvSpPr>
          <p:nvPr/>
        </p:nvSpPr>
        <p:spPr bwMode="auto">
          <a:xfrm flipV="1">
            <a:off x="7745669" y="2748150"/>
            <a:ext cx="0" cy="1096963"/>
          </a:xfrm>
          <a:prstGeom prst="line">
            <a:avLst/>
          </a:pr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Rectangle 9"/>
          <p:cNvSpPr>
            <a:spLocks noChangeArrowheads="1"/>
          </p:cNvSpPr>
          <p:nvPr/>
        </p:nvSpPr>
        <p:spPr bwMode="auto">
          <a:xfrm>
            <a:off x="1190625" y="1768663"/>
            <a:ext cx="1728788" cy="1373188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Rectangle 48"/>
          <p:cNvSpPr>
            <a:spLocks noChangeArrowheads="1"/>
          </p:cNvSpPr>
          <p:nvPr/>
        </p:nvSpPr>
        <p:spPr bwMode="auto">
          <a:xfrm>
            <a:off x="1190625" y="4829363"/>
            <a:ext cx="1728788" cy="6905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Rectangle 49"/>
          <p:cNvSpPr>
            <a:spLocks noChangeArrowheads="1"/>
          </p:cNvSpPr>
          <p:nvPr/>
        </p:nvSpPr>
        <p:spPr bwMode="auto">
          <a:xfrm>
            <a:off x="1190625" y="4829363"/>
            <a:ext cx="1728788" cy="6905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Line 51"/>
          <p:cNvSpPr>
            <a:spLocks noChangeShapeType="1"/>
          </p:cNvSpPr>
          <p:nvPr/>
        </p:nvSpPr>
        <p:spPr bwMode="auto">
          <a:xfrm flipV="1">
            <a:off x="2054225" y="2295712"/>
            <a:ext cx="0" cy="2662238"/>
          </a:xfrm>
          <a:prstGeom prst="line">
            <a:avLst/>
          </a:pr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Rectangle 111"/>
          <p:cNvSpPr>
            <a:spLocks noChangeArrowheads="1"/>
          </p:cNvSpPr>
          <p:nvPr/>
        </p:nvSpPr>
        <p:spPr bwMode="auto">
          <a:xfrm>
            <a:off x="1676400" y="1490613"/>
            <a:ext cx="6790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Compute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0" name="Rectangle 112"/>
          <p:cNvSpPr>
            <a:spLocks noChangeArrowheads="1"/>
          </p:cNvSpPr>
          <p:nvPr/>
        </p:nvSpPr>
        <p:spPr bwMode="auto">
          <a:xfrm>
            <a:off x="533400" y="3789551"/>
            <a:ext cx="810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Block-level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Request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2" name="Rectangle 115"/>
          <p:cNvSpPr>
            <a:spLocks noChangeArrowheads="1"/>
          </p:cNvSpPr>
          <p:nvPr/>
        </p:nvSpPr>
        <p:spPr bwMode="auto">
          <a:xfrm>
            <a:off x="1166687" y="5692963"/>
            <a:ext cx="17763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Direct-Attached Storage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3" name="Freeform 116"/>
          <p:cNvSpPr>
            <a:spLocks/>
          </p:cNvSpPr>
          <p:nvPr/>
        </p:nvSpPr>
        <p:spPr bwMode="auto">
          <a:xfrm>
            <a:off x="1350962" y="4400738"/>
            <a:ext cx="141288" cy="160338"/>
          </a:xfrm>
          <a:custGeom>
            <a:avLst/>
            <a:gdLst>
              <a:gd name="T0" fmla="*/ 357 w 357"/>
              <a:gd name="T1" fmla="*/ 4 h 405"/>
              <a:gd name="T2" fmla="*/ 176 w 357"/>
              <a:gd name="T3" fmla="*/ 405 h 405"/>
              <a:gd name="T4" fmla="*/ 0 w 357"/>
              <a:gd name="T5" fmla="*/ 0 h 405"/>
              <a:gd name="T6" fmla="*/ 179 w 357"/>
              <a:gd name="T7" fmla="*/ 86 h 405"/>
              <a:gd name="T8" fmla="*/ 357 w 357"/>
              <a:gd name="T9" fmla="*/ 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" h="405">
                <a:moveTo>
                  <a:pt x="357" y="4"/>
                </a:moveTo>
                <a:lnTo>
                  <a:pt x="176" y="405"/>
                </a:lnTo>
                <a:lnTo>
                  <a:pt x="0" y="0"/>
                </a:lnTo>
                <a:lnTo>
                  <a:pt x="179" y="86"/>
                </a:lnTo>
                <a:lnTo>
                  <a:pt x="357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Line 117"/>
          <p:cNvSpPr>
            <a:spLocks noChangeShapeType="1"/>
          </p:cNvSpPr>
          <p:nvPr/>
        </p:nvSpPr>
        <p:spPr bwMode="auto">
          <a:xfrm flipV="1">
            <a:off x="1420812" y="3410138"/>
            <a:ext cx="0" cy="1096963"/>
          </a:xfrm>
          <a:prstGeom prst="line">
            <a:avLst/>
          </a:pr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733800" y="1069775"/>
            <a:ext cx="5029200" cy="4876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TextBox 345"/>
          <p:cNvSpPr txBox="1"/>
          <p:nvPr/>
        </p:nvSpPr>
        <p:spPr>
          <a:xfrm>
            <a:off x="5029200" y="1052950"/>
            <a:ext cx="2926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Storage Networking Options</a:t>
            </a:r>
            <a:endParaRPr lang="en-US" sz="1600" b="1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54264" y="1981200"/>
            <a:ext cx="1403350" cy="3698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Application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7" name="Rounded Rectangle 336"/>
          <p:cNvSpPr/>
          <p:nvPr/>
        </p:nvSpPr>
        <p:spPr>
          <a:xfrm>
            <a:off x="1354264" y="2601912"/>
            <a:ext cx="1403350" cy="3698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File System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8" name="Rounded Rectangle 337"/>
          <p:cNvSpPr/>
          <p:nvPr/>
        </p:nvSpPr>
        <p:spPr>
          <a:xfrm>
            <a:off x="1347169" y="4974745"/>
            <a:ext cx="1403350" cy="3698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Storage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7" name="Rounded Rectangle 346"/>
          <p:cNvSpPr/>
          <p:nvPr/>
        </p:nvSpPr>
        <p:spPr>
          <a:xfrm>
            <a:off x="4114800" y="1981200"/>
            <a:ext cx="1403350" cy="3698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Application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8" name="Rounded Rectangle 347"/>
          <p:cNvSpPr/>
          <p:nvPr/>
        </p:nvSpPr>
        <p:spPr>
          <a:xfrm>
            <a:off x="4125909" y="2601912"/>
            <a:ext cx="1403350" cy="3698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File System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9" name="Rounded Rectangle 348"/>
          <p:cNvSpPr/>
          <p:nvPr/>
        </p:nvSpPr>
        <p:spPr>
          <a:xfrm>
            <a:off x="6445250" y="1905000"/>
            <a:ext cx="1403350" cy="3698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Application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0" name="Rounded Rectangle 349"/>
          <p:cNvSpPr/>
          <p:nvPr/>
        </p:nvSpPr>
        <p:spPr>
          <a:xfrm>
            <a:off x="4125372" y="4990002"/>
            <a:ext cx="1403350" cy="3698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Storage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1" name="Rounded Rectangle 350"/>
          <p:cNvSpPr/>
          <p:nvPr/>
        </p:nvSpPr>
        <p:spPr>
          <a:xfrm>
            <a:off x="6445250" y="4343400"/>
            <a:ext cx="1403350" cy="3698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File System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2" name="Rounded Rectangle 351"/>
          <p:cNvSpPr/>
          <p:nvPr/>
        </p:nvSpPr>
        <p:spPr>
          <a:xfrm>
            <a:off x="6445250" y="4984716"/>
            <a:ext cx="1403350" cy="3698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Storage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53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691702"/>
            <a:ext cx="1004800" cy="65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4" name="Rectangle 224"/>
          <p:cNvSpPr>
            <a:spLocks noChangeArrowheads="1"/>
          </p:cNvSpPr>
          <p:nvPr/>
        </p:nvSpPr>
        <p:spPr bwMode="auto">
          <a:xfrm>
            <a:off x="4557707" y="3831266"/>
            <a:ext cx="555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Storage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Network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5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0666" y="2994835"/>
            <a:ext cx="1004800" cy="65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6" name="Rectangle 224"/>
          <p:cNvSpPr>
            <a:spLocks noChangeArrowheads="1"/>
          </p:cNvSpPr>
          <p:nvPr/>
        </p:nvSpPr>
        <p:spPr bwMode="auto">
          <a:xfrm>
            <a:off x="6875606" y="3155665"/>
            <a:ext cx="555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Storage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Network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Direct-Attached Storage (DAS)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8975" y="5367338"/>
            <a:ext cx="236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54013" indent="-354013" defTabSz="941388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Internal Direct Connect</a:t>
            </a:r>
          </a:p>
        </p:txBody>
      </p: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258763" y="1773236"/>
            <a:ext cx="4846636" cy="3449634"/>
            <a:chOff x="966" y="912"/>
            <a:chExt cx="4295" cy="3057"/>
          </a:xfrm>
        </p:grpSpPr>
        <p:pic>
          <p:nvPicPr>
            <p:cNvPr id="10" name="Picture 21" descr="open_p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" y="1541"/>
              <a:ext cx="2052" cy="2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V="1">
              <a:off x="2449" y="2926"/>
              <a:ext cx="1827" cy="32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V="1">
              <a:off x="2177" y="1171"/>
              <a:ext cx="1394" cy="1237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pic>
          <p:nvPicPr>
            <p:cNvPr id="13" name="Picture 24" descr="disk_in_c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" y="912"/>
              <a:ext cx="2015" cy="2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Oval 25"/>
            <p:cNvSpPr>
              <a:spLocks noChangeArrowheads="1"/>
            </p:cNvSpPr>
            <p:nvPr/>
          </p:nvSpPr>
          <p:spPr bwMode="auto">
            <a:xfrm>
              <a:off x="3246" y="912"/>
              <a:ext cx="2015" cy="2015"/>
            </a:xfrm>
            <a:prstGeom prst="ellips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5" name="Oval 26"/>
            <p:cNvSpPr>
              <a:spLocks noChangeArrowheads="1"/>
            </p:cNvSpPr>
            <p:nvPr/>
          </p:nvSpPr>
          <p:spPr bwMode="auto">
            <a:xfrm>
              <a:off x="2068" y="2330"/>
              <a:ext cx="632" cy="632"/>
            </a:xfrm>
            <a:prstGeom prst="ellips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6" name="Oval 27"/>
            <p:cNvSpPr>
              <a:spLocks noChangeArrowheads="1"/>
            </p:cNvSpPr>
            <p:nvPr/>
          </p:nvSpPr>
          <p:spPr bwMode="auto">
            <a:xfrm>
              <a:off x="2068" y="2330"/>
              <a:ext cx="632" cy="632"/>
            </a:xfrm>
            <a:prstGeom prst="ellipse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V="1">
              <a:off x="2177" y="1171"/>
              <a:ext cx="1394" cy="123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 flipV="1">
              <a:off x="2449" y="2926"/>
              <a:ext cx="1827" cy="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20" name="Line 35"/>
          <p:cNvSpPr>
            <a:spLocks noChangeShapeType="1"/>
          </p:cNvSpPr>
          <p:nvPr/>
        </p:nvSpPr>
        <p:spPr bwMode="auto">
          <a:xfrm flipH="1">
            <a:off x="6172200" y="3565525"/>
            <a:ext cx="1828800" cy="1219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6380163" y="5302250"/>
            <a:ext cx="23510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External Direct Connect</a:t>
            </a:r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 flipH="1" flipV="1">
            <a:off x="6172200" y="2209800"/>
            <a:ext cx="1752600" cy="914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 flipH="1" flipV="1">
            <a:off x="6172200" y="3429000"/>
            <a:ext cx="17526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8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114800"/>
            <a:ext cx="533400" cy="1232942"/>
          </a:xfrm>
          <a:prstGeom prst="rect">
            <a:avLst/>
          </a:prstGeom>
          <a:noFill/>
        </p:spPr>
      </p:pic>
      <p:pic>
        <p:nvPicPr>
          <p:cNvPr id="29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3012" y="2795648"/>
            <a:ext cx="533400" cy="1232942"/>
          </a:xfrm>
          <a:prstGeom prst="rect">
            <a:avLst/>
          </a:prstGeom>
          <a:noFill/>
        </p:spPr>
      </p:pic>
      <p:pic>
        <p:nvPicPr>
          <p:cNvPr id="30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1489366"/>
            <a:ext cx="533400" cy="1232942"/>
          </a:xfrm>
          <a:prstGeom prst="rect">
            <a:avLst/>
          </a:prstGeom>
          <a:noFill/>
        </p:spPr>
      </p:pic>
      <p:pic>
        <p:nvPicPr>
          <p:cNvPr id="32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2396704"/>
            <a:ext cx="1031905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78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2: Data Center Environment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VMware ESXi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Concept in Practice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95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ESXi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Industry’s leading hypervisor</a:t>
            </a:r>
          </a:p>
          <a:p>
            <a:pPr lvl="1"/>
            <a:r>
              <a:rPr lang="en-US" dirty="0" smtClean="0"/>
              <a:t>Enable virtualization of x86 hardware platforms</a:t>
            </a:r>
          </a:p>
          <a:p>
            <a:r>
              <a:rPr lang="en-US" dirty="0" smtClean="0"/>
              <a:t>Physical machine that houses ESXi is called ESXi host</a:t>
            </a:r>
          </a:p>
          <a:p>
            <a:pPr lvl="1"/>
            <a:r>
              <a:rPr lang="en-US" dirty="0" smtClean="0"/>
              <a:t>ESXi host abstracts physical compute resources to run multiple VMs concurrently on same physical server </a:t>
            </a:r>
          </a:p>
          <a:p>
            <a:r>
              <a:rPr lang="en-US" dirty="0" smtClean="0"/>
              <a:t>Two Components</a:t>
            </a:r>
          </a:p>
          <a:p>
            <a:pPr lvl="1"/>
            <a:r>
              <a:rPr lang="en-US" dirty="0" err="1" smtClean="0"/>
              <a:t>VMKernel</a:t>
            </a:r>
            <a:endParaRPr lang="en-US" dirty="0" smtClean="0"/>
          </a:p>
          <a:p>
            <a:pPr lvl="2"/>
            <a:r>
              <a:rPr lang="en-US" dirty="0" smtClean="0"/>
              <a:t>Work similar to OS – responsible for process creation, resource scheduling, and so on  </a:t>
            </a:r>
          </a:p>
          <a:p>
            <a:pPr lvl="1"/>
            <a:r>
              <a:rPr lang="en-US" dirty="0" smtClean="0"/>
              <a:t>Virtual </a:t>
            </a:r>
            <a:r>
              <a:rPr lang="en-US" dirty="0"/>
              <a:t>m</a:t>
            </a:r>
            <a:r>
              <a:rPr lang="en-US" dirty="0" smtClean="0"/>
              <a:t>achine monitor </a:t>
            </a:r>
          </a:p>
          <a:p>
            <a:pPr lvl="2"/>
            <a:r>
              <a:rPr lang="en-US" dirty="0" smtClean="0"/>
              <a:t>Performs binary translation for </a:t>
            </a:r>
            <a:r>
              <a:rPr lang="en-US" dirty="0"/>
              <a:t>privileged </a:t>
            </a:r>
            <a:r>
              <a:rPr lang="en-US" dirty="0" smtClean="0"/>
              <a:t>OS instructions that can not be </a:t>
            </a:r>
            <a:r>
              <a:rPr lang="en-US" dirty="0"/>
              <a:t>virtualized</a:t>
            </a:r>
            <a:endParaRPr lang="en-US" dirty="0" smtClean="0"/>
          </a:p>
          <a:p>
            <a:pPr marL="341312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88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Key points covered in this module:</a:t>
            </a:r>
          </a:p>
          <a:p>
            <a:r>
              <a:rPr lang="en-US" dirty="0" smtClean="0"/>
              <a:t>Key data center elements</a:t>
            </a:r>
          </a:p>
          <a:p>
            <a:r>
              <a:rPr lang="en-US" dirty="0" smtClean="0"/>
              <a:t>Application and compute virtualization</a:t>
            </a:r>
          </a:p>
          <a:p>
            <a:r>
              <a:rPr lang="en-US" dirty="0" smtClean="0"/>
              <a:t>Disk drive components and performance </a:t>
            </a:r>
          </a:p>
          <a:p>
            <a:r>
              <a:rPr lang="en-US" dirty="0"/>
              <a:t>Enterprise flash drives</a:t>
            </a:r>
          </a:p>
          <a:p>
            <a:r>
              <a:rPr lang="en-US" dirty="0" smtClean="0"/>
              <a:t>Host access to storage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Module 2: Data Center </a:t>
            </a:r>
            <a:r>
              <a:rPr lang="fr-FR" dirty="0" err="1" smtClean="0"/>
              <a:t>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B2F22-DCBC-4BF9-BA15-DABB3F788E73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Design Storage Solution for New Application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Scenario </a:t>
            </a:r>
          </a:p>
          <a:p>
            <a:pPr lvl="1"/>
            <a:r>
              <a:rPr lang="en-US" dirty="0" smtClean="0"/>
              <a:t>Characteristics </a:t>
            </a:r>
            <a:r>
              <a:rPr lang="en-US" dirty="0"/>
              <a:t>of new application:   </a:t>
            </a:r>
          </a:p>
          <a:p>
            <a:pPr lvl="2"/>
            <a:r>
              <a:rPr lang="en-US" dirty="0" smtClean="0"/>
              <a:t>Require 1TB </a:t>
            </a:r>
            <a:r>
              <a:rPr lang="en-US" dirty="0"/>
              <a:t>of storage capacity </a:t>
            </a:r>
          </a:p>
          <a:p>
            <a:pPr lvl="2"/>
            <a:r>
              <a:rPr lang="en-US" dirty="0"/>
              <a:t>Peak I/O workload 4900 IOPS </a:t>
            </a:r>
          </a:p>
          <a:p>
            <a:pPr lvl="2"/>
            <a:r>
              <a:rPr lang="en-US" dirty="0" smtClean="0"/>
              <a:t>Typical I/O </a:t>
            </a:r>
            <a:r>
              <a:rPr lang="en-US" dirty="0"/>
              <a:t>size is 4KB</a:t>
            </a:r>
          </a:p>
          <a:p>
            <a:pPr lvl="1"/>
            <a:r>
              <a:rPr lang="en-US" dirty="0" smtClean="0"/>
              <a:t>Specifications </a:t>
            </a:r>
            <a:r>
              <a:rPr lang="en-US" dirty="0"/>
              <a:t>of </a:t>
            </a:r>
            <a:r>
              <a:rPr lang="en-US" dirty="0" smtClean="0"/>
              <a:t>the available </a:t>
            </a:r>
            <a:r>
              <a:rPr lang="en-US" dirty="0"/>
              <a:t>disk </a:t>
            </a:r>
            <a:r>
              <a:rPr lang="en-US" dirty="0" smtClean="0"/>
              <a:t>drives:</a:t>
            </a:r>
            <a:endParaRPr lang="en-US" dirty="0"/>
          </a:p>
          <a:p>
            <a:pPr lvl="2"/>
            <a:r>
              <a:rPr lang="en-US" dirty="0" smtClean="0"/>
              <a:t>15K rpm drive with storage </a:t>
            </a:r>
            <a:r>
              <a:rPr lang="en-US" dirty="0"/>
              <a:t>capacity = </a:t>
            </a:r>
            <a:r>
              <a:rPr lang="en-US" dirty="0" smtClean="0"/>
              <a:t>100 </a:t>
            </a:r>
            <a:r>
              <a:rPr lang="en-US" dirty="0"/>
              <a:t>GB </a:t>
            </a:r>
          </a:p>
          <a:p>
            <a:pPr lvl="2"/>
            <a:r>
              <a:rPr lang="en-US" dirty="0" smtClean="0"/>
              <a:t>Average </a:t>
            </a:r>
            <a:r>
              <a:rPr lang="en-US" dirty="0"/>
              <a:t>seek </a:t>
            </a:r>
            <a:r>
              <a:rPr lang="en-US" dirty="0" smtClean="0"/>
              <a:t>time = 5ms</a:t>
            </a:r>
            <a:endParaRPr lang="en-US" dirty="0"/>
          </a:p>
          <a:p>
            <a:pPr lvl="2"/>
            <a:r>
              <a:rPr lang="en-US" dirty="0" smtClean="0"/>
              <a:t>Data transfer rate = 40 </a:t>
            </a:r>
            <a:r>
              <a:rPr lang="en-US" dirty="0"/>
              <a:t>MB/sec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it is business critical application, response time must be within acceptable range</a:t>
            </a:r>
          </a:p>
          <a:p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/>
              <a:t>the number of disks </a:t>
            </a:r>
            <a:r>
              <a:rPr lang="en-US" dirty="0" smtClean="0"/>
              <a:t>required for the application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46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program that provides logic for computing operations</a:t>
            </a:r>
          </a:p>
          <a:p>
            <a:r>
              <a:rPr lang="en-US" dirty="0"/>
              <a:t>Commonly deployed applications in a data center</a:t>
            </a:r>
          </a:p>
          <a:p>
            <a:pPr lvl="1"/>
            <a:r>
              <a:rPr lang="en-US" dirty="0"/>
              <a:t>Business applications – email, enterprise resource planning (ERP), decision support system (DSS)</a:t>
            </a:r>
          </a:p>
          <a:p>
            <a:pPr lvl="1"/>
            <a:r>
              <a:rPr lang="en-US" dirty="0" smtClean="0"/>
              <a:t>Management </a:t>
            </a:r>
            <a:r>
              <a:rPr lang="en-US" dirty="0"/>
              <a:t>applications – resource management, performance tuning, virtualization</a:t>
            </a:r>
          </a:p>
          <a:p>
            <a:pPr lvl="1"/>
            <a:r>
              <a:rPr lang="en-US" dirty="0"/>
              <a:t>Data protection applications – backup, replication</a:t>
            </a:r>
          </a:p>
          <a:p>
            <a:pPr lvl="1"/>
            <a:r>
              <a:rPr lang="en-US" dirty="0"/>
              <a:t>Security applications – authentication, antivirus</a:t>
            </a:r>
          </a:p>
          <a:p>
            <a:r>
              <a:rPr lang="en-US" dirty="0"/>
              <a:t>Key I/O characteristics of an application</a:t>
            </a:r>
          </a:p>
          <a:p>
            <a:pPr lvl="1"/>
            <a:r>
              <a:rPr lang="en-US" dirty="0"/>
              <a:t>Read intensive vs. write intensive</a:t>
            </a:r>
          </a:p>
          <a:p>
            <a:pPr lvl="1"/>
            <a:r>
              <a:rPr lang="en-US" dirty="0"/>
              <a:t>Sequential vs. random</a:t>
            </a:r>
          </a:p>
          <a:p>
            <a:pPr lvl="1"/>
            <a:r>
              <a:rPr lang="en-US" dirty="0"/>
              <a:t>I/O size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Virtualization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2743200"/>
            <a:ext cx="8458200" cy="3352800"/>
          </a:xfrm>
        </p:spPr>
        <p:txBody>
          <a:bodyPr/>
          <a:lstStyle/>
          <a:p>
            <a:r>
              <a:rPr lang="en-US" dirty="0"/>
              <a:t>Allows application to be delivered in an isolated environment</a:t>
            </a:r>
          </a:p>
          <a:p>
            <a:pPr lvl="1"/>
            <a:r>
              <a:rPr lang="en-US" dirty="0"/>
              <a:t>Aggregates Operating System (OS) resources and the application into a virtualized container</a:t>
            </a:r>
          </a:p>
          <a:p>
            <a:pPr lvl="1"/>
            <a:r>
              <a:rPr lang="en-US" dirty="0"/>
              <a:t>Ensures integrity of Operating System (OS) and applications</a:t>
            </a:r>
          </a:p>
          <a:p>
            <a:pPr lvl="1"/>
            <a:r>
              <a:rPr lang="en-US" dirty="0"/>
              <a:t>Avoids conflicts between different applications or different versions of the same application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1143000"/>
            <a:ext cx="81534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It is the technique of presenting an application to an end user without any installation, integration, or dependencies on the underlying computing platform.</a:t>
            </a:r>
            <a:endParaRPr lang="en-US" sz="2000" dirty="0"/>
          </a:p>
        </p:txBody>
      </p:sp>
      <p:sp>
        <p:nvSpPr>
          <p:cNvPr id="10" name="Rounded Rectangle 4"/>
          <p:cNvSpPr/>
          <p:nvPr/>
        </p:nvSpPr>
        <p:spPr>
          <a:xfrm>
            <a:off x="758952" y="987552"/>
            <a:ext cx="246888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latin typeface="Calibri" pitchFamily="34" charset="0"/>
              </a:rPr>
              <a:t>Application Virtualization</a:t>
            </a:r>
            <a:endParaRPr lang="en-US" sz="1600" b="1" kern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80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 (DBMS)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is a structured way to store data in logically organized tables that are interrelated</a:t>
            </a:r>
          </a:p>
          <a:p>
            <a:pPr lvl="1"/>
            <a:r>
              <a:rPr lang="en-US" dirty="0"/>
              <a:t>Helps to optimize the storage and retrieval of data</a:t>
            </a:r>
          </a:p>
          <a:p>
            <a:r>
              <a:rPr lang="en-US" dirty="0"/>
              <a:t>DBMS </a:t>
            </a:r>
            <a:r>
              <a:rPr lang="en-US" dirty="0" smtClean="0"/>
              <a:t>controls </a:t>
            </a:r>
            <a:r>
              <a:rPr lang="en-US" dirty="0"/>
              <a:t>the creation, maintenance, and use of databases</a:t>
            </a:r>
          </a:p>
          <a:p>
            <a:pPr lvl="1"/>
            <a:r>
              <a:rPr lang="en-US" dirty="0"/>
              <a:t>Processes an application’s request for data </a:t>
            </a:r>
          </a:p>
          <a:p>
            <a:pPr lvl="1"/>
            <a:r>
              <a:rPr lang="en-US" dirty="0"/>
              <a:t>Instructs the OS to retrieve the appropriate data from storage</a:t>
            </a:r>
          </a:p>
          <a:p>
            <a:r>
              <a:rPr lang="en-US" dirty="0"/>
              <a:t>Popular DBMS examples are MySQL, Oracle RDBMS, SQL Server, etc.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7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6553200" y="4419600"/>
            <a:ext cx="22098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</a:t>
            </a:r>
            <a:r>
              <a:rPr lang="en-US" dirty="0" smtClean="0"/>
              <a:t>(Compute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5638800" cy="5181600"/>
          </a:xfrm>
        </p:spPr>
        <p:txBody>
          <a:bodyPr/>
          <a:lstStyle/>
          <a:p>
            <a:r>
              <a:rPr lang="en-US" dirty="0"/>
              <a:t>Resource that runs applications with the help of underlying computing components</a:t>
            </a:r>
          </a:p>
          <a:p>
            <a:pPr lvl="1"/>
            <a:r>
              <a:rPr lang="en-US" dirty="0"/>
              <a:t>Example: Servers, mainframes, laptop, desktops, tablets, server </a:t>
            </a:r>
            <a:r>
              <a:rPr lang="en-US" dirty="0" smtClean="0"/>
              <a:t>clusters, etc. </a:t>
            </a:r>
            <a:endParaRPr lang="en-US" dirty="0"/>
          </a:p>
          <a:p>
            <a:r>
              <a:rPr lang="en-US" dirty="0"/>
              <a:t>Consists of hardware and software components </a:t>
            </a:r>
          </a:p>
          <a:p>
            <a:r>
              <a:rPr lang="en-US" dirty="0"/>
              <a:t>Hardware </a:t>
            </a:r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/>
              <a:t>Include CPU, memory, and input/output (I/O) </a:t>
            </a:r>
            <a:r>
              <a:rPr lang="en-US" dirty="0" smtClean="0"/>
              <a:t>devices</a:t>
            </a:r>
            <a:endParaRPr lang="en-US" dirty="0"/>
          </a:p>
          <a:p>
            <a:r>
              <a:rPr lang="en-US" dirty="0"/>
              <a:t>Software components </a:t>
            </a:r>
          </a:p>
          <a:p>
            <a:pPr lvl="1"/>
            <a:r>
              <a:rPr lang="en-US" dirty="0" smtClean="0"/>
              <a:t>Include </a:t>
            </a:r>
            <a:r>
              <a:rPr lang="en-US" dirty="0"/>
              <a:t>OS, device </a:t>
            </a:r>
            <a:r>
              <a:rPr lang="en-US" dirty="0" smtClean="0"/>
              <a:t>driver, file </a:t>
            </a:r>
            <a:r>
              <a:rPr lang="en-US" dirty="0"/>
              <a:t>system, volume </a:t>
            </a:r>
            <a:r>
              <a:rPr lang="en-US" dirty="0" smtClean="0"/>
              <a:t>manager, and so 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0" name="Picture 4" descr="Blackberry 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6640" y="1600201"/>
            <a:ext cx="2516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7239000" y="2719387"/>
            <a:ext cx="685642" cy="862013"/>
            <a:chOff x="7700962" y="2514600"/>
            <a:chExt cx="909638" cy="1236663"/>
          </a:xfrm>
        </p:grpSpPr>
        <p:pic>
          <p:nvPicPr>
            <p:cNvPr id="21" name="Picture 78" descr="VM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00962" y="2514600"/>
              <a:ext cx="871538" cy="1120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357" descr="ICON_NIC_Q30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31150" y="3565525"/>
              <a:ext cx="234950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359" descr="ICON_Memory_Q30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59750" y="3551237"/>
              <a:ext cx="195263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382" descr="ICON_DiscDrive_Q30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388350" y="3551237"/>
              <a:ext cx="22225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96" descr="CPU Single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726362" y="3529012"/>
              <a:ext cx="16033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7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84052" y="1044267"/>
            <a:ext cx="543668" cy="1256676"/>
          </a:xfrm>
          <a:prstGeom prst="rect">
            <a:avLst/>
          </a:prstGeom>
          <a:noFill/>
        </p:spPr>
      </p:pic>
      <p:pic>
        <p:nvPicPr>
          <p:cNvPr id="28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36452" y="3810000"/>
            <a:ext cx="543668" cy="1256676"/>
          </a:xfrm>
          <a:prstGeom prst="rect">
            <a:avLst/>
          </a:prstGeom>
          <a:noFill/>
        </p:spPr>
      </p:pic>
      <p:pic>
        <p:nvPicPr>
          <p:cNvPr id="29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00800" y="3810000"/>
            <a:ext cx="543668" cy="1256676"/>
          </a:xfrm>
          <a:prstGeom prst="rect">
            <a:avLst/>
          </a:prstGeom>
          <a:noFill/>
        </p:spPr>
      </p:pic>
      <p:pic>
        <p:nvPicPr>
          <p:cNvPr id="30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93773" y="4191000"/>
            <a:ext cx="728835" cy="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7527634" y="4316104"/>
            <a:ext cx="292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alibri" pitchFamily="34" charset="0"/>
                <a:cs typeface="Calibri" pitchFamily="34" charset="0"/>
              </a:rPr>
              <a:t>IP</a:t>
            </a:r>
            <a:endParaRPr lang="en-US" sz="105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00800" y="1447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692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and Device Driver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traditional environment OS resides between the applications and the hardware</a:t>
            </a:r>
          </a:p>
          <a:p>
            <a:pPr lvl="1"/>
            <a:r>
              <a:rPr lang="en-US" dirty="0"/>
              <a:t>Responsible for controlling the environment</a:t>
            </a:r>
          </a:p>
          <a:p>
            <a:r>
              <a:rPr lang="en-US" dirty="0"/>
              <a:t>In a virtualized environment virtualization layer works between OS and hardware</a:t>
            </a:r>
          </a:p>
          <a:p>
            <a:pPr lvl="1"/>
            <a:r>
              <a:rPr lang="en-US" dirty="0"/>
              <a:t>Virtualization layer controls the environment</a:t>
            </a:r>
          </a:p>
          <a:p>
            <a:pPr lvl="1"/>
            <a:r>
              <a:rPr lang="en-US" dirty="0"/>
              <a:t>OS works as a guest and only </a:t>
            </a:r>
            <a:r>
              <a:rPr lang="en-US" dirty="0" smtClean="0"/>
              <a:t>controls </a:t>
            </a:r>
            <a:r>
              <a:rPr lang="en-US" dirty="0"/>
              <a:t>the application environment</a:t>
            </a:r>
          </a:p>
          <a:p>
            <a:pPr lvl="1"/>
            <a:r>
              <a:rPr lang="en-US" dirty="0"/>
              <a:t>In some implementation OS is modified to communicate with virtualization layer</a:t>
            </a:r>
          </a:p>
          <a:p>
            <a:r>
              <a:rPr lang="en-US" dirty="0"/>
              <a:t>Device driver is a software </a:t>
            </a:r>
            <a:r>
              <a:rPr lang="en-US" dirty="0" smtClean="0"/>
              <a:t>that enables </a:t>
            </a:r>
            <a:r>
              <a:rPr lang="en-US" dirty="0"/>
              <a:t>the OS to recognize the specific device 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31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Virtualization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6172200" cy="5181600"/>
          </a:xfrm>
        </p:spPr>
        <p:txBody>
          <a:bodyPr/>
          <a:lstStyle/>
          <a:p>
            <a:r>
              <a:rPr lang="en-US" dirty="0"/>
              <a:t>An OS feature that presents </a:t>
            </a:r>
            <a:r>
              <a:rPr lang="en-US" dirty="0" smtClean="0"/>
              <a:t>larger memory to the application </a:t>
            </a:r>
            <a:r>
              <a:rPr lang="en-US" dirty="0"/>
              <a:t>than physically available </a:t>
            </a:r>
          </a:p>
          <a:p>
            <a:pPr lvl="1"/>
            <a:r>
              <a:rPr lang="en-US" dirty="0"/>
              <a:t>Additional memory space comes from disk storage</a:t>
            </a:r>
          </a:p>
          <a:p>
            <a:pPr lvl="1"/>
            <a:r>
              <a:rPr lang="en-US" dirty="0"/>
              <a:t>Space used on the disk for virtual memory is called ‘swap space/swap file or page file’</a:t>
            </a:r>
          </a:p>
          <a:p>
            <a:pPr lvl="1"/>
            <a:r>
              <a:rPr lang="en-US" dirty="0"/>
              <a:t>Inactive memory pages are moved from physical memory to the swap file</a:t>
            </a:r>
          </a:p>
          <a:p>
            <a:pPr lvl="1"/>
            <a:r>
              <a:rPr lang="en-US" dirty="0"/>
              <a:t>Provides efficient use of available physical memory</a:t>
            </a:r>
          </a:p>
          <a:p>
            <a:pPr lvl="1"/>
            <a:r>
              <a:rPr lang="en-US" dirty="0"/>
              <a:t>Data access from swap file is slower – use of flash drives for swap space gives best performance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Module 2: Data Center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16" name="Group 415"/>
          <p:cNvGrpSpPr/>
          <p:nvPr/>
        </p:nvGrpSpPr>
        <p:grpSpPr>
          <a:xfrm>
            <a:off x="6534152" y="1219200"/>
            <a:ext cx="2305048" cy="3810000"/>
            <a:chOff x="4371976" y="1219200"/>
            <a:chExt cx="2305048" cy="3810000"/>
          </a:xfrm>
        </p:grpSpPr>
        <p:grpSp>
          <p:nvGrpSpPr>
            <p:cNvPr id="417" name="Group 416"/>
            <p:cNvGrpSpPr/>
            <p:nvPr/>
          </p:nvGrpSpPr>
          <p:grpSpPr>
            <a:xfrm>
              <a:off x="4371976" y="1219200"/>
              <a:ext cx="2305048" cy="3505200"/>
              <a:chOff x="4371976" y="1219200"/>
              <a:chExt cx="2305048" cy="3505200"/>
            </a:xfrm>
          </p:grpSpPr>
          <p:grpSp>
            <p:nvGrpSpPr>
              <p:cNvPr id="419" name="Group 418"/>
              <p:cNvGrpSpPr/>
              <p:nvPr/>
            </p:nvGrpSpPr>
            <p:grpSpPr>
              <a:xfrm>
                <a:off x="4371976" y="1219200"/>
                <a:ext cx="1885949" cy="3505200"/>
                <a:chOff x="4371976" y="1219200"/>
                <a:chExt cx="1885949" cy="3505200"/>
              </a:xfrm>
            </p:grpSpPr>
            <p:sp>
              <p:nvSpPr>
                <p:cNvPr id="423" name="Rectangle 422"/>
                <p:cNvSpPr/>
                <p:nvPr/>
              </p:nvSpPr>
              <p:spPr>
                <a:xfrm>
                  <a:off x="4653587" y="1219200"/>
                  <a:ext cx="1604338" cy="190499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alibri" pitchFamily="34" charset="0"/>
                    </a:rPr>
                    <a:t>Operating System</a:t>
                  </a:r>
                  <a:endParaRPr lang="en-US" sz="1200" dirty="0">
                    <a:solidFill>
                      <a:schemeClr val="tx1"/>
                    </a:solidFill>
                    <a:latin typeface="Calibri" pitchFamily="34" charset="0"/>
                  </a:endParaRPr>
                </a:p>
              </p:txBody>
            </p:sp>
            <p:grpSp>
              <p:nvGrpSpPr>
                <p:cNvPr id="421" name="Group 420"/>
                <p:cNvGrpSpPr/>
                <p:nvPr/>
              </p:nvGrpSpPr>
              <p:grpSpPr>
                <a:xfrm>
                  <a:off x="4653587" y="1846861"/>
                  <a:ext cx="1604338" cy="1277339"/>
                  <a:chOff x="3303588" y="2195513"/>
                  <a:chExt cx="2055813" cy="2073275"/>
                </a:xfrm>
                <a:effectLst>
                  <a:outerShdw blurRad="50800" dist="50800" dir="5400000" algn="ctr" rotWithShape="0">
                    <a:schemeClr val="bg1">
                      <a:alpha val="31000"/>
                    </a:schemeClr>
                  </a:outerShdw>
                </a:effectLst>
              </p:grpSpPr>
              <p:sp>
                <p:nvSpPr>
                  <p:cNvPr id="441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303588" y="3729038"/>
                    <a:ext cx="2055813" cy="539750"/>
                  </a:xfrm>
                  <a:prstGeom prst="rect">
                    <a:avLst/>
                  </a:prstGeom>
                  <a:solidFill>
                    <a:srgbClr val="E4DEE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2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303588" y="3729038"/>
                    <a:ext cx="2055813" cy="539750"/>
                  </a:xfrm>
                  <a:prstGeom prst="rect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303588" y="2195513"/>
                    <a:ext cx="239713" cy="193675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4" name="Freeform 9"/>
                  <p:cNvSpPr>
                    <a:spLocks/>
                  </p:cNvSpPr>
                  <p:nvPr/>
                </p:nvSpPr>
                <p:spPr bwMode="auto">
                  <a:xfrm>
                    <a:off x="3303588" y="2908301"/>
                    <a:ext cx="0" cy="260350"/>
                  </a:xfrm>
                  <a:custGeom>
                    <a:avLst/>
                    <a:gdLst>
                      <a:gd name="T0" fmla="*/ 491 h 491"/>
                      <a:gd name="T1" fmla="*/ 0 h 491"/>
                      <a:gd name="T2" fmla="*/ 491 h 49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491">
                        <a:moveTo>
                          <a:pt x="0" y="491"/>
                        </a:moveTo>
                        <a:lnTo>
                          <a:pt x="0" y="0"/>
                        </a:lnTo>
                        <a:lnTo>
                          <a:pt x="0" y="491"/>
                        </a:lnTo>
                        <a:close/>
                      </a:path>
                    </a:pathLst>
                  </a:custGeom>
                  <a:solidFill>
                    <a:srgbClr val="DED3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303588" y="2908301"/>
                    <a:ext cx="239713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6" name="Freeform 11"/>
                  <p:cNvSpPr>
                    <a:spLocks/>
                  </p:cNvSpPr>
                  <p:nvPr/>
                </p:nvSpPr>
                <p:spPr bwMode="auto">
                  <a:xfrm>
                    <a:off x="3303588" y="3168651"/>
                    <a:ext cx="0" cy="15875"/>
                  </a:xfrm>
                  <a:custGeom>
                    <a:avLst/>
                    <a:gdLst>
                      <a:gd name="T0" fmla="*/ 0 h 30"/>
                      <a:gd name="T1" fmla="*/ 30 h 30"/>
                      <a:gd name="T2" fmla="*/ 0 h 30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30">
                        <a:moveTo>
                          <a:pt x="0" y="0"/>
                        </a:moveTo>
                        <a:lnTo>
                          <a:pt x="0" y="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ED3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7" name="Freeform 12"/>
                  <p:cNvSpPr>
                    <a:spLocks/>
                  </p:cNvSpPr>
                  <p:nvPr/>
                </p:nvSpPr>
                <p:spPr bwMode="auto">
                  <a:xfrm>
                    <a:off x="3303588" y="3168651"/>
                    <a:ext cx="239713" cy="260350"/>
                  </a:xfrm>
                  <a:custGeom>
                    <a:avLst/>
                    <a:gdLst>
                      <a:gd name="T0" fmla="*/ 0 w 453"/>
                      <a:gd name="T1" fmla="*/ 0 h 491"/>
                      <a:gd name="T2" fmla="*/ 0 w 453"/>
                      <a:gd name="T3" fmla="*/ 30 h 491"/>
                      <a:gd name="T4" fmla="*/ 0 w 453"/>
                      <a:gd name="T5" fmla="*/ 480 h 491"/>
                      <a:gd name="T6" fmla="*/ 0 w 453"/>
                      <a:gd name="T7" fmla="*/ 491 h 491"/>
                      <a:gd name="T8" fmla="*/ 453 w 453"/>
                      <a:gd name="T9" fmla="*/ 491 h 491"/>
                      <a:gd name="T10" fmla="*/ 453 w 453"/>
                      <a:gd name="T11" fmla="*/ 0 h 491"/>
                      <a:gd name="T12" fmla="*/ 0 w 453"/>
                      <a:gd name="T13" fmla="*/ 0 h 4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53" h="491">
                        <a:moveTo>
                          <a:pt x="0" y="0"/>
                        </a:moveTo>
                        <a:lnTo>
                          <a:pt x="0" y="30"/>
                        </a:lnTo>
                        <a:lnTo>
                          <a:pt x="0" y="480"/>
                        </a:lnTo>
                        <a:lnTo>
                          <a:pt x="0" y="491"/>
                        </a:lnTo>
                        <a:lnTo>
                          <a:pt x="453" y="491"/>
                        </a:lnTo>
                        <a:lnTo>
                          <a:pt x="4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303588" y="2649538"/>
                    <a:ext cx="239713" cy="258763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9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303588" y="2389188"/>
                    <a:ext cx="239713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062413" y="2195513"/>
                    <a:ext cx="258763" cy="193675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321176" y="2195513"/>
                    <a:ext cx="260350" cy="193675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062413" y="2389188"/>
                    <a:ext cx="258763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802063" y="2195513"/>
                    <a:ext cx="260350" cy="193675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543301" y="2195513"/>
                    <a:ext cx="258763" cy="193675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543301" y="2389188"/>
                    <a:ext cx="258763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6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543301" y="2908301"/>
                    <a:ext cx="258763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802063" y="2908301"/>
                    <a:ext cx="260350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8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543301" y="3168651"/>
                    <a:ext cx="258763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543301" y="2649538"/>
                    <a:ext cx="258763" cy="258763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0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802063" y="2649538"/>
                    <a:ext cx="260350" cy="258763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1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062413" y="2908301"/>
                    <a:ext cx="258763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2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321176" y="2908301"/>
                    <a:ext cx="260350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3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062413" y="3168651"/>
                    <a:ext cx="258763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4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062413" y="2649538"/>
                    <a:ext cx="258763" cy="258763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5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321176" y="2649538"/>
                    <a:ext cx="260350" cy="258763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6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802063" y="3168651"/>
                    <a:ext cx="260350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7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321176" y="2389188"/>
                    <a:ext cx="260350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8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802063" y="2389188"/>
                    <a:ext cx="260350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100638" y="2195513"/>
                    <a:ext cx="258763" cy="193675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0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100638" y="2389188"/>
                    <a:ext cx="258763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1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840288" y="2195513"/>
                    <a:ext cx="260350" cy="193675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2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581526" y="2195513"/>
                    <a:ext cx="258763" cy="193675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3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581526" y="2389188"/>
                    <a:ext cx="258763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581526" y="2908301"/>
                    <a:ext cx="258763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840288" y="2908301"/>
                    <a:ext cx="260350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6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581526" y="3168651"/>
                    <a:ext cx="258763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7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581526" y="2649538"/>
                    <a:ext cx="258763" cy="258763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8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840288" y="2649538"/>
                    <a:ext cx="260350" cy="258763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100638" y="2908301"/>
                    <a:ext cx="258763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100638" y="3168651"/>
                    <a:ext cx="258763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5100638" y="2649538"/>
                    <a:ext cx="258763" cy="258763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2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4840288" y="3168651"/>
                    <a:ext cx="260350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840288" y="2389188"/>
                    <a:ext cx="260350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4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321176" y="3168651"/>
                    <a:ext cx="260350" cy="260350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5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5100638" y="3429001"/>
                    <a:ext cx="258763" cy="258763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6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100638" y="3687763"/>
                    <a:ext cx="258763" cy="180975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7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840288" y="3429001"/>
                    <a:ext cx="260350" cy="258763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8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581526" y="3429001"/>
                    <a:ext cx="258763" cy="258763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9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581526" y="3687763"/>
                    <a:ext cx="258763" cy="180975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0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1176" y="3429001"/>
                    <a:ext cx="260350" cy="258763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1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321176" y="3687763"/>
                    <a:ext cx="260350" cy="180975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2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4840288" y="3687763"/>
                    <a:ext cx="260350" cy="180975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3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62413" y="3429001"/>
                    <a:ext cx="258763" cy="258763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4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3802063" y="3429001"/>
                    <a:ext cx="260350" cy="258763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5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062413" y="3687763"/>
                    <a:ext cx="258763" cy="180975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6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543301" y="3429001"/>
                    <a:ext cx="258763" cy="258763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7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3543301" y="3687763"/>
                    <a:ext cx="258763" cy="180975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8" name="Freeform 63"/>
                  <p:cNvSpPr>
                    <a:spLocks/>
                  </p:cNvSpPr>
                  <p:nvPr/>
                </p:nvSpPr>
                <p:spPr bwMode="auto">
                  <a:xfrm>
                    <a:off x="3303588" y="3429001"/>
                    <a:ext cx="239713" cy="258763"/>
                  </a:xfrm>
                  <a:custGeom>
                    <a:avLst/>
                    <a:gdLst>
                      <a:gd name="T0" fmla="*/ 453 w 453"/>
                      <a:gd name="T1" fmla="*/ 489 h 489"/>
                      <a:gd name="T2" fmla="*/ 453 w 453"/>
                      <a:gd name="T3" fmla="*/ 0 h 489"/>
                      <a:gd name="T4" fmla="*/ 0 w 453"/>
                      <a:gd name="T5" fmla="*/ 0 h 489"/>
                      <a:gd name="T6" fmla="*/ 0 w 453"/>
                      <a:gd name="T7" fmla="*/ 31 h 489"/>
                      <a:gd name="T8" fmla="*/ 0 w 453"/>
                      <a:gd name="T9" fmla="*/ 489 h 489"/>
                      <a:gd name="T10" fmla="*/ 453 w 453"/>
                      <a:gd name="T11" fmla="*/ 489 h 4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53" h="489">
                        <a:moveTo>
                          <a:pt x="453" y="489"/>
                        </a:moveTo>
                        <a:lnTo>
                          <a:pt x="453" y="0"/>
                        </a:lnTo>
                        <a:lnTo>
                          <a:pt x="0" y="0"/>
                        </a:lnTo>
                        <a:lnTo>
                          <a:pt x="0" y="31"/>
                        </a:lnTo>
                        <a:lnTo>
                          <a:pt x="0" y="489"/>
                        </a:lnTo>
                        <a:lnTo>
                          <a:pt x="453" y="489"/>
                        </a:lnTo>
                        <a:close/>
                      </a:path>
                    </a:pathLst>
                  </a:cu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64"/>
                  <p:cNvSpPr>
                    <a:spLocks/>
                  </p:cNvSpPr>
                  <p:nvPr/>
                </p:nvSpPr>
                <p:spPr bwMode="auto">
                  <a:xfrm>
                    <a:off x="3303588" y="3687763"/>
                    <a:ext cx="239713" cy="180975"/>
                  </a:xfrm>
                  <a:custGeom>
                    <a:avLst/>
                    <a:gdLst>
                      <a:gd name="T0" fmla="*/ 453 w 453"/>
                      <a:gd name="T1" fmla="*/ 342 h 342"/>
                      <a:gd name="T2" fmla="*/ 453 w 453"/>
                      <a:gd name="T3" fmla="*/ 0 h 342"/>
                      <a:gd name="T4" fmla="*/ 0 w 453"/>
                      <a:gd name="T5" fmla="*/ 0 h 342"/>
                      <a:gd name="T6" fmla="*/ 0 w 453"/>
                      <a:gd name="T7" fmla="*/ 31 h 342"/>
                      <a:gd name="T8" fmla="*/ 0 w 453"/>
                      <a:gd name="T9" fmla="*/ 0 h 342"/>
                      <a:gd name="T10" fmla="*/ 0 w 453"/>
                      <a:gd name="T11" fmla="*/ 342 h 342"/>
                      <a:gd name="T12" fmla="*/ 453 w 453"/>
                      <a:gd name="T13" fmla="*/ 342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53" h="342">
                        <a:moveTo>
                          <a:pt x="453" y="342"/>
                        </a:moveTo>
                        <a:lnTo>
                          <a:pt x="453" y="0"/>
                        </a:lnTo>
                        <a:lnTo>
                          <a:pt x="0" y="0"/>
                        </a:lnTo>
                        <a:lnTo>
                          <a:pt x="0" y="31"/>
                        </a:lnTo>
                        <a:lnTo>
                          <a:pt x="0" y="0"/>
                        </a:lnTo>
                        <a:lnTo>
                          <a:pt x="0" y="342"/>
                        </a:lnTo>
                        <a:lnTo>
                          <a:pt x="453" y="342"/>
                        </a:lnTo>
                        <a:close/>
                      </a:path>
                    </a:pathLst>
                  </a:cu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0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802063" y="3687763"/>
                    <a:ext cx="260350" cy="180975"/>
                  </a:xfrm>
                  <a:prstGeom prst="rect">
                    <a:avLst/>
                  </a:prstGeom>
                  <a:ln/>
                  <a:extLst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dk1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501" name="Freeform 66"/>
                  <p:cNvSpPr>
                    <a:spLocks/>
                  </p:cNvSpPr>
                  <p:nvPr/>
                </p:nvSpPr>
                <p:spPr bwMode="auto">
                  <a:xfrm>
                    <a:off x="3303588" y="3429001"/>
                    <a:ext cx="0" cy="15875"/>
                  </a:xfrm>
                  <a:custGeom>
                    <a:avLst/>
                    <a:gdLst>
                      <a:gd name="T0" fmla="*/ 31 h 31"/>
                      <a:gd name="T1" fmla="*/ 0 h 31"/>
                      <a:gd name="T2" fmla="*/ 31 h 3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31">
                        <a:moveTo>
                          <a:pt x="0" y="31"/>
                        </a:moveTo>
                        <a:lnTo>
                          <a:pt x="0" y="0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DED3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67"/>
                  <p:cNvSpPr>
                    <a:spLocks/>
                  </p:cNvSpPr>
                  <p:nvPr/>
                </p:nvSpPr>
                <p:spPr bwMode="auto">
                  <a:xfrm>
                    <a:off x="3303588" y="2195513"/>
                    <a:ext cx="239713" cy="193675"/>
                  </a:xfrm>
                  <a:custGeom>
                    <a:avLst/>
                    <a:gdLst>
                      <a:gd name="T0" fmla="*/ 453 w 453"/>
                      <a:gd name="T1" fmla="*/ 0 h 367"/>
                      <a:gd name="T2" fmla="*/ 0 w 453"/>
                      <a:gd name="T3" fmla="*/ 0 h 367"/>
                      <a:gd name="T4" fmla="*/ 0 w 453"/>
                      <a:gd name="T5" fmla="*/ 367 h 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367">
                        <a:moveTo>
                          <a:pt x="453" y="0"/>
                        </a:moveTo>
                        <a:lnTo>
                          <a:pt x="0" y="0"/>
                        </a:lnTo>
                        <a:lnTo>
                          <a:pt x="0" y="367"/>
                        </a:lnTo>
                      </a:path>
                    </a:pathLst>
                  </a:cu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68"/>
                  <p:cNvSpPr>
                    <a:spLocks/>
                  </p:cNvSpPr>
                  <p:nvPr/>
                </p:nvSpPr>
                <p:spPr bwMode="auto">
                  <a:xfrm>
                    <a:off x="3303588" y="2908301"/>
                    <a:ext cx="0" cy="514350"/>
                  </a:xfrm>
                  <a:custGeom>
                    <a:avLst/>
                    <a:gdLst>
                      <a:gd name="T0" fmla="*/ 0 h 971"/>
                      <a:gd name="T1" fmla="*/ 491 h 971"/>
                      <a:gd name="T2" fmla="*/ 521 h 971"/>
                      <a:gd name="T3" fmla="*/ 971 h 97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971">
                        <a:moveTo>
                          <a:pt x="0" y="0"/>
                        </a:moveTo>
                        <a:lnTo>
                          <a:pt x="0" y="491"/>
                        </a:lnTo>
                        <a:lnTo>
                          <a:pt x="0" y="521"/>
                        </a:lnTo>
                        <a:lnTo>
                          <a:pt x="0" y="971"/>
                        </a:lnTo>
                      </a:path>
                    </a:pathLst>
                  </a:cu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4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303588" y="3168651"/>
                    <a:ext cx="23971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05" name="Freeform 70"/>
                  <p:cNvSpPr>
                    <a:spLocks/>
                  </p:cNvSpPr>
                  <p:nvPr/>
                </p:nvSpPr>
                <p:spPr bwMode="auto">
                  <a:xfrm>
                    <a:off x="3303588" y="2649538"/>
                    <a:ext cx="239713" cy="258763"/>
                  </a:xfrm>
                  <a:custGeom>
                    <a:avLst/>
                    <a:gdLst>
                      <a:gd name="T0" fmla="*/ 0 w 453"/>
                      <a:gd name="T1" fmla="*/ 0 h 490"/>
                      <a:gd name="T2" fmla="*/ 0 w 453"/>
                      <a:gd name="T3" fmla="*/ 490 h 490"/>
                      <a:gd name="T4" fmla="*/ 453 w 453"/>
                      <a:gd name="T5" fmla="*/ 490 h 4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490">
                        <a:moveTo>
                          <a:pt x="0" y="0"/>
                        </a:moveTo>
                        <a:lnTo>
                          <a:pt x="0" y="490"/>
                        </a:lnTo>
                        <a:lnTo>
                          <a:pt x="453" y="490"/>
                        </a:lnTo>
                      </a:path>
                    </a:pathLst>
                  </a:cu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6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3303588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2195513"/>
                    <a:ext cx="0" cy="1936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8" name="Line 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2413" y="238918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09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2413" y="2195513"/>
                    <a:ext cx="0" cy="1936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0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2413" y="2195513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1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2195513"/>
                    <a:ext cx="0" cy="1936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2" name="Line 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43301" y="238918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13" name="Line 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3301" y="2195513"/>
                    <a:ext cx="0" cy="1936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4" name="Line 7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43301" y="2195513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5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6" name="Line 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43301" y="316865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7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3301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8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9" name="Line 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43301" y="29083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0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3301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1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543301" y="264953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22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3" name="Line 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2413" y="316865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4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2413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6" name="Line 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2413" y="29083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7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2413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28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4062413" y="264953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9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02063" y="316865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0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290830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1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3543301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2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3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2063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4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238918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5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4062413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6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02063" y="264953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7" name="Line 1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02063" y="2195513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38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00638" y="238918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9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00638" y="2195513"/>
                    <a:ext cx="0" cy="1936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0" name="Freeform 105"/>
                  <p:cNvSpPr>
                    <a:spLocks/>
                  </p:cNvSpPr>
                  <p:nvPr/>
                </p:nvSpPr>
                <p:spPr bwMode="auto">
                  <a:xfrm>
                    <a:off x="5100638" y="2195513"/>
                    <a:ext cx="258763" cy="193675"/>
                  </a:xfrm>
                  <a:custGeom>
                    <a:avLst/>
                    <a:gdLst>
                      <a:gd name="T0" fmla="*/ 490 w 490"/>
                      <a:gd name="T1" fmla="*/ 367 h 367"/>
                      <a:gd name="T2" fmla="*/ 490 w 490"/>
                      <a:gd name="T3" fmla="*/ 0 h 367"/>
                      <a:gd name="T4" fmla="*/ 0 w 490"/>
                      <a:gd name="T5" fmla="*/ 0 h 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90" h="367">
                        <a:moveTo>
                          <a:pt x="490" y="367"/>
                        </a:moveTo>
                        <a:lnTo>
                          <a:pt x="49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1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2195513"/>
                    <a:ext cx="0" cy="1936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2" name="Line 10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81526" y="238918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3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81526" y="2195513"/>
                    <a:ext cx="0" cy="1936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4" name="Line 1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81526" y="2195513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5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6" name="Line 1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81526" y="316865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7" name="Line 1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81526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8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9" name="Line 1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81526" y="29083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0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81526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1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4581526" y="264953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2" name="Line 1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00638" y="316865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3" name="Line 1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00638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4" name="Line 1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00638" y="29083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5" name="Line 1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00638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6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5100638" y="264953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7" name="Line 1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59401" y="290830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8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59401" y="2649538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9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290830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0" name="Line 1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40288" y="316865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1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4581526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2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5100638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3" name="Line 1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40288" y="264953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4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0288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238918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6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59401" y="2389188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40288" y="2195513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8" name="Line 1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1176" y="316865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9" name="Line 1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1176" y="290830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0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238918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1" name="Line 1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1176" y="264953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2" name="Line 1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1176" y="2195513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3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3303588" y="2389188"/>
                    <a:ext cx="23971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4" name="Line 1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03588" y="2649538"/>
                    <a:ext cx="23971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5" name="Line 1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00638" y="3687763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6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00638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7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5100638" y="34290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8" name="Line 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59401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9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4581526" y="34290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0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1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81526" y="3687763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2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81526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3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4581526" y="386873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4" name="Freeform 149"/>
                  <p:cNvSpPr>
                    <a:spLocks/>
                  </p:cNvSpPr>
                  <p:nvPr/>
                </p:nvSpPr>
                <p:spPr bwMode="auto">
                  <a:xfrm>
                    <a:off x="5100638" y="3687763"/>
                    <a:ext cx="258763" cy="180975"/>
                  </a:xfrm>
                  <a:custGeom>
                    <a:avLst/>
                    <a:gdLst>
                      <a:gd name="T0" fmla="*/ 0 w 490"/>
                      <a:gd name="T1" fmla="*/ 342 h 342"/>
                      <a:gd name="T2" fmla="*/ 490 w 490"/>
                      <a:gd name="T3" fmla="*/ 342 h 342"/>
                      <a:gd name="T4" fmla="*/ 490 w 490"/>
                      <a:gd name="T5" fmla="*/ 0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90" h="342">
                        <a:moveTo>
                          <a:pt x="0" y="342"/>
                        </a:moveTo>
                        <a:lnTo>
                          <a:pt x="490" y="342"/>
                        </a:lnTo>
                        <a:lnTo>
                          <a:pt x="490" y="0"/>
                        </a:lnTo>
                      </a:path>
                    </a:pathLst>
                  </a:cu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5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81526" y="3687763"/>
                    <a:ext cx="0" cy="1809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6" name="Line 1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0288" y="3687763"/>
                    <a:ext cx="0" cy="1809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7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3687763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8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5100638" y="3687763"/>
                    <a:ext cx="0" cy="1809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9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342900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0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4840288" y="386873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1" name="Line 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21176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2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4062413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3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4062413" y="3687763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94" name="Line 1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2413" y="34290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43301" y="3687763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6" name="Line 1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3301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7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3543301" y="3429001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8" name="Line 1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2063" y="3429001"/>
                    <a:ext cx="0" cy="258763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9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3543301" y="386873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0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4062413" y="3868738"/>
                    <a:ext cx="25876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601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3543301" y="3687763"/>
                    <a:ext cx="0" cy="1809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2" name="Line 1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2063" y="3687763"/>
                    <a:ext cx="0" cy="1809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3" name="Line 1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02063" y="3687763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342900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5" name="Line 1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2413" y="3687763"/>
                    <a:ext cx="0" cy="1809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6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3687763"/>
                    <a:ext cx="0" cy="180975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7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386873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8" name="Line 1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1176" y="3687763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609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3429001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0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3868738"/>
                    <a:ext cx="260350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1" name="Freeform 176"/>
                  <p:cNvSpPr>
                    <a:spLocks/>
                  </p:cNvSpPr>
                  <p:nvPr/>
                </p:nvSpPr>
                <p:spPr bwMode="auto">
                  <a:xfrm>
                    <a:off x="3303588" y="3429001"/>
                    <a:ext cx="0" cy="274638"/>
                  </a:xfrm>
                  <a:custGeom>
                    <a:avLst/>
                    <a:gdLst>
                      <a:gd name="T0" fmla="*/ 0 h 520"/>
                      <a:gd name="T1" fmla="*/ 31 h 520"/>
                      <a:gd name="T2" fmla="*/ 489 h 520"/>
                      <a:gd name="T3" fmla="*/ 520 h 520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520">
                        <a:moveTo>
                          <a:pt x="0" y="0"/>
                        </a:moveTo>
                        <a:lnTo>
                          <a:pt x="0" y="31"/>
                        </a:lnTo>
                        <a:lnTo>
                          <a:pt x="0" y="489"/>
                        </a:lnTo>
                        <a:lnTo>
                          <a:pt x="0" y="520"/>
                        </a:lnTo>
                      </a:path>
                    </a:pathLst>
                  </a:cu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2" name="Line 1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03588" y="3429001"/>
                    <a:ext cx="239713" cy="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3" name="Freeform 178"/>
                  <p:cNvSpPr>
                    <a:spLocks/>
                  </p:cNvSpPr>
                  <p:nvPr/>
                </p:nvSpPr>
                <p:spPr bwMode="auto">
                  <a:xfrm>
                    <a:off x="3303588" y="3687763"/>
                    <a:ext cx="239713" cy="180975"/>
                  </a:xfrm>
                  <a:custGeom>
                    <a:avLst/>
                    <a:gdLst>
                      <a:gd name="T0" fmla="*/ 453 w 453"/>
                      <a:gd name="T1" fmla="*/ 0 h 342"/>
                      <a:gd name="T2" fmla="*/ 0 w 453"/>
                      <a:gd name="T3" fmla="*/ 0 h 342"/>
                      <a:gd name="T4" fmla="*/ 0 w 453"/>
                      <a:gd name="T5" fmla="*/ 342 h 342"/>
                      <a:gd name="T6" fmla="*/ 453 w 453"/>
                      <a:gd name="T7" fmla="*/ 342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53" h="342">
                        <a:moveTo>
                          <a:pt x="453" y="0"/>
                        </a:moveTo>
                        <a:lnTo>
                          <a:pt x="0" y="0"/>
                        </a:lnTo>
                        <a:lnTo>
                          <a:pt x="0" y="342"/>
                        </a:lnTo>
                        <a:lnTo>
                          <a:pt x="453" y="342"/>
                        </a:lnTo>
                      </a:path>
                    </a:pathLst>
                  </a:cu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4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4581526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5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0288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6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00638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7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3802063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8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4321176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9" name="Line 1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2413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3543301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1" name="Line 1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59401" y="3168651"/>
                    <a:ext cx="0" cy="260350"/>
                  </a:xfrm>
                  <a:prstGeom prst="line">
                    <a:avLst/>
                  </a:prstGeom>
                  <a:noFill/>
                  <a:ln w="2">
                    <a:solidFill>
                      <a:srgbClr val="3333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4755470" y="3669667"/>
                  <a:ext cx="1388155" cy="1054733"/>
                  <a:chOff x="5800726" y="2293938"/>
                  <a:chExt cx="1808162" cy="1803401"/>
                </a:xfrm>
              </p:grpSpPr>
              <p:sp>
                <p:nvSpPr>
                  <p:cNvPr id="428" name="Freeform 187"/>
                  <p:cNvSpPr>
                    <a:spLocks/>
                  </p:cNvSpPr>
                  <p:nvPr/>
                </p:nvSpPr>
                <p:spPr bwMode="auto">
                  <a:xfrm>
                    <a:off x="5808663" y="2293938"/>
                    <a:ext cx="1800225" cy="509588"/>
                  </a:xfrm>
                  <a:custGeom>
                    <a:avLst/>
                    <a:gdLst>
                      <a:gd name="T0" fmla="*/ 3110 w 3402"/>
                      <a:gd name="T1" fmla="*/ 210 h 963"/>
                      <a:gd name="T2" fmla="*/ 2904 w 3402"/>
                      <a:gd name="T3" fmla="*/ 142 h 963"/>
                      <a:gd name="T4" fmla="*/ 2708 w 3402"/>
                      <a:gd name="T5" fmla="*/ 92 h 963"/>
                      <a:gd name="T6" fmla="*/ 2426 w 3402"/>
                      <a:gd name="T7" fmla="*/ 43 h 963"/>
                      <a:gd name="T8" fmla="*/ 2197 w 3402"/>
                      <a:gd name="T9" fmla="*/ 18 h 963"/>
                      <a:gd name="T10" fmla="*/ 1955 w 3402"/>
                      <a:gd name="T11" fmla="*/ 4 h 963"/>
                      <a:gd name="T12" fmla="*/ 1524 w 3402"/>
                      <a:gd name="T13" fmla="*/ 1 h 963"/>
                      <a:gd name="T14" fmla="*/ 1277 w 3402"/>
                      <a:gd name="T15" fmla="*/ 12 h 963"/>
                      <a:gd name="T16" fmla="*/ 1046 w 3402"/>
                      <a:gd name="T17" fmla="*/ 35 h 963"/>
                      <a:gd name="T18" fmla="*/ 758 w 3402"/>
                      <a:gd name="T19" fmla="*/ 79 h 963"/>
                      <a:gd name="T20" fmla="*/ 559 w 3402"/>
                      <a:gd name="T21" fmla="*/ 124 h 963"/>
                      <a:gd name="T22" fmla="*/ 353 w 3402"/>
                      <a:gd name="T23" fmla="*/ 185 h 963"/>
                      <a:gd name="T24" fmla="*/ 197 w 3402"/>
                      <a:gd name="T25" fmla="*/ 252 h 963"/>
                      <a:gd name="T26" fmla="*/ 116 w 3402"/>
                      <a:gd name="T27" fmla="*/ 303 h 963"/>
                      <a:gd name="T28" fmla="*/ 61 w 3402"/>
                      <a:gd name="T29" fmla="*/ 351 h 963"/>
                      <a:gd name="T30" fmla="*/ 20 w 3402"/>
                      <a:gd name="T31" fmla="*/ 407 h 963"/>
                      <a:gd name="T32" fmla="*/ 0 w 3402"/>
                      <a:gd name="T33" fmla="*/ 484 h 963"/>
                      <a:gd name="T34" fmla="*/ 12 w 3402"/>
                      <a:gd name="T35" fmla="*/ 543 h 963"/>
                      <a:gd name="T36" fmla="*/ 49 w 3402"/>
                      <a:gd name="T37" fmla="*/ 600 h 963"/>
                      <a:gd name="T38" fmla="*/ 96 w 3402"/>
                      <a:gd name="T39" fmla="*/ 645 h 963"/>
                      <a:gd name="T40" fmla="*/ 195 w 3402"/>
                      <a:gd name="T41" fmla="*/ 708 h 963"/>
                      <a:gd name="T42" fmla="*/ 281 w 3402"/>
                      <a:gd name="T43" fmla="*/ 748 h 963"/>
                      <a:gd name="T44" fmla="*/ 381 w 3402"/>
                      <a:gd name="T45" fmla="*/ 785 h 963"/>
                      <a:gd name="T46" fmla="*/ 559 w 3402"/>
                      <a:gd name="T47" fmla="*/ 837 h 963"/>
                      <a:gd name="T48" fmla="*/ 758 w 3402"/>
                      <a:gd name="T49" fmla="*/ 882 h 963"/>
                      <a:gd name="T50" fmla="*/ 971 w 3402"/>
                      <a:gd name="T51" fmla="*/ 916 h 963"/>
                      <a:gd name="T52" fmla="*/ 1199 w 3402"/>
                      <a:gd name="T53" fmla="*/ 941 h 963"/>
                      <a:gd name="T54" fmla="*/ 1440 w 3402"/>
                      <a:gd name="T55" fmla="*/ 957 h 963"/>
                      <a:gd name="T56" fmla="*/ 1698 w 3402"/>
                      <a:gd name="T57" fmla="*/ 963 h 963"/>
                      <a:gd name="T58" fmla="*/ 1955 w 3402"/>
                      <a:gd name="T59" fmla="*/ 957 h 963"/>
                      <a:gd name="T60" fmla="*/ 2016 w 3402"/>
                      <a:gd name="T61" fmla="*/ 953 h 963"/>
                      <a:gd name="T62" fmla="*/ 2066 w 3402"/>
                      <a:gd name="T63" fmla="*/ 949 h 963"/>
                      <a:gd name="T64" fmla="*/ 2197 w 3402"/>
                      <a:gd name="T65" fmla="*/ 941 h 963"/>
                      <a:gd name="T66" fmla="*/ 2426 w 3402"/>
                      <a:gd name="T67" fmla="*/ 916 h 963"/>
                      <a:gd name="T68" fmla="*/ 2641 w 3402"/>
                      <a:gd name="T69" fmla="*/ 882 h 963"/>
                      <a:gd name="T70" fmla="*/ 2840 w 3402"/>
                      <a:gd name="T71" fmla="*/ 837 h 963"/>
                      <a:gd name="T72" fmla="*/ 2963 w 3402"/>
                      <a:gd name="T73" fmla="*/ 802 h 963"/>
                      <a:gd name="T74" fmla="*/ 3094 w 3402"/>
                      <a:gd name="T75" fmla="*/ 756 h 963"/>
                      <a:gd name="T76" fmla="*/ 3119 w 3402"/>
                      <a:gd name="T77" fmla="*/ 748 h 963"/>
                      <a:gd name="T78" fmla="*/ 3204 w 3402"/>
                      <a:gd name="T79" fmla="*/ 708 h 963"/>
                      <a:gd name="T80" fmla="*/ 3289 w 3402"/>
                      <a:gd name="T81" fmla="*/ 655 h 963"/>
                      <a:gd name="T82" fmla="*/ 3340 w 3402"/>
                      <a:gd name="T83" fmla="*/ 611 h 963"/>
                      <a:gd name="T84" fmla="*/ 3368 w 3402"/>
                      <a:gd name="T85" fmla="*/ 579 h 963"/>
                      <a:gd name="T86" fmla="*/ 3389 w 3402"/>
                      <a:gd name="T87" fmla="*/ 537 h 963"/>
                      <a:gd name="T88" fmla="*/ 3402 w 3402"/>
                      <a:gd name="T89" fmla="*/ 484 h 963"/>
                      <a:gd name="T90" fmla="*/ 3388 w 3402"/>
                      <a:gd name="T91" fmla="*/ 424 h 963"/>
                      <a:gd name="T92" fmla="*/ 3354 w 3402"/>
                      <a:gd name="T93" fmla="*/ 367 h 963"/>
                      <a:gd name="T94" fmla="*/ 3312 w 3402"/>
                      <a:gd name="T95" fmla="*/ 325 h 963"/>
                      <a:gd name="T96" fmla="*/ 3235 w 3402"/>
                      <a:gd name="T97" fmla="*/ 270 h 963"/>
                      <a:gd name="T98" fmla="*/ 3176 w 3402"/>
                      <a:gd name="T99" fmla="*/ 240 h 9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402" h="963">
                        <a:moveTo>
                          <a:pt x="3169" y="237"/>
                        </a:moveTo>
                        <a:lnTo>
                          <a:pt x="3140" y="222"/>
                        </a:lnTo>
                        <a:lnTo>
                          <a:pt x="3110" y="210"/>
                        </a:lnTo>
                        <a:lnTo>
                          <a:pt x="3048" y="186"/>
                        </a:lnTo>
                        <a:lnTo>
                          <a:pt x="2978" y="163"/>
                        </a:lnTo>
                        <a:lnTo>
                          <a:pt x="2904" y="142"/>
                        </a:lnTo>
                        <a:lnTo>
                          <a:pt x="2840" y="124"/>
                        </a:lnTo>
                        <a:lnTo>
                          <a:pt x="2776" y="108"/>
                        </a:lnTo>
                        <a:lnTo>
                          <a:pt x="2708" y="92"/>
                        </a:lnTo>
                        <a:lnTo>
                          <a:pt x="2641" y="79"/>
                        </a:lnTo>
                        <a:lnTo>
                          <a:pt x="2500" y="54"/>
                        </a:lnTo>
                        <a:lnTo>
                          <a:pt x="2426" y="43"/>
                        </a:lnTo>
                        <a:lnTo>
                          <a:pt x="2352" y="35"/>
                        </a:lnTo>
                        <a:lnTo>
                          <a:pt x="2275" y="25"/>
                        </a:lnTo>
                        <a:lnTo>
                          <a:pt x="2197" y="18"/>
                        </a:lnTo>
                        <a:lnTo>
                          <a:pt x="2118" y="12"/>
                        </a:lnTo>
                        <a:lnTo>
                          <a:pt x="2038" y="8"/>
                        </a:lnTo>
                        <a:lnTo>
                          <a:pt x="1955" y="4"/>
                        </a:lnTo>
                        <a:lnTo>
                          <a:pt x="1871" y="1"/>
                        </a:lnTo>
                        <a:lnTo>
                          <a:pt x="1698" y="0"/>
                        </a:lnTo>
                        <a:lnTo>
                          <a:pt x="1524" y="1"/>
                        </a:lnTo>
                        <a:lnTo>
                          <a:pt x="1440" y="4"/>
                        </a:lnTo>
                        <a:lnTo>
                          <a:pt x="1358" y="8"/>
                        </a:lnTo>
                        <a:lnTo>
                          <a:pt x="1277" y="12"/>
                        </a:lnTo>
                        <a:lnTo>
                          <a:pt x="1199" y="18"/>
                        </a:lnTo>
                        <a:lnTo>
                          <a:pt x="1121" y="25"/>
                        </a:lnTo>
                        <a:lnTo>
                          <a:pt x="1046" y="35"/>
                        </a:lnTo>
                        <a:lnTo>
                          <a:pt x="971" y="43"/>
                        </a:lnTo>
                        <a:lnTo>
                          <a:pt x="899" y="54"/>
                        </a:lnTo>
                        <a:lnTo>
                          <a:pt x="758" y="79"/>
                        </a:lnTo>
                        <a:lnTo>
                          <a:pt x="690" y="92"/>
                        </a:lnTo>
                        <a:lnTo>
                          <a:pt x="624" y="108"/>
                        </a:lnTo>
                        <a:lnTo>
                          <a:pt x="559" y="124"/>
                        </a:lnTo>
                        <a:lnTo>
                          <a:pt x="498" y="142"/>
                        </a:lnTo>
                        <a:lnTo>
                          <a:pt x="421" y="163"/>
                        </a:lnTo>
                        <a:lnTo>
                          <a:pt x="353" y="185"/>
                        </a:lnTo>
                        <a:lnTo>
                          <a:pt x="290" y="208"/>
                        </a:lnTo>
                        <a:lnTo>
                          <a:pt x="236" y="232"/>
                        </a:lnTo>
                        <a:lnTo>
                          <a:pt x="197" y="252"/>
                        </a:lnTo>
                        <a:lnTo>
                          <a:pt x="162" y="274"/>
                        </a:lnTo>
                        <a:lnTo>
                          <a:pt x="131" y="293"/>
                        </a:lnTo>
                        <a:lnTo>
                          <a:pt x="116" y="303"/>
                        </a:lnTo>
                        <a:lnTo>
                          <a:pt x="104" y="313"/>
                        </a:lnTo>
                        <a:lnTo>
                          <a:pt x="81" y="331"/>
                        </a:lnTo>
                        <a:lnTo>
                          <a:pt x="61" y="351"/>
                        </a:lnTo>
                        <a:lnTo>
                          <a:pt x="48" y="366"/>
                        </a:lnTo>
                        <a:lnTo>
                          <a:pt x="37" y="384"/>
                        </a:lnTo>
                        <a:lnTo>
                          <a:pt x="20" y="407"/>
                        </a:lnTo>
                        <a:lnTo>
                          <a:pt x="8" y="432"/>
                        </a:lnTo>
                        <a:lnTo>
                          <a:pt x="1" y="457"/>
                        </a:lnTo>
                        <a:lnTo>
                          <a:pt x="0" y="484"/>
                        </a:lnTo>
                        <a:lnTo>
                          <a:pt x="1" y="508"/>
                        </a:lnTo>
                        <a:lnTo>
                          <a:pt x="8" y="532"/>
                        </a:lnTo>
                        <a:lnTo>
                          <a:pt x="12" y="543"/>
                        </a:lnTo>
                        <a:lnTo>
                          <a:pt x="18" y="555"/>
                        </a:lnTo>
                        <a:lnTo>
                          <a:pt x="32" y="579"/>
                        </a:lnTo>
                        <a:lnTo>
                          <a:pt x="49" y="600"/>
                        </a:lnTo>
                        <a:lnTo>
                          <a:pt x="59" y="611"/>
                        </a:lnTo>
                        <a:lnTo>
                          <a:pt x="71" y="623"/>
                        </a:lnTo>
                        <a:lnTo>
                          <a:pt x="96" y="645"/>
                        </a:lnTo>
                        <a:lnTo>
                          <a:pt x="126" y="667"/>
                        </a:lnTo>
                        <a:lnTo>
                          <a:pt x="158" y="687"/>
                        </a:lnTo>
                        <a:lnTo>
                          <a:pt x="195" y="708"/>
                        </a:lnTo>
                        <a:lnTo>
                          <a:pt x="235" y="727"/>
                        </a:lnTo>
                        <a:lnTo>
                          <a:pt x="257" y="737"/>
                        </a:lnTo>
                        <a:lnTo>
                          <a:pt x="281" y="748"/>
                        </a:lnTo>
                        <a:lnTo>
                          <a:pt x="303" y="756"/>
                        </a:lnTo>
                        <a:lnTo>
                          <a:pt x="329" y="766"/>
                        </a:lnTo>
                        <a:lnTo>
                          <a:pt x="381" y="785"/>
                        </a:lnTo>
                        <a:lnTo>
                          <a:pt x="437" y="802"/>
                        </a:lnTo>
                        <a:lnTo>
                          <a:pt x="498" y="821"/>
                        </a:lnTo>
                        <a:lnTo>
                          <a:pt x="559" y="837"/>
                        </a:lnTo>
                        <a:lnTo>
                          <a:pt x="624" y="853"/>
                        </a:lnTo>
                        <a:lnTo>
                          <a:pt x="690" y="868"/>
                        </a:lnTo>
                        <a:lnTo>
                          <a:pt x="758" y="882"/>
                        </a:lnTo>
                        <a:lnTo>
                          <a:pt x="827" y="894"/>
                        </a:lnTo>
                        <a:lnTo>
                          <a:pt x="899" y="906"/>
                        </a:lnTo>
                        <a:lnTo>
                          <a:pt x="971" y="916"/>
                        </a:lnTo>
                        <a:lnTo>
                          <a:pt x="1046" y="927"/>
                        </a:lnTo>
                        <a:lnTo>
                          <a:pt x="1121" y="934"/>
                        </a:lnTo>
                        <a:lnTo>
                          <a:pt x="1199" y="941"/>
                        </a:lnTo>
                        <a:lnTo>
                          <a:pt x="1277" y="947"/>
                        </a:lnTo>
                        <a:lnTo>
                          <a:pt x="1358" y="953"/>
                        </a:lnTo>
                        <a:lnTo>
                          <a:pt x="1440" y="957"/>
                        </a:lnTo>
                        <a:lnTo>
                          <a:pt x="1524" y="960"/>
                        </a:lnTo>
                        <a:lnTo>
                          <a:pt x="1609" y="961"/>
                        </a:lnTo>
                        <a:lnTo>
                          <a:pt x="1698" y="963"/>
                        </a:lnTo>
                        <a:lnTo>
                          <a:pt x="1784" y="961"/>
                        </a:lnTo>
                        <a:lnTo>
                          <a:pt x="1871" y="960"/>
                        </a:lnTo>
                        <a:lnTo>
                          <a:pt x="1955" y="957"/>
                        </a:lnTo>
                        <a:lnTo>
                          <a:pt x="1996" y="954"/>
                        </a:lnTo>
                        <a:lnTo>
                          <a:pt x="2005" y="953"/>
                        </a:lnTo>
                        <a:lnTo>
                          <a:pt x="2016" y="953"/>
                        </a:lnTo>
                        <a:lnTo>
                          <a:pt x="2038" y="953"/>
                        </a:lnTo>
                        <a:lnTo>
                          <a:pt x="2057" y="951"/>
                        </a:lnTo>
                        <a:lnTo>
                          <a:pt x="2066" y="949"/>
                        </a:lnTo>
                        <a:lnTo>
                          <a:pt x="2077" y="949"/>
                        </a:lnTo>
                        <a:lnTo>
                          <a:pt x="2118" y="947"/>
                        </a:lnTo>
                        <a:lnTo>
                          <a:pt x="2197" y="941"/>
                        </a:lnTo>
                        <a:lnTo>
                          <a:pt x="2275" y="934"/>
                        </a:lnTo>
                        <a:lnTo>
                          <a:pt x="2352" y="927"/>
                        </a:lnTo>
                        <a:lnTo>
                          <a:pt x="2426" y="916"/>
                        </a:lnTo>
                        <a:lnTo>
                          <a:pt x="2500" y="906"/>
                        </a:lnTo>
                        <a:lnTo>
                          <a:pt x="2570" y="894"/>
                        </a:lnTo>
                        <a:lnTo>
                          <a:pt x="2641" y="882"/>
                        </a:lnTo>
                        <a:lnTo>
                          <a:pt x="2708" y="868"/>
                        </a:lnTo>
                        <a:lnTo>
                          <a:pt x="2776" y="853"/>
                        </a:lnTo>
                        <a:lnTo>
                          <a:pt x="2840" y="837"/>
                        </a:lnTo>
                        <a:lnTo>
                          <a:pt x="2872" y="828"/>
                        </a:lnTo>
                        <a:lnTo>
                          <a:pt x="2904" y="821"/>
                        </a:lnTo>
                        <a:lnTo>
                          <a:pt x="2963" y="802"/>
                        </a:lnTo>
                        <a:lnTo>
                          <a:pt x="3018" y="785"/>
                        </a:lnTo>
                        <a:lnTo>
                          <a:pt x="3070" y="766"/>
                        </a:lnTo>
                        <a:lnTo>
                          <a:pt x="3094" y="756"/>
                        </a:lnTo>
                        <a:lnTo>
                          <a:pt x="3106" y="751"/>
                        </a:lnTo>
                        <a:lnTo>
                          <a:pt x="3112" y="749"/>
                        </a:lnTo>
                        <a:lnTo>
                          <a:pt x="3119" y="748"/>
                        </a:lnTo>
                        <a:lnTo>
                          <a:pt x="3140" y="737"/>
                        </a:lnTo>
                        <a:lnTo>
                          <a:pt x="3163" y="727"/>
                        </a:lnTo>
                        <a:lnTo>
                          <a:pt x="3204" y="708"/>
                        </a:lnTo>
                        <a:lnTo>
                          <a:pt x="3241" y="687"/>
                        </a:lnTo>
                        <a:lnTo>
                          <a:pt x="3275" y="667"/>
                        </a:lnTo>
                        <a:lnTo>
                          <a:pt x="3289" y="655"/>
                        </a:lnTo>
                        <a:lnTo>
                          <a:pt x="3304" y="645"/>
                        </a:lnTo>
                        <a:lnTo>
                          <a:pt x="3329" y="623"/>
                        </a:lnTo>
                        <a:lnTo>
                          <a:pt x="3340" y="611"/>
                        </a:lnTo>
                        <a:lnTo>
                          <a:pt x="3344" y="605"/>
                        </a:lnTo>
                        <a:lnTo>
                          <a:pt x="3350" y="600"/>
                        </a:lnTo>
                        <a:lnTo>
                          <a:pt x="3368" y="579"/>
                        </a:lnTo>
                        <a:lnTo>
                          <a:pt x="3382" y="555"/>
                        </a:lnTo>
                        <a:lnTo>
                          <a:pt x="3386" y="543"/>
                        </a:lnTo>
                        <a:lnTo>
                          <a:pt x="3389" y="537"/>
                        </a:lnTo>
                        <a:lnTo>
                          <a:pt x="3392" y="532"/>
                        </a:lnTo>
                        <a:lnTo>
                          <a:pt x="3398" y="508"/>
                        </a:lnTo>
                        <a:lnTo>
                          <a:pt x="3402" y="484"/>
                        </a:lnTo>
                        <a:lnTo>
                          <a:pt x="3398" y="462"/>
                        </a:lnTo>
                        <a:lnTo>
                          <a:pt x="3395" y="443"/>
                        </a:lnTo>
                        <a:lnTo>
                          <a:pt x="3388" y="424"/>
                        </a:lnTo>
                        <a:lnTo>
                          <a:pt x="3379" y="405"/>
                        </a:lnTo>
                        <a:lnTo>
                          <a:pt x="3367" y="385"/>
                        </a:lnTo>
                        <a:lnTo>
                          <a:pt x="3354" y="367"/>
                        </a:lnTo>
                        <a:lnTo>
                          <a:pt x="3338" y="348"/>
                        </a:lnTo>
                        <a:lnTo>
                          <a:pt x="3322" y="331"/>
                        </a:lnTo>
                        <a:lnTo>
                          <a:pt x="3312" y="325"/>
                        </a:lnTo>
                        <a:lnTo>
                          <a:pt x="3302" y="318"/>
                        </a:lnTo>
                        <a:lnTo>
                          <a:pt x="3274" y="299"/>
                        </a:lnTo>
                        <a:lnTo>
                          <a:pt x="3235" y="270"/>
                        </a:lnTo>
                        <a:lnTo>
                          <a:pt x="3202" y="255"/>
                        </a:lnTo>
                        <a:lnTo>
                          <a:pt x="3185" y="245"/>
                        </a:lnTo>
                        <a:lnTo>
                          <a:pt x="3176" y="240"/>
                        </a:lnTo>
                        <a:lnTo>
                          <a:pt x="3169" y="237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9" name="Freeform 188"/>
                  <p:cNvSpPr>
                    <a:spLocks/>
                  </p:cNvSpPr>
                  <p:nvPr/>
                </p:nvSpPr>
                <p:spPr bwMode="auto">
                  <a:xfrm>
                    <a:off x="5808663" y="2549526"/>
                    <a:ext cx="1800225" cy="1547813"/>
                  </a:xfrm>
                  <a:custGeom>
                    <a:avLst/>
                    <a:gdLst>
                      <a:gd name="T0" fmla="*/ 3392 w 3402"/>
                      <a:gd name="T1" fmla="*/ 48 h 2923"/>
                      <a:gd name="T2" fmla="*/ 3382 w 3402"/>
                      <a:gd name="T3" fmla="*/ 71 h 2923"/>
                      <a:gd name="T4" fmla="*/ 3344 w 3402"/>
                      <a:gd name="T5" fmla="*/ 121 h 2923"/>
                      <a:gd name="T6" fmla="*/ 3304 w 3402"/>
                      <a:gd name="T7" fmla="*/ 161 h 2923"/>
                      <a:gd name="T8" fmla="*/ 3241 w 3402"/>
                      <a:gd name="T9" fmla="*/ 203 h 2923"/>
                      <a:gd name="T10" fmla="*/ 3140 w 3402"/>
                      <a:gd name="T11" fmla="*/ 253 h 2923"/>
                      <a:gd name="T12" fmla="*/ 3106 w 3402"/>
                      <a:gd name="T13" fmla="*/ 267 h 2923"/>
                      <a:gd name="T14" fmla="*/ 3018 w 3402"/>
                      <a:gd name="T15" fmla="*/ 301 h 2923"/>
                      <a:gd name="T16" fmla="*/ 2872 w 3402"/>
                      <a:gd name="T17" fmla="*/ 344 h 2923"/>
                      <a:gd name="T18" fmla="*/ 2708 w 3402"/>
                      <a:gd name="T19" fmla="*/ 384 h 2923"/>
                      <a:gd name="T20" fmla="*/ 2500 w 3402"/>
                      <a:gd name="T21" fmla="*/ 422 h 2923"/>
                      <a:gd name="T22" fmla="*/ 2275 w 3402"/>
                      <a:gd name="T23" fmla="*/ 450 h 2923"/>
                      <a:gd name="T24" fmla="*/ 2077 w 3402"/>
                      <a:gd name="T25" fmla="*/ 465 h 2923"/>
                      <a:gd name="T26" fmla="*/ 2038 w 3402"/>
                      <a:gd name="T27" fmla="*/ 469 h 2923"/>
                      <a:gd name="T28" fmla="*/ 1996 w 3402"/>
                      <a:gd name="T29" fmla="*/ 470 h 2923"/>
                      <a:gd name="T30" fmla="*/ 1784 w 3402"/>
                      <a:gd name="T31" fmla="*/ 477 h 2923"/>
                      <a:gd name="T32" fmla="*/ 1524 w 3402"/>
                      <a:gd name="T33" fmla="*/ 476 h 2923"/>
                      <a:gd name="T34" fmla="*/ 1277 w 3402"/>
                      <a:gd name="T35" fmla="*/ 463 h 2923"/>
                      <a:gd name="T36" fmla="*/ 1046 w 3402"/>
                      <a:gd name="T37" fmla="*/ 443 h 2923"/>
                      <a:gd name="T38" fmla="*/ 827 w 3402"/>
                      <a:gd name="T39" fmla="*/ 410 h 2923"/>
                      <a:gd name="T40" fmla="*/ 624 w 3402"/>
                      <a:gd name="T41" fmla="*/ 369 h 2923"/>
                      <a:gd name="T42" fmla="*/ 437 w 3402"/>
                      <a:gd name="T43" fmla="*/ 318 h 2923"/>
                      <a:gd name="T44" fmla="*/ 303 w 3402"/>
                      <a:gd name="T45" fmla="*/ 272 h 2923"/>
                      <a:gd name="T46" fmla="*/ 235 w 3402"/>
                      <a:gd name="T47" fmla="*/ 243 h 2923"/>
                      <a:gd name="T48" fmla="*/ 126 w 3402"/>
                      <a:gd name="T49" fmla="*/ 183 h 2923"/>
                      <a:gd name="T50" fmla="*/ 59 w 3402"/>
                      <a:gd name="T51" fmla="*/ 127 h 2923"/>
                      <a:gd name="T52" fmla="*/ 18 w 3402"/>
                      <a:gd name="T53" fmla="*/ 71 h 2923"/>
                      <a:gd name="T54" fmla="*/ 1 w 3402"/>
                      <a:gd name="T55" fmla="*/ 24 h 2923"/>
                      <a:gd name="T56" fmla="*/ 1 w 3402"/>
                      <a:gd name="T57" fmla="*/ 2471 h 2923"/>
                      <a:gd name="T58" fmla="*/ 18 w 3402"/>
                      <a:gd name="T59" fmla="*/ 2518 h 2923"/>
                      <a:gd name="T60" fmla="*/ 59 w 3402"/>
                      <a:gd name="T61" fmla="*/ 2574 h 2923"/>
                      <a:gd name="T62" fmla="*/ 126 w 3402"/>
                      <a:gd name="T63" fmla="*/ 2629 h 2923"/>
                      <a:gd name="T64" fmla="*/ 235 w 3402"/>
                      <a:gd name="T65" fmla="*/ 2689 h 2923"/>
                      <a:gd name="T66" fmla="*/ 329 w 3402"/>
                      <a:gd name="T67" fmla="*/ 2729 h 2923"/>
                      <a:gd name="T68" fmla="*/ 437 w 3402"/>
                      <a:gd name="T69" fmla="*/ 2766 h 2923"/>
                      <a:gd name="T70" fmla="*/ 624 w 3402"/>
                      <a:gd name="T71" fmla="*/ 2816 h 2923"/>
                      <a:gd name="T72" fmla="*/ 827 w 3402"/>
                      <a:gd name="T73" fmla="*/ 2856 h 2923"/>
                      <a:gd name="T74" fmla="*/ 1046 w 3402"/>
                      <a:gd name="T75" fmla="*/ 2888 h 2923"/>
                      <a:gd name="T76" fmla="*/ 1277 w 3402"/>
                      <a:gd name="T77" fmla="*/ 2908 h 2923"/>
                      <a:gd name="T78" fmla="*/ 1524 w 3402"/>
                      <a:gd name="T79" fmla="*/ 2921 h 2923"/>
                      <a:gd name="T80" fmla="*/ 1784 w 3402"/>
                      <a:gd name="T81" fmla="*/ 2922 h 2923"/>
                      <a:gd name="T82" fmla="*/ 1996 w 3402"/>
                      <a:gd name="T83" fmla="*/ 2915 h 2923"/>
                      <a:gd name="T84" fmla="*/ 2038 w 3402"/>
                      <a:gd name="T85" fmla="*/ 2914 h 2923"/>
                      <a:gd name="T86" fmla="*/ 2077 w 3402"/>
                      <a:gd name="T87" fmla="*/ 2910 h 2923"/>
                      <a:gd name="T88" fmla="*/ 2275 w 3402"/>
                      <a:gd name="T89" fmla="*/ 2896 h 2923"/>
                      <a:gd name="T90" fmla="*/ 2500 w 3402"/>
                      <a:gd name="T91" fmla="*/ 2868 h 2923"/>
                      <a:gd name="T92" fmla="*/ 2708 w 3402"/>
                      <a:gd name="T93" fmla="*/ 2830 h 2923"/>
                      <a:gd name="T94" fmla="*/ 2872 w 3402"/>
                      <a:gd name="T95" fmla="*/ 2792 h 2923"/>
                      <a:gd name="T96" fmla="*/ 2990 w 3402"/>
                      <a:gd name="T97" fmla="*/ 2756 h 2923"/>
                      <a:gd name="T98" fmla="*/ 3070 w 3402"/>
                      <a:gd name="T99" fmla="*/ 2729 h 2923"/>
                      <a:gd name="T100" fmla="*/ 3204 w 3402"/>
                      <a:gd name="T101" fmla="*/ 2669 h 2923"/>
                      <a:gd name="T102" fmla="*/ 3289 w 3402"/>
                      <a:gd name="T103" fmla="*/ 2616 h 2923"/>
                      <a:gd name="T104" fmla="*/ 3350 w 3402"/>
                      <a:gd name="T105" fmla="*/ 2560 h 2923"/>
                      <a:gd name="T106" fmla="*/ 3386 w 3402"/>
                      <a:gd name="T107" fmla="*/ 2502 h 2923"/>
                      <a:gd name="T108" fmla="*/ 3398 w 3402"/>
                      <a:gd name="T109" fmla="*/ 2467 h 29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02" h="2923">
                        <a:moveTo>
                          <a:pt x="3402" y="0"/>
                        </a:moveTo>
                        <a:lnTo>
                          <a:pt x="3398" y="24"/>
                        </a:lnTo>
                        <a:lnTo>
                          <a:pt x="3392" y="48"/>
                        </a:lnTo>
                        <a:lnTo>
                          <a:pt x="3389" y="53"/>
                        </a:lnTo>
                        <a:lnTo>
                          <a:pt x="3386" y="59"/>
                        </a:lnTo>
                        <a:lnTo>
                          <a:pt x="3382" y="71"/>
                        </a:lnTo>
                        <a:lnTo>
                          <a:pt x="3368" y="95"/>
                        </a:lnTo>
                        <a:lnTo>
                          <a:pt x="3350" y="116"/>
                        </a:lnTo>
                        <a:lnTo>
                          <a:pt x="3344" y="121"/>
                        </a:lnTo>
                        <a:lnTo>
                          <a:pt x="3340" y="127"/>
                        </a:lnTo>
                        <a:lnTo>
                          <a:pt x="3329" y="139"/>
                        </a:lnTo>
                        <a:lnTo>
                          <a:pt x="3304" y="161"/>
                        </a:lnTo>
                        <a:lnTo>
                          <a:pt x="3289" y="171"/>
                        </a:lnTo>
                        <a:lnTo>
                          <a:pt x="3275" y="183"/>
                        </a:lnTo>
                        <a:lnTo>
                          <a:pt x="3241" y="203"/>
                        </a:lnTo>
                        <a:lnTo>
                          <a:pt x="3204" y="224"/>
                        </a:lnTo>
                        <a:lnTo>
                          <a:pt x="3163" y="243"/>
                        </a:lnTo>
                        <a:lnTo>
                          <a:pt x="3140" y="253"/>
                        </a:lnTo>
                        <a:lnTo>
                          <a:pt x="3119" y="264"/>
                        </a:lnTo>
                        <a:lnTo>
                          <a:pt x="3112" y="265"/>
                        </a:lnTo>
                        <a:lnTo>
                          <a:pt x="3106" y="267"/>
                        </a:lnTo>
                        <a:lnTo>
                          <a:pt x="3094" y="272"/>
                        </a:lnTo>
                        <a:lnTo>
                          <a:pt x="3070" y="282"/>
                        </a:lnTo>
                        <a:lnTo>
                          <a:pt x="3018" y="301"/>
                        </a:lnTo>
                        <a:lnTo>
                          <a:pt x="2963" y="318"/>
                        </a:lnTo>
                        <a:lnTo>
                          <a:pt x="2904" y="337"/>
                        </a:lnTo>
                        <a:lnTo>
                          <a:pt x="2872" y="344"/>
                        </a:lnTo>
                        <a:lnTo>
                          <a:pt x="2840" y="353"/>
                        </a:lnTo>
                        <a:lnTo>
                          <a:pt x="2776" y="369"/>
                        </a:lnTo>
                        <a:lnTo>
                          <a:pt x="2708" y="384"/>
                        </a:lnTo>
                        <a:lnTo>
                          <a:pt x="2641" y="398"/>
                        </a:lnTo>
                        <a:lnTo>
                          <a:pt x="2570" y="410"/>
                        </a:lnTo>
                        <a:lnTo>
                          <a:pt x="2500" y="422"/>
                        </a:lnTo>
                        <a:lnTo>
                          <a:pt x="2426" y="432"/>
                        </a:lnTo>
                        <a:lnTo>
                          <a:pt x="2352" y="443"/>
                        </a:lnTo>
                        <a:lnTo>
                          <a:pt x="2275" y="450"/>
                        </a:lnTo>
                        <a:lnTo>
                          <a:pt x="2197" y="457"/>
                        </a:lnTo>
                        <a:lnTo>
                          <a:pt x="2118" y="463"/>
                        </a:lnTo>
                        <a:lnTo>
                          <a:pt x="2077" y="465"/>
                        </a:lnTo>
                        <a:lnTo>
                          <a:pt x="2066" y="465"/>
                        </a:lnTo>
                        <a:lnTo>
                          <a:pt x="2057" y="467"/>
                        </a:lnTo>
                        <a:lnTo>
                          <a:pt x="2038" y="469"/>
                        </a:lnTo>
                        <a:lnTo>
                          <a:pt x="2016" y="469"/>
                        </a:lnTo>
                        <a:lnTo>
                          <a:pt x="2005" y="469"/>
                        </a:lnTo>
                        <a:lnTo>
                          <a:pt x="1996" y="470"/>
                        </a:lnTo>
                        <a:lnTo>
                          <a:pt x="1955" y="473"/>
                        </a:lnTo>
                        <a:lnTo>
                          <a:pt x="1871" y="476"/>
                        </a:lnTo>
                        <a:lnTo>
                          <a:pt x="1784" y="477"/>
                        </a:lnTo>
                        <a:lnTo>
                          <a:pt x="1698" y="479"/>
                        </a:lnTo>
                        <a:lnTo>
                          <a:pt x="1609" y="477"/>
                        </a:lnTo>
                        <a:lnTo>
                          <a:pt x="1524" y="476"/>
                        </a:lnTo>
                        <a:lnTo>
                          <a:pt x="1440" y="473"/>
                        </a:lnTo>
                        <a:lnTo>
                          <a:pt x="1358" y="469"/>
                        </a:lnTo>
                        <a:lnTo>
                          <a:pt x="1277" y="463"/>
                        </a:lnTo>
                        <a:lnTo>
                          <a:pt x="1199" y="457"/>
                        </a:lnTo>
                        <a:lnTo>
                          <a:pt x="1121" y="450"/>
                        </a:lnTo>
                        <a:lnTo>
                          <a:pt x="1046" y="443"/>
                        </a:lnTo>
                        <a:lnTo>
                          <a:pt x="971" y="432"/>
                        </a:lnTo>
                        <a:lnTo>
                          <a:pt x="899" y="422"/>
                        </a:lnTo>
                        <a:lnTo>
                          <a:pt x="827" y="410"/>
                        </a:lnTo>
                        <a:lnTo>
                          <a:pt x="758" y="398"/>
                        </a:lnTo>
                        <a:lnTo>
                          <a:pt x="690" y="384"/>
                        </a:lnTo>
                        <a:lnTo>
                          <a:pt x="624" y="369"/>
                        </a:lnTo>
                        <a:lnTo>
                          <a:pt x="559" y="353"/>
                        </a:lnTo>
                        <a:lnTo>
                          <a:pt x="498" y="337"/>
                        </a:lnTo>
                        <a:lnTo>
                          <a:pt x="437" y="318"/>
                        </a:lnTo>
                        <a:lnTo>
                          <a:pt x="381" y="301"/>
                        </a:lnTo>
                        <a:lnTo>
                          <a:pt x="329" y="282"/>
                        </a:lnTo>
                        <a:lnTo>
                          <a:pt x="303" y="272"/>
                        </a:lnTo>
                        <a:lnTo>
                          <a:pt x="281" y="264"/>
                        </a:lnTo>
                        <a:lnTo>
                          <a:pt x="257" y="253"/>
                        </a:lnTo>
                        <a:lnTo>
                          <a:pt x="235" y="243"/>
                        </a:lnTo>
                        <a:lnTo>
                          <a:pt x="195" y="224"/>
                        </a:lnTo>
                        <a:lnTo>
                          <a:pt x="158" y="203"/>
                        </a:lnTo>
                        <a:lnTo>
                          <a:pt x="126" y="183"/>
                        </a:lnTo>
                        <a:lnTo>
                          <a:pt x="96" y="161"/>
                        </a:lnTo>
                        <a:lnTo>
                          <a:pt x="71" y="139"/>
                        </a:lnTo>
                        <a:lnTo>
                          <a:pt x="59" y="127"/>
                        </a:lnTo>
                        <a:lnTo>
                          <a:pt x="49" y="116"/>
                        </a:lnTo>
                        <a:lnTo>
                          <a:pt x="32" y="95"/>
                        </a:lnTo>
                        <a:lnTo>
                          <a:pt x="18" y="71"/>
                        </a:lnTo>
                        <a:lnTo>
                          <a:pt x="12" y="59"/>
                        </a:lnTo>
                        <a:lnTo>
                          <a:pt x="8" y="48"/>
                        </a:lnTo>
                        <a:lnTo>
                          <a:pt x="1" y="24"/>
                        </a:lnTo>
                        <a:lnTo>
                          <a:pt x="0" y="0"/>
                        </a:lnTo>
                        <a:lnTo>
                          <a:pt x="0" y="2448"/>
                        </a:lnTo>
                        <a:lnTo>
                          <a:pt x="1" y="2471"/>
                        </a:lnTo>
                        <a:lnTo>
                          <a:pt x="8" y="2495"/>
                        </a:lnTo>
                        <a:lnTo>
                          <a:pt x="12" y="2506"/>
                        </a:lnTo>
                        <a:lnTo>
                          <a:pt x="18" y="2518"/>
                        </a:lnTo>
                        <a:lnTo>
                          <a:pt x="32" y="2542"/>
                        </a:lnTo>
                        <a:lnTo>
                          <a:pt x="49" y="2563"/>
                        </a:lnTo>
                        <a:lnTo>
                          <a:pt x="59" y="2574"/>
                        </a:lnTo>
                        <a:lnTo>
                          <a:pt x="71" y="2586"/>
                        </a:lnTo>
                        <a:lnTo>
                          <a:pt x="96" y="2608"/>
                        </a:lnTo>
                        <a:lnTo>
                          <a:pt x="126" y="2629"/>
                        </a:lnTo>
                        <a:lnTo>
                          <a:pt x="158" y="2648"/>
                        </a:lnTo>
                        <a:lnTo>
                          <a:pt x="195" y="2670"/>
                        </a:lnTo>
                        <a:lnTo>
                          <a:pt x="235" y="2689"/>
                        </a:lnTo>
                        <a:lnTo>
                          <a:pt x="257" y="2699"/>
                        </a:lnTo>
                        <a:lnTo>
                          <a:pt x="281" y="2710"/>
                        </a:lnTo>
                        <a:lnTo>
                          <a:pt x="329" y="2729"/>
                        </a:lnTo>
                        <a:lnTo>
                          <a:pt x="381" y="2748"/>
                        </a:lnTo>
                        <a:lnTo>
                          <a:pt x="408" y="2756"/>
                        </a:lnTo>
                        <a:lnTo>
                          <a:pt x="437" y="2766"/>
                        </a:lnTo>
                        <a:lnTo>
                          <a:pt x="498" y="2785"/>
                        </a:lnTo>
                        <a:lnTo>
                          <a:pt x="559" y="2801"/>
                        </a:lnTo>
                        <a:lnTo>
                          <a:pt x="624" y="2816"/>
                        </a:lnTo>
                        <a:lnTo>
                          <a:pt x="690" y="2830"/>
                        </a:lnTo>
                        <a:lnTo>
                          <a:pt x="758" y="2844"/>
                        </a:lnTo>
                        <a:lnTo>
                          <a:pt x="827" y="2856"/>
                        </a:lnTo>
                        <a:lnTo>
                          <a:pt x="899" y="2868"/>
                        </a:lnTo>
                        <a:lnTo>
                          <a:pt x="971" y="2878"/>
                        </a:lnTo>
                        <a:lnTo>
                          <a:pt x="1046" y="2888"/>
                        </a:lnTo>
                        <a:lnTo>
                          <a:pt x="1121" y="2896"/>
                        </a:lnTo>
                        <a:lnTo>
                          <a:pt x="1199" y="2903"/>
                        </a:lnTo>
                        <a:lnTo>
                          <a:pt x="1277" y="2908"/>
                        </a:lnTo>
                        <a:lnTo>
                          <a:pt x="1358" y="2914"/>
                        </a:lnTo>
                        <a:lnTo>
                          <a:pt x="1440" y="2917"/>
                        </a:lnTo>
                        <a:lnTo>
                          <a:pt x="1524" y="2921"/>
                        </a:lnTo>
                        <a:lnTo>
                          <a:pt x="1609" y="2922"/>
                        </a:lnTo>
                        <a:lnTo>
                          <a:pt x="1698" y="2923"/>
                        </a:lnTo>
                        <a:lnTo>
                          <a:pt x="1784" y="2922"/>
                        </a:lnTo>
                        <a:lnTo>
                          <a:pt x="1871" y="2921"/>
                        </a:lnTo>
                        <a:lnTo>
                          <a:pt x="1955" y="2917"/>
                        </a:lnTo>
                        <a:lnTo>
                          <a:pt x="1996" y="2915"/>
                        </a:lnTo>
                        <a:lnTo>
                          <a:pt x="2005" y="2914"/>
                        </a:lnTo>
                        <a:lnTo>
                          <a:pt x="2016" y="2914"/>
                        </a:lnTo>
                        <a:lnTo>
                          <a:pt x="2038" y="2914"/>
                        </a:lnTo>
                        <a:lnTo>
                          <a:pt x="2057" y="2911"/>
                        </a:lnTo>
                        <a:lnTo>
                          <a:pt x="2066" y="2910"/>
                        </a:lnTo>
                        <a:lnTo>
                          <a:pt x="2077" y="2910"/>
                        </a:lnTo>
                        <a:lnTo>
                          <a:pt x="2118" y="2908"/>
                        </a:lnTo>
                        <a:lnTo>
                          <a:pt x="2197" y="2903"/>
                        </a:lnTo>
                        <a:lnTo>
                          <a:pt x="2275" y="2896"/>
                        </a:lnTo>
                        <a:lnTo>
                          <a:pt x="2352" y="2888"/>
                        </a:lnTo>
                        <a:lnTo>
                          <a:pt x="2426" y="2878"/>
                        </a:lnTo>
                        <a:lnTo>
                          <a:pt x="2500" y="2868"/>
                        </a:lnTo>
                        <a:lnTo>
                          <a:pt x="2570" y="2856"/>
                        </a:lnTo>
                        <a:lnTo>
                          <a:pt x="2641" y="2844"/>
                        </a:lnTo>
                        <a:lnTo>
                          <a:pt x="2708" y="2830"/>
                        </a:lnTo>
                        <a:lnTo>
                          <a:pt x="2776" y="2816"/>
                        </a:lnTo>
                        <a:lnTo>
                          <a:pt x="2840" y="2801"/>
                        </a:lnTo>
                        <a:lnTo>
                          <a:pt x="2872" y="2792"/>
                        </a:lnTo>
                        <a:lnTo>
                          <a:pt x="2904" y="2785"/>
                        </a:lnTo>
                        <a:lnTo>
                          <a:pt x="2963" y="2766"/>
                        </a:lnTo>
                        <a:lnTo>
                          <a:pt x="2990" y="2756"/>
                        </a:lnTo>
                        <a:lnTo>
                          <a:pt x="3004" y="2752"/>
                        </a:lnTo>
                        <a:lnTo>
                          <a:pt x="3018" y="2748"/>
                        </a:lnTo>
                        <a:lnTo>
                          <a:pt x="3070" y="2729"/>
                        </a:lnTo>
                        <a:lnTo>
                          <a:pt x="3119" y="2710"/>
                        </a:lnTo>
                        <a:lnTo>
                          <a:pt x="3163" y="2688"/>
                        </a:lnTo>
                        <a:lnTo>
                          <a:pt x="3204" y="2669"/>
                        </a:lnTo>
                        <a:lnTo>
                          <a:pt x="3241" y="2647"/>
                        </a:lnTo>
                        <a:lnTo>
                          <a:pt x="3275" y="2628"/>
                        </a:lnTo>
                        <a:lnTo>
                          <a:pt x="3289" y="2616"/>
                        </a:lnTo>
                        <a:lnTo>
                          <a:pt x="3304" y="2605"/>
                        </a:lnTo>
                        <a:lnTo>
                          <a:pt x="3329" y="2584"/>
                        </a:lnTo>
                        <a:lnTo>
                          <a:pt x="3350" y="2560"/>
                        </a:lnTo>
                        <a:lnTo>
                          <a:pt x="3368" y="2538"/>
                        </a:lnTo>
                        <a:lnTo>
                          <a:pt x="3382" y="2514"/>
                        </a:lnTo>
                        <a:lnTo>
                          <a:pt x="3386" y="2502"/>
                        </a:lnTo>
                        <a:lnTo>
                          <a:pt x="3389" y="2496"/>
                        </a:lnTo>
                        <a:lnTo>
                          <a:pt x="3392" y="2491"/>
                        </a:lnTo>
                        <a:lnTo>
                          <a:pt x="3398" y="2467"/>
                        </a:lnTo>
                        <a:lnTo>
                          <a:pt x="3402" y="2443"/>
                        </a:lnTo>
                        <a:lnTo>
                          <a:pt x="3402" y="0"/>
                        </a:lnTo>
                        <a:close/>
                      </a:path>
                    </a:pathLst>
                  </a:custGeom>
                  <a:solidFill>
                    <a:srgbClr val="A2A2A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0" name="Freeform 189"/>
                  <p:cNvSpPr>
                    <a:spLocks/>
                  </p:cNvSpPr>
                  <p:nvPr/>
                </p:nvSpPr>
                <p:spPr bwMode="auto">
                  <a:xfrm>
                    <a:off x="6067426" y="2762251"/>
                    <a:ext cx="4763" cy="1588"/>
                  </a:xfrm>
                  <a:custGeom>
                    <a:avLst/>
                    <a:gdLst>
                      <a:gd name="T0" fmla="*/ 0 w 11"/>
                      <a:gd name="T1" fmla="*/ 1 h 2"/>
                      <a:gd name="T2" fmla="*/ 11 w 11"/>
                      <a:gd name="T3" fmla="*/ 2 h 2"/>
                      <a:gd name="T4" fmla="*/ 9 w 11"/>
                      <a:gd name="T5" fmla="*/ 2 h 2"/>
                      <a:gd name="T6" fmla="*/ 3 w 11"/>
                      <a:gd name="T7" fmla="*/ 1 h 2"/>
                      <a:gd name="T8" fmla="*/ 0 w 11"/>
                      <a:gd name="T9" fmla="*/ 0 h 2"/>
                      <a:gd name="T10" fmla="*/ 0 w 11"/>
                      <a:gd name="T1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2">
                        <a:moveTo>
                          <a:pt x="0" y="1"/>
                        </a:moveTo>
                        <a:lnTo>
                          <a:pt x="11" y="2"/>
                        </a:lnTo>
                        <a:lnTo>
                          <a:pt x="9" y="2"/>
                        </a:lnTo>
                        <a:lnTo>
                          <a:pt x="3" y="1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A4A4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1" name="Freeform 190"/>
                  <p:cNvSpPr>
                    <a:spLocks/>
                  </p:cNvSpPr>
                  <p:nvPr/>
                </p:nvSpPr>
                <p:spPr bwMode="auto">
                  <a:xfrm>
                    <a:off x="5872163" y="2681288"/>
                    <a:ext cx="138113" cy="1320800"/>
                  </a:xfrm>
                  <a:custGeom>
                    <a:avLst/>
                    <a:gdLst>
                      <a:gd name="T0" fmla="*/ 261 w 261"/>
                      <a:gd name="T1" fmla="*/ 119 h 2495"/>
                      <a:gd name="T2" fmla="*/ 233 w 261"/>
                      <a:gd name="T3" fmla="*/ 110 h 2495"/>
                      <a:gd name="T4" fmla="*/ 205 w 261"/>
                      <a:gd name="T5" fmla="*/ 99 h 2495"/>
                      <a:gd name="T6" fmla="*/ 181 w 261"/>
                      <a:gd name="T7" fmla="*/ 90 h 2495"/>
                      <a:gd name="T8" fmla="*/ 153 w 261"/>
                      <a:gd name="T9" fmla="*/ 78 h 2495"/>
                      <a:gd name="T10" fmla="*/ 128 w 261"/>
                      <a:gd name="T11" fmla="*/ 68 h 2495"/>
                      <a:gd name="T12" fmla="*/ 80 w 261"/>
                      <a:gd name="T13" fmla="*/ 46 h 2495"/>
                      <a:gd name="T14" fmla="*/ 37 w 261"/>
                      <a:gd name="T15" fmla="*/ 22 h 2495"/>
                      <a:gd name="T16" fmla="*/ 0 w 261"/>
                      <a:gd name="T17" fmla="*/ 0 h 2495"/>
                      <a:gd name="T18" fmla="*/ 0 w 261"/>
                      <a:gd name="T19" fmla="*/ 2377 h 2495"/>
                      <a:gd name="T20" fmla="*/ 37 w 261"/>
                      <a:gd name="T21" fmla="*/ 2398 h 2495"/>
                      <a:gd name="T22" fmla="*/ 80 w 261"/>
                      <a:gd name="T23" fmla="*/ 2422 h 2495"/>
                      <a:gd name="T24" fmla="*/ 128 w 261"/>
                      <a:gd name="T25" fmla="*/ 2444 h 2495"/>
                      <a:gd name="T26" fmla="*/ 153 w 261"/>
                      <a:gd name="T27" fmla="*/ 2455 h 2495"/>
                      <a:gd name="T28" fmla="*/ 181 w 261"/>
                      <a:gd name="T29" fmla="*/ 2467 h 2495"/>
                      <a:gd name="T30" fmla="*/ 233 w 261"/>
                      <a:gd name="T31" fmla="*/ 2485 h 2495"/>
                      <a:gd name="T32" fmla="*/ 261 w 261"/>
                      <a:gd name="T33" fmla="*/ 2495 h 2495"/>
                      <a:gd name="T34" fmla="*/ 261 w 261"/>
                      <a:gd name="T35" fmla="*/ 119 h 2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61" h="2495">
                        <a:moveTo>
                          <a:pt x="261" y="119"/>
                        </a:moveTo>
                        <a:lnTo>
                          <a:pt x="233" y="110"/>
                        </a:lnTo>
                        <a:lnTo>
                          <a:pt x="205" y="99"/>
                        </a:lnTo>
                        <a:lnTo>
                          <a:pt x="181" y="90"/>
                        </a:lnTo>
                        <a:lnTo>
                          <a:pt x="153" y="78"/>
                        </a:lnTo>
                        <a:lnTo>
                          <a:pt x="128" y="68"/>
                        </a:lnTo>
                        <a:lnTo>
                          <a:pt x="80" y="46"/>
                        </a:lnTo>
                        <a:lnTo>
                          <a:pt x="37" y="22"/>
                        </a:lnTo>
                        <a:lnTo>
                          <a:pt x="0" y="0"/>
                        </a:lnTo>
                        <a:lnTo>
                          <a:pt x="0" y="2377"/>
                        </a:lnTo>
                        <a:lnTo>
                          <a:pt x="37" y="2398"/>
                        </a:lnTo>
                        <a:lnTo>
                          <a:pt x="80" y="2422"/>
                        </a:lnTo>
                        <a:lnTo>
                          <a:pt x="128" y="2444"/>
                        </a:lnTo>
                        <a:lnTo>
                          <a:pt x="153" y="2455"/>
                        </a:lnTo>
                        <a:lnTo>
                          <a:pt x="181" y="2467"/>
                        </a:lnTo>
                        <a:lnTo>
                          <a:pt x="233" y="2485"/>
                        </a:lnTo>
                        <a:lnTo>
                          <a:pt x="261" y="2495"/>
                        </a:lnTo>
                        <a:lnTo>
                          <a:pt x="261" y="11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2" name="Freeform 191"/>
                  <p:cNvSpPr>
                    <a:spLocks/>
                  </p:cNvSpPr>
                  <p:nvPr/>
                </p:nvSpPr>
                <p:spPr bwMode="auto">
                  <a:xfrm>
                    <a:off x="5802313" y="2582863"/>
                    <a:ext cx="69850" cy="1357313"/>
                  </a:xfrm>
                  <a:custGeom>
                    <a:avLst/>
                    <a:gdLst>
                      <a:gd name="T0" fmla="*/ 133 w 133"/>
                      <a:gd name="T1" fmla="*/ 187 h 2564"/>
                      <a:gd name="T2" fmla="*/ 100 w 133"/>
                      <a:gd name="T3" fmla="*/ 165 h 2564"/>
                      <a:gd name="T4" fmla="*/ 74 w 133"/>
                      <a:gd name="T5" fmla="*/ 143 h 2564"/>
                      <a:gd name="T6" fmla="*/ 51 w 133"/>
                      <a:gd name="T7" fmla="*/ 119 h 2564"/>
                      <a:gd name="T8" fmla="*/ 33 w 133"/>
                      <a:gd name="T9" fmla="*/ 97 h 2564"/>
                      <a:gd name="T10" fmla="*/ 18 w 133"/>
                      <a:gd name="T11" fmla="*/ 73 h 2564"/>
                      <a:gd name="T12" fmla="*/ 8 w 133"/>
                      <a:gd name="T13" fmla="*/ 49 h 2564"/>
                      <a:gd name="T14" fmla="*/ 3 w 133"/>
                      <a:gd name="T15" fmla="*/ 36 h 2564"/>
                      <a:gd name="T16" fmla="*/ 1 w 133"/>
                      <a:gd name="T17" fmla="*/ 24 h 2564"/>
                      <a:gd name="T18" fmla="*/ 0 w 133"/>
                      <a:gd name="T19" fmla="*/ 0 h 2564"/>
                      <a:gd name="T20" fmla="*/ 0 w 133"/>
                      <a:gd name="T21" fmla="*/ 2378 h 2564"/>
                      <a:gd name="T22" fmla="*/ 1 w 133"/>
                      <a:gd name="T23" fmla="*/ 2390 h 2564"/>
                      <a:gd name="T24" fmla="*/ 4 w 133"/>
                      <a:gd name="T25" fmla="*/ 2414 h 2564"/>
                      <a:gd name="T26" fmla="*/ 109 w 133"/>
                      <a:gd name="T27" fmla="*/ 2547 h 2564"/>
                      <a:gd name="T28" fmla="*/ 120 w 133"/>
                      <a:gd name="T29" fmla="*/ 2553 h 2564"/>
                      <a:gd name="T30" fmla="*/ 133 w 133"/>
                      <a:gd name="T31" fmla="*/ 2564 h 2564"/>
                      <a:gd name="T32" fmla="*/ 133 w 133"/>
                      <a:gd name="T33" fmla="*/ 187 h 2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33" h="2564">
                        <a:moveTo>
                          <a:pt x="133" y="187"/>
                        </a:moveTo>
                        <a:lnTo>
                          <a:pt x="100" y="165"/>
                        </a:lnTo>
                        <a:lnTo>
                          <a:pt x="74" y="143"/>
                        </a:lnTo>
                        <a:lnTo>
                          <a:pt x="51" y="119"/>
                        </a:lnTo>
                        <a:lnTo>
                          <a:pt x="33" y="97"/>
                        </a:lnTo>
                        <a:lnTo>
                          <a:pt x="18" y="73"/>
                        </a:lnTo>
                        <a:lnTo>
                          <a:pt x="8" y="49"/>
                        </a:lnTo>
                        <a:lnTo>
                          <a:pt x="3" y="36"/>
                        </a:lnTo>
                        <a:lnTo>
                          <a:pt x="1" y="24"/>
                        </a:lnTo>
                        <a:lnTo>
                          <a:pt x="0" y="0"/>
                        </a:lnTo>
                        <a:lnTo>
                          <a:pt x="0" y="2378"/>
                        </a:lnTo>
                        <a:lnTo>
                          <a:pt x="1" y="2390"/>
                        </a:lnTo>
                        <a:lnTo>
                          <a:pt x="4" y="2414"/>
                        </a:lnTo>
                        <a:lnTo>
                          <a:pt x="109" y="2547"/>
                        </a:lnTo>
                        <a:lnTo>
                          <a:pt x="120" y="2553"/>
                        </a:lnTo>
                        <a:lnTo>
                          <a:pt x="133" y="2564"/>
                        </a:lnTo>
                        <a:lnTo>
                          <a:pt x="133" y="187"/>
                        </a:lnTo>
                        <a:close/>
                      </a:path>
                    </a:pathLst>
                  </a:custGeom>
                  <a:solidFill>
                    <a:srgbClr val="37373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3" name="Freeform 192"/>
                  <p:cNvSpPr>
                    <a:spLocks/>
                  </p:cNvSpPr>
                  <p:nvPr/>
                </p:nvSpPr>
                <p:spPr bwMode="auto">
                  <a:xfrm>
                    <a:off x="6450013" y="2790826"/>
                    <a:ext cx="123825" cy="1301750"/>
                  </a:xfrm>
                  <a:custGeom>
                    <a:avLst/>
                    <a:gdLst>
                      <a:gd name="T0" fmla="*/ 234 w 234"/>
                      <a:gd name="T1" fmla="*/ 13 h 2459"/>
                      <a:gd name="T2" fmla="*/ 115 w 234"/>
                      <a:gd name="T3" fmla="*/ 7 h 2459"/>
                      <a:gd name="T4" fmla="*/ 0 w 234"/>
                      <a:gd name="T5" fmla="*/ 0 h 2459"/>
                      <a:gd name="T6" fmla="*/ 0 w 234"/>
                      <a:gd name="T7" fmla="*/ 2444 h 2459"/>
                      <a:gd name="T8" fmla="*/ 115 w 234"/>
                      <a:gd name="T9" fmla="*/ 2451 h 2459"/>
                      <a:gd name="T10" fmla="*/ 234 w 234"/>
                      <a:gd name="T11" fmla="*/ 2459 h 2459"/>
                      <a:gd name="T12" fmla="*/ 234 w 234"/>
                      <a:gd name="T13" fmla="*/ 13 h 24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4" h="2459">
                        <a:moveTo>
                          <a:pt x="234" y="13"/>
                        </a:moveTo>
                        <a:lnTo>
                          <a:pt x="115" y="7"/>
                        </a:lnTo>
                        <a:lnTo>
                          <a:pt x="0" y="0"/>
                        </a:lnTo>
                        <a:lnTo>
                          <a:pt x="0" y="2444"/>
                        </a:lnTo>
                        <a:lnTo>
                          <a:pt x="115" y="2451"/>
                        </a:lnTo>
                        <a:lnTo>
                          <a:pt x="234" y="2459"/>
                        </a:lnTo>
                        <a:lnTo>
                          <a:pt x="234" y="13"/>
                        </a:lnTo>
                        <a:close/>
                      </a:path>
                    </a:pathLst>
                  </a:custGeom>
                  <a:solidFill>
                    <a:srgbClr val="AEAE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4" name="Freeform 193"/>
                  <p:cNvSpPr>
                    <a:spLocks/>
                  </p:cNvSpPr>
                  <p:nvPr/>
                </p:nvSpPr>
                <p:spPr bwMode="auto">
                  <a:xfrm>
                    <a:off x="7337426" y="2767013"/>
                    <a:ext cx="6350" cy="0"/>
                  </a:xfrm>
                  <a:custGeom>
                    <a:avLst/>
                    <a:gdLst>
                      <a:gd name="T0" fmla="*/ 0 w 12"/>
                      <a:gd name="T1" fmla="*/ 2 h 2"/>
                      <a:gd name="T2" fmla="*/ 12 w 12"/>
                      <a:gd name="T3" fmla="*/ 0 h 2"/>
                      <a:gd name="T4" fmla="*/ 8 w 12"/>
                      <a:gd name="T5" fmla="*/ 0 h 2"/>
                      <a:gd name="T6" fmla="*/ 4 w 12"/>
                      <a:gd name="T7" fmla="*/ 0 h 2"/>
                      <a:gd name="T8" fmla="*/ 3 w 12"/>
                      <a:gd name="T9" fmla="*/ 2 h 2"/>
                      <a:gd name="T10" fmla="*/ 0 w 12"/>
                      <a:gd name="T11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" h="2">
                        <a:moveTo>
                          <a:pt x="0" y="2"/>
                        </a:move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A4A4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5" name="Freeform 194"/>
                  <p:cNvSpPr>
                    <a:spLocks/>
                  </p:cNvSpPr>
                  <p:nvPr/>
                </p:nvSpPr>
                <p:spPr bwMode="auto">
                  <a:xfrm>
                    <a:off x="7539038" y="2587626"/>
                    <a:ext cx="69850" cy="1355725"/>
                  </a:xfrm>
                  <a:custGeom>
                    <a:avLst/>
                    <a:gdLst>
                      <a:gd name="T0" fmla="*/ 133 w 133"/>
                      <a:gd name="T1" fmla="*/ 0 h 2563"/>
                      <a:gd name="T2" fmla="*/ 129 w 133"/>
                      <a:gd name="T3" fmla="*/ 24 h 2563"/>
                      <a:gd name="T4" fmla="*/ 126 w 133"/>
                      <a:gd name="T5" fmla="*/ 36 h 2563"/>
                      <a:gd name="T6" fmla="*/ 123 w 133"/>
                      <a:gd name="T7" fmla="*/ 49 h 2563"/>
                      <a:gd name="T8" fmla="*/ 113 w 133"/>
                      <a:gd name="T9" fmla="*/ 73 h 2563"/>
                      <a:gd name="T10" fmla="*/ 98 w 133"/>
                      <a:gd name="T11" fmla="*/ 97 h 2563"/>
                      <a:gd name="T12" fmla="*/ 79 w 133"/>
                      <a:gd name="T13" fmla="*/ 118 h 2563"/>
                      <a:gd name="T14" fmla="*/ 56 w 133"/>
                      <a:gd name="T15" fmla="*/ 142 h 2563"/>
                      <a:gd name="T16" fmla="*/ 30 w 133"/>
                      <a:gd name="T17" fmla="*/ 164 h 2563"/>
                      <a:gd name="T18" fmla="*/ 21 w 133"/>
                      <a:gd name="T19" fmla="*/ 169 h 2563"/>
                      <a:gd name="T20" fmla="*/ 14 w 133"/>
                      <a:gd name="T21" fmla="*/ 175 h 2563"/>
                      <a:gd name="T22" fmla="*/ 0 w 133"/>
                      <a:gd name="T23" fmla="*/ 187 h 2563"/>
                      <a:gd name="T24" fmla="*/ 0 w 133"/>
                      <a:gd name="T25" fmla="*/ 2563 h 2563"/>
                      <a:gd name="T26" fmla="*/ 14 w 133"/>
                      <a:gd name="T27" fmla="*/ 2551 h 2563"/>
                      <a:gd name="T28" fmla="*/ 21 w 133"/>
                      <a:gd name="T29" fmla="*/ 2545 h 2563"/>
                      <a:gd name="T30" fmla="*/ 30 w 133"/>
                      <a:gd name="T31" fmla="*/ 2540 h 2563"/>
                      <a:gd name="T32" fmla="*/ 56 w 133"/>
                      <a:gd name="T33" fmla="*/ 2519 h 2563"/>
                      <a:gd name="T34" fmla="*/ 79 w 133"/>
                      <a:gd name="T35" fmla="*/ 2495 h 2563"/>
                      <a:gd name="T36" fmla="*/ 89 w 133"/>
                      <a:gd name="T37" fmla="*/ 2483 h 2563"/>
                      <a:gd name="T38" fmla="*/ 98 w 133"/>
                      <a:gd name="T39" fmla="*/ 2472 h 2563"/>
                      <a:gd name="T40" fmla="*/ 113 w 133"/>
                      <a:gd name="T41" fmla="*/ 2448 h 2563"/>
                      <a:gd name="T42" fmla="*/ 123 w 133"/>
                      <a:gd name="T43" fmla="*/ 2424 h 2563"/>
                      <a:gd name="T44" fmla="*/ 126 w 133"/>
                      <a:gd name="T45" fmla="*/ 2411 h 2563"/>
                      <a:gd name="T46" fmla="*/ 129 w 133"/>
                      <a:gd name="T47" fmla="*/ 2399 h 2563"/>
                      <a:gd name="T48" fmla="*/ 133 w 133"/>
                      <a:gd name="T49" fmla="*/ 2375 h 2563"/>
                      <a:gd name="T50" fmla="*/ 133 w 133"/>
                      <a:gd name="T51" fmla="*/ 0 h 25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2563">
                        <a:moveTo>
                          <a:pt x="133" y="0"/>
                        </a:moveTo>
                        <a:lnTo>
                          <a:pt x="129" y="24"/>
                        </a:lnTo>
                        <a:lnTo>
                          <a:pt x="126" y="36"/>
                        </a:lnTo>
                        <a:lnTo>
                          <a:pt x="123" y="49"/>
                        </a:lnTo>
                        <a:lnTo>
                          <a:pt x="113" y="73"/>
                        </a:lnTo>
                        <a:lnTo>
                          <a:pt x="98" y="97"/>
                        </a:lnTo>
                        <a:lnTo>
                          <a:pt x="79" y="118"/>
                        </a:lnTo>
                        <a:lnTo>
                          <a:pt x="56" y="142"/>
                        </a:lnTo>
                        <a:lnTo>
                          <a:pt x="30" y="164"/>
                        </a:lnTo>
                        <a:lnTo>
                          <a:pt x="21" y="169"/>
                        </a:lnTo>
                        <a:lnTo>
                          <a:pt x="14" y="175"/>
                        </a:lnTo>
                        <a:lnTo>
                          <a:pt x="0" y="187"/>
                        </a:lnTo>
                        <a:lnTo>
                          <a:pt x="0" y="2563"/>
                        </a:lnTo>
                        <a:lnTo>
                          <a:pt x="14" y="2551"/>
                        </a:lnTo>
                        <a:lnTo>
                          <a:pt x="21" y="2545"/>
                        </a:lnTo>
                        <a:lnTo>
                          <a:pt x="30" y="2540"/>
                        </a:lnTo>
                        <a:lnTo>
                          <a:pt x="56" y="2519"/>
                        </a:lnTo>
                        <a:lnTo>
                          <a:pt x="79" y="2495"/>
                        </a:lnTo>
                        <a:lnTo>
                          <a:pt x="89" y="2483"/>
                        </a:lnTo>
                        <a:lnTo>
                          <a:pt x="98" y="2472"/>
                        </a:lnTo>
                        <a:lnTo>
                          <a:pt x="113" y="2448"/>
                        </a:lnTo>
                        <a:lnTo>
                          <a:pt x="123" y="2424"/>
                        </a:lnTo>
                        <a:lnTo>
                          <a:pt x="126" y="2411"/>
                        </a:lnTo>
                        <a:lnTo>
                          <a:pt x="129" y="2399"/>
                        </a:lnTo>
                        <a:lnTo>
                          <a:pt x="133" y="2375"/>
                        </a:lnTo>
                        <a:lnTo>
                          <a:pt x="133" y="0"/>
                        </a:lnTo>
                        <a:close/>
                      </a:path>
                    </a:pathLst>
                  </a:custGeom>
                  <a:solidFill>
                    <a:srgbClr val="37373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6" name="Freeform 195"/>
                  <p:cNvSpPr>
                    <a:spLocks/>
                  </p:cNvSpPr>
                  <p:nvPr/>
                </p:nvSpPr>
                <p:spPr bwMode="auto">
                  <a:xfrm>
                    <a:off x="7399338" y="2686051"/>
                    <a:ext cx="139700" cy="1320800"/>
                  </a:xfrm>
                  <a:custGeom>
                    <a:avLst/>
                    <a:gdLst>
                      <a:gd name="T0" fmla="*/ 263 w 263"/>
                      <a:gd name="T1" fmla="*/ 0 h 2495"/>
                      <a:gd name="T2" fmla="*/ 224 w 263"/>
                      <a:gd name="T3" fmla="*/ 21 h 2495"/>
                      <a:gd name="T4" fmla="*/ 181 w 263"/>
                      <a:gd name="T5" fmla="*/ 45 h 2495"/>
                      <a:gd name="T6" fmla="*/ 133 w 263"/>
                      <a:gd name="T7" fmla="*/ 67 h 2495"/>
                      <a:gd name="T8" fmla="*/ 120 w 263"/>
                      <a:gd name="T9" fmla="*/ 72 h 2495"/>
                      <a:gd name="T10" fmla="*/ 108 w 263"/>
                      <a:gd name="T11" fmla="*/ 78 h 2495"/>
                      <a:gd name="T12" fmla="*/ 82 w 263"/>
                      <a:gd name="T13" fmla="*/ 90 h 2495"/>
                      <a:gd name="T14" fmla="*/ 56 w 263"/>
                      <a:gd name="T15" fmla="*/ 98 h 2495"/>
                      <a:gd name="T16" fmla="*/ 30 w 263"/>
                      <a:gd name="T17" fmla="*/ 108 h 2495"/>
                      <a:gd name="T18" fmla="*/ 14 w 263"/>
                      <a:gd name="T19" fmla="*/ 111 h 2495"/>
                      <a:gd name="T20" fmla="*/ 0 w 263"/>
                      <a:gd name="T21" fmla="*/ 119 h 2495"/>
                      <a:gd name="T22" fmla="*/ 0 w 263"/>
                      <a:gd name="T23" fmla="*/ 2495 h 2495"/>
                      <a:gd name="T24" fmla="*/ 14 w 263"/>
                      <a:gd name="T25" fmla="*/ 2488 h 2495"/>
                      <a:gd name="T26" fmla="*/ 30 w 263"/>
                      <a:gd name="T27" fmla="*/ 2484 h 2495"/>
                      <a:gd name="T28" fmla="*/ 56 w 263"/>
                      <a:gd name="T29" fmla="*/ 2474 h 2495"/>
                      <a:gd name="T30" fmla="*/ 82 w 263"/>
                      <a:gd name="T31" fmla="*/ 2465 h 2495"/>
                      <a:gd name="T32" fmla="*/ 108 w 263"/>
                      <a:gd name="T33" fmla="*/ 2453 h 2495"/>
                      <a:gd name="T34" fmla="*/ 120 w 263"/>
                      <a:gd name="T35" fmla="*/ 2447 h 2495"/>
                      <a:gd name="T36" fmla="*/ 133 w 263"/>
                      <a:gd name="T37" fmla="*/ 2442 h 2495"/>
                      <a:gd name="T38" fmla="*/ 181 w 263"/>
                      <a:gd name="T39" fmla="*/ 2420 h 2495"/>
                      <a:gd name="T40" fmla="*/ 203 w 263"/>
                      <a:gd name="T41" fmla="*/ 2408 h 2495"/>
                      <a:gd name="T42" fmla="*/ 224 w 263"/>
                      <a:gd name="T43" fmla="*/ 2398 h 2495"/>
                      <a:gd name="T44" fmla="*/ 263 w 263"/>
                      <a:gd name="T45" fmla="*/ 2376 h 2495"/>
                      <a:gd name="T46" fmla="*/ 263 w 263"/>
                      <a:gd name="T47" fmla="*/ 0 h 2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63" h="2495">
                        <a:moveTo>
                          <a:pt x="263" y="0"/>
                        </a:moveTo>
                        <a:lnTo>
                          <a:pt x="224" y="21"/>
                        </a:lnTo>
                        <a:lnTo>
                          <a:pt x="181" y="45"/>
                        </a:lnTo>
                        <a:lnTo>
                          <a:pt x="133" y="67"/>
                        </a:lnTo>
                        <a:lnTo>
                          <a:pt x="120" y="72"/>
                        </a:lnTo>
                        <a:lnTo>
                          <a:pt x="108" y="78"/>
                        </a:lnTo>
                        <a:lnTo>
                          <a:pt x="82" y="90"/>
                        </a:lnTo>
                        <a:lnTo>
                          <a:pt x="56" y="98"/>
                        </a:lnTo>
                        <a:lnTo>
                          <a:pt x="30" y="108"/>
                        </a:lnTo>
                        <a:lnTo>
                          <a:pt x="14" y="111"/>
                        </a:lnTo>
                        <a:lnTo>
                          <a:pt x="0" y="119"/>
                        </a:lnTo>
                        <a:lnTo>
                          <a:pt x="0" y="2495"/>
                        </a:lnTo>
                        <a:lnTo>
                          <a:pt x="14" y="2488"/>
                        </a:lnTo>
                        <a:lnTo>
                          <a:pt x="30" y="2484"/>
                        </a:lnTo>
                        <a:lnTo>
                          <a:pt x="56" y="2474"/>
                        </a:lnTo>
                        <a:lnTo>
                          <a:pt x="82" y="2465"/>
                        </a:lnTo>
                        <a:lnTo>
                          <a:pt x="108" y="2453"/>
                        </a:lnTo>
                        <a:lnTo>
                          <a:pt x="120" y="2447"/>
                        </a:lnTo>
                        <a:lnTo>
                          <a:pt x="133" y="2442"/>
                        </a:lnTo>
                        <a:lnTo>
                          <a:pt x="181" y="2420"/>
                        </a:lnTo>
                        <a:lnTo>
                          <a:pt x="203" y="2408"/>
                        </a:lnTo>
                        <a:lnTo>
                          <a:pt x="224" y="2398"/>
                        </a:lnTo>
                        <a:lnTo>
                          <a:pt x="263" y="2376"/>
                        </a:lnTo>
                        <a:lnTo>
                          <a:pt x="26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7" name="Freeform 196"/>
                  <p:cNvSpPr>
                    <a:spLocks/>
                  </p:cNvSpPr>
                  <p:nvPr/>
                </p:nvSpPr>
                <p:spPr bwMode="auto">
                  <a:xfrm>
                    <a:off x="5800726" y="2987676"/>
                    <a:ext cx="1804988" cy="366713"/>
                  </a:xfrm>
                  <a:custGeom>
                    <a:avLst/>
                    <a:gdLst>
                      <a:gd name="T0" fmla="*/ 1914 w 3412"/>
                      <a:gd name="T1" fmla="*/ 685 h 693"/>
                      <a:gd name="T2" fmla="*/ 2025 w 3412"/>
                      <a:gd name="T3" fmla="*/ 676 h 693"/>
                      <a:gd name="T4" fmla="*/ 2072 w 3412"/>
                      <a:gd name="T5" fmla="*/ 673 h 693"/>
                      <a:gd name="T6" fmla="*/ 2133 w 3412"/>
                      <a:gd name="T7" fmla="*/ 667 h 693"/>
                      <a:gd name="T8" fmla="*/ 2284 w 3412"/>
                      <a:gd name="T9" fmla="*/ 651 h 693"/>
                      <a:gd name="T10" fmla="*/ 2454 w 3412"/>
                      <a:gd name="T11" fmla="*/ 621 h 693"/>
                      <a:gd name="T12" fmla="*/ 2619 w 3412"/>
                      <a:gd name="T13" fmla="*/ 588 h 693"/>
                      <a:gd name="T14" fmla="*/ 2723 w 3412"/>
                      <a:gd name="T15" fmla="*/ 562 h 693"/>
                      <a:gd name="T16" fmla="*/ 2796 w 3412"/>
                      <a:gd name="T17" fmla="*/ 538 h 693"/>
                      <a:gd name="T18" fmla="*/ 2918 w 3412"/>
                      <a:gd name="T19" fmla="*/ 499 h 693"/>
                      <a:gd name="T20" fmla="*/ 3053 w 3412"/>
                      <a:gd name="T21" fmla="*/ 444 h 693"/>
                      <a:gd name="T22" fmla="*/ 3098 w 3412"/>
                      <a:gd name="T23" fmla="*/ 426 h 693"/>
                      <a:gd name="T24" fmla="*/ 3201 w 3412"/>
                      <a:gd name="T25" fmla="*/ 370 h 693"/>
                      <a:gd name="T26" fmla="*/ 3262 w 3412"/>
                      <a:gd name="T27" fmla="*/ 338 h 693"/>
                      <a:gd name="T28" fmla="*/ 3375 w 3412"/>
                      <a:gd name="T29" fmla="*/ 265 h 693"/>
                      <a:gd name="T30" fmla="*/ 3402 w 3412"/>
                      <a:gd name="T31" fmla="*/ 3 h 693"/>
                      <a:gd name="T32" fmla="*/ 3358 w 3412"/>
                      <a:gd name="T33" fmla="*/ 26 h 693"/>
                      <a:gd name="T34" fmla="*/ 3292 w 3412"/>
                      <a:gd name="T35" fmla="*/ 61 h 693"/>
                      <a:gd name="T36" fmla="*/ 3203 w 3412"/>
                      <a:gd name="T37" fmla="*/ 105 h 693"/>
                      <a:gd name="T38" fmla="*/ 3135 w 3412"/>
                      <a:gd name="T39" fmla="*/ 138 h 693"/>
                      <a:gd name="T40" fmla="*/ 3088 w 3412"/>
                      <a:gd name="T41" fmla="*/ 158 h 693"/>
                      <a:gd name="T42" fmla="*/ 2945 w 3412"/>
                      <a:gd name="T43" fmla="*/ 213 h 693"/>
                      <a:gd name="T44" fmla="*/ 2871 w 3412"/>
                      <a:gd name="T45" fmla="*/ 238 h 693"/>
                      <a:gd name="T46" fmla="*/ 2745 w 3412"/>
                      <a:gd name="T47" fmla="*/ 278 h 693"/>
                      <a:gd name="T48" fmla="*/ 2615 w 3412"/>
                      <a:gd name="T49" fmla="*/ 312 h 693"/>
                      <a:gd name="T50" fmla="*/ 2481 w 3412"/>
                      <a:gd name="T51" fmla="*/ 340 h 693"/>
                      <a:gd name="T52" fmla="*/ 2370 w 3412"/>
                      <a:gd name="T53" fmla="*/ 361 h 693"/>
                      <a:gd name="T54" fmla="*/ 2259 w 3412"/>
                      <a:gd name="T55" fmla="*/ 379 h 693"/>
                      <a:gd name="T56" fmla="*/ 2172 w 3412"/>
                      <a:gd name="T57" fmla="*/ 390 h 693"/>
                      <a:gd name="T58" fmla="*/ 2026 w 3412"/>
                      <a:gd name="T59" fmla="*/ 404 h 693"/>
                      <a:gd name="T60" fmla="*/ 1906 w 3412"/>
                      <a:gd name="T61" fmla="*/ 412 h 693"/>
                      <a:gd name="T62" fmla="*/ 1724 w 3412"/>
                      <a:gd name="T63" fmla="*/ 421 h 693"/>
                      <a:gd name="T64" fmla="*/ 1465 w 3412"/>
                      <a:gd name="T65" fmla="*/ 418 h 693"/>
                      <a:gd name="T66" fmla="*/ 1222 w 3412"/>
                      <a:gd name="T67" fmla="*/ 402 h 693"/>
                      <a:gd name="T68" fmla="*/ 988 w 3412"/>
                      <a:gd name="T69" fmla="*/ 370 h 693"/>
                      <a:gd name="T70" fmla="*/ 768 w 3412"/>
                      <a:gd name="T71" fmla="*/ 325 h 693"/>
                      <a:gd name="T72" fmla="*/ 558 w 3412"/>
                      <a:gd name="T73" fmla="*/ 265 h 693"/>
                      <a:gd name="T74" fmla="*/ 360 w 3412"/>
                      <a:gd name="T75" fmla="*/ 190 h 693"/>
                      <a:gd name="T76" fmla="*/ 174 w 3412"/>
                      <a:gd name="T77" fmla="*/ 102 h 693"/>
                      <a:gd name="T78" fmla="*/ 0 w 3412"/>
                      <a:gd name="T79" fmla="*/ 0 h 693"/>
                      <a:gd name="T80" fmla="*/ 136 w 3412"/>
                      <a:gd name="T81" fmla="*/ 321 h 693"/>
                      <a:gd name="T82" fmla="*/ 280 w 3412"/>
                      <a:gd name="T83" fmla="*/ 399 h 693"/>
                      <a:gd name="T84" fmla="*/ 586 w 3412"/>
                      <a:gd name="T85" fmla="*/ 526 h 693"/>
                      <a:gd name="T86" fmla="*/ 916 w 3412"/>
                      <a:gd name="T87" fmla="*/ 618 h 693"/>
                      <a:gd name="T88" fmla="*/ 1272 w 3412"/>
                      <a:gd name="T89" fmla="*/ 674 h 693"/>
                      <a:gd name="T90" fmla="*/ 1586 w 3412"/>
                      <a:gd name="T91" fmla="*/ 692 h 6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3412" h="693">
                        <a:moveTo>
                          <a:pt x="1785" y="692"/>
                        </a:moveTo>
                        <a:lnTo>
                          <a:pt x="1850" y="688"/>
                        </a:lnTo>
                        <a:lnTo>
                          <a:pt x="1914" y="685"/>
                        </a:lnTo>
                        <a:lnTo>
                          <a:pt x="1978" y="680"/>
                        </a:lnTo>
                        <a:lnTo>
                          <a:pt x="2009" y="678"/>
                        </a:lnTo>
                        <a:lnTo>
                          <a:pt x="2025" y="676"/>
                        </a:lnTo>
                        <a:lnTo>
                          <a:pt x="2042" y="676"/>
                        </a:lnTo>
                        <a:lnTo>
                          <a:pt x="2056" y="674"/>
                        </a:lnTo>
                        <a:lnTo>
                          <a:pt x="2072" y="673"/>
                        </a:lnTo>
                        <a:lnTo>
                          <a:pt x="2103" y="670"/>
                        </a:lnTo>
                        <a:lnTo>
                          <a:pt x="2117" y="668"/>
                        </a:lnTo>
                        <a:lnTo>
                          <a:pt x="2133" y="667"/>
                        </a:lnTo>
                        <a:lnTo>
                          <a:pt x="2164" y="664"/>
                        </a:lnTo>
                        <a:lnTo>
                          <a:pt x="2224" y="657"/>
                        </a:lnTo>
                        <a:lnTo>
                          <a:pt x="2284" y="651"/>
                        </a:lnTo>
                        <a:lnTo>
                          <a:pt x="2342" y="642"/>
                        </a:lnTo>
                        <a:lnTo>
                          <a:pt x="2399" y="632"/>
                        </a:lnTo>
                        <a:lnTo>
                          <a:pt x="2454" y="621"/>
                        </a:lnTo>
                        <a:lnTo>
                          <a:pt x="2511" y="612"/>
                        </a:lnTo>
                        <a:lnTo>
                          <a:pt x="2565" y="600"/>
                        </a:lnTo>
                        <a:lnTo>
                          <a:pt x="2619" y="588"/>
                        </a:lnTo>
                        <a:lnTo>
                          <a:pt x="2644" y="580"/>
                        </a:lnTo>
                        <a:lnTo>
                          <a:pt x="2670" y="574"/>
                        </a:lnTo>
                        <a:lnTo>
                          <a:pt x="2723" y="562"/>
                        </a:lnTo>
                        <a:lnTo>
                          <a:pt x="2747" y="554"/>
                        </a:lnTo>
                        <a:lnTo>
                          <a:pt x="2772" y="547"/>
                        </a:lnTo>
                        <a:lnTo>
                          <a:pt x="2796" y="538"/>
                        </a:lnTo>
                        <a:lnTo>
                          <a:pt x="2822" y="531"/>
                        </a:lnTo>
                        <a:lnTo>
                          <a:pt x="2870" y="514"/>
                        </a:lnTo>
                        <a:lnTo>
                          <a:pt x="2918" y="499"/>
                        </a:lnTo>
                        <a:lnTo>
                          <a:pt x="2963" y="481"/>
                        </a:lnTo>
                        <a:lnTo>
                          <a:pt x="3009" y="463"/>
                        </a:lnTo>
                        <a:lnTo>
                          <a:pt x="3053" y="444"/>
                        </a:lnTo>
                        <a:lnTo>
                          <a:pt x="3075" y="434"/>
                        </a:lnTo>
                        <a:lnTo>
                          <a:pt x="3086" y="429"/>
                        </a:lnTo>
                        <a:lnTo>
                          <a:pt x="3098" y="426"/>
                        </a:lnTo>
                        <a:lnTo>
                          <a:pt x="3140" y="404"/>
                        </a:lnTo>
                        <a:lnTo>
                          <a:pt x="3182" y="382"/>
                        </a:lnTo>
                        <a:lnTo>
                          <a:pt x="3201" y="370"/>
                        </a:lnTo>
                        <a:lnTo>
                          <a:pt x="3210" y="364"/>
                        </a:lnTo>
                        <a:lnTo>
                          <a:pt x="3221" y="360"/>
                        </a:lnTo>
                        <a:lnTo>
                          <a:pt x="3262" y="338"/>
                        </a:lnTo>
                        <a:lnTo>
                          <a:pt x="3300" y="314"/>
                        </a:lnTo>
                        <a:lnTo>
                          <a:pt x="3339" y="290"/>
                        </a:lnTo>
                        <a:lnTo>
                          <a:pt x="3375" y="265"/>
                        </a:lnTo>
                        <a:lnTo>
                          <a:pt x="3412" y="241"/>
                        </a:lnTo>
                        <a:lnTo>
                          <a:pt x="3412" y="3"/>
                        </a:lnTo>
                        <a:lnTo>
                          <a:pt x="3402" y="3"/>
                        </a:lnTo>
                        <a:lnTo>
                          <a:pt x="3390" y="8"/>
                        </a:lnTo>
                        <a:lnTo>
                          <a:pt x="3380" y="14"/>
                        </a:lnTo>
                        <a:lnTo>
                          <a:pt x="3358" y="26"/>
                        </a:lnTo>
                        <a:lnTo>
                          <a:pt x="3315" y="50"/>
                        </a:lnTo>
                        <a:lnTo>
                          <a:pt x="3303" y="55"/>
                        </a:lnTo>
                        <a:lnTo>
                          <a:pt x="3292" y="61"/>
                        </a:lnTo>
                        <a:lnTo>
                          <a:pt x="3270" y="73"/>
                        </a:lnTo>
                        <a:lnTo>
                          <a:pt x="3227" y="96"/>
                        </a:lnTo>
                        <a:lnTo>
                          <a:pt x="3203" y="105"/>
                        </a:lnTo>
                        <a:lnTo>
                          <a:pt x="3191" y="110"/>
                        </a:lnTo>
                        <a:lnTo>
                          <a:pt x="3180" y="116"/>
                        </a:lnTo>
                        <a:lnTo>
                          <a:pt x="3135" y="138"/>
                        </a:lnTo>
                        <a:lnTo>
                          <a:pt x="3111" y="147"/>
                        </a:lnTo>
                        <a:lnTo>
                          <a:pt x="3099" y="152"/>
                        </a:lnTo>
                        <a:lnTo>
                          <a:pt x="3088" y="158"/>
                        </a:lnTo>
                        <a:lnTo>
                          <a:pt x="3042" y="178"/>
                        </a:lnTo>
                        <a:lnTo>
                          <a:pt x="2993" y="195"/>
                        </a:lnTo>
                        <a:lnTo>
                          <a:pt x="2945" y="213"/>
                        </a:lnTo>
                        <a:lnTo>
                          <a:pt x="2896" y="230"/>
                        </a:lnTo>
                        <a:lnTo>
                          <a:pt x="2883" y="234"/>
                        </a:lnTo>
                        <a:lnTo>
                          <a:pt x="2871" y="238"/>
                        </a:lnTo>
                        <a:lnTo>
                          <a:pt x="2847" y="248"/>
                        </a:lnTo>
                        <a:lnTo>
                          <a:pt x="2795" y="262"/>
                        </a:lnTo>
                        <a:lnTo>
                          <a:pt x="2745" y="278"/>
                        </a:lnTo>
                        <a:lnTo>
                          <a:pt x="2693" y="292"/>
                        </a:lnTo>
                        <a:lnTo>
                          <a:pt x="2643" y="307"/>
                        </a:lnTo>
                        <a:lnTo>
                          <a:pt x="2615" y="312"/>
                        </a:lnTo>
                        <a:lnTo>
                          <a:pt x="2589" y="318"/>
                        </a:lnTo>
                        <a:lnTo>
                          <a:pt x="2536" y="330"/>
                        </a:lnTo>
                        <a:lnTo>
                          <a:pt x="2481" y="340"/>
                        </a:lnTo>
                        <a:lnTo>
                          <a:pt x="2427" y="352"/>
                        </a:lnTo>
                        <a:lnTo>
                          <a:pt x="2398" y="356"/>
                        </a:lnTo>
                        <a:lnTo>
                          <a:pt x="2370" y="361"/>
                        </a:lnTo>
                        <a:lnTo>
                          <a:pt x="2315" y="370"/>
                        </a:lnTo>
                        <a:lnTo>
                          <a:pt x="2286" y="374"/>
                        </a:lnTo>
                        <a:lnTo>
                          <a:pt x="2259" y="379"/>
                        </a:lnTo>
                        <a:lnTo>
                          <a:pt x="2230" y="382"/>
                        </a:lnTo>
                        <a:lnTo>
                          <a:pt x="2202" y="387"/>
                        </a:lnTo>
                        <a:lnTo>
                          <a:pt x="2172" y="390"/>
                        </a:lnTo>
                        <a:lnTo>
                          <a:pt x="2144" y="393"/>
                        </a:lnTo>
                        <a:lnTo>
                          <a:pt x="2086" y="399"/>
                        </a:lnTo>
                        <a:lnTo>
                          <a:pt x="2026" y="404"/>
                        </a:lnTo>
                        <a:lnTo>
                          <a:pt x="1996" y="406"/>
                        </a:lnTo>
                        <a:lnTo>
                          <a:pt x="1967" y="410"/>
                        </a:lnTo>
                        <a:lnTo>
                          <a:pt x="1906" y="412"/>
                        </a:lnTo>
                        <a:lnTo>
                          <a:pt x="1846" y="416"/>
                        </a:lnTo>
                        <a:lnTo>
                          <a:pt x="1785" y="418"/>
                        </a:lnTo>
                        <a:lnTo>
                          <a:pt x="1724" y="421"/>
                        </a:lnTo>
                        <a:lnTo>
                          <a:pt x="1593" y="421"/>
                        </a:lnTo>
                        <a:lnTo>
                          <a:pt x="1528" y="420"/>
                        </a:lnTo>
                        <a:lnTo>
                          <a:pt x="1465" y="418"/>
                        </a:lnTo>
                        <a:lnTo>
                          <a:pt x="1342" y="411"/>
                        </a:lnTo>
                        <a:lnTo>
                          <a:pt x="1281" y="406"/>
                        </a:lnTo>
                        <a:lnTo>
                          <a:pt x="1222" y="402"/>
                        </a:lnTo>
                        <a:lnTo>
                          <a:pt x="1103" y="387"/>
                        </a:lnTo>
                        <a:lnTo>
                          <a:pt x="1044" y="379"/>
                        </a:lnTo>
                        <a:lnTo>
                          <a:pt x="988" y="370"/>
                        </a:lnTo>
                        <a:lnTo>
                          <a:pt x="876" y="349"/>
                        </a:lnTo>
                        <a:lnTo>
                          <a:pt x="821" y="337"/>
                        </a:lnTo>
                        <a:lnTo>
                          <a:pt x="768" y="325"/>
                        </a:lnTo>
                        <a:lnTo>
                          <a:pt x="661" y="296"/>
                        </a:lnTo>
                        <a:lnTo>
                          <a:pt x="609" y="280"/>
                        </a:lnTo>
                        <a:lnTo>
                          <a:pt x="558" y="265"/>
                        </a:lnTo>
                        <a:lnTo>
                          <a:pt x="507" y="247"/>
                        </a:lnTo>
                        <a:lnTo>
                          <a:pt x="457" y="229"/>
                        </a:lnTo>
                        <a:lnTo>
                          <a:pt x="360" y="190"/>
                        </a:lnTo>
                        <a:lnTo>
                          <a:pt x="265" y="147"/>
                        </a:lnTo>
                        <a:lnTo>
                          <a:pt x="219" y="124"/>
                        </a:lnTo>
                        <a:lnTo>
                          <a:pt x="174" y="102"/>
                        </a:lnTo>
                        <a:lnTo>
                          <a:pt x="129" y="76"/>
                        </a:lnTo>
                        <a:lnTo>
                          <a:pt x="85" y="51"/>
                        </a:lnTo>
                        <a:lnTo>
                          <a:pt x="0" y="0"/>
                        </a:lnTo>
                        <a:lnTo>
                          <a:pt x="0" y="236"/>
                        </a:lnTo>
                        <a:lnTo>
                          <a:pt x="90" y="294"/>
                        </a:lnTo>
                        <a:lnTo>
                          <a:pt x="136" y="321"/>
                        </a:lnTo>
                        <a:lnTo>
                          <a:pt x="184" y="349"/>
                        </a:lnTo>
                        <a:lnTo>
                          <a:pt x="231" y="374"/>
                        </a:lnTo>
                        <a:lnTo>
                          <a:pt x="280" y="399"/>
                        </a:lnTo>
                        <a:lnTo>
                          <a:pt x="379" y="446"/>
                        </a:lnTo>
                        <a:lnTo>
                          <a:pt x="481" y="488"/>
                        </a:lnTo>
                        <a:lnTo>
                          <a:pt x="586" y="526"/>
                        </a:lnTo>
                        <a:lnTo>
                          <a:pt x="693" y="561"/>
                        </a:lnTo>
                        <a:lnTo>
                          <a:pt x="804" y="592"/>
                        </a:lnTo>
                        <a:lnTo>
                          <a:pt x="916" y="618"/>
                        </a:lnTo>
                        <a:lnTo>
                          <a:pt x="1032" y="640"/>
                        </a:lnTo>
                        <a:lnTo>
                          <a:pt x="1151" y="658"/>
                        </a:lnTo>
                        <a:lnTo>
                          <a:pt x="1272" y="674"/>
                        </a:lnTo>
                        <a:lnTo>
                          <a:pt x="1396" y="684"/>
                        </a:lnTo>
                        <a:lnTo>
                          <a:pt x="1522" y="691"/>
                        </a:lnTo>
                        <a:lnTo>
                          <a:pt x="1586" y="692"/>
                        </a:lnTo>
                        <a:lnTo>
                          <a:pt x="1652" y="693"/>
                        </a:lnTo>
                        <a:lnTo>
                          <a:pt x="1785" y="692"/>
                        </a:lnTo>
                        <a:close/>
                      </a:path>
                    </a:pathLst>
                  </a:custGeom>
                  <a:solidFill>
                    <a:srgbClr val="B4B4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8" name="Freeform 197"/>
                  <p:cNvSpPr>
                    <a:spLocks/>
                  </p:cNvSpPr>
                  <p:nvPr/>
                </p:nvSpPr>
                <p:spPr bwMode="auto">
                  <a:xfrm>
                    <a:off x="5800726" y="2957513"/>
                    <a:ext cx="1804988" cy="366713"/>
                  </a:xfrm>
                  <a:custGeom>
                    <a:avLst/>
                    <a:gdLst>
                      <a:gd name="T0" fmla="*/ 1914 w 3412"/>
                      <a:gd name="T1" fmla="*/ 685 h 694"/>
                      <a:gd name="T2" fmla="*/ 2025 w 3412"/>
                      <a:gd name="T3" fmla="*/ 677 h 694"/>
                      <a:gd name="T4" fmla="*/ 2072 w 3412"/>
                      <a:gd name="T5" fmla="*/ 673 h 694"/>
                      <a:gd name="T6" fmla="*/ 2133 w 3412"/>
                      <a:gd name="T7" fmla="*/ 667 h 694"/>
                      <a:gd name="T8" fmla="*/ 2284 w 3412"/>
                      <a:gd name="T9" fmla="*/ 652 h 694"/>
                      <a:gd name="T10" fmla="*/ 2454 w 3412"/>
                      <a:gd name="T11" fmla="*/ 622 h 694"/>
                      <a:gd name="T12" fmla="*/ 2619 w 3412"/>
                      <a:gd name="T13" fmla="*/ 588 h 694"/>
                      <a:gd name="T14" fmla="*/ 2723 w 3412"/>
                      <a:gd name="T15" fmla="*/ 563 h 694"/>
                      <a:gd name="T16" fmla="*/ 2796 w 3412"/>
                      <a:gd name="T17" fmla="*/ 539 h 694"/>
                      <a:gd name="T18" fmla="*/ 2918 w 3412"/>
                      <a:gd name="T19" fmla="*/ 499 h 694"/>
                      <a:gd name="T20" fmla="*/ 3053 w 3412"/>
                      <a:gd name="T21" fmla="*/ 444 h 694"/>
                      <a:gd name="T22" fmla="*/ 3098 w 3412"/>
                      <a:gd name="T23" fmla="*/ 426 h 694"/>
                      <a:gd name="T24" fmla="*/ 3160 w 3412"/>
                      <a:gd name="T25" fmla="*/ 394 h 694"/>
                      <a:gd name="T26" fmla="*/ 3210 w 3412"/>
                      <a:gd name="T27" fmla="*/ 366 h 694"/>
                      <a:gd name="T28" fmla="*/ 3300 w 3412"/>
                      <a:gd name="T29" fmla="*/ 316 h 694"/>
                      <a:gd name="T30" fmla="*/ 3412 w 3412"/>
                      <a:gd name="T31" fmla="*/ 242 h 694"/>
                      <a:gd name="T32" fmla="*/ 3390 w 3412"/>
                      <a:gd name="T33" fmla="*/ 10 h 694"/>
                      <a:gd name="T34" fmla="*/ 3315 w 3412"/>
                      <a:gd name="T35" fmla="*/ 52 h 694"/>
                      <a:gd name="T36" fmla="*/ 3270 w 3412"/>
                      <a:gd name="T37" fmla="*/ 74 h 694"/>
                      <a:gd name="T38" fmla="*/ 3191 w 3412"/>
                      <a:gd name="T39" fmla="*/ 112 h 694"/>
                      <a:gd name="T40" fmla="*/ 3111 w 3412"/>
                      <a:gd name="T41" fmla="*/ 149 h 694"/>
                      <a:gd name="T42" fmla="*/ 3042 w 3412"/>
                      <a:gd name="T43" fmla="*/ 180 h 694"/>
                      <a:gd name="T44" fmla="*/ 2896 w 3412"/>
                      <a:gd name="T45" fmla="*/ 232 h 694"/>
                      <a:gd name="T46" fmla="*/ 2847 w 3412"/>
                      <a:gd name="T47" fmla="*/ 250 h 694"/>
                      <a:gd name="T48" fmla="*/ 2693 w 3412"/>
                      <a:gd name="T49" fmla="*/ 294 h 694"/>
                      <a:gd name="T50" fmla="*/ 2589 w 3412"/>
                      <a:gd name="T51" fmla="*/ 319 h 694"/>
                      <a:gd name="T52" fmla="*/ 2427 w 3412"/>
                      <a:gd name="T53" fmla="*/ 354 h 694"/>
                      <a:gd name="T54" fmla="*/ 2315 w 3412"/>
                      <a:gd name="T55" fmla="*/ 372 h 694"/>
                      <a:gd name="T56" fmla="*/ 2230 w 3412"/>
                      <a:gd name="T57" fmla="*/ 384 h 694"/>
                      <a:gd name="T58" fmla="*/ 2144 w 3412"/>
                      <a:gd name="T59" fmla="*/ 395 h 694"/>
                      <a:gd name="T60" fmla="*/ 1996 w 3412"/>
                      <a:gd name="T61" fmla="*/ 408 h 694"/>
                      <a:gd name="T62" fmla="*/ 1846 w 3412"/>
                      <a:gd name="T63" fmla="*/ 418 h 694"/>
                      <a:gd name="T64" fmla="*/ 1593 w 3412"/>
                      <a:gd name="T65" fmla="*/ 422 h 694"/>
                      <a:gd name="T66" fmla="*/ 1342 w 3412"/>
                      <a:gd name="T67" fmla="*/ 413 h 694"/>
                      <a:gd name="T68" fmla="*/ 1103 w 3412"/>
                      <a:gd name="T69" fmla="*/ 389 h 694"/>
                      <a:gd name="T70" fmla="*/ 876 w 3412"/>
                      <a:gd name="T71" fmla="*/ 350 h 694"/>
                      <a:gd name="T72" fmla="*/ 661 w 3412"/>
                      <a:gd name="T73" fmla="*/ 298 h 694"/>
                      <a:gd name="T74" fmla="*/ 507 w 3412"/>
                      <a:gd name="T75" fmla="*/ 248 h 694"/>
                      <a:gd name="T76" fmla="*/ 265 w 3412"/>
                      <a:gd name="T77" fmla="*/ 149 h 694"/>
                      <a:gd name="T78" fmla="*/ 129 w 3412"/>
                      <a:gd name="T79" fmla="*/ 78 h 694"/>
                      <a:gd name="T80" fmla="*/ 0 w 3412"/>
                      <a:gd name="T81" fmla="*/ 238 h 694"/>
                      <a:gd name="T82" fmla="*/ 184 w 3412"/>
                      <a:gd name="T83" fmla="*/ 349 h 694"/>
                      <a:gd name="T84" fmla="*/ 379 w 3412"/>
                      <a:gd name="T85" fmla="*/ 446 h 694"/>
                      <a:gd name="T86" fmla="*/ 693 w 3412"/>
                      <a:gd name="T87" fmla="*/ 562 h 694"/>
                      <a:gd name="T88" fmla="*/ 1032 w 3412"/>
                      <a:gd name="T89" fmla="*/ 641 h 694"/>
                      <a:gd name="T90" fmla="*/ 1396 w 3412"/>
                      <a:gd name="T91" fmla="*/ 684 h 694"/>
                      <a:gd name="T92" fmla="*/ 1652 w 3412"/>
                      <a:gd name="T93" fmla="*/ 694 h 6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412" h="694">
                        <a:moveTo>
                          <a:pt x="1785" y="692"/>
                        </a:moveTo>
                        <a:lnTo>
                          <a:pt x="1850" y="689"/>
                        </a:lnTo>
                        <a:lnTo>
                          <a:pt x="1914" y="685"/>
                        </a:lnTo>
                        <a:lnTo>
                          <a:pt x="1978" y="680"/>
                        </a:lnTo>
                        <a:lnTo>
                          <a:pt x="2009" y="678"/>
                        </a:lnTo>
                        <a:lnTo>
                          <a:pt x="2025" y="677"/>
                        </a:lnTo>
                        <a:lnTo>
                          <a:pt x="2042" y="677"/>
                        </a:lnTo>
                        <a:lnTo>
                          <a:pt x="2056" y="674"/>
                        </a:lnTo>
                        <a:lnTo>
                          <a:pt x="2072" y="673"/>
                        </a:lnTo>
                        <a:lnTo>
                          <a:pt x="2103" y="671"/>
                        </a:lnTo>
                        <a:lnTo>
                          <a:pt x="2117" y="668"/>
                        </a:lnTo>
                        <a:lnTo>
                          <a:pt x="2133" y="667"/>
                        </a:lnTo>
                        <a:lnTo>
                          <a:pt x="2164" y="665"/>
                        </a:lnTo>
                        <a:lnTo>
                          <a:pt x="2224" y="658"/>
                        </a:lnTo>
                        <a:lnTo>
                          <a:pt x="2284" y="652"/>
                        </a:lnTo>
                        <a:lnTo>
                          <a:pt x="2342" y="642"/>
                        </a:lnTo>
                        <a:lnTo>
                          <a:pt x="2399" y="632"/>
                        </a:lnTo>
                        <a:lnTo>
                          <a:pt x="2454" y="622"/>
                        </a:lnTo>
                        <a:lnTo>
                          <a:pt x="2511" y="612"/>
                        </a:lnTo>
                        <a:lnTo>
                          <a:pt x="2565" y="600"/>
                        </a:lnTo>
                        <a:lnTo>
                          <a:pt x="2619" y="588"/>
                        </a:lnTo>
                        <a:lnTo>
                          <a:pt x="2644" y="581"/>
                        </a:lnTo>
                        <a:lnTo>
                          <a:pt x="2670" y="575"/>
                        </a:lnTo>
                        <a:lnTo>
                          <a:pt x="2723" y="563"/>
                        </a:lnTo>
                        <a:lnTo>
                          <a:pt x="2747" y="554"/>
                        </a:lnTo>
                        <a:lnTo>
                          <a:pt x="2772" y="547"/>
                        </a:lnTo>
                        <a:lnTo>
                          <a:pt x="2796" y="539"/>
                        </a:lnTo>
                        <a:lnTo>
                          <a:pt x="2822" y="532"/>
                        </a:lnTo>
                        <a:lnTo>
                          <a:pt x="2870" y="515"/>
                        </a:lnTo>
                        <a:lnTo>
                          <a:pt x="2918" y="499"/>
                        </a:lnTo>
                        <a:lnTo>
                          <a:pt x="2963" y="481"/>
                        </a:lnTo>
                        <a:lnTo>
                          <a:pt x="3009" y="463"/>
                        </a:lnTo>
                        <a:lnTo>
                          <a:pt x="3053" y="444"/>
                        </a:lnTo>
                        <a:lnTo>
                          <a:pt x="3075" y="434"/>
                        </a:lnTo>
                        <a:lnTo>
                          <a:pt x="3086" y="430"/>
                        </a:lnTo>
                        <a:lnTo>
                          <a:pt x="3098" y="426"/>
                        </a:lnTo>
                        <a:lnTo>
                          <a:pt x="3140" y="404"/>
                        </a:lnTo>
                        <a:lnTo>
                          <a:pt x="3149" y="398"/>
                        </a:lnTo>
                        <a:lnTo>
                          <a:pt x="3160" y="394"/>
                        </a:lnTo>
                        <a:lnTo>
                          <a:pt x="3182" y="384"/>
                        </a:lnTo>
                        <a:lnTo>
                          <a:pt x="3201" y="372"/>
                        </a:lnTo>
                        <a:lnTo>
                          <a:pt x="3210" y="366"/>
                        </a:lnTo>
                        <a:lnTo>
                          <a:pt x="3221" y="361"/>
                        </a:lnTo>
                        <a:lnTo>
                          <a:pt x="3262" y="340"/>
                        </a:lnTo>
                        <a:lnTo>
                          <a:pt x="3300" y="316"/>
                        </a:lnTo>
                        <a:lnTo>
                          <a:pt x="3339" y="292"/>
                        </a:lnTo>
                        <a:lnTo>
                          <a:pt x="3375" y="266"/>
                        </a:lnTo>
                        <a:lnTo>
                          <a:pt x="3412" y="242"/>
                        </a:lnTo>
                        <a:lnTo>
                          <a:pt x="3412" y="5"/>
                        </a:lnTo>
                        <a:lnTo>
                          <a:pt x="3402" y="5"/>
                        </a:lnTo>
                        <a:lnTo>
                          <a:pt x="3390" y="10"/>
                        </a:lnTo>
                        <a:lnTo>
                          <a:pt x="3380" y="16"/>
                        </a:lnTo>
                        <a:lnTo>
                          <a:pt x="3358" y="28"/>
                        </a:lnTo>
                        <a:lnTo>
                          <a:pt x="3315" y="52"/>
                        </a:lnTo>
                        <a:lnTo>
                          <a:pt x="3303" y="56"/>
                        </a:lnTo>
                        <a:lnTo>
                          <a:pt x="3292" y="62"/>
                        </a:lnTo>
                        <a:lnTo>
                          <a:pt x="3270" y="74"/>
                        </a:lnTo>
                        <a:lnTo>
                          <a:pt x="3227" y="97"/>
                        </a:lnTo>
                        <a:lnTo>
                          <a:pt x="3203" y="107"/>
                        </a:lnTo>
                        <a:lnTo>
                          <a:pt x="3191" y="112"/>
                        </a:lnTo>
                        <a:lnTo>
                          <a:pt x="3180" y="118"/>
                        </a:lnTo>
                        <a:lnTo>
                          <a:pt x="3135" y="139"/>
                        </a:lnTo>
                        <a:lnTo>
                          <a:pt x="3111" y="149"/>
                        </a:lnTo>
                        <a:lnTo>
                          <a:pt x="3099" y="154"/>
                        </a:lnTo>
                        <a:lnTo>
                          <a:pt x="3088" y="160"/>
                        </a:lnTo>
                        <a:lnTo>
                          <a:pt x="3042" y="180"/>
                        </a:lnTo>
                        <a:lnTo>
                          <a:pt x="2993" y="197"/>
                        </a:lnTo>
                        <a:lnTo>
                          <a:pt x="2945" y="215"/>
                        </a:lnTo>
                        <a:lnTo>
                          <a:pt x="2896" y="232"/>
                        </a:lnTo>
                        <a:lnTo>
                          <a:pt x="2883" y="235"/>
                        </a:lnTo>
                        <a:lnTo>
                          <a:pt x="2871" y="240"/>
                        </a:lnTo>
                        <a:lnTo>
                          <a:pt x="2847" y="250"/>
                        </a:lnTo>
                        <a:lnTo>
                          <a:pt x="2795" y="264"/>
                        </a:lnTo>
                        <a:lnTo>
                          <a:pt x="2745" y="280"/>
                        </a:lnTo>
                        <a:lnTo>
                          <a:pt x="2693" y="294"/>
                        </a:lnTo>
                        <a:lnTo>
                          <a:pt x="2643" y="308"/>
                        </a:lnTo>
                        <a:lnTo>
                          <a:pt x="2615" y="313"/>
                        </a:lnTo>
                        <a:lnTo>
                          <a:pt x="2589" y="319"/>
                        </a:lnTo>
                        <a:lnTo>
                          <a:pt x="2536" y="331"/>
                        </a:lnTo>
                        <a:lnTo>
                          <a:pt x="2481" y="342"/>
                        </a:lnTo>
                        <a:lnTo>
                          <a:pt x="2427" y="354"/>
                        </a:lnTo>
                        <a:lnTo>
                          <a:pt x="2398" y="358"/>
                        </a:lnTo>
                        <a:lnTo>
                          <a:pt x="2370" y="362"/>
                        </a:lnTo>
                        <a:lnTo>
                          <a:pt x="2315" y="372"/>
                        </a:lnTo>
                        <a:lnTo>
                          <a:pt x="2286" y="376"/>
                        </a:lnTo>
                        <a:lnTo>
                          <a:pt x="2259" y="380"/>
                        </a:lnTo>
                        <a:lnTo>
                          <a:pt x="2230" y="384"/>
                        </a:lnTo>
                        <a:lnTo>
                          <a:pt x="2202" y="389"/>
                        </a:lnTo>
                        <a:lnTo>
                          <a:pt x="2172" y="391"/>
                        </a:lnTo>
                        <a:lnTo>
                          <a:pt x="2144" y="395"/>
                        </a:lnTo>
                        <a:lnTo>
                          <a:pt x="2086" y="401"/>
                        </a:lnTo>
                        <a:lnTo>
                          <a:pt x="2026" y="406"/>
                        </a:lnTo>
                        <a:lnTo>
                          <a:pt x="1996" y="408"/>
                        </a:lnTo>
                        <a:lnTo>
                          <a:pt x="1967" y="412"/>
                        </a:lnTo>
                        <a:lnTo>
                          <a:pt x="1906" y="414"/>
                        </a:lnTo>
                        <a:lnTo>
                          <a:pt x="1846" y="418"/>
                        </a:lnTo>
                        <a:lnTo>
                          <a:pt x="1785" y="420"/>
                        </a:lnTo>
                        <a:lnTo>
                          <a:pt x="1724" y="422"/>
                        </a:lnTo>
                        <a:lnTo>
                          <a:pt x="1593" y="422"/>
                        </a:lnTo>
                        <a:lnTo>
                          <a:pt x="1528" y="421"/>
                        </a:lnTo>
                        <a:lnTo>
                          <a:pt x="1465" y="420"/>
                        </a:lnTo>
                        <a:lnTo>
                          <a:pt x="1342" y="413"/>
                        </a:lnTo>
                        <a:lnTo>
                          <a:pt x="1281" y="408"/>
                        </a:lnTo>
                        <a:lnTo>
                          <a:pt x="1222" y="403"/>
                        </a:lnTo>
                        <a:lnTo>
                          <a:pt x="1103" y="389"/>
                        </a:lnTo>
                        <a:lnTo>
                          <a:pt x="1044" y="380"/>
                        </a:lnTo>
                        <a:lnTo>
                          <a:pt x="988" y="372"/>
                        </a:lnTo>
                        <a:lnTo>
                          <a:pt x="876" y="350"/>
                        </a:lnTo>
                        <a:lnTo>
                          <a:pt x="821" y="338"/>
                        </a:lnTo>
                        <a:lnTo>
                          <a:pt x="768" y="326"/>
                        </a:lnTo>
                        <a:lnTo>
                          <a:pt x="661" y="298"/>
                        </a:lnTo>
                        <a:lnTo>
                          <a:pt x="609" y="282"/>
                        </a:lnTo>
                        <a:lnTo>
                          <a:pt x="558" y="266"/>
                        </a:lnTo>
                        <a:lnTo>
                          <a:pt x="507" y="248"/>
                        </a:lnTo>
                        <a:lnTo>
                          <a:pt x="457" y="230"/>
                        </a:lnTo>
                        <a:lnTo>
                          <a:pt x="360" y="192"/>
                        </a:lnTo>
                        <a:lnTo>
                          <a:pt x="265" y="149"/>
                        </a:lnTo>
                        <a:lnTo>
                          <a:pt x="219" y="126"/>
                        </a:lnTo>
                        <a:lnTo>
                          <a:pt x="174" y="103"/>
                        </a:lnTo>
                        <a:lnTo>
                          <a:pt x="129" y="78"/>
                        </a:lnTo>
                        <a:lnTo>
                          <a:pt x="85" y="53"/>
                        </a:lnTo>
                        <a:lnTo>
                          <a:pt x="0" y="0"/>
                        </a:lnTo>
                        <a:lnTo>
                          <a:pt x="0" y="238"/>
                        </a:lnTo>
                        <a:lnTo>
                          <a:pt x="90" y="295"/>
                        </a:lnTo>
                        <a:lnTo>
                          <a:pt x="136" y="322"/>
                        </a:lnTo>
                        <a:lnTo>
                          <a:pt x="184" y="349"/>
                        </a:lnTo>
                        <a:lnTo>
                          <a:pt x="231" y="374"/>
                        </a:lnTo>
                        <a:lnTo>
                          <a:pt x="280" y="400"/>
                        </a:lnTo>
                        <a:lnTo>
                          <a:pt x="379" y="446"/>
                        </a:lnTo>
                        <a:lnTo>
                          <a:pt x="481" y="488"/>
                        </a:lnTo>
                        <a:lnTo>
                          <a:pt x="586" y="527"/>
                        </a:lnTo>
                        <a:lnTo>
                          <a:pt x="693" y="562"/>
                        </a:lnTo>
                        <a:lnTo>
                          <a:pt x="804" y="593"/>
                        </a:lnTo>
                        <a:lnTo>
                          <a:pt x="916" y="618"/>
                        </a:lnTo>
                        <a:lnTo>
                          <a:pt x="1032" y="641"/>
                        </a:lnTo>
                        <a:lnTo>
                          <a:pt x="1151" y="659"/>
                        </a:lnTo>
                        <a:lnTo>
                          <a:pt x="1272" y="674"/>
                        </a:lnTo>
                        <a:lnTo>
                          <a:pt x="1396" y="684"/>
                        </a:lnTo>
                        <a:lnTo>
                          <a:pt x="1522" y="691"/>
                        </a:lnTo>
                        <a:lnTo>
                          <a:pt x="1586" y="692"/>
                        </a:lnTo>
                        <a:lnTo>
                          <a:pt x="1652" y="694"/>
                        </a:lnTo>
                        <a:lnTo>
                          <a:pt x="1785" y="692"/>
                        </a:lnTo>
                        <a:close/>
                      </a:path>
                    </a:pathLst>
                  </a:custGeom>
                  <a:solidFill>
                    <a:srgbClr val="37373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9" name="Freeform 198"/>
                  <p:cNvSpPr>
                    <a:spLocks/>
                  </p:cNvSpPr>
                  <p:nvPr/>
                </p:nvSpPr>
                <p:spPr bwMode="auto">
                  <a:xfrm>
                    <a:off x="5800726" y="3463926"/>
                    <a:ext cx="1804988" cy="366713"/>
                  </a:xfrm>
                  <a:custGeom>
                    <a:avLst/>
                    <a:gdLst>
                      <a:gd name="T0" fmla="*/ 1914 w 3412"/>
                      <a:gd name="T1" fmla="*/ 685 h 693"/>
                      <a:gd name="T2" fmla="*/ 2025 w 3412"/>
                      <a:gd name="T3" fmla="*/ 676 h 693"/>
                      <a:gd name="T4" fmla="*/ 2072 w 3412"/>
                      <a:gd name="T5" fmla="*/ 673 h 693"/>
                      <a:gd name="T6" fmla="*/ 2133 w 3412"/>
                      <a:gd name="T7" fmla="*/ 667 h 693"/>
                      <a:gd name="T8" fmla="*/ 2284 w 3412"/>
                      <a:gd name="T9" fmla="*/ 651 h 693"/>
                      <a:gd name="T10" fmla="*/ 2454 w 3412"/>
                      <a:gd name="T11" fmla="*/ 621 h 693"/>
                      <a:gd name="T12" fmla="*/ 2619 w 3412"/>
                      <a:gd name="T13" fmla="*/ 588 h 693"/>
                      <a:gd name="T14" fmla="*/ 2723 w 3412"/>
                      <a:gd name="T15" fmla="*/ 562 h 693"/>
                      <a:gd name="T16" fmla="*/ 2796 w 3412"/>
                      <a:gd name="T17" fmla="*/ 538 h 693"/>
                      <a:gd name="T18" fmla="*/ 2918 w 3412"/>
                      <a:gd name="T19" fmla="*/ 499 h 693"/>
                      <a:gd name="T20" fmla="*/ 3053 w 3412"/>
                      <a:gd name="T21" fmla="*/ 444 h 693"/>
                      <a:gd name="T22" fmla="*/ 3098 w 3412"/>
                      <a:gd name="T23" fmla="*/ 426 h 693"/>
                      <a:gd name="T24" fmla="*/ 3201 w 3412"/>
                      <a:gd name="T25" fmla="*/ 370 h 693"/>
                      <a:gd name="T26" fmla="*/ 3262 w 3412"/>
                      <a:gd name="T27" fmla="*/ 338 h 693"/>
                      <a:gd name="T28" fmla="*/ 3375 w 3412"/>
                      <a:gd name="T29" fmla="*/ 265 h 693"/>
                      <a:gd name="T30" fmla="*/ 3402 w 3412"/>
                      <a:gd name="T31" fmla="*/ 3 h 693"/>
                      <a:gd name="T32" fmla="*/ 3358 w 3412"/>
                      <a:gd name="T33" fmla="*/ 26 h 693"/>
                      <a:gd name="T34" fmla="*/ 3292 w 3412"/>
                      <a:gd name="T35" fmla="*/ 61 h 693"/>
                      <a:gd name="T36" fmla="*/ 3203 w 3412"/>
                      <a:gd name="T37" fmla="*/ 105 h 693"/>
                      <a:gd name="T38" fmla="*/ 3135 w 3412"/>
                      <a:gd name="T39" fmla="*/ 138 h 693"/>
                      <a:gd name="T40" fmla="*/ 3088 w 3412"/>
                      <a:gd name="T41" fmla="*/ 158 h 693"/>
                      <a:gd name="T42" fmla="*/ 2945 w 3412"/>
                      <a:gd name="T43" fmla="*/ 213 h 693"/>
                      <a:gd name="T44" fmla="*/ 2871 w 3412"/>
                      <a:gd name="T45" fmla="*/ 238 h 693"/>
                      <a:gd name="T46" fmla="*/ 2745 w 3412"/>
                      <a:gd name="T47" fmla="*/ 278 h 693"/>
                      <a:gd name="T48" fmla="*/ 2615 w 3412"/>
                      <a:gd name="T49" fmla="*/ 312 h 693"/>
                      <a:gd name="T50" fmla="*/ 2481 w 3412"/>
                      <a:gd name="T51" fmla="*/ 340 h 693"/>
                      <a:gd name="T52" fmla="*/ 2370 w 3412"/>
                      <a:gd name="T53" fmla="*/ 361 h 693"/>
                      <a:gd name="T54" fmla="*/ 2259 w 3412"/>
                      <a:gd name="T55" fmla="*/ 379 h 693"/>
                      <a:gd name="T56" fmla="*/ 2172 w 3412"/>
                      <a:gd name="T57" fmla="*/ 390 h 693"/>
                      <a:gd name="T58" fmla="*/ 2026 w 3412"/>
                      <a:gd name="T59" fmla="*/ 404 h 693"/>
                      <a:gd name="T60" fmla="*/ 1906 w 3412"/>
                      <a:gd name="T61" fmla="*/ 412 h 693"/>
                      <a:gd name="T62" fmla="*/ 1724 w 3412"/>
                      <a:gd name="T63" fmla="*/ 421 h 693"/>
                      <a:gd name="T64" fmla="*/ 1465 w 3412"/>
                      <a:gd name="T65" fmla="*/ 418 h 693"/>
                      <a:gd name="T66" fmla="*/ 1222 w 3412"/>
                      <a:gd name="T67" fmla="*/ 402 h 693"/>
                      <a:gd name="T68" fmla="*/ 988 w 3412"/>
                      <a:gd name="T69" fmla="*/ 370 h 693"/>
                      <a:gd name="T70" fmla="*/ 768 w 3412"/>
                      <a:gd name="T71" fmla="*/ 325 h 693"/>
                      <a:gd name="T72" fmla="*/ 558 w 3412"/>
                      <a:gd name="T73" fmla="*/ 265 h 693"/>
                      <a:gd name="T74" fmla="*/ 360 w 3412"/>
                      <a:gd name="T75" fmla="*/ 190 h 693"/>
                      <a:gd name="T76" fmla="*/ 174 w 3412"/>
                      <a:gd name="T77" fmla="*/ 102 h 693"/>
                      <a:gd name="T78" fmla="*/ 0 w 3412"/>
                      <a:gd name="T79" fmla="*/ 0 h 693"/>
                      <a:gd name="T80" fmla="*/ 136 w 3412"/>
                      <a:gd name="T81" fmla="*/ 321 h 693"/>
                      <a:gd name="T82" fmla="*/ 280 w 3412"/>
                      <a:gd name="T83" fmla="*/ 399 h 693"/>
                      <a:gd name="T84" fmla="*/ 586 w 3412"/>
                      <a:gd name="T85" fmla="*/ 526 h 693"/>
                      <a:gd name="T86" fmla="*/ 916 w 3412"/>
                      <a:gd name="T87" fmla="*/ 618 h 693"/>
                      <a:gd name="T88" fmla="*/ 1272 w 3412"/>
                      <a:gd name="T89" fmla="*/ 674 h 693"/>
                      <a:gd name="T90" fmla="*/ 1586 w 3412"/>
                      <a:gd name="T91" fmla="*/ 692 h 6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3412" h="693">
                        <a:moveTo>
                          <a:pt x="1785" y="692"/>
                        </a:moveTo>
                        <a:lnTo>
                          <a:pt x="1850" y="688"/>
                        </a:lnTo>
                        <a:lnTo>
                          <a:pt x="1914" y="685"/>
                        </a:lnTo>
                        <a:lnTo>
                          <a:pt x="1978" y="680"/>
                        </a:lnTo>
                        <a:lnTo>
                          <a:pt x="2009" y="678"/>
                        </a:lnTo>
                        <a:lnTo>
                          <a:pt x="2025" y="676"/>
                        </a:lnTo>
                        <a:lnTo>
                          <a:pt x="2042" y="676"/>
                        </a:lnTo>
                        <a:lnTo>
                          <a:pt x="2056" y="674"/>
                        </a:lnTo>
                        <a:lnTo>
                          <a:pt x="2072" y="673"/>
                        </a:lnTo>
                        <a:lnTo>
                          <a:pt x="2103" y="670"/>
                        </a:lnTo>
                        <a:lnTo>
                          <a:pt x="2117" y="668"/>
                        </a:lnTo>
                        <a:lnTo>
                          <a:pt x="2133" y="667"/>
                        </a:lnTo>
                        <a:lnTo>
                          <a:pt x="2164" y="664"/>
                        </a:lnTo>
                        <a:lnTo>
                          <a:pt x="2224" y="657"/>
                        </a:lnTo>
                        <a:lnTo>
                          <a:pt x="2284" y="651"/>
                        </a:lnTo>
                        <a:lnTo>
                          <a:pt x="2342" y="642"/>
                        </a:lnTo>
                        <a:lnTo>
                          <a:pt x="2399" y="632"/>
                        </a:lnTo>
                        <a:lnTo>
                          <a:pt x="2454" y="621"/>
                        </a:lnTo>
                        <a:lnTo>
                          <a:pt x="2511" y="612"/>
                        </a:lnTo>
                        <a:lnTo>
                          <a:pt x="2565" y="600"/>
                        </a:lnTo>
                        <a:lnTo>
                          <a:pt x="2619" y="588"/>
                        </a:lnTo>
                        <a:lnTo>
                          <a:pt x="2644" y="580"/>
                        </a:lnTo>
                        <a:lnTo>
                          <a:pt x="2670" y="574"/>
                        </a:lnTo>
                        <a:lnTo>
                          <a:pt x="2723" y="562"/>
                        </a:lnTo>
                        <a:lnTo>
                          <a:pt x="2747" y="554"/>
                        </a:lnTo>
                        <a:lnTo>
                          <a:pt x="2772" y="547"/>
                        </a:lnTo>
                        <a:lnTo>
                          <a:pt x="2796" y="538"/>
                        </a:lnTo>
                        <a:lnTo>
                          <a:pt x="2822" y="531"/>
                        </a:lnTo>
                        <a:lnTo>
                          <a:pt x="2870" y="514"/>
                        </a:lnTo>
                        <a:lnTo>
                          <a:pt x="2918" y="499"/>
                        </a:lnTo>
                        <a:lnTo>
                          <a:pt x="2963" y="481"/>
                        </a:lnTo>
                        <a:lnTo>
                          <a:pt x="3009" y="463"/>
                        </a:lnTo>
                        <a:lnTo>
                          <a:pt x="3053" y="444"/>
                        </a:lnTo>
                        <a:lnTo>
                          <a:pt x="3075" y="434"/>
                        </a:lnTo>
                        <a:lnTo>
                          <a:pt x="3086" y="429"/>
                        </a:lnTo>
                        <a:lnTo>
                          <a:pt x="3098" y="426"/>
                        </a:lnTo>
                        <a:lnTo>
                          <a:pt x="3140" y="404"/>
                        </a:lnTo>
                        <a:lnTo>
                          <a:pt x="3182" y="382"/>
                        </a:lnTo>
                        <a:lnTo>
                          <a:pt x="3201" y="370"/>
                        </a:lnTo>
                        <a:lnTo>
                          <a:pt x="3210" y="364"/>
                        </a:lnTo>
                        <a:lnTo>
                          <a:pt x="3221" y="360"/>
                        </a:lnTo>
                        <a:lnTo>
                          <a:pt x="3262" y="338"/>
                        </a:lnTo>
                        <a:lnTo>
                          <a:pt x="3300" y="314"/>
                        </a:lnTo>
                        <a:lnTo>
                          <a:pt x="3339" y="290"/>
                        </a:lnTo>
                        <a:lnTo>
                          <a:pt x="3375" y="265"/>
                        </a:lnTo>
                        <a:lnTo>
                          <a:pt x="3412" y="241"/>
                        </a:lnTo>
                        <a:lnTo>
                          <a:pt x="3412" y="3"/>
                        </a:lnTo>
                        <a:lnTo>
                          <a:pt x="3402" y="3"/>
                        </a:lnTo>
                        <a:lnTo>
                          <a:pt x="3390" y="8"/>
                        </a:lnTo>
                        <a:lnTo>
                          <a:pt x="3380" y="14"/>
                        </a:lnTo>
                        <a:lnTo>
                          <a:pt x="3358" y="26"/>
                        </a:lnTo>
                        <a:lnTo>
                          <a:pt x="3315" y="50"/>
                        </a:lnTo>
                        <a:lnTo>
                          <a:pt x="3303" y="55"/>
                        </a:lnTo>
                        <a:lnTo>
                          <a:pt x="3292" y="61"/>
                        </a:lnTo>
                        <a:lnTo>
                          <a:pt x="3270" y="73"/>
                        </a:lnTo>
                        <a:lnTo>
                          <a:pt x="3227" y="96"/>
                        </a:lnTo>
                        <a:lnTo>
                          <a:pt x="3203" y="105"/>
                        </a:lnTo>
                        <a:lnTo>
                          <a:pt x="3191" y="110"/>
                        </a:lnTo>
                        <a:lnTo>
                          <a:pt x="3180" y="116"/>
                        </a:lnTo>
                        <a:lnTo>
                          <a:pt x="3135" y="138"/>
                        </a:lnTo>
                        <a:lnTo>
                          <a:pt x="3111" y="147"/>
                        </a:lnTo>
                        <a:lnTo>
                          <a:pt x="3099" y="152"/>
                        </a:lnTo>
                        <a:lnTo>
                          <a:pt x="3088" y="158"/>
                        </a:lnTo>
                        <a:lnTo>
                          <a:pt x="3042" y="178"/>
                        </a:lnTo>
                        <a:lnTo>
                          <a:pt x="2993" y="195"/>
                        </a:lnTo>
                        <a:lnTo>
                          <a:pt x="2945" y="213"/>
                        </a:lnTo>
                        <a:lnTo>
                          <a:pt x="2896" y="230"/>
                        </a:lnTo>
                        <a:lnTo>
                          <a:pt x="2883" y="234"/>
                        </a:lnTo>
                        <a:lnTo>
                          <a:pt x="2871" y="238"/>
                        </a:lnTo>
                        <a:lnTo>
                          <a:pt x="2847" y="248"/>
                        </a:lnTo>
                        <a:lnTo>
                          <a:pt x="2795" y="262"/>
                        </a:lnTo>
                        <a:lnTo>
                          <a:pt x="2745" y="278"/>
                        </a:lnTo>
                        <a:lnTo>
                          <a:pt x="2693" y="292"/>
                        </a:lnTo>
                        <a:lnTo>
                          <a:pt x="2643" y="307"/>
                        </a:lnTo>
                        <a:lnTo>
                          <a:pt x="2615" y="312"/>
                        </a:lnTo>
                        <a:lnTo>
                          <a:pt x="2589" y="318"/>
                        </a:lnTo>
                        <a:lnTo>
                          <a:pt x="2536" y="330"/>
                        </a:lnTo>
                        <a:lnTo>
                          <a:pt x="2481" y="340"/>
                        </a:lnTo>
                        <a:lnTo>
                          <a:pt x="2427" y="352"/>
                        </a:lnTo>
                        <a:lnTo>
                          <a:pt x="2398" y="356"/>
                        </a:lnTo>
                        <a:lnTo>
                          <a:pt x="2370" y="361"/>
                        </a:lnTo>
                        <a:lnTo>
                          <a:pt x="2315" y="370"/>
                        </a:lnTo>
                        <a:lnTo>
                          <a:pt x="2286" y="374"/>
                        </a:lnTo>
                        <a:lnTo>
                          <a:pt x="2259" y="379"/>
                        </a:lnTo>
                        <a:lnTo>
                          <a:pt x="2230" y="382"/>
                        </a:lnTo>
                        <a:lnTo>
                          <a:pt x="2202" y="387"/>
                        </a:lnTo>
                        <a:lnTo>
                          <a:pt x="2172" y="390"/>
                        </a:lnTo>
                        <a:lnTo>
                          <a:pt x="2144" y="393"/>
                        </a:lnTo>
                        <a:lnTo>
                          <a:pt x="2086" y="399"/>
                        </a:lnTo>
                        <a:lnTo>
                          <a:pt x="2026" y="404"/>
                        </a:lnTo>
                        <a:lnTo>
                          <a:pt x="1996" y="406"/>
                        </a:lnTo>
                        <a:lnTo>
                          <a:pt x="1967" y="410"/>
                        </a:lnTo>
                        <a:lnTo>
                          <a:pt x="1906" y="412"/>
                        </a:lnTo>
                        <a:lnTo>
                          <a:pt x="1846" y="416"/>
                        </a:lnTo>
                        <a:lnTo>
                          <a:pt x="1785" y="418"/>
                        </a:lnTo>
                        <a:lnTo>
                          <a:pt x="1724" y="421"/>
                        </a:lnTo>
                        <a:lnTo>
                          <a:pt x="1593" y="421"/>
                        </a:lnTo>
                        <a:lnTo>
                          <a:pt x="1528" y="420"/>
                        </a:lnTo>
                        <a:lnTo>
                          <a:pt x="1465" y="418"/>
                        </a:lnTo>
                        <a:lnTo>
                          <a:pt x="1342" y="411"/>
                        </a:lnTo>
                        <a:lnTo>
                          <a:pt x="1281" y="406"/>
                        </a:lnTo>
                        <a:lnTo>
                          <a:pt x="1222" y="402"/>
                        </a:lnTo>
                        <a:lnTo>
                          <a:pt x="1103" y="387"/>
                        </a:lnTo>
                        <a:lnTo>
                          <a:pt x="1044" y="379"/>
                        </a:lnTo>
                        <a:lnTo>
                          <a:pt x="988" y="370"/>
                        </a:lnTo>
                        <a:lnTo>
                          <a:pt x="876" y="349"/>
                        </a:lnTo>
                        <a:lnTo>
                          <a:pt x="821" y="337"/>
                        </a:lnTo>
                        <a:lnTo>
                          <a:pt x="768" y="325"/>
                        </a:lnTo>
                        <a:lnTo>
                          <a:pt x="661" y="296"/>
                        </a:lnTo>
                        <a:lnTo>
                          <a:pt x="609" y="280"/>
                        </a:lnTo>
                        <a:lnTo>
                          <a:pt x="558" y="265"/>
                        </a:lnTo>
                        <a:lnTo>
                          <a:pt x="507" y="247"/>
                        </a:lnTo>
                        <a:lnTo>
                          <a:pt x="457" y="229"/>
                        </a:lnTo>
                        <a:lnTo>
                          <a:pt x="360" y="190"/>
                        </a:lnTo>
                        <a:lnTo>
                          <a:pt x="265" y="147"/>
                        </a:lnTo>
                        <a:lnTo>
                          <a:pt x="219" y="124"/>
                        </a:lnTo>
                        <a:lnTo>
                          <a:pt x="174" y="102"/>
                        </a:lnTo>
                        <a:lnTo>
                          <a:pt x="129" y="76"/>
                        </a:lnTo>
                        <a:lnTo>
                          <a:pt x="85" y="51"/>
                        </a:lnTo>
                        <a:lnTo>
                          <a:pt x="0" y="0"/>
                        </a:lnTo>
                        <a:lnTo>
                          <a:pt x="0" y="236"/>
                        </a:lnTo>
                        <a:lnTo>
                          <a:pt x="90" y="294"/>
                        </a:lnTo>
                        <a:lnTo>
                          <a:pt x="136" y="321"/>
                        </a:lnTo>
                        <a:lnTo>
                          <a:pt x="184" y="349"/>
                        </a:lnTo>
                        <a:lnTo>
                          <a:pt x="231" y="374"/>
                        </a:lnTo>
                        <a:lnTo>
                          <a:pt x="280" y="399"/>
                        </a:lnTo>
                        <a:lnTo>
                          <a:pt x="379" y="446"/>
                        </a:lnTo>
                        <a:lnTo>
                          <a:pt x="481" y="488"/>
                        </a:lnTo>
                        <a:lnTo>
                          <a:pt x="586" y="526"/>
                        </a:lnTo>
                        <a:lnTo>
                          <a:pt x="693" y="561"/>
                        </a:lnTo>
                        <a:lnTo>
                          <a:pt x="804" y="592"/>
                        </a:lnTo>
                        <a:lnTo>
                          <a:pt x="916" y="618"/>
                        </a:lnTo>
                        <a:lnTo>
                          <a:pt x="1032" y="640"/>
                        </a:lnTo>
                        <a:lnTo>
                          <a:pt x="1151" y="658"/>
                        </a:lnTo>
                        <a:lnTo>
                          <a:pt x="1272" y="674"/>
                        </a:lnTo>
                        <a:lnTo>
                          <a:pt x="1396" y="684"/>
                        </a:lnTo>
                        <a:lnTo>
                          <a:pt x="1522" y="691"/>
                        </a:lnTo>
                        <a:lnTo>
                          <a:pt x="1586" y="692"/>
                        </a:lnTo>
                        <a:lnTo>
                          <a:pt x="1652" y="693"/>
                        </a:lnTo>
                        <a:lnTo>
                          <a:pt x="1785" y="692"/>
                        </a:lnTo>
                        <a:close/>
                      </a:path>
                    </a:pathLst>
                  </a:custGeom>
                  <a:solidFill>
                    <a:srgbClr val="B4B4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0" name="Freeform 199"/>
                  <p:cNvSpPr>
                    <a:spLocks/>
                  </p:cNvSpPr>
                  <p:nvPr/>
                </p:nvSpPr>
                <p:spPr bwMode="auto">
                  <a:xfrm>
                    <a:off x="5800726" y="3432176"/>
                    <a:ext cx="1804988" cy="368300"/>
                  </a:xfrm>
                  <a:custGeom>
                    <a:avLst/>
                    <a:gdLst>
                      <a:gd name="T0" fmla="*/ 1914 w 3412"/>
                      <a:gd name="T1" fmla="*/ 685 h 694"/>
                      <a:gd name="T2" fmla="*/ 2025 w 3412"/>
                      <a:gd name="T3" fmla="*/ 677 h 694"/>
                      <a:gd name="T4" fmla="*/ 2072 w 3412"/>
                      <a:gd name="T5" fmla="*/ 673 h 694"/>
                      <a:gd name="T6" fmla="*/ 2133 w 3412"/>
                      <a:gd name="T7" fmla="*/ 667 h 694"/>
                      <a:gd name="T8" fmla="*/ 2284 w 3412"/>
                      <a:gd name="T9" fmla="*/ 652 h 694"/>
                      <a:gd name="T10" fmla="*/ 2454 w 3412"/>
                      <a:gd name="T11" fmla="*/ 622 h 694"/>
                      <a:gd name="T12" fmla="*/ 2619 w 3412"/>
                      <a:gd name="T13" fmla="*/ 588 h 694"/>
                      <a:gd name="T14" fmla="*/ 2723 w 3412"/>
                      <a:gd name="T15" fmla="*/ 563 h 694"/>
                      <a:gd name="T16" fmla="*/ 2796 w 3412"/>
                      <a:gd name="T17" fmla="*/ 539 h 694"/>
                      <a:gd name="T18" fmla="*/ 2918 w 3412"/>
                      <a:gd name="T19" fmla="*/ 499 h 694"/>
                      <a:gd name="T20" fmla="*/ 3053 w 3412"/>
                      <a:gd name="T21" fmla="*/ 444 h 694"/>
                      <a:gd name="T22" fmla="*/ 3098 w 3412"/>
                      <a:gd name="T23" fmla="*/ 426 h 694"/>
                      <a:gd name="T24" fmla="*/ 3160 w 3412"/>
                      <a:gd name="T25" fmla="*/ 394 h 694"/>
                      <a:gd name="T26" fmla="*/ 3210 w 3412"/>
                      <a:gd name="T27" fmla="*/ 366 h 694"/>
                      <a:gd name="T28" fmla="*/ 3300 w 3412"/>
                      <a:gd name="T29" fmla="*/ 316 h 694"/>
                      <a:gd name="T30" fmla="*/ 3412 w 3412"/>
                      <a:gd name="T31" fmla="*/ 242 h 694"/>
                      <a:gd name="T32" fmla="*/ 3390 w 3412"/>
                      <a:gd name="T33" fmla="*/ 10 h 694"/>
                      <a:gd name="T34" fmla="*/ 3315 w 3412"/>
                      <a:gd name="T35" fmla="*/ 52 h 694"/>
                      <a:gd name="T36" fmla="*/ 3270 w 3412"/>
                      <a:gd name="T37" fmla="*/ 74 h 694"/>
                      <a:gd name="T38" fmla="*/ 3191 w 3412"/>
                      <a:gd name="T39" fmla="*/ 112 h 694"/>
                      <a:gd name="T40" fmla="*/ 3111 w 3412"/>
                      <a:gd name="T41" fmla="*/ 149 h 694"/>
                      <a:gd name="T42" fmla="*/ 3042 w 3412"/>
                      <a:gd name="T43" fmla="*/ 180 h 694"/>
                      <a:gd name="T44" fmla="*/ 2896 w 3412"/>
                      <a:gd name="T45" fmla="*/ 232 h 694"/>
                      <a:gd name="T46" fmla="*/ 2847 w 3412"/>
                      <a:gd name="T47" fmla="*/ 250 h 694"/>
                      <a:gd name="T48" fmla="*/ 2693 w 3412"/>
                      <a:gd name="T49" fmla="*/ 294 h 694"/>
                      <a:gd name="T50" fmla="*/ 2589 w 3412"/>
                      <a:gd name="T51" fmla="*/ 319 h 694"/>
                      <a:gd name="T52" fmla="*/ 2427 w 3412"/>
                      <a:gd name="T53" fmla="*/ 354 h 694"/>
                      <a:gd name="T54" fmla="*/ 2315 w 3412"/>
                      <a:gd name="T55" fmla="*/ 372 h 694"/>
                      <a:gd name="T56" fmla="*/ 2230 w 3412"/>
                      <a:gd name="T57" fmla="*/ 384 h 694"/>
                      <a:gd name="T58" fmla="*/ 2144 w 3412"/>
                      <a:gd name="T59" fmla="*/ 395 h 694"/>
                      <a:gd name="T60" fmla="*/ 1996 w 3412"/>
                      <a:gd name="T61" fmla="*/ 408 h 694"/>
                      <a:gd name="T62" fmla="*/ 1846 w 3412"/>
                      <a:gd name="T63" fmla="*/ 418 h 694"/>
                      <a:gd name="T64" fmla="*/ 1593 w 3412"/>
                      <a:gd name="T65" fmla="*/ 422 h 694"/>
                      <a:gd name="T66" fmla="*/ 1342 w 3412"/>
                      <a:gd name="T67" fmla="*/ 413 h 694"/>
                      <a:gd name="T68" fmla="*/ 1103 w 3412"/>
                      <a:gd name="T69" fmla="*/ 389 h 694"/>
                      <a:gd name="T70" fmla="*/ 876 w 3412"/>
                      <a:gd name="T71" fmla="*/ 350 h 694"/>
                      <a:gd name="T72" fmla="*/ 661 w 3412"/>
                      <a:gd name="T73" fmla="*/ 298 h 694"/>
                      <a:gd name="T74" fmla="*/ 507 w 3412"/>
                      <a:gd name="T75" fmla="*/ 248 h 694"/>
                      <a:gd name="T76" fmla="*/ 265 w 3412"/>
                      <a:gd name="T77" fmla="*/ 149 h 694"/>
                      <a:gd name="T78" fmla="*/ 129 w 3412"/>
                      <a:gd name="T79" fmla="*/ 78 h 694"/>
                      <a:gd name="T80" fmla="*/ 0 w 3412"/>
                      <a:gd name="T81" fmla="*/ 238 h 694"/>
                      <a:gd name="T82" fmla="*/ 184 w 3412"/>
                      <a:gd name="T83" fmla="*/ 349 h 694"/>
                      <a:gd name="T84" fmla="*/ 379 w 3412"/>
                      <a:gd name="T85" fmla="*/ 446 h 694"/>
                      <a:gd name="T86" fmla="*/ 693 w 3412"/>
                      <a:gd name="T87" fmla="*/ 562 h 694"/>
                      <a:gd name="T88" fmla="*/ 1032 w 3412"/>
                      <a:gd name="T89" fmla="*/ 641 h 694"/>
                      <a:gd name="T90" fmla="*/ 1396 w 3412"/>
                      <a:gd name="T91" fmla="*/ 684 h 694"/>
                      <a:gd name="T92" fmla="*/ 1652 w 3412"/>
                      <a:gd name="T93" fmla="*/ 694 h 6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412" h="694">
                        <a:moveTo>
                          <a:pt x="1785" y="692"/>
                        </a:moveTo>
                        <a:lnTo>
                          <a:pt x="1850" y="689"/>
                        </a:lnTo>
                        <a:lnTo>
                          <a:pt x="1914" y="685"/>
                        </a:lnTo>
                        <a:lnTo>
                          <a:pt x="1978" y="680"/>
                        </a:lnTo>
                        <a:lnTo>
                          <a:pt x="2009" y="678"/>
                        </a:lnTo>
                        <a:lnTo>
                          <a:pt x="2025" y="677"/>
                        </a:lnTo>
                        <a:lnTo>
                          <a:pt x="2042" y="677"/>
                        </a:lnTo>
                        <a:lnTo>
                          <a:pt x="2056" y="674"/>
                        </a:lnTo>
                        <a:lnTo>
                          <a:pt x="2072" y="673"/>
                        </a:lnTo>
                        <a:lnTo>
                          <a:pt x="2103" y="671"/>
                        </a:lnTo>
                        <a:lnTo>
                          <a:pt x="2117" y="668"/>
                        </a:lnTo>
                        <a:lnTo>
                          <a:pt x="2133" y="667"/>
                        </a:lnTo>
                        <a:lnTo>
                          <a:pt x="2164" y="665"/>
                        </a:lnTo>
                        <a:lnTo>
                          <a:pt x="2224" y="658"/>
                        </a:lnTo>
                        <a:lnTo>
                          <a:pt x="2284" y="652"/>
                        </a:lnTo>
                        <a:lnTo>
                          <a:pt x="2342" y="642"/>
                        </a:lnTo>
                        <a:lnTo>
                          <a:pt x="2399" y="632"/>
                        </a:lnTo>
                        <a:lnTo>
                          <a:pt x="2454" y="622"/>
                        </a:lnTo>
                        <a:lnTo>
                          <a:pt x="2511" y="612"/>
                        </a:lnTo>
                        <a:lnTo>
                          <a:pt x="2565" y="600"/>
                        </a:lnTo>
                        <a:lnTo>
                          <a:pt x="2619" y="588"/>
                        </a:lnTo>
                        <a:lnTo>
                          <a:pt x="2644" y="581"/>
                        </a:lnTo>
                        <a:lnTo>
                          <a:pt x="2670" y="575"/>
                        </a:lnTo>
                        <a:lnTo>
                          <a:pt x="2723" y="563"/>
                        </a:lnTo>
                        <a:lnTo>
                          <a:pt x="2747" y="554"/>
                        </a:lnTo>
                        <a:lnTo>
                          <a:pt x="2772" y="547"/>
                        </a:lnTo>
                        <a:lnTo>
                          <a:pt x="2796" y="539"/>
                        </a:lnTo>
                        <a:lnTo>
                          <a:pt x="2822" y="532"/>
                        </a:lnTo>
                        <a:lnTo>
                          <a:pt x="2870" y="515"/>
                        </a:lnTo>
                        <a:lnTo>
                          <a:pt x="2918" y="499"/>
                        </a:lnTo>
                        <a:lnTo>
                          <a:pt x="2963" y="481"/>
                        </a:lnTo>
                        <a:lnTo>
                          <a:pt x="3009" y="463"/>
                        </a:lnTo>
                        <a:lnTo>
                          <a:pt x="3053" y="444"/>
                        </a:lnTo>
                        <a:lnTo>
                          <a:pt x="3075" y="434"/>
                        </a:lnTo>
                        <a:lnTo>
                          <a:pt x="3086" y="430"/>
                        </a:lnTo>
                        <a:lnTo>
                          <a:pt x="3098" y="426"/>
                        </a:lnTo>
                        <a:lnTo>
                          <a:pt x="3140" y="404"/>
                        </a:lnTo>
                        <a:lnTo>
                          <a:pt x="3149" y="398"/>
                        </a:lnTo>
                        <a:lnTo>
                          <a:pt x="3160" y="394"/>
                        </a:lnTo>
                        <a:lnTo>
                          <a:pt x="3182" y="384"/>
                        </a:lnTo>
                        <a:lnTo>
                          <a:pt x="3201" y="372"/>
                        </a:lnTo>
                        <a:lnTo>
                          <a:pt x="3210" y="366"/>
                        </a:lnTo>
                        <a:lnTo>
                          <a:pt x="3221" y="361"/>
                        </a:lnTo>
                        <a:lnTo>
                          <a:pt x="3262" y="340"/>
                        </a:lnTo>
                        <a:lnTo>
                          <a:pt x="3300" y="316"/>
                        </a:lnTo>
                        <a:lnTo>
                          <a:pt x="3339" y="292"/>
                        </a:lnTo>
                        <a:lnTo>
                          <a:pt x="3375" y="266"/>
                        </a:lnTo>
                        <a:lnTo>
                          <a:pt x="3412" y="242"/>
                        </a:lnTo>
                        <a:lnTo>
                          <a:pt x="3412" y="5"/>
                        </a:lnTo>
                        <a:lnTo>
                          <a:pt x="3402" y="5"/>
                        </a:lnTo>
                        <a:lnTo>
                          <a:pt x="3390" y="10"/>
                        </a:lnTo>
                        <a:lnTo>
                          <a:pt x="3380" y="16"/>
                        </a:lnTo>
                        <a:lnTo>
                          <a:pt x="3358" y="28"/>
                        </a:lnTo>
                        <a:lnTo>
                          <a:pt x="3315" y="52"/>
                        </a:lnTo>
                        <a:lnTo>
                          <a:pt x="3303" y="56"/>
                        </a:lnTo>
                        <a:lnTo>
                          <a:pt x="3292" y="62"/>
                        </a:lnTo>
                        <a:lnTo>
                          <a:pt x="3270" y="74"/>
                        </a:lnTo>
                        <a:lnTo>
                          <a:pt x="3227" y="97"/>
                        </a:lnTo>
                        <a:lnTo>
                          <a:pt x="3203" y="107"/>
                        </a:lnTo>
                        <a:lnTo>
                          <a:pt x="3191" y="112"/>
                        </a:lnTo>
                        <a:lnTo>
                          <a:pt x="3180" y="118"/>
                        </a:lnTo>
                        <a:lnTo>
                          <a:pt x="3135" y="139"/>
                        </a:lnTo>
                        <a:lnTo>
                          <a:pt x="3111" y="149"/>
                        </a:lnTo>
                        <a:lnTo>
                          <a:pt x="3099" y="154"/>
                        </a:lnTo>
                        <a:lnTo>
                          <a:pt x="3088" y="160"/>
                        </a:lnTo>
                        <a:lnTo>
                          <a:pt x="3042" y="180"/>
                        </a:lnTo>
                        <a:lnTo>
                          <a:pt x="2993" y="197"/>
                        </a:lnTo>
                        <a:lnTo>
                          <a:pt x="2945" y="215"/>
                        </a:lnTo>
                        <a:lnTo>
                          <a:pt x="2896" y="232"/>
                        </a:lnTo>
                        <a:lnTo>
                          <a:pt x="2883" y="235"/>
                        </a:lnTo>
                        <a:lnTo>
                          <a:pt x="2871" y="240"/>
                        </a:lnTo>
                        <a:lnTo>
                          <a:pt x="2847" y="250"/>
                        </a:lnTo>
                        <a:lnTo>
                          <a:pt x="2795" y="264"/>
                        </a:lnTo>
                        <a:lnTo>
                          <a:pt x="2745" y="280"/>
                        </a:lnTo>
                        <a:lnTo>
                          <a:pt x="2693" y="294"/>
                        </a:lnTo>
                        <a:lnTo>
                          <a:pt x="2643" y="308"/>
                        </a:lnTo>
                        <a:lnTo>
                          <a:pt x="2615" y="313"/>
                        </a:lnTo>
                        <a:lnTo>
                          <a:pt x="2589" y="319"/>
                        </a:lnTo>
                        <a:lnTo>
                          <a:pt x="2536" y="331"/>
                        </a:lnTo>
                        <a:lnTo>
                          <a:pt x="2481" y="342"/>
                        </a:lnTo>
                        <a:lnTo>
                          <a:pt x="2427" y="354"/>
                        </a:lnTo>
                        <a:lnTo>
                          <a:pt x="2398" y="358"/>
                        </a:lnTo>
                        <a:lnTo>
                          <a:pt x="2370" y="362"/>
                        </a:lnTo>
                        <a:lnTo>
                          <a:pt x="2315" y="372"/>
                        </a:lnTo>
                        <a:lnTo>
                          <a:pt x="2286" y="376"/>
                        </a:lnTo>
                        <a:lnTo>
                          <a:pt x="2259" y="380"/>
                        </a:lnTo>
                        <a:lnTo>
                          <a:pt x="2230" y="384"/>
                        </a:lnTo>
                        <a:lnTo>
                          <a:pt x="2202" y="389"/>
                        </a:lnTo>
                        <a:lnTo>
                          <a:pt x="2172" y="391"/>
                        </a:lnTo>
                        <a:lnTo>
                          <a:pt x="2144" y="395"/>
                        </a:lnTo>
                        <a:lnTo>
                          <a:pt x="2086" y="401"/>
                        </a:lnTo>
                        <a:lnTo>
                          <a:pt x="2026" y="406"/>
                        </a:lnTo>
                        <a:lnTo>
                          <a:pt x="1996" y="408"/>
                        </a:lnTo>
                        <a:lnTo>
                          <a:pt x="1967" y="412"/>
                        </a:lnTo>
                        <a:lnTo>
                          <a:pt x="1906" y="414"/>
                        </a:lnTo>
                        <a:lnTo>
                          <a:pt x="1846" y="418"/>
                        </a:lnTo>
                        <a:lnTo>
                          <a:pt x="1785" y="420"/>
                        </a:lnTo>
                        <a:lnTo>
                          <a:pt x="1724" y="422"/>
                        </a:lnTo>
                        <a:lnTo>
                          <a:pt x="1593" y="422"/>
                        </a:lnTo>
                        <a:lnTo>
                          <a:pt x="1528" y="421"/>
                        </a:lnTo>
                        <a:lnTo>
                          <a:pt x="1465" y="420"/>
                        </a:lnTo>
                        <a:lnTo>
                          <a:pt x="1342" y="413"/>
                        </a:lnTo>
                        <a:lnTo>
                          <a:pt x="1281" y="408"/>
                        </a:lnTo>
                        <a:lnTo>
                          <a:pt x="1222" y="403"/>
                        </a:lnTo>
                        <a:lnTo>
                          <a:pt x="1103" y="389"/>
                        </a:lnTo>
                        <a:lnTo>
                          <a:pt x="1044" y="380"/>
                        </a:lnTo>
                        <a:lnTo>
                          <a:pt x="988" y="372"/>
                        </a:lnTo>
                        <a:lnTo>
                          <a:pt x="876" y="350"/>
                        </a:lnTo>
                        <a:lnTo>
                          <a:pt x="821" y="338"/>
                        </a:lnTo>
                        <a:lnTo>
                          <a:pt x="768" y="326"/>
                        </a:lnTo>
                        <a:lnTo>
                          <a:pt x="661" y="298"/>
                        </a:lnTo>
                        <a:lnTo>
                          <a:pt x="609" y="282"/>
                        </a:lnTo>
                        <a:lnTo>
                          <a:pt x="558" y="266"/>
                        </a:lnTo>
                        <a:lnTo>
                          <a:pt x="507" y="248"/>
                        </a:lnTo>
                        <a:lnTo>
                          <a:pt x="457" y="230"/>
                        </a:lnTo>
                        <a:lnTo>
                          <a:pt x="360" y="192"/>
                        </a:lnTo>
                        <a:lnTo>
                          <a:pt x="265" y="149"/>
                        </a:lnTo>
                        <a:lnTo>
                          <a:pt x="219" y="126"/>
                        </a:lnTo>
                        <a:lnTo>
                          <a:pt x="174" y="103"/>
                        </a:lnTo>
                        <a:lnTo>
                          <a:pt x="129" y="78"/>
                        </a:lnTo>
                        <a:lnTo>
                          <a:pt x="85" y="53"/>
                        </a:lnTo>
                        <a:lnTo>
                          <a:pt x="0" y="0"/>
                        </a:lnTo>
                        <a:lnTo>
                          <a:pt x="0" y="238"/>
                        </a:lnTo>
                        <a:lnTo>
                          <a:pt x="90" y="295"/>
                        </a:lnTo>
                        <a:lnTo>
                          <a:pt x="136" y="322"/>
                        </a:lnTo>
                        <a:lnTo>
                          <a:pt x="184" y="349"/>
                        </a:lnTo>
                        <a:lnTo>
                          <a:pt x="231" y="374"/>
                        </a:lnTo>
                        <a:lnTo>
                          <a:pt x="280" y="400"/>
                        </a:lnTo>
                        <a:lnTo>
                          <a:pt x="379" y="446"/>
                        </a:lnTo>
                        <a:lnTo>
                          <a:pt x="481" y="488"/>
                        </a:lnTo>
                        <a:lnTo>
                          <a:pt x="586" y="527"/>
                        </a:lnTo>
                        <a:lnTo>
                          <a:pt x="693" y="562"/>
                        </a:lnTo>
                        <a:lnTo>
                          <a:pt x="804" y="593"/>
                        </a:lnTo>
                        <a:lnTo>
                          <a:pt x="916" y="618"/>
                        </a:lnTo>
                        <a:lnTo>
                          <a:pt x="1032" y="641"/>
                        </a:lnTo>
                        <a:lnTo>
                          <a:pt x="1151" y="659"/>
                        </a:lnTo>
                        <a:lnTo>
                          <a:pt x="1272" y="674"/>
                        </a:lnTo>
                        <a:lnTo>
                          <a:pt x="1396" y="684"/>
                        </a:lnTo>
                        <a:lnTo>
                          <a:pt x="1522" y="691"/>
                        </a:lnTo>
                        <a:lnTo>
                          <a:pt x="1586" y="692"/>
                        </a:lnTo>
                        <a:lnTo>
                          <a:pt x="1652" y="694"/>
                        </a:lnTo>
                        <a:lnTo>
                          <a:pt x="1785" y="692"/>
                        </a:lnTo>
                        <a:close/>
                      </a:path>
                    </a:pathLst>
                  </a:custGeom>
                  <a:solidFill>
                    <a:srgbClr val="37373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4" name="TextBox 423"/>
                <p:cNvSpPr txBox="1"/>
                <p:nvPr/>
              </p:nvSpPr>
              <p:spPr>
                <a:xfrm>
                  <a:off x="5012468" y="2862590"/>
                  <a:ext cx="902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alibri" pitchFamily="34" charset="0"/>
                      <a:cs typeface="+mn-cs"/>
                    </a:rPr>
                    <a:t>Memory</a:t>
                  </a:r>
                </a:p>
              </p:txBody>
            </p:sp>
            <p:cxnSp>
              <p:nvCxnSpPr>
                <p:cNvPr id="425" name="Straight Arrow Connector 424"/>
                <p:cNvCxnSpPr/>
                <p:nvPr/>
              </p:nvCxnSpPr>
              <p:spPr>
                <a:xfrm>
                  <a:off x="5029200" y="2133600"/>
                  <a:ext cx="0" cy="1758723"/>
                </a:xfrm>
                <a:prstGeom prst="straightConnector1">
                  <a:avLst/>
                </a:prstGeom>
                <a:ln w="57150" cmpd="thickThin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Arrow Connector 425"/>
                <p:cNvCxnSpPr/>
                <p:nvPr/>
              </p:nvCxnSpPr>
              <p:spPr>
                <a:xfrm>
                  <a:off x="5867400" y="2133600"/>
                  <a:ext cx="0" cy="1758723"/>
                </a:xfrm>
                <a:prstGeom prst="straightConnector1">
                  <a:avLst/>
                </a:prstGeom>
                <a:ln w="57150" cmpd="thickThin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7" name="TextBox 426"/>
                <p:cNvSpPr txBox="1"/>
                <p:nvPr/>
              </p:nvSpPr>
              <p:spPr>
                <a:xfrm>
                  <a:off x="4371976" y="3319790"/>
                  <a:ext cx="65722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Calibri" pitchFamily="34" charset="0"/>
                      <a:cs typeface="+mn-cs"/>
                    </a:rPr>
                    <a:t>Swap in</a:t>
                  </a:r>
                </a:p>
              </p:txBody>
            </p:sp>
          </p:grpSp>
          <p:sp>
            <p:nvSpPr>
              <p:cNvPr id="420" name="TextBox 419"/>
              <p:cNvSpPr txBox="1"/>
              <p:nvPr/>
            </p:nvSpPr>
            <p:spPr>
              <a:xfrm>
                <a:off x="5867400" y="3319790"/>
                <a:ext cx="8096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Calibri" pitchFamily="34" charset="0"/>
                    <a:cs typeface="+mn-cs"/>
                  </a:rPr>
                  <a:t>Swap </a:t>
                </a:r>
                <a:r>
                  <a:rPr lang="en-US" sz="1100" dirty="0" smtClean="0">
                    <a:latin typeface="Calibri" pitchFamily="34" charset="0"/>
                    <a:cs typeface="+mn-cs"/>
                  </a:rPr>
                  <a:t>out</a:t>
                </a:r>
                <a:endParaRPr lang="en-US" sz="1100" dirty="0">
                  <a:latin typeface="Calibri" pitchFamily="34" charset="0"/>
                  <a:cs typeface="+mn-cs"/>
                </a:endParaRPr>
              </a:p>
            </p:txBody>
          </p:sp>
        </p:grpSp>
        <p:sp>
          <p:nvSpPr>
            <p:cNvPr id="418" name="TextBox 417"/>
            <p:cNvSpPr txBox="1"/>
            <p:nvPr/>
          </p:nvSpPr>
          <p:spPr>
            <a:xfrm>
              <a:off x="5153024" y="4767590"/>
              <a:ext cx="8261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alibri" pitchFamily="34" charset="0"/>
                  <a:cs typeface="+mn-cs"/>
                </a:rPr>
                <a:t>Disk Drive</a:t>
              </a:r>
              <a:endParaRPr lang="en-US" sz="1100" dirty="0">
                <a:latin typeface="Calibri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581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3bf52d9-b2f5-42f2-a207-a0ca710aba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6bd4592-dd61-48bd-9003-62cb76907cb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86d9e4e-db2c-4607-adbb-95a17f51e9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2723</Words>
  <Application>Microsoft Office PowerPoint</Application>
  <PresentationFormat>On-screen Show (4:3)</PresentationFormat>
  <Paragraphs>570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ILT_EdServTemplate_2011</vt:lpstr>
      <vt:lpstr>Module – 2    Data center environment </vt:lpstr>
      <vt:lpstr>Slide 2</vt:lpstr>
      <vt:lpstr>Module 2: Data Center Environment</vt:lpstr>
      <vt:lpstr>Application</vt:lpstr>
      <vt:lpstr>Application Virtualization</vt:lpstr>
      <vt:lpstr>Database Management System (DBMS)</vt:lpstr>
      <vt:lpstr>Host (Compute)</vt:lpstr>
      <vt:lpstr>Operating Systems and Device Driver</vt:lpstr>
      <vt:lpstr>Memory Virtualization</vt:lpstr>
      <vt:lpstr>Logical Volume Manager (LVM)</vt:lpstr>
      <vt:lpstr>LVM Example: Partitioning and Concatenation</vt:lpstr>
      <vt:lpstr>File System</vt:lpstr>
      <vt:lpstr>Compute Virtualization</vt:lpstr>
      <vt:lpstr>Need for Compute Virtualization</vt:lpstr>
      <vt:lpstr>Desktop Virtualization</vt:lpstr>
      <vt:lpstr>Module 2: Data Center Environment</vt:lpstr>
      <vt:lpstr>Connectivity</vt:lpstr>
      <vt:lpstr>IDE/ATA and Serial ATA </vt:lpstr>
      <vt:lpstr>SCSI and SAS</vt:lpstr>
      <vt:lpstr>Fibre Channel and IP</vt:lpstr>
      <vt:lpstr>Module 2: Data Center Environment</vt:lpstr>
      <vt:lpstr>Storage Options</vt:lpstr>
      <vt:lpstr>Storage Options (contd.)</vt:lpstr>
      <vt:lpstr>Disk Drive Components</vt:lpstr>
      <vt:lpstr>Physical Disk Structure</vt:lpstr>
      <vt:lpstr>Logical Block Addressing</vt:lpstr>
      <vt:lpstr>Disk Drive Performance</vt:lpstr>
      <vt:lpstr>Seek Time</vt:lpstr>
      <vt:lpstr>Rotational Latency</vt:lpstr>
      <vt:lpstr>Data Transfer Rate</vt:lpstr>
      <vt:lpstr>I/O Controller Utilization Vs. Response Time</vt:lpstr>
      <vt:lpstr>Storage Design Based on Application Requirements and Disk Drive Performance</vt:lpstr>
      <vt:lpstr>Enterprise Flash Drives</vt:lpstr>
      <vt:lpstr>Host Access to Storage</vt:lpstr>
      <vt:lpstr>Direct-Attached Storage (DAS)</vt:lpstr>
      <vt:lpstr>Module 2: Data Center Environment</vt:lpstr>
      <vt:lpstr>VMware ESXi</vt:lpstr>
      <vt:lpstr>Module 2: Summary</vt:lpstr>
      <vt:lpstr>Exercise: Design Storage Solution for New Application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2011-04-20T12:54:41Z</dcterms:created>
  <dcterms:modified xsi:type="dcterms:W3CDTF">2012-04-19T04:48:20Z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