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5" r:id="rId1"/>
  </p:sldMasterIdLst>
  <p:notesMasterIdLst>
    <p:notesMasterId r:id="rId31"/>
  </p:notesMasterIdLst>
  <p:handoutMasterIdLst>
    <p:handoutMasterId r:id="rId32"/>
  </p:handoutMasterIdLst>
  <p:sldIdLst>
    <p:sldId id="310" r:id="rId2"/>
    <p:sldId id="259" r:id="rId3"/>
    <p:sldId id="314" r:id="rId4"/>
    <p:sldId id="265" r:id="rId5"/>
    <p:sldId id="300" r:id="rId6"/>
    <p:sldId id="279" r:id="rId7"/>
    <p:sldId id="281" r:id="rId8"/>
    <p:sldId id="282" r:id="rId9"/>
    <p:sldId id="291" r:id="rId10"/>
    <p:sldId id="290" r:id="rId11"/>
    <p:sldId id="301" r:id="rId12"/>
    <p:sldId id="315" r:id="rId13"/>
    <p:sldId id="283" r:id="rId14"/>
    <p:sldId id="284" r:id="rId15"/>
    <p:sldId id="285" r:id="rId16"/>
    <p:sldId id="286" r:id="rId17"/>
    <p:sldId id="292" r:id="rId18"/>
    <p:sldId id="294" r:id="rId19"/>
    <p:sldId id="295" r:id="rId20"/>
    <p:sldId id="297" r:id="rId21"/>
    <p:sldId id="298" r:id="rId22"/>
    <p:sldId id="319" r:id="rId23"/>
    <p:sldId id="302" r:id="rId24"/>
    <p:sldId id="296" r:id="rId25"/>
    <p:sldId id="309" r:id="rId26"/>
    <p:sldId id="299" r:id="rId27"/>
    <p:sldId id="271" r:id="rId28"/>
    <p:sldId id="316" r:id="rId29"/>
    <p:sldId id="318" r:id="rId30"/>
  </p:sldIdLst>
  <p:sldSz cx="9144000" cy="6858000" type="screen4x3"/>
  <p:notesSz cx="7104063" cy="10234613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5DD"/>
    <a:srgbClr val="5F5F5F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53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01/22/15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Do not Copy -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2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4542631" y="9917906"/>
            <a:ext cx="2092125" cy="304800"/>
          </a:xfrm>
          <a:prstGeom prst="rect">
            <a:avLst/>
          </a:prstGeom>
        </p:spPr>
        <p:txBody>
          <a:bodyPr vert="horz" rtlCol="0" anchor="b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900" dirty="0" smtClean="0"/>
              <a:t>Module 3: Data Protection - RAID</a:t>
            </a:r>
            <a:endParaRPr lang="en-US" sz="900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9917906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23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3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Data Protection</a:t>
            </a:r>
            <a:r>
              <a:rPr lang="en-US" sz="4400" baseline="0" dirty="0" smtClean="0">
                <a:solidFill>
                  <a:srgbClr val="2C95DD"/>
                </a:solidFill>
                <a:latin typeface="+mj-lt"/>
              </a:rPr>
              <a:t> – RAID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9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1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8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0423" y="6206579"/>
            <a:ext cx="33828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etaMedium-Roman"/>
                <a:cs typeface="MetaMedium-Roman"/>
              </a:rPr>
              <a:t>EMC</a:t>
            </a:r>
            <a:r>
              <a:rPr lang="en-US" sz="1400" baseline="56000" dirty="0" smtClean="0">
                <a:solidFill>
                  <a:schemeClr val="bg1"/>
                </a:solidFill>
                <a:latin typeface="MetaMedium-Roman"/>
                <a:cs typeface="MetaMedium-Roman"/>
              </a:rPr>
              <a:t>2</a:t>
            </a:r>
            <a:r>
              <a:rPr lang="en-US" sz="1400" dirty="0" smtClean="0">
                <a:solidFill>
                  <a:schemeClr val="bg1"/>
                </a:solidFill>
                <a:latin typeface="MetaMedium-Roman"/>
                <a:cs typeface="MetaMedium-Roman"/>
              </a:rPr>
              <a:t> PROVEN PROFESSIONAL</a:t>
            </a:r>
            <a:endParaRPr lang="en-US" sz="1400" dirty="0">
              <a:solidFill>
                <a:schemeClr val="bg1"/>
              </a:solidFill>
              <a:latin typeface="MetaMedium-Roman"/>
              <a:cs typeface="MetaMedium-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3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Data protection – raid (redundant array of independent disks)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3: Data Protection - RAID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6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3"/>
          <p:cNvSpPr>
            <a:spLocks noChangeShapeType="1"/>
          </p:cNvSpPr>
          <p:nvPr/>
        </p:nvSpPr>
        <p:spPr bwMode="auto">
          <a:xfrm>
            <a:off x="2225854" y="2998788"/>
            <a:ext cx="492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44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02" y="1689863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 – Parity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6218417" y="2005013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4" name="Line 4"/>
          <p:cNvSpPr>
            <a:spLocks noChangeShapeType="1"/>
          </p:cNvSpPr>
          <p:nvPr/>
        </p:nvSpPr>
        <p:spPr bwMode="auto">
          <a:xfrm>
            <a:off x="6218417" y="3990975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6218417" y="1008063"/>
            <a:ext cx="641350" cy="3968750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0"/>
              </a:cxn>
              <a:cxn ang="0">
                <a:pos x="0" y="2488"/>
              </a:cxn>
              <a:cxn ang="0">
                <a:pos x="404" y="2488"/>
              </a:cxn>
            </a:cxnLst>
            <a:rect l="0" t="0" r="r" b="b"/>
            <a:pathLst>
              <a:path w="404" h="2488">
                <a:moveTo>
                  <a:pt x="380" y="0"/>
                </a:moveTo>
                <a:lnTo>
                  <a:pt x="0" y="0"/>
                </a:lnTo>
                <a:lnTo>
                  <a:pt x="0" y="2488"/>
                </a:lnTo>
                <a:lnTo>
                  <a:pt x="404" y="2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8" name="AutoShape 42"/>
          <p:cNvSpPr>
            <a:spLocks noChangeArrowheads="1"/>
          </p:cNvSpPr>
          <p:nvPr/>
        </p:nvSpPr>
        <p:spPr bwMode="auto">
          <a:xfrm flipV="1">
            <a:off x="2273479" y="2992437"/>
            <a:ext cx="436562" cy="628650"/>
          </a:xfrm>
          <a:prstGeom prst="foldedCorner">
            <a:avLst>
              <a:gd name="adj" fmla="val 30912"/>
            </a:avLst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endParaRPr lang="en-US" sz="1600"/>
          </a:p>
        </p:txBody>
      </p:sp>
      <p:sp>
        <p:nvSpPr>
          <p:cNvPr id="140" name="Rectangle 44"/>
          <p:cNvSpPr>
            <a:spLocks noChangeArrowheads="1"/>
          </p:cNvSpPr>
          <p:nvPr/>
        </p:nvSpPr>
        <p:spPr bwMode="auto">
          <a:xfrm>
            <a:off x="4343579" y="2632075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72291" y="1243934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69279" y="2233195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291" y="3239423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9279" y="4228684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69279" y="52319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33" y="365467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33" y="1678240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33" y="2672015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33" y="685800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33" y="4639651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21"/>
          <p:cNvSpPr>
            <a:spLocks noChangeAspect="1" noChangeArrowheads="1"/>
          </p:cNvSpPr>
          <p:nvPr/>
        </p:nvSpPr>
        <p:spPr bwMode="auto">
          <a:xfrm flipV="1">
            <a:off x="7119014" y="4781758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AutoShape 22"/>
          <p:cNvSpPr>
            <a:spLocks noChangeAspect="1" noChangeArrowheads="1"/>
          </p:cNvSpPr>
          <p:nvPr/>
        </p:nvSpPr>
        <p:spPr bwMode="auto">
          <a:xfrm flipV="1">
            <a:off x="7119014" y="3800683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AutoShape 23"/>
          <p:cNvSpPr>
            <a:spLocks noChangeAspect="1" noChangeArrowheads="1"/>
          </p:cNvSpPr>
          <p:nvPr/>
        </p:nvSpPr>
        <p:spPr bwMode="auto">
          <a:xfrm flipV="1">
            <a:off x="7119014" y="2810083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AutoShape 24"/>
          <p:cNvSpPr>
            <a:spLocks noChangeAspect="1" noChangeArrowheads="1"/>
          </p:cNvSpPr>
          <p:nvPr/>
        </p:nvSpPr>
        <p:spPr bwMode="auto">
          <a:xfrm flipV="1">
            <a:off x="7119014" y="1776620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AutoShape 25"/>
          <p:cNvSpPr>
            <a:spLocks noChangeAspect="1" noChangeArrowheads="1"/>
          </p:cNvSpPr>
          <p:nvPr/>
        </p:nvSpPr>
        <p:spPr bwMode="auto">
          <a:xfrm flipV="1">
            <a:off x="7119014" y="798946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09489" y="81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9489" y="1790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489" y="2825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9014" y="381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6454" y="4800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18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797350" y="4244405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28800" y="5656008"/>
            <a:ext cx="494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Actual parity calculation is a </a:t>
            </a:r>
            <a:r>
              <a:rPr lang="en-US" i="1" dirty="0">
                <a:latin typeface="Calibri" pitchFamily="34" charset="0"/>
              </a:rPr>
              <a:t>bitwise XOR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3"/>
          <p:cNvSpPr>
            <a:spLocks noChangeShapeType="1"/>
          </p:cNvSpPr>
          <p:nvPr/>
        </p:nvSpPr>
        <p:spPr bwMode="auto">
          <a:xfrm>
            <a:off x="2247900" y="2994025"/>
            <a:ext cx="492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40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48" y="1685100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1819396" y="4239642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in Parity Technique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6240463" y="2025650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240463" y="4011612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240463" y="1028700"/>
            <a:ext cx="641350" cy="3968750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0"/>
              </a:cxn>
              <a:cxn ang="0">
                <a:pos x="0" y="2488"/>
              </a:cxn>
              <a:cxn ang="0">
                <a:pos x="404" y="2488"/>
              </a:cxn>
            </a:cxnLst>
            <a:rect l="0" t="0" r="r" b="b"/>
            <a:pathLst>
              <a:path w="404" h="2488">
                <a:moveTo>
                  <a:pt x="380" y="0"/>
                </a:moveTo>
                <a:lnTo>
                  <a:pt x="0" y="0"/>
                </a:lnTo>
                <a:lnTo>
                  <a:pt x="0" y="2488"/>
                </a:lnTo>
                <a:lnTo>
                  <a:pt x="404" y="2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1066800" y="4992687"/>
            <a:ext cx="2743200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800" dirty="0">
                <a:solidFill>
                  <a:srgbClr val="000610"/>
                </a:solidFill>
                <a:latin typeface="Calibri" pitchFamily="34" charset="0"/>
              </a:rPr>
              <a:t>4 + 6 + ? + 7 = 18</a:t>
            </a:r>
          </a:p>
          <a:p>
            <a:pPr marL="354013" indent="-354013" defTabSz="941388"/>
            <a:r>
              <a:rPr lang="en-US" sz="1800" dirty="0">
                <a:solidFill>
                  <a:srgbClr val="000610"/>
                </a:solidFill>
                <a:latin typeface="Calibri" pitchFamily="34" charset="0"/>
              </a:rPr>
              <a:t>? = 18 – 4 – 6 – 7</a:t>
            </a:r>
          </a:p>
          <a:p>
            <a:pPr marL="354013" indent="-354013" defTabSz="941388"/>
            <a:r>
              <a:rPr lang="en-US" sz="1800" dirty="0">
                <a:solidFill>
                  <a:srgbClr val="000610"/>
                </a:solidFill>
                <a:latin typeface="Calibri" pitchFamily="34" charset="0"/>
              </a:rPr>
              <a:t>? = 1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04800" y="4611687"/>
            <a:ext cx="4876800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l" defTabSz="941388"/>
            <a:r>
              <a:rPr lang="en-US" sz="1600" b="1" dirty="0" smtClean="0">
                <a:solidFill>
                  <a:srgbClr val="000610"/>
                </a:solidFill>
                <a:latin typeface="Calibri" pitchFamily="34" charset="0"/>
              </a:rPr>
              <a:t>Regeneration of data when Drive D</a:t>
            </a:r>
            <a:r>
              <a:rPr lang="en-US" sz="1600" b="1" baseline="-25000" dirty="0" smtClean="0">
                <a:solidFill>
                  <a:srgbClr val="000610"/>
                </a:solidFill>
                <a:latin typeface="Calibri" pitchFamily="34" charset="0"/>
              </a:rPr>
              <a:t>3</a:t>
            </a:r>
            <a:r>
              <a:rPr lang="en-US" sz="1600" b="1" dirty="0" smtClean="0">
                <a:solidFill>
                  <a:srgbClr val="000610"/>
                </a:solidFill>
                <a:latin typeface="Calibri" pitchFamily="34" charset="0"/>
              </a:rPr>
              <a:t> fails</a:t>
            </a:r>
            <a:r>
              <a:rPr lang="en-US" sz="1600" b="1" dirty="0">
                <a:solidFill>
                  <a:srgbClr val="00061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64" name="AutoShape 42"/>
          <p:cNvSpPr>
            <a:spLocks noChangeArrowheads="1"/>
          </p:cNvSpPr>
          <p:nvPr/>
        </p:nvSpPr>
        <p:spPr bwMode="auto">
          <a:xfrm flipV="1">
            <a:off x="2295525" y="2987674"/>
            <a:ext cx="436562" cy="628650"/>
          </a:xfrm>
          <a:prstGeom prst="foldedCorner">
            <a:avLst>
              <a:gd name="adj" fmla="val 30912"/>
            </a:avLst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endParaRPr lang="en-US" sz="1600"/>
          </a:p>
        </p:txBody>
      </p:sp>
      <p:pic>
        <p:nvPicPr>
          <p:cNvPr id="5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79" y="3649914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79" y="167347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79" y="2667252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79" y="6810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79" y="4634888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794337" y="1239171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1325" y="222843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4337" y="323466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1325" y="4223921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91325" y="522722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AutoShape 48"/>
          <p:cNvSpPr>
            <a:spLocks noChangeAspect="1" noChangeArrowheads="1"/>
          </p:cNvSpPr>
          <p:nvPr/>
        </p:nvSpPr>
        <p:spPr bwMode="auto">
          <a:xfrm>
            <a:off x="6638925" y="2630487"/>
            <a:ext cx="781050" cy="7810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" name="AutoShape 21"/>
          <p:cNvSpPr>
            <a:spLocks noChangeAspect="1" noChangeArrowheads="1"/>
          </p:cNvSpPr>
          <p:nvPr/>
        </p:nvSpPr>
        <p:spPr bwMode="auto">
          <a:xfrm flipV="1">
            <a:off x="7141060" y="4776995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" name="AutoShape 22"/>
          <p:cNvSpPr>
            <a:spLocks noChangeAspect="1" noChangeArrowheads="1"/>
          </p:cNvSpPr>
          <p:nvPr/>
        </p:nvSpPr>
        <p:spPr bwMode="auto">
          <a:xfrm flipV="1">
            <a:off x="7141060" y="3795920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7" name="AutoShape 23"/>
          <p:cNvSpPr>
            <a:spLocks noChangeAspect="1" noChangeArrowheads="1"/>
          </p:cNvSpPr>
          <p:nvPr/>
        </p:nvSpPr>
        <p:spPr bwMode="auto">
          <a:xfrm flipV="1">
            <a:off x="7141060" y="2805320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spect="1" noChangeArrowheads="1"/>
          </p:cNvSpPr>
          <p:nvPr/>
        </p:nvSpPr>
        <p:spPr bwMode="auto">
          <a:xfrm flipV="1">
            <a:off x="7141060" y="1771857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" name="AutoShape 25"/>
          <p:cNvSpPr>
            <a:spLocks noChangeAspect="1" noChangeArrowheads="1"/>
          </p:cNvSpPr>
          <p:nvPr/>
        </p:nvSpPr>
        <p:spPr bwMode="auto">
          <a:xfrm flipV="1">
            <a:off x="7141060" y="794183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31535" y="806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31535" y="178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31535" y="282047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41060" y="3811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8500" y="47960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18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4365625" y="2627312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3: Data Protection – RAID </a:t>
            </a:r>
            <a:endParaRPr lang="en-US" dirty="0"/>
          </a:p>
        </p:txBody>
      </p:sp>
      <p:sp>
        <p:nvSpPr>
          <p:cNvPr id="10" name="Subtitle 6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Commonly used RAID levels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impacts on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comparison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Hot spare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2: RAID Levels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84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RAID levels are:</a:t>
            </a:r>
          </a:p>
          <a:p>
            <a:pPr lvl="1"/>
            <a:r>
              <a:rPr lang="en-US" dirty="0" smtClean="0"/>
              <a:t>RAID 0 – Striped set with no fault tolerance</a:t>
            </a:r>
          </a:p>
          <a:p>
            <a:pPr lvl="1"/>
            <a:r>
              <a:rPr lang="en-US" dirty="0" smtClean="0"/>
              <a:t>RAID 1 – Disk mirroring </a:t>
            </a:r>
          </a:p>
          <a:p>
            <a:pPr lvl="1"/>
            <a:r>
              <a:rPr lang="en-US" dirty="0" smtClean="0"/>
              <a:t>RAID 1 + 0 – Nested RAID </a:t>
            </a:r>
          </a:p>
          <a:p>
            <a:pPr lvl="1"/>
            <a:r>
              <a:rPr lang="en-US" dirty="0" smtClean="0"/>
              <a:t>RAID 3 – Striped set with parallel access and dedicated parity disk</a:t>
            </a:r>
          </a:p>
          <a:p>
            <a:pPr lvl="1"/>
            <a:r>
              <a:rPr lang="en-US" dirty="0" smtClean="0"/>
              <a:t>RAID 5 – Striped set with independent disk access and a distributed parity</a:t>
            </a:r>
          </a:p>
          <a:p>
            <a:pPr lvl="1"/>
            <a:r>
              <a:rPr lang="en-US" dirty="0" smtClean="0"/>
              <a:t>RAID 6 – Striped set with independent disk access and dual distributed parity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/>
          <p:nvPr/>
        </p:nvCxnSpPr>
        <p:spPr>
          <a:xfrm rot="16200000" flipH="1">
            <a:off x="4143287" y="1998397"/>
            <a:ext cx="12700" cy="6838774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149637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74319" y="5743700"/>
            <a:ext cx="11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Disks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002475" y="473392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7246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443147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613162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84860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1002475" y="500336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27246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443147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613162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84860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1002475" y="5276367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7246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443147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613162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784860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4038600" y="4572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5147558" y="2381192"/>
            <a:ext cx="1801459" cy="302877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4544174" y="3900397"/>
            <a:ext cx="1319080" cy="90549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 flipV="1">
            <a:off x="723900" y="3901089"/>
            <a:ext cx="3810000" cy="9054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2433594" y="3901089"/>
            <a:ext cx="2100307" cy="9054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38200" y="5777467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ight Brace 63"/>
          <p:cNvSpPr/>
          <p:nvPr/>
        </p:nvSpPr>
        <p:spPr>
          <a:xfrm rot="5400000">
            <a:off x="6525529" y="4569729"/>
            <a:ext cx="358422" cy="223692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59422" y="5777467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ight Brace 68"/>
          <p:cNvSpPr/>
          <p:nvPr/>
        </p:nvSpPr>
        <p:spPr>
          <a:xfrm rot="5400000">
            <a:off x="1346751" y="4569729"/>
            <a:ext cx="358422" cy="223692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79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0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995300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2695450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6124450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841425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995300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695450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6124450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7841425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995300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695450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6124450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F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7841425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F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4864100" y="3015301"/>
            <a:ext cx="0" cy="967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RAID – 1+0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3688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833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274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36560" y="5777467"/>
            <a:ext cx="13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 C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Right Brace 122"/>
          <p:cNvSpPr/>
          <p:nvPr/>
        </p:nvSpPr>
        <p:spPr>
          <a:xfrm rot="5400000">
            <a:off x="6967839" y="4749719"/>
            <a:ext cx="358422" cy="187694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61410" y="5777467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 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Right Brace 124"/>
          <p:cNvSpPr/>
          <p:nvPr/>
        </p:nvSpPr>
        <p:spPr>
          <a:xfrm rot="5400000">
            <a:off x="1109288" y="4760538"/>
            <a:ext cx="358422" cy="1855302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581133" y="5791200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 B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ight Brace 134"/>
          <p:cNvSpPr/>
          <p:nvPr/>
        </p:nvSpPr>
        <p:spPr>
          <a:xfrm rot="5400000">
            <a:off x="4023629" y="4810781"/>
            <a:ext cx="358422" cy="177972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0236" y="2461696"/>
            <a:ext cx="16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RAID Controller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632741" y="2667000"/>
            <a:ext cx="819294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1307549" y="4147233"/>
            <a:ext cx="12700" cy="13219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5400000" flipH="1" flipV="1">
            <a:off x="4216400" y="4172936"/>
            <a:ext cx="12700" cy="129540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5400000" flipH="1" flipV="1">
            <a:off x="7150100" y="4122384"/>
            <a:ext cx="12700" cy="137160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28569" y="39624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48840" y="3012843"/>
            <a:ext cx="0" cy="947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25951" y="3962400"/>
            <a:ext cx="2322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22750" y="3981777"/>
            <a:ext cx="0" cy="61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22750" y="3983420"/>
            <a:ext cx="641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066220" y="2984940"/>
            <a:ext cx="0" cy="967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187980" y="3972910"/>
            <a:ext cx="0" cy="61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55710" y="3962400"/>
            <a:ext cx="1136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54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0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04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0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90827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90827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ctangle 29"/>
          <p:cNvSpPr>
            <a:spLocks noChangeArrowheads="1"/>
          </p:cNvSpPr>
          <p:nvPr/>
        </p:nvSpPr>
        <p:spPr bwMode="auto">
          <a:xfrm>
            <a:off x="90827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23520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23520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223520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3835400" y="478253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3835400" y="505682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Rectangle 29"/>
          <p:cNvSpPr>
            <a:spLocks noChangeArrowheads="1"/>
          </p:cNvSpPr>
          <p:nvPr/>
        </p:nvSpPr>
        <p:spPr bwMode="auto">
          <a:xfrm>
            <a:off x="3835400" y="5330930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5146341" y="478253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5146341" y="505682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Rectangle 29"/>
          <p:cNvSpPr>
            <a:spLocks noChangeArrowheads="1"/>
          </p:cNvSpPr>
          <p:nvPr/>
        </p:nvSpPr>
        <p:spPr bwMode="auto">
          <a:xfrm>
            <a:off x="5146341" y="5330930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33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02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29"/>
          <p:cNvSpPr>
            <a:spLocks noChangeArrowheads="1"/>
          </p:cNvSpPr>
          <p:nvPr/>
        </p:nvSpPr>
        <p:spPr bwMode="auto">
          <a:xfrm>
            <a:off x="674151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812362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674151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812362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ctangle 29"/>
          <p:cNvSpPr>
            <a:spLocks noChangeArrowheads="1"/>
          </p:cNvSpPr>
          <p:nvPr/>
        </p:nvSpPr>
        <p:spPr bwMode="auto">
          <a:xfrm>
            <a:off x="674151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812362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32"/>
          <p:cNvSpPr>
            <a:spLocks noChangeArrowheads="1"/>
          </p:cNvSpPr>
          <p:nvPr/>
        </p:nvSpPr>
        <p:spPr bwMode="auto">
          <a:xfrm>
            <a:off x="31017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6901" y="2297032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Striping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191640" y="2722074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Mirroring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410840" y="2722074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Mirroring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630040" y="2722074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Mirroring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3288440" y="2853244"/>
            <a:ext cx="12700" cy="5129080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/>
          <p:cNvCxnSpPr/>
          <p:nvPr/>
        </p:nvCxnSpPr>
        <p:spPr>
          <a:xfrm>
            <a:off x="3294790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2719472" y="5743700"/>
            <a:ext cx="11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Disks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48075" y="5726668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Dedicated Parity Disk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99060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69075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440772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611975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783672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99060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9075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440772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611975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783672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99060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269075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40772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611975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783672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0" name="Elbow Connector 109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6200000" flipH="1">
            <a:off x="4152177" y="1998397"/>
            <a:ext cx="12700" cy="6838774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49637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76600" y="5743700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Distributed Parity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988375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2700400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4417375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6129400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7846375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988375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2700400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4417375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6129400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7846375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988375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2700400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4417375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29"/>
          <p:cNvSpPr>
            <a:spLocks noChangeArrowheads="1"/>
          </p:cNvSpPr>
          <p:nvPr/>
        </p:nvSpPr>
        <p:spPr bwMode="auto">
          <a:xfrm>
            <a:off x="6129400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7846375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4143287" y="1998397"/>
            <a:ext cx="12700" cy="6838774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49637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28945" y="5743700"/>
            <a:ext cx="23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Dual Distributed Parity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9720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267215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44010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610115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78300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Q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9720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267215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44010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610115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Q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78300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9720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267215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44010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Q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610115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78300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RAID implementation methods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three RAID techniques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commonly used RAID levels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impact of RAID on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Compare RAID levels based on their cost, performance, and protection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dirty="0" smtClean="0"/>
              <a:t>Module 3: </a:t>
            </a:r>
            <a:r>
              <a:rPr lang="en-US" dirty="0"/>
              <a:t>Data Protection – RAID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04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Impacts on Performance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962400"/>
            <a:ext cx="8458200" cy="2057400"/>
          </a:xfrm>
        </p:spPr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RAID </a:t>
            </a:r>
            <a:r>
              <a:rPr lang="en-US" dirty="0" smtClean="0"/>
              <a:t>5, </a:t>
            </a:r>
            <a:r>
              <a:rPr lang="en-US" dirty="0"/>
              <a:t>every write </a:t>
            </a:r>
            <a:r>
              <a:rPr lang="en-US" dirty="0" smtClean="0"/>
              <a:t>(update) to a disk manifests </a:t>
            </a:r>
            <a:r>
              <a:rPr lang="en-US" dirty="0"/>
              <a:t>as four I/O operations (2 disk reads and 2 disk writes)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RAID </a:t>
            </a:r>
            <a:r>
              <a:rPr lang="en-US" sz="2200" dirty="0" smtClean="0"/>
              <a:t>6, </a:t>
            </a:r>
            <a:r>
              <a:rPr lang="en-US" sz="2200" dirty="0"/>
              <a:t>every write (update) </a:t>
            </a:r>
            <a:r>
              <a:rPr lang="en-US" sz="2200" dirty="0" smtClean="0"/>
              <a:t>to a disk manifests </a:t>
            </a:r>
            <a:r>
              <a:rPr lang="en-US" sz="2200" dirty="0"/>
              <a:t>as six I/O </a:t>
            </a:r>
            <a:r>
              <a:rPr lang="en-US" sz="2200" dirty="0" smtClean="0"/>
              <a:t>operations </a:t>
            </a:r>
            <a:r>
              <a:rPr lang="en-US" sz="2200" dirty="0"/>
              <a:t>(3 disk reads and 3 disk writes</a:t>
            </a:r>
            <a:r>
              <a:rPr lang="en-US" sz="2200" dirty="0" smtClean="0"/>
              <a:t>)</a:t>
            </a:r>
          </a:p>
          <a:p>
            <a:r>
              <a:rPr lang="en-US" sz="2200" dirty="0"/>
              <a:t>In RAID </a:t>
            </a:r>
            <a:r>
              <a:rPr lang="en-US" sz="2200" dirty="0" smtClean="0"/>
              <a:t>1, </a:t>
            </a:r>
            <a:r>
              <a:rPr lang="en-US" sz="2200" dirty="0"/>
              <a:t>every write </a:t>
            </a:r>
            <a:r>
              <a:rPr lang="en-US" sz="2200" dirty="0" smtClean="0"/>
              <a:t>manifests as two I/O operations (2 disk writes)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781800" y="1279525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3333CC"/>
          </a:solidFill>
          <a:ln w="25400" algn="ctr">
            <a:solidFill>
              <a:schemeClr val="bg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71600" y="1279525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3333CC"/>
          </a:solidFill>
          <a:ln w="25400" algn="ctr">
            <a:solidFill>
              <a:schemeClr val="bg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4400" y="1050925"/>
            <a:ext cx="6934200" cy="762000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354013" indent="-354013" algn="l" defTabSz="941388"/>
            <a:r>
              <a:rPr lang="en-US">
                <a:latin typeface="Calibri" pitchFamily="34" charset="0"/>
                <a:cs typeface="Calibri" pitchFamily="34" charset="0"/>
              </a:rPr>
              <a:t>                 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219200" y="1168400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09988" y="762000"/>
            <a:ext cx="113467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RAID Controller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3561970" y="1754187"/>
            <a:ext cx="1010030" cy="10493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052636" y="1754188"/>
            <a:ext cx="2290763" cy="1125536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162800" y="1754188"/>
            <a:ext cx="22860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5638800" y="1736725"/>
            <a:ext cx="1447800" cy="1143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67400" y="1279525"/>
            <a:ext cx="115416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dirty="0">
                <a:latin typeface="Calibri" pitchFamily="34" charset="0"/>
                <a:cs typeface="Calibri" pitchFamily="34" charset="0"/>
              </a:rPr>
              <a:t>+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91000" y="1279525"/>
            <a:ext cx="7053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dirty="0">
                <a:latin typeface="Calibri" pitchFamily="34" charset="0"/>
                <a:cs typeface="Calibri" pitchFamily="34" charset="0"/>
              </a:rPr>
              <a:t>-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514600" y="1279525"/>
            <a:ext cx="115416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dirty="0">
                <a:latin typeface="Calibri" pitchFamily="34" charset="0"/>
                <a:cs typeface="Calibri" pitchFamily="34" charset="0"/>
              </a:rPr>
              <a:t>=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572000" y="1179513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old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2895600" y="1168400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old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6324600" y="1179513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43600" y="23082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52900" y="193588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15200" y="2038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630016" y="22288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052637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29000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4719637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82816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7572600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052637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3429000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4719637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5982816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7572600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052637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3429000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4719637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982816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7572600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</a:t>
            </a:r>
            <a:r>
              <a:rPr lang="en-US" dirty="0" smtClean="0"/>
              <a:t>Penalty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write </a:t>
            </a:r>
            <a:r>
              <a:rPr lang="en-US" smtClean="0"/>
              <a:t>operation that translates </a:t>
            </a:r>
            <a:r>
              <a:rPr lang="en-US" dirty="0"/>
              <a:t>into more I/O overhead for the disks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Penalty Calculation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IOPS at peak workload is 1200</a:t>
            </a:r>
          </a:p>
          <a:p>
            <a:r>
              <a:rPr lang="en-US" dirty="0"/>
              <a:t>Read/Write ratio 2:1</a:t>
            </a:r>
          </a:p>
          <a:p>
            <a:r>
              <a:rPr lang="en-US" dirty="0"/>
              <a:t>Calculate </a:t>
            </a:r>
            <a:r>
              <a:rPr lang="en-US" dirty="0" smtClean="0"/>
              <a:t>disk load </a:t>
            </a:r>
            <a:r>
              <a:rPr lang="en-US" dirty="0"/>
              <a:t>at peak activity </a:t>
            </a:r>
            <a:r>
              <a:rPr lang="en-US" dirty="0" smtClean="0"/>
              <a:t>for:</a:t>
            </a:r>
            <a:endParaRPr lang="en-US" dirty="0"/>
          </a:p>
          <a:p>
            <a:pPr lvl="1"/>
            <a:r>
              <a:rPr lang="en-US" dirty="0"/>
              <a:t>RAID 1/0</a:t>
            </a:r>
          </a:p>
          <a:p>
            <a:pPr lvl="1"/>
            <a:r>
              <a:rPr lang="en-US" dirty="0"/>
              <a:t>RAID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RAID Penalty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RAID 1/0, the disk load (read + write)</a:t>
            </a:r>
          </a:p>
          <a:p>
            <a:pPr marL="0" indent="0">
              <a:buNone/>
            </a:pPr>
            <a:r>
              <a:rPr lang="en-US" dirty="0" smtClean="0"/>
              <a:t>               = (</a:t>
            </a:r>
            <a:r>
              <a:rPr lang="en-US" dirty="0"/>
              <a:t>1200 x 2/3) + (1200 x (1/3) x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= </a:t>
            </a:r>
            <a:r>
              <a:rPr lang="en-US" dirty="0"/>
              <a:t>800 + 800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= 1600 </a:t>
            </a:r>
            <a:r>
              <a:rPr lang="en-US" dirty="0"/>
              <a:t>IOPS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For RAID </a:t>
            </a:r>
            <a:r>
              <a:rPr lang="en-US" dirty="0" smtClean="0"/>
              <a:t>5, </a:t>
            </a:r>
            <a:r>
              <a:rPr lang="en-US" dirty="0"/>
              <a:t>the disk load (read + write)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(1200 x 2/3) + (1200 x (1/3) x 4) </a:t>
            </a:r>
          </a:p>
          <a:p>
            <a:pPr marL="0" indent="0">
              <a:buNone/>
            </a:pPr>
            <a:r>
              <a:rPr lang="en-US" dirty="0" smtClean="0"/>
              <a:t>               = </a:t>
            </a:r>
            <a:r>
              <a:rPr lang="en-US" dirty="0"/>
              <a:t>800 + 1600 </a:t>
            </a:r>
          </a:p>
          <a:p>
            <a:pPr marL="0" indent="0">
              <a:buNone/>
            </a:pPr>
            <a:r>
              <a:rPr lang="en-US" dirty="0" smtClean="0"/>
              <a:t>               = </a:t>
            </a:r>
            <a:r>
              <a:rPr lang="en-US" dirty="0"/>
              <a:t>2400 IOPS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Comparison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510843"/>
              </p:ext>
            </p:extLst>
          </p:nvPr>
        </p:nvGraphicFramePr>
        <p:xfrm>
          <a:off x="457202" y="990600"/>
          <a:ext cx="8305799" cy="517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05"/>
                <a:gridCol w="594936"/>
                <a:gridCol w="1498040"/>
                <a:gridCol w="1471987"/>
                <a:gridCol w="1717319"/>
                <a:gridCol w="981325"/>
                <a:gridCol w="1471987"/>
              </a:tblGrid>
              <a:tr h="5215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RAID level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Min disks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Available storage capacity (%)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Read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Write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penalty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Protection</a:t>
                      </a:r>
                      <a:endParaRPr lang="en-US" sz="1400" dirty="0"/>
                    </a:p>
                  </a:txBody>
                  <a:tcPr anchor="ctr"/>
                </a:tc>
              </a:tr>
              <a:tr h="83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than  single 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than single disk, because every write must be committed to all disks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Mirror</a:t>
                      </a:r>
                    </a:p>
                  </a:txBody>
                  <a:tcPr anchor="ctr"/>
                </a:tc>
              </a:tr>
              <a:tr h="65345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1+0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Mirror</a:t>
                      </a:r>
                    </a:p>
                  </a:txBody>
                  <a:tcPr anchor="ctr"/>
                </a:tc>
              </a:tr>
              <a:tr h="83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[(n-1)/n]*100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 for random reads and  good for sequential reads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to fair for small random writes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 for large, sequential writes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Parity </a:t>
                      </a:r>
                    </a:p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(Supports single disk failure)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46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[(n-1)/n]*100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for random  and sequential reads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 for random and sequential writes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Parity </a:t>
                      </a:r>
                    </a:p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(Supports single disk failure)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08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[(n-2)/n]*100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for random and sequential reads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to fair for random and sequential writes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Parity </a:t>
                      </a:r>
                    </a:p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(Supports two disk failures)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4438" y="5819001"/>
            <a:ext cx="1989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dk1"/>
                </a:solidFill>
              </a:rPr>
              <a:t>where </a:t>
            </a:r>
            <a:r>
              <a:rPr lang="en-US" sz="1200" dirty="0" smtClean="0">
                <a:solidFill>
                  <a:schemeClr val="dk1"/>
                </a:solidFill>
              </a:rPr>
              <a:t>n = </a:t>
            </a:r>
            <a:r>
              <a:rPr lang="en-US" sz="1200" dirty="0">
                <a:solidFill>
                  <a:schemeClr val="dk1"/>
                </a:solidFill>
              </a:rPr>
              <a:t>number of disks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RAID Levels for Different Applications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1+0</a:t>
            </a:r>
          </a:p>
          <a:p>
            <a:pPr lvl="1"/>
            <a:r>
              <a:rPr lang="en-US" dirty="0" smtClean="0"/>
              <a:t>Suitable for applications with small</a:t>
            </a:r>
            <a:r>
              <a:rPr lang="en-US" dirty="0"/>
              <a:t>, random, and write </a:t>
            </a:r>
            <a:r>
              <a:rPr lang="en-US" dirty="0" smtClean="0"/>
              <a:t>intensive </a:t>
            </a:r>
            <a:r>
              <a:rPr lang="en-US" dirty="0"/>
              <a:t>(writes typically greater than 30</a:t>
            </a:r>
            <a:r>
              <a:rPr lang="en-US" dirty="0" smtClean="0"/>
              <a:t>%) I/O profile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OLTP, RDBMS </a:t>
            </a:r>
            <a:r>
              <a:rPr lang="en-US" dirty="0"/>
              <a:t>– Temp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RAID 3</a:t>
            </a:r>
          </a:p>
          <a:p>
            <a:pPr lvl="1"/>
            <a:r>
              <a:rPr lang="en-US" dirty="0" smtClean="0"/>
              <a:t>Large</a:t>
            </a:r>
            <a:r>
              <a:rPr lang="en-US" dirty="0"/>
              <a:t>, sequential read and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data </a:t>
            </a:r>
            <a:r>
              <a:rPr lang="en-US" dirty="0" smtClean="0"/>
              <a:t>backup and multimedia </a:t>
            </a:r>
            <a:r>
              <a:rPr lang="en-US" dirty="0"/>
              <a:t>streaming</a:t>
            </a:r>
          </a:p>
          <a:p>
            <a:r>
              <a:rPr lang="en-US" dirty="0" smtClean="0"/>
              <a:t>RAID 5 and 6</a:t>
            </a:r>
          </a:p>
          <a:p>
            <a:pPr lvl="1"/>
            <a:r>
              <a:rPr lang="en-US" dirty="0" smtClean="0"/>
              <a:t>Small</a:t>
            </a:r>
            <a:r>
              <a:rPr lang="en-US" dirty="0"/>
              <a:t>, random workload (writes typically less than 30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Example</a:t>
            </a:r>
            <a:r>
              <a:rPr lang="en-US" smtClean="0"/>
              <a:t>: email</a:t>
            </a:r>
            <a:r>
              <a:rPr lang="en-US" dirty="0" smtClean="0"/>
              <a:t>, RDBMS – Data entry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Spare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879725" y="2701925"/>
            <a:ext cx="2636837" cy="1508125"/>
            <a:chOff x="768" y="432"/>
            <a:chExt cx="1661" cy="950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727" y="432"/>
              <a:ext cx="702" cy="950"/>
            </a:xfrm>
            <a:prstGeom prst="roundRect">
              <a:avLst>
                <a:gd name="adj" fmla="val 11657"/>
              </a:avLst>
            </a:prstGeom>
            <a:gradFill rotWithShape="1">
              <a:gsLst>
                <a:gs pos="0">
                  <a:srgbClr val="E2EAEA"/>
                </a:gs>
                <a:gs pos="100000">
                  <a:srgbClr val="E2EAEA">
                    <a:gamma/>
                    <a:tint val="24706"/>
                    <a:invGamma/>
                  </a:srgbClr>
                </a:gs>
              </a:gsLst>
              <a:lin ang="2700000" scaled="1"/>
            </a:gradFill>
            <a:ln w="6350" algn="ctr">
              <a:solidFill>
                <a:srgbClr val="6F9995"/>
              </a:solidFill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768" y="904"/>
              <a:ext cx="11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pic>
          <p:nvPicPr>
            <p:cNvPr id="11" name="Picture 5" descr="dis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4" y="780"/>
              <a:ext cx="539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295400" y="990600"/>
            <a:ext cx="6683375" cy="4895850"/>
          </a:xfrm>
          <a:prstGeom prst="roundRect">
            <a:avLst>
              <a:gd name="adj" fmla="val 333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394200" y="1085850"/>
            <a:ext cx="1114425" cy="1508125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868737" y="2000250"/>
            <a:ext cx="53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73414" y="5048250"/>
            <a:ext cx="53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874797" y="2000250"/>
            <a:ext cx="0" cy="304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4402139" y="2701925"/>
            <a:ext cx="1114425" cy="1508125"/>
            <a:chOff x="4434" y="96"/>
            <a:chExt cx="702" cy="950"/>
          </a:xfrm>
        </p:grpSpPr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4434" y="96"/>
              <a:ext cx="702" cy="950"/>
            </a:xfrm>
            <a:prstGeom prst="roundRect">
              <a:avLst>
                <a:gd name="adj" fmla="val 11657"/>
              </a:avLst>
            </a:prstGeom>
            <a:gradFill rotWithShape="1">
              <a:gsLst>
                <a:gs pos="0">
                  <a:srgbClr val="E2EAEA"/>
                </a:gs>
                <a:gs pos="100000">
                  <a:srgbClr val="E2EAEA">
                    <a:gamma/>
                    <a:tint val="24706"/>
                    <a:invGamma/>
                  </a:srgbClr>
                </a:gs>
              </a:gsLst>
              <a:lin ang="2700000" scaled="1"/>
            </a:gradFill>
            <a:ln w="6350" algn="ctr">
              <a:solidFill>
                <a:srgbClr val="6F9995"/>
              </a:solidFill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4512" y="384"/>
              <a:ext cx="539" cy="336"/>
              <a:chOff x="1152" y="1296"/>
              <a:chExt cx="539" cy="336"/>
            </a:xfrm>
          </p:grpSpPr>
          <p:pic>
            <p:nvPicPr>
              <p:cNvPr id="25" name="Picture 19" descr="disk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52" y="1308"/>
                <a:ext cx="539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0" descr="crack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44" y="1296"/>
                <a:ext cx="154" cy="33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5551507" y="2701925"/>
            <a:ext cx="2297119" cy="1508125"/>
            <a:chOff x="3478" y="1834"/>
            <a:chExt cx="1447" cy="950"/>
          </a:xfrm>
        </p:grpSpPr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478" y="2338"/>
              <a:ext cx="1054" cy="2"/>
            </a:xfrm>
            <a:prstGeom prst="line">
              <a:avLst/>
            </a:prstGeom>
            <a:ln>
              <a:headEnd type="triangle"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4223" y="1834"/>
              <a:ext cx="702" cy="950"/>
            </a:xfrm>
            <a:prstGeom prst="roundRect">
              <a:avLst>
                <a:gd name="adj" fmla="val 11657"/>
              </a:avLst>
            </a:prstGeom>
            <a:ln>
              <a:headEnd/>
              <a:tailEnd type="none" w="lg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4394200" y="4302125"/>
            <a:ext cx="1114425" cy="1508125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22987" y="4264025"/>
            <a:ext cx="99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Hot spare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983741" y="2597658"/>
            <a:ext cx="0" cy="492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38800" y="2283023"/>
            <a:ext cx="1047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Failed disk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3900" y="3518946"/>
            <a:ext cx="120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Replace failed disk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19" y="1388037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19" y="4602579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19" y="3056119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735264" y="3465512"/>
            <a:ext cx="17907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16062" y="3114675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RAID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4394200" y="2701925"/>
            <a:ext cx="1114425" cy="1508125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38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19" y="3089783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0" descr="cr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0762" y="3333750"/>
            <a:ext cx="244475" cy="533400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>
            <a:off x="5409406" y="3086100"/>
            <a:ext cx="57626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covered in this module</a:t>
            </a:r>
            <a:r>
              <a:rPr lang="en-US" dirty="0" smtClean="0"/>
              <a:t>:</a:t>
            </a:r>
          </a:p>
          <a:p>
            <a:r>
              <a:rPr lang="en-US" dirty="0"/>
              <a:t>RAID implementation methods and techniques</a:t>
            </a:r>
          </a:p>
          <a:p>
            <a:r>
              <a:rPr lang="en-US" dirty="0"/>
              <a:t>Common RAID levels</a:t>
            </a:r>
          </a:p>
          <a:p>
            <a:r>
              <a:rPr lang="en-US" dirty="0" smtClean="0"/>
              <a:t>RAID </a:t>
            </a:r>
            <a:r>
              <a:rPr lang="en-US" dirty="0"/>
              <a:t>write </a:t>
            </a:r>
            <a:r>
              <a:rPr lang="en-US" dirty="0" smtClean="0"/>
              <a:t>penalty</a:t>
            </a:r>
          </a:p>
          <a:p>
            <a:r>
              <a:rPr lang="en-US" dirty="0" smtClean="0"/>
              <a:t>Compare RAID levels based on their cost and performance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RAID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is planning to reconfigure storage for their accounting application for high availability </a:t>
            </a:r>
          </a:p>
          <a:p>
            <a:pPr lvl="1"/>
            <a:r>
              <a:rPr lang="en-US" dirty="0" smtClean="0"/>
              <a:t>Current configuration and challenges</a:t>
            </a:r>
          </a:p>
          <a:p>
            <a:pPr lvl="2"/>
            <a:r>
              <a:rPr lang="en-US" dirty="0" smtClean="0"/>
              <a:t>Application </a:t>
            </a:r>
            <a:r>
              <a:rPr lang="en-US" dirty="0"/>
              <a:t>performs 15% </a:t>
            </a:r>
            <a:r>
              <a:rPr lang="en-US" dirty="0" smtClean="0"/>
              <a:t>random writes </a:t>
            </a:r>
            <a:r>
              <a:rPr lang="en-US" dirty="0"/>
              <a:t>and 85% </a:t>
            </a:r>
            <a:r>
              <a:rPr lang="en-US" dirty="0" smtClean="0"/>
              <a:t>random reads</a:t>
            </a:r>
            <a:endParaRPr lang="en-US" dirty="0"/>
          </a:p>
          <a:p>
            <a:pPr lvl="2"/>
            <a:r>
              <a:rPr lang="en-US" dirty="0"/>
              <a:t>Currently </a:t>
            </a:r>
            <a:r>
              <a:rPr lang="en-US" dirty="0" smtClean="0"/>
              <a:t>deployed with </a:t>
            </a:r>
            <a:r>
              <a:rPr lang="en-US" dirty="0"/>
              <a:t>five disk RAID 0 </a:t>
            </a:r>
            <a:r>
              <a:rPr lang="en-US" dirty="0" smtClean="0"/>
              <a:t>configuration </a:t>
            </a:r>
          </a:p>
          <a:p>
            <a:pPr lvl="2"/>
            <a:r>
              <a:rPr lang="en-US" dirty="0" smtClean="0"/>
              <a:t>Each disk has an advertised formatted capacity of  200 </a:t>
            </a:r>
            <a:r>
              <a:rPr lang="en-US" dirty="0"/>
              <a:t>GB</a:t>
            </a:r>
          </a:p>
          <a:p>
            <a:pPr lvl="2"/>
            <a:r>
              <a:rPr lang="en-US" dirty="0"/>
              <a:t>Total  size of accounting application’s data is 730 </a:t>
            </a:r>
            <a:r>
              <a:rPr lang="en-US" dirty="0" smtClean="0"/>
              <a:t>GB which is unlikely </a:t>
            </a:r>
            <a:r>
              <a:rPr lang="en-US" dirty="0"/>
              <a:t>to change over 6 months</a:t>
            </a:r>
          </a:p>
          <a:p>
            <a:pPr lvl="2"/>
            <a:r>
              <a:rPr lang="en-US" dirty="0" smtClean="0"/>
              <a:t>Approaching end of financial year, </a:t>
            </a:r>
            <a:r>
              <a:rPr lang="en-US" dirty="0"/>
              <a:t>buying even one disk is not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Recommend a RAID level </a:t>
            </a:r>
            <a:r>
              <a:rPr lang="en-US" dirty="0" smtClean="0"/>
              <a:t>that the company can use to </a:t>
            </a:r>
            <a:r>
              <a:rPr lang="en-US" dirty="0"/>
              <a:t>restructure their environment fulfilling their </a:t>
            </a:r>
            <a:r>
              <a:rPr lang="en-US" dirty="0" smtClean="0"/>
              <a:t>needs</a:t>
            </a:r>
            <a:endParaRPr lang="en-US" dirty="0"/>
          </a:p>
          <a:p>
            <a:pPr lvl="1"/>
            <a:r>
              <a:rPr lang="en-US" dirty="0"/>
              <a:t>Justify your choice based on cost, performance, and </a:t>
            </a:r>
            <a:r>
              <a:rPr lang="en-US" dirty="0" smtClean="0"/>
              <a:t>availability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RAID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company (same as discussed in exercise 1) is now planning </a:t>
            </a:r>
            <a:r>
              <a:rPr lang="en-US" dirty="0"/>
              <a:t>to reconfigure storage for their </a:t>
            </a:r>
            <a:r>
              <a:rPr lang="en-US" dirty="0" smtClean="0"/>
              <a:t>database application </a:t>
            </a:r>
            <a:r>
              <a:rPr lang="en-US" dirty="0"/>
              <a:t>for </a:t>
            </a:r>
            <a:r>
              <a:rPr lang="en-US" dirty="0" smtClean="0"/>
              <a:t>HA</a:t>
            </a:r>
          </a:p>
          <a:p>
            <a:pPr lvl="1"/>
            <a:r>
              <a:rPr lang="en-US" dirty="0" smtClean="0"/>
              <a:t>Current configuration and challenges</a:t>
            </a:r>
          </a:p>
          <a:p>
            <a:pPr lvl="2"/>
            <a:r>
              <a:rPr lang="en-US" dirty="0"/>
              <a:t>The application performs 40% writes and 60% reads</a:t>
            </a:r>
          </a:p>
          <a:p>
            <a:pPr lvl="2"/>
            <a:r>
              <a:rPr lang="en-US" dirty="0" smtClean="0"/>
              <a:t>Currently deployed on </a:t>
            </a:r>
            <a:r>
              <a:rPr lang="en-US" dirty="0"/>
              <a:t>six disk RAID 0 </a:t>
            </a:r>
            <a:r>
              <a:rPr lang="en-US" dirty="0" smtClean="0"/>
              <a:t>configuration </a:t>
            </a:r>
            <a:r>
              <a:rPr lang="en-US" dirty="0"/>
              <a:t>with advertised capacity of each disk </a:t>
            </a:r>
            <a:r>
              <a:rPr lang="en-US" dirty="0" smtClean="0"/>
              <a:t>being </a:t>
            </a:r>
            <a:r>
              <a:rPr lang="en-US" dirty="0"/>
              <a:t>200 GB</a:t>
            </a:r>
          </a:p>
          <a:p>
            <a:pPr lvl="2"/>
            <a:r>
              <a:rPr lang="en-US" dirty="0" smtClean="0"/>
              <a:t>Size </a:t>
            </a:r>
            <a:r>
              <a:rPr lang="en-US" dirty="0"/>
              <a:t>of the database is 900 </a:t>
            </a:r>
            <a:r>
              <a:rPr lang="en-US" dirty="0" smtClean="0"/>
              <a:t>GB and amount </a:t>
            </a:r>
            <a:r>
              <a:rPr lang="en-US" dirty="0"/>
              <a:t>of data is likely to change by 30% over the next 6 </a:t>
            </a:r>
            <a:r>
              <a:rPr lang="en-US" dirty="0" smtClean="0"/>
              <a:t>months</a:t>
            </a:r>
            <a:endParaRPr lang="en-US" dirty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new </a:t>
            </a:r>
            <a:r>
              <a:rPr lang="en-US" dirty="0"/>
              <a:t>financial </a:t>
            </a:r>
            <a:r>
              <a:rPr lang="en-US" dirty="0" smtClean="0"/>
              <a:t>year and </a:t>
            </a:r>
            <a:r>
              <a:rPr lang="en-US" dirty="0"/>
              <a:t>the company has an increased </a:t>
            </a:r>
            <a:r>
              <a:rPr lang="en-US" dirty="0" smtClean="0"/>
              <a:t>budget</a:t>
            </a:r>
          </a:p>
          <a:p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Recommend a </a:t>
            </a:r>
            <a:r>
              <a:rPr lang="en-US" dirty="0" smtClean="0"/>
              <a:t>suitable RAID </a:t>
            </a:r>
            <a:r>
              <a:rPr lang="en-US" dirty="0"/>
              <a:t>level </a:t>
            </a:r>
            <a:r>
              <a:rPr lang="en-US" dirty="0" smtClean="0"/>
              <a:t>to fulfill company’s needs</a:t>
            </a:r>
            <a:endParaRPr lang="en-US" dirty="0"/>
          </a:p>
          <a:p>
            <a:pPr lvl="1"/>
            <a:r>
              <a:rPr lang="en-US" dirty="0" smtClean="0"/>
              <a:t>Estimate the </a:t>
            </a:r>
            <a:r>
              <a:rPr lang="en-US" dirty="0"/>
              <a:t>cost of the new </a:t>
            </a:r>
            <a:r>
              <a:rPr lang="en-US" dirty="0" smtClean="0"/>
              <a:t>solution (200GB disk costs $1000) </a:t>
            </a:r>
            <a:endParaRPr lang="en-US" dirty="0"/>
          </a:p>
          <a:p>
            <a:pPr lvl="1"/>
            <a:r>
              <a:rPr lang="en-US" dirty="0"/>
              <a:t>Justify your choice based on cost, performance, and </a:t>
            </a:r>
            <a:r>
              <a:rPr lang="en-US" dirty="0" smtClean="0"/>
              <a:t>availability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3: Data Protection – RAID </a:t>
            </a:r>
            <a:endParaRPr lang="en-US" dirty="0"/>
          </a:p>
        </p:txBody>
      </p:sp>
      <p:sp>
        <p:nvSpPr>
          <p:cNvPr id="10" name="Subtitle 6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Implementation methods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array components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techniques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1</a:t>
            </a:r>
            <a:r>
              <a:rPr lang="en-US" dirty="0"/>
              <a:t>: </a:t>
            </a:r>
            <a:r>
              <a:rPr lang="en-US" dirty="0" smtClean="0"/>
              <a:t>RAID Overview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18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RAID?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733800"/>
          </a:xfrm>
        </p:spPr>
        <p:txBody>
          <a:bodyPr/>
          <a:lstStyle/>
          <a:p>
            <a:r>
              <a:rPr lang="en-US" dirty="0" smtClean="0"/>
              <a:t>Due to mechanical components in a disk drive it offers limited performance</a:t>
            </a:r>
          </a:p>
          <a:p>
            <a:r>
              <a:rPr lang="en-US" dirty="0" smtClean="0"/>
              <a:t>An individual drive has a certain life expectancy and is measured in MTBF (mean time between failures): </a:t>
            </a:r>
          </a:p>
          <a:p>
            <a:pPr lvl="1"/>
            <a:r>
              <a:rPr lang="en-US" dirty="0" smtClean="0"/>
              <a:t>For example: If the MTBF of a drive is 750,000 hours, and there are 1000 drives in the array, then the MTBF of the array </a:t>
            </a:r>
            <a:r>
              <a:rPr lang="en-US" dirty="0"/>
              <a:t>is 750 hours </a:t>
            </a:r>
            <a:r>
              <a:rPr lang="en-US" dirty="0" smtClean="0"/>
              <a:t>(750,000/1000)</a:t>
            </a:r>
          </a:p>
          <a:p>
            <a:r>
              <a:rPr lang="en-US" dirty="0" smtClean="0"/>
              <a:t>RAID was introduced to mitigate these problems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4048" y="1165241"/>
            <a:ext cx="8302752" cy="968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It is a technique that combines multiple disk drives into a logical unit (RAID set) and provides protection, performance, or both.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77557" y="987552"/>
            <a:ext cx="1456044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RAID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Implementation Methods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RAID implementation</a:t>
            </a:r>
          </a:p>
          <a:p>
            <a:pPr lvl="1"/>
            <a:r>
              <a:rPr lang="en-US" dirty="0"/>
              <a:t>Uses host-based software to provide RAID functionality</a:t>
            </a:r>
          </a:p>
          <a:p>
            <a:pPr lvl="1"/>
            <a:r>
              <a:rPr lang="en-US" dirty="0" smtClean="0"/>
              <a:t>Limitations</a:t>
            </a:r>
            <a:endParaRPr lang="en-US" dirty="0"/>
          </a:p>
          <a:p>
            <a:pPr lvl="2"/>
            <a:r>
              <a:rPr lang="en-US" dirty="0"/>
              <a:t>Use host CPU cycles to perform RAID calculations, hence impact overall system performance </a:t>
            </a:r>
          </a:p>
          <a:p>
            <a:pPr lvl="2"/>
            <a:r>
              <a:rPr lang="en-US" dirty="0"/>
              <a:t>Support limited RAID levels</a:t>
            </a:r>
          </a:p>
          <a:p>
            <a:pPr lvl="2"/>
            <a:r>
              <a:rPr lang="en-US" dirty="0"/>
              <a:t>RAID software and OS can be upgraded only if they are </a:t>
            </a:r>
            <a:r>
              <a:rPr lang="en-US" dirty="0" smtClean="0"/>
              <a:t>compatible</a:t>
            </a:r>
          </a:p>
          <a:p>
            <a:r>
              <a:rPr lang="en-US" dirty="0"/>
              <a:t>Hardware RAID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Uses a specialized hardware controller installed either on a host or on an array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Array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2936875" y="2073275"/>
            <a:ext cx="4287838" cy="2933700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854575" y="2330450"/>
            <a:ext cx="1876425" cy="2346325"/>
          </a:xfrm>
          <a:prstGeom prst="roundRect">
            <a:avLst>
              <a:gd name="adj" fmla="val 11657"/>
            </a:avLst>
          </a:prstGeom>
          <a:ln>
            <a:solidFill>
              <a:schemeClr val="tx1"/>
            </a:solidFill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987925" y="3435350"/>
            <a:ext cx="1590675" cy="1146175"/>
          </a:xfrm>
          <a:prstGeom prst="roundRect">
            <a:avLst>
              <a:gd name="adj" fmla="val 11657"/>
            </a:avLst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06975" y="2438400"/>
            <a:ext cx="1590675" cy="917575"/>
          </a:xfrm>
          <a:prstGeom prst="roundRect">
            <a:avLst>
              <a:gd name="adj" fmla="val 11657"/>
            </a:avLst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036638" y="3517900"/>
            <a:ext cx="2295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192463" y="3146425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RAID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537450" y="3912977"/>
            <a:ext cx="79692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Hard Disks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6585701" y="2672555"/>
            <a:ext cx="1217066" cy="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278687" y="2929525"/>
            <a:ext cx="1031875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Logical  </a:t>
            </a:r>
            <a:r>
              <a:rPr lang="en-US" sz="1400" dirty="0" smtClean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Array</a:t>
            </a:r>
          </a:p>
          <a:p>
            <a:pPr algn="ctr" defTabSz="941388"/>
            <a:r>
              <a:rPr lang="en-US" sz="1400" dirty="0" smtClean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(RAID Sets)</a:t>
            </a:r>
            <a:endParaRPr lang="en-US" sz="1400" dirty="0">
              <a:solidFill>
                <a:srgbClr val="0006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4464050" y="5087938"/>
            <a:ext cx="81509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RAID Array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00131" y="4800600"/>
            <a:ext cx="381000" cy="2159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541838" y="3549650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794624" y="2660650"/>
            <a:ext cx="0" cy="27940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none" w="lg" len="med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>
            <a:off x="7794624" y="3346450"/>
            <a:ext cx="0" cy="27940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none" w="lg" len="med"/>
          </a:ln>
          <a:effectLst/>
        </p:spPr>
      </p:cxn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6586295" y="3614734"/>
            <a:ext cx="1217066" cy="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2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72" y="2469989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60" y="2661717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33" y="3505704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21" y="3697432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1" y="3884143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362700" y="4027278"/>
            <a:ext cx="1145005" cy="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7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4" y="2242883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key techniques used for RAID are:</a:t>
            </a:r>
          </a:p>
          <a:p>
            <a:pPr lvl="1"/>
            <a:r>
              <a:rPr lang="en-US" dirty="0" smtClean="0"/>
              <a:t>Striping</a:t>
            </a:r>
          </a:p>
          <a:p>
            <a:pPr lvl="1"/>
            <a:r>
              <a:rPr lang="en-US" dirty="0" smtClean="0"/>
              <a:t>Mirroring</a:t>
            </a:r>
          </a:p>
          <a:p>
            <a:pPr lvl="1"/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 – Striping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36" name="Line 3"/>
          <p:cNvSpPr>
            <a:spLocks noChangeShapeType="1"/>
          </p:cNvSpPr>
          <p:nvPr/>
        </p:nvSpPr>
        <p:spPr bwMode="auto">
          <a:xfrm>
            <a:off x="2722929" y="3363533"/>
            <a:ext cx="3335021" cy="977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1237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07" y="2212634"/>
            <a:ext cx="993882" cy="22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8" name="Line 2"/>
          <p:cNvSpPr>
            <a:spLocks noChangeShapeType="1"/>
          </p:cNvSpPr>
          <p:nvPr/>
        </p:nvSpPr>
        <p:spPr bwMode="auto">
          <a:xfrm>
            <a:off x="5559696" y="2489736"/>
            <a:ext cx="49825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9" name="Line 4"/>
          <p:cNvSpPr>
            <a:spLocks noChangeShapeType="1"/>
          </p:cNvSpPr>
          <p:nvPr/>
        </p:nvSpPr>
        <p:spPr bwMode="auto">
          <a:xfrm>
            <a:off x="5559696" y="4235933"/>
            <a:ext cx="49825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40" name="AutoShape 42"/>
          <p:cNvSpPr>
            <a:spLocks noChangeArrowheads="1"/>
          </p:cNvSpPr>
          <p:nvPr/>
        </p:nvSpPr>
        <p:spPr bwMode="auto">
          <a:xfrm flipV="1">
            <a:off x="2765759" y="3357949"/>
            <a:ext cx="392607" cy="552753"/>
          </a:xfrm>
          <a:prstGeom prst="foldedCorner">
            <a:avLst>
              <a:gd name="adj" fmla="val 30912"/>
            </a:avLst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endParaRPr lang="en-US" sz="1600"/>
          </a:p>
        </p:txBody>
      </p:sp>
      <p:sp>
        <p:nvSpPr>
          <p:cNvPr id="1241" name="Rectangle 44"/>
          <p:cNvSpPr>
            <a:spLocks noChangeArrowheads="1"/>
          </p:cNvSpPr>
          <p:nvPr/>
        </p:nvSpPr>
        <p:spPr bwMode="auto">
          <a:xfrm>
            <a:off x="3873626" y="3041093"/>
            <a:ext cx="1222079" cy="633712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4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8" y="3940236"/>
            <a:ext cx="587744" cy="5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8" y="2202415"/>
            <a:ext cx="587744" cy="5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8" y="3076211"/>
            <a:ext cx="587744" cy="5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8" name="AutoShape 22"/>
          <p:cNvSpPr>
            <a:spLocks noChangeAspect="1" noChangeArrowheads="1"/>
          </p:cNvSpPr>
          <p:nvPr/>
        </p:nvSpPr>
        <p:spPr bwMode="auto">
          <a:xfrm flipV="1">
            <a:off x="6369617" y="4068615"/>
            <a:ext cx="237622" cy="334635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49" name="AutoShape 23"/>
          <p:cNvSpPr>
            <a:spLocks noChangeAspect="1" noChangeArrowheads="1"/>
          </p:cNvSpPr>
          <p:nvPr/>
        </p:nvSpPr>
        <p:spPr bwMode="auto">
          <a:xfrm flipV="1">
            <a:off x="6369617" y="3197610"/>
            <a:ext cx="237622" cy="334635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50" name="AutoShape 24"/>
          <p:cNvSpPr>
            <a:spLocks noChangeAspect="1" noChangeArrowheads="1"/>
          </p:cNvSpPr>
          <p:nvPr/>
        </p:nvSpPr>
        <p:spPr bwMode="auto">
          <a:xfrm flipV="1">
            <a:off x="6369617" y="2288917"/>
            <a:ext cx="237622" cy="334635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51" name="TextBox 1250"/>
          <p:cNvSpPr txBox="1"/>
          <p:nvPr/>
        </p:nvSpPr>
        <p:spPr>
          <a:xfrm>
            <a:off x="6361051" y="2301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2" name="TextBox 1251"/>
          <p:cNvSpPr txBox="1"/>
          <p:nvPr/>
        </p:nvSpPr>
        <p:spPr>
          <a:xfrm>
            <a:off x="6361051" y="3210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3" name="TextBox 1252"/>
          <p:cNvSpPr txBox="1"/>
          <p:nvPr/>
        </p:nvSpPr>
        <p:spPr>
          <a:xfrm>
            <a:off x="6369617" y="4081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4" name="Text Box 21"/>
          <p:cNvSpPr txBox="1">
            <a:spLocks noChangeArrowheads="1"/>
          </p:cNvSpPr>
          <p:nvPr/>
        </p:nvSpPr>
        <p:spPr bwMode="auto">
          <a:xfrm>
            <a:off x="2337569" y="4458767"/>
            <a:ext cx="308158" cy="18943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cxnSp>
        <p:nvCxnSpPr>
          <p:cNvPr id="1255" name="Straight Connector 1254"/>
          <p:cNvCxnSpPr>
            <a:stCxn id="1238" idx="0"/>
            <a:endCxn id="1239" idx="0"/>
          </p:cNvCxnSpPr>
          <p:nvPr/>
        </p:nvCxnSpPr>
        <p:spPr>
          <a:xfrm>
            <a:off x="5559696" y="2489736"/>
            <a:ext cx="0" cy="174619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6" name="Right Brace 1255"/>
          <p:cNvSpPr/>
          <p:nvPr/>
        </p:nvSpPr>
        <p:spPr>
          <a:xfrm>
            <a:off x="6751633" y="2288917"/>
            <a:ext cx="411167" cy="2114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Right Brace 1256"/>
          <p:cNvSpPr/>
          <p:nvPr/>
        </p:nvSpPr>
        <p:spPr>
          <a:xfrm rot="16200000">
            <a:off x="6083019" y="1806294"/>
            <a:ext cx="240783" cy="548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27916" y="3142424"/>
            <a:ext cx="69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Stripe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441" y="1660870"/>
            <a:ext cx="73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Strip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0" y="1923225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ine 2"/>
          <p:cNvSpPr>
            <a:spLocks noChangeShapeType="1"/>
          </p:cNvSpPr>
          <p:nvPr/>
        </p:nvSpPr>
        <p:spPr bwMode="auto">
          <a:xfrm flipV="1">
            <a:off x="1924528" y="3198813"/>
            <a:ext cx="367655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 – Mirroring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6" name="Freeform 4"/>
          <p:cNvSpPr>
            <a:spLocks/>
          </p:cNvSpPr>
          <p:nvPr/>
        </p:nvSpPr>
        <p:spPr bwMode="auto">
          <a:xfrm>
            <a:off x="5597525" y="2209800"/>
            <a:ext cx="1147762" cy="1871663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0"/>
              </a:cxn>
              <a:cxn ang="0">
                <a:pos x="0" y="2488"/>
              </a:cxn>
              <a:cxn ang="0">
                <a:pos x="404" y="2488"/>
              </a:cxn>
            </a:cxnLst>
            <a:rect l="0" t="0" r="r" b="b"/>
            <a:pathLst>
              <a:path w="404" h="2488">
                <a:moveTo>
                  <a:pt x="380" y="0"/>
                </a:moveTo>
                <a:lnTo>
                  <a:pt x="0" y="0"/>
                </a:lnTo>
                <a:lnTo>
                  <a:pt x="0" y="2488"/>
                </a:lnTo>
                <a:lnTo>
                  <a:pt x="404" y="2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92358" y="4477767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03387" y="3179763"/>
            <a:ext cx="774700" cy="325437"/>
            <a:chOff x="685800" y="3037523"/>
            <a:chExt cx="774700" cy="325437"/>
          </a:xfrm>
        </p:grpSpPr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85800" y="3037523"/>
              <a:ext cx="774700" cy="325437"/>
            </a:xfrm>
            <a:prstGeom prst="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772753" y="3101785"/>
              <a:ext cx="610484" cy="222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941388"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Block 0</a:t>
              </a:r>
            </a:p>
          </p:txBody>
        </p:sp>
      </p:grp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3621087" y="2820988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80262" y="3932828"/>
            <a:ext cx="820738" cy="325437"/>
            <a:chOff x="6759575" y="4052888"/>
            <a:chExt cx="820738" cy="325437"/>
          </a:xfrm>
        </p:grpSpPr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6759575" y="4052888"/>
              <a:ext cx="820738" cy="325437"/>
            </a:xfrm>
            <a:prstGeom prst="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354013" indent="-354013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6857541" y="4117150"/>
              <a:ext cx="610905" cy="222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941388"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Block 0</a:t>
              </a:r>
            </a:p>
          </p:txBody>
        </p:sp>
      </p:grpSp>
      <p:pic>
        <p:nvPicPr>
          <p:cNvPr id="2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1" y="3768773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41" y="1885950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80262" y="2050004"/>
            <a:ext cx="820737" cy="325438"/>
            <a:chOff x="6764338" y="2105025"/>
            <a:chExt cx="820737" cy="325438"/>
          </a:xfrm>
        </p:grpSpPr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6764338" y="2105025"/>
              <a:ext cx="820737" cy="325438"/>
            </a:xfrm>
            <a:prstGeom prst="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354013" indent="-354013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6874179" y="2169288"/>
              <a:ext cx="610905" cy="222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941388"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Block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1648</Words>
  <Application>Microsoft Office PowerPoint</Application>
  <PresentationFormat>On-screen Show (4:3)</PresentationFormat>
  <Paragraphs>480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1_ILT_EdServTemplate_2011</vt:lpstr>
      <vt:lpstr>Module – 3    Data protection – raid (redundant array of independent disks)</vt:lpstr>
      <vt:lpstr>PowerPoint Presentation</vt:lpstr>
      <vt:lpstr>Module 3: Data Protection – RAID </vt:lpstr>
      <vt:lpstr>Why RAID?</vt:lpstr>
      <vt:lpstr>RAID Implementation Methods</vt:lpstr>
      <vt:lpstr>RAID Array Components</vt:lpstr>
      <vt:lpstr>RAID Techniques</vt:lpstr>
      <vt:lpstr>RAID Technique – Striping</vt:lpstr>
      <vt:lpstr>RAID Technique – Mirroring</vt:lpstr>
      <vt:lpstr>RAID Technique – Parity</vt:lpstr>
      <vt:lpstr>Data Recovery in Parity Technique</vt:lpstr>
      <vt:lpstr>Module 3: Data Protection – RAID </vt:lpstr>
      <vt:lpstr>RAID Levels</vt:lpstr>
      <vt:lpstr>RAID 0</vt:lpstr>
      <vt:lpstr>RAID 1</vt:lpstr>
      <vt:lpstr>Nested RAID – 1+0</vt:lpstr>
      <vt:lpstr>RAID 3</vt:lpstr>
      <vt:lpstr>RAID 5</vt:lpstr>
      <vt:lpstr>RAID 6</vt:lpstr>
      <vt:lpstr>RAID Impacts on Performance</vt:lpstr>
      <vt:lpstr>RAID Penalty</vt:lpstr>
      <vt:lpstr>RAID Penalty Calculation Example</vt:lpstr>
      <vt:lpstr>Solution: RAID Penalty</vt:lpstr>
      <vt:lpstr>RAID Comparison</vt:lpstr>
      <vt:lpstr>Suitable RAID Levels for Different Applications  </vt:lpstr>
      <vt:lpstr>Hot Spare</vt:lpstr>
      <vt:lpstr>Module 3: Summary</vt:lpstr>
      <vt:lpstr>Exercise 1: RAID</vt:lpstr>
      <vt:lpstr>Exercise 2: RAID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2015-01-22T03:32:05Z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